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tags/tag2.xml" ContentType="application/vnd.openxmlformats-officedocument.presentationml.tags+xml"/>
  <Override PartName="/ppt/notesSlides/notesSlide4.xml" ContentType="application/vnd.openxmlformats-officedocument.presentationml.notesSlide+xml"/>
  <Override PartName="/ppt/tags/tag3.xml" ContentType="application/vnd.openxmlformats-officedocument.presentationml.tags+xml"/>
  <Override PartName="/ppt/notesSlides/notesSlide5.xml" ContentType="application/vnd.openxmlformats-officedocument.presentationml.notesSlide+xml"/>
  <Override PartName="/ppt/tags/tag4.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5.xml" ContentType="application/vnd.openxmlformats-officedocument.presentationml.tags+xml"/>
  <Override PartName="/ppt/notesSlides/notesSlide9.xml" ContentType="application/vnd.openxmlformats-officedocument.presentationml.notesSlide+xml"/>
  <Override PartName="/ppt/tags/tag6.xml" ContentType="application/vnd.openxmlformats-officedocument.presentationml.tags+xml"/>
  <Override PartName="/ppt/notesSlides/notesSlide10.xml" ContentType="application/vnd.openxmlformats-officedocument.presentationml.notesSlide+xml"/>
  <Override PartName="/ppt/tags/tag7.xml" ContentType="application/vnd.openxmlformats-officedocument.presentationml.tags+xml"/>
  <Override PartName="/ppt/notesSlides/notesSlide11.xml" ContentType="application/vnd.openxmlformats-officedocument.presentationml.notesSlide+xml"/>
  <Override PartName="/ppt/tags/tag8.xml" ContentType="application/vnd.openxmlformats-officedocument.presentationml.tag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9.xml" ContentType="application/vnd.openxmlformats-officedocument.presentationml.tags+xml"/>
  <Override PartName="/ppt/notesSlides/notesSlide14.xml" ContentType="application/vnd.openxmlformats-officedocument.presentationml.notesSlide+xml"/>
  <Override PartName="/ppt/tags/tag10.xml" ContentType="application/vnd.openxmlformats-officedocument.presentationml.tag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tags/tag11.xml" ContentType="application/vnd.openxmlformats-officedocument.presentationml.tags+xml"/>
  <Override PartName="/ppt/notesSlides/notesSlide20.xml" ContentType="application/vnd.openxmlformats-officedocument.presentationml.notesSlide+xml"/>
  <Override PartName="/ppt/tags/tag12.xml" ContentType="application/vnd.openxmlformats-officedocument.presentationml.tags+xml"/>
  <Override PartName="/ppt/notesSlides/notesSlide21.xml" ContentType="application/vnd.openxmlformats-officedocument.presentationml.notesSlide+xml"/>
  <Override PartName="/ppt/tags/tag13.xml" ContentType="application/vnd.openxmlformats-officedocument.presentationml.tags+xml"/>
  <Override PartName="/ppt/notesSlides/notesSlide22.xml" ContentType="application/vnd.openxmlformats-officedocument.presentationml.notesSlide+xml"/>
  <Override PartName="/ppt/tags/tag14.xml" ContentType="application/vnd.openxmlformats-officedocument.presentationml.tags+xml"/>
  <Override PartName="/ppt/notesSlides/notesSlide23.xml" ContentType="application/vnd.openxmlformats-officedocument.presentationml.notesSlide+xml"/>
  <Override PartName="/ppt/tags/tag15.xml" ContentType="application/vnd.openxmlformats-officedocument.presentationml.tags+xml"/>
  <Override PartName="/ppt/notesSlides/notesSlide24.xml" ContentType="application/vnd.openxmlformats-officedocument.presentationml.notesSlide+xml"/>
  <Override PartName="/ppt/tags/tag16.xml" ContentType="application/vnd.openxmlformats-officedocument.presentationml.tags+xml"/>
  <Override PartName="/ppt/notesSlides/notesSlide25.xml" ContentType="application/vnd.openxmlformats-officedocument.presentationml.notesSlide+xml"/>
  <Override PartName="/ppt/tags/tag17.xml" ContentType="application/vnd.openxmlformats-officedocument.presentationml.tags+xml"/>
  <Override PartName="/ppt/notesSlides/notesSlide26.xml" ContentType="application/vnd.openxmlformats-officedocument.presentationml.notesSlide+xml"/>
  <Override PartName="/ppt/tags/tag18.xml" ContentType="application/vnd.openxmlformats-officedocument.presentationml.tags+xml"/>
  <Override PartName="/ppt/notesSlides/notesSlide27.xml" ContentType="application/vnd.openxmlformats-officedocument.presentationml.notesSlide+xml"/>
  <Override PartName="/ppt/tags/tag19.xml" ContentType="application/vnd.openxmlformats-officedocument.presentationml.tags+xml"/>
  <Override PartName="/ppt/notesSlides/notesSlide28.xml" ContentType="application/vnd.openxmlformats-officedocument.presentationml.notesSlide+xml"/>
  <Override PartName="/ppt/tags/tag20.xml" ContentType="application/vnd.openxmlformats-officedocument.presentationml.tags+xml"/>
  <Override PartName="/ppt/notesSlides/notesSlide29.xml" ContentType="application/vnd.openxmlformats-officedocument.presentationml.notesSlide+xml"/>
  <Override PartName="/ppt/tags/tag21.xml" ContentType="application/vnd.openxmlformats-officedocument.presentationml.tags+xml"/>
  <Override PartName="/ppt/notesSlides/notesSlide30.xml" ContentType="application/vnd.openxmlformats-officedocument.presentationml.notesSlide+xml"/>
  <Override PartName="/ppt/tags/tag22.xml" ContentType="application/vnd.openxmlformats-officedocument.presentationml.tags+xml"/>
  <Override PartName="/ppt/notesSlides/notesSlide31.xml" ContentType="application/vnd.openxmlformats-officedocument.presentationml.notesSlide+xml"/>
  <Override PartName="/ppt/tags/tag23.xml" ContentType="application/vnd.openxmlformats-officedocument.presentationml.tags+xml"/>
  <Override PartName="/ppt/notesSlides/notesSlide32.xml" ContentType="application/vnd.openxmlformats-officedocument.presentationml.notesSlide+xml"/>
  <Override PartName="/ppt/tags/tag24.xml" ContentType="application/vnd.openxmlformats-officedocument.presentationml.tags+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tags/tag25.xml" ContentType="application/vnd.openxmlformats-officedocument.presentationml.tags+xml"/>
  <Override PartName="/ppt/notesSlides/notesSlide35.xml" ContentType="application/vnd.openxmlformats-officedocument.presentationml.notesSlide+xml"/>
  <Override PartName="/ppt/tags/tag26.xml" ContentType="application/vnd.openxmlformats-officedocument.presentationml.tags+xml"/>
  <Override PartName="/ppt/notesSlides/notesSlide36.xml" ContentType="application/vnd.openxmlformats-officedocument.presentationml.notesSlide+xml"/>
  <Override PartName="/ppt/tags/tag27.xml" ContentType="application/vnd.openxmlformats-officedocument.presentationml.tags+xml"/>
  <Override PartName="/ppt/notesSlides/notesSlide37.xml" ContentType="application/vnd.openxmlformats-officedocument.presentationml.notesSlide+xml"/>
  <Override PartName="/ppt/tags/tag28.xml" ContentType="application/vnd.openxmlformats-officedocument.presentationml.tags+xml"/>
  <Override PartName="/ppt/notesSlides/notesSlide38.xml" ContentType="application/vnd.openxmlformats-officedocument.presentationml.notesSlide+xml"/>
  <Override PartName="/ppt/tags/tag29.xml" ContentType="application/vnd.openxmlformats-officedocument.presentationml.tags+xml"/>
  <Override PartName="/ppt/notesSlides/notesSlide39.xml" ContentType="application/vnd.openxmlformats-officedocument.presentationml.notesSlide+xml"/>
  <Override PartName="/ppt/tags/tag30.xml" ContentType="application/vnd.openxmlformats-officedocument.presentationml.tags+xml"/>
  <Override PartName="/ppt/notesSlides/notesSlide40.xml" ContentType="application/vnd.openxmlformats-officedocument.presentationml.notesSlide+xml"/>
  <Override PartName="/ppt/tags/tag31.xml" ContentType="application/vnd.openxmlformats-officedocument.presentationml.tags+xml"/>
  <Override PartName="/ppt/notesSlides/notesSlide41.xml" ContentType="application/vnd.openxmlformats-officedocument.presentationml.notesSlide+xml"/>
  <Override PartName="/ppt/tags/tag32.xml" ContentType="application/vnd.openxmlformats-officedocument.presentationml.tags+xml"/>
  <Override PartName="/ppt/notesSlides/notesSlide42.xml" ContentType="application/vnd.openxmlformats-officedocument.presentationml.notesSlide+xml"/>
  <Override PartName="/ppt/notesSlides/notesSlide4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46"/>
  </p:notesMasterIdLst>
  <p:sldIdLst>
    <p:sldId id="578" r:id="rId3"/>
    <p:sldId id="382" r:id="rId4"/>
    <p:sldId id="510" r:id="rId5"/>
    <p:sldId id="259" r:id="rId6"/>
    <p:sldId id="531" r:id="rId7"/>
    <p:sldId id="532" r:id="rId8"/>
    <p:sldId id="536" r:id="rId9"/>
    <p:sldId id="576" r:id="rId10"/>
    <p:sldId id="537" r:id="rId11"/>
    <p:sldId id="538" r:id="rId12"/>
    <p:sldId id="539" r:id="rId13"/>
    <p:sldId id="450" r:id="rId14"/>
    <p:sldId id="533" r:id="rId15"/>
    <p:sldId id="489" r:id="rId16"/>
    <p:sldId id="540" r:id="rId17"/>
    <p:sldId id="542" r:id="rId18"/>
    <p:sldId id="544" r:id="rId19"/>
    <p:sldId id="534" r:id="rId20"/>
    <p:sldId id="552" r:id="rId21"/>
    <p:sldId id="545" r:id="rId22"/>
    <p:sldId id="546" r:id="rId23"/>
    <p:sldId id="547" r:id="rId24"/>
    <p:sldId id="550" r:id="rId25"/>
    <p:sldId id="551" r:id="rId26"/>
    <p:sldId id="563" r:id="rId27"/>
    <p:sldId id="577" r:id="rId28"/>
    <p:sldId id="554" r:id="rId29"/>
    <p:sldId id="564" r:id="rId30"/>
    <p:sldId id="567" r:id="rId31"/>
    <p:sldId id="565" r:id="rId32"/>
    <p:sldId id="568" r:id="rId33"/>
    <p:sldId id="566" r:id="rId34"/>
    <p:sldId id="571" r:id="rId35"/>
    <p:sldId id="570" r:id="rId36"/>
    <p:sldId id="553" r:id="rId37"/>
    <p:sldId id="562" r:id="rId38"/>
    <p:sldId id="555" r:id="rId39"/>
    <p:sldId id="556" r:id="rId40"/>
    <p:sldId id="574" r:id="rId41"/>
    <p:sldId id="572" r:id="rId42"/>
    <p:sldId id="573" r:id="rId43"/>
    <p:sldId id="579" r:id="rId44"/>
    <p:sldId id="272"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P" initials="H" lastIdx="1" clrIdx="0">
    <p:extLst>
      <p:ext uri="{19B8F6BF-5375-455C-9EA6-DF929625EA0E}">
        <p15:presenceInfo xmlns:p15="http://schemas.microsoft.com/office/powerpoint/2012/main" userId="HP"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1F61"/>
    <a:srgbClr val="F27A1C"/>
    <a:srgbClr val="FF9518"/>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4896" autoAdjust="0"/>
    <p:restoredTop sz="92054" autoAdjust="0"/>
  </p:normalViewPr>
  <p:slideViewPr>
    <p:cSldViewPr snapToGrid="0">
      <p:cViewPr>
        <p:scale>
          <a:sx n="57" d="100"/>
          <a:sy n="57" d="100"/>
        </p:scale>
        <p:origin x="636" y="64"/>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commentAuthors" Target="commentAuthors.xml"/><Relationship Id="rId50"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tableStyles" Target="tableStyle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notesMaster" Target="notesMasters/notesMaster1.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x-none"/>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8E9169-B9F9-E84E-A47E-31FD81A966C9}" type="datetimeFigureOut">
              <a:rPr lang="x-none" smtClean="0"/>
              <a:t>11/5/2024</a:t>
            </a:fld>
            <a:endParaRPr lang="x-none"/>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x-none"/>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x-none"/>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x-none"/>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D8E4BA-4009-0F42-BF9E-E2B500AD436C}" type="slidenum">
              <a:rPr lang="x-none" smtClean="0"/>
              <a:t>‹#›</a:t>
            </a:fld>
            <a:endParaRPr lang="x-none"/>
          </a:p>
        </p:txBody>
      </p:sp>
    </p:spTree>
    <p:extLst>
      <p:ext uri="{BB962C8B-B14F-4D97-AF65-F5344CB8AC3E}">
        <p14:creationId xmlns:p14="http://schemas.microsoft.com/office/powerpoint/2010/main" val="38602083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D8E4BA-4009-0F42-BF9E-E2B500AD436C}" type="slidenum">
              <a:rPr lang="x-none" smtClean="0"/>
              <a:t>1</a:t>
            </a:fld>
            <a:endParaRPr lang="x-none"/>
          </a:p>
        </p:txBody>
      </p:sp>
    </p:spTree>
    <p:extLst>
      <p:ext uri="{BB962C8B-B14F-4D97-AF65-F5344CB8AC3E}">
        <p14:creationId xmlns:p14="http://schemas.microsoft.com/office/powerpoint/2010/main" val="20924506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D8E4BA-4009-0F42-BF9E-E2B500AD436C}" type="slidenum">
              <a:rPr lang="x-none" smtClean="0"/>
              <a:t>2</a:t>
            </a:fld>
            <a:endParaRPr lang="x-none"/>
          </a:p>
        </p:txBody>
      </p:sp>
    </p:spTree>
    <p:extLst>
      <p:ext uri="{BB962C8B-B14F-4D97-AF65-F5344CB8AC3E}">
        <p14:creationId xmlns:p14="http://schemas.microsoft.com/office/powerpoint/2010/main" val="3490154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645445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D8E4BA-4009-0F42-BF9E-E2B500AD436C}" type="slidenum">
              <a:rPr lang="x-none" smtClean="0"/>
              <a:t>4</a:t>
            </a:fld>
            <a:endParaRPr lang="x-none"/>
          </a:p>
        </p:txBody>
      </p:sp>
    </p:spTree>
    <p:extLst>
      <p:ext uri="{BB962C8B-B14F-4D97-AF65-F5344CB8AC3E}">
        <p14:creationId xmlns:p14="http://schemas.microsoft.com/office/powerpoint/2010/main" val="6722537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622285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446070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D8E4BA-4009-0F42-BF9E-E2B500AD436C}" type="slidenum">
              <a:rPr lang="x-none" smtClean="0"/>
              <a:t>7</a:t>
            </a:fld>
            <a:endParaRPr lang="x-none"/>
          </a:p>
        </p:txBody>
      </p:sp>
    </p:spTree>
    <p:extLst>
      <p:ext uri="{BB962C8B-B14F-4D97-AF65-F5344CB8AC3E}">
        <p14:creationId xmlns:p14="http://schemas.microsoft.com/office/powerpoint/2010/main" val="4677741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D8E4BA-4009-0F42-BF9E-E2B500AD436C}" type="slidenum">
              <a:rPr lang="x-none" smtClean="0"/>
              <a:t>8</a:t>
            </a:fld>
            <a:endParaRPr lang="x-none"/>
          </a:p>
        </p:txBody>
      </p:sp>
    </p:spTree>
    <p:extLst>
      <p:ext uri="{BB962C8B-B14F-4D97-AF65-F5344CB8AC3E}">
        <p14:creationId xmlns:p14="http://schemas.microsoft.com/office/powerpoint/2010/main" val="35664096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082729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306746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In any collaborative effort, recognize that team members coming from different backgrounds may have different work habits or priorities. To collaborate effectively, everyone involved must be flexible, open to other opinions, and focused on team objectives rather than on individual priorities. The following guidelines will help you work together more successfully:</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mn-cs"/>
              </a:rPr>
              <a:t>Select collaborators carefully.</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Choose a combination of people who have the experience, information, and talent needed for each project.</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mn-cs"/>
              </a:rPr>
              <a:t>Agree on project goals before you start.</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Starting without a clear idea of what you hope to accomplish will lead to frustration and wasted time.</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mn-cs"/>
              </a:rPr>
              <a:t>Give your team time to bond before diving in.</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Make sure people can get to know each other before being asked to collaborate.</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mn-cs"/>
              </a:rPr>
              <a:t>Clarify individual responsibilities.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This is essential because team members will be depending on each other.</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720219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53904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D8E4BA-4009-0F42-BF9E-E2B500AD436C}" type="slidenum">
              <a:rPr lang="x-none" smtClean="0"/>
              <a:t>13</a:t>
            </a:fld>
            <a:endParaRPr lang="x-none"/>
          </a:p>
        </p:txBody>
      </p:sp>
    </p:spTree>
    <p:extLst>
      <p:ext uri="{BB962C8B-B14F-4D97-AF65-F5344CB8AC3E}">
        <p14:creationId xmlns:p14="http://schemas.microsoft.com/office/powerpoint/2010/main" val="5166283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322394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In any collaborative effort, recognize that team members coming from different backgrounds may have different work habits or priorities. To collaborate effectively, everyone involved must be flexible, open to other opinions, and focused on team objectives rather than on individual priorities. The following guidelines will help you work together more successfully:</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mn-cs"/>
              </a:rPr>
              <a:t>Select collaborators carefully.</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Choose a combination of people who have the experience, information, and talent needed for each project.</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mn-cs"/>
              </a:rPr>
              <a:t>Agree on project goals before you start.</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Starting without a clear idea of what you hope to accomplish will lead to frustration and wasted time.</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mn-cs"/>
              </a:rPr>
              <a:t>Give your team time to bond before diving in.</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Make sure people can get to know each other before being asked to collaborate.</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mn-cs"/>
              </a:rPr>
              <a:t>Clarify individual responsibilities.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This is essential because team members will be depending on each other.</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189675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771505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672670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ar-EG" dirty="0"/>
              <a:t>تستخدم عندما</a:t>
            </a:r>
          </a:p>
          <a:p>
            <a:r>
              <a:rPr lang="ar-EG" dirty="0"/>
              <a:t> يريد الشخص كبح قلقه بينما لا يزال يظهر</a:t>
            </a:r>
          </a:p>
          <a:p>
            <a:r>
              <a:rPr lang="ar-EG" dirty="0"/>
              <a:t>ثقة. بشكل عام ، كلما اقتربت الأيدي المشدودة من الوجه ،</a:t>
            </a:r>
          </a:p>
          <a:p>
            <a:r>
              <a:rPr lang="ar-EG" dirty="0"/>
              <a:t>كلما زاد الشعور بالإحباط.</a:t>
            </a:r>
          </a:p>
          <a:p>
            <a:r>
              <a:rPr lang="ar-EG" dirty="0"/>
              <a:t>كيفية كسر الإيماءة</a:t>
            </a:r>
          </a:p>
          <a:p>
            <a:r>
              <a:rPr lang="ar-EG" dirty="0"/>
              <a:t> على غرار حلول أوضاع الجسم المغلقة ، تحتاج إلى تقديم</a:t>
            </a:r>
          </a:p>
          <a:p>
            <a:r>
              <a:rPr lang="ar-EG" dirty="0"/>
              <a:t>لهم شيء حتى يضطروا إلى تغيير جسديا</a:t>
            </a:r>
          </a:p>
          <a:p>
            <a:r>
              <a:rPr lang="ar-EG" dirty="0"/>
              <a:t>إيماءة وفك أيديهم.</a:t>
            </a:r>
            <a:endParaRPr lang="en-GB" dirty="0"/>
          </a:p>
        </p:txBody>
      </p:sp>
      <p:sp>
        <p:nvSpPr>
          <p:cNvPr id="4" name="Slide Number Placeholder 3"/>
          <p:cNvSpPr>
            <a:spLocks noGrp="1"/>
          </p:cNvSpPr>
          <p:nvPr>
            <p:ph type="sldNum" sz="quarter" idx="5"/>
          </p:nvPr>
        </p:nvSpPr>
        <p:spPr/>
        <p:txBody>
          <a:bodyPr/>
          <a:lstStyle/>
          <a:p>
            <a:fld id="{32D8E4BA-4009-0F42-BF9E-E2B500AD436C}" type="slidenum">
              <a:rPr lang="x-none" smtClean="0"/>
              <a:t>18</a:t>
            </a:fld>
            <a:endParaRPr lang="x-none"/>
          </a:p>
        </p:txBody>
      </p:sp>
    </p:spTree>
    <p:extLst>
      <p:ext uri="{BB962C8B-B14F-4D97-AF65-F5344CB8AC3E}">
        <p14:creationId xmlns:p14="http://schemas.microsoft.com/office/powerpoint/2010/main" val="383133141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97945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6246455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0048611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156334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9584703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0203226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0060200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789604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3061778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5983517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6725521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5919582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766568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8606562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6347066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0297922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1760098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1188478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6501148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3883457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Electronic media seem to be a breeding ground for poor etiquette. Making mistakes in online behavior can hurt your company or your career. Here are some guidelines to follow whenever you are representing your company while using electronic media: </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Avoid personal attacks on others.</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Stay focused on the original topic.</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Do not present opinions as facts, and support facts with evidence.</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Follow the basic rules for spelling, punctuation, and capitalization.</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Use anti-virus software and keep it up to date.</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Ask if this is “a good time” for an IM chat before you start.</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2247941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Electronic media seem to be a breeding ground for poor etiquette. Making mistakes in online behavior can hurt your company or your career. Here are some guidelines to follow whenever you are representing your company while using electronic media: </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Avoid personal attacks on others.</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Stay focused on the original topic.</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Do not present opinions as facts, and support facts with evidence.</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Follow the basic rules for spelling, punctuation, and capitalization.</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Use anti-virus software and keep it up to date.</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Ask if this is “a good time” for an IM chat before you start.</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552071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Electronic media seem to be a breeding ground for poor etiquette. Making mistakes in online behavior can hurt your company or your career. Here are some guidelines to follow whenever you are representing your company while using electronic media: </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Avoid personal attacks on others.</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Stay focused on the original topic.</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Do not present opinions as facts, and support facts with evidence.</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Follow the basic rules for spelling, punctuation, and capitalization.</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Use anti-virus software and keep it up to date.</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Ask if this is “a good time” for an IM chat before you start.</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5425777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21B045-D1D0-6E32-5210-D67A3E0264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0F5BEF0-A14B-755B-37E6-713351EE107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D45C97-3EE4-7EBE-8217-16D25D320E6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48F02C4-C780-70D3-78CB-4EA4DEA6C05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D8E4BA-4009-0F42-BF9E-E2B500AD436C}"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0447936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D8E4BA-4009-0F42-BF9E-E2B500AD436C}" type="slidenum">
              <a:rPr lang="x-none" smtClean="0"/>
              <a:t>43</a:t>
            </a:fld>
            <a:endParaRPr lang="x-none"/>
          </a:p>
        </p:txBody>
      </p:sp>
    </p:spTree>
    <p:extLst>
      <p:ext uri="{BB962C8B-B14F-4D97-AF65-F5344CB8AC3E}">
        <p14:creationId xmlns:p14="http://schemas.microsoft.com/office/powerpoint/2010/main" val="17678953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11/5/2024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11/5/2024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11/5/2024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11/5/2024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11/5/2024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11/5/2024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11/5/2024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11/5/2024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11/5/2024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11/5/2024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11/5/2024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11/5/2024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9455067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11/5/2024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3151161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11/5/2024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5903637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11/5/2024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5329471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11/5/2024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6863006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11/5/2024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24087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11/5/2024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24001239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11/5/2024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9730512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11/5/2024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870769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11/5/2024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11066039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11/5/2024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708812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11/5/2024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11/5/2024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69686081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tags" Target="../tags/tag1.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tags" Target="../tags/tag2.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tags" Target="../tags/tag3.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7.xml"/><Relationship Id="rId1" Type="http://schemas.openxmlformats.org/officeDocument/2006/relationships/tags" Target="../tags/tag4.xml"/></Relationships>
</file>

<file path=ppt/slides/_rels/slide7.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7.sv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8.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7.xml"/><Relationship Id="rId1" Type="http://schemas.openxmlformats.org/officeDocument/2006/relationships/tags" Target="../tags/tag5.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7.xml"/><Relationship Id="rId1" Type="http://schemas.openxmlformats.org/officeDocument/2006/relationships/tags" Target="../tags/tag6.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7.xml"/><Relationship Id="rId1" Type="http://schemas.openxmlformats.org/officeDocument/2006/relationships/tags" Target="../tags/tag7.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7.xml"/><Relationship Id="rId1" Type="http://schemas.openxmlformats.org/officeDocument/2006/relationships/tags" Target="../tags/tag8.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7.xml"/><Relationship Id="rId1" Type="http://schemas.openxmlformats.org/officeDocument/2006/relationships/tags" Target="../tags/tag9.xml"/><Relationship Id="rId5" Type="http://schemas.openxmlformats.org/officeDocument/2006/relationships/image" Target="../media/image16.svg"/><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7.xml"/><Relationship Id="rId1" Type="http://schemas.openxmlformats.org/officeDocument/2006/relationships/tags" Target="../tags/tag10.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19.png"/><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22.emf"/><Relationship Id="rId4" Type="http://schemas.openxmlformats.org/officeDocument/2006/relationships/image" Target="../media/image21.png"/></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8.xml"/><Relationship Id="rId1" Type="http://schemas.openxmlformats.org/officeDocument/2006/relationships/slideLayout" Target="../slideLayouts/slideLayout7.xml"/><Relationship Id="rId5" Type="http://schemas.openxmlformats.org/officeDocument/2006/relationships/image" Target="../media/image25.png"/><Relationship Id="rId4" Type="http://schemas.openxmlformats.org/officeDocument/2006/relationships/image" Target="../media/image24.png"/></Relationships>
</file>

<file path=ppt/slides/_rels/slide19.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29.emf"/><Relationship Id="rId5" Type="http://schemas.openxmlformats.org/officeDocument/2006/relationships/image" Target="../media/image28.emf"/><Relationship Id="rId4" Type="http://schemas.openxmlformats.org/officeDocument/2006/relationships/image" Target="../media/image27.emf"/></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7.xml"/><Relationship Id="rId1" Type="http://schemas.openxmlformats.org/officeDocument/2006/relationships/tags" Target="../tags/tag11.xml"/><Relationship Id="rId5" Type="http://schemas.openxmlformats.org/officeDocument/2006/relationships/image" Target="../media/image31.svg"/><Relationship Id="rId4" Type="http://schemas.openxmlformats.org/officeDocument/2006/relationships/image" Target="../media/image30.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7.xml"/><Relationship Id="rId1" Type="http://schemas.openxmlformats.org/officeDocument/2006/relationships/tags" Target="../tags/tag1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7.xml"/><Relationship Id="rId1" Type="http://schemas.openxmlformats.org/officeDocument/2006/relationships/tags" Target="../tags/tag13.xml"/><Relationship Id="rId5" Type="http://schemas.openxmlformats.org/officeDocument/2006/relationships/image" Target="../media/image33.svg"/><Relationship Id="rId4" Type="http://schemas.openxmlformats.org/officeDocument/2006/relationships/image" Target="../media/image32.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7.xml"/><Relationship Id="rId1" Type="http://schemas.openxmlformats.org/officeDocument/2006/relationships/tags" Target="../tags/tag14.xml"/><Relationship Id="rId5" Type="http://schemas.openxmlformats.org/officeDocument/2006/relationships/image" Target="../media/image35.svg"/><Relationship Id="rId4" Type="http://schemas.openxmlformats.org/officeDocument/2006/relationships/image" Target="../media/image34.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7.xml"/><Relationship Id="rId1" Type="http://schemas.openxmlformats.org/officeDocument/2006/relationships/tags" Target="../tags/tag15.xml"/><Relationship Id="rId4" Type="http://schemas.openxmlformats.org/officeDocument/2006/relationships/image" Target="../media/image36.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7.xml"/><Relationship Id="rId1" Type="http://schemas.openxmlformats.org/officeDocument/2006/relationships/tags" Target="../tags/tag16.xml"/><Relationship Id="rId5" Type="http://schemas.openxmlformats.org/officeDocument/2006/relationships/image" Target="../media/image37.png"/><Relationship Id="rId4" Type="http://schemas.openxmlformats.org/officeDocument/2006/relationships/image" Target="../media/image36.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7.xml"/><Relationship Id="rId1" Type="http://schemas.openxmlformats.org/officeDocument/2006/relationships/tags" Target="../tags/tag17.xml"/><Relationship Id="rId5" Type="http://schemas.openxmlformats.org/officeDocument/2006/relationships/image" Target="../media/image37.png"/><Relationship Id="rId4" Type="http://schemas.openxmlformats.org/officeDocument/2006/relationships/image" Target="../media/image36.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7.xml"/><Relationship Id="rId1" Type="http://schemas.openxmlformats.org/officeDocument/2006/relationships/tags" Target="../tags/tag18.xml"/><Relationship Id="rId5" Type="http://schemas.openxmlformats.org/officeDocument/2006/relationships/image" Target="../media/image7.svg"/><Relationship Id="rId4" Type="http://schemas.openxmlformats.org/officeDocument/2006/relationships/image" Target="../media/image6.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7.xml"/><Relationship Id="rId1" Type="http://schemas.openxmlformats.org/officeDocument/2006/relationships/tags" Target="../tags/tag19.xml"/><Relationship Id="rId5" Type="http://schemas.openxmlformats.org/officeDocument/2006/relationships/image" Target="../media/image11.svg"/><Relationship Id="rId4" Type="http://schemas.openxmlformats.org/officeDocument/2006/relationships/image" Target="../media/image10.pn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7.xml"/><Relationship Id="rId1" Type="http://schemas.openxmlformats.org/officeDocument/2006/relationships/tags" Target="../tags/tag20.xml"/><Relationship Id="rId5" Type="http://schemas.openxmlformats.org/officeDocument/2006/relationships/image" Target="../media/image11.svg"/><Relationship Id="rId4" Type="http://schemas.openxmlformats.org/officeDocument/2006/relationships/image" Target="../media/image10.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7.xml"/><Relationship Id="rId1" Type="http://schemas.openxmlformats.org/officeDocument/2006/relationships/tags" Target="../tags/tag21.xml"/><Relationship Id="rId5" Type="http://schemas.openxmlformats.org/officeDocument/2006/relationships/image" Target="../media/image16.svg"/><Relationship Id="rId4" Type="http://schemas.openxmlformats.org/officeDocument/2006/relationships/image" Target="../media/image15.pn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7.xml"/><Relationship Id="rId1" Type="http://schemas.openxmlformats.org/officeDocument/2006/relationships/tags" Target="../tags/tag22.xml"/><Relationship Id="rId5" Type="http://schemas.openxmlformats.org/officeDocument/2006/relationships/image" Target="../media/image16.svg"/><Relationship Id="rId4" Type="http://schemas.openxmlformats.org/officeDocument/2006/relationships/image" Target="../media/image15.pn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7.xml"/><Relationship Id="rId1" Type="http://schemas.openxmlformats.org/officeDocument/2006/relationships/tags" Target="../tags/tag23.xml"/><Relationship Id="rId5" Type="http://schemas.openxmlformats.org/officeDocument/2006/relationships/image" Target="../media/image31.svg"/><Relationship Id="rId4" Type="http://schemas.openxmlformats.org/officeDocument/2006/relationships/image" Target="../media/image30.pn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7.xml"/><Relationship Id="rId1" Type="http://schemas.openxmlformats.org/officeDocument/2006/relationships/tags" Target="../tags/tag24.xml"/><Relationship Id="rId5" Type="http://schemas.openxmlformats.org/officeDocument/2006/relationships/image" Target="../media/image31.svg"/><Relationship Id="rId4" Type="http://schemas.openxmlformats.org/officeDocument/2006/relationships/image" Target="../media/image30.png"/></Relationships>
</file>

<file path=ppt/slides/_rels/slide3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7.xml"/><Relationship Id="rId1" Type="http://schemas.openxmlformats.org/officeDocument/2006/relationships/tags" Target="../tags/tag25.xml"/><Relationship Id="rId5" Type="http://schemas.openxmlformats.org/officeDocument/2006/relationships/image" Target="../media/image11.svg"/><Relationship Id="rId4" Type="http://schemas.openxmlformats.org/officeDocument/2006/relationships/image" Target="../media/image10.png"/></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7.xml"/><Relationship Id="rId1" Type="http://schemas.openxmlformats.org/officeDocument/2006/relationships/tags" Target="../tags/tag26.xml"/><Relationship Id="rId5" Type="http://schemas.openxmlformats.org/officeDocument/2006/relationships/image" Target="../media/image16.svg"/><Relationship Id="rId4" Type="http://schemas.openxmlformats.org/officeDocument/2006/relationships/image" Target="../media/image15.png"/></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7.xml"/><Relationship Id="rId1" Type="http://schemas.openxmlformats.org/officeDocument/2006/relationships/tags" Target="../tags/tag27.xml"/><Relationship Id="rId5" Type="http://schemas.openxmlformats.org/officeDocument/2006/relationships/image" Target="../media/image16.svg"/><Relationship Id="rId4" Type="http://schemas.openxmlformats.org/officeDocument/2006/relationships/image" Target="../media/image15.png"/></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7.xml"/><Relationship Id="rId1" Type="http://schemas.openxmlformats.org/officeDocument/2006/relationships/tags" Target="../tags/tag28.xml"/><Relationship Id="rId5" Type="http://schemas.openxmlformats.org/officeDocument/2006/relationships/image" Target="../media/image31.svg"/><Relationship Id="rId4" Type="http://schemas.openxmlformats.org/officeDocument/2006/relationships/image" Target="../media/image30.png"/></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7.xml"/><Relationship Id="rId1" Type="http://schemas.openxmlformats.org/officeDocument/2006/relationships/tags" Target="../tags/tag29.xml"/></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7.xml"/><Relationship Id="rId1" Type="http://schemas.openxmlformats.org/officeDocument/2006/relationships/tags" Target="../tags/tag30.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7.xml"/><Relationship Id="rId1" Type="http://schemas.openxmlformats.org/officeDocument/2006/relationships/tags" Target="../tags/tag31.xml"/></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7.xml"/><Relationship Id="rId1" Type="http://schemas.openxmlformats.org/officeDocument/2006/relationships/tags" Target="../tags/tag32.xml"/></Relationships>
</file>

<file path=ppt/slides/_rels/slide43.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4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16" name="TextBox 15"/>
          <p:cNvSpPr txBox="1"/>
          <p:nvPr/>
        </p:nvSpPr>
        <p:spPr>
          <a:xfrm>
            <a:off x="7469491" y="4981900"/>
            <a:ext cx="4722509"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A1F61"/>
                </a:solidFill>
                <a:effectLst/>
                <a:uLnTx/>
                <a:uFillTx/>
                <a:latin typeface="Sakkal Majalla" panose="02000000000000000000" pitchFamily="2" charset="-78"/>
                <a:ea typeface="Tahoma" panose="020B0604030504040204" pitchFamily="34" charset="0"/>
                <a:cs typeface="Sakkal Majalla" panose="02000000000000000000" pitchFamily="2" charset="-78"/>
              </a:rPr>
              <a:t>MGM223</a:t>
            </a:r>
            <a:endParaRPr kumimoji="0" lang="ar-SA" sz="2000" b="1" i="0" u="none" strike="noStrike" kern="1200" cap="none" spc="0" normalizeH="0" baseline="0" noProof="0" dirty="0">
              <a:ln>
                <a:noFill/>
              </a:ln>
              <a:solidFill>
                <a:srgbClr val="0A1F61"/>
              </a:solidFill>
              <a:effectLst/>
              <a:uLnTx/>
              <a:uFillTx/>
              <a:latin typeface="Sakkal Majalla" panose="02000000000000000000" pitchFamily="2" charset="-78"/>
              <a:ea typeface="Tahoma" panose="020B0604030504040204" pitchFamily="34" charset="0"/>
              <a:cs typeface="Sakkal Majalla" panose="02000000000000000000" pitchFamily="2" charset="-78"/>
            </a:endParaRPr>
          </a:p>
        </p:txBody>
      </p:sp>
      <p:sp>
        <p:nvSpPr>
          <p:cNvPr id="15" name="Google Shape;3126;p31">
            <a:extLst>
              <a:ext uri="{FF2B5EF4-FFF2-40B4-BE49-F238E27FC236}">
                <a16:creationId xmlns:a16="http://schemas.microsoft.com/office/drawing/2014/main" id="{964181D7-AC3C-3849-B4D9-50181B407EA5}"/>
              </a:ext>
            </a:extLst>
          </p:cNvPr>
          <p:cNvSpPr txBox="1">
            <a:spLocks noGrp="1"/>
          </p:cNvSpPr>
          <p:nvPr>
            <p:ph type="ctrTitle"/>
          </p:nvPr>
        </p:nvSpPr>
        <p:spPr>
          <a:xfrm>
            <a:off x="-321460" y="1560476"/>
            <a:ext cx="6417460" cy="4428481"/>
          </a:xfrm>
          <a:prstGeom prst="rect">
            <a:avLst/>
          </a:prstGeom>
        </p:spPr>
        <p:txBody>
          <a:bodyPr spcFirstLastPara="1" wrap="square" lIns="0" tIns="0" rIns="0" bIns="0" anchor="ctr" anchorCtr="0">
            <a:noAutofit/>
          </a:bodyPr>
          <a:lstStyle/>
          <a:p>
            <a:pPr marL="0" lvl="0" indent="0" rtl="1">
              <a:spcBef>
                <a:spcPts val="0"/>
              </a:spcBef>
              <a:spcAft>
                <a:spcPts val="0"/>
              </a:spcAft>
              <a:buClr>
                <a:schemeClr val="dk2"/>
              </a:buClr>
              <a:buSzPts val="1100"/>
              <a:buFont typeface="Arial"/>
              <a:buNone/>
            </a:pPr>
            <a:r>
              <a:rPr lang="en-US" sz="4400" b="1" dirty="0">
                <a:effectLst>
                  <a:outerShdw blurRad="38100" dist="38100" dir="2700000" algn="tl">
                    <a:srgbClr val="000000">
                      <a:alpha val="43137"/>
                    </a:srgbClr>
                  </a:outerShdw>
                </a:effectLst>
                <a:latin typeface="Sakkal Majalla" panose="02000000000000000000" pitchFamily="2" charset="-78"/>
                <a:ea typeface="Poppins ExtraBold"/>
                <a:cs typeface="Sakkal Majalla" panose="02000000000000000000" pitchFamily="2" charset="-78"/>
                <a:sym typeface="Poppins ExtraBold"/>
              </a:rPr>
              <a:t>PRESENTATION AND WRITING SKILLS </a:t>
            </a:r>
            <a:br>
              <a:rPr lang="ar-EG" sz="4400" b="1" dirty="0">
                <a:effectLst>
                  <a:outerShdw blurRad="38100" dist="38100" dir="2700000" algn="tl">
                    <a:srgbClr val="000000">
                      <a:alpha val="43137"/>
                    </a:srgbClr>
                  </a:outerShdw>
                </a:effectLst>
                <a:latin typeface="Sakkal Majalla" panose="02000000000000000000" pitchFamily="2" charset="-78"/>
                <a:ea typeface="Poppins ExtraBold"/>
                <a:cs typeface="Sakkal Majalla" panose="02000000000000000000" pitchFamily="2" charset="-78"/>
                <a:sym typeface="Poppins ExtraBold"/>
              </a:rPr>
            </a:br>
            <a:r>
              <a:rPr lang="ar-EG" sz="4400" b="1" dirty="0">
                <a:effectLst>
                  <a:outerShdw blurRad="38100" dist="38100" dir="2700000" algn="tl">
                    <a:srgbClr val="000000">
                      <a:alpha val="43137"/>
                    </a:srgbClr>
                  </a:outerShdw>
                </a:effectLst>
                <a:latin typeface="Sakkal Majalla" panose="02000000000000000000" pitchFamily="2" charset="-78"/>
                <a:ea typeface="Poppins ExtraBold"/>
                <a:cs typeface="Sakkal Majalla" panose="02000000000000000000" pitchFamily="2" charset="-78"/>
                <a:sym typeface="Poppins ExtraBold"/>
              </a:rPr>
              <a:t>مهارات العرض والكتابة </a:t>
            </a:r>
            <a:r>
              <a:rPr lang="en-US" sz="4400" b="1" dirty="0">
                <a:effectLst>
                  <a:outerShdw blurRad="38100" dist="38100" dir="2700000" algn="tl">
                    <a:srgbClr val="000000">
                      <a:alpha val="43137"/>
                    </a:srgbClr>
                  </a:outerShdw>
                </a:effectLst>
                <a:latin typeface="Sakkal Majalla" panose="02000000000000000000" pitchFamily="2" charset="-78"/>
                <a:ea typeface="Poppins ExtraBold"/>
                <a:cs typeface="Sakkal Majalla" panose="02000000000000000000" pitchFamily="2" charset="-78"/>
                <a:sym typeface="Poppins ExtraBold"/>
              </a:rPr>
              <a:t>     </a:t>
            </a:r>
            <a:br>
              <a:rPr lang="en-US" sz="4400" b="1" dirty="0">
                <a:effectLst>
                  <a:outerShdw blurRad="38100" dist="38100" dir="2700000" algn="tl">
                    <a:srgbClr val="000000">
                      <a:alpha val="43137"/>
                    </a:srgbClr>
                  </a:outerShdw>
                </a:effectLst>
                <a:latin typeface="Sakkal Majalla" panose="02000000000000000000" pitchFamily="2" charset="-78"/>
                <a:ea typeface="Poppins ExtraBold"/>
                <a:cs typeface="Sakkal Majalla" panose="02000000000000000000" pitchFamily="2" charset="-78"/>
                <a:sym typeface="Poppins ExtraBold"/>
              </a:rPr>
            </a:br>
            <a:r>
              <a:rPr lang="en-US" sz="4400" b="1" dirty="0">
                <a:effectLst>
                  <a:outerShdw blurRad="38100" dist="38100" dir="2700000" algn="tl">
                    <a:srgbClr val="000000">
                      <a:alpha val="43137"/>
                    </a:srgbClr>
                  </a:outerShdw>
                </a:effectLst>
                <a:latin typeface="Sakkal Majalla" panose="02000000000000000000" pitchFamily="2" charset="-78"/>
                <a:ea typeface="Poppins ExtraBold"/>
                <a:cs typeface="Sakkal Majalla" panose="02000000000000000000" pitchFamily="2" charset="-78"/>
                <a:sym typeface="Poppins ExtraBold"/>
              </a:rPr>
              <a:t> </a:t>
            </a:r>
            <a:br>
              <a:rPr lang="ar-EG" sz="4400" b="1" dirty="0">
                <a:effectLst>
                  <a:outerShdw blurRad="38100" dist="38100" dir="2700000" algn="tl">
                    <a:srgbClr val="000000">
                      <a:alpha val="43137"/>
                    </a:srgbClr>
                  </a:outerShdw>
                </a:effectLst>
                <a:latin typeface="Sakkal Majalla" panose="02000000000000000000" pitchFamily="2" charset="-78"/>
                <a:ea typeface="Poppins ExtraBold"/>
                <a:cs typeface="Sakkal Majalla" panose="02000000000000000000" pitchFamily="2" charset="-78"/>
                <a:sym typeface="Poppins ExtraBold"/>
              </a:rPr>
            </a:br>
            <a:r>
              <a:rPr lang="en-US" sz="4400" b="1" dirty="0">
                <a:effectLst>
                  <a:outerShdw blurRad="38100" dist="38100" dir="2700000" algn="tl">
                    <a:srgbClr val="000000">
                      <a:alpha val="43137"/>
                    </a:srgbClr>
                  </a:outerShdw>
                </a:effectLst>
                <a:latin typeface="Sakkal Majalla" panose="02000000000000000000" pitchFamily="2" charset="-78"/>
                <a:ea typeface="Poppins ExtraBold"/>
                <a:cs typeface="Sakkal Majalla" panose="02000000000000000000" pitchFamily="2" charset="-78"/>
                <a:sym typeface="Poppins ExtraBold"/>
              </a:rPr>
              <a:t> </a:t>
            </a:r>
            <a:r>
              <a:rPr lang="en-US" sz="4400" b="1" dirty="0">
                <a:latin typeface="Sakkal Majalla" panose="02000000000000000000" pitchFamily="2" charset="-78"/>
                <a:ea typeface="Poppins ExtraBold"/>
                <a:cs typeface="Sakkal Majalla" panose="02000000000000000000" pitchFamily="2" charset="-78"/>
                <a:sym typeface="Poppins ExtraBold"/>
              </a:rPr>
              <a:t>lecture No. 6</a:t>
            </a:r>
            <a:br>
              <a:rPr lang="en-US" sz="4400" b="1" dirty="0">
                <a:latin typeface="Sakkal Majalla" panose="02000000000000000000" pitchFamily="2" charset="-78"/>
                <a:ea typeface="Poppins ExtraBold"/>
                <a:cs typeface="Sakkal Majalla" panose="02000000000000000000" pitchFamily="2" charset="-78"/>
                <a:sym typeface="Poppins ExtraBold"/>
              </a:rPr>
            </a:br>
            <a:r>
              <a:rPr lang="en-US" sz="4400" b="1" dirty="0">
                <a:latin typeface="Sakkal Majalla" panose="02000000000000000000" pitchFamily="2" charset="-78"/>
                <a:ea typeface="Poppins ExtraBold"/>
                <a:cs typeface="Sakkal Majalla" panose="02000000000000000000" pitchFamily="2" charset="-78"/>
                <a:sym typeface="Poppins ExtraBold"/>
              </a:rPr>
              <a:t>BY      </a:t>
            </a:r>
            <a:br>
              <a:rPr lang="ar-EG" sz="4400" b="1" dirty="0">
                <a:latin typeface="Sakkal Majalla" panose="02000000000000000000" pitchFamily="2" charset="-78"/>
                <a:ea typeface="Poppins ExtraBold"/>
                <a:cs typeface="Sakkal Majalla" panose="02000000000000000000" pitchFamily="2" charset="-78"/>
                <a:sym typeface="Poppins ExtraBold"/>
              </a:rPr>
            </a:br>
            <a:r>
              <a:rPr lang="en-US" sz="4400" b="1" dirty="0">
                <a:latin typeface="Sakkal Majalla" panose="02000000000000000000" pitchFamily="2" charset="-78"/>
                <a:ea typeface="Poppins ExtraBold"/>
                <a:cs typeface="Sakkal Majalla" panose="02000000000000000000" pitchFamily="2" charset="-78"/>
                <a:sym typeface="Poppins ExtraBold"/>
              </a:rPr>
              <a:t> Dr. Manal  El-Sayed</a:t>
            </a:r>
            <a:endParaRPr sz="4400" b="1" dirty="0">
              <a:latin typeface="Sakkal Majalla" panose="02000000000000000000" pitchFamily="2" charset="-78"/>
              <a:ea typeface="Poppins ExtraBold"/>
              <a:cs typeface="Sakkal Majalla" panose="02000000000000000000" pitchFamily="2" charset="-78"/>
              <a:sym typeface="Poppins ExtraBold"/>
            </a:endParaRPr>
          </a:p>
        </p:txBody>
      </p:sp>
    </p:spTree>
    <p:extLst>
      <p:ext uri="{BB962C8B-B14F-4D97-AF65-F5344CB8AC3E}">
        <p14:creationId xmlns:p14="http://schemas.microsoft.com/office/powerpoint/2010/main" val="10737147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Flowchart: Alternate Process 6">
            <a:extLst>
              <a:ext uri="{FF2B5EF4-FFF2-40B4-BE49-F238E27FC236}">
                <a16:creationId xmlns:a16="http://schemas.microsoft.com/office/drawing/2014/main" id="{C32619D1-4F4F-4AB7-AC77-8B471C6588FE}"/>
              </a:ext>
            </a:extLst>
          </p:cNvPr>
          <p:cNvSpPr/>
          <p:nvPr/>
        </p:nvSpPr>
        <p:spPr>
          <a:xfrm>
            <a:off x="3807279" y="2293257"/>
            <a:ext cx="8232321" cy="4005943"/>
          </a:xfrm>
          <a:prstGeom prst="flowChartAlternateProcess">
            <a:avLst/>
          </a:prstGeom>
        </p:spPr>
        <p:style>
          <a:lnRef idx="2">
            <a:schemeClr val="accent2"/>
          </a:lnRef>
          <a:fillRef idx="1">
            <a:schemeClr val="lt1"/>
          </a:fillRef>
          <a:effectRef idx="0">
            <a:schemeClr val="accent2"/>
          </a:effectRef>
          <a:fontRef idx="minor">
            <a:schemeClr val="dk1"/>
          </a:fontRef>
        </p:style>
        <p:txBody>
          <a:bodyPr rtlCol="0" anchor="ctr"/>
          <a:lstStyle/>
          <a:p>
            <a:pPr marL="0" marR="0" lvl="0" indent="0" algn="ctr" defTabSz="914400" rtl="0" eaLnBrk="1" fontAlgn="auto" latinLnBrk="0" hangingPunct="1">
              <a:spcBef>
                <a:spcPts val="0"/>
              </a:spcBef>
              <a:spcAft>
                <a:spcPts val="0"/>
              </a:spcAft>
              <a:buClrTx/>
              <a:buSzTx/>
              <a:buFontTx/>
              <a:buNone/>
              <a:tabLst/>
              <a:defRPr/>
            </a:pPr>
            <a:r>
              <a:rPr kumimoji="0" lang="en-US" sz="40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Sakkal Majalla" panose="02000000000000000000" pitchFamily="2" charset="-78"/>
                <a:ea typeface="Poppins ExtraBold"/>
                <a:cs typeface="Sakkal Majalla" panose="02000000000000000000" pitchFamily="2" charset="-78"/>
                <a:sym typeface="Poppins ExtraBold"/>
              </a:rPr>
              <a:t>lecture No. </a:t>
            </a:r>
            <a:r>
              <a:rPr kumimoji="0" lang="ar-EG" sz="40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Sakkal Majalla" panose="02000000000000000000" pitchFamily="2" charset="-78"/>
                <a:ea typeface="Poppins ExtraBold"/>
                <a:cs typeface="Sakkal Majalla" panose="02000000000000000000" pitchFamily="2" charset="-78"/>
                <a:sym typeface="Poppins ExtraBold"/>
              </a:rPr>
              <a:t>6</a:t>
            </a:r>
            <a:endParaRPr kumimoji="0" lang="en-US" sz="40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Sakkal Majalla" panose="02000000000000000000" pitchFamily="2" charset="-78"/>
              <a:ea typeface="Poppins ExtraBold"/>
              <a:cs typeface="Sakkal Majalla" panose="02000000000000000000" pitchFamily="2" charset="-78"/>
              <a:sym typeface="Poppins ExtraBold"/>
            </a:endParaRPr>
          </a:p>
          <a:p>
            <a:pPr marL="0" marR="0" lvl="0" indent="0" algn="ctr" defTabSz="914400" rtl="0" eaLnBrk="1" fontAlgn="auto" latinLnBrk="0" hangingPunct="1">
              <a:spcBef>
                <a:spcPts val="0"/>
              </a:spcBef>
              <a:spcAft>
                <a:spcPts val="0"/>
              </a:spcAft>
              <a:buClrTx/>
              <a:buSzTx/>
              <a:buFontTx/>
              <a:buNone/>
              <a:tabLst/>
              <a:defRPr/>
            </a:pPr>
            <a:r>
              <a:rPr kumimoji="0" lang="en-US" sz="40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Sakkal Majalla" panose="02000000000000000000" pitchFamily="2" charset="-78"/>
                <a:ea typeface="Poppins ExtraBold"/>
                <a:cs typeface="Sakkal Majalla" panose="02000000000000000000" pitchFamily="2" charset="-78"/>
                <a:sym typeface="Poppins ExtraBold"/>
              </a:rPr>
              <a:t>Categories of nonverbal messages and business Etiquette</a:t>
            </a:r>
            <a:r>
              <a:rPr kumimoji="0" lang="ar-EG" sz="40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Sakkal Majalla" panose="02000000000000000000" pitchFamily="2" charset="-78"/>
                <a:ea typeface="Poppins ExtraBold"/>
                <a:cs typeface="Sakkal Majalla" panose="02000000000000000000" pitchFamily="2" charset="-78"/>
                <a:sym typeface="Poppins ExtraBold"/>
              </a:rPr>
              <a:t> </a:t>
            </a:r>
            <a:r>
              <a:rPr kumimoji="0" lang="en-US" sz="40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Sakkal Majalla" panose="02000000000000000000" pitchFamily="2" charset="-78"/>
                <a:ea typeface="Poppins ExtraBold"/>
                <a:cs typeface="Sakkal Majalla" panose="02000000000000000000" pitchFamily="2" charset="-78"/>
                <a:sym typeface="Poppins ExtraBold"/>
              </a:rPr>
              <a:t>in the online communication </a:t>
            </a:r>
            <a:endParaRPr kumimoji="0" lang="ar-EG" sz="40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Sakkal Majalla" panose="02000000000000000000" pitchFamily="2" charset="-78"/>
              <a:ea typeface="Poppins ExtraBold"/>
              <a:cs typeface="Sakkal Majalla" panose="02000000000000000000" pitchFamily="2" charset="-78"/>
              <a:sym typeface="Poppins ExtraBold"/>
            </a:endParaRPr>
          </a:p>
          <a:p>
            <a:pPr marL="0" marR="0" lvl="0" indent="0" algn="ctr" defTabSz="914400" rtl="0" eaLnBrk="1" fontAlgn="auto" latinLnBrk="0" hangingPunct="1">
              <a:spcBef>
                <a:spcPts val="0"/>
              </a:spcBef>
              <a:spcAft>
                <a:spcPts val="0"/>
              </a:spcAft>
              <a:buClrTx/>
              <a:buSzTx/>
              <a:buFontTx/>
              <a:buNone/>
              <a:tabLst/>
              <a:defRPr/>
            </a:pPr>
            <a:r>
              <a:rPr kumimoji="0" lang="ar-EG" sz="40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Sakkal Majalla" panose="02000000000000000000" pitchFamily="2" charset="-78"/>
                <a:ea typeface="Poppins ExtraBold"/>
                <a:cs typeface="Sakkal Majalla" panose="02000000000000000000" pitchFamily="2" charset="-78"/>
                <a:sym typeface="Poppins ExtraBold"/>
              </a:rPr>
              <a:t>فئات الرسائل غير اللفظية وآداب العمل في التواصل عبر الإنترنت</a:t>
            </a:r>
            <a:endParaRPr kumimoji="0" lang="en-US" sz="4000" b="1"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Sakkal Majalla" panose="02000000000000000000" pitchFamily="2" charset="-78"/>
              <a:ea typeface="Poppins ExtraBold"/>
              <a:cs typeface="Sakkal Majalla" panose="02000000000000000000" pitchFamily="2" charset="-78"/>
              <a:sym typeface="Poppins ExtraBold"/>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pic>
        <p:nvPicPr>
          <p:cNvPr id="8" name="صورة 3">
            <a:extLst>
              <a:ext uri="{FF2B5EF4-FFF2-40B4-BE49-F238E27FC236}">
                <a16:creationId xmlns:a16="http://schemas.microsoft.com/office/drawing/2014/main" id="{579D5A66-C682-4AA4-9BC5-AFA4971897C2}"/>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8964" b="8044"/>
          <a:stretch/>
        </p:blipFill>
        <p:spPr>
          <a:xfrm>
            <a:off x="229486" y="457200"/>
            <a:ext cx="2647224" cy="2196980"/>
          </a:xfrm>
          <a:prstGeom prst="rect">
            <a:avLst/>
          </a:prstGeom>
        </p:spPr>
      </p:pic>
    </p:spTree>
    <p:extLst>
      <p:ext uri="{BB962C8B-B14F-4D97-AF65-F5344CB8AC3E}">
        <p14:creationId xmlns:p14="http://schemas.microsoft.com/office/powerpoint/2010/main" val="17735688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15" name="Rectangle 14">
            <a:extLst>
              <a:ext uri="{FF2B5EF4-FFF2-40B4-BE49-F238E27FC236}">
                <a16:creationId xmlns:a16="http://schemas.microsoft.com/office/drawing/2014/main" id="{44EA4563-FC1E-234E-547D-11C3DB3B9748}"/>
              </a:ext>
            </a:extLst>
          </p:cNvPr>
          <p:cNvSpPr/>
          <p:nvPr/>
        </p:nvSpPr>
        <p:spPr bwMode="auto">
          <a:xfrm>
            <a:off x="1722985" y="252357"/>
            <a:ext cx="8487812" cy="1237679"/>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EG" sz="2800" b="1" i="0" u="none" strike="noStrike" kern="0" cap="none" spc="0" normalizeH="0" baseline="0" noProof="0" dirty="0">
                <a:ln>
                  <a:noFill/>
                </a:ln>
                <a:solidFill>
                  <a:srgbClr val="FF0000"/>
                </a:solidFill>
                <a:effectLst>
                  <a:outerShdw blurRad="38100" dist="38100" dir="2700000" algn="tl">
                    <a:srgbClr val="000000"/>
                  </a:outerShdw>
                </a:effectLst>
                <a:uLnTx/>
                <a:uFillTx/>
                <a:latin typeface="Tahoma"/>
                <a:ea typeface="+mn-ea"/>
                <a:cs typeface="+mn-cs"/>
              </a:rPr>
              <a:t>اختبر  معلوماتك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800" b="1" i="0" u="none" strike="noStrike" kern="0" cap="none" spc="0" normalizeH="0" baseline="0" noProof="0" dirty="0">
                <a:ln>
                  <a:noFill/>
                </a:ln>
                <a:solidFill>
                  <a:srgbClr val="FF0000"/>
                </a:solidFill>
                <a:effectLst>
                  <a:outerShdw blurRad="38100" dist="38100" dir="2700000" algn="tl">
                    <a:srgbClr val="000000"/>
                  </a:outerShdw>
                </a:effectLst>
                <a:uLnTx/>
                <a:uFillTx/>
                <a:latin typeface="Tahoma"/>
                <a:ea typeface="+mn-ea"/>
                <a:cs typeface="+mn-cs"/>
              </a:rPr>
              <a:t>Test your knowledge for the previous lecture </a:t>
            </a:r>
            <a:endParaRPr kumimoji="0" lang="en-US" sz="2000" b="1" i="0" u="none" strike="noStrike" kern="1200" cap="none" spc="0" normalizeH="0" baseline="0" noProof="0" dirty="0">
              <a:ln>
                <a:solidFill>
                  <a:srgbClr val="000000"/>
                </a:solidFill>
              </a:ln>
              <a:solidFill>
                <a:srgbClr val="FF0000"/>
              </a:solidFill>
              <a:effectLst>
                <a:outerShdw blurRad="38100" dist="76200" dir="2700000" algn="tl">
                  <a:srgbClr val="000000">
                    <a:alpha val="81176"/>
                  </a:srgbClr>
                </a:outerShdw>
              </a:effectLst>
              <a:uLnTx/>
              <a:uFillTx/>
              <a:latin typeface="Tahoma"/>
              <a:ea typeface="+mn-ea"/>
              <a:cs typeface="+mn-cs"/>
            </a:endParaRPr>
          </a:p>
        </p:txBody>
      </p:sp>
      <p:sp>
        <p:nvSpPr>
          <p:cNvPr id="6" name="TextBox 5">
            <a:extLst>
              <a:ext uri="{FF2B5EF4-FFF2-40B4-BE49-F238E27FC236}">
                <a16:creationId xmlns:a16="http://schemas.microsoft.com/office/drawing/2014/main" id="{304E5903-7AC2-3B39-1AA8-EE47ECB97DC1}"/>
              </a:ext>
            </a:extLst>
          </p:cNvPr>
          <p:cNvSpPr txBox="1"/>
          <p:nvPr/>
        </p:nvSpPr>
        <p:spPr>
          <a:xfrm>
            <a:off x="1387535" y="1656116"/>
            <a:ext cx="4441765" cy="3102388"/>
          </a:xfrm>
          <a:prstGeom prst="rect">
            <a:avLst/>
          </a:prstGeom>
          <a:noFill/>
        </p:spPr>
        <p:txBody>
          <a:bodyPr wrap="square" rtlCol="0">
            <a:spAutoFit/>
          </a:bodyPr>
          <a:lstStyle/>
          <a:p>
            <a:pPr marL="0" marR="0" lvl="0" indent="0" algn="l" defTabSz="914400" rtl="0" eaLnBrk="0" fontAlgn="base" latinLnBrk="0" hangingPunct="0">
              <a:lnSpc>
                <a:spcPct val="100000"/>
              </a:lnSpc>
              <a:spcBef>
                <a:spcPct val="20000"/>
              </a:spcBef>
              <a:spcAft>
                <a:spcPts val="600"/>
              </a:spcAft>
              <a:buClrTx/>
              <a:buSzTx/>
              <a:buFont typeface="Wingdings" panose="05000000000000000000" pitchFamily="2" charset="2"/>
              <a:buChar char="q"/>
              <a:tabLst/>
              <a:defRPr/>
            </a:pPr>
            <a:r>
              <a:rPr kumimoji="0" lang="en-US"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rPr>
              <a:t>how to improve your listening skills </a:t>
            </a:r>
          </a:p>
          <a:p>
            <a:pPr marL="0" marR="0" lvl="0" indent="0" algn="l" defTabSz="914400" rtl="0" eaLnBrk="0" fontAlgn="base" latinLnBrk="0" hangingPunct="0">
              <a:lnSpc>
                <a:spcPct val="100000"/>
              </a:lnSpc>
              <a:spcBef>
                <a:spcPct val="20000"/>
              </a:spcBef>
              <a:spcAft>
                <a:spcPts val="600"/>
              </a:spcAft>
              <a:buClrTx/>
              <a:buSzTx/>
              <a:buFont typeface="Wingdings" panose="05000000000000000000" pitchFamily="2" charset="2"/>
              <a:buChar char="q"/>
              <a:tabLst/>
              <a:defRPr/>
            </a:pPr>
            <a:r>
              <a:rPr kumimoji="0" lang="en-US"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rPr>
              <a:t>Who are the effective listeners.</a:t>
            </a:r>
          </a:p>
          <a:p>
            <a:pPr marL="0" marR="0" lvl="0" indent="0" algn="l" defTabSz="914400" rtl="0" eaLnBrk="0" fontAlgn="base" latinLnBrk="0" hangingPunct="0">
              <a:lnSpc>
                <a:spcPct val="100000"/>
              </a:lnSpc>
              <a:spcBef>
                <a:spcPct val="20000"/>
              </a:spcBef>
              <a:spcAft>
                <a:spcPts val="600"/>
              </a:spcAft>
              <a:buClrTx/>
              <a:buSzTx/>
              <a:buFont typeface="Wingdings" panose="05000000000000000000" pitchFamily="2" charset="2"/>
              <a:buChar char="q"/>
              <a:tabLst/>
              <a:defRPr/>
            </a:pPr>
            <a:r>
              <a:rPr kumimoji="0" lang="en-US"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rPr>
              <a:t>Know about the listening process.</a:t>
            </a:r>
          </a:p>
          <a:p>
            <a:pPr marL="0" marR="0" lvl="0" indent="0" algn="l" defTabSz="914400" rtl="0" eaLnBrk="0" fontAlgn="base" latinLnBrk="0" hangingPunct="0">
              <a:lnSpc>
                <a:spcPct val="100000"/>
              </a:lnSpc>
              <a:spcBef>
                <a:spcPct val="20000"/>
              </a:spcBef>
              <a:spcAft>
                <a:spcPts val="600"/>
              </a:spcAft>
              <a:buClrTx/>
              <a:buSzTx/>
              <a:buFont typeface="Wingdings" panose="05000000000000000000" pitchFamily="2" charset="2"/>
              <a:buChar char="q"/>
              <a:tabLst/>
              <a:defRPr/>
            </a:pPr>
            <a:r>
              <a:rPr kumimoji="0" lang="en-US"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rPr>
              <a:t>Determine the listening process barriers. </a:t>
            </a:r>
          </a:p>
          <a:p>
            <a:pPr marL="0" marR="0" lvl="0" indent="0" algn="l" defTabSz="914400" rtl="0" eaLnBrk="0" fontAlgn="base" latinLnBrk="0" hangingPunct="0">
              <a:lnSpc>
                <a:spcPct val="100000"/>
              </a:lnSpc>
              <a:spcBef>
                <a:spcPct val="20000"/>
              </a:spcBef>
              <a:spcAft>
                <a:spcPts val="600"/>
              </a:spcAft>
              <a:buClrTx/>
              <a:buSzTx/>
              <a:buFont typeface="Wingdings" panose="05000000000000000000" pitchFamily="2" charset="2"/>
              <a:buChar char="q"/>
              <a:tabLst/>
              <a:defRPr/>
            </a:pPr>
            <a:r>
              <a:rPr kumimoji="0" lang="en-US"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rPr>
              <a:t>Improving nonverbal communication</a:t>
            </a:r>
          </a:p>
          <a:p>
            <a:pPr marL="0" marR="0" lvl="0" indent="0" algn="l" defTabSz="914400" rtl="0" eaLnBrk="0" fontAlgn="base" latinLnBrk="0" hangingPunct="0">
              <a:lnSpc>
                <a:spcPct val="100000"/>
              </a:lnSpc>
              <a:spcBef>
                <a:spcPct val="20000"/>
              </a:spcBef>
              <a:spcAft>
                <a:spcPts val="600"/>
              </a:spcAft>
              <a:buClrTx/>
              <a:buSzTx/>
              <a:buFont typeface="Wingdings" panose="05000000000000000000" pitchFamily="2" charset="2"/>
              <a:buChar char="q"/>
              <a:tabLst/>
              <a:defRPr/>
            </a:pPr>
            <a:r>
              <a:rPr kumimoji="0" lang="en-US"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rPr>
              <a:t>know nonverbal signals </a:t>
            </a:r>
            <a:endParaRPr kumimoji="0" lang="ar-EG"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Arial" panose="020B0604020202020204" pitchFamily="34" charset="0"/>
            </a:endParaRPr>
          </a:p>
          <a:p>
            <a:pPr marL="0" marR="0" lvl="0" indent="0" algn="l" defTabSz="914400" rtl="0" eaLnBrk="0" fontAlgn="base" latinLnBrk="0" hangingPunct="0">
              <a:lnSpc>
                <a:spcPct val="100000"/>
              </a:lnSpc>
              <a:spcBef>
                <a:spcPct val="20000"/>
              </a:spcBef>
              <a:spcAft>
                <a:spcPts val="600"/>
              </a:spcAft>
              <a:buClrTx/>
              <a:buSzTx/>
              <a:buFont typeface="Wingdings" panose="05000000000000000000" pitchFamily="2" charset="2"/>
              <a:buChar char="q"/>
              <a:tabLst/>
              <a:defRPr/>
            </a:pPr>
            <a:r>
              <a:rPr kumimoji="0" lang="en-GB"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rPr>
              <a:t>Develop your presentation skills.</a:t>
            </a:r>
            <a:endParaRPr kumimoji="0" lang="en-US"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endParaRPr>
          </a:p>
        </p:txBody>
      </p:sp>
      <p:sp>
        <p:nvSpPr>
          <p:cNvPr id="2" name="TextBox 1">
            <a:extLst>
              <a:ext uri="{FF2B5EF4-FFF2-40B4-BE49-F238E27FC236}">
                <a16:creationId xmlns:a16="http://schemas.microsoft.com/office/drawing/2014/main" id="{E81CEEE8-E3FB-AE94-8684-D21B78CACF47}"/>
              </a:ext>
            </a:extLst>
          </p:cNvPr>
          <p:cNvSpPr txBox="1"/>
          <p:nvPr/>
        </p:nvSpPr>
        <p:spPr>
          <a:xfrm>
            <a:off x="5704114" y="1656116"/>
            <a:ext cx="4441765" cy="2825389"/>
          </a:xfrm>
          <a:prstGeom prst="rect">
            <a:avLst/>
          </a:prstGeom>
          <a:noFill/>
        </p:spPr>
        <p:txBody>
          <a:bodyPr wrap="square" rtlCol="0">
            <a:spAutoFit/>
          </a:bodyPr>
          <a:lstStyle/>
          <a:p>
            <a:pPr lvl="0" algn="r" rtl="1" eaLnBrk="0" fontAlgn="base" hangingPunct="0">
              <a:spcBef>
                <a:spcPct val="20000"/>
              </a:spcBef>
              <a:spcAft>
                <a:spcPts val="600"/>
              </a:spcAft>
              <a:buFont typeface="Wingdings" panose="05000000000000000000" pitchFamily="2" charset="2"/>
              <a:buChar char="q"/>
              <a:defRPr/>
            </a:pPr>
            <a:r>
              <a:rPr lang="ar-EG" kern="0">
                <a:solidFill>
                  <a:srgbClr val="000000"/>
                </a:solidFill>
                <a:effectLst>
                  <a:outerShdw blurRad="50800" dist="38100" dir="8100000" algn="tr" rotWithShape="0">
                    <a:srgbClr val="808080">
                      <a:alpha val="40000"/>
                    </a:srgbClr>
                  </a:outerShdw>
                </a:effectLst>
                <a:latin typeface="Arial"/>
              </a:rPr>
              <a:t>كيفية تحسين مهارات الاستماع لديك 
من هم المستمعون الفعالون.
تعرف على عملية الاستماع.
تحديد حواجز عملية الاستماع. 
تحسين التواصل غير اللفظي
تعرف على الإشارات غير اللفظية 
طور مهارات العرض التقديمي الخاصة بك.</a:t>
            </a:r>
            <a:endParaRPr kumimoji="0" lang="en-US"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endParaRPr>
          </a:p>
        </p:txBody>
      </p:sp>
    </p:spTree>
    <p:custDataLst>
      <p:tags r:id="rId1"/>
    </p:custDataLst>
    <p:extLst>
      <p:ext uri="{BB962C8B-B14F-4D97-AF65-F5344CB8AC3E}">
        <p14:creationId xmlns:p14="http://schemas.microsoft.com/office/powerpoint/2010/main" val="1217096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6" end="6"/>
                                            </p:txEl>
                                          </p:spTgt>
                                        </p:tgtEl>
                                        <p:attrNameLst>
                                          <p:attrName>style.visibility</p:attrName>
                                        </p:attrNameLst>
                                      </p:cBhvr>
                                      <p:to>
                                        <p:strVal val="visible"/>
                                      </p:to>
                                    </p:set>
                                    <p:anim calcmode="lin" valueType="num">
                                      <p:cBhvr additive="base">
                                        <p:cTn id="43"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2">
                                            <p:txEl>
                                              <p:pRg st="0" end="0"/>
                                            </p:txEl>
                                          </p:spTgt>
                                        </p:tgtEl>
                                        <p:attrNameLst>
                                          <p:attrName>style.visibility</p:attrName>
                                        </p:attrNameLst>
                                      </p:cBhvr>
                                      <p:to>
                                        <p:strVal val="visible"/>
                                      </p:to>
                                    </p:set>
                                    <p:anim calcmode="lin" valueType="num">
                                      <p:cBhvr additive="base">
                                        <p:cTn id="49"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extBox 6"/>
          <p:cNvSpPr txBox="1"/>
          <p:nvPr/>
        </p:nvSpPr>
        <p:spPr>
          <a:xfrm>
            <a:off x="2868449" y="641595"/>
            <a:ext cx="5569063" cy="584775"/>
          </a:xfrm>
          <a:prstGeom prst="rect">
            <a:avLst/>
          </a:prstGeom>
          <a:noFill/>
        </p:spPr>
        <p:txBody>
          <a:bodyPr wrap="square" rtlCol="0">
            <a:spAutoFit/>
          </a:bodyPr>
          <a:lstStyle/>
          <a:p>
            <a:r>
              <a:rPr lang="en-US" sz="3200" b="1" kern="0" dirty="0">
                <a:solidFill>
                  <a:schemeClr val="tx2"/>
                </a:solidFill>
                <a:effectLst>
                  <a:outerShdw blurRad="38100" dist="38100" dir="2700000" algn="tl">
                    <a:srgbClr val="C0C0C0"/>
                  </a:outerShdw>
                </a:effectLst>
                <a:latin typeface="Tahoma"/>
                <a:ea typeface="+mj-ea"/>
                <a:cs typeface="+mj-cs"/>
              </a:rPr>
              <a:t>Learning objectives </a:t>
            </a:r>
          </a:p>
        </p:txBody>
      </p:sp>
      <p:sp>
        <p:nvSpPr>
          <p:cNvPr id="8" name="TextBox 7"/>
          <p:cNvSpPr txBox="1"/>
          <p:nvPr/>
        </p:nvSpPr>
        <p:spPr>
          <a:xfrm>
            <a:off x="46745" y="391965"/>
            <a:ext cx="2116285" cy="584775"/>
          </a:xfrm>
          <a:prstGeom prst="rect">
            <a:avLst/>
          </a:prstGeom>
          <a:noFill/>
        </p:spPr>
        <p:txBody>
          <a:bodyPr wrap="none" rtlCol="0">
            <a:spAutoFit/>
          </a:bodyPr>
          <a:lstStyle/>
          <a:p>
            <a:r>
              <a:rPr lang="en-US" sz="3200" b="1" kern="0" dirty="0">
                <a:solidFill>
                  <a:srgbClr val="FFFFFF"/>
                </a:solidFill>
                <a:effectLst>
                  <a:outerShdw blurRad="38100" dist="38100" dir="2700000" algn="tl">
                    <a:srgbClr val="C0C0C0"/>
                  </a:outerShdw>
                </a:effectLst>
                <a:latin typeface="Tahoma"/>
                <a:ea typeface="+mj-ea"/>
                <a:cs typeface="+mj-cs"/>
              </a:rPr>
              <a:t>Lecture 6</a:t>
            </a:r>
          </a:p>
        </p:txBody>
      </p:sp>
      <p:sp>
        <p:nvSpPr>
          <p:cNvPr id="10" name="Content Placeholder 2">
            <a:extLst>
              <a:ext uri="{FF2B5EF4-FFF2-40B4-BE49-F238E27FC236}">
                <a16:creationId xmlns:a16="http://schemas.microsoft.com/office/drawing/2014/main" id="{78ECE995-CFA5-7E11-E4B7-6158CE741D50}"/>
              </a:ext>
            </a:extLst>
          </p:cNvPr>
          <p:cNvSpPr txBox="1">
            <a:spLocks/>
          </p:cNvSpPr>
          <p:nvPr/>
        </p:nvSpPr>
        <p:spPr bwMode="auto">
          <a:xfrm>
            <a:off x="1269975" y="1347495"/>
            <a:ext cx="5569063" cy="3675276"/>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b="1">
                <a:solidFill>
                  <a:schemeClr val="tx1"/>
                </a:solidFill>
                <a:latin typeface="+mn-lt"/>
                <a:ea typeface="+mn-ea"/>
                <a:cs typeface="+mn-cs"/>
              </a:defRPr>
            </a:lvl1pPr>
            <a:lvl2pPr marL="742950" indent="-285750" algn="l" rtl="0" eaLnBrk="0" fontAlgn="base" hangingPunct="0">
              <a:spcBef>
                <a:spcPct val="20000"/>
              </a:spcBef>
              <a:spcAft>
                <a:spcPct val="0"/>
              </a:spcAft>
              <a:buChar char="–"/>
              <a:defRPr sz="3200" b="1">
                <a:solidFill>
                  <a:schemeClr val="tx1"/>
                </a:solidFill>
                <a:latin typeface="+mn-lt"/>
              </a:defRPr>
            </a:lvl2pPr>
            <a:lvl3pPr marL="1143000" indent="-228600" algn="l" rtl="0" eaLnBrk="0" fontAlgn="base" hangingPunct="0">
              <a:spcBef>
                <a:spcPct val="20000"/>
              </a:spcBef>
              <a:spcAft>
                <a:spcPct val="0"/>
              </a:spcAft>
              <a:buChar char="•"/>
              <a:defRPr sz="3200" b="1">
                <a:solidFill>
                  <a:schemeClr val="tx1"/>
                </a:solidFill>
                <a:latin typeface="+mn-lt"/>
              </a:defRPr>
            </a:lvl3pPr>
            <a:lvl4pPr marL="1600200" indent="-228600" algn="l" rtl="0" eaLnBrk="0" fontAlgn="base" hangingPunct="0">
              <a:spcBef>
                <a:spcPct val="20000"/>
              </a:spcBef>
              <a:spcAft>
                <a:spcPct val="0"/>
              </a:spcAft>
              <a:buChar char="–"/>
              <a:defRPr sz="3200" b="1">
                <a:solidFill>
                  <a:schemeClr val="tx1"/>
                </a:solidFill>
                <a:latin typeface="+mn-lt"/>
              </a:defRPr>
            </a:lvl4pPr>
            <a:lvl5pPr marL="2057400" indent="-228600" algn="l" rtl="0" eaLnBrk="0" fontAlgn="base" hangingPunct="0">
              <a:spcBef>
                <a:spcPct val="20000"/>
              </a:spcBef>
              <a:spcAft>
                <a:spcPct val="0"/>
              </a:spcAft>
              <a:buChar char="»"/>
              <a:defRPr sz="3200" b="1">
                <a:solidFill>
                  <a:schemeClr val="tx1"/>
                </a:solidFill>
                <a:latin typeface="+mn-lt"/>
              </a:defRPr>
            </a:lvl5pPr>
            <a:lvl6pPr marL="2514600" indent="-228600" algn="l" rtl="0" eaLnBrk="0" fontAlgn="base" hangingPunct="0">
              <a:spcBef>
                <a:spcPct val="20000"/>
              </a:spcBef>
              <a:spcAft>
                <a:spcPct val="0"/>
              </a:spcAft>
              <a:buChar char="»"/>
              <a:defRPr sz="3200" b="1">
                <a:solidFill>
                  <a:schemeClr val="tx1"/>
                </a:solidFill>
                <a:latin typeface="+mn-lt"/>
              </a:defRPr>
            </a:lvl6pPr>
            <a:lvl7pPr marL="2971800" indent="-228600" algn="l" rtl="0" eaLnBrk="0" fontAlgn="base" hangingPunct="0">
              <a:spcBef>
                <a:spcPct val="20000"/>
              </a:spcBef>
              <a:spcAft>
                <a:spcPct val="0"/>
              </a:spcAft>
              <a:buChar char="»"/>
              <a:defRPr sz="3200" b="1">
                <a:solidFill>
                  <a:schemeClr val="tx1"/>
                </a:solidFill>
                <a:latin typeface="+mn-lt"/>
              </a:defRPr>
            </a:lvl7pPr>
            <a:lvl8pPr marL="3429000" indent="-228600" algn="l" rtl="0" eaLnBrk="0" fontAlgn="base" hangingPunct="0">
              <a:spcBef>
                <a:spcPct val="20000"/>
              </a:spcBef>
              <a:spcAft>
                <a:spcPct val="0"/>
              </a:spcAft>
              <a:buChar char="»"/>
              <a:defRPr sz="3200" b="1">
                <a:solidFill>
                  <a:schemeClr val="tx1"/>
                </a:solidFill>
                <a:latin typeface="+mn-lt"/>
              </a:defRPr>
            </a:lvl8pPr>
            <a:lvl9pPr marL="3886200" indent="-228600" algn="l" rtl="0" eaLnBrk="0" fontAlgn="base" hangingPunct="0">
              <a:spcBef>
                <a:spcPct val="20000"/>
              </a:spcBef>
              <a:spcAft>
                <a:spcPct val="0"/>
              </a:spcAft>
              <a:buChar char="»"/>
              <a:defRPr sz="3200" b="1">
                <a:solidFill>
                  <a:schemeClr val="tx1"/>
                </a:solidFill>
                <a:latin typeface="+mn-lt"/>
              </a:defRPr>
            </a:lvl9pPr>
          </a:lstStyle>
          <a:p>
            <a:pPr marR="0" lvl="0" algn="l" defTabSz="914400" rtl="0" eaLnBrk="0" fontAlgn="base" latinLnBrk="0" hangingPunct="0">
              <a:spcBef>
                <a:spcPct val="20000"/>
              </a:spcBef>
              <a:spcAft>
                <a:spcPts val="600"/>
              </a:spcAft>
              <a:buClrTx/>
              <a:buSzTx/>
              <a:buFont typeface="Wingdings" panose="05000000000000000000" pitchFamily="2" charset="2"/>
              <a:buChar char="q"/>
              <a:tabLst/>
              <a:defRPr/>
            </a:pPr>
            <a:r>
              <a:rPr kumimoji="0" lang="en-US" sz="24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rPr>
              <a:t>Categories of Nonverbal Communication</a:t>
            </a:r>
          </a:p>
          <a:p>
            <a:pPr marR="0" lvl="0" algn="l" defTabSz="914400" rtl="0" eaLnBrk="0" fontAlgn="base" latinLnBrk="0" hangingPunct="0">
              <a:spcBef>
                <a:spcPct val="20000"/>
              </a:spcBef>
              <a:spcAft>
                <a:spcPts val="600"/>
              </a:spcAft>
              <a:buClrTx/>
              <a:buSzTx/>
              <a:buFont typeface="Wingdings" panose="05000000000000000000" pitchFamily="2" charset="2"/>
              <a:buChar char="q"/>
              <a:tabLst/>
              <a:defRPr/>
            </a:pPr>
            <a:r>
              <a:rPr lang="en-US" sz="2400" b="0" kern="0" dirty="0">
                <a:solidFill>
                  <a:srgbClr val="000000"/>
                </a:solidFill>
                <a:effectLst>
                  <a:outerShdw blurRad="50800" dist="38100" dir="8100000" algn="tr" rotWithShape="0">
                    <a:srgbClr val="808080">
                      <a:alpha val="40000"/>
                    </a:srgbClr>
                  </a:outerShdw>
                </a:effectLst>
                <a:latin typeface="Arial"/>
              </a:rPr>
              <a:t>Identify nonverbal signals.</a:t>
            </a:r>
            <a:r>
              <a:rPr kumimoji="0" lang="en-US" sz="24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rPr>
              <a:t>  </a:t>
            </a:r>
          </a:p>
          <a:p>
            <a:pPr marR="0" lvl="0" algn="l" defTabSz="914400" rtl="0" eaLnBrk="0" fontAlgn="base" latinLnBrk="0" hangingPunct="0">
              <a:spcBef>
                <a:spcPct val="20000"/>
              </a:spcBef>
              <a:spcAft>
                <a:spcPts val="600"/>
              </a:spcAft>
              <a:buClrTx/>
              <a:buSzTx/>
              <a:buFont typeface="Wingdings" panose="05000000000000000000" pitchFamily="2" charset="2"/>
              <a:buChar char="q"/>
              <a:tabLst/>
              <a:defRPr/>
            </a:pPr>
            <a:r>
              <a:rPr lang="en-US" sz="2400" b="0" kern="0" dirty="0">
                <a:solidFill>
                  <a:srgbClr val="000000"/>
                </a:solidFill>
                <a:effectLst>
                  <a:outerShdw blurRad="50800" dist="38100" dir="8100000" algn="tr" rotWithShape="0">
                    <a:srgbClr val="808080">
                      <a:alpha val="40000"/>
                    </a:srgbClr>
                  </a:outerShdw>
                </a:effectLst>
                <a:latin typeface="Arial"/>
              </a:rPr>
              <a:t>Gestures and postures </a:t>
            </a:r>
            <a:endParaRPr kumimoji="0" lang="en-US" sz="24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ndParaRPr>
          </a:p>
          <a:p>
            <a:pPr>
              <a:spcAft>
                <a:spcPts val="600"/>
              </a:spcAft>
              <a:buFont typeface="Wingdings" panose="05000000000000000000" pitchFamily="2" charset="2"/>
              <a:buChar char="q"/>
              <a:defRPr/>
            </a:pPr>
            <a:r>
              <a:rPr lang="en-US" sz="2400" b="0" kern="0" dirty="0">
                <a:solidFill>
                  <a:srgbClr val="000000"/>
                </a:solidFill>
                <a:effectLst>
                  <a:outerShdw blurRad="50800" dist="38100" dir="8100000" algn="tr" rotWithShape="0">
                    <a:srgbClr val="808080">
                      <a:alpha val="40000"/>
                    </a:srgbClr>
                  </a:outerShdw>
                </a:effectLst>
                <a:latin typeface="Arial"/>
              </a:rPr>
              <a:t>Misreading and Faking</a:t>
            </a:r>
            <a:endParaRPr kumimoji="0" lang="en-US" sz="24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ndParaRPr>
          </a:p>
          <a:p>
            <a:pPr lvl="0">
              <a:spcAft>
                <a:spcPts val="600"/>
              </a:spcAft>
              <a:buFont typeface="Wingdings" panose="05000000000000000000" pitchFamily="2" charset="2"/>
              <a:buChar char="q"/>
              <a:defRPr/>
            </a:pPr>
            <a:r>
              <a:rPr lang="en-US" sz="2400" b="0" kern="0" dirty="0">
                <a:solidFill>
                  <a:srgbClr val="000000"/>
                </a:solidFill>
                <a:effectLst>
                  <a:outerShdw blurRad="50800" dist="38100" dir="8100000" algn="tr" rotWithShape="0">
                    <a:srgbClr val="808080">
                      <a:alpha val="40000"/>
                    </a:srgbClr>
                  </a:outerShdw>
                </a:effectLst>
                <a:latin typeface="Arial"/>
              </a:rPr>
              <a:t>Developing Your Business</a:t>
            </a:r>
            <a:endParaRPr lang="ar-EG" sz="2400" b="0" kern="0" dirty="0">
              <a:solidFill>
                <a:srgbClr val="000000"/>
              </a:solidFill>
              <a:effectLst>
                <a:outerShdw blurRad="50800" dist="38100" dir="8100000" algn="tr" rotWithShape="0">
                  <a:srgbClr val="808080">
                    <a:alpha val="40000"/>
                  </a:srgbClr>
                </a:outerShdw>
              </a:effectLst>
              <a:latin typeface="Arial"/>
            </a:endParaRPr>
          </a:p>
          <a:p>
            <a:pPr marL="0" lvl="0" indent="0">
              <a:spcAft>
                <a:spcPts val="600"/>
              </a:spcAft>
              <a:buNone/>
              <a:defRPr/>
            </a:pPr>
            <a:r>
              <a:rPr lang="en-US" sz="2400" b="0" kern="0" dirty="0">
                <a:solidFill>
                  <a:srgbClr val="000000"/>
                </a:solidFill>
                <a:effectLst>
                  <a:outerShdw blurRad="50800" dist="38100" dir="8100000" algn="tr" rotWithShape="0">
                    <a:srgbClr val="808080">
                      <a:alpha val="40000"/>
                    </a:srgbClr>
                  </a:outerShdw>
                </a:effectLst>
                <a:latin typeface="Arial"/>
              </a:rPr>
              <a:t> Etiquette.</a:t>
            </a:r>
          </a:p>
          <a:p>
            <a:pPr lvl="0">
              <a:spcAft>
                <a:spcPts val="600"/>
              </a:spcAft>
              <a:buFont typeface="Wingdings" panose="05000000000000000000" pitchFamily="2" charset="2"/>
              <a:buChar char="q"/>
              <a:defRPr/>
            </a:pPr>
            <a:r>
              <a:rPr lang="en-US" sz="2400" b="0" kern="0" dirty="0">
                <a:solidFill>
                  <a:srgbClr val="000000"/>
                </a:solidFill>
                <a:effectLst>
                  <a:outerShdw blurRad="50800" dist="38100" dir="8100000" algn="tr" rotWithShape="0">
                    <a:srgbClr val="808080">
                      <a:alpha val="40000"/>
                    </a:srgbClr>
                  </a:outerShdw>
                </a:effectLst>
                <a:latin typeface="Arial"/>
              </a:rPr>
              <a:t>How to communicate online.</a:t>
            </a:r>
          </a:p>
          <a:p>
            <a:pPr lvl="0">
              <a:spcAft>
                <a:spcPts val="600"/>
              </a:spcAft>
              <a:buFont typeface="Wingdings" panose="05000000000000000000" pitchFamily="2" charset="2"/>
              <a:buChar char="q"/>
              <a:defRPr/>
            </a:pPr>
            <a:endParaRPr lang="en-US" sz="2400" b="0" kern="0" dirty="0">
              <a:solidFill>
                <a:srgbClr val="000000"/>
              </a:solidFill>
              <a:effectLst>
                <a:outerShdw blurRad="50800" dist="38100" dir="8100000" algn="tr" rotWithShape="0">
                  <a:srgbClr val="808080">
                    <a:alpha val="40000"/>
                  </a:srgbClr>
                </a:outerShdw>
              </a:effectLst>
              <a:latin typeface="Arial"/>
            </a:endParaRPr>
          </a:p>
          <a:p>
            <a:pPr lvl="0">
              <a:spcAft>
                <a:spcPts val="600"/>
              </a:spcAft>
              <a:buFont typeface="Wingdings" panose="05000000000000000000" pitchFamily="2" charset="2"/>
              <a:buChar char="q"/>
              <a:defRPr/>
            </a:pPr>
            <a:r>
              <a:rPr lang="en-US" sz="2400" dirty="0">
                <a:solidFill>
                  <a:srgbClr val="FFFFFF"/>
                </a:solidFill>
              </a:rPr>
              <a:t>Business Etiquette</a:t>
            </a:r>
            <a:endParaRPr lang="en-US" sz="2400" b="0" kern="0" dirty="0">
              <a:solidFill>
                <a:srgbClr val="000000"/>
              </a:solidFill>
              <a:effectLst>
                <a:outerShdw blurRad="50800" dist="38100" dir="8100000" algn="tr" rotWithShape="0">
                  <a:srgbClr val="808080">
                    <a:alpha val="40000"/>
                  </a:srgbClr>
                </a:outerShdw>
              </a:effectLst>
              <a:latin typeface="Arial"/>
            </a:endParaRPr>
          </a:p>
        </p:txBody>
      </p:sp>
      <p:sp>
        <p:nvSpPr>
          <p:cNvPr id="2" name="Content Placeholder 2">
            <a:extLst>
              <a:ext uri="{FF2B5EF4-FFF2-40B4-BE49-F238E27FC236}">
                <a16:creationId xmlns:a16="http://schemas.microsoft.com/office/drawing/2014/main" id="{15EF99DC-62A2-A743-9715-CDEAFAB2F64E}"/>
              </a:ext>
            </a:extLst>
          </p:cNvPr>
          <p:cNvSpPr txBox="1">
            <a:spLocks/>
          </p:cNvSpPr>
          <p:nvPr/>
        </p:nvSpPr>
        <p:spPr bwMode="auto">
          <a:xfrm>
            <a:off x="5652980" y="1526158"/>
            <a:ext cx="4749825" cy="3675276"/>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b="1">
                <a:solidFill>
                  <a:schemeClr val="tx1"/>
                </a:solidFill>
                <a:latin typeface="+mn-lt"/>
                <a:ea typeface="+mn-ea"/>
                <a:cs typeface="+mn-cs"/>
              </a:defRPr>
            </a:lvl1pPr>
            <a:lvl2pPr marL="742950" indent="-285750" algn="l" rtl="0" eaLnBrk="0" fontAlgn="base" hangingPunct="0">
              <a:spcBef>
                <a:spcPct val="20000"/>
              </a:spcBef>
              <a:spcAft>
                <a:spcPct val="0"/>
              </a:spcAft>
              <a:buChar char="–"/>
              <a:defRPr sz="3200" b="1">
                <a:solidFill>
                  <a:schemeClr val="tx1"/>
                </a:solidFill>
                <a:latin typeface="+mn-lt"/>
              </a:defRPr>
            </a:lvl2pPr>
            <a:lvl3pPr marL="1143000" indent="-228600" algn="l" rtl="0" eaLnBrk="0" fontAlgn="base" hangingPunct="0">
              <a:spcBef>
                <a:spcPct val="20000"/>
              </a:spcBef>
              <a:spcAft>
                <a:spcPct val="0"/>
              </a:spcAft>
              <a:buChar char="•"/>
              <a:defRPr sz="3200" b="1">
                <a:solidFill>
                  <a:schemeClr val="tx1"/>
                </a:solidFill>
                <a:latin typeface="+mn-lt"/>
              </a:defRPr>
            </a:lvl3pPr>
            <a:lvl4pPr marL="1600200" indent="-228600" algn="l" rtl="0" eaLnBrk="0" fontAlgn="base" hangingPunct="0">
              <a:spcBef>
                <a:spcPct val="20000"/>
              </a:spcBef>
              <a:spcAft>
                <a:spcPct val="0"/>
              </a:spcAft>
              <a:buChar char="–"/>
              <a:defRPr sz="3200" b="1">
                <a:solidFill>
                  <a:schemeClr val="tx1"/>
                </a:solidFill>
                <a:latin typeface="+mn-lt"/>
              </a:defRPr>
            </a:lvl4pPr>
            <a:lvl5pPr marL="2057400" indent="-228600" algn="l" rtl="0" eaLnBrk="0" fontAlgn="base" hangingPunct="0">
              <a:spcBef>
                <a:spcPct val="20000"/>
              </a:spcBef>
              <a:spcAft>
                <a:spcPct val="0"/>
              </a:spcAft>
              <a:buChar char="»"/>
              <a:defRPr sz="3200" b="1">
                <a:solidFill>
                  <a:schemeClr val="tx1"/>
                </a:solidFill>
                <a:latin typeface="+mn-lt"/>
              </a:defRPr>
            </a:lvl5pPr>
            <a:lvl6pPr marL="2514600" indent="-228600" algn="l" rtl="0" eaLnBrk="0" fontAlgn="base" hangingPunct="0">
              <a:spcBef>
                <a:spcPct val="20000"/>
              </a:spcBef>
              <a:spcAft>
                <a:spcPct val="0"/>
              </a:spcAft>
              <a:buChar char="»"/>
              <a:defRPr sz="3200" b="1">
                <a:solidFill>
                  <a:schemeClr val="tx1"/>
                </a:solidFill>
                <a:latin typeface="+mn-lt"/>
              </a:defRPr>
            </a:lvl6pPr>
            <a:lvl7pPr marL="2971800" indent="-228600" algn="l" rtl="0" eaLnBrk="0" fontAlgn="base" hangingPunct="0">
              <a:spcBef>
                <a:spcPct val="20000"/>
              </a:spcBef>
              <a:spcAft>
                <a:spcPct val="0"/>
              </a:spcAft>
              <a:buChar char="»"/>
              <a:defRPr sz="3200" b="1">
                <a:solidFill>
                  <a:schemeClr val="tx1"/>
                </a:solidFill>
                <a:latin typeface="+mn-lt"/>
              </a:defRPr>
            </a:lvl7pPr>
            <a:lvl8pPr marL="3429000" indent="-228600" algn="l" rtl="0" eaLnBrk="0" fontAlgn="base" hangingPunct="0">
              <a:spcBef>
                <a:spcPct val="20000"/>
              </a:spcBef>
              <a:spcAft>
                <a:spcPct val="0"/>
              </a:spcAft>
              <a:buChar char="»"/>
              <a:defRPr sz="3200" b="1">
                <a:solidFill>
                  <a:schemeClr val="tx1"/>
                </a:solidFill>
                <a:latin typeface="+mn-lt"/>
              </a:defRPr>
            </a:lvl8pPr>
            <a:lvl9pPr marL="3886200" indent="-228600" algn="l" rtl="0" eaLnBrk="0" fontAlgn="base" hangingPunct="0">
              <a:spcBef>
                <a:spcPct val="20000"/>
              </a:spcBef>
              <a:spcAft>
                <a:spcPct val="0"/>
              </a:spcAft>
              <a:buChar char="»"/>
              <a:defRPr sz="3200" b="1">
                <a:solidFill>
                  <a:schemeClr val="tx1"/>
                </a:solidFill>
                <a:latin typeface="+mn-lt"/>
              </a:defRPr>
            </a:lvl9pPr>
          </a:lstStyle>
          <a:p>
            <a:pPr lvl="0" algn="r" rtl="1">
              <a:spcAft>
                <a:spcPts val="600"/>
              </a:spcAft>
              <a:buFont typeface="Wingdings" panose="05000000000000000000" pitchFamily="2" charset="2"/>
              <a:buChar char="q"/>
              <a:defRPr/>
            </a:pPr>
            <a:r>
              <a:rPr lang="ar-EG" sz="2400" b="0" kern="0" dirty="0">
                <a:solidFill>
                  <a:srgbClr val="000000"/>
                </a:solidFill>
                <a:effectLst>
                  <a:outerShdw blurRad="50800" dist="38100" dir="8100000" algn="tr" rotWithShape="0">
                    <a:srgbClr val="808080">
                      <a:alpha val="40000"/>
                    </a:srgbClr>
                  </a:outerShdw>
                </a:effectLst>
                <a:latin typeface="Arial"/>
              </a:rPr>
              <a:t>فئات التواصل غير اللفظي
تحديد الإشارات غير اللفظية.  
الإيماءات والمواقف 
القراءة الخاطئة والتزييف
تطوير آداب عملك.
كيفية التواصل عبر الإنترنت.
آداب العمل</a:t>
            </a:r>
          </a:p>
          <a:p>
            <a:pPr marL="0" lvl="0" indent="0" algn="r" rtl="1">
              <a:spcAft>
                <a:spcPts val="600"/>
              </a:spcAft>
              <a:buNone/>
              <a:defRPr/>
            </a:pPr>
            <a:endParaRPr lang="en-US" sz="2400" b="0" kern="0" dirty="0">
              <a:solidFill>
                <a:srgbClr val="000000"/>
              </a:solidFill>
              <a:effectLst>
                <a:outerShdw blurRad="50800" dist="38100" dir="8100000" algn="tr" rotWithShape="0">
                  <a:srgbClr val="808080">
                    <a:alpha val="40000"/>
                  </a:srgbClr>
                </a:outerShdw>
              </a:effectLst>
              <a:latin typeface="Arial"/>
            </a:endParaRPr>
          </a:p>
        </p:txBody>
      </p:sp>
      <p:sp>
        <p:nvSpPr>
          <p:cNvPr id="3" name="TextBox 2">
            <a:extLst>
              <a:ext uri="{FF2B5EF4-FFF2-40B4-BE49-F238E27FC236}">
                <a16:creationId xmlns:a16="http://schemas.microsoft.com/office/drawing/2014/main" id="{EFC9A8D9-136C-D98B-5013-0893AACBB389}"/>
              </a:ext>
            </a:extLst>
          </p:cNvPr>
          <p:cNvSpPr txBox="1"/>
          <p:nvPr/>
        </p:nvSpPr>
        <p:spPr>
          <a:xfrm>
            <a:off x="8027892" y="702157"/>
            <a:ext cx="5569063" cy="584775"/>
          </a:xfrm>
          <a:prstGeom prst="rect">
            <a:avLst/>
          </a:prstGeom>
          <a:noFill/>
        </p:spPr>
        <p:txBody>
          <a:bodyPr wrap="square" rtlCol="0">
            <a:spAutoFit/>
          </a:bodyPr>
          <a:lstStyle/>
          <a:p>
            <a:r>
              <a:rPr lang="ar-EG" sz="3200" b="1" kern="0">
                <a:solidFill>
                  <a:schemeClr val="tx2"/>
                </a:solidFill>
                <a:effectLst>
                  <a:outerShdw blurRad="38100" dist="38100" dir="2700000" algn="tl">
                    <a:srgbClr val="C0C0C0"/>
                  </a:outerShdw>
                </a:effectLst>
                <a:latin typeface="Tahoma"/>
                <a:ea typeface="+mj-ea"/>
                <a:cs typeface="+mj-cs"/>
              </a:rPr>
              <a:t>أهداف التعلم</a:t>
            </a:r>
            <a:endParaRPr lang="en-US" sz="3200" b="1" kern="0" dirty="0">
              <a:solidFill>
                <a:schemeClr val="tx2"/>
              </a:solidFill>
              <a:effectLst>
                <a:outerShdw blurRad="38100" dist="38100" dir="2700000" algn="tl">
                  <a:srgbClr val="C0C0C0"/>
                </a:outerShdw>
              </a:effectLst>
              <a:latin typeface="Tahoma"/>
              <a:ea typeface="+mj-ea"/>
              <a:cs typeface="+mj-cs"/>
            </a:endParaRPr>
          </a:p>
        </p:txBody>
      </p:sp>
    </p:spTree>
    <p:custDataLst>
      <p:tags r:id="rId1"/>
    </p:custDataLst>
    <p:extLst>
      <p:ext uri="{BB962C8B-B14F-4D97-AF65-F5344CB8AC3E}">
        <p14:creationId xmlns:p14="http://schemas.microsoft.com/office/powerpoint/2010/main" val="1057141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 calcmode="lin" valueType="num">
                                      <p:cBhvr additive="base">
                                        <p:cTn id="7"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
                                            <p:txEl>
                                              <p:pRg st="1" end="1"/>
                                            </p:txEl>
                                          </p:spTgt>
                                        </p:tgtEl>
                                        <p:attrNameLst>
                                          <p:attrName>style.visibility</p:attrName>
                                        </p:attrNameLst>
                                      </p:cBhvr>
                                      <p:to>
                                        <p:strVal val="visible"/>
                                      </p:to>
                                    </p:set>
                                    <p:anim calcmode="lin" valueType="num">
                                      <p:cBhvr additive="base">
                                        <p:cTn id="13" dur="500" fill="hold"/>
                                        <p:tgtEl>
                                          <p:spTgt spid="1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
                                            <p:txEl>
                                              <p:pRg st="2" end="2"/>
                                            </p:txEl>
                                          </p:spTgt>
                                        </p:tgtEl>
                                        <p:attrNameLst>
                                          <p:attrName>style.visibility</p:attrName>
                                        </p:attrNameLst>
                                      </p:cBhvr>
                                      <p:to>
                                        <p:strVal val="visible"/>
                                      </p:to>
                                    </p:set>
                                    <p:anim calcmode="lin" valueType="num">
                                      <p:cBhvr additive="base">
                                        <p:cTn id="19" dur="500" fill="hold"/>
                                        <p:tgtEl>
                                          <p:spTgt spid="10">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0">
                                            <p:txEl>
                                              <p:pRg st="3" end="3"/>
                                            </p:txEl>
                                          </p:spTgt>
                                        </p:tgtEl>
                                        <p:attrNameLst>
                                          <p:attrName>style.visibility</p:attrName>
                                        </p:attrNameLst>
                                      </p:cBhvr>
                                      <p:to>
                                        <p:strVal val="visible"/>
                                      </p:to>
                                    </p:set>
                                    <p:anim calcmode="lin" valueType="num">
                                      <p:cBhvr additive="base">
                                        <p:cTn id="25" dur="500" fill="hold"/>
                                        <p:tgtEl>
                                          <p:spTgt spid="10">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0">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0">
                                            <p:txEl>
                                              <p:pRg st="4" end="4"/>
                                            </p:txEl>
                                          </p:spTgt>
                                        </p:tgtEl>
                                        <p:attrNameLst>
                                          <p:attrName>style.visibility</p:attrName>
                                        </p:attrNameLst>
                                      </p:cBhvr>
                                      <p:to>
                                        <p:strVal val="visible"/>
                                      </p:to>
                                    </p:set>
                                    <p:anim calcmode="lin" valueType="num">
                                      <p:cBhvr additive="base">
                                        <p:cTn id="31" dur="500" fill="hold"/>
                                        <p:tgtEl>
                                          <p:spTgt spid="10">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0">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0">
                                            <p:txEl>
                                              <p:pRg st="5" end="5"/>
                                            </p:txEl>
                                          </p:spTgt>
                                        </p:tgtEl>
                                        <p:attrNameLst>
                                          <p:attrName>style.visibility</p:attrName>
                                        </p:attrNameLst>
                                      </p:cBhvr>
                                      <p:to>
                                        <p:strVal val="visible"/>
                                      </p:to>
                                    </p:set>
                                    <p:anim calcmode="lin" valueType="num">
                                      <p:cBhvr additive="base">
                                        <p:cTn id="37" dur="500" fill="hold"/>
                                        <p:tgtEl>
                                          <p:spTgt spid="10">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0">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0">
                                            <p:txEl>
                                              <p:pRg st="6" end="6"/>
                                            </p:txEl>
                                          </p:spTgt>
                                        </p:tgtEl>
                                        <p:attrNameLst>
                                          <p:attrName>style.visibility</p:attrName>
                                        </p:attrNameLst>
                                      </p:cBhvr>
                                      <p:to>
                                        <p:strVal val="visible"/>
                                      </p:to>
                                    </p:set>
                                    <p:anim calcmode="lin" valueType="num">
                                      <p:cBhvr additive="base">
                                        <p:cTn id="43" dur="500" fill="hold"/>
                                        <p:tgtEl>
                                          <p:spTgt spid="10">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0">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2">
                                            <p:txEl>
                                              <p:pRg st="0" end="0"/>
                                            </p:txEl>
                                          </p:spTgt>
                                        </p:tgtEl>
                                        <p:attrNameLst>
                                          <p:attrName>style.visibility</p:attrName>
                                        </p:attrNameLst>
                                      </p:cBhvr>
                                      <p:to>
                                        <p:strVal val="visible"/>
                                      </p:to>
                                    </p:set>
                                    <p:anim calcmode="lin" valueType="num">
                                      <p:cBhvr additive="base">
                                        <p:cTn id="49"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26" name="TextBox 25">
            <a:extLst>
              <a:ext uri="{FF2B5EF4-FFF2-40B4-BE49-F238E27FC236}">
                <a16:creationId xmlns:a16="http://schemas.microsoft.com/office/drawing/2014/main" id="{08A7A060-DA81-7F5A-4CBF-D7FFE48EB217}"/>
              </a:ext>
            </a:extLst>
          </p:cNvPr>
          <p:cNvSpPr txBox="1"/>
          <p:nvPr/>
        </p:nvSpPr>
        <p:spPr>
          <a:xfrm>
            <a:off x="2735398" y="528962"/>
            <a:ext cx="8897802"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chemeClr val="tx2"/>
                </a:solidFill>
                <a:effectLst>
                  <a:outerShdw blurRad="38100" dist="38100" dir="2700000" algn="tl">
                    <a:srgbClr val="C0C0C0"/>
                  </a:outerShdw>
                </a:effectLst>
                <a:uLnTx/>
                <a:uFillTx/>
                <a:latin typeface="Tahoma"/>
                <a:ea typeface="+mn-ea"/>
                <a:cs typeface="+mn-cs"/>
              </a:rPr>
              <a:t>Categories of Nonverbal Communication </a:t>
            </a:r>
          </a:p>
        </p:txBody>
      </p:sp>
      <p:sp>
        <p:nvSpPr>
          <p:cNvPr id="32" name="Rectangle 31">
            <a:extLst>
              <a:ext uri="{FF2B5EF4-FFF2-40B4-BE49-F238E27FC236}">
                <a16:creationId xmlns:a16="http://schemas.microsoft.com/office/drawing/2014/main" id="{2F6EAD8B-2CF4-8071-47A0-D53C43028818}"/>
              </a:ext>
            </a:extLst>
          </p:cNvPr>
          <p:cNvSpPr/>
          <p:nvPr/>
        </p:nvSpPr>
        <p:spPr bwMode="auto">
          <a:xfrm>
            <a:off x="2390456" y="1134165"/>
            <a:ext cx="7066146" cy="609600"/>
          </a:xfrm>
          <a:prstGeom prst="rect">
            <a:avLst/>
          </a:prstGeom>
          <a:solidFill>
            <a:srgbClr val="FFFFFF">
              <a:alpha val="20000"/>
            </a:srgbClr>
          </a:solidFill>
          <a:ln w="3175" cap="flat" cmpd="sng" algn="ctr">
            <a:solidFill>
              <a:srgbClr val="FFFFFF">
                <a:lumMod val="95000"/>
              </a:srgbClr>
            </a:solidFill>
            <a:prstDash val="solid"/>
            <a:round/>
            <a:headEnd type="none" w="med" len="med"/>
            <a:tailEnd type="none" w="med" len="med"/>
          </a:ln>
          <a:effectLst>
            <a:softEdge rad="63500"/>
          </a:effectLst>
        </p:spPr>
        <p:txBody>
          <a:bodyPr vert="horz" wrap="square" lIns="91440" tIns="45720" rIns="91440" bIns="45720" numCol="1" rtlCol="0"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lang="en-US" sz="3200" b="1" u="sng" kern="0" dirty="0">
                <a:solidFill>
                  <a:srgbClr val="000000"/>
                </a:solidFill>
                <a:effectLst>
                  <a:outerShdw blurRad="50800" dist="38100" dir="8100000" algn="tr" rotWithShape="0">
                    <a:srgbClr val="4D4D4D">
                      <a:alpha val="40000"/>
                    </a:srgbClr>
                  </a:outerShdw>
                </a:effectLst>
                <a:latin typeface="Arial"/>
              </a:rPr>
              <a:t>Pay attention that: </a:t>
            </a:r>
            <a:endParaRPr kumimoji="0" lang="en-US" sz="3200" b="1" i="0" u="sng" strike="noStrike" kern="0" cap="none" spc="0" normalizeH="0" baseline="0" noProof="0" dirty="0">
              <a:ln>
                <a:noFill/>
              </a:ln>
              <a:solidFill>
                <a:srgbClr val="000000"/>
              </a:solidFill>
              <a:effectLst>
                <a:outerShdw blurRad="50800" dist="38100" dir="8100000" algn="tr" rotWithShape="0">
                  <a:srgbClr val="4D4D4D">
                    <a:alpha val="40000"/>
                  </a:srgbClr>
                </a:outerShdw>
              </a:effectLst>
              <a:uLnTx/>
              <a:uFillTx/>
              <a:latin typeface="Arial"/>
              <a:ea typeface="+mn-ea"/>
              <a:cs typeface="+mn-cs"/>
            </a:endParaRPr>
          </a:p>
        </p:txBody>
      </p:sp>
      <p:sp>
        <p:nvSpPr>
          <p:cNvPr id="9" name="TextBox 8">
            <a:extLst>
              <a:ext uri="{FF2B5EF4-FFF2-40B4-BE49-F238E27FC236}">
                <a16:creationId xmlns:a16="http://schemas.microsoft.com/office/drawing/2014/main" id="{0B5ABAA4-BBBB-C60A-705E-352E45CC493D}"/>
              </a:ext>
            </a:extLst>
          </p:cNvPr>
          <p:cNvSpPr txBox="1"/>
          <p:nvPr/>
        </p:nvSpPr>
        <p:spPr>
          <a:xfrm>
            <a:off x="696084" y="1884223"/>
            <a:ext cx="5251132" cy="3170099"/>
          </a:xfrm>
          <a:prstGeom prst="rect">
            <a:avLst/>
          </a:prstGeom>
          <a:noFill/>
        </p:spPr>
        <p:txBody>
          <a:bodyPr wrap="square">
            <a:spAutoFit/>
          </a:bodyPr>
          <a:lstStyle/>
          <a:p>
            <a:pPr marL="457200" indent="-457200" algn="just">
              <a:lnSpc>
                <a:spcPct val="150000"/>
              </a:lnSpc>
              <a:buFont typeface="Wingdings" panose="05000000000000000000" pitchFamily="2" charset="2"/>
              <a:buChar char="q"/>
            </a:pPr>
            <a:r>
              <a:rPr lang="en-US" sz="2000" b="1" kern="0" dirty="0">
                <a:solidFill>
                  <a:srgbClr val="000000"/>
                </a:solidFill>
                <a:effectLst>
                  <a:outerShdw blurRad="50800" dist="38100" dir="8100000" algn="tr" rotWithShape="0">
                    <a:srgbClr val="4D4D4D">
                      <a:alpha val="40000"/>
                    </a:srgbClr>
                  </a:outerShdw>
                </a:effectLst>
                <a:latin typeface="Arial"/>
              </a:rPr>
              <a:t>Nonverbal signals are powerful, they aren’t infallible </a:t>
            </a:r>
            <a:r>
              <a:rPr lang="en-US" altLang="ja-JP" sz="2000" b="1" kern="0" dirty="0">
                <a:solidFill>
                  <a:srgbClr val="000000"/>
                </a:solidFill>
                <a:effectLst>
                  <a:outerShdw blurRad="50800" dist="38100" dir="8100000" algn="tr" rotWithShape="0">
                    <a:srgbClr val="4D4D4D">
                      <a:alpha val="40000"/>
                    </a:srgbClr>
                  </a:outerShdw>
                </a:effectLst>
                <a:latin typeface="Arial"/>
              </a:rPr>
              <a:t>The range and variety of nonverbal signals is almost endless</a:t>
            </a:r>
            <a:r>
              <a:rPr lang="ar-EG" altLang="ja-JP" sz="2000" b="1" kern="0" dirty="0">
                <a:solidFill>
                  <a:srgbClr val="000000"/>
                </a:solidFill>
                <a:effectLst>
                  <a:outerShdw blurRad="50800" dist="38100" dir="8100000" algn="tr" rotWithShape="0">
                    <a:srgbClr val="4D4D4D">
                      <a:alpha val="40000"/>
                    </a:srgbClr>
                  </a:outerShdw>
                </a:effectLst>
                <a:latin typeface="Arial"/>
              </a:rPr>
              <a:t>.</a:t>
            </a:r>
          </a:p>
          <a:p>
            <a:pPr marL="457200" indent="-457200" algn="just">
              <a:lnSpc>
                <a:spcPct val="150000"/>
              </a:lnSpc>
              <a:buFont typeface="Wingdings" panose="05000000000000000000" pitchFamily="2" charset="2"/>
              <a:buChar char="q"/>
            </a:pPr>
            <a:r>
              <a:rPr lang="en-US" altLang="ja-JP" sz="2000" b="1" kern="0" dirty="0">
                <a:solidFill>
                  <a:srgbClr val="000000"/>
                </a:solidFill>
                <a:effectLst>
                  <a:outerShdw blurRad="50800" dist="38100" dir="8100000" algn="tr" rotWithShape="0">
                    <a:srgbClr val="4D4D4D">
                      <a:alpha val="40000"/>
                    </a:srgbClr>
                  </a:outerShdw>
                </a:effectLst>
                <a:latin typeface="Arial"/>
              </a:rPr>
              <a:t>you can understand the basics by studying six general categories</a:t>
            </a:r>
            <a:r>
              <a:rPr lang="ar-EG" altLang="ja-JP" sz="2000" b="1" kern="0" dirty="0">
                <a:solidFill>
                  <a:srgbClr val="000000"/>
                </a:solidFill>
                <a:effectLst>
                  <a:outerShdw blurRad="50800" dist="38100" dir="8100000" algn="tr" rotWithShape="0">
                    <a:srgbClr val="4D4D4D">
                      <a:alpha val="40000"/>
                    </a:srgbClr>
                  </a:outerShdw>
                </a:effectLst>
                <a:latin typeface="Arial"/>
              </a:rPr>
              <a:t>.</a:t>
            </a:r>
            <a:endParaRPr lang="en-US" altLang="ja-JP" sz="2000" b="1" kern="0" dirty="0">
              <a:solidFill>
                <a:srgbClr val="000000"/>
              </a:solidFill>
              <a:effectLst>
                <a:outerShdw blurRad="50800" dist="38100" dir="8100000" algn="tr" rotWithShape="0">
                  <a:srgbClr val="4D4D4D">
                    <a:alpha val="40000"/>
                  </a:srgbClr>
                </a:outerShdw>
              </a:effectLst>
              <a:latin typeface="Arial"/>
            </a:endParaRPr>
          </a:p>
          <a:p>
            <a:pPr marL="457200" indent="-457200">
              <a:buFont typeface="Wingdings" panose="05000000000000000000" pitchFamily="2" charset="2"/>
              <a:buChar char="q"/>
            </a:pPr>
            <a:endParaRPr lang="en-GB" dirty="0"/>
          </a:p>
        </p:txBody>
      </p:sp>
      <p:sp>
        <p:nvSpPr>
          <p:cNvPr id="2" name="TextBox 1">
            <a:extLst>
              <a:ext uri="{FF2B5EF4-FFF2-40B4-BE49-F238E27FC236}">
                <a16:creationId xmlns:a16="http://schemas.microsoft.com/office/drawing/2014/main" id="{69C7ABAA-0A8E-7C98-720C-36C00DB299FF}"/>
              </a:ext>
            </a:extLst>
          </p:cNvPr>
          <p:cNvSpPr txBox="1"/>
          <p:nvPr/>
        </p:nvSpPr>
        <p:spPr>
          <a:xfrm>
            <a:off x="6284110" y="2228105"/>
            <a:ext cx="3916392" cy="2812629"/>
          </a:xfrm>
          <a:prstGeom prst="rect">
            <a:avLst/>
          </a:prstGeom>
          <a:noFill/>
        </p:spPr>
        <p:txBody>
          <a:bodyPr wrap="square">
            <a:spAutoFit/>
          </a:bodyPr>
          <a:lstStyle/>
          <a:p>
            <a:pPr marL="457200" indent="-457200" algn="just" rtl="1">
              <a:lnSpc>
                <a:spcPct val="150000"/>
              </a:lnSpc>
              <a:buFont typeface="Wingdings" panose="05000000000000000000" pitchFamily="2" charset="2"/>
              <a:buChar char="q"/>
            </a:pPr>
            <a:r>
              <a:rPr lang="ar-EG" sz="2000" b="1" kern="0" dirty="0">
                <a:solidFill>
                  <a:srgbClr val="000000"/>
                </a:solidFill>
                <a:effectLst>
                  <a:outerShdw blurRad="50800" dist="38100" dir="8100000" algn="tr" rotWithShape="0">
                    <a:srgbClr val="4D4D4D">
                      <a:alpha val="40000"/>
                    </a:srgbClr>
                  </a:outerShdw>
                </a:effectLst>
                <a:latin typeface="Arial"/>
              </a:rPr>
              <a:t>الإشارات غير اللفظية قوية ، فهي ليست معصومة من الخطأ نطاق وتنوع الإشارات غير اللفظية لا حصر له تقريبا.
يمكنك فهم الأساسيات من خلال دراسة ست فئات عامة.</a:t>
            </a:r>
            <a:endParaRPr lang="en-GB" dirty="0"/>
          </a:p>
        </p:txBody>
      </p:sp>
    </p:spTree>
    <p:custDataLst>
      <p:tags r:id="rId1"/>
    </p:custDataLst>
    <p:extLst>
      <p:ext uri="{BB962C8B-B14F-4D97-AF65-F5344CB8AC3E}">
        <p14:creationId xmlns:p14="http://schemas.microsoft.com/office/powerpoint/2010/main" val="2187198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1" end="1"/>
                                            </p:txEl>
                                          </p:spTgt>
                                        </p:tgtEl>
                                        <p:attrNameLst>
                                          <p:attrName>style.visibility</p:attrName>
                                        </p:attrNameLst>
                                      </p:cBhvr>
                                      <p:to>
                                        <p:strVal val="visible"/>
                                      </p:to>
                                    </p:set>
                                    <p:anim calcmode="lin" valueType="num">
                                      <p:cBhvr additive="base">
                                        <p:cTn id="13"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0" end="0"/>
                                            </p:txEl>
                                          </p:spTgt>
                                        </p:tgtEl>
                                        <p:attrNameLst>
                                          <p:attrName>style.visibility</p:attrName>
                                        </p:attrNameLst>
                                      </p:cBhvr>
                                      <p:to>
                                        <p:strVal val="visible"/>
                                      </p:to>
                                    </p:set>
                                    <p:anim calcmode="lin" valueType="num">
                                      <p:cBhvr additive="base">
                                        <p:cTn id="19"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6" name="Title 5">
            <a:extLst>
              <a:ext uri="{FF2B5EF4-FFF2-40B4-BE49-F238E27FC236}">
                <a16:creationId xmlns:a16="http://schemas.microsoft.com/office/drawing/2014/main" id="{E273177B-CFE6-2188-028C-0C4B83B4235B}"/>
              </a:ext>
            </a:extLst>
          </p:cNvPr>
          <p:cNvSpPr txBox="1">
            <a:spLocks/>
          </p:cNvSpPr>
          <p:nvPr/>
        </p:nvSpPr>
        <p:spPr bwMode="auto">
          <a:xfrm>
            <a:off x="2070313" y="2165602"/>
            <a:ext cx="8229600" cy="1984375"/>
          </a:xfrm>
          <a:prstGeom prst="rect">
            <a:avLst/>
          </a:prstGeom>
          <a:solidFill>
            <a:srgbClr val="006666"/>
          </a:solidFill>
          <a:ln w="9525">
            <a:solidFill>
              <a:srgbClr val="000000"/>
            </a:solidFill>
            <a:miter lim="800000"/>
            <a:headEnd/>
            <a:tailEnd/>
          </a:ln>
          <a:effectLst>
            <a:outerShdw blurRad="50800" dist="76200" dir="2700000" algn="tl" rotWithShape="0">
              <a:prstClr val="black">
                <a:alpha val="40000"/>
              </a:prstClr>
            </a:outerShdw>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2pPr>
            <a:lvl3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3pPr>
            <a:lvl4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4pPr>
            <a:lvl5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5pPr>
            <a:lvl6pPr marL="4572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6pPr>
            <a:lvl7pPr marL="9144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7pPr>
            <a:lvl8pPr marL="13716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8pPr>
            <a:lvl9pPr marL="18288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9pPr>
          </a:lstStyle>
          <a:p>
            <a:pPr lvl="0">
              <a:defRPr/>
            </a:pPr>
            <a:r>
              <a:rPr lang="ar-EG" kern="0" dirty="0">
                <a:solidFill>
                  <a:srgbClr val="FFFFFF"/>
                </a:solidFill>
                <a:latin typeface="Tahoma"/>
              </a:rPr>
              <a:t>فئات التواصل غير اللفظي</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j-ea"/>
                <a:cs typeface="+mj-cs"/>
              </a:rPr>
              <a:t>Categories of Nonverbal Communication </a:t>
            </a:r>
          </a:p>
        </p:txBody>
      </p:sp>
    </p:spTree>
    <p:custDataLst>
      <p:tags r:id="rId1"/>
    </p:custDataLst>
    <p:extLst>
      <p:ext uri="{BB962C8B-B14F-4D97-AF65-F5344CB8AC3E}">
        <p14:creationId xmlns:p14="http://schemas.microsoft.com/office/powerpoint/2010/main" val="3300845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fltVal val="0"/>
                                          </p:val>
                                        </p:tav>
                                        <p:tav tm="100000">
                                          <p:val>
                                            <p:strVal val="#ppt_w"/>
                                          </p:val>
                                        </p:tav>
                                      </p:tavLst>
                                    </p:anim>
                                    <p:anim calcmode="lin" valueType="num">
                                      <p:cBhvr>
                                        <p:cTn id="8" dur="1000" fill="hold"/>
                                        <p:tgtEl>
                                          <p:spTgt spid="6"/>
                                        </p:tgtEl>
                                        <p:attrNameLst>
                                          <p:attrName>ppt_h</p:attrName>
                                        </p:attrNameLst>
                                      </p:cBhvr>
                                      <p:tavLst>
                                        <p:tav tm="0">
                                          <p:val>
                                            <p:fltVal val="0"/>
                                          </p:val>
                                        </p:tav>
                                        <p:tav tm="100000">
                                          <p:val>
                                            <p:strVal val="#ppt_h"/>
                                          </p:val>
                                        </p:tav>
                                      </p:tavLst>
                                    </p:anim>
                                    <p:anim calcmode="lin" valueType="num">
                                      <p:cBhvr>
                                        <p:cTn id="9" dur="1000" fill="hold"/>
                                        <p:tgtEl>
                                          <p:spTgt spid="6"/>
                                        </p:tgtEl>
                                        <p:attrNameLst>
                                          <p:attrName>style.rotation</p:attrName>
                                        </p:attrNameLst>
                                      </p:cBhvr>
                                      <p:tavLst>
                                        <p:tav tm="0">
                                          <p:val>
                                            <p:fltVal val="90"/>
                                          </p:val>
                                        </p:tav>
                                        <p:tav tm="100000">
                                          <p:val>
                                            <p:fltVal val="0"/>
                                          </p:val>
                                        </p:tav>
                                      </p:tavLst>
                                    </p:anim>
                                    <p:animEffect transition="in" filter="fade">
                                      <p:cBhvr>
                                        <p:cTn id="10"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BB82780-BEB0-8641-57B1-DD689F94BE4B}"/>
              </a:ext>
            </a:extLst>
          </p:cNvPr>
          <p:cNvPicPr>
            <a:picLocks noChangeAspect="1"/>
          </p:cNvPicPr>
          <p:nvPr/>
        </p:nvPicPr>
        <p:blipFill rotWithShape="1">
          <a:blip r:embed="rId3"/>
          <a:srcRect l="10486" b="8581"/>
          <a:stretch/>
        </p:blipFill>
        <p:spPr>
          <a:xfrm>
            <a:off x="8152257" y="408803"/>
            <a:ext cx="1774371" cy="2430092"/>
          </a:xfrm>
          <a:prstGeom prst="rect">
            <a:avLst/>
          </a:prstGeom>
        </p:spPr>
      </p:pic>
      <p:sp>
        <p:nvSpPr>
          <p:cNvPr id="5" name="TextBox 4">
            <a:extLst>
              <a:ext uri="{FF2B5EF4-FFF2-40B4-BE49-F238E27FC236}">
                <a16:creationId xmlns:a16="http://schemas.microsoft.com/office/drawing/2014/main" id="{0BCFAAC2-7037-789C-FB15-9741473ECF31}"/>
              </a:ext>
            </a:extLst>
          </p:cNvPr>
          <p:cNvSpPr txBox="1"/>
          <p:nvPr/>
        </p:nvSpPr>
        <p:spPr>
          <a:xfrm>
            <a:off x="1897992" y="2429115"/>
            <a:ext cx="4054370" cy="2631170"/>
          </a:xfrm>
          <a:prstGeom prst="rect">
            <a:avLst/>
          </a:prstGeom>
          <a:noFill/>
        </p:spPr>
        <p:txBody>
          <a:bodyPr wrap="square">
            <a:spAutoFit/>
          </a:bodyPr>
          <a:lstStyle/>
          <a:p>
            <a:pPr marL="571500" indent="-571500" algn="just">
              <a:lnSpc>
                <a:spcPct val="150000"/>
              </a:lnSpc>
              <a:buFont typeface="Wingdings" panose="05000000000000000000" pitchFamily="2" charset="2"/>
              <a:buChar char="q"/>
            </a:pPr>
            <a:r>
              <a:rPr lang="en-US" sz="1600" dirty="0">
                <a:ln>
                  <a:solidFill>
                    <a:srgbClr val="000000"/>
                  </a:solidFill>
                </a:ln>
                <a:solidFill>
                  <a:schemeClr val="tx2"/>
                </a:solidFill>
                <a:latin typeface="Tahoma"/>
              </a:rPr>
              <a:t>the following gesture</a:t>
            </a:r>
            <a:r>
              <a:rPr lang="ar-EG" sz="1600" dirty="0">
                <a:ln>
                  <a:solidFill>
                    <a:srgbClr val="000000"/>
                  </a:solidFill>
                </a:ln>
                <a:solidFill>
                  <a:schemeClr val="tx2"/>
                </a:solidFill>
                <a:latin typeface="Tahoma"/>
              </a:rPr>
              <a:t> </a:t>
            </a:r>
            <a:r>
              <a:rPr lang="en-US" sz="1600" dirty="0">
                <a:ln>
                  <a:solidFill>
                    <a:srgbClr val="000000"/>
                  </a:solidFill>
                </a:ln>
                <a:solidFill>
                  <a:schemeClr val="tx2"/>
                </a:solidFill>
                <a:latin typeface="Tahoma"/>
              </a:rPr>
              <a:t>consists of pulling the sides of the mouth</a:t>
            </a:r>
            <a:r>
              <a:rPr lang="ar-EG" sz="1600" dirty="0">
                <a:ln>
                  <a:solidFill>
                    <a:srgbClr val="000000"/>
                  </a:solidFill>
                </a:ln>
                <a:solidFill>
                  <a:schemeClr val="tx2"/>
                </a:solidFill>
                <a:latin typeface="Tahoma"/>
              </a:rPr>
              <a:t> </a:t>
            </a:r>
            <a:r>
              <a:rPr lang="en-US" sz="1600" dirty="0">
                <a:ln>
                  <a:solidFill>
                    <a:srgbClr val="000000"/>
                  </a:solidFill>
                </a:ln>
                <a:solidFill>
                  <a:schemeClr val="tx2"/>
                </a:solidFill>
                <a:latin typeface="Tahoma"/>
              </a:rPr>
              <a:t>upwards and usually showing the teeth.</a:t>
            </a:r>
            <a:endParaRPr lang="ar-EG" sz="1600" dirty="0">
              <a:ln>
                <a:solidFill>
                  <a:srgbClr val="000000"/>
                </a:solidFill>
              </a:ln>
              <a:solidFill>
                <a:schemeClr val="tx2"/>
              </a:solidFill>
              <a:latin typeface="Tahoma"/>
            </a:endParaRPr>
          </a:p>
          <a:p>
            <a:pPr marL="571500" indent="-571500" algn="just">
              <a:lnSpc>
                <a:spcPct val="150000"/>
              </a:lnSpc>
              <a:buFont typeface="Wingdings" panose="05000000000000000000" pitchFamily="2" charset="2"/>
              <a:buChar char="q"/>
            </a:pPr>
            <a:r>
              <a:rPr lang="en-US" sz="1600" dirty="0">
                <a:ln>
                  <a:solidFill>
                    <a:srgbClr val="000000"/>
                  </a:solidFill>
                </a:ln>
                <a:solidFill>
                  <a:schemeClr val="accent6">
                    <a:lumMod val="50000"/>
                  </a:schemeClr>
                </a:solidFill>
                <a:latin typeface="Tahoma"/>
              </a:rPr>
              <a:t>This gesture is universally known as Smiling and is recognized by just about anyone from any culture. </a:t>
            </a:r>
            <a:endParaRPr lang="ar-EG" sz="1600" dirty="0">
              <a:ln>
                <a:solidFill>
                  <a:srgbClr val="000000"/>
                </a:solidFill>
              </a:ln>
              <a:solidFill>
                <a:schemeClr val="accent6">
                  <a:lumMod val="50000"/>
                </a:schemeClr>
              </a:solidFill>
              <a:latin typeface="Tahoma"/>
            </a:endParaRPr>
          </a:p>
        </p:txBody>
      </p:sp>
      <p:sp>
        <p:nvSpPr>
          <p:cNvPr id="6" name="Rectangle 5">
            <a:extLst>
              <a:ext uri="{FF2B5EF4-FFF2-40B4-BE49-F238E27FC236}">
                <a16:creationId xmlns:a16="http://schemas.microsoft.com/office/drawing/2014/main" id="{B6247E68-77A5-E839-DFA1-F77F8665721C}"/>
              </a:ext>
            </a:extLst>
          </p:cNvPr>
          <p:cNvSpPr/>
          <p:nvPr/>
        </p:nvSpPr>
        <p:spPr bwMode="auto">
          <a:xfrm>
            <a:off x="2090566" y="747549"/>
            <a:ext cx="7548176"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2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Universal Gestures</a:t>
            </a:r>
            <a:endParaRPr kumimoji="0" lang="ar-EG" sz="32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endParaRPr>
          </a:p>
          <a:p>
            <a:pPr lvl="0" algn="ctr" eaLnBrk="0" fontAlgn="base" hangingPunct="0">
              <a:spcBef>
                <a:spcPct val="0"/>
              </a:spcBef>
              <a:spcAft>
                <a:spcPct val="0"/>
              </a:spcAft>
              <a:defRPr/>
            </a:pPr>
            <a:r>
              <a:rPr lang="ar-EG" sz="3600" b="1" dirty="0">
                <a:ln>
                  <a:solidFill>
                    <a:srgbClr val="000000"/>
                  </a:solidFill>
                </a:ln>
                <a:solidFill>
                  <a:srgbClr val="C00000"/>
                </a:solidFill>
                <a:effectLst>
                  <a:outerShdw blurRad="38100" dist="76200" dir="2700000" algn="tl">
                    <a:srgbClr val="000000">
                      <a:alpha val="81176"/>
                    </a:srgbClr>
                  </a:outerShdw>
                </a:effectLst>
                <a:latin typeface="Tahoma"/>
              </a:rPr>
              <a:t>الإيماءات العالمية</a:t>
            </a:r>
            <a:endParaRPr kumimoji="0" lang="en-US" sz="36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endParaRPr>
          </a:p>
        </p:txBody>
      </p:sp>
      <p:pic>
        <p:nvPicPr>
          <p:cNvPr id="2" name="Graphic 1" descr="Badge 1 with solid fill">
            <a:extLst>
              <a:ext uri="{FF2B5EF4-FFF2-40B4-BE49-F238E27FC236}">
                <a16:creationId xmlns:a16="http://schemas.microsoft.com/office/drawing/2014/main" id="{23433EDE-8677-246C-3C0B-0287EC166360}"/>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2378452" y="337977"/>
            <a:ext cx="914400" cy="914400"/>
          </a:xfrm>
          <a:prstGeom prst="rect">
            <a:avLst/>
          </a:prstGeom>
        </p:spPr>
      </p:pic>
      <p:sp>
        <p:nvSpPr>
          <p:cNvPr id="4" name="TextBox 3">
            <a:extLst>
              <a:ext uri="{FF2B5EF4-FFF2-40B4-BE49-F238E27FC236}">
                <a16:creationId xmlns:a16="http://schemas.microsoft.com/office/drawing/2014/main" id="{B8767E73-C808-35D5-961B-565EA7C94E82}"/>
              </a:ext>
            </a:extLst>
          </p:cNvPr>
          <p:cNvSpPr txBox="1"/>
          <p:nvPr/>
        </p:nvSpPr>
        <p:spPr>
          <a:xfrm>
            <a:off x="6724347" y="3166946"/>
            <a:ext cx="3426582" cy="1893339"/>
          </a:xfrm>
          <a:prstGeom prst="rect">
            <a:avLst/>
          </a:prstGeom>
          <a:noFill/>
        </p:spPr>
        <p:txBody>
          <a:bodyPr wrap="square">
            <a:spAutoFit/>
          </a:bodyPr>
          <a:lstStyle/>
          <a:p>
            <a:pPr marL="571500" indent="-571500" algn="just" rtl="1">
              <a:lnSpc>
                <a:spcPct val="150000"/>
              </a:lnSpc>
              <a:buFont typeface="Wingdings" panose="05000000000000000000" pitchFamily="2" charset="2"/>
              <a:buChar char="q"/>
            </a:pPr>
            <a:r>
              <a:rPr lang="ar-EG" sz="1600" dirty="0">
                <a:ln>
                  <a:solidFill>
                    <a:srgbClr val="000000"/>
                  </a:solidFill>
                </a:ln>
                <a:solidFill>
                  <a:schemeClr val="tx2"/>
                </a:solidFill>
                <a:latin typeface="Tahoma"/>
              </a:rPr>
              <a:t>تتكون الإيماءة التالية من سحب جانبي الفم لأعلى وعادة ما تظهر الأسنان.
تعرف هذه الإيماءة عالميا باسم الابتسام ويعترف بها أي شخص تقريبا من أي ثقافة.</a:t>
            </a:r>
            <a:endParaRPr lang="ar-EG" sz="1600" dirty="0">
              <a:ln>
                <a:solidFill>
                  <a:srgbClr val="000000"/>
                </a:solidFill>
              </a:ln>
              <a:solidFill>
                <a:schemeClr val="accent6">
                  <a:lumMod val="50000"/>
                </a:schemeClr>
              </a:solidFill>
              <a:latin typeface="Tahoma"/>
            </a:endParaRPr>
          </a:p>
        </p:txBody>
      </p:sp>
    </p:spTree>
    <p:extLst>
      <p:ext uri="{BB962C8B-B14F-4D97-AF65-F5344CB8AC3E}">
        <p14:creationId xmlns:p14="http://schemas.microsoft.com/office/powerpoint/2010/main" val="37835035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BCFAAC2-7037-789C-FB15-9741473ECF31}"/>
              </a:ext>
            </a:extLst>
          </p:cNvPr>
          <p:cNvSpPr txBox="1"/>
          <p:nvPr/>
        </p:nvSpPr>
        <p:spPr>
          <a:xfrm>
            <a:off x="1420095" y="2095301"/>
            <a:ext cx="3751988" cy="2667397"/>
          </a:xfrm>
          <a:prstGeom prst="rect">
            <a:avLst/>
          </a:prstGeom>
          <a:noFill/>
        </p:spPr>
        <p:txBody>
          <a:bodyPr wrap="square">
            <a:spAutoFit/>
          </a:bodyPr>
          <a:lstStyle/>
          <a:p>
            <a:pPr marL="571500" marR="0" lvl="0" indent="-571500" algn="l" defTabSz="914400" rtl="0" eaLnBrk="1" fontAlgn="auto" latinLnBrk="0" hangingPunct="1">
              <a:lnSpc>
                <a:spcPct val="150000"/>
              </a:lnSpc>
              <a:spcBef>
                <a:spcPts val="0"/>
              </a:spcBef>
              <a:spcAft>
                <a:spcPts val="0"/>
              </a:spcAft>
              <a:buClrTx/>
              <a:buSzTx/>
              <a:buFont typeface="Wingdings" panose="05000000000000000000" pitchFamily="2" charset="2"/>
              <a:buChar char="q"/>
              <a:tabLst/>
              <a:defRPr/>
            </a:pPr>
            <a:r>
              <a:rPr lang="en-US" sz="1600" dirty="0">
                <a:ln>
                  <a:solidFill>
                    <a:srgbClr val="000000"/>
                  </a:solidFill>
                </a:ln>
                <a:solidFill>
                  <a:schemeClr val="tx2"/>
                </a:solidFill>
                <a:latin typeface="Tahoma"/>
              </a:rPr>
              <a:t>It is therefore easily recognized regardless of factors such as culture, language, education or nationality. </a:t>
            </a:r>
            <a:endParaRPr lang="ar-EG" sz="1600" dirty="0">
              <a:ln>
                <a:solidFill>
                  <a:srgbClr val="000000"/>
                </a:solidFill>
              </a:ln>
              <a:solidFill>
                <a:schemeClr val="tx2"/>
              </a:solidFill>
              <a:latin typeface="Tahoma"/>
            </a:endParaRPr>
          </a:p>
          <a:p>
            <a:pPr marL="571500" marR="0" lvl="0" indent="-571500" algn="l" defTabSz="914400" rtl="0" eaLnBrk="1" fontAlgn="auto" latinLnBrk="0" hangingPunct="1">
              <a:lnSpc>
                <a:spcPct val="150000"/>
              </a:lnSpc>
              <a:spcBef>
                <a:spcPts val="0"/>
              </a:spcBef>
              <a:spcAft>
                <a:spcPts val="0"/>
              </a:spcAft>
              <a:buClrTx/>
              <a:buSzTx/>
              <a:buFont typeface="Wingdings" panose="05000000000000000000" pitchFamily="2" charset="2"/>
              <a:buChar char="q"/>
              <a:tabLst/>
              <a:defRPr/>
            </a:pPr>
            <a:r>
              <a:rPr lang="en-US" sz="1600" dirty="0">
                <a:ln>
                  <a:solidFill>
                    <a:srgbClr val="000000"/>
                  </a:solidFill>
                </a:ln>
                <a:solidFill>
                  <a:schemeClr val="tx2"/>
                </a:solidFill>
                <a:latin typeface="Tahoma"/>
              </a:rPr>
              <a:t>Recognition of</a:t>
            </a:r>
            <a:r>
              <a:rPr lang="ar-EG" sz="1600" dirty="0">
                <a:ln>
                  <a:solidFill>
                    <a:srgbClr val="000000"/>
                  </a:solidFill>
                </a:ln>
                <a:solidFill>
                  <a:schemeClr val="tx2"/>
                </a:solidFill>
                <a:latin typeface="Tahoma"/>
              </a:rPr>
              <a:t> </a:t>
            </a:r>
            <a:r>
              <a:rPr lang="en-US" sz="1600" dirty="0">
                <a:ln>
                  <a:solidFill>
                    <a:srgbClr val="000000"/>
                  </a:solidFill>
                </a:ln>
                <a:solidFill>
                  <a:schemeClr val="tx2"/>
                </a:solidFill>
                <a:latin typeface="Tahoma"/>
              </a:rPr>
              <a:t>universal gestures greatly increases the efficiency of </a:t>
            </a:r>
          </a:p>
          <a:p>
            <a:pPr marL="571500" marR="0" lvl="0" indent="-571500" algn="l" defTabSz="914400" rtl="0" eaLnBrk="1" fontAlgn="auto" latinLnBrk="0" hangingPunct="1">
              <a:lnSpc>
                <a:spcPct val="150000"/>
              </a:lnSpc>
              <a:spcBef>
                <a:spcPts val="0"/>
              </a:spcBef>
              <a:spcAft>
                <a:spcPts val="0"/>
              </a:spcAft>
              <a:buClrTx/>
              <a:buSzTx/>
              <a:buFont typeface="Wingdings" panose="05000000000000000000" pitchFamily="2" charset="2"/>
              <a:buChar char="q"/>
              <a:tabLst/>
              <a:defRPr/>
            </a:pPr>
            <a:r>
              <a:rPr lang="en-US" sz="1600" dirty="0">
                <a:ln>
                  <a:solidFill>
                    <a:srgbClr val="000000"/>
                  </a:solidFill>
                </a:ln>
                <a:solidFill>
                  <a:schemeClr val="tx2"/>
                </a:solidFill>
                <a:latin typeface="Tahoma"/>
              </a:rPr>
              <a:t>our communications.</a:t>
            </a:r>
            <a:endParaRPr lang="en-GB" sz="1600" dirty="0">
              <a:ln>
                <a:solidFill>
                  <a:srgbClr val="000000"/>
                </a:solidFill>
              </a:ln>
              <a:solidFill>
                <a:schemeClr val="tx2"/>
              </a:solidFill>
              <a:latin typeface="Tahoma"/>
            </a:endParaRPr>
          </a:p>
        </p:txBody>
      </p:sp>
      <p:sp>
        <p:nvSpPr>
          <p:cNvPr id="6" name="Rectangle 5">
            <a:extLst>
              <a:ext uri="{FF2B5EF4-FFF2-40B4-BE49-F238E27FC236}">
                <a16:creationId xmlns:a16="http://schemas.microsoft.com/office/drawing/2014/main" id="{B6247E68-77A5-E839-DFA1-F77F8665721C}"/>
              </a:ext>
            </a:extLst>
          </p:cNvPr>
          <p:cNvSpPr/>
          <p:nvPr/>
        </p:nvSpPr>
        <p:spPr bwMode="auto">
          <a:xfrm>
            <a:off x="2560000" y="1382396"/>
            <a:ext cx="7548176"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200" b="1" i="0" u="none" strike="noStrike" kern="1200" normalizeH="0" baseline="0" noProof="0" dirty="0">
                <a:ln w="0"/>
                <a:effectLst>
                  <a:outerShdw blurRad="38100" dist="19050" dir="2700000" algn="tl" rotWithShape="0">
                    <a:schemeClr val="dk1">
                      <a:alpha val="40000"/>
                    </a:schemeClr>
                  </a:outerShdw>
                </a:effectLst>
                <a:uLnTx/>
                <a:uFillTx/>
                <a:latin typeface="Tahoma"/>
                <a:ea typeface="+mn-ea"/>
                <a:cs typeface="+mn-cs"/>
              </a:rPr>
              <a:t>Universal Gestures</a:t>
            </a:r>
            <a:endParaRPr kumimoji="0" lang="ar-EG" sz="3200" b="1" i="0" u="none" strike="noStrike" kern="1200" normalizeH="0" baseline="0" noProof="0" dirty="0">
              <a:ln w="0"/>
              <a:effectLst>
                <a:outerShdw blurRad="38100" dist="19050" dir="2700000" algn="tl" rotWithShape="0">
                  <a:schemeClr val="dk1">
                    <a:alpha val="40000"/>
                  </a:schemeClr>
                </a:outerShdw>
              </a:effectLst>
              <a:uLnTx/>
              <a:uFillTx/>
              <a:latin typeface="Tahoma"/>
              <a:ea typeface="+mn-ea"/>
              <a:cs typeface="+mn-cs"/>
            </a:endParaRPr>
          </a:p>
          <a:p>
            <a:pPr lvl="0" algn="ctr" eaLnBrk="0" fontAlgn="base" hangingPunct="0">
              <a:spcBef>
                <a:spcPct val="0"/>
              </a:spcBef>
              <a:spcAft>
                <a:spcPct val="0"/>
              </a:spcAft>
              <a:defRPr/>
            </a:pPr>
            <a:r>
              <a:rPr lang="ar-EG" sz="3200" b="1" dirty="0">
                <a:ln w="0"/>
                <a:effectLst>
                  <a:outerShdw blurRad="38100" dist="19050" dir="2700000" algn="tl" rotWithShape="0">
                    <a:schemeClr val="dk1">
                      <a:alpha val="40000"/>
                    </a:schemeClr>
                  </a:outerShdw>
                </a:effectLst>
                <a:latin typeface="Tahoma"/>
              </a:rPr>
              <a:t>الإيماءات العالمية</a:t>
            </a:r>
            <a:endParaRPr kumimoji="0" lang="en-US" sz="3200" b="1" i="0" u="none" strike="noStrike" kern="1200" normalizeH="0" baseline="0" noProof="0" dirty="0">
              <a:ln w="0"/>
              <a:effectLst>
                <a:outerShdw blurRad="38100" dist="19050" dir="2700000" algn="tl" rotWithShape="0">
                  <a:schemeClr val="dk1">
                    <a:alpha val="40000"/>
                  </a:schemeClr>
                </a:outerShdw>
              </a:effectLst>
              <a:uLnTx/>
              <a:uFillTx/>
              <a:latin typeface="Tahoma"/>
              <a:ea typeface="+mn-ea"/>
              <a:cs typeface="+mn-cs"/>
            </a:endParaRPr>
          </a:p>
        </p:txBody>
      </p:sp>
      <p:pic>
        <p:nvPicPr>
          <p:cNvPr id="4" name="Video 2" title="Woman extending hand">
            <a:hlinkClick r:id="" action="ppaction://media"/>
            <a:extLst>
              <a:ext uri="{FF2B5EF4-FFF2-40B4-BE49-F238E27FC236}">
                <a16:creationId xmlns:a16="http://schemas.microsoft.com/office/drawing/2014/main" id="{6BF12918-6197-C368-B902-BB811A2D40B0}"/>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flipH="1">
            <a:off x="5237373" y="2569841"/>
            <a:ext cx="1687159" cy="1431164"/>
          </a:xfrm>
          <a:prstGeom prst="rect">
            <a:avLst/>
          </a:prstGeom>
        </p:spPr>
      </p:pic>
      <p:sp>
        <p:nvSpPr>
          <p:cNvPr id="2" name="TextBox 1">
            <a:extLst>
              <a:ext uri="{FF2B5EF4-FFF2-40B4-BE49-F238E27FC236}">
                <a16:creationId xmlns:a16="http://schemas.microsoft.com/office/drawing/2014/main" id="{419305EA-9113-3653-7F95-05B9A7D5241E}"/>
              </a:ext>
            </a:extLst>
          </p:cNvPr>
          <p:cNvSpPr txBox="1"/>
          <p:nvPr/>
        </p:nvSpPr>
        <p:spPr>
          <a:xfrm>
            <a:off x="7114478" y="2365892"/>
            <a:ext cx="3121040" cy="2948564"/>
          </a:xfrm>
          <a:prstGeom prst="rect">
            <a:avLst/>
          </a:prstGeom>
          <a:noFill/>
        </p:spPr>
        <p:txBody>
          <a:bodyPr wrap="square">
            <a:spAutoFit/>
          </a:bodyPr>
          <a:lstStyle/>
          <a:p>
            <a:pPr marL="571500" lvl="0" indent="-571500" algn="r" rtl="1">
              <a:lnSpc>
                <a:spcPct val="150000"/>
              </a:lnSpc>
              <a:buFont typeface="Wingdings" panose="05000000000000000000" pitchFamily="2" charset="2"/>
              <a:buChar char="q"/>
              <a:defRPr/>
            </a:pPr>
            <a:r>
              <a:rPr lang="ar-EG" dirty="0">
                <a:ln>
                  <a:solidFill>
                    <a:srgbClr val="000000"/>
                  </a:solidFill>
                </a:ln>
                <a:solidFill>
                  <a:schemeClr val="tx2"/>
                </a:solidFill>
                <a:latin typeface="Tahoma"/>
              </a:rPr>
              <a:t>لذلك يمكن التعرف عليه بسهولة بغض النظر عن عوامل مثل الثقافة، أو اللغة أو التعليم أو الجنسية. 
الاعتراف بالإيماءات العالمية يزيد بشكل كبير من كفاءة 
اتصالاتنا.</a:t>
            </a:r>
            <a:endParaRPr lang="en-GB" dirty="0">
              <a:ln>
                <a:solidFill>
                  <a:srgbClr val="000000"/>
                </a:solidFill>
              </a:ln>
              <a:solidFill>
                <a:schemeClr val="tx2"/>
              </a:solidFill>
              <a:latin typeface="Tahoma"/>
            </a:endParaRPr>
          </a:p>
        </p:txBody>
      </p:sp>
    </p:spTree>
    <p:extLst>
      <p:ext uri="{BB962C8B-B14F-4D97-AF65-F5344CB8AC3E}">
        <p14:creationId xmlns:p14="http://schemas.microsoft.com/office/powerpoint/2010/main" val="3401726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97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2321912" y="845246"/>
            <a:ext cx="7134322"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lvl="0" algn="ctr" eaLnBrk="0" fontAlgn="base" hangingPunct="0">
              <a:spcBef>
                <a:spcPct val="0"/>
              </a:spcBef>
              <a:spcAft>
                <a:spcPct val="0"/>
              </a:spcAft>
              <a:defRPr/>
            </a:pPr>
            <a:r>
              <a:rPr lang="ar-EG" sz="2800" b="1" dirty="0">
                <a:ln>
                  <a:solidFill>
                    <a:srgbClr val="000000"/>
                  </a:solidFill>
                </a:ln>
                <a:solidFill>
                  <a:srgbClr val="C00000"/>
                </a:solidFill>
                <a:effectLst>
                  <a:outerShdw blurRad="38100" dist="76200" dir="2700000" algn="tl">
                    <a:srgbClr val="000000">
                      <a:alpha val="81176"/>
                    </a:srgbClr>
                  </a:outerShdw>
                </a:effectLst>
                <a:latin typeface="Tahoma"/>
              </a:rPr>
              <a:t>القراءة الخاطئة والتزييف</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8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Misreading and Faking</a:t>
            </a:r>
          </a:p>
        </p:txBody>
      </p:sp>
      <p:pic>
        <p:nvPicPr>
          <p:cNvPr id="6" name="Picture 5">
            <a:extLst>
              <a:ext uri="{FF2B5EF4-FFF2-40B4-BE49-F238E27FC236}">
                <a16:creationId xmlns:a16="http://schemas.microsoft.com/office/drawing/2014/main" id="{0ADB6CFD-63F7-53DA-E426-ED8F78A33072}"/>
              </a:ext>
            </a:extLst>
          </p:cNvPr>
          <p:cNvPicPr>
            <a:picLocks noChangeAspect="1"/>
          </p:cNvPicPr>
          <p:nvPr/>
        </p:nvPicPr>
        <p:blipFill>
          <a:blip r:embed="rId4"/>
          <a:stretch>
            <a:fillRect/>
          </a:stretch>
        </p:blipFill>
        <p:spPr>
          <a:xfrm>
            <a:off x="4183856" y="3751031"/>
            <a:ext cx="2339035" cy="2903058"/>
          </a:xfrm>
          <a:prstGeom prst="rect">
            <a:avLst/>
          </a:prstGeom>
        </p:spPr>
      </p:pic>
      <p:sp>
        <p:nvSpPr>
          <p:cNvPr id="9" name="Rounded Rectangle 17">
            <a:extLst>
              <a:ext uri="{FF2B5EF4-FFF2-40B4-BE49-F238E27FC236}">
                <a16:creationId xmlns:a16="http://schemas.microsoft.com/office/drawing/2014/main" id="{E750D7C6-D753-6AEF-F26E-3CE3AC3C341C}"/>
              </a:ext>
            </a:extLst>
          </p:cNvPr>
          <p:cNvSpPr/>
          <p:nvPr/>
        </p:nvSpPr>
        <p:spPr bwMode="auto">
          <a:xfrm>
            <a:off x="1106939" y="2326261"/>
            <a:ext cx="3768469" cy="2374057"/>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lvl="0" algn="ctr" eaLnBrk="0" fontAlgn="base" hangingPunct="0">
              <a:spcBef>
                <a:spcPct val="0"/>
              </a:spcBef>
              <a:spcAft>
                <a:spcPct val="0"/>
              </a:spcAft>
              <a:defRPr/>
            </a:pPr>
            <a:r>
              <a:rPr lang="en-US" sz="3200" dirty="0">
                <a:ln>
                  <a:solidFill>
                    <a:srgbClr val="000000"/>
                  </a:solidFill>
                </a:ln>
                <a:solidFill>
                  <a:schemeClr val="tx2"/>
                </a:solidFill>
                <a:latin typeface="Tahoma"/>
              </a:rPr>
              <a:t>When reading body language, always beware of misinterpretations</a:t>
            </a:r>
          </a:p>
        </p:txBody>
      </p:sp>
      <p:sp>
        <p:nvSpPr>
          <p:cNvPr id="2" name="Rounded Rectangle 17">
            <a:extLst>
              <a:ext uri="{FF2B5EF4-FFF2-40B4-BE49-F238E27FC236}">
                <a16:creationId xmlns:a16="http://schemas.microsoft.com/office/drawing/2014/main" id="{B0116F0D-3A8D-C0AE-41AD-EFB397A8ECC6}"/>
              </a:ext>
            </a:extLst>
          </p:cNvPr>
          <p:cNvSpPr/>
          <p:nvPr/>
        </p:nvSpPr>
        <p:spPr bwMode="auto">
          <a:xfrm>
            <a:off x="6759643" y="2678223"/>
            <a:ext cx="3768469" cy="2374057"/>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lvl="0" algn="ctr" eaLnBrk="0" fontAlgn="base" hangingPunct="0">
              <a:spcBef>
                <a:spcPct val="0"/>
              </a:spcBef>
              <a:spcAft>
                <a:spcPct val="0"/>
              </a:spcAft>
              <a:defRPr/>
            </a:pPr>
            <a:r>
              <a:rPr lang="ar-EG" sz="3200" dirty="0">
                <a:ln>
                  <a:solidFill>
                    <a:srgbClr val="000000"/>
                  </a:solidFill>
                </a:ln>
                <a:solidFill>
                  <a:schemeClr val="tx2"/>
                </a:solidFill>
                <a:latin typeface="Tahoma"/>
              </a:rPr>
              <a:t>عند قراءة لغة الجسد ، احذر دائما من التفسيرات الخاطئة</a:t>
            </a:r>
            <a:endParaRPr lang="en-US" sz="3200" dirty="0">
              <a:ln>
                <a:solidFill>
                  <a:srgbClr val="000000"/>
                </a:solidFill>
              </a:ln>
              <a:solidFill>
                <a:schemeClr val="tx2"/>
              </a:solidFill>
              <a:latin typeface="Tahoma"/>
            </a:endParaRPr>
          </a:p>
        </p:txBody>
      </p:sp>
    </p:spTree>
    <p:custDataLst>
      <p:tags r:id="rId1"/>
    </p:custDataLst>
    <p:extLst>
      <p:ext uri="{BB962C8B-B14F-4D97-AF65-F5344CB8AC3E}">
        <p14:creationId xmlns:p14="http://schemas.microsoft.com/office/powerpoint/2010/main" val="2659462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 grpId="0" animBg="1"/>
    </p:bld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2054283" y="902433"/>
            <a:ext cx="7548176"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lvl="0" algn="ctr" eaLnBrk="0" fontAlgn="base" hangingPunct="0">
              <a:spcBef>
                <a:spcPct val="0"/>
              </a:spcBef>
              <a:spcAft>
                <a:spcPct val="0"/>
              </a:spcAft>
              <a:defRPr/>
            </a:pPr>
            <a:r>
              <a:rPr lang="ar-EG" sz="2400" b="1" dirty="0">
                <a:ln>
                  <a:solidFill>
                    <a:srgbClr val="000000"/>
                  </a:solidFill>
                </a:ln>
                <a:solidFill>
                  <a:srgbClr val="C00000"/>
                </a:solidFill>
                <a:effectLst>
                  <a:outerShdw blurRad="38100" dist="76200" dir="2700000" algn="tl">
                    <a:srgbClr val="000000">
                      <a:alpha val="81176"/>
                    </a:srgbClr>
                  </a:outerShdw>
                </a:effectLst>
                <a:latin typeface="Tahoma"/>
              </a:rPr>
              <a:t>القراءة الخاطئة والتزييف</a:t>
            </a:r>
          </a:p>
          <a:p>
            <a:pPr lvl="0" algn="ctr" eaLnBrk="0" fontAlgn="base" hangingPunct="0">
              <a:spcBef>
                <a:spcPct val="0"/>
              </a:spcBef>
              <a:spcAft>
                <a:spcPct val="0"/>
              </a:spcAft>
              <a:defRPr/>
            </a:pPr>
            <a:r>
              <a:rPr kumimoji="0" lang="en-US" sz="2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Misreading and Faking</a:t>
            </a: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2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endParaRPr>
          </a:p>
        </p:txBody>
      </p:sp>
      <p:sp>
        <p:nvSpPr>
          <p:cNvPr id="9" name="Rounded Rectangle 17">
            <a:extLst>
              <a:ext uri="{FF2B5EF4-FFF2-40B4-BE49-F238E27FC236}">
                <a16:creationId xmlns:a16="http://schemas.microsoft.com/office/drawing/2014/main" id="{E750D7C6-D753-6AEF-F26E-3CE3AC3C341C}"/>
              </a:ext>
            </a:extLst>
          </p:cNvPr>
          <p:cNvSpPr/>
          <p:nvPr/>
        </p:nvSpPr>
        <p:spPr bwMode="auto">
          <a:xfrm>
            <a:off x="1105433" y="1778733"/>
            <a:ext cx="3884829" cy="3517157"/>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lvl="0" indent="-457200" eaLnBrk="0" fontAlgn="base" hangingPunct="0">
              <a:spcBef>
                <a:spcPct val="0"/>
              </a:spcBef>
              <a:spcAft>
                <a:spcPct val="0"/>
              </a:spcAft>
              <a:buFont typeface="Wingdings" panose="05000000000000000000" pitchFamily="2" charset="2"/>
              <a:buChar char="q"/>
              <a:defRPr/>
            </a:pPr>
            <a:r>
              <a:rPr lang="en-US" sz="2800" dirty="0">
                <a:ln>
                  <a:solidFill>
                    <a:srgbClr val="000000"/>
                  </a:solidFill>
                </a:ln>
                <a:solidFill>
                  <a:schemeClr val="accent6">
                    <a:lumMod val="50000"/>
                  </a:schemeClr>
                </a:solidFill>
                <a:latin typeface="Tahoma"/>
              </a:rPr>
              <a:t>A person might</a:t>
            </a:r>
            <a:r>
              <a:rPr lang="ar-EG" sz="2800" dirty="0">
                <a:ln>
                  <a:solidFill>
                    <a:srgbClr val="000000"/>
                  </a:solidFill>
                </a:ln>
                <a:solidFill>
                  <a:schemeClr val="accent6">
                    <a:lumMod val="50000"/>
                  </a:schemeClr>
                </a:solidFill>
                <a:latin typeface="Tahoma"/>
              </a:rPr>
              <a:t> </a:t>
            </a:r>
            <a:r>
              <a:rPr lang="en-US" sz="2800" dirty="0">
                <a:ln>
                  <a:solidFill>
                    <a:srgbClr val="000000"/>
                  </a:solidFill>
                </a:ln>
                <a:solidFill>
                  <a:schemeClr val="accent6">
                    <a:lumMod val="50000"/>
                  </a:schemeClr>
                </a:solidFill>
                <a:latin typeface="Tahoma"/>
              </a:rPr>
              <a:t>feel tired and use certain signals that should not be interpreted as bored or</a:t>
            </a:r>
            <a:r>
              <a:rPr lang="ar-EG" sz="2800" dirty="0">
                <a:ln>
                  <a:solidFill>
                    <a:srgbClr val="000000"/>
                  </a:solidFill>
                </a:ln>
                <a:solidFill>
                  <a:schemeClr val="accent6">
                    <a:lumMod val="50000"/>
                  </a:schemeClr>
                </a:solidFill>
                <a:latin typeface="Tahoma"/>
              </a:rPr>
              <a:t> </a:t>
            </a:r>
            <a:r>
              <a:rPr lang="en-US" sz="2800" dirty="0">
                <a:ln>
                  <a:solidFill>
                    <a:srgbClr val="000000"/>
                  </a:solidFill>
                </a:ln>
                <a:solidFill>
                  <a:schemeClr val="accent6">
                    <a:lumMod val="50000"/>
                  </a:schemeClr>
                </a:solidFill>
                <a:latin typeface="Tahoma"/>
              </a:rPr>
              <a:t>disinterested. </a:t>
            </a:r>
            <a:endParaRPr lang="ar-EG" sz="2800" dirty="0">
              <a:ln>
                <a:solidFill>
                  <a:srgbClr val="000000"/>
                </a:solidFill>
              </a:ln>
              <a:solidFill>
                <a:schemeClr val="accent6">
                  <a:lumMod val="50000"/>
                </a:schemeClr>
              </a:solidFill>
              <a:latin typeface="Tahoma"/>
            </a:endParaRPr>
          </a:p>
        </p:txBody>
      </p:sp>
      <p:sp>
        <p:nvSpPr>
          <p:cNvPr id="2" name="Rounded Rectangle 17">
            <a:extLst>
              <a:ext uri="{FF2B5EF4-FFF2-40B4-BE49-F238E27FC236}">
                <a16:creationId xmlns:a16="http://schemas.microsoft.com/office/drawing/2014/main" id="{A19C9D82-D31A-847D-D725-7ED0634C4C00}"/>
              </a:ext>
            </a:extLst>
          </p:cNvPr>
          <p:cNvSpPr/>
          <p:nvPr/>
        </p:nvSpPr>
        <p:spPr bwMode="auto">
          <a:xfrm>
            <a:off x="7379574" y="1537417"/>
            <a:ext cx="3353638" cy="3601010"/>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lvl="0" indent="-457200" algn="r" rtl="1" eaLnBrk="0" fontAlgn="base" hangingPunct="0">
              <a:spcBef>
                <a:spcPct val="0"/>
              </a:spcBef>
              <a:spcAft>
                <a:spcPct val="0"/>
              </a:spcAft>
              <a:buFont typeface="Wingdings" panose="05000000000000000000" pitchFamily="2" charset="2"/>
              <a:buChar char="q"/>
              <a:defRPr/>
            </a:pPr>
            <a:r>
              <a:rPr lang="ar-EG" sz="2800" dirty="0">
                <a:ln>
                  <a:solidFill>
                    <a:srgbClr val="000000"/>
                  </a:solidFill>
                </a:ln>
                <a:solidFill>
                  <a:schemeClr val="accent6">
                    <a:lumMod val="50000"/>
                  </a:schemeClr>
                </a:solidFill>
                <a:latin typeface="Tahoma"/>
              </a:rPr>
              <a:t>قد يشعر الشخص بالتعب ويستخدم إشارات معينة لا ينبغي تفسيرها على أنها ملل أو غير مهتم.</a:t>
            </a:r>
          </a:p>
        </p:txBody>
      </p:sp>
      <p:pic>
        <p:nvPicPr>
          <p:cNvPr id="3" name="Picture 2">
            <a:extLst>
              <a:ext uri="{FF2B5EF4-FFF2-40B4-BE49-F238E27FC236}">
                <a16:creationId xmlns:a16="http://schemas.microsoft.com/office/drawing/2014/main" id="{D0C8F5E4-B870-6EB0-0116-995E22180D39}"/>
              </a:ext>
            </a:extLst>
          </p:cNvPr>
          <p:cNvPicPr>
            <a:picLocks noChangeAspect="1"/>
          </p:cNvPicPr>
          <p:nvPr/>
        </p:nvPicPr>
        <p:blipFill>
          <a:blip r:embed="rId4"/>
          <a:stretch>
            <a:fillRect/>
          </a:stretch>
        </p:blipFill>
        <p:spPr>
          <a:xfrm>
            <a:off x="5252385" y="2799036"/>
            <a:ext cx="1949355" cy="2043978"/>
          </a:xfrm>
          <a:prstGeom prst="rect">
            <a:avLst/>
          </a:prstGeom>
        </p:spPr>
      </p:pic>
    </p:spTree>
    <p:custDataLst>
      <p:tags r:id="rId1"/>
    </p:custDataLst>
    <p:extLst>
      <p:ext uri="{BB962C8B-B14F-4D97-AF65-F5344CB8AC3E}">
        <p14:creationId xmlns:p14="http://schemas.microsoft.com/office/powerpoint/2010/main" val="2274084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 grpId="0" animBg="1"/>
    </p:bld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6594508" y="1300044"/>
            <a:ext cx="4138733"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lvl="0" algn="ctr" eaLnBrk="0" fontAlgn="base" hangingPunct="0">
              <a:spcBef>
                <a:spcPct val="0"/>
              </a:spcBef>
              <a:spcAft>
                <a:spcPct val="0"/>
              </a:spcAft>
              <a:defRPr/>
            </a:pPr>
            <a:r>
              <a:rPr lang="ar-EG" sz="3200" b="1" dirty="0">
                <a:ln>
                  <a:solidFill>
                    <a:srgbClr val="000000"/>
                  </a:solidFill>
                </a:ln>
                <a:solidFill>
                  <a:srgbClr val="C00000"/>
                </a:solidFill>
                <a:effectLst>
                  <a:outerShdw blurRad="38100" dist="76200" dir="2700000" algn="tl">
                    <a:srgbClr val="000000">
                      <a:alpha val="81176"/>
                    </a:srgbClr>
                  </a:outerShdw>
                </a:effectLst>
                <a:latin typeface="Tahoma"/>
              </a:rPr>
              <a:t>القراءة الخاطئة والتزييف</a:t>
            </a:r>
          </a:p>
          <a:p>
            <a:pPr lvl="0" algn="ctr" eaLnBrk="0" fontAlgn="base" hangingPunct="0">
              <a:spcBef>
                <a:spcPct val="0"/>
              </a:spcBef>
              <a:spcAft>
                <a:spcPct val="0"/>
              </a:spcAft>
              <a:defRPr/>
            </a:pPr>
            <a:endParaRPr kumimoji="0" lang="en-US" sz="32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endParaRPr>
          </a:p>
        </p:txBody>
      </p:sp>
      <p:sp>
        <p:nvSpPr>
          <p:cNvPr id="9" name="Rounded Rectangle 17">
            <a:extLst>
              <a:ext uri="{FF2B5EF4-FFF2-40B4-BE49-F238E27FC236}">
                <a16:creationId xmlns:a16="http://schemas.microsoft.com/office/drawing/2014/main" id="{E750D7C6-D753-6AEF-F26E-3CE3AC3C341C}"/>
              </a:ext>
            </a:extLst>
          </p:cNvPr>
          <p:cNvSpPr/>
          <p:nvPr/>
        </p:nvSpPr>
        <p:spPr bwMode="auto">
          <a:xfrm>
            <a:off x="1298037" y="1748222"/>
            <a:ext cx="5118003" cy="3361555"/>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marR="0" lvl="0" indent="-45720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defRPr/>
            </a:pPr>
            <a:r>
              <a:rPr lang="en-US" sz="3200" dirty="0">
                <a:ln>
                  <a:solidFill>
                    <a:srgbClr val="000000"/>
                  </a:solidFill>
                </a:ln>
                <a:solidFill>
                  <a:schemeClr val="accent6">
                    <a:lumMod val="50000"/>
                  </a:schemeClr>
                </a:solidFill>
                <a:latin typeface="Tahoma"/>
              </a:rPr>
              <a:t>A person might be wearing tight clothing that limits his or her</a:t>
            </a:r>
            <a:r>
              <a:rPr lang="ar-EG" sz="3200" dirty="0">
                <a:ln>
                  <a:solidFill>
                    <a:srgbClr val="000000"/>
                  </a:solidFill>
                </a:ln>
                <a:solidFill>
                  <a:schemeClr val="accent6">
                    <a:lumMod val="50000"/>
                  </a:schemeClr>
                </a:solidFill>
                <a:latin typeface="Tahoma"/>
              </a:rPr>
              <a:t> </a:t>
            </a:r>
            <a:r>
              <a:rPr lang="en-US" sz="3200" dirty="0">
                <a:ln>
                  <a:solidFill>
                    <a:srgbClr val="000000"/>
                  </a:solidFill>
                </a:ln>
                <a:solidFill>
                  <a:schemeClr val="accent6">
                    <a:lumMod val="50000"/>
                  </a:schemeClr>
                </a:solidFill>
                <a:latin typeface="Tahoma"/>
              </a:rPr>
              <a:t>movements and the kind of gestures they can make.</a:t>
            </a:r>
          </a:p>
        </p:txBody>
      </p:sp>
      <p:sp>
        <p:nvSpPr>
          <p:cNvPr id="3" name="Rectangle 2">
            <a:extLst>
              <a:ext uri="{FF2B5EF4-FFF2-40B4-BE49-F238E27FC236}">
                <a16:creationId xmlns:a16="http://schemas.microsoft.com/office/drawing/2014/main" id="{1F29EDDC-ACE2-A21D-E4AA-EC229FB7DEE7}"/>
              </a:ext>
            </a:extLst>
          </p:cNvPr>
          <p:cNvSpPr/>
          <p:nvPr/>
        </p:nvSpPr>
        <p:spPr bwMode="auto">
          <a:xfrm>
            <a:off x="1347927" y="997861"/>
            <a:ext cx="4662058"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8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Misreading and Faking</a:t>
            </a:r>
          </a:p>
        </p:txBody>
      </p:sp>
      <p:pic>
        <p:nvPicPr>
          <p:cNvPr id="4" name="Picture 3">
            <a:extLst>
              <a:ext uri="{FF2B5EF4-FFF2-40B4-BE49-F238E27FC236}">
                <a16:creationId xmlns:a16="http://schemas.microsoft.com/office/drawing/2014/main" id="{49078362-B693-07BC-AA54-503FFA64FC2B}"/>
              </a:ext>
            </a:extLst>
          </p:cNvPr>
          <p:cNvPicPr>
            <a:picLocks noChangeAspect="1"/>
          </p:cNvPicPr>
          <p:nvPr/>
        </p:nvPicPr>
        <p:blipFill>
          <a:blip r:embed="rId4"/>
          <a:stretch>
            <a:fillRect/>
          </a:stretch>
        </p:blipFill>
        <p:spPr>
          <a:xfrm>
            <a:off x="4228110" y="4547600"/>
            <a:ext cx="2837697" cy="2907546"/>
          </a:xfrm>
          <a:prstGeom prst="rect">
            <a:avLst/>
          </a:prstGeom>
        </p:spPr>
      </p:pic>
      <p:sp>
        <p:nvSpPr>
          <p:cNvPr id="8" name="Rounded Rectangle 17">
            <a:extLst>
              <a:ext uri="{FF2B5EF4-FFF2-40B4-BE49-F238E27FC236}">
                <a16:creationId xmlns:a16="http://schemas.microsoft.com/office/drawing/2014/main" id="{6D96CBD0-219B-F324-2CDB-9B4A9F0ADDFE}"/>
              </a:ext>
            </a:extLst>
          </p:cNvPr>
          <p:cNvSpPr/>
          <p:nvPr/>
        </p:nvSpPr>
        <p:spPr bwMode="auto">
          <a:xfrm>
            <a:off x="6665481" y="1774112"/>
            <a:ext cx="3926488" cy="3361555"/>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lvl="0" indent="-457200" algn="r" rtl="1" eaLnBrk="0" fontAlgn="base" hangingPunct="0">
              <a:spcBef>
                <a:spcPct val="0"/>
              </a:spcBef>
              <a:spcAft>
                <a:spcPct val="0"/>
              </a:spcAft>
              <a:buFont typeface="Wingdings" panose="05000000000000000000" pitchFamily="2" charset="2"/>
              <a:buChar char="q"/>
              <a:defRPr/>
            </a:pPr>
            <a:r>
              <a:rPr lang="ar-EG" sz="3200">
                <a:ln>
                  <a:solidFill>
                    <a:srgbClr val="000000"/>
                  </a:solidFill>
                </a:ln>
                <a:solidFill>
                  <a:schemeClr val="accent6">
                    <a:lumMod val="50000"/>
                  </a:schemeClr>
                </a:solidFill>
                <a:latin typeface="Tahoma"/>
              </a:rPr>
              <a:t>قد يرتدي الشخص ملابس ضيقة تحد من حركاته ونوع الإيماءات التي يمكنه القيام بها.</a:t>
            </a:r>
            <a:endParaRPr lang="en-US" sz="3200" dirty="0">
              <a:ln>
                <a:solidFill>
                  <a:srgbClr val="000000"/>
                </a:solidFill>
              </a:ln>
              <a:solidFill>
                <a:schemeClr val="accent6">
                  <a:lumMod val="50000"/>
                </a:schemeClr>
              </a:solidFill>
              <a:latin typeface="Tahoma"/>
            </a:endParaRPr>
          </a:p>
        </p:txBody>
      </p:sp>
    </p:spTree>
    <p:custDataLst>
      <p:tags r:id="rId1"/>
    </p:custDataLst>
    <p:extLst>
      <p:ext uri="{BB962C8B-B14F-4D97-AF65-F5344CB8AC3E}">
        <p14:creationId xmlns:p14="http://schemas.microsoft.com/office/powerpoint/2010/main" val="3890818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8" grpId="0" animBg="1"/>
    </p:bld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2991174" y="1080384"/>
            <a:ext cx="5844168"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0" cap="none" spc="0" normalizeH="0" baseline="0" noProof="0" dirty="0">
                <a:ln>
                  <a:noFill/>
                </a:ln>
                <a:solidFill>
                  <a:srgbClr val="C00000"/>
                </a:solidFill>
                <a:effectLst>
                  <a:outerShdw blurRad="38100" dist="38100" dir="2700000" algn="tl">
                    <a:srgbClr val="C0C0C0"/>
                  </a:outerShdw>
                </a:effectLst>
                <a:uLnTx/>
                <a:uFillTx/>
                <a:latin typeface="Tahoma"/>
                <a:ea typeface="+mn-ea"/>
                <a:cs typeface="+mn-cs"/>
              </a:rPr>
              <a:t>Facial Expressions</a:t>
            </a:r>
            <a:endParaRPr kumimoji="0" lang="ar-EG" sz="4400" b="1" i="0" u="none" strike="noStrike" kern="0" cap="none" spc="0" normalizeH="0" baseline="0" noProof="0" dirty="0">
              <a:ln>
                <a:noFill/>
              </a:ln>
              <a:solidFill>
                <a:srgbClr val="C00000"/>
              </a:solidFill>
              <a:effectLst>
                <a:outerShdw blurRad="38100" dist="38100" dir="2700000" algn="tl">
                  <a:srgbClr val="C0C0C0"/>
                </a:outerShdw>
              </a:effectLst>
              <a:uLnTx/>
              <a:uFillTx/>
              <a:latin typeface="Tahoma"/>
              <a:ea typeface="+mn-ea"/>
              <a:cs typeface="+mn-cs"/>
            </a:endParaRPr>
          </a:p>
          <a:p>
            <a:pPr lvl="0" algn="ctr" eaLnBrk="0" fontAlgn="base" hangingPunct="0">
              <a:spcBef>
                <a:spcPct val="0"/>
              </a:spcBef>
              <a:spcAft>
                <a:spcPct val="0"/>
              </a:spcAft>
              <a:defRPr/>
            </a:pPr>
            <a:r>
              <a:rPr lang="ar-EG" sz="3600" b="1" dirty="0">
                <a:ln>
                  <a:solidFill>
                    <a:srgbClr val="000000"/>
                  </a:solidFill>
                </a:ln>
                <a:solidFill>
                  <a:srgbClr val="C00000"/>
                </a:solidFill>
                <a:effectLst>
                  <a:outerShdw blurRad="38100" dist="76200" dir="2700000" algn="tl">
                    <a:srgbClr val="000000">
                      <a:alpha val="81176"/>
                    </a:srgbClr>
                  </a:outerShdw>
                </a:effectLst>
                <a:latin typeface="Tahoma"/>
              </a:rPr>
              <a:t>تعابير الوجه</a:t>
            </a:r>
          </a:p>
          <a:p>
            <a:pPr lvl="0" algn="ctr" eaLnBrk="0" fontAlgn="base" hangingPunct="0">
              <a:spcBef>
                <a:spcPct val="0"/>
              </a:spcBef>
              <a:spcAft>
                <a:spcPct val="0"/>
              </a:spcAft>
              <a:defRPr/>
            </a:pPr>
            <a:endParaRPr kumimoji="0" lang="en-US" sz="36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endParaRPr>
          </a:p>
        </p:txBody>
      </p:sp>
      <p:pic>
        <p:nvPicPr>
          <p:cNvPr id="6" name="Picture 5">
            <a:extLst>
              <a:ext uri="{FF2B5EF4-FFF2-40B4-BE49-F238E27FC236}">
                <a16:creationId xmlns:a16="http://schemas.microsoft.com/office/drawing/2014/main" id="{0ADB6CFD-63F7-53DA-E426-ED8F78A33072}"/>
              </a:ext>
            </a:extLst>
          </p:cNvPr>
          <p:cNvPicPr>
            <a:picLocks noChangeAspect="1"/>
          </p:cNvPicPr>
          <p:nvPr/>
        </p:nvPicPr>
        <p:blipFill>
          <a:blip r:embed="rId4"/>
          <a:stretch>
            <a:fillRect/>
          </a:stretch>
        </p:blipFill>
        <p:spPr>
          <a:xfrm>
            <a:off x="4277132" y="4943288"/>
            <a:ext cx="3438442" cy="2099826"/>
          </a:xfrm>
          <a:prstGeom prst="rect">
            <a:avLst/>
          </a:prstGeom>
        </p:spPr>
      </p:pic>
      <p:sp>
        <p:nvSpPr>
          <p:cNvPr id="19" name="Rounded Rectangle 17">
            <a:extLst>
              <a:ext uri="{FF2B5EF4-FFF2-40B4-BE49-F238E27FC236}">
                <a16:creationId xmlns:a16="http://schemas.microsoft.com/office/drawing/2014/main" id="{E82F04D1-9945-4D00-86B3-D8C454342204}"/>
              </a:ext>
            </a:extLst>
          </p:cNvPr>
          <p:cNvSpPr/>
          <p:nvPr/>
        </p:nvSpPr>
        <p:spPr bwMode="auto">
          <a:xfrm>
            <a:off x="1013774" y="1914712"/>
            <a:ext cx="4724400" cy="3852652"/>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lvl="0" algn="ctr" eaLnBrk="0" fontAlgn="base" hangingPunct="0">
              <a:spcBef>
                <a:spcPct val="0"/>
              </a:spcBef>
              <a:spcAft>
                <a:spcPct val="0"/>
              </a:spcAft>
              <a:defRPr/>
            </a:pPr>
            <a:r>
              <a:rPr lang="en-US" sz="2800" dirty="0">
                <a:ln>
                  <a:solidFill>
                    <a:srgbClr val="000000"/>
                  </a:solidFill>
                </a:ln>
                <a:solidFill>
                  <a:schemeClr val="accent6">
                    <a:lumMod val="50000"/>
                  </a:schemeClr>
                </a:solidFill>
                <a:latin typeface="Tahoma"/>
              </a:rPr>
              <a:t>Your face is the primary site for expressing your emotions; it reveals both the type and the intensity of your feelings. However, </a:t>
            </a:r>
            <a:r>
              <a:rPr lang="en-US" sz="2800" dirty="0">
                <a:ln>
                  <a:solidFill>
                    <a:srgbClr val="000000"/>
                  </a:solidFill>
                </a:ln>
                <a:solidFill>
                  <a:srgbClr val="FF0000"/>
                </a:solidFill>
                <a:latin typeface="Tahoma"/>
              </a:rPr>
              <a:t>facial signals </a:t>
            </a:r>
            <a:r>
              <a:rPr lang="en-US" sz="2800" dirty="0">
                <a:ln>
                  <a:solidFill>
                    <a:srgbClr val="000000"/>
                  </a:solidFill>
                </a:ln>
                <a:solidFill>
                  <a:schemeClr val="accent6">
                    <a:lumMod val="50000"/>
                  </a:schemeClr>
                </a:solidFill>
                <a:latin typeface="Tahoma"/>
              </a:rPr>
              <a:t>can vary widely from culture to culture. </a:t>
            </a:r>
          </a:p>
        </p:txBody>
      </p:sp>
      <p:pic>
        <p:nvPicPr>
          <p:cNvPr id="9" name="Graphic 8" descr="Badge with solid fill">
            <a:extLst>
              <a:ext uri="{FF2B5EF4-FFF2-40B4-BE49-F238E27FC236}">
                <a16:creationId xmlns:a16="http://schemas.microsoft.com/office/drawing/2014/main" id="{F5F3A0FF-8FD6-6FE1-51D0-C62FC9B8ADF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569278" y="1090636"/>
            <a:ext cx="914400" cy="914400"/>
          </a:xfrm>
          <a:prstGeom prst="rect">
            <a:avLst/>
          </a:prstGeom>
        </p:spPr>
      </p:pic>
      <p:sp>
        <p:nvSpPr>
          <p:cNvPr id="3" name="Rounded Rectangle 17">
            <a:extLst>
              <a:ext uri="{FF2B5EF4-FFF2-40B4-BE49-F238E27FC236}">
                <a16:creationId xmlns:a16="http://schemas.microsoft.com/office/drawing/2014/main" id="{A1F8FCA1-2E2F-AB34-5849-DEA4C28BAFC3}"/>
              </a:ext>
            </a:extLst>
          </p:cNvPr>
          <p:cNvSpPr/>
          <p:nvPr/>
        </p:nvSpPr>
        <p:spPr bwMode="auto">
          <a:xfrm>
            <a:off x="6753167" y="1914712"/>
            <a:ext cx="4724400" cy="3852652"/>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lvl="0" algn="ctr" eaLnBrk="0" fontAlgn="base" hangingPunct="0">
              <a:spcBef>
                <a:spcPct val="0"/>
              </a:spcBef>
              <a:spcAft>
                <a:spcPct val="0"/>
              </a:spcAft>
              <a:defRPr/>
            </a:pPr>
            <a:r>
              <a:rPr lang="ar-EG" sz="2800">
                <a:ln>
                  <a:solidFill>
                    <a:srgbClr val="000000"/>
                  </a:solidFill>
                </a:ln>
                <a:solidFill>
                  <a:schemeClr val="accent6">
                    <a:lumMod val="50000"/>
                  </a:schemeClr>
                </a:solidFill>
                <a:latin typeface="Tahoma"/>
              </a:rPr>
              <a:t>وجهك هو الموقع الأساسي للتعبير عن مشاعرك. يكشف عن نوع وشدة مشاعرك. ومع ذلك ، يمكن أن تختلف إشارات الوجه بشكل كبير من ثقافة إلى أخرى.</a:t>
            </a:r>
            <a:endParaRPr lang="en-US" sz="2800" dirty="0">
              <a:ln>
                <a:solidFill>
                  <a:srgbClr val="000000"/>
                </a:solidFill>
              </a:ln>
              <a:solidFill>
                <a:schemeClr val="accent6">
                  <a:lumMod val="50000"/>
                </a:schemeClr>
              </a:solidFill>
              <a:latin typeface="Tahoma"/>
            </a:endParaRPr>
          </a:p>
        </p:txBody>
      </p:sp>
    </p:spTree>
    <p:custDataLst>
      <p:tags r:id="rId1"/>
    </p:custDataLst>
    <p:extLst>
      <p:ext uri="{BB962C8B-B14F-4D97-AF65-F5344CB8AC3E}">
        <p14:creationId xmlns:p14="http://schemas.microsoft.com/office/powerpoint/2010/main" val="3683053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grpId="0" nodeType="clickEffect">
                                  <p:stCondLst>
                                    <p:cond delay="0"/>
                                  </p:stCondLst>
                                  <p:childTnLst>
                                    <p:animClr clrSpc="rgb" dir="cw">
                                      <p:cBhvr override="childStyle">
                                        <p:cTn id="6" dur="2000" fill="hold"/>
                                        <p:tgtEl>
                                          <p:spTgt spid="19"/>
                                        </p:tgtEl>
                                        <p:attrNameLst>
                                          <p:attrName>style.color</p:attrName>
                                        </p:attrNameLst>
                                      </p:cBhvr>
                                      <p:to>
                                        <a:schemeClr val="accent2"/>
                                      </p:to>
                                    </p:animClr>
                                  </p:childTnLst>
                                </p:cTn>
                              </p:par>
                            </p:childTnLst>
                          </p:cTn>
                        </p:par>
                      </p:childTnLst>
                    </p:cTn>
                  </p:par>
                  <p:par>
                    <p:cTn id="7" fill="hold">
                      <p:stCondLst>
                        <p:cond delay="indefinite"/>
                      </p:stCondLst>
                      <p:childTnLst>
                        <p:par>
                          <p:cTn id="8" fill="hold">
                            <p:stCondLst>
                              <p:cond delay="0"/>
                            </p:stCondLst>
                            <p:childTnLst>
                              <p:par>
                                <p:cTn id="9" presetID="3" presetClass="emph" presetSubtype="2" fill="hold" grpId="0" nodeType="clickEffect">
                                  <p:stCondLst>
                                    <p:cond delay="0"/>
                                  </p:stCondLst>
                                  <p:childTnLst>
                                    <p:animClr clrSpc="rgb" dir="cw">
                                      <p:cBhvr override="childStyle">
                                        <p:cTn id="10" dur="2000" fill="hold"/>
                                        <p:tgtEl>
                                          <p:spTgt spid="3"/>
                                        </p:tgtEl>
                                        <p:attrNameLst>
                                          <p:attrName>style.color</p:attrName>
                                        </p:attrNameLst>
                                      </p:cBhvr>
                                      <p:to>
                                        <a:schemeClr val="accent2"/>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3" grpId="0" animBg="1"/>
    </p:bld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B65D4B6-BB0B-48C6-BF6D-477CA2F63C6D}"/>
              </a:ext>
            </a:extLst>
          </p:cNvPr>
          <p:cNvPicPr>
            <a:picLocks noChangeAspect="1"/>
          </p:cNvPicPr>
          <p:nvPr/>
        </p:nvPicPr>
        <p:blipFill rotWithShape="1">
          <a:blip r:embed="rId3"/>
          <a:srcRect l="21282" t="6680" r="19438" b="46961"/>
          <a:stretch/>
        </p:blipFill>
        <p:spPr>
          <a:xfrm>
            <a:off x="4925542" y="1292633"/>
            <a:ext cx="2088292" cy="3848072"/>
          </a:xfrm>
          <a:prstGeom prst="rect">
            <a:avLst/>
          </a:prstGeom>
        </p:spPr>
      </p:pic>
      <p:pic>
        <p:nvPicPr>
          <p:cNvPr id="5" name="Picture 4">
            <a:extLst>
              <a:ext uri="{FF2B5EF4-FFF2-40B4-BE49-F238E27FC236}">
                <a16:creationId xmlns:a16="http://schemas.microsoft.com/office/drawing/2014/main" id="{8167532E-1BC9-61FF-3E35-15FB0D22FEF7}"/>
              </a:ext>
            </a:extLst>
          </p:cNvPr>
          <p:cNvPicPr>
            <a:picLocks noChangeAspect="1"/>
          </p:cNvPicPr>
          <p:nvPr/>
        </p:nvPicPr>
        <p:blipFill rotWithShape="1">
          <a:blip r:embed="rId4"/>
          <a:srcRect l="18332" t="22076" r="21312" b="10820"/>
          <a:stretch/>
        </p:blipFill>
        <p:spPr>
          <a:xfrm>
            <a:off x="428198" y="1150590"/>
            <a:ext cx="4441224" cy="4861620"/>
          </a:xfrm>
          <a:prstGeom prst="rect">
            <a:avLst/>
          </a:prstGeom>
        </p:spPr>
      </p:pic>
      <p:sp>
        <p:nvSpPr>
          <p:cNvPr id="2" name="AutoShape 2">
            <a:extLst>
              <a:ext uri="{FF2B5EF4-FFF2-40B4-BE49-F238E27FC236}">
                <a16:creationId xmlns:a16="http://schemas.microsoft.com/office/drawing/2014/main" id="{AA253C71-A4CC-9E23-FE37-905740528A24}"/>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4">
            <a:extLst>
              <a:ext uri="{FF2B5EF4-FFF2-40B4-BE49-F238E27FC236}">
                <a16:creationId xmlns:a16="http://schemas.microsoft.com/office/drawing/2014/main" id="{805FFB36-FEEC-3285-CB1C-2CDE9DABDC8E}"/>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a:extLst>
              <a:ext uri="{FF2B5EF4-FFF2-40B4-BE49-F238E27FC236}">
                <a16:creationId xmlns:a16="http://schemas.microsoft.com/office/drawing/2014/main" id="{7E6FF0D8-9194-4A5B-0294-50B34492C59F}"/>
              </a:ext>
            </a:extLst>
          </p:cNvPr>
          <p:cNvPicPr>
            <a:picLocks noChangeAspect="1"/>
          </p:cNvPicPr>
          <p:nvPr/>
        </p:nvPicPr>
        <p:blipFill>
          <a:blip r:embed="rId5"/>
          <a:stretch>
            <a:fillRect/>
          </a:stretch>
        </p:blipFill>
        <p:spPr>
          <a:xfrm rot="5400000">
            <a:off x="7350909" y="1350639"/>
            <a:ext cx="4881920" cy="4441223"/>
          </a:xfrm>
          <a:prstGeom prst="rect">
            <a:avLst/>
          </a:prstGeom>
        </p:spPr>
      </p:pic>
    </p:spTree>
    <p:extLst>
      <p:ext uri="{BB962C8B-B14F-4D97-AF65-F5344CB8AC3E}">
        <p14:creationId xmlns:p14="http://schemas.microsoft.com/office/powerpoint/2010/main" val="32363499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2991174" y="-189689"/>
            <a:ext cx="7548176" cy="1382766"/>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2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Gesture and postures.</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EG" sz="32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المواقف والإيماءات </a:t>
            </a:r>
            <a:r>
              <a:rPr kumimoji="0" lang="en-US" sz="32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 </a:t>
            </a:r>
          </a:p>
        </p:txBody>
      </p:sp>
      <p:sp>
        <p:nvSpPr>
          <p:cNvPr id="9" name="Rounded Rectangle 17">
            <a:extLst>
              <a:ext uri="{FF2B5EF4-FFF2-40B4-BE49-F238E27FC236}">
                <a16:creationId xmlns:a16="http://schemas.microsoft.com/office/drawing/2014/main" id="{E750D7C6-D753-6AEF-F26E-3CE3AC3C341C}"/>
              </a:ext>
            </a:extLst>
          </p:cNvPr>
          <p:cNvSpPr/>
          <p:nvPr/>
        </p:nvSpPr>
        <p:spPr bwMode="auto">
          <a:xfrm>
            <a:off x="1431047" y="1371600"/>
            <a:ext cx="4949053" cy="3978765"/>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lvl="0" eaLnBrk="0" fontAlgn="base" hangingPunct="0">
              <a:spcBef>
                <a:spcPct val="0"/>
              </a:spcBef>
              <a:spcAft>
                <a:spcPct val="0"/>
              </a:spcAft>
              <a:defRPr/>
            </a:pPr>
            <a:r>
              <a:rPr lang="en-US" sz="2800" dirty="0">
                <a:ln>
                  <a:solidFill>
                    <a:srgbClr val="000000"/>
                  </a:solidFill>
                </a:ln>
                <a:solidFill>
                  <a:schemeClr val="accent6">
                    <a:lumMod val="50000"/>
                  </a:schemeClr>
                </a:solidFill>
                <a:latin typeface="Tahoma"/>
              </a:rPr>
              <a:t>Many gestures—a wave of the hand, for example—have a specific and intentional meaning. Other types of body movement are unintentional and express a more general message. </a:t>
            </a:r>
          </a:p>
        </p:txBody>
      </p:sp>
      <p:pic>
        <p:nvPicPr>
          <p:cNvPr id="8" name="Graphic 7" descr="Badge 3 with solid fill">
            <a:extLst>
              <a:ext uri="{FF2B5EF4-FFF2-40B4-BE49-F238E27FC236}">
                <a16:creationId xmlns:a16="http://schemas.microsoft.com/office/drawing/2014/main" id="{34C46E24-9253-10D3-8FE6-C2230931A41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2991174" y="100155"/>
            <a:ext cx="914400" cy="914400"/>
          </a:xfrm>
          <a:prstGeom prst="rect">
            <a:avLst/>
          </a:prstGeom>
        </p:spPr>
      </p:pic>
      <p:sp>
        <p:nvSpPr>
          <p:cNvPr id="2" name="Rounded Rectangle 17">
            <a:extLst>
              <a:ext uri="{FF2B5EF4-FFF2-40B4-BE49-F238E27FC236}">
                <a16:creationId xmlns:a16="http://schemas.microsoft.com/office/drawing/2014/main" id="{D490903C-7807-80A7-3799-E40A0ABA855C}"/>
              </a:ext>
            </a:extLst>
          </p:cNvPr>
          <p:cNvSpPr/>
          <p:nvPr/>
        </p:nvSpPr>
        <p:spPr bwMode="auto">
          <a:xfrm>
            <a:off x="6280053" y="1371599"/>
            <a:ext cx="4122569" cy="3978765"/>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lvl="0" algn="r" rtl="1" eaLnBrk="0" fontAlgn="base" hangingPunct="0">
              <a:spcBef>
                <a:spcPct val="0"/>
              </a:spcBef>
              <a:spcAft>
                <a:spcPct val="0"/>
              </a:spcAft>
              <a:defRPr/>
            </a:pPr>
            <a:r>
              <a:rPr lang="ar-EG" sz="2800" dirty="0">
                <a:ln>
                  <a:solidFill>
                    <a:srgbClr val="000000"/>
                  </a:solidFill>
                </a:ln>
                <a:solidFill>
                  <a:schemeClr val="accent6">
                    <a:lumMod val="50000"/>
                  </a:schemeClr>
                </a:solidFill>
                <a:latin typeface="Tahoma"/>
              </a:rPr>
              <a:t>العديد من الإيماءات - التلويح باليد ، على سبيل المثال - لها معنى محدد ومقصود. أنواع أخرى من حركة الجسم غير مقصودة وتعبر عن رسالة أكثر عمومية.</a:t>
            </a:r>
            <a:endParaRPr lang="en-US" sz="2800" dirty="0">
              <a:ln>
                <a:solidFill>
                  <a:srgbClr val="000000"/>
                </a:solidFill>
              </a:ln>
              <a:solidFill>
                <a:schemeClr val="accent6">
                  <a:lumMod val="50000"/>
                </a:schemeClr>
              </a:solidFill>
              <a:latin typeface="Tahoma"/>
            </a:endParaRPr>
          </a:p>
        </p:txBody>
      </p:sp>
    </p:spTree>
    <p:custDataLst>
      <p:tags r:id="rId1"/>
    </p:custDataLst>
    <p:extLst>
      <p:ext uri="{BB962C8B-B14F-4D97-AF65-F5344CB8AC3E}">
        <p14:creationId xmlns:p14="http://schemas.microsoft.com/office/powerpoint/2010/main" val="3301162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 grpId="0" animBg="1"/>
    </p:bld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5505296-5E97-57F7-4853-473017EF1CBF}"/>
              </a:ext>
            </a:extLst>
          </p:cNvPr>
          <p:cNvSpPr/>
          <p:nvPr/>
        </p:nvSpPr>
        <p:spPr bwMode="auto">
          <a:xfrm>
            <a:off x="1245704" y="1320363"/>
            <a:ext cx="10946296" cy="1208587"/>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defTabSz="914400" rtl="0" eaLnBrk="0" fontAlgn="base" latinLnBrk="0" hangingPunct="0">
              <a:lnSpc>
                <a:spcPct val="100000"/>
              </a:lnSpc>
              <a:spcBef>
                <a:spcPct val="0"/>
              </a:spcBef>
              <a:spcAft>
                <a:spcPct val="0"/>
              </a:spcAft>
              <a:buClrTx/>
              <a:buSzTx/>
              <a:buFontTx/>
              <a:buNone/>
              <a:tabLst/>
              <a:defRPr/>
            </a:pPr>
            <a:r>
              <a:rPr kumimoji="0" lang="en-US" sz="28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Open gestures</a:t>
            </a:r>
            <a:r>
              <a:rPr kumimoji="0" lang="ar-EG" sz="28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  </a:t>
            </a:r>
            <a:r>
              <a:rPr lang="en-US" sz="2800" b="1" dirty="0">
                <a:ln>
                  <a:solidFill>
                    <a:srgbClr val="000000"/>
                  </a:solidFill>
                </a:ln>
                <a:solidFill>
                  <a:srgbClr val="C00000"/>
                </a:solidFill>
                <a:effectLst>
                  <a:outerShdw blurRad="38100" dist="76200" dir="2700000" algn="tl">
                    <a:srgbClr val="000000">
                      <a:alpha val="81176"/>
                    </a:srgbClr>
                  </a:outerShdw>
                </a:effectLst>
                <a:latin typeface="Tahoma"/>
              </a:rPr>
              <a:t>VS </a:t>
            </a:r>
            <a:r>
              <a:rPr lang="en-GB" sz="2800" b="1" dirty="0">
                <a:ln>
                  <a:solidFill>
                    <a:srgbClr val="000000"/>
                  </a:solidFill>
                </a:ln>
                <a:solidFill>
                  <a:srgbClr val="C00000"/>
                </a:solidFill>
                <a:effectLst>
                  <a:outerShdw blurRad="38100" dist="76200" dir="2700000" algn="tl">
                    <a:srgbClr val="000000">
                      <a:alpha val="81176"/>
                    </a:srgbClr>
                  </a:outerShdw>
                </a:effectLst>
                <a:latin typeface="Tahoma"/>
              </a:rPr>
              <a:t>Closed gestures</a:t>
            </a:r>
            <a:endParaRPr lang="ar-EG" sz="2800" b="1" dirty="0">
              <a:ln>
                <a:solidFill>
                  <a:srgbClr val="000000"/>
                </a:solidFill>
              </a:ln>
              <a:solidFill>
                <a:srgbClr val="C00000"/>
              </a:solidFill>
              <a:effectLst>
                <a:outerShdw blurRad="38100" dist="76200" dir="2700000" algn="tl">
                  <a:srgbClr val="000000">
                    <a:alpha val="81176"/>
                  </a:srgbClr>
                </a:outerShdw>
              </a:effectLst>
              <a:latin typeface="Tahoma"/>
            </a:endParaRPr>
          </a:p>
          <a:p>
            <a:pPr lvl="0" eaLnBrk="0" fontAlgn="base" hangingPunct="0">
              <a:spcBef>
                <a:spcPct val="0"/>
              </a:spcBef>
              <a:spcAft>
                <a:spcPct val="0"/>
              </a:spcAft>
              <a:defRPr/>
            </a:pPr>
            <a:r>
              <a:rPr lang="ar-EG" sz="2800" b="1" dirty="0">
                <a:ln>
                  <a:solidFill>
                    <a:srgbClr val="000000"/>
                  </a:solidFill>
                </a:ln>
                <a:solidFill>
                  <a:srgbClr val="C00000"/>
                </a:solidFill>
                <a:effectLst>
                  <a:outerShdw blurRad="38100" dist="76200" dir="2700000" algn="tl">
                    <a:srgbClr val="000000">
                      <a:alpha val="81176"/>
                    </a:srgbClr>
                  </a:outerShdw>
                </a:effectLst>
                <a:latin typeface="Tahoma"/>
              </a:rPr>
              <a:t>الإيماءات المفتوحة مقابل الإيماءات المغلقة</a:t>
            </a:r>
            <a:endParaRPr lang="en-US" sz="2800" b="1" dirty="0">
              <a:ln>
                <a:solidFill>
                  <a:srgbClr val="000000"/>
                </a:solidFill>
              </a:ln>
              <a:solidFill>
                <a:srgbClr val="C00000"/>
              </a:solidFill>
              <a:effectLst>
                <a:outerShdw blurRad="38100" dist="76200" dir="2700000" algn="tl">
                  <a:srgbClr val="000000">
                    <a:alpha val="81176"/>
                  </a:srgbClr>
                </a:outerShdw>
              </a:effectLst>
              <a:latin typeface="Tahoma"/>
            </a:endParaRPr>
          </a:p>
        </p:txBody>
      </p:sp>
      <p:sp>
        <p:nvSpPr>
          <p:cNvPr id="9" name="Rounded Rectangle 17">
            <a:extLst>
              <a:ext uri="{FF2B5EF4-FFF2-40B4-BE49-F238E27FC236}">
                <a16:creationId xmlns:a16="http://schemas.microsoft.com/office/drawing/2014/main" id="{E750D7C6-D753-6AEF-F26E-3CE3AC3C341C}"/>
              </a:ext>
            </a:extLst>
          </p:cNvPr>
          <p:cNvSpPr/>
          <p:nvPr/>
        </p:nvSpPr>
        <p:spPr bwMode="auto">
          <a:xfrm>
            <a:off x="1400751" y="2450100"/>
            <a:ext cx="3952623" cy="2758670"/>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lvl="0" eaLnBrk="0" fontAlgn="base" hangingPunct="0">
              <a:spcBef>
                <a:spcPct val="0"/>
              </a:spcBef>
              <a:spcAft>
                <a:spcPct val="0"/>
              </a:spcAft>
              <a:defRPr/>
            </a:pPr>
            <a:r>
              <a:rPr lang="en-US" sz="3200" b="1" kern="0" dirty="0">
                <a:solidFill>
                  <a:srgbClr val="000000"/>
                </a:solidFill>
                <a:effectLst>
                  <a:outerShdw blurRad="50800" dist="38100" dir="8100000" algn="tr" rotWithShape="0">
                    <a:srgbClr val="808080">
                      <a:alpha val="40000"/>
                    </a:srgbClr>
                  </a:outerShdw>
                </a:effectLst>
                <a:latin typeface="Arial"/>
              </a:rPr>
              <a:t>An important quality of gestures is whether they are </a:t>
            </a:r>
            <a:r>
              <a:rPr lang="en-US" sz="3200" b="1" kern="0" dirty="0">
                <a:solidFill>
                  <a:schemeClr val="tx2"/>
                </a:solidFill>
                <a:effectLst>
                  <a:outerShdw blurRad="50800" dist="38100" dir="8100000" algn="tr" rotWithShape="0">
                    <a:srgbClr val="808080">
                      <a:alpha val="40000"/>
                    </a:srgbClr>
                  </a:outerShdw>
                </a:effectLst>
                <a:latin typeface="Arial"/>
              </a:rPr>
              <a:t>open</a:t>
            </a:r>
            <a:r>
              <a:rPr lang="en-US" sz="3200" b="1" kern="0" dirty="0">
                <a:solidFill>
                  <a:srgbClr val="000000"/>
                </a:solidFill>
                <a:effectLst>
                  <a:outerShdw blurRad="50800" dist="38100" dir="8100000" algn="tr" rotWithShape="0">
                    <a:srgbClr val="808080">
                      <a:alpha val="40000"/>
                    </a:srgbClr>
                  </a:outerShdw>
                </a:effectLst>
                <a:latin typeface="Arial"/>
              </a:rPr>
              <a:t> or </a:t>
            </a:r>
            <a:r>
              <a:rPr lang="en-US" sz="3200" b="1" kern="0" dirty="0">
                <a:solidFill>
                  <a:schemeClr val="tx2"/>
                </a:solidFill>
                <a:effectLst>
                  <a:outerShdw blurRad="50800" dist="38100" dir="8100000" algn="tr" rotWithShape="0">
                    <a:srgbClr val="808080">
                      <a:alpha val="40000"/>
                    </a:srgbClr>
                  </a:outerShdw>
                </a:effectLst>
                <a:latin typeface="Arial"/>
              </a:rPr>
              <a:t>closed.</a:t>
            </a:r>
            <a:endParaRPr kumimoji="0" lang="en-US" sz="3200" b="1" i="0" u="none" strike="noStrike" kern="0" cap="none" spc="0" normalizeH="0" baseline="0" noProof="0" dirty="0">
              <a:ln>
                <a:noFill/>
              </a:ln>
              <a:solidFill>
                <a:schemeClr val="tx2"/>
              </a:solidFill>
              <a:effectLst>
                <a:outerShdw blurRad="50800" dist="38100" dir="8100000" algn="tr" rotWithShape="0">
                  <a:srgbClr val="808080">
                    <a:alpha val="40000"/>
                  </a:srgbClr>
                </a:outerShdw>
              </a:effectLst>
              <a:uLnTx/>
              <a:uFillTx/>
              <a:latin typeface="Arial"/>
            </a:endParaRPr>
          </a:p>
        </p:txBody>
      </p:sp>
      <p:sp>
        <p:nvSpPr>
          <p:cNvPr id="12" name="TextBox 11">
            <a:extLst>
              <a:ext uri="{FF2B5EF4-FFF2-40B4-BE49-F238E27FC236}">
                <a16:creationId xmlns:a16="http://schemas.microsoft.com/office/drawing/2014/main" id="{8792E47D-AD5B-20C2-2364-0CCE0946CF5F}"/>
              </a:ext>
            </a:extLst>
          </p:cNvPr>
          <p:cNvSpPr txBox="1"/>
          <p:nvPr/>
        </p:nvSpPr>
        <p:spPr>
          <a:xfrm>
            <a:off x="1672683" y="489366"/>
            <a:ext cx="9177454" cy="830997"/>
          </a:xfrm>
          <a:prstGeom prst="rect">
            <a:avLst/>
          </a:prstGeom>
          <a:noFill/>
        </p:spPr>
        <p:txBody>
          <a:bodyPr wrap="square">
            <a:spAutoFit/>
          </a:bodyPr>
          <a:lstStyle/>
          <a:p>
            <a:pPr algn="r" rtl="1"/>
            <a:r>
              <a:rPr lang="ar-EG" sz="2400" b="1" kern="0" dirty="0">
                <a:effectLst>
                  <a:outerShdw blurRad="50800" dist="38100" dir="8100000" algn="tr" rotWithShape="0">
                    <a:srgbClr val="808080">
                      <a:alpha val="40000"/>
                    </a:srgbClr>
                  </a:outerShdw>
                </a:effectLst>
                <a:latin typeface="Arial"/>
              </a:rPr>
              <a:t>لغة الجسد الإيجابي مقابل السلبي
</a:t>
            </a:r>
            <a:r>
              <a:rPr lang="en-US" sz="2400" b="1" kern="0" dirty="0">
                <a:effectLst>
                  <a:outerShdw blurRad="50800" dist="38100" dir="8100000" algn="tr" rotWithShape="0">
                    <a:srgbClr val="808080">
                      <a:alpha val="40000"/>
                    </a:srgbClr>
                  </a:outerShdw>
                </a:effectLst>
                <a:latin typeface="Arial"/>
              </a:rPr>
              <a:t>Positive versus Negative </a:t>
            </a:r>
            <a:r>
              <a:rPr lang="en-US" sz="2400" b="1" kern="0" dirty="0" err="1">
                <a:effectLst>
                  <a:outerShdw blurRad="50800" dist="38100" dir="8100000" algn="tr" rotWithShape="0">
                    <a:srgbClr val="808080">
                      <a:alpha val="40000"/>
                    </a:srgbClr>
                  </a:outerShdw>
                </a:effectLst>
                <a:latin typeface="Arial"/>
              </a:rPr>
              <a:t>BodyLanguage</a:t>
            </a:r>
            <a:endParaRPr lang="en-US" sz="2400" b="1" kern="0" dirty="0">
              <a:effectLst>
                <a:outerShdw blurRad="50800" dist="38100" dir="8100000" algn="tr" rotWithShape="0">
                  <a:srgbClr val="808080">
                    <a:alpha val="40000"/>
                  </a:srgbClr>
                </a:outerShdw>
              </a:effectLst>
              <a:latin typeface="Arial"/>
            </a:endParaRPr>
          </a:p>
        </p:txBody>
      </p:sp>
      <p:sp>
        <p:nvSpPr>
          <p:cNvPr id="2" name="Rounded Rectangle 17">
            <a:extLst>
              <a:ext uri="{FF2B5EF4-FFF2-40B4-BE49-F238E27FC236}">
                <a16:creationId xmlns:a16="http://schemas.microsoft.com/office/drawing/2014/main" id="{F610B750-6DF3-A25D-DBED-93378CB7D510}"/>
              </a:ext>
            </a:extLst>
          </p:cNvPr>
          <p:cNvSpPr/>
          <p:nvPr/>
        </p:nvSpPr>
        <p:spPr bwMode="auto">
          <a:xfrm>
            <a:off x="6838628" y="2349157"/>
            <a:ext cx="3209995" cy="2758670"/>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lvl="0" algn="r" rtl="1" eaLnBrk="0" fontAlgn="base" hangingPunct="0">
              <a:spcBef>
                <a:spcPct val="0"/>
              </a:spcBef>
              <a:spcAft>
                <a:spcPct val="0"/>
              </a:spcAft>
              <a:defRPr/>
            </a:pPr>
            <a:r>
              <a:rPr lang="ar-EG" sz="3200" b="1" kern="0">
                <a:solidFill>
                  <a:srgbClr val="000000"/>
                </a:solidFill>
                <a:effectLst>
                  <a:outerShdw blurRad="50800" dist="38100" dir="8100000" algn="tr" rotWithShape="0">
                    <a:srgbClr val="808080">
                      <a:alpha val="40000"/>
                    </a:srgbClr>
                  </a:outerShdw>
                </a:effectLst>
                <a:latin typeface="Arial"/>
              </a:rPr>
              <a:t>نوعية مهمة من الإيماءات هي ما إذا كانت مفتوحة أو مغلقة.</a:t>
            </a:r>
            <a:endParaRPr kumimoji="0" lang="en-US" sz="3200" b="1" i="0" u="none" strike="noStrike" kern="0" cap="none" spc="0" normalizeH="0" baseline="0" noProof="0" dirty="0">
              <a:ln>
                <a:noFill/>
              </a:ln>
              <a:solidFill>
                <a:schemeClr val="tx2"/>
              </a:solidFill>
              <a:effectLst>
                <a:outerShdw blurRad="50800" dist="38100" dir="8100000" algn="tr" rotWithShape="0">
                  <a:srgbClr val="808080">
                    <a:alpha val="40000"/>
                  </a:srgbClr>
                </a:outerShdw>
              </a:effectLst>
              <a:uLnTx/>
              <a:uFillTx/>
              <a:latin typeface="Arial"/>
            </a:endParaRPr>
          </a:p>
        </p:txBody>
      </p:sp>
    </p:spTree>
    <p:custDataLst>
      <p:tags r:id="rId1"/>
    </p:custDataLst>
    <p:extLst>
      <p:ext uri="{BB962C8B-B14F-4D97-AF65-F5344CB8AC3E}">
        <p14:creationId xmlns:p14="http://schemas.microsoft.com/office/powerpoint/2010/main" val="2648979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 grpId="0" animBg="1"/>
    </p:bld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12" name="TextBox 11">
            <a:extLst>
              <a:ext uri="{FF2B5EF4-FFF2-40B4-BE49-F238E27FC236}">
                <a16:creationId xmlns:a16="http://schemas.microsoft.com/office/drawing/2014/main" id="{8792E47D-AD5B-20C2-2364-0CCE0946CF5F}"/>
              </a:ext>
            </a:extLst>
          </p:cNvPr>
          <p:cNvSpPr txBox="1"/>
          <p:nvPr/>
        </p:nvSpPr>
        <p:spPr>
          <a:xfrm>
            <a:off x="2796515" y="544582"/>
            <a:ext cx="4840120"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solidFill>
                    <a:srgbClr val="000000"/>
                  </a:solidFill>
                </a:ln>
                <a:solidFill>
                  <a:schemeClr val="bg1"/>
                </a:solidFill>
                <a:effectLst>
                  <a:outerShdw blurRad="38100" dist="76200" dir="2700000" algn="tl">
                    <a:srgbClr val="000000">
                      <a:alpha val="81176"/>
                    </a:srgbClr>
                  </a:outerShdw>
                </a:effectLst>
                <a:uLnTx/>
                <a:uFillTx/>
                <a:latin typeface="Tahoma"/>
                <a:ea typeface="+mn-ea"/>
                <a:cs typeface="+mn-cs"/>
              </a:rPr>
              <a:t>Open gestures</a:t>
            </a:r>
            <a:endParaRPr kumimoji="0" lang="en-US" b="1" i="0" u="none" strike="noStrike" kern="0" cap="none" spc="0" normalizeH="0" baseline="0" noProof="0" dirty="0">
              <a:ln>
                <a:noFill/>
              </a:ln>
              <a:solidFill>
                <a:schemeClr val="bg1"/>
              </a:solidFill>
              <a:effectLst>
                <a:outerShdw blurRad="50800" dist="38100" dir="8100000" algn="tr" rotWithShape="0">
                  <a:srgbClr val="808080">
                    <a:alpha val="40000"/>
                  </a:srgbClr>
                </a:outerShdw>
              </a:effectLst>
              <a:uLnTx/>
              <a:uFillTx/>
              <a:latin typeface="Arial"/>
              <a:ea typeface="+mn-ea"/>
              <a:cs typeface="+mn-cs"/>
            </a:endParaRPr>
          </a:p>
        </p:txBody>
      </p:sp>
      <p:pic>
        <p:nvPicPr>
          <p:cNvPr id="15" name="Picture 14">
            <a:extLst>
              <a:ext uri="{FF2B5EF4-FFF2-40B4-BE49-F238E27FC236}">
                <a16:creationId xmlns:a16="http://schemas.microsoft.com/office/drawing/2014/main" id="{1C08597E-E41A-DBF4-31E6-DE3BAB1179EB}"/>
              </a:ext>
            </a:extLst>
          </p:cNvPr>
          <p:cNvPicPr>
            <a:picLocks noChangeAspect="1"/>
          </p:cNvPicPr>
          <p:nvPr/>
        </p:nvPicPr>
        <p:blipFill rotWithShape="1">
          <a:blip r:embed="rId3"/>
          <a:srcRect l="24276" t="33199" r="27935" b="25245"/>
          <a:stretch/>
        </p:blipFill>
        <p:spPr>
          <a:xfrm>
            <a:off x="1270957" y="2045496"/>
            <a:ext cx="5577016" cy="3999944"/>
          </a:xfrm>
          <a:prstGeom prst="rect">
            <a:avLst/>
          </a:prstGeom>
        </p:spPr>
      </p:pic>
      <p:sp>
        <p:nvSpPr>
          <p:cNvPr id="3" name="TextBox 2">
            <a:extLst>
              <a:ext uri="{FF2B5EF4-FFF2-40B4-BE49-F238E27FC236}">
                <a16:creationId xmlns:a16="http://schemas.microsoft.com/office/drawing/2014/main" id="{81FE42C2-14D9-6CBE-AF4B-2F3B715D156B}"/>
              </a:ext>
            </a:extLst>
          </p:cNvPr>
          <p:cNvSpPr txBox="1"/>
          <p:nvPr/>
        </p:nvSpPr>
        <p:spPr>
          <a:xfrm>
            <a:off x="6721510" y="547656"/>
            <a:ext cx="4528425" cy="584775"/>
          </a:xfrm>
          <a:prstGeom prst="rect">
            <a:avLst/>
          </a:prstGeom>
          <a:noFill/>
        </p:spPr>
        <p:txBody>
          <a:bodyPr wrap="square">
            <a:spAutoFit/>
          </a:bodyPr>
          <a:lstStyle/>
          <a:p>
            <a:pPr lvl="0" algn="r" rtl="1">
              <a:defRPr/>
            </a:pPr>
            <a:r>
              <a:rPr lang="ar-EG" sz="3200" b="1" dirty="0">
                <a:ln w="0"/>
                <a:solidFill>
                  <a:srgbClr val="FF0000"/>
                </a:solidFill>
                <a:effectLst>
                  <a:outerShdw blurRad="38100" dist="19050" dir="2700000" algn="tl" rotWithShape="0">
                    <a:schemeClr val="dk1">
                      <a:alpha val="40000"/>
                    </a:schemeClr>
                  </a:outerShdw>
                </a:effectLst>
                <a:latin typeface="Tahoma"/>
              </a:rPr>
              <a:t>الإيماءات المفتوحة </a:t>
            </a:r>
            <a:endParaRPr kumimoji="0" lang="en-US" sz="2000" b="1" i="0" u="none" strike="noStrike" kern="0" normalizeH="0" baseline="0" noProof="0" dirty="0">
              <a:ln w="0"/>
              <a:solidFill>
                <a:srgbClr val="FF0000"/>
              </a:solidFill>
              <a:effectLst>
                <a:outerShdw blurRad="38100" dist="19050" dir="2700000" algn="tl" rotWithShape="0">
                  <a:schemeClr val="dk1">
                    <a:alpha val="40000"/>
                  </a:schemeClr>
                </a:outerShdw>
              </a:effectLst>
              <a:uLnTx/>
              <a:uFillTx/>
              <a:latin typeface="Arial"/>
              <a:ea typeface="+mn-ea"/>
              <a:cs typeface="+mn-cs"/>
            </a:endParaRPr>
          </a:p>
        </p:txBody>
      </p:sp>
      <p:sp>
        <p:nvSpPr>
          <p:cNvPr id="4" name="Rectangle 3">
            <a:extLst>
              <a:ext uri="{FF2B5EF4-FFF2-40B4-BE49-F238E27FC236}">
                <a16:creationId xmlns:a16="http://schemas.microsoft.com/office/drawing/2014/main" id="{736B13A3-D5C6-D8AB-198E-A4FDFD4D405B}"/>
              </a:ext>
            </a:extLst>
          </p:cNvPr>
          <p:cNvSpPr/>
          <p:nvPr/>
        </p:nvSpPr>
        <p:spPr bwMode="auto">
          <a:xfrm>
            <a:off x="1521194" y="1043543"/>
            <a:ext cx="5326779" cy="1045367"/>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defTabSz="914400" rtl="0" eaLnBrk="0" fontAlgn="base" latinLnBrk="0" hangingPunct="0">
              <a:lnSpc>
                <a:spcPct val="100000"/>
              </a:lnSpc>
              <a:spcBef>
                <a:spcPct val="0"/>
              </a:spcBef>
              <a:spcAft>
                <a:spcPct val="0"/>
              </a:spcAft>
              <a:buClrTx/>
              <a:buSzTx/>
              <a:buFontTx/>
              <a:buNone/>
              <a:tabLst/>
              <a:defRPr/>
            </a:pPr>
            <a:r>
              <a:rPr kumimoji="0" lang="en-US" sz="2000" b="1" i="0" u="none" strike="noStrike" kern="1200" cap="none" spc="0" normalizeH="0" baseline="0" noProof="0" dirty="0">
                <a:ln>
                  <a:solidFill>
                    <a:srgbClr val="000000"/>
                  </a:solidFill>
                </a:ln>
                <a:solidFill>
                  <a:schemeClr val="bg1"/>
                </a:solidFill>
                <a:effectLst>
                  <a:outerShdw blurRad="38100" dist="76200" dir="2700000" algn="tl">
                    <a:srgbClr val="000000">
                      <a:alpha val="81176"/>
                    </a:srgbClr>
                  </a:outerShdw>
                </a:effectLst>
                <a:uLnTx/>
                <a:uFillTx/>
                <a:latin typeface="Tahoma"/>
                <a:ea typeface="+mn-ea"/>
                <a:cs typeface="+mn-cs"/>
              </a:rPr>
              <a:t>are encouraging, inviting and non-aggressive.</a:t>
            </a:r>
          </a:p>
        </p:txBody>
      </p:sp>
      <p:pic>
        <p:nvPicPr>
          <p:cNvPr id="6" name="Picture 5">
            <a:extLst>
              <a:ext uri="{FF2B5EF4-FFF2-40B4-BE49-F238E27FC236}">
                <a16:creationId xmlns:a16="http://schemas.microsoft.com/office/drawing/2014/main" id="{5CCA631A-BECD-C56A-53F5-8C90E715DB1A}"/>
              </a:ext>
            </a:extLst>
          </p:cNvPr>
          <p:cNvPicPr>
            <a:picLocks noChangeAspect="1"/>
          </p:cNvPicPr>
          <p:nvPr/>
        </p:nvPicPr>
        <p:blipFill>
          <a:blip r:embed="rId4"/>
          <a:stretch>
            <a:fillRect/>
          </a:stretch>
        </p:blipFill>
        <p:spPr>
          <a:xfrm rot="16200000">
            <a:off x="7142450" y="1798726"/>
            <a:ext cx="4116751" cy="4098219"/>
          </a:xfrm>
          <a:prstGeom prst="rect">
            <a:avLst/>
          </a:prstGeom>
        </p:spPr>
      </p:pic>
      <p:pic>
        <p:nvPicPr>
          <p:cNvPr id="9" name="Picture 8">
            <a:extLst>
              <a:ext uri="{FF2B5EF4-FFF2-40B4-BE49-F238E27FC236}">
                <a16:creationId xmlns:a16="http://schemas.microsoft.com/office/drawing/2014/main" id="{1F5EDDC6-A74B-A512-DB7E-FE270F2CDC4D}"/>
              </a:ext>
            </a:extLst>
          </p:cNvPr>
          <p:cNvPicPr>
            <a:picLocks noChangeAspect="1"/>
          </p:cNvPicPr>
          <p:nvPr/>
        </p:nvPicPr>
        <p:blipFill>
          <a:blip r:embed="rId5"/>
          <a:stretch>
            <a:fillRect/>
          </a:stretch>
        </p:blipFill>
        <p:spPr>
          <a:xfrm>
            <a:off x="9195839" y="2873444"/>
            <a:ext cx="1905669" cy="1377241"/>
          </a:xfrm>
          <a:prstGeom prst="rect">
            <a:avLst/>
          </a:prstGeom>
        </p:spPr>
      </p:pic>
      <p:pic>
        <p:nvPicPr>
          <p:cNvPr id="10" name="Picture 9">
            <a:extLst>
              <a:ext uri="{FF2B5EF4-FFF2-40B4-BE49-F238E27FC236}">
                <a16:creationId xmlns:a16="http://schemas.microsoft.com/office/drawing/2014/main" id="{A9DDC566-3BDC-1D49-BB1C-1CF692E1268F}"/>
              </a:ext>
            </a:extLst>
          </p:cNvPr>
          <p:cNvPicPr>
            <a:picLocks noChangeAspect="1"/>
          </p:cNvPicPr>
          <p:nvPr/>
        </p:nvPicPr>
        <p:blipFill>
          <a:blip r:embed="rId5"/>
          <a:stretch>
            <a:fillRect/>
          </a:stretch>
        </p:blipFill>
        <p:spPr>
          <a:xfrm>
            <a:off x="4059465" y="2873443"/>
            <a:ext cx="1905669" cy="1377241"/>
          </a:xfrm>
          <a:prstGeom prst="rect">
            <a:avLst/>
          </a:prstGeom>
        </p:spPr>
      </p:pic>
      <p:sp>
        <p:nvSpPr>
          <p:cNvPr id="13" name="Rectangle 12">
            <a:extLst>
              <a:ext uri="{FF2B5EF4-FFF2-40B4-BE49-F238E27FC236}">
                <a16:creationId xmlns:a16="http://schemas.microsoft.com/office/drawing/2014/main" id="{94C98463-BC77-69A2-7BB8-8654823BF712}"/>
              </a:ext>
            </a:extLst>
          </p:cNvPr>
          <p:cNvSpPr/>
          <p:nvPr/>
        </p:nvSpPr>
        <p:spPr bwMode="auto">
          <a:xfrm>
            <a:off x="6456338" y="1012493"/>
            <a:ext cx="4915553" cy="1045367"/>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lvl="0" algn="r" rtl="1" eaLnBrk="0" fontAlgn="base" hangingPunct="0">
              <a:spcBef>
                <a:spcPct val="0"/>
              </a:spcBef>
              <a:spcAft>
                <a:spcPct val="0"/>
              </a:spcAft>
              <a:defRPr/>
            </a:pPr>
            <a:r>
              <a:rPr lang="ar-EG" sz="2400" b="1" dirty="0">
                <a:ln w="0"/>
                <a:effectLst>
                  <a:outerShdw blurRad="38100" dist="19050" dir="2700000" algn="tl" rotWithShape="0">
                    <a:schemeClr val="dk1">
                      <a:alpha val="40000"/>
                    </a:schemeClr>
                  </a:outerShdw>
                </a:effectLst>
                <a:latin typeface="Tahoma"/>
              </a:rPr>
              <a:t>مشجعة وجذابة وغير عدوانية.</a:t>
            </a:r>
            <a:endParaRPr kumimoji="0" lang="en-US" sz="2400" b="1" i="0" u="none" strike="noStrike" kern="1200" normalizeH="0" baseline="0" noProof="0" dirty="0">
              <a:ln w="0"/>
              <a:effectLst>
                <a:outerShdw blurRad="38100" dist="19050" dir="2700000" algn="tl" rotWithShape="0">
                  <a:schemeClr val="dk1">
                    <a:alpha val="40000"/>
                  </a:schemeClr>
                </a:outerShdw>
              </a:effectLst>
              <a:uLnTx/>
              <a:uFillTx/>
              <a:latin typeface="Tahoma"/>
              <a:ea typeface="+mn-ea"/>
              <a:cs typeface="+mn-cs"/>
            </a:endParaRPr>
          </a:p>
        </p:txBody>
      </p:sp>
    </p:spTree>
    <p:extLst>
      <p:ext uri="{BB962C8B-B14F-4D97-AF65-F5344CB8AC3E}">
        <p14:creationId xmlns:p14="http://schemas.microsoft.com/office/powerpoint/2010/main" val="20850414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1402905" y="1276844"/>
            <a:ext cx="8397542" cy="1419064"/>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eaLnBrk="0" fontAlgn="base" hangingPunct="0">
              <a:spcBef>
                <a:spcPct val="0"/>
              </a:spcBef>
              <a:spcAft>
                <a:spcPct val="0"/>
              </a:spcAft>
              <a:defRPr/>
            </a:pPr>
            <a:r>
              <a:rPr kumimoji="0" lang="en-US" sz="2000" b="1" i="0" u="none" strike="noStrike" kern="1200" normalizeH="0" baseline="0" noProof="0" dirty="0">
                <a:ln w="0"/>
                <a:effectLst>
                  <a:outerShdw blurRad="38100" dist="19050" dir="2700000" algn="tl" rotWithShape="0">
                    <a:schemeClr val="dk1">
                      <a:alpha val="40000"/>
                    </a:schemeClr>
                  </a:outerShdw>
                </a:effectLst>
                <a:uLnTx/>
                <a:uFillTx/>
                <a:latin typeface="Tahoma"/>
                <a:ea typeface="+mn-ea"/>
                <a:cs typeface="+mn-cs"/>
              </a:rPr>
              <a:t>are defensive and can easily be interpreted as aggressive. They may show that you feel you are under attack..</a:t>
            </a:r>
            <a:r>
              <a:rPr lang="ar-EG" sz="2000" b="1" dirty="0">
                <a:ln>
                  <a:solidFill>
                    <a:srgbClr val="000000"/>
                  </a:solidFill>
                </a:ln>
                <a:solidFill>
                  <a:prstClr val="white"/>
                </a:solidFill>
                <a:effectLst>
                  <a:outerShdw blurRad="38100" dist="76200" dir="2700000" algn="tl">
                    <a:srgbClr val="000000">
                      <a:alpha val="81176"/>
                    </a:srgbClr>
                  </a:outerShdw>
                </a:effectLst>
                <a:latin typeface="Tahoma"/>
              </a:rPr>
              <a:t> .</a:t>
            </a:r>
            <a:endParaRPr kumimoji="0" lang="ar-EG" sz="2000" b="1" i="0" u="none" strike="noStrike" kern="1200" normalizeH="0" baseline="0" noProof="0" dirty="0">
              <a:ln w="0"/>
              <a:effectLst>
                <a:outerShdw blurRad="38100" dist="19050" dir="2700000" algn="tl" rotWithShape="0">
                  <a:schemeClr val="dk1">
                    <a:alpha val="40000"/>
                  </a:schemeClr>
                </a:outerShdw>
              </a:effectLst>
              <a:uLnTx/>
              <a:uFillTx/>
              <a:latin typeface="Tahoma"/>
              <a:ea typeface="+mn-ea"/>
              <a:cs typeface="+mn-cs"/>
            </a:endParaRPr>
          </a:p>
          <a:p>
            <a:pPr lvl="0" eaLnBrk="0" fontAlgn="base" hangingPunct="0">
              <a:spcBef>
                <a:spcPct val="0"/>
              </a:spcBef>
              <a:spcAft>
                <a:spcPct val="0"/>
              </a:spcAft>
              <a:defRPr/>
            </a:pPr>
            <a:r>
              <a:rPr lang="ar-EG" sz="2000" b="1" dirty="0">
                <a:ln w="0"/>
                <a:effectLst>
                  <a:outerShdw blurRad="38100" dist="19050" dir="2700000" algn="tl" rotWithShape="0">
                    <a:schemeClr val="dk1">
                      <a:alpha val="40000"/>
                    </a:schemeClr>
                  </a:outerShdw>
                </a:effectLst>
                <a:latin typeface="Tahoma"/>
              </a:rPr>
              <a:t>دفاعية ويمكن تفسيرها بسهولة على أنها عدوانية. قد يظهرون أنك تشعر أنك تتعرض للهجوم</a:t>
            </a:r>
            <a:endParaRPr kumimoji="0" lang="en-US" sz="2000" b="1" i="0" u="none" strike="noStrike" kern="1200" normalizeH="0" baseline="0" noProof="0" dirty="0">
              <a:ln w="0"/>
              <a:effectLst>
                <a:outerShdw blurRad="38100" dist="19050" dir="2700000" algn="tl" rotWithShape="0">
                  <a:schemeClr val="dk1">
                    <a:alpha val="40000"/>
                  </a:schemeClr>
                </a:outerShdw>
              </a:effectLst>
              <a:uLnTx/>
              <a:uFillTx/>
              <a:latin typeface="Tahoma"/>
              <a:ea typeface="+mn-ea"/>
              <a:cs typeface="+mn-cs"/>
            </a:endParaRPr>
          </a:p>
        </p:txBody>
      </p:sp>
      <p:sp>
        <p:nvSpPr>
          <p:cNvPr id="12" name="TextBox 11">
            <a:extLst>
              <a:ext uri="{FF2B5EF4-FFF2-40B4-BE49-F238E27FC236}">
                <a16:creationId xmlns:a16="http://schemas.microsoft.com/office/drawing/2014/main" id="{8792E47D-AD5B-20C2-2364-0CCE0946CF5F}"/>
              </a:ext>
            </a:extLst>
          </p:cNvPr>
          <p:cNvSpPr txBox="1"/>
          <p:nvPr/>
        </p:nvSpPr>
        <p:spPr>
          <a:xfrm>
            <a:off x="2748002" y="432063"/>
            <a:ext cx="8397542"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normalizeH="0" baseline="0" noProof="0" dirty="0">
                <a:ln w="0"/>
                <a:effectLst>
                  <a:outerShdw blurRad="38100" dist="19050" dir="2700000" algn="tl" rotWithShape="0">
                    <a:schemeClr val="dk1">
                      <a:alpha val="40000"/>
                    </a:schemeClr>
                  </a:outerShdw>
                </a:effectLst>
                <a:uLnTx/>
                <a:uFillTx/>
                <a:latin typeface="Tahoma"/>
                <a:ea typeface="+mn-ea"/>
                <a:cs typeface="+mn-cs"/>
              </a:rPr>
              <a:t>Closed gestures</a:t>
            </a:r>
            <a:r>
              <a:rPr kumimoji="0" lang="ar-EG" sz="3600" b="1" i="0" u="none" strike="noStrike" kern="1200" normalizeH="0" baseline="0" noProof="0" dirty="0">
                <a:ln w="0"/>
                <a:effectLst>
                  <a:outerShdw blurRad="38100" dist="19050" dir="2700000" algn="tl" rotWithShape="0">
                    <a:schemeClr val="dk1">
                      <a:alpha val="40000"/>
                    </a:schemeClr>
                  </a:outerShdw>
                </a:effectLst>
                <a:uLnTx/>
                <a:uFillTx/>
                <a:latin typeface="Tahoma"/>
                <a:ea typeface="+mn-ea"/>
                <a:cs typeface="+mn-cs"/>
              </a:rPr>
              <a:t>الإيماءات المغلقة </a:t>
            </a:r>
            <a:endParaRPr kumimoji="0" lang="en-US" sz="2400" b="1" i="0" u="none" strike="noStrike" kern="0" normalizeH="0" baseline="0" noProof="0" dirty="0">
              <a:ln w="0"/>
              <a:effectLst>
                <a:outerShdw blurRad="38100" dist="19050" dir="2700000" algn="tl" rotWithShape="0">
                  <a:schemeClr val="dk1">
                    <a:alpha val="40000"/>
                  </a:schemeClr>
                </a:outerShdw>
              </a:effectLst>
              <a:uLnTx/>
              <a:uFillTx/>
              <a:latin typeface="Arial"/>
              <a:ea typeface="+mn-ea"/>
              <a:cs typeface="+mn-cs"/>
            </a:endParaRPr>
          </a:p>
        </p:txBody>
      </p:sp>
      <p:pic>
        <p:nvPicPr>
          <p:cNvPr id="18" name="Picture 17">
            <a:extLst>
              <a:ext uri="{FF2B5EF4-FFF2-40B4-BE49-F238E27FC236}">
                <a16:creationId xmlns:a16="http://schemas.microsoft.com/office/drawing/2014/main" id="{D93E92F8-E17E-0DD7-B327-F2D5D724C264}"/>
              </a:ext>
            </a:extLst>
          </p:cNvPr>
          <p:cNvPicPr>
            <a:picLocks noChangeAspect="1"/>
          </p:cNvPicPr>
          <p:nvPr/>
        </p:nvPicPr>
        <p:blipFill rotWithShape="1">
          <a:blip r:embed="rId3"/>
          <a:srcRect l="21773" t="17656" r="27718" b="33689"/>
          <a:stretch/>
        </p:blipFill>
        <p:spPr>
          <a:xfrm>
            <a:off x="1193181" y="2695908"/>
            <a:ext cx="3521548" cy="3215146"/>
          </a:xfrm>
          <a:prstGeom prst="rect">
            <a:avLst/>
          </a:prstGeom>
        </p:spPr>
      </p:pic>
      <p:pic>
        <p:nvPicPr>
          <p:cNvPr id="3" name="Picture 2">
            <a:extLst>
              <a:ext uri="{FF2B5EF4-FFF2-40B4-BE49-F238E27FC236}">
                <a16:creationId xmlns:a16="http://schemas.microsoft.com/office/drawing/2014/main" id="{3AA274D9-8901-2A99-DEA0-63CDE0551D05}"/>
              </a:ext>
            </a:extLst>
          </p:cNvPr>
          <p:cNvPicPr>
            <a:picLocks noChangeAspect="1"/>
          </p:cNvPicPr>
          <p:nvPr/>
        </p:nvPicPr>
        <p:blipFill>
          <a:blip r:embed="rId4"/>
          <a:srcRect l="13660" t="10859" r="27536" b="50248"/>
          <a:stretch/>
        </p:blipFill>
        <p:spPr>
          <a:xfrm rot="16200000">
            <a:off x="7229536" y="2756065"/>
            <a:ext cx="2864381" cy="3094832"/>
          </a:xfrm>
          <a:prstGeom prst="rect">
            <a:avLst/>
          </a:prstGeom>
        </p:spPr>
      </p:pic>
      <p:pic>
        <p:nvPicPr>
          <p:cNvPr id="4" name="Picture 3">
            <a:extLst>
              <a:ext uri="{FF2B5EF4-FFF2-40B4-BE49-F238E27FC236}">
                <a16:creationId xmlns:a16="http://schemas.microsoft.com/office/drawing/2014/main" id="{A6CC7762-70BF-4D88-D43E-9DAC33582586}"/>
              </a:ext>
            </a:extLst>
          </p:cNvPr>
          <p:cNvPicPr>
            <a:picLocks noChangeAspect="1"/>
          </p:cNvPicPr>
          <p:nvPr/>
        </p:nvPicPr>
        <p:blipFill rotWithShape="1">
          <a:blip r:embed="rId5"/>
          <a:srcRect l="23005" t="12174" r="27621" b="36006"/>
          <a:stretch/>
        </p:blipFill>
        <p:spPr>
          <a:xfrm>
            <a:off x="4892396" y="3098933"/>
            <a:ext cx="1441497" cy="1748164"/>
          </a:xfrm>
          <a:prstGeom prst="rect">
            <a:avLst/>
          </a:prstGeom>
        </p:spPr>
      </p:pic>
    </p:spTree>
    <p:extLst>
      <p:ext uri="{BB962C8B-B14F-4D97-AF65-F5344CB8AC3E}">
        <p14:creationId xmlns:p14="http://schemas.microsoft.com/office/powerpoint/2010/main" val="6977767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D6E8811F-190F-EA97-114B-1F204BF40F7A}"/>
              </a:ext>
            </a:extLst>
          </p:cNvPr>
          <p:cNvSpPr/>
          <p:nvPr/>
        </p:nvSpPr>
        <p:spPr bwMode="auto">
          <a:xfrm>
            <a:off x="2187286" y="609600"/>
            <a:ext cx="7960323" cy="571486"/>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Hands Clenched</a:t>
            </a:r>
            <a:r>
              <a:rPr kumimoji="0" lang="ar-EG"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عقد اليدين </a:t>
            </a:r>
            <a:endParaRPr kumimoji="0" lang="en-US"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endParaRPr>
          </a:p>
        </p:txBody>
      </p:sp>
      <p:pic>
        <p:nvPicPr>
          <p:cNvPr id="8" name="Picture 7">
            <a:extLst>
              <a:ext uri="{FF2B5EF4-FFF2-40B4-BE49-F238E27FC236}">
                <a16:creationId xmlns:a16="http://schemas.microsoft.com/office/drawing/2014/main" id="{2FCA8644-7F9E-D443-DC14-CB0CA65009A5}"/>
              </a:ext>
            </a:extLst>
          </p:cNvPr>
          <p:cNvPicPr>
            <a:picLocks noChangeAspect="1"/>
          </p:cNvPicPr>
          <p:nvPr/>
        </p:nvPicPr>
        <p:blipFill rotWithShape="1">
          <a:blip r:embed="rId3"/>
          <a:srcRect l="16934" t="32525" r="38409" b="11111"/>
          <a:stretch/>
        </p:blipFill>
        <p:spPr>
          <a:xfrm>
            <a:off x="745456" y="1487897"/>
            <a:ext cx="4205685" cy="4212705"/>
          </a:xfrm>
          <a:prstGeom prst="rect">
            <a:avLst/>
          </a:prstGeom>
        </p:spPr>
      </p:pic>
      <p:pic>
        <p:nvPicPr>
          <p:cNvPr id="2" name="Picture 1">
            <a:extLst>
              <a:ext uri="{FF2B5EF4-FFF2-40B4-BE49-F238E27FC236}">
                <a16:creationId xmlns:a16="http://schemas.microsoft.com/office/drawing/2014/main" id="{70341DE6-74A1-4114-4F90-04D8143EF74D}"/>
              </a:ext>
            </a:extLst>
          </p:cNvPr>
          <p:cNvPicPr>
            <a:picLocks noChangeAspect="1"/>
          </p:cNvPicPr>
          <p:nvPr/>
        </p:nvPicPr>
        <p:blipFill>
          <a:blip r:embed="rId4"/>
          <a:srcRect l="9264" t="13426" r="12887" b="7538"/>
          <a:stretch/>
        </p:blipFill>
        <p:spPr>
          <a:xfrm rot="16200000">
            <a:off x="6711821" y="1107106"/>
            <a:ext cx="4212706" cy="4643788"/>
          </a:xfrm>
          <a:prstGeom prst="rect">
            <a:avLst/>
          </a:prstGeom>
        </p:spPr>
      </p:pic>
      <p:pic>
        <p:nvPicPr>
          <p:cNvPr id="4" name="Picture 3">
            <a:extLst>
              <a:ext uri="{FF2B5EF4-FFF2-40B4-BE49-F238E27FC236}">
                <a16:creationId xmlns:a16="http://schemas.microsoft.com/office/drawing/2014/main" id="{E2EF0D86-460C-3C03-827C-57C95C334EEE}"/>
              </a:ext>
            </a:extLst>
          </p:cNvPr>
          <p:cNvPicPr>
            <a:picLocks noChangeAspect="1"/>
          </p:cNvPicPr>
          <p:nvPr/>
        </p:nvPicPr>
        <p:blipFill>
          <a:blip r:embed="rId5"/>
          <a:stretch>
            <a:fillRect/>
          </a:stretch>
        </p:blipFill>
        <p:spPr>
          <a:xfrm>
            <a:off x="4630792" y="2899317"/>
            <a:ext cx="1865488" cy="2179438"/>
          </a:xfrm>
          <a:prstGeom prst="rect">
            <a:avLst/>
          </a:prstGeom>
        </p:spPr>
      </p:pic>
    </p:spTree>
    <p:extLst>
      <p:ext uri="{BB962C8B-B14F-4D97-AF65-F5344CB8AC3E}">
        <p14:creationId xmlns:p14="http://schemas.microsoft.com/office/powerpoint/2010/main" val="28846265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2321912" y="1118768"/>
            <a:ext cx="7548176"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 </a:t>
            </a:r>
          </a:p>
        </p:txBody>
      </p:sp>
      <p:pic>
        <p:nvPicPr>
          <p:cNvPr id="8" name="Picture 7">
            <a:extLst>
              <a:ext uri="{FF2B5EF4-FFF2-40B4-BE49-F238E27FC236}">
                <a16:creationId xmlns:a16="http://schemas.microsoft.com/office/drawing/2014/main" id="{9B4A3128-F078-3364-4CAB-8D1AD67E0E6A}"/>
              </a:ext>
            </a:extLst>
          </p:cNvPr>
          <p:cNvPicPr>
            <a:picLocks noChangeAspect="1"/>
          </p:cNvPicPr>
          <p:nvPr/>
        </p:nvPicPr>
        <p:blipFill rotWithShape="1">
          <a:blip r:embed="rId3"/>
          <a:srcRect l="34777" t="10845" r="35695" b="46963"/>
          <a:stretch/>
        </p:blipFill>
        <p:spPr>
          <a:xfrm>
            <a:off x="6650968" y="375073"/>
            <a:ext cx="2503701" cy="3902375"/>
          </a:xfrm>
          <a:prstGeom prst="rect">
            <a:avLst/>
          </a:prstGeom>
        </p:spPr>
      </p:pic>
      <p:pic>
        <p:nvPicPr>
          <p:cNvPr id="12" name="Picture 11">
            <a:extLst>
              <a:ext uri="{FF2B5EF4-FFF2-40B4-BE49-F238E27FC236}">
                <a16:creationId xmlns:a16="http://schemas.microsoft.com/office/drawing/2014/main" id="{52361EC8-D066-D325-6D03-09CF3C445011}"/>
              </a:ext>
            </a:extLst>
          </p:cNvPr>
          <p:cNvPicPr>
            <a:picLocks noChangeAspect="1"/>
          </p:cNvPicPr>
          <p:nvPr/>
        </p:nvPicPr>
        <p:blipFill rotWithShape="1">
          <a:blip r:embed="rId4"/>
          <a:srcRect l="26260" t="13064" r="26331" b="44253"/>
          <a:stretch/>
        </p:blipFill>
        <p:spPr>
          <a:xfrm>
            <a:off x="4018436" y="2326261"/>
            <a:ext cx="2409697" cy="3589452"/>
          </a:xfrm>
          <a:prstGeom prst="rect">
            <a:avLst/>
          </a:prstGeom>
        </p:spPr>
      </p:pic>
      <p:pic>
        <p:nvPicPr>
          <p:cNvPr id="18" name="Picture 17">
            <a:extLst>
              <a:ext uri="{FF2B5EF4-FFF2-40B4-BE49-F238E27FC236}">
                <a16:creationId xmlns:a16="http://schemas.microsoft.com/office/drawing/2014/main" id="{3197EBCC-1334-8A21-85CA-963563AE49C4}"/>
              </a:ext>
            </a:extLst>
          </p:cNvPr>
          <p:cNvPicPr>
            <a:picLocks noChangeAspect="1"/>
          </p:cNvPicPr>
          <p:nvPr/>
        </p:nvPicPr>
        <p:blipFill rotWithShape="1">
          <a:blip r:embed="rId5"/>
          <a:srcRect l="28992" t="12977" r="30820" b="48493"/>
          <a:stretch/>
        </p:blipFill>
        <p:spPr>
          <a:xfrm>
            <a:off x="9229662" y="1324362"/>
            <a:ext cx="2748783" cy="4300448"/>
          </a:xfrm>
          <a:prstGeom prst="rect">
            <a:avLst/>
          </a:prstGeom>
        </p:spPr>
      </p:pic>
      <p:pic>
        <p:nvPicPr>
          <p:cNvPr id="20" name="Picture 19">
            <a:extLst>
              <a:ext uri="{FF2B5EF4-FFF2-40B4-BE49-F238E27FC236}">
                <a16:creationId xmlns:a16="http://schemas.microsoft.com/office/drawing/2014/main" id="{53011F4F-C3D1-43FF-34A7-8842A9CF4FF9}"/>
              </a:ext>
            </a:extLst>
          </p:cNvPr>
          <p:cNvPicPr>
            <a:picLocks noChangeAspect="1"/>
          </p:cNvPicPr>
          <p:nvPr/>
        </p:nvPicPr>
        <p:blipFill rotWithShape="1">
          <a:blip r:embed="rId6"/>
          <a:srcRect l="17761" t="11478" r="23843" b="47749"/>
          <a:stretch/>
        </p:blipFill>
        <p:spPr>
          <a:xfrm>
            <a:off x="882817" y="1118768"/>
            <a:ext cx="2989096" cy="4000212"/>
          </a:xfrm>
          <a:prstGeom prst="rect">
            <a:avLst/>
          </a:prstGeom>
        </p:spPr>
      </p:pic>
    </p:spTree>
    <p:extLst>
      <p:ext uri="{BB962C8B-B14F-4D97-AF65-F5344CB8AC3E}">
        <p14:creationId xmlns:p14="http://schemas.microsoft.com/office/powerpoint/2010/main" val="33739204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2109850" y="1051270"/>
            <a:ext cx="7548176"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6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Vocal characteristics.</a:t>
            </a:r>
            <a:endParaRPr kumimoji="0" lang="ar-EG" sz="36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endParaRPr>
          </a:p>
          <a:p>
            <a:pPr lvl="0" algn="ctr" eaLnBrk="0" fontAlgn="base" hangingPunct="0">
              <a:spcBef>
                <a:spcPct val="0"/>
              </a:spcBef>
              <a:spcAft>
                <a:spcPct val="0"/>
              </a:spcAft>
              <a:defRPr/>
            </a:pPr>
            <a:r>
              <a:rPr lang="ar-EG" sz="3600" b="1" dirty="0">
                <a:ln>
                  <a:solidFill>
                    <a:srgbClr val="000000"/>
                  </a:solidFill>
                </a:ln>
                <a:solidFill>
                  <a:srgbClr val="C00000"/>
                </a:solidFill>
                <a:effectLst>
                  <a:outerShdw blurRad="38100" dist="76200" dir="2700000" algn="tl">
                    <a:srgbClr val="000000">
                      <a:alpha val="81176"/>
                    </a:srgbClr>
                  </a:outerShdw>
                </a:effectLst>
                <a:latin typeface="Tahoma"/>
              </a:rPr>
              <a:t>الخصائص الصوتية.</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6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 </a:t>
            </a:r>
          </a:p>
        </p:txBody>
      </p:sp>
      <p:sp>
        <p:nvSpPr>
          <p:cNvPr id="9" name="Rounded Rectangle 17">
            <a:extLst>
              <a:ext uri="{FF2B5EF4-FFF2-40B4-BE49-F238E27FC236}">
                <a16:creationId xmlns:a16="http://schemas.microsoft.com/office/drawing/2014/main" id="{E750D7C6-D753-6AEF-F26E-3CE3AC3C341C}"/>
              </a:ext>
            </a:extLst>
          </p:cNvPr>
          <p:cNvSpPr/>
          <p:nvPr/>
        </p:nvSpPr>
        <p:spPr bwMode="auto">
          <a:xfrm>
            <a:off x="1226808" y="1927570"/>
            <a:ext cx="4657130" cy="3528629"/>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lvl="0" indent="-457200" algn="just" eaLnBrk="0" fontAlgn="base" hangingPunct="0">
              <a:lnSpc>
                <a:spcPct val="150000"/>
              </a:lnSpc>
              <a:spcBef>
                <a:spcPct val="0"/>
              </a:spcBef>
              <a:spcAft>
                <a:spcPct val="0"/>
              </a:spcAft>
              <a:buFont typeface="Wingdings" panose="05000000000000000000" pitchFamily="2" charset="2"/>
              <a:buChar char="q"/>
              <a:defRPr/>
            </a:pPr>
            <a:r>
              <a:rPr lang="en-US" dirty="0">
                <a:ln>
                  <a:solidFill>
                    <a:srgbClr val="000000"/>
                  </a:solidFill>
                </a:ln>
                <a:solidFill>
                  <a:srgbClr val="C00000"/>
                </a:solidFill>
                <a:latin typeface="Tahoma"/>
              </a:rPr>
              <a:t>Your voice also carries both intentional and unintentional messages. </a:t>
            </a:r>
            <a:endParaRPr lang="ar-EG" dirty="0">
              <a:ln>
                <a:solidFill>
                  <a:srgbClr val="000000"/>
                </a:solidFill>
              </a:ln>
              <a:solidFill>
                <a:srgbClr val="C00000"/>
              </a:solidFill>
              <a:latin typeface="Tahoma"/>
            </a:endParaRPr>
          </a:p>
          <a:p>
            <a:pPr marL="457200" lvl="0" indent="-457200" algn="just" eaLnBrk="0" fontAlgn="base" hangingPunct="0">
              <a:lnSpc>
                <a:spcPct val="150000"/>
              </a:lnSpc>
              <a:spcBef>
                <a:spcPct val="0"/>
              </a:spcBef>
              <a:spcAft>
                <a:spcPct val="0"/>
              </a:spcAft>
              <a:buFont typeface="Wingdings" panose="05000000000000000000" pitchFamily="2" charset="2"/>
              <a:buChar char="q"/>
              <a:defRPr/>
            </a:pPr>
            <a:r>
              <a:rPr lang="en-US" dirty="0">
                <a:ln>
                  <a:solidFill>
                    <a:srgbClr val="000000"/>
                  </a:solidFill>
                </a:ln>
                <a:solidFill>
                  <a:srgbClr val="C00000"/>
                </a:solidFill>
                <a:latin typeface="Tahoma"/>
              </a:rPr>
              <a:t>Your tone and volume, as well as your accent and speaking pace say a lot about who you are, your relationship with the audience, and the emotions underlying your words.</a:t>
            </a:r>
          </a:p>
        </p:txBody>
      </p:sp>
      <p:pic>
        <p:nvPicPr>
          <p:cNvPr id="6" name="Graphic 5" descr="Badge 4 with solid fill">
            <a:extLst>
              <a:ext uri="{FF2B5EF4-FFF2-40B4-BE49-F238E27FC236}">
                <a16:creationId xmlns:a16="http://schemas.microsoft.com/office/drawing/2014/main" id="{8E9AEADC-5C11-A997-DE57-80205C64619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2533974" y="434635"/>
            <a:ext cx="914400" cy="914400"/>
          </a:xfrm>
          <a:prstGeom prst="rect">
            <a:avLst/>
          </a:prstGeom>
        </p:spPr>
      </p:pic>
      <p:sp>
        <p:nvSpPr>
          <p:cNvPr id="2" name="Rounded Rectangle 17">
            <a:extLst>
              <a:ext uri="{FF2B5EF4-FFF2-40B4-BE49-F238E27FC236}">
                <a16:creationId xmlns:a16="http://schemas.microsoft.com/office/drawing/2014/main" id="{D6B399CD-E09D-C840-D5B9-511BC4ED8289}"/>
              </a:ext>
            </a:extLst>
          </p:cNvPr>
          <p:cNvSpPr/>
          <p:nvPr/>
        </p:nvSpPr>
        <p:spPr bwMode="auto">
          <a:xfrm>
            <a:off x="6689991" y="1918146"/>
            <a:ext cx="3656880" cy="3170464"/>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lvl="0" indent="-457200" algn="r" rtl="1" eaLnBrk="0" fontAlgn="base" hangingPunct="0">
              <a:lnSpc>
                <a:spcPct val="150000"/>
              </a:lnSpc>
              <a:spcBef>
                <a:spcPct val="0"/>
              </a:spcBef>
              <a:spcAft>
                <a:spcPct val="0"/>
              </a:spcAft>
              <a:buFont typeface="Wingdings" panose="05000000000000000000" pitchFamily="2" charset="2"/>
              <a:buChar char="q"/>
              <a:defRPr/>
            </a:pPr>
            <a:r>
              <a:rPr lang="ar-EG" sz="2000" dirty="0">
                <a:ln>
                  <a:solidFill>
                    <a:srgbClr val="000000"/>
                  </a:solidFill>
                </a:ln>
                <a:solidFill>
                  <a:srgbClr val="C00000"/>
                </a:solidFill>
                <a:latin typeface="Tahoma"/>
              </a:rPr>
              <a:t>يحمل صوتك أيضا رسائل مقصودة وغير مقصودة. 
نبرة صوتك وحجمك ، بالإضافة إلى لهجتك وسرعة حديثك تقول الكثير عن هويتك ، وعلاقتك بالجمهور ، والعواطف الكامنة وراء كلماتك.</a:t>
            </a:r>
            <a:endParaRPr lang="en-US" sz="2000" dirty="0">
              <a:ln>
                <a:solidFill>
                  <a:srgbClr val="000000"/>
                </a:solidFill>
              </a:ln>
              <a:solidFill>
                <a:srgbClr val="C00000"/>
              </a:solidFill>
              <a:latin typeface="Tahoma"/>
            </a:endParaRPr>
          </a:p>
        </p:txBody>
      </p:sp>
    </p:spTree>
    <p:custDataLst>
      <p:tags r:id="rId1"/>
    </p:custDataLst>
    <p:extLst>
      <p:ext uri="{BB962C8B-B14F-4D97-AF65-F5344CB8AC3E}">
        <p14:creationId xmlns:p14="http://schemas.microsoft.com/office/powerpoint/2010/main" val="1768312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 grpId="0" animBg="1"/>
    </p:bld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2321912" y="427356"/>
            <a:ext cx="7548176" cy="1304614"/>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6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Vocal characteristics. </a:t>
            </a:r>
            <a:endParaRPr kumimoji="0" lang="ar-EG" sz="36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endParaRPr>
          </a:p>
          <a:p>
            <a:pPr lvl="0" algn="ctr" eaLnBrk="0" fontAlgn="base" hangingPunct="0">
              <a:spcBef>
                <a:spcPct val="0"/>
              </a:spcBef>
              <a:spcAft>
                <a:spcPct val="0"/>
              </a:spcAft>
              <a:defRPr/>
            </a:pPr>
            <a:r>
              <a:rPr lang="ar-EG" sz="3600" b="1" dirty="0">
                <a:ln>
                  <a:solidFill>
                    <a:srgbClr val="000000"/>
                  </a:solidFill>
                </a:ln>
                <a:solidFill>
                  <a:srgbClr val="C00000"/>
                </a:solidFill>
                <a:effectLst>
                  <a:outerShdw blurRad="38100" dist="76200" dir="2700000" algn="tl">
                    <a:srgbClr val="000000">
                      <a:alpha val="81176"/>
                    </a:srgbClr>
                  </a:outerShdw>
                </a:effectLst>
                <a:latin typeface="Tahoma"/>
              </a:rPr>
              <a:t>الخصائص الصوتية.</a:t>
            </a: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36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endParaRPr>
          </a:p>
        </p:txBody>
      </p:sp>
      <p:sp>
        <p:nvSpPr>
          <p:cNvPr id="9" name="Rounded Rectangle 17">
            <a:extLst>
              <a:ext uri="{FF2B5EF4-FFF2-40B4-BE49-F238E27FC236}">
                <a16:creationId xmlns:a16="http://schemas.microsoft.com/office/drawing/2014/main" id="{E750D7C6-D753-6AEF-F26E-3CE3AC3C341C}"/>
              </a:ext>
            </a:extLst>
          </p:cNvPr>
          <p:cNvSpPr/>
          <p:nvPr/>
        </p:nvSpPr>
        <p:spPr bwMode="auto">
          <a:xfrm>
            <a:off x="1282391" y="1650813"/>
            <a:ext cx="4659038" cy="3394060"/>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lvl="0" indent="-457200" algn="just" eaLnBrk="0" fontAlgn="base" hangingPunct="0">
              <a:spcBef>
                <a:spcPct val="0"/>
              </a:spcBef>
              <a:spcAft>
                <a:spcPct val="0"/>
              </a:spcAft>
              <a:buFont typeface="Wingdings" panose="05000000000000000000" pitchFamily="2" charset="2"/>
              <a:buChar char="q"/>
              <a:defRPr/>
            </a:pPr>
            <a:r>
              <a:rPr lang="en-US" dirty="0">
                <a:ln>
                  <a:solidFill>
                    <a:srgbClr val="000000"/>
                  </a:solidFill>
                </a:ln>
                <a:solidFill>
                  <a:srgbClr val="C00000"/>
                </a:solidFill>
                <a:latin typeface="Tahoma"/>
              </a:rPr>
              <a:t>People respond to others based on their physical appearance,</a:t>
            </a:r>
          </a:p>
          <a:p>
            <a:pPr marL="457200" lvl="0" indent="-457200" algn="just" eaLnBrk="0" fontAlgn="base" hangingPunct="0">
              <a:spcBef>
                <a:spcPct val="0"/>
              </a:spcBef>
              <a:spcAft>
                <a:spcPct val="0"/>
              </a:spcAft>
              <a:buFont typeface="Wingdings" panose="05000000000000000000" pitchFamily="2" charset="2"/>
              <a:buChar char="q"/>
              <a:defRPr/>
            </a:pPr>
            <a:r>
              <a:rPr lang="en-US" dirty="0">
                <a:ln>
                  <a:solidFill>
                    <a:srgbClr val="000000"/>
                  </a:solidFill>
                </a:ln>
                <a:solidFill>
                  <a:srgbClr val="C00000"/>
                </a:solidFill>
                <a:latin typeface="Tahoma"/>
              </a:rPr>
              <a:t> sometimes fairly and other times unfairly. Grooming, clothing, accessories, style—you can control all of these.</a:t>
            </a:r>
          </a:p>
          <a:p>
            <a:pPr marL="457200" lvl="0" indent="-457200" algn="just" eaLnBrk="0" fontAlgn="base" hangingPunct="0">
              <a:spcBef>
                <a:spcPct val="0"/>
              </a:spcBef>
              <a:spcAft>
                <a:spcPct val="0"/>
              </a:spcAft>
              <a:buFont typeface="Wingdings" panose="05000000000000000000" pitchFamily="2" charset="2"/>
              <a:buChar char="q"/>
              <a:defRPr/>
            </a:pPr>
            <a:r>
              <a:rPr lang="en-US" dirty="0">
                <a:ln>
                  <a:solidFill>
                    <a:srgbClr val="000000"/>
                  </a:solidFill>
                </a:ln>
                <a:solidFill>
                  <a:srgbClr val="C00000"/>
                </a:solidFill>
                <a:latin typeface="Tahoma"/>
              </a:rPr>
              <a:t>If your goal is to make a good impression, adopt the style of the people you want to impress.</a:t>
            </a:r>
          </a:p>
        </p:txBody>
      </p:sp>
      <p:sp>
        <p:nvSpPr>
          <p:cNvPr id="2" name="Rounded Rectangle 17">
            <a:extLst>
              <a:ext uri="{FF2B5EF4-FFF2-40B4-BE49-F238E27FC236}">
                <a16:creationId xmlns:a16="http://schemas.microsoft.com/office/drawing/2014/main" id="{1871C406-B446-037B-3FA9-30935098D189}"/>
              </a:ext>
            </a:extLst>
          </p:cNvPr>
          <p:cNvSpPr/>
          <p:nvPr/>
        </p:nvSpPr>
        <p:spPr bwMode="auto">
          <a:xfrm>
            <a:off x="6116758" y="1731970"/>
            <a:ext cx="4340027" cy="3394060"/>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lvl="0" indent="-457200" algn="just" rtl="1" eaLnBrk="0" fontAlgn="base" hangingPunct="0">
              <a:spcBef>
                <a:spcPct val="0"/>
              </a:spcBef>
              <a:spcAft>
                <a:spcPct val="0"/>
              </a:spcAft>
              <a:buFont typeface="Wingdings" panose="05000000000000000000" pitchFamily="2" charset="2"/>
              <a:buChar char="q"/>
              <a:defRPr/>
            </a:pPr>
            <a:r>
              <a:rPr lang="ar-EG" sz="2000" dirty="0">
                <a:ln>
                  <a:solidFill>
                    <a:srgbClr val="000000"/>
                  </a:solidFill>
                </a:ln>
                <a:solidFill>
                  <a:srgbClr val="C00000"/>
                </a:solidFill>
                <a:latin typeface="Tahoma"/>
              </a:rPr>
              <a:t>يستجيب الناس للآخرين بناء على مظهرهم الجسدي ،
 في بعض الأحيان إلى حد ما وأحيانا أخرى بشكل غير عادل. الاستمالة والملابس والإكسسوارات والأناقة - يمكنك التحكم في كل ذلك.
إذا كان هدفك هو ترك انطباع جيد ، فاعتمد أسلوب الأشخاص الذين تريد إثارة إعجابهم.</a:t>
            </a:r>
            <a:endParaRPr lang="en-US" sz="2000" dirty="0">
              <a:ln>
                <a:solidFill>
                  <a:srgbClr val="000000"/>
                </a:solidFill>
              </a:ln>
              <a:solidFill>
                <a:srgbClr val="C00000"/>
              </a:solidFill>
              <a:latin typeface="Tahoma"/>
            </a:endParaRPr>
          </a:p>
        </p:txBody>
      </p:sp>
    </p:spTree>
    <p:custDataLst>
      <p:tags r:id="rId1"/>
    </p:custDataLst>
    <p:extLst>
      <p:ext uri="{BB962C8B-B14F-4D97-AF65-F5344CB8AC3E}">
        <p14:creationId xmlns:p14="http://schemas.microsoft.com/office/powerpoint/2010/main" val="3058057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 grpId="0" animBg="1"/>
    </p:bld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1983856" y="792157"/>
            <a:ext cx="7548176"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Touch. </a:t>
            </a:r>
            <a:endParaRPr kumimoji="0" lang="ar-EG"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r>
              <a:rPr lang="ar-EG" sz="4400" b="1" dirty="0">
                <a:ln>
                  <a:solidFill>
                    <a:srgbClr val="000000"/>
                  </a:solidFill>
                </a:ln>
                <a:solidFill>
                  <a:srgbClr val="C00000"/>
                </a:solidFill>
                <a:effectLst>
                  <a:outerShdw blurRad="38100" dist="76200" dir="2700000" algn="tl">
                    <a:srgbClr val="000000">
                      <a:alpha val="81176"/>
                    </a:srgbClr>
                  </a:outerShdw>
                </a:effectLst>
                <a:latin typeface="Tahoma"/>
              </a:rPr>
              <a:t>اللمس </a:t>
            </a:r>
            <a:endParaRPr kumimoji="0" lang="en-US"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endParaRPr>
          </a:p>
        </p:txBody>
      </p:sp>
      <p:sp>
        <p:nvSpPr>
          <p:cNvPr id="9" name="Rounded Rectangle 17">
            <a:extLst>
              <a:ext uri="{FF2B5EF4-FFF2-40B4-BE49-F238E27FC236}">
                <a16:creationId xmlns:a16="http://schemas.microsoft.com/office/drawing/2014/main" id="{E750D7C6-D753-6AEF-F26E-3CE3AC3C341C}"/>
              </a:ext>
            </a:extLst>
          </p:cNvPr>
          <p:cNvSpPr/>
          <p:nvPr/>
        </p:nvSpPr>
        <p:spPr bwMode="auto">
          <a:xfrm>
            <a:off x="1224359" y="1909255"/>
            <a:ext cx="4533585" cy="3039490"/>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indent="-457200" algn="just" eaLnBrk="0" fontAlgn="base" hangingPunct="0">
              <a:lnSpc>
                <a:spcPct val="150000"/>
              </a:lnSpc>
              <a:spcBef>
                <a:spcPct val="0"/>
              </a:spcBef>
              <a:spcAft>
                <a:spcPct val="0"/>
              </a:spcAft>
              <a:buFont typeface="Wingdings" panose="05000000000000000000" pitchFamily="2" charset="2"/>
              <a:buChar char="q"/>
              <a:defRPr/>
            </a:pPr>
            <a:r>
              <a:rPr lang="en-US" sz="2400" dirty="0">
                <a:ln>
                  <a:solidFill>
                    <a:srgbClr val="000000"/>
                  </a:solidFill>
                </a:ln>
                <a:solidFill>
                  <a:srgbClr val="C00000"/>
                </a:solidFill>
                <a:latin typeface="Tahoma"/>
              </a:rPr>
              <a:t>Touch is an important way to convey warmth, comfort, and reassurance. Touch is so powerful, in fact, that cultural customs govern touching behavior. </a:t>
            </a:r>
          </a:p>
        </p:txBody>
      </p:sp>
      <p:pic>
        <p:nvPicPr>
          <p:cNvPr id="11" name="Graphic 10" descr="Badge 5 with solid fill">
            <a:extLst>
              <a:ext uri="{FF2B5EF4-FFF2-40B4-BE49-F238E27FC236}">
                <a16:creationId xmlns:a16="http://schemas.microsoft.com/office/drawing/2014/main" id="{5BED3E8F-EAEC-A8B5-53FC-47AA34733CF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2447530" y="950734"/>
            <a:ext cx="914400" cy="914400"/>
          </a:xfrm>
          <a:prstGeom prst="rect">
            <a:avLst/>
          </a:prstGeom>
        </p:spPr>
      </p:pic>
      <p:sp>
        <p:nvSpPr>
          <p:cNvPr id="2" name="Rounded Rectangle 17">
            <a:extLst>
              <a:ext uri="{FF2B5EF4-FFF2-40B4-BE49-F238E27FC236}">
                <a16:creationId xmlns:a16="http://schemas.microsoft.com/office/drawing/2014/main" id="{91936A25-CDFB-B232-4C48-03705A943EF8}"/>
              </a:ext>
            </a:extLst>
          </p:cNvPr>
          <p:cNvSpPr/>
          <p:nvPr/>
        </p:nvSpPr>
        <p:spPr bwMode="auto">
          <a:xfrm>
            <a:off x="6096001" y="1865134"/>
            <a:ext cx="3940098" cy="3269311"/>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indent="-457200" algn="just" rtl="1" eaLnBrk="0" fontAlgn="base" hangingPunct="0">
              <a:lnSpc>
                <a:spcPct val="150000"/>
              </a:lnSpc>
              <a:spcBef>
                <a:spcPct val="0"/>
              </a:spcBef>
              <a:spcAft>
                <a:spcPct val="0"/>
              </a:spcAft>
              <a:buFont typeface="Wingdings" panose="05000000000000000000" pitchFamily="2" charset="2"/>
              <a:buChar char="q"/>
              <a:defRPr/>
            </a:pPr>
            <a:r>
              <a:rPr lang="ar-EG" sz="2400" dirty="0">
                <a:ln>
                  <a:solidFill>
                    <a:srgbClr val="000000"/>
                  </a:solidFill>
                </a:ln>
                <a:solidFill>
                  <a:srgbClr val="C00000"/>
                </a:solidFill>
                <a:latin typeface="Tahoma"/>
              </a:rPr>
              <a:t>اللمس هو وسيلة مهمة لنقل الدفء والراحة والطمأنينة. اللمس قوي جدا ، في الواقع ، أن العادات الثقافية تحكم سلوك اللمس.</a:t>
            </a:r>
            <a:endParaRPr lang="en-US" sz="2400" dirty="0">
              <a:ln>
                <a:solidFill>
                  <a:srgbClr val="000000"/>
                </a:solidFill>
              </a:ln>
              <a:solidFill>
                <a:srgbClr val="C00000"/>
              </a:solidFill>
              <a:latin typeface="Tahoma"/>
            </a:endParaRPr>
          </a:p>
        </p:txBody>
      </p:sp>
    </p:spTree>
    <p:custDataLst>
      <p:tags r:id="rId1"/>
    </p:custDataLst>
    <p:extLst>
      <p:ext uri="{BB962C8B-B14F-4D97-AF65-F5344CB8AC3E}">
        <p14:creationId xmlns:p14="http://schemas.microsoft.com/office/powerpoint/2010/main" val="4231688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 grpId="0" animBg="1"/>
    </p:bld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1852256" y="744476"/>
            <a:ext cx="7548176"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Time and space.</a:t>
            </a:r>
            <a:endParaRPr kumimoji="0" lang="ar-EG"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endParaRPr>
          </a:p>
          <a:p>
            <a:pPr lvl="0" algn="ctr" eaLnBrk="0" fontAlgn="base" hangingPunct="0">
              <a:spcBef>
                <a:spcPct val="0"/>
              </a:spcBef>
              <a:spcAft>
                <a:spcPct val="0"/>
              </a:spcAft>
              <a:defRPr/>
            </a:pPr>
            <a:r>
              <a:rPr kumimoji="0" lang="en-US"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 </a:t>
            </a:r>
            <a:r>
              <a:rPr lang="ar-EG" sz="4400" b="1" dirty="0">
                <a:ln>
                  <a:solidFill>
                    <a:srgbClr val="000000"/>
                  </a:solidFill>
                </a:ln>
                <a:solidFill>
                  <a:srgbClr val="C00000"/>
                </a:solidFill>
                <a:effectLst>
                  <a:outerShdw blurRad="38100" dist="76200" dir="2700000" algn="tl">
                    <a:srgbClr val="000000">
                      <a:alpha val="81176"/>
                    </a:srgbClr>
                  </a:outerShdw>
                </a:effectLst>
                <a:latin typeface="Tahoma"/>
              </a:rPr>
              <a:t>الزمان والمكان.</a:t>
            </a:r>
            <a:endParaRPr kumimoji="0" lang="en-US"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endParaRPr>
          </a:p>
        </p:txBody>
      </p:sp>
      <p:sp>
        <p:nvSpPr>
          <p:cNvPr id="9" name="Rounded Rectangle 17">
            <a:extLst>
              <a:ext uri="{FF2B5EF4-FFF2-40B4-BE49-F238E27FC236}">
                <a16:creationId xmlns:a16="http://schemas.microsoft.com/office/drawing/2014/main" id="{E750D7C6-D753-6AEF-F26E-3CE3AC3C341C}"/>
              </a:ext>
            </a:extLst>
          </p:cNvPr>
          <p:cNvSpPr/>
          <p:nvPr/>
        </p:nvSpPr>
        <p:spPr bwMode="auto">
          <a:xfrm>
            <a:off x="1359830" y="1975028"/>
            <a:ext cx="4317934" cy="3784379"/>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lvl="0" indent="-457200" algn="just" eaLnBrk="0" fontAlgn="base" hangingPunct="0">
              <a:lnSpc>
                <a:spcPct val="150000"/>
              </a:lnSpc>
              <a:spcBef>
                <a:spcPct val="0"/>
              </a:spcBef>
              <a:spcAft>
                <a:spcPct val="0"/>
              </a:spcAft>
              <a:buFont typeface="Wingdings" panose="05000000000000000000" pitchFamily="2" charset="2"/>
              <a:buChar char="q"/>
              <a:defRPr/>
            </a:pPr>
            <a:r>
              <a:rPr lang="en-US" dirty="0">
                <a:ln>
                  <a:solidFill>
                    <a:srgbClr val="000000"/>
                  </a:solidFill>
                </a:ln>
                <a:solidFill>
                  <a:srgbClr val="C00000"/>
                </a:solidFill>
                <a:latin typeface="Tahoma"/>
              </a:rPr>
              <a:t>Time and space can be used to assert authority, imply intimacy </a:t>
            </a:r>
            <a:r>
              <a:rPr lang="ar-EG" dirty="0">
                <a:ln>
                  <a:solidFill>
                    <a:srgbClr val="000000"/>
                  </a:solidFill>
                </a:ln>
                <a:solidFill>
                  <a:srgbClr val="C00000"/>
                </a:solidFill>
                <a:latin typeface="Tahoma"/>
              </a:rPr>
              <a:t>العلاقة القوية</a:t>
            </a:r>
            <a:r>
              <a:rPr lang="en-US" dirty="0">
                <a:ln>
                  <a:solidFill>
                    <a:srgbClr val="000000"/>
                  </a:solidFill>
                </a:ln>
                <a:solidFill>
                  <a:srgbClr val="C00000"/>
                </a:solidFill>
                <a:latin typeface="Tahoma"/>
              </a:rPr>
              <a:t>, and send other nonverbal messages. </a:t>
            </a:r>
            <a:endParaRPr lang="ar-EG" dirty="0">
              <a:ln>
                <a:solidFill>
                  <a:srgbClr val="000000"/>
                </a:solidFill>
              </a:ln>
              <a:solidFill>
                <a:srgbClr val="C00000"/>
              </a:solidFill>
              <a:latin typeface="Tahoma"/>
            </a:endParaRPr>
          </a:p>
          <a:p>
            <a:pPr marL="457200" lvl="0" indent="-457200" algn="just" eaLnBrk="0" fontAlgn="base" hangingPunct="0">
              <a:lnSpc>
                <a:spcPct val="150000"/>
              </a:lnSpc>
              <a:spcBef>
                <a:spcPct val="0"/>
              </a:spcBef>
              <a:spcAft>
                <a:spcPct val="0"/>
              </a:spcAft>
              <a:buFont typeface="Wingdings" panose="05000000000000000000" pitchFamily="2" charset="2"/>
              <a:buChar char="q"/>
              <a:defRPr/>
            </a:pPr>
            <a:r>
              <a:rPr lang="en-US" dirty="0">
                <a:ln>
                  <a:solidFill>
                    <a:srgbClr val="000000"/>
                  </a:solidFill>
                </a:ln>
                <a:solidFill>
                  <a:srgbClr val="C00000"/>
                </a:solidFill>
                <a:latin typeface="Tahoma"/>
              </a:rPr>
              <a:t>Keep in mind that expectations regarding both time and space vary by culture. </a:t>
            </a:r>
          </a:p>
        </p:txBody>
      </p:sp>
      <p:pic>
        <p:nvPicPr>
          <p:cNvPr id="6" name="Graphic 5" descr="Badge 6 with solid fill">
            <a:extLst>
              <a:ext uri="{FF2B5EF4-FFF2-40B4-BE49-F238E27FC236}">
                <a16:creationId xmlns:a16="http://schemas.microsoft.com/office/drawing/2014/main" id="{42CD7A8A-6317-DDA6-10E1-40494A5FB12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308410" y="895350"/>
            <a:ext cx="914400" cy="914400"/>
          </a:xfrm>
          <a:prstGeom prst="rect">
            <a:avLst/>
          </a:prstGeom>
        </p:spPr>
      </p:pic>
      <p:sp>
        <p:nvSpPr>
          <p:cNvPr id="2" name="Rounded Rectangle 17">
            <a:extLst>
              <a:ext uri="{FF2B5EF4-FFF2-40B4-BE49-F238E27FC236}">
                <a16:creationId xmlns:a16="http://schemas.microsoft.com/office/drawing/2014/main" id="{A01727FD-8D9C-D48C-5521-A3799D851BAF}"/>
              </a:ext>
            </a:extLst>
          </p:cNvPr>
          <p:cNvSpPr/>
          <p:nvPr/>
        </p:nvSpPr>
        <p:spPr bwMode="auto">
          <a:xfrm>
            <a:off x="6514237" y="1868759"/>
            <a:ext cx="3990212" cy="3784379"/>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lvl="0" indent="-457200" algn="just" rtl="1" eaLnBrk="0" fontAlgn="base" hangingPunct="0">
              <a:lnSpc>
                <a:spcPct val="150000"/>
              </a:lnSpc>
              <a:spcBef>
                <a:spcPct val="0"/>
              </a:spcBef>
              <a:spcAft>
                <a:spcPct val="0"/>
              </a:spcAft>
              <a:buFont typeface="Wingdings" panose="05000000000000000000" pitchFamily="2" charset="2"/>
              <a:buChar char="q"/>
              <a:defRPr/>
            </a:pPr>
            <a:r>
              <a:rPr lang="ar-EG" sz="2000" dirty="0">
                <a:ln>
                  <a:solidFill>
                    <a:srgbClr val="000000"/>
                  </a:solidFill>
                </a:ln>
                <a:solidFill>
                  <a:srgbClr val="C00000"/>
                </a:solidFill>
                <a:latin typeface="Tahoma"/>
              </a:rPr>
              <a:t>يمكن استخدام الزمان والمكان لتأكيد السلطة ، والإشارة إلى العلاقة الحميمة القوية، وإرسال رسائل غير لفظية أخرى. 
ضع في اعتبارك أن التوقعات المتعلقة بكل من الزمان والمكان تختلف حسب الثقافة.</a:t>
            </a:r>
            <a:endParaRPr lang="en-US" sz="2000" dirty="0">
              <a:ln>
                <a:solidFill>
                  <a:srgbClr val="000000"/>
                </a:solidFill>
              </a:ln>
              <a:solidFill>
                <a:srgbClr val="C00000"/>
              </a:solidFill>
              <a:latin typeface="Tahoma"/>
            </a:endParaRPr>
          </a:p>
        </p:txBody>
      </p:sp>
    </p:spTree>
    <p:custDataLst>
      <p:tags r:id="rId1"/>
    </p:custDataLst>
    <p:extLst>
      <p:ext uri="{BB962C8B-B14F-4D97-AF65-F5344CB8AC3E}">
        <p14:creationId xmlns:p14="http://schemas.microsoft.com/office/powerpoint/2010/main" val="601214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 grpId="0" animBg="1"/>
    </p:bld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2321912" y="1118768"/>
            <a:ext cx="7548176"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 </a:t>
            </a:r>
          </a:p>
        </p:txBody>
      </p:sp>
      <p:sp>
        <p:nvSpPr>
          <p:cNvPr id="8" name="Title 5">
            <a:extLst>
              <a:ext uri="{FF2B5EF4-FFF2-40B4-BE49-F238E27FC236}">
                <a16:creationId xmlns:a16="http://schemas.microsoft.com/office/drawing/2014/main" id="{D38103E5-48F7-A661-8882-8102ECB914D3}"/>
              </a:ext>
            </a:extLst>
          </p:cNvPr>
          <p:cNvSpPr txBox="1">
            <a:spLocks/>
          </p:cNvSpPr>
          <p:nvPr/>
        </p:nvSpPr>
        <p:spPr bwMode="auto">
          <a:xfrm>
            <a:off x="1980863" y="2511568"/>
            <a:ext cx="8229600" cy="1984375"/>
          </a:xfrm>
          <a:prstGeom prst="rect">
            <a:avLst/>
          </a:prstGeom>
          <a:solidFill>
            <a:srgbClr val="006666"/>
          </a:solidFill>
          <a:ln w="9525">
            <a:solidFill>
              <a:srgbClr val="000000"/>
            </a:solidFill>
            <a:miter lim="800000"/>
            <a:headEnd/>
            <a:tailEnd/>
          </a:ln>
          <a:effectLst>
            <a:outerShdw blurRad="50800" dist="76200" dir="2700000" algn="tl" rotWithShape="0">
              <a:prstClr val="black">
                <a:alpha val="40000"/>
              </a:prstClr>
            </a:outerShdw>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2pPr>
            <a:lvl3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3pPr>
            <a:lvl4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4pPr>
            <a:lvl5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5pPr>
            <a:lvl6pPr marL="4572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6pPr>
            <a:lvl7pPr marL="9144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7pPr>
            <a:lvl8pPr marL="13716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8pPr>
            <a:lvl9pPr marL="18288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j-ea"/>
                <a:cs typeface="+mj-cs"/>
              </a:rPr>
              <a:t>Developing Your Business Etiquette</a:t>
            </a:r>
          </a:p>
        </p:txBody>
      </p:sp>
      <p:pic>
        <p:nvPicPr>
          <p:cNvPr id="11" name="Picture 10">
            <a:extLst>
              <a:ext uri="{FF2B5EF4-FFF2-40B4-BE49-F238E27FC236}">
                <a16:creationId xmlns:a16="http://schemas.microsoft.com/office/drawing/2014/main" id="{5AADB0B1-E37D-E09F-0929-D75295B3D04C}"/>
              </a:ext>
            </a:extLst>
          </p:cNvPr>
          <p:cNvPicPr>
            <a:picLocks noChangeAspect="1"/>
          </p:cNvPicPr>
          <p:nvPr/>
        </p:nvPicPr>
        <p:blipFill>
          <a:blip r:embed="rId4"/>
          <a:stretch>
            <a:fillRect/>
          </a:stretch>
        </p:blipFill>
        <p:spPr>
          <a:xfrm>
            <a:off x="2321912" y="4821944"/>
            <a:ext cx="7547502" cy="871804"/>
          </a:xfrm>
          <a:prstGeom prst="rect">
            <a:avLst/>
          </a:prstGeom>
        </p:spPr>
      </p:pic>
    </p:spTree>
    <p:custDataLst>
      <p:tags r:id="rId1"/>
    </p:custDataLst>
    <p:extLst>
      <p:ext uri="{BB962C8B-B14F-4D97-AF65-F5344CB8AC3E}">
        <p14:creationId xmlns:p14="http://schemas.microsoft.com/office/powerpoint/2010/main" val="25448678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2321912" y="1118768"/>
            <a:ext cx="7548176"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 </a:t>
            </a:r>
          </a:p>
        </p:txBody>
      </p:sp>
      <p:sp>
        <p:nvSpPr>
          <p:cNvPr id="8" name="Title 5">
            <a:extLst>
              <a:ext uri="{FF2B5EF4-FFF2-40B4-BE49-F238E27FC236}">
                <a16:creationId xmlns:a16="http://schemas.microsoft.com/office/drawing/2014/main" id="{D38103E5-48F7-A661-8882-8102ECB914D3}"/>
              </a:ext>
            </a:extLst>
          </p:cNvPr>
          <p:cNvSpPr txBox="1">
            <a:spLocks/>
          </p:cNvSpPr>
          <p:nvPr/>
        </p:nvSpPr>
        <p:spPr bwMode="auto">
          <a:xfrm>
            <a:off x="1629469" y="1455610"/>
            <a:ext cx="7988033" cy="1640964"/>
          </a:xfrm>
          <a:prstGeom prst="rect">
            <a:avLst/>
          </a:prstGeom>
          <a:solidFill>
            <a:srgbClr val="006666"/>
          </a:solidFill>
          <a:ln w="9525">
            <a:solidFill>
              <a:srgbClr val="000000"/>
            </a:solidFill>
            <a:miter lim="800000"/>
            <a:headEnd/>
            <a:tailEnd/>
          </a:ln>
          <a:effectLst>
            <a:outerShdw blurRad="50800" dist="76200" dir="2700000" algn="tl" rotWithShape="0">
              <a:prstClr val="black">
                <a:alpha val="40000"/>
              </a:prstClr>
            </a:outerShdw>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2pPr>
            <a:lvl3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3pPr>
            <a:lvl4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4pPr>
            <a:lvl5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5pPr>
            <a:lvl6pPr marL="4572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6pPr>
            <a:lvl7pPr marL="9144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7pPr>
            <a:lvl8pPr marL="13716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8pPr>
            <a:lvl9pPr marL="18288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j-ea"/>
                <a:cs typeface="+mj-cs"/>
              </a:rPr>
              <a:t>Developing Your Business Etiquette</a:t>
            </a:r>
          </a:p>
        </p:txBody>
      </p:sp>
      <p:pic>
        <p:nvPicPr>
          <p:cNvPr id="11" name="Picture 10">
            <a:extLst>
              <a:ext uri="{FF2B5EF4-FFF2-40B4-BE49-F238E27FC236}">
                <a16:creationId xmlns:a16="http://schemas.microsoft.com/office/drawing/2014/main" id="{5AADB0B1-E37D-E09F-0929-D75295B3D04C}"/>
              </a:ext>
            </a:extLst>
          </p:cNvPr>
          <p:cNvPicPr>
            <a:picLocks noChangeAspect="1"/>
          </p:cNvPicPr>
          <p:nvPr/>
        </p:nvPicPr>
        <p:blipFill>
          <a:blip r:embed="rId4"/>
          <a:stretch>
            <a:fillRect/>
          </a:stretch>
        </p:blipFill>
        <p:spPr>
          <a:xfrm>
            <a:off x="2321912" y="4862262"/>
            <a:ext cx="7547502" cy="871804"/>
          </a:xfrm>
          <a:prstGeom prst="rect">
            <a:avLst/>
          </a:prstGeom>
        </p:spPr>
      </p:pic>
      <p:pic>
        <p:nvPicPr>
          <p:cNvPr id="6" name="Picture 5">
            <a:extLst>
              <a:ext uri="{FF2B5EF4-FFF2-40B4-BE49-F238E27FC236}">
                <a16:creationId xmlns:a16="http://schemas.microsoft.com/office/drawing/2014/main" id="{45C767E4-D2BB-CCB5-31BD-EB134C985A09}"/>
              </a:ext>
            </a:extLst>
          </p:cNvPr>
          <p:cNvPicPr>
            <a:picLocks noChangeAspect="1"/>
          </p:cNvPicPr>
          <p:nvPr/>
        </p:nvPicPr>
        <p:blipFill>
          <a:blip r:embed="rId5"/>
          <a:stretch>
            <a:fillRect/>
          </a:stretch>
        </p:blipFill>
        <p:spPr>
          <a:xfrm>
            <a:off x="2447528" y="3156564"/>
            <a:ext cx="6351912" cy="1267491"/>
          </a:xfrm>
          <a:prstGeom prst="rect">
            <a:avLst/>
          </a:prstGeom>
        </p:spPr>
      </p:pic>
      <p:sp>
        <p:nvSpPr>
          <p:cNvPr id="9" name="Title 4">
            <a:extLst>
              <a:ext uri="{FF2B5EF4-FFF2-40B4-BE49-F238E27FC236}">
                <a16:creationId xmlns:a16="http://schemas.microsoft.com/office/drawing/2014/main" id="{876C91A2-6A95-57E1-8B03-9E896CF26F94}"/>
              </a:ext>
            </a:extLst>
          </p:cNvPr>
          <p:cNvSpPr txBox="1">
            <a:spLocks/>
          </p:cNvSpPr>
          <p:nvPr/>
        </p:nvSpPr>
        <p:spPr bwMode="auto">
          <a:xfrm>
            <a:off x="2749950" y="4424055"/>
            <a:ext cx="5747069" cy="1050410"/>
          </a:xfrm>
          <a:prstGeom prst="rect">
            <a:avLst/>
          </a:prstGeom>
          <a:solidFill>
            <a:srgbClr val="000000">
              <a:lumMod val="95000"/>
              <a:lumOff val="5000"/>
            </a:srgbClr>
          </a:solidFill>
          <a:ln w="3175">
            <a:solidFill>
              <a:srgbClr val="FFFFFF">
                <a:lumMod val="95000"/>
              </a:srgbClr>
            </a:solid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2pPr>
            <a:lvl3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3pPr>
            <a:lvl4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4pPr>
            <a:lvl5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5pPr>
            <a:lvl6pPr marL="4572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6pPr>
            <a:lvl7pPr marL="9144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7pPr>
            <a:lvl8pPr marL="13716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8pPr>
            <a:lvl9pPr marL="18288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0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j-ea"/>
                <a:cs typeface="+mj-cs"/>
              </a:rPr>
              <a:t>In Social Settings</a:t>
            </a:r>
          </a:p>
        </p:txBody>
      </p:sp>
    </p:spTree>
    <p:custDataLst>
      <p:tags r:id="rId1"/>
    </p:custDataLst>
    <p:extLst>
      <p:ext uri="{BB962C8B-B14F-4D97-AF65-F5344CB8AC3E}">
        <p14:creationId xmlns:p14="http://schemas.microsoft.com/office/powerpoint/2010/main" val="841784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2321912" y="1118768"/>
            <a:ext cx="7548176"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 </a:t>
            </a:r>
          </a:p>
        </p:txBody>
      </p:sp>
      <p:sp>
        <p:nvSpPr>
          <p:cNvPr id="8" name="Title 5">
            <a:extLst>
              <a:ext uri="{FF2B5EF4-FFF2-40B4-BE49-F238E27FC236}">
                <a16:creationId xmlns:a16="http://schemas.microsoft.com/office/drawing/2014/main" id="{D38103E5-48F7-A661-8882-8102ECB914D3}"/>
              </a:ext>
            </a:extLst>
          </p:cNvPr>
          <p:cNvSpPr txBox="1">
            <a:spLocks/>
          </p:cNvSpPr>
          <p:nvPr/>
        </p:nvSpPr>
        <p:spPr bwMode="auto">
          <a:xfrm>
            <a:off x="1672842" y="1279125"/>
            <a:ext cx="7988033" cy="1640964"/>
          </a:xfrm>
          <a:prstGeom prst="rect">
            <a:avLst/>
          </a:prstGeom>
          <a:solidFill>
            <a:srgbClr val="006666"/>
          </a:solidFill>
          <a:ln w="9525">
            <a:solidFill>
              <a:srgbClr val="000000"/>
            </a:solidFill>
            <a:miter lim="800000"/>
            <a:headEnd/>
            <a:tailEnd/>
          </a:ln>
          <a:effectLst>
            <a:outerShdw blurRad="50800" dist="76200" dir="2700000" algn="tl" rotWithShape="0">
              <a:prstClr val="black">
                <a:alpha val="40000"/>
              </a:prstClr>
            </a:outerShdw>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2pPr>
            <a:lvl3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3pPr>
            <a:lvl4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4pPr>
            <a:lvl5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5pPr>
            <a:lvl6pPr marL="4572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6pPr>
            <a:lvl7pPr marL="9144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7pPr>
            <a:lvl8pPr marL="13716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8pPr>
            <a:lvl9pPr marL="18288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ar-EG"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j-ea"/>
              <a:cs typeface="+mj-cs"/>
            </a:endParaRPr>
          </a:p>
          <a:p>
            <a:pPr lvl="0">
              <a:defRPr/>
            </a:pPr>
            <a:r>
              <a:rPr lang="ar-EG" sz="3200" kern="0" dirty="0">
                <a:solidFill>
                  <a:srgbClr val="FFFFFF"/>
                </a:solidFill>
                <a:latin typeface="Tahoma"/>
              </a:rPr>
              <a:t>تطوير آداب عملك</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j-ea"/>
                <a:cs typeface="+mj-cs"/>
              </a:rPr>
              <a:t>Developing Your Business Etiquette</a:t>
            </a:r>
            <a:endParaRPr kumimoji="0" lang="ar-EG"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j-ea"/>
              <a:cs typeface="+mj-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j-ea"/>
              <a:cs typeface="+mj-cs"/>
            </a:endParaRPr>
          </a:p>
        </p:txBody>
      </p:sp>
      <p:pic>
        <p:nvPicPr>
          <p:cNvPr id="11" name="Picture 10">
            <a:extLst>
              <a:ext uri="{FF2B5EF4-FFF2-40B4-BE49-F238E27FC236}">
                <a16:creationId xmlns:a16="http://schemas.microsoft.com/office/drawing/2014/main" id="{5AADB0B1-E37D-E09F-0929-D75295B3D04C}"/>
              </a:ext>
            </a:extLst>
          </p:cNvPr>
          <p:cNvPicPr>
            <a:picLocks noChangeAspect="1"/>
          </p:cNvPicPr>
          <p:nvPr/>
        </p:nvPicPr>
        <p:blipFill>
          <a:blip r:embed="rId4"/>
          <a:stretch>
            <a:fillRect/>
          </a:stretch>
        </p:blipFill>
        <p:spPr>
          <a:xfrm>
            <a:off x="2321912" y="4862262"/>
            <a:ext cx="7547502" cy="871804"/>
          </a:xfrm>
          <a:prstGeom prst="rect">
            <a:avLst/>
          </a:prstGeom>
        </p:spPr>
      </p:pic>
      <p:pic>
        <p:nvPicPr>
          <p:cNvPr id="6" name="Picture 5">
            <a:extLst>
              <a:ext uri="{FF2B5EF4-FFF2-40B4-BE49-F238E27FC236}">
                <a16:creationId xmlns:a16="http://schemas.microsoft.com/office/drawing/2014/main" id="{45C767E4-D2BB-CCB5-31BD-EB134C985A09}"/>
              </a:ext>
            </a:extLst>
          </p:cNvPr>
          <p:cNvPicPr>
            <a:picLocks noChangeAspect="1"/>
          </p:cNvPicPr>
          <p:nvPr/>
        </p:nvPicPr>
        <p:blipFill>
          <a:blip r:embed="rId5"/>
          <a:stretch>
            <a:fillRect/>
          </a:stretch>
        </p:blipFill>
        <p:spPr>
          <a:xfrm>
            <a:off x="2321912" y="3913854"/>
            <a:ext cx="6351912" cy="1267491"/>
          </a:xfrm>
          <a:prstGeom prst="rect">
            <a:avLst/>
          </a:prstGeom>
        </p:spPr>
      </p:pic>
      <p:sp>
        <p:nvSpPr>
          <p:cNvPr id="4" name="Rectangle 3">
            <a:extLst>
              <a:ext uri="{FF2B5EF4-FFF2-40B4-BE49-F238E27FC236}">
                <a16:creationId xmlns:a16="http://schemas.microsoft.com/office/drawing/2014/main" id="{5987C5DC-0CBA-DCCB-C83D-9D0755BD2A06}"/>
              </a:ext>
            </a:extLst>
          </p:cNvPr>
          <p:cNvSpPr/>
          <p:nvPr/>
        </p:nvSpPr>
        <p:spPr>
          <a:xfrm>
            <a:off x="4003590" y="3244334"/>
            <a:ext cx="3531266" cy="584775"/>
          </a:xfrm>
          <a:prstGeom prst="rect">
            <a:avLst/>
          </a:prstGeom>
        </p:spPr>
        <p:txBody>
          <a:bodyPr wrap="square">
            <a:spAutoFit/>
          </a:bodyPr>
          <a:lstStyle/>
          <a:p>
            <a:pPr algn="ctr"/>
            <a:r>
              <a:rPr lang="en-GB" sz="3200" b="1" dirty="0" err="1">
                <a:effectLst>
                  <a:outerShdw blurRad="38100" dist="38100" dir="2700000" algn="tl">
                    <a:srgbClr val="000000">
                      <a:alpha val="43137"/>
                    </a:srgbClr>
                  </a:outerShdw>
                </a:effectLst>
              </a:rPr>
              <a:t>في</a:t>
            </a:r>
            <a:r>
              <a:rPr lang="en-GB" sz="3200" b="1" dirty="0">
                <a:effectLst>
                  <a:outerShdw blurRad="38100" dist="38100" dir="2700000" algn="tl">
                    <a:srgbClr val="000000">
                      <a:alpha val="43137"/>
                    </a:srgbClr>
                  </a:outerShdw>
                </a:effectLst>
              </a:rPr>
              <a:t> </a:t>
            </a:r>
            <a:r>
              <a:rPr lang="en-GB" sz="3200" b="1" dirty="0" err="1">
                <a:effectLst>
                  <a:outerShdw blurRad="38100" dist="38100" dir="2700000" algn="tl">
                    <a:srgbClr val="000000">
                      <a:alpha val="43137"/>
                    </a:srgbClr>
                  </a:outerShdw>
                </a:effectLst>
              </a:rPr>
              <a:t>مكان</a:t>
            </a:r>
            <a:r>
              <a:rPr lang="en-GB" sz="3200" b="1" dirty="0">
                <a:effectLst>
                  <a:outerShdw blurRad="38100" dist="38100" dir="2700000" algn="tl">
                    <a:srgbClr val="000000">
                      <a:alpha val="43137"/>
                    </a:srgbClr>
                  </a:outerShdw>
                </a:effectLst>
              </a:rPr>
              <a:t> </a:t>
            </a:r>
            <a:r>
              <a:rPr lang="en-GB" sz="3200" b="1" dirty="0" err="1">
                <a:effectLst>
                  <a:outerShdw blurRad="38100" dist="38100" dir="2700000" algn="tl">
                    <a:srgbClr val="000000">
                      <a:alpha val="43137"/>
                    </a:srgbClr>
                  </a:outerShdw>
                </a:effectLst>
              </a:rPr>
              <a:t>العمل</a:t>
            </a:r>
            <a:endParaRPr lang="en-GB" sz="3200" b="1" dirty="0">
              <a:effectLst>
                <a:outerShdw blurRad="38100" dist="38100" dir="2700000" algn="tl">
                  <a:srgbClr val="000000">
                    <a:alpha val="43137"/>
                  </a:srgbClr>
                </a:outerShdw>
              </a:effectLst>
            </a:endParaRPr>
          </a:p>
        </p:txBody>
      </p:sp>
    </p:spTree>
    <p:custDataLst>
      <p:tags r:id="rId1"/>
    </p:custDataLst>
    <p:extLst>
      <p:ext uri="{BB962C8B-B14F-4D97-AF65-F5344CB8AC3E}">
        <p14:creationId xmlns:p14="http://schemas.microsoft.com/office/powerpoint/2010/main" val="1604013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1445472" y="1383101"/>
            <a:ext cx="7548176"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algn="ctr" eaLnBrk="0" fontAlgn="base" hangingPunct="0">
              <a:spcBef>
                <a:spcPct val="0"/>
              </a:spcBef>
              <a:spcAft>
                <a:spcPct val="0"/>
              </a:spcAft>
              <a:defRPr/>
            </a:pPr>
            <a:r>
              <a:rPr lang="ar-EG" sz="3600" b="1" dirty="0">
                <a:ln>
                  <a:solidFill>
                    <a:srgbClr val="000000"/>
                  </a:solidFill>
                </a:ln>
                <a:solidFill>
                  <a:srgbClr val="C00000"/>
                </a:solidFill>
                <a:effectLst>
                  <a:outerShdw blurRad="38100" dist="76200" dir="2700000" algn="tl">
                    <a:srgbClr val="000000">
                      <a:alpha val="81176"/>
                    </a:srgbClr>
                  </a:outerShdw>
                </a:effectLst>
                <a:latin typeface="Tahoma"/>
              </a:rPr>
              <a:t>الانطباعات الأولى</a:t>
            </a:r>
          </a:p>
          <a:p>
            <a:pPr algn="ctr" eaLnBrk="0" fontAlgn="base" hangingPunct="0">
              <a:spcBef>
                <a:spcPct val="0"/>
              </a:spcBef>
              <a:spcAft>
                <a:spcPct val="0"/>
              </a:spcAft>
              <a:defRPr/>
            </a:pPr>
            <a:r>
              <a:rPr kumimoji="0" lang="en-US" sz="36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First Impressions</a:t>
            </a:r>
          </a:p>
          <a:p>
            <a:pPr lvl="0" algn="ctr" eaLnBrk="0" fontAlgn="base" hangingPunct="0">
              <a:spcBef>
                <a:spcPct val="0"/>
              </a:spcBef>
              <a:spcAft>
                <a:spcPct val="0"/>
              </a:spcAft>
              <a:defRPr/>
            </a:pPr>
            <a:endParaRPr kumimoji="0" lang="en-US" sz="36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endParaRPr>
          </a:p>
        </p:txBody>
      </p:sp>
      <p:sp>
        <p:nvSpPr>
          <p:cNvPr id="9" name="Rounded Rectangle 17">
            <a:extLst>
              <a:ext uri="{FF2B5EF4-FFF2-40B4-BE49-F238E27FC236}">
                <a16:creationId xmlns:a16="http://schemas.microsoft.com/office/drawing/2014/main" id="{E750D7C6-D753-6AEF-F26E-3CE3AC3C341C}"/>
              </a:ext>
            </a:extLst>
          </p:cNvPr>
          <p:cNvSpPr/>
          <p:nvPr/>
        </p:nvSpPr>
        <p:spPr bwMode="auto">
          <a:xfrm>
            <a:off x="5955688" y="2259400"/>
            <a:ext cx="4485771" cy="3164499"/>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lvl="0" indent="-457200" algn="r" rtl="1" eaLnBrk="0" fontAlgn="base" hangingPunct="0">
              <a:spcBef>
                <a:spcPct val="0"/>
              </a:spcBef>
              <a:spcAft>
                <a:spcPct val="0"/>
              </a:spcAft>
              <a:buFont typeface="Wingdings" panose="05000000000000000000" pitchFamily="2" charset="2"/>
              <a:buChar char="q"/>
              <a:defRPr/>
            </a:pPr>
            <a:r>
              <a:rPr lang="ar-EG" sz="2000" b="1" kern="0" dirty="0">
                <a:solidFill>
                  <a:srgbClr val="A5A5A5">
                    <a:lumMod val="50000"/>
                  </a:srgbClr>
                </a:solidFill>
                <a:effectLst>
                  <a:outerShdw blurRad="50800" dist="38100" dir="8100000" algn="tr" rotWithShape="0">
                    <a:srgbClr val="808080">
                      <a:alpha val="40000"/>
                    </a:srgbClr>
                  </a:outerShdw>
                </a:effectLst>
                <a:latin typeface="Arial"/>
              </a:rPr>
              <a:t>من غداء العمل إلى مؤتمرات الصناعة ، أنت تمثل شركتك عندما تكون في الأماكن العامة.
تأكد من أن مظهرك وأفعالك مناسبة للموقف. 
تستمر الانطباعات الأولى لفترة طويلة ، لذا تعرف على عادات الثقافة عندما تقابل أشخاصا جددا.</a:t>
            </a:r>
            <a:endParaRPr lang="en-US" sz="2000" b="1" kern="0" dirty="0">
              <a:solidFill>
                <a:srgbClr val="A5A5A5">
                  <a:lumMod val="50000"/>
                </a:srgbClr>
              </a:solidFill>
              <a:effectLst>
                <a:outerShdw blurRad="50800" dist="38100" dir="8100000" algn="tr" rotWithShape="0">
                  <a:srgbClr val="808080">
                    <a:alpha val="40000"/>
                  </a:srgbClr>
                </a:outerShdw>
              </a:effectLst>
              <a:latin typeface="Arial"/>
            </a:endParaRPr>
          </a:p>
        </p:txBody>
      </p:sp>
      <p:sp>
        <p:nvSpPr>
          <p:cNvPr id="8" name="TextBox 7">
            <a:extLst>
              <a:ext uri="{FF2B5EF4-FFF2-40B4-BE49-F238E27FC236}">
                <a16:creationId xmlns:a16="http://schemas.microsoft.com/office/drawing/2014/main" id="{E59CDFF6-E376-9454-42DC-0B5951B519DC}"/>
              </a:ext>
            </a:extLst>
          </p:cNvPr>
          <p:cNvSpPr txBox="1"/>
          <p:nvPr/>
        </p:nvSpPr>
        <p:spPr>
          <a:xfrm>
            <a:off x="2991174" y="0"/>
            <a:ext cx="8563500" cy="1077218"/>
          </a:xfrm>
          <a:prstGeom prst="rect">
            <a:avLst/>
          </a:prstGeom>
          <a:noFill/>
        </p:spPr>
        <p:txBody>
          <a:bodyPr wrap="square">
            <a:spAutoFit/>
          </a:bodyPr>
          <a:lstStyle/>
          <a:p>
            <a:pPr lvl="0">
              <a:defRPr/>
            </a:pPr>
            <a:r>
              <a:rPr lang="ar-EG" sz="3200" b="1" kern="0" dirty="0">
                <a:effectLst>
                  <a:outerShdw blurRad="38100" dist="38100" dir="2700000" algn="tl">
                    <a:srgbClr val="C0C0C0"/>
                  </a:outerShdw>
                </a:effectLst>
                <a:latin typeface="Tahoma"/>
              </a:rPr>
              <a:t>في مكان العمل</a:t>
            </a:r>
            <a:endParaRPr kumimoji="0" lang="ar-EG" sz="3200" b="1" i="0" u="none" strike="noStrike" kern="0" cap="none" spc="0" normalizeH="0" baseline="0" noProof="0" dirty="0">
              <a:ln>
                <a:noFill/>
              </a:ln>
              <a:effectLst>
                <a:outerShdw blurRad="38100" dist="38100" dir="2700000" algn="tl">
                  <a:srgbClr val="C0C0C0"/>
                </a:outerShdw>
              </a:effectLst>
              <a:uLnTx/>
              <a:uFillTx/>
              <a:latin typeface="Tahoma"/>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effectLst>
                  <a:outerShdw blurRad="38100" dist="38100" dir="2700000" algn="tl">
                    <a:srgbClr val="C0C0C0"/>
                  </a:outerShdw>
                </a:effectLst>
                <a:uLnTx/>
                <a:uFillTx/>
                <a:latin typeface="Tahoma"/>
                <a:ea typeface="+mn-ea"/>
                <a:cs typeface="+mn-cs"/>
              </a:rPr>
              <a:t>In the Workplace</a:t>
            </a:r>
            <a:endParaRPr kumimoji="0" lang="en-GB" sz="1000" b="0" i="0" u="none" strike="noStrike" kern="1200" cap="none" spc="0" normalizeH="0" baseline="0" noProof="0" dirty="0">
              <a:ln>
                <a:noFill/>
              </a:ln>
              <a:effectLst/>
              <a:uLnTx/>
              <a:uFillTx/>
              <a:latin typeface="Calibri"/>
              <a:ea typeface="+mn-ea"/>
              <a:cs typeface="+mn-cs"/>
            </a:endParaRPr>
          </a:p>
        </p:txBody>
      </p:sp>
      <p:pic>
        <p:nvPicPr>
          <p:cNvPr id="6" name="Graphic 5" descr="Badge 1 with solid fill">
            <a:extLst>
              <a:ext uri="{FF2B5EF4-FFF2-40B4-BE49-F238E27FC236}">
                <a16:creationId xmlns:a16="http://schemas.microsoft.com/office/drawing/2014/main" id="{F42C5FB9-7891-E35F-58E3-363DB361ED9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88272" y="973694"/>
            <a:ext cx="914400" cy="914400"/>
          </a:xfrm>
          <a:prstGeom prst="rect">
            <a:avLst/>
          </a:prstGeom>
        </p:spPr>
      </p:pic>
      <p:sp>
        <p:nvSpPr>
          <p:cNvPr id="2" name="Rounded Rectangle 17">
            <a:extLst>
              <a:ext uri="{FF2B5EF4-FFF2-40B4-BE49-F238E27FC236}">
                <a16:creationId xmlns:a16="http://schemas.microsoft.com/office/drawing/2014/main" id="{8FD9EC0B-AD83-8337-5543-3F1B72C1A4A6}"/>
              </a:ext>
            </a:extLst>
          </p:cNvPr>
          <p:cNvSpPr/>
          <p:nvPr/>
        </p:nvSpPr>
        <p:spPr bwMode="auto">
          <a:xfrm>
            <a:off x="757613" y="2259401"/>
            <a:ext cx="5338387" cy="3164499"/>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lvl="0" indent="-457200" algn="just" eaLnBrk="0" fontAlgn="base" hangingPunct="0">
              <a:spcBef>
                <a:spcPct val="0"/>
              </a:spcBef>
              <a:spcAft>
                <a:spcPct val="0"/>
              </a:spcAft>
              <a:buFont typeface="Wingdings" panose="05000000000000000000" pitchFamily="2" charset="2"/>
              <a:buChar char="q"/>
              <a:defRPr/>
            </a:pPr>
            <a:r>
              <a:rPr lang="en-US" sz="2000" b="1" kern="0" dirty="0">
                <a:solidFill>
                  <a:srgbClr val="A5A5A5">
                    <a:lumMod val="50000"/>
                  </a:srgbClr>
                </a:solidFill>
                <a:effectLst>
                  <a:outerShdw blurRad="50800" dist="38100" dir="8100000" algn="tr" rotWithShape="0">
                    <a:srgbClr val="808080">
                      <a:alpha val="40000"/>
                    </a:srgbClr>
                  </a:outerShdw>
                </a:effectLst>
                <a:latin typeface="Arial"/>
              </a:rPr>
              <a:t>From business lunches to industry conferences, you represent your company when you are out in public.</a:t>
            </a:r>
            <a:endParaRPr lang="ar-EG" sz="2000" b="1" kern="0" dirty="0">
              <a:solidFill>
                <a:srgbClr val="A5A5A5">
                  <a:lumMod val="50000"/>
                </a:srgbClr>
              </a:solidFill>
              <a:effectLst>
                <a:outerShdw blurRad="50800" dist="38100" dir="8100000" algn="tr" rotWithShape="0">
                  <a:srgbClr val="808080">
                    <a:alpha val="40000"/>
                  </a:srgbClr>
                </a:outerShdw>
              </a:effectLst>
              <a:latin typeface="Arial"/>
            </a:endParaRPr>
          </a:p>
          <a:p>
            <a:pPr marL="457200" lvl="0" indent="-457200" algn="just" eaLnBrk="0" fontAlgn="base" hangingPunct="0">
              <a:spcBef>
                <a:spcPct val="0"/>
              </a:spcBef>
              <a:spcAft>
                <a:spcPct val="0"/>
              </a:spcAft>
              <a:buFont typeface="Wingdings" panose="05000000000000000000" pitchFamily="2" charset="2"/>
              <a:buChar char="q"/>
              <a:defRPr/>
            </a:pPr>
            <a:r>
              <a:rPr lang="en-US" sz="2000" b="1" kern="0" dirty="0">
                <a:solidFill>
                  <a:srgbClr val="A5A5A5">
                    <a:lumMod val="50000"/>
                  </a:srgbClr>
                </a:solidFill>
                <a:effectLst>
                  <a:outerShdw blurRad="50800" dist="38100" dir="8100000" algn="tr" rotWithShape="0">
                    <a:srgbClr val="808080">
                      <a:alpha val="40000"/>
                    </a:srgbClr>
                  </a:outerShdw>
                </a:effectLst>
                <a:latin typeface="Arial"/>
              </a:rPr>
              <a:t>Make sure that your appearance and actions are appropriate to the situation. </a:t>
            </a:r>
            <a:endParaRPr lang="ar-EG" sz="2000" b="1" kern="0" dirty="0">
              <a:solidFill>
                <a:srgbClr val="A5A5A5">
                  <a:lumMod val="50000"/>
                </a:srgbClr>
              </a:solidFill>
              <a:effectLst>
                <a:outerShdw blurRad="50800" dist="38100" dir="8100000" algn="tr" rotWithShape="0">
                  <a:srgbClr val="808080">
                    <a:alpha val="40000"/>
                  </a:srgbClr>
                </a:outerShdw>
              </a:effectLst>
              <a:latin typeface="Arial"/>
            </a:endParaRPr>
          </a:p>
          <a:p>
            <a:pPr marL="457200" lvl="0" indent="-457200" algn="just" eaLnBrk="0" fontAlgn="base" hangingPunct="0">
              <a:spcBef>
                <a:spcPct val="0"/>
              </a:spcBef>
              <a:spcAft>
                <a:spcPct val="0"/>
              </a:spcAft>
              <a:buFont typeface="Wingdings" panose="05000000000000000000" pitchFamily="2" charset="2"/>
              <a:buChar char="q"/>
              <a:defRPr/>
            </a:pPr>
            <a:r>
              <a:rPr lang="en-US" sz="2000" b="1" kern="0" dirty="0">
                <a:solidFill>
                  <a:srgbClr val="A5A5A5">
                    <a:lumMod val="50000"/>
                  </a:srgbClr>
                </a:solidFill>
                <a:effectLst>
                  <a:outerShdw blurRad="50800" dist="38100" dir="8100000" algn="tr" rotWithShape="0">
                    <a:srgbClr val="808080">
                      <a:alpha val="40000"/>
                    </a:srgbClr>
                  </a:outerShdw>
                </a:effectLst>
                <a:latin typeface="Arial"/>
              </a:rPr>
              <a:t>First impressions last a long time, so get to know the customs of the culture when you meet new people. </a:t>
            </a:r>
          </a:p>
        </p:txBody>
      </p:sp>
    </p:spTree>
    <p:custDataLst>
      <p:tags r:id="rId1"/>
    </p:custDataLst>
    <p:extLst>
      <p:ext uri="{BB962C8B-B14F-4D97-AF65-F5344CB8AC3E}">
        <p14:creationId xmlns:p14="http://schemas.microsoft.com/office/powerpoint/2010/main" val="2001858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1" end="1"/>
                                            </p:txEl>
                                          </p:spTgt>
                                        </p:tgtEl>
                                        <p:attrNameLst>
                                          <p:attrName>style.visibility</p:attrName>
                                        </p:attrNameLst>
                                      </p:cBhvr>
                                      <p:to>
                                        <p:strVal val="visible"/>
                                      </p:to>
                                    </p:set>
                                    <p:anim calcmode="lin" valueType="num">
                                      <p:cBhvr additive="base">
                                        <p:cTn id="19"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2" end="2"/>
                                            </p:txEl>
                                          </p:spTgt>
                                        </p:tgtEl>
                                        <p:attrNameLst>
                                          <p:attrName>style.visibility</p:attrName>
                                        </p:attrNameLst>
                                      </p:cBhvr>
                                      <p:to>
                                        <p:strVal val="visible"/>
                                      </p:to>
                                    </p:set>
                                    <p:anim calcmode="lin" valueType="num">
                                      <p:cBhvr additive="base">
                                        <p:cTn id="25"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 grpId="0" animBg="1"/>
    </p:bldLst>
  </p:timing>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5505296-5E97-57F7-4853-473017EF1CBF}"/>
              </a:ext>
            </a:extLst>
          </p:cNvPr>
          <p:cNvSpPr/>
          <p:nvPr/>
        </p:nvSpPr>
        <p:spPr bwMode="auto">
          <a:xfrm>
            <a:off x="1829833" y="1425793"/>
            <a:ext cx="3874532" cy="1077217"/>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Personal </a:t>
            </a:r>
            <a:r>
              <a:rPr lang="en-US" sz="2000" b="1" dirty="0">
                <a:ln>
                  <a:solidFill>
                    <a:srgbClr val="000000"/>
                  </a:solidFill>
                </a:ln>
                <a:solidFill>
                  <a:srgbClr val="C00000"/>
                </a:solidFill>
                <a:effectLst>
                  <a:outerShdw blurRad="38100" dist="76200" dir="2700000" algn="tl">
                    <a:srgbClr val="000000">
                      <a:alpha val="81176"/>
                    </a:srgbClr>
                  </a:outerShdw>
                </a:effectLst>
                <a:latin typeface="Tahoma"/>
              </a:rPr>
              <a:t>Appearance</a:t>
            </a:r>
            <a:endParaRPr kumimoji="0" lang="en-US" sz="20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endParaRPr>
          </a:p>
        </p:txBody>
      </p:sp>
      <p:sp>
        <p:nvSpPr>
          <p:cNvPr id="9" name="Rounded Rectangle 17">
            <a:extLst>
              <a:ext uri="{FF2B5EF4-FFF2-40B4-BE49-F238E27FC236}">
                <a16:creationId xmlns:a16="http://schemas.microsoft.com/office/drawing/2014/main" id="{E750D7C6-D753-6AEF-F26E-3CE3AC3C341C}"/>
              </a:ext>
            </a:extLst>
          </p:cNvPr>
          <p:cNvSpPr/>
          <p:nvPr/>
        </p:nvSpPr>
        <p:spPr bwMode="auto">
          <a:xfrm>
            <a:off x="1484234" y="2286000"/>
            <a:ext cx="4521150" cy="2917188"/>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lvl="0" indent="-457200" algn="just" eaLnBrk="0" fontAlgn="base" hangingPunct="0">
              <a:spcBef>
                <a:spcPct val="0"/>
              </a:spcBef>
              <a:spcAft>
                <a:spcPct val="0"/>
              </a:spcAft>
              <a:buFont typeface="Wingdings" panose="05000000000000000000" pitchFamily="2" charset="2"/>
              <a:buChar char="q"/>
              <a:defRPr/>
            </a:pPr>
            <a:r>
              <a:rPr lang="en-US" sz="2000" b="1" kern="0" dirty="0">
                <a:solidFill>
                  <a:srgbClr val="A5A5A5">
                    <a:lumMod val="50000"/>
                  </a:srgbClr>
                </a:solidFill>
                <a:effectLst>
                  <a:outerShdw blurRad="50800" dist="38100" dir="8100000" algn="tr" rotWithShape="0">
                    <a:srgbClr val="808080">
                      <a:alpha val="40000"/>
                    </a:srgbClr>
                  </a:outerShdw>
                </a:effectLst>
                <a:latin typeface="Arial"/>
              </a:rPr>
              <a:t>Your personal appearance often has considerable impact on your career success.</a:t>
            </a:r>
          </a:p>
          <a:p>
            <a:pPr lvl="0" algn="just" eaLnBrk="0" fontAlgn="base" hangingPunct="0">
              <a:spcBef>
                <a:spcPct val="0"/>
              </a:spcBef>
              <a:spcAft>
                <a:spcPct val="0"/>
              </a:spcAft>
              <a:defRPr/>
            </a:pPr>
            <a:endParaRPr lang="en-US" sz="2000" b="1" kern="0" dirty="0">
              <a:solidFill>
                <a:srgbClr val="A5A5A5">
                  <a:lumMod val="50000"/>
                </a:srgbClr>
              </a:solidFill>
              <a:effectLst>
                <a:outerShdw blurRad="50800" dist="38100" dir="8100000" algn="tr" rotWithShape="0">
                  <a:srgbClr val="808080">
                    <a:alpha val="40000"/>
                  </a:srgbClr>
                </a:outerShdw>
              </a:effectLst>
              <a:latin typeface="Arial"/>
            </a:endParaRPr>
          </a:p>
          <a:p>
            <a:pPr marL="457200" lvl="0" indent="-457200" algn="just" eaLnBrk="0" fontAlgn="base" hangingPunct="0">
              <a:spcBef>
                <a:spcPct val="0"/>
              </a:spcBef>
              <a:spcAft>
                <a:spcPct val="0"/>
              </a:spcAft>
              <a:buFont typeface="Wingdings" panose="05000000000000000000" pitchFamily="2" charset="2"/>
              <a:buChar char="q"/>
              <a:defRPr/>
            </a:pPr>
            <a:r>
              <a:rPr lang="en-US" sz="2000" b="1" kern="0" dirty="0">
                <a:solidFill>
                  <a:srgbClr val="A5A5A5">
                    <a:lumMod val="50000"/>
                  </a:srgbClr>
                </a:solidFill>
                <a:effectLst>
                  <a:outerShdw blurRad="50800" dist="38100" dir="8100000" algn="tr" rotWithShape="0">
                    <a:srgbClr val="808080">
                      <a:alpha val="40000"/>
                    </a:srgbClr>
                  </a:outerShdw>
                </a:effectLst>
                <a:latin typeface="Arial"/>
              </a:rPr>
              <a:t> Pay attention to the style of dress where you work and adjust your style to match.</a:t>
            </a:r>
          </a:p>
        </p:txBody>
      </p:sp>
      <p:pic>
        <p:nvPicPr>
          <p:cNvPr id="33" name="Graphic 32" descr="Badge with solid fill">
            <a:extLst>
              <a:ext uri="{FF2B5EF4-FFF2-40B4-BE49-F238E27FC236}">
                <a16:creationId xmlns:a16="http://schemas.microsoft.com/office/drawing/2014/main" id="{A38534CB-85AC-AD62-B1F3-753C5426B96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27034" y="1353553"/>
            <a:ext cx="914400" cy="914400"/>
          </a:xfrm>
          <a:prstGeom prst="rect">
            <a:avLst/>
          </a:prstGeom>
        </p:spPr>
      </p:pic>
      <p:sp>
        <p:nvSpPr>
          <p:cNvPr id="2" name="TextBox 1">
            <a:extLst>
              <a:ext uri="{FF2B5EF4-FFF2-40B4-BE49-F238E27FC236}">
                <a16:creationId xmlns:a16="http://schemas.microsoft.com/office/drawing/2014/main" id="{672AB7CD-6F19-1736-A1F3-AAD927FB95EC}"/>
              </a:ext>
            </a:extLst>
          </p:cNvPr>
          <p:cNvSpPr txBox="1"/>
          <p:nvPr/>
        </p:nvSpPr>
        <p:spPr>
          <a:xfrm>
            <a:off x="4524498" y="694604"/>
            <a:ext cx="8563500" cy="1077218"/>
          </a:xfrm>
          <a:prstGeom prst="rect">
            <a:avLst/>
          </a:prstGeom>
          <a:noFill/>
        </p:spPr>
        <p:txBody>
          <a:bodyPr wrap="square">
            <a:spAutoFit/>
          </a:bodyPr>
          <a:lstStyle/>
          <a:p>
            <a:pPr lvl="0">
              <a:defRPr/>
            </a:pPr>
            <a:r>
              <a:rPr lang="ar-EG" sz="3200" b="1" kern="0" dirty="0">
                <a:effectLst>
                  <a:outerShdw blurRad="38100" dist="38100" dir="2700000" algn="tl">
                    <a:srgbClr val="C0C0C0"/>
                  </a:outerShdw>
                </a:effectLst>
                <a:latin typeface="Tahoma"/>
              </a:rPr>
              <a:t>في مكان العمل</a:t>
            </a:r>
            <a:endParaRPr kumimoji="0" lang="ar-EG" sz="3200" b="1" i="0" u="none" strike="noStrike" kern="0" cap="none" spc="0" normalizeH="0" baseline="0" noProof="0" dirty="0">
              <a:ln>
                <a:noFill/>
              </a:ln>
              <a:effectLst>
                <a:outerShdw blurRad="38100" dist="38100" dir="2700000" algn="tl">
                  <a:srgbClr val="C0C0C0"/>
                </a:outerShdw>
              </a:effectLst>
              <a:uLnTx/>
              <a:uFillTx/>
              <a:latin typeface="Tahoma"/>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effectLst>
                  <a:outerShdw blurRad="38100" dist="38100" dir="2700000" algn="tl">
                    <a:srgbClr val="C0C0C0"/>
                  </a:outerShdw>
                </a:effectLst>
                <a:uLnTx/>
                <a:uFillTx/>
                <a:latin typeface="Tahoma"/>
                <a:ea typeface="+mn-ea"/>
                <a:cs typeface="+mn-cs"/>
              </a:rPr>
              <a:t>In the Workplace</a:t>
            </a:r>
            <a:endParaRPr kumimoji="0" lang="en-GB" sz="1000" b="0" i="0" u="none" strike="noStrike" kern="1200" cap="none" spc="0" normalizeH="0" baseline="0" noProof="0" dirty="0">
              <a:ln>
                <a:noFill/>
              </a:ln>
              <a:effectLst/>
              <a:uLnTx/>
              <a:uFillTx/>
              <a:latin typeface="Calibri"/>
              <a:ea typeface="+mn-ea"/>
              <a:cs typeface="+mn-cs"/>
            </a:endParaRPr>
          </a:p>
        </p:txBody>
      </p:sp>
      <p:sp>
        <p:nvSpPr>
          <p:cNvPr id="3" name="Rounded Rectangle 17">
            <a:extLst>
              <a:ext uri="{FF2B5EF4-FFF2-40B4-BE49-F238E27FC236}">
                <a16:creationId xmlns:a16="http://schemas.microsoft.com/office/drawing/2014/main" id="{0689DF4C-111A-91DE-35D3-032AD0811F2A}"/>
              </a:ext>
            </a:extLst>
          </p:cNvPr>
          <p:cNvSpPr/>
          <p:nvPr/>
        </p:nvSpPr>
        <p:spPr bwMode="auto">
          <a:xfrm>
            <a:off x="6585448" y="2764085"/>
            <a:ext cx="3616411" cy="2420646"/>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lvl="0" indent="-457200" algn="just" rtl="1" eaLnBrk="0" fontAlgn="base" hangingPunct="0">
              <a:spcBef>
                <a:spcPct val="0"/>
              </a:spcBef>
              <a:spcAft>
                <a:spcPct val="0"/>
              </a:spcAft>
              <a:buFont typeface="Wingdings" panose="05000000000000000000" pitchFamily="2" charset="2"/>
              <a:buChar char="q"/>
              <a:defRPr/>
            </a:pPr>
            <a:r>
              <a:rPr lang="ar-EG" sz="2000" b="1" kern="0">
                <a:solidFill>
                  <a:srgbClr val="A5A5A5">
                    <a:lumMod val="50000"/>
                  </a:srgbClr>
                </a:solidFill>
                <a:effectLst>
                  <a:outerShdw blurRad="50800" dist="38100" dir="8100000" algn="tr" rotWithShape="0">
                    <a:srgbClr val="808080">
                      <a:alpha val="40000"/>
                    </a:srgbClr>
                  </a:outerShdw>
                </a:effectLst>
                <a:latin typeface="Arial"/>
              </a:rPr>
              <a:t>غالبا ما يكون لمظهرك الشخصي تأثير كبير على نجاحك الوظيفي.
 انتبه إلى أسلوب اللباس الذي تعمل فيه واضبط أسلوبك ليتناسب مع ذلك.</a:t>
            </a:r>
            <a:endParaRPr lang="en-US" sz="2000" b="1" kern="0" dirty="0">
              <a:solidFill>
                <a:srgbClr val="A5A5A5">
                  <a:lumMod val="50000"/>
                </a:srgbClr>
              </a:solidFill>
              <a:effectLst>
                <a:outerShdw blurRad="50800" dist="38100" dir="8100000" algn="tr" rotWithShape="0">
                  <a:srgbClr val="808080">
                    <a:alpha val="40000"/>
                  </a:srgbClr>
                </a:outerShdw>
              </a:effectLst>
              <a:latin typeface="Arial"/>
            </a:endParaRPr>
          </a:p>
        </p:txBody>
      </p:sp>
      <p:sp>
        <p:nvSpPr>
          <p:cNvPr id="5" name="TextBox 4">
            <a:extLst>
              <a:ext uri="{FF2B5EF4-FFF2-40B4-BE49-F238E27FC236}">
                <a16:creationId xmlns:a16="http://schemas.microsoft.com/office/drawing/2014/main" id="{7F66FD31-92A1-9AFE-3B8F-17ACAC8E4716}"/>
              </a:ext>
            </a:extLst>
          </p:cNvPr>
          <p:cNvSpPr txBox="1"/>
          <p:nvPr/>
        </p:nvSpPr>
        <p:spPr>
          <a:xfrm>
            <a:off x="6487637" y="1994302"/>
            <a:ext cx="4134313" cy="461665"/>
          </a:xfrm>
          <a:prstGeom prst="rect">
            <a:avLst/>
          </a:prstGeom>
          <a:noFill/>
        </p:spPr>
        <p:txBody>
          <a:bodyPr wrap="square">
            <a:spAutoFit/>
          </a:bodyPr>
          <a:lstStyle/>
          <a:p>
            <a:pPr lvl="0" algn="ctr" eaLnBrk="0" fontAlgn="base" hangingPunct="0">
              <a:spcBef>
                <a:spcPct val="0"/>
              </a:spcBef>
              <a:spcAft>
                <a:spcPct val="0"/>
              </a:spcAft>
              <a:defRPr/>
            </a:pPr>
            <a:r>
              <a:rPr lang="ar-EG" sz="2400" b="1" dirty="0">
                <a:ln>
                  <a:solidFill>
                    <a:srgbClr val="000000"/>
                  </a:solidFill>
                </a:ln>
                <a:solidFill>
                  <a:srgbClr val="C00000"/>
                </a:solidFill>
                <a:effectLst>
                  <a:outerShdw blurRad="38100" dist="76200" dir="2700000" algn="tl">
                    <a:srgbClr val="000000">
                      <a:alpha val="81176"/>
                    </a:srgbClr>
                  </a:outerShdw>
                </a:effectLst>
                <a:latin typeface="Tahoma"/>
              </a:rPr>
              <a:t>المظهر الشخصي</a:t>
            </a:r>
            <a:endParaRPr kumimoji="0" lang="ar-EG" sz="2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endParaRPr>
          </a:p>
        </p:txBody>
      </p:sp>
    </p:spTree>
    <p:custDataLst>
      <p:tags r:id="rId1"/>
    </p:custDataLst>
    <p:extLst>
      <p:ext uri="{BB962C8B-B14F-4D97-AF65-F5344CB8AC3E}">
        <p14:creationId xmlns:p14="http://schemas.microsoft.com/office/powerpoint/2010/main" val="2761293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anim calcmode="lin" valueType="num">
                                      <p:cBhvr additive="base">
                                        <p:cTn id="13"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2" end="2"/>
                                            </p:txEl>
                                          </p:spTgt>
                                        </p:tgtEl>
                                        <p:attrNameLst>
                                          <p:attrName>style.visibility</p:attrName>
                                        </p:attrNameLst>
                                      </p:cBhvr>
                                      <p:to>
                                        <p:strVal val="visible"/>
                                      </p:to>
                                    </p:set>
                                    <p:anim calcmode="lin" valueType="num">
                                      <p:cBhvr additive="base">
                                        <p:cTn id="19"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gtEl>
                                        <p:attrNameLst>
                                          <p:attrName>style.visibility</p:attrName>
                                        </p:attrNameLst>
                                      </p:cBhvr>
                                      <p:to>
                                        <p:strVal val="visible"/>
                                      </p:to>
                                    </p:set>
                                    <p:anim calcmode="lin" valueType="num">
                                      <p:cBhvr additive="base">
                                        <p:cTn id="25" dur="500" fill="hold"/>
                                        <p:tgtEl>
                                          <p:spTgt spid="3"/>
                                        </p:tgtEl>
                                        <p:attrNameLst>
                                          <p:attrName>ppt_x</p:attrName>
                                        </p:attrNameLst>
                                      </p:cBhvr>
                                      <p:tavLst>
                                        <p:tav tm="0">
                                          <p:val>
                                            <p:strVal val="#ppt_x"/>
                                          </p:val>
                                        </p:tav>
                                        <p:tav tm="100000">
                                          <p:val>
                                            <p:strVal val="#ppt_x"/>
                                          </p:val>
                                        </p:tav>
                                      </p:tavLst>
                                    </p:anim>
                                    <p:anim calcmode="lin" valueType="num">
                                      <p:cBhvr additive="base">
                                        <p:cTn id="26"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anim calcmode="lin" valueType="num">
                                      <p:cBhvr additive="base">
                                        <p:cTn id="3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3" grpId="0" animBg="1"/>
    </p:bldLst>
  </p:timing>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837010" y="1258336"/>
            <a:ext cx="4724400" cy="1189879"/>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lvl="0" algn="ctr" eaLnBrk="0" fontAlgn="base" hangingPunct="0">
              <a:spcBef>
                <a:spcPct val="0"/>
              </a:spcBef>
              <a:spcAft>
                <a:spcPct val="0"/>
              </a:spcAft>
              <a:defRPr/>
            </a:pPr>
            <a:r>
              <a:rPr kumimoji="0" lang="en-US"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Personal Appearance</a:t>
            </a:r>
          </a:p>
        </p:txBody>
      </p:sp>
      <p:sp>
        <p:nvSpPr>
          <p:cNvPr id="9" name="Rounded Rectangle 17">
            <a:extLst>
              <a:ext uri="{FF2B5EF4-FFF2-40B4-BE49-F238E27FC236}">
                <a16:creationId xmlns:a16="http://schemas.microsoft.com/office/drawing/2014/main" id="{E750D7C6-D753-6AEF-F26E-3CE3AC3C341C}"/>
              </a:ext>
            </a:extLst>
          </p:cNvPr>
          <p:cNvSpPr/>
          <p:nvPr/>
        </p:nvSpPr>
        <p:spPr bwMode="auto">
          <a:xfrm>
            <a:off x="1122086" y="2326261"/>
            <a:ext cx="4154249" cy="2936889"/>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marR="0" lvl="0" indent="-457200" algn="just" defTabSz="914400" rtl="0" eaLnBrk="0" fontAlgn="base" latinLnBrk="0" hangingPunct="0">
              <a:lnSpc>
                <a:spcPct val="100000"/>
              </a:lnSpc>
              <a:spcBef>
                <a:spcPct val="0"/>
              </a:spcBef>
              <a:spcAft>
                <a:spcPct val="0"/>
              </a:spcAft>
              <a:buClrTx/>
              <a:buSzTx/>
              <a:buFont typeface="Wingdings" panose="05000000000000000000" pitchFamily="2" charset="2"/>
              <a:buChar char="q"/>
              <a:tabLst/>
              <a:defRPr/>
            </a:pPr>
            <a:r>
              <a:rPr kumimoji="0" lang="en-US" sz="2000" b="1" i="0" u="none" strike="noStrike" kern="0" cap="none" spc="0" normalizeH="0" baseline="0" noProof="0" dirty="0">
                <a:ln>
                  <a:noFill/>
                </a:ln>
                <a:solidFill>
                  <a:srgbClr val="A5A5A5">
                    <a:lumMod val="50000"/>
                  </a:srgbClr>
                </a:solidFill>
                <a:effectLst>
                  <a:outerShdw blurRad="50800" dist="38100" dir="8100000" algn="tr" rotWithShape="0">
                    <a:srgbClr val="808080">
                      <a:alpha val="40000"/>
                    </a:srgbClr>
                  </a:outerShdw>
                </a:effectLst>
                <a:uLnTx/>
                <a:uFillTx/>
                <a:latin typeface="Arial"/>
                <a:ea typeface="+mn-ea"/>
              </a:rPr>
              <a:t>In addition to your clothing, grooming</a:t>
            </a:r>
            <a:r>
              <a:rPr kumimoji="0" lang="ar-EG" sz="2000" b="1" i="0" u="none" strike="noStrike" kern="0" cap="none" spc="0" normalizeH="0" noProof="0" dirty="0">
                <a:ln>
                  <a:noFill/>
                </a:ln>
                <a:solidFill>
                  <a:srgbClr val="A5A5A5">
                    <a:lumMod val="50000"/>
                  </a:srgbClr>
                </a:solidFill>
                <a:effectLst>
                  <a:outerShdw blurRad="50800" dist="38100" dir="8100000" algn="tr" rotWithShape="0">
                    <a:srgbClr val="808080">
                      <a:alpha val="40000"/>
                    </a:srgbClr>
                  </a:outerShdw>
                </a:effectLst>
                <a:uLnTx/>
                <a:uFillTx/>
                <a:latin typeface="Arial"/>
                <a:ea typeface="+mn-ea"/>
              </a:rPr>
              <a:t> </a:t>
            </a:r>
            <a:r>
              <a:rPr kumimoji="0" lang="en-US" sz="2000" b="1" i="0" u="none" strike="noStrike" kern="0" cap="none" spc="0" normalizeH="0" baseline="0" noProof="0" dirty="0">
                <a:ln>
                  <a:noFill/>
                </a:ln>
                <a:solidFill>
                  <a:srgbClr val="A5A5A5">
                    <a:lumMod val="50000"/>
                  </a:srgbClr>
                </a:solidFill>
                <a:effectLst>
                  <a:outerShdw blurRad="50800" dist="38100" dir="8100000" algn="tr" rotWithShape="0">
                    <a:srgbClr val="808080">
                      <a:alpha val="40000"/>
                    </a:srgbClr>
                  </a:outerShdw>
                </a:effectLst>
                <a:uLnTx/>
                <a:uFillTx/>
                <a:latin typeface="Arial"/>
                <a:ea typeface="+mn-ea"/>
              </a:rPr>
              <a:t>affects the impression you give others in the workplace.</a:t>
            </a:r>
          </a:p>
          <a:p>
            <a:pPr marL="457200" marR="0" lvl="0" indent="-457200" algn="just" defTabSz="914400" rtl="0" eaLnBrk="0" fontAlgn="base" latinLnBrk="0" hangingPunct="0">
              <a:lnSpc>
                <a:spcPct val="100000"/>
              </a:lnSpc>
              <a:spcBef>
                <a:spcPct val="0"/>
              </a:spcBef>
              <a:spcAft>
                <a:spcPct val="0"/>
              </a:spcAft>
              <a:buClrTx/>
              <a:buSzTx/>
              <a:buFont typeface="Wingdings" panose="05000000000000000000" pitchFamily="2" charset="2"/>
              <a:buChar char="q"/>
              <a:tabLst/>
              <a:defRPr/>
            </a:pPr>
            <a:r>
              <a:rPr kumimoji="0" lang="en-US" sz="2000" b="1" i="0" u="none" strike="noStrike" kern="0" cap="none" spc="0" normalizeH="0" baseline="0" noProof="0" dirty="0">
                <a:ln>
                  <a:noFill/>
                </a:ln>
                <a:solidFill>
                  <a:srgbClr val="A5A5A5">
                    <a:lumMod val="50000"/>
                  </a:srgbClr>
                </a:solidFill>
                <a:effectLst>
                  <a:outerShdw blurRad="50800" dist="38100" dir="8100000" algn="tr" rotWithShape="0">
                    <a:srgbClr val="808080">
                      <a:alpha val="40000"/>
                    </a:srgbClr>
                  </a:outerShdw>
                </a:effectLst>
                <a:uLnTx/>
                <a:uFillTx/>
                <a:latin typeface="Arial"/>
                <a:ea typeface="+mn-ea"/>
              </a:rPr>
              <a:t>Pay close attention to cleanliness and avoid using products with powerful or perfumed scents. </a:t>
            </a:r>
          </a:p>
        </p:txBody>
      </p:sp>
      <p:pic>
        <p:nvPicPr>
          <p:cNvPr id="33" name="Graphic 32" descr="Badge with solid fill">
            <a:extLst>
              <a:ext uri="{FF2B5EF4-FFF2-40B4-BE49-F238E27FC236}">
                <a16:creationId xmlns:a16="http://schemas.microsoft.com/office/drawing/2014/main" id="{A38534CB-85AC-AD62-B1F3-753C5426B96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64886" y="949040"/>
            <a:ext cx="914400" cy="914400"/>
          </a:xfrm>
          <a:prstGeom prst="rect">
            <a:avLst/>
          </a:prstGeom>
        </p:spPr>
      </p:pic>
      <p:sp>
        <p:nvSpPr>
          <p:cNvPr id="2" name="TextBox 1">
            <a:extLst>
              <a:ext uri="{FF2B5EF4-FFF2-40B4-BE49-F238E27FC236}">
                <a16:creationId xmlns:a16="http://schemas.microsoft.com/office/drawing/2014/main" id="{E4CFEAF8-3BE0-FB4D-5C76-B19D5DA92E1A}"/>
              </a:ext>
            </a:extLst>
          </p:cNvPr>
          <p:cNvSpPr txBox="1"/>
          <p:nvPr/>
        </p:nvSpPr>
        <p:spPr>
          <a:xfrm>
            <a:off x="4399917" y="848355"/>
            <a:ext cx="8563500" cy="830997"/>
          </a:xfrm>
          <a:prstGeom prst="rect">
            <a:avLst/>
          </a:prstGeom>
          <a:noFill/>
        </p:spPr>
        <p:txBody>
          <a:bodyPr wrap="square">
            <a:spAutoFit/>
          </a:bodyPr>
          <a:lstStyle/>
          <a:p>
            <a:pPr lvl="0">
              <a:defRPr/>
            </a:pPr>
            <a:r>
              <a:rPr lang="ar-EG" sz="2400" b="1" kern="0" dirty="0">
                <a:effectLst>
                  <a:outerShdw blurRad="38100" dist="38100" dir="2700000" algn="tl">
                    <a:srgbClr val="C0C0C0"/>
                  </a:outerShdw>
                </a:effectLst>
                <a:latin typeface="Tahoma"/>
              </a:rPr>
              <a:t>في مكان العمل</a:t>
            </a:r>
            <a:endParaRPr kumimoji="0" lang="ar-EG" sz="2400" b="1" i="0" u="none" strike="noStrike" kern="0" cap="none" spc="0" normalizeH="0" baseline="0" noProof="0" dirty="0">
              <a:ln>
                <a:noFill/>
              </a:ln>
              <a:effectLst>
                <a:outerShdw blurRad="38100" dist="38100" dir="2700000" algn="tl">
                  <a:srgbClr val="C0C0C0"/>
                </a:outerShdw>
              </a:effectLst>
              <a:uLnTx/>
              <a:uFillTx/>
              <a:latin typeface="Tahoma"/>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effectLst>
                  <a:outerShdw blurRad="38100" dist="38100" dir="2700000" algn="tl">
                    <a:srgbClr val="C0C0C0"/>
                  </a:outerShdw>
                </a:effectLst>
                <a:uLnTx/>
                <a:uFillTx/>
                <a:latin typeface="Tahoma"/>
                <a:ea typeface="+mn-ea"/>
                <a:cs typeface="+mn-cs"/>
              </a:rPr>
              <a:t>In the Workplace</a:t>
            </a:r>
            <a:endParaRPr kumimoji="0" lang="en-GB" sz="800" b="0" i="0" u="none" strike="noStrike" kern="1200" cap="none" spc="0" normalizeH="0" baseline="0" noProof="0" dirty="0">
              <a:ln>
                <a:noFill/>
              </a:ln>
              <a:effectLst/>
              <a:uLnTx/>
              <a:uFillTx/>
              <a:latin typeface="Calibri"/>
              <a:ea typeface="+mn-ea"/>
              <a:cs typeface="+mn-cs"/>
            </a:endParaRPr>
          </a:p>
        </p:txBody>
      </p:sp>
      <p:sp>
        <p:nvSpPr>
          <p:cNvPr id="3" name="Rounded Rectangle 17">
            <a:extLst>
              <a:ext uri="{FF2B5EF4-FFF2-40B4-BE49-F238E27FC236}">
                <a16:creationId xmlns:a16="http://schemas.microsoft.com/office/drawing/2014/main" id="{1E87FF8F-914A-20D2-86AC-D587D2BF432F}"/>
              </a:ext>
            </a:extLst>
          </p:cNvPr>
          <p:cNvSpPr/>
          <p:nvPr/>
        </p:nvSpPr>
        <p:spPr bwMode="auto">
          <a:xfrm>
            <a:off x="5894173" y="2326261"/>
            <a:ext cx="4386649" cy="2221339"/>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lvl="0" indent="-457200" algn="r" rtl="1" eaLnBrk="0" fontAlgn="base" hangingPunct="0">
              <a:spcBef>
                <a:spcPct val="0"/>
              </a:spcBef>
              <a:spcAft>
                <a:spcPct val="0"/>
              </a:spcAft>
              <a:buFont typeface="Wingdings" panose="05000000000000000000" pitchFamily="2" charset="2"/>
              <a:buChar char="q"/>
              <a:defRPr/>
            </a:pPr>
            <a:r>
              <a:rPr lang="ar-EG" sz="2000" b="1" kern="0">
                <a:solidFill>
                  <a:srgbClr val="A5A5A5">
                    <a:lumMod val="50000"/>
                  </a:srgbClr>
                </a:solidFill>
                <a:effectLst>
                  <a:outerShdw blurRad="50800" dist="38100" dir="8100000" algn="tr" rotWithShape="0">
                    <a:srgbClr val="808080">
                      <a:alpha val="40000"/>
                    </a:srgbClr>
                  </a:outerShdw>
                </a:effectLst>
                <a:latin typeface="Arial"/>
              </a:rPr>
              <a:t>بالإضافة إلى ملابسك ، يؤثر الاستمالة على الانطباع الذي تعطيه للآخرين في مكان العمل.
انتبه جيدا للنظافة وتجنب استخدام المنتجات ذات الروائح القوية أو المعطرة.</a:t>
            </a:r>
            <a:endParaRPr kumimoji="0" lang="en-US" sz="2000" b="1" i="0" u="none" strike="noStrike" kern="0" cap="none" spc="0" normalizeH="0" baseline="0" noProof="0" dirty="0">
              <a:ln>
                <a:noFill/>
              </a:ln>
              <a:solidFill>
                <a:srgbClr val="A5A5A5">
                  <a:lumMod val="50000"/>
                </a:srgbClr>
              </a:solidFill>
              <a:effectLst>
                <a:outerShdw blurRad="50800" dist="38100" dir="8100000" algn="tr" rotWithShape="0">
                  <a:srgbClr val="808080">
                    <a:alpha val="40000"/>
                  </a:srgbClr>
                </a:outerShdw>
              </a:effectLst>
              <a:uLnTx/>
              <a:uFillTx/>
              <a:latin typeface="Arial"/>
              <a:ea typeface="+mn-ea"/>
            </a:endParaRPr>
          </a:p>
        </p:txBody>
      </p:sp>
      <p:sp>
        <p:nvSpPr>
          <p:cNvPr id="6" name="TextBox 5">
            <a:extLst>
              <a:ext uri="{FF2B5EF4-FFF2-40B4-BE49-F238E27FC236}">
                <a16:creationId xmlns:a16="http://schemas.microsoft.com/office/drawing/2014/main" id="{7C01E772-315B-96EC-30D8-B1A061D1FB55}"/>
              </a:ext>
            </a:extLst>
          </p:cNvPr>
          <p:cNvSpPr txBox="1"/>
          <p:nvPr/>
        </p:nvSpPr>
        <p:spPr>
          <a:xfrm>
            <a:off x="6510994" y="1741486"/>
            <a:ext cx="3153006" cy="584775"/>
          </a:xfrm>
          <a:prstGeom prst="rect">
            <a:avLst/>
          </a:prstGeom>
          <a:noFill/>
        </p:spPr>
        <p:txBody>
          <a:bodyPr wrap="square">
            <a:spAutoFit/>
          </a:bodyPr>
          <a:lstStyle/>
          <a:p>
            <a:pPr lvl="0" algn="ctr" eaLnBrk="0" fontAlgn="base" hangingPunct="0">
              <a:spcBef>
                <a:spcPct val="0"/>
              </a:spcBef>
              <a:spcAft>
                <a:spcPct val="0"/>
              </a:spcAft>
              <a:defRPr/>
            </a:pPr>
            <a:r>
              <a:rPr lang="ar-EG" sz="3200" b="1" dirty="0">
                <a:ln>
                  <a:solidFill>
                    <a:srgbClr val="000000"/>
                  </a:solidFill>
                </a:ln>
                <a:solidFill>
                  <a:srgbClr val="C00000"/>
                </a:solidFill>
                <a:effectLst>
                  <a:outerShdw blurRad="38100" dist="76200" dir="2700000" algn="tl">
                    <a:srgbClr val="000000">
                      <a:alpha val="81176"/>
                    </a:srgbClr>
                  </a:outerShdw>
                </a:effectLst>
                <a:latin typeface="Tahoma"/>
              </a:rPr>
              <a:t>المظهر الشخصي</a:t>
            </a:r>
          </a:p>
        </p:txBody>
      </p:sp>
    </p:spTree>
    <p:custDataLst>
      <p:tags r:id="rId1"/>
    </p:custDataLst>
    <p:extLst>
      <p:ext uri="{BB962C8B-B14F-4D97-AF65-F5344CB8AC3E}">
        <p14:creationId xmlns:p14="http://schemas.microsoft.com/office/powerpoint/2010/main" val="3148440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anim calcmode="lin" valueType="num">
                                      <p:cBhvr additive="base">
                                        <p:cTn id="13"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ppt_x"/>
                                          </p:val>
                                        </p:tav>
                                        <p:tav tm="100000">
                                          <p:val>
                                            <p:strVal val="#ppt_x"/>
                                          </p:val>
                                        </p:tav>
                                      </p:tavLst>
                                    </p:anim>
                                    <p:anim calcmode="lin" valueType="num">
                                      <p:cBhvr additive="base">
                                        <p:cTn id="2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 calcmode="lin" valueType="num">
                                      <p:cBhvr additive="base">
                                        <p:cTn id="2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3" grpId="0" animBg="1"/>
    </p:bldLst>
  </p:timing>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1312888" y="1505649"/>
            <a:ext cx="4608409" cy="668214"/>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8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Personal Demeanor</a:t>
            </a:r>
          </a:p>
        </p:txBody>
      </p:sp>
      <p:sp>
        <p:nvSpPr>
          <p:cNvPr id="9" name="Rounded Rectangle 17">
            <a:extLst>
              <a:ext uri="{FF2B5EF4-FFF2-40B4-BE49-F238E27FC236}">
                <a16:creationId xmlns:a16="http://schemas.microsoft.com/office/drawing/2014/main" id="{E750D7C6-D753-6AEF-F26E-3CE3AC3C341C}"/>
              </a:ext>
            </a:extLst>
          </p:cNvPr>
          <p:cNvSpPr/>
          <p:nvPr/>
        </p:nvSpPr>
        <p:spPr bwMode="auto">
          <a:xfrm>
            <a:off x="1302440" y="2173863"/>
            <a:ext cx="4491220" cy="2947215"/>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lvl="0" indent="-457200" algn="just" eaLnBrk="0" fontAlgn="base" hangingPunct="0">
              <a:spcBef>
                <a:spcPct val="0"/>
              </a:spcBef>
              <a:spcAft>
                <a:spcPct val="0"/>
              </a:spcAft>
              <a:buFont typeface="Wingdings" panose="05000000000000000000" pitchFamily="2" charset="2"/>
              <a:buChar char="q"/>
              <a:defRPr/>
            </a:pPr>
            <a:r>
              <a:rPr lang="en-US" sz="2000" b="1" kern="0" dirty="0">
                <a:solidFill>
                  <a:srgbClr val="A5A5A5">
                    <a:lumMod val="50000"/>
                  </a:srgbClr>
                </a:solidFill>
                <a:effectLst>
                  <a:outerShdw blurRad="50800" dist="38100" dir="8100000" algn="tr" rotWithShape="0">
                    <a:srgbClr val="808080">
                      <a:alpha val="40000"/>
                    </a:srgbClr>
                  </a:outerShdw>
                </a:effectLst>
                <a:latin typeface="Arial"/>
              </a:rPr>
              <a:t>is a vital element of workplace harmony. </a:t>
            </a:r>
            <a:endParaRPr lang="ar-EG" sz="2000" b="1" kern="0" dirty="0">
              <a:solidFill>
                <a:srgbClr val="A5A5A5">
                  <a:lumMod val="50000"/>
                </a:srgbClr>
              </a:solidFill>
              <a:effectLst>
                <a:outerShdw blurRad="50800" dist="38100" dir="8100000" algn="tr" rotWithShape="0">
                  <a:srgbClr val="808080">
                    <a:alpha val="40000"/>
                  </a:srgbClr>
                </a:outerShdw>
              </a:effectLst>
              <a:latin typeface="Arial"/>
            </a:endParaRPr>
          </a:p>
          <a:p>
            <a:pPr marL="457200" lvl="0" indent="-457200" algn="just" eaLnBrk="0" fontAlgn="base" hangingPunct="0">
              <a:spcBef>
                <a:spcPct val="0"/>
              </a:spcBef>
              <a:spcAft>
                <a:spcPct val="0"/>
              </a:spcAft>
              <a:buFont typeface="Wingdings" panose="05000000000000000000" pitchFamily="2" charset="2"/>
              <a:buChar char="q"/>
              <a:defRPr/>
            </a:pPr>
            <a:r>
              <a:rPr lang="en-US" sz="2000" b="1" kern="0" dirty="0">
                <a:solidFill>
                  <a:srgbClr val="A5A5A5">
                    <a:lumMod val="50000"/>
                  </a:srgbClr>
                </a:solidFill>
                <a:effectLst>
                  <a:outerShdw blurRad="50800" dist="38100" dir="8100000" algn="tr" rotWithShape="0">
                    <a:srgbClr val="808080">
                      <a:alpha val="40000"/>
                    </a:srgbClr>
                  </a:outerShdw>
                </a:effectLst>
                <a:latin typeface="Arial"/>
              </a:rPr>
              <a:t>No one expects you to be artificially upbeat every second of the day, but a single negative personality can make an entire office miserable and unproductive.</a:t>
            </a:r>
            <a:endParaRPr lang="ar-EG" sz="2000" b="1" kern="0" dirty="0">
              <a:solidFill>
                <a:srgbClr val="A5A5A5">
                  <a:lumMod val="50000"/>
                </a:srgbClr>
              </a:solidFill>
              <a:effectLst>
                <a:outerShdw blurRad="50800" dist="38100" dir="8100000" algn="tr" rotWithShape="0">
                  <a:srgbClr val="808080">
                    <a:alpha val="40000"/>
                  </a:srgbClr>
                </a:outerShdw>
              </a:effectLst>
              <a:latin typeface="Arial"/>
            </a:endParaRPr>
          </a:p>
        </p:txBody>
      </p:sp>
      <p:sp>
        <p:nvSpPr>
          <p:cNvPr id="8" name="TextBox 7">
            <a:extLst>
              <a:ext uri="{FF2B5EF4-FFF2-40B4-BE49-F238E27FC236}">
                <a16:creationId xmlns:a16="http://schemas.microsoft.com/office/drawing/2014/main" id="{E59CDFF6-E376-9454-42DC-0B5951B519DC}"/>
              </a:ext>
            </a:extLst>
          </p:cNvPr>
          <p:cNvSpPr txBox="1"/>
          <p:nvPr/>
        </p:nvSpPr>
        <p:spPr>
          <a:xfrm>
            <a:off x="2766206" y="759981"/>
            <a:ext cx="8213034" cy="461665"/>
          </a:xfrm>
          <a:prstGeom prst="rect">
            <a:avLst/>
          </a:prstGeom>
          <a:noFill/>
        </p:spPr>
        <p:txBody>
          <a:bodyPr wrap="square">
            <a:spAutoFit/>
          </a:bodyPr>
          <a:lstStyle/>
          <a:p>
            <a:pPr lvl="0">
              <a:defRPr/>
            </a:pPr>
            <a:r>
              <a:rPr kumimoji="0" lang="en-US" sz="2400" b="1" i="0" u="none" strike="noStrike" kern="0" cap="none" spc="0" normalizeH="0" baseline="0" noProof="0" dirty="0">
                <a:ln>
                  <a:noFill/>
                </a:ln>
                <a:effectLst>
                  <a:outerShdw blurRad="38100" dist="38100" dir="2700000" algn="tl">
                    <a:srgbClr val="C0C0C0"/>
                  </a:outerShdw>
                </a:effectLst>
                <a:uLnTx/>
                <a:uFillTx/>
                <a:latin typeface="Tahoma"/>
                <a:ea typeface="+mn-ea"/>
                <a:cs typeface="+mn-cs"/>
              </a:rPr>
              <a:t>In the Workplace</a:t>
            </a:r>
            <a:r>
              <a:rPr lang="ar-EG" sz="2400" b="1" kern="0" dirty="0">
                <a:effectLst>
                  <a:outerShdw blurRad="38100" dist="38100" dir="2700000" algn="tl">
                    <a:srgbClr val="C0C0C0"/>
                  </a:outerShdw>
                </a:effectLst>
                <a:latin typeface="Tahoma"/>
              </a:rPr>
              <a:t>في مكان العمل  </a:t>
            </a:r>
            <a:endParaRPr kumimoji="0" lang="en-GB" sz="800" b="0" i="0" u="none" strike="noStrike" kern="1200" cap="none" spc="0" normalizeH="0" baseline="0" noProof="0" dirty="0">
              <a:ln>
                <a:noFill/>
              </a:ln>
              <a:effectLst/>
              <a:uLnTx/>
              <a:uFillTx/>
              <a:latin typeface="Calibri"/>
              <a:ea typeface="+mn-ea"/>
              <a:cs typeface="+mn-cs"/>
            </a:endParaRPr>
          </a:p>
        </p:txBody>
      </p:sp>
      <p:pic>
        <p:nvPicPr>
          <p:cNvPr id="6" name="Graphic 5" descr="Badge 3 with solid fill">
            <a:extLst>
              <a:ext uri="{FF2B5EF4-FFF2-40B4-BE49-F238E27FC236}">
                <a16:creationId xmlns:a16="http://schemas.microsoft.com/office/drawing/2014/main" id="{F94AEC4E-5225-F447-8D82-F1154581F5A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69416" y="1363696"/>
            <a:ext cx="914400" cy="914400"/>
          </a:xfrm>
          <a:prstGeom prst="rect">
            <a:avLst/>
          </a:prstGeom>
        </p:spPr>
      </p:pic>
      <p:sp>
        <p:nvSpPr>
          <p:cNvPr id="2" name="Rounded Rectangle 17">
            <a:extLst>
              <a:ext uri="{FF2B5EF4-FFF2-40B4-BE49-F238E27FC236}">
                <a16:creationId xmlns:a16="http://schemas.microsoft.com/office/drawing/2014/main" id="{70C64A67-060C-FFEB-05E4-4FA018B553D2}"/>
              </a:ext>
            </a:extLst>
          </p:cNvPr>
          <p:cNvSpPr/>
          <p:nvPr/>
        </p:nvSpPr>
        <p:spPr bwMode="auto">
          <a:xfrm>
            <a:off x="6664769" y="2340904"/>
            <a:ext cx="3776154" cy="2947215"/>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lvl="0" indent="-457200" algn="r" rtl="1" eaLnBrk="0" fontAlgn="base" hangingPunct="0">
              <a:spcBef>
                <a:spcPct val="0"/>
              </a:spcBef>
              <a:spcAft>
                <a:spcPct val="0"/>
              </a:spcAft>
              <a:buFont typeface="Wingdings" panose="05000000000000000000" pitchFamily="2" charset="2"/>
              <a:buChar char="q"/>
              <a:defRPr/>
            </a:pPr>
            <a:r>
              <a:rPr lang="ar-EG" b="1" kern="0" dirty="0">
                <a:solidFill>
                  <a:srgbClr val="A5A5A5">
                    <a:lumMod val="50000"/>
                  </a:srgbClr>
                </a:solidFill>
                <a:effectLst>
                  <a:outerShdw blurRad="50800" dist="38100" dir="8100000" algn="tr" rotWithShape="0">
                    <a:srgbClr val="808080">
                      <a:alpha val="40000"/>
                    </a:srgbClr>
                  </a:outerShdw>
                </a:effectLst>
                <a:latin typeface="Arial"/>
              </a:rPr>
              <a:t>هو عنصر حيوي للانسجام في مكان العمل. 
لا أحد يتوقع منك أن تكون متفائلا بشكل مصطنع يصطنع التفاؤل كل ثانية من اليوم ، لكن شخصية سلبية واحدة يمكن أن تجعل المكتب بأكمله بائسا وغير منتج.</a:t>
            </a:r>
          </a:p>
        </p:txBody>
      </p:sp>
      <p:sp>
        <p:nvSpPr>
          <p:cNvPr id="4" name="TextBox 3">
            <a:extLst>
              <a:ext uri="{FF2B5EF4-FFF2-40B4-BE49-F238E27FC236}">
                <a16:creationId xmlns:a16="http://schemas.microsoft.com/office/drawing/2014/main" id="{1F2D68B6-C4B4-DF84-2FAE-56D4FD83D2CC}"/>
              </a:ext>
            </a:extLst>
          </p:cNvPr>
          <p:cNvSpPr txBox="1"/>
          <p:nvPr/>
        </p:nvSpPr>
        <p:spPr>
          <a:xfrm>
            <a:off x="6664769" y="1603731"/>
            <a:ext cx="3643679" cy="584775"/>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EG" sz="32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السلوك الشخصي</a:t>
            </a:r>
            <a:endParaRPr kumimoji="0" lang="en-US" sz="32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endParaRPr>
          </a:p>
        </p:txBody>
      </p:sp>
    </p:spTree>
    <p:custDataLst>
      <p:tags r:id="rId1"/>
    </p:custDataLst>
    <p:extLst>
      <p:ext uri="{BB962C8B-B14F-4D97-AF65-F5344CB8AC3E}">
        <p14:creationId xmlns:p14="http://schemas.microsoft.com/office/powerpoint/2010/main" val="1616016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anim calcmode="lin" valueType="num">
                                      <p:cBhvr additive="base">
                                        <p:cTn id="13"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1" end="1"/>
                                            </p:txEl>
                                          </p:spTgt>
                                        </p:tgtEl>
                                        <p:attrNameLst>
                                          <p:attrName>style.visibility</p:attrName>
                                        </p:attrNameLst>
                                      </p:cBhvr>
                                      <p:to>
                                        <p:strVal val="visible"/>
                                      </p:to>
                                    </p:set>
                                    <p:anim calcmode="lin" valueType="num">
                                      <p:cBhvr additive="base">
                                        <p:cTn id="19"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tgtEl>
                                        <p:attrNameLst>
                                          <p:attrName>style.visibility</p:attrName>
                                        </p:attrNameLst>
                                      </p:cBhvr>
                                      <p:to>
                                        <p:strVal val="visible"/>
                                      </p:to>
                                    </p:set>
                                    <p:anim calcmode="lin" valueType="num">
                                      <p:cBhvr additive="base">
                                        <p:cTn id="25" dur="500" fill="hold"/>
                                        <p:tgtEl>
                                          <p:spTgt spid="2"/>
                                        </p:tgtEl>
                                        <p:attrNameLst>
                                          <p:attrName>ppt_x</p:attrName>
                                        </p:attrNameLst>
                                      </p:cBhvr>
                                      <p:tavLst>
                                        <p:tav tm="0">
                                          <p:val>
                                            <p:strVal val="#ppt_x"/>
                                          </p:val>
                                        </p:tav>
                                        <p:tav tm="100000">
                                          <p:val>
                                            <p:strVal val="#ppt_x"/>
                                          </p:val>
                                        </p:tav>
                                      </p:tavLst>
                                    </p:anim>
                                    <p:anim calcmode="lin" valueType="num">
                                      <p:cBhvr additive="base">
                                        <p:cTn id="26"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0" end="0"/>
                                            </p:txEl>
                                          </p:spTgt>
                                        </p:tgtEl>
                                        <p:attrNameLst>
                                          <p:attrName>style.visibility</p:attrName>
                                        </p:attrNameLst>
                                      </p:cBhvr>
                                      <p:to>
                                        <p:strVal val="visible"/>
                                      </p:to>
                                    </p:set>
                                    <p:anim calcmode="lin" valueType="num">
                                      <p:cBhvr additive="base">
                                        <p:cTn id="31"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 grpId="0" animBg="1"/>
    </p:bldLst>
  </p:timing>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5505296-5E97-57F7-4853-473017EF1CBF}"/>
              </a:ext>
            </a:extLst>
          </p:cNvPr>
          <p:cNvSpPr/>
          <p:nvPr/>
        </p:nvSpPr>
        <p:spPr bwMode="auto">
          <a:xfrm>
            <a:off x="1134369" y="1222486"/>
            <a:ext cx="4124828" cy="1274421"/>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8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Personal Demeanor</a:t>
            </a:r>
          </a:p>
        </p:txBody>
      </p:sp>
      <p:sp>
        <p:nvSpPr>
          <p:cNvPr id="9" name="Rounded Rectangle 17">
            <a:extLst>
              <a:ext uri="{FF2B5EF4-FFF2-40B4-BE49-F238E27FC236}">
                <a16:creationId xmlns:a16="http://schemas.microsoft.com/office/drawing/2014/main" id="{E750D7C6-D753-6AEF-F26E-3CE3AC3C341C}"/>
              </a:ext>
            </a:extLst>
          </p:cNvPr>
          <p:cNvSpPr/>
          <p:nvPr/>
        </p:nvSpPr>
        <p:spPr bwMode="auto">
          <a:xfrm>
            <a:off x="1262719" y="2933295"/>
            <a:ext cx="4124828" cy="2350134"/>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marR="0" lvl="0" indent="-457200" algn="just" defTabSz="914400" rtl="0" eaLnBrk="0" fontAlgn="base" latinLnBrk="0" hangingPunct="0">
              <a:lnSpc>
                <a:spcPct val="100000"/>
              </a:lnSpc>
              <a:spcBef>
                <a:spcPct val="0"/>
              </a:spcBef>
              <a:spcAft>
                <a:spcPct val="0"/>
              </a:spcAft>
              <a:buClrTx/>
              <a:buSzTx/>
              <a:buFont typeface="Wingdings" panose="05000000000000000000" pitchFamily="2" charset="2"/>
              <a:buChar char="q"/>
              <a:tabLst/>
              <a:defRPr/>
            </a:pPr>
            <a:r>
              <a:rPr kumimoji="0" lang="en-US" sz="2400" b="1" i="0" u="none" strike="noStrike" kern="0" cap="none" spc="0" normalizeH="0" baseline="0" noProof="0" dirty="0">
                <a:ln>
                  <a:noFill/>
                </a:ln>
                <a:solidFill>
                  <a:srgbClr val="A5A5A5">
                    <a:lumMod val="50000"/>
                  </a:srgbClr>
                </a:solidFill>
                <a:effectLst>
                  <a:outerShdw blurRad="50800" dist="38100" dir="8100000" algn="tr" rotWithShape="0">
                    <a:srgbClr val="808080">
                      <a:alpha val="40000"/>
                    </a:srgbClr>
                  </a:outerShdw>
                </a:effectLst>
                <a:uLnTx/>
                <a:uFillTx/>
                <a:latin typeface="Arial"/>
                <a:ea typeface="+mn-ea"/>
                <a:cs typeface="+mn-cs"/>
              </a:rPr>
              <a:t>Every person in the company has a responsibility to contribute to a positive, energetic work environment.</a:t>
            </a:r>
            <a:endParaRPr kumimoji="0" lang="ar-EG" sz="2400" b="1" i="0" u="none" strike="noStrike" kern="0" cap="none" spc="0" normalizeH="0" baseline="0" noProof="0" dirty="0">
              <a:ln>
                <a:noFill/>
              </a:ln>
              <a:solidFill>
                <a:srgbClr val="A5A5A5">
                  <a:lumMod val="50000"/>
                </a:srgbClr>
              </a:solidFill>
              <a:effectLst>
                <a:outerShdw blurRad="50800" dist="38100" dir="8100000" algn="tr" rotWithShape="0">
                  <a:srgbClr val="808080">
                    <a:alpha val="40000"/>
                  </a:srgbClr>
                </a:outerShdw>
              </a:effectLst>
              <a:uLnTx/>
              <a:uFillTx/>
              <a:latin typeface="Arial"/>
              <a:ea typeface="+mn-ea"/>
              <a:cs typeface="+mn-cs"/>
            </a:endParaRPr>
          </a:p>
          <a:p>
            <a:pPr marL="457200" marR="0" lvl="0" indent="-457200" algn="just" defTabSz="914400" rtl="0" eaLnBrk="0" fontAlgn="base" latinLnBrk="0" hangingPunct="0">
              <a:lnSpc>
                <a:spcPct val="100000"/>
              </a:lnSpc>
              <a:spcBef>
                <a:spcPct val="0"/>
              </a:spcBef>
              <a:spcAft>
                <a:spcPct val="0"/>
              </a:spcAft>
              <a:buClrTx/>
              <a:buSzTx/>
              <a:buFont typeface="Wingdings" panose="05000000000000000000" pitchFamily="2" charset="2"/>
              <a:buChar char="q"/>
              <a:tabLst/>
              <a:defRPr/>
            </a:pPr>
            <a:endParaRPr kumimoji="0" lang="en-US" sz="2400" b="1" i="0" u="none" strike="noStrike" kern="0" cap="none" spc="0" normalizeH="0" baseline="0" noProof="0" dirty="0">
              <a:ln>
                <a:noFill/>
              </a:ln>
              <a:solidFill>
                <a:srgbClr val="A5A5A5">
                  <a:lumMod val="50000"/>
                </a:srgbClr>
              </a:solidFill>
              <a:effectLst>
                <a:outerShdw blurRad="50800" dist="38100" dir="8100000" algn="tr" rotWithShape="0">
                  <a:srgbClr val="808080">
                    <a:alpha val="40000"/>
                  </a:srgbClr>
                </a:outerShdw>
              </a:effectLst>
              <a:uLnTx/>
              <a:uFillTx/>
              <a:latin typeface="Arial"/>
              <a:ea typeface="+mn-ea"/>
              <a:cs typeface="+mn-cs"/>
            </a:endParaRPr>
          </a:p>
        </p:txBody>
      </p:sp>
      <p:pic>
        <p:nvPicPr>
          <p:cNvPr id="6" name="Graphic 5" descr="Badge 3 with solid fill">
            <a:extLst>
              <a:ext uri="{FF2B5EF4-FFF2-40B4-BE49-F238E27FC236}">
                <a16:creationId xmlns:a16="http://schemas.microsoft.com/office/drawing/2014/main" id="{F94AEC4E-5225-F447-8D82-F1154581F5A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44077" y="1222486"/>
            <a:ext cx="914400" cy="914400"/>
          </a:xfrm>
          <a:prstGeom prst="rect">
            <a:avLst/>
          </a:prstGeom>
        </p:spPr>
      </p:pic>
      <p:sp>
        <p:nvSpPr>
          <p:cNvPr id="2" name="Rounded Rectangle 17">
            <a:extLst>
              <a:ext uri="{FF2B5EF4-FFF2-40B4-BE49-F238E27FC236}">
                <a16:creationId xmlns:a16="http://schemas.microsoft.com/office/drawing/2014/main" id="{6AFE4AB7-59F0-F5D2-27C3-77440B1095F2}"/>
              </a:ext>
            </a:extLst>
          </p:cNvPr>
          <p:cNvSpPr/>
          <p:nvPr/>
        </p:nvSpPr>
        <p:spPr bwMode="auto">
          <a:xfrm>
            <a:off x="6884327" y="2744588"/>
            <a:ext cx="3639635" cy="2350134"/>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lvl="0" indent="-457200" algn="r" rtl="1" eaLnBrk="0" fontAlgn="base" hangingPunct="0">
              <a:spcBef>
                <a:spcPct val="0"/>
              </a:spcBef>
              <a:spcAft>
                <a:spcPct val="0"/>
              </a:spcAft>
              <a:buFont typeface="Wingdings" panose="05000000000000000000" pitchFamily="2" charset="2"/>
              <a:buChar char="q"/>
              <a:defRPr/>
            </a:pPr>
            <a:r>
              <a:rPr lang="ar-EG" sz="2400" b="1" kern="0" dirty="0">
                <a:solidFill>
                  <a:srgbClr val="A5A5A5">
                    <a:lumMod val="50000"/>
                  </a:srgbClr>
                </a:solidFill>
                <a:effectLst>
                  <a:outerShdw blurRad="50800" dist="38100" dir="8100000" algn="tr" rotWithShape="0">
                    <a:srgbClr val="808080">
                      <a:alpha val="40000"/>
                    </a:srgbClr>
                  </a:outerShdw>
                </a:effectLst>
                <a:latin typeface="Arial"/>
              </a:rPr>
              <a:t>يتحمل كل شخص في الشركة مسؤولية المساهمة في بيئة عمل إيجابية وحيوية.</a:t>
            </a:r>
            <a:endParaRPr kumimoji="0" lang="en-US" sz="2400" b="1" i="0" u="none" strike="noStrike" kern="0" cap="none" spc="0" normalizeH="0" baseline="0" noProof="0" dirty="0">
              <a:ln>
                <a:noFill/>
              </a:ln>
              <a:solidFill>
                <a:srgbClr val="A5A5A5">
                  <a:lumMod val="50000"/>
                </a:srgbClr>
              </a:solidFill>
              <a:effectLst>
                <a:outerShdw blurRad="50800" dist="38100" dir="8100000" algn="tr" rotWithShape="0">
                  <a:srgbClr val="808080">
                    <a:alpha val="40000"/>
                  </a:srgbClr>
                </a:outerShdw>
              </a:effectLst>
              <a:uLnTx/>
              <a:uFillTx/>
              <a:latin typeface="Arial"/>
            </a:endParaRPr>
          </a:p>
        </p:txBody>
      </p:sp>
      <p:sp>
        <p:nvSpPr>
          <p:cNvPr id="3" name="TextBox 2">
            <a:extLst>
              <a:ext uri="{FF2B5EF4-FFF2-40B4-BE49-F238E27FC236}">
                <a16:creationId xmlns:a16="http://schemas.microsoft.com/office/drawing/2014/main" id="{2BA00732-84E8-9D47-9E15-1EFF4731FF3E}"/>
              </a:ext>
            </a:extLst>
          </p:cNvPr>
          <p:cNvSpPr txBox="1"/>
          <p:nvPr/>
        </p:nvSpPr>
        <p:spPr>
          <a:xfrm>
            <a:off x="2654694" y="458423"/>
            <a:ext cx="8213034" cy="707886"/>
          </a:xfrm>
          <a:prstGeom prst="rect">
            <a:avLst/>
          </a:prstGeom>
          <a:noFill/>
        </p:spPr>
        <p:txBody>
          <a:bodyPr wrap="square">
            <a:spAutoFit/>
          </a:bodyPr>
          <a:lstStyle/>
          <a:p>
            <a:pPr lvl="0">
              <a:defRPr/>
            </a:pPr>
            <a:r>
              <a:rPr kumimoji="0" lang="en-US" sz="4000" b="1" i="0" u="none" strike="noStrike" kern="0" cap="none" spc="0" normalizeH="0" baseline="0" noProof="0" dirty="0">
                <a:ln>
                  <a:noFill/>
                </a:ln>
                <a:effectLst>
                  <a:outerShdw blurRad="38100" dist="38100" dir="2700000" algn="tl">
                    <a:srgbClr val="C0C0C0"/>
                  </a:outerShdw>
                </a:effectLst>
                <a:uLnTx/>
                <a:uFillTx/>
                <a:latin typeface="Tahoma"/>
                <a:ea typeface="+mn-ea"/>
                <a:cs typeface="+mn-cs"/>
              </a:rPr>
              <a:t>In the Workplace</a:t>
            </a:r>
            <a:r>
              <a:rPr lang="ar-EG" sz="4000" b="1" kern="0" dirty="0">
                <a:effectLst>
                  <a:outerShdw blurRad="38100" dist="38100" dir="2700000" algn="tl">
                    <a:srgbClr val="C0C0C0"/>
                  </a:outerShdw>
                </a:effectLst>
                <a:latin typeface="Tahoma"/>
              </a:rPr>
              <a:t>في مكان العمل  </a:t>
            </a:r>
            <a:endParaRPr kumimoji="0" lang="en-GB" sz="1100" b="0" i="0" u="none" strike="noStrike" kern="1200" cap="none" spc="0" normalizeH="0" baseline="0" noProof="0" dirty="0">
              <a:ln>
                <a:noFill/>
              </a:ln>
              <a:effectLst/>
              <a:uLnTx/>
              <a:uFillTx/>
              <a:latin typeface="Calibri"/>
              <a:ea typeface="+mn-ea"/>
              <a:cs typeface="+mn-cs"/>
            </a:endParaRPr>
          </a:p>
        </p:txBody>
      </p:sp>
      <p:sp>
        <p:nvSpPr>
          <p:cNvPr id="5" name="TextBox 4">
            <a:extLst>
              <a:ext uri="{FF2B5EF4-FFF2-40B4-BE49-F238E27FC236}">
                <a16:creationId xmlns:a16="http://schemas.microsoft.com/office/drawing/2014/main" id="{7CA749D7-3376-6D93-21C5-B42C266A0814}"/>
              </a:ext>
            </a:extLst>
          </p:cNvPr>
          <p:cNvSpPr txBox="1"/>
          <p:nvPr/>
        </p:nvSpPr>
        <p:spPr>
          <a:xfrm>
            <a:off x="7081024" y="1536530"/>
            <a:ext cx="2952284" cy="646331"/>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EG" sz="36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Arial" panose="020B0604020202020204" pitchFamily="34" charset="0"/>
              </a:rPr>
              <a:t>السلوك الشخصي</a:t>
            </a:r>
            <a:endParaRPr kumimoji="0" lang="en-US" sz="36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endParaRPr>
          </a:p>
        </p:txBody>
      </p:sp>
    </p:spTree>
    <p:custDataLst>
      <p:tags r:id="rId1"/>
    </p:custDataLst>
    <p:extLst>
      <p:ext uri="{BB962C8B-B14F-4D97-AF65-F5344CB8AC3E}">
        <p14:creationId xmlns:p14="http://schemas.microsoft.com/office/powerpoint/2010/main" val="264416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 grpId="0" animBg="1"/>
    </p:bldLst>
  </p:timing>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1035554" y="1566208"/>
            <a:ext cx="4606963" cy="584775"/>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lvl="0" algn="ctr" eaLnBrk="0" fontAlgn="base" hangingPunct="0">
              <a:spcBef>
                <a:spcPct val="0"/>
              </a:spcBef>
              <a:spcAft>
                <a:spcPct val="0"/>
              </a:spcAft>
              <a:defRPr/>
            </a:pPr>
            <a:r>
              <a:rPr kumimoji="0" lang="en-US" sz="28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Phone Skills or Habits</a:t>
            </a:r>
            <a:endParaRPr kumimoji="0" lang="ar-EG" sz="28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endParaRPr>
          </a:p>
          <a:p>
            <a:pPr lvl="0" algn="ctr" eaLnBrk="0" fontAlgn="base" hangingPunct="0">
              <a:spcBef>
                <a:spcPct val="0"/>
              </a:spcBef>
              <a:spcAft>
                <a:spcPct val="0"/>
              </a:spcAft>
              <a:defRPr/>
            </a:pPr>
            <a:r>
              <a:rPr lang="ar-EG" sz="2800" b="1" dirty="0">
                <a:ln>
                  <a:solidFill>
                    <a:srgbClr val="000000"/>
                  </a:solidFill>
                </a:ln>
                <a:solidFill>
                  <a:srgbClr val="C00000"/>
                </a:solidFill>
                <a:effectLst>
                  <a:outerShdw blurRad="38100" dist="76200" dir="2700000" algn="tl">
                    <a:srgbClr val="000000">
                      <a:alpha val="81176"/>
                    </a:srgbClr>
                  </a:outerShdw>
                </a:effectLst>
                <a:latin typeface="Tahoma"/>
              </a:rPr>
              <a:t> </a:t>
            </a:r>
            <a:endParaRPr kumimoji="0" lang="en-US" sz="28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endParaRPr>
          </a:p>
        </p:txBody>
      </p:sp>
      <p:sp>
        <p:nvSpPr>
          <p:cNvPr id="9" name="Rounded Rectangle 17">
            <a:extLst>
              <a:ext uri="{FF2B5EF4-FFF2-40B4-BE49-F238E27FC236}">
                <a16:creationId xmlns:a16="http://schemas.microsoft.com/office/drawing/2014/main" id="{E750D7C6-D753-6AEF-F26E-3CE3AC3C341C}"/>
              </a:ext>
            </a:extLst>
          </p:cNvPr>
          <p:cNvSpPr/>
          <p:nvPr/>
        </p:nvSpPr>
        <p:spPr bwMode="auto">
          <a:xfrm>
            <a:off x="1293891" y="2083769"/>
            <a:ext cx="4244044" cy="3184518"/>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lvl="0" indent="-457200" algn="just" eaLnBrk="0" fontAlgn="base" hangingPunct="0">
              <a:spcBef>
                <a:spcPct val="0"/>
              </a:spcBef>
              <a:spcAft>
                <a:spcPct val="0"/>
              </a:spcAft>
              <a:buFont typeface="Wingdings" panose="05000000000000000000" pitchFamily="2" charset="2"/>
              <a:buChar char="q"/>
              <a:defRPr/>
            </a:pPr>
            <a:r>
              <a:rPr lang="en-US" b="1" kern="0" dirty="0">
                <a:solidFill>
                  <a:srgbClr val="A5A5A5">
                    <a:lumMod val="50000"/>
                  </a:srgbClr>
                </a:solidFill>
                <a:effectLst>
                  <a:outerShdw blurRad="50800" dist="38100" dir="8100000" algn="tr" rotWithShape="0">
                    <a:srgbClr val="808080">
                      <a:alpha val="40000"/>
                    </a:srgbClr>
                  </a:outerShdw>
                </a:effectLst>
                <a:latin typeface="Arial"/>
              </a:rPr>
              <a:t>Phone skills will have a definite impact on your career success.</a:t>
            </a:r>
            <a:endParaRPr lang="ar-EG" b="1" kern="0" dirty="0">
              <a:solidFill>
                <a:srgbClr val="A5A5A5">
                  <a:lumMod val="50000"/>
                </a:srgbClr>
              </a:solidFill>
              <a:effectLst>
                <a:outerShdw blurRad="50800" dist="38100" dir="8100000" algn="tr" rotWithShape="0">
                  <a:srgbClr val="808080">
                    <a:alpha val="40000"/>
                  </a:srgbClr>
                </a:outerShdw>
              </a:effectLst>
              <a:latin typeface="Arial"/>
            </a:endParaRPr>
          </a:p>
          <a:p>
            <a:pPr marL="457200" lvl="0" indent="-457200" algn="just" eaLnBrk="0" fontAlgn="base" hangingPunct="0">
              <a:spcBef>
                <a:spcPct val="0"/>
              </a:spcBef>
              <a:spcAft>
                <a:spcPct val="0"/>
              </a:spcAft>
              <a:buFont typeface="Wingdings" panose="05000000000000000000" pitchFamily="2" charset="2"/>
              <a:buChar char="q"/>
              <a:defRPr/>
            </a:pPr>
            <a:r>
              <a:rPr lang="en-US" b="1" kern="0" dirty="0">
                <a:solidFill>
                  <a:srgbClr val="A5A5A5">
                    <a:lumMod val="50000"/>
                  </a:srgbClr>
                </a:solidFill>
                <a:effectLst>
                  <a:outerShdw blurRad="50800" dist="38100" dir="8100000" algn="tr" rotWithShape="0">
                    <a:srgbClr val="808080">
                      <a:alpha val="40000"/>
                    </a:srgbClr>
                  </a:outerShdw>
                </a:effectLst>
                <a:latin typeface="Arial"/>
              </a:rPr>
              <a:t>Like every other aspect of communication, your phone habits say a lot about how much respect you have for the people around you</a:t>
            </a:r>
            <a:r>
              <a:rPr lang="ar-EG" b="1" kern="0" dirty="0">
                <a:solidFill>
                  <a:srgbClr val="A5A5A5">
                    <a:lumMod val="50000"/>
                  </a:srgbClr>
                </a:solidFill>
                <a:effectLst>
                  <a:outerShdw blurRad="50800" dist="38100" dir="8100000" algn="tr" rotWithShape="0">
                    <a:srgbClr val="808080">
                      <a:alpha val="40000"/>
                    </a:srgbClr>
                  </a:outerShdw>
                </a:effectLst>
                <a:latin typeface="Arial"/>
              </a:rPr>
              <a:t> </a:t>
            </a:r>
            <a:r>
              <a:rPr lang="en-US" b="1" kern="0" dirty="0">
                <a:solidFill>
                  <a:srgbClr val="A5A5A5">
                    <a:lumMod val="50000"/>
                  </a:srgbClr>
                </a:solidFill>
                <a:effectLst>
                  <a:outerShdw blurRad="50800" dist="38100" dir="8100000" algn="tr" rotWithShape="0">
                    <a:srgbClr val="808080">
                      <a:alpha val="40000"/>
                    </a:srgbClr>
                  </a:outerShdw>
                </a:effectLst>
                <a:latin typeface="Arial"/>
              </a:rPr>
              <a:t>because phone calls lack the visual richness of face-to-face conversations,</a:t>
            </a:r>
            <a:endParaRPr lang="ar-EG" b="1" kern="0" dirty="0">
              <a:solidFill>
                <a:srgbClr val="A5A5A5">
                  <a:lumMod val="50000"/>
                </a:srgbClr>
              </a:solidFill>
              <a:effectLst>
                <a:outerShdw blurRad="50800" dist="38100" dir="8100000" algn="tr" rotWithShape="0">
                  <a:srgbClr val="808080">
                    <a:alpha val="40000"/>
                  </a:srgbClr>
                </a:outerShdw>
              </a:effectLst>
              <a:latin typeface="Arial"/>
            </a:endParaRPr>
          </a:p>
        </p:txBody>
      </p:sp>
      <p:pic>
        <p:nvPicPr>
          <p:cNvPr id="22" name="Graphic 21" descr="Badge 4 with solid fill">
            <a:extLst>
              <a:ext uri="{FF2B5EF4-FFF2-40B4-BE49-F238E27FC236}">
                <a16:creationId xmlns:a16="http://schemas.microsoft.com/office/drawing/2014/main" id="{D0A9BACA-D59C-3F00-0CC2-D013E8F953D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18881" y="1188778"/>
            <a:ext cx="914400" cy="914400"/>
          </a:xfrm>
          <a:prstGeom prst="rect">
            <a:avLst/>
          </a:prstGeom>
        </p:spPr>
      </p:pic>
      <p:sp>
        <p:nvSpPr>
          <p:cNvPr id="2" name="TextBox 1">
            <a:extLst>
              <a:ext uri="{FF2B5EF4-FFF2-40B4-BE49-F238E27FC236}">
                <a16:creationId xmlns:a16="http://schemas.microsoft.com/office/drawing/2014/main" id="{0EFEE007-C09A-9DA3-0A7B-28E65C7EB690}"/>
              </a:ext>
            </a:extLst>
          </p:cNvPr>
          <p:cNvSpPr txBox="1"/>
          <p:nvPr/>
        </p:nvSpPr>
        <p:spPr>
          <a:xfrm>
            <a:off x="2453972" y="661672"/>
            <a:ext cx="8213034" cy="584775"/>
          </a:xfrm>
          <a:prstGeom prst="rect">
            <a:avLst/>
          </a:prstGeom>
          <a:noFill/>
        </p:spPr>
        <p:txBody>
          <a:bodyPr wrap="square">
            <a:spAutoFit/>
          </a:bodyPr>
          <a:lstStyle/>
          <a:p>
            <a:pPr lvl="0">
              <a:defRPr/>
            </a:pPr>
            <a:r>
              <a:rPr kumimoji="0" lang="en-US" sz="3200" b="1" i="0" u="none" strike="noStrike" kern="0" cap="none" spc="0" normalizeH="0" baseline="0" noProof="0" dirty="0">
                <a:ln>
                  <a:noFill/>
                </a:ln>
                <a:effectLst>
                  <a:outerShdw blurRad="38100" dist="38100" dir="2700000" algn="tl">
                    <a:srgbClr val="C0C0C0"/>
                  </a:outerShdw>
                </a:effectLst>
                <a:uLnTx/>
                <a:uFillTx/>
                <a:latin typeface="Tahoma"/>
                <a:ea typeface="+mn-ea"/>
                <a:cs typeface="+mn-cs"/>
              </a:rPr>
              <a:t>In the Workplace</a:t>
            </a:r>
            <a:r>
              <a:rPr lang="ar-EG" sz="3200" b="1" kern="0" dirty="0">
                <a:effectLst>
                  <a:outerShdw blurRad="38100" dist="38100" dir="2700000" algn="tl">
                    <a:srgbClr val="C0C0C0"/>
                  </a:outerShdw>
                </a:effectLst>
                <a:latin typeface="Tahoma"/>
              </a:rPr>
              <a:t>في مكان العمل  </a:t>
            </a:r>
            <a:endParaRPr kumimoji="0" lang="en-GB" sz="1000" b="0" i="0" u="none" strike="noStrike" kern="1200" cap="none" spc="0" normalizeH="0" baseline="0" noProof="0" dirty="0">
              <a:ln>
                <a:noFill/>
              </a:ln>
              <a:effectLst/>
              <a:uLnTx/>
              <a:uFillTx/>
              <a:latin typeface="Calibri"/>
              <a:ea typeface="+mn-ea"/>
              <a:cs typeface="+mn-cs"/>
            </a:endParaRPr>
          </a:p>
        </p:txBody>
      </p:sp>
      <p:sp>
        <p:nvSpPr>
          <p:cNvPr id="3" name="Rounded Rectangle 17">
            <a:extLst>
              <a:ext uri="{FF2B5EF4-FFF2-40B4-BE49-F238E27FC236}">
                <a16:creationId xmlns:a16="http://schemas.microsoft.com/office/drawing/2014/main" id="{9C50D810-9C35-1711-1CC0-C518A8410823}"/>
              </a:ext>
            </a:extLst>
          </p:cNvPr>
          <p:cNvSpPr/>
          <p:nvPr/>
        </p:nvSpPr>
        <p:spPr bwMode="auto">
          <a:xfrm>
            <a:off x="6654067" y="2156502"/>
            <a:ext cx="3751304" cy="3184518"/>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lvl="0" indent="-457200" algn="just" rtl="1" eaLnBrk="0" fontAlgn="base" hangingPunct="0">
              <a:spcBef>
                <a:spcPct val="0"/>
              </a:spcBef>
              <a:spcAft>
                <a:spcPct val="0"/>
              </a:spcAft>
              <a:buFont typeface="Wingdings" panose="05000000000000000000" pitchFamily="2" charset="2"/>
              <a:buChar char="q"/>
              <a:defRPr/>
            </a:pPr>
            <a:r>
              <a:rPr lang="ar-EG" sz="2000" b="1" kern="0" dirty="0">
                <a:solidFill>
                  <a:srgbClr val="A5A5A5">
                    <a:lumMod val="50000"/>
                  </a:srgbClr>
                </a:solidFill>
                <a:effectLst>
                  <a:outerShdw blurRad="50800" dist="38100" dir="8100000" algn="tr" rotWithShape="0">
                    <a:srgbClr val="808080">
                      <a:alpha val="40000"/>
                    </a:srgbClr>
                  </a:outerShdw>
                </a:effectLst>
                <a:latin typeface="Arial"/>
              </a:rPr>
              <a:t>سيكون لمهارات الهاتف تأثير واضح على نجاحك الوظيفي.
مثل كل جانب آخر من جوانب الاتصال ، تقول عادات هاتفك الكثير عن مدى احترامك للأشخاص من حولك لأن المكالمات الهاتفية تفتقر إلى الثراء البصري للمحادثات وجها لوجه ،</a:t>
            </a:r>
          </a:p>
        </p:txBody>
      </p:sp>
      <p:sp>
        <p:nvSpPr>
          <p:cNvPr id="6" name="TextBox 5">
            <a:extLst>
              <a:ext uri="{FF2B5EF4-FFF2-40B4-BE49-F238E27FC236}">
                <a16:creationId xmlns:a16="http://schemas.microsoft.com/office/drawing/2014/main" id="{E17FC5A1-09BB-ACB5-7A36-469025905669}"/>
              </a:ext>
            </a:extLst>
          </p:cNvPr>
          <p:cNvSpPr txBox="1"/>
          <p:nvPr/>
        </p:nvSpPr>
        <p:spPr>
          <a:xfrm>
            <a:off x="6159190" y="1516980"/>
            <a:ext cx="4672817" cy="584775"/>
          </a:xfrm>
          <a:prstGeom prst="rect">
            <a:avLst/>
          </a:prstGeom>
          <a:noFill/>
        </p:spPr>
        <p:txBody>
          <a:bodyPr wrap="square">
            <a:spAutoFit/>
          </a:bodyPr>
          <a:lstStyle/>
          <a:p>
            <a:pPr lvl="0" algn="ctr" eaLnBrk="0" fontAlgn="base" hangingPunct="0">
              <a:spcBef>
                <a:spcPct val="0"/>
              </a:spcBef>
              <a:spcAft>
                <a:spcPct val="0"/>
              </a:spcAft>
              <a:defRPr/>
            </a:pPr>
            <a:r>
              <a:rPr lang="ar-EG" sz="3200" b="1" dirty="0">
                <a:ln>
                  <a:solidFill>
                    <a:srgbClr val="000000"/>
                  </a:solidFill>
                </a:ln>
                <a:solidFill>
                  <a:srgbClr val="C00000"/>
                </a:solidFill>
                <a:effectLst>
                  <a:outerShdw blurRad="38100" dist="76200" dir="2700000" algn="tl">
                    <a:srgbClr val="000000">
                      <a:alpha val="81176"/>
                    </a:srgbClr>
                  </a:outerShdw>
                </a:effectLst>
                <a:latin typeface="Tahoma"/>
              </a:rPr>
              <a:t>مهارات أو عادات الهاتف</a:t>
            </a:r>
          </a:p>
        </p:txBody>
      </p:sp>
    </p:spTree>
    <p:custDataLst>
      <p:tags r:id="rId1"/>
    </p:custDataLst>
    <p:extLst>
      <p:ext uri="{BB962C8B-B14F-4D97-AF65-F5344CB8AC3E}">
        <p14:creationId xmlns:p14="http://schemas.microsoft.com/office/powerpoint/2010/main" val="801884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anim calcmode="lin" valueType="num">
                                      <p:cBhvr additive="base">
                                        <p:cTn id="13"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1" end="1"/>
                                            </p:txEl>
                                          </p:spTgt>
                                        </p:tgtEl>
                                        <p:attrNameLst>
                                          <p:attrName>style.visibility</p:attrName>
                                        </p:attrNameLst>
                                      </p:cBhvr>
                                      <p:to>
                                        <p:strVal val="visible"/>
                                      </p:to>
                                    </p:set>
                                    <p:anim calcmode="lin" valueType="num">
                                      <p:cBhvr additive="base">
                                        <p:cTn id="19"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gtEl>
                                        <p:attrNameLst>
                                          <p:attrName>style.visibility</p:attrName>
                                        </p:attrNameLst>
                                      </p:cBhvr>
                                      <p:to>
                                        <p:strVal val="visible"/>
                                      </p:to>
                                    </p:set>
                                    <p:anim calcmode="lin" valueType="num">
                                      <p:cBhvr additive="base">
                                        <p:cTn id="25" dur="500" fill="hold"/>
                                        <p:tgtEl>
                                          <p:spTgt spid="3"/>
                                        </p:tgtEl>
                                        <p:attrNameLst>
                                          <p:attrName>ppt_x</p:attrName>
                                        </p:attrNameLst>
                                      </p:cBhvr>
                                      <p:tavLst>
                                        <p:tav tm="0">
                                          <p:val>
                                            <p:strVal val="#ppt_x"/>
                                          </p:val>
                                        </p:tav>
                                        <p:tav tm="100000">
                                          <p:val>
                                            <p:strVal val="#ppt_x"/>
                                          </p:val>
                                        </p:tav>
                                      </p:tavLst>
                                    </p:anim>
                                    <p:anim calcmode="lin" valueType="num">
                                      <p:cBhvr additive="base">
                                        <p:cTn id="26"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anim calcmode="lin" valueType="num">
                                      <p:cBhvr additive="base">
                                        <p:cTn id="3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3" grpId="0" animBg="1"/>
    </p:bldLst>
  </p:timing>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1642311" y="1137323"/>
            <a:ext cx="7548176"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lvl="0" algn="ctr" eaLnBrk="0" fontAlgn="base" hangingPunct="0">
              <a:spcBef>
                <a:spcPct val="0"/>
              </a:spcBef>
              <a:spcAft>
                <a:spcPct val="0"/>
              </a:spcAft>
              <a:defRPr/>
            </a:pPr>
            <a:r>
              <a:rPr lang="ar-EG" sz="2400" b="1" dirty="0">
                <a:ln>
                  <a:solidFill>
                    <a:srgbClr val="000000"/>
                  </a:solidFill>
                </a:ln>
                <a:solidFill>
                  <a:srgbClr val="C00000"/>
                </a:solidFill>
                <a:effectLst>
                  <a:outerShdw blurRad="38100" dist="76200" dir="2700000" algn="tl">
                    <a:srgbClr val="000000">
                      <a:alpha val="81176"/>
                    </a:srgbClr>
                  </a:outerShdw>
                </a:effectLst>
                <a:latin typeface="Tahoma"/>
              </a:rPr>
              <a:t>مهارات أو عادات الهاتف</a:t>
            </a:r>
          </a:p>
          <a:p>
            <a:pPr lvl="0" algn="ctr" eaLnBrk="0" fontAlgn="base" hangingPunct="0">
              <a:spcBef>
                <a:spcPct val="0"/>
              </a:spcBef>
              <a:spcAft>
                <a:spcPct val="0"/>
              </a:spcAft>
              <a:defRPr/>
            </a:pPr>
            <a:r>
              <a:rPr kumimoji="0" lang="en-US" sz="20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Phone Skills or Habits</a:t>
            </a:r>
          </a:p>
        </p:txBody>
      </p:sp>
      <p:sp>
        <p:nvSpPr>
          <p:cNvPr id="9" name="Rounded Rectangle 17">
            <a:extLst>
              <a:ext uri="{FF2B5EF4-FFF2-40B4-BE49-F238E27FC236}">
                <a16:creationId xmlns:a16="http://schemas.microsoft.com/office/drawing/2014/main" id="{E750D7C6-D753-6AEF-F26E-3CE3AC3C341C}"/>
              </a:ext>
            </a:extLst>
          </p:cNvPr>
          <p:cNvSpPr/>
          <p:nvPr/>
        </p:nvSpPr>
        <p:spPr bwMode="auto">
          <a:xfrm>
            <a:off x="1185111" y="2069706"/>
            <a:ext cx="4815810" cy="3369166"/>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marR="0" lvl="0" indent="-457200" algn="just" defTabSz="914400" rtl="0" eaLnBrk="0" fontAlgn="base" latinLnBrk="0" hangingPunct="0">
              <a:lnSpc>
                <a:spcPct val="100000"/>
              </a:lnSpc>
              <a:spcBef>
                <a:spcPct val="0"/>
              </a:spcBef>
              <a:spcAft>
                <a:spcPct val="0"/>
              </a:spcAft>
              <a:buClrTx/>
              <a:buSzTx/>
              <a:buFont typeface="Wingdings" panose="05000000000000000000" pitchFamily="2" charset="2"/>
              <a:buChar char="q"/>
              <a:tabLst/>
              <a:defRPr/>
            </a:pPr>
            <a:r>
              <a:rPr kumimoji="0" lang="en-US" sz="2000" b="1" i="0" u="none" strike="noStrike" kern="0" cap="none" spc="0" normalizeH="0" baseline="0" noProof="0" dirty="0">
                <a:ln>
                  <a:noFill/>
                </a:ln>
                <a:solidFill>
                  <a:srgbClr val="A5A5A5">
                    <a:lumMod val="50000"/>
                  </a:srgbClr>
                </a:solidFill>
                <a:effectLst>
                  <a:outerShdw blurRad="50800" dist="38100" dir="8100000" algn="tr" rotWithShape="0">
                    <a:srgbClr val="808080">
                      <a:alpha val="40000"/>
                    </a:srgbClr>
                  </a:outerShdw>
                </a:effectLst>
                <a:uLnTx/>
                <a:uFillTx/>
                <a:latin typeface="Arial"/>
                <a:ea typeface="+mn-ea"/>
              </a:rPr>
              <a:t>you must rely on your attitude and tone of voice to convey confidence and professionalism. </a:t>
            </a:r>
            <a:endParaRPr kumimoji="0" lang="ar-EG" sz="2000" b="1" i="0" u="none" strike="noStrike" kern="0" cap="none" spc="0" normalizeH="0" baseline="0" noProof="0" dirty="0">
              <a:ln>
                <a:noFill/>
              </a:ln>
              <a:solidFill>
                <a:srgbClr val="A5A5A5">
                  <a:lumMod val="50000"/>
                </a:srgbClr>
              </a:solidFill>
              <a:effectLst>
                <a:outerShdw blurRad="50800" dist="38100" dir="8100000" algn="tr" rotWithShape="0">
                  <a:srgbClr val="808080">
                    <a:alpha val="40000"/>
                  </a:srgbClr>
                </a:outerShdw>
              </a:effectLst>
              <a:uLnTx/>
              <a:uFillTx/>
              <a:latin typeface="Arial"/>
              <a:ea typeface="+mn-ea"/>
              <a:cs typeface="Arial" panose="020B0604020202020204" pitchFamily="34" charset="0"/>
            </a:endParaRPr>
          </a:p>
          <a:p>
            <a:pPr marL="457200" marR="0" lvl="0" indent="-457200" algn="just" defTabSz="914400" rtl="0" eaLnBrk="0" fontAlgn="base" latinLnBrk="0" hangingPunct="0">
              <a:lnSpc>
                <a:spcPct val="100000"/>
              </a:lnSpc>
              <a:spcBef>
                <a:spcPct val="0"/>
              </a:spcBef>
              <a:spcAft>
                <a:spcPct val="0"/>
              </a:spcAft>
              <a:buClrTx/>
              <a:buSzTx/>
              <a:buFont typeface="Wingdings" panose="05000000000000000000" pitchFamily="2" charset="2"/>
              <a:buChar char="q"/>
              <a:tabLst/>
              <a:defRPr/>
            </a:pPr>
            <a:r>
              <a:rPr kumimoji="0" lang="en-US" sz="2000" b="1" i="0" u="none" strike="noStrike" kern="0" cap="none" spc="0" normalizeH="0" baseline="0" noProof="0" dirty="0">
                <a:ln>
                  <a:noFill/>
                </a:ln>
                <a:solidFill>
                  <a:srgbClr val="A5A5A5">
                    <a:lumMod val="50000"/>
                  </a:srgbClr>
                </a:solidFill>
                <a:effectLst>
                  <a:outerShdw blurRad="50800" dist="38100" dir="8100000" algn="tr" rotWithShape="0">
                    <a:srgbClr val="808080">
                      <a:alpha val="40000"/>
                    </a:srgbClr>
                  </a:outerShdw>
                </a:effectLst>
                <a:uLnTx/>
                <a:uFillTx/>
                <a:latin typeface="Arial"/>
                <a:ea typeface="+mn-ea"/>
              </a:rPr>
              <a:t>Cell phones are a contentious point of etiquette in today’s workplace.</a:t>
            </a:r>
            <a:endParaRPr kumimoji="0" lang="ar-EG" sz="2000" b="1" i="0" u="none" strike="noStrike" kern="0" cap="none" spc="0" normalizeH="0" baseline="0" noProof="0" dirty="0">
              <a:ln>
                <a:noFill/>
              </a:ln>
              <a:solidFill>
                <a:srgbClr val="A5A5A5">
                  <a:lumMod val="50000"/>
                </a:srgbClr>
              </a:solidFill>
              <a:effectLst>
                <a:outerShdw blurRad="50800" dist="38100" dir="8100000" algn="tr" rotWithShape="0">
                  <a:srgbClr val="808080">
                    <a:alpha val="40000"/>
                  </a:srgbClr>
                </a:outerShdw>
              </a:effectLst>
              <a:uLnTx/>
              <a:uFillTx/>
              <a:latin typeface="Arial"/>
              <a:ea typeface="+mn-ea"/>
              <a:cs typeface="Arial" panose="020B0604020202020204" pitchFamily="34" charset="0"/>
            </a:endParaRPr>
          </a:p>
          <a:p>
            <a:pPr marL="457200" marR="0" lvl="0" indent="-457200" algn="just" defTabSz="914400" rtl="0" eaLnBrk="0" fontAlgn="base" latinLnBrk="0" hangingPunct="0">
              <a:lnSpc>
                <a:spcPct val="100000"/>
              </a:lnSpc>
              <a:spcBef>
                <a:spcPct val="0"/>
              </a:spcBef>
              <a:spcAft>
                <a:spcPct val="0"/>
              </a:spcAft>
              <a:buClrTx/>
              <a:buSzTx/>
              <a:buFont typeface="Wingdings" panose="05000000000000000000" pitchFamily="2" charset="2"/>
              <a:buChar char="q"/>
              <a:tabLst/>
              <a:defRPr/>
            </a:pPr>
            <a:r>
              <a:rPr kumimoji="0" lang="en-US" sz="2000" b="1" i="0" u="none" strike="noStrike" kern="0" cap="none" spc="0" normalizeH="0" baseline="0" noProof="0" dirty="0">
                <a:ln>
                  <a:noFill/>
                </a:ln>
                <a:solidFill>
                  <a:srgbClr val="A5A5A5">
                    <a:lumMod val="50000"/>
                  </a:srgbClr>
                </a:solidFill>
                <a:effectLst>
                  <a:outerShdw blurRad="50800" dist="38100" dir="8100000" algn="tr" rotWithShape="0">
                    <a:srgbClr val="808080">
                      <a:alpha val="40000"/>
                    </a:srgbClr>
                  </a:outerShdw>
                </a:effectLst>
                <a:uLnTx/>
                <a:uFillTx/>
                <a:latin typeface="Arial"/>
                <a:ea typeface="+mn-ea"/>
              </a:rPr>
              <a:t>Don’t be surprised if you encounter policies restricting their use in offices or meeting rooms. </a:t>
            </a:r>
          </a:p>
        </p:txBody>
      </p:sp>
      <p:pic>
        <p:nvPicPr>
          <p:cNvPr id="22" name="Graphic 21" descr="Badge 4 with solid fill">
            <a:extLst>
              <a:ext uri="{FF2B5EF4-FFF2-40B4-BE49-F238E27FC236}">
                <a16:creationId xmlns:a16="http://schemas.microsoft.com/office/drawing/2014/main" id="{D0A9BACA-D59C-3F00-0CC2-D013E8F953D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642311" y="1118273"/>
            <a:ext cx="914400" cy="914400"/>
          </a:xfrm>
          <a:prstGeom prst="rect">
            <a:avLst/>
          </a:prstGeom>
        </p:spPr>
      </p:pic>
      <p:sp>
        <p:nvSpPr>
          <p:cNvPr id="2" name="TextBox 1">
            <a:extLst>
              <a:ext uri="{FF2B5EF4-FFF2-40B4-BE49-F238E27FC236}">
                <a16:creationId xmlns:a16="http://schemas.microsoft.com/office/drawing/2014/main" id="{2F49970A-79C6-F55F-39AA-50AEE7B7423C}"/>
              </a:ext>
            </a:extLst>
          </p:cNvPr>
          <p:cNvSpPr txBox="1"/>
          <p:nvPr/>
        </p:nvSpPr>
        <p:spPr>
          <a:xfrm>
            <a:off x="2625002" y="638625"/>
            <a:ext cx="8213034" cy="461665"/>
          </a:xfrm>
          <a:prstGeom prst="rect">
            <a:avLst/>
          </a:prstGeom>
          <a:noFill/>
        </p:spPr>
        <p:txBody>
          <a:bodyPr wrap="square">
            <a:spAutoFit/>
          </a:bodyPr>
          <a:lstStyle/>
          <a:p>
            <a:pPr lvl="0">
              <a:defRPr/>
            </a:pPr>
            <a:r>
              <a:rPr kumimoji="0" lang="en-US" sz="2400" b="1" i="0" u="none" strike="noStrike" kern="0" cap="none" spc="0" normalizeH="0" baseline="0" noProof="0" dirty="0">
                <a:ln>
                  <a:noFill/>
                </a:ln>
                <a:effectLst>
                  <a:outerShdw blurRad="38100" dist="38100" dir="2700000" algn="tl">
                    <a:srgbClr val="C0C0C0"/>
                  </a:outerShdw>
                </a:effectLst>
                <a:uLnTx/>
                <a:uFillTx/>
                <a:latin typeface="Tahoma"/>
                <a:ea typeface="+mn-ea"/>
                <a:cs typeface="+mn-cs"/>
              </a:rPr>
              <a:t>In the Workplace</a:t>
            </a:r>
            <a:r>
              <a:rPr lang="ar-EG" sz="2400" b="1" kern="0" dirty="0">
                <a:effectLst>
                  <a:outerShdw blurRad="38100" dist="38100" dir="2700000" algn="tl">
                    <a:srgbClr val="C0C0C0"/>
                  </a:outerShdw>
                </a:effectLst>
                <a:latin typeface="Tahoma"/>
              </a:rPr>
              <a:t>في مكان العمل  </a:t>
            </a:r>
            <a:endParaRPr kumimoji="0" lang="en-GB" sz="800" b="0" i="0" u="none" strike="noStrike" kern="1200" cap="none" spc="0" normalizeH="0" baseline="0" noProof="0" dirty="0">
              <a:ln>
                <a:noFill/>
              </a:ln>
              <a:effectLst/>
              <a:uLnTx/>
              <a:uFillTx/>
              <a:latin typeface="Calibri"/>
              <a:ea typeface="+mn-ea"/>
              <a:cs typeface="+mn-cs"/>
            </a:endParaRPr>
          </a:p>
        </p:txBody>
      </p:sp>
      <p:sp>
        <p:nvSpPr>
          <p:cNvPr id="3" name="Rounded Rectangle 17">
            <a:extLst>
              <a:ext uri="{FF2B5EF4-FFF2-40B4-BE49-F238E27FC236}">
                <a16:creationId xmlns:a16="http://schemas.microsoft.com/office/drawing/2014/main" id="{68101BFD-1BD4-9AA5-8678-6F657B6E49F6}"/>
              </a:ext>
            </a:extLst>
          </p:cNvPr>
          <p:cNvSpPr/>
          <p:nvPr/>
        </p:nvSpPr>
        <p:spPr bwMode="auto">
          <a:xfrm>
            <a:off x="6430436" y="2098412"/>
            <a:ext cx="3818170" cy="3369166"/>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lvl="0" indent="-457200" algn="just" rtl="1" eaLnBrk="0" fontAlgn="base" hangingPunct="0">
              <a:spcBef>
                <a:spcPct val="0"/>
              </a:spcBef>
              <a:spcAft>
                <a:spcPct val="0"/>
              </a:spcAft>
              <a:buFont typeface="Wingdings" panose="05000000000000000000" pitchFamily="2" charset="2"/>
              <a:buChar char="q"/>
              <a:defRPr/>
            </a:pPr>
            <a:r>
              <a:rPr lang="ar-EG" sz="2000" b="1" kern="0" dirty="0">
                <a:solidFill>
                  <a:srgbClr val="A5A5A5">
                    <a:lumMod val="50000"/>
                  </a:srgbClr>
                </a:solidFill>
                <a:effectLst>
                  <a:outerShdw blurRad="50800" dist="38100" dir="8100000" algn="tr" rotWithShape="0">
                    <a:srgbClr val="808080">
                      <a:alpha val="40000"/>
                    </a:srgbClr>
                  </a:outerShdw>
                </a:effectLst>
                <a:latin typeface="Arial"/>
              </a:rPr>
              <a:t>يجب أن تعتمد على موقفك ونبرة صوتك للتعبير عن الثقة والاحتراف. 
الهواتف المحمولة هي نقطة خلافية في آداب السلوك في مكان العمل اليوم.
لا تتفاجأ إذا واجهت سياسات تقيد استخدامها في المكاتب أو غرف الاجتماعات.</a:t>
            </a:r>
            <a:endParaRPr kumimoji="0" lang="en-US" sz="2000" b="1" i="0" u="none" strike="noStrike" kern="0" cap="none" spc="0" normalizeH="0" baseline="0" noProof="0" dirty="0">
              <a:ln>
                <a:noFill/>
              </a:ln>
              <a:solidFill>
                <a:srgbClr val="A5A5A5">
                  <a:lumMod val="50000"/>
                </a:srgbClr>
              </a:solidFill>
              <a:effectLst>
                <a:outerShdw blurRad="50800" dist="38100" dir="8100000" algn="tr" rotWithShape="0">
                  <a:srgbClr val="808080">
                    <a:alpha val="40000"/>
                  </a:srgbClr>
                </a:outerShdw>
              </a:effectLst>
              <a:uLnTx/>
              <a:uFillTx/>
              <a:latin typeface="Arial"/>
              <a:ea typeface="+mn-ea"/>
            </a:endParaRPr>
          </a:p>
        </p:txBody>
      </p:sp>
    </p:spTree>
    <p:custDataLst>
      <p:tags r:id="rId1"/>
    </p:custDataLst>
    <p:extLst>
      <p:ext uri="{BB962C8B-B14F-4D97-AF65-F5344CB8AC3E}">
        <p14:creationId xmlns:p14="http://schemas.microsoft.com/office/powerpoint/2010/main" val="1285563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anim calcmode="lin" valueType="num">
                                      <p:cBhvr additive="base">
                                        <p:cTn id="13"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1" end="1"/>
                                            </p:txEl>
                                          </p:spTgt>
                                        </p:tgtEl>
                                        <p:attrNameLst>
                                          <p:attrName>style.visibility</p:attrName>
                                        </p:attrNameLst>
                                      </p:cBhvr>
                                      <p:to>
                                        <p:strVal val="visible"/>
                                      </p:to>
                                    </p:set>
                                    <p:anim calcmode="lin" valueType="num">
                                      <p:cBhvr additive="base">
                                        <p:cTn id="19"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xEl>
                                              <p:pRg st="2" end="2"/>
                                            </p:txEl>
                                          </p:spTgt>
                                        </p:tgtEl>
                                        <p:attrNameLst>
                                          <p:attrName>style.visibility</p:attrName>
                                        </p:attrNameLst>
                                      </p:cBhvr>
                                      <p:to>
                                        <p:strVal val="visible"/>
                                      </p:to>
                                    </p:set>
                                    <p:anim calcmode="lin" valueType="num">
                                      <p:cBhvr additive="base">
                                        <p:cTn id="25"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gtEl>
                                        <p:attrNameLst>
                                          <p:attrName>style.visibility</p:attrName>
                                        </p:attrNameLst>
                                      </p:cBhvr>
                                      <p:to>
                                        <p:strVal val="visible"/>
                                      </p:to>
                                    </p:set>
                                    <p:anim calcmode="lin" valueType="num">
                                      <p:cBhvr additive="base">
                                        <p:cTn id="31" dur="500" fill="hold"/>
                                        <p:tgtEl>
                                          <p:spTgt spid="3"/>
                                        </p:tgtEl>
                                        <p:attrNameLst>
                                          <p:attrName>ppt_x</p:attrName>
                                        </p:attrNameLst>
                                      </p:cBhvr>
                                      <p:tavLst>
                                        <p:tav tm="0">
                                          <p:val>
                                            <p:strVal val="#ppt_x"/>
                                          </p:val>
                                        </p:tav>
                                        <p:tav tm="100000">
                                          <p:val>
                                            <p:strVal val="#ppt_x"/>
                                          </p:val>
                                        </p:tav>
                                      </p:tavLst>
                                    </p:anim>
                                    <p:anim calcmode="lin" valueType="num">
                                      <p:cBhvr additive="base">
                                        <p:cTn id="3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0" end="0"/>
                                            </p:txEl>
                                          </p:spTgt>
                                        </p:tgtEl>
                                        <p:attrNameLst>
                                          <p:attrName>style.visibility</p:attrName>
                                        </p:attrNameLst>
                                      </p:cBhvr>
                                      <p:to>
                                        <p:strVal val="visible"/>
                                      </p:to>
                                    </p:set>
                                    <p:anim calcmode="lin" valueType="num">
                                      <p:cBhvr additive="base">
                                        <p:cTn id="3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3" grpId="0" animBg="1"/>
    </p:bldLst>
  </p:timing>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2321912" y="1118768"/>
            <a:ext cx="7548176"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 </a:t>
            </a:r>
          </a:p>
        </p:txBody>
      </p:sp>
      <p:sp>
        <p:nvSpPr>
          <p:cNvPr id="8" name="Title 5">
            <a:extLst>
              <a:ext uri="{FF2B5EF4-FFF2-40B4-BE49-F238E27FC236}">
                <a16:creationId xmlns:a16="http://schemas.microsoft.com/office/drawing/2014/main" id="{D38103E5-48F7-A661-8882-8102ECB914D3}"/>
              </a:ext>
            </a:extLst>
          </p:cNvPr>
          <p:cNvSpPr txBox="1">
            <a:spLocks/>
          </p:cNvSpPr>
          <p:nvPr/>
        </p:nvSpPr>
        <p:spPr bwMode="auto">
          <a:xfrm>
            <a:off x="1672841" y="1279124"/>
            <a:ext cx="8669763" cy="2403189"/>
          </a:xfrm>
          <a:prstGeom prst="rect">
            <a:avLst/>
          </a:prstGeom>
          <a:solidFill>
            <a:srgbClr val="006666"/>
          </a:solidFill>
          <a:ln w="9525">
            <a:solidFill>
              <a:srgbClr val="000000"/>
            </a:solidFill>
            <a:miter lim="800000"/>
            <a:headEnd/>
            <a:tailEnd/>
          </a:ln>
          <a:effectLst>
            <a:outerShdw blurRad="50800" dist="76200" dir="2700000" algn="tl" rotWithShape="0">
              <a:prstClr val="black">
                <a:alpha val="40000"/>
              </a:prstClr>
            </a:outerShdw>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2pPr>
            <a:lvl3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3pPr>
            <a:lvl4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4pPr>
            <a:lvl5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5pPr>
            <a:lvl6pPr marL="4572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6pPr>
            <a:lvl7pPr marL="9144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7pPr>
            <a:lvl8pPr marL="13716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8pPr>
            <a:lvl9pPr marL="18288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9pPr>
          </a:lstStyle>
          <a:p>
            <a:pPr lvl="0">
              <a:defRPr/>
            </a:pPr>
            <a:r>
              <a:rPr lang="ar-EG" kern="0" dirty="0">
                <a:solidFill>
                  <a:srgbClr val="FFFFFF"/>
                </a:solidFill>
                <a:latin typeface="Tahoma"/>
              </a:rPr>
              <a:t>تطوير آداب عملك</a:t>
            </a:r>
            <a:endParaRPr kumimoji="0" lang="ar-EG" sz="44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j-ea"/>
              <a:cs typeface="+mj-cs"/>
            </a:endParaRP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j-ea"/>
                <a:cs typeface="+mj-cs"/>
              </a:rPr>
              <a:t>Developing Your Business Etiquette</a:t>
            </a:r>
          </a:p>
        </p:txBody>
      </p:sp>
      <p:pic>
        <p:nvPicPr>
          <p:cNvPr id="11" name="Picture 10">
            <a:extLst>
              <a:ext uri="{FF2B5EF4-FFF2-40B4-BE49-F238E27FC236}">
                <a16:creationId xmlns:a16="http://schemas.microsoft.com/office/drawing/2014/main" id="{5AADB0B1-E37D-E09F-0929-D75295B3D04C}"/>
              </a:ext>
            </a:extLst>
          </p:cNvPr>
          <p:cNvPicPr>
            <a:picLocks noChangeAspect="1"/>
          </p:cNvPicPr>
          <p:nvPr/>
        </p:nvPicPr>
        <p:blipFill>
          <a:blip r:embed="rId3"/>
          <a:stretch>
            <a:fillRect/>
          </a:stretch>
        </p:blipFill>
        <p:spPr>
          <a:xfrm>
            <a:off x="2321912" y="4862262"/>
            <a:ext cx="7547502" cy="871804"/>
          </a:xfrm>
          <a:prstGeom prst="rect">
            <a:avLst/>
          </a:prstGeom>
        </p:spPr>
      </p:pic>
      <p:sp>
        <p:nvSpPr>
          <p:cNvPr id="12" name="Title 4">
            <a:extLst>
              <a:ext uri="{FF2B5EF4-FFF2-40B4-BE49-F238E27FC236}">
                <a16:creationId xmlns:a16="http://schemas.microsoft.com/office/drawing/2014/main" id="{D6C8E32D-F282-C6E2-94AD-3411BDC85336}"/>
              </a:ext>
            </a:extLst>
          </p:cNvPr>
          <p:cNvSpPr txBox="1">
            <a:spLocks/>
          </p:cNvSpPr>
          <p:nvPr/>
        </p:nvSpPr>
        <p:spPr bwMode="auto">
          <a:xfrm>
            <a:off x="2991174" y="3747081"/>
            <a:ext cx="5868621" cy="1726961"/>
          </a:xfrm>
          <a:prstGeom prst="rect">
            <a:avLst/>
          </a:prstGeom>
          <a:solidFill>
            <a:srgbClr val="000000">
              <a:lumMod val="95000"/>
              <a:lumOff val="5000"/>
            </a:srgbClr>
          </a:solidFill>
          <a:ln w="3175">
            <a:solidFill>
              <a:srgbClr val="FFFFFF">
                <a:lumMod val="95000"/>
              </a:srgbClr>
            </a:solid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2pPr>
            <a:lvl3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3pPr>
            <a:lvl4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4pPr>
            <a:lvl5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5pPr>
            <a:lvl6pPr marL="4572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6pPr>
            <a:lvl7pPr marL="9144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7pPr>
            <a:lvl8pPr marL="13716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8pPr>
            <a:lvl9pPr marL="18288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9pPr>
          </a:lstStyle>
          <a:p>
            <a:pPr lvl="0">
              <a:defRPr/>
            </a:pPr>
            <a:r>
              <a:rPr lang="ar-EG" sz="4000" kern="0" dirty="0">
                <a:solidFill>
                  <a:srgbClr val="FFFFFF"/>
                </a:solidFill>
                <a:latin typeface="Tahoma"/>
              </a:rPr>
              <a:t>في البيئات الاجتماعية</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0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j-ea"/>
                <a:cs typeface="+mj-cs"/>
              </a:rPr>
              <a:t>In Social Settings</a:t>
            </a:r>
          </a:p>
        </p:txBody>
      </p:sp>
    </p:spTree>
    <p:extLst>
      <p:ext uri="{BB962C8B-B14F-4D97-AF65-F5344CB8AC3E}">
        <p14:creationId xmlns:p14="http://schemas.microsoft.com/office/powerpoint/2010/main" val="287277824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538619" y="1239816"/>
            <a:ext cx="9059845"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lvl="0" algn="ctr" eaLnBrk="0" fontAlgn="base" hangingPunct="0">
              <a:spcBef>
                <a:spcPct val="0"/>
              </a:spcBef>
              <a:spcAft>
                <a:spcPct val="0"/>
              </a:spcAft>
              <a:defRPr/>
            </a:pPr>
            <a:r>
              <a:rPr lang="ar-EG" sz="2800" b="1" dirty="0">
                <a:ln>
                  <a:solidFill>
                    <a:srgbClr val="000000"/>
                  </a:solidFill>
                </a:ln>
                <a:solidFill>
                  <a:srgbClr val="C00000"/>
                </a:solidFill>
                <a:effectLst>
                  <a:outerShdw blurRad="38100" dist="76200" dir="2700000" algn="tl">
                    <a:srgbClr val="000000">
                      <a:alpha val="81176"/>
                    </a:srgbClr>
                  </a:outerShdw>
                </a:effectLst>
                <a:latin typeface="Tahoma"/>
              </a:rPr>
              <a:t>مقدمات شخصية</a:t>
            </a:r>
          </a:p>
          <a:p>
            <a:pPr lvl="0" algn="ctr" eaLnBrk="0" fontAlgn="base" hangingPunct="0">
              <a:spcBef>
                <a:spcPct val="0"/>
              </a:spcBef>
              <a:spcAft>
                <a:spcPct val="0"/>
              </a:spcAft>
              <a:defRPr/>
            </a:pPr>
            <a:r>
              <a:rPr kumimoji="0" lang="en-US" sz="28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Personal Introductions</a:t>
            </a:r>
          </a:p>
        </p:txBody>
      </p:sp>
      <p:sp>
        <p:nvSpPr>
          <p:cNvPr id="9" name="Rounded Rectangle 17">
            <a:extLst>
              <a:ext uri="{FF2B5EF4-FFF2-40B4-BE49-F238E27FC236}">
                <a16:creationId xmlns:a16="http://schemas.microsoft.com/office/drawing/2014/main" id="{E750D7C6-D753-6AEF-F26E-3CE3AC3C341C}"/>
              </a:ext>
            </a:extLst>
          </p:cNvPr>
          <p:cNvSpPr/>
          <p:nvPr/>
        </p:nvSpPr>
        <p:spPr bwMode="auto">
          <a:xfrm>
            <a:off x="1405383" y="2326260"/>
            <a:ext cx="4958346" cy="3061285"/>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lvl="0" indent="-457200" algn="just" eaLnBrk="0" fontAlgn="base" hangingPunct="0">
              <a:spcBef>
                <a:spcPct val="0"/>
              </a:spcBef>
              <a:spcAft>
                <a:spcPct val="0"/>
              </a:spcAft>
              <a:buFont typeface="Wingdings" panose="05000000000000000000" pitchFamily="2" charset="2"/>
              <a:buChar char="q"/>
              <a:defRPr/>
            </a:pPr>
            <a:r>
              <a:rPr lang="en-US" sz="2000" b="1" kern="0" dirty="0">
                <a:solidFill>
                  <a:srgbClr val="A5A5A5">
                    <a:lumMod val="50000"/>
                  </a:srgbClr>
                </a:solidFill>
                <a:effectLst>
                  <a:outerShdw blurRad="50800" dist="38100" dir="8100000" algn="tr" rotWithShape="0">
                    <a:srgbClr val="808080">
                      <a:alpha val="40000"/>
                    </a:srgbClr>
                  </a:outerShdw>
                </a:effectLst>
                <a:latin typeface="Arial"/>
              </a:rPr>
              <a:t>When introducing yourself, include a brief description of your role in the company. </a:t>
            </a:r>
            <a:endParaRPr lang="ar-EG" sz="2000" b="1" kern="0" dirty="0">
              <a:solidFill>
                <a:srgbClr val="A5A5A5">
                  <a:lumMod val="50000"/>
                </a:srgbClr>
              </a:solidFill>
              <a:effectLst>
                <a:outerShdw blurRad="50800" dist="38100" dir="8100000" algn="tr" rotWithShape="0">
                  <a:srgbClr val="808080">
                    <a:alpha val="40000"/>
                  </a:srgbClr>
                </a:outerShdw>
              </a:effectLst>
              <a:latin typeface="Arial"/>
            </a:endParaRPr>
          </a:p>
          <a:p>
            <a:pPr marL="457200" lvl="0" indent="-457200" algn="just" eaLnBrk="0" fontAlgn="base" hangingPunct="0">
              <a:spcBef>
                <a:spcPct val="0"/>
              </a:spcBef>
              <a:spcAft>
                <a:spcPct val="0"/>
              </a:spcAft>
              <a:buFont typeface="Wingdings" panose="05000000000000000000" pitchFamily="2" charset="2"/>
              <a:buChar char="q"/>
              <a:defRPr/>
            </a:pPr>
            <a:r>
              <a:rPr lang="en-US" sz="2000" b="1" kern="0" dirty="0">
                <a:solidFill>
                  <a:srgbClr val="A5A5A5">
                    <a:lumMod val="50000"/>
                  </a:srgbClr>
                </a:solidFill>
                <a:effectLst>
                  <a:outerShdw blurRad="50800" dist="38100" dir="8100000" algn="tr" rotWithShape="0">
                    <a:srgbClr val="808080">
                      <a:alpha val="40000"/>
                    </a:srgbClr>
                  </a:outerShdw>
                </a:effectLst>
                <a:latin typeface="Arial"/>
              </a:rPr>
              <a:t>When introducing two other people, speak both their first and last names clearly, and then try to offer some information (perhaps a shared professional interest) to help these two people ease into a conversation.</a:t>
            </a:r>
          </a:p>
        </p:txBody>
      </p:sp>
      <p:sp>
        <p:nvSpPr>
          <p:cNvPr id="8" name="TextBox 7">
            <a:extLst>
              <a:ext uri="{FF2B5EF4-FFF2-40B4-BE49-F238E27FC236}">
                <a16:creationId xmlns:a16="http://schemas.microsoft.com/office/drawing/2014/main" id="{E59CDFF6-E376-9454-42DC-0B5951B519DC}"/>
              </a:ext>
            </a:extLst>
          </p:cNvPr>
          <p:cNvSpPr txBox="1"/>
          <p:nvPr/>
        </p:nvSpPr>
        <p:spPr>
          <a:xfrm>
            <a:off x="2629996" y="668739"/>
            <a:ext cx="8213034" cy="400110"/>
          </a:xfrm>
          <a:prstGeom prst="rect">
            <a:avLst/>
          </a:prstGeom>
          <a:noFill/>
        </p:spPr>
        <p:txBody>
          <a:bodyPr wrap="square">
            <a:spAutoFit/>
          </a:bodyPr>
          <a:lstStyle/>
          <a:p>
            <a:r>
              <a:rPr kumimoji="0" lang="en-US" sz="2000" b="1" i="0" u="none" strike="noStrike" kern="0" cap="none" spc="0" normalizeH="0" baseline="0" noProof="0" dirty="0">
                <a:ln>
                  <a:noFill/>
                </a:ln>
                <a:effectLst>
                  <a:outerShdw blurRad="38100" dist="38100" dir="2700000" algn="tl">
                    <a:srgbClr val="C0C0C0"/>
                  </a:outerShdw>
                </a:effectLst>
                <a:uLnTx/>
                <a:uFillTx/>
                <a:latin typeface="Tahoma"/>
                <a:ea typeface="+mj-ea"/>
                <a:cs typeface="+mj-cs"/>
              </a:rPr>
              <a:t>In Social settings </a:t>
            </a:r>
            <a:endParaRPr lang="en-GB" sz="700" dirty="0"/>
          </a:p>
        </p:txBody>
      </p:sp>
      <p:pic>
        <p:nvPicPr>
          <p:cNvPr id="33" name="Graphic 32" descr="Badge with solid fill">
            <a:extLst>
              <a:ext uri="{FF2B5EF4-FFF2-40B4-BE49-F238E27FC236}">
                <a16:creationId xmlns:a16="http://schemas.microsoft.com/office/drawing/2014/main" id="{A38534CB-85AC-AD62-B1F3-753C5426B96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131240" y="962933"/>
            <a:ext cx="914400" cy="914400"/>
          </a:xfrm>
          <a:prstGeom prst="rect">
            <a:avLst/>
          </a:prstGeom>
        </p:spPr>
      </p:pic>
      <p:sp>
        <p:nvSpPr>
          <p:cNvPr id="2" name="Rounded Rectangle 17">
            <a:extLst>
              <a:ext uri="{FF2B5EF4-FFF2-40B4-BE49-F238E27FC236}">
                <a16:creationId xmlns:a16="http://schemas.microsoft.com/office/drawing/2014/main" id="{B9207CAD-79B3-377E-C452-303EC634BF75}"/>
              </a:ext>
            </a:extLst>
          </p:cNvPr>
          <p:cNvSpPr/>
          <p:nvPr/>
        </p:nvSpPr>
        <p:spPr bwMode="auto">
          <a:xfrm>
            <a:off x="6647935" y="2326261"/>
            <a:ext cx="3978876" cy="3061285"/>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lvl="0" indent="-457200" algn="just" rtl="1" eaLnBrk="0" fontAlgn="base" hangingPunct="0">
              <a:spcBef>
                <a:spcPct val="0"/>
              </a:spcBef>
              <a:spcAft>
                <a:spcPct val="0"/>
              </a:spcAft>
              <a:buFont typeface="Wingdings" panose="05000000000000000000" pitchFamily="2" charset="2"/>
              <a:buChar char="q"/>
              <a:defRPr/>
            </a:pPr>
            <a:r>
              <a:rPr lang="ar-EG" sz="2000" b="1" kern="0">
                <a:solidFill>
                  <a:srgbClr val="A5A5A5">
                    <a:lumMod val="50000"/>
                  </a:srgbClr>
                </a:solidFill>
                <a:effectLst>
                  <a:outerShdw blurRad="50800" dist="38100" dir="8100000" algn="tr" rotWithShape="0">
                    <a:srgbClr val="808080">
                      <a:alpha val="40000"/>
                    </a:srgbClr>
                  </a:outerShdw>
                </a:effectLst>
                <a:latin typeface="Arial"/>
              </a:rPr>
              <a:t>عند تقديم نفسك ، قم بتضمين وصف موجز لدورك في الشركة. 
عند تقديم شخصين آخرين ، تحدث باسميهما الأول والأخير بوضوح ، ثم حاول تقديم بعض المعلومات (ربما اهتمام مهني مشترك) لمساعدة هذين الشخصين على الدخول في محادثة.</a:t>
            </a:r>
            <a:endParaRPr lang="en-US" sz="2000" b="1" kern="0" dirty="0">
              <a:solidFill>
                <a:srgbClr val="A5A5A5">
                  <a:lumMod val="50000"/>
                </a:srgbClr>
              </a:solidFill>
              <a:effectLst>
                <a:outerShdw blurRad="50800" dist="38100" dir="8100000" algn="tr" rotWithShape="0">
                  <a:srgbClr val="808080">
                    <a:alpha val="40000"/>
                  </a:srgbClr>
                </a:outerShdw>
              </a:effectLst>
              <a:latin typeface="Arial"/>
            </a:endParaRPr>
          </a:p>
        </p:txBody>
      </p:sp>
      <p:sp>
        <p:nvSpPr>
          <p:cNvPr id="4" name="TextBox 3">
            <a:extLst>
              <a:ext uri="{FF2B5EF4-FFF2-40B4-BE49-F238E27FC236}">
                <a16:creationId xmlns:a16="http://schemas.microsoft.com/office/drawing/2014/main" id="{29571B72-AC7B-A390-23A5-084833701DDE}"/>
              </a:ext>
            </a:extLst>
          </p:cNvPr>
          <p:cNvSpPr txBox="1"/>
          <p:nvPr/>
        </p:nvSpPr>
        <p:spPr>
          <a:xfrm>
            <a:off x="4668504" y="701483"/>
            <a:ext cx="6094140" cy="461665"/>
          </a:xfrm>
          <a:prstGeom prst="rect">
            <a:avLst/>
          </a:prstGeom>
          <a:noFill/>
        </p:spPr>
        <p:txBody>
          <a:bodyPr wrap="square">
            <a:spAutoFit/>
          </a:bodyPr>
          <a:lstStyle/>
          <a:p>
            <a:pPr algn="r" rtl="1"/>
            <a:r>
              <a:rPr lang="ar-EG" sz="2400" b="1" kern="0" dirty="0">
                <a:effectLst>
                  <a:outerShdw blurRad="38100" dist="38100" dir="2700000" algn="tl">
                    <a:srgbClr val="C0C0C0"/>
                  </a:outerShdw>
                </a:effectLst>
                <a:latin typeface="Tahoma"/>
                <a:ea typeface="+mj-ea"/>
                <a:cs typeface="+mj-cs"/>
              </a:rPr>
              <a:t> في اللقاءات الاجتماعية</a:t>
            </a:r>
          </a:p>
        </p:txBody>
      </p:sp>
    </p:spTree>
    <p:custDataLst>
      <p:tags r:id="rId1"/>
    </p:custDataLst>
    <p:extLst>
      <p:ext uri="{BB962C8B-B14F-4D97-AF65-F5344CB8AC3E}">
        <p14:creationId xmlns:p14="http://schemas.microsoft.com/office/powerpoint/2010/main" val="3164940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anim calcmode="lin" valueType="num">
                                      <p:cBhvr additive="base">
                                        <p:cTn id="13"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1" end="1"/>
                                            </p:txEl>
                                          </p:spTgt>
                                        </p:tgtEl>
                                        <p:attrNameLst>
                                          <p:attrName>style.visibility</p:attrName>
                                        </p:attrNameLst>
                                      </p:cBhvr>
                                      <p:to>
                                        <p:strVal val="visible"/>
                                      </p:to>
                                    </p:set>
                                    <p:anim calcmode="lin" valueType="num">
                                      <p:cBhvr additive="base">
                                        <p:cTn id="19"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tgtEl>
                                        <p:attrNameLst>
                                          <p:attrName>style.visibility</p:attrName>
                                        </p:attrNameLst>
                                      </p:cBhvr>
                                      <p:to>
                                        <p:strVal val="visible"/>
                                      </p:to>
                                    </p:set>
                                    <p:anim calcmode="lin" valueType="num">
                                      <p:cBhvr additive="base">
                                        <p:cTn id="25" dur="500" fill="hold"/>
                                        <p:tgtEl>
                                          <p:spTgt spid="2"/>
                                        </p:tgtEl>
                                        <p:attrNameLst>
                                          <p:attrName>ppt_x</p:attrName>
                                        </p:attrNameLst>
                                      </p:cBhvr>
                                      <p:tavLst>
                                        <p:tav tm="0">
                                          <p:val>
                                            <p:strVal val="#ppt_x"/>
                                          </p:val>
                                        </p:tav>
                                        <p:tav tm="100000">
                                          <p:val>
                                            <p:strVal val="#ppt_x"/>
                                          </p:val>
                                        </p:tav>
                                      </p:tavLst>
                                    </p:anim>
                                    <p:anim calcmode="lin" valueType="num">
                                      <p:cBhvr additive="base">
                                        <p:cTn id="26"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0" end="0"/>
                                            </p:txEl>
                                          </p:spTgt>
                                        </p:tgtEl>
                                        <p:attrNameLst>
                                          <p:attrName>style.visibility</p:attrName>
                                        </p:attrNameLst>
                                      </p:cBhvr>
                                      <p:to>
                                        <p:strVal val="visible"/>
                                      </p:to>
                                    </p:set>
                                    <p:anim calcmode="lin" valueType="num">
                                      <p:cBhvr additive="base">
                                        <p:cTn id="31"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 grpId="0" animBg="1"/>
    </p:bldLst>
  </p:timing>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28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221945" y="1032029"/>
            <a:ext cx="6992894"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lvl="0" algn="ctr" eaLnBrk="0" fontAlgn="base" hangingPunct="0">
              <a:spcBef>
                <a:spcPct val="0"/>
              </a:spcBef>
              <a:spcAft>
                <a:spcPct val="0"/>
              </a:spcAft>
              <a:defRPr/>
            </a:pPr>
            <a:r>
              <a:rPr kumimoji="0" lang="en-US" sz="2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Business Meals</a:t>
            </a:r>
            <a:r>
              <a:rPr lang="ar-EG" sz="2400" b="1" dirty="0">
                <a:ln>
                  <a:solidFill>
                    <a:srgbClr val="000000"/>
                  </a:solidFill>
                </a:ln>
                <a:solidFill>
                  <a:srgbClr val="C00000"/>
                </a:solidFill>
                <a:effectLst>
                  <a:outerShdw blurRad="38100" dist="76200" dir="2700000" algn="tl">
                    <a:srgbClr val="000000">
                      <a:alpha val="81176"/>
                    </a:srgbClr>
                  </a:outerShdw>
                </a:effectLst>
                <a:latin typeface="Tahoma"/>
              </a:rPr>
              <a:t>وجبات الأعمال    </a:t>
            </a:r>
            <a:endParaRPr kumimoji="0" lang="en-US" sz="2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endParaRPr>
          </a:p>
        </p:txBody>
      </p:sp>
      <p:sp>
        <p:nvSpPr>
          <p:cNvPr id="9" name="Rounded Rectangle 17">
            <a:extLst>
              <a:ext uri="{FF2B5EF4-FFF2-40B4-BE49-F238E27FC236}">
                <a16:creationId xmlns:a16="http://schemas.microsoft.com/office/drawing/2014/main" id="{E750D7C6-D753-6AEF-F26E-3CE3AC3C341C}"/>
              </a:ext>
            </a:extLst>
          </p:cNvPr>
          <p:cNvSpPr/>
          <p:nvPr/>
        </p:nvSpPr>
        <p:spPr bwMode="auto">
          <a:xfrm>
            <a:off x="1307808" y="1700336"/>
            <a:ext cx="5011602" cy="3850101"/>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marR="0" lvl="0" indent="-457200" algn="just" defTabSz="914400" rtl="0" eaLnBrk="0" fontAlgn="base" latinLnBrk="0" hangingPunct="0">
              <a:lnSpc>
                <a:spcPct val="100000"/>
              </a:lnSpc>
              <a:spcBef>
                <a:spcPct val="0"/>
              </a:spcBef>
              <a:spcAft>
                <a:spcPct val="0"/>
              </a:spcAft>
              <a:buClrTx/>
              <a:buSzTx/>
              <a:buFont typeface="Wingdings" panose="05000000000000000000" pitchFamily="2" charset="2"/>
              <a:buChar char="q"/>
              <a:tabLst/>
              <a:defRPr/>
            </a:pPr>
            <a:r>
              <a:rPr kumimoji="0" lang="en-US" b="1" i="0" u="none" strike="noStrike" kern="0" cap="none" spc="0" normalizeH="0" baseline="0" noProof="0" dirty="0">
                <a:ln>
                  <a:noFill/>
                </a:ln>
                <a:solidFill>
                  <a:srgbClr val="A5A5A5">
                    <a:lumMod val="50000"/>
                  </a:srgbClr>
                </a:solidFill>
                <a:effectLst>
                  <a:outerShdw blurRad="50800" dist="38100" dir="8100000" algn="tr" rotWithShape="0">
                    <a:srgbClr val="808080">
                      <a:alpha val="40000"/>
                    </a:srgbClr>
                  </a:outerShdw>
                </a:effectLst>
                <a:uLnTx/>
                <a:uFillTx/>
                <a:latin typeface="Arial"/>
                <a:ea typeface="+mn-ea"/>
              </a:rPr>
              <a:t>knowing the basics of dining etiquette will make you more effective in these situations. </a:t>
            </a:r>
            <a:endParaRPr kumimoji="0" lang="ar-EG" b="1" i="0" u="none" strike="noStrike" kern="0" cap="none" spc="0" normalizeH="0" baseline="0" noProof="0" dirty="0">
              <a:ln>
                <a:noFill/>
              </a:ln>
              <a:solidFill>
                <a:srgbClr val="A5A5A5">
                  <a:lumMod val="50000"/>
                </a:srgbClr>
              </a:solidFill>
              <a:effectLst>
                <a:outerShdw blurRad="50800" dist="38100" dir="8100000" algn="tr" rotWithShape="0">
                  <a:srgbClr val="808080">
                    <a:alpha val="40000"/>
                  </a:srgbClr>
                </a:outerShdw>
              </a:effectLst>
              <a:uLnTx/>
              <a:uFillTx/>
              <a:latin typeface="Arial"/>
              <a:ea typeface="+mn-ea"/>
              <a:cs typeface="Arial" panose="020B0604020202020204" pitchFamily="34" charset="0"/>
            </a:endParaRPr>
          </a:p>
          <a:p>
            <a:pPr marL="457200" marR="0" lvl="0" indent="-457200" algn="just" defTabSz="914400" rtl="0" eaLnBrk="0" fontAlgn="base" latinLnBrk="0" hangingPunct="0">
              <a:lnSpc>
                <a:spcPct val="100000"/>
              </a:lnSpc>
              <a:spcBef>
                <a:spcPct val="0"/>
              </a:spcBef>
              <a:spcAft>
                <a:spcPct val="0"/>
              </a:spcAft>
              <a:buClrTx/>
              <a:buSzTx/>
              <a:buFont typeface="Wingdings" panose="05000000000000000000" pitchFamily="2" charset="2"/>
              <a:buChar char="q"/>
              <a:tabLst/>
              <a:defRPr/>
            </a:pPr>
            <a:r>
              <a:rPr kumimoji="0" lang="en-US" b="1" i="0" u="none" strike="noStrike" kern="0" cap="none" spc="0" normalizeH="0" baseline="0" noProof="0" dirty="0">
                <a:ln>
                  <a:noFill/>
                </a:ln>
                <a:solidFill>
                  <a:srgbClr val="A5A5A5">
                    <a:lumMod val="50000"/>
                  </a:srgbClr>
                </a:solidFill>
                <a:effectLst>
                  <a:outerShdw blurRad="50800" dist="38100" dir="8100000" algn="tr" rotWithShape="0">
                    <a:srgbClr val="808080">
                      <a:alpha val="40000"/>
                    </a:srgbClr>
                  </a:outerShdw>
                </a:effectLst>
                <a:uLnTx/>
                <a:uFillTx/>
                <a:latin typeface="Arial"/>
                <a:ea typeface="+mn-ea"/>
              </a:rPr>
              <a:t>Choose foods that are easy to eat while you are trying to carry on a conversation.</a:t>
            </a:r>
            <a:endParaRPr kumimoji="0" lang="ar-EG" b="1" i="0" u="none" strike="noStrike" kern="0" cap="none" spc="0" normalizeH="0" baseline="0" noProof="0" dirty="0">
              <a:ln>
                <a:noFill/>
              </a:ln>
              <a:solidFill>
                <a:srgbClr val="A5A5A5">
                  <a:lumMod val="50000"/>
                </a:srgbClr>
              </a:solidFill>
              <a:effectLst>
                <a:outerShdw blurRad="50800" dist="38100" dir="8100000" algn="tr" rotWithShape="0">
                  <a:srgbClr val="808080">
                    <a:alpha val="40000"/>
                  </a:srgbClr>
                </a:outerShdw>
              </a:effectLst>
              <a:uLnTx/>
              <a:uFillTx/>
              <a:latin typeface="Arial"/>
              <a:ea typeface="+mn-ea"/>
              <a:cs typeface="Arial" panose="020B0604020202020204" pitchFamily="34" charset="0"/>
            </a:endParaRPr>
          </a:p>
          <a:p>
            <a:pPr marL="457200" marR="0" lvl="0" indent="-457200" algn="just" defTabSz="914400" rtl="0" eaLnBrk="0" fontAlgn="base" latinLnBrk="0" hangingPunct="0">
              <a:lnSpc>
                <a:spcPct val="100000"/>
              </a:lnSpc>
              <a:spcBef>
                <a:spcPct val="0"/>
              </a:spcBef>
              <a:spcAft>
                <a:spcPct val="0"/>
              </a:spcAft>
              <a:buClrTx/>
              <a:buSzTx/>
              <a:buFont typeface="Wingdings" panose="05000000000000000000" pitchFamily="2" charset="2"/>
              <a:buChar char="q"/>
              <a:tabLst/>
              <a:defRPr/>
            </a:pPr>
            <a:r>
              <a:rPr kumimoji="0" lang="en-US" b="1" i="0" u="none" strike="noStrike" kern="0" cap="none" spc="0" normalizeH="0" baseline="0" noProof="0" dirty="0">
                <a:ln>
                  <a:noFill/>
                </a:ln>
                <a:solidFill>
                  <a:srgbClr val="A5A5A5">
                    <a:lumMod val="50000"/>
                  </a:srgbClr>
                </a:solidFill>
                <a:effectLst>
                  <a:outerShdw blurRad="50800" dist="38100" dir="8100000" algn="tr" rotWithShape="0">
                    <a:srgbClr val="808080">
                      <a:alpha val="40000"/>
                    </a:srgbClr>
                  </a:outerShdw>
                </a:effectLst>
                <a:uLnTx/>
                <a:uFillTx/>
                <a:latin typeface="Arial"/>
                <a:ea typeface="+mn-ea"/>
              </a:rPr>
              <a:t>Leave business papers under your chair until entrée plates have been removed; the business aspect of the meal usually doesn’t begin until then. </a:t>
            </a:r>
            <a:endParaRPr kumimoji="0" lang="ar-EG" b="1" i="0" u="none" strike="noStrike" kern="0" cap="none" spc="0" normalizeH="0" baseline="0" noProof="0" dirty="0">
              <a:ln>
                <a:noFill/>
              </a:ln>
              <a:solidFill>
                <a:srgbClr val="A5A5A5">
                  <a:lumMod val="50000"/>
                </a:srgbClr>
              </a:solidFill>
              <a:effectLst>
                <a:outerShdw blurRad="50800" dist="38100" dir="8100000" algn="tr" rotWithShape="0">
                  <a:srgbClr val="808080">
                    <a:alpha val="40000"/>
                  </a:srgbClr>
                </a:outerShdw>
              </a:effectLst>
              <a:uLnTx/>
              <a:uFillTx/>
              <a:latin typeface="Arial"/>
              <a:ea typeface="+mn-ea"/>
              <a:cs typeface="Arial" panose="020B0604020202020204" pitchFamily="34" charset="0"/>
            </a:endParaRPr>
          </a:p>
          <a:p>
            <a:pPr marR="0" lvl="0" algn="just" defTabSz="914400" rtl="0" eaLnBrk="0" fontAlgn="base" latinLnBrk="0" hangingPunct="0">
              <a:lnSpc>
                <a:spcPct val="100000"/>
              </a:lnSpc>
              <a:spcBef>
                <a:spcPct val="0"/>
              </a:spcBef>
              <a:spcAft>
                <a:spcPct val="0"/>
              </a:spcAft>
              <a:buClrTx/>
              <a:buSzTx/>
              <a:tabLst/>
              <a:defRPr/>
            </a:pPr>
            <a:endParaRPr kumimoji="0" lang="ar-EG" sz="1600" b="1" i="0" u="none" strike="noStrike" kern="0" cap="none" spc="0" normalizeH="0" baseline="0" noProof="0" dirty="0">
              <a:ln>
                <a:noFill/>
              </a:ln>
              <a:solidFill>
                <a:srgbClr val="A5A5A5">
                  <a:lumMod val="50000"/>
                </a:srgbClr>
              </a:solidFill>
              <a:effectLst>
                <a:outerShdw blurRad="50800" dist="38100" dir="8100000" algn="tr" rotWithShape="0">
                  <a:srgbClr val="808080">
                    <a:alpha val="40000"/>
                  </a:srgbClr>
                </a:outerShdw>
              </a:effectLst>
              <a:uLnTx/>
              <a:uFillTx/>
              <a:latin typeface="Arial"/>
              <a:ea typeface="+mn-ea"/>
              <a:cs typeface="Arial" panose="020B0604020202020204" pitchFamily="34" charset="0"/>
            </a:endParaRPr>
          </a:p>
        </p:txBody>
      </p:sp>
      <p:sp>
        <p:nvSpPr>
          <p:cNvPr id="8" name="TextBox 7">
            <a:extLst>
              <a:ext uri="{FF2B5EF4-FFF2-40B4-BE49-F238E27FC236}">
                <a16:creationId xmlns:a16="http://schemas.microsoft.com/office/drawing/2014/main" id="{E59CDFF6-E376-9454-42DC-0B5951B519DC}"/>
              </a:ext>
            </a:extLst>
          </p:cNvPr>
          <p:cNvSpPr txBox="1"/>
          <p:nvPr/>
        </p:nvSpPr>
        <p:spPr>
          <a:xfrm>
            <a:off x="2779301" y="472149"/>
            <a:ext cx="6899957" cy="707886"/>
          </a:xfrm>
          <a:prstGeom prst="rect">
            <a:avLst/>
          </a:prstGeom>
          <a:noFill/>
        </p:spPr>
        <p:txBody>
          <a:bodyPr wrap="square">
            <a:spAutoFit/>
          </a:bodyPr>
          <a:lstStyle/>
          <a:p>
            <a:pPr lvl="0">
              <a:defRPr/>
            </a:pPr>
            <a:r>
              <a:rPr lang="ar-EG" sz="2000" b="1" kern="0" dirty="0">
                <a:effectLst>
                  <a:outerShdw blurRad="38100" dist="38100" dir="2700000" algn="tl">
                    <a:srgbClr val="C0C0C0"/>
                  </a:outerShdw>
                </a:effectLst>
                <a:latin typeface="Tahoma"/>
              </a:rPr>
              <a:t>في اللقاءات الاجتماعية</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effectLst>
                  <a:outerShdw blurRad="38100" dist="38100" dir="2700000" algn="tl">
                    <a:srgbClr val="C0C0C0"/>
                  </a:outerShdw>
                </a:effectLst>
                <a:uLnTx/>
                <a:uFillTx/>
                <a:latin typeface="Tahoma"/>
                <a:ea typeface="+mn-ea"/>
                <a:cs typeface="+mn-cs"/>
              </a:rPr>
              <a:t>In Social settings </a:t>
            </a:r>
            <a:endParaRPr kumimoji="0" lang="en-GB" sz="700" b="0" i="0" u="none" strike="noStrike" kern="1200" cap="none" spc="0" normalizeH="0" baseline="0" noProof="0" dirty="0">
              <a:ln>
                <a:noFill/>
              </a:ln>
              <a:effectLst/>
              <a:uLnTx/>
              <a:uFillTx/>
              <a:latin typeface="Calibri"/>
              <a:ea typeface="+mn-ea"/>
              <a:cs typeface="+mn-cs"/>
            </a:endParaRPr>
          </a:p>
        </p:txBody>
      </p:sp>
      <p:pic>
        <p:nvPicPr>
          <p:cNvPr id="20" name="Graphic 19" descr="Badge 3 with solid fill">
            <a:extLst>
              <a:ext uri="{FF2B5EF4-FFF2-40B4-BE49-F238E27FC236}">
                <a16:creationId xmlns:a16="http://schemas.microsoft.com/office/drawing/2014/main" id="{FE6BF853-E9B7-3823-2364-D8ADA0C2DD8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93408" y="981389"/>
            <a:ext cx="914400" cy="914400"/>
          </a:xfrm>
          <a:prstGeom prst="rect">
            <a:avLst/>
          </a:prstGeom>
        </p:spPr>
      </p:pic>
      <p:sp>
        <p:nvSpPr>
          <p:cNvPr id="2" name="Rounded Rectangle 17">
            <a:extLst>
              <a:ext uri="{FF2B5EF4-FFF2-40B4-BE49-F238E27FC236}">
                <a16:creationId xmlns:a16="http://schemas.microsoft.com/office/drawing/2014/main" id="{F05D41E9-ED36-DC1D-458F-9AEBF18B3C21}"/>
              </a:ext>
            </a:extLst>
          </p:cNvPr>
          <p:cNvSpPr/>
          <p:nvPr/>
        </p:nvSpPr>
        <p:spPr bwMode="auto">
          <a:xfrm>
            <a:off x="6694959" y="1700336"/>
            <a:ext cx="3504179" cy="3647188"/>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lvl="0" indent="-457200" algn="just" rtl="1" eaLnBrk="0" fontAlgn="base" hangingPunct="0">
              <a:spcBef>
                <a:spcPct val="0"/>
              </a:spcBef>
              <a:spcAft>
                <a:spcPct val="0"/>
              </a:spcAft>
              <a:buFont typeface="Wingdings" panose="05000000000000000000" pitchFamily="2" charset="2"/>
              <a:buChar char="q"/>
              <a:defRPr/>
            </a:pPr>
            <a:r>
              <a:rPr lang="ar-EG" sz="2000" b="1" kern="0" dirty="0">
                <a:solidFill>
                  <a:srgbClr val="A5A5A5">
                    <a:lumMod val="50000"/>
                  </a:srgbClr>
                </a:solidFill>
                <a:effectLst>
                  <a:outerShdw blurRad="50800" dist="38100" dir="8100000" algn="tr" rotWithShape="0">
                    <a:srgbClr val="808080">
                      <a:alpha val="40000"/>
                    </a:srgbClr>
                  </a:outerShdw>
                </a:effectLst>
                <a:latin typeface="Arial"/>
              </a:rPr>
              <a:t>معرفة أساسيات آداب تناول الطعام ستجعلك أكثر فعالية في هذه المواقف. 
اختر الأطعمة التي يسهل تناولها أثناء محاولتك إجراء محادثة.
اترك أوراق العمل تحت كرسيك حتى تتم إزالة أطباق الدخول ؛ عادة لا يبدأ الجانب التجاري للوجبة حتى ذلك الحين.</a:t>
            </a:r>
            <a:endParaRPr kumimoji="0" lang="ar-EG" b="1" i="0" u="none" strike="noStrike" kern="0" cap="none" spc="0" normalizeH="0" baseline="0" noProof="0" dirty="0">
              <a:ln>
                <a:noFill/>
              </a:ln>
              <a:solidFill>
                <a:srgbClr val="A5A5A5">
                  <a:lumMod val="50000"/>
                </a:srgbClr>
              </a:solidFill>
              <a:effectLst>
                <a:outerShdw blurRad="50800" dist="38100" dir="8100000" algn="tr" rotWithShape="0">
                  <a:srgbClr val="808080">
                    <a:alpha val="40000"/>
                  </a:srgbClr>
                </a:outerShdw>
              </a:effectLst>
              <a:uLnTx/>
              <a:uFillTx/>
              <a:latin typeface="Arial"/>
              <a:ea typeface="+mn-ea"/>
              <a:cs typeface="Arial" panose="020B0604020202020204" pitchFamily="34" charset="0"/>
            </a:endParaRPr>
          </a:p>
        </p:txBody>
      </p:sp>
    </p:spTree>
    <p:custDataLst>
      <p:tags r:id="rId1"/>
    </p:custDataLst>
    <p:extLst>
      <p:ext uri="{BB962C8B-B14F-4D97-AF65-F5344CB8AC3E}">
        <p14:creationId xmlns:p14="http://schemas.microsoft.com/office/powerpoint/2010/main" val="2948725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anim calcmode="lin" valueType="num">
                                      <p:cBhvr additive="base">
                                        <p:cTn id="13"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1" end="1"/>
                                            </p:txEl>
                                          </p:spTgt>
                                        </p:tgtEl>
                                        <p:attrNameLst>
                                          <p:attrName>style.visibility</p:attrName>
                                        </p:attrNameLst>
                                      </p:cBhvr>
                                      <p:to>
                                        <p:strVal val="visible"/>
                                      </p:to>
                                    </p:set>
                                    <p:anim calcmode="lin" valueType="num">
                                      <p:cBhvr additive="base">
                                        <p:cTn id="19"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xEl>
                                              <p:pRg st="2" end="2"/>
                                            </p:txEl>
                                          </p:spTgt>
                                        </p:tgtEl>
                                        <p:attrNameLst>
                                          <p:attrName>style.visibility</p:attrName>
                                        </p:attrNameLst>
                                      </p:cBhvr>
                                      <p:to>
                                        <p:strVal val="visible"/>
                                      </p:to>
                                    </p:set>
                                    <p:anim calcmode="lin" valueType="num">
                                      <p:cBhvr additive="base">
                                        <p:cTn id="25"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
                                        </p:tgtEl>
                                        <p:attrNameLst>
                                          <p:attrName>style.visibility</p:attrName>
                                        </p:attrNameLst>
                                      </p:cBhvr>
                                      <p:to>
                                        <p:strVal val="visible"/>
                                      </p:to>
                                    </p:set>
                                    <p:anim calcmode="lin" valueType="num">
                                      <p:cBhvr additive="base">
                                        <p:cTn id="31" dur="500" fill="hold"/>
                                        <p:tgtEl>
                                          <p:spTgt spid="2"/>
                                        </p:tgtEl>
                                        <p:attrNameLst>
                                          <p:attrName>ppt_x</p:attrName>
                                        </p:attrNameLst>
                                      </p:cBhvr>
                                      <p:tavLst>
                                        <p:tav tm="0">
                                          <p:val>
                                            <p:strVal val="#ppt_x"/>
                                          </p:val>
                                        </p:tav>
                                        <p:tav tm="100000">
                                          <p:val>
                                            <p:strVal val="#ppt_x"/>
                                          </p:val>
                                        </p:tav>
                                      </p:tavLst>
                                    </p:anim>
                                    <p:anim calcmode="lin" valueType="num">
                                      <p:cBhvr additive="base">
                                        <p:cTn id="3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0" end="0"/>
                                            </p:txEl>
                                          </p:spTgt>
                                        </p:tgtEl>
                                        <p:attrNameLst>
                                          <p:attrName>style.visibility</p:attrName>
                                        </p:attrNameLst>
                                      </p:cBhvr>
                                      <p:to>
                                        <p:strVal val="visible"/>
                                      </p:to>
                                    </p:set>
                                    <p:anim calcmode="lin" valueType="num">
                                      <p:cBhvr additive="base">
                                        <p:cTn id="3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 grpId="0" animBg="1"/>
    </p:bldLst>
  </p:timing>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551650" y="1344548"/>
            <a:ext cx="7548176"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lvl="0" algn="ctr" eaLnBrk="0" fontAlgn="base" hangingPunct="0">
              <a:spcBef>
                <a:spcPct val="0"/>
              </a:spcBef>
              <a:spcAft>
                <a:spcPct val="0"/>
              </a:spcAft>
              <a:defRPr/>
            </a:pPr>
            <a:r>
              <a:rPr lang="ar-EG" sz="2400" b="1" dirty="0">
                <a:ln>
                  <a:solidFill>
                    <a:srgbClr val="000000"/>
                  </a:solidFill>
                </a:ln>
                <a:solidFill>
                  <a:srgbClr val="C00000"/>
                </a:solidFill>
                <a:effectLst>
                  <a:outerShdw blurRad="38100" dist="76200" dir="2700000" algn="tl">
                    <a:srgbClr val="000000">
                      <a:alpha val="81176"/>
                    </a:srgbClr>
                  </a:outerShdw>
                </a:effectLst>
                <a:latin typeface="Tahoma"/>
              </a:rPr>
              <a:t>وجبات الأعمال</a:t>
            </a:r>
          </a:p>
          <a:p>
            <a:pPr lvl="0" algn="ctr" eaLnBrk="0" fontAlgn="base" hangingPunct="0">
              <a:spcBef>
                <a:spcPct val="0"/>
              </a:spcBef>
              <a:spcAft>
                <a:spcPct val="0"/>
              </a:spcAft>
              <a:defRPr/>
            </a:pPr>
            <a:r>
              <a:rPr kumimoji="0" lang="en-US" sz="2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Business Meals</a:t>
            </a:r>
          </a:p>
        </p:txBody>
      </p:sp>
      <p:sp>
        <p:nvSpPr>
          <p:cNvPr id="9" name="Rounded Rectangle 17">
            <a:extLst>
              <a:ext uri="{FF2B5EF4-FFF2-40B4-BE49-F238E27FC236}">
                <a16:creationId xmlns:a16="http://schemas.microsoft.com/office/drawing/2014/main" id="{E750D7C6-D753-6AEF-F26E-3CE3AC3C341C}"/>
              </a:ext>
            </a:extLst>
          </p:cNvPr>
          <p:cNvSpPr/>
          <p:nvPr/>
        </p:nvSpPr>
        <p:spPr bwMode="auto">
          <a:xfrm>
            <a:off x="1008851" y="2373415"/>
            <a:ext cx="4724400" cy="3051214"/>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lvl="0" indent="-457200" algn="just" eaLnBrk="0" fontAlgn="base" hangingPunct="0">
              <a:spcBef>
                <a:spcPct val="0"/>
              </a:spcBef>
              <a:spcAft>
                <a:spcPct val="0"/>
              </a:spcAft>
              <a:buFont typeface="Wingdings" panose="05000000000000000000" pitchFamily="2" charset="2"/>
              <a:buChar char="q"/>
              <a:defRPr/>
            </a:pPr>
            <a:r>
              <a:rPr lang="en-US" sz="2000" b="1" kern="0" dirty="0">
                <a:solidFill>
                  <a:srgbClr val="A5A5A5">
                    <a:lumMod val="50000"/>
                  </a:srgbClr>
                </a:solidFill>
                <a:effectLst>
                  <a:outerShdw blurRad="50800" dist="38100" dir="8100000" algn="tr" rotWithShape="0">
                    <a:srgbClr val="808080">
                      <a:alpha val="40000"/>
                    </a:srgbClr>
                  </a:outerShdw>
                </a:effectLst>
                <a:latin typeface="Arial"/>
              </a:rPr>
              <a:t>Finally, remember that business meals are a forum for business, period.</a:t>
            </a:r>
            <a:endParaRPr lang="ar-EG" sz="2000" b="1" kern="0" dirty="0">
              <a:solidFill>
                <a:srgbClr val="A5A5A5">
                  <a:lumMod val="50000"/>
                </a:srgbClr>
              </a:solidFill>
              <a:effectLst>
                <a:outerShdw blurRad="50800" dist="38100" dir="8100000" algn="tr" rotWithShape="0">
                  <a:srgbClr val="808080">
                    <a:alpha val="40000"/>
                  </a:srgbClr>
                </a:outerShdw>
              </a:effectLst>
              <a:latin typeface="Arial"/>
            </a:endParaRPr>
          </a:p>
          <a:p>
            <a:pPr marL="457200" lvl="0" indent="-457200" algn="just" eaLnBrk="0" fontAlgn="base" hangingPunct="0">
              <a:spcBef>
                <a:spcPct val="0"/>
              </a:spcBef>
              <a:spcAft>
                <a:spcPct val="0"/>
              </a:spcAft>
              <a:buFont typeface="Wingdings" panose="05000000000000000000" pitchFamily="2" charset="2"/>
              <a:buChar char="q"/>
              <a:defRPr/>
            </a:pPr>
            <a:r>
              <a:rPr lang="en-US" sz="2000" b="1" kern="0" dirty="0">
                <a:solidFill>
                  <a:srgbClr val="A5A5A5">
                    <a:lumMod val="50000"/>
                  </a:srgbClr>
                </a:solidFill>
                <a:effectLst>
                  <a:outerShdw blurRad="50800" dist="38100" dir="8100000" algn="tr" rotWithShape="0">
                    <a:srgbClr val="808080">
                      <a:alpha val="40000"/>
                    </a:srgbClr>
                  </a:outerShdw>
                </a:effectLst>
                <a:latin typeface="Arial"/>
              </a:rPr>
              <a:t>Avoid topics that are likely to stir up emotions. </a:t>
            </a:r>
            <a:endParaRPr lang="ar-EG" sz="2000" b="1" kern="0" dirty="0">
              <a:solidFill>
                <a:srgbClr val="A5A5A5">
                  <a:lumMod val="50000"/>
                </a:srgbClr>
              </a:solidFill>
              <a:effectLst>
                <a:outerShdw blurRad="50800" dist="38100" dir="8100000" algn="tr" rotWithShape="0">
                  <a:srgbClr val="808080">
                    <a:alpha val="40000"/>
                  </a:srgbClr>
                </a:outerShdw>
              </a:effectLst>
              <a:latin typeface="Arial"/>
            </a:endParaRPr>
          </a:p>
          <a:p>
            <a:pPr marL="457200" lvl="0" indent="-457200" algn="just" eaLnBrk="0" fontAlgn="base" hangingPunct="0">
              <a:spcBef>
                <a:spcPct val="0"/>
              </a:spcBef>
              <a:spcAft>
                <a:spcPct val="0"/>
              </a:spcAft>
              <a:buFont typeface="Wingdings" panose="05000000000000000000" pitchFamily="2" charset="2"/>
              <a:buChar char="q"/>
              <a:defRPr/>
            </a:pPr>
            <a:r>
              <a:rPr lang="en-US" sz="2000" b="1" kern="0" dirty="0">
                <a:solidFill>
                  <a:srgbClr val="A5A5A5">
                    <a:lumMod val="50000"/>
                  </a:srgbClr>
                </a:solidFill>
                <a:effectLst>
                  <a:outerShdw blurRad="50800" dist="38100" dir="8100000" algn="tr" rotWithShape="0">
                    <a:srgbClr val="808080">
                      <a:alpha val="40000"/>
                    </a:srgbClr>
                  </a:outerShdw>
                </a:effectLst>
                <a:latin typeface="Arial"/>
              </a:rPr>
              <a:t>Do not complain about work, avoid profanity, and be careful with humor.</a:t>
            </a:r>
          </a:p>
        </p:txBody>
      </p:sp>
      <p:sp>
        <p:nvSpPr>
          <p:cNvPr id="8" name="TextBox 7">
            <a:extLst>
              <a:ext uri="{FF2B5EF4-FFF2-40B4-BE49-F238E27FC236}">
                <a16:creationId xmlns:a16="http://schemas.microsoft.com/office/drawing/2014/main" id="{E59CDFF6-E376-9454-42DC-0B5951B519DC}"/>
              </a:ext>
            </a:extLst>
          </p:cNvPr>
          <p:cNvSpPr txBox="1"/>
          <p:nvPr/>
        </p:nvSpPr>
        <p:spPr>
          <a:xfrm>
            <a:off x="4727794" y="419187"/>
            <a:ext cx="8213034" cy="830997"/>
          </a:xfrm>
          <a:prstGeom prst="rect">
            <a:avLst/>
          </a:prstGeom>
          <a:noFill/>
        </p:spPr>
        <p:txBody>
          <a:bodyPr wrap="square">
            <a:spAutoFit/>
          </a:bodyPr>
          <a:lstStyle/>
          <a:p>
            <a:pPr lvl="0">
              <a:defRPr/>
            </a:pPr>
            <a:r>
              <a:rPr lang="ar-EG" sz="2400" b="1" kern="0" dirty="0">
                <a:effectLst>
                  <a:outerShdw blurRad="38100" dist="38100" dir="2700000" algn="tl">
                    <a:srgbClr val="C0C0C0"/>
                  </a:outerShdw>
                </a:effectLst>
                <a:latin typeface="Tahoma"/>
              </a:rPr>
              <a:t>في اللقاءات الاجتماعية</a:t>
            </a:r>
            <a:endParaRPr kumimoji="0" lang="ar-EG" sz="2400" b="1" i="0" u="none" strike="noStrike" kern="0" cap="none" spc="0" normalizeH="0" baseline="0" noProof="0" dirty="0">
              <a:ln>
                <a:noFill/>
              </a:ln>
              <a:effectLst>
                <a:outerShdw blurRad="38100" dist="38100" dir="2700000" algn="tl">
                  <a:srgbClr val="C0C0C0"/>
                </a:outerShdw>
              </a:effectLst>
              <a:uLnTx/>
              <a:uFillTx/>
              <a:latin typeface="Tahoma"/>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effectLst>
                  <a:outerShdw blurRad="38100" dist="38100" dir="2700000" algn="tl">
                    <a:srgbClr val="C0C0C0"/>
                  </a:outerShdw>
                </a:effectLst>
                <a:uLnTx/>
                <a:uFillTx/>
                <a:latin typeface="Tahoma"/>
                <a:ea typeface="+mn-ea"/>
                <a:cs typeface="+mn-cs"/>
              </a:rPr>
              <a:t>In Social settings </a:t>
            </a:r>
            <a:endParaRPr kumimoji="0" lang="en-GB" sz="800" b="0" i="0" u="none" strike="noStrike" kern="1200" cap="none" spc="0" normalizeH="0" baseline="0" noProof="0" dirty="0">
              <a:ln>
                <a:noFill/>
              </a:ln>
              <a:effectLst/>
              <a:uLnTx/>
              <a:uFillTx/>
              <a:latin typeface="Calibri"/>
              <a:ea typeface="+mn-ea"/>
              <a:cs typeface="+mn-cs"/>
            </a:endParaRPr>
          </a:p>
        </p:txBody>
      </p:sp>
      <p:pic>
        <p:nvPicPr>
          <p:cNvPr id="20" name="Graphic 19" descr="Badge 3 with solid fill">
            <a:extLst>
              <a:ext uri="{FF2B5EF4-FFF2-40B4-BE49-F238E27FC236}">
                <a16:creationId xmlns:a16="http://schemas.microsoft.com/office/drawing/2014/main" id="{FE6BF853-E9B7-3823-2364-D8ADA0C2DD8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945553" y="1325498"/>
            <a:ext cx="914400" cy="914400"/>
          </a:xfrm>
          <a:prstGeom prst="rect">
            <a:avLst/>
          </a:prstGeom>
        </p:spPr>
      </p:pic>
      <p:sp>
        <p:nvSpPr>
          <p:cNvPr id="3" name="Rounded Rectangle 17">
            <a:extLst>
              <a:ext uri="{FF2B5EF4-FFF2-40B4-BE49-F238E27FC236}">
                <a16:creationId xmlns:a16="http://schemas.microsoft.com/office/drawing/2014/main" id="{0AE37700-B9DC-515A-3C0C-5505E754FB89}"/>
              </a:ext>
            </a:extLst>
          </p:cNvPr>
          <p:cNvSpPr/>
          <p:nvPr/>
        </p:nvSpPr>
        <p:spPr bwMode="auto">
          <a:xfrm>
            <a:off x="6351372" y="2320736"/>
            <a:ext cx="3723219" cy="3051214"/>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lvl="0" indent="-457200" algn="just" rtl="1" eaLnBrk="0" fontAlgn="base" hangingPunct="0">
              <a:spcBef>
                <a:spcPct val="0"/>
              </a:spcBef>
              <a:spcAft>
                <a:spcPct val="0"/>
              </a:spcAft>
              <a:buFont typeface="Wingdings" panose="05000000000000000000" pitchFamily="2" charset="2"/>
              <a:buChar char="q"/>
              <a:defRPr/>
            </a:pPr>
            <a:r>
              <a:rPr lang="ar-EG" sz="2000" b="1" kern="0">
                <a:solidFill>
                  <a:srgbClr val="A5A5A5">
                    <a:lumMod val="50000"/>
                  </a:srgbClr>
                </a:solidFill>
                <a:effectLst>
                  <a:outerShdw blurRad="50800" dist="38100" dir="8100000" algn="tr" rotWithShape="0">
                    <a:srgbClr val="808080">
                      <a:alpha val="40000"/>
                    </a:srgbClr>
                  </a:outerShdw>
                </a:effectLst>
                <a:latin typeface="Arial"/>
              </a:rPr>
              <a:t>أخيرا ، تذكر أن وجبات العمل هي منتدى للعمل ، فترة.
تجنب الموضوعات التي من المحتمل أن تثير المشاعر. 
لا تشكو من العمل ، وتجنب الألفاظ النابية ، وكن حذرا مع الفكاهة.</a:t>
            </a:r>
            <a:endParaRPr lang="en-US" sz="2000" b="1" kern="0" dirty="0">
              <a:solidFill>
                <a:srgbClr val="A5A5A5">
                  <a:lumMod val="50000"/>
                </a:srgbClr>
              </a:solidFill>
              <a:effectLst>
                <a:outerShdw blurRad="50800" dist="38100" dir="8100000" algn="tr" rotWithShape="0">
                  <a:srgbClr val="808080">
                    <a:alpha val="40000"/>
                  </a:srgbClr>
                </a:outerShdw>
              </a:effectLst>
              <a:latin typeface="Arial"/>
            </a:endParaRPr>
          </a:p>
        </p:txBody>
      </p:sp>
    </p:spTree>
    <p:custDataLst>
      <p:tags r:id="rId1"/>
    </p:custDataLst>
    <p:extLst>
      <p:ext uri="{BB962C8B-B14F-4D97-AF65-F5344CB8AC3E}">
        <p14:creationId xmlns:p14="http://schemas.microsoft.com/office/powerpoint/2010/main" val="588123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anim calcmode="lin" valueType="num">
                                      <p:cBhvr additive="base">
                                        <p:cTn id="13"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1" end="1"/>
                                            </p:txEl>
                                          </p:spTgt>
                                        </p:tgtEl>
                                        <p:attrNameLst>
                                          <p:attrName>style.visibility</p:attrName>
                                        </p:attrNameLst>
                                      </p:cBhvr>
                                      <p:to>
                                        <p:strVal val="visible"/>
                                      </p:to>
                                    </p:set>
                                    <p:anim calcmode="lin" valueType="num">
                                      <p:cBhvr additive="base">
                                        <p:cTn id="19"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xEl>
                                              <p:pRg st="2" end="2"/>
                                            </p:txEl>
                                          </p:spTgt>
                                        </p:tgtEl>
                                        <p:attrNameLst>
                                          <p:attrName>style.visibility</p:attrName>
                                        </p:attrNameLst>
                                      </p:cBhvr>
                                      <p:to>
                                        <p:strVal val="visible"/>
                                      </p:to>
                                    </p:set>
                                    <p:anim calcmode="lin" valueType="num">
                                      <p:cBhvr additive="base">
                                        <p:cTn id="25"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gtEl>
                                        <p:attrNameLst>
                                          <p:attrName>style.visibility</p:attrName>
                                        </p:attrNameLst>
                                      </p:cBhvr>
                                      <p:to>
                                        <p:strVal val="visible"/>
                                      </p:to>
                                    </p:set>
                                    <p:anim calcmode="lin" valueType="num">
                                      <p:cBhvr additive="base">
                                        <p:cTn id="31" dur="500" fill="hold"/>
                                        <p:tgtEl>
                                          <p:spTgt spid="3"/>
                                        </p:tgtEl>
                                        <p:attrNameLst>
                                          <p:attrName>ppt_x</p:attrName>
                                        </p:attrNameLst>
                                      </p:cBhvr>
                                      <p:tavLst>
                                        <p:tav tm="0">
                                          <p:val>
                                            <p:strVal val="#ppt_x"/>
                                          </p:val>
                                        </p:tav>
                                        <p:tav tm="100000">
                                          <p:val>
                                            <p:strVal val="#ppt_x"/>
                                          </p:val>
                                        </p:tav>
                                      </p:tavLst>
                                    </p:anim>
                                    <p:anim calcmode="lin" valueType="num">
                                      <p:cBhvr additive="base">
                                        <p:cTn id="3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0" end="0"/>
                                            </p:txEl>
                                          </p:spTgt>
                                        </p:tgtEl>
                                        <p:attrNameLst>
                                          <p:attrName>style.visibility</p:attrName>
                                        </p:attrNameLst>
                                      </p:cBhvr>
                                      <p:to>
                                        <p:strVal val="visible"/>
                                      </p:to>
                                    </p:set>
                                    <p:anim calcmode="lin" valueType="num">
                                      <p:cBhvr additive="base">
                                        <p:cTn id="3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3" grpId="0" animBg="1"/>
    </p:bldLst>
  </p:timing>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1060444" y="1171578"/>
            <a:ext cx="4186267"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lvl="0" algn="ctr" eaLnBrk="0" fontAlgn="base" hangingPunct="0">
              <a:spcBef>
                <a:spcPct val="0"/>
              </a:spcBef>
              <a:spcAft>
                <a:spcPct val="0"/>
              </a:spcAft>
              <a:defRPr/>
            </a:pPr>
            <a:r>
              <a:rPr kumimoji="0" lang="en-US" sz="20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Cellular Phones</a:t>
            </a:r>
            <a:r>
              <a:rPr lang="ar-EG" sz="2000" b="1" dirty="0">
                <a:ln>
                  <a:solidFill>
                    <a:srgbClr val="000000"/>
                  </a:solidFill>
                </a:ln>
                <a:solidFill>
                  <a:srgbClr val="C00000"/>
                </a:solidFill>
                <a:effectLst>
                  <a:outerShdw blurRad="38100" dist="76200" dir="2700000" algn="tl">
                    <a:srgbClr val="000000">
                      <a:alpha val="81176"/>
                    </a:srgbClr>
                  </a:outerShdw>
                </a:effectLst>
                <a:latin typeface="Tahoma"/>
              </a:rPr>
              <a:t> </a:t>
            </a:r>
            <a:endParaRPr kumimoji="0" lang="en-US" sz="20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endParaRPr>
          </a:p>
        </p:txBody>
      </p:sp>
      <p:sp>
        <p:nvSpPr>
          <p:cNvPr id="9" name="Rounded Rectangle 17">
            <a:extLst>
              <a:ext uri="{FF2B5EF4-FFF2-40B4-BE49-F238E27FC236}">
                <a16:creationId xmlns:a16="http://schemas.microsoft.com/office/drawing/2014/main" id="{E750D7C6-D753-6AEF-F26E-3CE3AC3C341C}"/>
              </a:ext>
            </a:extLst>
          </p:cNvPr>
          <p:cNvSpPr/>
          <p:nvPr/>
        </p:nvSpPr>
        <p:spPr bwMode="auto">
          <a:xfrm>
            <a:off x="1325394" y="2047878"/>
            <a:ext cx="4450669" cy="3336918"/>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lvl="0" indent="-457200" algn="just" eaLnBrk="0" fontAlgn="base" hangingPunct="0">
              <a:spcBef>
                <a:spcPct val="0"/>
              </a:spcBef>
              <a:spcAft>
                <a:spcPct val="0"/>
              </a:spcAft>
              <a:buFont typeface="Wingdings" panose="05000000000000000000" pitchFamily="2" charset="2"/>
              <a:buChar char="q"/>
              <a:defRPr/>
            </a:pPr>
            <a:r>
              <a:rPr lang="en-US" sz="2000" b="1" kern="0" dirty="0">
                <a:solidFill>
                  <a:srgbClr val="A5A5A5">
                    <a:lumMod val="50000"/>
                  </a:srgbClr>
                </a:solidFill>
                <a:effectLst>
                  <a:outerShdw blurRad="50800" dist="38100" dir="8100000" algn="tr" rotWithShape="0">
                    <a:srgbClr val="808080">
                      <a:alpha val="40000"/>
                    </a:srgbClr>
                  </a:outerShdw>
                </a:effectLst>
                <a:latin typeface="Arial"/>
              </a:rPr>
              <a:t>Misuse of cell phones in restaurants and other public places is a common etiquette blunder.</a:t>
            </a:r>
            <a:endParaRPr lang="ar-EG" sz="2000" b="1" kern="0" dirty="0">
              <a:solidFill>
                <a:srgbClr val="A5A5A5">
                  <a:lumMod val="50000"/>
                </a:srgbClr>
              </a:solidFill>
              <a:effectLst>
                <a:outerShdw blurRad="50800" dist="38100" dir="8100000" algn="tr" rotWithShape="0">
                  <a:srgbClr val="808080">
                    <a:alpha val="40000"/>
                  </a:srgbClr>
                </a:outerShdw>
              </a:effectLst>
              <a:latin typeface="Arial"/>
            </a:endParaRPr>
          </a:p>
          <a:p>
            <a:pPr marL="457200" lvl="0" indent="-457200" algn="just" eaLnBrk="0" fontAlgn="base" hangingPunct="0">
              <a:spcBef>
                <a:spcPct val="0"/>
              </a:spcBef>
              <a:spcAft>
                <a:spcPct val="0"/>
              </a:spcAft>
              <a:buFont typeface="Wingdings" panose="05000000000000000000" pitchFamily="2" charset="2"/>
              <a:buChar char="q"/>
              <a:defRPr/>
            </a:pPr>
            <a:r>
              <a:rPr lang="en-US" sz="2000" b="1" kern="0" dirty="0">
                <a:solidFill>
                  <a:srgbClr val="A5A5A5">
                    <a:lumMod val="50000"/>
                  </a:srgbClr>
                </a:solidFill>
                <a:effectLst>
                  <a:outerShdw blurRad="50800" dist="38100" dir="8100000" algn="tr" rotWithShape="0">
                    <a:srgbClr val="808080">
                      <a:alpha val="40000"/>
                    </a:srgbClr>
                  </a:outerShdw>
                </a:effectLst>
                <a:latin typeface="Arial"/>
              </a:rPr>
              <a:t> When you use your cell phone in public, you send the message that people around you are not as important as your call and that you do not respect your caller’s privacy.</a:t>
            </a:r>
          </a:p>
        </p:txBody>
      </p:sp>
      <p:pic>
        <p:nvPicPr>
          <p:cNvPr id="22" name="Graphic 21" descr="Badge 4 with solid fill">
            <a:extLst>
              <a:ext uri="{FF2B5EF4-FFF2-40B4-BE49-F238E27FC236}">
                <a16:creationId xmlns:a16="http://schemas.microsoft.com/office/drawing/2014/main" id="{D0A9BACA-D59C-3F00-0CC2-D013E8F953D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50374" y="1161733"/>
            <a:ext cx="914400" cy="914400"/>
          </a:xfrm>
          <a:prstGeom prst="rect">
            <a:avLst/>
          </a:prstGeom>
        </p:spPr>
      </p:pic>
      <p:sp>
        <p:nvSpPr>
          <p:cNvPr id="2" name="TextBox 1">
            <a:extLst>
              <a:ext uri="{FF2B5EF4-FFF2-40B4-BE49-F238E27FC236}">
                <a16:creationId xmlns:a16="http://schemas.microsoft.com/office/drawing/2014/main" id="{E757E2B0-4C82-AC0D-B87D-828E2EF51D56}"/>
              </a:ext>
            </a:extLst>
          </p:cNvPr>
          <p:cNvSpPr txBox="1"/>
          <p:nvPr/>
        </p:nvSpPr>
        <p:spPr>
          <a:xfrm>
            <a:off x="4292033" y="482663"/>
            <a:ext cx="8213034" cy="830997"/>
          </a:xfrm>
          <a:prstGeom prst="rect">
            <a:avLst/>
          </a:prstGeom>
          <a:noFill/>
        </p:spPr>
        <p:txBody>
          <a:bodyPr wrap="square">
            <a:spAutoFit/>
          </a:bodyPr>
          <a:lstStyle/>
          <a:p>
            <a:pPr lvl="0">
              <a:defRPr/>
            </a:pPr>
            <a:r>
              <a:rPr lang="ar-EG" sz="2400" b="1" kern="0" dirty="0">
                <a:effectLst>
                  <a:outerShdw blurRad="38100" dist="38100" dir="2700000" algn="tl">
                    <a:srgbClr val="C0C0C0"/>
                  </a:outerShdw>
                </a:effectLst>
                <a:latin typeface="Tahoma"/>
              </a:rPr>
              <a:t>في اللقاءات الاجتماعية</a:t>
            </a:r>
            <a:endParaRPr kumimoji="0" lang="ar-EG" sz="2400" b="1" i="0" u="none" strike="noStrike" kern="0" cap="none" spc="0" normalizeH="0" baseline="0" noProof="0" dirty="0">
              <a:ln>
                <a:noFill/>
              </a:ln>
              <a:effectLst>
                <a:outerShdw blurRad="38100" dist="38100" dir="2700000" algn="tl">
                  <a:srgbClr val="C0C0C0"/>
                </a:outerShdw>
              </a:effectLst>
              <a:uLnTx/>
              <a:uFillTx/>
              <a:latin typeface="Tahoma"/>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effectLst>
                  <a:outerShdw blurRad="38100" dist="38100" dir="2700000" algn="tl">
                    <a:srgbClr val="C0C0C0"/>
                  </a:outerShdw>
                </a:effectLst>
                <a:uLnTx/>
                <a:uFillTx/>
                <a:latin typeface="Tahoma"/>
                <a:ea typeface="+mn-ea"/>
                <a:cs typeface="+mn-cs"/>
              </a:rPr>
              <a:t>In Social settings </a:t>
            </a:r>
            <a:endParaRPr kumimoji="0" lang="en-GB" sz="800" b="0" i="0" u="none" strike="noStrike" kern="1200" cap="none" spc="0" normalizeH="0" baseline="0" noProof="0" dirty="0">
              <a:ln>
                <a:noFill/>
              </a:ln>
              <a:effectLst/>
              <a:uLnTx/>
              <a:uFillTx/>
              <a:latin typeface="Calibri"/>
              <a:ea typeface="+mn-ea"/>
              <a:cs typeface="+mn-cs"/>
            </a:endParaRPr>
          </a:p>
        </p:txBody>
      </p:sp>
      <p:sp>
        <p:nvSpPr>
          <p:cNvPr id="3" name="Rounded Rectangle 17">
            <a:extLst>
              <a:ext uri="{FF2B5EF4-FFF2-40B4-BE49-F238E27FC236}">
                <a16:creationId xmlns:a16="http://schemas.microsoft.com/office/drawing/2014/main" id="{157B79D5-F53A-A8C4-268A-128726C1E28D}"/>
              </a:ext>
            </a:extLst>
          </p:cNvPr>
          <p:cNvSpPr/>
          <p:nvPr/>
        </p:nvSpPr>
        <p:spPr bwMode="auto">
          <a:xfrm>
            <a:off x="6305416" y="1997862"/>
            <a:ext cx="4186267" cy="3336918"/>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lvl="0" indent="-457200" algn="just" rtl="1" eaLnBrk="0" fontAlgn="base" hangingPunct="0">
              <a:spcBef>
                <a:spcPct val="0"/>
              </a:spcBef>
              <a:spcAft>
                <a:spcPct val="0"/>
              </a:spcAft>
              <a:buFont typeface="Wingdings" panose="05000000000000000000" pitchFamily="2" charset="2"/>
              <a:buChar char="q"/>
              <a:defRPr/>
            </a:pPr>
            <a:r>
              <a:rPr lang="ar-EG" sz="2000" b="1" kern="0">
                <a:solidFill>
                  <a:srgbClr val="A5A5A5">
                    <a:lumMod val="50000"/>
                  </a:srgbClr>
                </a:solidFill>
                <a:effectLst>
                  <a:outerShdw blurRad="50800" dist="38100" dir="8100000" algn="tr" rotWithShape="0">
                    <a:srgbClr val="808080">
                      <a:alpha val="40000"/>
                    </a:srgbClr>
                  </a:outerShdw>
                </a:effectLst>
                <a:latin typeface="Arial"/>
              </a:rPr>
              <a:t>إساءة استخدام الهواتف المحمولة في المطاعم والأماكن العامة الأخرى هو خطأ شائع في آداب السلوك .
 عندما تستخدم هاتفك الخلوي في الأماكن العامة ، فإنك ترسل رسالة مفادها أن الأشخاص من حولك ليسوا بنفس أهمية مكالمتك وأنك لا تحترم خصوصية المتصل.</a:t>
            </a:r>
            <a:endParaRPr lang="en-US" sz="2000" b="1" kern="0" dirty="0">
              <a:solidFill>
                <a:srgbClr val="A5A5A5">
                  <a:lumMod val="50000"/>
                </a:srgbClr>
              </a:solidFill>
              <a:effectLst>
                <a:outerShdw blurRad="50800" dist="38100" dir="8100000" algn="tr" rotWithShape="0">
                  <a:srgbClr val="808080">
                    <a:alpha val="40000"/>
                  </a:srgbClr>
                </a:outerShdw>
              </a:effectLst>
              <a:latin typeface="Arial"/>
            </a:endParaRPr>
          </a:p>
        </p:txBody>
      </p:sp>
      <p:sp>
        <p:nvSpPr>
          <p:cNvPr id="6" name="TextBox 5">
            <a:extLst>
              <a:ext uri="{FF2B5EF4-FFF2-40B4-BE49-F238E27FC236}">
                <a16:creationId xmlns:a16="http://schemas.microsoft.com/office/drawing/2014/main" id="{D45AD785-7BDB-85A3-F922-F3F7021B6E37}"/>
              </a:ext>
            </a:extLst>
          </p:cNvPr>
          <p:cNvSpPr txBox="1"/>
          <p:nvPr/>
        </p:nvSpPr>
        <p:spPr>
          <a:xfrm>
            <a:off x="7443000" y="1326545"/>
            <a:ext cx="6361770" cy="584775"/>
          </a:xfrm>
          <a:prstGeom prst="rect">
            <a:avLst/>
          </a:prstGeom>
          <a:noFill/>
        </p:spPr>
        <p:txBody>
          <a:bodyPr wrap="square">
            <a:spAutoFit/>
          </a:bodyPr>
          <a:lstStyle/>
          <a:p>
            <a:r>
              <a:rPr lang="ar-EG" sz="3200" b="1" dirty="0">
                <a:ln>
                  <a:solidFill>
                    <a:srgbClr val="000000"/>
                  </a:solidFill>
                </a:ln>
                <a:solidFill>
                  <a:srgbClr val="C00000"/>
                </a:solidFill>
                <a:effectLst>
                  <a:outerShdw blurRad="38100" dist="76200" dir="2700000" algn="tl">
                    <a:srgbClr val="000000">
                      <a:alpha val="81176"/>
                    </a:srgbClr>
                  </a:outerShdw>
                </a:effectLst>
                <a:latin typeface="Tahoma"/>
              </a:rPr>
              <a:t>الهواتف الخلوية </a:t>
            </a:r>
            <a:endParaRPr lang="en-GB" sz="3200" dirty="0"/>
          </a:p>
        </p:txBody>
      </p:sp>
    </p:spTree>
    <p:custDataLst>
      <p:tags r:id="rId1"/>
    </p:custDataLst>
    <p:extLst>
      <p:ext uri="{BB962C8B-B14F-4D97-AF65-F5344CB8AC3E}">
        <p14:creationId xmlns:p14="http://schemas.microsoft.com/office/powerpoint/2010/main" val="705749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3" grpId="0" animBg="1"/>
    </p:bldLst>
  </p:timing>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9" name="Rounded Rectangle 17">
            <a:extLst>
              <a:ext uri="{FF2B5EF4-FFF2-40B4-BE49-F238E27FC236}">
                <a16:creationId xmlns:a16="http://schemas.microsoft.com/office/drawing/2014/main" id="{E750D7C6-D753-6AEF-F26E-3CE3AC3C341C}"/>
              </a:ext>
            </a:extLst>
          </p:cNvPr>
          <p:cNvSpPr/>
          <p:nvPr/>
        </p:nvSpPr>
        <p:spPr bwMode="auto">
          <a:xfrm>
            <a:off x="1024390" y="1484650"/>
            <a:ext cx="4724400" cy="4154898"/>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342900" lvl="0" indent="-342900" eaLnBrk="0" fontAlgn="base" hangingPunct="0">
              <a:lnSpc>
                <a:spcPct val="120000"/>
              </a:lnSpc>
              <a:spcBef>
                <a:spcPct val="20000"/>
              </a:spcBef>
              <a:spcAft>
                <a:spcPct val="0"/>
              </a:spcAft>
              <a:buFontTx/>
              <a:buChar char="•"/>
            </a:pPr>
            <a:r>
              <a:rPr lang="en-US" sz="2000" kern="0" dirty="0">
                <a:solidFill>
                  <a:srgbClr val="000000"/>
                </a:solidFill>
                <a:effectLst>
                  <a:outerShdw blurRad="50800" dist="38100" dir="8100000" algn="tr" rotWithShape="0">
                    <a:srgbClr val="808080">
                      <a:alpha val="40000"/>
                    </a:srgbClr>
                  </a:outerShdw>
                </a:effectLst>
                <a:latin typeface="Arial"/>
              </a:rPr>
              <a:t>Electronic media seem to be a fertile ground for poor etiquette. </a:t>
            </a:r>
          </a:p>
          <a:p>
            <a:pPr marL="342900" lvl="0" indent="-342900" eaLnBrk="0" fontAlgn="base" hangingPunct="0">
              <a:lnSpc>
                <a:spcPct val="120000"/>
              </a:lnSpc>
              <a:spcBef>
                <a:spcPct val="20000"/>
              </a:spcBef>
              <a:spcAft>
                <a:spcPct val="0"/>
              </a:spcAft>
              <a:buFontTx/>
              <a:buChar char="•"/>
            </a:pPr>
            <a:r>
              <a:rPr lang="en-US" sz="2000" kern="0" dirty="0">
                <a:solidFill>
                  <a:srgbClr val="000000"/>
                </a:solidFill>
                <a:effectLst>
                  <a:outerShdw blurRad="50800" dist="38100" dir="8100000" algn="tr" rotWithShape="0">
                    <a:srgbClr val="808080">
                      <a:alpha val="40000"/>
                    </a:srgbClr>
                  </a:outerShdw>
                </a:effectLst>
                <a:latin typeface="Arial"/>
              </a:rPr>
              <a:t>Making mistakes in online behavior can hurt your company or your career. </a:t>
            </a:r>
          </a:p>
          <a:p>
            <a:pPr marL="342900" lvl="0" indent="-342900" eaLnBrk="0" fontAlgn="base" hangingPunct="0">
              <a:lnSpc>
                <a:spcPct val="120000"/>
              </a:lnSpc>
              <a:spcBef>
                <a:spcPct val="20000"/>
              </a:spcBef>
              <a:spcAft>
                <a:spcPct val="0"/>
              </a:spcAft>
              <a:buFontTx/>
              <a:buChar char="•"/>
            </a:pPr>
            <a:r>
              <a:rPr lang="en-US" sz="2000" kern="0" dirty="0">
                <a:solidFill>
                  <a:srgbClr val="000000"/>
                </a:solidFill>
                <a:effectLst>
                  <a:outerShdw blurRad="50800" dist="38100" dir="8100000" algn="tr" rotWithShape="0">
                    <a:srgbClr val="808080">
                      <a:alpha val="40000"/>
                    </a:srgbClr>
                  </a:outerShdw>
                </a:effectLst>
                <a:latin typeface="Arial"/>
              </a:rPr>
              <a:t>Here are some guidelines to follow whenever you are representing your company while using electronic social media</a:t>
            </a:r>
            <a:endParaRPr kumimoji="0" lang="en-US" sz="20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ndParaRPr>
          </a:p>
        </p:txBody>
      </p:sp>
      <p:sp>
        <p:nvSpPr>
          <p:cNvPr id="8" name="TextBox 7">
            <a:extLst>
              <a:ext uri="{FF2B5EF4-FFF2-40B4-BE49-F238E27FC236}">
                <a16:creationId xmlns:a16="http://schemas.microsoft.com/office/drawing/2014/main" id="{E59CDFF6-E376-9454-42DC-0B5951B519DC}"/>
              </a:ext>
            </a:extLst>
          </p:cNvPr>
          <p:cNvSpPr txBox="1"/>
          <p:nvPr/>
        </p:nvSpPr>
        <p:spPr>
          <a:xfrm>
            <a:off x="2664296" y="0"/>
            <a:ext cx="8213034" cy="1077218"/>
          </a:xfrm>
          <a:prstGeom prst="rect">
            <a:avLst/>
          </a:prstGeom>
          <a:noFill/>
        </p:spPr>
        <p:txBody>
          <a:bodyPr wrap="square">
            <a:spAutoFit/>
          </a:bodyPr>
          <a:lstStyle/>
          <a:p>
            <a:pPr lvl="0">
              <a:defRPr/>
            </a:pPr>
            <a:r>
              <a:rPr lang="ar-EG" sz="3200" b="1" kern="0" dirty="0">
                <a:effectLst>
                  <a:outerShdw blurRad="38100" dist="38100" dir="2700000" algn="tl">
                    <a:srgbClr val="000000"/>
                  </a:outerShdw>
                </a:effectLst>
                <a:latin typeface="Tahoma"/>
              </a:rPr>
              <a:t>التواصل عبر الإنترنت</a:t>
            </a:r>
          </a:p>
          <a:p>
            <a:pPr lvl="0">
              <a:defRPr/>
            </a:pPr>
            <a:r>
              <a:rPr kumimoji="0" lang="en-US" sz="3200" b="1" i="0" u="none" strike="noStrike" kern="0" cap="none" spc="0" normalizeH="0" baseline="0" noProof="0" dirty="0">
                <a:ln>
                  <a:noFill/>
                </a:ln>
                <a:effectLst>
                  <a:outerShdw blurRad="38100" dist="38100" dir="2700000" algn="tl">
                    <a:srgbClr val="000000"/>
                  </a:outerShdw>
                </a:effectLst>
                <a:uLnTx/>
                <a:uFillTx/>
                <a:latin typeface="Tahoma"/>
                <a:ea typeface="+mn-ea"/>
                <a:cs typeface="+mn-cs"/>
              </a:rPr>
              <a:t>Communicating Online</a:t>
            </a:r>
            <a:endParaRPr kumimoji="0" lang="en-GB" sz="700" b="0" i="0" u="none" strike="noStrike" kern="1200" cap="none" spc="0" normalizeH="0" baseline="0" noProof="0" dirty="0">
              <a:ln>
                <a:noFill/>
              </a:ln>
              <a:effectLst/>
              <a:uLnTx/>
              <a:uFillTx/>
              <a:latin typeface="Calibri"/>
              <a:ea typeface="+mn-ea"/>
              <a:cs typeface="+mn-cs"/>
            </a:endParaRPr>
          </a:p>
        </p:txBody>
      </p:sp>
      <p:sp>
        <p:nvSpPr>
          <p:cNvPr id="2" name="Rounded Rectangle 17">
            <a:extLst>
              <a:ext uri="{FF2B5EF4-FFF2-40B4-BE49-F238E27FC236}">
                <a16:creationId xmlns:a16="http://schemas.microsoft.com/office/drawing/2014/main" id="{9C999F27-E6B7-7041-F15F-9F61DAEA5DF7}"/>
              </a:ext>
            </a:extLst>
          </p:cNvPr>
          <p:cNvSpPr/>
          <p:nvPr/>
        </p:nvSpPr>
        <p:spPr bwMode="auto">
          <a:xfrm>
            <a:off x="5748790" y="1359481"/>
            <a:ext cx="4724400" cy="4154898"/>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342900" lvl="0" indent="-342900" algn="r" rtl="1" eaLnBrk="0" fontAlgn="base" hangingPunct="0">
              <a:lnSpc>
                <a:spcPct val="120000"/>
              </a:lnSpc>
              <a:spcBef>
                <a:spcPct val="20000"/>
              </a:spcBef>
              <a:spcAft>
                <a:spcPct val="0"/>
              </a:spcAft>
              <a:buFontTx/>
              <a:buChar char="•"/>
            </a:pPr>
            <a:r>
              <a:rPr lang="ar-EG" sz="2000" kern="0">
                <a:solidFill>
                  <a:srgbClr val="000000"/>
                </a:solidFill>
                <a:effectLst>
                  <a:outerShdw blurRad="50800" dist="38100" dir="8100000" algn="tr" rotWithShape="0">
                    <a:srgbClr val="808080">
                      <a:alpha val="40000"/>
                    </a:srgbClr>
                  </a:outerShdw>
                </a:effectLst>
                <a:latin typeface="Arial"/>
              </a:rPr>
              <a:t>يبدو أن وسائل الإعلام الإلكترونية أرض خصبة لآداب السلوك السيئة. 
يمكن أن يؤدي ارتكاب الأخطاء في السلوك عبر الإنترنت إلى الإضرار بشركتك أو حياتك المهنية. 
فيما يلي بعض الإرشادات التي يجب اتباعها عندما تمثل شركتك أثناء استخدام وسائل التواصل الاجتماعي الإلكترونية</a:t>
            </a:r>
            <a:endParaRPr kumimoji="0" lang="en-US" sz="20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ndParaRPr>
          </a:p>
        </p:txBody>
      </p:sp>
    </p:spTree>
    <p:custDataLst>
      <p:tags r:id="rId1"/>
    </p:custDataLst>
    <p:extLst>
      <p:ext uri="{BB962C8B-B14F-4D97-AF65-F5344CB8AC3E}">
        <p14:creationId xmlns:p14="http://schemas.microsoft.com/office/powerpoint/2010/main" val="3941070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 grpId="0" animBg="1"/>
    </p:bldLst>
  </p:timing>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9" name="Rounded Rectangle 17">
            <a:extLst>
              <a:ext uri="{FF2B5EF4-FFF2-40B4-BE49-F238E27FC236}">
                <a16:creationId xmlns:a16="http://schemas.microsoft.com/office/drawing/2014/main" id="{E750D7C6-D753-6AEF-F26E-3CE3AC3C341C}"/>
              </a:ext>
            </a:extLst>
          </p:cNvPr>
          <p:cNvSpPr/>
          <p:nvPr/>
        </p:nvSpPr>
        <p:spPr bwMode="auto">
          <a:xfrm>
            <a:off x="5836509" y="1309668"/>
            <a:ext cx="4576663" cy="4391584"/>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342900" lvl="0" indent="-342900" algn="r" rtl="1" eaLnBrk="0" fontAlgn="base" hangingPunct="0">
              <a:lnSpc>
                <a:spcPct val="120000"/>
              </a:lnSpc>
              <a:spcBef>
                <a:spcPct val="20000"/>
              </a:spcBef>
              <a:spcAft>
                <a:spcPct val="0"/>
              </a:spcAft>
              <a:buFontTx/>
              <a:buChar char="•"/>
            </a:pPr>
            <a:r>
              <a:rPr lang="ar-EG" kern="0">
                <a:solidFill>
                  <a:srgbClr val="000000"/>
                </a:solidFill>
                <a:effectLst>
                  <a:outerShdw blurRad="50800" dist="38100" dir="8100000" algn="tr" rotWithShape="0">
                    <a:srgbClr val="808080">
                      <a:alpha val="40000"/>
                    </a:srgbClr>
                  </a:outerShdw>
                </a:effectLst>
                <a:latin typeface="Arial"/>
              </a:rPr>
              <a:t>تجنب الهجمات الشخصية
استمر في التركيز على الموضوع الأصلي
لا تقدم الآراء كحقائق
استخدم قواعد نحوية وعلامات ترقيم جيدة
استخدام الحماية المحدثة من الفيروسات
اطلب الإذن قبل الدردشة</a:t>
            </a:r>
            <a:endParaRPr lang="en-US" kern="0" dirty="0">
              <a:solidFill>
                <a:srgbClr val="000000"/>
              </a:solidFill>
              <a:effectLst>
                <a:outerShdw blurRad="50800" dist="38100" dir="8100000" algn="tr" rotWithShape="0">
                  <a:srgbClr val="808080">
                    <a:alpha val="40000"/>
                  </a:srgbClr>
                </a:outerShdw>
              </a:effectLst>
              <a:latin typeface="Arial"/>
            </a:endParaRPr>
          </a:p>
        </p:txBody>
      </p:sp>
      <p:sp>
        <p:nvSpPr>
          <p:cNvPr id="8" name="TextBox 7">
            <a:extLst>
              <a:ext uri="{FF2B5EF4-FFF2-40B4-BE49-F238E27FC236}">
                <a16:creationId xmlns:a16="http://schemas.microsoft.com/office/drawing/2014/main" id="{E59CDFF6-E376-9454-42DC-0B5951B519DC}"/>
              </a:ext>
            </a:extLst>
          </p:cNvPr>
          <p:cNvSpPr txBox="1"/>
          <p:nvPr/>
        </p:nvSpPr>
        <p:spPr>
          <a:xfrm>
            <a:off x="2614868" y="587834"/>
            <a:ext cx="8213034" cy="584775"/>
          </a:xfrm>
          <a:prstGeom prst="rect">
            <a:avLst/>
          </a:prstGeom>
          <a:noFill/>
        </p:spPr>
        <p:txBody>
          <a:bodyPr wrap="square">
            <a:spAutoFit/>
          </a:bodyPr>
          <a:lstStyle/>
          <a:p>
            <a:pPr lvl="0">
              <a:defRPr/>
            </a:pPr>
            <a:r>
              <a:rPr kumimoji="0" lang="en-US" sz="3200" b="1" i="0" u="none" strike="noStrike" kern="0" cap="none" spc="0" normalizeH="0" baseline="0" noProof="0" dirty="0">
                <a:ln>
                  <a:noFill/>
                </a:ln>
                <a:effectLst>
                  <a:outerShdw blurRad="38100" dist="38100" dir="2700000" algn="tl">
                    <a:srgbClr val="000000"/>
                  </a:outerShdw>
                </a:effectLst>
                <a:uLnTx/>
                <a:uFillTx/>
                <a:latin typeface="Tahoma"/>
                <a:ea typeface="+mj-ea"/>
                <a:cs typeface="+mj-cs"/>
              </a:rPr>
              <a:t>Communicating Online</a:t>
            </a:r>
            <a:r>
              <a:rPr kumimoji="0" lang="ar-EG" sz="3200" b="1" i="0" u="none" strike="noStrike" kern="0" cap="none" spc="0" normalizeH="0" baseline="0" noProof="0" dirty="0">
                <a:ln>
                  <a:noFill/>
                </a:ln>
                <a:effectLst>
                  <a:outerShdw blurRad="38100" dist="38100" dir="2700000" algn="tl">
                    <a:srgbClr val="000000"/>
                  </a:outerShdw>
                </a:effectLst>
                <a:uLnTx/>
                <a:uFillTx/>
                <a:latin typeface="Tahoma"/>
                <a:ea typeface="+mj-ea"/>
                <a:cs typeface="+mj-cs"/>
              </a:rPr>
              <a:t>     </a:t>
            </a:r>
            <a:r>
              <a:rPr lang="ar-EG" sz="3200" b="1" kern="0" dirty="0">
                <a:effectLst>
                  <a:outerShdw blurRad="38100" dist="38100" dir="2700000" algn="tl">
                    <a:srgbClr val="000000"/>
                  </a:outerShdw>
                </a:effectLst>
                <a:latin typeface="Tahoma"/>
                <a:ea typeface="+mj-ea"/>
                <a:cs typeface="+mj-cs"/>
              </a:rPr>
              <a:t>التواصل عبر الإنترنت</a:t>
            </a:r>
            <a:endParaRPr kumimoji="0" lang="en-GB" sz="700" b="0" i="0" u="none" strike="noStrike" kern="1200" cap="none" spc="0" normalizeH="0" baseline="0" noProof="0" dirty="0">
              <a:ln>
                <a:noFill/>
              </a:ln>
              <a:effectLst/>
              <a:uLnTx/>
              <a:uFillTx/>
              <a:latin typeface="Calibri"/>
              <a:ea typeface="+mn-ea"/>
              <a:cs typeface="+mn-cs"/>
            </a:endParaRPr>
          </a:p>
        </p:txBody>
      </p:sp>
      <p:sp>
        <p:nvSpPr>
          <p:cNvPr id="2" name="Rounded Rectangle 17">
            <a:extLst>
              <a:ext uri="{FF2B5EF4-FFF2-40B4-BE49-F238E27FC236}">
                <a16:creationId xmlns:a16="http://schemas.microsoft.com/office/drawing/2014/main" id="{5FB668B5-C394-A761-545B-FBA4DA31C394}"/>
              </a:ext>
            </a:extLst>
          </p:cNvPr>
          <p:cNvSpPr/>
          <p:nvPr/>
        </p:nvSpPr>
        <p:spPr bwMode="auto">
          <a:xfrm>
            <a:off x="1259846" y="1309668"/>
            <a:ext cx="4576663" cy="4391584"/>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342900" lvl="0" indent="-342900" eaLnBrk="0" fontAlgn="base" hangingPunct="0">
              <a:lnSpc>
                <a:spcPct val="120000"/>
              </a:lnSpc>
              <a:spcBef>
                <a:spcPct val="20000"/>
              </a:spcBef>
              <a:spcAft>
                <a:spcPct val="0"/>
              </a:spcAft>
              <a:buFontTx/>
              <a:buChar char="•"/>
            </a:pPr>
            <a:r>
              <a:rPr lang="en-US" kern="0" dirty="0">
                <a:solidFill>
                  <a:srgbClr val="000000"/>
                </a:solidFill>
                <a:effectLst>
                  <a:outerShdw blurRad="50800" dist="38100" dir="8100000" algn="tr" rotWithShape="0">
                    <a:srgbClr val="808080">
                      <a:alpha val="40000"/>
                    </a:srgbClr>
                  </a:outerShdw>
                </a:effectLst>
                <a:latin typeface="Arial"/>
              </a:rPr>
              <a:t>Avoid personal attacks</a:t>
            </a:r>
          </a:p>
          <a:p>
            <a:pPr marL="342900" lvl="0" indent="-342900" eaLnBrk="0" fontAlgn="base" hangingPunct="0">
              <a:lnSpc>
                <a:spcPct val="120000"/>
              </a:lnSpc>
              <a:spcBef>
                <a:spcPct val="20000"/>
              </a:spcBef>
              <a:spcAft>
                <a:spcPct val="0"/>
              </a:spcAft>
              <a:buFontTx/>
              <a:buChar char="•"/>
            </a:pPr>
            <a:r>
              <a:rPr lang="en-US" kern="0" dirty="0">
                <a:solidFill>
                  <a:srgbClr val="000000"/>
                </a:solidFill>
                <a:effectLst>
                  <a:outerShdw blurRad="50800" dist="38100" dir="8100000" algn="tr" rotWithShape="0">
                    <a:srgbClr val="808080">
                      <a:alpha val="40000"/>
                    </a:srgbClr>
                  </a:outerShdw>
                </a:effectLst>
                <a:latin typeface="Arial"/>
              </a:rPr>
              <a:t>Stay focused on the original topic</a:t>
            </a:r>
          </a:p>
          <a:p>
            <a:pPr marL="342900" lvl="0" indent="-342900" eaLnBrk="0" fontAlgn="base" hangingPunct="0">
              <a:lnSpc>
                <a:spcPct val="120000"/>
              </a:lnSpc>
              <a:spcBef>
                <a:spcPct val="20000"/>
              </a:spcBef>
              <a:spcAft>
                <a:spcPct val="0"/>
              </a:spcAft>
              <a:buFontTx/>
              <a:buChar char="•"/>
            </a:pPr>
            <a:r>
              <a:rPr lang="en-US" kern="0" dirty="0">
                <a:solidFill>
                  <a:srgbClr val="000000"/>
                </a:solidFill>
                <a:effectLst>
                  <a:outerShdw blurRad="50800" dist="38100" dir="8100000" algn="tr" rotWithShape="0">
                    <a:srgbClr val="808080">
                      <a:alpha val="40000"/>
                    </a:srgbClr>
                  </a:outerShdw>
                </a:effectLst>
                <a:latin typeface="Arial"/>
              </a:rPr>
              <a:t>Do not present opinions as facts</a:t>
            </a:r>
          </a:p>
          <a:p>
            <a:pPr marL="342900" lvl="0" indent="-342900" eaLnBrk="0" fontAlgn="base" hangingPunct="0">
              <a:lnSpc>
                <a:spcPct val="120000"/>
              </a:lnSpc>
              <a:spcBef>
                <a:spcPct val="20000"/>
              </a:spcBef>
              <a:spcAft>
                <a:spcPct val="0"/>
              </a:spcAft>
              <a:buFontTx/>
              <a:buChar char="•"/>
            </a:pPr>
            <a:r>
              <a:rPr lang="en-US" kern="0" dirty="0">
                <a:solidFill>
                  <a:srgbClr val="000000"/>
                </a:solidFill>
                <a:effectLst>
                  <a:outerShdw blurRad="50800" dist="38100" dir="8100000" algn="tr" rotWithShape="0">
                    <a:srgbClr val="808080">
                      <a:alpha val="40000"/>
                    </a:srgbClr>
                  </a:outerShdw>
                </a:effectLst>
                <a:latin typeface="Arial"/>
              </a:rPr>
              <a:t>Use good grammar and punctuation</a:t>
            </a:r>
          </a:p>
          <a:p>
            <a:pPr marL="342900" lvl="0" indent="-342900" eaLnBrk="0" fontAlgn="base" hangingPunct="0">
              <a:lnSpc>
                <a:spcPct val="120000"/>
              </a:lnSpc>
              <a:spcBef>
                <a:spcPct val="20000"/>
              </a:spcBef>
              <a:spcAft>
                <a:spcPct val="0"/>
              </a:spcAft>
              <a:buFontTx/>
              <a:buChar char="•"/>
            </a:pPr>
            <a:r>
              <a:rPr lang="en-US" kern="0" dirty="0">
                <a:solidFill>
                  <a:srgbClr val="000000"/>
                </a:solidFill>
                <a:effectLst>
                  <a:outerShdw blurRad="50800" dist="38100" dir="8100000" algn="tr" rotWithShape="0">
                    <a:srgbClr val="808080">
                      <a:alpha val="40000"/>
                    </a:srgbClr>
                  </a:outerShdw>
                </a:effectLst>
                <a:latin typeface="Arial"/>
              </a:rPr>
              <a:t>Use updated virus protection</a:t>
            </a:r>
          </a:p>
          <a:p>
            <a:pPr marL="342900" lvl="0" indent="-342900" eaLnBrk="0" fontAlgn="base" hangingPunct="0">
              <a:lnSpc>
                <a:spcPct val="120000"/>
              </a:lnSpc>
              <a:spcBef>
                <a:spcPct val="20000"/>
              </a:spcBef>
              <a:spcAft>
                <a:spcPct val="0"/>
              </a:spcAft>
              <a:buFontTx/>
              <a:buChar char="•"/>
            </a:pPr>
            <a:r>
              <a:rPr lang="en-US" kern="0" dirty="0">
                <a:solidFill>
                  <a:srgbClr val="000000"/>
                </a:solidFill>
                <a:effectLst>
                  <a:outerShdw blurRad="50800" dist="38100" dir="8100000" algn="tr" rotWithShape="0">
                    <a:srgbClr val="808080">
                      <a:alpha val="40000"/>
                    </a:srgbClr>
                  </a:outerShdw>
                </a:effectLst>
                <a:latin typeface="Arial"/>
              </a:rPr>
              <a:t>Ask permission before chatting</a:t>
            </a:r>
          </a:p>
        </p:txBody>
      </p:sp>
    </p:spTree>
    <p:custDataLst>
      <p:tags r:id="rId1"/>
    </p:custDataLst>
    <p:extLst>
      <p:ext uri="{BB962C8B-B14F-4D97-AF65-F5344CB8AC3E}">
        <p14:creationId xmlns:p14="http://schemas.microsoft.com/office/powerpoint/2010/main" val="3523028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0" end="0"/>
                                            </p:txEl>
                                          </p:spTgt>
                                        </p:tgtEl>
                                        <p:attrNameLst>
                                          <p:attrName>style.visibility</p:attrName>
                                        </p:attrNameLst>
                                      </p:cBhvr>
                                      <p:to>
                                        <p:strVal val="visible"/>
                                      </p:to>
                                    </p:set>
                                    <p:anim calcmode="lin" valueType="num">
                                      <p:cBhvr additive="base">
                                        <p:cTn id="19"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1" end="1"/>
                                            </p:txEl>
                                          </p:spTgt>
                                        </p:tgtEl>
                                        <p:attrNameLst>
                                          <p:attrName>style.visibility</p:attrName>
                                        </p:attrNameLst>
                                      </p:cBhvr>
                                      <p:to>
                                        <p:strVal val="visible"/>
                                      </p:to>
                                    </p:set>
                                    <p:anim calcmode="lin" valueType="num">
                                      <p:cBhvr additive="base">
                                        <p:cTn id="25"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2" end="2"/>
                                            </p:txEl>
                                          </p:spTgt>
                                        </p:tgtEl>
                                        <p:attrNameLst>
                                          <p:attrName>style.visibility</p:attrName>
                                        </p:attrNameLst>
                                      </p:cBhvr>
                                      <p:to>
                                        <p:strVal val="visible"/>
                                      </p:to>
                                    </p:set>
                                    <p:anim calcmode="lin" valueType="num">
                                      <p:cBhvr additive="base">
                                        <p:cTn id="31"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3" end="3"/>
                                            </p:txEl>
                                          </p:spTgt>
                                        </p:tgtEl>
                                        <p:attrNameLst>
                                          <p:attrName>style.visibility</p:attrName>
                                        </p:attrNameLst>
                                      </p:cBhvr>
                                      <p:to>
                                        <p:strVal val="visible"/>
                                      </p:to>
                                    </p:set>
                                    <p:anim calcmode="lin" valueType="num">
                                      <p:cBhvr additive="base">
                                        <p:cTn id="37"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
                                            <p:txEl>
                                              <p:pRg st="4" end="4"/>
                                            </p:txEl>
                                          </p:spTgt>
                                        </p:tgtEl>
                                        <p:attrNameLst>
                                          <p:attrName>style.visibility</p:attrName>
                                        </p:attrNameLst>
                                      </p:cBhvr>
                                      <p:to>
                                        <p:strVal val="visible"/>
                                      </p:to>
                                    </p:set>
                                    <p:anim calcmode="lin" valueType="num">
                                      <p:cBhvr additive="base">
                                        <p:cTn id="4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2">
                                            <p:txEl>
                                              <p:pRg st="5" end="5"/>
                                            </p:txEl>
                                          </p:spTgt>
                                        </p:tgtEl>
                                        <p:attrNameLst>
                                          <p:attrName>style.visibility</p:attrName>
                                        </p:attrNameLst>
                                      </p:cBhvr>
                                      <p:to>
                                        <p:strVal val="visible"/>
                                      </p:to>
                                    </p:set>
                                    <p:anim calcmode="lin" valueType="num">
                                      <p:cBhvr additive="base">
                                        <p:cTn id="49"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2"/>
                                        </p:tgtEl>
                                        <p:attrNameLst>
                                          <p:attrName>style.visibility</p:attrName>
                                        </p:attrNameLst>
                                      </p:cBhvr>
                                      <p:to>
                                        <p:strVal val="visible"/>
                                      </p:to>
                                    </p:set>
                                    <p:anim calcmode="lin" valueType="num">
                                      <p:cBhvr additive="base">
                                        <p:cTn id="55" dur="500" fill="hold"/>
                                        <p:tgtEl>
                                          <p:spTgt spid="2"/>
                                        </p:tgtEl>
                                        <p:attrNameLst>
                                          <p:attrName>ppt_x</p:attrName>
                                        </p:attrNameLst>
                                      </p:cBhvr>
                                      <p:tavLst>
                                        <p:tav tm="0">
                                          <p:val>
                                            <p:strVal val="#ppt_x"/>
                                          </p:val>
                                        </p:tav>
                                        <p:tav tm="100000">
                                          <p:val>
                                            <p:strVal val="#ppt_x"/>
                                          </p:val>
                                        </p:tav>
                                      </p:tavLst>
                                    </p:anim>
                                    <p:anim calcmode="lin" valueType="num">
                                      <p:cBhvr additive="base">
                                        <p:cTn id="56"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 grpId="0" animBg="1"/>
    </p:bldLst>
  </p:timing>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6" name="Rectangle 4">
            <a:extLst>
              <a:ext uri="{FF2B5EF4-FFF2-40B4-BE49-F238E27FC236}">
                <a16:creationId xmlns:a16="http://schemas.microsoft.com/office/drawing/2014/main" id="{D3BBB54D-3D65-04F2-5678-8B6185627766}"/>
              </a:ext>
            </a:extLst>
          </p:cNvPr>
          <p:cNvSpPr txBox="1">
            <a:spLocks noChangeArrowheads="1"/>
          </p:cNvSpPr>
          <p:nvPr/>
        </p:nvSpPr>
        <p:spPr bwMode="auto">
          <a:xfrm>
            <a:off x="1218149" y="1584187"/>
            <a:ext cx="3761624" cy="3705486"/>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b="1">
                <a:solidFill>
                  <a:schemeClr val="tx1"/>
                </a:solidFill>
                <a:latin typeface="+mn-lt"/>
                <a:ea typeface="+mn-ea"/>
                <a:cs typeface="+mn-cs"/>
              </a:defRPr>
            </a:lvl1pPr>
            <a:lvl2pPr marL="742950" indent="-285750" algn="l" rtl="0" eaLnBrk="0" fontAlgn="base" hangingPunct="0">
              <a:spcBef>
                <a:spcPct val="20000"/>
              </a:spcBef>
              <a:spcAft>
                <a:spcPct val="0"/>
              </a:spcAft>
              <a:buChar char="–"/>
              <a:defRPr sz="3200" b="1">
                <a:solidFill>
                  <a:schemeClr val="tx1"/>
                </a:solidFill>
                <a:latin typeface="+mn-lt"/>
              </a:defRPr>
            </a:lvl2pPr>
            <a:lvl3pPr marL="1143000" indent="-228600" algn="l" rtl="0" eaLnBrk="0" fontAlgn="base" hangingPunct="0">
              <a:spcBef>
                <a:spcPct val="20000"/>
              </a:spcBef>
              <a:spcAft>
                <a:spcPct val="0"/>
              </a:spcAft>
              <a:buChar char="•"/>
              <a:defRPr sz="3200" b="1">
                <a:solidFill>
                  <a:schemeClr val="tx1"/>
                </a:solidFill>
                <a:latin typeface="+mn-lt"/>
              </a:defRPr>
            </a:lvl3pPr>
            <a:lvl4pPr marL="1600200" indent="-228600" algn="l" rtl="0" eaLnBrk="0" fontAlgn="base" hangingPunct="0">
              <a:spcBef>
                <a:spcPct val="20000"/>
              </a:spcBef>
              <a:spcAft>
                <a:spcPct val="0"/>
              </a:spcAft>
              <a:buChar char="–"/>
              <a:defRPr sz="3200" b="1">
                <a:solidFill>
                  <a:schemeClr val="tx1"/>
                </a:solidFill>
                <a:latin typeface="+mn-lt"/>
              </a:defRPr>
            </a:lvl4pPr>
            <a:lvl5pPr marL="2057400" indent="-228600" algn="l" rtl="0" eaLnBrk="0" fontAlgn="base" hangingPunct="0">
              <a:spcBef>
                <a:spcPct val="20000"/>
              </a:spcBef>
              <a:spcAft>
                <a:spcPct val="0"/>
              </a:spcAft>
              <a:buChar char="»"/>
              <a:defRPr sz="3200" b="1">
                <a:solidFill>
                  <a:schemeClr val="tx1"/>
                </a:solidFill>
                <a:latin typeface="+mn-lt"/>
              </a:defRPr>
            </a:lvl5pPr>
            <a:lvl6pPr marL="2514600" indent="-228600" algn="l" rtl="0" eaLnBrk="0" fontAlgn="base" hangingPunct="0">
              <a:spcBef>
                <a:spcPct val="20000"/>
              </a:spcBef>
              <a:spcAft>
                <a:spcPct val="0"/>
              </a:spcAft>
              <a:buChar char="»"/>
              <a:defRPr sz="3200" b="1">
                <a:solidFill>
                  <a:schemeClr val="tx1"/>
                </a:solidFill>
                <a:latin typeface="+mn-lt"/>
              </a:defRPr>
            </a:lvl6pPr>
            <a:lvl7pPr marL="2971800" indent="-228600" algn="l" rtl="0" eaLnBrk="0" fontAlgn="base" hangingPunct="0">
              <a:spcBef>
                <a:spcPct val="20000"/>
              </a:spcBef>
              <a:spcAft>
                <a:spcPct val="0"/>
              </a:spcAft>
              <a:buChar char="»"/>
              <a:defRPr sz="3200" b="1">
                <a:solidFill>
                  <a:schemeClr val="tx1"/>
                </a:solidFill>
                <a:latin typeface="+mn-lt"/>
              </a:defRPr>
            </a:lvl7pPr>
            <a:lvl8pPr marL="3429000" indent="-228600" algn="l" rtl="0" eaLnBrk="0" fontAlgn="base" hangingPunct="0">
              <a:spcBef>
                <a:spcPct val="20000"/>
              </a:spcBef>
              <a:spcAft>
                <a:spcPct val="0"/>
              </a:spcAft>
              <a:buChar char="»"/>
              <a:defRPr sz="3200" b="1">
                <a:solidFill>
                  <a:schemeClr val="tx1"/>
                </a:solidFill>
                <a:latin typeface="+mn-lt"/>
              </a:defRPr>
            </a:lvl8pPr>
            <a:lvl9pPr marL="3886200" indent="-228600" algn="l" rtl="0" eaLnBrk="0" fontAlgn="base" hangingPunct="0">
              <a:spcBef>
                <a:spcPct val="20000"/>
              </a:spcBef>
              <a:spcAft>
                <a:spcPct val="0"/>
              </a:spcAft>
              <a:buChar char="»"/>
              <a:defRPr sz="3200" b="1">
                <a:solidFill>
                  <a:schemeClr val="tx1"/>
                </a:solidFill>
                <a:latin typeface="+mn-lt"/>
              </a:defRPr>
            </a:lvl9pPr>
          </a:lstStyle>
          <a:p>
            <a:pPr marL="342900" marR="0" lvl="0" indent="-342900" algn="l" defTabSz="914400" rtl="0" eaLnBrk="0" fontAlgn="base" latinLnBrk="0" hangingPunct="0">
              <a:lnSpc>
                <a:spcPct val="120000"/>
              </a:lnSpc>
              <a:spcBef>
                <a:spcPct val="20000"/>
              </a:spcBef>
              <a:spcAft>
                <a:spcPct val="0"/>
              </a:spcAft>
              <a:buClrTx/>
              <a:buSzTx/>
              <a:buFontTx/>
              <a:buChar char="•"/>
              <a:tabLst/>
              <a:defRPr/>
            </a:pPr>
            <a:r>
              <a:rPr kumimoji="0" lang="en-US" sz="20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Control language and emotions</a:t>
            </a:r>
          </a:p>
          <a:p>
            <a:pPr marL="342900" marR="0" lvl="0" indent="-342900" algn="l" defTabSz="914400" rtl="0" eaLnBrk="0" fontAlgn="base" latinLnBrk="0" hangingPunct="0">
              <a:lnSpc>
                <a:spcPct val="120000"/>
              </a:lnSpc>
              <a:spcBef>
                <a:spcPct val="20000"/>
              </a:spcBef>
              <a:spcAft>
                <a:spcPct val="0"/>
              </a:spcAft>
              <a:buClrTx/>
              <a:buSzTx/>
              <a:buFontTx/>
              <a:buChar char="•"/>
              <a:tabLst/>
              <a:defRPr/>
            </a:pPr>
            <a:r>
              <a:rPr kumimoji="0" lang="en-US" sz="20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Avoid multitasking and IM</a:t>
            </a:r>
          </a:p>
          <a:p>
            <a:pPr marL="342900" marR="0" lvl="0" indent="-342900" algn="l" defTabSz="914400" rtl="0" eaLnBrk="0" fontAlgn="base" latinLnBrk="0" hangingPunct="0">
              <a:lnSpc>
                <a:spcPct val="120000"/>
              </a:lnSpc>
              <a:spcBef>
                <a:spcPct val="20000"/>
              </a:spcBef>
              <a:spcAft>
                <a:spcPct val="0"/>
              </a:spcAft>
              <a:buClrTx/>
              <a:buSzTx/>
              <a:buFontTx/>
              <a:buChar char="•"/>
              <a:tabLst/>
              <a:defRPr/>
            </a:pPr>
            <a:r>
              <a:rPr kumimoji="0" lang="en-US" sz="20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Never assume privacy</a:t>
            </a:r>
          </a:p>
          <a:p>
            <a:pPr marL="342900" marR="0" lvl="0" indent="-342900" algn="l" defTabSz="914400" rtl="0" eaLnBrk="0" fontAlgn="base" latinLnBrk="0" hangingPunct="0">
              <a:lnSpc>
                <a:spcPct val="120000"/>
              </a:lnSpc>
              <a:spcBef>
                <a:spcPct val="20000"/>
              </a:spcBef>
              <a:spcAft>
                <a:spcPct val="0"/>
              </a:spcAft>
              <a:buClrTx/>
              <a:buSzTx/>
              <a:buFontTx/>
              <a:buChar char="•"/>
              <a:tabLst/>
              <a:defRPr/>
            </a:pPr>
            <a:r>
              <a:rPr kumimoji="0" lang="en-US" sz="20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Avoid “reply all” in email</a:t>
            </a:r>
          </a:p>
          <a:p>
            <a:pPr marL="342900" marR="0" lvl="0" indent="-342900" algn="l" defTabSz="914400" rtl="0" eaLnBrk="0" fontAlgn="base" latinLnBrk="0" hangingPunct="0">
              <a:lnSpc>
                <a:spcPct val="120000"/>
              </a:lnSpc>
              <a:spcBef>
                <a:spcPct val="20000"/>
              </a:spcBef>
              <a:spcAft>
                <a:spcPct val="0"/>
              </a:spcAft>
              <a:buClrTx/>
              <a:buSzTx/>
              <a:buFontTx/>
              <a:buChar char="•"/>
              <a:tabLst/>
              <a:defRPr/>
            </a:pPr>
            <a:r>
              <a:rPr kumimoji="0" lang="en-US" sz="20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Do not waste other people’s time</a:t>
            </a:r>
          </a:p>
          <a:p>
            <a:pPr marL="342900" marR="0" lvl="0" indent="-342900" algn="l" defTabSz="914400" rtl="0" eaLnBrk="0" fontAlgn="base" latinLnBrk="0" hangingPunct="0">
              <a:lnSpc>
                <a:spcPct val="120000"/>
              </a:lnSpc>
              <a:spcBef>
                <a:spcPct val="20000"/>
              </a:spcBef>
              <a:spcAft>
                <a:spcPct val="0"/>
              </a:spcAft>
              <a:buClrTx/>
              <a:buSzTx/>
              <a:buFontTx/>
              <a:buChar char="•"/>
              <a:tabLst/>
              <a:defRPr/>
            </a:pPr>
            <a:r>
              <a:rPr kumimoji="0" lang="en-US" sz="20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Respect boundaries</a:t>
            </a:r>
          </a:p>
        </p:txBody>
      </p:sp>
      <p:sp>
        <p:nvSpPr>
          <p:cNvPr id="2" name="TextBox 1">
            <a:extLst>
              <a:ext uri="{FF2B5EF4-FFF2-40B4-BE49-F238E27FC236}">
                <a16:creationId xmlns:a16="http://schemas.microsoft.com/office/drawing/2014/main" id="{545466CE-2619-189F-1C2D-6F9FA3A17DE4}"/>
              </a:ext>
            </a:extLst>
          </p:cNvPr>
          <p:cNvSpPr txBox="1"/>
          <p:nvPr/>
        </p:nvSpPr>
        <p:spPr>
          <a:xfrm>
            <a:off x="2651938" y="549726"/>
            <a:ext cx="8213034" cy="584775"/>
          </a:xfrm>
          <a:prstGeom prst="rect">
            <a:avLst/>
          </a:prstGeom>
          <a:noFill/>
        </p:spPr>
        <p:txBody>
          <a:bodyPr wrap="square">
            <a:spAutoFit/>
          </a:bodyPr>
          <a:lstStyle/>
          <a:p>
            <a:pPr lvl="0">
              <a:defRPr/>
            </a:pPr>
            <a:r>
              <a:rPr kumimoji="0" lang="en-US" sz="3200" b="1" i="0" u="none" strike="noStrike" kern="0" cap="none" spc="0" normalizeH="0" baseline="0" noProof="0" dirty="0">
                <a:ln>
                  <a:noFill/>
                </a:ln>
                <a:effectLst>
                  <a:outerShdw blurRad="38100" dist="38100" dir="2700000" algn="tl">
                    <a:srgbClr val="000000"/>
                  </a:outerShdw>
                </a:effectLst>
                <a:uLnTx/>
                <a:uFillTx/>
                <a:latin typeface="Tahoma"/>
                <a:ea typeface="+mj-ea"/>
                <a:cs typeface="+mj-cs"/>
              </a:rPr>
              <a:t>Communicating Online</a:t>
            </a:r>
            <a:r>
              <a:rPr kumimoji="0" lang="ar-EG" sz="3200" b="1" i="0" u="none" strike="noStrike" kern="0" cap="none" spc="0" normalizeH="0" baseline="0" noProof="0" dirty="0">
                <a:ln>
                  <a:noFill/>
                </a:ln>
                <a:effectLst>
                  <a:outerShdw blurRad="38100" dist="38100" dir="2700000" algn="tl">
                    <a:srgbClr val="000000"/>
                  </a:outerShdw>
                </a:effectLst>
                <a:uLnTx/>
                <a:uFillTx/>
                <a:latin typeface="Tahoma"/>
                <a:ea typeface="+mj-ea"/>
                <a:cs typeface="+mj-cs"/>
              </a:rPr>
              <a:t>     </a:t>
            </a:r>
            <a:r>
              <a:rPr lang="ar-EG" sz="3200" b="1" kern="0" dirty="0">
                <a:effectLst>
                  <a:outerShdw blurRad="38100" dist="38100" dir="2700000" algn="tl">
                    <a:srgbClr val="000000"/>
                  </a:outerShdw>
                </a:effectLst>
                <a:latin typeface="Tahoma"/>
                <a:ea typeface="+mj-ea"/>
                <a:cs typeface="+mj-cs"/>
              </a:rPr>
              <a:t>التواصل عبر الإنترنت</a:t>
            </a:r>
            <a:endParaRPr kumimoji="0" lang="en-GB" sz="700" b="0" i="0" u="none" strike="noStrike" kern="1200" cap="none" spc="0" normalizeH="0" baseline="0" noProof="0" dirty="0">
              <a:ln>
                <a:noFill/>
              </a:ln>
              <a:effectLst/>
              <a:uLnTx/>
              <a:uFillTx/>
              <a:latin typeface="Calibri"/>
              <a:ea typeface="+mn-ea"/>
              <a:cs typeface="+mn-cs"/>
            </a:endParaRPr>
          </a:p>
        </p:txBody>
      </p:sp>
      <p:sp>
        <p:nvSpPr>
          <p:cNvPr id="3" name="Rectangle 4">
            <a:extLst>
              <a:ext uri="{FF2B5EF4-FFF2-40B4-BE49-F238E27FC236}">
                <a16:creationId xmlns:a16="http://schemas.microsoft.com/office/drawing/2014/main" id="{85978F88-BF38-361A-6D74-A56E5744BE78}"/>
              </a:ext>
            </a:extLst>
          </p:cNvPr>
          <p:cNvSpPr txBox="1">
            <a:spLocks noChangeArrowheads="1"/>
          </p:cNvSpPr>
          <p:nvPr/>
        </p:nvSpPr>
        <p:spPr bwMode="auto">
          <a:xfrm>
            <a:off x="6350322" y="1687160"/>
            <a:ext cx="3761624" cy="3705486"/>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b="1">
                <a:solidFill>
                  <a:schemeClr val="tx1"/>
                </a:solidFill>
                <a:latin typeface="+mn-lt"/>
                <a:ea typeface="+mn-ea"/>
                <a:cs typeface="+mn-cs"/>
              </a:defRPr>
            </a:lvl1pPr>
            <a:lvl2pPr marL="742950" indent="-285750" algn="l" rtl="0" eaLnBrk="0" fontAlgn="base" hangingPunct="0">
              <a:spcBef>
                <a:spcPct val="20000"/>
              </a:spcBef>
              <a:spcAft>
                <a:spcPct val="0"/>
              </a:spcAft>
              <a:buChar char="–"/>
              <a:defRPr sz="3200" b="1">
                <a:solidFill>
                  <a:schemeClr val="tx1"/>
                </a:solidFill>
                <a:latin typeface="+mn-lt"/>
              </a:defRPr>
            </a:lvl2pPr>
            <a:lvl3pPr marL="1143000" indent="-228600" algn="l" rtl="0" eaLnBrk="0" fontAlgn="base" hangingPunct="0">
              <a:spcBef>
                <a:spcPct val="20000"/>
              </a:spcBef>
              <a:spcAft>
                <a:spcPct val="0"/>
              </a:spcAft>
              <a:buChar char="•"/>
              <a:defRPr sz="3200" b="1">
                <a:solidFill>
                  <a:schemeClr val="tx1"/>
                </a:solidFill>
                <a:latin typeface="+mn-lt"/>
              </a:defRPr>
            </a:lvl3pPr>
            <a:lvl4pPr marL="1600200" indent="-228600" algn="l" rtl="0" eaLnBrk="0" fontAlgn="base" hangingPunct="0">
              <a:spcBef>
                <a:spcPct val="20000"/>
              </a:spcBef>
              <a:spcAft>
                <a:spcPct val="0"/>
              </a:spcAft>
              <a:buChar char="–"/>
              <a:defRPr sz="3200" b="1">
                <a:solidFill>
                  <a:schemeClr val="tx1"/>
                </a:solidFill>
                <a:latin typeface="+mn-lt"/>
              </a:defRPr>
            </a:lvl4pPr>
            <a:lvl5pPr marL="2057400" indent="-228600" algn="l" rtl="0" eaLnBrk="0" fontAlgn="base" hangingPunct="0">
              <a:spcBef>
                <a:spcPct val="20000"/>
              </a:spcBef>
              <a:spcAft>
                <a:spcPct val="0"/>
              </a:spcAft>
              <a:buChar char="»"/>
              <a:defRPr sz="3200" b="1">
                <a:solidFill>
                  <a:schemeClr val="tx1"/>
                </a:solidFill>
                <a:latin typeface="+mn-lt"/>
              </a:defRPr>
            </a:lvl5pPr>
            <a:lvl6pPr marL="2514600" indent="-228600" algn="l" rtl="0" eaLnBrk="0" fontAlgn="base" hangingPunct="0">
              <a:spcBef>
                <a:spcPct val="20000"/>
              </a:spcBef>
              <a:spcAft>
                <a:spcPct val="0"/>
              </a:spcAft>
              <a:buChar char="»"/>
              <a:defRPr sz="3200" b="1">
                <a:solidFill>
                  <a:schemeClr val="tx1"/>
                </a:solidFill>
                <a:latin typeface="+mn-lt"/>
              </a:defRPr>
            </a:lvl6pPr>
            <a:lvl7pPr marL="2971800" indent="-228600" algn="l" rtl="0" eaLnBrk="0" fontAlgn="base" hangingPunct="0">
              <a:spcBef>
                <a:spcPct val="20000"/>
              </a:spcBef>
              <a:spcAft>
                <a:spcPct val="0"/>
              </a:spcAft>
              <a:buChar char="»"/>
              <a:defRPr sz="3200" b="1">
                <a:solidFill>
                  <a:schemeClr val="tx1"/>
                </a:solidFill>
                <a:latin typeface="+mn-lt"/>
              </a:defRPr>
            </a:lvl7pPr>
            <a:lvl8pPr marL="3429000" indent="-228600" algn="l" rtl="0" eaLnBrk="0" fontAlgn="base" hangingPunct="0">
              <a:spcBef>
                <a:spcPct val="20000"/>
              </a:spcBef>
              <a:spcAft>
                <a:spcPct val="0"/>
              </a:spcAft>
              <a:buChar char="»"/>
              <a:defRPr sz="3200" b="1">
                <a:solidFill>
                  <a:schemeClr val="tx1"/>
                </a:solidFill>
                <a:latin typeface="+mn-lt"/>
              </a:defRPr>
            </a:lvl8pPr>
            <a:lvl9pPr marL="3886200" indent="-228600" algn="l" rtl="0" eaLnBrk="0" fontAlgn="base" hangingPunct="0">
              <a:spcBef>
                <a:spcPct val="20000"/>
              </a:spcBef>
              <a:spcAft>
                <a:spcPct val="0"/>
              </a:spcAft>
              <a:buChar char="»"/>
              <a:defRPr sz="3200" b="1">
                <a:solidFill>
                  <a:schemeClr val="tx1"/>
                </a:solidFill>
                <a:latin typeface="+mn-lt"/>
              </a:defRPr>
            </a:lvl9pPr>
          </a:lstStyle>
          <a:p>
            <a:pPr lvl="0" algn="r" rtl="1">
              <a:lnSpc>
                <a:spcPct val="120000"/>
              </a:lnSpc>
              <a:defRPr/>
            </a:pPr>
            <a:r>
              <a:rPr lang="ar-EG" sz="2000" b="0" kern="0">
                <a:solidFill>
                  <a:srgbClr val="000000"/>
                </a:solidFill>
                <a:effectLst>
                  <a:outerShdw blurRad="50800" dist="38100" dir="8100000" algn="tr" rotWithShape="0">
                    <a:srgbClr val="808080">
                      <a:alpha val="40000"/>
                    </a:srgbClr>
                  </a:outerShdw>
                </a:effectLst>
                <a:latin typeface="Arial"/>
              </a:rPr>
              <a:t>التحكم في اللغة والعواطف
تجنب تعدد المهام والمراسلة الفورية
لا تفترض أبدا الخصوصية
تجنب "الرد على الكل" في البريد الإلكتروني
لا تضيع وقت الآخرين
احترم الحدود</a:t>
            </a:r>
            <a:endParaRPr kumimoji="0" lang="en-US" sz="20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endParaRPr>
          </a:p>
        </p:txBody>
      </p:sp>
    </p:spTree>
    <p:custDataLst>
      <p:tags r:id="rId1"/>
    </p:custDataLst>
    <p:extLst>
      <p:ext uri="{BB962C8B-B14F-4D97-AF65-F5344CB8AC3E}">
        <p14:creationId xmlns:p14="http://schemas.microsoft.com/office/powerpoint/2010/main" val="481414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0" end="0"/>
                                            </p:txEl>
                                          </p:spTgt>
                                        </p:tgtEl>
                                        <p:attrNameLst>
                                          <p:attrName>style.visibility</p:attrName>
                                        </p:attrNameLst>
                                      </p:cBhvr>
                                      <p:to>
                                        <p:strVal val="visible"/>
                                      </p:to>
                                    </p:set>
                                    <p:anim calcmode="lin" valueType="num">
                                      <p:cBhvr additive="base">
                                        <p:cTn id="4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25CDC630-A04F-ED3E-CDF3-940455C1B4C7}"/>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02DDFDAC-4B7F-8E3A-4275-32D88D25FD6A}"/>
              </a:ext>
            </a:extLst>
          </p:cNvPr>
          <p:cNvSpPr txBox="1"/>
          <p:nvPr/>
        </p:nvSpPr>
        <p:spPr>
          <a:xfrm>
            <a:off x="2868449" y="641595"/>
            <a:ext cx="5569063"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44546A"/>
                </a:solidFill>
                <a:effectLst>
                  <a:outerShdw blurRad="38100" dist="38100" dir="2700000" algn="tl">
                    <a:srgbClr val="C0C0C0"/>
                  </a:outerShdw>
                </a:effectLst>
                <a:uLnTx/>
                <a:uFillTx/>
                <a:latin typeface="Tahoma"/>
                <a:ea typeface="+mn-ea"/>
                <a:cs typeface="+mn-cs"/>
              </a:rPr>
              <a:t>Learning objectives </a:t>
            </a:r>
          </a:p>
        </p:txBody>
      </p:sp>
      <p:sp>
        <p:nvSpPr>
          <p:cNvPr id="8" name="TextBox 7">
            <a:extLst>
              <a:ext uri="{FF2B5EF4-FFF2-40B4-BE49-F238E27FC236}">
                <a16:creationId xmlns:a16="http://schemas.microsoft.com/office/drawing/2014/main" id="{026DAC83-A283-6CDC-9BB6-8CC33E1ECD50}"/>
              </a:ext>
            </a:extLst>
          </p:cNvPr>
          <p:cNvSpPr txBox="1"/>
          <p:nvPr/>
        </p:nvSpPr>
        <p:spPr>
          <a:xfrm>
            <a:off x="46745" y="391965"/>
            <a:ext cx="2116285"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Lecture 6</a:t>
            </a:r>
          </a:p>
        </p:txBody>
      </p:sp>
      <p:sp>
        <p:nvSpPr>
          <p:cNvPr id="10" name="Content Placeholder 2">
            <a:extLst>
              <a:ext uri="{FF2B5EF4-FFF2-40B4-BE49-F238E27FC236}">
                <a16:creationId xmlns:a16="http://schemas.microsoft.com/office/drawing/2014/main" id="{8A14B09B-B8F7-D85B-A4B1-8F624E2EDC5C}"/>
              </a:ext>
            </a:extLst>
          </p:cNvPr>
          <p:cNvSpPr txBox="1">
            <a:spLocks/>
          </p:cNvSpPr>
          <p:nvPr/>
        </p:nvSpPr>
        <p:spPr bwMode="auto">
          <a:xfrm>
            <a:off x="1269975" y="1347495"/>
            <a:ext cx="5569063" cy="3675276"/>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b="1">
                <a:solidFill>
                  <a:schemeClr val="tx1"/>
                </a:solidFill>
                <a:latin typeface="+mn-lt"/>
                <a:ea typeface="+mn-ea"/>
                <a:cs typeface="+mn-cs"/>
              </a:defRPr>
            </a:lvl1pPr>
            <a:lvl2pPr marL="742950" indent="-285750" algn="l" rtl="0" eaLnBrk="0" fontAlgn="base" hangingPunct="0">
              <a:spcBef>
                <a:spcPct val="20000"/>
              </a:spcBef>
              <a:spcAft>
                <a:spcPct val="0"/>
              </a:spcAft>
              <a:buChar char="–"/>
              <a:defRPr sz="3200" b="1">
                <a:solidFill>
                  <a:schemeClr val="tx1"/>
                </a:solidFill>
                <a:latin typeface="+mn-lt"/>
              </a:defRPr>
            </a:lvl2pPr>
            <a:lvl3pPr marL="1143000" indent="-228600" algn="l" rtl="0" eaLnBrk="0" fontAlgn="base" hangingPunct="0">
              <a:spcBef>
                <a:spcPct val="20000"/>
              </a:spcBef>
              <a:spcAft>
                <a:spcPct val="0"/>
              </a:spcAft>
              <a:buChar char="•"/>
              <a:defRPr sz="3200" b="1">
                <a:solidFill>
                  <a:schemeClr val="tx1"/>
                </a:solidFill>
                <a:latin typeface="+mn-lt"/>
              </a:defRPr>
            </a:lvl3pPr>
            <a:lvl4pPr marL="1600200" indent="-228600" algn="l" rtl="0" eaLnBrk="0" fontAlgn="base" hangingPunct="0">
              <a:spcBef>
                <a:spcPct val="20000"/>
              </a:spcBef>
              <a:spcAft>
                <a:spcPct val="0"/>
              </a:spcAft>
              <a:buChar char="–"/>
              <a:defRPr sz="3200" b="1">
                <a:solidFill>
                  <a:schemeClr val="tx1"/>
                </a:solidFill>
                <a:latin typeface="+mn-lt"/>
              </a:defRPr>
            </a:lvl4pPr>
            <a:lvl5pPr marL="2057400" indent="-228600" algn="l" rtl="0" eaLnBrk="0" fontAlgn="base" hangingPunct="0">
              <a:spcBef>
                <a:spcPct val="20000"/>
              </a:spcBef>
              <a:spcAft>
                <a:spcPct val="0"/>
              </a:spcAft>
              <a:buChar char="»"/>
              <a:defRPr sz="3200" b="1">
                <a:solidFill>
                  <a:schemeClr val="tx1"/>
                </a:solidFill>
                <a:latin typeface="+mn-lt"/>
              </a:defRPr>
            </a:lvl5pPr>
            <a:lvl6pPr marL="2514600" indent="-228600" algn="l" rtl="0" eaLnBrk="0" fontAlgn="base" hangingPunct="0">
              <a:spcBef>
                <a:spcPct val="20000"/>
              </a:spcBef>
              <a:spcAft>
                <a:spcPct val="0"/>
              </a:spcAft>
              <a:buChar char="»"/>
              <a:defRPr sz="3200" b="1">
                <a:solidFill>
                  <a:schemeClr val="tx1"/>
                </a:solidFill>
                <a:latin typeface="+mn-lt"/>
              </a:defRPr>
            </a:lvl6pPr>
            <a:lvl7pPr marL="2971800" indent="-228600" algn="l" rtl="0" eaLnBrk="0" fontAlgn="base" hangingPunct="0">
              <a:spcBef>
                <a:spcPct val="20000"/>
              </a:spcBef>
              <a:spcAft>
                <a:spcPct val="0"/>
              </a:spcAft>
              <a:buChar char="»"/>
              <a:defRPr sz="3200" b="1">
                <a:solidFill>
                  <a:schemeClr val="tx1"/>
                </a:solidFill>
                <a:latin typeface="+mn-lt"/>
              </a:defRPr>
            </a:lvl7pPr>
            <a:lvl8pPr marL="3429000" indent="-228600" algn="l" rtl="0" eaLnBrk="0" fontAlgn="base" hangingPunct="0">
              <a:spcBef>
                <a:spcPct val="20000"/>
              </a:spcBef>
              <a:spcAft>
                <a:spcPct val="0"/>
              </a:spcAft>
              <a:buChar char="»"/>
              <a:defRPr sz="3200" b="1">
                <a:solidFill>
                  <a:schemeClr val="tx1"/>
                </a:solidFill>
                <a:latin typeface="+mn-lt"/>
              </a:defRPr>
            </a:lvl8pPr>
            <a:lvl9pPr marL="3886200" indent="-228600" algn="l" rtl="0" eaLnBrk="0" fontAlgn="base" hangingPunct="0">
              <a:spcBef>
                <a:spcPct val="20000"/>
              </a:spcBef>
              <a:spcAft>
                <a:spcPct val="0"/>
              </a:spcAft>
              <a:buChar char="»"/>
              <a:defRPr sz="3200" b="1">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ts val="600"/>
              </a:spcAft>
              <a:buClrTx/>
              <a:buSzTx/>
              <a:buFont typeface="Wingdings" panose="05000000000000000000" pitchFamily="2" charset="2"/>
              <a:buChar char="q"/>
              <a:tabLst/>
              <a:defRPr/>
            </a:pPr>
            <a:r>
              <a:rPr kumimoji="0" lang="en-US" sz="24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Categories of Nonverbal Communication</a:t>
            </a:r>
          </a:p>
          <a:p>
            <a:pPr marL="342900" marR="0" lvl="0" indent="-342900" algn="l" defTabSz="914400" rtl="0" eaLnBrk="0" fontAlgn="base" latinLnBrk="0" hangingPunct="0">
              <a:lnSpc>
                <a:spcPct val="100000"/>
              </a:lnSpc>
              <a:spcBef>
                <a:spcPct val="20000"/>
              </a:spcBef>
              <a:spcAft>
                <a:spcPts val="600"/>
              </a:spcAft>
              <a:buClrTx/>
              <a:buSzTx/>
              <a:buFont typeface="Wingdings" panose="05000000000000000000" pitchFamily="2" charset="2"/>
              <a:buChar char="q"/>
              <a:tabLst/>
              <a:defRPr/>
            </a:pPr>
            <a:r>
              <a:rPr kumimoji="0" lang="en-US" sz="24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Identify nonverbal signals.  </a:t>
            </a:r>
          </a:p>
          <a:p>
            <a:pPr marL="342900" marR="0" lvl="0" indent="-342900" algn="l" defTabSz="914400" rtl="0" eaLnBrk="0" fontAlgn="base" latinLnBrk="0" hangingPunct="0">
              <a:lnSpc>
                <a:spcPct val="100000"/>
              </a:lnSpc>
              <a:spcBef>
                <a:spcPct val="20000"/>
              </a:spcBef>
              <a:spcAft>
                <a:spcPts val="600"/>
              </a:spcAft>
              <a:buClrTx/>
              <a:buSzTx/>
              <a:buFont typeface="Wingdings" panose="05000000000000000000" pitchFamily="2" charset="2"/>
              <a:buChar char="q"/>
              <a:tabLst/>
              <a:defRPr/>
            </a:pPr>
            <a:r>
              <a:rPr kumimoji="0" lang="en-US" sz="24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Gestures and postures </a:t>
            </a:r>
          </a:p>
          <a:p>
            <a:pPr marL="342900" marR="0" lvl="0" indent="-342900" algn="l" defTabSz="914400" rtl="0" eaLnBrk="0" fontAlgn="base" latinLnBrk="0" hangingPunct="0">
              <a:lnSpc>
                <a:spcPct val="100000"/>
              </a:lnSpc>
              <a:spcBef>
                <a:spcPct val="20000"/>
              </a:spcBef>
              <a:spcAft>
                <a:spcPts val="600"/>
              </a:spcAft>
              <a:buClrTx/>
              <a:buSzTx/>
              <a:buFont typeface="Wingdings" panose="05000000000000000000" pitchFamily="2" charset="2"/>
              <a:buChar char="q"/>
              <a:tabLst/>
              <a:defRPr/>
            </a:pPr>
            <a:r>
              <a:rPr kumimoji="0" lang="en-US" sz="24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Misreading and Faking</a:t>
            </a:r>
          </a:p>
          <a:p>
            <a:pPr marL="342900" marR="0" lvl="0" indent="-342900" algn="l" defTabSz="914400" rtl="0" eaLnBrk="0" fontAlgn="base" latinLnBrk="0" hangingPunct="0">
              <a:lnSpc>
                <a:spcPct val="100000"/>
              </a:lnSpc>
              <a:spcBef>
                <a:spcPct val="20000"/>
              </a:spcBef>
              <a:spcAft>
                <a:spcPts val="600"/>
              </a:spcAft>
              <a:buClrTx/>
              <a:buSzTx/>
              <a:buFont typeface="Wingdings" panose="05000000000000000000" pitchFamily="2" charset="2"/>
              <a:buChar char="q"/>
              <a:tabLst/>
              <a:defRPr/>
            </a:pPr>
            <a:r>
              <a:rPr kumimoji="0" lang="en-US" sz="24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Developing Your Business</a:t>
            </a:r>
            <a:endParaRPr kumimoji="0" lang="ar-EG" sz="24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Arial" panose="020B0604020202020204" pitchFamily="34" charset="0"/>
            </a:endParaRPr>
          </a:p>
          <a:p>
            <a:pPr marL="0" marR="0" lvl="0" indent="0" algn="l" defTabSz="914400" rtl="0" eaLnBrk="0" fontAlgn="base" latinLnBrk="0" hangingPunct="0">
              <a:lnSpc>
                <a:spcPct val="100000"/>
              </a:lnSpc>
              <a:spcBef>
                <a:spcPct val="20000"/>
              </a:spcBef>
              <a:spcAft>
                <a:spcPts val="600"/>
              </a:spcAft>
              <a:buClrTx/>
              <a:buSzTx/>
              <a:buFontTx/>
              <a:buNone/>
              <a:tabLst/>
              <a:defRPr/>
            </a:pPr>
            <a:r>
              <a:rPr kumimoji="0" lang="en-US" sz="24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 Etiquette.</a:t>
            </a:r>
          </a:p>
          <a:p>
            <a:pPr marL="342900" marR="0" lvl="0" indent="-342900" algn="l" defTabSz="914400" rtl="0" eaLnBrk="0" fontAlgn="base" latinLnBrk="0" hangingPunct="0">
              <a:lnSpc>
                <a:spcPct val="100000"/>
              </a:lnSpc>
              <a:spcBef>
                <a:spcPct val="20000"/>
              </a:spcBef>
              <a:spcAft>
                <a:spcPts val="600"/>
              </a:spcAft>
              <a:buClrTx/>
              <a:buSzTx/>
              <a:buFont typeface="Wingdings" panose="05000000000000000000" pitchFamily="2" charset="2"/>
              <a:buChar char="q"/>
              <a:tabLst/>
              <a:defRPr/>
            </a:pPr>
            <a:r>
              <a:rPr kumimoji="0" lang="en-US" sz="24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How to communicate online.</a:t>
            </a:r>
          </a:p>
          <a:p>
            <a:pPr marL="342900" marR="0" lvl="0" indent="-342900" algn="l" defTabSz="914400" rtl="0" eaLnBrk="0" fontAlgn="base" latinLnBrk="0" hangingPunct="0">
              <a:lnSpc>
                <a:spcPct val="100000"/>
              </a:lnSpc>
              <a:spcBef>
                <a:spcPct val="20000"/>
              </a:spcBef>
              <a:spcAft>
                <a:spcPts val="600"/>
              </a:spcAft>
              <a:buClrTx/>
              <a:buSzTx/>
              <a:buFont typeface="Wingdings" panose="05000000000000000000" pitchFamily="2" charset="2"/>
              <a:buChar char="q"/>
              <a:tabLst/>
              <a:defRPr/>
            </a:pPr>
            <a:endParaRPr kumimoji="0" lang="en-US" sz="24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endParaRPr>
          </a:p>
          <a:p>
            <a:pPr marL="342900" marR="0" lvl="0" indent="-342900" algn="l" defTabSz="914400" rtl="0" eaLnBrk="0" fontAlgn="base" latinLnBrk="0" hangingPunct="0">
              <a:lnSpc>
                <a:spcPct val="100000"/>
              </a:lnSpc>
              <a:spcBef>
                <a:spcPct val="20000"/>
              </a:spcBef>
              <a:spcAft>
                <a:spcPts val="600"/>
              </a:spcAft>
              <a:buClrTx/>
              <a:buSzTx/>
              <a:buFont typeface="Wingdings" panose="05000000000000000000" pitchFamily="2" charset="2"/>
              <a:buChar char="q"/>
              <a:tabLst/>
              <a:defRPr/>
            </a:pPr>
            <a:r>
              <a:rPr kumimoji="0" lang="en-US" sz="2400" b="1" i="0" u="none" strike="noStrike" kern="1200" cap="none" spc="0" normalizeH="0" baseline="0" noProof="0" dirty="0">
                <a:ln>
                  <a:noFill/>
                </a:ln>
                <a:solidFill>
                  <a:srgbClr val="FFFFFF"/>
                </a:solidFill>
                <a:effectLst/>
                <a:uLnTx/>
                <a:uFillTx/>
                <a:latin typeface="Calibri"/>
                <a:ea typeface="+mn-ea"/>
                <a:cs typeface="+mn-cs"/>
              </a:rPr>
              <a:t>Business Etiquette</a:t>
            </a:r>
            <a:endParaRPr kumimoji="0" lang="en-US" sz="24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endParaRPr>
          </a:p>
        </p:txBody>
      </p:sp>
      <p:sp>
        <p:nvSpPr>
          <p:cNvPr id="2" name="Content Placeholder 2">
            <a:extLst>
              <a:ext uri="{FF2B5EF4-FFF2-40B4-BE49-F238E27FC236}">
                <a16:creationId xmlns:a16="http://schemas.microsoft.com/office/drawing/2014/main" id="{0BDE5512-06CF-2308-37AD-671038EF53F7}"/>
              </a:ext>
            </a:extLst>
          </p:cNvPr>
          <p:cNvSpPr txBox="1">
            <a:spLocks/>
          </p:cNvSpPr>
          <p:nvPr/>
        </p:nvSpPr>
        <p:spPr bwMode="auto">
          <a:xfrm>
            <a:off x="5652980" y="1526158"/>
            <a:ext cx="4749825" cy="3675276"/>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b="1">
                <a:solidFill>
                  <a:schemeClr val="tx1"/>
                </a:solidFill>
                <a:latin typeface="+mn-lt"/>
                <a:ea typeface="+mn-ea"/>
                <a:cs typeface="+mn-cs"/>
              </a:defRPr>
            </a:lvl1pPr>
            <a:lvl2pPr marL="742950" indent="-285750" algn="l" rtl="0" eaLnBrk="0" fontAlgn="base" hangingPunct="0">
              <a:spcBef>
                <a:spcPct val="20000"/>
              </a:spcBef>
              <a:spcAft>
                <a:spcPct val="0"/>
              </a:spcAft>
              <a:buChar char="–"/>
              <a:defRPr sz="3200" b="1">
                <a:solidFill>
                  <a:schemeClr val="tx1"/>
                </a:solidFill>
                <a:latin typeface="+mn-lt"/>
              </a:defRPr>
            </a:lvl2pPr>
            <a:lvl3pPr marL="1143000" indent="-228600" algn="l" rtl="0" eaLnBrk="0" fontAlgn="base" hangingPunct="0">
              <a:spcBef>
                <a:spcPct val="20000"/>
              </a:spcBef>
              <a:spcAft>
                <a:spcPct val="0"/>
              </a:spcAft>
              <a:buChar char="•"/>
              <a:defRPr sz="3200" b="1">
                <a:solidFill>
                  <a:schemeClr val="tx1"/>
                </a:solidFill>
                <a:latin typeface="+mn-lt"/>
              </a:defRPr>
            </a:lvl3pPr>
            <a:lvl4pPr marL="1600200" indent="-228600" algn="l" rtl="0" eaLnBrk="0" fontAlgn="base" hangingPunct="0">
              <a:spcBef>
                <a:spcPct val="20000"/>
              </a:spcBef>
              <a:spcAft>
                <a:spcPct val="0"/>
              </a:spcAft>
              <a:buChar char="–"/>
              <a:defRPr sz="3200" b="1">
                <a:solidFill>
                  <a:schemeClr val="tx1"/>
                </a:solidFill>
                <a:latin typeface="+mn-lt"/>
              </a:defRPr>
            </a:lvl4pPr>
            <a:lvl5pPr marL="2057400" indent="-228600" algn="l" rtl="0" eaLnBrk="0" fontAlgn="base" hangingPunct="0">
              <a:spcBef>
                <a:spcPct val="20000"/>
              </a:spcBef>
              <a:spcAft>
                <a:spcPct val="0"/>
              </a:spcAft>
              <a:buChar char="»"/>
              <a:defRPr sz="3200" b="1">
                <a:solidFill>
                  <a:schemeClr val="tx1"/>
                </a:solidFill>
                <a:latin typeface="+mn-lt"/>
              </a:defRPr>
            </a:lvl5pPr>
            <a:lvl6pPr marL="2514600" indent="-228600" algn="l" rtl="0" eaLnBrk="0" fontAlgn="base" hangingPunct="0">
              <a:spcBef>
                <a:spcPct val="20000"/>
              </a:spcBef>
              <a:spcAft>
                <a:spcPct val="0"/>
              </a:spcAft>
              <a:buChar char="»"/>
              <a:defRPr sz="3200" b="1">
                <a:solidFill>
                  <a:schemeClr val="tx1"/>
                </a:solidFill>
                <a:latin typeface="+mn-lt"/>
              </a:defRPr>
            </a:lvl6pPr>
            <a:lvl7pPr marL="2971800" indent="-228600" algn="l" rtl="0" eaLnBrk="0" fontAlgn="base" hangingPunct="0">
              <a:spcBef>
                <a:spcPct val="20000"/>
              </a:spcBef>
              <a:spcAft>
                <a:spcPct val="0"/>
              </a:spcAft>
              <a:buChar char="»"/>
              <a:defRPr sz="3200" b="1">
                <a:solidFill>
                  <a:schemeClr val="tx1"/>
                </a:solidFill>
                <a:latin typeface="+mn-lt"/>
              </a:defRPr>
            </a:lvl7pPr>
            <a:lvl8pPr marL="3429000" indent="-228600" algn="l" rtl="0" eaLnBrk="0" fontAlgn="base" hangingPunct="0">
              <a:spcBef>
                <a:spcPct val="20000"/>
              </a:spcBef>
              <a:spcAft>
                <a:spcPct val="0"/>
              </a:spcAft>
              <a:buChar char="»"/>
              <a:defRPr sz="3200" b="1">
                <a:solidFill>
                  <a:schemeClr val="tx1"/>
                </a:solidFill>
                <a:latin typeface="+mn-lt"/>
              </a:defRPr>
            </a:lvl8pPr>
            <a:lvl9pPr marL="3886200" indent="-228600" algn="l" rtl="0" eaLnBrk="0" fontAlgn="base" hangingPunct="0">
              <a:spcBef>
                <a:spcPct val="20000"/>
              </a:spcBef>
              <a:spcAft>
                <a:spcPct val="0"/>
              </a:spcAft>
              <a:buChar char="»"/>
              <a:defRPr sz="3200" b="1">
                <a:solidFill>
                  <a:schemeClr val="tx1"/>
                </a:solidFill>
                <a:latin typeface="+mn-lt"/>
              </a:defRPr>
            </a:lvl9pPr>
          </a:lstStyle>
          <a:p>
            <a:pPr marL="342900" marR="0" lvl="0" indent="-342900" algn="r" defTabSz="914400" rtl="1" eaLnBrk="0" fontAlgn="base" latinLnBrk="0" hangingPunct="0">
              <a:lnSpc>
                <a:spcPct val="100000"/>
              </a:lnSpc>
              <a:spcBef>
                <a:spcPct val="20000"/>
              </a:spcBef>
              <a:spcAft>
                <a:spcPts val="600"/>
              </a:spcAft>
              <a:buClrTx/>
              <a:buSzTx/>
              <a:buFont typeface="Wingdings" panose="05000000000000000000" pitchFamily="2" charset="2"/>
              <a:buChar char="q"/>
              <a:tabLst/>
              <a:defRPr/>
            </a:pPr>
            <a:r>
              <a:rPr kumimoji="0" lang="ar-EG" sz="24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Arial" panose="020B0604020202020204" pitchFamily="34" charset="0"/>
              </a:rPr>
              <a:t>فئات التواصل غير اللفظي
تحديد الإشارات غير اللفظية.  
الإيماءات والمواقف 
القراءة الخاطئة والتزييف
تطوير آداب عملك.
كيفية التواصل عبر الإنترنت.
آداب العمل</a:t>
            </a:r>
          </a:p>
          <a:p>
            <a:pPr marL="0" marR="0" lvl="0" indent="0" algn="r" defTabSz="914400" rtl="1" eaLnBrk="0" fontAlgn="base" latinLnBrk="0" hangingPunct="0">
              <a:lnSpc>
                <a:spcPct val="100000"/>
              </a:lnSpc>
              <a:spcBef>
                <a:spcPct val="20000"/>
              </a:spcBef>
              <a:spcAft>
                <a:spcPts val="600"/>
              </a:spcAft>
              <a:buClrTx/>
              <a:buSzTx/>
              <a:buFontTx/>
              <a:buNone/>
              <a:tabLst/>
              <a:defRPr/>
            </a:pPr>
            <a:endParaRPr kumimoji="0" lang="en-US" sz="24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endParaRPr>
          </a:p>
        </p:txBody>
      </p:sp>
      <p:sp>
        <p:nvSpPr>
          <p:cNvPr id="3" name="TextBox 2">
            <a:extLst>
              <a:ext uri="{FF2B5EF4-FFF2-40B4-BE49-F238E27FC236}">
                <a16:creationId xmlns:a16="http://schemas.microsoft.com/office/drawing/2014/main" id="{17E67695-1045-EDFB-0C66-6FD56D823030}"/>
              </a:ext>
            </a:extLst>
          </p:cNvPr>
          <p:cNvSpPr txBox="1"/>
          <p:nvPr/>
        </p:nvSpPr>
        <p:spPr>
          <a:xfrm>
            <a:off x="8027892" y="702157"/>
            <a:ext cx="5569063"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ar-EG" sz="3200" b="1" i="0" u="none" strike="noStrike" kern="0" cap="none" spc="0" normalizeH="0" baseline="0" noProof="0">
                <a:ln>
                  <a:noFill/>
                </a:ln>
                <a:solidFill>
                  <a:srgbClr val="44546A"/>
                </a:solidFill>
                <a:effectLst>
                  <a:outerShdw blurRad="38100" dist="38100" dir="2700000" algn="tl">
                    <a:srgbClr val="C0C0C0"/>
                  </a:outerShdw>
                </a:effectLst>
                <a:uLnTx/>
                <a:uFillTx/>
                <a:latin typeface="Tahoma"/>
                <a:ea typeface="+mn-ea"/>
                <a:cs typeface="Times New Roman" panose="02020603050405020304" pitchFamily="18" charset="0"/>
              </a:rPr>
              <a:t>أهداف التعلم</a:t>
            </a:r>
            <a:endParaRPr kumimoji="0" lang="en-US" sz="3200" b="1" i="0" u="none" strike="noStrike" kern="0" cap="none" spc="0" normalizeH="0" baseline="0" noProof="0" dirty="0">
              <a:ln>
                <a:noFill/>
              </a:ln>
              <a:solidFill>
                <a:srgbClr val="44546A"/>
              </a:solidFill>
              <a:effectLst>
                <a:outerShdw blurRad="38100" dist="38100" dir="2700000" algn="tl">
                  <a:srgbClr val="C0C0C0"/>
                </a:outerShdw>
              </a:effectLst>
              <a:uLnTx/>
              <a:uFillTx/>
              <a:latin typeface="Tahoma"/>
              <a:ea typeface="+mn-ea"/>
              <a:cs typeface="+mn-cs"/>
            </a:endParaRPr>
          </a:p>
        </p:txBody>
      </p:sp>
    </p:spTree>
    <p:custDataLst>
      <p:tags r:id="rId1"/>
    </p:custDataLst>
    <p:extLst>
      <p:ext uri="{BB962C8B-B14F-4D97-AF65-F5344CB8AC3E}">
        <p14:creationId xmlns:p14="http://schemas.microsoft.com/office/powerpoint/2010/main" val="1829181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 calcmode="lin" valueType="num">
                                      <p:cBhvr additive="base">
                                        <p:cTn id="7"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
                                            <p:txEl>
                                              <p:pRg st="1" end="1"/>
                                            </p:txEl>
                                          </p:spTgt>
                                        </p:tgtEl>
                                        <p:attrNameLst>
                                          <p:attrName>style.visibility</p:attrName>
                                        </p:attrNameLst>
                                      </p:cBhvr>
                                      <p:to>
                                        <p:strVal val="visible"/>
                                      </p:to>
                                    </p:set>
                                    <p:anim calcmode="lin" valueType="num">
                                      <p:cBhvr additive="base">
                                        <p:cTn id="13" dur="500" fill="hold"/>
                                        <p:tgtEl>
                                          <p:spTgt spid="1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
                                            <p:txEl>
                                              <p:pRg st="2" end="2"/>
                                            </p:txEl>
                                          </p:spTgt>
                                        </p:tgtEl>
                                        <p:attrNameLst>
                                          <p:attrName>style.visibility</p:attrName>
                                        </p:attrNameLst>
                                      </p:cBhvr>
                                      <p:to>
                                        <p:strVal val="visible"/>
                                      </p:to>
                                    </p:set>
                                    <p:anim calcmode="lin" valueType="num">
                                      <p:cBhvr additive="base">
                                        <p:cTn id="19" dur="500" fill="hold"/>
                                        <p:tgtEl>
                                          <p:spTgt spid="10">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0">
                                            <p:txEl>
                                              <p:pRg st="3" end="3"/>
                                            </p:txEl>
                                          </p:spTgt>
                                        </p:tgtEl>
                                        <p:attrNameLst>
                                          <p:attrName>style.visibility</p:attrName>
                                        </p:attrNameLst>
                                      </p:cBhvr>
                                      <p:to>
                                        <p:strVal val="visible"/>
                                      </p:to>
                                    </p:set>
                                    <p:anim calcmode="lin" valueType="num">
                                      <p:cBhvr additive="base">
                                        <p:cTn id="25" dur="500" fill="hold"/>
                                        <p:tgtEl>
                                          <p:spTgt spid="10">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0">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0">
                                            <p:txEl>
                                              <p:pRg st="4" end="4"/>
                                            </p:txEl>
                                          </p:spTgt>
                                        </p:tgtEl>
                                        <p:attrNameLst>
                                          <p:attrName>style.visibility</p:attrName>
                                        </p:attrNameLst>
                                      </p:cBhvr>
                                      <p:to>
                                        <p:strVal val="visible"/>
                                      </p:to>
                                    </p:set>
                                    <p:anim calcmode="lin" valueType="num">
                                      <p:cBhvr additive="base">
                                        <p:cTn id="31" dur="500" fill="hold"/>
                                        <p:tgtEl>
                                          <p:spTgt spid="10">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0">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0">
                                            <p:txEl>
                                              <p:pRg st="5" end="5"/>
                                            </p:txEl>
                                          </p:spTgt>
                                        </p:tgtEl>
                                        <p:attrNameLst>
                                          <p:attrName>style.visibility</p:attrName>
                                        </p:attrNameLst>
                                      </p:cBhvr>
                                      <p:to>
                                        <p:strVal val="visible"/>
                                      </p:to>
                                    </p:set>
                                    <p:anim calcmode="lin" valueType="num">
                                      <p:cBhvr additive="base">
                                        <p:cTn id="37" dur="500" fill="hold"/>
                                        <p:tgtEl>
                                          <p:spTgt spid="10">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0">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0">
                                            <p:txEl>
                                              <p:pRg st="6" end="6"/>
                                            </p:txEl>
                                          </p:spTgt>
                                        </p:tgtEl>
                                        <p:attrNameLst>
                                          <p:attrName>style.visibility</p:attrName>
                                        </p:attrNameLst>
                                      </p:cBhvr>
                                      <p:to>
                                        <p:strVal val="visible"/>
                                      </p:to>
                                    </p:set>
                                    <p:anim calcmode="lin" valueType="num">
                                      <p:cBhvr additive="base">
                                        <p:cTn id="43" dur="500" fill="hold"/>
                                        <p:tgtEl>
                                          <p:spTgt spid="10">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0">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2">
                                            <p:txEl>
                                              <p:pRg st="0" end="0"/>
                                            </p:txEl>
                                          </p:spTgt>
                                        </p:tgtEl>
                                        <p:attrNameLst>
                                          <p:attrName>style.visibility</p:attrName>
                                        </p:attrNameLst>
                                      </p:cBhvr>
                                      <p:to>
                                        <p:strVal val="visible"/>
                                      </p:to>
                                    </p:set>
                                    <p:anim calcmode="lin" valueType="num">
                                      <p:cBhvr additive="base">
                                        <p:cTn id="49"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7625972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2.4|30|6.9|7.5|14.4|17.4|4.9"/>
</p:tagLst>
</file>

<file path=ppt/tags/tag2.xml><?xml version="1.0" encoding="utf-8"?>
<p:tagLst xmlns:a="http://schemas.openxmlformats.org/drawingml/2006/main" xmlns:r="http://schemas.openxmlformats.org/officeDocument/2006/relationships" xmlns:p="http://schemas.openxmlformats.org/presentationml/2006/main">
  <p:tag name="TIMING" val="|11.6|16.6|33.6|50.4|46.9|28.8"/>
</p:tagLst>
</file>

<file path=ppt/tags/tag3.xml><?xml version="1.0" encoding="utf-8"?>
<p:tagLst xmlns:a="http://schemas.openxmlformats.org/drawingml/2006/main" xmlns:r="http://schemas.openxmlformats.org/officeDocument/2006/relationships" xmlns:p="http://schemas.openxmlformats.org/presentationml/2006/main">
  <p:tag name="TIMING" val="|19.8|201|69.1"/>
</p:tagLst>
</file>

<file path=ppt/tags/tag4.xml><?xml version="1.0" encoding="utf-8"?>
<p:tagLst xmlns:a="http://schemas.openxmlformats.org/drawingml/2006/main" xmlns:r="http://schemas.openxmlformats.org/officeDocument/2006/relationships" xmlns:p="http://schemas.openxmlformats.org/presentationml/2006/main">
  <p:tag name="TIMING" val="|10.2"/>
</p:tagLst>
</file>

<file path=ppt/tags/tag5.xml><?xml version="1.0" encoding="utf-8"?>
<p:tagLst xmlns:a="http://schemas.openxmlformats.org/drawingml/2006/main" xmlns:r="http://schemas.openxmlformats.org/officeDocument/2006/relationships" xmlns:p="http://schemas.openxmlformats.org/presentationml/2006/main">
  <p:tag name="TIMING" val="|5.1"/>
</p:tagLst>
</file>

<file path=ppt/tags/tag6.xml><?xml version="1.0" encoding="utf-8"?>
<p:tagLst xmlns:a="http://schemas.openxmlformats.org/drawingml/2006/main" xmlns:r="http://schemas.openxmlformats.org/officeDocument/2006/relationships" xmlns:p="http://schemas.openxmlformats.org/presentationml/2006/main">
  <p:tag name="TIMING" val="|1.8"/>
</p:tagLst>
</file>

<file path=ppt/tags/tag7.xml><?xml version="1.0" encoding="utf-8"?>
<p:tagLst xmlns:a="http://schemas.openxmlformats.org/drawingml/2006/main" xmlns:r="http://schemas.openxmlformats.org/officeDocument/2006/relationships" xmlns:p="http://schemas.openxmlformats.org/presentationml/2006/main">
  <p:tag name="TIMING" val="|2.1"/>
</p:tagLst>
</file>

<file path=ppt/tags/tag8.xml><?xml version="1.0" encoding="utf-8"?>
<p:tagLst xmlns:a="http://schemas.openxmlformats.org/drawingml/2006/main" xmlns:r="http://schemas.openxmlformats.org/officeDocument/2006/relationships" xmlns:p="http://schemas.openxmlformats.org/presentationml/2006/main">
  <p:tag name="TIMING" val="|207"/>
</p:tagLst>
</file>

<file path=ppt/tags/tag9.xml><?xml version="1.0" encoding="utf-8"?>
<p:tagLst xmlns:a="http://schemas.openxmlformats.org/drawingml/2006/main" xmlns:r="http://schemas.openxmlformats.org/officeDocument/2006/relationships" xmlns:p="http://schemas.openxmlformats.org/presentationml/2006/main">
  <p:tag name="TIMING" val="|17.2"/>
</p:tagLst>
</file>

<file path=ppt/tags/tag10.xml><?xml version="1.0" encoding="utf-8"?>
<p:tagLst xmlns:a="http://schemas.openxmlformats.org/drawingml/2006/main" xmlns:r="http://schemas.openxmlformats.org/officeDocument/2006/relationships" xmlns:p="http://schemas.openxmlformats.org/presentationml/2006/main">
  <p:tag name="TIMING" val="|66.2"/>
</p:tagLst>
</file>

<file path=ppt/tags/tag11.xml><?xml version="1.0" encoding="utf-8"?>
<p:tagLst xmlns:a="http://schemas.openxmlformats.org/drawingml/2006/main" xmlns:r="http://schemas.openxmlformats.org/officeDocument/2006/relationships" xmlns:p="http://schemas.openxmlformats.org/presentationml/2006/main">
  <p:tag name="TIMING" val="|5.2"/>
</p:tagLst>
</file>

<file path=ppt/tags/tag12.xml><?xml version="1.0" encoding="utf-8"?>
<p:tagLst xmlns:a="http://schemas.openxmlformats.org/drawingml/2006/main" xmlns:r="http://schemas.openxmlformats.org/officeDocument/2006/relationships" xmlns:p="http://schemas.openxmlformats.org/presentationml/2006/main">
  <p:tag name="TIMING" val="|0.9"/>
</p:tagLst>
</file>

<file path=ppt/tags/tag13.xml><?xml version="1.0" encoding="utf-8"?>
<p:tagLst xmlns:a="http://schemas.openxmlformats.org/drawingml/2006/main" xmlns:r="http://schemas.openxmlformats.org/officeDocument/2006/relationships" xmlns:p="http://schemas.openxmlformats.org/presentationml/2006/main">
  <p:tag name="TIMING" val="|9.1"/>
</p:tagLst>
</file>

<file path=ppt/tags/tag14.xml><?xml version="1.0" encoding="utf-8"?>
<p:tagLst xmlns:a="http://schemas.openxmlformats.org/drawingml/2006/main" xmlns:r="http://schemas.openxmlformats.org/officeDocument/2006/relationships" xmlns:p="http://schemas.openxmlformats.org/presentationml/2006/main">
  <p:tag name="TIMING" val="|12.1"/>
</p:tagLst>
</file>

<file path=ppt/tags/tag15.xml><?xml version="1.0" encoding="utf-8"?>
<p:tagLst xmlns:a="http://schemas.openxmlformats.org/drawingml/2006/main" xmlns:r="http://schemas.openxmlformats.org/officeDocument/2006/relationships" xmlns:p="http://schemas.openxmlformats.org/presentationml/2006/main">
  <p:tag name="TIMING" val="|26.3"/>
</p:tagLst>
</file>

<file path=ppt/tags/tag16.xml><?xml version="1.0" encoding="utf-8"?>
<p:tagLst xmlns:a="http://schemas.openxmlformats.org/drawingml/2006/main" xmlns:r="http://schemas.openxmlformats.org/officeDocument/2006/relationships" xmlns:p="http://schemas.openxmlformats.org/presentationml/2006/main">
  <p:tag name="TIMING" val="|4.5|3.5"/>
</p:tagLst>
</file>

<file path=ppt/tags/tag17.xml><?xml version="1.0" encoding="utf-8"?>
<p:tagLst xmlns:a="http://schemas.openxmlformats.org/drawingml/2006/main" xmlns:r="http://schemas.openxmlformats.org/officeDocument/2006/relationships" xmlns:p="http://schemas.openxmlformats.org/presentationml/2006/main">
  <p:tag name="TIMING" val="|0.5"/>
</p:tagLst>
</file>

<file path=ppt/tags/tag18.xml><?xml version="1.0" encoding="utf-8"?>
<p:tagLst xmlns:a="http://schemas.openxmlformats.org/drawingml/2006/main" xmlns:r="http://schemas.openxmlformats.org/officeDocument/2006/relationships" xmlns:p="http://schemas.openxmlformats.org/presentationml/2006/main">
  <p:tag name="TIMING" val="|88.4|1|71.6"/>
</p:tagLst>
</file>

<file path=ppt/tags/tag19.xml><?xml version="1.0" encoding="utf-8"?>
<p:tagLst xmlns:a="http://schemas.openxmlformats.org/drawingml/2006/main" xmlns:r="http://schemas.openxmlformats.org/officeDocument/2006/relationships" xmlns:p="http://schemas.openxmlformats.org/presentationml/2006/main">
  <p:tag name="TIMING" val="|2.7|1.7|43.3"/>
</p:tagLst>
</file>

<file path=ppt/tags/tag20.xml><?xml version="1.0" encoding="utf-8"?>
<p:tagLst xmlns:a="http://schemas.openxmlformats.org/drawingml/2006/main" xmlns:r="http://schemas.openxmlformats.org/officeDocument/2006/relationships" xmlns:p="http://schemas.openxmlformats.org/presentationml/2006/main">
  <p:tag name="TIMING" val="|1.6|3.7"/>
</p:tagLst>
</file>

<file path=ppt/tags/tag21.xml><?xml version="1.0" encoding="utf-8"?>
<p:tagLst xmlns:a="http://schemas.openxmlformats.org/drawingml/2006/main" xmlns:r="http://schemas.openxmlformats.org/officeDocument/2006/relationships" xmlns:p="http://schemas.openxmlformats.org/presentationml/2006/main">
  <p:tag name="TIMING" val="|9.9|1|13.5"/>
</p:tagLst>
</file>

<file path=ppt/tags/tag22.xml><?xml version="1.0" encoding="utf-8"?>
<p:tagLst xmlns:a="http://schemas.openxmlformats.org/drawingml/2006/main" xmlns:r="http://schemas.openxmlformats.org/officeDocument/2006/relationships" xmlns:p="http://schemas.openxmlformats.org/presentationml/2006/main">
  <p:tag name="TIMING" val="|0.6"/>
</p:tagLst>
</file>

<file path=ppt/tags/tag23.xml><?xml version="1.0" encoding="utf-8"?>
<p:tagLst xmlns:a="http://schemas.openxmlformats.org/drawingml/2006/main" xmlns:r="http://schemas.openxmlformats.org/officeDocument/2006/relationships" xmlns:p="http://schemas.openxmlformats.org/presentationml/2006/main">
  <p:tag name="TIMING" val="|13.5|1|10"/>
</p:tagLst>
</file>

<file path=ppt/tags/tag24.xml><?xml version="1.0" encoding="utf-8"?>
<p:tagLst xmlns:a="http://schemas.openxmlformats.org/drawingml/2006/main" xmlns:r="http://schemas.openxmlformats.org/officeDocument/2006/relationships" xmlns:p="http://schemas.openxmlformats.org/presentationml/2006/main">
  <p:tag name="TIMING" val="|1.1|1.1|52.3|34.2"/>
</p:tagLst>
</file>

<file path=ppt/tags/tag25.xml><?xml version="1.0" encoding="utf-8"?>
<p:tagLst xmlns:a="http://schemas.openxmlformats.org/drawingml/2006/main" xmlns:r="http://schemas.openxmlformats.org/officeDocument/2006/relationships" xmlns:p="http://schemas.openxmlformats.org/presentationml/2006/main">
  <p:tag name="TIMING" val="|9.2|0.9|52.7"/>
</p:tagLst>
</file>

<file path=ppt/tags/tag26.xml><?xml version="1.0" encoding="utf-8"?>
<p:tagLst xmlns:a="http://schemas.openxmlformats.org/drawingml/2006/main" xmlns:r="http://schemas.openxmlformats.org/officeDocument/2006/relationships" xmlns:p="http://schemas.openxmlformats.org/presentationml/2006/main">
  <p:tag name="TIMING" val="|5.1|3|54.1|47.9"/>
</p:tagLst>
</file>

<file path=ppt/tags/tag27.xml><?xml version="1.0" encoding="utf-8"?>
<p:tagLst xmlns:a="http://schemas.openxmlformats.org/drawingml/2006/main" xmlns:r="http://schemas.openxmlformats.org/officeDocument/2006/relationships" xmlns:p="http://schemas.openxmlformats.org/presentationml/2006/main">
  <p:tag name="TIMING" val="|1.3|1.6|15.7|43.3"/>
</p:tagLst>
</file>

<file path=ppt/tags/tag28.xml><?xml version="1.0" encoding="utf-8"?>
<p:tagLst xmlns:a="http://schemas.openxmlformats.org/drawingml/2006/main" xmlns:r="http://schemas.openxmlformats.org/officeDocument/2006/relationships" xmlns:p="http://schemas.openxmlformats.org/presentationml/2006/main">
  <p:tag name="TIMING" val="|3.4"/>
</p:tagLst>
</file>

<file path=ppt/tags/tag29.xml><?xml version="1.0" encoding="utf-8"?>
<p:tagLst xmlns:a="http://schemas.openxmlformats.org/drawingml/2006/main" xmlns:r="http://schemas.openxmlformats.org/officeDocument/2006/relationships" xmlns:p="http://schemas.openxmlformats.org/presentationml/2006/main">
  <p:tag name="TIMING" val="|9.2"/>
</p:tagLst>
</file>

<file path=ppt/tags/tag30.xml><?xml version="1.0" encoding="utf-8"?>
<p:tagLst xmlns:a="http://schemas.openxmlformats.org/drawingml/2006/main" xmlns:r="http://schemas.openxmlformats.org/officeDocument/2006/relationships" xmlns:p="http://schemas.openxmlformats.org/presentationml/2006/main">
  <p:tag name="TIMING" val="|0.9|12.5|17.1|33|56.7|37.4|25.5"/>
</p:tagLst>
</file>

<file path=ppt/tags/tag31.xml><?xml version="1.0" encoding="utf-8"?>
<p:tagLst xmlns:a="http://schemas.openxmlformats.org/drawingml/2006/main" xmlns:r="http://schemas.openxmlformats.org/officeDocument/2006/relationships" xmlns:p="http://schemas.openxmlformats.org/presentationml/2006/main">
  <p:tag name="TIMING" val="|1|24.7|44.8|20.8|47|42.3|70.5"/>
</p:tagLst>
</file>

<file path=ppt/tags/tag32.xml><?xml version="1.0" encoding="utf-8"?>
<p:tagLst xmlns:a="http://schemas.openxmlformats.org/drawingml/2006/main" xmlns:r="http://schemas.openxmlformats.org/officeDocument/2006/relationships" xmlns:p="http://schemas.openxmlformats.org/presentationml/2006/main">
  <p:tag name="TIMING" val="|11.6|16.6|33.6|50.4|46.9|28.8"/>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8570</TotalTime>
  <Words>3105</Words>
  <Application>Microsoft Office PowerPoint</Application>
  <PresentationFormat>Widescreen</PresentationFormat>
  <Paragraphs>310</Paragraphs>
  <Slides>43</Slides>
  <Notes>43</Notes>
  <HiddenSlides>0</HiddenSlides>
  <MMClips>1</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43</vt:i4>
      </vt:variant>
    </vt:vector>
  </HeadingPairs>
  <TitlesOfParts>
    <vt:vector size="52" baseType="lpstr">
      <vt:lpstr>Arial</vt:lpstr>
      <vt:lpstr>Calibri</vt:lpstr>
      <vt:lpstr>Calibri Light</vt:lpstr>
      <vt:lpstr>Sakkal Majalla</vt:lpstr>
      <vt:lpstr>Tahoma</vt:lpstr>
      <vt:lpstr>Times New Roman</vt:lpstr>
      <vt:lpstr>Wingdings</vt:lpstr>
      <vt:lpstr>Office Theme</vt:lpstr>
      <vt:lpstr>1_Office Theme</vt:lpstr>
      <vt:lpstr>PRESENTATION AND WRITING SKILLS  مهارات العرض والكتابة          lecture No. 6 BY        Dr. Manal  El-Sayed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Manal Elsayed Abdelhamid Shabat</cp:lastModifiedBy>
  <cp:revision>153</cp:revision>
  <dcterms:created xsi:type="dcterms:W3CDTF">2021-08-03T13:03:26Z</dcterms:created>
  <dcterms:modified xsi:type="dcterms:W3CDTF">2024-11-04T23:20:15Z</dcterms:modified>
</cp:coreProperties>
</file>