
<file path=[Content_Types].xml><?xml version="1.0" encoding="utf-8"?>
<Types xmlns="http://schemas.openxmlformats.org/package/2006/content-types">
  <Default Extension="bin" ContentType="application/vnd.openxmlformats-officedocument.oleObject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6" r:id="rId1"/>
  </p:sldMasterIdLst>
  <p:notesMasterIdLst>
    <p:notesMasterId r:id="rId43"/>
  </p:notesMasterIdLst>
  <p:sldIdLst>
    <p:sldId id="481" r:id="rId2"/>
    <p:sldId id="258" r:id="rId3"/>
    <p:sldId id="522" r:id="rId4"/>
    <p:sldId id="293" r:id="rId5"/>
    <p:sldId id="263" r:id="rId6"/>
    <p:sldId id="529" r:id="rId7"/>
    <p:sldId id="267" r:id="rId8"/>
    <p:sldId id="300" r:id="rId9"/>
    <p:sldId id="528" r:id="rId10"/>
    <p:sldId id="302" r:id="rId11"/>
    <p:sldId id="276" r:id="rId12"/>
    <p:sldId id="530" r:id="rId13"/>
    <p:sldId id="542" r:id="rId14"/>
    <p:sldId id="569" r:id="rId15"/>
    <p:sldId id="543" r:id="rId16"/>
    <p:sldId id="568" r:id="rId17"/>
    <p:sldId id="545" r:id="rId18"/>
    <p:sldId id="546" r:id="rId19"/>
    <p:sldId id="547" r:id="rId20"/>
    <p:sldId id="548" r:id="rId21"/>
    <p:sldId id="549" r:id="rId22"/>
    <p:sldId id="550" r:id="rId23"/>
    <p:sldId id="551" r:id="rId24"/>
    <p:sldId id="552" r:id="rId25"/>
    <p:sldId id="553" r:id="rId26"/>
    <p:sldId id="570" r:id="rId27"/>
    <p:sldId id="554" r:id="rId28"/>
    <p:sldId id="571" r:id="rId29"/>
    <p:sldId id="572" r:id="rId30"/>
    <p:sldId id="580" r:id="rId31"/>
    <p:sldId id="555" r:id="rId32"/>
    <p:sldId id="574" r:id="rId33"/>
    <p:sldId id="575" r:id="rId34"/>
    <p:sldId id="576" r:id="rId35"/>
    <p:sldId id="556" r:id="rId36"/>
    <p:sldId id="581" r:id="rId37"/>
    <p:sldId id="558" r:id="rId38"/>
    <p:sldId id="577" r:id="rId39"/>
    <p:sldId id="578" r:id="rId40"/>
    <p:sldId id="579" r:id="rId41"/>
    <p:sldId id="349" r:id="rId42"/>
  </p:sldIdLst>
  <p:sldSz cx="12192000" cy="68580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82" d="100"/>
          <a:sy n="82" d="100"/>
        </p:scale>
        <p:origin x="643" y="72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F23A8-94F4-42B0-8771-76E563DB8E84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1C8E6-C0C2-4156-B6FB-C18A526CF7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916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7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423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43691" y="1044627"/>
            <a:ext cx="10515600" cy="637742"/>
          </a:xfrm>
        </p:spPr>
        <p:txBody>
          <a:bodyPr>
            <a:noAutofit/>
          </a:bodyPr>
          <a:lstStyle>
            <a:lvl1pPr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691" y="1812563"/>
            <a:ext cx="10233800" cy="4351338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B764B6-F73E-5ABC-D347-A0B3109714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8799" y="146543"/>
            <a:ext cx="2575877" cy="76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B13197-464B-31D8-49AF-49A891EA9E9E}"/>
              </a:ext>
            </a:extLst>
          </p:cNvPr>
          <p:cNvSpPr txBox="1"/>
          <p:nvPr userDrawn="1"/>
        </p:nvSpPr>
        <p:spPr>
          <a:xfrm>
            <a:off x="4492766" y="6321367"/>
            <a:ext cx="34882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E1BA50-63AB-0A42-37F9-F7B2243615EB}"/>
              </a:ext>
            </a:extLst>
          </p:cNvPr>
          <p:cNvSpPr/>
          <p:nvPr userDrawn="1"/>
        </p:nvSpPr>
        <p:spPr>
          <a:xfrm>
            <a:off x="24660" y="146160"/>
            <a:ext cx="2451989" cy="38899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DB7CA1-3CFF-F3A9-9EDC-B0DA36F685DC}"/>
              </a:ext>
            </a:extLst>
          </p:cNvPr>
          <p:cNvSpPr txBox="1"/>
          <p:nvPr userDrawn="1"/>
        </p:nvSpPr>
        <p:spPr>
          <a:xfrm>
            <a:off x="313673" y="146544"/>
            <a:ext cx="1873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 07</a:t>
            </a:r>
          </a:p>
        </p:txBody>
      </p:sp>
    </p:spTree>
    <p:extLst>
      <p:ext uri="{BB962C8B-B14F-4D97-AF65-F5344CB8AC3E}">
        <p14:creationId xmlns:p14="http://schemas.microsoft.com/office/powerpoint/2010/main" val="3192647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6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94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922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1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1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737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353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047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1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647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1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95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2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7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53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160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5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6034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9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501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1" y="1885950"/>
            <a:ext cx="294686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6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7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7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001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1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7"/>
            <a:ext cx="294005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8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5" y="4873766"/>
            <a:ext cx="293440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4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2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8" y="4873764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193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403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9603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374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15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1D8BD707-D9CF-40AE-B4C6-C98DA3205C09}" type="datetimeFigureOut">
              <a:rPr lang="en-US" smtClean="0"/>
              <a:t>11/15/2023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871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6" r:id="rId1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0.jp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43600" y="-152400"/>
            <a:ext cx="7162800" cy="67818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02699" y="4427403"/>
            <a:ext cx="5569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5161" y="2738822"/>
            <a:ext cx="65528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Organization and Architecture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3035" y="5623541"/>
            <a:ext cx="3550766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07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034" y="278601"/>
            <a:ext cx="3397045" cy="118232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75986" y="191394"/>
            <a:ext cx="6720532" cy="663122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</p:spTree>
    <p:extLst>
      <p:ext uri="{BB962C8B-B14F-4D97-AF65-F5344CB8AC3E}">
        <p14:creationId xmlns:p14="http://schemas.microsoft.com/office/powerpoint/2010/main" val="1834417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Revision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3086489" y="2971800"/>
            <a:ext cx="617142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Adders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667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80BC7087-7A71-B81C-B5A9-BD53285FEB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62803" y="666763"/>
            <a:ext cx="8077200" cy="381000"/>
          </a:xfrm>
        </p:spPr>
        <p:txBody>
          <a:bodyPr/>
          <a:lstStyle/>
          <a:p>
            <a:pPr>
              <a:defRPr/>
            </a:pPr>
            <a:r>
              <a:rPr lang="en-US" dirty="0"/>
              <a:t>Half Adder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28C3E3B4-E306-08FA-97AC-818BEB0B61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1312542"/>
            <a:ext cx="9829800" cy="1033030"/>
          </a:xfrm>
        </p:spPr>
        <p:txBody>
          <a:bodyPr/>
          <a:lstStyle/>
          <a:p>
            <a:r>
              <a:rPr lang="en-US" altLang="en-US" sz="1800" b="1" dirty="0"/>
              <a:t>Adding two single-bit binary values, X, Y produces a sum S bit and a carry out C-out bit.   </a:t>
            </a:r>
          </a:p>
          <a:p>
            <a:r>
              <a:rPr lang="en-US" altLang="en-US" sz="1800" b="1" dirty="0"/>
              <a:t>This operation is called half addition and the circuit to realize it is called a half adder.</a:t>
            </a:r>
          </a:p>
        </p:txBody>
      </p:sp>
      <p:grpSp>
        <p:nvGrpSpPr>
          <p:cNvPr id="7172" name="Group 40">
            <a:extLst>
              <a:ext uri="{FF2B5EF4-FFF2-40B4-BE49-F238E27FC236}">
                <a16:creationId xmlns:a16="http://schemas.microsoft.com/office/drawing/2014/main" id="{629F1F22-43F5-AD87-33FF-C473FAAF3841}"/>
              </a:ext>
            </a:extLst>
          </p:cNvPr>
          <p:cNvGrpSpPr>
            <a:grpSpLocks/>
          </p:cNvGrpSpPr>
          <p:nvPr/>
        </p:nvGrpSpPr>
        <p:grpSpPr bwMode="auto">
          <a:xfrm>
            <a:off x="1293229" y="2250438"/>
            <a:ext cx="3368676" cy="2679699"/>
            <a:chOff x="518" y="1545"/>
            <a:chExt cx="2170" cy="1719"/>
          </a:xfrm>
        </p:grpSpPr>
        <p:grpSp>
          <p:nvGrpSpPr>
            <p:cNvPr id="7210" name="Group 4">
              <a:extLst>
                <a:ext uri="{FF2B5EF4-FFF2-40B4-BE49-F238E27FC236}">
                  <a16:creationId xmlns:a16="http://schemas.microsoft.com/office/drawing/2014/main" id="{5BEB1DC3-738B-4142-DF7A-2F39723F200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6" y="2016"/>
              <a:ext cx="2112" cy="1248"/>
              <a:chOff x="1056" y="1392"/>
              <a:chExt cx="2112" cy="1248"/>
            </a:xfrm>
          </p:grpSpPr>
          <p:sp>
            <p:nvSpPr>
              <p:cNvPr id="7214" name="Text Box 5">
                <a:extLst>
                  <a:ext uri="{FF2B5EF4-FFF2-40B4-BE49-F238E27FC236}">
                    <a16:creationId xmlns:a16="http://schemas.microsoft.com/office/drawing/2014/main" id="{226CD419-FD3F-C575-69D4-4A0F22156CB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42" y="1418"/>
                <a:ext cx="257" cy="122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X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0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0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1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1</a:t>
                </a:r>
              </a:p>
            </p:txBody>
          </p:sp>
          <p:sp>
            <p:nvSpPr>
              <p:cNvPr id="7215" name="Text Box 6">
                <a:extLst>
                  <a:ext uri="{FF2B5EF4-FFF2-40B4-BE49-F238E27FC236}">
                    <a16:creationId xmlns:a16="http://schemas.microsoft.com/office/drawing/2014/main" id="{7EB19C24-6A61-5BF2-F5B1-57BBB9BDB59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" y="1418"/>
                <a:ext cx="257" cy="122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Y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0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1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0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1</a:t>
                </a:r>
              </a:p>
            </p:txBody>
          </p:sp>
          <p:sp>
            <p:nvSpPr>
              <p:cNvPr id="7216" name="Text Box 7">
                <a:extLst>
                  <a:ext uri="{FF2B5EF4-FFF2-40B4-BE49-F238E27FC236}">
                    <a16:creationId xmlns:a16="http://schemas.microsoft.com/office/drawing/2014/main" id="{A022F12B-12FC-046C-3EC3-377C34C5723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96" y="1418"/>
                <a:ext cx="224" cy="122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S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0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1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1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0</a:t>
                </a:r>
              </a:p>
            </p:txBody>
          </p:sp>
          <p:sp>
            <p:nvSpPr>
              <p:cNvPr id="7217" name="Text Box 8">
                <a:extLst>
                  <a:ext uri="{FF2B5EF4-FFF2-40B4-BE49-F238E27FC236}">
                    <a16:creationId xmlns:a16="http://schemas.microsoft.com/office/drawing/2014/main" id="{477D1FA2-3B0C-FC0F-4976-72E76505A1A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13" y="1418"/>
                <a:ext cx="591" cy="122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C-out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   0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   0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   0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dirty="0"/>
                  <a:t>   1</a:t>
                </a:r>
              </a:p>
            </p:txBody>
          </p:sp>
          <p:sp>
            <p:nvSpPr>
              <p:cNvPr id="7218" name="Rectangle 9">
                <a:extLst>
                  <a:ext uri="{FF2B5EF4-FFF2-40B4-BE49-F238E27FC236}">
                    <a16:creationId xmlns:a16="http://schemas.microsoft.com/office/drawing/2014/main" id="{4E9C18D0-849C-44D5-F149-3970E06D50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1392"/>
                <a:ext cx="2112" cy="1248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endParaRPr lang="ar-EG" altLang="en-US"/>
              </a:p>
            </p:txBody>
          </p:sp>
          <p:sp>
            <p:nvSpPr>
              <p:cNvPr id="7219" name="Line 10">
                <a:extLst>
                  <a:ext uri="{FF2B5EF4-FFF2-40B4-BE49-F238E27FC236}">
                    <a16:creationId xmlns:a16="http://schemas.microsoft.com/office/drawing/2014/main" id="{9725BB58-A37D-36BA-2970-C09CAD9E76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56" y="1680"/>
                <a:ext cx="211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7220" name="Line 11">
                <a:extLst>
                  <a:ext uri="{FF2B5EF4-FFF2-40B4-BE49-F238E27FC236}">
                    <a16:creationId xmlns:a16="http://schemas.microsoft.com/office/drawing/2014/main" id="{0CE94DB6-DC83-AB7C-EB2A-891ADC848E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56" y="1912"/>
                <a:ext cx="211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7221" name="Line 12">
                <a:extLst>
                  <a:ext uri="{FF2B5EF4-FFF2-40B4-BE49-F238E27FC236}">
                    <a16:creationId xmlns:a16="http://schemas.microsoft.com/office/drawing/2014/main" id="{DDF2ABED-B06E-C5F6-E46D-99563C39E3B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56" y="2144"/>
                <a:ext cx="211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7222" name="Line 13">
                <a:extLst>
                  <a:ext uri="{FF2B5EF4-FFF2-40B4-BE49-F238E27FC236}">
                    <a16:creationId xmlns:a16="http://schemas.microsoft.com/office/drawing/2014/main" id="{0DCB4C95-7E1C-00E6-8ABA-BDA9939A57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56" y="2388"/>
                <a:ext cx="211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7223" name="Line 14">
                <a:extLst>
                  <a:ext uri="{FF2B5EF4-FFF2-40B4-BE49-F238E27FC236}">
                    <a16:creationId xmlns:a16="http://schemas.microsoft.com/office/drawing/2014/main" id="{AF51D3D0-D2B7-FE11-3206-BD90D258FD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16" y="1392"/>
                <a:ext cx="0" cy="124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</p:grpSp>
        <p:sp>
          <p:nvSpPr>
            <p:cNvPr id="7211" name="Text Box 15">
              <a:extLst>
                <a:ext uri="{FF2B5EF4-FFF2-40B4-BE49-F238E27FC236}">
                  <a16:creationId xmlns:a16="http://schemas.microsoft.com/office/drawing/2014/main" id="{10E160CB-FC42-9DB1-17C2-5121FD6DE9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8" y="1545"/>
              <a:ext cx="177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2000" dirty="0"/>
                <a:t>Half Adder Truth Table</a:t>
              </a:r>
              <a:endParaRPr lang="en-US" altLang="en-US" dirty="0"/>
            </a:p>
          </p:txBody>
        </p:sp>
        <p:sp>
          <p:nvSpPr>
            <p:cNvPr id="7212" name="Text Box 16">
              <a:extLst>
                <a:ext uri="{FF2B5EF4-FFF2-40B4-BE49-F238E27FC236}">
                  <a16:creationId xmlns:a16="http://schemas.microsoft.com/office/drawing/2014/main" id="{ABCA5A1A-4472-B250-53D3-F28402A5B9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8" y="1832"/>
              <a:ext cx="42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400" dirty="0"/>
                <a:t>Inputs</a:t>
              </a:r>
              <a:endParaRPr lang="en-US" altLang="en-US" dirty="0"/>
            </a:p>
          </p:txBody>
        </p:sp>
        <p:sp>
          <p:nvSpPr>
            <p:cNvPr id="7213" name="Text Box 17">
              <a:extLst>
                <a:ext uri="{FF2B5EF4-FFF2-40B4-BE49-F238E27FC236}">
                  <a16:creationId xmlns:a16="http://schemas.microsoft.com/office/drawing/2014/main" id="{52ECAF7A-2278-B1E0-BA16-0522C02F51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1" y="1831"/>
              <a:ext cx="50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400" dirty="0"/>
                <a:t>Outputs</a:t>
              </a:r>
              <a:endParaRPr lang="en-US" altLang="en-US" dirty="0"/>
            </a:p>
          </p:txBody>
        </p:sp>
      </p:grpSp>
      <p:sp>
        <p:nvSpPr>
          <p:cNvPr id="7173" name="Text Box 18">
            <a:extLst>
              <a:ext uri="{FF2B5EF4-FFF2-40B4-BE49-F238E27FC236}">
                <a16:creationId xmlns:a16="http://schemas.microsoft.com/office/drawing/2014/main" id="{A94C8186-616A-EA2E-1B7F-1B935A2681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8485" y="2364910"/>
            <a:ext cx="3128057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16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>
              <a:spcBef>
                <a:spcPct val="0"/>
              </a:spcBef>
              <a:buSzTx/>
              <a:buFontTx/>
              <a:buNone/>
            </a:pPr>
            <a:r>
              <a:rPr lang="en-US" altLang="en-US" sz="2000" dirty="0"/>
              <a:t>S(X,Y) = </a:t>
            </a:r>
            <a:r>
              <a:rPr lang="en-US" altLang="en-US" sz="2000" dirty="0">
                <a:latin typeface="Symbol" panose="05050102010706020507" pitchFamily="18" charset="2"/>
              </a:rPr>
              <a:t>S</a:t>
            </a:r>
            <a:r>
              <a:rPr lang="en-US" altLang="en-US" sz="2000" dirty="0"/>
              <a:t> (1,2)</a:t>
            </a:r>
          </a:p>
          <a:p>
            <a:pPr lvl="1">
              <a:spcBef>
                <a:spcPct val="0"/>
              </a:spcBef>
              <a:buSzTx/>
              <a:buFontTx/>
              <a:buNone/>
            </a:pPr>
            <a:r>
              <a:rPr lang="en-US" altLang="en-US" sz="2000" dirty="0"/>
              <a:t>S  =  X’Y +  XY’</a:t>
            </a:r>
          </a:p>
          <a:p>
            <a:pPr lvl="1">
              <a:spcBef>
                <a:spcPct val="0"/>
              </a:spcBef>
              <a:buSzTx/>
              <a:buFontTx/>
              <a:buNone/>
            </a:pPr>
            <a:r>
              <a:rPr lang="en-US" altLang="en-US" sz="2000" dirty="0"/>
              <a:t>S  =  X </a:t>
            </a:r>
            <a:r>
              <a:rPr lang="en-US" altLang="en-US" sz="2000" dirty="0">
                <a:latin typeface="Symbol" panose="05050102010706020507" pitchFamily="18" charset="2"/>
              </a:rPr>
              <a:t>Å</a:t>
            </a:r>
            <a:r>
              <a:rPr lang="en-US" altLang="en-US" sz="2000" dirty="0"/>
              <a:t> Y</a:t>
            </a:r>
          </a:p>
          <a:p>
            <a:pPr lvl="1">
              <a:spcBef>
                <a:spcPct val="0"/>
              </a:spcBef>
              <a:buSzTx/>
              <a:buFontTx/>
              <a:buNone/>
            </a:pPr>
            <a:endParaRPr lang="en-US" altLang="en-US" sz="2000" dirty="0"/>
          </a:p>
          <a:p>
            <a:pPr lvl="1">
              <a:spcBef>
                <a:spcPct val="0"/>
              </a:spcBef>
              <a:buSzTx/>
              <a:buFontTx/>
              <a:buNone/>
            </a:pPr>
            <a:r>
              <a:rPr lang="en-US" altLang="en-US" sz="2000" dirty="0"/>
              <a:t>C-out(x, y, C-in) = </a:t>
            </a:r>
            <a:r>
              <a:rPr lang="en-US" altLang="en-US" sz="2000" dirty="0">
                <a:latin typeface="Symbol" panose="05050102010706020507" pitchFamily="18" charset="2"/>
              </a:rPr>
              <a:t>S</a:t>
            </a:r>
            <a:r>
              <a:rPr lang="en-US" altLang="en-US" sz="2000" dirty="0"/>
              <a:t> (3)</a:t>
            </a:r>
          </a:p>
          <a:p>
            <a:pPr lvl="1">
              <a:spcBef>
                <a:spcPct val="0"/>
              </a:spcBef>
              <a:buSzTx/>
              <a:buFontTx/>
              <a:buNone/>
            </a:pPr>
            <a:r>
              <a:rPr lang="en-US" altLang="en-US" sz="2000" dirty="0"/>
              <a:t>C-out  =  XY</a:t>
            </a:r>
          </a:p>
        </p:txBody>
      </p:sp>
      <p:grpSp>
        <p:nvGrpSpPr>
          <p:cNvPr id="7188" name="Group 62">
            <a:extLst>
              <a:ext uri="{FF2B5EF4-FFF2-40B4-BE49-F238E27FC236}">
                <a16:creationId xmlns:a16="http://schemas.microsoft.com/office/drawing/2014/main" id="{D6EC1D33-166D-D3FB-ECAC-60198C26E153}"/>
              </a:ext>
            </a:extLst>
          </p:cNvPr>
          <p:cNvGrpSpPr>
            <a:grpSpLocks/>
          </p:cNvGrpSpPr>
          <p:nvPr/>
        </p:nvGrpSpPr>
        <p:grpSpPr bwMode="auto">
          <a:xfrm>
            <a:off x="2490030" y="5352591"/>
            <a:ext cx="2843970" cy="779436"/>
            <a:chOff x="621" y="3196"/>
            <a:chExt cx="1832" cy="500"/>
          </a:xfrm>
        </p:grpSpPr>
        <p:sp>
          <p:nvSpPr>
            <p:cNvPr id="7189" name="Rectangle 52">
              <a:extLst>
                <a:ext uri="{FF2B5EF4-FFF2-40B4-BE49-F238E27FC236}">
                  <a16:creationId xmlns:a16="http://schemas.microsoft.com/office/drawing/2014/main" id="{06DAFD48-EB66-7617-9A2D-3F892EED0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0" y="3216"/>
              <a:ext cx="864" cy="480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endParaRPr lang="ar-EG" altLang="en-US"/>
            </a:p>
          </p:txBody>
        </p:sp>
        <p:sp>
          <p:nvSpPr>
            <p:cNvPr id="7190" name="Text Box 53">
              <a:extLst>
                <a:ext uri="{FF2B5EF4-FFF2-40B4-BE49-F238E27FC236}">
                  <a16:creationId xmlns:a16="http://schemas.microsoft.com/office/drawing/2014/main" id="{ADD16231-8293-74EB-0BD1-C852FF4870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69" y="3240"/>
              <a:ext cx="50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800" dirty="0"/>
                <a:t>  Half</a:t>
              </a:r>
            </a:p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800" dirty="0"/>
                <a:t>Adder</a:t>
              </a:r>
              <a:endParaRPr lang="en-US" altLang="en-US" dirty="0"/>
            </a:p>
          </p:txBody>
        </p:sp>
        <p:sp>
          <p:nvSpPr>
            <p:cNvPr id="7191" name="Line 54">
              <a:extLst>
                <a:ext uri="{FF2B5EF4-FFF2-40B4-BE49-F238E27FC236}">
                  <a16:creationId xmlns:a16="http://schemas.microsoft.com/office/drawing/2014/main" id="{AA6CB426-A738-52C3-82B5-950DAF9D4E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6" y="3312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7192" name="Line 55">
              <a:extLst>
                <a:ext uri="{FF2B5EF4-FFF2-40B4-BE49-F238E27FC236}">
                  <a16:creationId xmlns:a16="http://schemas.microsoft.com/office/drawing/2014/main" id="{70D95017-2EFA-3810-6DC9-06D45AE74A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6" y="3546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7193" name="Line 56">
              <a:extLst>
                <a:ext uri="{FF2B5EF4-FFF2-40B4-BE49-F238E27FC236}">
                  <a16:creationId xmlns:a16="http://schemas.microsoft.com/office/drawing/2014/main" id="{45F14A43-267F-6AFC-83C6-827B7FDB9D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1" y="3519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7194" name="Line 57">
              <a:extLst>
                <a:ext uri="{FF2B5EF4-FFF2-40B4-BE49-F238E27FC236}">
                  <a16:creationId xmlns:a16="http://schemas.microsoft.com/office/drawing/2014/main" id="{8177D2CB-C762-09DE-9F21-7387748B711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4" y="3342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7195" name="Text Box 58">
              <a:extLst>
                <a:ext uri="{FF2B5EF4-FFF2-40B4-BE49-F238E27FC236}">
                  <a16:creationId xmlns:a16="http://schemas.microsoft.com/office/drawing/2014/main" id="{CBB9AE37-EA30-711D-58C7-3E0A1163F2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4" y="3196"/>
              <a:ext cx="20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X</a:t>
              </a:r>
              <a:endParaRPr lang="en-US" altLang="en-US" dirty="0"/>
            </a:p>
          </p:txBody>
        </p:sp>
        <p:sp>
          <p:nvSpPr>
            <p:cNvPr id="7196" name="Text Box 59">
              <a:extLst>
                <a:ext uri="{FF2B5EF4-FFF2-40B4-BE49-F238E27FC236}">
                  <a16:creationId xmlns:a16="http://schemas.microsoft.com/office/drawing/2014/main" id="{76CCFE40-A3D1-1DB1-CEEE-7D42BDEB03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1" y="3430"/>
              <a:ext cx="20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Y</a:t>
              </a:r>
              <a:endParaRPr lang="en-US" altLang="en-US" dirty="0"/>
            </a:p>
          </p:txBody>
        </p:sp>
        <p:sp>
          <p:nvSpPr>
            <p:cNvPr id="7197" name="Text Box 60">
              <a:extLst>
                <a:ext uri="{FF2B5EF4-FFF2-40B4-BE49-F238E27FC236}">
                  <a16:creationId xmlns:a16="http://schemas.microsoft.com/office/drawing/2014/main" id="{92690B2E-52FA-FAB4-3490-961C6531D6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52" y="3244"/>
              <a:ext cx="187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S</a:t>
              </a:r>
              <a:endParaRPr lang="en-US" altLang="en-US" dirty="0"/>
            </a:p>
          </p:txBody>
        </p:sp>
        <p:sp>
          <p:nvSpPr>
            <p:cNvPr id="7198" name="Text Box 61">
              <a:extLst>
                <a:ext uri="{FF2B5EF4-FFF2-40B4-BE49-F238E27FC236}">
                  <a16:creationId xmlns:a16="http://schemas.microsoft.com/office/drawing/2014/main" id="{1CFE7DD0-3E36-7E18-09A9-E590731A15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5" y="3408"/>
              <a:ext cx="52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C-OUT</a:t>
              </a:r>
              <a:endParaRPr lang="en-US" altLang="en-US" dirty="0"/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556B373-BD91-0CC7-9DAB-46ED53EFD01A}"/>
              </a:ext>
            </a:extLst>
          </p:cNvPr>
          <p:cNvSpPr/>
          <p:nvPr/>
        </p:nvSpPr>
        <p:spPr>
          <a:xfrm>
            <a:off x="304800" y="1174928"/>
            <a:ext cx="11734800" cy="508208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86C7DE-B28C-2380-0AF9-F23DBF2F83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182" y="4557142"/>
            <a:ext cx="3400900" cy="159089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77903" y="800888"/>
            <a:ext cx="10515600" cy="637742"/>
          </a:xfrm>
        </p:spPr>
        <p:txBody>
          <a:bodyPr/>
          <a:lstStyle/>
          <a:p>
            <a:r>
              <a:rPr lang="en-US" altLang="fr-FR" dirty="0"/>
              <a:t>Full Adder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fr-FR" sz="2400" b="1" dirty="0"/>
              <a:t>A combinational circuit that adds 3 input bits to generate a Sum bit and a Carry bit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553" y="2667000"/>
            <a:ext cx="8258175" cy="3411531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F5F5E06-6103-4F65-A37E-7E1570CD2FE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456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>
            <a:extLst>
              <a:ext uri="{FF2B5EF4-FFF2-40B4-BE49-F238E27FC236}">
                <a16:creationId xmlns:a16="http://schemas.microsoft.com/office/drawing/2014/main" id="{28FCA083-4813-58AA-0728-BE3B82B5F1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685800"/>
            <a:ext cx="7924800" cy="457200"/>
          </a:xfrm>
          <a:noFill/>
        </p:spPr>
        <p:txBody>
          <a:bodyPr/>
          <a:lstStyle/>
          <a:p>
            <a:r>
              <a:rPr lang="en-US" altLang="en-US" b="1" dirty="0"/>
              <a:t>Full Adder Circuit Using XOR</a:t>
            </a:r>
          </a:p>
        </p:txBody>
      </p:sp>
      <p:grpSp>
        <p:nvGrpSpPr>
          <p:cNvPr id="10243" name="Group 44">
            <a:extLst>
              <a:ext uri="{FF2B5EF4-FFF2-40B4-BE49-F238E27FC236}">
                <a16:creationId xmlns:a16="http://schemas.microsoft.com/office/drawing/2014/main" id="{D67DDC8D-8C65-7D8F-1F3D-EA8387548632}"/>
              </a:ext>
            </a:extLst>
          </p:cNvPr>
          <p:cNvGrpSpPr>
            <a:grpSpLocks/>
          </p:cNvGrpSpPr>
          <p:nvPr/>
        </p:nvGrpSpPr>
        <p:grpSpPr bwMode="auto">
          <a:xfrm>
            <a:off x="1499916" y="2451839"/>
            <a:ext cx="3441376" cy="2429794"/>
            <a:chOff x="744" y="982"/>
            <a:chExt cx="1891" cy="1151"/>
          </a:xfrm>
        </p:grpSpPr>
        <p:sp>
          <p:nvSpPr>
            <p:cNvPr id="10312" name="Rectangle 45">
              <a:extLst>
                <a:ext uri="{FF2B5EF4-FFF2-40B4-BE49-F238E27FC236}">
                  <a16:creationId xmlns:a16="http://schemas.microsoft.com/office/drawing/2014/main" id="{9C90AB41-2008-161E-4895-5344D97B3C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1" y="1316"/>
              <a:ext cx="864" cy="480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endParaRPr lang="ar-EG" altLang="en-US"/>
            </a:p>
          </p:txBody>
        </p:sp>
        <p:sp>
          <p:nvSpPr>
            <p:cNvPr id="10313" name="Text Box 46">
              <a:extLst>
                <a:ext uri="{FF2B5EF4-FFF2-40B4-BE49-F238E27FC236}">
                  <a16:creationId xmlns:a16="http://schemas.microsoft.com/office/drawing/2014/main" id="{26348D9A-9B91-16DE-BAC1-BE5C932E9B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5" y="1331"/>
              <a:ext cx="54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800" dirty="0"/>
                <a:t>  Full</a:t>
              </a:r>
            </a:p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800" dirty="0"/>
                <a:t> Adder</a:t>
              </a:r>
              <a:endParaRPr lang="en-US" altLang="en-US" dirty="0"/>
            </a:p>
          </p:txBody>
        </p:sp>
        <p:sp>
          <p:nvSpPr>
            <p:cNvPr id="10314" name="Line 47">
              <a:extLst>
                <a:ext uri="{FF2B5EF4-FFF2-40B4-BE49-F238E27FC236}">
                  <a16:creationId xmlns:a16="http://schemas.microsoft.com/office/drawing/2014/main" id="{4235C964-E859-3D49-2772-E4265957A4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44" y="1542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315" name="Line 48">
              <a:extLst>
                <a:ext uri="{FF2B5EF4-FFF2-40B4-BE49-F238E27FC236}">
                  <a16:creationId xmlns:a16="http://schemas.microsoft.com/office/drawing/2014/main" id="{255C92C6-8A08-6226-0BF1-FFFCBB1B78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2" y="1542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316" name="Text Box 49">
              <a:extLst>
                <a:ext uri="{FF2B5EF4-FFF2-40B4-BE49-F238E27FC236}">
                  <a16:creationId xmlns:a16="http://schemas.microsoft.com/office/drawing/2014/main" id="{0DEDB977-30F3-EB49-C716-8757C5BE2B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0" y="982"/>
              <a:ext cx="20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X</a:t>
              </a:r>
              <a:endParaRPr lang="en-US" altLang="en-US" dirty="0"/>
            </a:p>
          </p:txBody>
        </p:sp>
        <p:sp>
          <p:nvSpPr>
            <p:cNvPr id="10317" name="Text Box 50">
              <a:extLst>
                <a:ext uri="{FF2B5EF4-FFF2-40B4-BE49-F238E27FC236}">
                  <a16:creationId xmlns:a16="http://schemas.microsoft.com/office/drawing/2014/main" id="{220CAD5A-2D54-A986-C463-8840583B45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8" y="982"/>
              <a:ext cx="20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Y</a:t>
              </a:r>
              <a:endParaRPr lang="en-US" altLang="en-US" dirty="0"/>
            </a:p>
          </p:txBody>
        </p:sp>
        <p:sp>
          <p:nvSpPr>
            <p:cNvPr id="10318" name="Text Box 51">
              <a:extLst>
                <a:ext uri="{FF2B5EF4-FFF2-40B4-BE49-F238E27FC236}">
                  <a16:creationId xmlns:a16="http://schemas.microsoft.com/office/drawing/2014/main" id="{EE166E70-D662-401B-A689-F1E65BC9F8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3" y="1921"/>
              <a:ext cx="187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S</a:t>
              </a:r>
              <a:endParaRPr lang="en-US" altLang="en-US" dirty="0"/>
            </a:p>
          </p:txBody>
        </p:sp>
        <p:sp>
          <p:nvSpPr>
            <p:cNvPr id="10319" name="Text Box 52">
              <a:extLst>
                <a:ext uri="{FF2B5EF4-FFF2-40B4-BE49-F238E27FC236}">
                  <a16:creationId xmlns:a16="http://schemas.microsoft.com/office/drawing/2014/main" id="{EF46628A-B117-74B4-F164-728A42BDD3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77" y="1433"/>
              <a:ext cx="35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C-in</a:t>
              </a:r>
              <a:endParaRPr lang="en-US" altLang="en-US" dirty="0"/>
            </a:p>
          </p:txBody>
        </p:sp>
        <p:sp>
          <p:nvSpPr>
            <p:cNvPr id="10320" name="Line 53">
              <a:extLst>
                <a:ext uri="{FF2B5EF4-FFF2-40B4-BE49-F238E27FC236}">
                  <a16:creationId xmlns:a16="http://schemas.microsoft.com/office/drawing/2014/main" id="{039EA249-C869-948E-DA8C-A264AC4BB34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42" y="1164"/>
              <a:ext cx="0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321" name="Line 54">
              <a:extLst>
                <a:ext uri="{FF2B5EF4-FFF2-40B4-BE49-F238E27FC236}">
                  <a16:creationId xmlns:a16="http://schemas.microsoft.com/office/drawing/2014/main" id="{C853E0EF-01DD-66A0-23B1-11411E222F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84" y="1167"/>
              <a:ext cx="0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0322" name="Text Box 55">
              <a:extLst>
                <a:ext uri="{FF2B5EF4-FFF2-40B4-BE49-F238E27FC236}">
                  <a16:creationId xmlns:a16="http://schemas.microsoft.com/office/drawing/2014/main" id="{6E21DC2D-1DC1-F77E-6554-B08F90EDB2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4" y="1422"/>
              <a:ext cx="429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C-out</a:t>
              </a:r>
              <a:endParaRPr lang="en-US" altLang="en-US" dirty="0"/>
            </a:p>
          </p:txBody>
        </p:sp>
        <p:sp>
          <p:nvSpPr>
            <p:cNvPr id="10323" name="Line 56">
              <a:extLst>
                <a:ext uri="{FF2B5EF4-FFF2-40B4-BE49-F238E27FC236}">
                  <a16:creationId xmlns:a16="http://schemas.microsoft.com/office/drawing/2014/main" id="{4774F4D7-F47D-CC8A-8620-7AAFA4000CC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80" y="1800"/>
              <a:ext cx="0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10244" name="Group 98">
            <a:extLst>
              <a:ext uri="{FF2B5EF4-FFF2-40B4-BE49-F238E27FC236}">
                <a16:creationId xmlns:a16="http://schemas.microsoft.com/office/drawing/2014/main" id="{F3E03F04-0D97-4F61-4E9C-703293100B88}"/>
              </a:ext>
            </a:extLst>
          </p:cNvPr>
          <p:cNvGrpSpPr>
            <a:grpSpLocks/>
          </p:cNvGrpSpPr>
          <p:nvPr/>
        </p:nvGrpSpPr>
        <p:grpSpPr bwMode="auto">
          <a:xfrm>
            <a:off x="5694367" y="1863850"/>
            <a:ext cx="5464173" cy="3808414"/>
            <a:chOff x="2186" y="1056"/>
            <a:chExt cx="2806" cy="1823"/>
          </a:xfrm>
        </p:grpSpPr>
        <p:grpSp>
          <p:nvGrpSpPr>
            <p:cNvPr id="10245" name="Group 5">
              <a:extLst>
                <a:ext uri="{FF2B5EF4-FFF2-40B4-BE49-F238E27FC236}">
                  <a16:creationId xmlns:a16="http://schemas.microsoft.com/office/drawing/2014/main" id="{B281EA33-F34E-43CF-159B-BBA304EFFE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4" y="1728"/>
              <a:ext cx="2252" cy="1151"/>
              <a:chOff x="2945" y="2473"/>
              <a:chExt cx="2252" cy="1151"/>
            </a:xfrm>
          </p:grpSpPr>
          <p:grpSp>
            <p:nvGrpSpPr>
              <p:cNvPr id="10274" name="Group 6">
                <a:extLst>
                  <a:ext uri="{FF2B5EF4-FFF2-40B4-BE49-F238E27FC236}">
                    <a16:creationId xmlns:a16="http://schemas.microsoft.com/office/drawing/2014/main" id="{B3363799-D767-683F-1798-3932A1F5220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996" y="2906"/>
                <a:ext cx="775" cy="255"/>
                <a:chOff x="2622" y="1821"/>
                <a:chExt cx="1034" cy="339"/>
              </a:xfrm>
            </p:grpSpPr>
            <p:sp>
              <p:nvSpPr>
                <p:cNvPr id="10303" name="Line 7">
                  <a:extLst>
                    <a:ext uri="{FF2B5EF4-FFF2-40B4-BE49-F238E27FC236}">
                      <a16:creationId xmlns:a16="http://schemas.microsoft.com/office/drawing/2014/main" id="{281AC000-7B0B-311D-A976-554A8CA188B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622" y="1855"/>
                  <a:ext cx="313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304" name="Line 8">
                  <a:extLst>
                    <a:ext uri="{FF2B5EF4-FFF2-40B4-BE49-F238E27FC236}">
                      <a16:creationId xmlns:a16="http://schemas.microsoft.com/office/drawing/2014/main" id="{DD5C234D-C506-DA0A-A97B-1CED16F7F70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622" y="2124"/>
                  <a:ext cx="313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305" name="Line 9">
                  <a:extLst>
                    <a:ext uri="{FF2B5EF4-FFF2-40B4-BE49-F238E27FC236}">
                      <a16:creationId xmlns:a16="http://schemas.microsoft.com/office/drawing/2014/main" id="{A939D8B3-76C5-B10A-AFAD-52B6F5239D0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3344" y="1978"/>
                  <a:ext cx="312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grpSp>
              <p:nvGrpSpPr>
                <p:cNvPr id="10306" name="Group 10">
                  <a:extLst>
                    <a:ext uri="{FF2B5EF4-FFF2-40B4-BE49-F238E27FC236}">
                      <a16:creationId xmlns:a16="http://schemas.microsoft.com/office/drawing/2014/main" id="{22EE5D7A-99BB-F4DF-5E55-4E0049415CD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921" y="1821"/>
                  <a:ext cx="416" cy="339"/>
                  <a:chOff x="6768" y="11808"/>
                  <a:chExt cx="1008" cy="792"/>
                </a:xfrm>
              </p:grpSpPr>
              <p:sp>
                <p:nvSpPr>
                  <p:cNvPr id="10307" name="Freeform 11">
                    <a:extLst>
                      <a:ext uri="{FF2B5EF4-FFF2-40B4-BE49-F238E27FC236}">
                        <a16:creationId xmlns:a16="http://schemas.microsoft.com/office/drawing/2014/main" id="{BE313771-F468-367F-B2E9-9D5A5483E69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6768" y="11808"/>
                    <a:ext cx="144" cy="792"/>
                  </a:xfrm>
                  <a:custGeom>
                    <a:avLst/>
                    <a:gdLst>
                      <a:gd name="T0" fmla="*/ 0 w 288"/>
                      <a:gd name="T1" fmla="*/ 0 h 864"/>
                      <a:gd name="T2" fmla="*/ 1 w 288"/>
                      <a:gd name="T3" fmla="*/ 198 h 864"/>
                      <a:gd name="T4" fmla="*/ 0 w 288"/>
                      <a:gd name="T5" fmla="*/ 395 h 864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288" h="864">
                        <a:moveTo>
                          <a:pt x="0" y="0"/>
                        </a:moveTo>
                        <a:cubicBezTo>
                          <a:pt x="144" y="144"/>
                          <a:pt x="288" y="288"/>
                          <a:pt x="288" y="432"/>
                        </a:cubicBezTo>
                        <a:cubicBezTo>
                          <a:pt x="288" y="576"/>
                          <a:pt x="48" y="792"/>
                          <a:pt x="0" y="864"/>
                        </a:cubicBezTo>
                      </a:path>
                    </a:pathLst>
                  </a:cu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308" name="Line 12">
                    <a:extLst>
                      <a:ext uri="{FF2B5EF4-FFF2-40B4-BE49-F238E27FC236}">
                        <a16:creationId xmlns:a16="http://schemas.microsoft.com/office/drawing/2014/main" id="{C6E5864F-284F-9A40-410F-8779D621C0B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6768" y="11808"/>
                    <a:ext cx="360" cy="0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309" name="Line 13">
                    <a:extLst>
                      <a:ext uri="{FF2B5EF4-FFF2-40B4-BE49-F238E27FC236}">
                        <a16:creationId xmlns:a16="http://schemas.microsoft.com/office/drawing/2014/main" id="{CA3087D5-86EA-6E8F-0928-8E5F05DE41E1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6768" y="12600"/>
                    <a:ext cx="360" cy="0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310" name="Freeform 14">
                    <a:extLst>
                      <a:ext uri="{FF2B5EF4-FFF2-40B4-BE49-F238E27FC236}">
                        <a16:creationId xmlns:a16="http://schemas.microsoft.com/office/drawing/2014/main" id="{B3A267EA-6EBA-5756-1D0A-18AD672C551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7128" y="11808"/>
                    <a:ext cx="648" cy="432"/>
                  </a:xfrm>
                  <a:custGeom>
                    <a:avLst/>
                    <a:gdLst>
                      <a:gd name="T0" fmla="*/ 0 w 576"/>
                      <a:gd name="T1" fmla="*/ 0 h 432"/>
                      <a:gd name="T2" fmla="*/ 1248 w 576"/>
                      <a:gd name="T3" fmla="*/ 144 h 432"/>
                      <a:gd name="T4" fmla="*/ 1663 w 576"/>
                      <a:gd name="T5" fmla="*/ 432 h 432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6" h="432">
                        <a:moveTo>
                          <a:pt x="0" y="0"/>
                        </a:moveTo>
                        <a:cubicBezTo>
                          <a:pt x="168" y="36"/>
                          <a:pt x="336" y="72"/>
                          <a:pt x="432" y="144"/>
                        </a:cubicBezTo>
                        <a:cubicBezTo>
                          <a:pt x="528" y="216"/>
                          <a:pt x="552" y="324"/>
                          <a:pt x="576" y="432"/>
                        </a:cubicBezTo>
                      </a:path>
                    </a:pathLst>
                  </a:cu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311" name="Freeform 15">
                    <a:extLst>
                      <a:ext uri="{FF2B5EF4-FFF2-40B4-BE49-F238E27FC236}">
                        <a16:creationId xmlns:a16="http://schemas.microsoft.com/office/drawing/2014/main" id="{EDFC2DDA-B8DB-116E-C27E-A8663491A15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7128" y="12168"/>
                    <a:ext cx="648" cy="432"/>
                  </a:xfrm>
                  <a:custGeom>
                    <a:avLst/>
                    <a:gdLst>
                      <a:gd name="T0" fmla="*/ 0 w 576"/>
                      <a:gd name="T1" fmla="*/ 0 h 432"/>
                      <a:gd name="T2" fmla="*/ 1248 w 576"/>
                      <a:gd name="T3" fmla="*/ 144 h 432"/>
                      <a:gd name="T4" fmla="*/ 1663 w 576"/>
                      <a:gd name="T5" fmla="*/ 432 h 432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6" h="432">
                        <a:moveTo>
                          <a:pt x="0" y="0"/>
                        </a:moveTo>
                        <a:cubicBezTo>
                          <a:pt x="168" y="36"/>
                          <a:pt x="336" y="72"/>
                          <a:pt x="432" y="144"/>
                        </a:cubicBezTo>
                        <a:cubicBezTo>
                          <a:pt x="528" y="216"/>
                          <a:pt x="552" y="324"/>
                          <a:pt x="576" y="432"/>
                        </a:cubicBezTo>
                      </a:path>
                    </a:pathLst>
                  </a:cu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10275" name="Group 16">
                <a:extLst>
                  <a:ext uri="{FF2B5EF4-FFF2-40B4-BE49-F238E27FC236}">
                    <a16:creationId xmlns:a16="http://schemas.microsoft.com/office/drawing/2014/main" id="{DB8A2F88-2EB7-7B65-9D31-92A6C8F494F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196" y="2506"/>
                <a:ext cx="793" cy="316"/>
                <a:chOff x="2783" y="1440"/>
                <a:chExt cx="1057" cy="421"/>
              </a:xfrm>
            </p:grpSpPr>
            <p:sp>
              <p:nvSpPr>
                <p:cNvPr id="10299" name="AutoShape 17">
                  <a:extLst>
                    <a:ext uri="{FF2B5EF4-FFF2-40B4-BE49-F238E27FC236}">
                      <a16:creationId xmlns:a16="http://schemas.microsoft.com/office/drawing/2014/main" id="{0196B6B0-A7ED-5251-0BF4-0B53E437742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95" y="1440"/>
                  <a:ext cx="417" cy="421"/>
                </a:xfrm>
                <a:prstGeom prst="flowChartDelay">
                  <a:avLst/>
                </a:prstGeom>
                <a:noFill/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endParaRPr lang="ar-EG" altLang="en-US"/>
                </a:p>
              </p:txBody>
            </p:sp>
            <p:sp>
              <p:nvSpPr>
                <p:cNvPr id="10300" name="Line 18">
                  <a:extLst>
                    <a:ext uri="{FF2B5EF4-FFF2-40B4-BE49-F238E27FC236}">
                      <a16:creationId xmlns:a16="http://schemas.microsoft.com/office/drawing/2014/main" id="{B4ABEE2E-9079-CA46-D9D4-E11205EEBB3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783" y="1500"/>
                  <a:ext cx="312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301" name="Line 19">
                  <a:extLst>
                    <a:ext uri="{FF2B5EF4-FFF2-40B4-BE49-F238E27FC236}">
                      <a16:creationId xmlns:a16="http://schemas.microsoft.com/office/drawing/2014/main" id="{4A519F26-A414-DB21-0635-100CA3EA018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783" y="1801"/>
                  <a:ext cx="312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302" name="Line 20">
                  <a:extLst>
                    <a:ext uri="{FF2B5EF4-FFF2-40B4-BE49-F238E27FC236}">
                      <a16:creationId xmlns:a16="http://schemas.microsoft.com/office/drawing/2014/main" id="{570C8D71-9D63-DF85-5AD2-635AE51B780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3528" y="1638"/>
                  <a:ext cx="312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sp>
            <p:nvSpPr>
              <p:cNvPr id="10276" name="Line 21">
                <a:extLst>
                  <a:ext uri="{FF2B5EF4-FFF2-40B4-BE49-F238E27FC236}">
                    <a16:creationId xmlns:a16="http://schemas.microsoft.com/office/drawing/2014/main" id="{650918FE-3AC3-33C5-99F4-5CF7A4E8241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3988" y="2651"/>
                <a:ext cx="0" cy="28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0277" name="Line 22">
                <a:extLst>
                  <a:ext uri="{FF2B5EF4-FFF2-40B4-BE49-F238E27FC236}">
                    <a16:creationId xmlns:a16="http://schemas.microsoft.com/office/drawing/2014/main" id="{E8C0D897-D7E3-BDC3-9762-2B2E78049F6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3997" y="3134"/>
                <a:ext cx="0" cy="28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grpSp>
            <p:nvGrpSpPr>
              <p:cNvPr id="10278" name="Group 23">
                <a:extLst>
                  <a:ext uri="{FF2B5EF4-FFF2-40B4-BE49-F238E27FC236}">
                    <a16:creationId xmlns:a16="http://schemas.microsoft.com/office/drawing/2014/main" id="{34A54EED-B2BA-3929-D759-F199A6B3014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205" y="3274"/>
                <a:ext cx="793" cy="316"/>
                <a:chOff x="2420" y="2968"/>
                <a:chExt cx="793" cy="316"/>
              </a:xfrm>
            </p:grpSpPr>
            <p:sp>
              <p:nvSpPr>
                <p:cNvPr id="10295" name="Line 24">
                  <a:extLst>
                    <a:ext uri="{FF2B5EF4-FFF2-40B4-BE49-F238E27FC236}">
                      <a16:creationId xmlns:a16="http://schemas.microsoft.com/office/drawing/2014/main" id="{57CA699D-9A79-BF03-DEBD-798032E4071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2979" y="3116"/>
                  <a:ext cx="23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296" name="AutoShape 25">
                  <a:extLst>
                    <a:ext uri="{FF2B5EF4-FFF2-40B4-BE49-F238E27FC236}">
                      <a16:creationId xmlns:a16="http://schemas.microsoft.com/office/drawing/2014/main" id="{47121A22-F04A-47ED-A8A1-5A34D691AFC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654" y="2968"/>
                  <a:ext cx="313" cy="316"/>
                </a:xfrm>
                <a:prstGeom prst="flowChartDelay">
                  <a:avLst/>
                </a:prstGeom>
                <a:noFill/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endParaRPr lang="ar-EG" altLang="en-US"/>
                </a:p>
              </p:txBody>
            </p:sp>
            <p:sp>
              <p:nvSpPr>
                <p:cNvPr id="10297" name="Line 26">
                  <a:extLst>
                    <a:ext uri="{FF2B5EF4-FFF2-40B4-BE49-F238E27FC236}">
                      <a16:creationId xmlns:a16="http://schemas.microsoft.com/office/drawing/2014/main" id="{EAD5BE54-DC05-5A88-B1F6-B4180993AC9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420" y="3013"/>
                  <a:ext cx="23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298" name="Line 27">
                  <a:extLst>
                    <a:ext uri="{FF2B5EF4-FFF2-40B4-BE49-F238E27FC236}">
                      <a16:creationId xmlns:a16="http://schemas.microsoft.com/office/drawing/2014/main" id="{F1A2D345-8824-C325-8BDC-AACDDE7B3CD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420" y="3239"/>
                  <a:ext cx="23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sp>
            <p:nvSpPr>
              <p:cNvPr id="10279" name="Text Box 28">
                <a:extLst>
                  <a:ext uri="{FF2B5EF4-FFF2-40B4-BE49-F238E27FC236}">
                    <a16:creationId xmlns:a16="http://schemas.microsoft.com/office/drawing/2014/main" id="{D271CE7C-5BFD-124D-20E7-08DA9F48ACE8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3748" y="2494"/>
                <a:ext cx="254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200" dirty="0"/>
                  <a:t>XY</a:t>
                </a:r>
                <a:endParaRPr lang="en-US" altLang="en-US" dirty="0"/>
              </a:p>
            </p:txBody>
          </p:sp>
          <p:sp>
            <p:nvSpPr>
              <p:cNvPr id="10280" name="Text Box 29">
                <a:extLst>
                  <a:ext uri="{FF2B5EF4-FFF2-40B4-BE49-F238E27FC236}">
                    <a16:creationId xmlns:a16="http://schemas.microsoft.com/office/drawing/2014/main" id="{E842DCBF-A4E0-5F11-7625-0243447B53BB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3736" y="3451"/>
                <a:ext cx="366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200" dirty="0"/>
                  <a:t>YC-in</a:t>
                </a:r>
                <a:endParaRPr lang="en-US" altLang="en-US" dirty="0"/>
              </a:p>
            </p:txBody>
          </p:sp>
          <p:sp>
            <p:nvSpPr>
              <p:cNvPr id="10281" name="Text Box 30">
                <a:extLst>
                  <a:ext uri="{FF2B5EF4-FFF2-40B4-BE49-F238E27FC236}">
                    <a16:creationId xmlns:a16="http://schemas.microsoft.com/office/drawing/2014/main" id="{FEFF519B-68F6-9840-6394-4A8E17CE3F60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4768" y="2916"/>
                <a:ext cx="429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600" dirty="0"/>
                  <a:t>C-out</a:t>
                </a:r>
                <a:endParaRPr lang="en-US" altLang="en-US" dirty="0"/>
              </a:p>
            </p:txBody>
          </p:sp>
          <p:grpSp>
            <p:nvGrpSpPr>
              <p:cNvPr id="10282" name="Group 31">
                <a:extLst>
                  <a:ext uri="{FF2B5EF4-FFF2-40B4-BE49-F238E27FC236}">
                    <a16:creationId xmlns:a16="http://schemas.microsoft.com/office/drawing/2014/main" id="{695CD4E5-5DBC-0FD8-23D4-04059EE2659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88" y="2899"/>
                <a:ext cx="793" cy="316"/>
                <a:chOff x="2420" y="2968"/>
                <a:chExt cx="793" cy="316"/>
              </a:xfrm>
            </p:grpSpPr>
            <p:sp>
              <p:nvSpPr>
                <p:cNvPr id="10291" name="Line 32">
                  <a:extLst>
                    <a:ext uri="{FF2B5EF4-FFF2-40B4-BE49-F238E27FC236}">
                      <a16:creationId xmlns:a16="http://schemas.microsoft.com/office/drawing/2014/main" id="{C427A48D-4ECC-A52C-18D1-5CE9D1253E97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2979" y="3116"/>
                  <a:ext cx="23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292" name="AutoShape 33">
                  <a:extLst>
                    <a:ext uri="{FF2B5EF4-FFF2-40B4-BE49-F238E27FC236}">
                      <a16:creationId xmlns:a16="http://schemas.microsoft.com/office/drawing/2014/main" id="{339C13ED-A9F0-517A-10BE-4EE0993EAA4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654" y="2968"/>
                  <a:ext cx="313" cy="316"/>
                </a:xfrm>
                <a:prstGeom prst="flowChartDelay">
                  <a:avLst/>
                </a:prstGeom>
                <a:noFill/>
                <a:ln w="25400">
                  <a:solidFill>
                    <a:srgbClr val="00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endParaRPr lang="ar-EG" altLang="en-US"/>
                </a:p>
              </p:txBody>
            </p:sp>
            <p:sp>
              <p:nvSpPr>
                <p:cNvPr id="10293" name="Line 34">
                  <a:extLst>
                    <a:ext uri="{FF2B5EF4-FFF2-40B4-BE49-F238E27FC236}">
                      <a16:creationId xmlns:a16="http://schemas.microsoft.com/office/drawing/2014/main" id="{C35E3668-25B1-5EC0-E593-F32EA17E142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420" y="3013"/>
                  <a:ext cx="23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294" name="Line 35">
                  <a:extLst>
                    <a:ext uri="{FF2B5EF4-FFF2-40B4-BE49-F238E27FC236}">
                      <a16:creationId xmlns:a16="http://schemas.microsoft.com/office/drawing/2014/main" id="{7C18C23D-22F8-FE04-D09B-A6D81F8DDA3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420" y="3239"/>
                  <a:ext cx="23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sp>
            <p:nvSpPr>
              <p:cNvPr id="10283" name="Line 36">
                <a:extLst>
                  <a:ext uri="{FF2B5EF4-FFF2-40B4-BE49-F238E27FC236}">
                    <a16:creationId xmlns:a16="http://schemas.microsoft.com/office/drawing/2014/main" id="{46E98F46-9783-9FD6-1F29-43E9F38850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30" y="3048"/>
                <a:ext cx="43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0284" name="Text Box 37">
                <a:extLst>
                  <a:ext uri="{FF2B5EF4-FFF2-40B4-BE49-F238E27FC236}">
                    <a16:creationId xmlns:a16="http://schemas.microsoft.com/office/drawing/2014/main" id="{540D4F35-1F63-AF4F-CEC4-0024F6CE2523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3693" y="2908"/>
                <a:ext cx="366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200" dirty="0"/>
                  <a:t>XC-in</a:t>
                </a:r>
                <a:endParaRPr lang="en-US" altLang="en-US" dirty="0"/>
              </a:p>
            </p:txBody>
          </p:sp>
          <p:sp>
            <p:nvSpPr>
              <p:cNvPr id="10285" name="Rectangle 38">
                <a:extLst>
                  <a:ext uri="{FF2B5EF4-FFF2-40B4-BE49-F238E27FC236}">
                    <a16:creationId xmlns:a16="http://schemas.microsoft.com/office/drawing/2014/main" id="{87FAC1E6-F18F-D4B6-BD35-80C451FFEA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56" y="2473"/>
                <a:ext cx="174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000" dirty="0"/>
                  <a:t>X</a:t>
                </a:r>
              </a:p>
            </p:txBody>
          </p:sp>
          <p:sp>
            <p:nvSpPr>
              <p:cNvPr id="10286" name="Rectangle 39">
                <a:extLst>
                  <a:ext uri="{FF2B5EF4-FFF2-40B4-BE49-F238E27FC236}">
                    <a16:creationId xmlns:a16="http://schemas.microsoft.com/office/drawing/2014/main" id="{83340F05-7AEF-CCF7-7C51-2EF9C0D685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0" y="2861"/>
                <a:ext cx="174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000" dirty="0"/>
                  <a:t>X</a:t>
                </a:r>
              </a:p>
            </p:txBody>
          </p:sp>
          <p:sp>
            <p:nvSpPr>
              <p:cNvPr id="10287" name="Rectangle 40">
                <a:extLst>
                  <a:ext uri="{FF2B5EF4-FFF2-40B4-BE49-F238E27FC236}">
                    <a16:creationId xmlns:a16="http://schemas.microsoft.com/office/drawing/2014/main" id="{650131B7-5DD7-7B66-AC06-D5D3F65F21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4" y="2691"/>
                <a:ext cx="174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000" dirty="0"/>
                  <a:t>Y</a:t>
                </a:r>
              </a:p>
            </p:txBody>
          </p:sp>
          <p:sp>
            <p:nvSpPr>
              <p:cNvPr id="10288" name="Rectangle 41">
                <a:extLst>
                  <a:ext uri="{FF2B5EF4-FFF2-40B4-BE49-F238E27FC236}">
                    <a16:creationId xmlns:a16="http://schemas.microsoft.com/office/drawing/2014/main" id="{AFB99D7A-7DA5-EB38-D319-378E53B79D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45" y="3079"/>
                <a:ext cx="267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000" dirty="0"/>
                  <a:t>C-in</a:t>
                </a:r>
              </a:p>
            </p:txBody>
          </p:sp>
          <p:sp>
            <p:nvSpPr>
              <p:cNvPr id="10289" name="Rectangle 42">
                <a:extLst>
                  <a:ext uri="{FF2B5EF4-FFF2-40B4-BE49-F238E27FC236}">
                    <a16:creationId xmlns:a16="http://schemas.microsoft.com/office/drawing/2014/main" id="{2EE607B8-5A17-3D4F-68B0-8F865A5CF9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3231"/>
                <a:ext cx="174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000" dirty="0"/>
                  <a:t>Y</a:t>
                </a:r>
              </a:p>
            </p:txBody>
          </p:sp>
          <p:sp>
            <p:nvSpPr>
              <p:cNvPr id="10290" name="Rectangle 43">
                <a:extLst>
                  <a:ext uri="{FF2B5EF4-FFF2-40B4-BE49-F238E27FC236}">
                    <a16:creationId xmlns:a16="http://schemas.microsoft.com/office/drawing/2014/main" id="{46EE78CC-9E40-9E91-6D47-B6E4CA40A6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6" y="3455"/>
                <a:ext cx="267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000" dirty="0"/>
                  <a:t>C-in</a:t>
                </a:r>
              </a:p>
            </p:txBody>
          </p:sp>
        </p:grpSp>
        <p:sp>
          <p:nvSpPr>
            <p:cNvPr id="10246" name="Text Box 62">
              <a:extLst>
                <a:ext uri="{FF2B5EF4-FFF2-40B4-BE49-F238E27FC236}">
                  <a16:creationId xmlns:a16="http://schemas.microsoft.com/office/drawing/2014/main" id="{FBB8DF17-7D22-512A-CAC2-3F7EDF22571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4298" y="1256"/>
              <a:ext cx="69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buSzTx/>
                <a:buFontTx/>
                <a:buNone/>
              </a:pPr>
              <a:r>
                <a:rPr lang="en-GB" altLang="en-US" sz="1600" dirty="0"/>
                <a:t>Sum S</a:t>
              </a:r>
              <a:endParaRPr lang="en-GB" altLang="en-US" sz="1600" dirty="0">
                <a:latin typeface="Arial" panose="020B0604020202020204" pitchFamily="34" charset="0"/>
              </a:endParaRPr>
            </a:p>
          </p:txBody>
        </p:sp>
        <p:grpSp>
          <p:nvGrpSpPr>
            <p:cNvPr id="10247" name="Group 97">
              <a:extLst>
                <a:ext uri="{FF2B5EF4-FFF2-40B4-BE49-F238E27FC236}">
                  <a16:creationId xmlns:a16="http://schemas.microsoft.com/office/drawing/2014/main" id="{A50A23ED-62CC-8BB8-6795-CD143EF580B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86" y="1056"/>
              <a:ext cx="2105" cy="486"/>
              <a:chOff x="2186" y="1318"/>
              <a:chExt cx="2105" cy="486"/>
            </a:xfrm>
          </p:grpSpPr>
          <p:grpSp>
            <p:nvGrpSpPr>
              <p:cNvPr id="10248" name="Group 70">
                <a:extLst>
                  <a:ext uri="{FF2B5EF4-FFF2-40B4-BE49-F238E27FC236}">
                    <a16:creationId xmlns:a16="http://schemas.microsoft.com/office/drawing/2014/main" id="{B274BBFD-6887-2A91-CCEB-6CE014416A2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292" y="1467"/>
                <a:ext cx="999" cy="294"/>
                <a:chOff x="3292" y="1467"/>
                <a:chExt cx="999" cy="294"/>
              </a:xfrm>
            </p:grpSpPr>
            <p:sp>
              <p:nvSpPr>
                <p:cNvPr id="10264" name="Line 58">
                  <a:extLst>
                    <a:ext uri="{FF2B5EF4-FFF2-40B4-BE49-F238E27FC236}">
                      <a16:creationId xmlns:a16="http://schemas.microsoft.com/office/drawing/2014/main" id="{C5A1785A-E041-5CA6-983B-1030AE2B0E7D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92" y="1503"/>
                  <a:ext cx="302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265" name="Line 59">
                  <a:extLst>
                    <a:ext uri="{FF2B5EF4-FFF2-40B4-BE49-F238E27FC236}">
                      <a16:creationId xmlns:a16="http://schemas.microsoft.com/office/drawing/2014/main" id="{29363A23-7DD7-DF9E-6CD2-76A6A72CDB5A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92" y="1731"/>
                  <a:ext cx="302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266" name="Line 60">
                  <a:extLst>
                    <a:ext uri="{FF2B5EF4-FFF2-40B4-BE49-F238E27FC236}">
                      <a16:creationId xmlns:a16="http://schemas.microsoft.com/office/drawing/2014/main" id="{629C8717-1ACA-CE26-5FBD-07321558398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3989" y="1608"/>
                  <a:ext cx="302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grpSp>
              <p:nvGrpSpPr>
                <p:cNvPr id="10267" name="Group 63">
                  <a:extLst>
                    <a:ext uri="{FF2B5EF4-FFF2-40B4-BE49-F238E27FC236}">
                      <a16:creationId xmlns:a16="http://schemas.microsoft.com/office/drawing/2014/main" id="{C5A95560-F4FD-F239-BCF7-4045850283C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521" y="1467"/>
                  <a:ext cx="462" cy="294"/>
                  <a:chOff x="2043" y="1642"/>
                  <a:chExt cx="440" cy="310"/>
                </a:xfrm>
              </p:grpSpPr>
              <p:sp>
                <p:nvSpPr>
                  <p:cNvPr id="10268" name="Freeform 64">
                    <a:extLst>
                      <a:ext uri="{FF2B5EF4-FFF2-40B4-BE49-F238E27FC236}">
                        <a16:creationId xmlns:a16="http://schemas.microsoft.com/office/drawing/2014/main" id="{6DC10789-E921-4D64-ED40-BD07DB4D059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099" y="1650"/>
                    <a:ext cx="55" cy="302"/>
                  </a:xfrm>
                  <a:custGeom>
                    <a:avLst/>
                    <a:gdLst>
                      <a:gd name="T0" fmla="*/ 0 w 288"/>
                      <a:gd name="T1" fmla="*/ 0 h 864"/>
                      <a:gd name="T2" fmla="*/ 0 w 288"/>
                      <a:gd name="T3" fmla="*/ 0 h 864"/>
                      <a:gd name="T4" fmla="*/ 0 w 288"/>
                      <a:gd name="T5" fmla="*/ 0 h 864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288" h="864">
                        <a:moveTo>
                          <a:pt x="0" y="0"/>
                        </a:moveTo>
                        <a:cubicBezTo>
                          <a:pt x="144" y="144"/>
                          <a:pt x="288" y="288"/>
                          <a:pt x="288" y="432"/>
                        </a:cubicBezTo>
                        <a:cubicBezTo>
                          <a:pt x="288" y="576"/>
                          <a:pt x="48" y="792"/>
                          <a:pt x="0" y="864"/>
                        </a:cubicBezTo>
                      </a:path>
                    </a:pathLst>
                  </a:cu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69" name="Line 65">
                    <a:extLst>
                      <a:ext uri="{FF2B5EF4-FFF2-40B4-BE49-F238E27FC236}">
                        <a16:creationId xmlns:a16="http://schemas.microsoft.com/office/drawing/2014/main" id="{E238C851-868D-DE6D-37E0-0CA0401B2F85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099" y="1650"/>
                    <a:ext cx="137" cy="0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70" name="Line 66">
                    <a:extLst>
                      <a:ext uri="{FF2B5EF4-FFF2-40B4-BE49-F238E27FC236}">
                        <a16:creationId xmlns:a16="http://schemas.microsoft.com/office/drawing/2014/main" id="{E05245CE-19DB-EADB-8F93-7CDBD216D09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099" y="1952"/>
                    <a:ext cx="137" cy="0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71" name="Freeform 67">
                    <a:extLst>
                      <a:ext uri="{FF2B5EF4-FFF2-40B4-BE49-F238E27FC236}">
                        <a16:creationId xmlns:a16="http://schemas.microsoft.com/office/drawing/2014/main" id="{0AB97CD2-A897-F41F-4327-7BC93893CBD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236" y="1650"/>
                    <a:ext cx="247" cy="165"/>
                  </a:xfrm>
                  <a:custGeom>
                    <a:avLst/>
                    <a:gdLst>
                      <a:gd name="T0" fmla="*/ 0 w 576"/>
                      <a:gd name="T1" fmla="*/ 0 h 432"/>
                      <a:gd name="T2" fmla="*/ 0 w 576"/>
                      <a:gd name="T3" fmla="*/ 0 h 432"/>
                      <a:gd name="T4" fmla="*/ 0 w 576"/>
                      <a:gd name="T5" fmla="*/ 0 h 432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6" h="432">
                        <a:moveTo>
                          <a:pt x="0" y="0"/>
                        </a:moveTo>
                        <a:cubicBezTo>
                          <a:pt x="168" y="36"/>
                          <a:pt x="336" y="72"/>
                          <a:pt x="432" y="144"/>
                        </a:cubicBezTo>
                        <a:cubicBezTo>
                          <a:pt x="528" y="216"/>
                          <a:pt x="552" y="324"/>
                          <a:pt x="576" y="432"/>
                        </a:cubicBezTo>
                      </a:path>
                    </a:pathLst>
                  </a:cu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72" name="Freeform 68">
                    <a:extLst>
                      <a:ext uri="{FF2B5EF4-FFF2-40B4-BE49-F238E27FC236}">
                        <a16:creationId xmlns:a16="http://schemas.microsoft.com/office/drawing/2014/main" id="{B2FA97B4-2786-5CEB-FAD0-827BA4E90AD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236" y="1787"/>
                    <a:ext cx="247" cy="165"/>
                  </a:xfrm>
                  <a:custGeom>
                    <a:avLst/>
                    <a:gdLst>
                      <a:gd name="T0" fmla="*/ 0 w 576"/>
                      <a:gd name="T1" fmla="*/ 0 h 432"/>
                      <a:gd name="T2" fmla="*/ 0 w 576"/>
                      <a:gd name="T3" fmla="*/ 0 h 432"/>
                      <a:gd name="T4" fmla="*/ 0 w 576"/>
                      <a:gd name="T5" fmla="*/ 0 h 432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6" h="432">
                        <a:moveTo>
                          <a:pt x="0" y="0"/>
                        </a:moveTo>
                        <a:cubicBezTo>
                          <a:pt x="168" y="36"/>
                          <a:pt x="336" y="72"/>
                          <a:pt x="432" y="144"/>
                        </a:cubicBezTo>
                        <a:cubicBezTo>
                          <a:pt x="528" y="216"/>
                          <a:pt x="552" y="324"/>
                          <a:pt x="576" y="432"/>
                        </a:cubicBezTo>
                      </a:path>
                    </a:pathLst>
                  </a:cu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73" name="Freeform 69">
                    <a:extLst>
                      <a:ext uri="{FF2B5EF4-FFF2-40B4-BE49-F238E27FC236}">
                        <a16:creationId xmlns:a16="http://schemas.microsoft.com/office/drawing/2014/main" id="{E85D8224-36E1-2F71-7B42-93FB821FC01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043" y="1642"/>
                    <a:ext cx="55" cy="302"/>
                  </a:xfrm>
                  <a:custGeom>
                    <a:avLst/>
                    <a:gdLst>
                      <a:gd name="T0" fmla="*/ 0 w 288"/>
                      <a:gd name="T1" fmla="*/ 0 h 864"/>
                      <a:gd name="T2" fmla="*/ 0 w 288"/>
                      <a:gd name="T3" fmla="*/ 0 h 864"/>
                      <a:gd name="T4" fmla="*/ 0 w 288"/>
                      <a:gd name="T5" fmla="*/ 0 h 864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288" h="864">
                        <a:moveTo>
                          <a:pt x="0" y="0"/>
                        </a:moveTo>
                        <a:cubicBezTo>
                          <a:pt x="144" y="144"/>
                          <a:pt x="288" y="288"/>
                          <a:pt x="288" y="432"/>
                        </a:cubicBezTo>
                        <a:cubicBezTo>
                          <a:pt x="288" y="576"/>
                          <a:pt x="48" y="792"/>
                          <a:pt x="0" y="864"/>
                        </a:cubicBezTo>
                      </a:path>
                    </a:pathLst>
                  </a:cu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10249" name="Group 71">
                <a:extLst>
                  <a:ext uri="{FF2B5EF4-FFF2-40B4-BE49-F238E27FC236}">
                    <a16:creationId xmlns:a16="http://schemas.microsoft.com/office/drawing/2014/main" id="{81C94020-27FF-7AB9-2D59-2C3B1E89963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48" y="1363"/>
                <a:ext cx="999" cy="294"/>
                <a:chOff x="3292" y="1467"/>
                <a:chExt cx="999" cy="294"/>
              </a:xfrm>
            </p:grpSpPr>
            <p:sp>
              <p:nvSpPr>
                <p:cNvPr id="10254" name="Line 72">
                  <a:extLst>
                    <a:ext uri="{FF2B5EF4-FFF2-40B4-BE49-F238E27FC236}">
                      <a16:creationId xmlns:a16="http://schemas.microsoft.com/office/drawing/2014/main" id="{EFF0E008-B8AA-59EB-0DC4-41D942D17F3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92" y="1503"/>
                  <a:ext cx="302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255" name="Line 73">
                  <a:extLst>
                    <a:ext uri="{FF2B5EF4-FFF2-40B4-BE49-F238E27FC236}">
                      <a16:creationId xmlns:a16="http://schemas.microsoft.com/office/drawing/2014/main" id="{AC51EC26-8A29-44F9-BF0F-2C9828FF0A9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92" y="1731"/>
                  <a:ext cx="302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0256" name="Line 74">
                  <a:extLst>
                    <a:ext uri="{FF2B5EF4-FFF2-40B4-BE49-F238E27FC236}">
                      <a16:creationId xmlns:a16="http://schemas.microsoft.com/office/drawing/2014/main" id="{FC46BFD2-034A-018D-EF29-E5DD78A058E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3989" y="1608"/>
                  <a:ext cx="302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none" w="med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grpSp>
              <p:nvGrpSpPr>
                <p:cNvPr id="10257" name="Group 75">
                  <a:extLst>
                    <a:ext uri="{FF2B5EF4-FFF2-40B4-BE49-F238E27FC236}">
                      <a16:creationId xmlns:a16="http://schemas.microsoft.com/office/drawing/2014/main" id="{04A267FE-2DE2-A920-C34C-A3326BBD9D9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521" y="1467"/>
                  <a:ext cx="462" cy="294"/>
                  <a:chOff x="2043" y="1642"/>
                  <a:chExt cx="440" cy="310"/>
                </a:xfrm>
              </p:grpSpPr>
              <p:sp>
                <p:nvSpPr>
                  <p:cNvPr id="10258" name="Freeform 76">
                    <a:extLst>
                      <a:ext uri="{FF2B5EF4-FFF2-40B4-BE49-F238E27FC236}">
                        <a16:creationId xmlns:a16="http://schemas.microsoft.com/office/drawing/2014/main" id="{79617F56-56E0-3755-B21E-A71BA50F61B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099" y="1650"/>
                    <a:ext cx="55" cy="302"/>
                  </a:xfrm>
                  <a:custGeom>
                    <a:avLst/>
                    <a:gdLst>
                      <a:gd name="T0" fmla="*/ 0 w 288"/>
                      <a:gd name="T1" fmla="*/ 0 h 864"/>
                      <a:gd name="T2" fmla="*/ 0 w 288"/>
                      <a:gd name="T3" fmla="*/ 0 h 864"/>
                      <a:gd name="T4" fmla="*/ 0 w 288"/>
                      <a:gd name="T5" fmla="*/ 0 h 864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288" h="864">
                        <a:moveTo>
                          <a:pt x="0" y="0"/>
                        </a:moveTo>
                        <a:cubicBezTo>
                          <a:pt x="144" y="144"/>
                          <a:pt x="288" y="288"/>
                          <a:pt x="288" y="432"/>
                        </a:cubicBezTo>
                        <a:cubicBezTo>
                          <a:pt x="288" y="576"/>
                          <a:pt x="48" y="792"/>
                          <a:pt x="0" y="864"/>
                        </a:cubicBezTo>
                      </a:path>
                    </a:pathLst>
                  </a:cu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59" name="Line 77">
                    <a:extLst>
                      <a:ext uri="{FF2B5EF4-FFF2-40B4-BE49-F238E27FC236}">
                        <a16:creationId xmlns:a16="http://schemas.microsoft.com/office/drawing/2014/main" id="{35AB2B2F-0873-D28F-951B-DDCF118712F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099" y="1650"/>
                    <a:ext cx="137" cy="0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60" name="Line 78">
                    <a:extLst>
                      <a:ext uri="{FF2B5EF4-FFF2-40B4-BE49-F238E27FC236}">
                        <a16:creationId xmlns:a16="http://schemas.microsoft.com/office/drawing/2014/main" id="{B82183B5-E3C0-2139-7C25-427B11F75D6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099" y="1952"/>
                    <a:ext cx="137" cy="0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61" name="Freeform 79">
                    <a:extLst>
                      <a:ext uri="{FF2B5EF4-FFF2-40B4-BE49-F238E27FC236}">
                        <a16:creationId xmlns:a16="http://schemas.microsoft.com/office/drawing/2014/main" id="{DBCA0D62-99FA-6930-F697-B00F1842D81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236" y="1650"/>
                    <a:ext cx="247" cy="165"/>
                  </a:xfrm>
                  <a:custGeom>
                    <a:avLst/>
                    <a:gdLst>
                      <a:gd name="T0" fmla="*/ 0 w 576"/>
                      <a:gd name="T1" fmla="*/ 0 h 432"/>
                      <a:gd name="T2" fmla="*/ 0 w 576"/>
                      <a:gd name="T3" fmla="*/ 0 h 432"/>
                      <a:gd name="T4" fmla="*/ 0 w 576"/>
                      <a:gd name="T5" fmla="*/ 0 h 432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6" h="432">
                        <a:moveTo>
                          <a:pt x="0" y="0"/>
                        </a:moveTo>
                        <a:cubicBezTo>
                          <a:pt x="168" y="36"/>
                          <a:pt x="336" y="72"/>
                          <a:pt x="432" y="144"/>
                        </a:cubicBezTo>
                        <a:cubicBezTo>
                          <a:pt x="528" y="216"/>
                          <a:pt x="552" y="324"/>
                          <a:pt x="576" y="432"/>
                        </a:cubicBezTo>
                      </a:path>
                    </a:pathLst>
                  </a:cu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62" name="Freeform 80">
                    <a:extLst>
                      <a:ext uri="{FF2B5EF4-FFF2-40B4-BE49-F238E27FC236}">
                        <a16:creationId xmlns:a16="http://schemas.microsoft.com/office/drawing/2014/main" id="{DDA53B16-BB3D-893C-6EEC-0D3CBBC7429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V="1">
                    <a:off x="2236" y="1787"/>
                    <a:ext cx="247" cy="165"/>
                  </a:xfrm>
                  <a:custGeom>
                    <a:avLst/>
                    <a:gdLst>
                      <a:gd name="T0" fmla="*/ 0 w 576"/>
                      <a:gd name="T1" fmla="*/ 0 h 432"/>
                      <a:gd name="T2" fmla="*/ 0 w 576"/>
                      <a:gd name="T3" fmla="*/ 0 h 432"/>
                      <a:gd name="T4" fmla="*/ 0 w 576"/>
                      <a:gd name="T5" fmla="*/ 0 h 432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576" h="432">
                        <a:moveTo>
                          <a:pt x="0" y="0"/>
                        </a:moveTo>
                        <a:cubicBezTo>
                          <a:pt x="168" y="36"/>
                          <a:pt x="336" y="72"/>
                          <a:pt x="432" y="144"/>
                        </a:cubicBezTo>
                        <a:cubicBezTo>
                          <a:pt x="528" y="216"/>
                          <a:pt x="552" y="324"/>
                          <a:pt x="576" y="432"/>
                        </a:cubicBezTo>
                      </a:path>
                    </a:pathLst>
                  </a:cu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  <p:sp>
                <p:nvSpPr>
                  <p:cNvPr id="10263" name="Freeform 81">
                    <a:extLst>
                      <a:ext uri="{FF2B5EF4-FFF2-40B4-BE49-F238E27FC236}">
                        <a16:creationId xmlns:a16="http://schemas.microsoft.com/office/drawing/2014/main" id="{BF6955B2-A248-BE27-472E-FA68F37A8EA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2043" y="1642"/>
                    <a:ext cx="55" cy="302"/>
                  </a:xfrm>
                  <a:custGeom>
                    <a:avLst/>
                    <a:gdLst>
                      <a:gd name="T0" fmla="*/ 0 w 288"/>
                      <a:gd name="T1" fmla="*/ 0 h 864"/>
                      <a:gd name="T2" fmla="*/ 0 w 288"/>
                      <a:gd name="T3" fmla="*/ 0 h 864"/>
                      <a:gd name="T4" fmla="*/ 0 w 288"/>
                      <a:gd name="T5" fmla="*/ 0 h 864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288" h="864">
                        <a:moveTo>
                          <a:pt x="0" y="0"/>
                        </a:moveTo>
                        <a:cubicBezTo>
                          <a:pt x="144" y="144"/>
                          <a:pt x="288" y="288"/>
                          <a:pt x="288" y="432"/>
                        </a:cubicBezTo>
                        <a:cubicBezTo>
                          <a:pt x="288" y="576"/>
                          <a:pt x="48" y="792"/>
                          <a:pt x="0" y="864"/>
                        </a:cubicBezTo>
                      </a:path>
                    </a:pathLst>
                  </a:custGeom>
                  <a:noFill/>
                  <a:ln w="2540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dirty="0"/>
                  </a:p>
                </p:txBody>
              </p:sp>
            </p:grpSp>
          </p:grpSp>
          <p:sp>
            <p:nvSpPr>
              <p:cNvPr id="10250" name="Line 82">
                <a:extLst>
                  <a:ext uri="{FF2B5EF4-FFF2-40B4-BE49-F238E27FC236}">
                    <a16:creationId xmlns:a16="http://schemas.microsoft.com/office/drawing/2014/main" id="{468D2B99-665A-9671-1241-379EAD4362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40" y="1732"/>
                <a:ext cx="100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0251" name="Text Box 83">
                <a:extLst>
                  <a:ext uri="{FF2B5EF4-FFF2-40B4-BE49-F238E27FC236}">
                    <a16:creationId xmlns:a16="http://schemas.microsoft.com/office/drawing/2014/main" id="{565D0479-EA00-5AC4-0B4A-1B2E5C22C56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94" y="1318"/>
                <a:ext cx="174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000" dirty="0"/>
                  <a:t>X</a:t>
                </a:r>
                <a:endParaRPr lang="en-US" altLang="en-US" dirty="0"/>
              </a:p>
            </p:txBody>
          </p:sp>
          <p:sp>
            <p:nvSpPr>
              <p:cNvPr id="10252" name="Text Box 95">
                <a:extLst>
                  <a:ext uri="{FF2B5EF4-FFF2-40B4-BE49-F238E27FC236}">
                    <a16:creationId xmlns:a16="http://schemas.microsoft.com/office/drawing/2014/main" id="{BC5D7B2E-0797-2A73-90CF-D7068FC31E7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96" y="1538"/>
                <a:ext cx="174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000" dirty="0"/>
                  <a:t>Y</a:t>
                </a:r>
                <a:endParaRPr lang="en-US" altLang="en-US" dirty="0"/>
              </a:p>
            </p:txBody>
          </p:sp>
          <p:sp>
            <p:nvSpPr>
              <p:cNvPr id="10253" name="Text Box 96">
                <a:extLst>
                  <a:ext uri="{FF2B5EF4-FFF2-40B4-BE49-F238E27FC236}">
                    <a16:creationId xmlns:a16="http://schemas.microsoft.com/office/drawing/2014/main" id="{2FEA231B-793A-1374-455A-CC623B6710D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86" y="1650"/>
                <a:ext cx="267" cy="1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000" dirty="0"/>
                  <a:t>C-in</a:t>
                </a:r>
                <a:endParaRPr lang="en-US" altLang="en-US" dirty="0"/>
              </a:p>
            </p:txBody>
          </p:sp>
        </p:grp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5D01908-0872-B782-149D-3CDD89ADE2EB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29682" y="815039"/>
            <a:ext cx="10515600" cy="637742"/>
          </a:xfrm>
        </p:spPr>
        <p:txBody>
          <a:bodyPr/>
          <a:lstStyle/>
          <a:p>
            <a:r>
              <a:rPr lang="en-US" altLang="fr-FR" dirty="0"/>
              <a:t>Full Adder = 2 Half Adders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84591" y="1812680"/>
            <a:ext cx="10233800" cy="435133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en-US" altLang="fr-FR" sz="2400" b="1" dirty="0"/>
              <a:t>Manipulating the Equations:</a:t>
            </a:r>
          </a:p>
          <a:p>
            <a:pPr>
              <a:buFont typeface="Wingdings" pitchFamily="2" charset="2"/>
              <a:buNone/>
            </a:pPr>
            <a:r>
              <a:rPr lang="en-US" altLang="fr-FR" sz="2400" dirty="0"/>
              <a:t>	  S = ( X </a:t>
            </a:r>
            <a:r>
              <a:rPr lang="en-US" altLang="fr-FR" sz="2400" dirty="0">
                <a:sym typeface="Symbol" pitchFamily="18" charset="2"/>
              </a:rPr>
              <a:t></a:t>
            </a:r>
            <a:r>
              <a:rPr lang="en-US" altLang="fr-FR" sz="2400" dirty="0"/>
              <a:t> Y ) </a:t>
            </a:r>
            <a:r>
              <a:rPr lang="en-US" altLang="fr-FR" sz="2400" dirty="0">
                <a:sym typeface="Symbol" pitchFamily="18" charset="2"/>
              </a:rPr>
              <a:t></a:t>
            </a:r>
            <a:r>
              <a:rPr lang="en-US" altLang="fr-FR" sz="2400" dirty="0"/>
              <a:t> Z </a:t>
            </a:r>
          </a:p>
          <a:p>
            <a:pPr>
              <a:buFont typeface="Wingdings" pitchFamily="2" charset="2"/>
              <a:buNone/>
            </a:pPr>
            <a:r>
              <a:rPr lang="en-US" altLang="fr-FR" sz="2400" dirty="0"/>
              <a:t>      C = XY + XZ + YZ  = XY + Z(X </a:t>
            </a:r>
            <a:r>
              <a:rPr lang="en-US" altLang="fr-FR" sz="2400" dirty="0">
                <a:sym typeface="Symbol" pitchFamily="18" charset="2"/>
              </a:rPr>
              <a:t></a:t>
            </a:r>
            <a:r>
              <a:rPr lang="en-US" altLang="fr-FR" sz="2400" dirty="0"/>
              <a:t> Y )</a:t>
            </a:r>
          </a:p>
        </p:txBody>
      </p:sp>
      <p:pic>
        <p:nvPicPr>
          <p:cNvPr id="1536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976" y="3551238"/>
            <a:ext cx="7439025" cy="254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TextBox 5"/>
          <p:cNvSpPr txBox="1">
            <a:spLocks noChangeArrowheads="1"/>
          </p:cNvSpPr>
          <p:nvPr/>
        </p:nvSpPr>
        <p:spPr bwMode="auto">
          <a:xfrm>
            <a:off x="7318375" y="5940426"/>
            <a:ext cx="146181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fr-FR" sz="1400" dirty="0" err="1"/>
              <a:t>Src</a:t>
            </a:r>
            <a:r>
              <a:rPr lang="en-US" altLang="fr-FR" sz="1400"/>
              <a:t>: Mano’s Book</a:t>
            </a:r>
          </a:p>
        </p:txBody>
      </p:sp>
      <p:sp>
        <p:nvSpPr>
          <p:cNvPr id="15367" name="TextBox 6"/>
          <p:cNvSpPr txBox="1">
            <a:spLocks noChangeArrowheads="1"/>
          </p:cNvSpPr>
          <p:nvPr/>
        </p:nvSpPr>
        <p:spPr bwMode="auto">
          <a:xfrm>
            <a:off x="1828800" y="4495801"/>
            <a:ext cx="914400" cy="8302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fr-FR" sz="1600" b="1" dirty="0">
                <a:solidFill>
                  <a:schemeClr val="bg1"/>
                </a:solidFill>
              </a:rPr>
              <a:t>Think of Z as a carry in</a:t>
            </a:r>
          </a:p>
        </p:txBody>
      </p:sp>
      <p:cxnSp>
        <p:nvCxnSpPr>
          <p:cNvPr id="15368" name="Straight Arrow Connector 8"/>
          <p:cNvCxnSpPr>
            <a:cxnSpLocks noChangeShapeType="1"/>
          </p:cNvCxnSpPr>
          <p:nvPr/>
        </p:nvCxnSpPr>
        <p:spPr bwMode="auto">
          <a:xfrm>
            <a:off x="2514600" y="5486400"/>
            <a:ext cx="381000" cy="3048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2108BF8-2178-B4B6-3249-885D99DF67F6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813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93">
            <a:extLst>
              <a:ext uri="{FF2B5EF4-FFF2-40B4-BE49-F238E27FC236}">
                <a16:creationId xmlns:a16="http://schemas.microsoft.com/office/drawing/2014/main" id="{D2EBC458-207B-563D-B0F5-BAFC41EE2B38}"/>
              </a:ext>
            </a:extLst>
          </p:cNvPr>
          <p:cNvGrpSpPr>
            <a:grpSpLocks/>
          </p:cNvGrpSpPr>
          <p:nvPr/>
        </p:nvGrpSpPr>
        <p:grpSpPr bwMode="auto">
          <a:xfrm>
            <a:off x="1586318" y="3796718"/>
            <a:ext cx="8477250" cy="2430463"/>
            <a:chOff x="272" y="1883"/>
            <a:chExt cx="5340" cy="1632"/>
          </a:xfrm>
        </p:grpSpPr>
        <p:grpSp>
          <p:nvGrpSpPr>
            <p:cNvPr id="11296" name="Group 88">
              <a:extLst>
                <a:ext uri="{FF2B5EF4-FFF2-40B4-BE49-F238E27FC236}">
                  <a16:creationId xmlns:a16="http://schemas.microsoft.com/office/drawing/2014/main" id="{3067C3B3-F749-66DF-45F6-9BF094FD906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2" y="2220"/>
              <a:ext cx="5340" cy="1151"/>
              <a:chOff x="272" y="1434"/>
              <a:chExt cx="5340" cy="1151"/>
            </a:xfrm>
          </p:grpSpPr>
          <p:grpSp>
            <p:nvGrpSpPr>
              <p:cNvPr id="11299" name="Group 58">
                <a:extLst>
                  <a:ext uri="{FF2B5EF4-FFF2-40B4-BE49-F238E27FC236}">
                    <a16:creationId xmlns:a16="http://schemas.microsoft.com/office/drawing/2014/main" id="{98C999D5-FDDD-E213-0DB2-D8C1D4E0953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787" y="1434"/>
                <a:ext cx="1180" cy="1151"/>
                <a:chOff x="2475" y="1441"/>
                <a:chExt cx="1180" cy="1151"/>
              </a:xfrm>
            </p:grpSpPr>
            <p:sp>
              <p:nvSpPr>
                <p:cNvPr id="11341" name="Rectangle 29">
                  <a:extLst>
                    <a:ext uri="{FF2B5EF4-FFF2-40B4-BE49-F238E27FC236}">
                      <a16:creationId xmlns:a16="http://schemas.microsoft.com/office/drawing/2014/main" id="{B77DF086-C819-FBF2-6FE6-625CA634DB9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66" y="1775"/>
                  <a:ext cx="864" cy="480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endParaRPr lang="ar-EG" altLang="en-US"/>
                </a:p>
              </p:txBody>
            </p:sp>
            <p:sp>
              <p:nvSpPr>
                <p:cNvPr id="11342" name="Text Box 30">
                  <a:extLst>
                    <a:ext uri="{FF2B5EF4-FFF2-40B4-BE49-F238E27FC236}">
                      <a16:creationId xmlns:a16="http://schemas.microsoft.com/office/drawing/2014/main" id="{AA721365-B1D4-4644-4CA7-DA8E9EF479C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77" y="1797"/>
                  <a:ext cx="496" cy="38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800" dirty="0"/>
                    <a:t>  </a:t>
                  </a:r>
                  <a:r>
                    <a:rPr lang="en-US" altLang="en-US" sz="1600" dirty="0"/>
                    <a:t>Full</a:t>
                  </a:r>
                </a:p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 Adder</a:t>
                  </a:r>
                </a:p>
              </p:txBody>
            </p:sp>
            <p:sp>
              <p:nvSpPr>
                <p:cNvPr id="11343" name="Line 31">
                  <a:extLst>
                    <a:ext uri="{FF2B5EF4-FFF2-40B4-BE49-F238E27FC236}">
                      <a16:creationId xmlns:a16="http://schemas.microsoft.com/office/drawing/2014/main" id="{4E75D459-DA2E-2B3B-A74E-E4208839AEB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475" y="2001"/>
                  <a:ext cx="288" cy="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triangle" w="med" len="med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1344" name="Text Box 33">
                  <a:extLst>
                    <a:ext uri="{FF2B5EF4-FFF2-40B4-BE49-F238E27FC236}">
                      <a16:creationId xmlns:a16="http://schemas.microsoft.com/office/drawing/2014/main" id="{9CC2B6CF-D47F-0704-9357-0ECC0CCC9B1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15" y="1441"/>
                  <a:ext cx="27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X1</a:t>
                  </a:r>
                  <a:endParaRPr lang="en-US" altLang="en-US" dirty="0"/>
                </a:p>
              </p:txBody>
            </p:sp>
            <p:sp>
              <p:nvSpPr>
                <p:cNvPr id="11345" name="Text Box 34">
                  <a:extLst>
                    <a:ext uri="{FF2B5EF4-FFF2-40B4-BE49-F238E27FC236}">
                      <a16:creationId xmlns:a16="http://schemas.microsoft.com/office/drawing/2014/main" id="{EA68FA88-AD24-9D74-561D-4B795D10A58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253" y="1441"/>
                  <a:ext cx="27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Y1</a:t>
                  </a:r>
                  <a:endParaRPr lang="en-US" altLang="en-US" dirty="0"/>
                </a:p>
              </p:txBody>
            </p:sp>
            <p:sp>
              <p:nvSpPr>
                <p:cNvPr id="11346" name="Text Box 35">
                  <a:extLst>
                    <a:ext uri="{FF2B5EF4-FFF2-40B4-BE49-F238E27FC236}">
                      <a16:creationId xmlns:a16="http://schemas.microsoft.com/office/drawing/2014/main" id="{12AF1CF1-A234-E732-3B2F-B41A3BFBCE6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058" y="2380"/>
                  <a:ext cx="25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S1</a:t>
                  </a:r>
                  <a:endParaRPr lang="en-US" altLang="en-US" dirty="0"/>
                </a:p>
              </p:txBody>
            </p:sp>
            <p:sp>
              <p:nvSpPr>
                <p:cNvPr id="11347" name="Text Box 36">
                  <a:extLst>
                    <a:ext uri="{FF2B5EF4-FFF2-40B4-BE49-F238E27FC236}">
                      <a16:creationId xmlns:a16="http://schemas.microsoft.com/office/drawing/2014/main" id="{BDE2C5BF-5C83-1E62-BAC8-5A5DB40D05B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358" y="1910"/>
                  <a:ext cx="297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200" dirty="0"/>
                    <a:t>C-in</a:t>
                  </a:r>
                  <a:endParaRPr lang="en-US" altLang="en-US" dirty="0"/>
                </a:p>
              </p:txBody>
            </p:sp>
            <p:sp>
              <p:nvSpPr>
                <p:cNvPr id="11348" name="Line 37">
                  <a:extLst>
                    <a:ext uri="{FF2B5EF4-FFF2-40B4-BE49-F238E27FC236}">
                      <a16:creationId xmlns:a16="http://schemas.microsoft.com/office/drawing/2014/main" id="{0E0EE050-F401-A3B4-5440-39F6EB0EB6D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017" y="1623"/>
                  <a:ext cx="0" cy="14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1349" name="Line 38">
                  <a:extLst>
                    <a:ext uri="{FF2B5EF4-FFF2-40B4-BE49-F238E27FC236}">
                      <a16:creationId xmlns:a16="http://schemas.microsoft.com/office/drawing/2014/main" id="{56A2C1CC-BC7D-F84D-30C6-E8169E26020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59" y="1626"/>
                  <a:ext cx="0" cy="14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1350" name="Text Box 39">
                  <a:extLst>
                    <a:ext uri="{FF2B5EF4-FFF2-40B4-BE49-F238E27FC236}">
                      <a16:creationId xmlns:a16="http://schemas.microsoft.com/office/drawing/2014/main" id="{60AD1255-A070-F36E-2220-A024A8650F1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723" y="1920"/>
                  <a:ext cx="350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200" dirty="0"/>
                    <a:t>C-out</a:t>
                  </a:r>
                  <a:endParaRPr lang="en-US" altLang="en-US" dirty="0"/>
                </a:p>
              </p:txBody>
            </p:sp>
            <p:sp>
              <p:nvSpPr>
                <p:cNvPr id="11351" name="Line 40">
                  <a:extLst>
                    <a:ext uri="{FF2B5EF4-FFF2-40B4-BE49-F238E27FC236}">
                      <a16:creationId xmlns:a16="http://schemas.microsoft.com/office/drawing/2014/main" id="{8EE15B59-C8D3-97C5-248D-DD4643A0803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155" y="2259"/>
                  <a:ext cx="0" cy="14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sp>
            <p:nvSpPr>
              <p:cNvPr id="11300" name="Line 41">
                <a:extLst>
                  <a:ext uri="{FF2B5EF4-FFF2-40B4-BE49-F238E27FC236}">
                    <a16:creationId xmlns:a16="http://schemas.microsoft.com/office/drawing/2014/main" id="{AD6489CF-7639-04F0-4D09-94ADAA0A98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38" y="2006"/>
                <a:ext cx="288" cy="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301" name="Rectangle 17">
                <a:extLst>
                  <a:ext uri="{FF2B5EF4-FFF2-40B4-BE49-F238E27FC236}">
                    <a16:creationId xmlns:a16="http://schemas.microsoft.com/office/drawing/2014/main" id="{C113A603-DE3F-1894-3394-78FD3650C7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51" y="1768"/>
                <a:ext cx="864" cy="48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endParaRPr lang="ar-EG" altLang="en-US"/>
              </a:p>
            </p:txBody>
          </p:sp>
          <p:sp>
            <p:nvSpPr>
              <p:cNvPr id="11302" name="Text Box 18">
                <a:extLst>
                  <a:ext uri="{FF2B5EF4-FFF2-40B4-BE49-F238E27FC236}">
                    <a16:creationId xmlns:a16="http://schemas.microsoft.com/office/drawing/2014/main" id="{98B06C77-4E05-819C-ADE8-BCF37E28AEC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462" y="1790"/>
                <a:ext cx="496" cy="38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800" dirty="0"/>
                  <a:t>  </a:t>
                </a:r>
                <a:r>
                  <a:rPr lang="en-US" altLang="en-US" sz="1600" dirty="0"/>
                  <a:t>Full</a:t>
                </a:r>
              </a:p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600" dirty="0"/>
                  <a:t> Adder</a:t>
                </a:r>
              </a:p>
            </p:txBody>
          </p:sp>
          <p:sp>
            <p:nvSpPr>
              <p:cNvPr id="11303" name="Line 20">
                <a:extLst>
                  <a:ext uri="{FF2B5EF4-FFF2-40B4-BE49-F238E27FC236}">
                    <a16:creationId xmlns:a16="http://schemas.microsoft.com/office/drawing/2014/main" id="{CEC02DF9-BA84-9C7F-42DB-BD786D5D44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12" y="1994"/>
                <a:ext cx="14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304" name="Text Box 21">
                <a:extLst>
                  <a:ext uri="{FF2B5EF4-FFF2-40B4-BE49-F238E27FC236}">
                    <a16:creationId xmlns:a16="http://schemas.microsoft.com/office/drawing/2014/main" id="{8921F496-9FFA-2B00-38C1-D0D0369D35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400" y="1434"/>
                <a:ext cx="27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600" dirty="0"/>
                  <a:t>X0</a:t>
                </a:r>
                <a:endParaRPr lang="en-US" altLang="en-US" dirty="0"/>
              </a:p>
            </p:txBody>
          </p:sp>
          <p:sp>
            <p:nvSpPr>
              <p:cNvPr id="11305" name="Text Box 22">
                <a:extLst>
                  <a:ext uri="{FF2B5EF4-FFF2-40B4-BE49-F238E27FC236}">
                    <a16:creationId xmlns:a16="http://schemas.microsoft.com/office/drawing/2014/main" id="{55155D8F-D7FC-077E-9CFE-C4150AD2A71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38" y="1434"/>
                <a:ext cx="27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600" dirty="0"/>
                  <a:t>Y0</a:t>
                </a:r>
                <a:endParaRPr lang="en-US" altLang="en-US" dirty="0"/>
              </a:p>
            </p:txBody>
          </p:sp>
          <p:sp>
            <p:nvSpPr>
              <p:cNvPr id="11306" name="Text Box 23">
                <a:extLst>
                  <a:ext uri="{FF2B5EF4-FFF2-40B4-BE49-F238E27FC236}">
                    <a16:creationId xmlns:a16="http://schemas.microsoft.com/office/drawing/2014/main" id="{90685552-C367-8AF6-1622-05495EF788E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543" y="2373"/>
                <a:ext cx="251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600" dirty="0"/>
                  <a:t>S0</a:t>
                </a:r>
                <a:endParaRPr lang="en-US" altLang="en-US" dirty="0"/>
              </a:p>
            </p:txBody>
          </p:sp>
          <p:sp>
            <p:nvSpPr>
              <p:cNvPr id="11307" name="Text Box 24">
                <a:extLst>
                  <a:ext uri="{FF2B5EF4-FFF2-40B4-BE49-F238E27FC236}">
                    <a16:creationId xmlns:a16="http://schemas.microsoft.com/office/drawing/2014/main" id="{8C14006F-DC05-04D1-E870-3B310965B2D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43" y="1903"/>
                <a:ext cx="297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200" dirty="0"/>
                  <a:t>C-in</a:t>
                </a:r>
                <a:endParaRPr lang="en-US" altLang="en-US" dirty="0"/>
              </a:p>
            </p:txBody>
          </p:sp>
          <p:sp>
            <p:nvSpPr>
              <p:cNvPr id="11308" name="Line 25">
                <a:extLst>
                  <a:ext uri="{FF2B5EF4-FFF2-40B4-BE49-F238E27FC236}">
                    <a16:creationId xmlns:a16="http://schemas.microsoft.com/office/drawing/2014/main" id="{F7D96171-A3FA-8494-9A3C-890D2FB51F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02" y="1616"/>
                <a:ext cx="0" cy="14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309" name="Line 26">
                <a:extLst>
                  <a:ext uri="{FF2B5EF4-FFF2-40B4-BE49-F238E27FC236}">
                    <a16:creationId xmlns:a16="http://schemas.microsoft.com/office/drawing/2014/main" id="{A4671761-41C6-B41D-D076-4E0946AC78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44" y="1619"/>
                <a:ext cx="0" cy="14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310" name="Text Box 27">
                <a:extLst>
                  <a:ext uri="{FF2B5EF4-FFF2-40B4-BE49-F238E27FC236}">
                    <a16:creationId xmlns:a16="http://schemas.microsoft.com/office/drawing/2014/main" id="{05B4E0D0-0593-F957-4526-993FE56C705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08" y="1913"/>
                <a:ext cx="350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200" dirty="0"/>
                  <a:t>C-out</a:t>
                </a:r>
                <a:endParaRPr lang="en-US" altLang="en-US" dirty="0"/>
              </a:p>
            </p:txBody>
          </p:sp>
          <p:sp>
            <p:nvSpPr>
              <p:cNvPr id="11311" name="Line 28">
                <a:extLst>
                  <a:ext uri="{FF2B5EF4-FFF2-40B4-BE49-F238E27FC236}">
                    <a16:creationId xmlns:a16="http://schemas.microsoft.com/office/drawing/2014/main" id="{B917B3F6-099D-B94D-9BA7-211CC773DD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40" y="2252"/>
                <a:ext cx="0" cy="14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11312" name="Text Box 43">
                <a:extLst>
                  <a:ext uri="{FF2B5EF4-FFF2-40B4-BE49-F238E27FC236}">
                    <a16:creationId xmlns:a16="http://schemas.microsoft.com/office/drawing/2014/main" id="{AAC57862-8876-894A-ECD7-94E82771753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11" y="1899"/>
                <a:ext cx="401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400" dirty="0"/>
                  <a:t>C0 =0</a:t>
                </a:r>
              </a:p>
            </p:txBody>
          </p:sp>
          <p:grpSp>
            <p:nvGrpSpPr>
              <p:cNvPr id="11313" name="Group 59">
                <a:extLst>
                  <a:ext uri="{FF2B5EF4-FFF2-40B4-BE49-F238E27FC236}">
                    <a16:creationId xmlns:a16="http://schemas.microsoft.com/office/drawing/2014/main" id="{EB6F2453-7581-D209-C8A1-CE3A1D17BC3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37" y="1434"/>
                <a:ext cx="1180" cy="1151"/>
                <a:chOff x="2475" y="1441"/>
                <a:chExt cx="1180" cy="1151"/>
              </a:xfrm>
            </p:grpSpPr>
            <p:sp>
              <p:nvSpPr>
                <p:cNvPr id="11330" name="Rectangle 60">
                  <a:extLst>
                    <a:ext uri="{FF2B5EF4-FFF2-40B4-BE49-F238E27FC236}">
                      <a16:creationId xmlns:a16="http://schemas.microsoft.com/office/drawing/2014/main" id="{737B714E-11AC-170F-AFED-8ACDC3B91F0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66" y="1775"/>
                  <a:ext cx="864" cy="480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endParaRPr lang="ar-EG" altLang="en-US"/>
                </a:p>
              </p:txBody>
            </p:sp>
            <p:sp>
              <p:nvSpPr>
                <p:cNvPr id="11331" name="Text Box 61">
                  <a:extLst>
                    <a:ext uri="{FF2B5EF4-FFF2-40B4-BE49-F238E27FC236}">
                      <a16:creationId xmlns:a16="http://schemas.microsoft.com/office/drawing/2014/main" id="{350EFFD1-24D0-D259-C42B-9DC4684E837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77" y="1797"/>
                  <a:ext cx="496" cy="38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800" dirty="0"/>
                    <a:t>  </a:t>
                  </a:r>
                  <a:r>
                    <a:rPr lang="en-US" altLang="en-US" sz="1600" dirty="0"/>
                    <a:t>Full</a:t>
                  </a:r>
                </a:p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 Adder</a:t>
                  </a:r>
                </a:p>
              </p:txBody>
            </p:sp>
            <p:sp>
              <p:nvSpPr>
                <p:cNvPr id="11332" name="Line 62">
                  <a:extLst>
                    <a:ext uri="{FF2B5EF4-FFF2-40B4-BE49-F238E27FC236}">
                      <a16:creationId xmlns:a16="http://schemas.microsoft.com/office/drawing/2014/main" id="{D9F7CE4A-5969-CFE0-3FC8-8A6C65B4EEF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475" y="2001"/>
                  <a:ext cx="288" cy="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triangle" w="med" len="med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1333" name="Text Box 63">
                  <a:extLst>
                    <a:ext uri="{FF2B5EF4-FFF2-40B4-BE49-F238E27FC236}">
                      <a16:creationId xmlns:a16="http://schemas.microsoft.com/office/drawing/2014/main" id="{F8472455-BDD1-816E-152F-8F5549C1E3C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15" y="1441"/>
                  <a:ext cx="27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X2</a:t>
                  </a:r>
                  <a:endParaRPr lang="en-US" altLang="en-US" dirty="0"/>
                </a:p>
              </p:txBody>
            </p:sp>
            <p:sp>
              <p:nvSpPr>
                <p:cNvPr id="11334" name="Text Box 64">
                  <a:extLst>
                    <a:ext uri="{FF2B5EF4-FFF2-40B4-BE49-F238E27FC236}">
                      <a16:creationId xmlns:a16="http://schemas.microsoft.com/office/drawing/2014/main" id="{372B2A52-2618-CA10-389E-ED643A691B5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253" y="1441"/>
                  <a:ext cx="27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Y2</a:t>
                  </a:r>
                  <a:endParaRPr lang="en-US" altLang="en-US" dirty="0"/>
                </a:p>
              </p:txBody>
            </p:sp>
            <p:sp>
              <p:nvSpPr>
                <p:cNvPr id="11335" name="Text Box 65">
                  <a:extLst>
                    <a:ext uri="{FF2B5EF4-FFF2-40B4-BE49-F238E27FC236}">
                      <a16:creationId xmlns:a16="http://schemas.microsoft.com/office/drawing/2014/main" id="{3457FD52-1610-90E7-1877-F1FDE36AE2C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058" y="2380"/>
                  <a:ext cx="25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S2</a:t>
                  </a:r>
                  <a:endParaRPr lang="en-US" altLang="en-US" dirty="0"/>
                </a:p>
              </p:txBody>
            </p:sp>
            <p:sp>
              <p:nvSpPr>
                <p:cNvPr id="11336" name="Text Box 66">
                  <a:extLst>
                    <a:ext uri="{FF2B5EF4-FFF2-40B4-BE49-F238E27FC236}">
                      <a16:creationId xmlns:a16="http://schemas.microsoft.com/office/drawing/2014/main" id="{EA222925-F4E3-0A89-39F5-1596E02FF36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358" y="1910"/>
                  <a:ext cx="297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200" dirty="0"/>
                    <a:t>C-in</a:t>
                  </a:r>
                  <a:endParaRPr lang="en-US" altLang="en-US" dirty="0"/>
                </a:p>
              </p:txBody>
            </p:sp>
            <p:sp>
              <p:nvSpPr>
                <p:cNvPr id="11337" name="Line 67">
                  <a:extLst>
                    <a:ext uri="{FF2B5EF4-FFF2-40B4-BE49-F238E27FC236}">
                      <a16:creationId xmlns:a16="http://schemas.microsoft.com/office/drawing/2014/main" id="{B033C0B2-C5A5-D52F-1698-EE7AF5F92F2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017" y="1623"/>
                  <a:ext cx="0" cy="14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1338" name="Line 68">
                  <a:extLst>
                    <a:ext uri="{FF2B5EF4-FFF2-40B4-BE49-F238E27FC236}">
                      <a16:creationId xmlns:a16="http://schemas.microsoft.com/office/drawing/2014/main" id="{B59DFD0F-4213-389B-A192-83C80E7F57F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59" y="1626"/>
                  <a:ext cx="0" cy="14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1339" name="Text Box 69">
                  <a:extLst>
                    <a:ext uri="{FF2B5EF4-FFF2-40B4-BE49-F238E27FC236}">
                      <a16:creationId xmlns:a16="http://schemas.microsoft.com/office/drawing/2014/main" id="{4BE6C715-EF1A-F761-034B-3794E34D928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723" y="1920"/>
                  <a:ext cx="350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200" dirty="0"/>
                    <a:t>C-out</a:t>
                  </a:r>
                  <a:endParaRPr lang="en-US" altLang="en-US" dirty="0"/>
                </a:p>
              </p:txBody>
            </p:sp>
            <p:sp>
              <p:nvSpPr>
                <p:cNvPr id="11340" name="Line 70">
                  <a:extLst>
                    <a:ext uri="{FF2B5EF4-FFF2-40B4-BE49-F238E27FC236}">
                      <a16:creationId xmlns:a16="http://schemas.microsoft.com/office/drawing/2014/main" id="{206641FA-96B8-950D-8F04-A1C6DFB7835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155" y="2259"/>
                  <a:ext cx="0" cy="14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grpSp>
            <p:nvGrpSpPr>
              <p:cNvPr id="11314" name="Group 71">
                <a:extLst>
                  <a:ext uri="{FF2B5EF4-FFF2-40B4-BE49-F238E27FC236}">
                    <a16:creationId xmlns:a16="http://schemas.microsoft.com/office/drawing/2014/main" id="{CE684219-0EB1-F608-E544-30B7B31A1B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92" y="1434"/>
                <a:ext cx="1180" cy="1151"/>
                <a:chOff x="2475" y="1441"/>
                <a:chExt cx="1180" cy="1151"/>
              </a:xfrm>
            </p:grpSpPr>
            <p:sp>
              <p:nvSpPr>
                <p:cNvPr id="11319" name="Rectangle 72">
                  <a:extLst>
                    <a:ext uri="{FF2B5EF4-FFF2-40B4-BE49-F238E27FC236}">
                      <a16:creationId xmlns:a16="http://schemas.microsoft.com/office/drawing/2014/main" id="{29090BF0-A321-9699-CA39-55694FB6A5E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66" y="1775"/>
                  <a:ext cx="864" cy="480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endParaRPr lang="ar-EG" altLang="en-US"/>
                </a:p>
              </p:txBody>
            </p:sp>
            <p:sp>
              <p:nvSpPr>
                <p:cNvPr id="11320" name="Text Box 73">
                  <a:extLst>
                    <a:ext uri="{FF2B5EF4-FFF2-40B4-BE49-F238E27FC236}">
                      <a16:creationId xmlns:a16="http://schemas.microsoft.com/office/drawing/2014/main" id="{8F4A1957-6AD7-B4FB-1587-1CE2BDA182C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77" y="1797"/>
                  <a:ext cx="496" cy="38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800" dirty="0"/>
                    <a:t>  </a:t>
                  </a:r>
                  <a:r>
                    <a:rPr lang="en-US" altLang="en-US" sz="1600" dirty="0"/>
                    <a:t>Full</a:t>
                  </a:r>
                </a:p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 Adder</a:t>
                  </a:r>
                </a:p>
              </p:txBody>
            </p:sp>
            <p:sp>
              <p:nvSpPr>
                <p:cNvPr id="11321" name="Line 74">
                  <a:extLst>
                    <a:ext uri="{FF2B5EF4-FFF2-40B4-BE49-F238E27FC236}">
                      <a16:creationId xmlns:a16="http://schemas.microsoft.com/office/drawing/2014/main" id="{01FB63C2-1E1A-FEC8-6247-2B57CB9C150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475" y="2001"/>
                  <a:ext cx="288" cy="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triangle" w="med" len="med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1322" name="Text Box 75">
                  <a:extLst>
                    <a:ext uri="{FF2B5EF4-FFF2-40B4-BE49-F238E27FC236}">
                      <a16:creationId xmlns:a16="http://schemas.microsoft.com/office/drawing/2014/main" id="{C6C87753-72BA-DBE9-3F2E-F3F56785101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15" y="1441"/>
                  <a:ext cx="27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X3</a:t>
                  </a:r>
                  <a:endParaRPr lang="en-US" altLang="en-US" dirty="0"/>
                </a:p>
              </p:txBody>
            </p:sp>
            <p:sp>
              <p:nvSpPr>
                <p:cNvPr id="11323" name="Text Box 76">
                  <a:extLst>
                    <a:ext uri="{FF2B5EF4-FFF2-40B4-BE49-F238E27FC236}">
                      <a16:creationId xmlns:a16="http://schemas.microsoft.com/office/drawing/2014/main" id="{2277BC77-5405-C4D1-F279-9D306D099DA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253" y="1441"/>
                  <a:ext cx="27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Y3</a:t>
                  </a:r>
                  <a:endParaRPr lang="en-US" altLang="en-US" dirty="0"/>
                </a:p>
              </p:txBody>
            </p:sp>
            <p:sp>
              <p:nvSpPr>
                <p:cNvPr id="11324" name="Text Box 77">
                  <a:extLst>
                    <a:ext uri="{FF2B5EF4-FFF2-40B4-BE49-F238E27FC236}">
                      <a16:creationId xmlns:a16="http://schemas.microsoft.com/office/drawing/2014/main" id="{9C6C2B1D-EA2A-92F1-43D8-23E7668E350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058" y="2380"/>
                  <a:ext cx="25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600" dirty="0"/>
                    <a:t>S3</a:t>
                  </a:r>
                  <a:endParaRPr lang="en-US" altLang="en-US" dirty="0"/>
                </a:p>
              </p:txBody>
            </p:sp>
            <p:sp>
              <p:nvSpPr>
                <p:cNvPr id="11325" name="Text Box 78">
                  <a:extLst>
                    <a:ext uri="{FF2B5EF4-FFF2-40B4-BE49-F238E27FC236}">
                      <a16:creationId xmlns:a16="http://schemas.microsoft.com/office/drawing/2014/main" id="{4ABE8F46-C5B6-D5EA-38DC-C7529C49197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358" y="1910"/>
                  <a:ext cx="297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200" dirty="0"/>
                    <a:t>C-in</a:t>
                  </a:r>
                  <a:endParaRPr lang="en-US" altLang="en-US" dirty="0"/>
                </a:p>
              </p:txBody>
            </p:sp>
            <p:sp>
              <p:nvSpPr>
                <p:cNvPr id="11326" name="Line 79">
                  <a:extLst>
                    <a:ext uri="{FF2B5EF4-FFF2-40B4-BE49-F238E27FC236}">
                      <a16:creationId xmlns:a16="http://schemas.microsoft.com/office/drawing/2014/main" id="{75F08375-B764-4229-1704-A6DA98B8C36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017" y="1623"/>
                  <a:ext cx="0" cy="14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1327" name="Line 80">
                  <a:extLst>
                    <a:ext uri="{FF2B5EF4-FFF2-40B4-BE49-F238E27FC236}">
                      <a16:creationId xmlns:a16="http://schemas.microsoft.com/office/drawing/2014/main" id="{AA5DC437-FAAB-1211-7347-C58A992035B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59" y="1626"/>
                  <a:ext cx="0" cy="14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  <p:sp>
              <p:nvSpPr>
                <p:cNvPr id="11328" name="Text Box 81">
                  <a:extLst>
                    <a:ext uri="{FF2B5EF4-FFF2-40B4-BE49-F238E27FC236}">
                      <a16:creationId xmlns:a16="http://schemas.microsoft.com/office/drawing/2014/main" id="{CA04CD1A-FC4F-926D-E28E-60588F0181F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723" y="1920"/>
                  <a:ext cx="350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SzPct val="100000"/>
                    <a:buChar char="•"/>
                    <a:defRPr sz="24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SzPct val="100000"/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SzPct val="100000"/>
                    <a:buChar char="•"/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SzPct val="100000"/>
                    <a:buChar char="–"/>
                    <a:defRPr sz="16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SzTx/>
                    <a:buFontTx/>
                    <a:buNone/>
                  </a:pPr>
                  <a:r>
                    <a:rPr lang="en-US" altLang="en-US" sz="1200" dirty="0"/>
                    <a:t>C-out</a:t>
                  </a:r>
                  <a:endParaRPr lang="en-US" altLang="en-US" dirty="0"/>
                </a:p>
              </p:txBody>
            </p:sp>
            <p:sp>
              <p:nvSpPr>
                <p:cNvPr id="11329" name="Line 82">
                  <a:extLst>
                    <a:ext uri="{FF2B5EF4-FFF2-40B4-BE49-F238E27FC236}">
                      <a16:creationId xmlns:a16="http://schemas.microsoft.com/office/drawing/2014/main" id="{4B549E4C-3EB8-4A76-1BEF-215E7F5D35D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155" y="2259"/>
                  <a:ext cx="0" cy="14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dirty="0"/>
                </a:p>
              </p:txBody>
            </p:sp>
          </p:grpSp>
          <p:sp>
            <p:nvSpPr>
              <p:cNvPr id="11315" name="Text Box 84">
                <a:extLst>
                  <a:ext uri="{FF2B5EF4-FFF2-40B4-BE49-F238E27FC236}">
                    <a16:creationId xmlns:a16="http://schemas.microsoft.com/office/drawing/2014/main" id="{42D88703-8D76-829B-BA4B-0CE6BD21405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983" y="1833"/>
                <a:ext cx="253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400" dirty="0"/>
                  <a:t>C1</a:t>
                </a:r>
                <a:endParaRPr lang="en-US" altLang="en-US" dirty="0"/>
              </a:p>
            </p:txBody>
          </p:sp>
          <p:sp>
            <p:nvSpPr>
              <p:cNvPr id="11316" name="Text Box 85">
                <a:extLst>
                  <a:ext uri="{FF2B5EF4-FFF2-40B4-BE49-F238E27FC236}">
                    <a16:creationId xmlns:a16="http://schemas.microsoft.com/office/drawing/2014/main" id="{6744BDD8-EA30-A766-6AAC-7392295B467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09" y="1831"/>
                <a:ext cx="253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400" dirty="0"/>
                  <a:t>C2</a:t>
                </a:r>
                <a:endParaRPr lang="en-US" altLang="en-US" dirty="0"/>
              </a:p>
            </p:txBody>
          </p:sp>
          <p:sp>
            <p:nvSpPr>
              <p:cNvPr id="11317" name="Text Box 86">
                <a:extLst>
                  <a:ext uri="{FF2B5EF4-FFF2-40B4-BE49-F238E27FC236}">
                    <a16:creationId xmlns:a16="http://schemas.microsoft.com/office/drawing/2014/main" id="{61B44F67-3ED7-28A9-1BE8-B72BC46EAA7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72" y="1831"/>
                <a:ext cx="253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400" dirty="0"/>
                  <a:t>C3</a:t>
                </a:r>
                <a:endParaRPr lang="en-US" altLang="en-US" dirty="0"/>
              </a:p>
            </p:txBody>
          </p:sp>
          <p:sp>
            <p:nvSpPr>
              <p:cNvPr id="11318" name="Text Box 87">
                <a:extLst>
                  <a:ext uri="{FF2B5EF4-FFF2-40B4-BE49-F238E27FC236}">
                    <a16:creationId xmlns:a16="http://schemas.microsoft.com/office/drawing/2014/main" id="{7206556E-07EA-D725-8CB3-2D26692DB24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72" y="1886"/>
                <a:ext cx="253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400" dirty="0"/>
                  <a:t>C4</a:t>
                </a:r>
                <a:endParaRPr lang="en-US" altLang="en-US" dirty="0"/>
              </a:p>
            </p:txBody>
          </p:sp>
        </p:grpSp>
        <p:sp>
          <p:nvSpPr>
            <p:cNvPr id="11297" name="Text Box 89">
              <a:extLst>
                <a:ext uri="{FF2B5EF4-FFF2-40B4-BE49-F238E27FC236}">
                  <a16:creationId xmlns:a16="http://schemas.microsoft.com/office/drawing/2014/main" id="{D5CB91B3-0441-727A-4AB7-03C214B050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5" y="1883"/>
              <a:ext cx="146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Data inputs to be added</a:t>
              </a:r>
              <a:r>
                <a:rPr lang="en-US" altLang="en-US" dirty="0"/>
                <a:t> </a:t>
              </a:r>
            </a:p>
          </p:txBody>
        </p:sp>
        <p:sp>
          <p:nvSpPr>
            <p:cNvPr id="11298" name="Text Box 90">
              <a:extLst>
                <a:ext uri="{FF2B5EF4-FFF2-40B4-BE49-F238E27FC236}">
                  <a16:creationId xmlns:a16="http://schemas.microsoft.com/office/drawing/2014/main" id="{FEA23EA7-BE85-C479-8820-94DECBA000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66" y="3303"/>
              <a:ext cx="76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Sum output</a:t>
              </a:r>
              <a:endParaRPr lang="en-US" altLang="en-US" dirty="0"/>
            </a:p>
          </p:txBody>
        </p:sp>
      </p:grpSp>
      <p:sp>
        <p:nvSpPr>
          <p:cNvPr id="84059" name="Rectangle 91">
            <a:extLst>
              <a:ext uri="{FF2B5EF4-FFF2-40B4-BE49-F238E27FC236}">
                <a16:creationId xmlns:a16="http://schemas.microsoft.com/office/drawing/2014/main" id="{F048D08B-3697-274B-69E9-66ADF24869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6048" y="759153"/>
            <a:ext cx="8001000" cy="268287"/>
          </a:xfrm>
        </p:spPr>
        <p:txBody>
          <a:bodyPr/>
          <a:lstStyle/>
          <a:p>
            <a:pPr>
              <a:defRPr/>
            </a:pPr>
            <a:r>
              <a:rPr lang="en-US" dirty="0"/>
              <a:t>4-bit Carry Ripple Adder</a:t>
            </a:r>
          </a:p>
        </p:txBody>
      </p:sp>
      <p:sp>
        <p:nvSpPr>
          <p:cNvPr id="11268" name="Text Box 92">
            <a:extLst>
              <a:ext uri="{FF2B5EF4-FFF2-40B4-BE49-F238E27FC236}">
                <a16:creationId xmlns:a16="http://schemas.microsoft.com/office/drawing/2014/main" id="{3C54B1A3-6674-72A3-CE25-0BDB4033B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8249" y="1725420"/>
            <a:ext cx="3608388" cy="155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16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 dirty="0"/>
              <a:t>Adds two 4-bit numbers: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 dirty="0"/>
              <a:t>                  X = X3  X2  X1  X0 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 dirty="0"/>
              <a:t>                  Y = Y3  Y2  Y1  Y0 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 dirty="0"/>
              <a:t>producing the sum  S =  S3  S2  S1  S0 , 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 dirty="0"/>
              <a:t> C-out = C4  from the most  significant </a:t>
            </a:r>
          </a:p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 dirty="0"/>
              <a:t>position j=3</a:t>
            </a:r>
          </a:p>
        </p:txBody>
      </p:sp>
      <p:grpSp>
        <p:nvGrpSpPr>
          <p:cNvPr id="11269" name="Group 121">
            <a:extLst>
              <a:ext uri="{FF2B5EF4-FFF2-40B4-BE49-F238E27FC236}">
                <a16:creationId xmlns:a16="http://schemas.microsoft.com/office/drawing/2014/main" id="{1DC59862-3458-27E9-97E2-FA2CCD1E16CE}"/>
              </a:ext>
            </a:extLst>
          </p:cNvPr>
          <p:cNvGrpSpPr>
            <a:grpSpLocks/>
          </p:cNvGrpSpPr>
          <p:nvPr/>
        </p:nvGrpSpPr>
        <p:grpSpPr bwMode="auto">
          <a:xfrm>
            <a:off x="6187412" y="1226226"/>
            <a:ext cx="3976687" cy="2847975"/>
            <a:chOff x="3063" y="414"/>
            <a:chExt cx="2505" cy="1794"/>
          </a:xfrm>
        </p:grpSpPr>
        <p:sp>
          <p:nvSpPr>
            <p:cNvPr id="11271" name="Line 95">
              <a:extLst>
                <a:ext uri="{FF2B5EF4-FFF2-40B4-BE49-F238E27FC236}">
                  <a16:creationId xmlns:a16="http://schemas.microsoft.com/office/drawing/2014/main" id="{B5C0D0AE-2B4B-2E03-A537-BE8719629A8F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920" y="790"/>
              <a:ext cx="0" cy="1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72" name="Line 96">
              <a:extLst>
                <a:ext uri="{FF2B5EF4-FFF2-40B4-BE49-F238E27FC236}">
                  <a16:creationId xmlns:a16="http://schemas.microsoft.com/office/drawing/2014/main" id="{B1FA370D-6575-7077-7334-C38DE6FDDF8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031" y="794"/>
              <a:ext cx="0" cy="1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73" name="Rectangle 97">
              <a:extLst>
                <a:ext uri="{FF2B5EF4-FFF2-40B4-BE49-F238E27FC236}">
                  <a16:creationId xmlns:a16="http://schemas.microsoft.com/office/drawing/2014/main" id="{32139837-74E1-2C4F-9C55-B5E9677CB4C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684" y="987"/>
              <a:ext cx="1121" cy="623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endParaRPr lang="ar-EG" altLang="en-US"/>
            </a:p>
          </p:txBody>
        </p:sp>
        <p:sp>
          <p:nvSpPr>
            <p:cNvPr id="11274" name="Text Box 98">
              <a:extLst>
                <a:ext uri="{FF2B5EF4-FFF2-40B4-BE49-F238E27FC236}">
                  <a16:creationId xmlns:a16="http://schemas.microsoft.com/office/drawing/2014/main" id="{4026D292-D26F-32BD-B26F-A68D6FE9F96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86" y="1065"/>
              <a:ext cx="496" cy="3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800" dirty="0"/>
                <a:t>  </a:t>
              </a:r>
              <a:r>
                <a:rPr lang="en-US" altLang="en-US" sz="1600" dirty="0"/>
                <a:t>4-bit</a:t>
              </a:r>
            </a:p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 dirty="0"/>
                <a:t> Adder</a:t>
              </a:r>
            </a:p>
          </p:txBody>
        </p:sp>
        <p:sp>
          <p:nvSpPr>
            <p:cNvPr id="11275" name="Line 99">
              <a:extLst>
                <a:ext uri="{FF2B5EF4-FFF2-40B4-BE49-F238E27FC236}">
                  <a16:creationId xmlns:a16="http://schemas.microsoft.com/office/drawing/2014/main" id="{B4971C2E-5339-0DF8-49F7-3B37314B09B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V="1">
              <a:off x="3306" y="1280"/>
              <a:ext cx="374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76" name="Text Box 100">
              <a:extLst>
                <a:ext uri="{FF2B5EF4-FFF2-40B4-BE49-F238E27FC236}">
                  <a16:creationId xmlns:a16="http://schemas.microsoft.com/office/drawing/2014/main" id="{E9C10A81-3109-3C3B-4783-F00ACADCBCC0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637" y="638"/>
              <a:ext cx="508" cy="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000" dirty="0"/>
                <a:t>X3X2X1X0</a:t>
              </a:r>
              <a:endParaRPr lang="en-US" altLang="en-US" dirty="0"/>
            </a:p>
          </p:txBody>
        </p:sp>
        <p:sp>
          <p:nvSpPr>
            <p:cNvPr id="11277" name="Text Box 101">
              <a:extLst>
                <a:ext uri="{FF2B5EF4-FFF2-40B4-BE49-F238E27FC236}">
                  <a16:creationId xmlns:a16="http://schemas.microsoft.com/office/drawing/2014/main" id="{8A07F239-C2EF-8B75-E4B8-69090CE9B2DE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07" y="1790"/>
              <a:ext cx="664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200" dirty="0"/>
                <a:t>S3  S2  S1  S0</a:t>
              </a:r>
              <a:endParaRPr lang="en-US" altLang="en-US" dirty="0"/>
            </a:p>
          </p:txBody>
        </p:sp>
        <p:sp>
          <p:nvSpPr>
            <p:cNvPr id="11278" name="Text Box 102">
              <a:extLst>
                <a:ext uri="{FF2B5EF4-FFF2-40B4-BE49-F238E27FC236}">
                  <a16:creationId xmlns:a16="http://schemas.microsoft.com/office/drawing/2014/main" id="{6959AC0C-3A4E-4B0D-1E99-F836A050D30A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4523" y="1190"/>
              <a:ext cx="29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200" dirty="0"/>
                <a:t>C-in</a:t>
              </a:r>
              <a:endParaRPr lang="en-US" altLang="en-US" dirty="0"/>
            </a:p>
          </p:txBody>
        </p:sp>
        <p:sp>
          <p:nvSpPr>
            <p:cNvPr id="11279" name="Line 103">
              <a:extLst>
                <a:ext uri="{FF2B5EF4-FFF2-40B4-BE49-F238E27FC236}">
                  <a16:creationId xmlns:a16="http://schemas.microsoft.com/office/drawing/2014/main" id="{657D8100-4CB9-66F8-228F-246E97A03F8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733" y="790"/>
              <a:ext cx="0" cy="1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80" name="Line 104">
              <a:extLst>
                <a:ext uri="{FF2B5EF4-FFF2-40B4-BE49-F238E27FC236}">
                  <a16:creationId xmlns:a16="http://schemas.microsoft.com/office/drawing/2014/main" id="{1129273A-7996-9C08-F2DD-57EDACAF3D7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818" y="794"/>
              <a:ext cx="0" cy="1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81" name="Text Box 105">
              <a:extLst>
                <a:ext uri="{FF2B5EF4-FFF2-40B4-BE49-F238E27FC236}">
                  <a16:creationId xmlns:a16="http://schemas.microsoft.com/office/drawing/2014/main" id="{B3199E73-31A2-93F4-88A9-902FE14B8DD3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656" y="1203"/>
              <a:ext cx="350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200" dirty="0"/>
                <a:t>C-out</a:t>
              </a:r>
              <a:endParaRPr lang="en-US" altLang="en-US" dirty="0"/>
            </a:p>
          </p:txBody>
        </p:sp>
        <p:sp>
          <p:nvSpPr>
            <p:cNvPr id="11282" name="Line 106">
              <a:extLst>
                <a:ext uri="{FF2B5EF4-FFF2-40B4-BE49-F238E27FC236}">
                  <a16:creationId xmlns:a16="http://schemas.microsoft.com/office/drawing/2014/main" id="{77CD318E-12F9-AED8-E15D-BCB751BDD0A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189" y="1615"/>
              <a:ext cx="0" cy="18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83" name="Text Box 107">
              <a:extLst>
                <a:ext uri="{FF2B5EF4-FFF2-40B4-BE49-F238E27FC236}">
                  <a16:creationId xmlns:a16="http://schemas.microsoft.com/office/drawing/2014/main" id="{407199D6-F43E-CD12-3CE4-4004BFB71625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063" y="1182"/>
              <a:ext cx="253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400" dirty="0"/>
                <a:t>C4</a:t>
              </a:r>
              <a:endParaRPr lang="en-US" altLang="en-US" dirty="0"/>
            </a:p>
          </p:txBody>
        </p:sp>
        <p:sp>
          <p:nvSpPr>
            <p:cNvPr id="11284" name="Line 108">
              <a:extLst>
                <a:ext uri="{FF2B5EF4-FFF2-40B4-BE49-F238E27FC236}">
                  <a16:creationId xmlns:a16="http://schemas.microsoft.com/office/drawing/2014/main" id="{680E54C3-6187-198A-0EB5-67081B73697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V="1">
              <a:off x="4815" y="1285"/>
              <a:ext cx="374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85" name="Line 109">
              <a:extLst>
                <a:ext uri="{FF2B5EF4-FFF2-40B4-BE49-F238E27FC236}">
                  <a16:creationId xmlns:a16="http://schemas.microsoft.com/office/drawing/2014/main" id="{F1401ED0-68AD-3872-B563-98F3335E07C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313" y="1606"/>
              <a:ext cx="0" cy="18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86" name="Line 110">
              <a:extLst>
                <a:ext uri="{FF2B5EF4-FFF2-40B4-BE49-F238E27FC236}">
                  <a16:creationId xmlns:a16="http://schemas.microsoft.com/office/drawing/2014/main" id="{5F4E5017-968B-4110-7F2B-4BA75EFD455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469" y="1611"/>
              <a:ext cx="0" cy="18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87" name="Line 111">
              <a:extLst>
                <a:ext uri="{FF2B5EF4-FFF2-40B4-BE49-F238E27FC236}">
                  <a16:creationId xmlns:a16="http://schemas.microsoft.com/office/drawing/2014/main" id="{870A4497-E3A5-1FFD-3036-8BC1D9532A9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029" y="1604"/>
              <a:ext cx="0" cy="18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88" name="Line 112">
              <a:extLst>
                <a:ext uri="{FF2B5EF4-FFF2-40B4-BE49-F238E27FC236}">
                  <a16:creationId xmlns:a16="http://schemas.microsoft.com/office/drawing/2014/main" id="{7A075352-213E-2A6C-A9F1-F4923EADF88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605" y="795"/>
              <a:ext cx="0" cy="1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89" name="Line 113">
              <a:extLst>
                <a:ext uri="{FF2B5EF4-FFF2-40B4-BE49-F238E27FC236}">
                  <a16:creationId xmlns:a16="http://schemas.microsoft.com/office/drawing/2014/main" id="{A151FF14-E31E-CC7E-2B6F-46C85022C190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709" y="799"/>
              <a:ext cx="0" cy="1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90" name="Line 114">
              <a:extLst>
                <a:ext uri="{FF2B5EF4-FFF2-40B4-BE49-F238E27FC236}">
                  <a16:creationId xmlns:a16="http://schemas.microsoft.com/office/drawing/2014/main" id="{4299301C-A9F6-A774-421D-88724340552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390" y="795"/>
              <a:ext cx="0" cy="1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91" name="Line 115">
              <a:extLst>
                <a:ext uri="{FF2B5EF4-FFF2-40B4-BE49-F238E27FC236}">
                  <a16:creationId xmlns:a16="http://schemas.microsoft.com/office/drawing/2014/main" id="{148285CA-E1EF-DB6A-8724-EF193EEC746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496" y="799"/>
              <a:ext cx="0" cy="1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1292" name="Text Box 116">
              <a:extLst>
                <a:ext uri="{FF2B5EF4-FFF2-40B4-BE49-F238E27FC236}">
                  <a16:creationId xmlns:a16="http://schemas.microsoft.com/office/drawing/2014/main" id="{70D87779-9F43-9D7A-D391-266934509BA8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4318" y="638"/>
              <a:ext cx="508" cy="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000" dirty="0"/>
                <a:t>Y3Y2Y1Y0</a:t>
              </a:r>
              <a:endParaRPr lang="en-US" altLang="en-US" dirty="0"/>
            </a:p>
          </p:txBody>
        </p:sp>
        <p:sp>
          <p:nvSpPr>
            <p:cNvPr id="11293" name="Text Box 117">
              <a:extLst>
                <a:ext uri="{FF2B5EF4-FFF2-40B4-BE49-F238E27FC236}">
                  <a16:creationId xmlns:a16="http://schemas.microsoft.com/office/drawing/2014/main" id="{94E50876-5403-8096-83BF-AB6177CA54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67" y="1186"/>
              <a:ext cx="401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400" dirty="0"/>
                <a:t>C0 =0</a:t>
              </a:r>
            </a:p>
          </p:txBody>
        </p:sp>
        <p:sp>
          <p:nvSpPr>
            <p:cNvPr id="11294" name="Text Box 118">
              <a:extLst>
                <a:ext uri="{FF2B5EF4-FFF2-40B4-BE49-F238E27FC236}">
                  <a16:creationId xmlns:a16="http://schemas.microsoft.com/office/drawing/2014/main" id="{8AE261E6-0F5F-E2B9-8169-DF9076673C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5" y="414"/>
              <a:ext cx="972" cy="1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300" dirty="0"/>
                <a:t>Inputs to be added </a:t>
              </a:r>
            </a:p>
          </p:txBody>
        </p:sp>
        <p:sp>
          <p:nvSpPr>
            <p:cNvPr id="11295" name="Text Box 119">
              <a:extLst>
                <a:ext uri="{FF2B5EF4-FFF2-40B4-BE49-F238E27FC236}">
                  <a16:creationId xmlns:a16="http://schemas.microsoft.com/office/drawing/2014/main" id="{B5918A2A-BEA0-C39A-EACC-044768878F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17" y="2025"/>
              <a:ext cx="696" cy="1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300" dirty="0"/>
                <a:t>Sum Output </a:t>
              </a: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1BB0443-67F3-3273-C21A-DDF13B6BF5CE}"/>
              </a:ext>
            </a:extLst>
          </p:cNvPr>
          <p:cNvSpPr/>
          <p:nvPr/>
        </p:nvSpPr>
        <p:spPr>
          <a:xfrm>
            <a:off x="304800" y="1226226"/>
            <a:ext cx="11734800" cy="5030782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3086489" y="2971800"/>
            <a:ext cx="617142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Subtractors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158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Rectangle 4">
            <a:extLst>
              <a:ext uri="{FF2B5EF4-FFF2-40B4-BE49-F238E27FC236}">
                <a16:creationId xmlns:a16="http://schemas.microsoft.com/office/drawing/2014/main" id="{6B13EBAE-5742-5A39-D043-C56079C4A0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3763" y="731838"/>
            <a:ext cx="8077200" cy="381000"/>
          </a:xfrm>
        </p:spPr>
        <p:txBody>
          <a:bodyPr/>
          <a:lstStyle/>
          <a:p>
            <a:pPr>
              <a:defRPr/>
            </a:pPr>
            <a:r>
              <a:rPr lang="en-US" dirty="0"/>
              <a:t>Half Subtractor</a:t>
            </a:r>
          </a:p>
        </p:txBody>
      </p:sp>
      <p:sp>
        <p:nvSpPr>
          <p:cNvPr id="13315" name="Rectangle 5">
            <a:extLst>
              <a:ext uri="{FF2B5EF4-FFF2-40B4-BE49-F238E27FC236}">
                <a16:creationId xmlns:a16="http://schemas.microsoft.com/office/drawing/2014/main" id="{F49955C1-9B50-7F5B-A7C8-C25EE4DE5C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66800" y="1378065"/>
            <a:ext cx="10134600" cy="1082004"/>
          </a:xfrm>
          <a:noFill/>
        </p:spPr>
        <p:txBody>
          <a:bodyPr/>
          <a:lstStyle/>
          <a:p>
            <a:r>
              <a:rPr lang="en-US" altLang="en-US" sz="1800" b="1" dirty="0"/>
              <a:t>Subtracting a single-bit binary value Y from anther X  (I.e.  X -Y ) produces a difference bit  D  and a borrow out  bit B-out.   </a:t>
            </a:r>
          </a:p>
          <a:p>
            <a:r>
              <a:rPr lang="en-US" altLang="en-US" sz="1800" b="1" dirty="0"/>
              <a:t>This operation is called half subtraction and the circuit to realize it is called a half subtractor.</a:t>
            </a:r>
          </a:p>
        </p:txBody>
      </p:sp>
      <p:grpSp>
        <p:nvGrpSpPr>
          <p:cNvPr id="13318" name="Group 63">
            <a:extLst>
              <a:ext uri="{FF2B5EF4-FFF2-40B4-BE49-F238E27FC236}">
                <a16:creationId xmlns:a16="http://schemas.microsoft.com/office/drawing/2014/main" id="{72F3A7D6-8C9B-FABF-DB28-BC3E93AB6C26}"/>
              </a:ext>
            </a:extLst>
          </p:cNvPr>
          <p:cNvGrpSpPr>
            <a:grpSpLocks/>
          </p:cNvGrpSpPr>
          <p:nvPr/>
        </p:nvGrpSpPr>
        <p:grpSpPr bwMode="auto">
          <a:xfrm>
            <a:off x="2362200" y="5243512"/>
            <a:ext cx="2897188" cy="793750"/>
            <a:chOff x="952" y="3244"/>
            <a:chExt cx="1825" cy="500"/>
          </a:xfrm>
        </p:grpSpPr>
        <p:sp>
          <p:nvSpPr>
            <p:cNvPr id="13349" name="Rectangle 48">
              <a:extLst>
                <a:ext uri="{FF2B5EF4-FFF2-40B4-BE49-F238E27FC236}">
                  <a16:creationId xmlns:a16="http://schemas.microsoft.com/office/drawing/2014/main" id="{48DCDA2D-200B-02F0-B461-78BA282373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1" y="3264"/>
              <a:ext cx="864" cy="480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endParaRPr lang="ar-EG" altLang="en-US"/>
            </a:p>
          </p:txBody>
        </p:sp>
        <p:sp>
          <p:nvSpPr>
            <p:cNvPr id="13350" name="Text Box 49">
              <a:extLst>
                <a:ext uri="{FF2B5EF4-FFF2-40B4-BE49-F238E27FC236}">
                  <a16:creationId xmlns:a16="http://schemas.microsoft.com/office/drawing/2014/main" id="{C81A996F-D56D-3673-5E2D-8A048F7926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29" y="3288"/>
              <a:ext cx="78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800"/>
                <a:t>     Half</a:t>
              </a:r>
            </a:p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800"/>
                <a:t>Subtractor</a:t>
              </a:r>
              <a:endParaRPr lang="en-US" altLang="en-US"/>
            </a:p>
          </p:txBody>
        </p:sp>
        <p:sp>
          <p:nvSpPr>
            <p:cNvPr id="13351" name="Line 50">
              <a:extLst>
                <a:ext uri="{FF2B5EF4-FFF2-40B4-BE49-F238E27FC236}">
                  <a16:creationId xmlns:a16="http://schemas.microsoft.com/office/drawing/2014/main" id="{8A1300CC-51FA-2407-10EF-FA027D07D1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47" y="3360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52" name="Line 51">
              <a:extLst>
                <a:ext uri="{FF2B5EF4-FFF2-40B4-BE49-F238E27FC236}">
                  <a16:creationId xmlns:a16="http://schemas.microsoft.com/office/drawing/2014/main" id="{ED4C595D-4346-F828-0733-031A9D91D55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47" y="3594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53" name="Line 52">
              <a:extLst>
                <a:ext uri="{FF2B5EF4-FFF2-40B4-BE49-F238E27FC236}">
                  <a16:creationId xmlns:a16="http://schemas.microsoft.com/office/drawing/2014/main" id="{390CFEC8-B7DB-B3D8-782E-07B94EC8BA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2" y="3567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54" name="Line 53">
              <a:extLst>
                <a:ext uri="{FF2B5EF4-FFF2-40B4-BE49-F238E27FC236}">
                  <a16:creationId xmlns:a16="http://schemas.microsoft.com/office/drawing/2014/main" id="{1F6B6FE2-6A0E-F6D5-E1F1-645D9FB4DA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5" y="3390"/>
              <a:ext cx="1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55" name="Text Box 54">
              <a:extLst>
                <a:ext uri="{FF2B5EF4-FFF2-40B4-BE49-F238E27FC236}">
                  <a16:creationId xmlns:a16="http://schemas.microsoft.com/office/drawing/2014/main" id="{C2C25848-546F-E895-5B7F-57D62F02D8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5" y="3244"/>
              <a:ext cx="20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/>
                <a:t>X</a:t>
              </a:r>
              <a:endParaRPr lang="en-US" altLang="en-US"/>
            </a:p>
          </p:txBody>
        </p:sp>
        <p:sp>
          <p:nvSpPr>
            <p:cNvPr id="13356" name="Text Box 55">
              <a:extLst>
                <a:ext uri="{FF2B5EF4-FFF2-40B4-BE49-F238E27FC236}">
                  <a16:creationId xmlns:a16="http://schemas.microsoft.com/office/drawing/2014/main" id="{A34780A9-1956-B935-53A1-3687A1D704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2" y="3478"/>
              <a:ext cx="20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/>
                <a:t>Y</a:t>
              </a:r>
              <a:endParaRPr lang="en-US" altLang="en-US"/>
            </a:p>
          </p:txBody>
        </p:sp>
        <p:sp>
          <p:nvSpPr>
            <p:cNvPr id="13357" name="Text Box 56">
              <a:extLst>
                <a:ext uri="{FF2B5EF4-FFF2-40B4-BE49-F238E27FC236}">
                  <a16:creationId xmlns:a16="http://schemas.microsoft.com/office/drawing/2014/main" id="{9D09CE13-E475-7E1B-85B4-B537FFF11B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3" y="3292"/>
              <a:ext cx="20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/>
                <a:t>D</a:t>
              </a:r>
              <a:endParaRPr lang="en-US" altLang="en-US"/>
            </a:p>
          </p:txBody>
        </p:sp>
        <p:sp>
          <p:nvSpPr>
            <p:cNvPr id="13358" name="Text Box 57">
              <a:extLst>
                <a:ext uri="{FF2B5EF4-FFF2-40B4-BE49-F238E27FC236}">
                  <a16:creationId xmlns:a16="http://schemas.microsoft.com/office/drawing/2014/main" id="{6B36A57C-E6C8-288D-F664-5AFCB1C46D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3456"/>
              <a:ext cx="521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600"/>
                <a:t>B-OUT</a:t>
              </a:r>
              <a:endParaRPr lang="en-US" altLang="en-US"/>
            </a:p>
          </p:txBody>
        </p:sp>
      </p:grpSp>
      <p:sp>
        <p:nvSpPr>
          <p:cNvPr id="13319" name="Line 22">
            <a:extLst>
              <a:ext uri="{FF2B5EF4-FFF2-40B4-BE49-F238E27FC236}">
                <a16:creationId xmlns:a16="http://schemas.microsoft.com/office/drawing/2014/main" id="{F7B60767-3604-49B4-57F2-D6EC92827E8C}"/>
              </a:ext>
            </a:extLst>
          </p:cNvPr>
          <p:cNvSpPr>
            <a:spLocks noChangeShapeType="1"/>
          </p:cNvSpPr>
          <p:nvPr/>
        </p:nvSpPr>
        <p:spPr bwMode="auto">
          <a:xfrm>
            <a:off x="7478714" y="4718050"/>
            <a:ext cx="530225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med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0" name="Line 23">
            <a:extLst>
              <a:ext uri="{FF2B5EF4-FFF2-40B4-BE49-F238E27FC236}">
                <a16:creationId xmlns:a16="http://schemas.microsoft.com/office/drawing/2014/main" id="{6158FAD5-7416-F917-9E12-4AE25B0E1497}"/>
              </a:ext>
            </a:extLst>
          </p:cNvPr>
          <p:cNvSpPr>
            <a:spLocks noChangeShapeType="1"/>
          </p:cNvSpPr>
          <p:nvPr/>
        </p:nvSpPr>
        <p:spPr bwMode="auto">
          <a:xfrm>
            <a:off x="7478714" y="5118100"/>
            <a:ext cx="530225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med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1" name="Line 24">
            <a:extLst>
              <a:ext uri="{FF2B5EF4-FFF2-40B4-BE49-F238E27FC236}">
                <a16:creationId xmlns:a16="http://schemas.microsoft.com/office/drawing/2014/main" id="{8E136D55-5FAC-5844-E314-8AD5368CFEF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705851" y="4902200"/>
            <a:ext cx="530225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med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2" name="Text Box 25">
            <a:extLst>
              <a:ext uri="{FF2B5EF4-FFF2-40B4-BE49-F238E27FC236}">
                <a16:creationId xmlns:a16="http://schemas.microsoft.com/office/drawing/2014/main" id="{F93D9D2C-37BF-59F2-C988-63B8116249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6388" y="4557712"/>
            <a:ext cx="354012" cy="65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16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30000"/>
              </a:spcBef>
              <a:buSzTx/>
              <a:buFontTx/>
              <a:buNone/>
            </a:pPr>
            <a:r>
              <a:rPr lang="en-GB" altLang="en-US" sz="1600">
                <a:latin typeface="Arial" panose="020B0604020202020204" pitchFamily="34" charset="0"/>
              </a:rPr>
              <a:t>X</a:t>
            </a:r>
          </a:p>
          <a:p>
            <a:pPr algn="r">
              <a:spcBef>
                <a:spcPct val="30000"/>
              </a:spcBef>
              <a:buSzTx/>
              <a:buFontTx/>
              <a:buNone/>
            </a:pPr>
            <a:r>
              <a:rPr lang="en-GB" altLang="en-US" sz="16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13323" name="Text Box 26">
            <a:extLst>
              <a:ext uri="{FF2B5EF4-FFF2-40B4-BE49-F238E27FC236}">
                <a16:creationId xmlns:a16="http://schemas.microsoft.com/office/drawing/2014/main" id="{6C9F825D-B91C-5054-7F6B-810805442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47188" y="4481513"/>
            <a:ext cx="11160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16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1600"/>
              <a:t>Difference   D</a:t>
            </a:r>
          </a:p>
        </p:txBody>
      </p:sp>
      <p:grpSp>
        <p:nvGrpSpPr>
          <p:cNvPr id="13324" name="Group 27">
            <a:extLst>
              <a:ext uri="{FF2B5EF4-FFF2-40B4-BE49-F238E27FC236}">
                <a16:creationId xmlns:a16="http://schemas.microsoft.com/office/drawing/2014/main" id="{41BFEF5D-F374-B005-4CD7-4E770E2BD672}"/>
              </a:ext>
            </a:extLst>
          </p:cNvPr>
          <p:cNvGrpSpPr>
            <a:grpSpLocks/>
          </p:cNvGrpSpPr>
          <p:nvPr/>
        </p:nvGrpSpPr>
        <p:grpSpPr bwMode="auto">
          <a:xfrm>
            <a:off x="7881938" y="4654551"/>
            <a:ext cx="812800" cy="517525"/>
            <a:chOff x="2043" y="1642"/>
            <a:chExt cx="440" cy="310"/>
          </a:xfrm>
        </p:grpSpPr>
        <p:sp>
          <p:nvSpPr>
            <p:cNvPr id="13343" name="Freeform 28">
              <a:extLst>
                <a:ext uri="{FF2B5EF4-FFF2-40B4-BE49-F238E27FC236}">
                  <a16:creationId xmlns:a16="http://schemas.microsoft.com/office/drawing/2014/main" id="{26436CD1-B332-EDF4-6DC3-AE90F410A0B3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9" y="1650"/>
              <a:ext cx="55" cy="302"/>
            </a:xfrm>
            <a:custGeom>
              <a:avLst/>
              <a:gdLst>
                <a:gd name="T0" fmla="*/ 0 w 288"/>
                <a:gd name="T1" fmla="*/ 0 h 864"/>
                <a:gd name="T2" fmla="*/ 0 w 288"/>
                <a:gd name="T3" fmla="*/ 0 h 864"/>
                <a:gd name="T4" fmla="*/ 0 w 288"/>
                <a:gd name="T5" fmla="*/ 0 h 8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88" h="864">
                  <a:moveTo>
                    <a:pt x="0" y="0"/>
                  </a:moveTo>
                  <a:cubicBezTo>
                    <a:pt x="144" y="144"/>
                    <a:pt x="288" y="288"/>
                    <a:pt x="288" y="432"/>
                  </a:cubicBezTo>
                  <a:cubicBezTo>
                    <a:pt x="288" y="576"/>
                    <a:pt x="48" y="792"/>
                    <a:pt x="0" y="864"/>
                  </a:cubicBezTo>
                </a:path>
              </a:pathLst>
            </a:cu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4" name="Line 29">
              <a:extLst>
                <a:ext uri="{FF2B5EF4-FFF2-40B4-BE49-F238E27FC236}">
                  <a16:creationId xmlns:a16="http://schemas.microsoft.com/office/drawing/2014/main" id="{AB5F4889-7FD2-CB4D-453C-CB6DF2A4B4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99" y="1650"/>
              <a:ext cx="137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5" name="Line 30">
              <a:extLst>
                <a:ext uri="{FF2B5EF4-FFF2-40B4-BE49-F238E27FC236}">
                  <a16:creationId xmlns:a16="http://schemas.microsoft.com/office/drawing/2014/main" id="{7FB93D12-285F-254B-EFCC-33327D971C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99" y="1952"/>
              <a:ext cx="137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6" name="Freeform 31">
              <a:extLst>
                <a:ext uri="{FF2B5EF4-FFF2-40B4-BE49-F238E27FC236}">
                  <a16:creationId xmlns:a16="http://schemas.microsoft.com/office/drawing/2014/main" id="{3162F098-9B00-68E0-7ADA-B6CC8FC12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6" y="1650"/>
              <a:ext cx="247" cy="165"/>
            </a:xfrm>
            <a:custGeom>
              <a:avLst/>
              <a:gdLst>
                <a:gd name="T0" fmla="*/ 0 w 576"/>
                <a:gd name="T1" fmla="*/ 0 h 432"/>
                <a:gd name="T2" fmla="*/ 0 w 576"/>
                <a:gd name="T3" fmla="*/ 0 h 432"/>
                <a:gd name="T4" fmla="*/ 0 w 576"/>
                <a:gd name="T5" fmla="*/ 0 h 4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576" h="432">
                  <a:moveTo>
                    <a:pt x="0" y="0"/>
                  </a:moveTo>
                  <a:cubicBezTo>
                    <a:pt x="168" y="36"/>
                    <a:pt x="336" y="72"/>
                    <a:pt x="432" y="144"/>
                  </a:cubicBezTo>
                  <a:cubicBezTo>
                    <a:pt x="528" y="216"/>
                    <a:pt x="552" y="324"/>
                    <a:pt x="576" y="432"/>
                  </a:cubicBezTo>
                </a:path>
              </a:pathLst>
            </a:cu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7" name="Freeform 32">
              <a:extLst>
                <a:ext uri="{FF2B5EF4-FFF2-40B4-BE49-F238E27FC236}">
                  <a16:creationId xmlns:a16="http://schemas.microsoft.com/office/drawing/2014/main" id="{3C41D350-1B69-E93C-5E1D-7417BBCFD089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2236" y="1787"/>
              <a:ext cx="247" cy="165"/>
            </a:xfrm>
            <a:custGeom>
              <a:avLst/>
              <a:gdLst>
                <a:gd name="T0" fmla="*/ 0 w 576"/>
                <a:gd name="T1" fmla="*/ 0 h 432"/>
                <a:gd name="T2" fmla="*/ 0 w 576"/>
                <a:gd name="T3" fmla="*/ 0 h 432"/>
                <a:gd name="T4" fmla="*/ 0 w 576"/>
                <a:gd name="T5" fmla="*/ 0 h 4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576" h="432">
                  <a:moveTo>
                    <a:pt x="0" y="0"/>
                  </a:moveTo>
                  <a:cubicBezTo>
                    <a:pt x="168" y="36"/>
                    <a:pt x="336" y="72"/>
                    <a:pt x="432" y="144"/>
                  </a:cubicBezTo>
                  <a:cubicBezTo>
                    <a:pt x="528" y="216"/>
                    <a:pt x="552" y="324"/>
                    <a:pt x="576" y="432"/>
                  </a:cubicBezTo>
                </a:path>
              </a:pathLst>
            </a:cu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48" name="Freeform 33">
              <a:extLst>
                <a:ext uri="{FF2B5EF4-FFF2-40B4-BE49-F238E27FC236}">
                  <a16:creationId xmlns:a16="http://schemas.microsoft.com/office/drawing/2014/main" id="{43570CF0-69D0-A39F-BCE0-6BF13A651DE4}"/>
                </a:ext>
              </a:extLst>
            </p:cNvPr>
            <p:cNvSpPr>
              <a:spLocks/>
            </p:cNvSpPr>
            <p:nvPr/>
          </p:nvSpPr>
          <p:spPr bwMode="auto">
            <a:xfrm>
              <a:off x="2043" y="1642"/>
              <a:ext cx="55" cy="302"/>
            </a:xfrm>
            <a:custGeom>
              <a:avLst/>
              <a:gdLst>
                <a:gd name="T0" fmla="*/ 0 w 288"/>
                <a:gd name="T1" fmla="*/ 0 h 864"/>
                <a:gd name="T2" fmla="*/ 0 w 288"/>
                <a:gd name="T3" fmla="*/ 0 h 864"/>
                <a:gd name="T4" fmla="*/ 0 w 288"/>
                <a:gd name="T5" fmla="*/ 0 h 86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88" h="864">
                  <a:moveTo>
                    <a:pt x="0" y="0"/>
                  </a:moveTo>
                  <a:cubicBezTo>
                    <a:pt x="144" y="144"/>
                    <a:pt x="288" y="288"/>
                    <a:pt x="288" y="432"/>
                  </a:cubicBezTo>
                  <a:cubicBezTo>
                    <a:pt x="288" y="576"/>
                    <a:pt x="48" y="792"/>
                    <a:pt x="0" y="864"/>
                  </a:cubicBezTo>
                </a:path>
              </a:pathLst>
            </a:cu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25" name="Text Box 34">
            <a:extLst>
              <a:ext uri="{FF2B5EF4-FFF2-40B4-BE49-F238E27FC236}">
                <a16:creationId xmlns:a16="http://schemas.microsoft.com/office/drawing/2014/main" id="{246D27A9-A727-4DCB-6953-34FF0F2E2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7664" y="5508625"/>
            <a:ext cx="8207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16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</a:pPr>
            <a:r>
              <a:rPr lang="en-GB" altLang="en-US" sz="1800"/>
              <a:t>B-out</a:t>
            </a:r>
          </a:p>
        </p:txBody>
      </p:sp>
      <p:sp>
        <p:nvSpPr>
          <p:cNvPr id="13326" name="Line 35">
            <a:extLst>
              <a:ext uri="{FF2B5EF4-FFF2-40B4-BE49-F238E27FC236}">
                <a16:creationId xmlns:a16="http://schemas.microsoft.com/office/drawing/2014/main" id="{7B0D9062-3423-7206-2349-16621C3D9873}"/>
              </a:ext>
            </a:extLst>
          </p:cNvPr>
          <p:cNvSpPr>
            <a:spLocks noChangeShapeType="1"/>
          </p:cNvSpPr>
          <p:nvPr/>
        </p:nvSpPr>
        <p:spPr bwMode="auto">
          <a:xfrm>
            <a:off x="7059613" y="4718050"/>
            <a:ext cx="685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7" name="Line 36">
            <a:extLst>
              <a:ext uri="{FF2B5EF4-FFF2-40B4-BE49-F238E27FC236}">
                <a16:creationId xmlns:a16="http://schemas.microsoft.com/office/drawing/2014/main" id="{DE10380C-110B-4006-6B74-A79BB9CA8C87}"/>
              </a:ext>
            </a:extLst>
          </p:cNvPr>
          <p:cNvSpPr>
            <a:spLocks noChangeShapeType="1"/>
          </p:cNvSpPr>
          <p:nvPr/>
        </p:nvSpPr>
        <p:spPr bwMode="auto">
          <a:xfrm>
            <a:off x="7048500" y="5118100"/>
            <a:ext cx="685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28" name="AutoShape 38">
            <a:extLst>
              <a:ext uri="{FF2B5EF4-FFF2-40B4-BE49-F238E27FC236}">
                <a16:creationId xmlns:a16="http://schemas.microsoft.com/office/drawing/2014/main" id="{67A83A53-7B0A-7471-17C4-C5E322C43C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2589" y="5400676"/>
            <a:ext cx="661987" cy="668337"/>
          </a:xfrm>
          <a:prstGeom prst="flowChartDelay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16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endParaRPr lang="ar-EG" altLang="en-US"/>
          </a:p>
        </p:txBody>
      </p:sp>
      <p:sp>
        <p:nvSpPr>
          <p:cNvPr id="13329" name="Line 40">
            <a:extLst>
              <a:ext uri="{FF2B5EF4-FFF2-40B4-BE49-F238E27FC236}">
                <a16:creationId xmlns:a16="http://schemas.microsoft.com/office/drawing/2014/main" id="{3E975B74-E8AD-190A-C998-08002FE412AA}"/>
              </a:ext>
            </a:extLst>
          </p:cNvPr>
          <p:cNvSpPr>
            <a:spLocks noChangeShapeType="1"/>
          </p:cNvSpPr>
          <p:nvPr/>
        </p:nvSpPr>
        <p:spPr bwMode="auto">
          <a:xfrm>
            <a:off x="7507288" y="5970587"/>
            <a:ext cx="495300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med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30" name="Line 41">
            <a:extLst>
              <a:ext uri="{FF2B5EF4-FFF2-40B4-BE49-F238E27FC236}">
                <a16:creationId xmlns:a16="http://schemas.microsoft.com/office/drawing/2014/main" id="{DD8FC5BE-1E0B-6F2A-DA25-0DD5C1646E3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689975" y="5715000"/>
            <a:ext cx="495300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med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31" name="Line 42">
            <a:extLst>
              <a:ext uri="{FF2B5EF4-FFF2-40B4-BE49-F238E27FC236}">
                <a16:creationId xmlns:a16="http://schemas.microsoft.com/office/drawing/2014/main" id="{E7417052-63D9-BBBF-9A89-294851FE972D}"/>
              </a:ext>
            </a:extLst>
          </p:cNvPr>
          <p:cNvSpPr>
            <a:spLocks noChangeShapeType="1"/>
          </p:cNvSpPr>
          <p:nvPr/>
        </p:nvSpPr>
        <p:spPr bwMode="auto">
          <a:xfrm>
            <a:off x="7270750" y="5970587"/>
            <a:ext cx="685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32" name="Line 44">
            <a:extLst>
              <a:ext uri="{FF2B5EF4-FFF2-40B4-BE49-F238E27FC236}">
                <a16:creationId xmlns:a16="http://schemas.microsoft.com/office/drawing/2014/main" id="{1C6D469C-3EE6-1D58-0EAA-BA57FB32BA78}"/>
              </a:ext>
            </a:extLst>
          </p:cNvPr>
          <p:cNvSpPr>
            <a:spLocks noChangeShapeType="1"/>
          </p:cNvSpPr>
          <p:nvPr/>
        </p:nvSpPr>
        <p:spPr bwMode="auto">
          <a:xfrm>
            <a:off x="7264400" y="5122862"/>
            <a:ext cx="0" cy="838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3333" name="Group 64">
            <a:extLst>
              <a:ext uri="{FF2B5EF4-FFF2-40B4-BE49-F238E27FC236}">
                <a16:creationId xmlns:a16="http://schemas.microsoft.com/office/drawing/2014/main" id="{9F926637-CC36-08BF-B80B-1A594C6C058C}"/>
              </a:ext>
            </a:extLst>
          </p:cNvPr>
          <p:cNvGrpSpPr>
            <a:grpSpLocks/>
          </p:cNvGrpSpPr>
          <p:nvPr/>
        </p:nvGrpSpPr>
        <p:grpSpPr bwMode="auto">
          <a:xfrm>
            <a:off x="7377113" y="4697412"/>
            <a:ext cx="36512" cy="793750"/>
            <a:chOff x="3761" y="2920"/>
            <a:chExt cx="23" cy="500"/>
          </a:xfrm>
        </p:grpSpPr>
        <p:sp>
          <p:nvSpPr>
            <p:cNvPr id="13341" name="Line 43">
              <a:extLst>
                <a:ext uri="{FF2B5EF4-FFF2-40B4-BE49-F238E27FC236}">
                  <a16:creationId xmlns:a16="http://schemas.microsoft.com/office/drawing/2014/main" id="{52302254-6D4B-2C9C-4643-FA0CFE09511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8" y="2940"/>
              <a:ext cx="0" cy="4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42" name="Oval 45">
              <a:extLst>
                <a:ext uri="{FF2B5EF4-FFF2-40B4-BE49-F238E27FC236}">
                  <a16:creationId xmlns:a16="http://schemas.microsoft.com/office/drawing/2014/main" id="{7A5FBC9B-8D3D-168E-08EC-F0DE6DBFD9B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761" y="2920"/>
              <a:ext cx="23" cy="20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SzPct val="100000"/>
                <a:buChar char="•"/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SzPct val="100000"/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SzPct val="100000"/>
                <a:buChar char="•"/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16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SzTx/>
                <a:buFontTx/>
                <a:buNone/>
              </a:pPr>
              <a:endParaRPr lang="ar-EG" altLang="en-US"/>
            </a:p>
          </p:txBody>
        </p:sp>
      </p:grpSp>
      <p:sp>
        <p:nvSpPr>
          <p:cNvPr id="13334" name="Oval 46">
            <a:extLst>
              <a:ext uri="{FF2B5EF4-FFF2-40B4-BE49-F238E27FC236}">
                <a16:creationId xmlns:a16="http://schemas.microsoft.com/office/drawing/2014/main" id="{9C43B7A3-13B9-1665-0249-22017BAB68F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51701" y="5103812"/>
            <a:ext cx="36513" cy="31750"/>
          </a:xfrm>
          <a:prstGeom prst="ellipse">
            <a:avLst/>
          </a:prstGeom>
          <a:solidFill>
            <a:schemeClr val="tx1"/>
          </a:solidFill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SzPct val="100000"/>
              <a:buChar char="•"/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16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endParaRPr lang="ar-EG" altLang="en-US"/>
          </a:p>
        </p:txBody>
      </p:sp>
      <p:grpSp>
        <p:nvGrpSpPr>
          <p:cNvPr id="13335" name="Group 69">
            <a:extLst>
              <a:ext uri="{FF2B5EF4-FFF2-40B4-BE49-F238E27FC236}">
                <a16:creationId xmlns:a16="http://schemas.microsoft.com/office/drawing/2014/main" id="{FEF47FBC-C944-BADB-46E8-8E43A8CA89F4}"/>
              </a:ext>
            </a:extLst>
          </p:cNvPr>
          <p:cNvGrpSpPr>
            <a:grpSpLocks/>
          </p:cNvGrpSpPr>
          <p:nvPr/>
        </p:nvGrpSpPr>
        <p:grpSpPr bwMode="auto">
          <a:xfrm>
            <a:off x="7385051" y="5319712"/>
            <a:ext cx="620713" cy="342900"/>
            <a:chOff x="3692" y="3312"/>
            <a:chExt cx="391" cy="216"/>
          </a:xfrm>
        </p:grpSpPr>
        <p:grpSp>
          <p:nvGrpSpPr>
            <p:cNvPr id="13336" name="Group 66">
              <a:extLst>
                <a:ext uri="{FF2B5EF4-FFF2-40B4-BE49-F238E27FC236}">
                  <a16:creationId xmlns:a16="http://schemas.microsoft.com/office/drawing/2014/main" id="{7A29FCF0-CAA5-ED8A-2D69-D3B73DBD79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92" y="3312"/>
              <a:ext cx="340" cy="216"/>
              <a:chOff x="2880" y="3312"/>
              <a:chExt cx="340" cy="216"/>
            </a:xfrm>
          </p:grpSpPr>
          <p:sp>
            <p:nvSpPr>
              <p:cNvPr id="13338" name="AutoShape 59">
                <a:extLst>
                  <a:ext uri="{FF2B5EF4-FFF2-40B4-BE49-F238E27FC236}">
                    <a16:creationId xmlns:a16="http://schemas.microsoft.com/office/drawing/2014/main" id="{5C074B8D-4BA5-566F-B8C4-57D0D1C3D9C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-5400000">
                <a:off x="2964" y="3337"/>
                <a:ext cx="216" cy="166"/>
              </a:xfrm>
              <a:prstGeom prst="flowChartMerge">
                <a:avLst/>
              </a:prstGeom>
              <a:noFill/>
              <a:ln w="25400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endParaRPr lang="ar-EG" altLang="en-US"/>
              </a:p>
            </p:txBody>
          </p:sp>
          <p:sp>
            <p:nvSpPr>
              <p:cNvPr id="13339" name="Oval 60">
                <a:extLst>
                  <a:ext uri="{FF2B5EF4-FFF2-40B4-BE49-F238E27FC236}">
                    <a16:creationId xmlns:a16="http://schemas.microsoft.com/office/drawing/2014/main" id="{A0E8805F-7AAF-24CB-186C-8FCED49A504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60" y="3390"/>
                <a:ext cx="60" cy="51"/>
              </a:xfrm>
              <a:prstGeom prst="ellips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SzPct val="100000"/>
                  <a:buChar char="•"/>
                  <a:defRPr sz="24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SzPct val="100000"/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SzPct val="100000"/>
                  <a:buChar char="•"/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16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SzTx/>
                  <a:buFontTx/>
                  <a:buNone/>
                </a:pPr>
                <a:endParaRPr lang="ar-EG" altLang="en-US"/>
              </a:p>
            </p:txBody>
          </p:sp>
          <p:sp>
            <p:nvSpPr>
              <p:cNvPr id="13340" name="Line 61">
                <a:extLst>
                  <a:ext uri="{FF2B5EF4-FFF2-40B4-BE49-F238E27FC236}">
                    <a16:creationId xmlns:a16="http://schemas.microsoft.com/office/drawing/2014/main" id="{C94D445F-2CFD-FD66-2535-2BA52782D17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880" y="3421"/>
                <a:ext cx="102" cy="1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med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3337" name="Line 67">
              <a:extLst>
                <a:ext uri="{FF2B5EF4-FFF2-40B4-BE49-F238E27FC236}">
                  <a16:creationId xmlns:a16="http://schemas.microsoft.com/office/drawing/2014/main" id="{ED0EC7BA-5564-109F-E965-84CE305895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35" y="3417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D110873-3A30-3590-31D2-F471E3DD0BEE}"/>
              </a:ext>
            </a:extLst>
          </p:cNvPr>
          <p:cNvSpPr/>
          <p:nvPr/>
        </p:nvSpPr>
        <p:spPr>
          <a:xfrm>
            <a:off x="304800" y="1277938"/>
            <a:ext cx="11734800" cy="497907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29CB1A-D7DF-2BEE-FED0-47B678DD8D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0667" y="2746489"/>
            <a:ext cx="2595134" cy="20236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3D6D173-1949-D091-2303-FC65EC736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7744" y="2875478"/>
            <a:ext cx="2231811" cy="154450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fr-FR"/>
              <a:t>Adder/Subtractor</a:t>
            </a: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905001"/>
            <a:ext cx="7086600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Box 5"/>
          <p:cNvSpPr txBox="1">
            <a:spLocks noChangeArrowheads="1"/>
          </p:cNvSpPr>
          <p:nvPr/>
        </p:nvSpPr>
        <p:spPr bwMode="auto">
          <a:xfrm>
            <a:off x="8701088" y="5257801"/>
            <a:ext cx="146181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fr-FR" sz="1400"/>
              <a:t>Src: Mano’s Book</a:t>
            </a:r>
          </a:p>
        </p:txBody>
      </p:sp>
      <p:sp>
        <p:nvSpPr>
          <p:cNvPr id="24582" name="TextBox 6"/>
          <p:cNvSpPr txBox="1">
            <a:spLocks noChangeArrowheads="1"/>
          </p:cNvSpPr>
          <p:nvPr/>
        </p:nvSpPr>
        <p:spPr bwMode="auto">
          <a:xfrm>
            <a:off x="3270268" y="5676214"/>
            <a:ext cx="5928161" cy="36933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fr-FR" dirty="0">
                <a:solidFill>
                  <a:schemeClr val="bg1"/>
                </a:solidFill>
              </a:rPr>
              <a:t>Using full adders and XOR we can build an Adder/Subtractor!</a:t>
            </a: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9220200" y="2438400"/>
            <a:ext cx="914400" cy="533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l"/>
            <a:r>
              <a:rPr lang="en-US" altLang="fr-FR" sz="1200"/>
              <a:t>0 : Add</a:t>
            </a:r>
          </a:p>
          <a:p>
            <a:pPr algn="l"/>
            <a:r>
              <a:rPr lang="en-US" altLang="fr-FR" sz="1200"/>
              <a:t>1: subtract</a:t>
            </a:r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268066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Digital Circuits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3385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Digital Circuits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5475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en-US" sz="3200" b="1" dirty="0"/>
              <a:t>Decoders</a:t>
            </a:r>
          </a:p>
          <a:p>
            <a:pPr marL="625475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en-US" sz="3200" b="1" dirty="0"/>
              <a:t>Encoders</a:t>
            </a:r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222999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Decoders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9646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b="1" dirty="0"/>
              <a:t>Decoder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altLang="en-US" sz="2800" b="1" dirty="0"/>
              <a:t>Accepts a value and decodes it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Output corresponds to value of </a:t>
            </a:r>
            <a:r>
              <a:rPr lang="en-US" altLang="en-US" sz="2800" i="1" dirty="0"/>
              <a:t>n</a:t>
            </a:r>
            <a:r>
              <a:rPr lang="en-US" altLang="en-US" sz="2800" dirty="0"/>
              <a:t> inputs</a:t>
            </a:r>
          </a:p>
          <a:p>
            <a:pPr lvl="1">
              <a:lnSpc>
                <a:spcPct val="150000"/>
              </a:lnSpc>
            </a:pPr>
            <a:r>
              <a:rPr lang="en-US" altLang="en-US" sz="2800" b="1" dirty="0"/>
              <a:t>Consists of: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Inputs (n)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Outputs (2</a:t>
            </a:r>
            <a:r>
              <a:rPr lang="en-US" altLang="en-US" sz="2800" baseline="30000" dirty="0"/>
              <a:t>n</a:t>
            </a:r>
            <a:r>
              <a:rPr lang="en-US" altLang="en-US" sz="2800" dirty="0"/>
              <a:t> , numbered from 0 </a:t>
            </a:r>
            <a:r>
              <a:rPr lang="en-US" altLang="en-US" sz="2800" dirty="0">
                <a:sym typeface="Symbol" panose="05050102010706020507" pitchFamily="18" charset="2"/>
              </a:rPr>
              <a:t> </a:t>
            </a:r>
            <a:r>
              <a:rPr lang="en-US" altLang="en-US" sz="2800" dirty="0"/>
              <a:t>2</a:t>
            </a:r>
            <a:r>
              <a:rPr lang="en-US" altLang="en-US" sz="2800" baseline="30000" dirty="0"/>
              <a:t>n</a:t>
            </a:r>
            <a:r>
              <a:rPr lang="en-US" altLang="en-US" sz="2800" dirty="0"/>
              <a:t> - 1)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Selectors / Enable (active high or active low)</a:t>
            </a:r>
          </a:p>
          <a:p>
            <a:endParaRPr lang="en-US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355539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80010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2-to-4 Decoder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9987BC9E-CAD3-48B1-4042-76A99DEF4AA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209800"/>
            <a:ext cx="76200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92098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2-to-4 Decoder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1CB5F83F-F265-F326-5088-82E583AEA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817380"/>
            <a:ext cx="5959669" cy="414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98822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The truth table of 3-to-8 Decoder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4AE3F3E-E4F7-06F9-6A65-B24E16F6BE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4895485"/>
              </p:ext>
            </p:extLst>
          </p:nvPr>
        </p:nvGraphicFramePr>
        <p:xfrm>
          <a:off x="2286000" y="1775305"/>
          <a:ext cx="7772400" cy="4299270"/>
        </p:xfrm>
        <a:graphic>
          <a:graphicData uri="http://schemas.openxmlformats.org/drawingml/2006/table">
            <a:tbl>
              <a:tblPr/>
              <a:tblGrid>
                <a:gridCol w="7064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4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64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64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64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80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643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643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643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064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0643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A2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A1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A0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D0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D1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D2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D3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D4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D5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D6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D7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ECECE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+mn-ea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26413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3-to-8 Decoder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994C9D59-CA32-5CB7-3F78-C29E5DE60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746726"/>
            <a:ext cx="4556721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4373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3-to-8 Decoder with Enable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7B3152-9FDF-F134-30B0-4D28EB4A9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642604"/>
            <a:ext cx="504971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66034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85344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/>
              <a:t>2-to-4 Decoder: NAND implementation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2400" dirty="0"/>
              <a:t>Decoder is enabled when E=0 and an output is active if it is 0</a:t>
            </a: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022DB2FF-D0A7-E423-E76A-D087F82CE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362200"/>
            <a:ext cx="7566284" cy="3689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4792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81534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2-4 Decoder with 2-input and Enable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Object 5">
            <a:extLst>
              <a:ext uri="{FF2B5EF4-FFF2-40B4-BE49-F238E27FC236}">
                <a16:creationId xmlns:a16="http://schemas.microsoft.com/office/drawing/2014/main" id="{E24C29E0-40E6-CFF7-22CF-F49CBBAB3716}"/>
              </a:ext>
            </a:extLst>
          </p:cNvPr>
          <p:cNvGraphicFramePr>
            <a:graphicFrameLocks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5735222"/>
              </p:ext>
            </p:extLst>
          </p:nvPr>
        </p:nvGraphicFramePr>
        <p:xfrm>
          <a:off x="2743200" y="1833104"/>
          <a:ext cx="5781675" cy="411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7066667" imgH="5028571" progId="Paint.Picture">
                  <p:embed/>
                </p:oleObj>
              </mc:Choice>
              <mc:Fallback>
                <p:oleObj name="Bitmap Image" r:id="rId2" imgW="7066667" imgH="5028571" progId="Paint.Picture">
                  <p:embed/>
                  <p:pic>
                    <p:nvPicPr>
                      <p:cNvPr id="27651" name="Object 5">
                        <a:extLst>
                          <a:ext uri="{FF2B5EF4-FFF2-40B4-BE49-F238E27FC236}">
                            <a16:creationId xmlns:a16="http://schemas.microsoft.com/office/drawing/2014/main" id="{DAD3E230-DAC8-BAC2-4B31-0D22EF299AB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1833104"/>
                        <a:ext cx="5781675" cy="411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27313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ko-KR" sz="3600" dirty="0">
                <a:ea typeface="Gulim" panose="020B0600000101010101" pitchFamily="34" charset="-127"/>
              </a:rPr>
              <a:t>Decoder Expansion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542661"/>
            <a:ext cx="11125200" cy="4826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4000" dirty="0">
                <a:ea typeface="Gulim" panose="020B0600000101010101" pitchFamily="34" charset="-127"/>
              </a:rPr>
              <a:t>Decoder expansion</a:t>
            </a:r>
          </a:p>
          <a:p>
            <a:pPr lvl="1">
              <a:lnSpc>
                <a:spcPct val="150000"/>
              </a:lnSpc>
            </a:pPr>
            <a:r>
              <a:rPr lang="en-US" altLang="ko-KR" sz="2800" dirty="0">
                <a:ea typeface="Gulim" panose="020B0600000101010101" pitchFamily="34" charset="-127"/>
              </a:rPr>
              <a:t>Combine two or more small decoders with enable inputs to form a larger decoder</a:t>
            </a:r>
          </a:p>
          <a:p>
            <a:pPr lvl="1">
              <a:lnSpc>
                <a:spcPct val="150000"/>
              </a:lnSpc>
            </a:pPr>
            <a:r>
              <a:rPr lang="en-US" altLang="ko-KR" sz="2800" dirty="0">
                <a:ea typeface="Gulim" panose="020B0600000101010101" pitchFamily="34" charset="-127"/>
              </a:rPr>
              <a:t>3-to-8-line decoder constructed from two 2-to-4-line decoders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ko-KR" sz="2800" dirty="0">
                <a:latin typeface="Arial" panose="020B0604020202020204" pitchFamily="34" charset="0"/>
                <a:ea typeface="신명조"/>
                <a:cs typeface="신명조"/>
              </a:rPr>
              <a:t>The MSB is connected to the enable inputs</a:t>
            </a:r>
          </a:p>
          <a:p>
            <a:pPr marL="1371600" lvl="2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ko-KR" sz="2800" dirty="0">
                <a:latin typeface="Arial" panose="020B0604020202020204" pitchFamily="34" charset="0"/>
                <a:ea typeface="신명조"/>
                <a:cs typeface="신명조"/>
              </a:rPr>
              <a:t>if A</a:t>
            </a:r>
            <a:r>
              <a:rPr kumimoji="1" lang="en-US" altLang="ko-KR" sz="2800" baseline="-25000" dirty="0">
                <a:latin typeface="Arial" panose="020B0604020202020204" pitchFamily="34" charset="0"/>
                <a:ea typeface="신명조"/>
                <a:cs typeface="신명조"/>
              </a:rPr>
              <a:t>2</a:t>
            </a:r>
            <a:r>
              <a:rPr kumimoji="1" lang="en-US" altLang="ko-KR" sz="2800" dirty="0">
                <a:latin typeface="Arial" panose="020B0604020202020204" pitchFamily="34" charset="0"/>
                <a:ea typeface="신명조"/>
                <a:cs typeface="신명조"/>
              </a:rPr>
              <a:t>=0, upper is enabled; if A</a:t>
            </a:r>
            <a:r>
              <a:rPr kumimoji="1" lang="en-US" altLang="ko-KR" sz="2800" baseline="-25000" dirty="0">
                <a:latin typeface="Arial" panose="020B0604020202020204" pitchFamily="34" charset="0"/>
                <a:ea typeface="신명조"/>
                <a:cs typeface="신명조"/>
              </a:rPr>
              <a:t>2</a:t>
            </a:r>
            <a:r>
              <a:rPr kumimoji="1" lang="en-US" altLang="ko-KR" sz="2800" dirty="0">
                <a:latin typeface="Arial" panose="020B0604020202020204" pitchFamily="34" charset="0"/>
                <a:ea typeface="신명조"/>
                <a:cs typeface="신명조"/>
              </a:rPr>
              <a:t>=1, lower is enabled.</a:t>
            </a:r>
            <a:endParaRPr kumimoji="1" lang="ko-KR" altLang="en-US" sz="2800" dirty="0">
              <a:latin typeface="Arial" panose="020B0604020202020204" pitchFamily="34" charset="0"/>
              <a:ea typeface="신명조"/>
              <a:cs typeface="신명조"/>
            </a:endParaRPr>
          </a:p>
          <a:p>
            <a:pPr>
              <a:lnSpc>
                <a:spcPct val="150000"/>
              </a:lnSpc>
            </a:pP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1676856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ko-KR" sz="3600" dirty="0">
                <a:ea typeface="Gulim" panose="020B0600000101010101" pitchFamily="34" charset="-127"/>
              </a:rPr>
              <a:t>Decoder Expansion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C3B66768-244E-E370-18E4-13B103165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909304"/>
            <a:ext cx="69342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34904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86868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/>
              <a:t>2-4 decoders to form one 3-8 decoder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85800" y="1626373"/>
            <a:ext cx="111252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dirty="0"/>
              <a:t>Combining two 2-4 decoders to form one 3-8 decoder using enable switch</a:t>
            </a:r>
            <a:endParaRPr lang="en-US" sz="1600" dirty="0"/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5918EF33-ADA3-0B57-87D2-47A51C28B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900" y="2377701"/>
            <a:ext cx="3810000" cy="3553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5652B698-A7CA-E7FB-9B5B-12CD28D63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169546"/>
            <a:ext cx="4495800" cy="2706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92416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Encoders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9053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b="1" dirty="0"/>
              <a:t>Encoders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2265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altLang="ko-KR" dirty="0">
              <a:ea typeface="Gulim" panose="020B0600000101010101" pitchFamily="34" charset="-127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800" dirty="0">
                <a:ea typeface="Gulim" panose="020B0600000101010101" pitchFamily="34" charset="-127"/>
              </a:rPr>
              <a:t>Perform the inverse operation of a decoder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3200" dirty="0">
                <a:ea typeface="Gulim" panose="020B0600000101010101" pitchFamily="34" charset="-127"/>
              </a:rPr>
              <a:t>2</a:t>
            </a:r>
            <a:r>
              <a:rPr lang="en-US" altLang="ko-KR" sz="3200" baseline="30000" dirty="0">
                <a:ea typeface="Gulim" panose="020B0600000101010101" pitchFamily="34" charset="-127"/>
              </a:rPr>
              <a:t>n</a:t>
            </a:r>
            <a:r>
              <a:rPr lang="en-US" altLang="ko-KR" sz="3200" dirty="0">
                <a:ea typeface="Gulim" panose="020B0600000101010101" pitchFamily="34" charset="-127"/>
              </a:rPr>
              <a:t> (or less) input lines and n output lines</a:t>
            </a:r>
          </a:p>
          <a:p>
            <a:pPr>
              <a:lnSpc>
                <a:spcPct val="150000"/>
              </a:lnSpc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362906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b="1" dirty="0"/>
              <a:t>Encoders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3359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The combinational circuits that change the binary information into N output lines are known as </a:t>
            </a:r>
            <a:r>
              <a:rPr lang="en-US" sz="2400" b="1" dirty="0"/>
              <a:t>Encoders</a:t>
            </a:r>
            <a:r>
              <a:rPr lang="en-US" sz="2400" dirty="0"/>
              <a:t>. The binary information is passed in the form of 2</a:t>
            </a:r>
            <a:r>
              <a:rPr lang="en-US" sz="2400" baseline="30000" dirty="0"/>
              <a:t>N</a:t>
            </a:r>
            <a:r>
              <a:rPr lang="en-US" sz="2400" dirty="0"/>
              <a:t> input lines. The output lines define the N-bit code for the binary information. In simple words, the </a:t>
            </a:r>
            <a:r>
              <a:rPr lang="en-US" sz="2400" b="1" dirty="0"/>
              <a:t>Encoder</a:t>
            </a:r>
            <a:r>
              <a:rPr lang="en-US" sz="2400" dirty="0"/>
              <a:t> performs the reverse operation of the </a:t>
            </a:r>
            <a:r>
              <a:rPr lang="en-US" sz="2400" b="1" dirty="0"/>
              <a:t>Decoder</a:t>
            </a:r>
            <a:r>
              <a:rPr lang="en-US" sz="2400" dirty="0"/>
              <a:t>. At a time, only one input line is activated for simplicity. The produced N-bit output code is equivalent to the binary information.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946268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b="1" dirty="0"/>
              <a:t>Encoders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AD8A6D-FD64-939F-A4C5-96DF594C6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2209800"/>
            <a:ext cx="7026274" cy="3248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6907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600" b="1" dirty="0"/>
              <a:t>4-to-2 line Encoder</a:t>
            </a:r>
            <a:endParaRPr lang="en-US" sz="40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2183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4 to 2 line 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440B56-A3A6-BCA8-651E-BA710A9725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14835"/>
            <a:ext cx="10233800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In 4 to 2 line encoder, there are total of four inputs, i.e., Y</a:t>
            </a:r>
            <a:r>
              <a:rPr lang="en-US" baseline="-25000" dirty="0"/>
              <a:t>0</a:t>
            </a:r>
            <a:r>
              <a:rPr lang="en-US" dirty="0"/>
              <a:t>, Y</a:t>
            </a:r>
            <a:r>
              <a:rPr lang="en-US" baseline="-25000" dirty="0"/>
              <a:t>1</a:t>
            </a:r>
            <a:r>
              <a:rPr lang="en-US" dirty="0"/>
              <a:t>, Y</a:t>
            </a:r>
            <a:r>
              <a:rPr lang="en-US" baseline="-25000" dirty="0"/>
              <a:t>2</a:t>
            </a:r>
            <a:r>
              <a:rPr lang="en-US" dirty="0"/>
              <a:t>, and Y</a:t>
            </a:r>
            <a:r>
              <a:rPr lang="en-US" baseline="-25000" dirty="0"/>
              <a:t>3</a:t>
            </a:r>
            <a:r>
              <a:rPr lang="en-US" dirty="0"/>
              <a:t>, and two outputs, i.e., A</a:t>
            </a:r>
            <a:r>
              <a:rPr lang="en-US" baseline="-25000" dirty="0"/>
              <a:t>0</a:t>
            </a:r>
            <a:r>
              <a:rPr lang="en-US" dirty="0"/>
              <a:t> and A</a:t>
            </a:r>
            <a:r>
              <a:rPr lang="en-US" baseline="-25000" dirty="0"/>
              <a:t>1</a:t>
            </a:r>
            <a:r>
              <a:rPr lang="en-US" dirty="0"/>
              <a:t>. In 4-input lines, one input-line is set to true at a time to get the respective binary code in the output side. Below are the block diagram and the truth table of the 4 to 2 line encoder.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6762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4 to 2 line 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19E6DF-5498-77FE-7A11-E6B2B96D1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58" y="2362200"/>
            <a:ext cx="6771083" cy="27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8417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4 to 2 line 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670A7D-1DBE-881D-63CD-0CD0F775E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1905000"/>
            <a:ext cx="7176124" cy="3786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2221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4 to 2 line 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D88CEF-8FAD-03D3-0DE2-A4A951E0DDAC}"/>
              </a:ext>
            </a:extLst>
          </p:cNvPr>
          <p:cNvSpPr txBox="1"/>
          <p:nvPr/>
        </p:nvSpPr>
        <p:spPr>
          <a:xfrm>
            <a:off x="1447800" y="1752600"/>
            <a:ext cx="769853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The logical expression of the term A0 and A1 is as follows:</a:t>
            </a:r>
          </a:p>
          <a:p>
            <a:endParaRPr lang="en-US" sz="3200" dirty="0"/>
          </a:p>
          <a:p>
            <a:r>
              <a:rPr lang="en-US" sz="3200" dirty="0"/>
              <a:t>A</a:t>
            </a:r>
            <a:r>
              <a:rPr lang="en-US" sz="3200" baseline="-25000" dirty="0"/>
              <a:t>1</a:t>
            </a:r>
            <a:r>
              <a:rPr lang="en-US" sz="3200" dirty="0"/>
              <a:t>=Y</a:t>
            </a:r>
            <a:r>
              <a:rPr lang="en-US" sz="3200" baseline="-25000" dirty="0"/>
              <a:t>3</a:t>
            </a:r>
            <a:r>
              <a:rPr lang="en-US" sz="3200" dirty="0"/>
              <a:t>+Y</a:t>
            </a:r>
            <a:r>
              <a:rPr lang="en-US" sz="3200" baseline="-25000" dirty="0"/>
              <a:t>2</a:t>
            </a:r>
            <a:br>
              <a:rPr lang="en-US" sz="3200" dirty="0"/>
            </a:br>
            <a:r>
              <a:rPr lang="en-US" sz="3200" dirty="0"/>
              <a:t>A</a:t>
            </a:r>
            <a:r>
              <a:rPr lang="en-US" sz="3200" baseline="-25000" dirty="0"/>
              <a:t>0</a:t>
            </a:r>
            <a:r>
              <a:rPr lang="en-US" sz="3200" dirty="0"/>
              <a:t>=Y</a:t>
            </a:r>
            <a:r>
              <a:rPr lang="en-US" sz="3200" baseline="-25000" dirty="0"/>
              <a:t>3</a:t>
            </a:r>
            <a:r>
              <a:rPr lang="en-US" sz="3200" dirty="0"/>
              <a:t>+Y</a:t>
            </a:r>
            <a:r>
              <a:rPr lang="en-US" sz="3200" baseline="-25000" dirty="0"/>
              <a:t>1</a:t>
            </a:r>
            <a:endParaRPr lang="en-US" sz="3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C8A071-9791-A8D6-0520-C33D43290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2565343"/>
            <a:ext cx="4781939" cy="336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6027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/>
              <a:t>Encoders with OR gates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Object 4">
            <a:extLst>
              <a:ext uri="{FF2B5EF4-FFF2-40B4-BE49-F238E27FC236}">
                <a16:creationId xmlns:a16="http://schemas.microsoft.com/office/drawing/2014/main" id="{DB6E5FB3-6488-E272-4CD8-9ABF59F1F19D}"/>
              </a:ext>
            </a:extLst>
          </p:cNvPr>
          <p:cNvGraphicFramePr>
            <a:graphicFrameLocks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7633602"/>
              </p:ext>
            </p:extLst>
          </p:nvPr>
        </p:nvGraphicFramePr>
        <p:xfrm>
          <a:off x="2133600" y="1905000"/>
          <a:ext cx="7315200" cy="36951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6230220" imgH="2952381" progId="Paint.Picture">
                  <p:embed/>
                </p:oleObj>
              </mc:Choice>
              <mc:Fallback>
                <p:oleObj name="Bitmap Image" r:id="rId2" imgW="6230220" imgH="2952381" progId="Paint.Picture">
                  <p:embed/>
                  <p:pic>
                    <p:nvPicPr>
                      <p:cNvPr id="33795" name="Object 4">
                        <a:extLst>
                          <a:ext uri="{FF2B5EF4-FFF2-40B4-BE49-F238E27FC236}">
                            <a16:creationId xmlns:a16="http://schemas.microsoft.com/office/drawing/2014/main" id="{7BAA8C3A-D822-CE70-49A2-CA0480FF825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1905000"/>
                        <a:ext cx="7315200" cy="36951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46082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600" b="1" dirty="0"/>
              <a:t>8-to-3 line Encoder</a:t>
            </a:r>
            <a:endParaRPr lang="en-US" sz="40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9674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dirty="0"/>
              <a:t>8-to-3 </a:t>
            </a:r>
            <a:r>
              <a:rPr lang="en-US" b="1" dirty="0"/>
              <a:t>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A57F314-AB78-F12F-704C-54C44860BC1D}"/>
              </a:ext>
            </a:extLst>
          </p:cNvPr>
          <p:cNvSpPr txBox="1"/>
          <p:nvPr/>
        </p:nvSpPr>
        <p:spPr>
          <a:xfrm>
            <a:off x="1333889" y="1905000"/>
            <a:ext cx="952422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The 8 to 3 line Encoder is also known as </a:t>
            </a:r>
            <a:r>
              <a:rPr lang="en-US" sz="3200" b="1" dirty="0"/>
              <a:t>Octal to Binary Encoder</a:t>
            </a:r>
            <a:r>
              <a:rPr lang="en-US" sz="3200" dirty="0"/>
              <a:t>. In 8 to 3 line encoder, there is a total of eight inputs, i.e., Y</a:t>
            </a:r>
            <a:r>
              <a:rPr lang="en-US" sz="3200" baseline="-25000" dirty="0"/>
              <a:t>0</a:t>
            </a:r>
            <a:r>
              <a:rPr lang="en-US" sz="3200" dirty="0"/>
              <a:t>, Y</a:t>
            </a:r>
            <a:r>
              <a:rPr lang="en-US" sz="3200" baseline="-25000" dirty="0"/>
              <a:t>1</a:t>
            </a:r>
            <a:r>
              <a:rPr lang="en-US" sz="3200" dirty="0"/>
              <a:t>, Y</a:t>
            </a:r>
            <a:r>
              <a:rPr lang="en-US" sz="3200" baseline="-25000" dirty="0"/>
              <a:t>2</a:t>
            </a:r>
            <a:r>
              <a:rPr lang="en-US" sz="3200" dirty="0"/>
              <a:t>, Y</a:t>
            </a:r>
            <a:r>
              <a:rPr lang="en-US" sz="3200" baseline="-25000" dirty="0"/>
              <a:t>3</a:t>
            </a:r>
            <a:r>
              <a:rPr lang="en-US" sz="3200" dirty="0"/>
              <a:t>, Y</a:t>
            </a:r>
            <a:r>
              <a:rPr lang="en-US" sz="3200" baseline="-25000" dirty="0"/>
              <a:t>4</a:t>
            </a:r>
            <a:r>
              <a:rPr lang="en-US" sz="3200" dirty="0"/>
              <a:t>, Y</a:t>
            </a:r>
            <a:r>
              <a:rPr lang="en-US" sz="3200" baseline="-25000" dirty="0"/>
              <a:t>5</a:t>
            </a:r>
            <a:r>
              <a:rPr lang="en-US" sz="3200" dirty="0"/>
              <a:t>, Y</a:t>
            </a:r>
            <a:r>
              <a:rPr lang="en-US" sz="3200" baseline="-25000" dirty="0"/>
              <a:t>6</a:t>
            </a:r>
            <a:r>
              <a:rPr lang="en-US" sz="3200" dirty="0"/>
              <a:t>, and Y</a:t>
            </a:r>
            <a:r>
              <a:rPr lang="en-US" sz="3200" baseline="-25000" dirty="0"/>
              <a:t>7</a:t>
            </a:r>
            <a:r>
              <a:rPr lang="en-US" sz="3200" dirty="0"/>
              <a:t> and three outputs, i.e., A</a:t>
            </a:r>
            <a:r>
              <a:rPr lang="en-US" sz="3200" baseline="-25000" dirty="0"/>
              <a:t>0</a:t>
            </a:r>
            <a:r>
              <a:rPr lang="en-US" sz="3200" dirty="0"/>
              <a:t>, A1, and A</a:t>
            </a:r>
            <a:r>
              <a:rPr lang="en-US" sz="3200" baseline="-25000" dirty="0"/>
              <a:t>2</a:t>
            </a:r>
            <a:r>
              <a:rPr lang="en-US" sz="3200" dirty="0"/>
              <a:t>. In 8-input lines, one input-line is set to true at a time to get the respective binary code in the output side. Below are the block diagram and the truth table of the 8 to 3 line encoder.</a:t>
            </a:r>
          </a:p>
        </p:txBody>
      </p:sp>
    </p:spTree>
    <p:extLst>
      <p:ext uri="{BB962C8B-B14F-4D97-AF65-F5344CB8AC3E}">
        <p14:creationId xmlns:p14="http://schemas.microsoft.com/office/powerpoint/2010/main" val="31431574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dirty="0"/>
              <a:t>8 x 3 </a:t>
            </a:r>
            <a:r>
              <a:rPr lang="en-US" b="1" dirty="0"/>
              <a:t>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BEE2FE-B6C4-16E3-4513-7B21B010AD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1910463"/>
            <a:ext cx="6891725" cy="3960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987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dirty="0"/>
              <a:t>8 x 3 </a:t>
            </a:r>
            <a:r>
              <a:rPr lang="en-US" b="1" dirty="0"/>
              <a:t>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0FFB84-4239-A6E5-56C5-036344CDC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1752600"/>
            <a:ext cx="7120484" cy="40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0616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dirty="0"/>
              <a:t>8 x 3 </a:t>
            </a:r>
            <a:r>
              <a:rPr lang="en-US" b="1" dirty="0"/>
              <a:t>Encoder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DFF4AC-0B8D-389A-50BE-5151C694E83F}"/>
              </a:ext>
            </a:extLst>
          </p:cNvPr>
          <p:cNvSpPr txBox="1"/>
          <p:nvPr/>
        </p:nvSpPr>
        <p:spPr>
          <a:xfrm>
            <a:off x="762000" y="1905000"/>
            <a:ext cx="73152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The logical expression of the term A0, A1, and A2 are as follows:</a:t>
            </a:r>
          </a:p>
          <a:p>
            <a:endParaRPr lang="en-US" sz="2800" b="1" dirty="0"/>
          </a:p>
          <a:p>
            <a:r>
              <a:rPr lang="en-US" sz="2800" dirty="0"/>
              <a:t>A</a:t>
            </a:r>
            <a:r>
              <a:rPr lang="en-US" sz="2800" baseline="-25000" dirty="0"/>
              <a:t>2</a:t>
            </a:r>
            <a:r>
              <a:rPr lang="en-US" sz="2800" dirty="0"/>
              <a:t>=Y</a:t>
            </a:r>
            <a:r>
              <a:rPr lang="en-US" sz="2800" baseline="-25000" dirty="0"/>
              <a:t>4</a:t>
            </a:r>
            <a:r>
              <a:rPr lang="en-US" sz="2800" dirty="0"/>
              <a:t>+Y</a:t>
            </a:r>
            <a:r>
              <a:rPr lang="en-US" sz="2800" baseline="-25000" dirty="0"/>
              <a:t>5</a:t>
            </a:r>
            <a:r>
              <a:rPr lang="en-US" sz="2800" dirty="0"/>
              <a:t>+Y</a:t>
            </a:r>
            <a:r>
              <a:rPr lang="en-US" sz="2800" baseline="-25000" dirty="0"/>
              <a:t>6</a:t>
            </a:r>
            <a:r>
              <a:rPr lang="en-US" sz="2800" dirty="0"/>
              <a:t>+Y</a:t>
            </a:r>
            <a:r>
              <a:rPr lang="en-US" sz="2800" baseline="-25000" dirty="0"/>
              <a:t>7</a:t>
            </a:r>
            <a:br>
              <a:rPr lang="en-US" sz="2800" dirty="0"/>
            </a:br>
            <a:r>
              <a:rPr lang="en-US" sz="2800" dirty="0"/>
              <a:t>A</a:t>
            </a:r>
            <a:r>
              <a:rPr lang="en-US" sz="2800" baseline="-25000" dirty="0"/>
              <a:t>1</a:t>
            </a:r>
            <a:r>
              <a:rPr lang="en-US" sz="2800" dirty="0"/>
              <a:t>=Y</a:t>
            </a:r>
            <a:r>
              <a:rPr lang="en-US" sz="2800" baseline="-25000" dirty="0"/>
              <a:t>2</a:t>
            </a:r>
            <a:r>
              <a:rPr lang="en-US" sz="2800" dirty="0"/>
              <a:t>+Y</a:t>
            </a:r>
            <a:r>
              <a:rPr lang="en-US" sz="2800" baseline="-25000" dirty="0"/>
              <a:t>3</a:t>
            </a:r>
            <a:r>
              <a:rPr lang="en-US" sz="2800" dirty="0"/>
              <a:t>+Y</a:t>
            </a:r>
            <a:r>
              <a:rPr lang="en-US" sz="2800" baseline="-25000" dirty="0"/>
              <a:t>6</a:t>
            </a:r>
            <a:r>
              <a:rPr lang="en-US" sz="2800" dirty="0"/>
              <a:t>+Y</a:t>
            </a:r>
            <a:r>
              <a:rPr lang="en-US" sz="2800" baseline="-25000" dirty="0"/>
              <a:t>7</a:t>
            </a:r>
            <a:br>
              <a:rPr lang="en-US" sz="2800" dirty="0"/>
            </a:br>
            <a:r>
              <a:rPr lang="en-US" sz="2800" dirty="0"/>
              <a:t>A</a:t>
            </a:r>
            <a:r>
              <a:rPr lang="en-US" sz="2800" baseline="-25000" dirty="0"/>
              <a:t>0</a:t>
            </a:r>
            <a:r>
              <a:rPr lang="en-US" sz="2800" dirty="0"/>
              <a:t>=Y</a:t>
            </a:r>
            <a:r>
              <a:rPr lang="en-US" sz="2800" baseline="-25000" dirty="0"/>
              <a:t>7</a:t>
            </a:r>
            <a:r>
              <a:rPr lang="en-US" sz="2800" dirty="0"/>
              <a:t>+Y</a:t>
            </a:r>
            <a:r>
              <a:rPr lang="en-US" sz="2800" baseline="-25000" dirty="0"/>
              <a:t>5</a:t>
            </a:r>
            <a:r>
              <a:rPr lang="en-US" sz="2800" dirty="0"/>
              <a:t>+Y</a:t>
            </a:r>
            <a:r>
              <a:rPr lang="en-US" sz="2800" baseline="-25000" dirty="0"/>
              <a:t>3</a:t>
            </a:r>
            <a:r>
              <a:rPr lang="en-US" sz="2800" dirty="0"/>
              <a:t>+Y</a:t>
            </a:r>
            <a:r>
              <a:rPr lang="en-US" sz="2800" baseline="-25000" dirty="0"/>
              <a:t>1</a:t>
            </a:r>
            <a:endParaRPr lang="en-US" sz="2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F78040C-573D-74CE-8ABE-E71F5D1643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2436243"/>
            <a:ext cx="4207687" cy="361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5077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76200" y="5888401"/>
            <a:ext cx="4768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D28D4-F398-FFFB-9AC3-BAE86E64BE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3600" y="6063903"/>
            <a:ext cx="2229161" cy="41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12639</TotalTime>
  <Words>1101</Words>
  <Application>Microsoft Office PowerPoint</Application>
  <PresentationFormat>Widescreen</PresentationFormat>
  <Paragraphs>308</Paragraphs>
  <Slides>41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Arial</vt:lpstr>
      <vt:lpstr>Calibri</vt:lpstr>
      <vt:lpstr>Corbel</vt:lpstr>
      <vt:lpstr>Symbol</vt:lpstr>
      <vt:lpstr>Tahoma</vt:lpstr>
      <vt:lpstr>Times New Roman</vt:lpstr>
      <vt:lpstr>Wingdings</vt:lpstr>
      <vt:lpstr>Depth</vt:lpstr>
      <vt:lpstr>Bitmap Image</vt:lpstr>
      <vt:lpstr>PowerPoint Presentation</vt:lpstr>
      <vt:lpstr>PowerPoint Presentation</vt:lpstr>
      <vt:lpstr>PowerPoint Presentation</vt:lpstr>
      <vt:lpstr>Half Adder</vt:lpstr>
      <vt:lpstr>Full Adder</vt:lpstr>
      <vt:lpstr>Full Adder Circuit Using XOR</vt:lpstr>
      <vt:lpstr>Full Adder = 2 Half Adders</vt:lpstr>
      <vt:lpstr>4-bit Carry Ripple Adder</vt:lpstr>
      <vt:lpstr>PowerPoint Presentation</vt:lpstr>
      <vt:lpstr>Half Subtractor</vt:lpstr>
      <vt:lpstr>Adder/Subtractor</vt:lpstr>
      <vt:lpstr>PowerPoint Presentation</vt:lpstr>
      <vt:lpstr>Digital Circuits</vt:lpstr>
      <vt:lpstr>PowerPoint Presentation</vt:lpstr>
      <vt:lpstr>Decoder</vt:lpstr>
      <vt:lpstr>2-to-4 Decoder</vt:lpstr>
      <vt:lpstr>2-to-4 Decoder</vt:lpstr>
      <vt:lpstr>The truth table of 3-to-8 Decoder</vt:lpstr>
      <vt:lpstr>3-to-8 Decoder</vt:lpstr>
      <vt:lpstr>3-to-8 Decoder with Enable</vt:lpstr>
      <vt:lpstr>2-to-4 Decoder: NAND implementation</vt:lpstr>
      <vt:lpstr>2-4 Decoder with 2-input and Enable</vt:lpstr>
      <vt:lpstr>Decoder Expansion</vt:lpstr>
      <vt:lpstr>Decoder Expansion</vt:lpstr>
      <vt:lpstr>2-4 decoders to form one 3-8 decoder</vt:lpstr>
      <vt:lpstr>PowerPoint Presentation</vt:lpstr>
      <vt:lpstr>Encoders</vt:lpstr>
      <vt:lpstr>Encoders</vt:lpstr>
      <vt:lpstr>Encoders</vt:lpstr>
      <vt:lpstr>PowerPoint Presentation</vt:lpstr>
      <vt:lpstr>4 to 2 line Encoder</vt:lpstr>
      <vt:lpstr>4 to 2 line Encoder</vt:lpstr>
      <vt:lpstr>4 to 2 line Encoder</vt:lpstr>
      <vt:lpstr>4 to 2 line Encoder</vt:lpstr>
      <vt:lpstr>Encoders with OR gates</vt:lpstr>
      <vt:lpstr>PowerPoint Presentation</vt:lpstr>
      <vt:lpstr>8-to-3 Encoder</vt:lpstr>
      <vt:lpstr>8 x 3 Encoder</vt:lpstr>
      <vt:lpstr>8 x 3 Encoder</vt:lpstr>
      <vt:lpstr>8 x 3 Encoder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</dc:title>
  <dc:creator>clt</dc:creator>
  <cp:lastModifiedBy>Dr. Gamal Selim</cp:lastModifiedBy>
  <cp:revision>120</cp:revision>
  <dcterms:created xsi:type="dcterms:W3CDTF">2023-10-09T11:25:37Z</dcterms:created>
  <dcterms:modified xsi:type="dcterms:W3CDTF">2023-11-15T18:18:34Z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2023-10-09T00:00:00Z</vt:filetime>
  </property>
</Properties>
</file>