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626" r:id="rId6"/>
    <p:sldId id="503" r:id="rId7"/>
    <p:sldId id="313" r:id="rId8"/>
    <p:sldId id="647" r:id="rId9"/>
    <p:sldId id="276" r:id="rId10"/>
    <p:sldId id="628" r:id="rId11"/>
    <p:sldId id="648" r:id="rId12"/>
    <p:sldId id="599" r:id="rId13"/>
    <p:sldId id="630" r:id="rId14"/>
    <p:sldId id="627" r:id="rId15"/>
    <p:sldId id="635" r:id="rId16"/>
    <p:sldId id="636" r:id="rId17"/>
    <p:sldId id="637" r:id="rId18"/>
    <p:sldId id="544" r:id="rId19"/>
    <p:sldId id="625" r:id="rId20"/>
    <p:sldId id="653" r:id="rId21"/>
    <p:sldId id="545" r:id="rId22"/>
    <p:sldId id="654" r:id="rId23"/>
    <p:sldId id="632" r:id="rId24"/>
    <p:sldId id="616" r:id="rId25"/>
    <p:sldId id="640" r:id="rId26"/>
    <p:sldId id="649" r:id="rId27"/>
    <p:sldId id="650" r:id="rId28"/>
    <p:sldId id="587" r:id="rId29"/>
    <p:sldId id="604" r:id="rId30"/>
    <p:sldId id="605" r:id="rId31"/>
    <p:sldId id="613" r:id="rId32"/>
    <p:sldId id="569" r:id="rId33"/>
    <p:sldId id="655" r:id="rId34"/>
    <p:sldId id="566" r:id="rId35"/>
    <p:sldId id="645" r:id="rId36"/>
    <p:sldId id="644" r:id="rId37"/>
    <p:sldId id="533" r:id="rId38"/>
    <p:sldId id="656" r:id="rId39"/>
    <p:sldId id="601" r:id="rId40"/>
    <p:sldId id="602" r:id="rId41"/>
    <p:sldId id="624" r:id="rId42"/>
    <p:sldId id="572" r:id="rId43"/>
    <p:sldId id="606" r:id="rId44"/>
    <p:sldId id="652" r:id="rId45"/>
    <p:sldId id="593"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26"/>
            <p14:sldId id="503"/>
            <p14:sldId id="313"/>
            <p14:sldId id="647"/>
            <p14:sldId id="276"/>
            <p14:sldId id="628"/>
            <p14:sldId id="648"/>
            <p14:sldId id="599"/>
            <p14:sldId id="630"/>
            <p14:sldId id="627"/>
            <p14:sldId id="635"/>
            <p14:sldId id="636"/>
            <p14:sldId id="637"/>
            <p14:sldId id="544"/>
            <p14:sldId id="625"/>
            <p14:sldId id="653"/>
            <p14:sldId id="545"/>
            <p14:sldId id="654"/>
            <p14:sldId id="632"/>
            <p14:sldId id="616"/>
            <p14:sldId id="640"/>
            <p14:sldId id="649"/>
            <p14:sldId id="650"/>
            <p14:sldId id="587"/>
            <p14:sldId id="604"/>
            <p14:sldId id="605"/>
            <p14:sldId id="613"/>
            <p14:sldId id="569"/>
            <p14:sldId id="655"/>
            <p14:sldId id="566"/>
            <p14:sldId id="645"/>
            <p14:sldId id="644"/>
            <p14:sldId id="533"/>
            <p14:sldId id="656"/>
            <p14:sldId id="601"/>
            <p14:sldId id="602"/>
            <p14:sldId id="624"/>
            <p14:sldId id="572"/>
            <p14:sldId id="606"/>
            <p14:sldId id="652"/>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852F4A"/>
    <a:srgbClr val="203E5F"/>
    <a:srgbClr val="2D3956"/>
    <a:srgbClr val="FFD200"/>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9510"/>
    <p:restoredTop sz="91691"/>
  </p:normalViewPr>
  <p:slideViewPr>
    <p:cSldViewPr snapToGrid="0">
      <p:cViewPr varScale="1">
        <p:scale>
          <a:sx n="74" d="100"/>
          <a:sy n="74" d="100"/>
        </p:scale>
        <p:origin x="184" y="8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1603250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0244983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JO"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660325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9/26/25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4.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Ji_Ec7DTWvc" TargetMode="External"/><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hyperlink" Target="https://mountainviewegypt.com/" TargetMode="External"/><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22.png"/></Relationships>
</file>

<file path=ppt/slides/_rels/slide34.xml.rels><?xml version="1.0" encoding="UTF-8" standalone="yes"?>
<Relationships xmlns="http://schemas.openxmlformats.org/package/2006/relationships"><Relationship Id="rId3" Type="http://schemas.openxmlformats.org/officeDocument/2006/relationships/hyperlink" Target="https://www.presidency.eg/ar/&#1602;&#1587;&#1605;-&#1575;&#1604;&#1571;&#1582;&#1576;&#1575;&#1585;/&#1575;&#1604;&#1601;&#1593;&#1575;&#1604;&#1610;&#1575;&#1578;-&#1608;&#1575;&#1604;&#1605;&#1572;&#1578;&#1605;&#1585;&#1575;&#1578;/&#1605;&#1572;&#1578;&#1605;&#1585;-&#1602;&#1575;&#1583;&#1585;&#1608;&#1606;-&#1576;&#1575;&#1582;&#1578;&#1604;&#1575;&#1601;-&#1571;&#1589;&#1581;&#1575;&#1576;-&#1575;&#1604;&#1607;&#1605;&#1605;-&#1608;&#1575;&#1604;&#1602;&#1583;&#1585;&#1575;&#1578;-&#1575;&#1604;&#1582;&#1575;&#1589;&#1577;/" TargetMode="Externa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5.png"/><Relationship Id="rId1" Type="http://schemas.openxmlformats.org/officeDocument/2006/relationships/slideLayout" Target="../slideLayouts/slideLayout5.xml"/><Relationship Id="rId5" Type="http://schemas.openxmlformats.org/officeDocument/2006/relationships/image" Target="../media/image25.png"/><Relationship Id="rId4" Type="http://schemas.openxmlformats.org/officeDocument/2006/relationships/hyperlink" Target="https://www.okaz.com.sa/variety/na/2099428?utm_source=chatgpt.com" TargetMode="External"/></Relationships>
</file>

<file path=ppt/slides/_rels/slide36.xml.rels><?xml version="1.0" encoding="UTF-8" standalone="yes"?>
<Relationships xmlns="http://schemas.openxmlformats.org/package/2006/relationships"><Relationship Id="rId3" Type="http://schemas.openxmlformats.org/officeDocument/2006/relationships/hyperlink" Target="https://www.scribd.com/document/809708566/&#1585;&#1572;&#1610;&#1577;-&#1587;&#1608;&#1587;&#1610;&#1608;&#1604;&#1608;&#1580;&#1610;&#1577;-&#1604;&#1604;&#1589;&#1608;&#1585;&#1577;-&#1575;&#1604;&#1575;&#1588;&#1607;&#1575;&#1585;&#1610;&#1577;-&#1601;&#1610;-&#1578;&#1608;&#1606;&#1587;-&#1578;&#1571;&#1579;&#1610;&#1585;&#1607;&#1575;-&#1593;&#1604;&#1609;-&#1575;&#1604;&#1587;&#1604;&#1608;&#1603;-&#1575;&#1604;&#1575;&#1587;&#1578;&#1607;&#1604;&#1575;&#1603;&#1610;-&#1608;&#1575;&#1604;&#1578;&#1606;&#1588;&#1574;&#1577;-&#1575;&#1604;&#1575;&#1580;&#1578;&#1605;&#1575;&#1593;&#1610;&#1577;"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38.xml.rels><?xml version="1.0" encoding="UTF-8" standalone="yes"?>
<Relationships xmlns="http://schemas.openxmlformats.org/package/2006/relationships"><Relationship Id="rId3" Type="http://schemas.openxmlformats.org/officeDocument/2006/relationships/hyperlink" Target="https://pubhtml5.com/skxp/swng/" TargetMode="Externa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democraticac.de/?p=91985" TargetMode="External"/><Relationship Id="rId2" Type="http://schemas.openxmlformats.org/officeDocument/2006/relationships/hyperlink" Target="https://www.scribd.com/document/809708566" TargetMode="External"/><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hyperlink" Target="https://aliradah.com/&#1575;&#1604;&#1573;&#1593;&#1604;&#1575;&#1605;-&#1608;&#1575;&#1604;&#1573;&#1593;&#1575;&#1602;&#1577;-&#1575;&#1604;&#1606;&#1605;&#1575;&#1584;&#1580;-&#1575;&#1604;&#1605;&#1582;&#1578;&#1604;&#1601;&#1577;-&#1604;/" TargetMode="External"/><Relationship Id="rId4" Type="http://schemas.openxmlformats.org/officeDocument/2006/relationships/hyperlink" Target="https://pubhtml5.com/skxp/swng/"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7.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373272" y="-98837"/>
            <a:ext cx="6032310" cy="580360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0" name="TextBox 29"/>
          <p:cNvSpPr txBox="1"/>
          <p:nvPr/>
        </p:nvSpPr>
        <p:spPr>
          <a:xfrm>
            <a:off x="401424" y="4315270"/>
            <a:ext cx="5216525" cy="461665"/>
          </a:xfrm>
          <a:prstGeom prst="rect">
            <a:avLst/>
          </a:prstGeom>
          <a:noFill/>
        </p:spPr>
        <p:txBody>
          <a:bodyPr wrap="square" rtlCol="0">
            <a:spAutoFit/>
          </a:bodyPr>
          <a:lstStyle/>
          <a:p>
            <a:pPr algn="ctr"/>
            <a:r>
              <a:rPr lang="ar-SA" sz="2400" dirty="0">
                <a:latin typeface="Alexandria" charset="0"/>
                <a:cs typeface="Alexandria" charset="0"/>
              </a:rPr>
              <a:t>د. منى المصري </a:t>
            </a:r>
            <a:endParaRPr lang="en-US" sz="2400" dirty="0">
              <a:latin typeface="Alexandria" charset="0"/>
              <a:cs typeface="Alexandria" charset="0"/>
            </a:endParaRPr>
          </a:p>
        </p:txBody>
      </p:sp>
      <p:sp>
        <p:nvSpPr>
          <p:cNvPr id="31" name="TextBox 30"/>
          <p:cNvSpPr txBox="1"/>
          <p:nvPr/>
        </p:nvSpPr>
        <p:spPr>
          <a:xfrm>
            <a:off x="483798" y="2052523"/>
            <a:ext cx="4760885" cy="998607"/>
          </a:xfrm>
          <a:prstGeom prst="rect">
            <a:avLst/>
          </a:prstGeom>
          <a:noFill/>
        </p:spPr>
        <p:txBody>
          <a:bodyPr wrap="square" rtlCol="0">
            <a:spAutoFit/>
          </a:bodyPr>
          <a:lstStyle/>
          <a:p>
            <a:pPr algn="ctr">
              <a:lnSpc>
                <a:spcPct val="150000"/>
              </a:lnSpc>
            </a:pPr>
            <a:r>
              <a:rPr lang="ar-SA" sz="4400" b="1" i="0" u="none" strike="noStrike" dirty="0">
                <a:solidFill>
                  <a:schemeClr val="accent1"/>
                </a:solidFill>
                <a:effectLst/>
              </a:rPr>
              <a:t>مساق قضايا إعلامية</a:t>
            </a:r>
            <a:endParaRPr lang="en-US" sz="4400" b="1" i="0" u="none" strike="noStrike" dirty="0">
              <a:solidFill>
                <a:schemeClr val="accent1"/>
              </a:solidFill>
              <a:effectLst/>
            </a:endParaRPr>
          </a:p>
        </p:txBody>
      </p:sp>
      <p:sp>
        <p:nvSpPr>
          <p:cNvPr id="34" name="Rectangle: Rounded Corners 33"/>
          <p:cNvSpPr/>
          <p:nvPr/>
        </p:nvSpPr>
        <p:spPr>
          <a:xfrm>
            <a:off x="0" y="570476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الثانية</a:t>
            </a:r>
            <a:endParaRPr lang="en-US" sz="2800" b="1" dirty="0">
              <a:solidFill>
                <a:schemeClr val="bg1"/>
              </a:solidFill>
              <a:latin typeface="Alexandria" charset="0"/>
              <a:cs typeface="Alexandria" charset="0"/>
            </a:endParaRPr>
          </a:p>
        </p:txBody>
      </p:sp>
      <p:sp>
        <p:nvSpPr>
          <p:cNvPr id="46" name="TextBox 45"/>
          <p:cNvSpPr txBox="1"/>
          <p:nvPr/>
        </p:nvSpPr>
        <p:spPr>
          <a:xfrm>
            <a:off x="464562" y="5078798"/>
            <a:ext cx="1063112" cy="338554"/>
          </a:xfrm>
          <a:prstGeom prst="rect">
            <a:avLst/>
          </a:prstGeom>
          <a:noFill/>
        </p:spPr>
        <p:txBody>
          <a:bodyPr wrap="none" rtlCol="0">
            <a:spAutoFit/>
          </a:bodyPr>
          <a:lstStyle/>
          <a:p>
            <a:r>
              <a:rPr lang="en-US" sz="1600" dirty="0">
                <a:effectLst/>
                <a:latin typeface="Helvetica" pitchFamily="2" charset="0"/>
              </a:rPr>
              <a:t>DGM 335</a:t>
            </a:r>
          </a:p>
        </p:txBody>
      </p:sp>
      <p:sp>
        <p:nvSpPr>
          <p:cNvPr id="14" name="Oval 13"/>
          <p:cNvSpPr/>
          <p:nvPr/>
        </p:nvSpPr>
        <p:spPr>
          <a:xfrm>
            <a:off x="5735277" y="414841"/>
            <a:ext cx="6614905" cy="647562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9789"/>
            <a:ext cx="12088141" cy="6733318"/>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sp>
        <p:nvSpPr>
          <p:cNvPr id="9" name="TextBox 8"/>
          <p:cNvSpPr txBox="1"/>
          <p:nvPr/>
        </p:nvSpPr>
        <p:spPr>
          <a:xfrm>
            <a:off x="5055957" y="3542287"/>
            <a:ext cx="6794421" cy="646331"/>
          </a:xfrm>
          <a:prstGeom prst="rect">
            <a:avLst/>
          </a:prstGeom>
          <a:noFill/>
        </p:spPr>
        <p:txBody>
          <a:bodyPr wrap="square" rtlCol="0">
            <a:spAutoFit/>
          </a:bodyPr>
          <a:lstStyle/>
          <a:p>
            <a:pPr algn="ctr"/>
            <a:r>
              <a:rPr lang="ar-SA" sz="3600" b="1" dirty="0">
                <a:solidFill>
                  <a:srgbClr val="00B0F0"/>
                </a:solidFill>
                <a:latin typeface="Alexandria" charset="0"/>
                <a:cs typeface="Alexandria" charset="0"/>
              </a:rPr>
              <a:t>التنوع والتمثيل والإنصاف في الإعلام</a:t>
            </a:r>
            <a:endParaRPr lang="en-US" sz="3600" b="1" dirty="0">
              <a:solidFill>
                <a:srgbClr val="00B0F0"/>
              </a:solidFill>
              <a:latin typeface="Alexandria" charset="0"/>
              <a:cs typeface="Alexandria" charset="0"/>
            </a:endParaRPr>
          </a:p>
        </p:txBody>
      </p:sp>
      <p:sp>
        <p:nvSpPr>
          <p:cNvPr id="10" name="Rectangle: Rounded Corners 9"/>
          <p:cNvSpPr/>
          <p:nvPr/>
        </p:nvSpPr>
        <p:spPr>
          <a:xfrm>
            <a:off x="6865157" y="4961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الثانية</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د. منى المصري </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pPr algn="r"/>
            <a:r>
              <a:rPr lang="ar-SA" sz="2400" dirty="0">
                <a:solidFill>
                  <a:srgbClr val="00B0F0"/>
                </a:solidFill>
                <a:latin typeface="Alexandria" charset="0"/>
                <a:cs typeface="Alexandria" charset="0"/>
              </a:rPr>
              <a:t>مدرس المساق:</a:t>
            </a:r>
            <a:endParaRPr lang="en-US" sz="2400" dirty="0">
              <a:solidFill>
                <a:srgbClr val="00B0F0"/>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Placeholder 7">
            <a:extLst>
              <a:ext uri="{FF2B5EF4-FFF2-40B4-BE49-F238E27FC236}">
                <a16:creationId xmlns:a16="http://schemas.microsoft.com/office/drawing/2014/main" id="{E73141D6-25DF-5A40-8168-D0C1D95F2420}"/>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4054" r="4054"/>
          <a:stretch>
            <a:fillRect/>
          </a:stretch>
        </p:blipFill>
        <p:spPr>
          <a:xfrm>
            <a:off x="1" y="0"/>
            <a:ext cx="8168639" cy="5000231"/>
          </a:xfr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38996" y="1113101"/>
            <a:ext cx="11856668" cy="53564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p:cNvSpPr txBox="1"/>
          <p:nvPr/>
        </p:nvSpPr>
        <p:spPr>
          <a:xfrm>
            <a:off x="3951214" y="603564"/>
            <a:ext cx="3902032" cy="584775"/>
          </a:xfrm>
          <a:prstGeom prst="rect">
            <a:avLst/>
          </a:prstGeom>
          <a:noFill/>
        </p:spPr>
        <p:txBody>
          <a:bodyPr wrap="square" rtlCol="0">
            <a:spAutoFit/>
          </a:bodyPr>
          <a:lstStyle/>
          <a:p>
            <a:pPr algn="ctr"/>
            <a:r>
              <a:rPr lang="ar-SA" sz="3200" b="1" dirty="0">
                <a:solidFill>
                  <a:srgbClr val="0070C0"/>
                </a:solidFill>
                <a:latin typeface="Alexandria" charset="0"/>
                <a:cs typeface="Alexandria" charset="0"/>
              </a:rPr>
              <a:t>محاور المحاضرة</a:t>
            </a:r>
            <a:endParaRPr lang="en-US" sz="3200" b="1" dirty="0">
              <a:solidFill>
                <a:srgbClr val="0070C0"/>
              </a:solidFill>
              <a:latin typeface="Alexandria" charset="0"/>
              <a:cs typeface="Alexandria" charset="0"/>
            </a:endParaRPr>
          </a:p>
        </p:txBody>
      </p:sp>
      <p:sp>
        <p:nvSpPr>
          <p:cNvPr id="5" name="Rectangle 4"/>
          <p:cNvSpPr/>
          <p:nvPr/>
        </p:nvSpPr>
        <p:spPr>
          <a:xfrm>
            <a:off x="10833100" y="0"/>
            <a:ext cx="1358900"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029436" y="321701"/>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٠١</a:t>
            </a:r>
            <a:endParaRPr lang="en-US" sz="4400" b="1" dirty="0">
              <a:solidFill>
                <a:schemeClr val="bg1"/>
              </a:solidFill>
              <a:latin typeface="Alexandria" charset="0"/>
              <a:cs typeface="Alexandria" charset="0"/>
            </a:endParaRPr>
          </a:p>
        </p:txBody>
      </p:sp>
      <p:sp>
        <p:nvSpPr>
          <p:cNvPr id="48" name="TextBox 47"/>
          <p:cNvSpPr txBox="1"/>
          <p:nvPr/>
        </p:nvSpPr>
        <p:spPr>
          <a:xfrm>
            <a:off x="2404637" y="1188339"/>
            <a:ext cx="9324385" cy="4199611"/>
          </a:xfrm>
          <a:prstGeom prst="rect">
            <a:avLst/>
          </a:prstGeom>
          <a:noFill/>
        </p:spPr>
        <p:txBody>
          <a:bodyPr wrap="square" rtlCol="0">
            <a:spAutoFit/>
          </a:bodyPr>
          <a:lstStyle/>
          <a:p>
            <a:pPr marL="285750" indent="-285750" algn="r" rtl="1">
              <a:lnSpc>
                <a:spcPct val="150000"/>
              </a:lnSpc>
              <a:buFont typeface="Wingdings" pitchFamily="2" charset="2"/>
              <a:buChar char="ü"/>
            </a:pPr>
            <a:r>
              <a:rPr lang="ar-SA" sz="2000" b="1" dirty="0">
                <a:solidFill>
                  <a:schemeClr val="accent2">
                    <a:lumMod val="75000"/>
                  </a:schemeClr>
                </a:solidFill>
                <a:latin typeface="Alexandria" charset="0"/>
                <a:cs typeface="Alexandria" charset="0"/>
              </a:rPr>
              <a:t>مراجعة قصيرة للمحاضرة السابقة </a:t>
            </a:r>
          </a:p>
          <a:p>
            <a:pPr marL="285750" indent="-285750" algn="r" rtl="1">
              <a:lnSpc>
                <a:spcPct val="150000"/>
              </a:lnSpc>
              <a:buFont typeface="Wingdings" pitchFamily="2" charset="2"/>
              <a:buChar char="ü"/>
            </a:pPr>
            <a:r>
              <a:rPr lang="ar-SA" sz="2000" b="1" dirty="0">
                <a:solidFill>
                  <a:schemeClr val="accent2">
                    <a:lumMod val="75000"/>
                  </a:schemeClr>
                </a:solidFill>
                <a:latin typeface="Alexandria" charset="0"/>
                <a:cs typeface="Alexandria" charset="0"/>
              </a:rPr>
              <a:t>مفاهيم أساسية: التنوع – التمثيل – الإنصاف</a:t>
            </a:r>
          </a:p>
          <a:p>
            <a:pPr marL="285750" indent="-285750" algn="r" rtl="1">
              <a:lnSpc>
                <a:spcPct val="150000"/>
              </a:lnSpc>
              <a:buFont typeface="Wingdings" pitchFamily="2" charset="2"/>
              <a:buChar char="ü"/>
            </a:pPr>
            <a:r>
              <a:rPr lang="ar-SA" sz="2000" b="1" dirty="0">
                <a:solidFill>
                  <a:schemeClr val="accent2">
                    <a:lumMod val="75000"/>
                  </a:schemeClr>
                </a:solidFill>
                <a:latin typeface="Alexandria" charset="0"/>
                <a:cs typeface="Alexandria" charset="0"/>
              </a:rPr>
              <a:t>النوع الاجتماعي والتمثيل الإعلامي</a:t>
            </a:r>
          </a:p>
          <a:p>
            <a:pPr marL="285750" indent="-285750" algn="r" rtl="1">
              <a:lnSpc>
                <a:spcPct val="150000"/>
              </a:lnSpc>
              <a:buFont typeface="Wingdings" pitchFamily="2" charset="2"/>
              <a:buChar char="ü"/>
            </a:pPr>
            <a:r>
              <a:rPr lang="ar-SA" sz="2000" b="1" dirty="0">
                <a:solidFill>
                  <a:schemeClr val="accent2">
                    <a:lumMod val="75000"/>
                  </a:schemeClr>
                </a:solidFill>
                <a:latin typeface="Alexandria" charset="0"/>
                <a:cs typeface="Alexandria" charset="0"/>
              </a:rPr>
              <a:t>الطبقة الاجتماعية والتمثيل الإعلامي</a:t>
            </a:r>
          </a:p>
          <a:p>
            <a:pPr marL="285750" indent="-285750" algn="r" rtl="1">
              <a:lnSpc>
                <a:spcPct val="150000"/>
              </a:lnSpc>
              <a:buFont typeface="Wingdings" pitchFamily="2" charset="2"/>
              <a:buChar char="ü"/>
            </a:pPr>
            <a:r>
              <a:rPr lang="ar-SA" sz="2000" b="1" dirty="0">
                <a:solidFill>
                  <a:schemeClr val="accent2">
                    <a:lumMod val="75000"/>
                  </a:schemeClr>
                </a:solidFill>
                <a:latin typeface="Alexandria" charset="0"/>
                <a:cs typeface="Alexandria" charset="0"/>
              </a:rPr>
              <a:t>أصحاب الهمم والاحتياجات الخاصة وتمثيلهم في الإعلام </a:t>
            </a:r>
          </a:p>
          <a:p>
            <a:pPr marL="285750" indent="-285750" algn="r" rtl="1">
              <a:lnSpc>
                <a:spcPct val="150000"/>
              </a:lnSpc>
              <a:buFont typeface="Wingdings" pitchFamily="2" charset="2"/>
              <a:buChar char="ü"/>
            </a:pPr>
            <a:r>
              <a:rPr lang="ar-SA" sz="2000" b="1" dirty="0">
                <a:solidFill>
                  <a:schemeClr val="accent2">
                    <a:lumMod val="75000"/>
                  </a:schemeClr>
                </a:solidFill>
                <a:latin typeface="Alexandria" charset="0"/>
                <a:cs typeface="Alexandria" charset="0"/>
              </a:rPr>
              <a:t>أثر الصور النمطية على الجمهور والسلوك الاستهلاكي</a:t>
            </a:r>
          </a:p>
          <a:p>
            <a:pPr marL="285750" indent="-285750" algn="r" rtl="1">
              <a:lnSpc>
                <a:spcPct val="150000"/>
              </a:lnSpc>
              <a:buFont typeface="Wingdings" pitchFamily="2" charset="2"/>
              <a:buChar char="ü"/>
            </a:pPr>
            <a:r>
              <a:rPr lang="ar-SA" sz="2000" b="1" dirty="0">
                <a:solidFill>
                  <a:schemeClr val="accent2">
                    <a:lumMod val="75000"/>
                  </a:schemeClr>
                </a:solidFill>
                <a:latin typeface="Alexandria" charset="0"/>
                <a:cs typeface="Alexandria" charset="0"/>
              </a:rPr>
              <a:t>دراسات حالة معاصرة (عربية ودولية)</a:t>
            </a:r>
          </a:p>
          <a:p>
            <a:pPr marL="285750" indent="-285750" algn="r" rtl="1">
              <a:lnSpc>
                <a:spcPct val="150000"/>
              </a:lnSpc>
              <a:buFont typeface="Wingdings" pitchFamily="2" charset="2"/>
              <a:buChar char="ü"/>
            </a:pPr>
            <a:r>
              <a:rPr lang="ar-SA" sz="2000" b="1" dirty="0">
                <a:solidFill>
                  <a:schemeClr val="accent2">
                    <a:lumMod val="75000"/>
                  </a:schemeClr>
                </a:solidFill>
                <a:latin typeface="Alexandria" charset="0"/>
                <a:cs typeface="Alexandria" charset="0"/>
              </a:rPr>
              <a:t>تمرين تفكيك خطاب وتحليل محتوى</a:t>
            </a:r>
          </a:p>
          <a:p>
            <a:pPr marL="285750" indent="-285750" algn="r" rtl="1">
              <a:lnSpc>
                <a:spcPct val="150000"/>
              </a:lnSpc>
              <a:buFont typeface="Wingdings" pitchFamily="2" charset="2"/>
              <a:buChar char="ü"/>
            </a:pPr>
            <a:r>
              <a:rPr lang="ar-SA" sz="2000" b="1" dirty="0">
                <a:solidFill>
                  <a:schemeClr val="accent2">
                    <a:lumMod val="75000"/>
                  </a:schemeClr>
                </a:solidFill>
                <a:latin typeface="Alexandria" charset="0"/>
                <a:cs typeface="Alexandria" charset="0"/>
              </a:rPr>
              <a:t>الخلاصة والمناقشة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390" y="-93280"/>
            <a:ext cx="2305141" cy="1076343"/>
          </a:xfrm>
          <a:prstGeom prst="rect">
            <a:avLst/>
          </a:prstGeom>
        </p:spPr>
      </p:pic>
      <p:pic>
        <p:nvPicPr>
          <p:cNvPr id="8" name="Picture 7">
            <a:extLst>
              <a:ext uri="{FF2B5EF4-FFF2-40B4-BE49-F238E27FC236}">
                <a16:creationId xmlns:a16="http://schemas.microsoft.com/office/drawing/2014/main" id="{6E959624-6166-C344-ACD7-8584189893AC}"/>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16774" b="81195" l="43841" r="93760"/>
                    </a14:imgEffect>
                  </a14:imgLayer>
                </a14:imgProps>
              </a:ext>
              <a:ext uri="{28A0092B-C50C-407E-A947-70E740481C1C}">
                <a14:useLocalDpi xmlns:a14="http://schemas.microsoft.com/office/drawing/2010/main" val="0"/>
              </a:ext>
            </a:extLst>
          </a:blip>
          <a:srcRect l="37601" t="8721" b="10752"/>
          <a:stretch/>
        </p:blipFill>
        <p:spPr>
          <a:xfrm rot="19683212">
            <a:off x="138045" y="2017216"/>
            <a:ext cx="3498507" cy="2953629"/>
          </a:xfrm>
          <a:prstGeom prst="rect">
            <a:avLst/>
          </a:prstGeom>
        </p:spPr>
      </p:pic>
    </p:spTree>
    <p:extLst>
      <p:ext uri="{BB962C8B-B14F-4D97-AF65-F5344CB8AC3E}">
        <p14:creationId xmlns:p14="http://schemas.microsoft.com/office/powerpoint/2010/main" val="3403037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965257" y="452172"/>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أهداف المحاضرة</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1" name="TextBox 30"/>
          <p:cNvSpPr txBox="1"/>
          <p:nvPr/>
        </p:nvSpPr>
        <p:spPr>
          <a:xfrm>
            <a:off x="2575560" y="1578101"/>
            <a:ext cx="9480001" cy="2978508"/>
          </a:xfrm>
          <a:prstGeom prst="rect">
            <a:avLst/>
          </a:prstGeom>
          <a:noFill/>
        </p:spPr>
        <p:txBody>
          <a:bodyPr wrap="square" rtlCol="0">
            <a:spAutoFit/>
          </a:bodyPr>
          <a:lstStyle/>
          <a:p>
            <a:pPr algn="r" rtl="1"/>
            <a:r>
              <a:rPr lang="ar-JO" sz="2400" b="1" u="sng" dirty="0">
                <a:solidFill>
                  <a:schemeClr val="accent1">
                    <a:lumMod val="50000"/>
                  </a:schemeClr>
                </a:solidFill>
                <a:latin typeface="Alexandria" charset="0"/>
                <a:cs typeface="+mj-cs"/>
              </a:rPr>
              <a:t>بنهاية هذه المحاضرة، ستكون قادرًا على:</a:t>
            </a:r>
            <a:endParaRPr lang="en-US" sz="2400" b="1" u="sng" dirty="0">
              <a:solidFill>
                <a:schemeClr val="accent1">
                  <a:lumMod val="50000"/>
                </a:schemeClr>
              </a:solidFill>
              <a:latin typeface="Alexandria" charset="0"/>
              <a:cs typeface="+mj-cs"/>
            </a:endParaRPr>
          </a:p>
          <a:p>
            <a:pPr algn="r" rtl="1"/>
            <a:endParaRPr lang="en-US" sz="2400" b="1" u="sng" dirty="0">
              <a:solidFill>
                <a:schemeClr val="accent1">
                  <a:lumMod val="50000"/>
                </a:schemeClr>
              </a:solidFill>
              <a:latin typeface="Alexandria" charset="0"/>
              <a:cs typeface="+mj-cs"/>
            </a:endParaRP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فهم مفاهيم التنوع والتمثيل والإنصاف في الإعلام</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تحليل تمثيلات النوع الاجتماعي، الطبقة، والاحتياجات الخاصة في الأخبار، الترفيه، والإعلان</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تقييم أثر الصور النمطية على التصورات العامة والسلوك الاستهلاكي</a:t>
            </a:r>
          </a:p>
          <a:p>
            <a:pPr marL="342900" indent="-342900" algn="r" rtl="1">
              <a:lnSpc>
                <a:spcPct val="150000"/>
              </a:lnSpc>
              <a:buFont typeface="Wingdings" pitchFamily="2" charset="2"/>
              <a:buChar char="ü"/>
            </a:pPr>
            <a:r>
              <a:rPr lang="ar-JO" sz="2400" dirty="0">
                <a:latin typeface="Arial" panose="020B0604020202020204" pitchFamily="34" charset="0"/>
                <a:cs typeface="Arial" panose="020B0604020202020204" pitchFamily="34" charset="0"/>
              </a:rPr>
              <a:t>تطبيق أدوات تفكيك الخطاب على حالات إعلامية معاصرة</a:t>
            </a:r>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pic>
        <p:nvPicPr>
          <p:cNvPr id="8" name="Picture 7">
            <a:extLst>
              <a:ext uri="{FF2B5EF4-FFF2-40B4-BE49-F238E27FC236}">
                <a16:creationId xmlns:a16="http://schemas.microsoft.com/office/drawing/2014/main" id="{3360B2C2-7013-804F-90FC-61DCA9E2D1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150805"/>
            <a:ext cx="4056823" cy="270719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25" name="TextBox 24"/>
          <p:cNvSpPr txBox="1"/>
          <p:nvPr/>
        </p:nvSpPr>
        <p:spPr>
          <a:xfrm>
            <a:off x="4453193" y="446870"/>
            <a:ext cx="3538248" cy="523220"/>
          </a:xfrm>
          <a:prstGeom prst="rect">
            <a:avLst/>
          </a:prstGeom>
          <a:noFill/>
        </p:spPr>
        <p:txBody>
          <a:bodyPr wrap="square" rtlCol="0">
            <a:spAutoFit/>
          </a:bodyPr>
          <a:lstStyle/>
          <a:p>
            <a:pPr algn="ctr"/>
            <a:r>
              <a:rPr lang="ar-SA" sz="2800" b="1" u="sng" dirty="0">
                <a:solidFill>
                  <a:srgbClr val="00B0F0"/>
                </a:solidFill>
                <a:latin typeface="Alexandria" charset="0"/>
              </a:rPr>
              <a:t>مراجعة للمحاضرة الأولى</a:t>
            </a:r>
            <a:endParaRPr lang="en-US" sz="2800" b="1" u="sng" dirty="0">
              <a:solidFill>
                <a:srgbClr val="00B0F0"/>
              </a:solidFill>
              <a:latin typeface="Alexandria" charset="0"/>
            </a:endParaRPr>
          </a:p>
        </p:txBody>
      </p:sp>
      <p:sp>
        <p:nvSpPr>
          <p:cNvPr id="28" name="Rectangle 27"/>
          <p:cNvSpPr/>
          <p:nvPr/>
        </p:nvSpPr>
        <p:spPr>
          <a:xfrm flipV="1">
            <a:off x="2091066" y="400438"/>
            <a:ext cx="101009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13" name="TextBox 12">
            <a:extLst>
              <a:ext uri="{FF2B5EF4-FFF2-40B4-BE49-F238E27FC236}">
                <a16:creationId xmlns:a16="http://schemas.microsoft.com/office/drawing/2014/main" id="{5A978DC4-8AFF-2D49-A40C-EF1F42C1C0EC}"/>
              </a:ext>
            </a:extLst>
          </p:cNvPr>
          <p:cNvSpPr txBox="1"/>
          <p:nvPr/>
        </p:nvSpPr>
        <p:spPr>
          <a:xfrm>
            <a:off x="10903046" y="14566"/>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23495"/>
            <a:ext cx="2305141" cy="1076343"/>
          </a:xfrm>
          <a:prstGeom prst="rect">
            <a:avLst/>
          </a:prstGeom>
        </p:spPr>
      </p:pic>
      <p:sp>
        <p:nvSpPr>
          <p:cNvPr id="4" name="Content Placeholder 3">
            <a:extLst>
              <a:ext uri="{FF2B5EF4-FFF2-40B4-BE49-F238E27FC236}">
                <a16:creationId xmlns:a16="http://schemas.microsoft.com/office/drawing/2014/main" id="{D0A494A3-4E05-B34C-A224-1C6281F7E85A}"/>
              </a:ext>
            </a:extLst>
          </p:cNvPr>
          <p:cNvSpPr>
            <a:spLocks noGrp="1"/>
          </p:cNvSpPr>
          <p:nvPr>
            <p:ph idx="1"/>
          </p:nvPr>
        </p:nvSpPr>
        <p:spPr>
          <a:xfrm>
            <a:off x="228600" y="1076344"/>
            <a:ext cx="11780520" cy="5507338"/>
          </a:xfrm>
        </p:spPr>
        <p:txBody>
          <a:bodyPr/>
          <a:lstStyle/>
          <a:p>
            <a:pPr marL="0" indent="0" algn="ctr" defTabSz="914400" rtl="1" eaLnBrk="1" latinLnBrk="0" hangingPunct="1">
              <a:lnSpc>
                <a:spcPct val="150000"/>
              </a:lnSpc>
              <a:spcBef>
                <a:spcPts val="1000"/>
              </a:spcBef>
              <a:buNone/>
            </a:pPr>
            <a:r>
              <a:rPr lang="ar-JO" sz="2400" b="1" u="sng" dirty="0">
                <a:solidFill>
                  <a:schemeClr val="accent1">
                    <a:lumMod val="75000"/>
                  </a:schemeClr>
                </a:solidFill>
              </a:rPr>
              <a:t>الإعلام والمجتمع – الإطار المفاهيمي والاتجاهات الكبرى</a:t>
            </a:r>
          </a:p>
          <a:p>
            <a:pPr marL="0" indent="0" algn="r" defTabSz="914400" rtl="1" eaLnBrk="1" latinLnBrk="0" hangingPunct="1">
              <a:lnSpc>
                <a:spcPct val="150000"/>
              </a:lnSpc>
              <a:spcBef>
                <a:spcPts val="1000"/>
              </a:spcBef>
              <a:buNone/>
            </a:pPr>
            <a:r>
              <a:rPr lang="ar-JO" sz="2400" dirty="0">
                <a:solidFill>
                  <a:schemeClr val="accent1">
                    <a:lumMod val="75000"/>
                  </a:schemeClr>
                </a:solidFill>
              </a:rPr>
              <a:t>يعد الاعلام مؤسسة اجتماعية تُعيد إنتاج القيم وتؤثر في المجال العام والمشاركة المدنية.</a:t>
            </a:r>
          </a:p>
          <a:p>
            <a:pPr marL="0" indent="0" algn="r" defTabSz="914400" rtl="1" eaLnBrk="1" latinLnBrk="0" hangingPunct="1">
              <a:lnSpc>
                <a:spcPct val="150000"/>
              </a:lnSpc>
              <a:spcBef>
                <a:spcPts val="1000"/>
              </a:spcBef>
              <a:buNone/>
            </a:pPr>
            <a:r>
              <a:rPr lang="ar-JO" sz="2400" dirty="0">
                <a:solidFill>
                  <a:schemeClr val="accent1">
                    <a:lumMod val="75000"/>
                  </a:schemeClr>
                </a:solidFill>
              </a:rPr>
              <a:t>الهيمنة الرمزية تظهر في الإعلام الترفيهي والإعلاني عبر رسائل غير مباشرة تربط النجاح بالاستهلاك والتميز.</a:t>
            </a:r>
          </a:p>
          <a:p>
            <a:pPr marL="0" indent="0" algn="r" defTabSz="914400" rtl="1" eaLnBrk="1" latinLnBrk="0" hangingPunct="1">
              <a:lnSpc>
                <a:spcPct val="150000"/>
              </a:lnSpc>
              <a:spcBef>
                <a:spcPts val="1000"/>
              </a:spcBef>
              <a:buNone/>
            </a:pPr>
            <a:r>
              <a:rPr lang="ar-JO" sz="2400" dirty="0">
                <a:solidFill>
                  <a:schemeClr val="accent1">
                    <a:lumMod val="75000"/>
                  </a:schemeClr>
                </a:solidFill>
              </a:rPr>
              <a:t>المجال العام الرقمي يتيح فرصًا للنقاش والمشاركة، لكنه يواجه تحديات مثل التضليل، الفجوة الرقمية، والرقابة الخوارزمية.</a:t>
            </a:r>
          </a:p>
          <a:p>
            <a:pPr marL="0" indent="0" algn="r" defTabSz="914400" rtl="1" eaLnBrk="1" latinLnBrk="0" hangingPunct="1">
              <a:lnSpc>
                <a:spcPct val="150000"/>
              </a:lnSpc>
              <a:spcBef>
                <a:spcPts val="1000"/>
              </a:spcBef>
              <a:buNone/>
            </a:pPr>
            <a:r>
              <a:rPr lang="ar-JO" sz="2400" dirty="0">
                <a:solidFill>
                  <a:schemeClr val="accent1">
                    <a:lumMod val="75000"/>
                  </a:schemeClr>
                </a:solidFill>
              </a:rPr>
              <a:t>الجمهور تحوّل من متلقٍ سلبي إلى فاعل رقمي، وظهر نموذج "الجمهور الهجين" الذي يجمع بين التفاعل والاستهلاك.</a:t>
            </a:r>
          </a:p>
          <a:p>
            <a:pPr marL="0" indent="0" algn="r" defTabSz="914400" rtl="1" eaLnBrk="1" latinLnBrk="0" hangingPunct="1">
              <a:lnSpc>
                <a:spcPct val="150000"/>
              </a:lnSpc>
              <a:spcBef>
                <a:spcPts val="1000"/>
              </a:spcBef>
              <a:buNone/>
            </a:pPr>
            <a:r>
              <a:rPr lang="ar-JO" sz="2400" dirty="0">
                <a:solidFill>
                  <a:schemeClr val="accent1">
                    <a:lumMod val="75000"/>
                  </a:schemeClr>
                </a:solidFill>
              </a:rPr>
              <a:t>الإعلام الرقمي يمكن أن يكون أداة للتغيير المجتمعي أو وسيلة للهيمنة، حسب طريقة استخدامه.</a:t>
            </a:r>
          </a:p>
          <a:p>
            <a:pPr marL="0" indent="0" algn="r" defTabSz="914400" rtl="1" eaLnBrk="1" latinLnBrk="0" hangingPunct="1">
              <a:lnSpc>
                <a:spcPct val="90000"/>
              </a:lnSpc>
              <a:spcBef>
                <a:spcPts val="1000"/>
              </a:spcBef>
              <a:buNone/>
            </a:pPr>
            <a:endParaRPr lang="en-JO" dirty="0"/>
          </a:p>
        </p:txBody>
      </p:sp>
    </p:spTree>
    <p:extLst>
      <p:ext uri="{BB962C8B-B14F-4D97-AF65-F5344CB8AC3E}">
        <p14:creationId xmlns:p14="http://schemas.microsoft.com/office/powerpoint/2010/main" val="1581227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488786" y="392158"/>
            <a:ext cx="7614945" cy="661207"/>
          </a:xfrm>
          <a:prstGeom prst="rect">
            <a:avLst/>
          </a:prstGeom>
          <a:noFill/>
        </p:spPr>
        <p:txBody>
          <a:bodyPr wrap="square" rtlCol="0">
            <a:spAutoFit/>
          </a:bodyPr>
          <a:lstStyle/>
          <a:p>
            <a:pPr algn="ctr" rtl="1">
              <a:lnSpc>
                <a:spcPct val="150000"/>
              </a:lnSpc>
            </a:pPr>
            <a:r>
              <a:rPr lang="ar-JO" sz="2800" b="1" dirty="0">
                <a:solidFill>
                  <a:srgbClr val="C00000"/>
                </a:solidFill>
                <a:latin typeface="Arial" panose="020B0604020202020204" pitchFamily="34" charset="0"/>
                <a:cs typeface="Arial" panose="020B0604020202020204" pitchFamily="34" charset="0"/>
              </a:rPr>
              <a:t>مقدمة: الاعلام وتمثيل المجتمع والبناء التصورات العامة </a:t>
            </a:r>
            <a:endParaRPr lang="ar-JO" sz="2800" b="1" dirty="0">
              <a:solidFill>
                <a:schemeClr val="accent1">
                  <a:lumMod val="75000"/>
                </a:schemeClr>
              </a:solidFill>
              <a:latin typeface="Arial" panose="020B0604020202020204" pitchFamily="34" charset="0"/>
              <a:cs typeface="Arial" panose="020B0604020202020204" pitchFamily="34" charset="0"/>
            </a:endParaRPr>
          </a:p>
        </p:txBody>
      </p:sp>
      <p:sp>
        <p:nvSpPr>
          <p:cNvPr id="48" name="TextBox 47"/>
          <p:cNvSpPr txBox="1"/>
          <p:nvPr/>
        </p:nvSpPr>
        <p:spPr>
          <a:xfrm>
            <a:off x="380010" y="1168607"/>
            <a:ext cx="11368897" cy="1685846"/>
          </a:xfrm>
          <a:prstGeom prst="rect">
            <a:avLst/>
          </a:prstGeom>
          <a:noFill/>
        </p:spPr>
        <p:txBody>
          <a:bodyPr wrap="square" rtlCol="0">
            <a:spAutoFit/>
          </a:bodyPr>
          <a:lstStyle/>
          <a:p>
            <a:pPr algn="ctr" rtl="1">
              <a:lnSpc>
                <a:spcPct val="150000"/>
              </a:lnSpc>
            </a:pPr>
            <a:r>
              <a:rPr lang="ar-JO" sz="2400" dirty="0">
                <a:solidFill>
                  <a:schemeClr val="accent1"/>
                </a:solidFill>
                <a:latin typeface="Arial" panose="020B0604020202020204" pitchFamily="34" charset="0"/>
                <a:cs typeface="Arial" panose="020B0604020202020204" pitchFamily="34" charset="0"/>
              </a:rPr>
              <a:t>الإعلام ليس مجرد وسيلة لنقل الأخبار أو الترفيه، بل هو أداة قوية لإعادة إنتاج الثقافة والوعي. التمثيلات الإعلامية تُسهم في تكوين التصورات العامة حول الفئات الاجتماعية (المرأة، الطبقة العاملة، ذوو الإعاقة). فهم هذه التمثيلات يتيح لنا التفكير النقدي في مدى إنصاف الإعلام وعدالته.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21151"/>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pic>
        <p:nvPicPr>
          <p:cNvPr id="5" name="Picture 4">
            <a:extLst>
              <a:ext uri="{FF2B5EF4-FFF2-40B4-BE49-F238E27FC236}">
                <a16:creationId xmlns:a16="http://schemas.microsoft.com/office/drawing/2014/main" id="{BE637648-F310-334F-9365-3286E6798AFD}"/>
              </a:ext>
            </a:extLst>
          </p:cNvPr>
          <p:cNvPicPr>
            <a:picLocks noChangeAspect="1"/>
          </p:cNvPicPr>
          <p:nvPr/>
        </p:nvPicPr>
        <p:blipFill rotWithShape="1">
          <a:blip r:embed="rId3">
            <a:extLst>
              <a:ext uri="{28A0092B-C50C-407E-A947-70E740481C1C}">
                <a14:useLocalDpi xmlns:a14="http://schemas.microsoft.com/office/drawing/2010/main" val="0"/>
              </a:ext>
            </a:extLst>
          </a:blip>
          <a:srcRect b="13748"/>
          <a:stretch/>
        </p:blipFill>
        <p:spPr>
          <a:xfrm>
            <a:off x="1142342" y="3665344"/>
            <a:ext cx="10307831" cy="301375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1022392"/>
            <a:ext cx="11718948" cy="5656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17044" y="361185"/>
            <a:ext cx="7614945" cy="661207"/>
          </a:xfrm>
          <a:prstGeom prst="rect">
            <a:avLst/>
          </a:prstGeom>
          <a:noFill/>
        </p:spPr>
        <p:txBody>
          <a:bodyPr wrap="square" rtlCol="0">
            <a:spAutoFit/>
          </a:bodyPr>
          <a:lstStyle/>
          <a:p>
            <a:pPr algn="ctr" rtl="1">
              <a:lnSpc>
                <a:spcPct val="150000"/>
              </a:lnSpc>
            </a:pPr>
            <a:r>
              <a:rPr lang="ar-JO" sz="2800" b="1" dirty="0">
                <a:solidFill>
                  <a:schemeClr val="accent1">
                    <a:lumMod val="75000"/>
                  </a:schemeClr>
                </a:solidFill>
                <a:latin typeface="Arial" panose="020B0604020202020204" pitchFamily="34" charset="0"/>
                <a:cs typeface="Arial" panose="020B0604020202020204" pitchFamily="34" charset="0"/>
              </a:rPr>
              <a:t>تعريف التنوع الإعلامي </a:t>
            </a:r>
          </a:p>
        </p:txBody>
      </p:sp>
      <p:sp>
        <p:nvSpPr>
          <p:cNvPr id="48" name="TextBox 47"/>
          <p:cNvSpPr txBox="1"/>
          <p:nvPr/>
        </p:nvSpPr>
        <p:spPr>
          <a:xfrm>
            <a:off x="5109808" y="1588320"/>
            <a:ext cx="6760596" cy="4455835"/>
          </a:xfrm>
          <a:prstGeom prst="rect">
            <a:avLst/>
          </a:prstGeom>
          <a:noFill/>
        </p:spPr>
        <p:txBody>
          <a:bodyPr wrap="square" rtlCol="0">
            <a:spAutoFit/>
          </a:bodyPr>
          <a:lstStyle/>
          <a:p>
            <a:pPr algn="just" rtl="1">
              <a:lnSpc>
                <a:spcPct val="150000"/>
              </a:lnSpc>
            </a:pPr>
            <a:r>
              <a:rPr lang="ar-JO" sz="2400" b="1" dirty="0">
                <a:solidFill>
                  <a:srgbClr val="002060"/>
                </a:solidFill>
                <a:latin typeface="Arial" panose="020B0604020202020204" pitchFamily="34" charset="0"/>
                <a:cs typeface="Arial" panose="020B0604020202020204" pitchFamily="34" charset="0"/>
              </a:rPr>
              <a:t>ما المقصود بالتنوع في الإعلام؟ </a:t>
            </a:r>
            <a:endParaRPr lang="en-US" sz="2400" b="1" dirty="0">
              <a:solidFill>
                <a:srgbClr val="002060"/>
              </a:solidFill>
              <a:latin typeface="Arial" panose="020B0604020202020204" pitchFamily="34" charset="0"/>
              <a:cs typeface="Arial" panose="020B0604020202020204" pitchFamily="34" charset="0"/>
            </a:endParaRPr>
          </a:p>
          <a:p>
            <a:pPr algn="just" rtl="1">
              <a:lnSpc>
                <a:spcPct val="150000"/>
              </a:lnSpc>
            </a:pPr>
            <a:r>
              <a:rPr lang="ar-JO" sz="2400" dirty="0">
                <a:solidFill>
                  <a:schemeClr val="accent1"/>
                </a:solidFill>
                <a:latin typeface="Arial" panose="020B0604020202020204" pitchFamily="34" charset="0"/>
                <a:cs typeface="Arial" panose="020B0604020202020204" pitchFamily="34" charset="0"/>
              </a:rPr>
              <a:t>التنوع الإعلامي هو تمثيل الفئات المختلفة داخل المجتمع في المحتوى الإعلامي، من حيث النوع الاجتماعي، الطبقة، الإعاقة، العِرق، العمر، وغيرها.</a:t>
            </a:r>
          </a:p>
          <a:p>
            <a:pPr algn="just" rtl="1">
              <a:lnSpc>
                <a:spcPct val="150000"/>
              </a:lnSpc>
            </a:pPr>
            <a:r>
              <a:rPr lang="ar-JO" sz="2400" dirty="0">
                <a:solidFill>
                  <a:srgbClr val="002060"/>
                </a:solidFill>
                <a:latin typeface="Arial" panose="020B0604020202020204" pitchFamily="34" charset="0"/>
                <a:cs typeface="Arial" panose="020B0604020202020204" pitchFamily="34" charset="0"/>
              </a:rPr>
              <a:t>لا يقتصر على الحضور العددي، بل يشمل التمثيل النوعي</a:t>
            </a:r>
            <a:r>
              <a:rPr lang="en-US" sz="2400" dirty="0">
                <a:solidFill>
                  <a:srgbClr val="002060"/>
                </a:solidFill>
                <a:latin typeface="Arial" panose="020B0604020202020204" pitchFamily="34" charset="0"/>
                <a:cs typeface="Arial" panose="020B0604020202020204" pitchFamily="34" charset="0"/>
              </a:rPr>
              <a:t>,</a:t>
            </a:r>
            <a:r>
              <a:rPr lang="ar-JO" sz="2400" dirty="0">
                <a:solidFill>
                  <a:srgbClr val="002060"/>
                </a:solidFill>
                <a:latin typeface="Arial" panose="020B0604020202020204" pitchFamily="34" charset="0"/>
                <a:cs typeface="Arial" panose="020B0604020202020204" pitchFamily="34" charset="0"/>
              </a:rPr>
              <a:t> والرمزي.</a:t>
            </a:r>
            <a:r>
              <a:rPr lang="en-US" sz="2400" dirty="0">
                <a:solidFill>
                  <a:srgbClr val="002060"/>
                </a:solidFill>
                <a:latin typeface="Arial" panose="020B0604020202020204" pitchFamily="34" charset="0"/>
                <a:cs typeface="Arial" panose="020B0604020202020204" pitchFamily="34" charset="0"/>
              </a:rPr>
              <a:t> </a:t>
            </a:r>
            <a:r>
              <a:rPr lang="ar-SA" sz="2400" dirty="0">
                <a:solidFill>
                  <a:srgbClr val="002060"/>
                </a:solidFill>
                <a:latin typeface="Arial" panose="020B0604020202020204" pitchFamily="34" charset="0"/>
                <a:cs typeface="Arial" panose="020B0604020202020204" pitchFamily="34" charset="0"/>
              </a:rPr>
              <a:t> ويعزز </a:t>
            </a:r>
            <a:r>
              <a:rPr lang="ar-JO" sz="2400" dirty="0">
                <a:solidFill>
                  <a:srgbClr val="002060"/>
                </a:solidFill>
                <a:latin typeface="Arial" panose="020B0604020202020204" pitchFamily="34" charset="0"/>
                <a:cs typeface="Arial" panose="020B0604020202020204" pitchFamily="34" charset="0"/>
              </a:rPr>
              <a:t>التنوع التماسك الاجتماعي ويقلل من التهميش.</a:t>
            </a:r>
          </a:p>
          <a:p>
            <a:pPr algn="just" rtl="1">
              <a:lnSpc>
                <a:spcPct val="150000"/>
              </a:lnSpc>
            </a:pPr>
            <a:r>
              <a:rPr lang="ar-JO" sz="2400" dirty="0">
                <a:solidFill>
                  <a:srgbClr val="C00000"/>
                </a:solidFill>
                <a:latin typeface="Arial" panose="020B0604020202020204" pitchFamily="34" charset="0"/>
                <a:cs typeface="Arial" panose="020B0604020202020204" pitchFamily="34" charset="0"/>
              </a:rPr>
              <a:t>"التنوع الإعلامي هو شرط أساسي لتحقيق العدالة الرمزية في المجتمعات متعددة الهويات" سليماني، 2023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56354"/>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pic>
        <p:nvPicPr>
          <p:cNvPr id="4" name="Picture 3">
            <a:extLst>
              <a:ext uri="{FF2B5EF4-FFF2-40B4-BE49-F238E27FC236}">
                <a16:creationId xmlns:a16="http://schemas.microsoft.com/office/drawing/2014/main" id="{9248BC72-BAD9-A041-A7F6-AA4A5723F6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596" y="3483945"/>
            <a:ext cx="4585684" cy="3116580"/>
          </a:xfrm>
          <a:prstGeom prst="rect">
            <a:avLst/>
          </a:prstGeom>
        </p:spPr>
      </p:pic>
    </p:spTree>
    <p:extLst>
      <p:ext uri="{BB962C8B-B14F-4D97-AF65-F5344CB8AC3E}">
        <p14:creationId xmlns:p14="http://schemas.microsoft.com/office/powerpoint/2010/main" val="21655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1015678"/>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25911" y="430903"/>
            <a:ext cx="7614945" cy="584775"/>
          </a:xfrm>
          <a:prstGeom prst="rect">
            <a:avLst/>
          </a:prstGeom>
          <a:noFill/>
        </p:spPr>
        <p:txBody>
          <a:bodyPr wrap="square" rtlCol="0">
            <a:spAutoFit/>
          </a:bodyPr>
          <a:lstStyle/>
          <a:p>
            <a:pPr marL="0" indent="0" algn="ctr" rtl="1">
              <a:buNone/>
            </a:pPr>
            <a:r>
              <a:rPr lang="ar-JO" sz="3200" b="1" dirty="0">
                <a:solidFill>
                  <a:srgbClr val="C00000"/>
                </a:solidFill>
              </a:rPr>
              <a:t>مفهوم التمثيل الإعلامي</a:t>
            </a:r>
          </a:p>
        </p:txBody>
      </p:sp>
      <p:sp>
        <p:nvSpPr>
          <p:cNvPr id="5" name="Rectangle 4"/>
          <p:cNvSpPr/>
          <p:nvPr/>
        </p:nvSpPr>
        <p:spPr>
          <a:xfrm>
            <a:off x="595215" y="791950"/>
            <a:ext cx="992490" cy="8535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965922"/>
            <a:ext cx="819590"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٠٢</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4358640" y="1108630"/>
            <a:ext cx="7386056" cy="5399048"/>
          </a:xfrm>
        </p:spPr>
        <p:txBody>
          <a:bodyPr>
            <a:normAutofit fontScale="92500"/>
          </a:bodyPr>
          <a:lstStyle/>
          <a:p>
            <a:pPr marL="0" indent="0" algn="r" rtl="1">
              <a:lnSpc>
                <a:spcPct val="150000"/>
              </a:lnSpc>
              <a:buNone/>
            </a:pPr>
            <a:r>
              <a:rPr lang="ar-JO" b="1" dirty="0">
                <a:solidFill>
                  <a:schemeClr val="accent1">
                    <a:lumMod val="75000"/>
                  </a:schemeClr>
                </a:solidFill>
              </a:rPr>
              <a:t>كيف يُبنى التمثيل في الإعلام؟ </a:t>
            </a:r>
            <a:endParaRPr lang="en-US" b="1" dirty="0">
              <a:solidFill>
                <a:schemeClr val="accent1">
                  <a:lumMod val="75000"/>
                </a:schemeClr>
              </a:solidFill>
            </a:endParaRPr>
          </a:p>
          <a:p>
            <a:pPr marL="0" indent="0" algn="r" rtl="1">
              <a:lnSpc>
                <a:spcPct val="150000"/>
              </a:lnSpc>
              <a:buNone/>
            </a:pPr>
            <a:r>
              <a:rPr lang="ar-JO" dirty="0">
                <a:solidFill>
                  <a:schemeClr val="accent1">
                    <a:lumMod val="75000"/>
                  </a:schemeClr>
                </a:solidFill>
              </a:rPr>
              <a:t>التمثيل هو الطريقة التي تُعرض بها الفئات الاجتماعية في الإعلام.</a:t>
            </a:r>
            <a:r>
              <a:rPr lang="en-US" dirty="0">
                <a:solidFill>
                  <a:schemeClr val="accent1">
                    <a:lumMod val="75000"/>
                  </a:schemeClr>
                </a:solidFill>
              </a:rPr>
              <a:t> </a:t>
            </a:r>
            <a:r>
              <a:rPr lang="ar-SA" dirty="0">
                <a:solidFill>
                  <a:schemeClr val="accent1">
                    <a:lumMod val="75000"/>
                  </a:schemeClr>
                </a:solidFill>
              </a:rPr>
              <a:t>و</a:t>
            </a:r>
            <a:r>
              <a:rPr lang="ar-JO" dirty="0">
                <a:solidFill>
                  <a:schemeClr val="accent1">
                    <a:lumMod val="75000"/>
                  </a:schemeClr>
                </a:solidFill>
              </a:rPr>
              <a:t>لا يعكس الواقع فقط، بل يعيد تشكيله من خلال الصور والسرد.</a:t>
            </a:r>
          </a:p>
          <a:p>
            <a:pPr marL="0" indent="0" algn="r" rtl="1">
              <a:lnSpc>
                <a:spcPct val="150000"/>
              </a:lnSpc>
              <a:buNone/>
            </a:pPr>
            <a:r>
              <a:rPr lang="ar-JO" u="sng" dirty="0">
                <a:solidFill>
                  <a:schemeClr val="accent1"/>
                </a:solidFill>
              </a:rPr>
              <a:t>يشمل التمثيل الرمزي (كيف يُصوَّر الفرد) والفعلي (هل يُمنح مساحة للتعبير؟).</a:t>
            </a:r>
          </a:p>
          <a:p>
            <a:pPr marL="0" indent="0" algn="r" rtl="1">
              <a:lnSpc>
                <a:spcPct val="150000"/>
              </a:lnSpc>
              <a:buNone/>
            </a:pPr>
            <a:r>
              <a:rPr lang="en-US" dirty="0">
                <a:solidFill>
                  <a:srgbClr val="C00000"/>
                </a:solidFill>
              </a:rPr>
              <a:t> Stuart Hall (1997): </a:t>
            </a:r>
            <a:r>
              <a:rPr lang="ar-JO" dirty="0">
                <a:solidFill>
                  <a:srgbClr val="C00000"/>
                </a:solidFill>
              </a:rPr>
              <a:t>التمثيل هو "عملية إنتاج المعنى من خلال اللغة والصورة".</a:t>
            </a: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4" name="Picture 3">
            <a:extLst>
              <a:ext uri="{FF2B5EF4-FFF2-40B4-BE49-F238E27FC236}">
                <a16:creationId xmlns:a16="http://schemas.microsoft.com/office/drawing/2014/main" id="{94A150EE-429C-8245-98E8-F85F38F059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09335"/>
            <a:ext cx="4358640" cy="4948665"/>
          </a:xfrm>
          <a:prstGeom prst="rect">
            <a:avLst/>
          </a:prstGeom>
        </p:spPr>
      </p:pic>
    </p:spTree>
    <p:extLst>
      <p:ext uri="{BB962C8B-B14F-4D97-AF65-F5344CB8AC3E}">
        <p14:creationId xmlns:p14="http://schemas.microsoft.com/office/powerpoint/2010/main" val="3809045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362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162150" y="366118"/>
            <a:ext cx="7614945" cy="584775"/>
          </a:xfrm>
          <a:prstGeom prst="rect">
            <a:avLst/>
          </a:prstGeom>
          <a:noFill/>
        </p:spPr>
        <p:txBody>
          <a:bodyPr wrap="square" rtlCol="0">
            <a:spAutoFit/>
          </a:bodyPr>
          <a:lstStyle/>
          <a:p>
            <a:pPr marL="0" indent="0" algn="ctr">
              <a:buNone/>
            </a:pPr>
            <a:r>
              <a:rPr lang="ar-JO" sz="3200" b="1" dirty="0">
                <a:solidFill>
                  <a:srgbClr val="C00000"/>
                </a:solidFill>
              </a:rPr>
              <a:t>التمثيل في الإعلام</a:t>
            </a:r>
          </a:p>
        </p:txBody>
      </p:sp>
      <p:sp>
        <p:nvSpPr>
          <p:cNvPr id="5" name="Rectangle 4"/>
          <p:cNvSpPr/>
          <p:nvPr/>
        </p:nvSpPr>
        <p:spPr>
          <a:xfrm>
            <a:off x="595215" y="791950"/>
            <a:ext cx="992490" cy="8535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768115" y="965922"/>
            <a:ext cx="819590"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٠٣</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idx="1"/>
          </p:nvPr>
        </p:nvSpPr>
        <p:spPr>
          <a:xfrm>
            <a:off x="1587705" y="1108630"/>
            <a:ext cx="10156991" cy="5399048"/>
          </a:xfrm>
        </p:spPr>
        <p:txBody>
          <a:bodyPr/>
          <a:lstStyle/>
          <a:p>
            <a:pPr marL="0" indent="0" algn="just" rtl="1">
              <a:lnSpc>
                <a:spcPct val="150000"/>
              </a:lnSpc>
              <a:buNone/>
            </a:pPr>
            <a:r>
              <a:rPr lang="en-US" sz="2400" u="sng" dirty="0">
                <a:solidFill>
                  <a:srgbClr val="C00000"/>
                </a:solidFill>
              </a:rPr>
              <a:t> :Stuart Hall </a:t>
            </a:r>
            <a:r>
              <a:rPr lang="ar-JO" sz="2400" u="sng" dirty="0">
                <a:solidFill>
                  <a:srgbClr val="C00000"/>
                </a:solidFill>
              </a:rPr>
              <a:t>ي</a:t>
            </a:r>
            <a:r>
              <a:rPr lang="ar-JO" sz="2400" dirty="0">
                <a:solidFill>
                  <a:schemeClr val="accent1">
                    <a:lumMod val="75000"/>
                  </a:schemeClr>
                </a:solidFill>
              </a:rPr>
              <a:t>رى أن التمثيل ليس مجرد انعكاس للواقع، بل هو بناء رمزي يؤثر في إدراك الجمهور.</a:t>
            </a:r>
          </a:p>
          <a:p>
            <a:pPr marL="0" indent="0" algn="ctr" rtl="1">
              <a:lnSpc>
                <a:spcPct val="150000"/>
              </a:lnSpc>
              <a:buNone/>
            </a:pPr>
            <a:r>
              <a:rPr lang="ar-JO" sz="2400" dirty="0">
                <a:solidFill>
                  <a:schemeClr val="accent1">
                    <a:lumMod val="75000"/>
                  </a:schemeClr>
                </a:solidFill>
              </a:rPr>
              <a:t>"التمثيل ليس بريئًا، بل هو فعل سياسي وثقافي" </a:t>
            </a:r>
            <a:r>
              <a:rPr lang="en-US" sz="2400" u="sng" dirty="0">
                <a:solidFill>
                  <a:srgbClr val="C00000"/>
                </a:solidFill>
              </a:rPr>
              <a:t>Stuart Hall</a:t>
            </a:r>
          </a:p>
          <a:p>
            <a:pPr marL="0" indent="0" algn="r" rtl="1">
              <a:buNone/>
            </a:pPr>
            <a:br>
              <a:rPr lang="ar-JO" sz="2000" u="sng" dirty="0">
                <a:solidFill>
                  <a:srgbClr val="C00000"/>
                </a:solidFill>
              </a:rPr>
            </a:br>
            <a:endParaRPr lang="ar-JO" sz="2000" b="0" i="0" u="sng" strike="noStrike" dirty="0">
              <a:solidFill>
                <a:srgbClr val="C00000"/>
              </a:solidFill>
              <a:effectLst/>
            </a:endParaRPr>
          </a:p>
          <a:p>
            <a:pPr algn="r" rtl="1">
              <a:buFont typeface="Arial" panose="020B0604020202020204" pitchFamily="34" charset="0"/>
              <a:buChar char="•"/>
            </a:pPr>
            <a:endParaRPr lang="en-JO" dirty="0"/>
          </a:p>
        </p:txBody>
      </p:sp>
      <p:pic>
        <p:nvPicPr>
          <p:cNvPr id="8" name="Picture 7">
            <a:extLst>
              <a:ext uri="{FF2B5EF4-FFF2-40B4-BE49-F238E27FC236}">
                <a16:creationId xmlns:a16="http://schemas.microsoft.com/office/drawing/2014/main" id="{4F12E115-9AAD-D049-926F-F2E8C97D93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74670" y="3000719"/>
            <a:ext cx="6557010" cy="3730210"/>
          </a:xfrm>
          <a:prstGeom prst="rect">
            <a:avLst/>
          </a:prstGeom>
        </p:spPr>
      </p:pic>
    </p:spTree>
    <p:extLst>
      <p:ext uri="{BB962C8B-B14F-4D97-AF65-F5344CB8AC3E}">
        <p14:creationId xmlns:p14="http://schemas.microsoft.com/office/powerpoint/2010/main" val="1213501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994637"/>
            <a:ext cx="11780791" cy="57643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88526" y="252125"/>
            <a:ext cx="7614945" cy="742511"/>
          </a:xfrm>
          <a:prstGeom prst="rect">
            <a:avLst/>
          </a:prstGeom>
          <a:noFill/>
        </p:spPr>
        <p:txBody>
          <a:bodyPr wrap="square" rtlCol="0">
            <a:spAutoFit/>
          </a:bodyPr>
          <a:lstStyle/>
          <a:p>
            <a:pPr marL="0" indent="0" algn="ctr" rtl="1">
              <a:lnSpc>
                <a:spcPct val="150000"/>
              </a:lnSpc>
              <a:buNone/>
            </a:pPr>
            <a:r>
              <a:rPr lang="ar-JO" sz="3200" b="1" i="0" u="none" strike="noStrike" dirty="0">
                <a:solidFill>
                  <a:schemeClr val="accent1">
                    <a:lumMod val="75000"/>
                  </a:schemeClr>
                </a:solidFill>
                <a:effectLst/>
              </a:rPr>
              <a:t>مفهوم الإنصاف الإعلامي</a:t>
            </a:r>
          </a:p>
        </p:txBody>
      </p:sp>
      <p:sp>
        <p:nvSpPr>
          <p:cNvPr id="5" name="Rectangle 4"/>
          <p:cNvSpPr/>
          <p:nvPr/>
        </p:nvSpPr>
        <p:spPr>
          <a:xfrm>
            <a:off x="595215" y="791951"/>
            <a:ext cx="803108" cy="8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608025" y="969198"/>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٠٤</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2" name="Content Placeholder 11">
            <a:extLst>
              <a:ext uri="{FF2B5EF4-FFF2-40B4-BE49-F238E27FC236}">
                <a16:creationId xmlns:a16="http://schemas.microsoft.com/office/drawing/2014/main" id="{3FC6A370-666B-ED47-A69A-DC6ED5C9CE0D}"/>
              </a:ext>
            </a:extLst>
          </p:cNvPr>
          <p:cNvSpPr>
            <a:spLocks noGrp="1"/>
          </p:cNvSpPr>
          <p:nvPr>
            <p:ph sz="half" idx="1"/>
          </p:nvPr>
        </p:nvSpPr>
        <p:spPr>
          <a:xfrm>
            <a:off x="5938877" y="994637"/>
            <a:ext cx="5938877" cy="5764394"/>
          </a:xfrm>
        </p:spPr>
        <p:txBody>
          <a:bodyPr>
            <a:normAutofit/>
          </a:bodyPr>
          <a:lstStyle/>
          <a:p>
            <a:pPr marL="0" indent="0" algn="just" rtl="1">
              <a:lnSpc>
                <a:spcPct val="150000"/>
              </a:lnSpc>
              <a:buNone/>
            </a:pPr>
            <a:r>
              <a:rPr lang="ar-JO" sz="2400" b="1" i="0" u="sng" strike="noStrike" dirty="0">
                <a:solidFill>
                  <a:schemeClr val="accent1">
                    <a:lumMod val="75000"/>
                  </a:schemeClr>
                </a:solidFill>
                <a:effectLst/>
              </a:rPr>
              <a:t>ما الفرق بين التنوع والإنصاف؟</a:t>
            </a:r>
            <a:endParaRPr lang="en-US" sz="2400" b="1" i="0" u="sng" strike="noStrike" dirty="0">
              <a:solidFill>
                <a:schemeClr val="accent1">
                  <a:lumMod val="75000"/>
                </a:schemeClr>
              </a:solidFill>
              <a:effectLst/>
            </a:endParaRPr>
          </a:p>
          <a:p>
            <a:pPr marL="0" indent="0" algn="just" rtl="1">
              <a:lnSpc>
                <a:spcPct val="150000"/>
              </a:lnSpc>
              <a:buNone/>
            </a:pPr>
            <a:r>
              <a:rPr lang="ar-JO" sz="2400" b="0" i="0" u="none" strike="noStrike" dirty="0">
                <a:solidFill>
                  <a:schemeClr val="accent1">
                    <a:lumMod val="75000"/>
                  </a:schemeClr>
                </a:solidFill>
                <a:effectLst/>
              </a:rPr>
              <a:t>الإنصاف الإعلامي يعني توفير فرص متكافئة للظهور والتعبير دون تحيّز.</a:t>
            </a:r>
          </a:p>
          <a:p>
            <a:pPr marL="0" indent="0" algn="just" rtl="1">
              <a:lnSpc>
                <a:spcPct val="150000"/>
              </a:lnSpc>
              <a:buNone/>
            </a:pPr>
            <a:r>
              <a:rPr lang="ar-JO" sz="2400" b="0" i="0" u="none" strike="noStrike" dirty="0">
                <a:solidFill>
                  <a:srgbClr val="C00000"/>
                </a:solidFill>
                <a:effectLst/>
              </a:rPr>
              <a:t>التنوع قد يكون شكليًا، أما الإنصاف فهو جوهري.</a:t>
            </a:r>
          </a:p>
          <a:p>
            <a:pPr marL="0" indent="0" algn="just" rtl="1">
              <a:lnSpc>
                <a:spcPct val="150000"/>
              </a:lnSpc>
              <a:buNone/>
            </a:pPr>
            <a:r>
              <a:rPr lang="ar-JO" sz="2400" b="0" i="0" u="none" strike="noStrike" dirty="0">
                <a:solidFill>
                  <a:schemeClr val="accent1">
                    <a:lumMod val="75000"/>
                  </a:schemeClr>
                </a:solidFill>
                <a:effectLst/>
              </a:rPr>
              <a:t>الإنصاف يتطلب مراجعة السياسات التحريرية، اختيار الضيوف، وتوزيع الأدوار.</a:t>
            </a:r>
          </a:p>
        </p:txBody>
      </p:sp>
      <p:pic>
        <p:nvPicPr>
          <p:cNvPr id="11" name="Picture 10">
            <a:extLst>
              <a:ext uri="{FF2B5EF4-FFF2-40B4-BE49-F238E27FC236}">
                <a16:creationId xmlns:a16="http://schemas.microsoft.com/office/drawing/2014/main" id="{75296E8C-B470-6C4D-9973-897ADB99AE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604" y="2045542"/>
            <a:ext cx="5733273" cy="4713490"/>
          </a:xfrm>
          <a:prstGeom prst="rect">
            <a:avLst/>
          </a:prstGeom>
        </p:spPr>
      </p:pic>
    </p:spTree>
    <p:extLst>
      <p:ext uri="{BB962C8B-B14F-4D97-AF65-F5344CB8AC3E}">
        <p14:creationId xmlns:p14="http://schemas.microsoft.com/office/powerpoint/2010/main" val="31983702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5604" y="1139247"/>
            <a:ext cx="11780791" cy="55916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364727" y="478039"/>
            <a:ext cx="7614945" cy="776687"/>
          </a:xfrm>
          <a:prstGeom prst="rect">
            <a:avLst/>
          </a:prstGeom>
          <a:noFill/>
        </p:spPr>
        <p:txBody>
          <a:bodyPr wrap="square" rtlCol="0">
            <a:spAutoFit/>
          </a:bodyPr>
          <a:lstStyle/>
          <a:p>
            <a:pPr algn="ctr" rtl="1">
              <a:lnSpc>
                <a:spcPct val="160000"/>
              </a:lnSpc>
            </a:pPr>
            <a:r>
              <a:rPr lang="ar-JO" sz="3200" b="1" i="0" u="none" strike="noStrike" dirty="0">
                <a:solidFill>
                  <a:schemeClr val="accent1">
                    <a:lumMod val="75000"/>
                  </a:schemeClr>
                </a:solidFill>
                <a:effectLst/>
              </a:rPr>
              <a:t>الفرق بين التمثيل الرمزي والفعلي</a:t>
            </a:r>
          </a:p>
        </p:txBody>
      </p:sp>
      <p:sp>
        <p:nvSpPr>
          <p:cNvPr id="5" name="Rectangle 4"/>
          <p:cNvSpPr/>
          <p:nvPr/>
        </p:nvSpPr>
        <p:spPr>
          <a:xfrm>
            <a:off x="595215" y="791950"/>
            <a:ext cx="803108" cy="7694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ea typeface="Roboto Light" panose="02000000000000000000" pitchFamily="2" charset="0"/>
            </a:endParaRPr>
          </a:p>
        </p:txBody>
      </p:sp>
      <p:sp>
        <p:nvSpPr>
          <p:cNvPr id="10" name="TextBox 9"/>
          <p:cNvSpPr txBox="1"/>
          <p:nvPr/>
        </p:nvSpPr>
        <p:spPr>
          <a:xfrm>
            <a:off x="604125" y="965921"/>
            <a:ext cx="803108" cy="769441"/>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٠٥</a:t>
            </a:r>
            <a:endParaRPr lang="en-US" sz="4400" b="1" dirty="0">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4" name="Content Placeholder 3">
            <a:extLst>
              <a:ext uri="{FF2B5EF4-FFF2-40B4-BE49-F238E27FC236}">
                <a16:creationId xmlns:a16="http://schemas.microsoft.com/office/drawing/2014/main" id="{59FF882B-C31C-1D4E-AC50-740BA9431085}"/>
              </a:ext>
            </a:extLst>
          </p:cNvPr>
          <p:cNvSpPr>
            <a:spLocks noGrp="1"/>
          </p:cNvSpPr>
          <p:nvPr>
            <p:ph sz="half" idx="2"/>
          </p:nvPr>
        </p:nvSpPr>
        <p:spPr>
          <a:xfrm>
            <a:off x="1787934" y="1448790"/>
            <a:ext cx="9980513" cy="5089422"/>
          </a:xfrm>
        </p:spPr>
        <p:txBody>
          <a:bodyPr>
            <a:normAutofit/>
          </a:bodyPr>
          <a:lstStyle/>
          <a:p>
            <a:pPr marL="0" indent="0" algn="just" rtl="1">
              <a:lnSpc>
                <a:spcPct val="160000"/>
              </a:lnSpc>
              <a:buNone/>
            </a:pPr>
            <a:r>
              <a:rPr lang="ar-JO" sz="2400" b="1" i="0" u="sng" strike="noStrike" dirty="0">
                <a:solidFill>
                  <a:schemeClr val="accent1">
                    <a:lumMod val="75000"/>
                  </a:schemeClr>
                </a:solidFill>
                <a:effectLst/>
              </a:rPr>
              <a:t>هل كل تمثيل يُعد إنصافًا؟ </a:t>
            </a:r>
          </a:p>
          <a:p>
            <a:pPr algn="just" rtl="1">
              <a:lnSpc>
                <a:spcPct val="160000"/>
              </a:lnSpc>
              <a:buFont typeface="Wingdings" pitchFamily="2" charset="2"/>
              <a:buChar char="v"/>
            </a:pPr>
            <a:r>
              <a:rPr lang="ar-JO" sz="2400" b="0" i="0" u="none" strike="noStrike" dirty="0">
                <a:solidFill>
                  <a:schemeClr val="accent1"/>
                </a:solidFill>
                <a:effectLst/>
              </a:rPr>
              <a:t>التمثيل الرمزي: وجود الفئات في الإعلام بشكل سطحي أو نمطي</a:t>
            </a:r>
          </a:p>
          <a:p>
            <a:pPr algn="just" rtl="1">
              <a:lnSpc>
                <a:spcPct val="160000"/>
              </a:lnSpc>
              <a:buFont typeface="Wingdings" pitchFamily="2" charset="2"/>
              <a:buChar char="v"/>
            </a:pPr>
            <a:r>
              <a:rPr lang="ar-JO" sz="2400" b="0" i="0" u="none" strike="noStrike" dirty="0">
                <a:solidFill>
                  <a:schemeClr val="accent1"/>
                </a:solidFill>
                <a:effectLst/>
              </a:rPr>
              <a:t>التمثيل الفعلي: مشاركة حقيقية في صناعة المعنى والقرار</a:t>
            </a:r>
          </a:p>
          <a:p>
            <a:pPr marL="0" indent="0" algn="just" rtl="1">
              <a:lnSpc>
                <a:spcPct val="160000"/>
              </a:lnSpc>
              <a:buNone/>
            </a:pPr>
            <a:r>
              <a:rPr lang="ar-JO" sz="2400" b="0" i="0" u="none" strike="noStrike" dirty="0">
                <a:solidFill>
                  <a:srgbClr val="C00000"/>
                </a:solidFill>
                <a:effectLst/>
              </a:rPr>
              <a:t>الإعلام قد يستخدم التمثيل الرمزي لتجميل الصورة دون تغيير فعلي.</a:t>
            </a:r>
          </a:p>
          <a:p>
            <a:pPr marL="0" indent="0" algn="just" rtl="1">
              <a:lnSpc>
                <a:spcPct val="160000"/>
              </a:lnSpc>
              <a:buNone/>
            </a:pPr>
            <a:r>
              <a:rPr lang="ar-JO" sz="2200" b="0" i="0" u="none" strike="noStrike" dirty="0">
                <a:solidFill>
                  <a:srgbClr val="C00000"/>
                </a:solidFill>
                <a:effectLst/>
              </a:rPr>
              <a:t>مثال : إعلان يظهر امرأة قوية لكن في سياق استهلاكي سطحي (مثل إعلان عطر أو مكياج).</a:t>
            </a:r>
            <a:endParaRPr lang="en-JO" dirty="0">
              <a:solidFill>
                <a:srgbClr val="C00000"/>
              </a:solidFill>
            </a:endParaRPr>
          </a:p>
        </p:txBody>
      </p:sp>
    </p:spTree>
    <p:extLst>
      <p:ext uri="{BB962C8B-B14F-4D97-AF65-F5344CB8AC3E}">
        <p14:creationId xmlns:p14="http://schemas.microsoft.com/office/powerpoint/2010/main" val="1749127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11">
            <a:extLst>
              <a:ext uri="{FF2B5EF4-FFF2-40B4-BE49-F238E27FC236}">
                <a16:creationId xmlns:a16="http://schemas.microsoft.com/office/drawing/2014/main" id="{007AE73A-87B2-5C41-90E2-7EADC63D4483}"/>
              </a:ext>
            </a:extLst>
          </p:cNvPr>
          <p:cNvSpPr txBox="1">
            <a:spLocks/>
          </p:cNvSpPr>
          <p:nvPr/>
        </p:nvSpPr>
        <p:spPr>
          <a:xfrm>
            <a:off x="1104405" y="742206"/>
            <a:ext cx="10010899" cy="561287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rtl="1">
              <a:lnSpc>
                <a:spcPct val="150000"/>
              </a:lnSpc>
              <a:buFont typeface="Arial" panose="020B0604020202020204" pitchFamily="34" charset="0"/>
              <a:buNone/>
            </a:pPr>
            <a:r>
              <a:rPr lang="ar-JO" b="1" u="sng" dirty="0">
                <a:solidFill>
                  <a:schemeClr val="accent1">
                    <a:lumMod val="75000"/>
                  </a:schemeClr>
                </a:solidFill>
              </a:rPr>
              <a:t>لماذا ندرس التمثيل الإعلامي؟</a:t>
            </a:r>
          </a:p>
          <a:p>
            <a:pPr marL="0" indent="0" algn="ctr" rtl="1">
              <a:lnSpc>
                <a:spcPct val="150000"/>
              </a:lnSpc>
              <a:buFont typeface="Arial" panose="020B0604020202020204" pitchFamily="34" charset="0"/>
              <a:buNone/>
            </a:pPr>
            <a:r>
              <a:rPr lang="ar-JO" sz="2400" dirty="0">
                <a:solidFill>
                  <a:schemeClr val="accent1"/>
                </a:solidFill>
              </a:rPr>
              <a:t>أهمية تحليل التمثيل في الإعلام: </a:t>
            </a:r>
          </a:p>
          <a:p>
            <a:pPr marL="0" indent="0" algn="ctr" rtl="1">
              <a:lnSpc>
                <a:spcPct val="150000"/>
              </a:lnSpc>
              <a:buFont typeface="Arial" panose="020B0604020202020204" pitchFamily="34" charset="0"/>
              <a:buNone/>
            </a:pPr>
            <a:r>
              <a:rPr lang="ar-JO" sz="2400" dirty="0">
                <a:solidFill>
                  <a:schemeClr val="accent1"/>
                </a:solidFill>
              </a:rPr>
              <a:t>الإعلام يُشكّل تصورات الجمهور عن الفئات الاجتماعية.</a:t>
            </a:r>
          </a:p>
          <a:p>
            <a:pPr marL="0" indent="0" algn="ctr" rtl="1">
              <a:lnSpc>
                <a:spcPct val="150000"/>
              </a:lnSpc>
              <a:buFont typeface="Arial" panose="020B0604020202020204" pitchFamily="34" charset="0"/>
              <a:buNone/>
            </a:pPr>
            <a:r>
              <a:rPr lang="ar-JO" sz="2400" dirty="0">
                <a:solidFill>
                  <a:schemeClr val="accent1"/>
                </a:solidFill>
              </a:rPr>
              <a:t>التمثيل غير المنصف يؤدي إلى ترسيخ الصور النمطية.</a:t>
            </a:r>
          </a:p>
          <a:p>
            <a:pPr marL="0" indent="0" algn="ctr" rtl="1">
              <a:lnSpc>
                <a:spcPct val="150000"/>
              </a:lnSpc>
              <a:buFont typeface="Arial" panose="020B0604020202020204" pitchFamily="34" charset="0"/>
              <a:buNone/>
            </a:pPr>
            <a:r>
              <a:rPr lang="ar-JO" sz="2400" dirty="0">
                <a:solidFill>
                  <a:schemeClr val="accent1"/>
                </a:solidFill>
              </a:rPr>
              <a:t>دراسة التمثيل تساعد في كشف التحيزات وتفكيك الخطاب السائد.</a:t>
            </a:r>
          </a:p>
          <a:p>
            <a:pPr marL="0" indent="0" algn="ctr" rtl="1">
              <a:lnSpc>
                <a:spcPct val="150000"/>
              </a:lnSpc>
              <a:buFont typeface="Arial" panose="020B0604020202020204" pitchFamily="34" charset="0"/>
              <a:buNone/>
            </a:pPr>
            <a:r>
              <a:rPr lang="ar-SA" sz="2400" dirty="0">
                <a:solidFill>
                  <a:srgbClr val="C00000"/>
                </a:solidFill>
              </a:rPr>
              <a:t> </a:t>
            </a:r>
            <a:r>
              <a:rPr lang="en-US" sz="2400" dirty="0">
                <a:solidFill>
                  <a:srgbClr val="C00000"/>
                </a:solidFill>
              </a:rPr>
              <a:t>Dyer (1993): "</a:t>
            </a:r>
            <a:r>
              <a:rPr lang="ar-JO" sz="2400" dirty="0">
                <a:solidFill>
                  <a:srgbClr val="C00000"/>
                </a:solidFill>
              </a:rPr>
              <a:t>الصور النمطية ليست مجرد انعكاس للواقع، بل أدوات لتشكيله وتوجيهه".</a:t>
            </a:r>
          </a:p>
          <a:p>
            <a:pPr algn="r" rtl="1"/>
            <a:endParaRPr lang="en-JO" dirty="0"/>
          </a:p>
        </p:txBody>
      </p:sp>
      <p:pic>
        <p:nvPicPr>
          <p:cNvPr id="4" name="Graphic 21">
            <a:extLst>
              <a:ext uri="{FF2B5EF4-FFF2-40B4-BE49-F238E27FC236}">
                <a16:creationId xmlns:a16="http://schemas.microsoft.com/office/drawing/2014/main" id="{20B0F79A-D647-C842-9F70-39E4048C5F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Tree>
    <p:extLst>
      <p:ext uri="{BB962C8B-B14F-4D97-AF65-F5344CB8AC3E}">
        <p14:creationId xmlns:p14="http://schemas.microsoft.com/office/powerpoint/2010/main" val="3738203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838200" y="210746"/>
            <a:ext cx="10515600" cy="584901"/>
          </a:xfrm>
        </p:spPr>
        <p:txBody>
          <a:bodyPr>
            <a:normAutofit/>
          </a:bodyPr>
          <a:lstStyle/>
          <a:p>
            <a:pPr marL="0" indent="0" algn="ctr">
              <a:buNone/>
            </a:pPr>
            <a:r>
              <a:rPr lang="ar-JO" sz="3200" b="1" i="0" u="sng" strike="noStrike" dirty="0">
                <a:solidFill>
                  <a:schemeClr val="accent1">
                    <a:lumMod val="50000"/>
                  </a:schemeClr>
                </a:solidFill>
                <a:effectLst/>
              </a:rPr>
              <a:t>أدوات تحليل التمثيل الإعلامي</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178130" y="1021278"/>
            <a:ext cx="11780322" cy="5533901"/>
          </a:xfrm>
        </p:spPr>
        <p:txBody>
          <a:bodyPr>
            <a:normAutofit/>
          </a:bodyPr>
          <a:lstStyle/>
          <a:p>
            <a:pPr marL="0" indent="0" algn="r">
              <a:lnSpc>
                <a:spcPct val="150000"/>
              </a:lnSpc>
              <a:buNone/>
            </a:pPr>
            <a:r>
              <a:rPr lang="ar-JO" b="1" i="0" u="none" strike="noStrike" dirty="0">
                <a:solidFill>
                  <a:schemeClr val="accent1"/>
                </a:solidFill>
                <a:effectLst/>
              </a:rPr>
              <a:t>كيف نحلل التمثيل؟ </a:t>
            </a:r>
          </a:p>
          <a:p>
            <a:pPr algn="r" rtl="1">
              <a:lnSpc>
                <a:spcPct val="150000"/>
              </a:lnSpc>
              <a:buFont typeface="Wingdings" pitchFamily="2" charset="2"/>
              <a:buChar char="ü"/>
            </a:pPr>
            <a:r>
              <a:rPr lang="ar-JO" sz="2400" b="0" i="0" u="none" strike="noStrike" dirty="0">
                <a:solidFill>
                  <a:schemeClr val="accent1">
                    <a:lumMod val="75000"/>
                  </a:schemeClr>
                </a:solidFill>
                <a:effectLst/>
              </a:rPr>
              <a:t>تحليل الصورة: من يظهر؟ كيف؟ في أي سياق؟</a:t>
            </a:r>
          </a:p>
          <a:p>
            <a:pPr algn="r" rtl="1">
              <a:lnSpc>
                <a:spcPct val="150000"/>
              </a:lnSpc>
              <a:buFont typeface="Wingdings" pitchFamily="2" charset="2"/>
              <a:buChar char="ü"/>
            </a:pPr>
            <a:r>
              <a:rPr lang="ar-JO" sz="2400" b="0" i="0" u="none" strike="noStrike" dirty="0">
                <a:solidFill>
                  <a:schemeClr val="accent1">
                    <a:lumMod val="75000"/>
                  </a:schemeClr>
                </a:solidFill>
                <a:effectLst/>
              </a:rPr>
              <a:t>تحليل اللغة: الأوصاف، الصفات، الأفعال المستخدمة.</a:t>
            </a:r>
          </a:p>
          <a:p>
            <a:pPr algn="r" rtl="1">
              <a:lnSpc>
                <a:spcPct val="150000"/>
              </a:lnSpc>
              <a:buFont typeface="Wingdings" pitchFamily="2" charset="2"/>
              <a:buChar char="ü"/>
            </a:pPr>
            <a:r>
              <a:rPr lang="ar-JO" sz="2400" b="0" i="0" u="none" strike="noStrike" dirty="0">
                <a:solidFill>
                  <a:schemeClr val="accent1">
                    <a:lumMod val="75000"/>
                  </a:schemeClr>
                </a:solidFill>
                <a:effectLst/>
              </a:rPr>
              <a:t>تحليل الصوت والموسيقى: كيف تؤثر على الرسالة؟</a:t>
            </a:r>
          </a:p>
          <a:p>
            <a:pPr algn="r" rtl="1">
              <a:lnSpc>
                <a:spcPct val="150000"/>
              </a:lnSpc>
              <a:buFont typeface="Wingdings" pitchFamily="2" charset="2"/>
              <a:buChar char="ü"/>
            </a:pPr>
            <a:r>
              <a:rPr lang="ar-JO" sz="2400" b="0" i="0" u="none" strike="noStrike" dirty="0">
                <a:solidFill>
                  <a:schemeClr val="accent1">
                    <a:lumMod val="75000"/>
                  </a:schemeClr>
                </a:solidFill>
                <a:effectLst/>
              </a:rPr>
              <a:t>تحليل الغياب: من يُستبعد من السرد؟</a:t>
            </a:r>
          </a:p>
          <a:p>
            <a:pPr marL="0" indent="0" algn="r">
              <a:lnSpc>
                <a:spcPct val="150000"/>
              </a:lnSpc>
              <a:buNone/>
            </a:pPr>
            <a:r>
              <a:rPr lang="ar-JO" sz="2400" b="1" i="0" u="sng" strike="noStrike" dirty="0">
                <a:solidFill>
                  <a:srgbClr val="C00000"/>
                </a:solidFill>
                <a:effectLst/>
              </a:rPr>
              <a:t>أداة مقترحة:</a:t>
            </a:r>
          </a:p>
          <a:p>
            <a:pPr marL="0" indent="0" algn="r">
              <a:buNone/>
            </a:pPr>
            <a:r>
              <a:rPr lang="ar-JO" sz="2400" b="1" i="0" u="none" strike="noStrike" dirty="0">
                <a:solidFill>
                  <a:schemeClr val="accent1">
                    <a:lumMod val="75000"/>
                  </a:schemeClr>
                </a:solidFill>
                <a:effectLst/>
              </a:rPr>
              <a:t> نموذج </a:t>
            </a:r>
            <a:r>
              <a:rPr lang="en-US" sz="2400" b="1" i="0" u="none" strike="noStrike" dirty="0">
                <a:solidFill>
                  <a:schemeClr val="accent1">
                    <a:lumMod val="75000"/>
                  </a:schemeClr>
                </a:solidFill>
                <a:effectLst/>
              </a:rPr>
              <a:t>Stuart Hall </a:t>
            </a:r>
            <a:r>
              <a:rPr lang="ar-JO" sz="2400" b="1" i="0" u="none" strike="noStrike" dirty="0">
                <a:solidFill>
                  <a:schemeClr val="accent1">
                    <a:lumMod val="75000"/>
                  </a:schemeClr>
                </a:solidFill>
                <a:effectLst/>
              </a:rPr>
              <a:t>للترميز والتفكيك</a:t>
            </a:r>
            <a:r>
              <a:rPr lang="en-US" sz="2400" b="1" i="0" u="none" strike="noStrike" dirty="0">
                <a:solidFill>
                  <a:schemeClr val="accent1">
                    <a:lumMod val="75000"/>
                  </a:schemeClr>
                </a:solidFill>
                <a:effectLst/>
              </a:rPr>
              <a:t>Encoding/Decoding)</a:t>
            </a:r>
            <a:endParaRPr lang="ar-JO" sz="2400" b="1" i="0" u="none" strike="noStrike" dirty="0">
              <a:solidFill>
                <a:schemeClr val="accent1">
                  <a:lumMod val="75000"/>
                </a:schemeClr>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Graphic 21">
            <a:extLst>
              <a:ext uri="{FF2B5EF4-FFF2-40B4-BE49-F238E27FC236}">
                <a16:creationId xmlns:a16="http://schemas.microsoft.com/office/drawing/2014/main" id="{3DBDE131-8747-C942-A7B5-3CB232B8F2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5" name="TextBox 4">
            <a:extLst>
              <a:ext uri="{FF2B5EF4-FFF2-40B4-BE49-F238E27FC236}">
                <a16:creationId xmlns:a16="http://schemas.microsoft.com/office/drawing/2014/main" id="{9F04C8FA-E85A-4E45-A9B4-5F76C4C99EAC}"/>
              </a:ext>
            </a:extLst>
          </p:cNvPr>
          <p:cNvSpPr txBox="1"/>
          <p:nvPr/>
        </p:nvSpPr>
        <p:spPr>
          <a:xfrm>
            <a:off x="10808043" y="11757"/>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Tree>
    <p:extLst>
      <p:ext uri="{BB962C8B-B14F-4D97-AF65-F5344CB8AC3E}">
        <p14:creationId xmlns:p14="http://schemas.microsoft.com/office/powerpoint/2010/main" val="2587007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B2BB7-DC73-4C46-B727-7B47BF5B6508}"/>
              </a:ext>
            </a:extLst>
          </p:cNvPr>
          <p:cNvSpPr>
            <a:spLocks noGrp="1"/>
          </p:cNvSpPr>
          <p:nvPr>
            <p:ph type="title"/>
          </p:nvPr>
        </p:nvSpPr>
        <p:spPr>
          <a:xfrm>
            <a:off x="2162150" y="65351"/>
            <a:ext cx="8038754" cy="929285"/>
          </a:xfrm>
        </p:spPr>
        <p:txBody>
          <a:bodyPr>
            <a:normAutofit/>
          </a:bodyPr>
          <a:lstStyle/>
          <a:p>
            <a:pPr algn="ctr" rtl="1">
              <a:lnSpc>
                <a:spcPct val="150000"/>
              </a:lnSpc>
            </a:pPr>
            <a:r>
              <a:rPr lang="ar-JO" sz="3200" b="1" i="0" u="sng" strike="noStrike" dirty="0">
                <a:solidFill>
                  <a:schemeClr val="accent1">
                    <a:lumMod val="75000"/>
                  </a:schemeClr>
                </a:solidFill>
                <a:effectLst/>
              </a:rPr>
              <a:t>لماذا نحلل التمثيلات الإعلامية؟ </a:t>
            </a:r>
          </a:p>
        </p:txBody>
      </p:sp>
      <p:sp>
        <p:nvSpPr>
          <p:cNvPr id="3" name="Content Placeholder 2">
            <a:extLst>
              <a:ext uri="{FF2B5EF4-FFF2-40B4-BE49-F238E27FC236}">
                <a16:creationId xmlns:a16="http://schemas.microsoft.com/office/drawing/2014/main" id="{ACD5652A-60DE-9144-B6C2-3688CDDA835A}"/>
              </a:ext>
            </a:extLst>
          </p:cNvPr>
          <p:cNvSpPr>
            <a:spLocks noGrp="1"/>
          </p:cNvSpPr>
          <p:nvPr>
            <p:ph idx="1"/>
          </p:nvPr>
        </p:nvSpPr>
        <p:spPr>
          <a:xfrm>
            <a:off x="327487" y="994636"/>
            <a:ext cx="11708080" cy="2160044"/>
          </a:xfrm>
        </p:spPr>
        <p:txBody>
          <a:bodyPr>
            <a:normAutofit/>
          </a:bodyPr>
          <a:lstStyle/>
          <a:p>
            <a:pPr algn="just" rtl="1">
              <a:lnSpc>
                <a:spcPct val="150000"/>
              </a:lnSpc>
              <a:buFont typeface="Arial" panose="020B0604020202020204" pitchFamily="34" charset="0"/>
              <a:buChar char="•"/>
            </a:pPr>
            <a:r>
              <a:rPr lang="ar-JO" sz="2600" b="0" i="0" u="none" strike="noStrike" dirty="0">
                <a:solidFill>
                  <a:schemeClr val="accent1"/>
                </a:solidFill>
                <a:effectLst/>
              </a:rPr>
              <a:t>الإعلام لا ينقل الواقع فقط، بل يُعيد تشكيله</a:t>
            </a:r>
          </a:p>
          <a:p>
            <a:pPr algn="just" rtl="1">
              <a:lnSpc>
                <a:spcPct val="150000"/>
              </a:lnSpc>
              <a:buFont typeface="Arial" panose="020B0604020202020204" pitchFamily="34" charset="0"/>
              <a:buChar char="•"/>
            </a:pPr>
            <a:r>
              <a:rPr lang="ar-JO" sz="2600" b="0" i="0" u="none" strike="noStrike" dirty="0">
                <a:solidFill>
                  <a:schemeClr val="accent1"/>
                </a:solidFill>
                <a:effectLst/>
              </a:rPr>
              <a:t>التمثيلات تؤثر على إدراك الجمهور للفئات الاجتماعية</a:t>
            </a:r>
          </a:p>
          <a:p>
            <a:pPr algn="just" rtl="1">
              <a:lnSpc>
                <a:spcPct val="150000"/>
              </a:lnSpc>
              <a:buFont typeface="Arial" panose="020B0604020202020204" pitchFamily="34" charset="0"/>
              <a:buChar char="•"/>
            </a:pPr>
            <a:r>
              <a:rPr lang="ar-JO" sz="2600" b="0" i="0" u="none" strike="noStrike" dirty="0">
                <a:solidFill>
                  <a:schemeClr val="accent1"/>
                </a:solidFill>
                <a:effectLst/>
              </a:rPr>
              <a:t>فهم هذه التمثيلات يساعدنا على كشف التحيزات وتحسين الإنصاف</a:t>
            </a: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4" name="Graphic 21">
            <a:extLst>
              <a:ext uri="{FF2B5EF4-FFF2-40B4-BE49-F238E27FC236}">
                <a16:creationId xmlns:a16="http://schemas.microsoft.com/office/drawing/2014/main" id="{FF8467AB-56E2-0D43-A7F2-925EF613C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2991" y="-81707"/>
            <a:ext cx="2305141" cy="1076343"/>
          </a:xfrm>
          <a:prstGeom prst="rect">
            <a:avLst/>
          </a:prstGeom>
        </p:spPr>
      </p:pic>
      <p:sp>
        <p:nvSpPr>
          <p:cNvPr id="6" name="TextBox 5">
            <a:extLst>
              <a:ext uri="{FF2B5EF4-FFF2-40B4-BE49-F238E27FC236}">
                <a16:creationId xmlns:a16="http://schemas.microsoft.com/office/drawing/2014/main" id="{C25A9968-E751-0740-BB38-33721A233260}"/>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pic>
        <p:nvPicPr>
          <p:cNvPr id="7" name="Picture 6">
            <a:extLst>
              <a:ext uri="{FF2B5EF4-FFF2-40B4-BE49-F238E27FC236}">
                <a16:creationId xmlns:a16="http://schemas.microsoft.com/office/drawing/2014/main" id="{C554B24A-ECE3-E34D-91F2-8B9A13ED05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54680"/>
            <a:ext cx="12192000" cy="3703320"/>
          </a:xfrm>
          <a:prstGeom prst="rect">
            <a:avLst/>
          </a:prstGeom>
        </p:spPr>
      </p:pic>
    </p:spTree>
    <p:extLst>
      <p:ext uri="{BB962C8B-B14F-4D97-AF65-F5344CB8AC3E}">
        <p14:creationId xmlns:p14="http://schemas.microsoft.com/office/powerpoint/2010/main" val="2838606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878774"/>
            <a:ext cx="11718948" cy="5936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575112" y="269407"/>
            <a:ext cx="8789599" cy="1399870"/>
          </a:xfrm>
          <a:prstGeom prst="rect">
            <a:avLst/>
          </a:prstGeom>
          <a:noFill/>
        </p:spPr>
        <p:txBody>
          <a:bodyPr wrap="square" rtlCol="0">
            <a:spAutoFit/>
          </a:bodyPr>
          <a:lstStyle/>
          <a:p>
            <a:pPr marL="0" indent="0" algn="ctr" rtl="1">
              <a:lnSpc>
                <a:spcPct val="150000"/>
              </a:lnSpc>
              <a:buNone/>
            </a:pPr>
            <a:r>
              <a:rPr lang="ar-JO" sz="3200" b="1" i="0" u="none" strike="noStrike" dirty="0">
                <a:solidFill>
                  <a:schemeClr val="accent1">
                    <a:lumMod val="75000"/>
                  </a:schemeClr>
                </a:solidFill>
                <a:effectLst/>
              </a:rPr>
              <a:t>تمثيل النوع الاجتماعي – المفاهيم</a:t>
            </a:r>
          </a:p>
          <a:p>
            <a:pPr algn="ctr" rtl="1">
              <a:lnSpc>
                <a:spcPct val="150000"/>
              </a:lnSpc>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5" name="Content Placeholder 4">
            <a:extLst>
              <a:ext uri="{FF2B5EF4-FFF2-40B4-BE49-F238E27FC236}">
                <a16:creationId xmlns:a16="http://schemas.microsoft.com/office/drawing/2014/main" id="{A9216193-AAB9-884C-A76C-627DC96D16F8}"/>
              </a:ext>
            </a:extLst>
          </p:cNvPr>
          <p:cNvSpPr>
            <a:spLocks noGrp="1"/>
          </p:cNvSpPr>
          <p:nvPr>
            <p:ph idx="1"/>
          </p:nvPr>
        </p:nvSpPr>
        <p:spPr>
          <a:xfrm>
            <a:off x="548641" y="1049442"/>
            <a:ext cx="11227724" cy="5766119"/>
          </a:xfrm>
        </p:spPr>
        <p:txBody>
          <a:bodyPr>
            <a:normAutofit/>
          </a:bodyPr>
          <a:lstStyle/>
          <a:p>
            <a:pPr marL="0" indent="0" algn="just" rtl="1">
              <a:lnSpc>
                <a:spcPct val="150000"/>
              </a:lnSpc>
              <a:buNone/>
            </a:pPr>
            <a:r>
              <a:rPr lang="ar-JO" sz="2800" b="1" i="0" u="none" strike="noStrike" dirty="0">
                <a:solidFill>
                  <a:schemeClr val="accent1"/>
                </a:solidFill>
                <a:effectLst/>
              </a:rPr>
              <a:t>كيف يُمثل النوع الاجتماعي في الإعلام؟ </a:t>
            </a:r>
          </a:p>
          <a:p>
            <a:pPr marL="0" indent="0" algn="just" rtl="1">
              <a:lnSpc>
                <a:spcPct val="150000"/>
              </a:lnSpc>
              <a:buNone/>
            </a:pPr>
            <a:r>
              <a:rPr lang="ar-JO" sz="2800" i="0" u="none" strike="noStrike" dirty="0">
                <a:solidFill>
                  <a:schemeClr val="accent1">
                    <a:lumMod val="75000"/>
                  </a:schemeClr>
                </a:solidFill>
                <a:effectLst/>
              </a:rPr>
              <a:t>النوع الاجتماعي لا يقتصر على فكرة ظهور الذكور والإناث، بل يشمل </a:t>
            </a:r>
            <a:r>
              <a:rPr lang="ar-JO" sz="2800" i="0" u="sng" strike="noStrike" dirty="0">
                <a:solidFill>
                  <a:srgbClr val="C00000"/>
                </a:solidFill>
                <a:effectLst/>
              </a:rPr>
              <a:t>الأدوار والسلوكيات المرتبطة بهم اجتماعيًا.</a:t>
            </a:r>
          </a:p>
          <a:p>
            <a:pPr marL="0" indent="0" algn="just" rtl="1">
              <a:lnSpc>
                <a:spcPct val="150000"/>
              </a:lnSpc>
              <a:buNone/>
            </a:pPr>
            <a:r>
              <a:rPr lang="ar-JO" sz="2800" i="0" u="none" strike="noStrike" dirty="0">
                <a:solidFill>
                  <a:schemeClr val="accent1">
                    <a:lumMod val="75000"/>
                  </a:schemeClr>
                </a:solidFill>
                <a:effectLst/>
              </a:rPr>
              <a:t>الإعلام يعيد إنتاج الصور النمطية: المرأة كضعيفة أو جميلة، الرجل كقوي أو قيادي.</a:t>
            </a:r>
          </a:p>
          <a:p>
            <a:pPr marL="0" indent="0" algn="just" rtl="1">
              <a:lnSpc>
                <a:spcPct val="150000"/>
              </a:lnSpc>
              <a:buNone/>
            </a:pPr>
            <a:endParaRPr lang="ar-JO" sz="2000" b="0" i="0" u="none" strike="noStrike" dirty="0">
              <a:solidFill>
                <a:srgbClr val="000000"/>
              </a:solidFill>
              <a:effectLst/>
            </a:endParaRPr>
          </a:p>
          <a:p>
            <a:pPr algn="just" rtl="1">
              <a:lnSpc>
                <a:spcPct val="150000"/>
              </a:lnSpc>
              <a:buFont typeface="Arial" panose="020B0604020202020204" pitchFamily="34" charset="0"/>
              <a:buChar char="•"/>
            </a:pPr>
            <a:endParaRPr lang="ar-JO" sz="2200" i="0" u="none" strike="noStrike" dirty="0">
              <a:solidFill>
                <a:srgbClr val="000000"/>
              </a:solidFill>
              <a:effectLst/>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pic>
        <p:nvPicPr>
          <p:cNvPr id="8" name="Picture 7">
            <a:extLst>
              <a:ext uri="{FF2B5EF4-FFF2-40B4-BE49-F238E27FC236}">
                <a16:creationId xmlns:a16="http://schemas.microsoft.com/office/drawing/2014/main" id="{E895CDAC-99A6-0A47-BBDF-EF44BD198C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54849" y="4526524"/>
            <a:ext cx="7630123" cy="2289037"/>
          </a:xfrm>
          <a:prstGeom prst="rect">
            <a:avLst/>
          </a:prstGeom>
        </p:spPr>
      </p:pic>
    </p:spTree>
    <p:extLst>
      <p:ext uri="{BB962C8B-B14F-4D97-AF65-F5344CB8AC3E}">
        <p14:creationId xmlns:p14="http://schemas.microsoft.com/office/powerpoint/2010/main" val="702290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828856"/>
            <a:ext cx="11718948" cy="5913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655829" y="152400"/>
            <a:ext cx="8789599" cy="1399870"/>
          </a:xfrm>
          <a:prstGeom prst="rect">
            <a:avLst/>
          </a:prstGeom>
          <a:noFill/>
        </p:spPr>
        <p:txBody>
          <a:bodyPr wrap="square" rtlCol="0">
            <a:spAutoFit/>
          </a:bodyPr>
          <a:lstStyle/>
          <a:p>
            <a:pPr algn="ctr" rtl="1">
              <a:lnSpc>
                <a:spcPct val="150000"/>
              </a:lnSpc>
            </a:pPr>
            <a:r>
              <a:rPr lang="ar-JO" sz="3200" b="1" dirty="0">
                <a:solidFill>
                  <a:schemeClr val="accent1"/>
                </a:solidFill>
              </a:rPr>
              <a:t>النوع الاجتماعي في الأخبار</a:t>
            </a:r>
          </a:p>
          <a:p>
            <a:pPr marL="457200" indent="-457200" algn="ctr" rtl="1">
              <a:lnSpc>
                <a:spcPct val="150000"/>
              </a:lnSpc>
              <a:buFont typeface="Arial" panose="020B0604020202020204" pitchFamily="34" charset="0"/>
              <a:buChar char="•"/>
            </a:pP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type="body" sz="half" idx="2"/>
          </p:nvPr>
        </p:nvSpPr>
        <p:spPr>
          <a:xfrm>
            <a:off x="415636" y="1094759"/>
            <a:ext cx="6442364" cy="5610841"/>
          </a:xfrm>
        </p:spPr>
        <p:txBody>
          <a:bodyPr anchor="t">
            <a:normAutofit/>
          </a:bodyPr>
          <a:lstStyle/>
          <a:p>
            <a:pPr algn="just" rtl="1">
              <a:lnSpc>
                <a:spcPct val="150000"/>
              </a:lnSpc>
            </a:pPr>
            <a:r>
              <a:rPr lang="ar-JO" sz="2400" b="1" u="sng" dirty="0">
                <a:solidFill>
                  <a:schemeClr val="accent1"/>
                </a:solidFill>
              </a:rPr>
              <a:t>من يُمنح الصوت في التغطية الإخبارية؟ </a:t>
            </a:r>
          </a:p>
          <a:p>
            <a:pPr marL="342900" indent="-342900" algn="just" rtl="1">
              <a:lnSpc>
                <a:spcPct val="150000"/>
              </a:lnSpc>
              <a:buFont typeface="Courier New" panose="02070309020205020404" pitchFamily="49" charset="0"/>
              <a:buChar char="o"/>
            </a:pPr>
            <a:r>
              <a:rPr lang="ar-JO" sz="2400" dirty="0">
                <a:solidFill>
                  <a:schemeClr val="accent1"/>
                </a:solidFill>
              </a:rPr>
              <a:t>النساء غالبًا ما يُمثلن كمصادر ثانوية أو في قضايا اجتماعية.</a:t>
            </a:r>
          </a:p>
          <a:p>
            <a:pPr marL="342900" indent="-342900" algn="just" rtl="1">
              <a:lnSpc>
                <a:spcPct val="150000"/>
              </a:lnSpc>
              <a:buFont typeface="Courier New" panose="02070309020205020404" pitchFamily="49" charset="0"/>
              <a:buChar char="o"/>
            </a:pPr>
            <a:r>
              <a:rPr lang="ar-JO" sz="2400" dirty="0">
                <a:solidFill>
                  <a:schemeClr val="accent1"/>
                </a:solidFill>
              </a:rPr>
              <a:t>الرجال يُهيمنون على التغطية السياسية والاقتصادية.</a:t>
            </a:r>
          </a:p>
          <a:p>
            <a:pPr marL="342900" indent="-342900" algn="just" rtl="1">
              <a:lnSpc>
                <a:spcPct val="150000"/>
              </a:lnSpc>
              <a:buFont typeface="Arial" panose="020B0604020202020204" pitchFamily="34" charset="0"/>
              <a:buChar char="•"/>
            </a:pPr>
            <a:r>
              <a:rPr lang="ar-JO" sz="2400" b="1" u="sng" dirty="0">
                <a:solidFill>
                  <a:srgbClr val="C00000"/>
                </a:solidFill>
              </a:rPr>
              <a:t>دراسة عربية:</a:t>
            </a:r>
          </a:p>
          <a:p>
            <a:pPr algn="just" rtl="1">
              <a:lnSpc>
                <a:spcPct val="150000"/>
              </a:lnSpc>
            </a:pPr>
            <a:r>
              <a:rPr lang="ar-JO" sz="2400" dirty="0">
                <a:solidFill>
                  <a:schemeClr val="accent1"/>
                </a:solidFill>
              </a:rPr>
              <a:t>دراسة المرصد العربي للنوع الاجتماعي في الإعلام (2022): النساء يشكلن أقل من 20% من الضيوف في البرامج الحوارية السياسية.</a:t>
            </a:r>
            <a:endParaRPr lang="en-JO" dirty="0"/>
          </a:p>
        </p:txBody>
      </p:sp>
      <p:pic>
        <p:nvPicPr>
          <p:cNvPr id="8" name="Picture 7">
            <a:extLst>
              <a:ext uri="{FF2B5EF4-FFF2-40B4-BE49-F238E27FC236}">
                <a16:creationId xmlns:a16="http://schemas.microsoft.com/office/drawing/2014/main" id="{D7B4B057-BF29-DF4A-918D-1D0561751BBA}"/>
              </a:ext>
            </a:extLst>
          </p:cNvPr>
          <p:cNvPicPr>
            <a:picLocks noChangeAspect="1"/>
          </p:cNvPicPr>
          <p:nvPr/>
        </p:nvPicPr>
        <p:blipFill rotWithShape="1">
          <a:blip r:embed="rId3">
            <a:extLst>
              <a:ext uri="{28A0092B-C50C-407E-A947-70E740481C1C}">
                <a14:useLocalDpi xmlns:a14="http://schemas.microsoft.com/office/drawing/2010/main" val="0"/>
              </a:ext>
            </a:extLst>
          </a:blip>
          <a:srcRect r="50000"/>
          <a:stretch/>
        </p:blipFill>
        <p:spPr>
          <a:xfrm>
            <a:off x="6952666" y="852335"/>
            <a:ext cx="5062880" cy="5913036"/>
          </a:xfrm>
          <a:prstGeom prst="roundRect">
            <a:avLst/>
          </a:prstGeom>
        </p:spPr>
      </p:pic>
    </p:spTree>
    <p:extLst>
      <p:ext uri="{BB962C8B-B14F-4D97-AF65-F5344CB8AC3E}">
        <p14:creationId xmlns:p14="http://schemas.microsoft.com/office/powerpoint/2010/main" val="2566011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65043" y="828856"/>
            <a:ext cx="11718948" cy="59130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1655829" y="152400"/>
            <a:ext cx="8789599" cy="741998"/>
          </a:xfrm>
          <a:prstGeom prst="rect">
            <a:avLst/>
          </a:prstGeom>
          <a:noFill/>
        </p:spPr>
        <p:txBody>
          <a:bodyPr wrap="square" rtlCol="0">
            <a:spAutoFit/>
          </a:bodyPr>
          <a:lstStyle/>
          <a:p>
            <a:pPr algn="ctr" rtl="1">
              <a:lnSpc>
                <a:spcPct val="150000"/>
              </a:lnSpc>
            </a:pPr>
            <a:r>
              <a:rPr lang="ar-JO" sz="3200" b="1" i="0" u="sng" strike="noStrike" dirty="0">
                <a:solidFill>
                  <a:schemeClr val="accent1"/>
                </a:solidFill>
                <a:effectLst/>
              </a:rPr>
              <a:t>النوع الاجتماعي في الترفيه والأعلان</a:t>
            </a:r>
            <a:endParaRPr lang="ar-JO" sz="2800" b="1" u="sng" dirty="0">
              <a:solidFill>
                <a:schemeClr val="accent1">
                  <a:lumMod val="75000"/>
                </a:schemeClr>
              </a:solidFill>
              <a:latin typeface="Alexandria" charset="0"/>
              <a:cs typeface="+mj-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4169" y="-66483"/>
            <a:ext cx="2305141" cy="1076343"/>
          </a:xfrm>
          <a:prstGeom prst="rect">
            <a:avLst/>
          </a:prstGeom>
        </p:spPr>
      </p:pic>
      <p:sp>
        <p:nvSpPr>
          <p:cNvPr id="9" name="TextBox 8">
            <a:extLst>
              <a:ext uri="{FF2B5EF4-FFF2-40B4-BE49-F238E27FC236}">
                <a16:creationId xmlns:a16="http://schemas.microsoft.com/office/drawing/2014/main" id="{B79456A7-842F-204B-BDF3-5721E2A29AB2}"/>
              </a:ext>
            </a:extLst>
          </p:cNvPr>
          <p:cNvSpPr txBox="1"/>
          <p:nvPr/>
        </p:nvSpPr>
        <p:spPr>
          <a:xfrm>
            <a:off x="10600034" y="4243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4" name="Text Placeholder 3">
            <a:extLst>
              <a:ext uri="{FF2B5EF4-FFF2-40B4-BE49-F238E27FC236}">
                <a16:creationId xmlns:a16="http://schemas.microsoft.com/office/drawing/2014/main" id="{1AB8EE9C-1A1A-1242-914A-01BA6935D361}"/>
              </a:ext>
            </a:extLst>
          </p:cNvPr>
          <p:cNvSpPr>
            <a:spLocks noGrp="1"/>
          </p:cNvSpPr>
          <p:nvPr>
            <p:ph sz="half" idx="1"/>
          </p:nvPr>
        </p:nvSpPr>
        <p:spPr>
          <a:xfrm>
            <a:off x="417443" y="1228743"/>
            <a:ext cx="5571876" cy="4625641"/>
          </a:xfrm>
        </p:spPr>
        <p:txBody>
          <a:bodyPr anchor="t">
            <a:normAutofit/>
          </a:bodyPr>
          <a:lstStyle/>
          <a:p>
            <a:pPr marL="0" indent="0" algn="ctr" rtl="1">
              <a:lnSpc>
                <a:spcPct val="150000"/>
              </a:lnSpc>
              <a:buNone/>
            </a:pPr>
            <a:r>
              <a:rPr lang="ar-JO" b="1" u="sng" dirty="0">
                <a:solidFill>
                  <a:schemeClr val="accent1"/>
                </a:solidFill>
              </a:rPr>
              <a:t>كيف تُصوَّر النساء والرجال في الترفيه: الدراما؟</a:t>
            </a:r>
          </a:p>
          <a:p>
            <a:pPr algn="just" rtl="1">
              <a:lnSpc>
                <a:spcPct val="150000"/>
              </a:lnSpc>
              <a:buFont typeface="Wingdings" pitchFamily="2" charset="2"/>
              <a:buChar char="Ø"/>
            </a:pPr>
            <a:r>
              <a:rPr lang="ar-JO" sz="2400" b="1" u="sng" dirty="0">
                <a:solidFill>
                  <a:schemeClr val="accent1"/>
                </a:solidFill>
              </a:rPr>
              <a:t> </a:t>
            </a:r>
            <a:r>
              <a:rPr lang="ar-JO" sz="2400" dirty="0">
                <a:solidFill>
                  <a:schemeClr val="accent1"/>
                </a:solidFill>
              </a:rPr>
              <a:t>النساء غالبًا ما يُقدمن في أدوار محدودة، معنفة أو خاضعة</a:t>
            </a:r>
          </a:p>
          <a:p>
            <a:pPr algn="just" rtl="1">
              <a:lnSpc>
                <a:spcPct val="150000"/>
              </a:lnSpc>
              <a:buFont typeface="Wingdings" pitchFamily="2" charset="2"/>
              <a:buChar char="Ø"/>
            </a:pPr>
            <a:r>
              <a:rPr lang="ar-JO" sz="2400" dirty="0">
                <a:solidFill>
                  <a:schemeClr val="accent1"/>
                </a:solidFill>
              </a:rPr>
              <a:t>الرجال يُمثلون كأبطال أو أصحاب قرار وعناصرين فاعلين في المجتمع</a:t>
            </a:r>
          </a:p>
          <a:p>
            <a:pPr algn="just" rtl="1">
              <a:lnSpc>
                <a:spcPct val="150000"/>
              </a:lnSpc>
            </a:pPr>
            <a:endParaRPr lang="ar-JO" sz="2400" b="1" u="sng" dirty="0">
              <a:solidFill>
                <a:schemeClr val="accent1"/>
              </a:solidFill>
            </a:endParaRPr>
          </a:p>
        </p:txBody>
      </p:sp>
      <p:sp>
        <p:nvSpPr>
          <p:cNvPr id="5" name="Content Placeholder 4">
            <a:extLst>
              <a:ext uri="{FF2B5EF4-FFF2-40B4-BE49-F238E27FC236}">
                <a16:creationId xmlns:a16="http://schemas.microsoft.com/office/drawing/2014/main" id="{0A7E6444-BDF1-5B40-8487-9154420A5DCC}"/>
              </a:ext>
            </a:extLst>
          </p:cNvPr>
          <p:cNvSpPr>
            <a:spLocks noGrp="1"/>
          </p:cNvSpPr>
          <p:nvPr>
            <p:ph sz="half" idx="2"/>
          </p:nvPr>
        </p:nvSpPr>
        <p:spPr>
          <a:xfrm>
            <a:off x="6370320" y="1113280"/>
            <a:ext cx="5404237" cy="4915863"/>
          </a:xfrm>
        </p:spPr>
        <p:txBody>
          <a:bodyPr>
            <a:normAutofit/>
          </a:bodyPr>
          <a:lstStyle/>
          <a:p>
            <a:pPr marL="0" indent="0" algn="ctr" rtl="1">
              <a:lnSpc>
                <a:spcPct val="150000"/>
              </a:lnSpc>
              <a:buNone/>
            </a:pPr>
            <a:r>
              <a:rPr lang="ar-JO" sz="2800" b="1" u="sng" dirty="0">
                <a:solidFill>
                  <a:srgbClr val="0070C0"/>
                </a:solidFill>
              </a:rPr>
              <a:t>النوع الاجتماعي في الإعلان</a:t>
            </a:r>
          </a:p>
          <a:p>
            <a:pPr marL="0" indent="0" algn="just" rtl="1">
              <a:lnSpc>
                <a:spcPct val="150000"/>
              </a:lnSpc>
              <a:buNone/>
            </a:pPr>
            <a:r>
              <a:rPr lang="ar-JO" sz="2800" dirty="0">
                <a:solidFill>
                  <a:srgbClr val="0070C0"/>
                </a:solidFill>
              </a:rPr>
              <a:t>كيف يُستخدم النوع الاجتماعي في التسويق؟ </a:t>
            </a:r>
          </a:p>
          <a:p>
            <a:pPr algn="just" rtl="1">
              <a:lnSpc>
                <a:spcPct val="150000"/>
              </a:lnSpc>
              <a:buFont typeface="Wingdings" pitchFamily="2" charset="2"/>
              <a:buChar char="Ø"/>
            </a:pPr>
            <a:r>
              <a:rPr lang="ar-JO" sz="2400" dirty="0">
                <a:solidFill>
                  <a:srgbClr val="C00000"/>
                </a:solidFill>
              </a:rPr>
              <a:t>النساء يُستخدمن لترويج منتجات الجمال والتنظيف</a:t>
            </a:r>
          </a:p>
          <a:p>
            <a:pPr algn="just" rtl="1">
              <a:lnSpc>
                <a:spcPct val="150000"/>
              </a:lnSpc>
              <a:buFont typeface="Wingdings" pitchFamily="2" charset="2"/>
              <a:buChar char="Ø"/>
            </a:pPr>
            <a:r>
              <a:rPr lang="ar-JO" sz="2400" dirty="0">
                <a:solidFill>
                  <a:srgbClr val="C00000"/>
                </a:solidFill>
              </a:rPr>
              <a:t>الرجال يُستخدمون لترويج السيارات والتقنية</a:t>
            </a:r>
            <a:endParaRPr lang="en-JO" sz="2400" dirty="0">
              <a:solidFill>
                <a:srgbClr val="C00000"/>
              </a:solidFill>
            </a:endParaRPr>
          </a:p>
          <a:p>
            <a:pPr marL="228600" indent="-228600" algn="r" defTabSz="914400" rtl="1" eaLnBrk="1" latinLnBrk="0" hangingPunct="1">
              <a:lnSpc>
                <a:spcPct val="90000"/>
              </a:lnSpc>
              <a:spcBef>
                <a:spcPts val="1000"/>
              </a:spcBef>
              <a:buFont typeface="Arial" panose="020B0604020202020204" pitchFamily="34" charset="0"/>
              <a:buChar char="•"/>
            </a:pPr>
            <a:endParaRPr lang="en-JO" dirty="0"/>
          </a:p>
        </p:txBody>
      </p:sp>
    </p:spTree>
    <p:extLst>
      <p:ext uri="{BB962C8B-B14F-4D97-AF65-F5344CB8AC3E}">
        <p14:creationId xmlns:p14="http://schemas.microsoft.com/office/powerpoint/2010/main" val="39014848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754" y="-135345"/>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929003" y="138989"/>
            <a:ext cx="10515600" cy="881784"/>
          </a:xfrm>
        </p:spPr>
        <p:txBody>
          <a:bodyPr anchor="t">
            <a:noAutofit/>
          </a:bodyPr>
          <a:lstStyle/>
          <a:p>
            <a:pPr marL="0" indent="0" algn="ctr" rtl="1">
              <a:lnSpc>
                <a:spcPct val="150000"/>
              </a:lnSpc>
              <a:buNone/>
            </a:pPr>
            <a:r>
              <a:rPr lang="ar-JO" sz="3200" b="1" u="sng" dirty="0">
                <a:solidFill>
                  <a:schemeClr val="accent1"/>
                </a:solidFill>
              </a:rPr>
              <a:t>تمثيل الطبقة الاجتماعية – المفاهيم</a:t>
            </a: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166255" y="1215332"/>
            <a:ext cx="6567053" cy="5503679"/>
          </a:xfrm>
        </p:spPr>
        <p:txBody>
          <a:bodyPr>
            <a:normAutofit/>
          </a:bodyPr>
          <a:lstStyle/>
          <a:p>
            <a:pPr marL="0" indent="0" algn="just" rtl="1">
              <a:lnSpc>
                <a:spcPct val="150000"/>
              </a:lnSpc>
              <a:buNone/>
            </a:pPr>
            <a:r>
              <a:rPr lang="ar-JO" sz="2400" b="1" u="sng" dirty="0">
                <a:solidFill>
                  <a:schemeClr val="accent1"/>
                </a:solidFill>
              </a:rPr>
              <a:t>ما هي الطبقة الاجتماعية في الإعلام؟ </a:t>
            </a:r>
          </a:p>
          <a:p>
            <a:pPr marL="0" indent="0" algn="just" rtl="1">
              <a:lnSpc>
                <a:spcPct val="150000"/>
              </a:lnSpc>
              <a:buNone/>
            </a:pPr>
            <a:r>
              <a:rPr lang="ar-JO" sz="2400" dirty="0">
                <a:solidFill>
                  <a:schemeClr val="accent1"/>
                </a:solidFill>
              </a:rPr>
              <a:t>تشير إلى موقع الفرد أو الجماعة داخل البناء الاجتماعي، بناءً على عوامل مثل الدخل، التعليم، المهنة، ونمط الحياة. ويميل الإعلام  إلى تمجيد الثراء وتهميش الفقر.</a:t>
            </a:r>
          </a:p>
          <a:p>
            <a:pPr marL="0" indent="0" algn="just" rtl="1">
              <a:lnSpc>
                <a:spcPct val="150000"/>
              </a:lnSpc>
              <a:buNone/>
            </a:pPr>
            <a:r>
              <a:rPr lang="ar-JO" sz="2400" dirty="0">
                <a:solidFill>
                  <a:schemeClr val="accent1"/>
                </a:solidFill>
              </a:rPr>
              <a:t> </a:t>
            </a:r>
            <a:r>
              <a:rPr lang="ar-JO" sz="2400" b="1" u="sng" dirty="0">
                <a:solidFill>
                  <a:srgbClr val="C00000"/>
                </a:solidFill>
              </a:rPr>
              <a:t>التمثيل الرمزي للطبقات:</a:t>
            </a:r>
          </a:p>
          <a:p>
            <a:pPr algn="just" rtl="1">
              <a:lnSpc>
                <a:spcPct val="150000"/>
              </a:lnSpc>
            </a:pPr>
            <a:r>
              <a:rPr lang="ar-JO" sz="2000" dirty="0">
                <a:solidFill>
                  <a:srgbClr val="002060"/>
                </a:solidFill>
              </a:rPr>
              <a:t>تظهر الطبقة العليا غالبًا في سياقات الرفاهية، النجاح، والسلطة</a:t>
            </a:r>
          </a:p>
          <a:p>
            <a:pPr algn="just" rtl="1">
              <a:lnSpc>
                <a:spcPct val="150000"/>
              </a:lnSpc>
            </a:pPr>
            <a:r>
              <a:rPr lang="ar-JO" sz="2000" dirty="0">
                <a:solidFill>
                  <a:srgbClr val="002060"/>
                </a:solidFill>
              </a:rPr>
              <a:t>تُعرض الطبقة الوسطى كمثال للاستقرار والطموح</a:t>
            </a:r>
          </a:p>
          <a:p>
            <a:pPr algn="just" rtl="1">
              <a:lnSpc>
                <a:spcPct val="150000"/>
              </a:lnSpc>
            </a:pPr>
            <a:r>
              <a:rPr lang="ar-JO" sz="2000" dirty="0">
                <a:solidFill>
                  <a:srgbClr val="002060"/>
                </a:solidFill>
              </a:rPr>
              <a:t>تُهمّش الطبقة الدنيا أو تُعرض في سياقات سلبية أو نمطية (مثل الفقر أو الجريمة)</a:t>
            </a:r>
          </a:p>
        </p:txBody>
      </p:sp>
      <p:pic>
        <p:nvPicPr>
          <p:cNvPr id="15" name="Content Placeholder 14">
            <a:extLst>
              <a:ext uri="{FF2B5EF4-FFF2-40B4-BE49-F238E27FC236}">
                <a16:creationId xmlns:a16="http://schemas.microsoft.com/office/drawing/2014/main" id="{8020FCA0-6394-0F41-AD31-135F0437583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010400" y="1615440"/>
            <a:ext cx="5181600" cy="4709159"/>
          </a:xfrm>
        </p:spPr>
      </p:pic>
    </p:spTree>
    <p:extLst>
      <p:ext uri="{BB962C8B-B14F-4D97-AF65-F5344CB8AC3E}">
        <p14:creationId xmlns:p14="http://schemas.microsoft.com/office/powerpoint/2010/main" val="39202015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754" y="-135345"/>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929003" y="138989"/>
            <a:ext cx="10515600" cy="881784"/>
          </a:xfrm>
        </p:spPr>
        <p:txBody>
          <a:bodyPr anchor="t">
            <a:noAutofit/>
          </a:bodyPr>
          <a:lstStyle/>
          <a:p>
            <a:pPr marL="0" indent="0" algn="ctr" rtl="1">
              <a:lnSpc>
                <a:spcPct val="150000"/>
              </a:lnSpc>
              <a:buNone/>
            </a:pPr>
            <a:r>
              <a:rPr lang="ar-JO" sz="3200" b="1" u="sng" dirty="0">
                <a:solidFill>
                  <a:schemeClr val="accent1"/>
                </a:solidFill>
              </a:rPr>
              <a:t>تمثيل الطبقة الاجتماعية في الأخبار</a:t>
            </a: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166255" y="1215332"/>
            <a:ext cx="6173585" cy="5503679"/>
          </a:xfrm>
        </p:spPr>
        <p:txBody>
          <a:bodyPr>
            <a:normAutofit/>
          </a:bodyPr>
          <a:lstStyle/>
          <a:p>
            <a:pPr marL="0" indent="0" algn="just" rtl="1">
              <a:lnSpc>
                <a:spcPct val="150000"/>
              </a:lnSpc>
              <a:buNone/>
            </a:pPr>
            <a:r>
              <a:rPr lang="ar-JO" sz="2400" b="1" u="sng" dirty="0">
                <a:solidFill>
                  <a:schemeClr val="accent1"/>
                </a:solidFill>
              </a:rPr>
              <a:t>من يُمثل الفقراء؟</a:t>
            </a:r>
          </a:p>
          <a:p>
            <a:pPr marL="0" indent="0" algn="just" rtl="1">
              <a:lnSpc>
                <a:spcPct val="150000"/>
              </a:lnSpc>
              <a:buNone/>
            </a:pPr>
            <a:r>
              <a:rPr lang="ar-JO" sz="2400" dirty="0">
                <a:solidFill>
                  <a:srgbClr val="002060"/>
                </a:solidFill>
              </a:rPr>
              <a:t>الفقراء غالبًا ما يُعرضون كضحايا أو أرقام في تقارير. ونادرًا ما يُمنحون صوتًا أو يُعرضون كفاعلين.</a:t>
            </a:r>
          </a:p>
          <a:p>
            <a:pPr marL="0" indent="0" algn="just" rtl="1">
              <a:lnSpc>
                <a:spcPct val="150000"/>
              </a:lnSpc>
              <a:buNone/>
            </a:pPr>
            <a:r>
              <a:rPr lang="ar-JO" sz="2400" b="1" u="sng" dirty="0">
                <a:solidFill>
                  <a:srgbClr val="C00000"/>
                </a:solidFill>
              </a:rPr>
              <a:t>مثال:</a:t>
            </a:r>
          </a:p>
          <a:p>
            <a:pPr marL="0" indent="0" algn="just" rtl="1">
              <a:lnSpc>
                <a:spcPct val="150000"/>
              </a:lnSpc>
              <a:buNone/>
            </a:pPr>
            <a:r>
              <a:rPr lang="ar-JO" sz="2400" b="1" dirty="0">
                <a:solidFill>
                  <a:schemeClr val="accent1"/>
                </a:solidFill>
              </a:rPr>
              <a:t>تغطية الكوارث الطبيعية تُظهر الفقراء كمستقبلين للمساعدات، لا كمشاركين في الحل.</a:t>
            </a:r>
          </a:p>
          <a:p>
            <a:pPr marL="0" indent="0" algn="just" rtl="1">
              <a:lnSpc>
                <a:spcPct val="150000"/>
              </a:lnSpc>
              <a:buNone/>
            </a:pPr>
            <a:endParaRPr lang="ar-JO" sz="2400" b="1" u="sng" dirty="0">
              <a:solidFill>
                <a:schemeClr val="accent1"/>
              </a:solidFill>
            </a:endParaRPr>
          </a:p>
        </p:txBody>
      </p:sp>
      <p:pic>
        <p:nvPicPr>
          <p:cNvPr id="8" name="Content Placeholder 7">
            <a:extLst>
              <a:ext uri="{FF2B5EF4-FFF2-40B4-BE49-F238E27FC236}">
                <a16:creationId xmlns:a16="http://schemas.microsoft.com/office/drawing/2014/main" id="{B714ED00-1E26-7740-8E99-879E5581D028}"/>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733308" y="1295107"/>
            <a:ext cx="5458692" cy="5562893"/>
          </a:xfrm>
        </p:spPr>
      </p:pic>
    </p:spTree>
    <p:extLst>
      <p:ext uri="{BB962C8B-B14F-4D97-AF65-F5344CB8AC3E}">
        <p14:creationId xmlns:p14="http://schemas.microsoft.com/office/powerpoint/2010/main" val="8079820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838200" y="118248"/>
            <a:ext cx="10515600" cy="691404"/>
          </a:xfrm>
        </p:spPr>
        <p:txBody>
          <a:bodyPr anchor="t">
            <a:noAutofit/>
          </a:bodyPr>
          <a:lstStyle/>
          <a:p>
            <a:pPr algn="ctr" rtl="1">
              <a:lnSpc>
                <a:spcPct val="150000"/>
              </a:lnSpc>
            </a:pPr>
            <a:r>
              <a:rPr lang="ar-SA" sz="3200" b="1" u="sng" dirty="0">
                <a:solidFill>
                  <a:schemeClr val="accent1"/>
                </a:solidFill>
              </a:rPr>
              <a:t>الطبقة في الترفيه و </a:t>
            </a:r>
            <a:r>
              <a:rPr lang="ar-JO" sz="3200" b="1" u="sng" dirty="0">
                <a:solidFill>
                  <a:schemeClr val="accent1"/>
                </a:solidFill>
              </a:rPr>
              <a:t>الإعلان</a:t>
            </a:r>
            <a:br>
              <a:rPr lang="ar-JO" sz="3200" b="1" u="sng" dirty="0">
                <a:solidFill>
                  <a:schemeClr val="accent1"/>
                </a:solidFill>
              </a:rPr>
            </a:br>
            <a:endParaRPr lang="ar-SA" sz="3200" b="1" u="sng" dirty="0">
              <a:solidFill>
                <a:schemeClr val="accent1"/>
              </a:solidFill>
            </a:endParaRPr>
          </a:p>
        </p:txBody>
      </p:sp>
      <p:sp>
        <p:nvSpPr>
          <p:cNvPr id="5" name="Content Placeholder 4">
            <a:extLst>
              <a:ext uri="{FF2B5EF4-FFF2-40B4-BE49-F238E27FC236}">
                <a16:creationId xmlns:a16="http://schemas.microsoft.com/office/drawing/2014/main" id="{EBE73B4C-522F-8D4F-817C-B9F26A53A233}"/>
              </a:ext>
            </a:extLst>
          </p:cNvPr>
          <p:cNvSpPr>
            <a:spLocks noGrp="1"/>
          </p:cNvSpPr>
          <p:nvPr>
            <p:ph sz="half" idx="1"/>
          </p:nvPr>
        </p:nvSpPr>
        <p:spPr>
          <a:xfrm>
            <a:off x="121920" y="1253330"/>
            <a:ext cx="5547360" cy="5116989"/>
          </a:xfrm>
        </p:spPr>
        <p:txBody>
          <a:bodyPr>
            <a:normAutofit fontScale="62500" lnSpcReduction="20000"/>
          </a:bodyPr>
          <a:lstStyle/>
          <a:p>
            <a:pPr marL="0" indent="0" algn="just" rtl="1">
              <a:lnSpc>
                <a:spcPct val="150000"/>
              </a:lnSpc>
              <a:buNone/>
            </a:pPr>
            <a:r>
              <a:rPr lang="ar-SA" sz="3000" b="1" u="sng" dirty="0">
                <a:solidFill>
                  <a:schemeClr val="accent1">
                    <a:lumMod val="75000"/>
                  </a:schemeClr>
                </a:solidFill>
              </a:rPr>
              <a:t>كيف تُصوَّر الحياة الفاخرة في المحتوي الترفيهي؟ </a:t>
            </a:r>
          </a:p>
          <a:p>
            <a:pPr algn="just" rtl="1">
              <a:lnSpc>
                <a:spcPct val="150000"/>
              </a:lnSpc>
            </a:pPr>
            <a:r>
              <a:rPr lang="ar-SA" sz="3400" dirty="0">
                <a:solidFill>
                  <a:schemeClr val="accent1">
                    <a:lumMod val="75000"/>
                  </a:schemeClr>
                </a:solidFill>
              </a:rPr>
              <a:t>الدراما العربية تميل إلى تصوير الثراء كرمز للنجاح</a:t>
            </a:r>
          </a:p>
          <a:p>
            <a:pPr algn="just" rtl="1">
              <a:lnSpc>
                <a:spcPct val="150000"/>
              </a:lnSpc>
            </a:pPr>
            <a:r>
              <a:rPr lang="ar-SA" sz="3400" dirty="0">
                <a:solidFill>
                  <a:schemeClr val="accent1">
                    <a:lumMod val="75000"/>
                  </a:schemeClr>
                </a:solidFill>
              </a:rPr>
              <a:t>الفقر يُعرض غالبًا في سياق مأساوي أو كوميدي</a:t>
            </a:r>
          </a:p>
          <a:p>
            <a:pPr algn="just" rtl="1">
              <a:lnSpc>
                <a:spcPct val="150000"/>
              </a:lnSpc>
            </a:pPr>
            <a:r>
              <a:rPr lang="ar-SA" sz="3400" dirty="0">
                <a:solidFill>
                  <a:schemeClr val="accent1">
                    <a:lumMod val="75000"/>
                  </a:schemeClr>
                </a:solidFill>
              </a:rPr>
              <a:t>المسلسلات والأفلام تُظهر أنماط حياة معينة على أنها "طبيعية" أو "مرغوبة"، مما يعزز صورة نمطية عن النجاح المرتبط بالطبقة.</a:t>
            </a:r>
          </a:p>
          <a:p>
            <a:pPr algn="just" rtl="1">
              <a:lnSpc>
                <a:spcPct val="150000"/>
              </a:lnSpc>
            </a:pPr>
            <a:r>
              <a:rPr lang="ar-SA" sz="3400" dirty="0">
                <a:solidFill>
                  <a:schemeClr val="accent1">
                    <a:lumMod val="75000"/>
                  </a:schemeClr>
                </a:solidFill>
              </a:rPr>
              <a:t>الهيمنة الرمزية: كما أشار بيير </a:t>
            </a:r>
            <a:r>
              <a:rPr lang="ar-SA" sz="3400" dirty="0" err="1">
                <a:solidFill>
                  <a:schemeClr val="accent1">
                    <a:lumMod val="75000"/>
                  </a:schemeClr>
                </a:solidFill>
              </a:rPr>
              <a:t>بورديو</a:t>
            </a:r>
            <a:r>
              <a:rPr lang="ar-SA" sz="3400" dirty="0">
                <a:solidFill>
                  <a:schemeClr val="accent1">
                    <a:lumMod val="75000"/>
                  </a:schemeClr>
                </a:solidFill>
              </a:rPr>
              <a:t>، فإن الإعلام يُعيد إنتاج "رأس المال الرمزي" للطبقات العليا، عبر فرض ذوقها، لغتها، وقيمها كمعيار عام.</a:t>
            </a:r>
          </a:p>
          <a:p>
            <a:pPr marL="0" indent="0" algn="r" rtl="1">
              <a:lnSpc>
                <a:spcPct val="150000"/>
              </a:lnSpc>
              <a:buNone/>
            </a:pPr>
            <a:br>
              <a:rPr lang="ar-JO" sz="2200" u="sng" dirty="0">
                <a:solidFill>
                  <a:srgbClr val="C00000"/>
                </a:solidFill>
              </a:rPr>
            </a:br>
            <a:endParaRPr lang="en-JO" sz="2200" u="sng" dirty="0">
              <a:solidFill>
                <a:srgbClr val="C00000"/>
              </a:solidFill>
            </a:endParaRPr>
          </a:p>
        </p:txBody>
      </p:sp>
      <p:sp>
        <p:nvSpPr>
          <p:cNvPr id="6" name="Content Placeholder 5">
            <a:extLst>
              <a:ext uri="{FF2B5EF4-FFF2-40B4-BE49-F238E27FC236}">
                <a16:creationId xmlns:a16="http://schemas.microsoft.com/office/drawing/2014/main" id="{B2AA37A9-592C-2D47-8DDB-361033DEA8A9}"/>
              </a:ext>
            </a:extLst>
          </p:cNvPr>
          <p:cNvSpPr>
            <a:spLocks noGrp="1"/>
          </p:cNvSpPr>
          <p:nvPr>
            <p:ph sz="half" idx="2"/>
          </p:nvPr>
        </p:nvSpPr>
        <p:spPr>
          <a:xfrm>
            <a:off x="6297003" y="1405731"/>
            <a:ext cx="5730240" cy="4964588"/>
          </a:xfrm>
        </p:spPr>
        <p:txBody>
          <a:bodyPr>
            <a:normAutofit fontScale="62500" lnSpcReduction="20000"/>
          </a:bodyPr>
          <a:lstStyle/>
          <a:p>
            <a:pPr marL="0" indent="0" algn="r" defTabSz="914400" rtl="1" eaLnBrk="1" latinLnBrk="0" hangingPunct="1">
              <a:lnSpc>
                <a:spcPct val="150000"/>
              </a:lnSpc>
              <a:spcBef>
                <a:spcPts val="1000"/>
              </a:spcBef>
              <a:buNone/>
            </a:pPr>
            <a:r>
              <a:rPr lang="ar-JO" b="1" u="sng" dirty="0">
                <a:solidFill>
                  <a:schemeClr val="accent1">
                    <a:lumMod val="75000"/>
                  </a:schemeClr>
                </a:solidFill>
              </a:rPr>
              <a:t>كيف تُستخدم الطبقة الاجتماعية في التسويق؟</a:t>
            </a:r>
          </a:p>
          <a:p>
            <a:pPr algn="r" rtl="1">
              <a:lnSpc>
                <a:spcPct val="150000"/>
              </a:lnSpc>
            </a:pPr>
            <a:r>
              <a:rPr lang="ar-JO" sz="3400" dirty="0">
                <a:solidFill>
                  <a:schemeClr val="accent1">
                    <a:lumMod val="75000"/>
                  </a:schemeClr>
                </a:solidFill>
              </a:rPr>
              <a:t>الإعلانات العقارية تُروج للرفاه كمعيار للنجاح</a:t>
            </a:r>
          </a:p>
          <a:p>
            <a:pPr marL="228600" indent="-228600" algn="r" defTabSz="914400" rtl="1" eaLnBrk="1" latinLnBrk="0" hangingPunct="1">
              <a:lnSpc>
                <a:spcPct val="150000"/>
              </a:lnSpc>
              <a:spcBef>
                <a:spcPts val="1000"/>
              </a:spcBef>
              <a:buFont typeface="Arial" panose="020B0604020202020204" pitchFamily="34" charset="0"/>
              <a:buChar char="•"/>
            </a:pPr>
            <a:r>
              <a:rPr lang="ar-JO" sz="3400" dirty="0">
                <a:solidFill>
                  <a:schemeClr val="accent1">
                    <a:lumMod val="75000"/>
                  </a:schemeClr>
                </a:solidFill>
              </a:rPr>
              <a:t>الفئات المتوسطة تُستبعد من الخطاب التسويقي</a:t>
            </a:r>
          </a:p>
          <a:p>
            <a:pPr marL="228600" indent="-228600" algn="r" defTabSz="914400" rtl="1" eaLnBrk="1" latinLnBrk="0" hangingPunct="1">
              <a:lnSpc>
                <a:spcPct val="150000"/>
              </a:lnSpc>
              <a:spcBef>
                <a:spcPts val="1000"/>
              </a:spcBef>
              <a:buFont typeface="Arial" panose="020B0604020202020204" pitchFamily="34" charset="0"/>
              <a:buChar char="•"/>
            </a:pPr>
            <a:r>
              <a:rPr lang="ar-JO" sz="3400" dirty="0">
                <a:solidFill>
                  <a:schemeClr val="accent1">
                    <a:lumMod val="75000"/>
                  </a:schemeClr>
                </a:solidFill>
              </a:rPr>
              <a:t>تُوجّه المنتجات الفاخرة للطبقات العليا باستخدام رموز مثل السيارات الفارهة، السكن الراقي، والسفر</a:t>
            </a:r>
          </a:p>
          <a:p>
            <a:pPr marL="228600" indent="-228600" algn="r" defTabSz="914400" rtl="1" eaLnBrk="1" latinLnBrk="0" hangingPunct="1">
              <a:lnSpc>
                <a:spcPct val="150000"/>
              </a:lnSpc>
              <a:spcBef>
                <a:spcPts val="1000"/>
              </a:spcBef>
              <a:buFont typeface="Arial" panose="020B0604020202020204" pitchFamily="34" charset="0"/>
              <a:buChar char="•"/>
            </a:pPr>
            <a:r>
              <a:rPr lang="ar-JO" sz="3400" dirty="0">
                <a:solidFill>
                  <a:schemeClr val="accent1">
                    <a:lumMod val="75000"/>
                  </a:schemeClr>
                </a:solidFill>
              </a:rPr>
              <a:t>تُستخدم لغة مختلفة حسب الفئة المستهدفة (مثلاً: "استثمر في راحتك" مقابل "وفر أكثر")</a:t>
            </a:r>
            <a:endParaRPr lang="en-JO" sz="3400" dirty="0">
              <a:solidFill>
                <a:schemeClr val="accent1">
                  <a:lumMod val="75000"/>
                </a:schemeClr>
              </a:solidFill>
            </a:endParaRPr>
          </a:p>
        </p:txBody>
      </p:sp>
    </p:spTree>
    <p:extLst>
      <p:ext uri="{BB962C8B-B14F-4D97-AF65-F5344CB8AC3E}">
        <p14:creationId xmlns:p14="http://schemas.microsoft.com/office/powerpoint/2010/main" val="21216131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marL="0" indent="0" algn="ctr" rtl="1">
              <a:lnSpc>
                <a:spcPct val="150000"/>
              </a:lnSpc>
              <a:buNone/>
            </a:pPr>
            <a:r>
              <a:rPr lang="ar-JO" sz="3200" b="1" i="0" u="sng" strike="noStrike" dirty="0">
                <a:solidFill>
                  <a:schemeClr val="accent1">
                    <a:lumMod val="50000"/>
                  </a:schemeClr>
                </a:solidFill>
                <a:effectLst/>
                <a:latin typeface="Alexandria"/>
              </a:rPr>
              <a:t>تمثيل ذوي الاحتياجات الخاصة – المفاهيم</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4376014" y="1089222"/>
            <a:ext cx="7645055" cy="5675313"/>
          </a:xfrm>
        </p:spPr>
        <p:txBody>
          <a:bodyPr>
            <a:normAutofit lnSpcReduction="10000"/>
          </a:bodyPr>
          <a:lstStyle/>
          <a:p>
            <a:pPr marL="0" indent="0" algn="just" rtl="1">
              <a:lnSpc>
                <a:spcPct val="150000"/>
              </a:lnSpc>
              <a:buNone/>
            </a:pPr>
            <a:r>
              <a:rPr lang="ar-JO" sz="2400" i="0" strike="noStrike" dirty="0">
                <a:solidFill>
                  <a:schemeClr val="accent1">
                    <a:lumMod val="75000"/>
                  </a:schemeClr>
                </a:solidFill>
                <a:effectLst/>
                <a:latin typeface="Alexandria"/>
              </a:rPr>
              <a:t>من هم أصحاب الاحتياجات الخاصة؟ يشمل المصطلح الأفراد الذين لديهم إعاقات جسدية، سمعية، بصرية، عقلية، أو اضطرابات نمائية أو نفسية.</a:t>
            </a:r>
          </a:p>
          <a:p>
            <a:pPr marL="0" indent="0" algn="just" rtl="1">
              <a:lnSpc>
                <a:spcPct val="150000"/>
              </a:lnSpc>
              <a:buNone/>
            </a:pPr>
            <a:r>
              <a:rPr lang="ar-JO" sz="2400" i="0" strike="noStrike" dirty="0">
                <a:solidFill>
                  <a:schemeClr val="accent1">
                    <a:lumMod val="75000"/>
                  </a:schemeClr>
                </a:solidFill>
                <a:effectLst/>
                <a:latin typeface="Alexandria"/>
              </a:rPr>
              <a:t>يُفضل استخدام مصطلحات مثل "أشخاص ذوو إعاقة" أو "أصحاب قدرات مختلفة" في السياقات الأكاديمية والحقوقية.</a:t>
            </a:r>
          </a:p>
          <a:p>
            <a:pPr marL="0" indent="0" algn="just" rtl="1">
              <a:lnSpc>
                <a:spcPct val="150000"/>
              </a:lnSpc>
              <a:buNone/>
            </a:pPr>
            <a:r>
              <a:rPr lang="ar-JO" sz="2400" b="1" i="0" u="sng" strike="noStrike" dirty="0">
                <a:solidFill>
                  <a:schemeClr val="accent1">
                    <a:lumMod val="75000"/>
                  </a:schemeClr>
                </a:solidFill>
                <a:effectLst/>
                <a:latin typeface="Alexandria"/>
              </a:rPr>
              <a:t>كيف يُنظر إلى أصحاب الاحتياجات الخاصة وأصحاب الهمم في الإعلام؟ </a:t>
            </a:r>
          </a:p>
          <a:p>
            <a:pPr marL="0" indent="0" algn="just" rtl="1">
              <a:lnSpc>
                <a:spcPct val="150000"/>
              </a:lnSpc>
              <a:buNone/>
            </a:pPr>
            <a:r>
              <a:rPr lang="ar-JO" sz="2400" b="1" i="0" u="sng" strike="noStrike" dirty="0">
                <a:solidFill>
                  <a:srgbClr val="C00000"/>
                </a:solidFill>
                <a:effectLst/>
                <a:latin typeface="Alexandria"/>
              </a:rPr>
              <a:t>ثلاث نماذج رئيسية:</a:t>
            </a:r>
          </a:p>
          <a:p>
            <a:pPr marL="457200" indent="-457200" algn="just" rtl="1">
              <a:lnSpc>
                <a:spcPct val="150000"/>
              </a:lnSpc>
              <a:buFont typeface="+mj-lt"/>
              <a:buAutoNum type="arabicPeriod"/>
            </a:pPr>
            <a:r>
              <a:rPr lang="ar-JO" sz="2400" b="0" i="0" u="none" strike="noStrike" dirty="0">
                <a:solidFill>
                  <a:schemeClr val="accent1"/>
                </a:solidFill>
                <a:effectLst/>
                <a:latin typeface="Alexandria"/>
              </a:rPr>
              <a:t>الطبي: الإعاقة كمرض</a:t>
            </a:r>
          </a:p>
          <a:p>
            <a:pPr marL="457200" indent="-457200" algn="just" rtl="1">
              <a:lnSpc>
                <a:spcPct val="150000"/>
              </a:lnSpc>
              <a:buFont typeface="+mj-lt"/>
              <a:buAutoNum type="arabicPeriod"/>
            </a:pPr>
            <a:r>
              <a:rPr lang="ar-JO" sz="2400" b="0" i="0" u="none" strike="noStrike" dirty="0">
                <a:solidFill>
                  <a:schemeClr val="accent1"/>
                </a:solidFill>
                <a:effectLst/>
                <a:latin typeface="Alexandria"/>
              </a:rPr>
              <a:t>الخيري: الإعاقة كحالة تستحق الشفقة</a:t>
            </a:r>
          </a:p>
          <a:p>
            <a:pPr marL="457200" indent="-457200" algn="just" rtl="1">
              <a:lnSpc>
                <a:spcPct val="150000"/>
              </a:lnSpc>
              <a:buFont typeface="+mj-lt"/>
              <a:buAutoNum type="arabicPeriod"/>
            </a:pPr>
            <a:r>
              <a:rPr lang="ar-JO" sz="2400" b="0" i="0" u="none" strike="noStrike" dirty="0">
                <a:solidFill>
                  <a:schemeClr val="accent1"/>
                </a:solidFill>
                <a:effectLst/>
                <a:latin typeface="Alexandria"/>
              </a:rPr>
              <a:t>الاجتماعي: الإعاقة نتيجة حواجز بيئية</a:t>
            </a: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pic>
        <p:nvPicPr>
          <p:cNvPr id="10" name="Picture 9">
            <a:extLst>
              <a:ext uri="{FF2B5EF4-FFF2-40B4-BE49-F238E27FC236}">
                <a16:creationId xmlns:a16="http://schemas.microsoft.com/office/drawing/2014/main" id="{17CB89DE-8BB2-0F48-83FE-C57AFD9BCF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392680"/>
            <a:ext cx="4376014" cy="4465320"/>
          </a:xfrm>
          <a:prstGeom prst="rect">
            <a:avLst/>
          </a:prstGeom>
        </p:spPr>
      </p:pic>
    </p:spTree>
    <p:extLst>
      <p:ext uri="{BB962C8B-B14F-4D97-AF65-F5344CB8AC3E}">
        <p14:creationId xmlns:p14="http://schemas.microsoft.com/office/powerpoint/2010/main" val="19796794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3832" y="-11560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161309" y="0"/>
            <a:ext cx="8007928" cy="845127"/>
          </a:xfrm>
        </p:spPr>
        <p:txBody>
          <a:bodyPr>
            <a:normAutofit/>
          </a:bodyPr>
          <a:lstStyle/>
          <a:p>
            <a:pPr marL="0" indent="0" algn="ctr" rtl="1">
              <a:lnSpc>
                <a:spcPct val="150000"/>
              </a:lnSpc>
              <a:buNone/>
            </a:pPr>
            <a:r>
              <a:rPr lang="ar-JO" sz="3200" b="1" i="0" u="sng" strike="noStrike" dirty="0">
                <a:solidFill>
                  <a:schemeClr val="accent1"/>
                </a:solidFill>
                <a:effectLst/>
                <a:latin typeface="Alexandria"/>
              </a:rPr>
              <a:t>الاحتياجات الخاصة في الترفيه والإعلان</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4294967295"/>
          </p:nvPr>
        </p:nvSpPr>
        <p:spPr>
          <a:xfrm>
            <a:off x="426720" y="960734"/>
            <a:ext cx="11502909" cy="5675313"/>
          </a:xfrm>
        </p:spPr>
        <p:txBody>
          <a:bodyPr>
            <a:normAutofit fontScale="77500" lnSpcReduction="20000"/>
          </a:bodyPr>
          <a:lstStyle/>
          <a:p>
            <a:pPr marL="0" indent="0" algn="just" rtl="1">
              <a:lnSpc>
                <a:spcPct val="150000"/>
              </a:lnSpc>
              <a:buNone/>
            </a:pPr>
            <a:r>
              <a:rPr lang="ar-JO" b="1" i="0" u="sng" strike="noStrike" dirty="0">
                <a:solidFill>
                  <a:schemeClr val="accent1">
                    <a:lumMod val="50000"/>
                  </a:schemeClr>
                </a:solidFill>
                <a:effectLst/>
                <a:latin typeface="Alexandria"/>
              </a:rPr>
              <a:t>هل يُمثل ذوو الهمم - الاحتياجات الخاصة بإنصاف؟ </a:t>
            </a:r>
          </a:p>
          <a:p>
            <a:pPr marL="0" indent="0" algn="just" rtl="1">
              <a:lnSpc>
                <a:spcPct val="150000"/>
              </a:lnSpc>
              <a:buNone/>
            </a:pPr>
            <a:r>
              <a:rPr lang="ar-JO" sz="2400" b="0" i="0" u="none" strike="noStrike" dirty="0">
                <a:solidFill>
                  <a:schemeClr val="accent1"/>
                </a:solidFill>
                <a:effectLst/>
                <a:latin typeface="Alexandria"/>
              </a:rPr>
              <a:t>نادرًا ما يُمنح ذوو الهمة أدوارًا قيادية أو طبيعية في الدراما والمحتوى الترفيهي، وغالبًا ما يُستخدمون لإثارة التعاطف أو كرمزية. </a:t>
            </a:r>
          </a:p>
          <a:p>
            <a:pPr marL="457200" indent="-457200" algn="just" rtl="1">
              <a:lnSpc>
                <a:spcPct val="150000"/>
              </a:lnSpc>
              <a:buFont typeface="+mj-lt"/>
              <a:buAutoNum type="arabicParenR"/>
            </a:pPr>
            <a:r>
              <a:rPr lang="ar-JO" b="1" i="0" u="sng" strike="noStrike" dirty="0">
                <a:solidFill>
                  <a:schemeClr val="accent1">
                    <a:lumMod val="50000"/>
                  </a:schemeClr>
                </a:solidFill>
                <a:effectLst/>
                <a:latin typeface="Alexandria"/>
              </a:rPr>
              <a:t> التمثيل النمطي أو الغائب:</a:t>
            </a:r>
          </a:p>
          <a:p>
            <a:pPr marL="0" indent="0" algn="just" rtl="1">
              <a:lnSpc>
                <a:spcPct val="150000"/>
              </a:lnSpc>
              <a:buNone/>
            </a:pPr>
            <a:r>
              <a:rPr lang="ar-JO" sz="2400" b="0" i="0" u="none" strike="noStrike" dirty="0">
                <a:solidFill>
                  <a:schemeClr val="accent1"/>
                </a:solidFill>
                <a:effectLst/>
                <a:latin typeface="Alexandria"/>
              </a:rPr>
              <a:t>غالبًا ما يُهمَّش أصحاب الاحتياجات الخاصة في الإعلانات والمسلسلات، أو يُعرضون بشكل نمطي (كضحايا أو أبطال خارقين).</a:t>
            </a:r>
          </a:p>
          <a:p>
            <a:pPr marL="0" indent="0" algn="just" rtl="1">
              <a:lnSpc>
                <a:spcPct val="150000"/>
              </a:lnSpc>
              <a:buNone/>
            </a:pPr>
            <a:r>
              <a:rPr lang="ar-JO" sz="2400" b="0" i="0" u="none" strike="noStrike" dirty="0">
                <a:solidFill>
                  <a:schemeClr val="accent1"/>
                </a:solidFill>
                <a:effectLst/>
                <a:latin typeface="Alexandria"/>
              </a:rPr>
              <a:t>هذا التمثيل يُعيد إنتاج الصور النمطية بدلًا من تعزيز الفهم الواقعي والتقبل المجتمعي.</a:t>
            </a:r>
          </a:p>
          <a:p>
            <a:pPr marL="457200" indent="-457200" algn="just" rtl="1">
              <a:lnSpc>
                <a:spcPct val="150000"/>
              </a:lnSpc>
              <a:buFont typeface="+mj-lt"/>
              <a:buAutoNum type="arabicParenR" startAt="2"/>
            </a:pPr>
            <a:r>
              <a:rPr lang="ar-JO" sz="2400" b="1" u="sng" dirty="0">
                <a:solidFill>
                  <a:schemeClr val="accent1">
                    <a:lumMod val="50000"/>
                  </a:schemeClr>
                </a:solidFill>
                <a:latin typeface="Alexandria"/>
              </a:rPr>
              <a:t> الشمولية في الرسائل الإعلانية:</a:t>
            </a:r>
          </a:p>
          <a:p>
            <a:pPr marL="0" indent="0" algn="just" rtl="1">
              <a:lnSpc>
                <a:spcPct val="150000"/>
              </a:lnSpc>
              <a:buNone/>
            </a:pPr>
            <a:r>
              <a:rPr lang="ar-JO" sz="2400" b="0" i="0" u="none" strike="noStrike" dirty="0">
                <a:solidFill>
                  <a:schemeClr val="accent1"/>
                </a:solidFill>
                <a:effectLst/>
                <a:latin typeface="Alexandria"/>
              </a:rPr>
              <a:t>بعض الحملات بدأت تُراعي التمثيل الشامل، مثل استخدام لغة الإشارة، أو عرض نماذج متنوعة من القدرات. وُيعد ذلك خطوة نحو دمج هذه الفئة في الخطاب العام، وتعزيز قيم التنوع والمساواة.</a:t>
            </a:r>
          </a:p>
          <a:p>
            <a:pPr marL="514350" indent="-514350" algn="just" rtl="1">
              <a:lnSpc>
                <a:spcPct val="150000"/>
              </a:lnSpc>
              <a:buFont typeface="+mj-lt"/>
              <a:buAutoNum type="arabicParenR" startAt="3"/>
            </a:pPr>
            <a:r>
              <a:rPr lang="ar-JO" b="1" i="0" u="sng" strike="noStrike" dirty="0">
                <a:solidFill>
                  <a:schemeClr val="accent1">
                    <a:lumMod val="50000"/>
                  </a:schemeClr>
                </a:solidFill>
                <a:effectLst/>
                <a:latin typeface="Alexandria"/>
              </a:rPr>
              <a:t> الوصول الرقمي:</a:t>
            </a:r>
          </a:p>
          <a:p>
            <a:pPr marL="0" indent="0" algn="just" rtl="1">
              <a:lnSpc>
                <a:spcPct val="150000"/>
              </a:lnSpc>
              <a:buNone/>
            </a:pPr>
            <a:r>
              <a:rPr lang="ar-JO" sz="2400" b="0" i="0" u="none" strike="noStrike" dirty="0">
                <a:solidFill>
                  <a:schemeClr val="accent1"/>
                </a:solidFill>
                <a:effectLst/>
                <a:latin typeface="Alexandria"/>
              </a:rPr>
              <a:t>يشمل توفير محتوى قابل للقراءة الصوتية، ترجمة بلغة الإشارة، وتنسيقات مرئية مناسبة لضعاف البصر.ويُعد ذلك جزءًا من مسؤولية الشركات الإعلامية والتسويقية لضمان وصول المحتوى للجميع.</a:t>
            </a:r>
          </a:p>
          <a:p>
            <a:pPr marL="0" indent="0" algn="just" rtl="1">
              <a:lnSpc>
                <a:spcPct val="150000"/>
              </a:lnSpc>
              <a:buNone/>
            </a:pPr>
            <a:endParaRPr lang="ar-JO" sz="2400" b="0" i="0" u="none" strike="noStrike" dirty="0">
              <a:solidFill>
                <a:schemeClr val="accent1"/>
              </a:solidFill>
              <a:effectLst/>
              <a:latin typeface="Alexandria"/>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Tree>
    <p:extLst>
      <p:ext uri="{BB962C8B-B14F-4D97-AF65-F5344CB8AC3E}">
        <p14:creationId xmlns:p14="http://schemas.microsoft.com/office/powerpoint/2010/main" val="6255428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B60A2-B18D-6249-B573-C50E4FEBBADE}"/>
              </a:ext>
            </a:extLst>
          </p:cNvPr>
          <p:cNvSpPr>
            <a:spLocks noGrp="1"/>
          </p:cNvSpPr>
          <p:nvPr>
            <p:ph type="title"/>
          </p:nvPr>
        </p:nvSpPr>
        <p:spPr>
          <a:xfrm>
            <a:off x="831850" y="231459"/>
            <a:ext cx="10515600" cy="2145982"/>
          </a:xfrm>
        </p:spPr>
        <p:txBody>
          <a:bodyPr/>
          <a:lstStyle/>
          <a:p>
            <a:pPr algn="r" defTabSz="914400" rtl="1" eaLnBrk="1" latinLnBrk="0" hangingPunct="1">
              <a:lnSpc>
                <a:spcPct val="90000"/>
              </a:lnSpc>
              <a:spcBef>
                <a:spcPct val="0"/>
              </a:spcBef>
              <a:buNone/>
            </a:pPr>
            <a:r>
              <a:rPr lang="ar-JO" b="1" i="0" u="none" strike="noStrike" dirty="0">
                <a:solidFill>
                  <a:schemeClr val="accent1">
                    <a:lumMod val="50000"/>
                  </a:schemeClr>
                </a:solidFill>
                <a:effectLst/>
              </a:rPr>
              <a:t>ماذا تعلمنا؟ </a:t>
            </a:r>
            <a:endParaRPr lang="en-JO" b="1" dirty="0">
              <a:solidFill>
                <a:schemeClr val="accent1">
                  <a:lumMod val="50000"/>
                </a:schemeClr>
              </a:solidFill>
            </a:endParaRPr>
          </a:p>
        </p:txBody>
      </p:sp>
      <p:sp>
        <p:nvSpPr>
          <p:cNvPr id="3" name="Text Placeholder 2">
            <a:extLst>
              <a:ext uri="{FF2B5EF4-FFF2-40B4-BE49-F238E27FC236}">
                <a16:creationId xmlns:a16="http://schemas.microsoft.com/office/drawing/2014/main" id="{D188C7A2-5F3E-0742-9347-FCBD381FD6A6}"/>
              </a:ext>
            </a:extLst>
          </p:cNvPr>
          <p:cNvSpPr>
            <a:spLocks noGrp="1"/>
          </p:cNvSpPr>
          <p:nvPr>
            <p:ph type="body" idx="1"/>
          </p:nvPr>
        </p:nvSpPr>
        <p:spPr>
          <a:xfrm>
            <a:off x="838200" y="2560320"/>
            <a:ext cx="10515600" cy="3291840"/>
          </a:xfrm>
        </p:spPr>
        <p:txBody>
          <a:bodyPr>
            <a:normAutofit/>
          </a:bodyPr>
          <a:lstStyle/>
          <a:p>
            <a:pPr algn="r" rtl="1">
              <a:lnSpc>
                <a:spcPct val="150000"/>
              </a:lnSpc>
              <a:buFont typeface="Arial" panose="020B0604020202020204" pitchFamily="34" charset="0"/>
              <a:buChar char="•"/>
            </a:pPr>
            <a:r>
              <a:rPr lang="ar-JO" sz="2800" b="0" i="0" u="none" strike="noStrike" dirty="0">
                <a:solidFill>
                  <a:schemeClr val="accent1"/>
                </a:solidFill>
                <a:effectLst/>
              </a:rPr>
              <a:t>التمثيلات الإعلامية ليست محايدة</a:t>
            </a:r>
          </a:p>
          <a:p>
            <a:pPr algn="r" rtl="1">
              <a:lnSpc>
                <a:spcPct val="150000"/>
              </a:lnSpc>
              <a:buFont typeface="Arial" panose="020B0604020202020204" pitchFamily="34" charset="0"/>
              <a:buChar char="•"/>
            </a:pPr>
            <a:r>
              <a:rPr lang="ar-JO" sz="2800" b="0" i="0" u="none" strike="noStrike" dirty="0">
                <a:solidFill>
                  <a:schemeClr val="accent1"/>
                </a:solidFill>
                <a:effectLst/>
              </a:rPr>
              <a:t>النوع والطبقة والإعاقة تُستخدم كرموز تؤثر على الإدراك العام</a:t>
            </a:r>
          </a:p>
          <a:p>
            <a:pPr algn="r" rtl="1">
              <a:lnSpc>
                <a:spcPct val="150000"/>
              </a:lnSpc>
              <a:buFont typeface="Arial" panose="020B0604020202020204" pitchFamily="34" charset="0"/>
              <a:buChar char="•"/>
            </a:pPr>
            <a:r>
              <a:rPr lang="ar-JO" sz="2800" b="0" i="0" u="none" strike="noStrike" dirty="0">
                <a:solidFill>
                  <a:schemeClr val="accent1"/>
                </a:solidFill>
                <a:effectLst/>
              </a:rPr>
              <a:t>من الضروري تحليل هذه التمثيلات لكشف التحيزات وتحقيق الإنصاف</a:t>
            </a: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spTree>
    <p:extLst>
      <p:ext uri="{BB962C8B-B14F-4D97-AF65-F5344CB8AC3E}">
        <p14:creationId xmlns:p14="http://schemas.microsoft.com/office/powerpoint/2010/main" val="2918729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BA8A4-4AE5-E54D-80BB-5EEE2D1D8795}"/>
              </a:ext>
            </a:extLst>
          </p:cNvPr>
          <p:cNvSpPr>
            <a:spLocks noGrp="1"/>
          </p:cNvSpPr>
          <p:nvPr>
            <p:ph type="ctrTitle"/>
          </p:nvPr>
        </p:nvSpPr>
        <p:spPr>
          <a:xfrm>
            <a:off x="243840" y="1097280"/>
            <a:ext cx="11948160" cy="4253675"/>
          </a:xfrm>
        </p:spPr>
        <p:txBody>
          <a:bodyPr>
            <a:normAutofit fontScale="90000"/>
          </a:bodyPr>
          <a:lstStyle/>
          <a:p>
            <a:pPr>
              <a:lnSpc>
                <a:spcPct val="150000"/>
              </a:lnSpc>
            </a:pPr>
            <a:r>
              <a:rPr lang="ar-JO" sz="4400" b="1" u="sng" dirty="0">
                <a:solidFill>
                  <a:schemeClr val="accent1">
                    <a:lumMod val="75000"/>
                  </a:schemeClr>
                </a:solidFill>
              </a:rPr>
              <a:t>الصور النمطية وتأثيرها على التصورات العامة والسلوك الاستهلاكي</a:t>
            </a:r>
            <a:br>
              <a:rPr lang="ar-JO" sz="4400" dirty="0">
                <a:solidFill>
                  <a:schemeClr val="accent1"/>
                </a:solidFill>
              </a:rPr>
            </a:br>
            <a:br>
              <a:rPr lang="ar-JO" sz="4400" dirty="0">
                <a:solidFill>
                  <a:schemeClr val="accent1"/>
                </a:solidFill>
              </a:rPr>
            </a:br>
            <a:r>
              <a:rPr lang="ar-JO" sz="4400" dirty="0">
                <a:solidFill>
                  <a:schemeClr val="accent1"/>
                </a:solidFill>
              </a:rPr>
              <a:t>كيف تُبنى الصور النمطية في الإعلام، وكيف تؤثر على إدراك الجمهور وسلوكه، خاصة في السياق العربي المعاصر.</a:t>
            </a:r>
            <a:endParaRPr lang="en-JO" sz="4400" dirty="0">
              <a:solidFill>
                <a:schemeClr val="accent1"/>
              </a:solidFill>
            </a:endParaRPr>
          </a:p>
        </p:txBody>
      </p:sp>
    </p:spTree>
    <p:extLst>
      <p:ext uri="{BB962C8B-B14F-4D97-AF65-F5344CB8AC3E}">
        <p14:creationId xmlns:p14="http://schemas.microsoft.com/office/powerpoint/2010/main" val="33399669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8702" y="-12649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453641" y="198"/>
            <a:ext cx="8077200" cy="822960"/>
          </a:xfrm>
        </p:spPr>
        <p:txBody>
          <a:bodyPr>
            <a:normAutofit/>
          </a:bodyPr>
          <a:lstStyle/>
          <a:p>
            <a:pPr algn="ctr" rtl="1">
              <a:lnSpc>
                <a:spcPct val="150000"/>
              </a:lnSpc>
            </a:pPr>
            <a:r>
              <a:rPr lang="ar-JO" b="1" u="sng" dirty="0">
                <a:solidFill>
                  <a:schemeClr val="accent1">
                    <a:lumMod val="50000"/>
                  </a:schemeClr>
                </a:solidFill>
                <a:latin typeface="Arial" panose="020B0604020202020204" pitchFamily="34" charset="0"/>
                <a:cs typeface="Arial" panose="020B0604020202020204" pitchFamily="34" charset="0"/>
              </a:rPr>
              <a:t>تعريف الصورة النمطية الإعلامية</a:t>
            </a:r>
          </a:p>
        </p:txBody>
      </p:sp>
      <p:sp>
        <p:nvSpPr>
          <p:cNvPr id="6" name="Text Placeholder 5">
            <a:extLst>
              <a:ext uri="{FF2B5EF4-FFF2-40B4-BE49-F238E27FC236}">
                <a16:creationId xmlns:a16="http://schemas.microsoft.com/office/drawing/2014/main" id="{38D5C000-7887-AD4F-83E0-7AB46F8208F5}"/>
              </a:ext>
            </a:extLst>
          </p:cNvPr>
          <p:cNvSpPr>
            <a:spLocks noGrp="1"/>
          </p:cNvSpPr>
          <p:nvPr>
            <p:ph type="body" sz="half" idx="2"/>
          </p:nvPr>
        </p:nvSpPr>
        <p:spPr>
          <a:xfrm>
            <a:off x="289559" y="1056529"/>
            <a:ext cx="11722331" cy="5496671"/>
          </a:xfrm>
        </p:spPr>
        <p:txBody>
          <a:bodyPr>
            <a:normAutofit/>
          </a:bodyPr>
          <a:lstStyle/>
          <a:p>
            <a:pPr algn="just" rtl="1">
              <a:lnSpc>
                <a:spcPct val="150000"/>
              </a:lnSpc>
            </a:pPr>
            <a:r>
              <a:rPr lang="ar-JO" sz="2800" b="1" u="sng" dirty="0">
                <a:solidFill>
                  <a:schemeClr val="accent1">
                    <a:lumMod val="75000"/>
                  </a:schemeClr>
                </a:solidFill>
                <a:latin typeface="Arial" panose="020B0604020202020204" pitchFamily="34" charset="0"/>
                <a:cs typeface="Arial" panose="020B0604020202020204" pitchFamily="34" charset="0"/>
              </a:rPr>
              <a:t>ما المقصود بالصورة النمطية؟ </a:t>
            </a:r>
          </a:p>
          <a:p>
            <a:pPr algn="just" rtl="1">
              <a:lnSpc>
                <a:spcPct val="150000"/>
              </a:lnSpc>
            </a:pPr>
            <a:r>
              <a:rPr lang="ar-JO" sz="2800" dirty="0">
                <a:solidFill>
                  <a:schemeClr val="accent1">
                    <a:lumMod val="50000"/>
                  </a:schemeClr>
                </a:solidFill>
                <a:latin typeface="Arial" panose="020B0604020202020204" pitchFamily="34" charset="0"/>
                <a:cs typeface="Arial" panose="020B0604020202020204" pitchFamily="34" charset="0"/>
              </a:rPr>
              <a:t>الصورة النمطية (</a:t>
            </a:r>
            <a:r>
              <a:rPr lang="en-US" sz="2800" dirty="0">
                <a:solidFill>
                  <a:schemeClr val="accent1">
                    <a:lumMod val="50000"/>
                  </a:schemeClr>
                </a:solidFill>
                <a:latin typeface="Arial" panose="020B0604020202020204" pitchFamily="34" charset="0"/>
                <a:cs typeface="Arial" panose="020B0604020202020204" pitchFamily="34" charset="0"/>
              </a:rPr>
              <a:t>Stereotype): </a:t>
            </a:r>
            <a:r>
              <a:rPr lang="ar-JO" sz="2800" dirty="0">
                <a:solidFill>
                  <a:schemeClr val="accent1">
                    <a:lumMod val="50000"/>
                  </a:schemeClr>
                </a:solidFill>
                <a:latin typeface="Arial" panose="020B0604020202020204" pitchFamily="34" charset="0"/>
                <a:cs typeface="Arial" panose="020B0604020202020204" pitchFamily="34" charset="0"/>
              </a:rPr>
              <a:t>اختزال جماعة أو فئة في صفات محددة ومتكررة، غالبًا ما تكون سطحية أو سلبية.</a:t>
            </a:r>
          </a:p>
          <a:p>
            <a:pPr algn="just" rtl="1">
              <a:lnSpc>
                <a:spcPct val="150000"/>
              </a:lnSpc>
            </a:pPr>
            <a:r>
              <a:rPr lang="ar-JO" sz="2800" dirty="0">
                <a:solidFill>
                  <a:schemeClr val="accent1">
                    <a:lumMod val="50000"/>
                  </a:schemeClr>
                </a:solidFill>
                <a:latin typeface="Arial" panose="020B0604020202020204" pitchFamily="34" charset="0"/>
                <a:cs typeface="Arial" panose="020B0604020202020204" pitchFamily="34" charset="0"/>
              </a:rPr>
              <a:t>تُستخدم لتبسيط الواقع، لكنها تؤدي إلى تعميمات غير دقيقة. ويعيد الإعلام إنتاج هذه الصور عبر التكرار والرمزية.</a:t>
            </a:r>
          </a:p>
          <a:p>
            <a:pPr algn="just">
              <a:lnSpc>
                <a:spcPct val="150000"/>
              </a:lnSpc>
            </a:pPr>
            <a:r>
              <a:rPr lang="en-US" sz="2400" b="1" dirty="0">
                <a:solidFill>
                  <a:srgbClr val="C00000"/>
                </a:solidFill>
                <a:latin typeface="Arial" panose="020B0604020202020204" pitchFamily="34" charset="0"/>
                <a:cs typeface="Arial" panose="020B0604020202020204" pitchFamily="34" charset="0"/>
              </a:rPr>
              <a:t>Dyer, R. (1993). The Matter of Images: "</a:t>
            </a:r>
            <a:r>
              <a:rPr lang="ar-JO" sz="2400" b="1" dirty="0">
                <a:solidFill>
                  <a:srgbClr val="C00000"/>
                </a:solidFill>
                <a:latin typeface="Arial" panose="020B0604020202020204" pitchFamily="34" charset="0"/>
                <a:cs typeface="Arial" panose="020B0604020202020204" pitchFamily="34" charset="0"/>
              </a:rPr>
              <a:t>الصور النمطية ليست انعكاسًا للواقع، بل أدوات لتشكيله وتوجيهه".</a:t>
            </a:r>
            <a:endParaRPr lang="en-US" sz="2400" b="1" dirty="0">
              <a:solidFill>
                <a:srgbClr val="C00000"/>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Tree>
    <p:extLst>
      <p:ext uri="{BB962C8B-B14F-4D97-AF65-F5344CB8AC3E}">
        <p14:creationId xmlns:p14="http://schemas.microsoft.com/office/powerpoint/2010/main" val="20638669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27" y="-119197"/>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305251" y="0"/>
            <a:ext cx="7928810" cy="691404"/>
          </a:xfrm>
        </p:spPr>
        <p:txBody>
          <a:bodyPr anchor="t">
            <a:noAutofit/>
          </a:bodyPr>
          <a:lstStyle/>
          <a:p>
            <a:pPr algn="ctr" defTabSz="914400" rtl="1" eaLnBrk="1" latinLnBrk="0" hangingPunct="1">
              <a:lnSpc>
                <a:spcPct val="150000"/>
              </a:lnSpc>
              <a:spcBef>
                <a:spcPts val="1000"/>
              </a:spcBef>
            </a:pPr>
            <a:r>
              <a:rPr lang="ar-JO" sz="3200" b="1" u="sng" dirty="0">
                <a:solidFill>
                  <a:srgbClr val="002060"/>
                </a:solidFill>
              </a:rPr>
              <a:t>كيف تُبنى الصورة النمطية؟</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5103226" y="859680"/>
            <a:ext cx="6879507" cy="5880071"/>
          </a:xfrm>
        </p:spPr>
        <p:txBody>
          <a:bodyPr>
            <a:normAutofit/>
          </a:bodyPr>
          <a:lstStyle/>
          <a:p>
            <a:pPr marL="0" indent="0" algn="r" defTabSz="914400" rtl="1" eaLnBrk="1" latinLnBrk="0" hangingPunct="1">
              <a:lnSpc>
                <a:spcPct val="150000"/>
              </a:lnSpc>
              <a:spcBef>
                <a:spcPts val="1000"/>
              </a:spcBef>
              <a:buNone/>
            </a:pPr>
            <a:r>
              <a:rPr lang="ar-JO" sz="2400" b="1" u="sng" dirty="0">
                <a:solidFill>
                  <a:srgbClr val="002060"/>
                </a:solidFill>
              </a:rPr>
              <a:t>آليات إنتاج الصور النمطية في الإعلام </a:t>
            </a:r>
          </a:p>
          <a:p>
            <a:pPr algn="r" defTabSz="914400" rtl="1" eaLnBrk="1" latinLnBrk="0" hangingPunct="1">
              <a:lnSpc>
                <a:spcPct val="150000"/>
              </a:lnSpc>
              <a:spcBef>
                <a:spcPts val="1000"/>
              </a:spcBef>
              <a:buFont typeface="Wingdings" pitchFamily="2" charset="2"/>
              <a:buChar char="ü"/>
            </a:pPr>
            <a:r>
              <a:rPr lang="ar-JO" sz="2400" dirty="0">
                <a:solidFill>
                  <a:srgbClr val="002060"/>
                </a:solidFill>
              </a:rPr>
              <a:t>التكرار: عرض نفس الصفات والسلوكيات لفئة معينة</a:t>
            </a:r>
          </a:p>
          <a:p>
            <a:pPr algn="r" defTabSz="914400" rtl="1" eaLnBrk="1" latinLnBrk="0" hangingPunct="1">
              <a:lnSpc>
                <a:spcPct val="150000"/>
              </a:lnSpc>
              <a:spcBef>
                <a:spcPts val="1000"/>
              </a:spcBef>
              <a:buFont typeface="Wingdings" pitchFamily="2" charset="2"/>
              <a:buChar char="ü"/>
            </a:pPr>
            <a:r>
              <a:rPr lang="ar-JO" sz="2400" dirty="0">
                <a:solidFill>
                  <a:srgbClr val="002060"/>
                </a:solidFill>
              </a:rPr>
              <a:t>الانتقاء: اختيار مشاهد أو قصص تؤكد الصورة النمطية</a:t>
            </a:r>
          </a:p>
          <a:p>
            <a:pPr algn="r" defTabSz="914400" rtl="1" eaLnBrk="1" latinLnBrk="0" hangingPunct="1">
              <a:lnSpc>
                <a:spcPct val="150000"/>
              </a:lnSpc>
              <a:spcBef>
                <a:spcPts val="1000"/>
              </a:spcBef>
              <a:buFont typeface="Wingdings" pitchFamily="2" charset="2"/>
              <a:buChar char="ü"/>
            </a:pPr>
            <a:r>
              <a:rPr lang="ar-JO" sz="2400" dirty="0">
                <a:solidFill>
                  <a:srgbClr val="002060"/>
                </a:solidFill>
              </a:rPr>
              <a:t>الرمزية: استخدام رموز بصرية أو لغوية تعزز التحيز</a:t>
            </a:r>
          </a:p>
          <a:p>
            <a:pPr marL="0" indent="0" algn="r" rtl="1">
              <a:lnSpc>
                <a:spcPct val="150000"/>
              </a:lnSpc>
              <a:buNone/>
            </a:pPr>
            <a:r>
              <a:rPr lang="en-US" sz="2400" dirty="0">
                <a:solidFill>
                  <a:srgbClr val="C00000"/>
                </a:solidFill>
              </a:rPr>
              <a:t> :Richard Dyer</a:t>
            </a:r>
            <a:r>
              <a:rPr lang="ar-JO" sz="2400" dirty="0">
                <a:solidFill>
                  <a:srgbClr val="C00000"/>
                </a:solidFill>
              </a:rPr>
              <a:t>يوضح أن الصور النمطية تُستخدم لتبسيط الواقع لكنها غالبًا ما تعزز التحيزات.</a:t>
            </a:r>
          </a:p>
          <a:p>
            <a:pPr algn="r" defTabSz="914400" rtl="1" eaLnBrk="1" latinLnBrk="0" hangingPunct="1">
              <a:lnSpc>
                <a:spcPct val="150000"/>
              </a:lnSpc>
              <a:spcBef>
                <a:spcPts val="1000"/>
              </a:spcBef>
              <a:buFont typeface="Wingdings" pitchFamily="2" charset="2"/>
              <a:buChar char="ü"/>
            </a:pPr>
            <a:endParaRPr lang="ar-SA" sz="2400" u="sng" dirty="0">
              <a:solidFill>
                <a:srgbClr val="C00000"/>
              </a:solidFill>
            </a:endParaRPr>
          </a:p>
        </p:txBody>
      </p:sp>
      <p:pic>
        <p:nvPicPr>
          <p:cNvPr id="5" name="Picture 4">
            <a:extLst>
              <a:ext uri="{FF2B5EF4-FFF2-40B4-BE49-F238E27FC236}">
                <a16:creationId xmlns:a16="http://schemas.microsoft.com/office/drawing/2014/main" id="{E884A8DF-0BE9-BA44-A56C-4438661DBF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541710" y="1401390"/>
            <a:ext cx="5998320" cy="4914900"/>
          </a:xfrm>
          <a:prstGeom prst="rect">
            <a:avLst/>
          </a:prstGeom>
        </p:spPr>
      </p:pic>
    </p:spTree>
    <p:extLst>
      <p:ext uri="{BB962C8B-B14F-4D97-AF65-F5344CB8AC3E}">
        <p14:creationId xmlns:p14="http://schemas.microsoft.com/office/powerpoint/2010/main" val="28809058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2442411" y="-27399"/>
            <a:ext cx="7928810" cy="691404"/>
          </a:xfrm>
        </p:spPr>
        <p:txBody>
          <a:bodyPr anchor="t">
            <a:noAutofit/>
          </a:bodyPr>
          <a:lstStyle/>
          <a:p>
            <a:pPr marL="0" indent="0" algn="ctr" defTabSz="914400" rtl="1" eaLnBrk="1" latinLnBrk="0" hangingPunct="1">
              <a:lnSpc>
                <a:spcPct val="150000"/>
              </a:lnSpc>
              <a:spcBef>
                <a:spcPts val="1000"/>
              </a:spcBef>
              <a:buNone/>
            </a:pPr>
            <a:r>
              <a:rPr lang="ar-SA" sz="2800" b="1" u="sng" dirty="0">
                <a:solidFill>
                  <a:schemeClr val="accent1">
                    <a:lumMod val="75000"/>
                  </a:schemeClr>
                </a:solidFill>
              </a:rPr>
              <a:t>أثر الصورة النمطية على التصورات العامة</a:t>
            </a:r>
          </a:p>
        </p:txBody>
      </p:sp>
      <p:sp>
        <p:nvSpPr>
          <p:cNvPr id="14" name="Content Placeholder 13">
            <a:extLst>
              <a:ext uri="{FF2B5EF4-FFF2-40B4-BE49-F238E27FC236}">
                <a16:creationId xmlns:a16="http://schemas.microsoft.com/office/drawing/2014/main" id="{E819DC72-6048-7A4F-8EC7-884F666DD1F8}"/>
              </a:ext>
            </a:extLst>
          </p:cNvPr>
          <p:cNvSpPr>
            <a:spLocks noGrp="1"/>
          </p:cNvSpPr>
          <p:nvPr>
            <p:ph idx="1"/>
          </p:nvPr>
        </p:nvSpPr>
        <p:spPr>
          <a:xfrm>
            <a:off x="426720" y="760021"/>
            <a:ext cx="11567357" cy="5979730"/>
          </a:xfrm>
        </p:spPr>
        <p:txBody>
          <a:bodyPr>
            <a:normAutofit fontScale="92500" lnSpcReduction="10000"/>
          </a:bodyPr>
          <a:lstStyle/>
          <a:p>
            <a:pPr marL="0" indent="0" algn="just" defTabSz="914400" rtl="1" eaLnBrk="1" latinLnBrk="0" hangingPunct="1">
              <a:lnSpc>
                <a:spcPct val="150000"/>
              </a:lnSpc>
              <a:spcBef>
                <a:spcPts val="1000"/>
              </a:spcBef>
              <a:buNone/>
            </a:pPr>
            <a:r>
              <a:rPr lang="ar-SA" sz="2600" b="1" u="sng" dirty="0">
                <a:solidFill>
                  <a:schemeClr val="accent1">
                    <a:lumMod val="75000"/>
                  </a:schemeClr>
                </a:solidFill>
              </a:rPr>
              <a:t>كيف تؤثر الصور النمطية على إدراك الجمهور؟ </a:t>
            </a:r>
          </a:p>
          <a:p>
            <a:pPr marL="457200" indent="-457200" algn="just" defTabSz="914400" rtl="1" eaLnBrk="1" latinLnBrk="0" hangingPunct="1">
              <a:lnSpc>
                <a:spcPct val="150000"/>
              </a:lnSpc>
              <a:spcBef>
                <a:spcPts val="1000"/>
              </a:spcBef>
              <a:buFont typeface="+mj-lt"/>
              <a:buAutoNum type="arabicPeriod"/>
            </a:pPr>
            <a:r>
              <a:rPr lang="ar-SA" sz="2400" dirty="0"/>
              <a:t> </a:t>
            </a:r>
            <a:r>
              <a:rPr lang="ar-SA" sz="2400" b="1" dirty="0">
                <a:solidFill>
                  <a:srgbClr val="C00000"/>
                </a:solidFill>
              </a:rPr>
              <a:t>تشويه الفهم الاجتماعي:</a:t>
            </a:r>
          </a:p>
          <a:p>
            <a:pPr marL="0" indent="0" algn="just" defTabSz="914400" rtl="1" eaLnBrk="1" latinLnBrk="0" hangingPunct="1">
              <a:lnSpc>
                <a:spcPct val="150000"/>
              </a:lnSpc>
              <a:spcBef>
                <a:spcPts val="1000"/>
              </a:spcBef>
              <a:buNone/>
            </a:pPr>
            <a:r>
              <a:rPr lang="ar-SA" sz="2400" dirty="0"/>
              <a:t>تؤدي الصور النمطية إلى بناء تصورات غير دقيقة عن الفئات الاجتماعية، مما يحدّ من التعاطف والتفاهم.</a:t>
            </a:r>
          </a:p>
          <a:p>
            <a:pPr marL="0" indent="0" algn="just" defTabSz="914400" rtl="1" eaLnBrk="1" latinLnBrk="0" hangingPunct="1">
              <a:lnSpc>
                <a:spcPct val="150000"/>
              </a:lnSpc>
              <a:spcBef>
                <a:spcPts val="1000"/>
              </a:spcBef>
              <a:buNone/>
            </a:pPr>
            <a:r>
              <a:rPr lang="ar-SA" sz="2400" dirty="0"/>
              <a:t>2. </a:t>
            </a:r>
            <a:r>
              <a:rPr lang="ar-SA" sz="2400" b="1" dirty="0">
                <a:solidFill>
                  <a:srgbClr val="C00000"/>
                </a:solidFill>
              </a:rPr>
              <a:t>تعزيز التحيّز والتمييز:</a:t>
            </a:r>
          </a:p>
          <a:p>
            <a:pPr marL="0" indent="0" algn="just" defTabSz="914400" rtl="1" eaLnBrk="1" latinLnBrk="0" hangingPunct="1">
              <a:lnSpc>
                <a:spcPct val="150000"/>
              </a:lnSpc>
              <a:spcBef>
                <a:spcPts val="1000"/>
              </a:spcBef>
              <a:buNone/>
            </a:pPr>
            <a:r>
              <a:rPr lang="ar-SA" sz="2400" dirty="0"/>
              <a:t>تُستخدم الصور النمطية لتبرير التفاوتات أو لتهميش فئات معينة، مما يُعمّق الانقسامات الاجتماعية.</a:t>
            </a:r>
          </a:p>
          <a:p>
            <a:pPr marL="0" indent="0" algn="just" defTabSz="914400" rtl="1" eaLnBrk="1" latinLnBrk="0" hangingPunct="1">
              <a:lnSpc>
                <a:spcPct val="150000"/>
              </a:lnSpc>
              <a:spcBef>
                <a:spcPts val="1000"/>
              </a:spcBef>
              <a:buNone/>
            </a:pPr>
            <a:r>
              <a:rPr lang="ar-SA" sz="2400" b="1" dirty="0">
                <a:solidFill>
                  <a:srgbClr val="C00000"/>
                </a:solidFill>
              </a:rPr>
              <a:t>3. تأثير على السلوك والقرارات:</a:t>
            </a:r>
          </a:p>
          <a:p>
            <a:pPr marL="0" indent="0" algn="just" defTabSz="914400" rtl="1" eaLnBrk="1" latinLnBrk="0" hangingPunct="1">
              <a:lnSpc>
                <a:spcPct val="150000"/>
              </a:lnSpc>
              <a:spcBef>
                <a:spcPts val="1000"/>
              </a:spcBef>
              <a:buNone/>
            </a:pPr>
            <a:r>
              <a:rPr lang="ar-SA" sz="2400" dirty="0"/>
              <a:t>تؤثر في قرارات الجمهور كمستهلكين أو مواطنين، مثل اختيار المنتجات أو التصويت أو التفاعل مع الآخرين.</a:t>
            </a:r>
          </a:p>
          <a:p>
            <a:pPr marL="0" indent="0" algn="just" defTabSz="914400" rtl="1" eaLnBrk="1" latinLnBrk="0" hangingPunct="1">
              <a:lnSpc>
                <a:spcPct val="150000"/>
              </a:lnSpc>
              <a:spcBef>
                <a:spcPts val="1000"/>
              </a:spcBef>
              <a:buNone/>
            </a:pPr>
            <a:r>
              <a:rPr lang="ar-SA" sz="2400" b="1" dirty="0">
                <a:solidFill>
                  <a:srgbClr val="C00000"/>
                </a:solidFill>
              </a:rPr>
              <a:t>4. إعادة إنتاج السلطة الرمزية:</a:t>
            </a:r>
          </a:p>
          <a:p>
            <a:pPr marL="0" indent="0" algn="just" defTabSz="914400" rtl="1" eaLnBrk="1" latinLnBrk="0" hangingPunct="1">
              <a:lnSpc>
                <a:spcPct val="150000"/>
              </a:lnSpc>
              <a:spcBef>
                <a:spcPts val="1000"/>
              </a:spcBef>
              <a:buNone/>
            </a:pPr>
            <a:r>
              <a:rPr lang="ar-SA" sz="2400" dirty="0"/>
              <a:t>كما أشار بيير </a:t>
            </a:r>
            <a:r>
              <a:rPr lang="ar-SA" sz="2400" dirty="0" err="1"/>
              <a:t>بورديو</a:t>
            </a:r>
            <a:r>
              <a:rPr lang="ar-SA" sz="2400" dirty="0"/>
              <a:t>، فإن الصور النمطية تُستخدم لترسيخ "رأس المال الرمزي" للطبقات أو الفئات المهيمنة، عبر فرض ذوقها وقيمها كمعيار عام.</a:t>
            </a:r>
          </a:p>
        </p:txBody>
      </p:sp>
    </p:spTree>
    <p:extLst>
      <p:ext uri="{BB962C8B-B14F-4D97-AF65-F5344CB8AC3E}">
        <p14:creationId xmlns:p14="http://schemas.microsoft.com/office/powerpoint/2010/main" val="23590451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9814"/>
            <a:ext cx="2305141" cy="1076343"/>
          </a:xfrm>
          <a:prstGeom prst="rect">
            <a:avLst/>
          </a:prstGeom>
        </p:spPr>
      </p:pic>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3" name="Title 12">
            <a:extLst>
              <a:ext uri="{FF2B5EF4-FFF2-40B4-BE49-F238E27FC236}">
                <a16:creationId xmlns:a16="http://schemas.microsoft.com/office/drawing/2014/main" id="{EECE4C35-44DD-964C-9DBB-6857EFA497F0}"/>
              </a:ext>
            </a:extLst>
          </p:cNvPr>
          <p:cNvSpPr>
            <a:spLocks noGrp="1"/>
          </p:cNvSpPr>
          <p:nvPr>
            <p:ph type="title"/>
          </p:nvPr>
        </p:nvSpPr>
        <p:spPr>
          <a:xfrm>
            <a:off x="1089070" y="49216"/>
            <a:ext cx="10515600" cy="938281"/>
          </a:xfrm>
        </p:spPr>
        <p:txBody>
          <a:bodyPr anchor="t">
            <a:noAutofit/>
          </a:bodyPr>
          <a:lstStyle/>
          <a:p>
            <a:pPr marL="0" indent="0" algn="ctr" defTabSz="914400" rtl="1" eaLnBrk="1" latinLnBrk="0" hangingPunct="1">
              <a:lnSpc>
                <a:spcPct val="160000"/>
              </a:lnSpc>
              <a:spcBef>
                <a:spcPts val="1000"/>
              </a:spcBef>
              <a:buNone/>
            </a:pPr>
            <a:r>
              <a:rPr lang="ar-JO" sz="3200" b="1" u="sng" dirty="0">
                <a:solidFill>
                  <a:schemeClr val="accent1">
                    <a:lumMod val="75000"/>
                  </a:schemeClr>
                </a:solidFill>
                <a:latin typeface="Arial" panose="020B0604020202020204" pitchFamily="34" charset="0"/>
                <a:cs typeface="Arial" panose="020B0604020202020204" pitchFamily="34" charset="0"/>
              </a:rPr>
              <a:t>أثر الصورة النمطية على السلوك الاستهلاكي</a:t>
            </a:r>
          </a:p>
        </p:txBody>
      </p:sp>
      <p:sp>
        <p:nvSpPr>
          <p:cNvPr id="6" name="Content Placeholder 5">
            <a:extLst>
              <a:ext uri="{FF2B5EF4-FFF2-40B4-BE49-F238E27FC236}">
                <a16:creationId xmlns:a16="http://schemas.microsoft.com/office/drawing/2014/main" id="{EE7E0E07-17C6-374A-8731-33CE85BD681E}"/>
              </a:ext>
            </a:extLst>
          </p:cNvPr>
          <p:cNvSpPr>
            <a:spLocks noGrp="1"/>
          </p:cNvSpPr>
          <p:nvPr>
            <p:ph sz="half" idx="2"/>
          </p:nvPr>
        </p:nvSpPr>
        <p:spPr>
          <a:xfrm>
            <a:off x="137160" y="1206500"/>
            <a:ext cx="11902440" cy="5435600"/>
          </a:xfrm>
        </p:spPr>
        <p:txBody>
          <a:bodyPr>
            <a:normAutofit fontScale="92500" lnSpcReduction="10000"/>
          </a:bodyPr>
          <a:lstStyle/>
          <a:p>
            <a:pPr marL="0" indent="0" algn="r" defTabSz="914400" rtl="1" eaLnBrk="1" latinLnBrk="0" hangingPunct="1">
              <a:lnSpc>
                <a:spcPct val="160000"/>
              </a:lnSpc>
              <a:spcBef>
                <a:spcPts val="1000"/>
              </a:spcBef>
              <a:buNone/>
            </a:pPr>
            <a:r>
              <a:rPr lang="ar-JO" dirty="0">
                <a:solidFill>
                  <a:schemeClr val="accent1">
                    <a:lumMod val="75000"/>
                  </a:schemeClr>
                </a:solidFill>
                <a:latin typeface="Arial" panose="020B0604020202020204" pitchFamily="34" charset="0"/>
                <a:cs typeface="Arial" panose="020B0604020202020204" pitchFamily="34" charset="0"/>
              </a:rPr>
              <a:t>كيف تُستخدم الصور النمطية في التسويق؟ </a:t>
            </a:r>
          </a:p>
          <a:p>
            <a:pPr algn="r" rtl="1">
              <a:lnSpc>
                <a:spcPct val="160000"/>
              </a:lnSpc>
            </a:pPr>
            <a:r>
              <a:rPr lang="ar-JO" dirty="0">
                <a:solidFill>
                  <a:schemeClr val="accent1">
                    <a:lumMod val="75000"/>
                  </a:schemeClr>
                </a:solidFill>
                <a:latin typeface="Arial" panose="020B0604020202020204" pitchFamily="34" charset="0"/>
                <a:cs typeface="Arial" panose="020B0604020202020204" pitchFamily="34" charset="0"/>
              </a:rPr>
              <a:t>من خلال توجيه الجمهور نحو منتجات معينة بناءً على الهوية</a:t>
            </a:r>
          </a:p>
          <a:p>
            <a:pPr algn="r" rtl="1">
              <a:lnSpc>
                <a:spcPct val="160000"/>
              </a:lnSpc>
            </a:pPr>
            <a:r>
              <a:rPr lang="ar-JO" dirty="0">
                <a:solidFill>
                  <a:schemeClr val="accent1">
                    <a:lumMod val="75000"/>
                  </a:schemeClr>
                </a:solidFill>
                <a:latin typeface="Arial" panose="020B0604020202020204" pitchFamily="34" charset="0"/>
                <a:cs typeface="Arial" panose="020B0604020202020204" pitchFamily="34" charset="0"/>
              </a:rPr>
              <a:t>استخدام رموز طبقية أو جندرية لخلق رغبة في الشراء</a:t>
            </a:r>
          </a:p>
          <a:p>
            <a:pPr algn="r" rtl="1">
              <a:lnSpc>
                <a:spcPct val="160000"/>
              </a:lnSpc>
            </a:pPr>
            <a:r>
              <a:rPr lang="ar-JO" dirty="0">
                <a:solidFill>
                  <a:schemeClr val="accent1">
                    <a:lumMod val="75000"/>
                  </a:schemeClr>
                </a:solidFill>
                <a:latin typeface="Arial" panose="020B0604020202020204" pitchFamily="34" charset="0"/>
                <a:cs typeface="Arial" panose="020B0604020202020204" pitchFamily="34" charset="0"/>
              </a:rPr>
              <a:t>تعزيز الاستهلاك كوسيلة للانتماء أو التميز</a:t>
            </a:r>
          </a:p>
          <a:p>
            <a:pPr algn="r" rtl="1">
              <a:lnSpc>
                <a:spcPct val="160000"/>
              </a:lnSpc>
            </a:pPr>
            <a:r>
              <a:rPr lang="ar-JO" sz="2000" b="1" dirty="0">
                <a:solidFill>
                  <a:srgbClr val="C00000"/>
                </a:solidFill>
                <a:latin typeface="Arial" panose="020B0604020202020204" pitchFamily="34" charset="0"/>
                <a:cs typeface="Arial" panose="020B0604020202020204" pitchFamily="34" charset="0"/>
              </a:rPr>
              <a:t>مثل: إعلان عقاري يُظهر الأسرة المثالية بأنها تعيش في كمبوند فاخر، مما يُرسّخ صورة نمطية عن النجاح المرتبط بالطبقة العليا، ويُهمّش أنماط الحياة الأخرى.</a:t>
            </a:r>
          </a:p>
          <a:p>
            <a:pPr marL="0" indent="0" algn="r" rtl="1">
              <a:lnSpc>
                <a:spcPct val="160000"/>
              </a:lnSpc>
              <a:buNone/>
            </a:pPr>
            <a:r>
              <a:rPr lang="en-US" sz="2000" b="1" dirty="0">
                <a:solidFill>
                  <a:srgbClr val="C00000"/>
                </a:solidFill>
                <a:latin typeface="Arial" panose="020B0604020202020204" pitchFamily="34" charset="0"/>
                <a:cs typeface="Arial" panose="020B0604020202020204" pitchFamily="34" charset="0"/>
                <a:hlinkClick r:id="rId3"/>
              </a:rPr>
              <a:t>https://www.youtube.com/watch?v=Ji_Ec7DTWvc</a:t>
            </a:r>
            <a:r>
              <a:rPr lang="ar-SA" sz="2000" b="1" dirty="0">
                <a:solidFill>
                  <a:srgbClr val="C00000"/>
                </a:solidFill>
                <a:latin typeface="Arial" panose="020B0604020202020204" pitchFamily="34" charset="0"/>
                <a:cs typeface="Arial" panose="020B0604020202020204" pitchFamily="34" charset="0"/>
              </a:rPr>
              <a:t> </a:t>
            </a:r>
            <a:r>
              <a:rPr lang="en-US" sz="2000" b="1" dirty="0">
                <a:solidFill>
                  <a:srgbClr val="C00000"/>
                </a:solidFill>
                <a:latin typeface="Arial" panose="020B0604020202020204" pitchFamily="34" charset="0"/>
                <a:cs typeface="Arial" panose="020B0604020202020204" pitchFamily="34" charset="0"/>
              </a:rPr>
              <a:t>: Hyde Park Developments – </a:t>
            </a:r>
            <a:r>
              <a:rPr lang="ar-SA" sz="2000" b="1" dirty="0">
                <a:solidFill>
                  <a:srgbClr val="C00000"/>
                </a:solidFill>
                <a:latin typeface="Arial" panose="020B0604020202020204" pitchFamily="34" charset="0"/>
                <a:cs typeface="Arial" panose="020B0604020202020204" pitchFamily="34" charset="0"/>
              </a:rPr>
              <a:t>مصر : الإعلان يُظهر مشروعًا سكنيًا فاخرًا في القاهرة الجديدة، ويستخدم عمرو دياب كرمز للنجاح والجاذبية. تُعرض صور لعائلات سعيدة، مساحات خضراء، ومرافق راقية، مع موسيقى عاطفية ورسائل عن "الحياة المثالية".</a:t>
            </a:r>
            <a:endParaRPr lang="ar-JO" sz="2000" b="1" dirty="0">
              <a:solidFill>
                <a:srgbClr val="C00000"/>
              </a:solidFill>
              <a:latin typeface="Arial" panose="020B0604020202020204" pitchFamily="34" charset="0"/>
              <a:cs typeface="Arial" panose="020B0604020202020204" pitchFamily="34" charset="0"/>
            </a:endParaRPr>
          </a:p>
          <a:p>
            <a:pPr algn="r" rtl="1">
              <a:lnSpc>
                <a:spcPct val="160000"/>
              </a:lnSpc>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22138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254" y="-134192"/>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8" name="Title 7">
            <a:extLst>
              <a:ext uri="{FF2B5EF4-FFF2-40B4-BE49-F238E27FC236}">
                <a16:creationId xmlns:a16="http://schemas.microsoft.com/office/drawing/2014/main" id="{F94D02E1-3946-A344-AE99-F165763C788C}"/>
              </a:ext>
            </a:extLst>
          </p:cNvPr>
          <p:cNvSpPr>
            <a:spLocks noGrp="1"/>
          </p:cNvSpPr>
          <p:nvPr>
            <p:ph type="title"/>
          </p:nvPr>
        </p:nvSpPr>
        <p:spPr>
          <a:xfrm>
            <a:off x="2458192" y="0"/>
            <a:ext cx="7481454" cy="629452"/>
          </a:xfrm>
        </p:spPr>
        <p:txBody>
          <a:bodyPr anchor="t">
            <a:noAutofit/>
          </a:bodyPr>
          <a:lstStyle/>
          <a:p>
            <a:pPr marL="0" indent="0" algn="ctr" rtl="1">
              <a:lnSpc>
                <a:spcPct val="150000"/>
              </a:lnSpc>
              <a:buNone/>
            </a:pPr>
            <a:r>
              <a:rPr lang="ar-JO" sz="2800" b="1" i="0" u="sng" strike="noStrike" dirty="0">
                <a:solidFill>
                  <a:schemeClr val="accent1"/>
                </a:solidFill>
                <a:effectLst/>
                <a:latin typeface="Arial" panose="020B0604020202020204" pitchFamily="34" charset="0"/>
                <a:cs typeface="Arial" panose="020B0604020202020204" pitchFamily="34" charset="0"/>
              </a:rPr>
              <a:t>هل يمكن أن تكون الصورة النمطية إيجابية؟</a:t>
            </a:r>
          </a:p>
        </p:txBody>
      </p:sp>
      <p:sp>
        <p:nvSpPr>
          <p:cNvPr id="10" name="Content Placeholder 9">
            <a:extLst>
              <a:ext uri="{FF2B5EF4-FFF2-40B4-BE49-F238E27FC236}">
                <a16:creationId xmlns:a16="http://schemas.microsoft.com/office/drawing/2014/main" id="{7601BC8F-E537-4B4A-A483-8DEE904542E0}"/>
              </a:ext>
            </a:extLst>
          </p:cNvPr>
          <p:cNvSpPr>
            <a:spLocks noGrp="1"/>
          </p:cNvSpPr>
          <p:nvPr>
            <p:ph sz="half" idx="2"/>
          </p:nvPr>
        </p:nvSpPr>
        <p:spPr>
          <a:xfrm>
            <a:off x="106680" y="629453"/>
            <a:ext cx="11954140" cy="6224678"/>
          </a:xfrm>
        </p:spPr>
        <p:txBody>
          <a:bodyPr>
            <a:normAutofit/>
          </a:bodyPr>
          <a:lstStyle/>
          <a:p>
            <a:pPr marL="0" indent="0" algn="just" rtl="1">
              <a:lnSpc>
                <a:spcPct val="150000"/>
              </a:lnSpc>
              <a:buNone/>
            </a:pPr>
            <a:r>
              <a:rPr lang="ar-JO" sz="2400" b="1" i="0" u="sng" strike="noStrike" dirty="0">
                <a:solidFill>
                  <a:srgbClr val="C00000"/>
                </a:solidFill>
                <a:effectLst/>
                <a:latin typeface="Arial" panose="020B0604020202020204" pitchFamily="34" charset="0"/>
                <a:cs typeface="Arial" panose="020B0604020202020204" pitchFamily="34" charset="0"/>
              </a:rPr>
              <a:t>صور نمطية "إيجابية"؟ </a:t>
            </a:r>
          </a:p>
          <a:p>
            <a:pPr marL="0" indent="0" algn="just" rtl="1">
              <a:lnSpc>
                <a:spcPct val="150000"/>
              </a:lnSpc>
              <a:buNone/>
            </a:pPr>
            <a:r>
              <a:rPr lang="ar-JO" sz="2400" i="0" strike="noStrike" dirty="0">
                <a:solidFill>
                  <a:schemeClr val="accent1"/>
                </a:solidFill>
                <a:effectLst/>
                <a:latin typeface="Arial" panose="020B0604020202020204" pitchFamily="34" charset="0"/>
                <a:cs typeface="Arial" panose="020B0604020202020204" pitchFamily="34" charset="0"/>
              </a:rPr>
              <a:t>بعض الصور النمطية تُظهر الفئات بشكل إيجابي (المرأة كأم مثالية، المعاق كملهم). لكنها تظل اختزالية وتُقصي التنوع داخل الفئة. الإيجابية الزائفة قد تُخفي التحيز البنيوي.</a:t>
            </a:r>
          </a:p>
          <a:p>
            <a:pPr marL="0" indent="0" algn="ctr" rtl="1">
              <a:lnSpc>
                <a:spcPct val="150000"/>
              </a:lnSpc>
              <a:buNone/>
            </a:pPr>
            <a:r>
              <a:rPr lang="en-US" sz="2400" b="1" i="0" u="sng" strike="noStrike" dirty="0">
                <a:solidFill>
                  <a:srgbClr val="C00000"/>
                </a:solidFill>
                <a:effectLst/>
                <a:latin typeface="Arial" panose="020B0604020202020204" pitchFamily="34" charset="0"/>
                <a:cs typeface="Arial" panose="020B0604020202020204" pitchFamily="34" charset="0"/>
              </a:rPr>
              <a:t>Hall, S. (1997): "</a:t>
            </a:r>
            <a:r>
              <a:rPr lang="ar-JO" sz="2400" b="1" i="0" u="sng" strike="noStrike" dirty="0">
                <a:solidFill>
                  <a:srgbClr val="C00000"/>
                </a:solidFill>
                <a:effectLst/>
                <a:latin typeface="Arial" panose="020B0604020202020204" pitchFamily="34" charset="0"/>
                <a:cs typeface="Arial" panose="020B0604020202020204" pitchFamily="34" charset="0"/>
              </a:rPr>
              <a:t>حتى الصور الإيجابية قد تُستخدم لتثبيت علاقات القوة".</a:t>
            </a:r>
          </a:p>
          <a:p>
            <a:pPr marL="0" indent="0" algn="just" rtl="1">
              <a:lnSpc>
                <a:spcPct val="150000"/>
              </a:lnSpc>
              <a:buNone/>
            </a:pPr>
            <a:r>
              <a:rPr lang="ar-JO" dirty="0">
                <a:solidFill>
                  <a:schemeClr val="accent1">
                    <a:lumMod val="75000"/>
                  </a:schemeClr>
                </a:solidFill>
                <a:latin typeface="Arial" panose="020B0604020202020204" pitchFamily="34" charset="0"/>
                <a:cs typeface="Arial" panose="020B0604020202020204" pitchFamily="34" charset="0"/>
              </a:rPr>
              <a:t>حتى عندما يُقدَّم تمثيل إعلامي إيجابي لفئة اجتماعية معينة (مثل النساء، الأقليات، أصحاب الإعاقة)، فإن هذا التمثيل قد يُعيد إنتاج علاقات القوة بدلًا من تحدّيها، وذلك في الحالات التالية:</a:t>
            </a:r>
          </a:p>
          <a:p>
            <a:pPr marL="0" indent="0" algn="just" rtl="1">
              <a:lnSpc>
                <a:spcPct val="150000"/>
              </a:lnSpc>
              <a:buNone/>
            </a:pPr>
            <a:r>
              <a:rPr lang="ar-JO" dirty="0">
                <a:solidFill>
                  <a:srgbClr val="C00000"/>
                </a:solidFill>
                <a:latin typeface="Arial" panose="020B0604020202020204" pitchFamily="34" charset="0"/>
                <a:cs typeface="Arial" panose="020B0604020202020204" pitchFamily="34" charset="0"/>
              </a:rPr>
              <a:t>1</a:t>
            </a:r>
            <a:r>
              <a:rPr lang="ar-JO" dirty="0">
                <a:solidFill>
                  <a:schemeClr val="accent1">
                    <a:lumMod val="75000"/>
                  </a:schemeClr>
                </a:solidFill>
                <a:latin typeface="Arial" panose="020B0604020202020204" pitchFamily="34" charset="0"/>
                <a:cs typeface="Arial" panose="020B0604020202020204" pitchFamily="34" charset="0"/>
              </a:rPr>
              <a:t>. </a:t>
            </a:r>
            <a:r>
              <a:rPr lang="ar-JO" b="1" dirty="0">
                <a:solidFill>
                  <a:schemeClr val="accent1">
                    <a:lumMod val="75000"/>
                  </a:schemeClr>
                </a:solidFill>
                <a:latin typeface="Arial" panose="020B0604020202020204" pitchFamily="34" charset="0"/>
                <a:cs typeface="Arial" panose="020B0604020202020204" pitchFamily="34" charset="0"/>
              </a:rPr>
              <a:t>التمثيل المشروط أو الانتقائي: </a:t>
            </a:r>
            <a:r>
              <a:rPr lang="ar-JO" dirty="0">
                <a:solidFill>
                  <a:schemeClr val="accent1">
                    <a:lumMod val="75000"/>
                  </a:schemeClr>
                </a:solidFill>
                <a:latin typeface="Arial" panose="020B0604020202020204" pitchFamily="34" charset="0"/>
                <a:cs typeface="Arial" panose="020B0604020202020204" pitchFamily="34" charset="0"/>
              </a:rPr>
              <a:t>يُعرض النموذج "الإيجابي" فقط إذا كان يوافق معايير الفئة المهيمنة (مثلاً: المرأة الناجحة لأنها تتصرف وفق قيم ذكورية). هذا يُرسّخ فكرة أن القبول مشروط بالتطابق مع السلطة الثقافية السائدة</a:t>
            </a:r>
          </a:p>
          <a:p>
            <a:pPr marL="0" indent="0" algn="just" rtl="1">
              <a:lnSpc>
                <a:spcPct val="150000"/>
              </a:lnSpc>
              <a:buNone/>
            </a:pPr>
            <a:endParaRPr lang="en-JO"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549368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254" y="-134192"/>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8" name="Title 7">
            <a:extLst>
              <a:ext uri="{FF2B5EF4-FFF2-40B4-BE49-F238E27FC236}">
                <a16:creationId xmlns:a16="http://schemas.microsoft.com/office/drawing/2014/main" id="{F94D02E1-3946-A344-AE99-F165763C788C}"/>
              </a:ext>
            </a:extLst>
          </p:cNvPr>
          <p:cNvSpPr>
            <a:spLocks noGrp="1"/>
          </p:cNvSpPr>
          <p:nvPr>
            <p:ph type="title"/>
          </p:nvPr>
        </p:nvSpPr>
        <p:spPr>
          <a:xfrm>
            <a:off x="2458192" y="0"/>
            <a:ext cx="7481454" cy="629452"/>
          </a:xfrm>
        </p:spPr>
        <p:txBody>
          <a:bodyPr anchor="t">
            <a:noAutofit/>
          </a:bodyPr>
          <a:lstStyle/>
          <a:p>
            <a:pPr marL="0" indent="0" algn="ctr" rtl="1">
              <a:lnSpc>
                <a:spcPct val="150000"/>
              </a:lnSpc>
              <a:buNone/>
            </a:pPr>
            <a:r>
              <a:rPr lang="ar-JO" sz="2800" b="1" i="0" u="sng" strike="noStrike" dirty="0">
                <a:solidFill>
                  <a:schemeClr val="accent1"/>
                </a:solidFill>
                <a:effectLst/>
                <a:latin typeface="Arial" panose="020B0604020202020204" pitchFamily="34" charset="0"/>
                <a:cs typeface="Arial" panose="020B0604020202020204" pitchFamily="34" charset="0"/>
              </a:rPr>
              <a:t>هل يمكن أن تكون الصورة النمطية إيجابية؟</a:t>
            </a:r>
          </a:p>
        </p:txBody>
      </p:sp>
      <p:sp>
        <p:nvSpPr>
          <p:cNvPr id="10" name="Content Placeholder 9">
            <a:extLst>
              <a:ext uri="{FF2B5EF4-FFF2-40B4-BE49-F238E27FC236}">
                <a16:creationId xmlns:a16="http://schemas.microsoft.com/office/drawing/2014/main" id="{7601BC8F-E537-4B4A-A483-8DEE904542E0}"/>
              </a:ext>
            </a:extLst>
          </p:cNvPr>
          <p:cNvSpPr>
            <a:spLocks noGrp="1"/>
          </p:cNvSpPr>
          <p:nvPr>
            <p:ph sz="half" idx="2"/>
          </p:nvPr>
        </p:nvSpPr>
        <p:spPr>
          <a:xfrm>
            <a:off x="106680" y="1295399"/>
            <a:ext cx="11954140" cy="5558731"/>
          </a:xfrm>
        </p:spPr>
        <p:txBody>
          <a:bodyPr>
            <a:normAutofit/>
          </a:bodyPr>
          <a:lstStyle/>
          <a:p>
            <a:pPr marL="457200" indent="-457200" algn="just" rtl="1">
              <a:lnSpc>
                <a:spcPct val="150000"/>
              </a:lnSpc>
              <a:buFont typeface="+mj-lt"/>
              <a:buAutoNum type="arabicPeriod" startAt="2"/>
            </a:pPr>
            <a:r>
              <a:rPr lang="ar-JO" sz="2400" dirty="0">
                <a:solidFill>
                  <a:schemeClr val="accent1">
                    <a:lumMod val="75000"/>
                  </a:schemeClr>
                </a:solidFill>
                <a:latin typeface="Arial" panose="020B0604020202020204" pitchFamily="34" charset="0"/>
                <a:cs typeface="Arial" panose="020B0604020202020204" pitchFamily="34" charset="0"/>
              </a:rPr>
              <a:t> </a:t>
            </a:r>
            <a:r>
              <a:rPr lang="ar-JO" sz="2400" b="1" dirty="0">
                <a:solidFill>
                  <a:schemeClr val="accent1">
                    <a:lumMod val="75000"/>
                  </a:schemeClr>
                </a:solidFill>
                <a:latin typeface="Arial" panose="020B0604020202020204" pitchFamily="34" charset="0"/>
                <a:cs typeface="Arial" panose="020B0604020202020204" pitchFamily="34" charset="0"/>
              </a:rPr>
              <a:t>الاحتواء الرمزي دون تغيير فعلي: </a:t>
            </a:r>
            <a:r>
              <a:rPr lang="ar-JO" sz="2400" dirty="0">
                <a:solidFill>
                  <a:schemeClr val="accent1"/>
                </a:solidFill>
                <a:latin typeface="Arial" panose="020B0604020202020204" pitchFamily="34" charset="0"/>
                <a:cs typeface="Arial" panose="020B0604020202020204" pitchFamily="34" charset="0"/>
              </a:rPr>
              <a:t>يستخدم</a:t>
            </a:r>
            <a:r>
              <a:rPr lang="ar-JO" sz="2400" dirty="0">
                <a:solidFill>
                  <a:schemeClr val="accent1">
                    <a:lumMod val="75000"/>
                  </a:schemeClr>
                </a:solidFill>
                <a:latin typeface="Arial" panose="020B0604020202020204" pitchFamily="34" charset="0"/>
                <a:cs typeface="Arial" panose="020B0604020202020204" pitchFamily="34" charset="0"/>
              </a:rPr>
              <a:t> التمثيل الإيجابي كزينة أو "تجميل" للمحتوى، دون أن يُترجم إلى تغيير حقيقي في السياسات أو البُنى الاجتماعية</a:t>
            </a:r>
          </a:p>
          <a:p>
            <a:pPr marL="0" indent="0" algn="just" rtl="1">
              <a:lnSpc>
                <a:spcPct val="150000"/>
              </a:lnSpc>
              <a:buNone/>
            </a:pPr>
            <a:r>
              <a:rPr lang="ar-JO" sz="2400" dirty="0">
                <a:solidFill>
                  <a:srgbClr val="C00000"/>
                </a:solidFill>
                <a:latin typeface="Arial" panose="020B0604020202020204" pitchFamily="34" charset="0"/>
                <a:cs typeface="Arial" panose="020B0604020202020204" pitchFamily="34" charset="0"/>
              </a:rPr>
              <a:t>مثال: إعلان يُظهر شخصًا من ذوي الإعاقة في مشهد إيجابي، لكن دون أن تكون هناك خدمات فعلية موجهة لهم.</a:t>
            </a:r>
          </a:p>
          <a:p>
            <a:pPr marL="0" indent="0" algn="just" rtl="1">
              <a:lnSpc>
                <a:spcPct val="150000"/>
              </a:lnSpc>
              <a:buNone/>
            </a:pPr>
            <a:r>
              <a:rPr lang="ar-JO" sz="2400" dirty="0">
                <a:solidFill>
                  <a:srgbClr val="C00000"/>
                </a:solidFill>
                <a:latin typeface="Arial" panose="020B0604020202020204" pitchFamily="34" charset="0"/>
                <a:cs typeface="Arial" panose="020B0604020202020204" pitchFamily="34" charset="0"/>
              </a:rPr>
              <a:t>3</a:t>
            </a:r>
            <a:r>
              <a:rPr lang="ar-JO" sz="2400" dirty="0">
                <a:solidFill>
                  <a:schemeClr val="accent1">
                    <a:lumMod val="75000"/>
                  </a:schemeClr>
                </a:solidFill>
                <a:latin typeface="Arial" panose="020B0604020202020204" pitchFamily="34" charset="0"/>
                <a:cs typeface="Arial" panose="020B0604020202020204" pitchFamily="34" charset="0"/>
              </a:rPr>
              <a:t>. </a:t>
            </a:r>
            <a:r>
              <a:rPr lang="ar-JO" sz="2400" b="1" dirty="0">
                <a:solidFill>
                  <a:schemeClr val="accent1">
                    <a:lumMod val="75000"/>
                  </a:schemeClr>
                </a:solidFill>
                <a:latin typeface="Arial" panose="020B0604020202020204" pitchFamily="34" charset="0"/>
                <a:cs typeface="Arial" panose="020B0604020202020204" pitchFamily="34" charset="0"/>
              </a:rPr>
              <a:t>إعادة إنتاج الصور النمطية بشكل ناعم: </a:t>
            </a:r>
            <a:r>
              <a:rPr lang="ar-JO" sz="2400" dirty="0">
                <a:solidFill>
                  <a:schemeClr val="accent1">
                    <a:lumMod val="75000"/>
                  </a:schemeClr>
                </a:solidFill>
                <a:latin typeface="Arial" panose="020B0604020202020204" pitchFamily="34" charset="0"/>
                <a:cs typeface="Arial" panose="020B0604020202020204" pitchFamily="34" charset="0"/>
              </a:rPr>
              <a:t>حتى الصور "الإيجابية" قد تُعيد إنتاج نمط واحد فقط من النجاح أو الجمال أو القبول، مما يُقصي التنوع الحقيقي</a:t>
            </a:r>
          </a:p>
          <a:p>
            <a:pPr marL="0" indent="0" algn="just" rtl="1">
              <a:lnSpc>
                <a:spcPct val="150000"/>
              </a:lnSpc>
              <a:buNone/>
            </a:pPr>
            <a:r>
              <a:rPr lang="ar-JO" sz="2400" dirty="0">
                <a:solidFill>
                  <a:srgbClr val="C00000"/>
                </a:solidFill>
                <a:latin typeface="Arial" panose="020B0604020202020204" pitchFamily="34" charset="0"/>
                <a:cs typeface="Arial" panose="020B0604020202020204" pitchFamily="34" charset="0"/>
              </a:rPr>
              <a:t>مثال: عرض المرأة الناجحة دائمًا كأنها جميلة، أنيقة، وثرية، مما يُرسّخ معيارًا ضيقًا للنجاح الأنثوي.</a:t>
            </a:r>
            <a:endParaRPr lang="en-JO" sz="2400" dirty="0">
              <a:solidFill>
                <a:srgbClr val="C0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684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9026" y="-219869"/>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838200" y="18255"/>
            <a:ext cx="10515600" cy="838219"/>
          </a:xfrm>
        </p:spPr>
        <p:txBody>
          <a:bodyPr>
            <a:normAutofit/>
          </a:bodyPr>
          <a:lstStyle/>
          <a:p>
            <a:pPr algn="ctr" rtl="1"/>
            <a:r>
              <a:rPr lang="ar-JO" sz="3200" b="1" i="0" u="sng" strike="noStrike" dirty="0">
                <a:solidFill>
                  <a:schemeClr val="accent1"/>
                </a:solidFill>
                <a:effectLst/>
              </a:rPr>
              <a:t>كيف نواجه الصور النمطية؟</a:t>
            </a:r>
          </a:p>
        </p:txBody>
      </p:sp>
      <p:sp>
        <p:nvSpPr>
          <p:cNvPr id="10" name="Content Placeholder 9">
            <a:extLst>
              <a:ext uri="{FF2B5EF4-FFF2-40B4-BE49-F238E27FC236}">
                <a16:creationId xmlns:a16="http://schemas.microsoft.com/office/drawing/2014/main" id="{5F93E1B0-DE59-A246-89B9-36EC26439E98}"/>
              </a:ext>
            </a:extLst>
          </p:cNvPr>
          <p:cNvSpPr>
            <a:spLocks noGrp="1"/>
          </p:cNvSpPr>
          <p:nvPr>
            <p:ph sz="half" idx="2"/>
          </p:nvPr>
        </p:nvSpPr>
        <p:spPr>
          <a:xfrm>
            <a:off x="4282440" y="979796"/>
            <a:ext cx="7909560" cy="5759956"/>
          </a:xfrm>
        </p:spPr>
        <p:txBody>
          <a:bodyPr>
            <a:normAutofit/>
          </a:bodyPr>
          <a:lstStyle/>
          <a:p>
            <a:pPr marL="0" indent="0" algn="r" rtl="1">
              <a:lnSpc>
                <a:spcPct val="150000"/>
              </a:lnSpc>
              <a:buNone/>
            </a:pPr>
            <a:r>
              <a:rPr lang="ar-JO" b="1" i="0" u="sng" strike="noStrike" dirty="0">
                <a:solidFill>
                  <a:schemeClr val="accent1"/>
                </a:solidFill>
                <a:effectLst/>
              </a:rPr>
              <a:t>نحو تمثيل أكثر إنصافًا </a:t>
            </a:r>
          </a:p>
          <a:p>
            <a:pPr algn="r" rtl="1">
              <a:lnSpc>
                <a:spcPct val="150000"/>
              </a:lnSpc>
              <a:buFont typeface="Wingdings" pitchFamily="2" charset="2"/>
              <a:buChar char="ü"/>
            </a:pPr>
            <a:r>
              <a:rPr lang="ar-JO" i="0" u="none" strike="noStrike" dirty="0">
                <a:solidFill>
                  <a:schemeClr val="accent1">
                    <a:lumMod val="75000"/>
                  </a:schemeClr>
                </a:solidFill>
                <a:effectLst/>
              </a:rPr>
              <a:t>إنتاج محتوى يُظهر التنوع داخل الفئات</a:t>
            </a:r>
          </a:p>
          <a:p>
            <a:pPr algn="r" rtl="1">
              <a:lnSpc>
                <a:spcPct val="150000"/>
              </a:lnSpc>
              <a:buFont typeface="Wingdings" pitchFamily="2" charset="2"/>
              <a:buChar char="ü"/>
            </a:pPr>
            <a:r>
              <a:rPr lang="ar-JO" i="0" u="none" strike="noStrike" dirty="0">
                <a:solidFill>
                  <a:schemeClr val="accent1">
                    <a:lumMod val="75000"/>
                  </a:schemeClr>
                </a:solidFill>
                <a:effectLst/>
              </a:rPr>
              <a:t>إشراك الفئات الممثلة في صناعة المحتوى</a:t>
            </a:r>
          </a:p>
          <a:p>
            <a:pPr algn="r" rtl="1">
              <a:lnSpc>
                <a:spcPct val="150000"/>
              </a:lnSpc>
              <a:buFont typeface="Wingdings" pitchFamily="2" charset="2"/>
              <a:buChar char="ü"/>
            </a:pPr>
            <a:r>
              <a:rPr lang="ar-JO" i="0" u="none" strike="noStrike" dirty="0">
                <a:solidFill>
                  <a:schemeClr val="accent1">
                    <a:lumMod val="75000"/>
                  </a:schemeClr>
                </a:solidFill>
                <a:effectLst/>
              </a:rPr>
              <a:t>مراجعة السياسات التحريرية والإعلانية</a:t>
            </a:r>
          </a:p>
          <a:p>
            <a:pPr algn="r" rtl="1">
              <a:lnSpc>
                <a:spcPct val="150000"/>
              </a:lnSpc>
              <a:buFont typeface="Wingdings" pitchFamily="2" charset="2"/>
              <a:buChar char="v"/>
            </a:pPr>
            <a:r>
              <a:rPr lang="ar-JO" b="1" i="0" u="sng" strike="noStrike" dirty="0">
                <a:solidFill>
                  <a:srgbClr val="C00000"/>
                </a:solidFill>
                <a:effectLst/>
              </a:rPr>
              <a:t>أداة تحليلية:</a:t>
            </a:r>
          </a:p>
          <a:p>
            <a:pPr marL="0" indent="0" algn="r" rtl="1">
              <a:lnSpc>
                <a:spcPct val="150000"/>
              </a:lnSpc>
              <a:buNone/>
            </a:pPr>
            <a:r>
              <a:rPr lang="ar-JO" i="0" u="none" strike="noStrike" dirty="0">
                <a:solidFill>
                  <a:srgbClr val="C00000"/>
                </a:solidFill>
                <a:effectLst/>
              </a:rPr>
              <a:t>تفكيك الخطاب: من يُمثل؟ كيف؟ من يُستبعد؟ ما الرسالة الضمنية؟</a:t>
            </a:r>
          </a:p>
          <a:p>
            <a:pPr marL="0" indent="0" algn="r" defTabSz="914400" rtl="1" eaLnBrk="1" latinLnBrk="0" hangingPunct="1">
              <a:lnSpc>
                <a:spcPct val="90000"/>
              </a:lnSpc>
              <a:spcBef>
                <a:spcPts val="1000"/>
              </a:spcBef>
              <a:buNone/>
            </a:pPr>
            <a:endParaRPr lang="en-JO" dirty="0"/>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pic>
        <p:nvPicPr>
          <p:cNvPr id="8" name="Picture 7">
            <a:extLst>
              <a:ext uri="{FF2B5EF4-FFF2-40B4-BE49-F238E27FC236}">
                <a16:creationId xmlns:a16="http://schemas.microsoft.com/office/drawing/2014/main" id="{AF0F950D-4CE7-C347-AFCD-50BB4193A9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957902" y="1937698"/>
            <a:ext cx="5878204" cy="3962400"/>
          </a:xfrm>
          <a:prstGeom prst="rect">
            <a:avLst/>
          </a:prstGeom>
        </p:spPr>
      </p:pic>
    </p:spTree>
    <p:extLst>
      <p:ext uri="{BB962C8B-B14F-4D97-AF65-F5344CB8AC3E}">
        <p14:creationId xmlns:p14="http://schemas.microsoft.com/office/powerpoint/2010/main" val="14662851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5775" y="-19814"/>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588653" y="0"/>
            <a:ext cx="7624293" cy="711218"/>
          </a:xfrm>
        </p:spPr>
        <p:txBody>
          <a:bodyPr>
            <a:noAutofit/>
          </a:bodyPr>
          <a:lstStyle/>
          <a:p>
            <a:pPr marL="0" indent="0" algn="ctr" rtl="1">
              <a:lnSpc>
                <a:spcPct val="150000"/>
              </a:lnSpc>
              <a:buNone/>
            </a:pPr>
            <a:r>
              <a:rPr lang="ar-JO" sz="3200" b="1" i="0" u="sng" strike="noStrike" dirty="0">
                <a:solidFill>
                  <a:schemeClr val="accent1">
                    <a:lumMod val="75000"/>
                  </a:schemeClr>
                </a:solidFill>
                <a:effectLst/>
              </a:rPr>
              <a:t>مدخل إلى تحليل الخطاب الإعلامي</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167641" y="868680"/>
            <a:ext cx="11830770" cy="5849207"/>
          </a:xfrm>
        </p:spPr>
        <p:txBody>
          <a:bodyPr>
            <a:normAutofit fontScale="85000" lnSpcReduction="20000"/>
          </a:bodyPr>
          <a:lstStyle/>
          <a:p>
            <a:pPr marL="0" indent="0" algn="just" rtl="1">
              <a:lnSpc>
                <a:spcPct val="150000"/>
              </a:lnSpc>
              <a:buNone/>
            </a:pPr>
            <a:r>
              <a:rPr lang="ar-JO" sz="2400" b="1" i="0" u="sng" strike="noStrike" dirty="0">
                <a:solidFill>
                  <a:schemeClr val="accent1">
                    <a:lumMod val="75000"/>
                  </a:schemeClr>
                </a:solidFill>
                <a:effectLst/>
              </a:rPr>
              <a:t>كيف نحلل المحتوى الإعلامي؟ </a:t>
            </a:r>
          </a:p>
          <a:p>
            <a:pPr marL="0" indent="0" algn="just" rtl="1">
              <a:lnSpc>
                <a:spcPct val="150000"/>
              </a:lnSpc>
              <a:buNone/>
            </a:pPr>
            <a:r>
              <a:rPr lang="ar-JO" sz="2400" b="0" i="0" u="none" strike="noStrike" dirty="0">
                <a:solidFill>
                  <a:schemeClr val="accent1">
                    <a:lumMod val="75000"/>
                  </a:schemeClr>
                </a:solidFill>
                <a:effectLst/>
              </a:rPr>
              <a:t>تحليل الخطاب الإعلامي هو دراسة كيف يُبنى المعنى من خلال الصورة، اللغة، الصوت، والسياق. لا يقتصر على ما يُقال، بل يشمل ما يُستبعد أو يُلمّح إليه. ويساعدنا على كشف الرسائل الضمنية والتمثيلات الرمزية.</a:t>
            </a:r>
          </a:p>
          <a:p>
            <a:pPr marL="0" indent="0" algn="just" rtl="1">
              <a:lnSpc>
                <a:spcPct val="150000"/>
              </a:lnSpc>
              <a:buNone/>
            </a:pPr>
            <a:r>
              <a:rPr lang="ar-JO" sz="2400" b="1" i="0" u="sng" strike="noStrike" dirty="0">
                <a:solidFill>
                  <a:srgbClr val="C00000"/>
                </a:solidFill>
                <a:effectLst/>
              </a:rPr>
              <a:t>أدوات تحليلية :</a:t>
            </a:r>
          </a:p>
          <a:p>
            <a:pPr marL="457200" indent="-457200" algn="just" rtl="1">
              <a:lnSpc>
                <a:spcPct val="150000"/>
              </a:lnSpc>
              <a:buFont typeface="+mj-lt"/>
              <a:buAutoNum type="arabicPeriod"/>
            </a:pPr>
            <a:r>
              <a:rPr lang="ar-JO" sz="2400" b="0" i="0" u="none" strike="noStrike" dirty="0">
                <a:solidFill>
                  <a:schemeClr val="accent1">
                    <a:lumMod val="75000"/>
                  </a:schemeClr>
                </a:solidFill>
                <a:effectLst/>
              </a:rPr>
              <a:t>نموذج</a:t>
            </a:r>
            <a:r>
              <a:rPr lang="en-US" sz="2400" b="0" i="0" u="none" strike="noStrike" dirty="0">
                <a:solidFill>
                  <a:schemeClr val="accent1">
                    <a:lumMod val="75000"/>
                  </a:schemeClr>
                </a:solidFill>
                <a:effectLst/>
              </a:rPr>
              <a:t>Stuart Hall: </a:t>
            </a:r>
            <a:r>
              <a:rPr lang="ar-JO" sz="2400" b="0" i="0" u="none" strike="noStrike" dirty="0">
                <a:solidFill>
                  <a:schemeClr val="accent1">
                    <a:lumMod val="75000"/>
                  </a:schemeClr>
                </a:solidFill>
                <a:effectLst/>
              </a:rPr>
              <a:t>الترميز والتفكيك (</a:t>
            </a:r>
            <a:r>
              <a:rPr lang="en-US" sz="2400" b="0" i="0" u="none" strike="noStrike" dirty="0">
                <a:solidFill>
                  <a:schemeClr val="accent1">
                    <a:lumMod val="75000"/>
                  </a:schemeClr>
                </a:solidFill>
                <a:effectLst/>
              </a:rPr>
              <a:t>Encoding/Decoding)</a:t>
            </a:r>
            <a:endParaRPr lang="ar-SA" sz="2400" b="0" i="0" u="none" strike="noStrike" dirty="0">
              <a:solidFill>
                <a:schemeClr val="accent1">
                  <a:lumMod val="75000"/>
                </a:schemeClr>
              </a:solidFill>
              <a:effectLst/>
            </a:endParaRPr>
          </a:p>
          <a:p>
            <a:pPr marL="0" indent="0" algn="just" rtl="1">
              <a:lnSpc>
                <a:spcPct val="150000"/>
              </a:lnSpc>
              <a:buNone/>
            </a:pPr>
            <a:r>
              <a:rPr lang="ar-JO" sz="2400" b="0" i="0" u="none" strike="noStrike" dirty="0">
                <a:solidFill>
                  <a:schemeClr val="accent1">
                    <a:lumMod val="75000"/>
                  </a:schemeClr>
                </a:solidFill>
                <a:effectLst/>
              </a:rPr>
              <a:t>ستيوارت هول قدّم هذا النموذج في مقاله الشهير عام 1973 بعنوان: "</a:t>
            </a:r>
            <a:r>
              <a:rPr lang="en-US" sz="2400" b="0" i="0" u="none" strike="noStrike" dirty="0">
                <a:solidFill>
                  <a:schemeClr val="accent1">
                    <a:lumMod val="75000"/>
                  </a:schemeClr>
                </a:solidFill>
                <a:effectLst/>
              </a:rPr>
              <a:t>Encoding and Decoding in the Television Discourse"</a:t>
            </a:r>
            <a:r>
              <a:rPr lang="ar-SA" sz="2400" b="0" i="0" u="none" strike="noStrike" dirty="0">
                <a:solidFill>
                  <a:schemeClr val="accent1">
                    <a:lumMod val="75000"/>
                  </a:schemeClr>
                </a:solidFill>
                <a:effectLst/>
              </a:rPr>
              <a:t> </a:t>
            </a:r>
            <a:r>
              <a:rPr lang="ar-JO" sz="2400" b="0" i="0" u="none" strike="noStrike" dirty="0">
                <a:solidFill>
                  <a:schemeClr val="accent1">
                    <a:lumMod val="75000"/>
                  </a:schemeClr>
                </a:solidFill>
                <a:effectLst/>
              </a:rPr>
              <a:t>وهو يُعد من أهم أدوات تحليل الخطاب الإعلامي، خاصة لفهم العلاقة بين المنتج الإعلامي والجمهور.</a:t>
            </a:r>
          </a:p>
          <a:p>
            <a:pPr marL="0" indent="0" algn="just" rtl="1">
              <a:lnSpc>
                <a:spcPct val="150000"/>
              </a:lnSpc>
              <a:buNone/>
            </a:pPr>
            <a:r>
              <a:rPr lang="ar-JO" sz="2400" b="0" i="0" u="none" strike="noStrike" dirty="0">
                <a:solidFill>
                  <a:schemeClr val="accent1">
                    <a:lumMod val="75000"/>
                  </a:schemeClr>
                </a:solidFill>
                <a:effectLst/>
              </a:rPr>
              <a:t>آلية النموذج :</a:t>
            </a:r>
          </a:p>
          <a:p>
            <a:pPr marL="0" indent="0" algn="just" rtl="1">
              <a:lnSpc>
                <a:spcPct val="150000"/>
              </a:lnSpc>
              <a:buNone/>
            </a:pPr>
            <a:r>
              <a:rPr lang="ar-JO" sz="2400" b="0" i="0" u="none" strike="noStrike" dirty="0">
                <a:solidFill>
                  <a:schemeClr val="accent1">
                    <a:lumMod val="75000"/>
                  </a:schemeClr>
                </a:solidFill>
                <a:effectLst/>
              </a:rPr>
              <a:t>1. </a:t>
            </a:r>
            <a:r>
              <a:rPr lang="ar-JO" sz="2400" b="0" i="0" u="none" strike="noStrike" dirty="0">
                <a:solidFill>
                  <a:srgbClr val="C00000"/>
                </a:solidFill>
                <a:effectLst/>
              </a:rPr>
              <a:t>الترميز (</a:t>
            </a:r>
            <a:r>
              <a:rPr lang="en-US" sz="2400" b="0" i="0" u="none" strike="noStrike" dirty="0">
                <a:solidFill>
                  <a:srgbClr val="C00000"/>
                </a:solidFill>
                <a:effectLst/>
              </a:rPr>
              <a:t>Encoding):</a:t>
            </a:r>
            <a:r>
              <a:rPr lang="ar-SA" sz="2400" b="0" i="0" u="none" strike="noStrike" dirty="0">
                <a:solidFill>
                  <a:schemeClr val="accent1">
                    <a:lumMod val="75000"/>
                  </a:schemeClr>
                </a:solidFill>
                <a:effectLst/>
              </a:rPr>
              <a:t> </a:t>
            </a:r>
            <a:r>
              <a:rPr lang="ar-JO" sz="2400" b="0" i="0" u="none" strike="noStrike" dirty="0">
                <a:solidFill>
                  <a:schemeClr val="accent1">
                    <a:lumMod val="75000"/>
                  </a:schemeClr>
                </a:solidFill>
                <a:effectLst/>
              </a:rPr>
              <a:t>هو العملية التي يقوم بها صانع المحتوى (مثل المعلن أو المخرج) عند إنتاج الرسالة الإعلامية. تتضمن اختيار الصور، اللغة، الموسيقى، الرموز، وكل العناصر التي تحمل المعنى. الترميز يتأثر بالسياق الثقافي والاجتماعي للمنتِج.</a:t>
            </a:r>
          </a:p>
          <a:p>
            <a:pPr marL="0" indent="0" algn="just" rtl="1">
              <a:lnSpc>
                <a:spcPct val="150000"/>
              </a:lnSpc>
              <a:buNone/>
            </a:pPr>
            <a:r>
              <a:rPr lang="ar-JO" sz="2400" b="0" i="0" u="none" strike="noStrike" dirty="0">
                <a:solidFill>
                  <a:schemeClr val="accent1">
                    <a:lumMod val="75000"/>
                  </a:schemeClr>
                </a:solidFill>
                <a:effectLst/>
              </a:rPr>
              <a:t>2. </a:t>
            </a:r>
            <a:r>
              <a:rPr lang="ar-JO" sz="2400" b="0" i="0" u="none" strike="noStrike" dirty="0">
                <a:solidFill>
                  <a:srgbClr val="C00000"/>
                </a:solidFill>
                <a:effectLst/>
              </a:rPr>
              <a:t>التفكيك (</a:t>
            </a:r>
            <a:r>
              <a:rPr lang="en-US" sz="2400" b="0" i="0" u="none" strike="noStrike" dirty="0">
                <a:solidFill>
                  <a:srgbClr val="C00000"/>
                </a:solidFill>
                <a:effectLst/>
              </a:rPr>
              <a:t>Decoding):</a:t>
            </a:r>
            <a:r>
              <a:rPr lang="ar-SA" sz="2400" b="0" i="0" u="none" strike="noStrike" dirty="0">
                <a:solidFill>
                  <a:schemeClr val="accent1">
                    <a:lumMod val="75000"/>
                  </a:schemeClr>
                </a:solidFill>
                <a:effectLst/>
              </a:rPr>
              <a:t> </a:t>
            </a:r>
            <a:r>
              <a:rPr lang="ar-JO" sz="2400" b="0" i="0" u="none" strike="noStrike" dirty="0">
                <a:solidFill>
                  <a:schemeClr val="accent1">
                    <a:lumMod val="75000"/>
                  </a:schemeClr>
                </a:solidFill>
                <a:effectLst/>
              </a:rPr>
              <a:t>هي الطريقة التي يفهم بها الجمهور الرسالة الإعلامية. لا يفكك كل جمهور الرسالة بنفس الطريقة، بل حسب خلفيته الثقافية، طبقته الاجتماعية، وتجربته الشخصية.</a:t>
            </a:r>
            <a:endParaRPr lang="en-US" sz="2400" b="0" i="0" u="none" strike="noStrike" dirty="0">
              <a:solidFill>
                <a:schemeClr val="accent1">
                  <a:lumMod val="75000"/>
                </a:schemeClr>
              </a:solidFill>
              <a:effectLst/>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Tree>
    <p:extLst>
      <p:ext uri="{BB962C8B-B14F-4D97-AF65-F5344CB8AC3E}">
        <p14:creationId xmlns:p14="http://schemas.microsoft.com/office/powerpoint/2010/main" val="2313645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8130" y="-67591"/>
            <a:ext cx="2305141" cy="1076343"/>
          </a:xfrm>
          <a:prstGeom prst="rect">
            <a:avLst/>
          </a:prstGeom>
        </p:spPr>
      </p:pic>
      <p:sp>
        <p:nvSpPr>
          <p:cNvPr id="4" name="Title 3">
            <a:extLst>
              <a:ext uri="{FF2B5EF4-FFF2-40B4-BE49-F238E27FC236}">
                <a16:creationId xmlns:a16="http://schemas.microsoft.com/office/drawing/2014/main" id="{7FD30AC7-1DFF-0744-AA01-B505F4F4EEF9}"/>
              </a:ext>
            </a:extLst>
          </p:cNvPr>
          <p:cNvSpPr>
            <a:spLocks noGrp="1"/>
          </p:cNvSpPr>
          <p:nvPr>
            <p:ph type="title"/>
          </p:nvPr>
        </p:nvSpPr>
        <p:spPr>
          <a:xfrm>
            <a:off x="2422398" y="20636"/>
            <a:ext cx="7624293" cy="711218"/>
          </a:xfrm>
        </p:spPr>
        <p:txBody>
          <a:bodyPr>
            <a:normAutofit/>
          </a:bodyPr>
          <a:lstStyle/>
          <a:p>
            <a:pPr marL="0" indent="0" algn="ctr" rtl="1">
              <a:lnSpc>
                <a:spcPct val="150000"/>
              </a:lnSpc>
              <a:buNone/>
            </a:pPr>
            <a:r>
              <a:rPr lang="ar-JO" sz="2800" b="1" u="sng" dirty="0">
                <a:solidFill>
                  <a:schemeClr val="accent1">
                    <a:lumMod val="75000"/>
                  </a:schemeClr>
                </a:solidFill>
              </a:rPr>
              <a:t>دراسة حالة – إعلان عقاري مصري</a:t>
            </a:r>
          </a:p>
        </p:txBody>
      </p:sp>
      <p:sp>
        <p:nvSpPr>
          <p:cNvPr id="5" name="Content Placeholder 4">
            <a:extLst>
              <a:ext uri="{FF2B5EF4-FFF2-40B4-BE49-F238E27FC236}">
                <a16:creationId xmlns:a16="http://schemas.microsoft.com/office/drawing/2014/main" id="{DD393674-870D-9D46-A8F2-7FD6BA79F68D}"/>
              </a:ext>
            </a:extLst>
          </p:cNvPr>
          <p:cNvSpPr>
            <a:spLocks noGrp="1"/>
          </p:cNvSpPr>
          <p:nvPr>
            <p:ph sz="half" idx="1"/>
          </p:nvPr>
        </p:nvSpPr>
        <p:spPr>
          <a:xfrm>
            <a:off x="5366479" y="731854"/>
            <a:ext cx="6629904" cy="6007898"/>
          </a:xfrm>
        </p:spPr>
        <p:txBody>
          <a:bodyPr>
            <a:normAutofit fontScale="92500"/>
          </a:bodyPr>
          <a:lstStyle/>
          <a:p>
            <a:pPr marL="0" indent="0" algn="just" rtl="1">
              <a:lnSpc>
                <a:spcPct val="150000"/>
              </a:lnSpc>
              <a:buNone/>
            </a:pPr>
            <a:r>
              <a:rPr lang="ar-JO" sz="2400" b="1" u="sng" dirty="0">
                <a:solidFill>
                  <a:schemeClr val="accent1"/>
                </a:solidFill>
              </a:rPr>
              <a:t>رمزية الطبقة الاجتماعية  والرفاهية في الإعلان </a:t>
            </a:r>
          </a:p>
          <a:p>
            <a:pPr marL="0" indent="0" algn="just" rtl="1">
              <a:lnSpc>
                <a:spcPct val="150000"/>
              </a:lnSpc>
              <a:buNone/>
            </a:pPr>
            <a:r>
              <a:rPr lang="ar-JO" sz="2000" dirty="0">
                <a:solidFill>
                  <a:schemeClr val="accent1"/>
                </a:solidFill>
              </a:rPr>
              <a:t>إعلان لشركة </a:t>
            </a:r>
            <a:r>
              <a:rPr lang="en-US" sz="2000" dirty="0">
                <a:solidFill>
                  <a:schemeClr val="accent1"/>
                </a:solidFill>
              </a:rPr>
              <a:t>Mountain View </a:t>
            </a:r>
            <a:r>
              <a:rPr lang="ar-JO" sz="2000" dirty="0">
                <a:solidFill>
                  <a:schemeClr val="accent1"/>
                </a:solidFill>
              </a:rPr>
              <a:t>أو </a:t>
            </a:r>
            <a:r>
              <a:rPr lang="en-US" sz="2000" dirty="0">
                <a:solidFill>
                  <a:schemeClr val="accent1"/>
                </a:solidFill>
              </a:rPr>
              <a:t>Palm Hills</a:t>
            </a:r>
            <a:endParaRPr lang="ar-SA" sz="2000" dirty="0">
              <a:solidFill>
                <a:schemeClr val="accent1"/>
              </a:solidFill>
            </a:endParaRPr>
          </a:p>
          <a:p>
            <a:pPr marL="0" indent="0" algn="just" rtl="1">
              <a:lnSpc>
                <a:spcPct val="150000"/>
              </a:lnSpc>
              <a:buNone/>
            </a:pPr>
            <a:r>
              <a:rPr lang="en-US" sz="2000" dirty="0">
                <a:solidFill>
                  <a:schemeClr val="accent1"/>
                </a:solidFill>
                <a:hlinkClick r:id="rId3"/>
              </a:rPr>
              <a:t>https://mountainviewegypt.com</a:t>
            </a:r>
            <a:r>
              <a:rPr lang="ar-SA" sz="2000" dirty="0">
                <a:solidFill>
                  <a:schemeClr val="accent1"/>
                </a:solidFill>
              </a:rPr>
              <a:t> </a:t>
            </a:r>
            <a:endParaRPr lang="en-US" sz="2000" dirty="0">
              <a:solidFill>
                <a:schemeClr val="accent1"/>
              </a:solidFill>
            </a:endParaRPr>
          </a:p>
          <a:p>
            <a:pPr marL="0" indent="0" algn="just" rtl="1">
              <a:lnSpc>
                <a:spcPct val="150000"/>
              </a:lnSpc>
              <a:buNone/>
            </a:pPr>
            <a:r>
              <a:rPr lang="ar-JO" sz="2000" b="1" u="sng" dirty="0">
                <a:solidFill>
                  <a:srgbClr val="C00000"/>
                </a:solidFill>
              </a:rPr>
              <a:t>عناصر التحليل:</a:t>
            </a:r>
          </a:p>
          <a:p>
            <a:pPr algn="just" rtl="1">
              <a:lnSpc>
                <a:spcPct val="150000"/>
              </a:lnSpc>
            </a:pPr>
            <a:r>
              <a:rPr lang="ar-JO" sz="2000" dirty="0">
                <a:solidFill>
                  <a:schemeClr val="accent1"/>
                </a:solidFill>
              </a:rPr>
              <a:t>الصورة: أسرة مثالية، منزل فاخر، مساحات خضراء</a:t>
            </a:r>
          </a:p>
          <a:p>
            <a:pPr algn="just" rtl="1">
              <a:lnSpc>
                <a:spcPct val="150000"/>
              </a:lnSpc>
            </a:pPr>
            <a:r>
              <a:rPr lang="ar-JO" sz="2000" dirty="0">
                <a:solidFill>
                  <a:schemeClr val="accent1"/>
                </a:solidFill>
              </a:rPr>
              <a:t>اللغة: "أسلوب حياة راقٍ"، "مجتمع النخبة"</a:t>
            </a:r>
          </a:p>
          <a:p>
            <a:pPr algn="just" rtl="1">
              <a:lnSpc>
                <a:spcPct val="150000"/>
              </a:lnSpc>
            </a:pPr>
            <a:r>
              <a:rPr lang="ar-JO" sz="2000" dirty="0">
                <a:solidFill>
                  <a:schemeClr val="accent1"/>
                </a:solidFill>
              </a:rPr>
              <a:t>الصوت: موسيقى هادئة فاخرة</a:t>
            </a:r>
          </a:p>
          <a:p>
            <a:pPr algn="just" rtl="1">
              <a:lnSpc>
                <a:spcPct val="150000"/>
              </a:lnSpc>
            </a:pPr>
            <a:r>
              <a:rPr lang="ar-JO" sz="2000" dirty="0">
                <a:solidFill>
                  <a:schemeClr val="accent1"/>
                </a:solidFill>
              </a:rPr>
              <a:t>الغياب: لا وجود للطبقة المتوسطة أو الشعبية</a:t>
            </a:r>
          </a:p>
          <a:p>
            <a:pPr marL="0" indent="0" algn="just" rtl="1">
              <a:lnSpc>
                <a:spcPct val="150000"/>
              </a:lnSpc>
              <a:buNone/>
            </a:pPr>
            <a:r>
              <a:rPr lang="ar-JO" sz="2000" b="1" dirty="0">
                <a:solidFill>
                  <a:srgbClr val="C00000"/>
                </a:solidFill>
              </a:rPr>
              <a:t>الرسالة الضمنية:</a:t>
            </a:r>
          </a:p>
          <a:p>
            <a:pPr marL="0" indent="0" algn="just" rtl="1">
              <a:lnSpc>
                <a:spcPct val="150000"/>
              </a:lnSpc>
              <a:buNone/>
            </a:pPr>
            <a:r>
              <a:rPr lang="ar-JO" sz="2000" dirty="0">
                <a:solidFill>
                  <a:srgbClr val="002060"/>
                </a:solidFill>
              </a:rPr>
              <a:t>النجاح الاجتماعي مرتبط بالانتماء إلى طبقة معينة، والرفاه يُعرض كمعيار للقبول.</a:t>
            </a:r>
          </a:p>
          <a:p>
            <a:pPr marL="0" indent="0" algn="just" rtl="1">
              <a:lnSpc>
                <a:spcPct val="150000"/>
              </a:lnSpc>
              <a:buNone/>
            </a:pPr>
            <a:endParaRPr lang="ar-JO" sz="2000" dirty="0">
              <a:solidFill>
                <a:srgbClr val="002060"/>
              </a:solidFill>
            </a:endParaRPr>
          </a:p>
        </p:txBody>
      </p:sp>
      <p:sp>
        <p:nvSpPr>
          <p:cNvPr id="7" name="TextBox 6">
            <a:extLst>
              <a:ext uri="{FF2B5EF4-FFF2-40B4-BE49-F238E27FC236}">
                <a16:creationId xmlns:a16="http://schemas.microsoft.com/office/drawing/2014/main" id="{9866DE67-F5BB-6F4D-8F0E-077B871175F3}"/>
              </a:ext>
            </a:extLst>
          </p:cNvPr>
          <p:cNvSpPr txBox="1"/>
          <p:nvPr/>
        </p:nvSpPr>
        <p:spPr>
          <a:xfrm>
            <a:off x="10808043" y="118248"/>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pic>
        <p:nvPicPr>
          <p:cNvPr id="6" name="Picture 5">
            <a:extLst>
              <a:ext uri="{FF2B5EF4-FFF2-40B4-BE49-F238E27FC236}">
                <a16:creationId xmlns:a16="http://schemas.microsoft.com/office/drawing/2014/main" id="{5067B5CB-49AC-564F-8FB8-D273151EFC3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615805"/>
            <a:ext cx="5366478" cy="4114800"/>
          </a:xfrm>
          <a:prstGeom prst="rect">
            <a:avLst/>
          </a:prstGeom>
        </p:spPr>
      </p:pic>
    </p:spTree>
    <p:extLst>
      <p:ext uri="{BB962C8B-B14F-4D97-AF65-F5344CB8AC3E}">
        <p14:creationId xmlns:p14="http://schemas.microsoft.com/office/powerpoint/2010/main" val="3214989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22725"/>
            <a:ext cx="7599294" cy="669029"/>
          </a:xfrm>
          <a:prstGeom prst="rect">
            <a:avLst/>
          </a:prstGeom>
          <a:noFill/>
        </p:spPr>
        <p:txBody>
          <a:bodyPr wrap="square" rtlCol="0">
            <a:spAutoFit/>
          </a:bodyPr>
          <a:lstStyle/>
          <a:p>
            <a:pPr marL="0" indent="0" algn="ctr" defTabSz="914400" rtl="1" eaLnBrk="1" latinLnBrk="0" hangingPunct="1">
              <a:lnSpc>
                <a:spcPct val="150000"/>
              </a:lnSpc>
              <a:buNone/>
            </a:pPr>
            <a:r>
              <a:rPr lang="ar-JO" sz="2800" b="1" dirty="0">
                <a:solidFill>
                  <a:schemeClr val="accent1"/>
                </a:solidFill>
              </a:rPr>
              <a:t>دراسة حالة إيجابية – تمثيل وإنصاف ذوي الاحتياجات الخاصة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4911063" y="991100"/>
            <a:ext cx="6887238" cy="5532530"/>
          </a:xfrm>
        </p:spPr>
        <p:txBody>
          <a:bodyPr>
            <a:normAutofit/>
          </a:bodyPr>
          <a:lstStyle/>
          <a:p>
            <a:pPr marL="0" indent="0" algn="just" defTabSz="914400" rtl="1" eaLnBrk="1" latinLnBrk="0" hangingPunct="1">
              <a:lnSpc>
                <a:spcPct val="150000"/>
              </a:lnSpc>
              <a:buNone/>
            </a:pPr>
            <a:r>
              <a:rPr lang="en-US" sz="1400" dirty="0">
                <a:solidFill>
                  <a:schemeClr val="accent1"/>
                </a:solidFill>
                <a:hlinkClick r:id="rId3"/>
              </a:rPr>
              <a:t>https://</a:t>
            </a:r>
            <a:r>
              <a:rPr lang="en-US" sz="1400" dirty="0" err="1">
                <a:solidFill>
                  <a:schemeClr val="accent1"/>
                </a:solidFill>
                <a:hlinkClick r:id="rId3"/>
              </a:rPr>
              <a:t>www.presidency.eg</a:t>
            </a:r>
            <a:r>
              <a:rPr lang="en-US" sz="1400" dirty="0">
                <a:solidFill>
                  <a:schemeClr val="accent1"/>
                </a:solidFill>
                <a:hlinkClick r:id="rId3"/>
              </a:rPr>
              <a:t>/</a:t>
            </a:r>
            <a:r>
              <a:rPr lang="en-US" sz="1400" dirty="0" err="1">
                <a:solidFill>
                  <a:schemeClr val="accent1"/>
                </a:solidFill>
                <a:hlinkClick r:id="rId3"/>
              </a:rPr>
              <a:t>ar</a:t>
            </a:r>
            <a:r>
              <a:rPr lang="en-US" sz="1400" dirty="0">
                <a:solidFill>
                  <a:schemeClr val="accent1"/>
                </a:solidFill>
                <a:hlinkClick r:id="rId3"/>
              </a:rPr>
              <a:t>/</a:t>
            </a:r>
            <a:r>
              <a:rPr lang="ar-JO" sz="1400" dirty="0">
                <a:solidFill>
                  <a:schemeClr val="accent1"/>
                </a:solidFill>
                <a:hlinkClick r:id="rId3"/>
              </a:rPr>
              <a:t>قسم-الأخبار/الفعاليات-والمؤتمرات/مؤتمر-قادرون-باختلاف-أصحاب-الهمم-والقدرات-الخاصة/</a:t>
            </a:r>
            <a:r>
              <a:rPr lang="ar-JO" sz="1400" dirty="0">
                <a:solidFill>
                  <a:schemeClr val="accent1"/>
                </a:solidFill>
              </a:rPr>
              <a:t> </a:t>
            </a:r>
          </a:p>
          <a:p>
            <a:pPr marL="0" indent="0" algn="just" defTabSz="914400" rtl="1" eaLnBrk="1" latinLnBrk="0" hangingPunct="1">
              <a:lnSpc>
                <a:spcPct val="150000"/>
              </a:lnSpc>
              <a:buNone/>
            </a:pPr>
            <a:r>
              <a:rPr lang="ar-JO" sz="2400" dirty="0">
                <a:solidFill>
                  <a:schemeClr val="accent1"/>
                </a:solidFill>
              </a:rPr>
              <a:t>مبادرة دار الرئاسة المصرية : </a:t>
            </a:r>
            <a:r>
              <a:rPr lang="ar-JO" sz="2400" u="sng" dirty="0">
                <a:solidFill>
                  <a:srgbClr val="C00000"/>
                </a:solidFill>
              </a:rPr>
              <a:t>قادرون باختلاف لدعم ودمج أصحاب </a:t>
            </a:r>
            <a:r>
              <a:rPr lang="ar-JO" sz="2400" dirty="0">
                <a:solidFill>
                  <a:schemeClr val="accent1"/>
                </a:solidFill>
              </a:rPr>
              <a:t>الهمم والاحتياجات الخاصة في المجتمع، وزيادة تمثيلهم إعلاميا وتسليط الضوء على إنجازاتهم، ومهاراتهم ودعم قاضاياهم واحتياجاتهم، باعتبارهم أعضاء فاعلين في المجتمع لا ينبغي تهميشهم إعلاميا ولا حكوميا من قبل مؤسسات الدولة. </a:t>
            </a:r>
          </a:p>
          <a:p>
            <a:pPr marL="0" indent="0" algn="just" defTabSz="914400" rtl="1" eaLnBrk="1" latinLnBrk="0" hangingPunct="1">
              <a:lnSpc>
                <a:spcPct val="150000"/>
              </a:lnSpc>
              <a:buNone/>
            </a:pPr>
            <a:r>
              <a:rPr lang="ar-JO" sz="2400" dirty="0">
                <a:solidFill>
                  <a:schemeClr val="accent1">
                    <a:lumMod val="75000"/>
                  </a:schemeClr>
                </a:solidFill>
              </a:rPr>
              <a:t>يتم عقد مؤتمر سنوي لهذه المبادرة برعاية رئاسية وحضور إعلامي كبير ومتنوع وأعداد كبيرة جدا من المشاركين من أصحاب الهمم لمناقشة، قضاياهم وإنجازاتهم وتكريمهم.</a:t>
            </a:r>
          </a:p>
        </p:txBody>
      </p:sp>
      <p:pic>
        <p:nvPicPr>
          <p:cNvPr id="4" name="Picture 3">
            <a:extLst>
              <a:ext uri="{FF2B5EF4-FFF2-40B4-BE49-F238E27FC236}">
                <a16:creationId xmlns:a16="http://schemas.microsoft.com/office/drawing/2014/main" id="{81DA1E3A-E3C7-BB4E-8EF2-54BA0AF9A0E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6526" y="1744730"/>
            <a:ext cx="4674537" cy="3962400"/>
          </a:xfrm>
          <a:prstGeom prst="rect">
            <a:avLst/>
          </a:prstGeom>
        </p:spPr>
      </p:pic>
    </p:spTree>
    <p:extLst>
      <p:ext uri="{BB962C8B-B14F-4D97-AF65-F5344CB8AC3E}">
        <p14:creationId xmlns:p14="http://schemas.microsoft.com/office/powerpoint/2010/main" val="4047243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66899"/>
            <a:ext cx="11718948" cy="5850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541667" y="207740"/>
            <a:ext cx="7599294" cy="669029"/>
          </a:xfrm>
          <a:prstGeom prst="rect">
            <a:avLst/>
          </a:prstGeom>
          <a:noFill/>
        </p:spPr>
        <p:txBody>
          <a:bodyPr wrap="square" rtlCol="0">
            <a:spAutoFit/>
          </a:bodyPr>
          <a:lstStyle/>
          <a:p>
            <a:pPr marL="0" indent="0" algn="ctr" defTabSz="914400" rtl="1" eaLnBrk="1" latinLnBrk="0" hangingPunct="1">
              <a:lnSpc>
                <a:spcPct val="150000"/>
              </a:lnSpc>
              <a:buNone/>
            </a:pPr>
            <a:r>
              <a:rPr lang="ar-JO" sz="2800" b="1" dirty="0">
                <a:solidFill>
                  <a:schemeClr val="accent1"/>
                </a:solidFill>
              </a:rPr>
              <a:t>دراسة حالة إيجابية – تمثيل وإنصاف ذوي الاحتياجات الخاصة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3744"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11" name="Text Placeholder 10">
            <a:extLst>
              <a:ext uri="{FF2B5EF4-FFF2-40B4-BE49-F238E27FC236}">
                <a16:creationId xmlns:a16="http://schemas.microsoft.com/office/drawing/2014/main" id="{2D8C07AC-E32E-7146-93B9-53E606866DF0}"/>
              </a:ext>
            </a:extLst>
          </p:cNvPr>
          <p:cNvSpPr>
            <a:spLocks noGrp="1"/>
          </p:cNvSpPr>
          <p:nvPr>
            <p:ph type="body" idx="1"/>
          </p:nvPr>
        </p:nvSpPr>
        <p:spPr>
          <a:xfrm>
            <a:off x="236524" y="1431467"/>
            <a:ext cx="5104245" cy="1442284"/>
          </a:xfrm>
        </p:spPr>
        <p:txBody>
          <a:bodyPr anchor="ctr">
            <a:noAutofit/>
          </a:bodyPr>
          <a:lstStyle/>
          <a:p>
            <a:pPr marL="0" indent="0" algn="r" defTabSz="914400" rtl="1" eaLnBrk="1" latinLnBrk="0" hangingPunct="1">
              <a:lnSpc>
                <a:spcPct val="90000"/>
              </a:lnSpc>
              <a:spcBef>
                <a:spcPts val="1000"/>
              </a:spcBef>
              <a:buFont typeface="Arial" panose="020B0604020202020204" pitchFamily="34" charset="0"/>
              <a:buNone/>
            </a:pPr>
            <a:r>
              <a:rPr lang="ar-SA" sz="2000" b="0" dirty="0">
                <a:solidFill>
                  <a:schemeClr val="accent1">
                    <a:lumMod val="75000"/>
                  </a:schemeClr>
                </a:solidFill>
              </a:rPr>
              <a:t>استخدام وتطبيق لغة الإشارة في التلفزيون السعودي لإنصاف ودمج ذوي الاحتياجات الخاصة في المحتوى المقدم إعلاميا. </a:t>
            </a:r>
            <a:endParaRPr lang="en-JO" sz="2000" b="0" dirty="0">
              <a:solidFill>
                <a:schemeClr val="accent1">
                  <a:lumMod val="75000"/>
                </a:schemeClr>
              </a:solidFill>
            </a:endParaRPr>
          </a:p>
        </p:txBody>
      </p:sp>
      <p:pic>
        <p:nvPicPr>
          <p:cNvPr id="16" name="Content Placeholder 15">
            <a:extLst>
              <a:ext uri="{FF2B5EF4-FFF2-40B4-BE49-F238E27FC236}">
                <a16:creationId xmlns:a16="http://schemas.microsoft.com/office/drawing/2014/main" id="{693C26B2-D415-D544-B47E-0475FB8A977F}"/>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236526" y="2873751"/>
            <a:ext cx="5104245" cy="3812799"/>
          </a:xfrm>
        </p:spPr>
      </p:pic>
      <p:sp>
        <p:nvSpPr>
          <p:cNvPr id="12" name="Text Placeholder 11">
            <a:extLst>
              <a:ext uri="{FF2B5EF4-FFF2-40B4-BE49-F238E27FC236}">
                <a16:creationId xmlns:a16="http://schemas.microsoft.com/office/drawing/2014/main" id="{3C921CA1-642A-A14E-B391-B26BC1E9E1D1}"/>
              </a:ext>
            </a:extLst>
          </p:cNvPr>
          <p:cNvSpPr>
            <a:spLocks noGrp="1"/>
          </p:cNvSpPr>
          <p:nvPr>
            <p:ph type="body" sz="quarter" idx="3"/>
          </p:nvPr>
        </p:nvSpPr>
        <p:spPr>
          <a:xfrm>
            <a:off x="5761041" y="1061457"/>
            <a:ext cx="6194431" cy="1718858"/>
          </a:xfrm>
        </p:spPr>
        <p:txBody>
          <a:bodyPr anchor="ctr">
            <a:normAutofit fontScale="25000" lnSpcReduction="20000"/>
          </a:bodyPr>
          <a:lstStyle/>
          <a:p>
            <a:pPr marL="0" indent="0" defTabSz="914400" rtl="1" eaLnBrk="1" latinLnBrk="0" hangingPunct="1">
              <a:lnSpc>
                <a:spcPct val="150000"/>
              </a:lnSpc>
              <a:buNone/>
            </a:pPr>
            <a:r>
              <a:rPr lang="en-US" sz="7200" dirty="0">
                <a:solidFill>
                  <a:schemeClr val="accent1">
                    <a:lumMod val="75000"/>
                  </a:schemeClr>
                </a:solidFill>
                <a:hlinkClick r:id="rId4"/>
              </a:rPr>
              <a:t>https://www.okaz.com.sa/variety/na/2099428?</a:t>
            </a:r>
            <a:endParaRPr lang="ar-SA" sz="7200" dirty="0">
              <a:solidFill>
                <a:schemeClr val="accent1">
                  <a:lumMod val="75000"/>
                </a:schemeClr>
              </a:solidFill>
            </a:endParaRPr>
          </a:p>
          <a:p>
            <a:pPr marL="0" indent="0" algn="just" defTabSz="914400" rtl="1" eaLnBrk="1" latinLnBrk="0" hangingPunct="1">
              <a:lnSpc>
                <a:spcPct val="150000"/>
              </a:lnSpc>
              <a:buNone/>
            </a:pPr>
            <a:r>
              <a:rPr lang="ar-SA" sz="7200" b="0" dirty="0">
                <a:solidFill>
                  <a:schemeClr val="accent1">
                    <a:lumMod val="75000"/>
                  </a:schemeClr>
                </a:solidFill>
              </a:rPr>
              <a:t> قصة نجاح ومثال إيجابي عن دمج وتمثيل وإنصاف لذوي الاحتياجات الخاصة في السعودية في المجال الفني حيث تم في عام ٢٠٢٢ الاحتفال بعرض فيلم أبطال السينمائي الذي يمثل ذوي الاحتياجات الخاصة العدد الأكبر من الممثلين فيه من فئة الشباب. </a:t>
            </a:r>
            <a:endParaRPr lang="ar-JO" sz="7200" b="0" dirty="0">
              <a:solidFill>
                <a:schemeClr val="accent1">
                  <a:lumMod val="75000"/>
                </a:schemeClr>
              </a:solidFill>
            </a:endParaRPr>
          </a:p>
          <a:p>
            <a:pPr marL="0" indent="0" algn="r" defTabSz="914400" rtl="1" eaLnBrk="1" latinLnBrk="0" hangingPunct="1">
              <a:lnSpc>
                <a:spcPct val="90000"/>
              </a:lnSpc>
              <a:spcBef>
                <a:spcPts val="1000"/>
              </a:spcBef>
              <a:buFont typeface="Arial" panose="020B0604020202020204" pitchFamily="34" charset="0"/>
              <a:buNone/>
            </a:pPr>
            <a:endParaRPr lang="en-JO" dirty="0"/>
          </a:p>
        </p:txBody>
      </p:sp>
      <p:pic>
        <p:nvPicPr>
          <p:cNvPr id="5" name="Picture 4">
            <a:extLst>
              <a:ext uri="{FF2B5EF4-FFF2-40B4-BE49-F238E27FC236}">
                <a16:creationId xmlns:a16="http://schemas.microsoft.com/office/drawing/2014/main" id="{C1D0CD4C-1ADF-DF4B-B2FF-ED1726E77ED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00468" y="2780315"/>
            <a:ext cx="6055006" cy="3951732"/>
          </a:xfrm>
          <a:prstGeom prst="rect">
            <a:avLst/>
          </a:prstGeom>
        </p:spPr>
      </p:pic>
    </p:spTree>
    <p:extLst>
      <p:ext uri="{BB962C8B-B14F-4D97-AF65-F5344CB8AC3E}">
        <p14:creationId xmlns:p14="http://schemas.microsoft.com/office/powerpoint/2010/main" val="8836727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6526" y="827320"/>
            <a:ext cx="11718948" cy="5890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ar-JO" sz="2000" b="1" dirty="0">
              <a:solidFill>
                <a:schemeClr val="accent1">
                  <a:lumMod val="50000"/>
                </a:schemeClr>
              </a:solidFill>
            </a:endParaRPr>
          </a:p>
        </p:txBody>
      </p:sp>
      <p:sp>
        <p:nvSpPr>
          <p:cNvPr id="3" name="TextBox 2"/>
          <p:cNvSpPr txBox="1"/>
          <p:nvPr/>
        </p:nvSpPr>
        <p:spPr>
          <a:xfrm>
            <a:off x="2296353" y="125974"/>
            <a:ext cx="7599294" cy="701346"/>
          </a:xfrm>
          <a:prstGeom prst="rect">
            <a:avLst/>
          </a:prstGeom>
          <a:noFill/>
        </p:spPr>
        <p:txBody>
          <a:bodyPr wrap="square" rtlCol="0">
            <a:spAutoFit/>
          </a:bodyPr>
          <a:lstStyle/>
          <a:p>
            <a:pPr marL="0" indent="0" algn="ctr" rtl="1">
              <a:lnSpc>
                <a:spcPct val="160000"/>
              </a:lnSpc>
              <a:buNone/>
            </a:pPr>
            <a:r>
              <a:rPr lang="ar-JO" sz="2800" b="1" i="0" u="none" strike="noStrike" dirty="0">
                <a:solidFill>
                  <a:schemeClr val="accent1"/>
                </a:solidFill>
                <a:effectLst/>
              </a:rPr>
              <a:t>تمرين تطبيقي – تحليل بحث أكاديمي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9993" y="-85243"/>
            <a:ext cx="2305141" cy="1076343"/>
          </a:xfrm>
          <a:prstGeom prst="rect">
            <a:avLst/>
          </a:prstGeom>
        </p:spPr>
      </p:pic>
      <p:sp>
        <p:nvSpPr>
          <p:cNvPr id="13" name="TextBox 12">
            <a:extLst>
              <a:ext uri="{FF2B5EF4-FFF2-40B4-BE49-F238E27FC236}">
                <a16:creationId xmlns:a16="http://schemas.microsoft.com/office/drawing/2014/main" id="{D9E1B0C1-C9D4-114F-AAE2-F87A3B0354DE}"/>
              </a:ext>
            </a:extLst>
          </p:cNvPr>
          <p:cNvSpPr txBox="1"/>
          <p:nvPr/>
        </p:nvSpPr>
        <p:spPr>
          <a:xfrm>
            <a:off x="10694448" y="52819"/>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8" name="Content Placeholder 7">
            <a:extLst>
              <a:ext uri="{FF2B5EF4-FFF2-40B4-BE49-F238E27FC236}">
                <a16:creationId xmlns:a16="http://schemas.microsoft.com/office/drawing/2014/main" id="{03938D80-4477-5343-B961-284F217C62AA}"/>
              </a:ext>
            </a:extLst>
          </p:cNvPr>
          <p:cNvSpPr>
            <a:spLocks noGrp="1"/>
          </p:cNvSpPr>
          <p:nvPr>
            <p:ph idx="1"/>
          </p:nvPr>
        </p:nvSpPr>
        <p:spPr>
          <a:xfrm>
            <a:off x="236527" y="827320"/>
            <a:ext cx="11556424" cy="5977861"/>
          </a:xfrm>
        </p:spPr>
        <p:txBody>
          <a:bodyPr anchor="t">
            <a:normAutofit fontScale="25000" lnSpcReduction="20000"/>
          </a:bodyPr>
          <a:lstStyle/>
          <a:p>
            <a:pPr marL="0" indent="0" algn="l">
              <a:buNone/>
            </a:pPr>
            <a:endParaRPr lang="ar-JO" sz="1100" b="0" i="0" u="none" strike="noStrike" dirty="0">
              <a:solidFill>
                <a:srgbClr val="000000"/>
              </a:solidFill>
              <a:effectLst/>
            </a:endParaRPr>
          </a:p>
          <a:p>
            <a:pPr marL="0" indent="0" algn="ctr" rtl="1">
              <a:lnSpc>
                <a:spcPct val="160000"/>
              </a:lnSpc>
              <a:buNone/>
            </a:pPr>
            <a:r>
              <a:rPr lang="ar-JO" sz="8000" i="0" u="none" strike="noStrike" dirty="0">
                <a:solidFill>
                  <a:schemeClr val="accent1"/>
                </a:solidFill>
                <a:effectLst/>
              </a:rPr>
              <a:t> </a:t>
            </a:r>
            <a:r>
              <a:rPr lang="ar-JO" sz="8000" b="1" i="0" u="none" strike="noStrike" dirty="0">
                <a:solidFill>
                  <a:srgbClr val="C00000"/>
                </a:solidFill>
                <a:effectLst/>
              </a:rPr>
              <a:t>كيف تؤثر الإعلانات على التنشئة والسلوك ؟ الصورة الإشهارية والسلوك الاستهلاكي</a:t>
            </a:r>
          </a:p>
          <a:p>
            <a:pPr marL="0" indent="0" algn="just" rtl="1">
              <a:lnSpc>
                <a:spcPct val="160000"/>
              </a:lnSpc>
              <a:buNone/>
            </a:pPr>
            <a:r>
              <a:rPr lang="ar-JO" sz="8000" b="1" i="0" u="none" strike="noStrike" dirty="0">
                <a:solidFill>
                  <a:srgbClr val="C00000"/>
                </a:solidFill>
                <a:effectLst/>
              </a:rPr>
              <a:t>هدفت الدراسة الى </a:t>
            </a:r>
            <a:r>
              <a:rPr lang="ar-JO" sz="8000" i="0" u="none" strike="noStrike" dirty="0">
                <a:solidFill>
                  <a:schemeClr val="accent1"/>
                </a:solidFill>
                <a:effectLst/>
              </a:rPr>
              <a:t>تحليل الصورة الإشهارية في تونس من منظور سوسيولوجي، لفهم تأثيرها على التنشئة الاجتماعية والسلوك الاستهلاكي، خاصة لدى الفئات العمرية الشابة. ا</a:t>
            </a:r>
            <a:r>
              <a:rPr lang="ar-JO" sz="8000" i="0" u="none" strike="noStrike" dirty="0">
                <a:solidFill>
                  <a:schemeClr val="accent1">
                    <a:lumMod val="75000"/>
                  </a:schemeClr>
                </a:solidFill>
                <a:effectLst/>
              </a:rPr>
              <a:t>لصورة الإشهارية هي الصورة المستخدمة في الإعلان التجاري أو الترويجي، وتهدف إلى جذب الانتباه، التأثير على المتلقي، وتحفيزه على اتخاذ سلوك استهلاكي معين، مثل شراء منتج أو تبني فكرة. وهي ليست مجرد صورة جمالية، بل تحمل دلالات رمزية وثقافية واجتماعية تُبنى بعناية لتوصيل رسالة تسويقية ضمن سياق بصري.</a:t>
            </a:r>
          </a:p>
          <a:p>
            <a:pPr marL="0" indent="0" algn="just" rtl="1">
              <a:lnSpc>
                <a:spcPct val="160000"/>
              </a:lnSpc>
              <a:buNone/>
            </a:pPr>
            <a:r>
              <a:rPr lang="ar-JO" sz="8000" b="1" i="0" u="none" strike="noStrike" dirty="0">
                <a:solidFill>
                  <a:srgbClr val="C00000"/>
                </a:solidFill>
                <a:effectLst/>
              </a:rPr>
              <a:t>مشكلة الدراسة: </a:t>
            </a:r>
            <a:r>
              <a:rPr lang="ar-JO" sz="8000" i="0" u="none" strike="noStrike" dirty="0">
                <a:solidFill>
                  <a:schemeClr val="accent1"/>
                </a:solidFill>
                <a:effectLst/>
              </a:rPr>
              <a:t>الإعلانات لا تكتفي بترويج المنتجات، بل تُعيد تشكيل القيم الاجتماعية، وتؤثر على أنماط التفكير والاختيار، مما يطرح إشكالية التوجيه الثقافي والاستهلاكي. </a:t>
            </a:r>
            <a:r>
              <a:rPr lang="ar-JO" sz="8000" i="0" u="none" strike="noStrike" dirty="0">
                <a:solidFill>
                  <a:srgbClr val="C00000"/>
                </a:solidFill>
                <a:effectLst/>
              </a:rPr>
              <a:t>هذه الدراسة تُظهر كيف تُستخدم الصور النمطية في الإعلان لتوجيه السلوك الاستهلاكي، وتُعزز قيمًا طبقية وجندرية ضمنية، مما يتقاطع مباشرة مع محاور المحاضرة حول التمثيل والإنصاف.</a:t>
            </a:r>
          </a:p>
          <a:p>
            <a:pPr marL="0" indent="0" algn="just" rtl="1">
              <a:lnSpc>
                <a:spcPct val="160000"/>
              </a:lnSpc>
              <a:buNone/>
            </a:pPr>
            <a:r>
              <a:rPr lang="ar-JO" sz="8000" b="1" dirty="0">
                <a:solidFill>
                  <a:srgbClr val="C00000"/>
                </a:solidFill>
              </a:rPr>
              <a:t>وكانت أهم ن</a:t>
            </a:r>
            <a:r>
              <a:rPr lang="ar-JO" sz="8000" b="1" i="0" u="none" strike="noStrike" dirty="0">
                <a:solidFill>
                  <a:srgbClr val="C00000"/>
                </a:solidFill>
                <a:effectLst/>
              </a:rPr>
              <a:t>تائج وتوصيات هذه الدراسة أن:</a:t>
            </a:r>
            <a:r>
              <a:rPr lang="ar-JO" sz="8000" b="1" dirty="0">
                <a:solidFill>
                  <a:srgbClr val="C00000"/>
                </a:solidFill>
              </a:rPr>
              <a:t> </a:t>
            </a:r>
            <a:r>
              <a:rPr lang="ar-JO" sz="8000" i="0" u="none" strike="noStrike" dirty="0">
                <a:solidFill>
                  <a:schemeClr val="accent1">
                    <a:lumMod val="75000"/>
                  </a:schemeClr>
                </a:solidFill>
                <a:effectLst/>
              </a:rPr>
              <a:t>الإعلانات تُعيد إنتاج صور نمطية حول النجاح، الجمال، والطبقة الاجتماعية، والصورة الإشهارية تُسهم في بناء هوية استهلاكية لدى الشباب، ترتكز على التقليد والانتماء الرمزي. وأن التنشئة الاجتماعية عبر الإعلام أصبحت موجهة بالقيم السوقية أكثر من القيم الثقافية. واوصت بإدماج قيم التنوع والإنصاف في الحملات الإعلانية.</a:t>
            </a:r>
          </a:p>
          <a:p>
            <a:pPr marL="0" indent="0" rtl="1">
              <a:lnSpc>
                <a:spcPct val="160000"/>
              </a:lnSpc>
              <a:buNone/>
            </a:pPr>
            <a:r>
              <a:rPr lang="ar-JO" sz="5600" b="1" i="0" u="none" strike="noStrike" dirty="0">
                <a:solidFill>
                  <a:srgbClr val="C00000"/>
                </a:solidFill>
                <a:effectLst/>
              </a:rPr>
              <a:t> </a:t>
            </a:r>
            <a:r>
              <a:rPr lang="en-US" sz="5600" i="0" u="none" strike="noStrike" dirty="0">
                <a:solidFill>
                  <a:schemeClr val="accent1"/>
                </a:solidFill>
                <a:effectLst/>
                <a:hlinkClick r:id="rId3"/>
              </a:rPr>
              <a:t>https://www.scribd.com/document/809708566/</a:t>
            </a:r>
            <a:r>
              <a:rPr lang="ar-JO" sz="5600" i="0" u="none" strike="noStrike" dirty="0">
                <a:solidFill>
                  <a:schemeClr val="accent1"/>
                </a:solidFill>
                <a:effectLst/>
                <a:hlinkClick r:id="rId3"/>
              </a:rPr>
              <a:t>رؤية-سوسيولوجية-للصورة-الاشهارية-في-تونس-تأثيرها-على-السلوك-الاستهلاكي-والتنشئة-الاجتماعية</a:t>
            </a:r>
            <a:r>
              <a:rPr lang="ar-JO" sz="5600" i="0" u="none" strike="noStrike" dirty="0">
                <a:solidFill>
                  <a:schemeClr val="accent1"/>
                </a:solidFill>
                <a:effectLst/>
              </a:rPr>
              <a:t> </a:t>
            </a:r>
          </a:p>
          <a:p>
            <a:pPr marL="0" indent="0" algn="just" rtl="1">
              <a:lnSpc>
                <a:spcPct val="160000"/>
              </a:lnSpc>
              <a:buNone/>
            </a:pPr>
            <a:endParaRPr lang="ar-JO" sz="8000" i="0" u="none" strike="noStrike" dirty="0">
              <a:solidFill>
                <a:schemeClr val="accent1"/>
              </a:solidFill>
              <a:effectLst/>
            </a:endParaRPr>
          </a:p>
          <a:p>
            <a:pPr marL="0" indent="0" algn="just" rtl="1">
              <a:lnSpc>
                <a:spcPct val="160000"/>
              </a:lnSpc>
              <a:buNone/>
            </a:pPr>
            <a:br>
              <a:rPr lang="ar-JO" sz="1600" dirty="0"/>
            </a:br>
            <a:endParaRPr lang="ar-JO" sz="2400" dirty="0">
              <a:solidFill>
                <a:schemeClr val="accent1">
                  <a:lumMod val="50000"/>
                </a:schemeClr>
              </a:solidFill>
            </a:endParaRPr>
          </a:p>
        </p:txBody>
      </p:sp>
    </p:spTree>
    <p:extLst>
      <p:ext uri="{BB962C8B-B14F-4D97-AF65-F5344CB8AC3E}">
        <p14:creationId xmlns:p14="http://schemas.microsoft.com/office/powerpoint/2010/main" val="2443431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8130" y="-134192"/>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394326" y="50706"/>
            <a:ext cx="7755355" cy="566812"/>
          </a:xfrm>
        </p:spPr>
        <p:txBody>
          <a:bodyPr anchor="t">
            <a:noAutofit/>
          </a:bodyPr>
          <a:lstStyle/>
          <a:p>
            <a:pPr marL="0" indent="0" algn="ctr" rtl="1">
              <a:lnSpc>
                <a:spcPct val="150000"/>
              </a:lnSpc>
              <a:buNone/>
            </a:pPr>
            <a:r>
              <a:rPr lang="ar-JO" sz="3200" b="1" u="sng" dirty="0">
                <a:solidFill>
                  <a:schemeClr val="accent1">
                    <a:lumMod val="75000"/>
                  </a:schemeClr>
                </a:solidFill>
              </a:rPr>
              <a:t>تحليل الغياب كأداة نقدية</a:t>
            </a:r>
          </a:p>
        </p:txBody>
      </p:sp>
      <p:sp>
        <p:nvSpPr>
          <p:cNvPr id="4" name="Content Placeholder 3">
            <a:extLst>
              <a:ext uri="{FF2B5EF4-FFF2-40B4-BE49-F238E27FC236}">
                <a16:creationId xmlns:a16="http://schemas.microsoft.com/office/drawing/2014/main" id="{0D0E4511-20A6-9144-9264-666C583F8945}"/>
              </a:ext>
            </a:extLst>
          </p:cNvPr>
          <p:cNvSpPr>
            <a:spLocks noGrp="1"/>
          </p:cNvSpPr>
          <p:nvPr>
            <p:ph sz="half" idx="1"/>
          </p:nvPr>
        </p:nvSpPr>
        <p:spPr>
          <a:xfrm>
            <a:off x="4557010" y="783772"/>
            <a:ext cx="7520195" cy="5925786"/>
          </a:xfrm>
        </p:spPr>
        <p:txBody>
          <a:bodyPr>
            <a:normAutofit/>
          </a:bodyPr>
          <a:lstStyle/>
          <a:p>
            <a:pPr marL="0" indent="0" algn="r" rtl="1">
              <a:lnSpc>
                <a:spcPct val="150000"/>
              </a:lnSpc>
              <a:buNone/>
            </a:pPr>
            <a:r>
              <a:rPr lang="ar-JO" sz="2400" b="1" u="sng" dirty="0">
                <a:solidFill>
                  <a:srgbClr val="C00000"/>
                </a:solidFill>
              </a:rPr>
              <a:t>من لا يظهر في الإعلام؟ </a:t>
            </a:r>
          </a:p>
          <a:p>
            <a:pPr marL="0" indent="0" algn="r" rtl="1">
              <a:lnSpc>
                <a:spcPct val="150000"/>
              </a:lnSpc>
              <a:buNone/>
            </a:pPr>
            <a:r>
              <a:rPr lang="ar-JO" sz="2400" dirty="0">
                <a:solidFill>
                  <a:srgbClr val="002060"/>
                </a:solidFill>
              </a:rPr>
              <a:t>الغياب الإعلامي يُعد تمثيلًا بحد ذاته. فالفئات غير الممثلة </a:t>
            </a:r>
            <a:r>
              <a:rPr lang="ar-JO" sz="2400" dirty="0">
                <a:solidFill>
                  <a:srgbClr val="C00000"/>
                </a:solidFill>
              </a:rPr>
              <a:t>تُقصى من السرد العام.</a:t>
            </a:r>
          </a:p>
          <a:p>
            <a:pPr marL="0" indent="0" algn="r" rtl="1">
              <a:lnSpc>
                <a:spcPct val="150000"/>
              </a:lnSpc>
              <a:buNone/>
            </a:pPr>
            <a:r>
              <a:rPr lang="ar-JO" sz="2400" dirty="0">
                <a:solidFill>
                  <a:srgbClr val="002060"/>
                </a:solidFill>
              </a:rPr>
              <a:t>تحليل الغياب يكشف التحيزات البنيوية في الإنتاج الإعلامي.</a:t>
            </a:r>
          </a:p>
          <a:p>
            <a:pPr marL="0" indent="0" algn="r" rtl="1">
              <a:lnSpc>
                <a:spcPct val="150000"/>
              </a:lnSpc>
              <a:buNone/>
            </a:pPr>
            <a:r>
              <a:rPr lang="ar-JO" sz="2400" b="1" u="sng" dirty="0">
                <a:solidFill>
                  <a:srgbClr val="C00000"/>
                </a:solidFill>
              </a:rPr>
              <a:t>أمثلة:</a:t>
            </a:r>
          </a:p>
          <a:p>
            <a:pPr marL="0" indent="0" algn="r" rtl="1">
              <a:lnSpc>
                <a:spcPct val="150000"/>
              </a:lnSpc>
              <a:buNone/>
            </a:pPr>
            <a:r>
              <a:rPr lang="ar-JO" sz="2400" dirty="0">
                <a:solidFill>
                  <a:srgbClr val="002060"/>
                </a:solidFill>
              </a:rPr>
              <a:t>غياب ذوي الإعاقة عن الإعلانات التجارية</a:t>
            </a:r>
          </a:p>
          <a:p>
            <a:pPr marL="0" indent="0" algn="r" rtl="1">
              <a:lnSpc>
                <a:spcPct val="150000"/>
              </a:lnSpc>
              <a:buNone/>
            </a:pPr>
            <a:r>
              <a:rPr lang="ar-JO" sz="2400" dirty="0">
                <a:solidFill>
                  <a:srgbClr val="002060"/>
                </a:solidFill>
              </a:rPr>
              <a:t>غياب الطبقة العاملة المتوسطة عن الدراما العربية</a:t>
            </a:r>
          </a:p>
          <a:p>
            <a:pPr marL="0" indent="0" algn="r" rtl="1">
              <a:lnSpc>
                <a:spcPct val="150000"/>
              </a:lnSpc>
              <a:buNone/>
            </a:pPr>
            <a:endParaRPr lang="ar-JO" sz="2400" dirty="0">
              <a:solidFill>
                <a:srgbClr val="002060"/>
              </a:solidFill>
            </a:endParaRPr>
          </a:p>
        </p:txBody>
      </p:sp>
      <p:pic>
        <p:nvPicPr>
          <p:cNvPr id="8" name="Picture 7">
            <a:extLst>
              <a:ext uri="{FF2B5EF4-FFF2-40B4-BE49-F238E27FC236}">
                <a16:creationId xmlns:a16="http://schemas.microsoft.com/office/drawing/2014/main" id="{647FB9C7-371E-7045-A84E-FEC44F5794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942151"/>
            <a:ext cx="4017364" cy="2804514"/>
          </a:xfrm>
          <a:prstGeom prst="rect">
            <a:avLst/>
          </a:prstGeom>
        </p:spPr>
      </p:pic>
      <p:pic>
        <p:nvPicPr>
          <p:cNvPr id="10" name="Picture 9">
            <a:extLst>
              <a:ext uri="{FF2B5EF4-FFF2-40B4-BE49-F238E27FC236}">
                <a16:creationId xmlns:a16="http://schemas.microsoft.com/office/drawing/2014/main" id="{785FB9C7-B5BB-6D49-90FC-196D236EC6F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28" y="3796062"/>
            <a:ext cx="3989036" cy="3079750"/>
          </a:xfrm>
          <a:prstGeom prst="rect">
            <a:avLst/>
          </a:prstGeom>
        </p:spPr>
      </p:pic>
    </p:spTree>
    <p:extLst>
      <p:ext uri="{BB962C8B-B14F-4D97-AF65-F5344CB8AC3E}">
        <p14:creationId xmlns:p14="http://schemas.microsoft.com/office/powerpoint/2010/main" val="15631844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0096" y="-115091"/>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145045" y="21327"/>
            <a:ext cx="8342806" cy="720739"/>
          </a:xfrm>
        </p:spPr>
        <p:txBody>
          <a:bodyPr>
            <a:noAutofit/>
          </a:bodyPr>
          <a:lstStyle/>
          <a:p>
            <a:pPr marL="0" indent="0" algn="ctr" defTabSz="914400" rtl="1" eaLnBrk="1" latinLnBrk="0" hangingPunct="1">
              <a:lnSpc>
                <a:spcPct val="150000"/>
              </a:lnSpc>
              <a:spcBef>
                <a:spcPts val="1000"/>
              </a:spcBef>
              <a:buNone/>
            </a:pPr>
            <a:r>
              <a:rPr lang="ar-JO" sz="3200" b="1" u="sng" dirty="0">
                <a:solidFill>
                  <a:schemeClr val="accent1"/>
                </a:solidFill>
                <a:latin typeface="Al Nile" pitchFamily="2" charset="-78"/>
              </a:rPr>
              <a:t>دراسة حالة – الإعلام وذوي الاحتياجات الخاصة</a:t>
            </a:r>
          </a:p>
        </p:txBody>
      </p:sp>
      <p:sp>
        <p:nvSpPr>
          <p:cNvPr id="9" name="Content Placeholder 8">
            <a:extLst>
              <a:ext uri="{FF2B5EF4-FFF2-40B4-BE49-F238E27FC236}">
                <a16:creationId xmlns:a16="http://schemas.microsoft.com/office/drawing/2014/main" id="{86E20D53-9314-4246-A260-7619A187962A}"/>
              </a:ext>
            </a:extLst>
          </p:cNvPr>
          <p:cNvSpPr>
            <a:spLocks noGrp="1"/>
          </p:cNvSpPr>
          <p:nvPr>
            <p:ph idx="1"/>
          </p:nvPr>
        </p:nvSpPr>
        <p:spPr>
          <a:xfrm>
            <a:off x="209862" y="1076343"/>
            <a:ext cx="11827240" cy="5629701"/>
          </a:xfrm>
        </p:spPr>
        <p:txBody>
          <a:bodyPr>
            <a:normAutofit fontScale="92500"/>
          </a:bodyPr>
          <a:lstStyle/>
          <a:p>
            <a:pPr marL="0" indent="0" algn="just" defTabSz="914400" rtl="1" eaLnBrk="1" latinLnBrk="0" hangingPunct="1">
              <a:lnSpc>
                <a:spcPct val="150000"/>
              </a:lnSpc>
              <a:spcBef>
                <a:spcPts val="1000"/>
              </a:spcBef>
              <a:buNone/>
            </a:pPr>
            <a:r>
              <a:rPr lang="en-US" sz="2400" dirty="0">
                <a:solidFill>
                  <a:schemeClr val="accent1">
                    <a:lumMod val="50000"/>
                  </a:schemeClr>
                </a:solidFill>
                <a:latin typeface="Al Nile" pitchFamily="2" charset="-78"/>
                <a:hlinkClick r:id="rId3"/>
              </a:rPr>
              <a:t>https://pubhtml5.com/skxp/swng/</a:t>
            </a:r>
            <a:r>
              <a:rPr lang="ar-SA" sz="2400" dirty="0">
                <a:solidFill>
                  <a:schemeClr val="accent1">
                    <a:lumMod val="50000"/>
                  </a:schemeClr>
                </a:solidFill>
                <a:latin typeface="Al Nile" pitchFamily="2" charset="-78"/>
              </a:rPr>
              <a:t> </a:t>
            </a:r>
            <a:endParaRPr lang="ar-JO" sz="2400" dirty="0">
              <a:solidFill>
                <a:schemeClr val="accent1">
                  <a:lumMod val="50000"/>
                </a:schemeClr>
              </a:solidFill>
              <a:latin typeface="Al Nile" pitchFamily="2" charset="-78"/>
            </a:endParaRPr>
          </a:p>
          <a:p>
            <a:pPr marL="0" indent="0" algn="just" defTabSz="914400" rtl="1" eaLnBrk="1" latinLnBrk="0" hangingPunct="1">
              <a:lnSpc>
                <a:spcPct val="150000"/>
              </a:lnSpc>
              <a:spcBef>
                <a:spcPts val="1000"/>
              </a:spcBef>
              <a:buNone/>
            </a:pPr>
            <a:r>
              <a:rPr lang="ar-JO" sz="2400" b="1" dirty="0">
                <a:solidFill>
                  <a:srgbClr val="C00000"/>
                </a:solidFill>
                <a:latin typeface="Al Nile" pitchFamily="2" charset="-78"/>
              </a:rPr>
              <a:t>تحليل دراسة عربية حول التمثيل الإعلامي للإعاقة : وسائل الإعلام وطرق تناولها لقضايا دمج وتأهيل ذوي الاحتياجات الخاصة</a:t>
            </a:r>
          </a:p>
          <a:p>
            <a:pPr marL="0" indent="0" algn="just" defTabSz="914400" rtl="1" eaLnBrk="1" latinLnBrk="0" hangingPunct="1">
              <a:lnSpc>
                <a:spcPct val="150000"/>
              </a:lnSpc>
              <a:spcBef>
                <a:spcPts val="1000"/>
              </a:spcBef>
              <a:buNone/>
            </a:pPr>
            <a:r>
              <a:rPr lang="ar-JO" sz="2400" b="1" dirty="0">
                <a:solidFill>
                  <a:srgbClr val="C00000"/>
                </a:solidFill>
                <a:latin typeface="Al Nile" pitchFamily="2" charset="-78"/>
              </a:rPr>
              <a:t>هدف الدراسة</a:t>
            </a:r>
            <a:r>
              <a:rPr lang="ar-JO" sz="2400" dirty="0">
                <a:solidFill>
                  <a:schemeClr val="accent1">
                    <a:lumMod val="50000"/>
                  </a:schemeClr>
                </a:solidFill>
                <a:latin typeface="Al Nile" pitchFamily="2" charset="-78"/>
              </a:rPr>
              <a:t>: تقديم تصور مقترح لإنشاء إعلام متخصص اجتماعي يُعنى بتناول قضايا ذوي الاحتياجات الخاصة بشكل إيجابي وفاعل، بما يعزز دمجهم وتأهيلهم في المجتمع.</a:t>
            </a:r>
          </a:p>
          <a:p>
            <a:pPr marL="0" indent="0" algn="just" defTabSz="914400" rtl="1" eaLnBrk="1" latinLnBrk="0" hangingPunct="1">
              <a:lnSpc>
                <a:spcPct val="150000"/>
              </a:lnSpc>
              <a:spcBef>
                <a:spcPts val="1000"/>
              </a:spcBef>
              <a:buNone/>
            </a:pPr>
            <a:r>
              <a:rPr lang="ar-JO" sz="2400" b="1" dirty="0">
                <a:solidFill>
                  <a:srgbClr val="C00000"/>
                </a:solidFill>
                <a:latin typeface="Al Nile" pitchFamily="2" charset="-78"/>
              </a:rPr>
              <a:t>مشكلة الدراسة: </a:t>
            </a:r>
            <a:r>
              <a:rPr lang="ar-JO" sz="2400" dirty="0">
                <a:solidFill>
                  <a:schemeClr val="accent1">
                    <a:lumMod val="50000"/>
                  </a:schemeClr>
                </a:solidFill>
                <a:latin typeface="Al Nile" pitchFamily="2" charset="-78"/>
              </a:rPr>
              <a:t>وجود قصور واضح في الرسائل الإعلامية المرئية والمسموعة والمقروءة في تقديم رؤية جادة نحو ذوي الاحتياجات الخاصة، مما يضعف الوعي المجتمعي بحقوقهم وواجباتهم.</a:t>
            </a:r>
          </a:p>
          <a:p>
            <a:pPr marL="0" indent="0" algn="just" defTabSz="914400" rtl="1" eaLnBrk="1" latinLnBrk="0" hangingPunct="1">
              <a:lnSpc>
                <a:spcPct val="150000"/>
              </a:lnSpc>
              <a:spcBef>
                <a:spcPts val="1000"/>
              </a:spcBef>
              <a:buNone/>
            </a:pPr>
            <a:r>
              <a:rPr lang="ar-JO" sz="2400" b="1" dirty="0">
                <a:solidFill>
                  <a:srgbClr val="C00000"/>
                </a:solidFill>
                <a:latin typeface="Al Nile" pitchFamily="2" charset="-78"/>
              </a:rPr>
              <a:t>مجتمع الدراسة: </a:t>
            </a:r>
            <a:r>
              <a:rPr lang="ar-JO" sz="2400" dirty="0">
                <a:solidFill>
                  <a:schemeClr val="accent1">
                    <a:lumMod val="50000"/>
                  </a:schemeClr>
                </a:solidFill>
                <a:latin typeface="Al Nile" pitchFamily="2" charset="-78"/>
              </a:rPr>
              <a:t>تحليل وصفي تحليلي لخطاب الإعلام العربي تجاه ذوي الإعاقة، بالاستناد إلى دراسات سابقة وتجارب ميدانية.</a:t>
            </a:r>
          </a:p>
          <a:p>
            <a:pPr marL="0" indent="0" algn="just" defTabSz="914400" rtl="1" eaLnBrk="1" latinLnBrk="0" hangingPunct="1">
              <a:lnSpc>
                <a:spcPct val="150000"/>
              </a:lnSpc>
              <a:spcBef>
                <a:spcPts val="1000"/>
              </a:spcBef>
              <a:buNone/>
            </a:pPr>
            <a:r>
              <a:rPr lang="ar-JO" sz="2400" dirty="0">
                <a:solidFill>
                  <a:schemeClr val="accent1"/>
                </a:solidFill>
                <a:latin typeface="Al Nile" pitchFamily="2" charset="-78"/>
              </a:rPr>
              <a:t>هذه الدراسة تُظهر كيف يُستخدم النموذج الخيري والطبي في الإعلام العربي، وتدعو إلى تبني النموذج الاجتماعي الذي يُركز على إزالة الحواجز البيئية والسلوكية.</a:t>
            </a:r>
            <a:endParaRPr lang="ar-JO" sz="1800" dirty="0">
              <a:solidFill>
                <a:schemeClr val="accent1"/>
              </a:solidFill>
              <a:latin typeface="Al Nile" pitchFamily="2" charset="-78"/>
            </a:endParaRPr>
          </a:p>
        </p:txBody>
      </p:sp>
    </p:spTree>
    <p:extLst>
      <p:ext uri="{BB962C8B-B14F-4D97-AF65-F5344CB8AC3E}">
        <p14:creationId xmlns:p14="http://schemas.microsoft.com/office/powerpoint/2010/main" val="35806042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12542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838200" y="125422"/>
            <a:ext cx="10515600" cy="574675"/>
          </a:xfrm>
        </p:spPr>
        <p:txBody>
          <a:bodyPr>
            <a:noAutofit/>
          </a:bodyPr>
          <a:lstStyle/>
          <a:p>
            <a:pPr algn="ctr" defTabSz="914400" rtl="1" eaLnBrk="1" latinLnBrk="0" hangingPunct="1">
              <a:lnSpc>
                <a:spcPct val="150000"/>
              </a:lnSpc>
              <a:spcBef>
                <a:spcPts val="1000"/>
              </a:spcBef>
            </a:pPr>
            <a:r>
              <a:rPr lang="ar-JO" sz="2800" b="1" u="sng" dirty="0">
                <a:solidFill>
                  <a:schemeClr val="accent1"/>
                </a:solidFill>
              </a:rPr>
              <a:t>نتائج وتوصيات الدراسة</a:t>
            </a:r>
          </a:p>
        </p:txBody>
      </p:sp>
      <p:sp>
        <p:nvSpPr>
          <p:cNvPr id="5" name="Content Placeholder 4">
            <a:extLst>
              <a:ext uri="{FF2B5EF4-FFF2-40B4-BE49-F238E27FC236}">
                <a16:creationId xmlns:a16="http://schemas.microsoft.com/office/drawing/2014/main" id="{86AC5D6D-3BC7-8F48-86BD-728FA2FBB39E}"/>
              </a:ext>
            </a:extLst>
          </p:cNvPr>
          <p:cNvSpPr>
            <a:spLocks noGrp="1"/>
          </p:cNvSpPr>
          <p:nvPr>
            <p:ph sz="half" idx="2"/>
          </p:nvPr>
        </p:nvSpPr>
        <p:spPr>
          <a:xfrm>
            <a:off x="284813" y="825519"/>
            <a:ext cx="11818287" cy="5907059"/>
          </a:xfrm>
        </p:spPr>
        <p:txBody>
          <a:bodyPr>
            <a:normAutofit/>
          </a:bodyPr>
          <a:lstStyle/>
          <a:p>
            <a:pPr marL="0" indent="0" algn="just" defTabSz="914400" rtl="1" eaLnBrk="1" latinLnBrk="0" hangingPunct="1">
              <a:lnSpc>
                <a:spcPct val="150000"/>
              </a:lnSpc>
              <a:spcBef>
                <a:spcPts val="1000"/>
              </a:spcBef>
              <a:buNone/>
            </a:pPr>
            <a:r>
              <a:rPr lang="ar-JO" sz="2400" b="1" u="sng" dirty="0">
                <a:solidFill>
                  <a:srgbClr val="002060"/>
                </a:solidFill>
              </a:rPr>
              <a:t>أهم النتائج:</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chemeClr val="accent1"/>
                </a:solidFill>
              </a:rPr>
              <a:t>الإعلام بحاجة إلى مراجعة أولوياته في تناول قضايا الإعاقة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chemeClr val="accent1"/>
                </a:solidFill>
              </a:rPr>
              <a:t>غياب النماذج الإيجابية لذوي الإعاقة في الإعلام يُضعف قدرتهم على التأقلم والنجاح</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chemeClr val="accent1"/>
                </a:solidFill>
              </a:rPr>
              <a:t>ضعف ثقافة المشاركة المجتمعية في دعم هذه الفئة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400" b="1" u="sng" dirty="0">
                <a:solidFill>
                  <a:srgbClr val="C00000"/>
                </a:solidFill>
              </a:rPr>
              <a:t>أهم التوصيات:</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rgbClr val="002060"/>
                </a:solidFill>
              </a:rPr>
              <a:t>إنشاء مراكز إعلامية متخصصة لمعالجة قضايا الإعاقة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rgbClr val="002060"/>
                </a:solidFill>
              </a:rPr>
              <a:t>توظيف الإعلام الإلكتروني لتعديل النظرة المجتمعية تجاه ذوي الإعاقة</a:t>
            </a:r>
          </a:p>
          <a:p>
            <a:pPr marL="228600" indent="-228600" algn="just" defTabSz="914400" rtl="1" eaLnBrk="1" latinLnBrk="0" hangingPunct="1">
              <a:lnSpc>
                <a:spcPct val="150000"/>
              </a:lnSpc>
              <a:spcBef>
                <a:spcPts val="1000"/>
              </a:spcBef>
              <a:buFont typeface="Arial" panose="020B0604020202020204" pitchFamily="34" charset="0"/>
              <a:buChar char="•"/>
            </a:pPr>
            <a:r>
              <a:rPr lang="ar-JO" sz="2000" dirty="0">
                <a:solidFill>
                  <a:srgbClr val="002060"/>
                </a:solidFill>
              </a:rPr>
              <a:t>التعاون مع الأخصائيين النفسيين والتربويين لإنتاج محتوى توعوي وتأهيلي</a:t>
            </a:r>
          </a:p>
          <a:p>
            <a:pPr marL="0" indent="0" algn="just" defTabSz="914400" rtl="1" eaLnBrk="1" latinLnBrk="0" hangingPunct="1">
              <a:lnSpc>
                <a:spcPct val="150000"/>
              </a:lnSpc>
              <a:spcBef>
                <a:spcPts val="1000"/>
              </a:spcBef>
              <a:buNone/>
            </a:pPr>
            <a:r>
              <a:rPr lang="ar-JO" sz="2000" dirty="0">
                <a:solidFill>
                  <a:srgbClr val="C00000"/>
                </a:solidFill>
              </a:rPr>
              <a:t>هذه النتائج تدعم محور الإنصاف الإعلامي، وتُظهر كيف يمكن للإعلام أن يتحول من أداة تهميش إلى وسيلة دمج وتمكين، إذا أُعيدت صياغة رسائله ومحتواه.</a:t>
            </a:r>
            <a:endParaRPr lang="en-JO" dirty="0">
              <a:solidFill>
                <a:srgbClr val="C00000"/>
              </a:solidFill>
            </a:endParaRPr>
          </a:p>
        </p:txBody>
      </p:sp>
    </p:spTree>
    <p:extLst>
      <p:ext uri="{BB962C8B-B14F-4D97-AF65-F5344CB8AC3E}">
        <p14:creationId xmlns:p14="http://schemas.microsoft.com/office/powerpoint/2010/main" val="40341859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28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756848" y="163774"/>
            <a:ext cx="7042245" cy="400110"/>
          </a:xfrm>
        </p:spPr>
        <p:txBody>
          <a:bodyPr>
            <a:normAutofit fontScale="90000"/>
          </a:bodyPr>
          <a:lstStyle/>
          <a:p>
            <a:pPr algn="ctr" defTabSz="914400" rtl="1" eaLnBrk="1" latinLnBrk="0" hangingPunct="1">
              <a:lnSpc>
                <a:spcPct val="150000"/>
              </a:lnSpc>
              <a:spcBef>
                <a:spcPts val="1000"/>
              </a:spcBef>
            </a:pPr>
            <a:r>
              <a:rPr lang="ar-JO" sz="2800" b="1" u="sng" dirty="0">
                <a:solidFill>
                  <a:srgbClr val="C00000"/>
                </a:solidFill>
              </a:rPr>
              <a:t>تمرين تطبيقي: تحليل صورة إشهارية عربية</a:t>
            </a:r>
          </a:p>
        </p:txBody>
      </p:sp>
      <p:sp>
        <p:nvSpPr>
          <p:cNvPr id="11" name="Content Placeholder 10">
            <a:extLst>
              <a:ext uri="{FF2B5EF4-FFF2-40B4-BE49-F238E27FC236}">
                <a16:creationId xmlns:a16="http://schemas.microsoft.com/office/drawing/2014/main" id="{6B9D626A-BAFF-6447-B958-457EFEABDD8E}"/>
              </a:ext>
            </a:extLst>
          </p:cNvPr>
          <p:cNvSpPr>
            <a:spLocks noGrp="1"/>
          </p:cNvSpPr>
          <p:nvPr>
            <p:ph idx="1"/>
          </p:nvPr>
        </p:nvSpPr>
        <p:spPr>
          <a:xfrm>
            <a:off x="198120" y="1076343"/>
            <a:ext cx="11698178" cy="5617884"/>
          </a:xfrm>
        </p:spPr>
        <p:txBody>
          <a:bodyPr>
            <a:noAutofit/>
          </a:bodyPr>
          <a:lstStyle/>
          <a:p>
            <a:pPr marL="0" indent="0" algn="r" defTabSz="914400" rtl="1" eaLnBrk="1" latinLnBrk="0" hangingPunct="1">
              <a:lnSpc>
                <a:spcPct val="150000"/>
              </a:lnSpc>
              <a:spcBef>
                <a:spcPts val="1000"/>
              </a:spcBef>
              <a:buNone/>
            </a:pPr>
            <a:r>
              <a:rPr lang="ar-JO" sz="2400" b="1" u="sng" dirty="0">
                <a:solidFill>
                  <a:schemeClr val="accent1"/>
                </a:solidFill>
              </a:rPr>
              <a:t>عنوان التمرين</a:t>
            </a:r>
            <a:r>
              <a:rPr lang="ar-JO" sz="2400" dirty="0">
                <a:solidFill>
                  <a:schemeClr val="accent1"/>
                </a:solidFill>
              </a:rPr>
              <a:t>: </a:t>
            </a:r>
            <a:r>
              <a:rPr lang="ar-JO" sz="2400" dirty="0">
                <a:solidFill>
                  <a:srgbClr val="C00000"/>
                </a:solidFill>
              </a:rPr>
              <a:t>تفكيك رمزية الإعلان وتأثيره على التمثيل والسلوك الاستهلاكي </a:t>
            </a:r>
            <a:endParaRPr lang="en-US" sz="2400" dirty="0">
              <a:solidFill>
                <a:srgbClr val="C00000"/>
              </a:solidFill>
            </a:endParaRPr>
          </a:p>
          <a:p>
            <a:pPr marL="0" indent="0" algn="r" defTabSz="914400" rtl="1" eaLnBrk="1" latinLnBrk="0" hangingPunct="1">
              <a:lnSpc>
                <a:spcPct val="150000"/>
              </a:lnSpc>
              <a:spcBef>
                <a:spcPts val="1000"/>
              </a:spcBef>
              <a:buNone/>
            </a:pPr>
            <a:r>
              <a:rPr lang="ar-JO" sz="2400" b="1" u="sng" dirty="0">
                <a:solidFill>
                  <a:schemeClr val="accent1"/>
                </a:solidFill>
              </a:rPr>
              <a:t>الهدف: </a:t>
            </a:r>
            <a:r>
              <a:rPr lang="ar-JO" sz="2400" dirty="0">
                <a:solidFill>
                  <a:schemeClr val="accent1">
                    <a:lumMod val="75000"/>
                  </a:schemeClr>
                </a:solidFill>
              </a:rPr>
              <a:t>تدريب الطلبة على استخدام أدوات تحليل الخطاب لفهم كيف تُبنى الصور النمطية والتمثيلات الرمزية في الإعلان العربي.</a:t>
            </a:r>
          </a:p>
          <a:p>
            <a:pPr marL="0" indent="0" algn="r" defTabSz="914400" rtl="1" eaLnBrk="1" latinLnBrk="0" hangingPunct="1">
              <a:lnSpc>
                <a:spcPct val="150000"/>
              </a:lnSpc>
              <a:spcBef>
                <a:spcPts val="1000"/>
              </a:spcBef>
              <a:buNone/>
            </a:pPr>
            <a:r>
              <a:rPr lang="ar-JO" sz="2400" b="1" u="sng" dirty="0">
                <a:solidFill>
                  <a:srgbClr val="C00000"/>
                </a:solidFill>
              </a:rPr>
              <a:t>التعليمات:</a:t>
            </a:r>
          </a:p>
          <a:p>
            <a:pPr marL="0" indent="0" algn="r" defTabSz="914400" rtl="1" eaLnBrk="1" latinLnBrk="0" hangingPunct="1">
              <a:lnSpc>
                <a:spcPct val="150000"/>
              </a:lnSpc>
              <a:spcBef>
                <a:spcPts val="1000"/>
              </a:spcBef>
              <a:buNone/>
            </a:pPr>
            <a:r>
              <a:rPr lang="ar-JO" sz="2400" dirty="0">
                <a:solidFill>
                  <a:schemeClr val="accent1">
                    <a:lumMod val="75000"/>
                  </a:schemeClr>
                </a:solidFill>
              </a:rPr>
              <a:t>اختر إعلانًا عربيًا حديثًا (تلفزيوني أو رقمي) من إحدى الفئات التالية:</a:t>
            </a:r>
          </a:p>
          <a:p>
            <a:pPr algn="r"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إعلان عقاري (مثل </a:t>
            </a:r>
            <a:r>
              <a:rPr lang="en-US" sz="2400" dirty="0">
                <a:solidFill>
                  <a:schemeClr val="accent1">
                    <a:lumMod val="75000"/>
                  </a:schemeClr>
                </a:solidFill>
              </a:rPr>
              <a:t>Mountain View </a:t>
            </a:r>
            <a:r>
              <a:rPr lang="ar-JO" sz="2400" dirty="0">
                <a:solidFill>
                  <a:schemeClr val="accent1">
                    <a:lumMod val="75000"/>
                  </a:schemeClr>
                </a:solidFill>
              </a:rPr>
              <a:t>أو إعمار)</a:t>
            </a:r>
          </a:p>
          <a:p>
            <a:pPr algn="r"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إعلان اتصالات (مثل زين، أورنج، اتصالات)</a:t>
            </a:r>
          </a:p>
          <a:p>
            <a:pPr algn="r" defTabSz="914400" rtl="1" eaLnBrk="1" latinLnBrk="0" hangingPunct="1">
              <a:lnSpc>
                <a:spcPct val="150000"/>
              </a:lnSpc>
              <a:spcBef>
                <a:spcPts val="1000"/>
              </a:spcBef>
              <a:buFont typeface="Wingdings" pitchFamily="2" charset="2"/>
              <a:buChar char="ü"/>
            </a:pPr>
            <a:r>
              <a:rPr lang="ar-JO" sz="2400" dirty="0">
                <a:solidFill>
                  <a:schemeClr val="accent1">
                    <a:lumMod val="75000"/>
                  </a:schemeClr>
                </a:solidFill>
              </a:rPr>
              <a:t>إعلان غذائي أو تجميلي </a:t>
            </a:r>
            <a:endParaRPr lang="en-US" sz="2400" dirty="0">
              <a:solidFill>
                <a:schemeClr val="accent1">
                  <a:lumMod val="75000"/>
                </a:schemeClr>
              </a:solidFill>
            </a:endParaRPr>
          </a:p>
        </p:txBody>
      </p:sp>
    </p:spTree>
    <p:extLst>
      <p:ext uri="{BB962C8B-B14F-4D97-AF65-F5344CB8AC3E}">
        <p14:creationId xmlns:p14="http://schemas.microsoft.com/office/powerpoint/2010/main" val="25553630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a:extLst>
              <a:ext uri="{FF2B5EF4-FFF2-40B4-BE49-F238E27FC236}">
                <a16:creationId xmlns:a16="http://schemas.microsoft.com/office/drawing/2014/main" id="{5D82377C-3EA4-7040-A78C-CC4F899D28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3280" y="0"/>
            <a:ext cx="2305141" cy="1076343"/>
          </a:xfrm>
          <a:prstGeom prst="rect">
            <a:avLst/>
          </a:prstGeom>
        </p:spPr>
      </p:pic>
      <p:sp>
        <p:nvSpPr>
          <p:cNvPr id="7" name="TextBox 6">
            <a:extLst>
              <a:ext uri="{FF2B5EF4-FFF2-40B4-BE49-F238E27FC236}">
                <a16:creationId xmlns:a16="http://schemas.microsoft.com/office/drawing/2014/main" id="{CFEAD307-4A64-E548-A197-D1EBA74C6A25}"/>
              </a:ext>
            </a:extLst>
          </p:cNvPr>
          <p:cNvSpPr txBox="1"/>
          <p:nvPr/>
        </p:nvSpPr>
        <p:spPr>
          <a:xfrm>
            <a:off x="10808043" y="3870"/>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2</a:t>
            </a:r>
          </a:p>
        </p:txBody>
      </p:sp>
      <p:sp>
        <p:nvSpPr>
          <p:cNvPr id="6" name="Title 5">
            <a:extLst>
              <a:ext uri="{FF2B5EF4-FFF2-40B4-BE49-F238E27FC236}">
                <a16:creationId xmlns:a16="http://schemas.microsoft.com/office/drawing/2014/main" id="{8BA84A04-AB4F-1246-9A92-43E183EBC841}"/>
              </a:ext>
            </a:extLst>
          </p:cNvPr>
          <p:cNvSpPr>
            <a:spLocks noGrp="1"/>
          </p:cNvSpPr>
          <p:nvPr>
            <p:ph type="title"/>
          </p:nvPr>
        </p:nvSpPr>
        <p:spPr>
          <a:xfrm>
            <a:off x="2756848" y="163774"/>
            <a:ext cx="7042245" cy="400110"/>
          </a:xfrm>
        </p:spPr>
        <p:txBody>
          <a:bodyPr>
            <a:normAutofit fontScale="90000"/>
          </a:bodyPr>
          <a:lstStyle/>
          <a:p>
            <a:pPr algn="ctr" defTabSz="914400" rtl="1" eaLnBrk="1" latinLnBrk="0" hangingPunct="1">
              <a:lnSpc>
                <a:spcPct val="150000"/>
              </a:lnSpc>
              <a:spcBef>
                <a:spcPts val="1000"/>
              </a:spcBef>
            </a:pPr>
            <a:r>
              <a:rPr lang="ar-JO" sz="2800" b="1" u="sng" dirty="0">
                <a:solidFill>
                  <a:srgbClr val="C00000"/>
                </a:solidFill>
              </a:rPr>
              <a:t>تمرين تطبيقي: تحليل صورة إشهارية عربية</a:t>
            </a:r>
          </a:p>
        </p:txBody>
      </p:sp>
      <p:sp>
        <p:nvSpPr>
          <p:cNvPr id="11" name="Content Placeholder 10">
            <a:extLst>
              <a:ext uri="{FF2B5EF4-FFF2-40B4-BE49-F238E27FC236}">
                <a16:creationId xmlns:a16="http://schemas.microsoft.com/office/drawing/2014/main" id="{6B9D626A-BAFF-6447-B958-457EFEABDD8E}"/>
              </a:ext>
            </a:extLst>
          </p:cNvPr>
          <p:cNvSpPr>
            <a:spLocks noGrp="1"/>
          </p:cNvSpPr>
          <p:nvPr>
            <p:ph idx="1"/>
          </p:nvPr>
        </p:nvSpPr>
        <p:spPr>
          <a:xfrm>
            <a:off x="198120" y="685800"/>
            <a:ext cx="11698178" cy="6008427"/>
          </a:xfrm>
        </p:spPr>
        <p:txBody>
          <a:bodyPr>
            <a:noAutofit/>
          </a:bodyPr>
          <a:lstStyle/>
          <a:p>
            <a:pPr marL="0" indent="0" algn="r" defTabSz="914400" rtl="1" eaLnBrk="1" latinLnBrk="0" hangingPunct="1">
              <a:lnSpc>
                <a:spcPct val="100000"/>
              </a:lnSpc>
              <a:spcBef>
                <a:spcPts val="1000"/>
              </a:spcBef>
              <a:buNone/>
            </a:pPr>
            <a:r>
              <a:rPr lang="ar-JO" sz="2400" b="1" u="sng" dirty="0">
                <a:solidFill>
                  <a:schemeClr val="accent1"/>
                </a:solidFill>
              </a:rPr>
              <a:t>استخدم أدوات التحليل التالية:</a:t>
            </a:r>
          </a:p>
          <a:p>
            <a:pPr algn="r" rtl="1">
              <a:lnSpc>
                <a:spcPct val="150000"/>
              </a:lnSpc>
              <a:buFont typeface="Wingdings" pitchFamily="2" charset="2"/>
              <a:buChar char="Ø"/>
            </a:pPr>
            <a:r>
              <a:rPr lang="ar-JO" sz="2400" dirty="0">
                <a:solidFill>
                  <a:schemeClr val="accent1"/>
                </a:solidFill>
              </a:rPr>
              <a:t>من يُمثل؟ (النوع، الطبقة، الإعاقة، العمر)</a:t>
            </a:r>
          </a:p>
          <a:p>
            <a:pPr algn="r" rtl="1">
              <a:lnSpc>
                <a:spcPct val="150000"/>
              </a:lnSpc>
              <a:buFont typeface="Wingdings" pitchFamily="2" charset="2"/>
              <a:buChar char="Ø"/>
            </a:pPr>
            <a:r>
              <a:rPr lang="ar-JO" sz="2400" dirty="0">
                <a:solidFill>
                  <a:schemeClr val="accent1"/>
                </a:solidFill>
              </a:rPr>
              <a:t>كيف يُمثل؟ (اللغة، الصورة، الموسيقى، السرد)</a:t>
            </a:r>
          </a:p>
          <a:p>
            <a:pPr algn="r" rtl="1">
              <a:lnSpc>
                <a:spcPct val="150000"/>
              </a:lnSpc>
              <a:buFont typeface="Wingdings" pitchFamily="2" charset="2"/>
              <a:buChar char="Ø"/>
            </a:pPr>
            <a:r>
              <a:rPr lang="ar-JO" sz="2400" dirty="0">
                <a:solidFill>
                  <a:schemeClr val="accent1"/>
                </a:solidFill>
              </a:rPr>
              <a:t>من يُستبعد؟ (غياب فئات معينة)</a:t>
            </a:r>
          </a:p>
          <a:p>
            <a:pPr algn="r" rtl="1">
              <a:lnSpc>
                <a:spcPct val="150000"/>
              </a:lnSpc>
              <a:buFont typeface="Wingdings" pitchFamily="2" charset="2"/>
              <a:buChar char="Ø"/>
            </a:pPr>
            <a:r>
              <a:rPr lang="ar-JO" sz="2400" dirty="0">
                <a:solidFill>
                  <a:schemeClr val="accent1"/>
                </a:solidFill>
              </a:rPr>
              <a:t>ما الرسالة الضمنية؟ (القيم، المعايير، التوجيه السلوكي)</a:t>
            </a:r>
          </a:p>
          <a:p>
            <a:pPr marL="0" indent="0" algn="r" defTabSz="914400" rtl="1" eaLnBrk="1" latinLnBrk="0" hangingPunct="1">
              <a:lnSpc>
                <a:spcPct val="100000"/>
              </a:lnSpc>
              <a:spcBef>
                <a:spcPts val="1000"/>
              </a:spcBef>
              <a:buNone/>
            </a:pPr>
            <a:r>
              <a:rPr lang="ar-JO" sz="2400" b="1" u="sng" dirty="0">
                <a:solidFill>
                  <a:srgbClr val="C00000"/>
                </a:solidFill>
              </a:rPr>
              <a:t>أجب على الأسئلة التالية:</a:t>
            </a:r>
          </a:p>
          <a:p>
            <a:pPr algn="r" defTabSz="914400" rtl="1" eaLnBrk="1" latinLnBrk="0" hangingPunct="1">
              <a:lnSpc>
                <a:spcPct val="150000"/>
              </a:lnSpc>
              <a:spcBef>
                <a:spcPts val="1000"/>
              </a:spcBef>
              <a:buFont typeface="Wingdings" pitchFamily="2" charset="2"/>
              <a:buChar char="Ø"/>
            </a:pPr>
            <a:r>
              <a:rPr lang="ar-JO" sz="2400" dirty="0">
                <a:solidFill>
                  <a:srgbClr val="0070C0"/>
                </a:solidFill>
              </a:rPr>
              <a:t>هل التمثيل رمزي أم فعلي؟</a:t>
            </a:r>
          </a:p>
          <a:p>
            <a:pPr algn="r" defTabSz="914400" rtl="1" eaLnBrk="1" latinLnBrk="0" hangingPunct="1">
              <a:lnSpc>
                <a:spcPct val="150000"/>
              </a:lnSpc>
              <a:spcBef>
                <a:spcPts val="1000"/>
              </a:spcBef>
              <a:buFont typeface="Wingdings" pitchFamily="2" charset="2"/>
              <a:buChar char="Ø"/>
            </a:pPr>
            <a:r>
              <a:rPr lang="ar-JO" sz="2400" dirty="0">
                <a:solidFill>
                  <a:srgbClr val="0070C0"/>
                </a:solidFill>
              </a:rPr>
              <a:t>هل يعكس الإعلان تنوعًا وإنصافًا؟</a:t>
            </a:r>
          </a:p>
          <a:p>
            <a:pPr algn="r" defTabSz="914400" rtl="1" eaLnBrk="1" latinLnBrk="0" hangingPunct="1">
              <a:lnSpc>
                <a:spcPct val="150000"/>
              </a:lnSpc>
              <a:spcBef>
                <a:spcPts val="1000"/>
              </a:spcBef>
              <a:buFont typeface="Wingdings" pitchFamily="2" charset="2"/>
              <a:buChar char="Ø"/>
            </a:pPr>
            <a:r>
              <a:rPr lang="ar-JO" sz="2400" dirty="0">
                <a:solidFill>
                  <a:srgbClr val="0070C0"/>
                </a:solidFill>
              </a:rPr>
              <a:t>كيف يؤثر الإعلان على التصورات العامة والسلوك الاستهلاكي؟</a:t>
            </a:r>
          </a:p>
          <a:p>
            <a:pPr marL="0" indent="0" algn="r" defTabSz="914400" rtl="1" eaLnBrk="1" latinLnBrk="0" hangingPunct="1">
              <a:lnSpc>
                <a:spcPct val="150000"/>
              </a:lnSpc>
              <a:spcBef>
                <a:spcPts val="1000"/>
              </a:spcBef>
              <a:buNone/>
            </a:pPr>
            <a:endParaRPr lang="ar-JO" sz="2400" b="1" u="sng" dirty="0">
              <a:solidFill>
                <a:schemeClr val="accent1"/>
              </a:solidFill>
            </a:endParaRPr>
          </a:p>
        </p:txBody>
      </p:sp>
    </p:spTree>
    <p:extLst>
      <p:ext uri="{BB962C8B-B14F-4D97-AF65-F5344CB8AC3E}">
        <p14:creationId xmlns:p14="http://schemas.microsoft.com/office/powerpoint/2010/main" val="160858006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1305" y="859443"/>
            <a:ext cx="11679192" cy="5924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3" name="TextBox 2"/>
          <p:cNvSpPr txBox="1"/>
          <p:nvPr/>
        </p:nvSpPr>
        <p:spPr>
          <a:xfrm>
            <a:off x="3160938" y="107378"/>
            <a:ext cx="6016487" cy="752065"/>
          </a:xfrm>
          <a:prstGeom prst="rect">
            <a:avLst/>
          </a:prstGeom>
          <a:noFill/>
        </p:spPr>
        <p:txBody>
          <a:bodyPr wrap="square" rtlCol="0">
            <a:spAutoFit/>
          </a:bodyPr>
          <a:lstStyle/>
          <a:p>
            <a:pPr algn="ctr" rtl="1">
              <a:lnSpc>
                <a:spcPct val="150000"/>
              </a:lnSpc>
            </a:pPr>
            <a:r>
              <a:rPr lang="ar-JO" sz="3200" b="1" u="sng" dirty="0">
                <a:solidFill>
                  <a:schemeClr val="accent1">
                    <a:lumMod val="75000"/>
                  </a:schemeClr>
                </a:solidFill>
                <a:latin typeface="Alexandria" charset="0"/>
                <a:cs typeface="+mj-cs"/>
              </a:rPr>
              <a:t>المراجع</a:t>
            </a:r>
          </a:p>
        </p:txBody>
      </p:sp>
      <p:sp>
        <p:nvSpPr>
          <p:cNvPr id="48" name="TextBox 47"/>
          <p:cNvSpPr txBox="1"/>
          <p:nvPr/>
        </p:nvSpPr>
        <p:spPr>
          <a:xfrm>
            <a:off x="477671" y="1235474"/>
            <a:ext cx="11383024" cy="310508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Dyer, R. (1993). The Matter of Images: Essays on Representations. Routledge.</a:t>
            </a:r>
          </a:p>
          <a:p>
            <a:pPr marL="285750" indent="-285750">
              <a:lnSpc>
                <a:spcPct val="150000"/>
              </a:lnSpc>
              <a:buFont typeface="Arial" panose="020B0604020202020204" pitchFamily="34" charset="0"/>
              <a:buChar char="•"/>
            </a:pPr>
            <a:r>
              <a:rPr lang="en-US" sz="1200" dirty="0" err="1">
                <a:solidFill>
                  <a:schemeClr val="accent1">
                    <a:lumMod val="75000"/>
                  </a:schemeClr>
                </a:solidFill>
                <a:latin typeface="Arial" panose="020B0604020202020204" pitchFamily="34" charset="0"/>
                <a:cs typeface="Arial" panose="020B0604020202020204" pitchFamily="34" charset="0"/>
              </a:rPr>
              <a:t>Gauntlett</a:t>
            </a:r>
            <a:r>
              <a:rPr lang="en-US" sz="1200" dirty="0">
                <a:solidFill>
                  <a:schemeClr val="accent1">
                    <a:lumMod val="75000"/>
                  </a:schemeClr>
                </a:solidFill>
                <a:latin typeface="Arial" panose="020B0604020202020204" pitchFamily="34" charset="0"/>
                <a:cs typeface="Arial" panose="020B0604020202020204" pitchFamily="34" charset="0"/>
              </a:rPr>
              <a:t>, D. (2008). Media, Gender and Identity: An Introduction. Routledge.</a:t>
            </a: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Hall, S. (1997). Representation: Cultural Representations and Signifying Practices. Sage &amp; Open University.</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بن عبد الله، نجلاء. (2020). رؤية سوسيولوجية للصورة الإشهارية في تونس وتأثيرها على السلوك الاستهلاكي والتنشئة الاجتماعية. منشور على </a:t>
            </a:r>
            <a:r>
              <a:rPr lang="en-US" sz="1200" dirty="0">
                <a:solidFill>
                  <a:schemeClr val="accent1">
                    <a:lumMod val="75000"/>
                  </a:schemeClr>
                </a:solidFill>
                <a:latin typeface="Arial" panose="020B0604020202020204" pitchFamily="34" charset="0"/>
                <a:cs typeface="Arial" panose="020B0604020202020204" pitchFamily="34" charset="0"/>
              </a:rPr>
              <a:t>Scribd. </a:t>
            </a:r>
            <a:r>
              <a:rPr lang="en-US" sz="1200" dirty="0">
                <a:solidFill>
                  <a:schemeClr val="accent1">
                    <a:lumMod val="75000"/>
                  </a:schemeClr>
                </a:solidFill>
                <a:latin typeface="Arial" panose="020B0604020202020204" pitchFamily="34" charset="0"/>
                <a:cs typeface="Arial" panose="020B0604020202020204" pitchFamily="34" charset="0"/>
                <a:hlinkClick r:id="rId2"/>
              </a:rPr>
              <a:t>https://www.scribd.com/document/809708566</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سليماني، محمد. (2023). التنوع في وسائل الإعلام: مدخل للتعايش والتماسك الاجتماعي. المجلة الدولية للدراسات الإعلامية. </a:t>
            </a:r>
            <a:r>
              <a:rPr lang="en-US" sz="1200" dirty="0">
                <a:solidFill>
                  <a:schemeClr val="accent1">
                    <a:lumMod val="75000"/>
                  </a:schemeClr>
                </a:solidFill>
                <a:latin typeface="Arial" panose="020B0604020202020204" pitchFamily="34" charset="0"/>
                <a:cs typeface="Arial" panose="020B0604020202020204" pitchFamily="34" charset="0"/>
                <a:hlinkClick r:id="rId3"/>
              </a:rPr>
              <a:t>https://democraticac.de/?p=91985</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عبد الحميد، أريج، &amp; اسويب، ماجدة. (2020). وسائل الإعلام وطرق تناولها لقضية دمج وتأهيل ذوي الاحتياجات الخاصة – تصور مقترح للإعلام المتخصص الاجتماعي. المركز العربي للأبحاث والدراسات الإعلامية – فلسطين. </a:t>
            </a:r>
            <a:r>
              <a:rPr lang="en-US" sz="1200" dirty="0">
                <a:solidFill>
                  <a:schemeClr val="accent1">
                    <a:lumMod val="75000"/>
                  </a:schemeClr>
                </a:solidFill>
                <a:latin typeface="Arial" panose="020B0604020202020204" pitchFamily="34" charset="0"/>
                <a:cs typeface="Arial" panose="020B0604020202020204" pitchFamily="34" charset="0"/>
                <a:hlinkClick r:id="rId4"/>
              </a:rPr>
              <a:t>https://pubhtml5.com/skxp/swng/</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موقع الإرادة. (دون تاريخ). الإعلام والإعاقة: النماذج المختلفة للتعاطي مع قضية الإعاقة. </a:t>
            </a:r>
            <a:r>
              <a:rPr lang="en-US" sz="1200" dirty="0">
                <a:solidFill>
                  <a:schemeClr val="accent1">
                    <a:lumMod val="75000"/>
                  </a:schemeClr>
                </a:solidFill>
                <a:latin typeface="Arial" panose="020B0604020202020204" pitchFamily="34" charset="0"/>
                <a:cs typeface="Arial" panose="020B0604020202020204" pitchFamily="34" charset="0"/>
                <a:hlinkClick r:id="rId5"/>
              </a:rPr>
              <a:t>https://</a:t>
            </a:r>
            <a:r>
              <a:rPr lang="en-US" sz="1200" dirty="0" err="1">
                <a:solidFill>
                  <a:schemeClr val="accent1">
                    <a:lumMod val="75000"/>
                  </a:schemeClr>
                </a:solidFill>
                <a:latin typeface="Arial" panose="020B0604020202020204" pitchFamily="34" charset="0"/>
                <a:cs typeface="Arial" panose="020B0604020202020204" pitchFamily="34" charset="0"/>
                <a:hlinkClick r:id="rId5"/>
              </a:rPr>
              <a:t>aliradah.com</a:t>
            </a:r>
            <a:r>
              <a:rPr lang="en-US" sz="1200" dirty="0">
                <a:solidFill>
                  <a:schemeClr val="accent1">
                    <a:lumMod val="75000"/>
                  </a:schemeClr>
                </a:solidFill>
                <a:latin typeface="Arial" panose="020B0604020202020204" pitchFamily="34" charset="0"/>
                <a:cs typeface="Arial" panose="020B0604020202020204" pitchFamily="34" charset="0"/>
                <a:hlinkClick r:id="rId5"/>
              </a:rPr>
              <a:t>/</a:t>
            </a:r>
            <a:r>
              <a:rPr lang="ar-JO" sz="1200" dirty="0">
                <a:solidFill>
                  <a:schemeClr val="accent1">
                    <a:lumMod val="75000"/>
                  </a:schemeClr>
                </a:solidFill>
                <a:latin typeface="Arial" panose="020B0604020202020204" pitchFamily="34" charset="0"/>
                <a:cs typeface="Arial" panose="020B0604020202020204" pitchFamily="34" charset="0"/>
                <a:hlinkClick r:id="rId5"/>
              </a:rPr>
              <a:t>الإعلام-والإعاقة-النماذج-المختلفة-ل/</a:t>
            </a:r>
            <a:endParaRPr lang="ar-JO"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Bourdieu, P. (1984). Distinction: A Social Critique of the Judgement of Taste. Harvard University Press.</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en-US" sz="1200" dirty="0">
                <a:solidFill>
                  <a:schemeClr val="accent1">
                    <a:lumMod val="75000"/>
                  </a:schemeClr>
                </a:solidFill>
                <a:latin typeface="Arial" panose="020B0604020202020204" pitchFamily="34" charset="0"/>
                <a:cs typeface="Arial" panose="020B0604020202020204" pitchFamily="34" charset="0"/>
              </a:rPr>
              <a:t>McQuail, D. (2010). </a:t>
            </a:r>
            <a:r>
              <a:rPr lang="en-US" sz="1200" dirty="0" err="1">
                <a:solidFill>
                  <a:schemeClr val="accent1">
                    <a:lumMod val="75000"/>
                  </a:schemeClr>
                </a:solidFill>
                <a:latin typeface="Arial" panose="020B0604020202020204" pitchFamily="34" charset="0"/>
                <a:cs typeface="Arial" panose="020B0604020202020204" pitchFamily="34" charset="0"/>
              </a:rPr>
              <a:t>McQuail’s</a:t>
            </a:r>
            <a:r>
              <a:rPr lang="en-US" sz="1200" dirty="0">
                <a:solidFill>
                  <a:schemeClr val="accent1">
                    <a:lumMod val="75000"/>
                  </a:schemeClr>
                </a:solidFill>
                <a:latin typeface="Arial" panose="020B0604020202020204" pitchFamily="34" charset="0"/>
                <a:cs typeface="Arial" panose="020B0604020202020204" pitchFamily="34" charset="0"/>
              </a:rPr>
              <a:t> Mass Communication Theory. Sage Publications.</a:t>
            </a:r>
            <a:r>
              <a:rPr lang="ar-SA" sz="1200" dirty="0">
                <a:solidFill>
                  <a:schemeClr val="accent1">
                    <a:lumMod val="75000"/>
                  </a:schemeClr>
                </a:solidFill>
                <a:latin typeface="Arial" panose="020B0604020202020204" pitchFamily="34" charset="0"/>
                <a:cs typeface="Arial" panose="020B0604020202020204" pitchFamily="34" charset="0"/>
              </a:rPr>
              <a:t> </a:t>
            </a:r>
            <a:endParaRPr lang="en-US" sz="1200" dirty="0">
              <a:solidFill>
                <a:schemeClr val="accent1">
                  <a:lumMod val="75000"/>
                </a:schemeClr>
              </a:solidFill>
              <a:latin typeface="Arial" panose="020B0604020202020204" pitchFamily="34" charset="0"/>
              <a:cs typeface="Arial" panose="020B0604020202020204" pitchFamily="34" charset="0"/>
            </a:endParaRPr>
          </a:p>
          <a:p>
            <a:pPr marL="285750" indent="-285750">
              <a:lnSpc>
                <a:spcPct val="150000"/>
              </a:lnSpc>
              <a:buFont typeface="Arial" panose="020B0604020202020204" pitchFamily="34" charset="0"/>
              <a:buChar char="•"/>
            </a:pPr>
            <a:r>
              <a:rPr lang="ar-JO" sz="1200" dirty="0">
                <a:solidFill>
                  <a:schemeClr val="accent1">
                    <a:lumMod val="75000"/>
                  </a:schemeClr>
                </a:solidFill>
                <a:latin typeface="Arial" panose="020B0604020202020204" pitchFamily="34" charset="0"/>
                <a:cs typeface="Arial" panose="020B0604020202020204" pitchFamily="34" charset="0"/>
              </a:rPr>
              <a:t>د. حسن مكاوي (2015). الإعلام والمجتمع. عالم الكتب.</a:t>
            </a:r>
            <a:endParaRPr lang="en-US" sz="1200" dirty="0">
              <a:solidFill>
                <a:schemeClr val="accent1">
                  <a:lumMod val="75000"/>
                </a:schemeClr>
              </a:solidFill>
              <a:latin typeface="Arial" panose="020B0604020202020204" pitchFamily="34" charset="0"/>
              <a:cs typeface="Arial" panose="020B0604020202020204" pitchFamily="34" charset="0"/>
            </a:endParaRPr>
          </a:p>
        </p:txBody>
      </p:sp>
      <p:pic>
        <p:nvPicPr>
          <p:cNvPr id="7"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54760"/>
            <a:ext cx="2305141" cy="1076343"/>
          </a:xfrm>
          <a:prstGeom prst="rect">
            <a:avLst/>
          </a:prstGeom>
        </p:spPr>
      </p:pic>
      <p:sp>
        <p:nvSpPr>
          <p:cNvPr id="6" name="TextBox 5">
            <a:extLst>
              <a:ext uri="{FF2B5EF4-FFF2-40B4-BE49-F238E27FC236}">
                <a16:creationId xmlns:a16="http://schemas.microsoft.com/office/drawing/2014/main" id="{3CC2F074-C038-1B41-87A1-9CAAA7FD1D6D}"/>
              </a:ext>
            </a:extLst>
          </p:cNvPr>
          <p:cNvSpPr txBox="1"/>
          <p:nvPr/>
        </p:nvSpPr>
        <p:spPr>
          <a:xfrm>
            <a:off x="10808043" y="83302"/>
            <a:ext cx="1383957" cy="400110"/>
          </a:xfrm>
          <a:prstGeom prst="rect">
            <a:avLst/>
          </a:prstGeom>
          <a:noFill/>
        </p:spPr>
        <p:txBody>
          <a:bodyPr wrap="square" rtlCol="0">
            <a:spAutoFit/>
          </a:bodyPr>
          <a:lstStyle/>
          <a:p>
            <a:pPr marL="0" algn="l" defTabSz="914400" rtl="0" eaLnBrk="1" latinLnBrk="0" hangingPunct="1"/>
            <a:r>
              <a:rPr lang="en-JO" sz="2000" b="1" dirty="0">
                <a:solidFill>
                  <a:schemeClr val="accent1">
                    <a:lumMod val="75000"/>
                  </a:schemeClr>
                </a:solidFill>
              </a:rPr>
              <a:t>Lecture </a:t>
            </a:r>
            <a:r>
              <a:rPr lang="en-US" sz="2000" b="1" dirty="0">
                <a:solidFill>
                  <a:schemeClr val="accent1">
                    <a:lumMod val="75000"/>
                  </a:schemeClr>
                </a:solidFill>
              </a:rPr>
              <a:t>2</a:t>
            </a:r>
            <a:endParaRPr lang="en-JO" sz="2000" b="1" dirty="0">
              <a:solidFill>
                <a:schemeClr val="accent1">
                  <a:lumMod val="75000"/>
                </a:schemeClr>
              </a:solidFill>
            </a:endParaRPr>
          </a:p>
        </p:txBody>
      </p:sp>
    </p:spTree>
    <p:extLst>
      <p:ext uri="{BB962C8B-B14F-4D97-AF65-F5344CB8AC3E}">
        <p14:creationId xmlns:p14="http://schemas.microsoft.com/office/powerpoint/2010/main" val="2125548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43112" y="5945267"/>
            <a:ext cx="9079605" cy="830997"/>
          </a:xfrm>
          <a:prstGeom prst="rect">
            <a:avLst/>
          </a:prstGeom>
          <a:noFill/>
        </p:spPr>
        <p:txBody>
          <a:bodyPr wrap="square" rtlCol="0">
            <a:spAutoFit/>
          </a:bodyPr>
          <a:lstStyle/>
          <a:p>
            <a:r>
              <a:rPr lang="ar-SA" sz="4800" b="1" dirty="0">
                <a:solidFill>
                  <a:schemeClr val="bg1"/>
                </a:solidFill>
                <a:latin typeface="Alexandria" charset="0"/>
                <a:cs typeface="Alexandria" charset="0"/>
              </a:rPr>
              <a:t>نلتقي في المحاضرة القادمة .. دمتم بخير</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9563F4C7-5180-45CE-B146-040FC9072042}"/>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35318</TotalTime>
  <Words>3516</Words>
  <Application>Microsoft Macintosh PowerPoint</Application>
  <PresentationFormat>Widescreen</PresentationFormat>
  <Paragraphs>327</Paragraphs>
  <Slides>43</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Al Nile</vt:lpstr>
      <vt:lpstr>Alexandria</vt:lpstr>
      <vt:lpstr>Arial</vt:lpstr>
      <vt:lpstr>Calibri</vt:lpstr>
      <vt:lpstr>Calibri Light</vt:lpstr>
      <vt:lpstr>Courier New</vt:lpstr>
      <vt:lpstr>Helvetica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أدوات تحليل التمثيل الإعلامي</vt:lpstr>
      <vt:lpstr>لماذا نحلل التمثيلات الإعلامية؟ </vt:lpstr>
      <vt:lpstr>PowerPoint Presentation</vt:lpstr>
      <vt:lpstr>PowerPoint Presentation</vt:lpstr>
      <vt:lpstr>PowerPoint Presentation</vt:lpstr>
      <vt:lpstr>تمثيل الطبقة الاجتماعية – المفاهيم</vt:lpstr>
      <vt:lpstr>تمثيل الطبقة الاجتماعية في الأخبار</vt:lpstr>
      <vt:lpstr>الطبقة في الترفيه و الإعلان </vt:lpstr>
      <vt:lpstr>تمثيل ذوي الاحتياجات الخاصة – المفاهيم</vt:lpstr>
      <vt:lpstr>الاحتياجات الخاصة في الترفيه والإعلان</vt:lpstr>
      <vt:lpstr>ماذا تعلمنا؟ </vt:lpstr>
      <vt:lpstr>الصور النمطية وتأثيرها على التصورات العامة والسلوك الاستهلاكي  كيف تُبنى الصور النمطية في الإعلام، وكيف تؤثر على إدراك الجمهور وسلوكه، خاصة في السياق العربي المعاصر.</vt:lpstr>
      <vt:lpstr>تعريف الصورة النمطية الإعلامية</vt:lpstr>
      <vt:lpstr>كيف تُبنى الصورة النمطية؟</vt:lpstr>
      <vt:lpstr>أثر الصورة النمطية على التصورات العامة</vt:lpstr>
      <vt:lpstr>أثر الصورة النمطية على السلوك الاستهلاكي</vt:lpstr>
      <vt:lpstr>هل يمكن أن تكون الصورة النمطية إيجابية؟</vt:lpstr>
      <vt:lpstr>هل يمكن أن تكون الصورة النمطية إيجابية؟</vt:lpstr>
      <vt:lpstr>كيف نواجه الصور النمطية؟</vt:lpstr>
      <vt:lpstr>مدخل إلى تحليل الخطاب الإعلامي</vt:lpstr>
      <vt:lpstr>دراسة حالة – إعلان عقاري مصري</vt:lpstr>
      <vt:lpstr>PowerPoint Presentation</vt:lpstr>
      <vt:lpstr>PowerPoint Presentation</vt:lpstr>
      <vt:lpstr>PowerPoint Presentation</vt:lpstr>
      <vt:lpstr>تحليل الغياب كأداة نقدية</vt:lpstr>
      <vt:lpstr>دراسة حالة – الإعلام وذوي الاحتياجات الخاصة</vt:lpstr>
      <vt:lpstr>نتائج وتوصيات الدراسة</vt:lpstr>
      <vt:lpstr>تمرين تطبيقي: تحليل صورة إشهارية عربية</vt:lpstr>
      <vt:lpstr>تمرين تطبيقي: تحليل صورة إشهارية عربية</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Muna Almasri</cp:lastModifiedBy>
  <cp:revision>523</cp:revision>
  <dcterms:created xsi:type="dcterms:W3CDTF">2023-04-29T09:08:00Z</dcterms:created>
  <dcterms:modified xsi:type="dcterms:W3CDTF">2025-09-26T20:25:34Z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