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480" r:id="rId2"/>
    <p:sldId id="303" r:id="rId3"/>
    <p:sldId id="520" r:id="rId4"/>
    <p:sldId id="313" r:id="rId5"/>
    <p:sldId id="529" r:id="rId6"/>
    <p:sldId id="481" r:id="rId7"/>
    <p:sldId id="508" r:id="rId8"/>
    <p:sldId id="531" r:id="rId9"/>
    <p:sldId id="530" r:id="rId10"/>
    <p:sldId id="532" r:id="rId11"/>
    <p:sldId id="533" r:id="rId12"/>
    <p:sldId id="534" r:id="rId13"/>
    <p:sldId id="535" r:id="rId14"/>
    <p:sldId id="536" r:id="rId15"/>
    <p:sldId id="537" r:id="rId16"/>
    <p:sldId id="538" r:id="rId17"/>
    <p:sldId id="539" r:id="rId18"/>
    <p:sldId id="540" r:id="rId19"/>
    <p:sldId id="541" r:id="rId20"/>
    <p:sldId id="542" r:id="rId21"/>
    <p:sldId id="543" r:id="rId22"/>
    <p:sldId id="544" r:id="rId23"/>
    <p:sldId id="545" r:id="rId24"/>
    <p:sldId id="546" r:id="rId25"/>
    <p:sldId id="547" r:id="rId26"/>
    <p:sldId id="548" r:id="rId27"/>
    <p:sldId id="549" r:id="rId28"/>
    <p:sldId id="550" r:id="rId29"/>
    <p:sldId id="551" r:id="rId30"/>
    <p:sldId id="553" r:id="rId31"/>
    <p:sldId id="552" r:id="rId32"/>
    <p:sldId id="554" r:id="rId33"/>
    <p:sldId id="555" r:id="rId34"/>
    <p:sldId id="556" r:id="rId35"/>
    <p:sldId id="557" r:id="rId36"/>
    <p:sldId id="558" r:id="rId37"/>
    <p:sldId id="559" r:id="rId38"/>
    <p:sldId id="560" r:id="rId39"/>
    <p:sldId id="561" r:id="rId40"/>
    <p:sldId id="562" r:id="rId41"/>
    <p:sldId id="563" r:id="rId42"/>
    <p:sldId id="564" r:id="rId43"/>
    <p:sldId id="510"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20"/>
            <p14:sldId id="313"/>
            <p14:sldId id="529"/>
            <p14:sldId id="481"/>
            <p14:sldId id="508"/>
            <p14:sldId id="531"/>
            <p14:sldId id="530"/>
            <p14:sldId id="532"/>
            <p14:sldId id="533"/>
            <p14:sldId id="534"/>
            <p14:sldId id="535"/>
            <p14:sldId id="536"/>
            <p14:sldId id="537"/>
            <p14:sldId id="538"/>
            <p14:sldId id="539"/>
            <p14:sldId id="540"/>
            <p14:sldId id="541"/>
            <p14:sldId id="542"/>
            <p14:sldId id="543"/>
            <p14:sldId id="544"/>
            <p14:sldId id="545"/>
            <p14:sldId id="546"/>
            <p14:sldId id="547"/>
            <p14:sldId id="548"/>
            <p14:sldId id="549"/>
            <p14:sldId id="550"/>
            <p14:sldId id="551"/>
            <p14:sldId id="553"/>
            <p14:sldId id="552"/>
            <p14:sldId id="554"/>
            <p14:sldId id="555"/>
            <p14:sldId id="556"/>
            <p14:sldId id="557"/>
            <p14:sldId id="558"/>
            <p14:sldId id="559"/>
            <p14:sldId id="560"/>
            <p14:sldId id="561"/>
            <p14:sldId id="562"/>
            <p14:sldId id="563"/>
            <p14:sldId id="564"/>
            <p14:sldId id="51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427" autoAdjust="0"/>
    <p:restoredTop sz="94773" autoAdjust="0"/>
  </p:normalViewPr>
  <p:slideViewPr>
    <p:cSldViewPr snapToGrid="0">
      <p:cViewPr varScale="1">
        <p:scale>
          <a:sx n="81" d="100"/>
          <a:sy n="81" d="100"/>
        </p:scale>
        <p:origin x="8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6289777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851321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3747493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6844261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0654285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461659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99562408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1656124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8615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 id="2147483669"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3.xml"/><Relationship Id="rId1" Type="http://schemas.openxmlformats.org/officeDocument/2006/relationships/slideLayout" Target="../slideLayouts/slideLayout17.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4.xml"/><Relationship Id="rId1" Type="http://schemas.openxmlformats.org/officeDocument/2006/relationships/slideLayout" Target="../slideLayouts/slideLayout17.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5.xml"/><Relationship Id="rId1" Type="http://schemas.openxmlformats.org/officeDocument/2006/relationships/slideLayout" Target="../slideLayouts/slideLayout17.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6.xml"/><Relationship Id="rId1" Type="http://schemas.openxmlformats.org/officeDocument/2006/relationships/slideLayout" Target="../slideLayouts/slideLayout17.xml"/><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7.xml"/><Relationship Id="rId1" Type="http://schemas.openxmlformats.org/officeDocument/2006/relationships/slideLayout" Target="../slideLayouts/slideLayout17.xml"/><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8.xml"/><Relationship Id="rId1" Type="http://schemas.openxmlformats.org/officeDocument/2006/relationships/slideLayout" Target="../slideLayouts/slideLayout17.xml"/><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9.xml"/><Relationship Id="rId1" Type="http://schemas.openxmlformats.org/officeDocument/2006/relationships/slideLayout" Target="../slideLayouts/slideLayout17.xml"/><Relationship Id="rId4" Type="http://schemas.openxmlformats.org/officeDocument/2006/relationships/image" Target="../media/image11.png"/></Relationships>
</file>

<file path=ppt/slides/_rels/slide36.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0.xml"/><Relationship Id="rId1" Type="http://schemas.openxmlformats.org/officeDocument/2006/relationships/slideLayout" Target="../slideLayouts/slideLayout17.xml"/><Relationship Id="rId4" Type="http://schemas.openxmlformats.org/officeDocument/2006/relationships/image" Target="../media/image11.png"/></Relationships>
</file>

<file path=ppt/slides/_rels/slide3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1.xml"/><Relationship Id="rId1" Type="http://schemas.openxmlformats.org/officeDocument/2006/relationships/slideLayout" Target="../slideLayouts/slideLayout17.xml"/><Relationship Id="rId4" Type="http://schemas.openxmlformats.org/officeDocument/2006/relationships/image" Target="../media/image11.png"/></Relationships>
</file>

<file path=ppt/slides/_rels/slide4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16.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3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69920" y="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405474" y="111368"/>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a:t>
            </a:r>
            <a:r>
              <a:rPr lang="ar-EG" sz="2400" dirty="0">
                <a:solidFill>
                  <a:schemeClr val="bg1"/>
                </a:solidFill>
                <a:latin typeface="Times New Roman" panose="02020603050405020304" pitchFamily="18" charset="0"/>
                <a:cs typeface="Times New Roman" panose="02020603050405020304" pitchFamily="18" charset="0"/>
              </a:rPr>
              <a:t> </a:t>
            </a:r>
            <a:r>
              <a:rPr lang="en-US" sz="2400" dirty="0">
                <a:solidFill>
                  <a:schemeClr val="bg1"/>
                </a:solidFill>
                <a:latin typeface="Times New Roman" panose="02020603050405020304" pitchFamily="18" charset="0"/>
                <a:cs typeface="Times New Roman" panose="02020603050405020304" pitchFamily="18" charset="0"/>
              </a:rPr>
              <a:t>: Nourallah Elkolaly</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677884"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ماجستير القانون الرقمي </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7170" y="5795658"/>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Seventh Lecture</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31893" y="465320"/>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880273" y="4856979"/>
            <a:ext cx="1601721" cy="830997"/>
          </a:xfrm>
          <a:prstGeom prst="rect">
            <a:avLst/>
          </a:prstGeom>
          <a:noFill/>
        </p:spPr>
        <p:txBody>
          <a:bodyPr wrap="none" rtlCol="0">
            <a:spAutoFit/>
          </a:bodyPr>
          <a:lstStyle/>
          <a:p>
            <a:r>
              <a:rPr lang="en-US" sz="2400" dirty="0">
                <a:solidFill>
                  <a:schemeClr val="bg1"/>
                </a:solidFill>
                <a:latin typeface="Times New Roman" panose="02020603050405020304" pitchFamily="18" charset="0"/>
                <a:cs typeface="Times New Roman" panose="02020603050405020304" pitchFamily="18" charset="0"/>
              </a:rPr>
              <a:t>LAW 623</a:t>
            </a:r>
          </a:p>
          <a:p>
            <a:r>
              <a:rPr lang="ar-EG" sz="2400" dirty="0">
                <a:solidFill>
                  <a:schemeClr val="bg1"/>
                </a:solidFill>
                <a:latin typeface="Times New Roman" panose="02020603050405020304" pitchFamily="18" charset="0"/>
                <a:cs typeface="Times New Roman" panose="02020603050405020304" pitchFamily="18" charset="0"/>
              </a:rPr>
              <a:t>قانون الأعمال </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536325" y="113236"/>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264123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536819"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ماجستير القانون الرقمي</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3699625"/>
            <a:ext cx="4821742" cy="106180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00B0F0"/>
                </a:solidFill>
                <a:latin typeface="Times New Roman" panose="02020603050405020304" pitchFamily="18" charset="0"/>
                <a:cs typeface="Times New Roman" panose="02020603050405020304" pitchFamily="18" charset="0"/>
              </a:rPr>
              <a:t>المحاضرة السابعة </a:t>
            </a:r>
          </a:p>
          <a:p>
            <a:pPr algn="ctr"/>
            <a:r>
              <a:rPr lang="ar-EG" sz="2800" b="1" dirty="0">
                <a:solidFill>
                  <a:srgbClr val="00B0F0"/>
                </a:solidFill>
                <a:latin typeface="Times New Roman" panose="02020603050405020304" pitchFamily="18" charset="0"/>
                <a:cs typeface="Times New Roman" panose="02020603050405020304" pitchFamily="18" charset="0"/>
              </a:rPr>
              <a:t>التجارة الإلكترونية</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673856" cy="707886"/>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LAW 623</a:t>
            </a:r>
          </a:p>
          <a:p>
            <a:r>
              <a:rPr lang="en-US" sz="2000" b="1" dirty="0">
                <a:latin typeface="Times New Roman" panose="02020603050405020304" pitchFamily="18" charset="0"/>
                <a:cs typeface="Times New Roman" panose="02020603050405020304" pitchFamily="18" charset="0"/>
              </a:rPr>
              <a:t>Business Law</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Nourallah Elkolaly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5971982" y="-161541"/>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900752" y="1184269"/>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14257" y="1164502"/>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ea typeface="Roboto Light" panose="02000000000000000000" pitchFamily="2" charset="0"/>
              </a:rPr>
              <a:t>07</a:t>
            </a:r>
          </a:p>
        </p:txBody>
      </p:sp>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900752" y="4858842"/>
            <a:ext cx="5167136" cy="2651880"/>
          </a:xfrm>
          <a:prstGeom prst="rect">
            <a:avLst/>
          </a:prstGeom>
          <a:noFill/>
        </p:spPr>
        <p:txBody>
          <a:bodyPr wrap="square">
            <a:spAutoFit/>
          </a:bodyPr>
          <a:lstStyle/>
          <a:p>
            <a:pPr algn="r" rtl="1">
              <a:lnSpc>
                <a:spcPct val="120000"/>
              </a:lnSpc>
            </a:pPr>
            <a:r>
              <a:rPr lang="ar-EG" sz="2000" b="1" dirty="0">
                <a:solidFill>
                  <a:srgbClr val="00B0F0"/>
                </a:solidFill>
                <a:latin typeface="Times New Roman" panose="02020603050405020304" pitchFamily="18" charset="0"/>
                <a:cs typeface="Times New Roman" panose="02020603050405020304" pitchFamily="18" charset="0"/>
              </a:rPr>
              <a:t>ماهية التجارة الإلكترونية وهي تشمل:</a:t>
            </a:r>
          </a:p>
          <a:p>
            <a:pPr algn="r" rtl="1">
              <a:lnSpc>
                <a:spcPct val="120000"/>
              </a:lnSpc>
            </a:pPr>
            <a:r>
              <a:rPr lang="ar-EG" sz="2000" b="1" dirty="0">
                <a:solidFill>
                  <a:srgbClr val="00B0F0"/>
                </a:solidFill>
                <a:latin typeface="Times New Roman" panose="02020603050405020304" pitchFamily="18" charset="0"/>
                <a:cs typeface="Times New Roman" panose="02020603050405020304" pitchFamily="18" charset="0"/>
              </a:rPr>
              <a:t>1. تعريف التجارة الإلكترونية.</a:t>
            </a:r>
          </a:p>
          <a:p>
            <a:pPr algn="r" rtl="1">
              <a:lnSpc>
                <a:spcPct val="120000"/>
              </a:lnSpc>
            </a:pPr>
            <a:r>
              <a:rPr lang="ar-EG" sz="2000" b="1" dirty="0">
                <a:solidFill>
                  <a:srgbClr val="00B0F0"/>
                </a:solidFill>
                <a:latin typeface="Times New Roman" panose="02020603050405020304" pitchFamily="18" charset="0"/>
                <a:cs typeface="Times New Roman" panose="02020603050405020304" pitchFamily="18" charset="0"/>
              </a:rPr>
              <a:t>2. خصائص التجارة الإلكترونية.</a:t>
            </a:r>
          </a:p>
          <a:p>
            <a:pPr algn="r" rtl="1">
              <a:lnSpc>
                <a:spcPct val="120000"/>
              </a:lnSpc>
            </a:pPr>
            <a:r>
              <a:rPr lang="ar-EG" sz="2000" b="1" dirty="0">
                <a:solidFill>
                  <a:srgbClr val="00B0F0"/>
                </a:solidFill>
                <a:latin typeface="Times New Roman" panose="02020603050405020304" pitchFamily="18" charset="0"/>
                <a:cs typeface="Times New Roman" panose="02020603050405020304" pitchFamily="18" charset="0"/>
              </a:rPr>
              <a:t>3. عيوب التجارة الإلكترونية وتحدياتها.</a:t>
            </a:r>
          </a:p>
          <a:p>
            <a:pPr algn="r" rtl="1">
              <a:lnSpc>
                <a:spcPct val="120000"/>
              </a:lnSpc>
            </a:pPr>
            <a:endParaRPr lang="ar-EG" sz="2000" b="1" dirty="0">
              <a:solidFill>
                <a:srgbClr val="00B0F0"/>
              </a:solidFill>
              <a:latin typeface="Times New Roman" panose="02020603050405020304" pitchFamily="18" charset="0"/>
              <a:cs typeface="Times New Roman" panose="02020603050405020304" pitchFamily="18" charset="0"/>
            </a:endParaRPr>
          </a:p>
          <a:p>
            <a:pPr algn="r" rtl="1">
              <a:lnSpc>
                <a:spcPct val="120000"/>
              </a:lnSpc>
            </a:pPr>
            <a:endParaRPr lang="en-US" sz="2400" b="1" dirty="0">
              <a:solidFill>
                <a:srgbClr val="00B0F0"/>
              </a:solidFill>
              <a:latin typeface="Times New Roman" panose="02020603050405020304" pitchFamily="18" charset="0"/>
              <a:cs typeface="Times New Roman" panose="02020603050405020304" pitchFamily="18" charset="0"/>
            </a:endParaRPr>
          </a:p>
          <a:p>
            <a:pPr algn="r" rtl="1">
              <a:lnSpc>
                <a:spcPct val="120000"/>
              </a:lnSpc>
            </a:pP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2435282" cy="584775"/>
          </a:xfrm>
          <a:prstGeom prst="rect">
            <a:avLst/>
          </a:prstGeom>
          <a:noFill/>
        </p:spPr>
        <p:txBody>
          <a:bodyPr wrap="none" rtlCol="0">
            <a:spAutoFit/>
          </a:bodyPr>
          <a:lstStyle/>
          <a:p>
            <a:r>
              <a:rPr lang="ar-EG" sz="3200" b="1" dirty="0">
                <a:solidFill>
                  <a:srgbClr val="00B0F0"/>
                </a:solidFill>
                <a:latin typeface="Times New Roman" panose="02020603050405020304" pitchFamily="18" charset="0"/>
                <a:cs typeface="Times New Roman" panose="02020603050405020304" pitchFamily="18" charset="0"/>
              </a:rPr>
              <a:t>محاور المحاضرة</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93332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45404" t="39098" r="1615" b="889"/>
          <a:stretch/>
        </p:blipFill>
        <p:spPr>
          <a:xfrm>
            <a:off x="0" y="0"/>
            <a:ext cx="5547685" cy="5573488"/>
          </a:xfrm>
        </p:spPr>
      </p:pic>
      <p:sp>
        <p:nvSpPr>
          <p:cNvPr id="25" name="TextBox 24">
            <a:extLst>
              <a:ext uri="{FF2B5EF4-FFF2-40B4-BE49-F238E27FC236}">
                <a16:creationId xmlns:a16="http://schemas.microsoft.com/office/drawing/2014/main" id="{904B7CA6-23A4-2E24-5FFC-ECEA38831F6A}"/>
              </a:ext>
            </a:extLst>
          </p:cNvPr>
          <p:cNvSpPr txBox="1"/>
          <p:nvPr/>
        </p:nvSpPr>
        <p:spPr>
          <a:xfrm>
            <a:off x="4924805" y="1253351"/>
            <a:ext cx="4113898" cy="646331"/>
          </a:xfrm>
          <a:prstGeom prst="rect">
            <a:avLst/>
          </a:prstGeom>
          <a:noFill/>
        </p:spPr>
        <p:txBody>
          <a:bodyPr wrap="square" rtlCol="0">
            <a:spAutoFit/>
          </a:bodyPr>
          <a:lstStyle/>
          <a:p>
            <a:r>
              <a:rPr lang="ar-EG" sz="3600" b="1" dirty="0">
                <a:solidFill>
                  <a:srgbClr val="00B0F0"/>
                </a:solidFill>
                <a:latin typeface="Times New Roman" panose="02020603050405020304" pitchFamily="18" charset="0"/>
                <a:cs typeface="Times New Roman" panose="02020603050405020304" pitchFamily="18" charset="0"/>
              </a:rPr>
              <a:t>التجارة الإلكترونية</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598250" y="114498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734205" y="1214092"/>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5CF9409-C31E-42DA-9B5A-9B642E6A46AC}"/>
              </a:ext>
            </a:extLst>
          </p:cNvPr>
          <p:cNvSpPr txBox="1"/>
          <p:nvPr/>
        </p:nvSpPr>
        <p:spPr>
          <a:xfrm>
            <a:off x="3283874" y="2362114"/>
            <a:ext cx="8678857" cy="4729500"/>
          </a:xfrm>
          <a:prstGeom prst="rect">
            <a:avLst/>
          </a:prstGeom>
          <a:noFill/>
        </p:spPr>
        <p:txBody>
          <a:bodyPr wrap="square">
            <a:spAutoFit/>
          </a:bodyPr>
          <a:lstStyle/>
          <a:p>
            <a:pPr marL="0" marR="0" algn="r" rtl="1">
              <a:lnSpc>
                <a:spcPct val="107000"/>
              </a:lnSpc>
              <a:spcBef>
                <a:spcPts val="0"/>
              </a:spcBef>
              <a:spcAft>
                <a:spcPts val="800"/>
              </a:spcAft>
            </a:pPr>
            <a:r>
              <a:rPr lang="ar-EG" sz="2400" b="1" kern="100" dirty="0">
                <a:solidFill>
                  <a:schemeClr val="bg1"/>
                </a:solidFill>
                <a:effectLst/>
                <a:latin typeface="Calibri" panose="020F0502020204030204" pitchFamily="34" charset="0"/>
                <a:ea typeface="Calibri" panose="020F0502020204030204" pitchFamily="34" charset="0"/>
                <a:cs typeface="+mj-cs"/>
              </a:rPr>
              <a:t>لقد </a:t>
            </a:r>
            <a:r>
              <a:rPr lang="ar-SA" sz="2400" b="1" kern="100" dirty="0">
                <a:solidFill>
                  <a:schemeClr val="bg1"/>
                </a:solidFill>
                <a:effectLst/>
                <a:latin typeface="Calibri" panose="020F0502020204030204" pitchFamily="34" charset="0"/>
                <a:ea typeface="Calibri" panose="020F0502020204030204" pitchFamily="34" charset="0"/>
                <a:cs typeface="+mj-cs"/>
              </a:rPr>
              <a:t>أصبح الإنترنت محورًا حيويًا للتبادل التجاري ففي ظل تسارع التقدم التكنولوجي الذي نعيشه تظهر التحديات والفرص التي تقدمها التجارة الإلكترونية بوضوح، وخاصةً من المنظور القانوني.</a:t>
            </a:r>
            <a:endParaRPr lang="en-US" sz="2400" b="1" kern="100" dirty="0">
              <a:solidFill>
                <a:schemeClr val="bg1"/>
              </a:solidFill>
              <a:effectLst/>
              <a:latin typeface="Calibri" panose="020F0502020204030204" pitchFamily="34" charset="0"/>
              <a:ea typeface="Calibri" panose="020F0502020204030204" pitchFamily="34" charset="0"/>
              <a:cs typeface="+mj-cs"/>
            </a:endParaRPr>
          </a:p>
          <a:p>
            <a:pPr marL="0" marR="0" algn="r" rtl="1">
              <a:lnSpc>
                <a:spcPct val="107000"/>
              </a:lnSpc>
              <a:spcBef>
                <a:spcPts val="0"/>
              </a:spcBef>
              <a:spcAft>
                <a:spcPts val="800"/>
              </a:spcAft>
            </a:pPr>
            <a:r>
              <a:rPr lang="ar-SA" sz="2400" b="1" kern="100" dirty="0">
                <a:solidFill>
                  <a:schemeClr val="bg1"/>
                </a:solidFill>
                <a:effectLst/>
                <a:latin typeface="Calibri" panose="020F0502020204030204" pitchFamily="34" charset="0"/>
                <a:ea typeface="Calibri" panose="020F0502020204030204" pitchFamily="34" charset="0"/>
                <a:cs typeface="+mj-cs"/>
              </a:rPr>
              <a:t>إن التجارة الإلكترونية ليست مجرد مفهومٍ تقني، بل هي تجسيد لتحولات ثورية في كيفية نظرنا إلى الأعمال التجارية وعمليات التبادل، نجد الآن أنفسنا أمام عالم أصبح يعتمد على التعاملات الإلكترونية في كل صغيرة وكبيرة، وهنا تبرز أهمية وجود تشريعات وأنظمة قانونية تنظم العالم الجديد الذي نعيشه بما يشهده من تحولات رقمية واضحة ومتسارعة.</a:t>
            </a:r>
            <a:endParaRPr lang="ar-EG" sz="2400" b="1" kern="100" dirty="0">
              <a:solidFill>
                <a:schemeClr val="bg1"/>
              </a:solidFill>
              <a:effectLst/>
              <a:latin typeface="Calibri" panose="020F0502020204030204" pitchFamily="34" charset="0"/>
              <a:ea typeface="Calibri" panose="020F0502020204030204" pitchFamily="34" charset="0"/>
              <a:cs typeface="+mj-cs"/>
            </a:endParaRPr>
          </a:p>
          <a:p>
            <a:pPr algn="r" rtl="1">
              <a:lnSpc>
                <a:spcPct val="107000"/>
              </a:lnSpc>
              <a:spcAft>
                <a:spcPts val="800"/>
              </a:spcAft>
            </a:pPr>
            <a:r>
              <a:rPr lang="ar-SA" sz="2400" b="1" kern="100" dirty="0">
                <a:solidFill>
                  <a:schemeClr val="bg1"/>
                </a:solidFill>
                <a:effectLst/>
                <a:latin typeface="Calibri" panose="020F0502020204030204" pitchFamily="34" charset="0"/>
                <a:ea typeface="Calibri" panose="020F0502020204030204" pitchFamily="34" charset="0"/>
                <a:cs typeface="+mj-cs"/>
              </a:rPr>
              <a:t>فلنبدأ رحلتنا في استكشاف عالم التجارة الإلكترونية وماهيتها من وجهة النظر القانونية  في سياق القانون، لاكتشاف كيف يمكننا مواكبة الحاضر والاستعداد للمستقبل بما يحقق التوازن بين التقدم التكنولوجي والحماية القانونية</a:t>
            </a:r>
            <a:r>
              <a:rPr lang="en-US" sz="2400" b="1" kern="100" dirty="0">
                <a:solidFill>
                  <a:schemeClr val="bg1"/>
                </a:solidFill>
                <a:effectLst/>
                <a:latin typeface="Times New Roman" panose="02020603050405020304" pitchFamily="18" charset="0"/>
                <a:ea typeface="Calibri" panose="020F0502020204030204" pitchFamily="34" charset="0"/>
                <a:cs typeface="+mj-cs"/>
              </a:rPr>
              <a:t>.</a:t>
            </a:r>
            <a:endParaRPr lang="en-US" sz="2400" b="1" kern="100" dirty="0">
              <a:solidFill>
                <a:schemeClr val="bg1"/>
              </a:solidFill>
              <a:effectLst/>
              <a:latin typeface="Calibri" panose="020F0502020204030204" pitchFamily="34" charset="0"/>
              <a:ea typeface="Calibri" panose="020F0502020204030204" pitchFamily="34" charset="0"/>
              <a:cs typeface="+mj-cs"/>
            </a:endParaRPr>
          </a:p>
          <a:p>
            <a:pPr marL="0" marR="0" algn="r" rtl="1">
              <a:lnSpc>
                <a:spcPct val="107000"/>
              </a:lnSpc>
              <a:spcBef>
                <a:spcPts val="0"/>
              </a:spcBef>
              <a:spcAft>
                <a:spcPts val="800"/>
              </a:spcAft>
            </a:pPr>
            <a:endParaRPr lang="en-US" sz="2400" b="1" kern="100" dirty="0">
              <a:solidFill>
                <a:schemeClr val="bg1"/>
              </a:solidFill>
              <a:effectLst/>
              <a:latin typeface="Calibri" panose="020F0502020204030204" pitchFamily="34" charset="0"/>
              <a:ea typeface="Calibri" panose="020F0502020204030204" pitchFamily="34" charset="0"/>
              <a:cs typeface="+mj-cs"/>
            </a:endParaRPr>
          </a:p>
        </p:txBody>
      </p:sp>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10559"/>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798070" y="1802032"/>
            <a:ext cx="6481823" cy="4033027"/>
          </a:xfrm>
          <a:prstGeom prst="rect">
            <a:avLst/>
          </a:prstGeom>
          <a:noFill/>
        </p:spPr>
        <p:txBody>
          <a:bodyPr wrap="square" rtlCol="0">
            <a:spAutoFit/>
          </a:bodyPr>
          <a:lstStyle/>
          <a:p>
            <a:pPr marL="0" marR="0" algn="r" rtl="1">
              <a:lnSpc>
                <a:spcPct val="107000"/>
              </a:lnSpc>
              <a:spcBef>
                <a:spcPts val="0"/>
              </a:spcBef>
              <a:spcAft>
                <a:spcPts val="800"/>
              </a:spcAft>
            </a:pPr>
            <a:r>
              <a:rPr lang="ar-SA" sz="18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يتم استخدام مصطلح "التجارة الإلكترونية" بشكل واسع في وسائل الإعلام وفي أوساط المجتمعات التجارية وبين الجميع بشكل كبير، وعلى الرغم من انتشار هذا المصطلح، يبدو أنه لم يتم ربطه بشكل كافٍ بفهم حقيقي لجوهر التجارة الإلكترونية؛ حيث يقتصر تعريف التجارة الإلكترونية، من وجهة نظر بعض الأفراد على أنها التجارة التي تتم عبر الإنترنت</a:t>
            </a:r>
            <a:r>
              <a:rPr lang="en-US" sz="18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8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SA" sz="18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فالتجارة التقليدية تعتمد على مقومات بسيطة مثل وجود بائع ومكان للبيع ومشتري ومنتج يتم عرضه، في زمان معين، إنها دائرة محدودة تقوم على تلك العناصر الأساسية. أما التجارة الإلكترونية، فتمتد إلى أفق أوسع وأعم، حيث يمكن للمشتري أن يكون من أي مكان في العالم، والبائع يمكن أن يكون في أي مكان آخر، فهي فكرة تشمل منصة للبيع في أي وقت ومن أي مكان، حيث يمكن للمعاملات أن تحدث في دقيقة واحدة على الأكثر، دون الحاجة للتواجد الجغرافي أو تحديد مواعيد محددة، كل ذلك يتم بسهولة وبشكل مجاني، مما يجعل هذا المجال مثيرًا للبحث والاستكشاف خاصة من الناحية القانونية، ويدعونا لاستكشاف أسرار التجارة الإلكترونية وتفاصيلها الفريدة</a:t>
            </a:r>
            <a:r>
              <a:rPr lang="en-US" sz="18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8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rcRect/>
          <a:stretch/>
        </p:blipFill>
        <p:spPr>
          <a:xfrm>
            <a:off x="1863915" y="1511063"/>
            <a:ext cx="2513746" cy="3770619"/>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3671107" y="74692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a:t>
            </a:r>
            <a:r>
              <a:rPr lang="en-US" sz="2000" b="1" dirty="0">
                <a:solidFill>
                  <a:schemeClr val="bg1"/>
                </a:solidFill>
                <a:ea typeface="Roboto Light" panose="02000000000000000000" pitchFamily="2" charset="0"/>
              </a:rPr>
              <a:t>7</a:t>
            </a:r>
          </a:p>
        </p:txBody>
      </p:sp>
    </p:spTree>
    <p:extLst>
      <p:ext uri="{BB962C8B-B14F-4D97-AF65-F5344CB8AC3E}">
        <p14:creationId xmlns:p14="http://schemas.microsoft.com/office/powerpoint/2010/main" val="24769942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4745313" y="1339273"/>
            <a:ext cx="6714835" cy="4401526"/>
          </a:xfrm>
          <a:prstGeom prst="rect">
            <a:avLst/>
          </a:prstGeom>
          <a:noFill/>
        </p:spPr>
        <p:txBody>
          <a:bodyPr wrap="square" rtlCol="0">
            <a:spAutoFit/>
          </a:bodyPr>
          <a:lstStyle/>
          <a:p>
            <a:pPr marL="0" marR="0" algn="r" rtl="1">
              <a:lnSpc>
                <a:spcPct val="107000"/>
              </a:lnSpc>
              <a:spcBef>
                <a:spcPts val="0"/>
              </a:spcBef>
              <a:spcAft>
                <a:spcPts val="800"/>
              </a:spcAft>
            </a:pPr>
            <a:r>
              <a:rPr lang="ar-EG" sz="2400" b="1" kern="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أولاً: مفهوم التجارة الإلكترونية</a:t>
            </a:r>
            <a:endParaRPr lang="en-US" sz="2400"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000" b="1" kern="100" dirty="0">
                <a:solidFill>
                  <a:srgbClr val="C55A11"/>
                </a:solidFill>
                <a:effectLst/>
                <a:latin typeface="Calibri" panose="020F0502020204030204" pitchFamily="34" charset="0"/>
                <a:ea typeface="Calibri" panose="020F0502020204030204" pitchFamily="34" charset="0"/>
                <a:cs typeface="Times New Roman" panose="02020603050405020304" pitchFamily="18" charset="0"/>
              </a:rPr>
              <a:t>البداية التاريخية للتجارة الإلكترونية</a:t>
            </a:r>
            <a:endParaRPr lang="en-US" sz="2000" b="1"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SA"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تعود أصول مفهوم التجارة الإلكترونية إلى فترة مبكرة من السبعينات في القرن العشرين، حيث بدأت الشركات الأمريكية في استخدام شبكات خاصة لربطها بعملائها وشركائها التجاريين. في بداية هذه الفترة، كانت تطبيقات التجارة الإلكترونية تقتصر على التحويلات المالية الإلكترونية، ورغم أن هذه التطبيقات كانت حاضرة في السبعينات، إلا أن نطاق التطبيق لم يتجاوز حدود الشركات التجارية الكبيرة وبعض الهيئات</a:t>
            </a:r>
            <a:r>
              <a:rPr lang="en-US" sz="20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SA"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كما بدأ في ذلك الوقت في الظهورمفهوم تبادل البيانات الإلكتروني، الذي وسع نطاق التجارة الإلكترونية من مجرد المعاملات المالية إلى مجالات أخرى، ومع تطور التكنولوجيا امتدت هذه القدرات من المؤسسات المالية إلى مؤسسات أخرى، مما أضفى طابعاً جديداً على مفهوم التجارة الإلكترونية</a:t>
            </a:r>
            <a:r>
              <a:rPr lang="en-US" sz="20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rcRect/>
          <a:stretch/>
        </p:blipFill>
        <p:spPr>
          <a:xfrm>
            <a:off x="1636665" y="2304970"/>
            <a:ext cx="3108648" cy="247013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9" name="Rectangle 8">
            <a:extLst>
              <a:ext uri="{FF2B5EF4-FFF2-40B4-BE49-F238E27FC236}">
                <a16:creationId xmlns:a16="http://schemas.microsoft.com/office/drawing/2014/main" id="{5A075604-73CD-4507-8013-424F369DFDEB}"/>
              </a:ext>
            </a:extLst>
          </p:cNvPr>
          <p:cNvSpPr/>
          <p:nvPr/>
        </p:nvSpPr>
        <p:spPr>
          <a:xfrm>
            <a:off x="3479281" y="68007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ea typeface="Roboto Light" panose="02000000000000000000" pitchFamily="2" charset="0"/>
              </a:rPr>
              <a:t>07</a:t>
            </a:r>
          </a:p>
        </p:txBody>
      </p:sp>
    </p:spTree>
    <p:extLst>
      <p:ext uri="{BB962C8B-B14F-4D97-AF65-F5344CB8AC3E}">
        <p14:creationId xmlns:p14="http://schemas.microsoft.com/office/powerpoint/2010/main" val="16480371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725214" y="1054712"/>
            <a:ext cx="5857863" cy="52232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rotWithShape="1">
          <a:blip r:embed="rId2">
            <a:extLst>
              <a:ext uri="{28A0092B-C50C-407E-A947-70E740481C1C}">
                <a14:useLocalDpi xmlns:a14="http://schemas.microsoft.com/office/drawing/2010/main" val="0"/>
              </a:ext>
            </a:extLst>
          </a:blip>
          <a:srcRect l="-864" t="-11429" r="864" b="34585"/>
          <a:stretch/>
        </p:blipFill>
        <p:spPr>
          <a:xfrm>
            <a:off x="6619164" y="930443"/>
            <a:ext cx="4962146" cy="2724626"/>
          </a:xfrm>
          <a:prstGeom prst="rect">
            <a:avLst/>
          </a:prstGeom>
        </p:spPr>
      </p:pic>
      <p:sp>
        <p:nvSpPr>
          <p:cNvPr id="4" name="Rectangle 3">
            <a:extLst>
              <a:ext uri="{FF2B5EF4-FFF2-40B4-BE49-F238E27FC236}">
                <a16:creationId xmlns:a16="http://schemas.microsoft.com/office/drawing/2014/main" id="{0AC2650A-C51A-9ACB-723B-68D89C868D01}"/>
              </a:ext>
            </a:extLst>
          </p:cNvPr>
          <p:cNvSpPr/>
          <p:nvPr/>
        </p:nvSpPr>
        <p:spPr>
          <a:xfrm>
            <a:off x="1021576" y="1212844"/>
            <a:ext cx="5368713" cy="5201167"/>
          </a:xfrm>
          <a:prstGeom prst="rect">
            <a:avLst/>
          </a:prstGeom>
        </p:spPr>
        <p:txBody>
          <a:bodyPr wrap="square">
            <a:spAutoFit/>
          </a:bodyPr>
          <a:lstStyle/>
          <a:p>
            <a:pPr marL="0" marR="0" algn="r" rtl="1">
              <a:lnSpc>
                <a:spcPct val="107000"/>
              </a:lnSpc>
              <a:spcBef>
                <a:spcPts val="0"/>
              </a:spcBef>
              <a:spcAft>
                <a:spcPts val="800"/>
              </a:spcAft>
            </a:pPr>
            <a:r>
              <a:rPr lang="ar-EG" sz="2000" b="1" kern="100" dirty="0">
                <a:solidFill>
                  <a:srgbClr val="C55A11"/>
                </a:solidFill>
                <a:effectLst/>
                <a:latin typeface="Calibri" panose="020F0502020204030204" pitchFamily="34" charset="0"/>
                <a:ea typeface="Calibri" panose="020F0502020204030204" pitchFamily="34" charset="0"/>
                <a:cs typeface="Times New Roman" panose="02020603050405020304" pitchFamily="18" charset="0"/>
              </a:rPr>
              <a:t>تعددت الجهات التي أوردت تعريفات للتجارة الإلكترونية </a:t>
            </a:r>
            <a:endParaRPr lang="en-US" sz="2000" b="1"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pPr>
            <a:r>
              <a:rPr lang="ar-SA"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يرى الاقتصاديون أن التجارة الكترونية هي استخدام وسائل الاتصال والمعلومات بين الأطراف التجارية لإتمام الأعمال والصفقات، وتشمل خدمة السوق والمشروعات الافتراضية. </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pPr>
            <a:r>
              <a:rPr lang="ar-SA"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في عالم الاتصالات، يُعرَّف هذا المفهوم بوسيلة لنقل المعلومات أو الخدمات أو المنتجات عبر خطوط الهاتف أو شبكات الكمبيوتر أو أي وسيلة أخرى. </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pPr>
            <a:r>
              <a:rPr lang="ar-SA"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من وجهة نظر الأعمال، تُعتبر التجارة الإلكترونية عملية تطبيق التكنولوجيا لتسريع وتيسير المعاملات التجارية. </a:t>
            </a:r>
            <a:endParaRPr lang="en-US"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endParaRPr>
          </a:p>
          <a:p>
            <a:pPr algn="r" rtl="1">
              <a:lnSpc>
                <a:spcPct val="107000"/>
              </a:lnSpc>
              <a:spcAft>
                <a:spcPts val="800"/>
              </a:spcAft>
            </a:pPr>
            <a:r>
              <a:rPr lang="ar-SA"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في النهاية، نستطيع أن نقول أن التجارة الإلكترونية تتجاوز الحدود الزمانية والمكانية لتمكين المتعاملين من تنفيذ المعاملات بحرية، وتشمل جميع الجوانب من الأفراد إلى المؤسسات والحكومات</a:t>
            </a:r>
            <a:r>
              <a:rPr lang="en-US" sz="20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R="0" lvl="0" algn="r" rtl="1">
              <a:lnSpc>
                <a:spcPct val="107000"/>
              </a:lnSpc>
              <a:spcBef>
                <a:spcPts val="0"/>
              </a:spcBef>
              <a:spcAft>
                <a:spcPts val="800"/>
              </a:spcAft>
            </a:pPr>
            <a:endParaRPr lang="en-US" sz="20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ea typeface="Roboto Light" panose="02000000000000000000" pitchFamily="2" charset="0"/>
              </a:rPr>
              <a:t>07</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0596545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10559"/>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460514" y="1967051"/>
            <a:ext cx="6856774" cy="3223575"/>
          </a:xfrm>
          <a:prstGeom prst="rect">
            <a:avLst/>
          </a:prstGeom>
          <a:noFill/>
        </p:spPr>
        <p:txBody>
          <a:bodyPr wrap="square" rtlCol="0">
            <a:spAutoFit/>
          </a:bodyPr>
          <a:lstStyle/>
          <a:p>
            <a:pPr algn="r" rtl="1">
              <a:lnSpc>
                <a:spcPct val="107000"/>
              </a:lnSpc>
              <a:spcAft>
                <a:spcPts val="800"/>
              </a:spcAft>
            </a:pPr>
            <a:r>
              <a:rPr lang="ar-EG" sz="2000" b="1" kern="100" dirty="0">
                <a:solidFill>
                  <a:srgbClr val="C55A11"/>
                </a:solidFill>
                <a:effectLst/>
                <a:latin typeface="Calibri" panose="020F0502020204030204" pitchFamily="34" charset="0"/>
                <a:ea typeface="Calibri" panose="020F0502020204030204" pitchFamily="34" charset="0"/>
                <a:cs typeface="Times New Roman" panose="02020603050405020304" pitchFamily="18" charset="0"/>
              </a:rPr>
              <a:t>وكما رأينا أن كل مجال يعرف التجارة الإلكترونية من منظوره؛ فنحن بدورنا ندرس التجارة الإلكترونية لنقف على حقيقة مفهومها من وجهة النظر القانونية.</a:t>
            </a:r>
            <a:endParaRPr lang="en-US" sz="20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r" rtl="1">
              <a:lnSpc>
                <a:spcPct val="107000"/>
              </a:lnSpc>
              <a:spcBef>
                <a:spcPts val="0"/>
              </a:spcBef>
              <a:spcAft>
                <a:spcPts val="800"/>
              </a:spcAft>
            </a:pPr>
            <a:r>
              <a:rPr lang="ar-EG" sz="2000" b="1" kern="100" dirty="0">
                <a:effectLst/>
                <a:latin typeface="Calibri" panose="020F0502020204030204" pitchFamily="34" charset="0"/>
                <a:ea typeface="Calibri" panose="020F0502020204030204" pitchFamily="34" charset="0"/>
                <a:cs typeface="Times New Roman" panose="02020603050405020304" pitchFamily="18" charset="0"/>
              </a:rPr>
              <a:t>تباينت التعريفات القانونية التي تناولت مفهوم التجارة الإلكترونية فجاءت أحياناً موسعة وأحياناً مضيقة للمصطلح وهو ما سنتناوله من خلال النقاط الثلاثة التالية:</a:t>
            </a:r>
            <a:endParaRPr lang="en-US" sz="2000" b="1"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pPr>
            <a:r>
              <a:rPr lang="ar-EG" sz="2000" b="1" u="sng"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مفهوم التجارة الإلكترونية من حيث السعة والضيق</a:t>
            </a:r>
            <a:endParaRPr lang="en-US" sz="2000" b="1"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pPr>
            <a:r>
              <a:rPr lang="ar-EG" sz="2000" b="1" u="sng"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الأونسيترال ومفهوم التجارة الإلكترونية</a:t>
            </a:r>
            <a:endParaRPr lang="en-US" sz="2000" b="1"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pPr>
            <a:r>
              <a:rPr lang="ar-EG" sz="2000" b="1" u="sng"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المفهوم وفق توجيه التجارة الإلكترونية بالاتحاد الأوروبي</a:t>
            </a:r>
            <a:endParaRPr lang="en-US" sz="2000" b="1" kern="1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pPr>
            <a:r>
              <a:rPr lang="ar-EG" sz="2000" b="1" u="sng"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المفهوم في النظام القانوني السعودي</a:t>
            </a:r>
            <a:endParaRPr lang="en-US" sz="2000" b="1"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rcRect/>
          <a:stretch/>
        </p:blipFill>
        <p:spPr>
          <a:xfrm>
            <a:off x="1863915" y="1511063"/>
            <a:ext cx="2513746" cy="3770619"/>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3671107" y="74692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ea typeface="Roboto Light" panose="02000000000000000000" pitchFamily="2" charset="0"/>
              </a:rPr>
              <a:t>07</a:t>
            </a:r>
          </a:p>
        </p:txBody>
      </p:sp>
      <p:sp>
        <p:nvSpPr>
          <p:cNvPr id="6" name="TextBox 5">
            <a:extLst>
              <a:ext uri="{FF2B5EF4-FFF2-40B4-BE49-F238E27FC236}">
                <a16:creationId xmlns:a16="http://schemas.microsoft.com/office/drawing/2014/main" id="{C47996B3-E123-8D06-D1C1-3FC292E30E4C}"/>
              </a:ext>
            </a:extLst>
          </p:cNvPr>
          <p:cNvSpPr txBox="1"/>
          <p:nvPr/>
        </p:nvSpPr>
        <p:spPr>
          <a:xfrm>
            <a:off x="1957331" y="2967335"/>
            <a:ext cx="2326914" cy="461665"/>
          </a:xfrm>
          <a:prstGeom prst="rect">
            <a:avLst/>
          </a:prstGeom>
          <a:noFill/>
        </p:spPr>
        <p:txBody>
          <a:bodyPr wrap="square" rtlCol="0">
            <a:spAutoFit/>
          </a:bodyPr>
          <a:lstStyle/>
          <a:p>
            <a:pPr algn="ctr"/>
            <a:r>
              <a:rPr lang="en-US" sz="2400" b="1" dirty="0">
                <a:solidFill>
                  <a:srgbClr val="2D3956"/>
                </a:solidFill>
                <a:latin typeface="ADLaM Display" panose="020F0502020204030204" pitchFamily="2" charset="0"/>
                <a:ea typeface="ADLaM Display" panose="020F0502020204030204" pitchFamily="2" charset="0"/>
                <a:cs typeface="ADLaM Display" panose="020F0502020204030204" pitchFamily="2" charset="0"/>
              </a:rPr>
              <a:t>E-COMMERCE</a:t>
            </a:r>
          </a:p>
        </p:txBody>
      </p:sp>
    </p:spTree>
    <p:extLst>
      <p:ext uri="{BB962C8B-B14F-4D97-AF65-F5344CB8AC3E}">
        <p14:creationId xmlns:p14="http://schemas.microsoft.com/office/powerpoint/2010/main" val="10627802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45404" t="39098" r="1615" b="889"/>
          <a:stretch/>
        </p:blipFill>
        <p:spPr>
          <a:xfrm>
            <a:off x="0" y="0"/>
            <a:ext cx="5547685" cy="5573488"/>
          </a:xfrm>
        </p:spPr>
      </p:pic>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444579"/>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82921931-45F3-4529-828F-1D0BF263FA11}"/>
              </a:ext>
            </a:extLst>
          </p:cNvPr>
          <p:cNvSpPr txBox="1"/>
          <p:nvPr/>
        </p:nvSpPr>
        <p:spPr>
          <a:xfrm>
            <a:off x="2422358" y="1877635"/>
            <a:ext cx="9769642" cy="4606646"/>
          </a:xfrm>
          <a:prstGeom prst="rect">
            <a:avLst/>
          </a:prstGeom>
          <a:noFill/>
        </p:spPr>
        <p:txBody>
          <a:bodyPr wrap="square">
            <a:spAutoFit/>
          </a:bodyPr>
          <a:lstStyle/>
          <a:p>
            <a:pPr marL="0" marR="0" algn="r" rtl="1">
              <a:lnSpc>
                <a:spcPct val="107000"/>
              </a:lnSpc>
              <a:spcBef>
                <a:spcPts val="0"/>
              </a:spcBef>
              <a:spcAft>
                <a:spcPts val="800"/>
              </a:spcAft>
            </a:pPr>
            <a:r>
              <a:rPr lang="ar-EG" sz="2800" b="1" u="sng"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1. مفهوم التجارة الإلكترونية من حيث السعة والضيق</a:t>
            </a:r>
            <a:endParaRPr lang="en-US" sz="2800" b="1"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800" b="1" kern="100" dirty="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rPr>
              <a:t>المعاملات الإلكترونية</a:t>
            </a:r>
            <a:r>
              <a:rPr lang="en-US" sz="2800" b="1" kern="100" dirty="0">
                <a:solidFill>
                  <a:schemeClr val="accent2">
                    <a:lumMod val="75000"/>
                  </a:schemeClr>
                </a:solidFill>
                <a:effectLst/>
                <a:latin typeface="Times New Roman" panose="02020603050405020304" pitchFamily="18" charset="0"/>
                <a:ea typeface="Calibri" panose="020F0502020204030204" pitchFamily="34" charset="0"/>
                <a:cs typeface="Arial" panose="020B0604020202020204" pitchFamily="34" charset="0"/>
              </a:rPr>
              <a:t>:</a:t>
            </a:r>
            <a:endParaRPr lang="en-US" sz="2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0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تعتبر التجارة الإلكترونية أحد أهم المعاملات الإلكترونية بوجه عام، ومما لا شك فيه أننا لم نعد في حاجه للتأكيد على وجود وانتشار التجارة الإلكترونية ، فقد أصبحت المعاملات الإلكترونية _ومن بينها التجارة الإلكترونية_ من أهم سبل التعامل لدى أفراد القانون العام والخاص لما توفره من سرعة وفعالية.</a:t>
            </a:r>
            <a:endParaRPr lang="en-US" sz="20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800" b="1" kern="100" dirty="0">
                <a:solidFill>
                  <a:srgbClr val="C55A11"/>
                </a:solidFill>
                <a:effectLst/>
                <a:latin typeface="Calibri" panose="020F0502020204030204" pitchFamily="34" charset="0"/>
                <a:ea typeface="Calibri" panose="020F0502020204030204" pitchFamily="34" charset="0"/>
                <a:cs typeface="Times New Roman" panose="02020603050405020304" pitchFamily="18" charset="0"/>
              </a:rPr>
              <a:t>رسالة البيانات الإلكترونية</a:t>
            </a:r>
            <a:endParaRPr lang="en-US" sz="2800" b="1"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0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تعتبر رسالة البيانات الإلكترونية هي حجر الزاوية في المعاملات الإلكترونية، حيث تتم المعاملات الإلكترونية ومن بينها التجارة الإلكترونية عن طريق ما يسمى "رسالة البيانات الإلكترونية" ومن هنا يمكن تعريفها بأنها: الأداة الإلكترونية التي يقوم من خلالها أطراف المعاملة المتباعدين جغرافياً بالتعبير عن إرادتهم.</a:t>
            </a:r>
            <a:endParaRPr lang="en-US" sz="20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0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فالمراد بمصطلح رسالة البيانات تحديداً أنها: "المعلومات التي يتم </a:t>
            </a:r>
            <a:r>
              <a:rPr lang="ar-EG" sz="2000" b="1" kern="100" dirty="0">
                <a:solidFill>
                  <a:schemeClr val="bg1"/>
                </a:solidFill>
                <a:latin typeface="Calibri" panose="020F0502020204030204" pitchFamily="34" charset="0"/>
                <a:ea typeface="Calibri" panose="020F0502020204030204" pitchFamily="34" charset="0"/>
                <a:cs typeface="Times New Roman" panose="02020603050405020304" pitchFamily="18" charset="0"/>
              </a:rPr>
              <a:t>إنشاؤها</a:t>
            </a:r>
            <a:r>
              <a:rPr lang="ar-EG" sz="20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أو إرسالها أو تخزينها بوسائل إلكترونية أو ضوئية أو بوسائل مشابهة.</a:t>
            </a:r>
            <a:endParaRPr lang="en-US" sz="20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0371893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45404" t="39098" r="1615" b="889"/>
          <a:stretch/>
        </p:blipFill>
        <p:spPr>
          <a:xfrm>
            <a:off x="0" y="0"/>
            <a:ext cx="5547685" cy="5573488"/>
          </a:xfrm>
        </p:spPr>
      </p:pic>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444579"/>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82921931-45F3-4529-828F-1D0BF263FA11}"/>
              </a:ext>
            </a:extLst>
          </p:cNvPr>
          <p:cNvSpPr txBox="1"/>
          <p:nvPr/>
        </p:nvSpPr>
        <p:spPr>
          <a:xfrm>
            <a:off x="4128593" y="2323525"/>
            <a:ext cx="7920752" cy="4295663"/>
          </a:xfrm>
          <a:prstGeom prst="rect">
            <a:avLst/>
          </a:prstGeom>
          <a:noFill/>
        </p:spPr>
        <p:txBody>
          <a:bodyPr wrap="square">
            <a:spAutoFit/>
          </a:bodyPr>
          <a:lstStyle/>
          <a:p>
            <a:pPr marL="0" marR="0" algn="r" rtl="1">
              <a:lnSpc>
                <a:spcPct val="107000"/>
              </a:lnSpc>
              <a:spcBef>
                <a:spcPts val="0"/>
              </a:spcBef>
              <a:spcAft>
                <a:spcPts val="800"/>
              </a:spcAft>
            </a:pPr>
            <a:r>
              <a:rPr lang="ar-EG" sz="24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ومن خلال الوتيرة المتسارعة لما يشهده العالم من تطور في مجال المعاملات الإلكترونية، سنجد أنفسنا قد انتقلنا من فكرة انترنت الأشخاص إلى انترنت الأشياء الذي يتم فيه التعاملات المختلفة من إبرام وتنفيذ العقود عن طريق الآلات دون أي تدخل بشري على الإطلاق.</a:t>
            </a:r>
            <a:endParaRPr lang="en-US" sz="2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SA" sz="2800" b="1" kern="100" dirty="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rPr>
              <a:t>فعلى سبيل المثال:</a:t>
            </a:r>
            <a:endParaRPr lang="en-US" sz="2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SA" sz="24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يمكن أن يوجد نظام ذكي لإدارة مخزون المحلات التجارية، فلنفترض أن لدينا متجرًا ذكيًا يستخدم أجهزة استشعار لمراقبة كمية المنتجات على الرفوف، عندما يقل مستوى المخزون لمنتج معين عن الحد المحدد، يقوم النظام تلقائيًا بإرسال طلب للتزويد بالمزيد من تلك المنتجات إلى المورد عبر الإنترنت دون تدخل بشري.</a:t>
            </a:r>
            <a:endParaRPr lang="en-US" sz="2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785568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74712" y="381208"/>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4745313" y="1642646"/>
            <a:ext cx="6714835" cy="4154663"/>
          </a:xfrm>
          <a:prstGeom prst="rect">
            <a:avLst/>
          </a:prstGeom>
          <a:noFill/>
        </p:spPr>
        <p:txBody>
          <a:bodyPr wrap="square" rtlCol="0">
            <a:spAutoFit/>
          </a:bodyPr>
          <a:lstStyle/>
          <a:p>
            <a:pPr marL="0" marR="0" algn="r" rtl="1">
              <a:lnSpc>
                <a:spcPct val="107000"/>
              </a:lnSpc>
              <a:spcBef>
                <a:spcPts val="0"/>
              </a:spcBef>
              <a:spcAft>
                <a:spcPts val="800"/>
              </a:spcAft>
            </a:pPr>
            <a:r>
              <a:rPr lang="ar-EG" sz="2400" b="1" kern="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مفهوم التجارة الإلكترونية</a:t>
            </a:r>
            <a:endParaRPr lang="en-US" sz="2400" b="1"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SA" sz="18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يتم تعريف التجارة الإلكترونية بتعريفات موسعة أو مضيقة وفقاً لطبيعة المعاملة التي تدخل في نطاق مفهوم التجارة الإلكترونية، ووفقاً للوسط الإلكتروني لجريان المعاملة.</a:t>
            </a:r>
            <a:endParaRPr lang="en-US" sz="18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SA" sz="1800" b="1" kern="100" dirty="0">
                <a:solidFill>
                  <a:srgbClr val="C55A11"/>
                </a:solidFill>
                <a:effectLst/>
                <a:latin typeface="Calibri" panose="020F0502020204030204" pitchFamily="34" charset="0"/>
                <a:ea typeface="Calibri" panose="020F0502020204030204" pitchFamily="34" charset="0"/>
                <a:cs typeface="Times New Roman" panose="02020603050405020304" pitchFamily="18" charset="0"/>
              </a:rPr>
              <a:t>1. المفهوم المضيق للتجارة الإلكترونية </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SA" sz="1800" b="1" kern="100" dirty="0">
                <a:solidFill>
                  <a:srgbClr val="C55A11"/>
                </a:solidFill>
                <a:effectLst/>
                <a:latin typeface="Calibri" panose="020F0502020204030204" pitchFamily="34" charset="0"/>
                <a:ea typeface="Calibri" panose="020F0502020204030204" pitchFamily="34" charset="0"/>
                <a:cs typeface="Times New Roman" panose="02020603050405020304" pitchFamily="18" charset="0"/>
              </a:rPr>
              <a:t>(أ) وفقاً لطبيعة المعاملة:</a:t>
            </a: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SA" sz="18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المفهوم المضيق لمعاملات التجارة الإلكترونية يرتبط بثلاثة عناصر رئيسية تميزها. </a:t>
            </a:r>
            <a:endParaRPr lang="en-US" sz="18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SA" sz="18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أولاً: تتم في سياق النشاط التجاري، حيث تعتبر الركيزة الأساسية لها. </a:t>
            </a:r>
            <a:endParaRPr lang="en-US" sz="18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SA" sz="18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ثانيًا: تتميز بتحول الوثائق الورقية إلى وسائط إلكترونية، مما يجعلها تعتمد على الاتصالات الإلكترونية دون الحاجة إلى مراسلات ورقية. </a:t>
            </a:r>
            <a:endParaRPr lang="en-US" sz="18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SA" sz="18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وثالثًا: يتضمن فكرة التدويل والتكنولوجيا المتقدمة، حيث تعبر العلاقات القانونية الناتجة عنها الحدود الزمانية والمكانية</a:t>
            </a:r>
            <a:r>
              <a:rPr lang="en-US" sz="18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8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rcRect t="10270" b="10270"/>
          <a:stretch/>
        </p:blipFill>
        <p:spPr>
          <a:xfrm>
            <a:off x="1487426" y="2328494"/>
            <a:ext cx="3108648" cy="2470132"/>
          </a:xfrm>
          <a:prstGeom prst="rect">
            <a:avLst/>
          </a:prstGeom>
          <a:ln>
            <a:noFill/>
          </a:ln>
          <a:effectLst>
            <a:outerShdw blurRad="190500" algn="tl" rotWithShape="0">
              <a:srgbClr val="000000">
                <a:alpha val="70000"/>
              </a:srgbClr>
            </a:outerShdw>
          </a:effectLst>
        </p:spPr>
      </p:pic>
      <p:sp>
        <p:nvSpPr>
          <p:cNvPr id="9" name="Rectangle 8">
            <a:extLst>
              <a:ext uri="{FF2B5EF4-FFF2-40B4-BE49-F238E27FC236}">
                <a16:creationId xmlns:a16="http://schemas.microsoft.com/office/drawing/2014/main" id="{5A075604-73CD-4507-8013-424F369DFDEB}"/>
              </a:ext>
            </a:extLst>
          </p:cNvPr>
          <p:cNvSpPr/>
          <p:nvPr/>
        </p:nvSpPr>
        <p:spPr>
          <a:xfrm>
            <a:off x="3479281" y="68007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ea typeface="Roboto Light" panose="02000000000000000000" pitchFamily="2" charset="0"/>
              </a:rPr>
              <a:t>07</a:t>
            </a:r>
          </a:p>
        </p:txBody>
      </p:sp>
    </p:spTree>
    <p:extLst>
      <p:ext uri="{BB962C8B-B14F-4D97-AF65-F5344CB8AC3E}">
        <p14:creationId xmlns:p14="http://schemas.microsoft.com/office/powerpoint/2010/main" val="3841687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10559"/>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1425465" y="2058639"/>
            <a:ext cx="9932356" cy="3439468"/>
          </a:xfrm>
          <a:prstGeom prst="rect">
            <a:avLst/>
          </a:prstGeom>
          <a:noFill/>
        </p:spPr>
        <p:txBody>
          <a:bodyPr wrap="square" rtlCol="0">
            <a:spAutoFit/>
          </a:bodyPr>
          <a:lstStyle/>
          <a:p>
            <a:pPr marL="0" marR="0" algn="r" rtl="1">
              <a:lnSpc>
                <a:spcPct val="107000"/>
              </a:lnSpc>
              <a:spcBef>
                <a:spcPts val="0"/>
              </a:spcBef>
              <a:spcAft>
                <a:spcPts val="800"/>
              </a:spcAft>
            </a:pPr>
            <a:r>
              <a:rPr lang="ar-SA" sz="2400" b="1" kern="100" dirty="0">
                <a:solidFill>
                  <a:srgbClr val="2D3956"/>
                </a:solidFill>
                <a:effectLst/>
                <a:latin typeface="Calibri" panose="020F0502020204030204" pitchFamily="34" charset="0"/>
                <a:ea typeface="Calibri" panose="020F0502020204030204" pitchFamily="34" charset="0"/>
                <a:cs typeface="+mj-cs"/>
              </a:rPr>
              <a:t>فالتعريف المضيق لمعاملات التجارة الإلكترونية يحددها كأنشطة تجارية تؤدي إلى إبرام تعاقدات عبر الاتصالات عن بعد، دون ضرورة الوفاء بالقيمة المالية لهذه التعاقدات بالوسائل التقليدية. </a:t>
            </a:r>
            <a:endParaRPr lang="en-US" sz="2400" b="1" kern="100" dirty="0">
              <a:solidFill>
                <a:srgbClr val="2D3956"/>
              </a:solidFill>
              <a:effectLst/>
              <a:latin typeface="Calibri" panose="020F0502020204030204" pitchFamily="34" charset="0"/>
              <a:ea typeface="Calibri" panose="020F0502020204030204" pitchFamily="34" charset="0"/>
              <a:cs typeface="+mj-cs"/>
            </a:endParaRPr>
          </a:p>
          <a:p>
            <a:pPr marL="0" marR="0" algn="r" rtl="1">
              <a:lnSpc>
                <a:spcPct val="107000"/>
              </a:lnSpc>
              <a:spcBef>
                <a:spcPts val="0"/>
              </a:spcBef>
              <a:spcAft>
                <a:spcPts val="800"/>
              </a:spcAft>
            </a:pPr>
            <a:r>
              <a:rPr lang="ar-SA" sz="2400" b="1" kern="100" dirty="0">
                <a:solidFill>
                  <a:srgbClr val="2D3956"/>
                </a:solidFill>
                <a:effectLst/>
                <a:latin typeface="Calibri" panose="020F0502020204030204" pitchFamily="34" charset="0"/>
                <a:ea typeface="Calibri" panose="020F0502020204030204" pitchFamily="34" charset="0"/>
                <a:cs typeface="+mj-cs"/>
              </a:rPr>
              <a:t>وهناك تعريفًا آخر، يقول أنها تشمل تنفيذ المعاملات التجارية باستخدام تكنولوجيا المعلومات والاتصالات بين المشاريع التجارية وبعضها والمشاريع التجارية والمستهلكين.</a:t>
            </a:r>
            <a:endParaRPr lang="en-US" sz="2400" b="1" kern="100" dirty="0">
              <a:solidFill>
                <a:srgbClr val="2D3956"/>
              </a:solidFill>
              <a:effectLst/>
              <a:latin typeface="Calibri" panose="020F0502020204030204" pitchFamily="34" charset="0"/>
              <a:ea typeface="Calibri" panose="020F0502020204030204" pitchFamily="34" charset="0"/>
              <a:cs typeface="+mj-cs"/>
            </a:endParaRPr>
          </a:p>
          <a:p>
            <a:pPr marL="0" marR="0" algn="r" rtl="1">
              <a:lnSpc>
                <a:spcPct val="107000"/>
              </a:lnSpc>
              <a:spcBef>
                <a:spcPts val="0"/>
              </a:spcBef>
              <a:spcAft>
                <a:spcPts val="800"/>
              </a:spcAft>
            </a:pPr>
            <a:r>
              <a:rPr lang="ar-SA" sz="2400" b="1" kern="100" dirty="0">
                <a:solidFill>
                  <a:srgbClr val="2D3956"/>
                </a:solidFill>
                <a:effectLst/>
                <a:latin typeface="Calibri" panose="020F0502020204030204" pitchFamily="34" charset="0"/>
                <a:ea typeface="Calibri" panose="020F0502020204030204" pitchFamily="34" charset="0"/>
                <a:cs typeface="+mj-cs"/>
              </a:rPr>
              <a:t>وهناك رأي يعرف </a:t>
            </a:r>
            <a:r>
              <a:rPr lang="ar-EG" sz="2400" b="1" kern="100" dirty="0">
                <a:solidFill>
                  <a:srgbClr val="2D3956"/>
                </a:solidFill>
                <a:effectLst/>
                <a:latin typeface="Calibri" panose="020F0502020204030204" pitchFamily="34" charset="0"/>
                <a:ea typeface="Calibri" panose="020F0502020204030204" pitchFamily="34" charset="0"/>
                <a:cs typeface="+mj-cs"/>
              </a:rPr>
              <a:t>معاملات التجارة الإلكترونية أنها عملية ترويج وتبادل السلع والخدمات وإتمام صفقاتها، باستخدام وسائل الاتصال وتكنولوجيا تبادل المعلومات الحديثة عن بعد لاسيما شبكة المعلومات العالمية (الإنترنت)، دون حاجة لانتقال الأطراف والتقائهم في مكان معين، سواء أكان تنفيذ الالتزامات المتبادلة إليكترونيًّا أم استلزم الأمر تنفيذها بشكل مادي محسوس.</a:t>
            </a:r>
            <a:endParaRPr lang="en-US" sz="2400" b="1" kern="100" dirty="0">
              <a:solidFill>
                <a:srgbClr val="2D3956"/>
              </a:solidFill>
              <a:effectLst/>
              <a:latin typeface="Calibri" panose="020F0502020204030204" pitchFamily="34" charset="0"/>
              <a:ea typeface="Calibri" panose="020F0502020204030204" pitchFamily="34" charset="0"/>
              <a:cs typeface="+mj-cs"/>
            </a:endParaRPr>
          </a:p>
        </p:txBody>
      </p:sp>
      <p:sp>
        <p:nvSpPr>
          <p:cNvPr id="7" name="Rectangle 6">
            <a:extLst>
              <a:ext uri="{FF2B5EF4-FFF2-40B4-BE49-F238E27FC236}">
                <a16:creationId xmlns:a16="http://schemas.microsoft.com/office/drawing/2014/main" id="{5A075604-73CD-4507-8013-424F369DFDEB}"/>
              </a:ext>
            </a:extLst>
          </p:cNvPr>
          <p:cNvSpPr/>
          <p:nvPr/>
        </p:nvSpPr>
        <p:spPr>
          <a:xfrm>
            <a:off x="3671107" y="74692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ea typeface="Roboto Light" panose="02000000000000000000" pitchFamily="2" charset="0"/>
              </a:rPr>
              <a:t>07</a:t>
            </a:r>
          </a:p>
        </p:txBody>
      </p:sp>
    </p:spTree>
    <p:extLst>
      <p:ext uri="{BB962C8B-B14F-4D97-AF65-F5344CB8AC3E}">
        <p14:creationId xmlns:p14="http://schemas.microsoft.com/office/powerpoint/2010/main" val="26727597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2018208" y="2108349"/>
            <a:ext cx="9048898" cy="3644652"/>
          </a:xfrm>
          <a:prstGeom prst="rect">
            <a:avLst/>
          </a:prstGeom>
          <a:noFill/>
        </p:spPr>
        <p:txBody>
          <a:bodyPr wrap="square" rtlCol="0">
            <a:spAutoFit/>
          </a:bodyPr>
          <a:lstStyle/>
          <a:p>
            <a:pPr marL="0" marR="0" algn="r" rtl="1">
              <a:lnSpc>
                <a:spcPct val="107000"/>
              </a:lnSpc>
              <a:spcBef>
                <a:spcPts val="0"/>
              </a:spcBef>
              <a:spcAft>
                <a:spcPts val="800"/>
              </a:spcAft>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وخلص هذا الرأي إلى أن عقد التجارة الإلكتروني يتميز بالخصائص الآتية:</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1- عدم الالتقاء والتواجد المادي للأطراف لحظة تبادل التراضي.</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 2 صدور الإيجاب واقتران العرض به يتم بطريق سمعي بصري، عبر شبكة المعلومات والاتصالات العالمية ( الإنترنت)؛ بالتفاعل بين طرفين، يضمهما مجلس واحد حكمي افتراضي، وهو ما يدخل العقد الإلكتروني في دائرة العقود التي تتم بين حاضرين في الزمان.</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3- أنه غير مثبت على دعامة مادية.</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4- أن أطرافه قد يتواجدون في دول مختلفة، ويقومون بتنفيذ التزاماتهم إلكترونيا عبر حدود تلك الدول.</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5A075604-73CD-4507-8013-424F369DFDEB}"/>
              </a:ext>
            </a:extLst>
          </p:cNvPr>
          <p:cNvSpPr/>
          <p:nvPr/>
        </p:nvSpPr>
        <p:spPr>
          <a:xfrm>
            <a:off x="3671107" y="74722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ea typeface="Roboto Light" panose="02000000000000000000" pitchFamily="2" charset="0"/>
              </a:rPr>
              <a:t>07</a:t>
            </a:r>
          </a:p>
        </p:txBody>
      </p:sp>
    </p:spTree>
    <p:extLst>
      <p:ext uri="{BB962C8B-B14F-4D97-AF65-F5344CB8AC3E}">
        <p14:creationId xmlns:p14="http://schemas.microsoft.com/office/powerpoint/2010/main" val="13822543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10559"/>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1745612" y="1967051"/>
            <a:ext cx="9571676" cy="3505319"/>
          </a:xfrm>
          <a:prstGeom prst="rect">
            <a:avLst/>
          </a:prstGeom>
          <a:noFill/>
        </p:spPr>
        <p:txBody>
          <a:bodyPr wrap="square" rtlCol="0">
            <a:spAutoFit/>
          </a:bodyPr>
          <a:lstStyle/>
          <a:p>
            <a:pPr marL="0" marR="0" algn="r" rtl="1">
              <a:lnSpc>
                <a:spcPct val="107000"/>
              </a:lnSpc>
              <a:spcBef>
                <a:spcPts val="0"/>
              </a:spcBef>
              <a:spcAft>
                <a:spcPts val="800"/>
              </a:spcAft>
            </a:pPr>
            <a:r>
              <a:rPr lang="ar-EG" sz="2800" b="1" kern="100" dirty="0">
                <a:solidFill>
                  <a:srgbClr val="C55A11"/>
                </a:solidFill>
                <a:effectLst/>
                <a:latin typeface="Calibri" panose="020F0502020204030204" pitchFamily="34" charset="0"/>
                <a:ea typeface="Calibri" panose="020F0502020204030204" pitchFamily="34" charset="0"/>
                <a:cs typeface="Times New Roman" panose="02020603050405020304" pitchFamily="18" charset="0"/>
              </a:rPr>
              <a:t>(ب) وفقاً لطبيعة الوسط الإلكتروني للمعاملة</a:t>
            </a:r>
            <a:endParaRPr lang="en-US" sz="2800" b="1"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أصدرت منظمة "التعاون الاقتصادي والتنمية" تعريفاً مضيقاً للتجارة الالكترونية وجاء مضمونة بأنها "بيع وشراء سلع أو خدمات عبر شبكات الحاسوب الآلي المصممة خصيصاً لإنشاء أو تسليم أوامر الطلبات، ولايلزم أن يتم الدفع والتسليم عبر الإنترنت، وذلك مع استبعاد الطلبات التي يتم إجراؤها عن طريق المكالمات الهاتفية أو الفاكس او البريد الإلكتروني المطبوع يدوياً.</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يتضح من هذا التعريف أنه لا يتوقف على طريقة محددة للتسليم أو الدفع، إنما يضيق المفهوم من حيث تضييقه للوسط الاإلكتروني حيث حدد أن تكون المعاملة </a:t>
            </a: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عبر شبكات الحاسوب الآلي المصممة خصيصاً لإنشاء أو تسليم أوامر الطلبات واستبعد الطرق الأخرى للطلبات.</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5A075604-73CD-4507-8013-424F369DFDEB}"/>
              </a:ext>
            </a:extLst>
          </p:cNvPr>
          <p:cNvSpPr/>
          <p:nvPr/>
        </p:nvSpPr>
        <p:spPr>
          <a:xfrm>
            <a:off x="3624284" y="65752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07</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1509526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45404" t="39098" r="1615" b="889"/>
          <a:stretch/>
        </p:blipFill>
        <p:spPr>
          <a:xfrm>
            <a:off x="0" y="0"/>
            <a:ext cx="5547685" cy="5573488"/>
          </a:xfrm>
        </p:spPr>
      </p:pic>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444579"/>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82921931-45F3-4529-828F-1D0BF263FA11}"/>
              </a:ext>
            </a:extLst>
          </p:cNvPr>
          <p:cNvSpPr txBox="1"/>
          <p:nvPr/>
        </p:nvSpPr>
        <p:spPr>
          <a:xfrm>
            <a:off x="2602390" y="1925866"/>
            <a:ext cx="9278435" cy="4211538"/>
          </a:xfrm>
          <a:prstGeom prst="rect">
            <a:avLst/>
          </a:prstGeom>
          <a:noFill/>
        </p:spPr>
        <p:txBody>
          <a:bodyPr wrap="square">
            <a:spAutoFit/>
          </a:bodyPr>
          <a:lstStyle/>
          <a:p>
            <a:pPr marL="0" marR="0" algn="r" rtl="1">
              <a:lnSpc>
                <a:spcPct val="107000"/>
              </a:lnSpc>
              <a:spcBef>
                <a:spcPts val="0"/>
              </a:spcBef>
              <a:spcAft>
                <a:spcPts val="800"/>
              </a:spcAft>
            </a:pPr>
            <a:r>
              <a:rPr lang="ar-EG" sz="3200" b="1" kern="100" dirty="0">
                <a:solidFill>
                  <a:srgbClr val="C55A11"/>
                </a:solidFill>
                <a:latin typeface="Calibri" panose="020F0502020204030204" pitchFamily="34" charset="0"/>
                <a:ea typeface="Calibri" panose="020F0502020204030204" pitchFamily="34" charset="0"/>
                <a:cs typeface="Times New Roman" panose="02020603050405020304" pitchFamily="18" charset="0"/>
              </a:rPr>
              <a:t>2.ا</a:t>
            </a:r>
            <a:r>
              <a:rPr lang="ar-EG" sz="3200" b="1" kern="100" dirty="0">
                <a:solidFill>
                  <a:srgbClr val="C55A11"/>
                </a:solidFill>
                <a:effectLst/>
                <a:latin typeface="Calibri" panose="020F0502020204030204" pitchFamily="34" charset="0"/>
                <a:ea typeface="Calibri" panose="020F0502020204030204" pitchFamily="34" charset="0"/>
                <a:cs typeface="Times New Roman" panose="02020603050405020304" pitchFamily="18" charset="0"/>
              </a:rPr>
              <a:t>لمفهوم الموسع لمعاملات التجارة الإلكترونية </a:t>
            </a:r>
            <a:endParaRPr lang="en-US" sz="2000" b="1"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800" b="1" kern="100" dirty="0">
                <a:solidFill>
                  <a:srgbClr val="C55A11"/>
                </a:solidFill>
                <a:effectLst/>
                <a:latin typeface="Calibri" panose="020F0502020204030204" pitchFamily="34" charset="0"/>
                <a:ea typeface="Calibri" panose="020F0502020204030204" pitchFamily="34" charset="0"/>
                <a:cs typeface="Times New Roman" panose="02020603050405020304" pitchFamily="18" charset="0"/>
              </a:rPr>
              <a:t>(أ) وفقاً لطبيعة المعاملة</a:t>
            </a:r>
            <a:endParaRPr lang="en-US" sz="2800" b="1"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0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يمكن التوسع في مفهوم التجارة الإلكترونية من حيث طبيعة المعاملة فنجده يشمل كل الأنشطة بغض النظر عن طبيعتها أو كونها تتعلق بسلعة أو خدمة، وتكون العبرة فقط بكون المعاملة تتم عبر شبكات الإتصال عن بعد.</a:t>
            </a:r>
            <a:endParaRPr lang="en-US" sz="20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0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فنجد أن هذا التعريف يشمل أي نشاط سواء أكان تجاري أو مدني ، بمهنى أن يدخل في سياقه الاستعلامات قبل التعاقد أو خدمة ما بعد البيع، أو الوفاء بقيمة الصفقة.</a:t>
            </a:r>
            <a:endParaRPr lang="en-US" sz="20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0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فجاء تعريف التجارة الإلكترونية من قبل منظمة التجارة العالمية تعريفاً موسعاً بأنها "إنتاج أو توزيع أو تسويق أو بيع أو تسليم السلع والخدمات بالوسائل الإلكترونية".</a:t>
            </a:r>
            <a:endParaRPr lang="en-US" sz="20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marR="0" indent="-342900" algn="r" rtl="1">
              <a:lnSpc>
                <a:spcPct val="107000"/>
              </a:lnSpc>
              <a:spcBef>
                <a:spcPts val="0"/>
              </a:spcBef>
              <a:spcAft>
                <a:spcPts val="800"/>
              </a:spcAft>
              <a:buFont typeface="Arial" panose="020B0604020202020204" pitchFamily="34" charset="0"/>
              <a:buChar char="•"/>
            </a:pPr>
            <a:r>
              <a:rPr lang="ar-EG" sz="20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فالتعريف الموسع للتجارة الإلكترونية وفقاً لطبيعة المعاملة يرى أنها جميع المعاملات التي تتم عبر الإنترنت ولو لم تتمتع بالصفة التجارية.</a:t>
            </a:r>
            <a:endParaRPr lang="en-US" sz="20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844002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45404" t="39098" r="1615" b="889"/>
          <a:stretch/>
        </p:blipFill>
        <p:spPr>
          <a:xfrm>
            <a:off x="0" y="0"/>
            <a:ext cx="5547685" cy="5573488"/>
          </a:xfrm>
        </p:spPr>
      </p:pic>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444579"/>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82921931-45F3-4529-828F-1D0BF263FA11}"/>
              </a:ext>
            </a:extLst>
          </p:cNvPr>
          <p:cNvSpPr txBox="1"/>
          <p:nvPr/>
        </p:nvSpPr>
        <p:spPr>
          <a:xfrm>
            <a:off x="3386537" y="2040122"/>
            <a:ext cx="8545300" cy="3966407"/>
          </a:xfrm>
          <a:prstGeom prst="rect">
            <a:avLst/>
          </a:prstGeom>
          <a:noFill/>
        </p:spPr>
        <p:txBody>
          <a:bodyPr wrap="square">
            <a:spAutoFit/>
          </a:bodyPr>
          <a:lstStyle/>
          <a:p>
            <a:pPr marL="0" marR="0" algn="r" rtl="1">
              <a:lnSpc>
                <a:spcPct val="107000"/>
              </a:lnSpc>
              <a:spcBef>
                <a:spcPts val="0"/>
              </a:spcBef>
              <a:spcAft>
                <a:spcPts val="800"/>
              </a:spcAft>
            </a:pPr>
            <a:r>
              <a:rPr lang="ar-EG" sz="3200" b="1" kern="100" dirty="0">
                <a:solidFill>
                  <a:srgbClr val="C55A11"/>
                </a:solidFill>
                <a:effectLst/>
                <a:latin typeface="Calibri" panose="020F0502020204030204" pitchFamily="34" charset="0"/>
                <a:ea typeface="Calibri" panose="020F0502020204030204" pitchFamily="34" charset="0"/>
                <a:cs typeface="Times New Roman" panose="02020603050405020304" pitchFamily="18" charset="0"/>
              </a:rPr>
              <a:t>(ب) وفقاً لطبيعة الوسط الإلكتروني للمعاملة</a:t>
            </a:r>
            <a:endParaRPr lang="en-US" sz="3200" b="1"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4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أصدرت منظمة "التعاون الاقتصادي والتنمية" تعريفاً موسعاً للتجارة الالكترونية وجاء مضمونة بأنها لا تستلزم بالضرورة أن تتم عبر الإنترنت بالمعنى التقني بل تشمل كل بيع أو شراء للسلع أو الخدمات سواء بين الشركات أو الأفراد أو الحكومات أو غيرها من الهيئات والمنظمات الخاصة التي يتم إجراؤها عبر شبكة الإنترنت وغيرها من الشبكات المغلقة".</a:t>
            </a:r>
            <a:endParaRPr lang="en-US" sz="2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4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ومعنى ذلك أنه وفقاً لهذا التعريف يدخل في سياق التجارة الإلكترونية التعاملات التي تتم بالأنظمة المغلقة والتي يمكن الولوج إليها عبر الهاتف دون استخدام الانترنت مثل "مينيتل" وهو يعتبر من أنجح الخدمات المباشرة التي تمت قبل الانترنت.</a:t>
            </a:r>
            <a:endParaRPr lang="en-US" sz="2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783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725214" y="1054712"/>
            <a:ext cx="5857863" cy="52232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583" b="583"/>
          <a:stretch/>
        </p:blipFill>
        <p:spPr>
          <a:xfrm>
            <a:off x="6558769" y="1429010"/>
            <a:ext cx="4962146" cy="2724626"/>
          </a:xfrm>
          <a:prstGeom prst="rect">
            <a:avLst/>
          </a:prstGeom>
          <a:ln>
            <a:noFill/>
          </a:ln>
          <a:effectLst>
            <a:softEdge rad="112500"/>
          </a:effectLst>
        </p:spPr>
      </p:pic>
      <p:sp>
        <p:nvSpPr>
          <p:cNvPr id="4" name="Rectangle 3">
            <a:extLst>
              <a:ext uri="{FF2B5EF4-FFF2-40B4-BE49-F238E27FC236}">
                <a16:creationId xmlns:a16="http://schemas.microsoft.com/office/drawing/2014/main" id="{0AC2650A-C51A-9ACB-723B-68D89C868D01}"/>
              </a:ext>
            </a:extLst>
          </p:cNvPr>
          <p:cNvSpPr/>
          <p:nvPr/>
        </p:nvSpPr>
        <p:spPr>
          <a:xfrm>
            <a:off x="671085" y="1081705"/>
            <a:ext cx="5893950" cy="5196231"/>
          </a:xfrm>
          <a:prstGeom prst="rect">
            <a:avLst/>
          </a:prstGeom>
        </p:spPr>
        <p:txBody>
          <a:bodyPr wrap="square">
            <a:spAutoFit/>
          </a:bodyPr>
          <a:lstStyle/>
          <a:p>
            <a:pPr marL="0" marR="0" algn="r" rtl="1">
              <a:lnSpc>
                <a:spcPct val="107000"/>
              </a:lnSpc>
              <a:spcBef>
                <a:spcPts val="0"/>
              </a:spcBef>
              <a:spcAft>
                <a:spcPts val="800"/>
              </a:spcAft>
            </a:pPr>
            <a:r>
              <a:rPr lang="ar-EG" sz="2800" b="1" u="sng"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2. الأونسيترال وتعريف التجارة الإلكترونية</a:t>
            </a:r>
            <a:endParaRPr lang="en-US" sz="2800" b="1" kern="100" dirty="0">
              <a:effectLst/>
              <a:latin typeface="Calibri" panose="020F0502020204030204" pitchFamily="34" charset="0"/>
              <a:ea typeface="Calibri" panose="020F0502020204030204" pitchFamily="34" charset="0"/>
              <a:cs typeface="Arial" panose="020B0604020202020204" pitchFamily="34" charset="0"/>
            </a:endParaRPr>
          </a:p>
          <a:p>
            <a:pPr marL="0" marR="0" algn="ctr" rtl="1">
              <a:lnSpc>
                <a:spcPct val="107000"/>
              </a:lnSpc>
              <a:spcBef>
                <a:spcPts val="0"/>
              </a:spcBef>
              <a:spcAft>
                <a:spcPts val="800"/>
              </a:spcAft>
            </a:pPr>
            <a:r>
              <a:rPr lang="ar-EG"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الأونسيترال  </a:t>
            </a:r>
            <a:r>
              <a:rPr lang="en-US" sz="20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(UNCITRAL)</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ctr" rtl="1">
              <a:lnSpc>
                <a:spcPct val="107000"/>
              </a:lnSpc>
              <a:spcBef>
                <a:spcPts val="0"/>
              </a:spcBef>
              <a:spcAft>
                <a:spcPts val="800"/>
              </a:spcAft>
            </a:pPr>
            <a:r>
              <a:rPr lang="en-US" sz="20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 United Nations Commission on</a:t>
            </a:r>
            <a:endParaRPr lang="ar-EG" sz="20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endParaRPr>
          </a:p>
          <a:p>
            <a:pPr marL="0" marR="0" algn="ctr" rtl="1">
              <a:lnSpc>
                <a:spcPct val="107000"/>
              </a:lnSpc>
              <a:spcBef>
                <a:spcPts val="0"/>
              </a:spcBef>
              <a:spcAft>
                <a:spcPts val="800"/>
              </a:spcAft>
            </a:pPr>
            <a:r>
              <a:rPr lang="en-US" sz="20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 International Trade Law</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هي لجنة الأمم المتحدة لقانون التجارة الدولية وهي الهيئة القانونية الرئيسية التابعة للأمم المتحدة في مجال القانون التجاري الدولي.</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تحديداً في 16 ديسمبر عام 1996 وضعت الأونسترال قانوناً نموذجياً بحيث يلقى قبولاً من قبل الدول رغم اختلاف أنظمتها القانونية والاجتماعية والاقتصادية، وكان الهدف الأساسي من إصدار هذا القانون هو تسهيل استخدام التجارة الإلكترونية.</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ea typeface="Roboto Light" panose="02000000000000000000" pitchFamily="2" charset="0"/>
              </a:rPr>
              <a:t>07</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723150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2018208" y="2108349"/>
            <a:ext cx="9048898" cy="3471848"/>
          </a:xfrm>
          <a:prstGeom prst="rect">
            <a:avLst/>
          </a:prstGeom>
          <a:noFill/>
        </p:spPr>
        <p:txBody>
          <a:bodyPr wrap="square" rtlCol="0">
            <a:spAutoFit/>
          </a:bodyPr>
          <a:lstStyle/>
          <a:p>
            <a:pPr marL="0" marR="0" algn="r" rtl="1">
              <a:lnSpc>
                <a:spcPct val="107000"/>
              </a:lnSpc>
              <a:spcBef>
                <a:spcPts val="0"/>
              </a:spcBef>
              <a:spcAft>
                <a:spcPts val="800"/>
              </a:spcAft>
            </a:pPr>
            <a:r>
              <a:rPr lang="ar-EG"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لم يرد في هذا القانون تعريفاً محدداً للتجارة الإلكترونية رغم أنه جاء ينظمها، ولم يكن هذا سهواً بل عن قصد من واضعيه باعتبار أن ذلك من باب التوسع في مفهوم التجارة الإلكترونية، وجاء القانون يشمل مجموعة متنوعة من استخدامات التبادل الإلكتروني للبيانات المتصلة بالتجارة وقد يشار إليها عموماً تحت عنوان "التجارة الإلكترونية".</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فجاء نطاق تطبيق هذا القانون النموذجي يشمل كل أنواع المعلومات التي تكون في شكل رسالة بيانات مستخدمة في سياق أنشطة تجارية، ومن باب التأكيد على التوسع أكثر أكد هذا القانون في الهامش أن يجب تفسير مصطلح "الأنشطة التجارية" تفسيراً واسعاً ليشمل العلاقات ذات الطابع التجاري سواء أكانت تعاقدية أم لا، بل والأكثر من ذلك عندما ذكر المعاملات التجارية التي تدخل في مفهوم التجارة الالكترونية ذكرها على سبيل المثال لا الحصر، ومنها توريد وتبادل السلع والخدمات، الاستشارات الهندسية، الأعمال المصرفية والتأمين، نقل البضائع أو الركاب براً وجواً وبحراً، إلخ...</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5A075604-73CD-4507-8013-424F369DFDEB}"/>
              </a:ext>
            </a:extLst>
          </p:cNvPr>
          <p:cNvSpPr/>
          <p:nvPr/>
        </p:nvSpPr>
        <p:spPr>
          <a:xfrm>
            <a:off x="3671107" y="747225"/>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ea typeface="Roboto Light" panose="02000000000000000000" pitchFamily="2" charset="0"/>
              </a:rPr>
              <a:t>07</a:t>
            </a:r>
          </a:p>
        </p:txBody>
      </p:sp>
    </p:spTree>
    <p:extLst>
      <p:ext uri="{BB962C8B-B14F-4D97-AF65-F5344CB8AC3E}">
        <p14:creationId xmlns:p14="http://schemas.microsoft.com/office/powerpoint/2010/main" val="20692059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32003" y="51528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763823" y="2075451"/>
            <a:ext cx="9557668" cy="4148764"/>
          </a:xfrm>
          <a:prstGeom prst="rect">
            <a:avLst/>
          </a:prstGeom>
          <a:noFill/>
        </p:spPr>
        <p:txBody>
          <a:bodyPr wrap="square" rtlCol="0">
            <a:spAutoFit/>
          </a:bodyPr>
          <a:lstStyle/>
          <a:p>
            <a:pPr marL="0" marR="0" algn="r" rtl="1">
              <a:lnSpc>
                <a:spcPct val="107000"/>
              </a:lnSpc>
              <a:spcBef>
                <a:spcPts val="0"/>
              </a:spcBef>
              <a:spcAft>
                <a:spcPts val="800"/>
              </a:spcAft>
            </a:pPr>
            <a:r>
              <a:rPr lang="ar-EG" sz="2000" b="1" u="sng"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3. المفهوم وفق توجيه التجارة الإلكترونية بالاتحاد الأوروبي</a:t>
            </a:r>
            <a:endParaRPr lang="en-US" sz="2000" b="1"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أدركت دول الاتحاد الأوروبي أهمية تطور معاملات التجارة الإلكترونية؛ لما توفره من فرصاً للعمل والتوظيف ونشاطاً للمشاريع الصغيرة والمتوسطة، وأنها سبيلاً مهماً لتعزيز الميزة التنافسية للشركات الأوروبية.</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تحديداً في 8 يونيو عام 2000 صدر التوجيه رقم 2000-31 بشأن بعض الجوانب الققانونية لخدمات مجتمع المعلومات والتي من بينها التجارة الإلكترونية وسمي هذا التوجيه "توجيه التجارة الإلكترونية".</a:t>
            </a:r>
          </a:p>
          <a:p>
            <a:pPr marL="0" marR="0" algn="r" rtl="1">
              <a:lnSpc>
                <a:spcPct val="107000"/>
              </a:lnSpc>
              <a:spcBef>
                <a:spcPts val="0"/>
              </a:spcBef>
              <a:spcAft>
                <a:spcPts val="800"/>
              </a:spcAft>
            </a:pPr>
            <a:r>
              <a:rPr lang="ar-EG"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فكان هدف هذا التوجيه هو إزالة كل العقبال القانونية التي من شأنها أن تعرقل سير العمل في خدمات مجتمع المعلومات وعلى رأسها التجارة الإلكترونية. </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000" b="1" kern="100" dirty="0">
                <a:solidFill>
                  <a:srgbClr val="C55A11"/>
                </a:solidFill>
                <a:effectLst/>
                <a:latin typeface="Calibri" panose="020F0502020204030204" pitchFamily="34" charset="0"/>
                <a:ea typeface="Calibri" panose="020F0502020204030204" pitchFamily="34" charset="0"/>
                <a:cs typeface="Times New Roman" panose="02020603050405020304" pitchFamily="18" charset="0"/>
              </a:rPr>
              <a:t>ومن أمثلة هذه العقبات </a:t>
            </a:r>
            <a:r>
              <a:rPr lang="ar-EG"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تباين التشريعات ، وحالة عدم اليقين القانوني في النظم القانونية التي تنظم التجارة الإلكترونية، وغياب التنسيق بين دول أعضاء الاتحاد الأوروبي بشأن التشريعات المتعلقة بخدمات مجتمع المعلومات ومن بينها التجارة الإلكترونية.</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endParaRPr lang="en-US" sz="1800" b="1"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5A075604-73CD-4507-8013-424F369DFDEB}"/>
              </a:ext>
            </a:extLst>
          </p:cNvPr>
          <p:cNvSpPr/>
          <p:nvPr/>
        </p:nvSpPr>
        <p:spPr>
          <a:xfrm>
            <a:off x="3671107" y="81408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07</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5976066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32003" y="51528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106904" y="2003623"/>
            <a:ext cx="10214182" cy="3542060"/>
          </a:xfrm>
          <a:prstGeom prst="rect">
            <a:avLst/>
          </a:prstGeom>
          <a:noFill/>
        </p:spPr>
        <p:txBody>
          <a:bodyPr wrap="square" rtlCol="0">
            <a:spAutoFit/>
          </a:bodyPr>
          <a:lstStyle/>
          <a:p>
            <a:pPr marL="0" marR="0" algn="r" rtl="1">
              <a:lnSpc>
                <a:spcPct val="107000"/>
              </a:lnSpc>
              <a:spcBef>
                <a:spcPts val="0"/>
              </a:spcBef>
              <a:spcAft>
                <a:spcPts val="800"/>
              </a:spcAft>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وفي شأن تعريف توجيه التجارة الإلكترونية للاتحاد الأوروبي لمعاملات التجارة الإلكترونية ذكر أن خدمات مجتمع المعلومات تشمل طائفة واسعة من الأنشطة الاقتصادية التي تجري عبر الإنترنت وسرد منها ما يلي:</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1. الخدمات التي تؤدي لإبرام العقود عبر الانترنت، مثل بيع السلع عبر الإنترنت.</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2. الخدمات التي لا تؤدي إلى إبرام العقود عبر الإنترنت، لكنها تشكل إلى حد ما نشاط إقتصادي مثل الخدمات التي توفر المعلومات عبر الإنترنت أو الاتصالات التجارية فيدفع الحاصلون عليها مقابلاً.</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3. الخدمات التي تشمل المعلومات عبر شبكة الاتصالات، مع الأخذ في الإعتبار أن الخدمات التليفزيونية والبث الإذاعي لا تدخل ضمن خدمات مجتمع المعلومات لأنها لا تقدم بناء على طلب فردي.</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5A075604-73CD-4507-8013-424F369DFDEB}"/>
              </a:ext>
            </a:extLst>
          </p:cNvPr>
          <p:cNvSpPr/>
          <p:nvPr/>
        </p:nvSpPr>
        <p:spPr>
          <a:xfrm>
            <a:off x="3479281" y="68007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07</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9196528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579835" y="1078632"/>
            <a:ext cx="5857863" cy="52232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13886" b="13886"/>
          <a:stretch/>
        </p:blipFill>
        <p:spPr>
          <a:xfrm>
            <a:off x="6558769" y="1429010"/>
            <a:ext cx="4962146" cy="272462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Rectangle 3">
            <a:extLst>
              <a:ext uri="{FF2B5EF4-FFF2-40B4-BE49-F238E27FC236}">
                <a16:creationId xmlns:a16="http://schemas.microsoft.com/office/drawing/2014/main" id="{0AC2650A-C51A-9ACB-723B-68D89C868D01}"/>
              </a:ext>
            </a:extLst>
          </p:cNvPr>
          <p:cNvSpPr/>
          <p:nvPr/>
        </p:nvSpPr>
        <p:spPr>
          <a:xfrm>
            <a:off x="671085" y="1521105"/>
            <a:ext cx="5621234" cy="3962944"/>
          </a:xfrm>
          <a:prstGeom prst="rect">
            <a:avLst/>
          </a:prstGeom>
        </p:spPr>
        <p:txBody>
          <a:bodyPr wrap="square">
            <a:spAutoFit/>
          </a:bodyPr>
          <a:lstStyle/>
          <a:p>
            <a:pPr marL="0" marR="0" algn="r" rtl="1">
              <a:lnSpc>
                <a:spcPct val="107000"/>
              </a:lnSpc>
              <a:spcBef>
                <a:spcPts val="0"/>
              </a:spcBef>
              <a:spcAft>
                <a:spcPts val="800"/>
              </a:spcAft>
            </a:pPr>
            <a:r>
              <a:rPr lang="ar-EG" sz="2800" b="1" u="sng" kern="100" dirty="0">
                <a:solidFill>
                  <a:srgbClr val="C00000"/>
                </a:solidFill>
                <a:effectLst/>
                <a:latin typeface="Calibri" panose="020F0502020204030204" pitchFamily="34" charset="0"/>
                <a:ea typeface="Calibri" panose="020F0502020204030204" pitchFamily="34" charset="0"/>
                <a:cs typeface="Times New Roman" panose="02020603050405020304" pitchFamily="18" charset="0"/>
              </a:rPr>
              <a:t>4. المفهوم في النظام القانوني السعودي</a:t>
            </a:r>
            <a:endParaRPr lang="en-US" sz="2800" b="1"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8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كان لابد للتطورات والحداثة في عالم التقنية ونظم المعلومات والاتصالات أن تنعكس على الأنظمة القانونية لا سيما القوانين والتشريعات في الدول العربية.</a:t>
            </a:r>
            <a:endParaRPr lang="en-US" sz="28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8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جاءت بعض التشريعات محددة نصوصها في تنظيم التجارة الإلكترونية وجاءت شاملة لكل المعاملات الإلكترونية.</a:t>
            </a:r>
            <a:endParaRPr lang="en-US" sz="28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ea typeface="Roboto Light" panose="02000000000000000000" pitchFamily="2" charset="0"/>
              </a:rPr>
              <a:t>0</a:t>
            </a:r>
            <a:r>
              <a:rPr lang="en-US" sz="2400" b="1" dirty="0">
                <a:ea typeface="Roboto Light" panose="02000000000000000000" pitchFamily="2" charset="0"/>
              </a:rPr>
              <a:t>7</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260552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32003" y="51528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455450"/>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988909" y="2052102"/>
            <a:ext cx="10214182" cy="3315331"/>
          </a:xfrm>
          <a:prstGeom prst="rect">
            <a:avLst/>
          </a:prstGeom>
          <a:noFill/>
        </p:spPr>
        <p:txBody>
          <a:bodyPr wrap="square" rtlCol="0">
            <a:spAutoFit/>
          </a:bodyPr>
          <a:lstStyle/>
          <a:p>
            <a:pPr marL="0" marR="0" algn="r" rtl="1">
              <a:lnSpc>
                <a:spcPct val="107000"/>
              </a:lnSpc>
              <a:spcBef>
                <a:spcPts val="0"/>
              </a:spcBef>
              <a:spcAft>
                <a:spcPts val="800"/>
              </a:spcAft>
            </a:pPr>
            <a:r>
              <a:rPr lang="ar-EG" sz="2800" b="1" kern="100" dirty="0">
                <a:solidFill>
                  <a:srgbClr val="C55A11"/>
                </a:solidFill>
                <a:effectLst/>
                <a:latin typeface="Calibri" panose="020F0502020204030204" pitchFamily="34" charset="0"/>
                <a:ea typeface="Calibri" panose="020F0502020204030204" pitchFamily="34" charset="0"/>
                <a:cs typeface="Times New Roman" panose="02020603050405020304" pitchFamily="18" charset="0"/>
              </a:rPr>
              <a:t>النظام السعودي بشأن التعاملات الإلكترونية </a:t>
            </a:r>
            <a:endParaRPr lang="en-US" sz="2800" b="1"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 صدر المرسوم الملكي رقم (م/18) للعام 2007، وجاء فيه تعريف التعاملات الإلكترونية بأنها: "أي تبادل أو تراسل أو تعاقد، أو أي إجراء آخر يبرم أو ينفذ_ بشكل كلي أو جزئي_ بوسيلة إلكترونية.</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ووفقاً للمادة الثالثة يطبق على التعاملات والتوقيعات الإلكترونية يستثني من أحكامه ما يلي:</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1. التعاملات المتعلقة بالأحوال الشخصية.</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2. إصدار الصكوك المتعلقة بالتصرفات الواردة على العقار (ما لم يصدر من الجهو المسؤولة ما يسمح بإجرائها إلكترونياً وفقما تضعه هذه الجهات من ضوابط مع وزارة الاتصالات وتقنية المعلومات).</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5A075604-73CD-4507-8013-424F369DFDEB}"/>
              </a:ext>
            </a:extLst>
          </p:cNvPr>
          <p:cNvSpPr/>
          <p:nvPr/>
        </p:nvSpPr>
        <p:spPr>
          <a:xfrm>
            <a:off x="3527407" y="89846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07</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751166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725213" y="817388"/>
            <a:ext cx="5857863" cy="52232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13970" b="13970"/>
          <a:stretch/>
        </p:blipFill>
        <p:spPr>
          <a:xfrm>
            <a:off x="6583077" y="1436390"/>
            <a:ext cx="4962146" cy="2724626"/>
          </a:xfrm>
          <a:prstGeom prst="rect">
            <a:avLst/>
          </a:prstGeom>
        </p:spPr>
      </p:pic>
      <p:sp>
        <p:nvSpPr>
          <p:cNvPr id="4" name="Rectangle 3">
            <a:extLst>
              <a:ext uri="{FF2B5EF4-FFF2-40B4-BE49-F238E27FC236}">
                <a16:creationId xmlns:a16="http://schemas.microsoft.com/office/drawing/2014/main" id="{0AC2650A-C51A-9ACB-723B-68D89C868D01}"/>
              </a:ext>
            </a:extLst>
          </p:cNvPr>
          <p:cNvSpPr/>
          <p:nvPr/>
        </p:nvSpPr>
        <p:spPr>
          <a:xfrm>
            <a:off x="969787" y="1430034"/>
            <a:ext cx="5368713" cy="3962944"/>
          </a:xfrm>
          <a:prstGeom prst="rect">
            <a:avLst/>
          </a:prstGeom>
        </p:spPr>
        <p:txBody>
          <a:bodyPr wrap="square">
            <a:spAutoFit/>
          </a:bodyPr>
          <a:lstStyle/>
          <a:p>
            <a:pPr marL="0" marR="0" algn="r" rtl="1">
              <a:lnSpc>
                <a:spcPct val="107000"/>
              </a:lnSpc>
              <a:spcBef>
                <a:spcPts val="0"/>
              </a:spcBef>
              <a:spcAft>
                <a:spcPts val="800"/>
              </a:spcAft>
            </a:pPr>
            <a:r>
              <a:rPr lang="ar-EG" sz="2800" b="1" kern="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ثانياً: خصائص التجارة الإلكترونية ومميزاتها</a:t>
            </a:r>
            <a:endParaRPr lang="en-US" sz="2800"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SA" sz="28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تتميز التجارة الإلكترونية بمجموعة من الخصائص الفريدة التي تمنحها فعالية ومرونة في التعامل التجاري عبر الإنترنت. </a:t>
            </a:r>
            <a:endParaRPr lang="en-US" sz="28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SA" sz="28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أحد الجوانب البارزة لهذه الخصائص هو الطابع القانوني الذي يحكمها، حيث تعتبر قوانين ولوائح تجارة الإنترنت جزءًا حيويًا من هذا النظام التجاري الديناميكي</a:t>
            </a:r>
            <a:endParaRPr lang="en-US" sz="28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ea typeface="Roboto Light" panose="02000000000000000000" pitchFamily="2" charset="0"/>
              </a:rPr>
              <a:t>07</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385533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725213" y="817388"/>
            <a:ext cx="5857863" cy="52232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9538" b="9538"/>
          <a:stretch/>
        </p:blipFill>
        <p:spPr>
          <a:xfrm>
            <a:off x="6583074" y="1430034"/>
            <a:ext cx="4962146" cy="2724626"/>
          </a:xfrm>
          <a:prstGeom prst="rect">
            <a:avLst/>
          </a:prstGeom>
          <a:ln>
            <a:noFill/>
          </a:ln>
          <a:effectLst>
            <a:softEdge rad="112500"/>
          </a:effectLst>
        </p:spPr>
      </p:pic>
      <p:sp>
        <p:nvSpPr>
          <p:cNvPr id="4" name="Rectangle 3">
            <a:extLst>
              <a:ext uri="{FF2B5EF4-FFF2-40B4-BE49-F238E27FC236}">
                <a16:creationId xmlns:a16="http://schemas.microsoft.com/office/drawing/2014/main" id="{0AC2650A-C51A-9ACB-723B-68D89C868D01}"/>
              </a:ext>
            </a:extLst>
          </p:cNvPr>
          <p:cNvSpPr/>
          <p:nvPr/>
        </p:nvSpPr>
        <p:spPr>
          <a:xfrm>
            <a:off x="969787" y="1430034"/>
            <a:ext cx="5368713" cy="4314130"/>
          </a:xfrm>
          <a:prstGeom prst="rect">
            <a:avLst/>
          </a:prstGeom>
        </p:spPr>
        <p:txBody>
          <a:bodyPr wrap="square">
            <a:spAutoFit/>
          </a:bodyPr>
          <a:lstStyle/>
          <a:p>
            <a:pPr marL="0" marR="0" algn="r" rtl="1">
              <a:lnSpc>
                <a:spcPct val="107000"/>
              </a:lnSpc>
              <a:spcBef>
                <a:spcPts val="0"/>
              </a:spcBef>
              <a:spcAft>
                <a:spcPts val="800"/>
              </a:spcAft>
            </a:pPr>
            <a:r>
              <a:rPr lang="ar-SA"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في هذا السياق، يمكن التعرف على بعض الخصائص المميزة</a:t>
            </a:r>
            <a:r>
              <a:rPr lang="en-US" sz="20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pPr>
            <a:r>
              <a:rPr lang="ar-SA"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التوسع العابر للحدود</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pPr>
            <a:r>
              <a:rPr lang="ar-SA"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التواصل الفوري والشفاف</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pPr>
            <a:r>
              <a:rPr lang="ar-SA"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الكفاءة في العمليات</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pPr>
            <a:r>
              <a:rPr lang="ar-SA"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التنوع في وسائل الدفع</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pPr>
            <a:r>
              <a:rPr lang="ar-SA"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الابتكار والتكنولوجيا</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pPr>
            <a:r>
              <a:rPr lang="ar-SA"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الحماية القانونية</a:t>
            </a:r>
            <a:r>
              <a:rPr lang="en-US" sz="20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 </a:t>
            </a:r>
            <a:r>
              <a:rPr lang="ar-SA"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تتيح القوانين واللوائح المتعلقة بالتجارة الإلكترونية حماية للأطراف من التحايل والاحتيال الإلكتروني، فتوفير أطر قانونية واضحة يعزز الثقة بين المتعاملين ويوفر آليات فعالة للتعامل مع النزاعات وحماية الحقوق</a:t>
            </a:r>
            <a:r>
              <a:rPr lang="en-US" sz="20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ea typeface="Roboto Light" panose="02000000000000000000" pitchFamily="2" charset="0"/>
              </a:rPr>
              <a:t>07</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4787687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922839" y="381208"/>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381208"/>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4723206" y="1648997"/>
            <a:ext cx="6714835" cy="4013919"/>
          </a:xfrm>
          <a:prstGeom prst="rect">
            <a:avLst/>
          </a:prstGeom>
          <a:noFill/>
        </p:spPr>
        <p:txBody>
          <a:bodyPr wrap="square" rtlCol="0">
            <a:spAutoFit/>
          </a:bodyPr>
          <a:lstStyle/>
          <a:p>
            <a:pPr marL="0" marR="0" algn="r" rtl="1">
              <a:lnSpc>
                <a:spcPct val="107000"/>
              </a:lnSpc>
              <a:spcBef>
                <a:spcPts val="0"/>
              </a:spcBef>
              <a:spcAft>
                <a:spcPts val="800"/>
              </a:spcAft>
            </a:pPr>
            <a:r>
              <a:rPr lang="ar-EG" sz="2800" b="1" kern="100" dirty="0">
                <a:solidFill>
                  <a:srgbClr val="C55A11"/>
                </a:solidFill>
                <a:effectLst/>
                <a:latin typeface="Calibri" panose="020F0502020204030204" pitchFamily="34" charset="0"/>
                <a:ea typeface="Calibri" panose="020F0502020204030204" pitchFamily="34" charset="0"/>
                <a:cs typeface="Times New Roman" panose="02020603050405020304" pitchFamily="18" charset="0"/>
              </a:rPr>
              <a:t>أنواع التجارة الإلكترونية</a:t>
            </a:r>
            <a:endParaRPr lang="en-US" sz="2800" b="1"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SA"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هناك أنواع مختلفة من التجارة الإلكترونية، من أمثلتها:</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التجارة بين وحدات الأعمال</a:t>
            </a:r>
            <a:r>
              <a:rPr lang="en-US" sz="20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 </a:t>
            </a:r>
            <a:r>
              <a:rPr lang="ar-SA"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تتم عبر شبكات الاتصالات، وتشمل عمليات الشراء والبيع بين الشركات مع الحفاظ على أمان المعلومات</a:t>
            </a:r>
            <a:r>
              <a:rPr lang="en-US" sz="20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التجارة بين وحدات الأعمال والمستهلك</a:t>
            </a:r>
            <a:r>
              <a:rPr lang="en-US" sz="20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 </a:t>
            </a:r>
            <a:r>
              <a:rPr lang="ar-SA"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يعرف بالتسوق الإلكتروني، حيث يمثل نمط البيع بالتجزئة للمستهلكين عبر الإنترنت</a:t>
            </a:r>
            <a:r>
              <a:rPr lang="en-US" sz="20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التجارة بين وحدات الأعمال والإدارة المحلية</a:t>
            </a:r>
            <a:r>
              <a:rPr lang="en-US" sz="20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 </a:t>
            </a:r>
            <a:r>
              <a:rPr lang="ar-SA"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تشمل جميع التحويلات مع الهيئات الحكومية المحلية بدون الحاجة إلى المكاتب الحكومية</a:t>
            </a:r>
            <a:r>
              <a:rPr lang="en-US" sz="20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التجارة بين المستهلك والإدارة المحلية</a:t>
            </a:r>
            <a:r>
              <a:rPr lang="en-US" sz="20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 </a:t>
            </a:r>
            <a:r>
              <a:rPr lang="ar-SA" sz="20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تشمل دفع الضرائب والخدمات الحكومية الإلكترونية</a:t>
            </a:r>
            <a:r>
              <a:rPr lang="en-US" sz="20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20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t="14399" b="23799"/>
          <a:stretch/>
        </p:blipFill>
        <p:spPr>
          <a:xfrm>
            <a:off x="1487426" y="2456873"/>
            <a:ext cx="3108648" cy="192116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9" name="Rectangle 8">
            <a:extLst>
              <a:ext uri="{FF2B5EF4-FFF2-40B4-BE49-F238E27FC236}">
                <a16:creationId xmlns:a16="http://schemas.microsoft.com/office/drawing/2014/main" id="{5A075604-73CD-4507-8013-424F369DFDEB}"/>
              </a:ext>
            </a:extLst>
          </p:cNvPr>
          <p:cNvSpPr/>
          <p:nvPr/>
        </p:nvSpPr>
        <p:spPr>
          <a:xfrm>
            <a:off x="3479281" y="680078"/>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ea typeface="Roboto Light" panose="02000000000000000000" pitchFamily="2" charset="0"/>
              </a:rPr>
              <a:t>07</a:t>
            </a:r>
          </a:p>
        </p:txBody>
      </p:sp>
    </p:spTree>
    <p:extLst>
      <p:ext uri="{BB962C8B-B14F-4D97-AF65-F5344CB8AC3E}">
        <p14:creationId xmlns:p14="http://schemas.microsoft.com/office/powerpoint/2010/main" val="17467084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291847"/>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3989674" y="1854957"/>
            <a:ext cx="7327614" cy="3834639"/>
          </a:xfrm>
          <a:prstGeom prst="rect">
            <a:avLst/>
          </a:prstGeom>
          <a:noFill/>
        </p:spPr>
        <p:txBody>
          <a:bodyPr wrap="square" rtlCol="0">
            <a:spAutoFit/>
          </a:bodyPr>
          <a:lstStyle/>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من المستهلك للمستهلك</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 </a:t>
            </a: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يتضمن بيع المستهلك لمستهلك آخر، مثل بيع أغراض شخصية أو تبادل الخبرات</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التجارة الإلكترونية داخل المنظمة نفسها</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 </a:t>
            </a: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تتيح تبادل السلع والخدمات والمعلومات داخل المؤسسة</a:t>
            </a: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a:t>
            </a:r>
            <a:r>
              <a:rPr lang="ar-EG" sz="2400" b="1" kern="100" dirty="0">
                <a:solidFill>
                  <a:srgbClr val="2D3956"/>
                </a:solidFill>
                <a:effectLst/>
                <a:latin typeface="Calibri" panose="020F0502020204030204" pitchFamily="34" charset="0"/>
                <a:ea typeface="Calibri" panose="020F0502020204030204" pitchFamily="34" charset="0"/>
                <a:cs typeface="Segoe UI" panose="020B0502040204020203" pitchFamily="34" charset="0"/>
              </a:rPr>
              <a:t> </a:t>
            </a: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على سبيل المثال، إذا كانت شركة تستخدم نظامًا إلكترونيًا لإدارة المخزون وتسهيل عمليات التواصل الداخلي بين أقسامها، فإنها تقوم بتطبيق التجارة الإلكترونية داخل المنظمة نفسها</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228600" marR="0" algn="r" rtl="1">
              <a:lnSpc>
                <a:spcPct val="107000"/>
              </a:lnSpc>
              <a:spcBef>
                <a:spcPts val="0"/>
              </a:spcBef>
              <a:spcAft>
                <a:spcPts val="800"/>
              </a:spcAf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كانت هذه أمثلة على أنواع التجارة التي يمكن أن تتم بالوسائل الإلكترونية وتدخل ضمن إطار التجارة الإلكترونية.</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rcRect/>
          <a:stretch/>
        </p:blipFill>
        <p:spPr>
          <a:xfrm>
            <a:off x="1475928" y="1490915"/>
            <a:ext cx="2513746" cy="3834639"/>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3671107" y="74692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a:t>
            </a:r>
            <a:r>
              <a:rPr lang="en-US" sz="2000" b="1" dirty="0">
                <a:solidFill>
                  <a:schemeClr val="bg1"/>
                </a:solidFill>
                <a:ea typeface="Roboto Light" panose="02000000000000000000" pitchFamily="2" charset="0"/>
              </a:rPr>
              <a:t>7</a:t>
            </a:r>
          </a:p>
        </p:txBody>
      </p:sp>
    </p:spTree>
    <p:extLst>
      <p:ext uri="{BB962C8B-B14F-4D97-AF65-F5344CB8AC3E}">
        <p14:creationId xmlns:p14="http://schemas.microsoft.com/office/powerpoint/2010/main" val="161827053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45404" t="39098" r="1615" b="889"/>
          <a:stretch/>
        </p:blipFill>
        <p:spPr>
          <a:xfrm>
            <a:off x="0" y="0"/>
            <a:ext cx="5547685" cy="5573488"/>
          </a:xfrm>
        </p:spPr>
      </p:pic>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444579"/>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82921931-45F3-4529-828F-1D0BF263FA11}"/>
              </a:ext>
            </a:extLst>
          </p:cNvPr>
          <p:cNvSpPr txBox="1"/>
          <p:nvPr/>
        </p:nvSpPr>
        <p:spPr>
          <a:xfrm>
            <a:off x="1283369" y="1212844"/>
            <a:ext cx="10908632" cy="5693995"/>
          </a:xfrm>
          <a:prstGeom prst="rect">
            <a:avLst/>
          </a:prstGeom>
          <a:noFill/>
        </p:spPr>
        <p:txBody>
          <a:bodyPr wrap="square">
            <a:spAutoFit/>
          </a:bodyPr>
          <a:lstStyle/>
          <a:p>
            <a:pPr marL="228600" marR="0" algn="r" rtl="1">
              <a:lnSpc>
                <a:spcPct val="107000"/>
              </a:lnSpc>
              <a:spcBef>
                <a:spcPts val="0"/>
              </a:spcBef>
              <a:spcAft>
                <a:spcPts val="800"/>
              </a:spcAft>
            </a:pPr>
            <a:r>
              <a:rPr lang="ar-SA" sz="3600" b="1" kern="100" dirty="0">
                <a:solidFill>
                  <a:srgbClr val="C55A11"/>
                </a:solidFill>
                <a:effectLst/>
                <a:latin typeface="Calibri" panose="020F0502020204030204" pitchFamily="34" charset="0"/>
                <a:ea typeface="Calibri" panose="020F0502020204030204" pitchFamily="34" charset="0"/>
                <a:cs typeface="Times New Roman" panose="02020603050405020304" pitchFamily="18" charset="0"/>
              </a:rPr>
              <a:t>فوائد ومزايا التجارة الإلكترونية</a:t>
            </a:r>
            <a:br>
              <a:rPr lang="en-US" sz="2800" b="1" kern="100" dirty="0">
                <a:solidFill>
                  <a:srgbClr val="C55A11"/>
                </a:solidFill>
                <a:effectLst/>
                <a:latin typeface="Times New Roman" panose="02020603050405020304" pitchFamily="18" charset="0"/>
                <a:ea typeface="Calibri" panose="020F0502020204030204" pitchFamily="34" charset="0"/>
                <a:cs typeface="Arial" panose="020B0604020202020204" pitchFamily="34" charset="0"/>
              </a:rPr>
            </a:br>
            <a:r>
              <a:rPr lang="ar-SA" sz="2800" b="1" kern="100" dirty="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rPr>
              <a:t>فوائد التجارة الإلكترونية للشركات والمؤسسات</a:t>
            </a:r>
            <a:r>
              <a:rPr lang="en-US" sz="2800" b="1" kern="100" dirty="0">
                <a:solidFill>
                  <a:schemeClr val="accent2">
                    <a:lumMod val="75000"/>
                  </a:schemeClr>
                </a:solidFill>
                <a:effectLst/>
                <a:latin typeface="Times New Roman" panose="02020603050405020304" pitchFamily="18" charset="0"/>
                <a:ea typeface="Calibri" panose="020F0502020204030204" pitchFamily="34" charset="0"/>
                <a:cs typeface="Arial" panose="020B0604020202020204" pitchFamily="34" charset="0"/>
              </a:rPr>
              <a:t>:</a:t>
            </a:r>
            <a:endParaRPr lang="en-US" sz="14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توسيع نطاق السوق</a:t>
            </a:r>
            <a:r>
              <a:rPr lang="en-US" sz="24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Font typeface="Courier New" panose="02070309020205020404" pitchFamily="49" charset="0"/>
              <a:buChar char="o"/>
            </a:pPr>
            <a:r>
              <a:rPr lang="ar-SA" sz="24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تمكّن التجارة الإلكترونية الشركات من التوسع إلى أسواق دولية وعالمية بسهولة وسرعة، مما يزيد من فرص العثور على مزيد من المستهلكين وشركاء الأعمال الملائمين</a:t>
            </a:r>
            <a:r>
              <a:rPr lang="en-US" sz="24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إدارة النشاط التجاري</a:t>
            </a:r>
            <a:r>
              <a:rPr lang="en-US" sz="24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Font typeface="Courier New" panose="02070309020205020404" pitchFamily="49" charset="0"/>
              <a:buChar char="o"/>
            </a:pPr>
            <a:r>
              <a:rPr lang="ar-SA" sz="24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تتيح التجارة الإلكترونية إمكانية خلق نماذج جديدة لإدارة النشاط التجاري، مثل البيع عبر الوسائل الإلكترونية والتجارة بين قطاعات الأعمال، مما يؤدي إلى تحسين شامل في طريقة تقديم الخدمات وعرض المنتجات</a:t>
            </a:r>
            <a:r>
              <a:rPr lang="en-US" sz="24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تقليل التكاليف</a:t>
            </a:r>
            <a:r>
              <a:rPr lang="en-US" sz="24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Font typeface="Courier New" panose="02070309020205020404" pitchFamily="49" charset="0"/>
              <a:buChar char="o"/>
            </a:pPr>
            <a:r>
              <a:rPr lang="ar-SA" sz="24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يقلل التجارة الإلكترونية التكاليف المتعلقة بإنشاء ومعالجة وتوزيع وتخزين واسترجاع المعلومات بشكل فعال</a:t>
            </a:r>
            <a:r>
              <a:rPr lang="en-US" sz="24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609694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11175" y="1078632"/>
            <a:ext cx="6126523" cy="52232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فهم احتياجات العملاء</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Font typeface="Courier New" panose="02070309020205020404" pitchFamily="49" charset="0"/>
              <a:buChar char="o"/>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تمكّن التجارة الإلكترونية الشركات من فهم احتياجات عملائها وتوفير خيارات تسوق واسعة، مما يؤدي إلى تحقيق نسب رضاء عالية للعملاء بشكل يفوق وسائل التجارة التقليدية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إنشاء تجارات متخصصة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Font typeface="Courier New" panose="02070309020205020404" pitchFamily="49" charset="0"/>
              <a:buChar char="o"/>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توفر التجارة الإلكترونية الفرصة لإنشاء تجارات متخصصة تلبي احتياجات فئات معينة من العملاء</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تقليل الفترة الزمنية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Font typeface="Courier New" panose="02070309020205020404" pitchFamily="49" charset="0"/>
              <a:buChar char="o"/>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تختصر التجارة الإلكترونية الوقت بين دفع الأموال واستلام المنتجات والخدمات، مما يسرع عمليات التعامل</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22546" b="22546"/>
          <a:stretch/>
        </p:blipFill>
        <p:spPr>
          <a:xfrm>
            <a:off x="6558769" y="1429010"/>
            <a:ext cx="4962146" cy="2724626"/>
          </a:xfrm>
          <a:prstGeom prst="rect">
            <a:avLst/>
          </a:prstGeom>
          <a:ln>
            <a:noFill/>
          </a:ln>
          <a:effectLst>
            <a:softEdge rad="112500"/>
          </a:effectLst>
        </p:spPr>
      </p:pic>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ea typeface="Roboto Light" panose="02000000000000000000" pitchFamily="2" charset="0"/>
              </a:rPr>
              <a:t>0</a:t>
            </a:r>
            <a:r>
              <a:rPr lang="en-US" sz="2400" b="1" dirty="0">
                <a:ea typeface="Roboto Light" panose="02000000000000000000" pitchFamily="2" charset="0"/>
              </a:rPr>
              <a:t>7</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317153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671085" y="889702"/>
            <a:ext cx="5857863" cy="52232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تقليل تكاليف الاتصالات</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Font typeface="Courier New" panose="02070309020205020404" pitchFamily="49" charset="0"/>
              <a:buChar char="o"/>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تقلل التجارة الإلكترونية تكاليف الاتصالات السلكية واللاسلكية، حيث يكون الإنترنت أرخص بكثير من شبكات القيمة المضافة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تطوير أداء المؤسسات</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Font typeface="Courier New" panose="02070309020205020404" pitchFamily="49" charset="0"/>
              <a:buChar char="o"/>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توفر التجارة الإلكترونية الفرصة لتطوير أداء المؤسسات في ميادين متعددة، وتُقدم خدمة كبيرة في تقييم الوضع الحالي وكفاءة الموظفين وسلامة وفعالية بنيتها التحتية التقنية وبرامج التأهيل</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8819" b="8819"/>
          <a:stretch/>
        </p:blipFill>
        <p:spPr>
          <a:xfrm>
            <a:off x="6528948" y="1429010"/>
            <a:ext cx="4962146" cy="2724626"/>
          </a:xfrm>
          <a:prstGeom prst="rect">
            <a:avLst/>
          </a:prstGeom>
          <a:ln>
            <a:noFill/>
          </a:ln>
          <a:effectLst>
            <a:softEdge rad="112500"/>
          </a:effectLst>
        </p:spPr>
      </p:pic>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ea typeface="Roboto Light" panose="02000000000000000000" pitchFamily="2" charset="0"/>
              </a:rPr>
              <a:t>0</a:t>
            </a:r>
            <a:r>
              <a:rPr lang="en-US" sz="2400" b="1" dirty="0">
                <a:ea typeface="Roboto Light" panose="02000000000000000000" pitchFamily="2" charset="0"/>
              </a:rPr>
              <a:t>7</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687208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291847"/>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3989674" y="1854957"/>
            <a:ext cx="7327614" cy="3644652"/>
          </a:xfrm>
          <a:prstGeom prst="rect">
            <a:avLst/>
          </a:prstGeom>
          <a:noFill/>
        </p:spPr>
        <p:txBody>
          <a:bodyPr wrap="square" rtlCol="0">
            <a:spAutoFit/>
          </a:bodyPr>
          <a:lstStyle/>
          <a:p>
            <a:pPr marL="228600" marR="0" algn="r" rtl="1">
              <a:lnSpc>
                <a:spcPct val="107000"/>
              </a:lnSpc>
              <a:spcBef>
                <a:spcPts val="0"/>
              </a:spcBef>
              <a:spcAft>
                <a:spcPts val="800"/>
              </a:spcAft>
            </a:pPr>
            <a:r>
              <a:rPr lang="ar-SA" sz="2400" b="1" kern="100" dirty="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rPr>
              <a:t>فوائد التجارة الإلكترونية للمستهلكين</a:t>
            </a:r>
            <a:r>
              <a:rPr lang="en-US" sz="2400" b="1" kern="100" dirty="0">
                <a:solidFill>
                  <a:schemeClr val="accent2">
                    <a:lumMod val="75000"/>
                  </a:schemeClr>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حرية اختيار الوقت</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tabLst>
                <a:tab pos="9144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تتيح التجارة الإلكترونية للمستهلكين القدرة على التسوق أو إنهاء معاملاتهم على مدار 24 ساعة في اليوم، ومن أي مكان على وجه الأرض</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توفير منتجات متنوعة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tabLst>
                <a:tab pos="9144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تُقدم التجارة الإلكترونية مجموعة واسعة من المنتجات للمستهلكين التي قد لا تكون متوفرة بالقرب منهم</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p:cNvPicPr>
            <a:picLocks noChangeAspect="1"/>
          </p:cNvPicPr>
          <p:nvPr/>
        </p:nvPicPr>
        <p:blipFill rotWithShape="1">
          <a:blip r:embed="rId3">
            <a:extLst>
              <a:ext uri="{28A0092B-C50C-407E-A947-70E740481C1C}">
                <a14:useLocalDpi xmlns:a14="http://schemas.microsoft.com/office/drawing/2010/main" val="0"/>
              </a:ext>
            </a:extLst>
          </a:blip>
          <a:srcRect l="23610" r="21508"/>
          <a:stretch/>
        </p:blipFill>
        <p:spPr>
          <a:xfrm>
            <a:off x="1174828" y="1533881"/>
            <a:ext cx="2781571" cy="3644652"/>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3671107" y="74692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a:t>
            </a:r>
            <a:r>
              <a:rPr lang="en-US" sz="2000" b="1" dirty="0">
                <a:solidFill>
                  <a:schemeClr val="bg1"/>
                </a:solidFill>
                <a:ea typeface="Roboto Light" panose="02000000000000000000" pitchFamily="2" charset="0"/>
              </a:rPr>
              <a:t>7</a:t>
            </a:r>
          </a:p>
        </p:txBody>
      </p:sp>
    </p:spTree>
    <p:extLst>
      <p:ext uri="{BB962C8B-B14F-4D97-AF65-F5344CB8AC3E}">
        <p14:creationId xmlns:p14="http://schemas.microsoft.com/office/powerpoint/2010/main" val="27395633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291847"/>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555957" y="1709494"/>
            <a:ext cx="6907379" cy="4142416"/>
          </a:xfrm>
          <a:prstGeom prst="rect">
            <a:avLst/>
          </a:prstGeom>
          <a:noFill/>
        </p:spPr>
        <p:txBody>
          <a:bodyPr wrap="square" rtlCol="0">
            <a:spAutoFit/>
          </a:bodyPr>
          <a:lstStyle/>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تقليل الفساد وزيادة المنافسة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tabLst>
                <a:tab pos="9144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تُقلل التجارة الإلكترونية نسبة الفساد مقارنة بالتجارة التقليدية، وزيادة المنافسة تكون دائمًا في صالح المستهلك</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أسعار مقارنة وتوفير</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tabLst>
                <a:tab pos="9144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يُمكن للمستهلكين مقارنة الأسعار بين الشركات بسهولة، مما يتيح لهم الحصول على أفضل عروض وتوفير المال</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سرعة التسوق والإرسال</a:t>
            </a: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 والدفع</a:t>
            </a:r>
            <a:r>
              <a:rPr lang="en-US"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 </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tabLst>
                <a:tab pos="9144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يُمكن للمشترين إرسال </a:t>
            </a: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الطلب</a:t>
            </a: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 بسرعة وسهولة إلى البائع، مما يسرع عمليات الت</a:t>
            </a: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سليم والتسلم</a:t>
            </a:r>
            <a:r>
              <a:rPr lang="ar-EG" sz="2400" b="1" kern="100" dirty="0">
                <a:solidFill>
                  <a:srgbClr val="2D3956"/>
                </a:solidFill>
                <a:latin typeface="Times New Roman" panose="02020603050405020304" pitchFamily="18" charset="0"/>
                <a:ea typeface="Calibri" panose="020F0502020204030204" pitchFamily="34" charset="0"/>
                <a:cs typeface="Arial" panose="020B0604020202020204" pitchFamily="34" charset="0"/>
              </a:rPr>
              <a:t>، مع وسائل الدفع الاكترونية.</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a:extLst>
              <a:ext uri="{FF2B5EF4-FFF2-40B4-BE49-F238E27FC236}">
                <a16:creationId xmlns:a16="http://schemas.microsoft.com/office/drawing/2014/main" id="{5A075604-73CD-4507-8013-424F369DFDEB}"/>
              </a:ext>
            </a:extLst>
          </p:cNvPr>
          <p:cNvSpPr/>
          <p:nvPr/>
        </p:nvSpPr>
        <p:spPr>
          <a:xfrm>
            <a:off x="3671107" y="74692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a:t>
            </a:r>
            <a:r>
              <a:rPr lang="en-US" sz="2000" b="1" dirty="0">
                <a:solidFill>
                  <a:schemeClr val="bg1"/>
                </a:solidFill>
                <a:ea typeface="Roboto Light" panose="02000000000000000000" pitchFamily="2" charset="0"/>
              </a:rPr>
              <a:t>7</a:t>
            </a:r>
          </a:p>
        </p:txBody>
      </p:sp>
      <p:pic>
        <p:nvPicPr>
          <p:cNvPr id="6" name="Picture 5">
            <a:extLst>
              <a:ext uri="{FF2B5EF4-FFF2-40B4-BE49-F238E27FC236}">
                <a16:creationId xmlns:a16="http://schemas.microsoft.com/office/drawing/2014/main" id="{3893015B-E3EF-2778-14B6-50044534CDF7}"/>
              </a:ext>
            </a:extLst>
          </p:cNvPr>
          <p:cNvPicPr>
            <a:picLocks noChangeAspect="1"/>
          </p:cNvPicPr>
          <p:nvPr/>
        </p:nvPicPr>
        <p:blipFill>
          <a:blip r:embed="rId3">
            <a:extLst>
              <a:ext uri="{28A0092B-C50C-407E-A947-70E740481C1C}">
                <a14:useLocalDpi xmlns:a14="http://schemas.microsoft.com/office/drawing/2010/main" val="0"/>
              </a:ext>
            </a:extLst>
          </a:blip>
          <a:srcRect l="14555" r="14555"/>
          <a:stretch/>
        </p:blipFill>
        <p:spPr>
          <a:xfrm>
            <a:off x="1229693" y="1456279"/>
            <a:ext cx="3292125" cy="4142416"/>
          </a:xfrm>
          <a:prstGeom prst="rect">
            <a:avLst/>
          </a:prstGeom>
        </p:spPr>
      </p:pic>
    </p:spTree>
    <p:extLst>
      <p:ext uri="{BB962C8B-B14F-4D97-AF65-F5344CB8AC3E}">
        <p14:creationId xmlns:p14="http://schemas.microsoft.com/office/powerpoint/2010/main" val="215092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874712" y="310559"/>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291847"/>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4119086" y="2035044"/>
            <a:ext cx="7327614" cy="3143489"/>
          </a:xfrm>
          <a:prstGeom prst="rect">
            <a:avLst/>
          </a:prstGeom>
          <a:noFill/>
        </p:spPr>
        <p:txBody>
          <a:bodyPr wrap="square" rtlCol="0">
            <a:spAutoFit/>
          </a:bodyPr>
          <a:lstStyle/>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8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سهولة الحصول على المعلومات</a:t>
            </a:r>
            <a:r>
              <a:rPr lang="en-US" sz="28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tabLst>
                <a:tab pos="914400" algn="l"/>
              </a:tabLst>
            </a:pPr>
            <a:r>
              <a:rPr lang="ar-SA" sz="28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يُمكن للزبائن الحصول على المعلومات اللازمة في ثوانٍ أو دقائق عبر التجارة الإلكترونية</a:t>
            </a:r>
            <a:r>
              <a:rPr lang="en-US" sz="28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8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تبادل الخبرات والآراء</a:t>
            </a:r>
            <a:r>
              <a:rPr lang="en-US" sz="28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tabLst>
                <a:tab pos="914400" algn="l"/>
              </a:tabLst>
            </a:pPr>
            <a:r>
              <a:rPr lang="ar-SA" sz="28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تُتيح التجارة الإلكترونية تبادل الخبرات والآراء بين الزبائن عبر مجتمعات إلكترونية كالمنتديات</a:t>
            </a:r>
            <a:r>
              <a:rPr lang="en-US" sz="28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rcRect l="20771" r="20771"/>
          <a:stretch/>
        </p:blipFill>
        <p:spPr>
          <a:xfrm>
            <a:off x="1174828" y="1533881"/>
            <a:ext cx="2781571" cy="3644652"/>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3671107" y="74692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a:t>
            </a:r>
            <a:r>
              <a:rPr lang="en-US" sz="2000" b="1" dirty="0">
                <a:solidFill>
                  <a:schemeClr val="bg1"/>
                </a:solidFill>
                <a:ea typeface="Roboto Light" panose="02000000000000000000" pitchFamily="2" charset="0"/>
              </a:rPr>
              <a:t>7</a:t>
            </a:r>
          </a:p>
        </p:txBody>
      </p:sp>
    </p:spTree>
    <p:extLst>
      <p:ext uri="{BB962C8B-B14F-4D97-AF65-F5344CB8AC3E}">
        <p14:creationId xmlns:p14="http://schemas.microsoft.com/office/powerpoint/2010/main" val="18959328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725213" y="817388"/>
            <a:ext cx="5857863" cy="52232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rotWithShape="1">
          <a:blip r:embed="rId2">
            <a:extLst>
              <a:ext uri="{28A0092B-C50C-407E-A947-70E740481C1C}">
                <a14:useLocalDpi xmlns:a14="http://schemas.microsoft.com/office/drawing/2010/main" val="0"/>
              </a:ext>
            </a:extLst>
          </a:blip>
          <a:srcRect t="15635" b="29457"/>
          <a:stretch/>
        </p:blipFill>
        <p:spPr>
          <a:xfrm>
            <a:off x="6622547" y="1344321"/>
            <a:ext cx="5041092" cy="2767974"/>
          </a:xfrm>
          <a:prstGeom prst="rect">
            <a:avLst/>
          </a:prstGeom>
          <a:ln>
            <a:noFill/>
          </a:ln>
          <a:effectLst>
            <a:softEdge rad="112500"/>
          </a:effectLst>
        </p:spPr>
      </p:pic>
      <p:sp>
        <p:nvSpPr>
          <p:cNvPr id="4" name="Rectangle 3">
            <a:extLst>
              <a:ext uri="{FF2B5EF4-FFF2-40B4-BE49-F238E27FC236}">
                <a16:creationId xmlns:a16="http://schemas.microsoft.com/office/drawing/2014/main" id="{0AC2650A-C51A-9ACB-723B-68D89C868D01}"/>
              </a:ext>
            </a:extLst>
          </p:cNvPr>
          <p:cNvSpPr/>
          <p:nvPr/>
        </p:nvSpPr>
        <p:spPr>
          <a:xfrm>
            <a:off x="1050552" y="1212844"/>
            <a:ext cx="5368713" cy="4500848"/>
          </a:xfrm>
          <a:prstGeom prst="rect">
            <a:avLst/>
          </a:prstGeom>
        </p:spPr>
        <p:txBody>
          <a:bodyPr wrap="square">
            <a:spAutoFit/>
          </a:bodyPr>
          <a:lstStyle/>
          <a:p>
            <a:pPr marL="228600" marR="0" algn="r" rtl="1">
              <a:lnSpc>
                <a:spcPct val="107000"/>
              </a:lnSpc>
              <a:spcBef>
                <a:spcPts val="0"/>
              </a:spcBef>
              <a:spcAft>
                <a:spcPts val="800"/>
              </a:spcAft>
            </a:pPr>
            <a:r>
              <a:rPr lang="ar-SA" sz="2800" b="1" kern="100" dirty="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rPr>
              <a:t>فوائد التجارة الإلكترونية للمجتمع</a:t>
            </a:r>
            <a:r>
              <a:rPr lang="en-US" sz="2400" b="1" kern="100" dirty="0">
                <a:solidFill>
                  <a:schemeClr val="accent2">
                    <a:lumMod val="75000"/>
                  </a:schemeClr>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تقليل الازدحام والتلوث</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يسمح التسوق عبر الإنترنت للأفراد بالعمل في المنزل، مما يقلل من الازدحام في الشوارع ويخفض نسبة تلوث الهواء</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تحسين مستوى المعيشة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يقدم التجارة الإلكترونية بعض البضائع بأسعار مخفضة، مما يتيح للأفراد ذوي الدخل المنخفض شراء هذه البضائع ويسهم في رفع مستوى المعيشة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ea typeface="Roboto Light" panose="02000000000000000000" pitchFamily="2" charset="0"/>
              </a:rPr>
              <a:t>07</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231179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44379" y="817388"/>
            <a:ext cx="6438697" cy="52232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t="9643" b="9643"/>
          <a:stretch/>
        </p:blipFill>
        <p:spPr>
          <a:xfrm>
            <a:off x="6622547" y="1344321"/>
            <a:ext cx="5041092" cy="2767974"/>
          </a:xfrm>
          <a:prstGeom prst="rect">
            <a:avLst/>
          </a:prstGeom>
          <a:ln>
            <a:noFill/>
          </a:ln>
          <a:effectLst>
            <a:softEdge rad="112500"/>
          </a:effectLst>
        </p:spPr>
      </p:pic>
      <p:sp>
        <p:nvSpPr>
          <p:cNvPr id="4" name="Rectangle 3">
            <a:extLst>
              <a:ext uri="{FF2B5EF4-FFF2-40B4-BE49-F238E27FC236}">
                <a16:creationId xmlns:a16="http://schemas.microsoft.com/office/drawing/2014/main" id="{0AC2650A-C51A-9ACB-723B-68D89C868D01}"/>
              </a:ext>
            </a:extLst>
          </p:cNvPr>
          <p:cNvSpPr/>
          <p:nvPr/>
        </p:nvSpPr>
        <p:spPr>
          <a:xfrm>
            <a:off x="124645" y="1107851"/>
            <a:ext cx="6438697" cy="4932761"/>
          </a:xfrm>
          <a:prstGeom prst="rect">
            <a:avLst/>
          </a:prstGeom>
        </p:spPr>
        <p:txBody>
          <a:bodyPr wrap="square">
            <a:spAutoFit/>
          </a:bodyPr>
          <a:lstStyle/>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تخطي الحدود الجغرافية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تُزيل التجارة الإلكترونية الحدود أمام دخول الأسواق التجارية، مما يحول العالم إلى سوق مفتوح للمستهلك بغض النظر عن الموقع الجغرافي للبائع أو المشتري</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تمكين دول العالم الثالث</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تُتيح التجارة الإلكترونية للأشخاص في الدول النامية امتلاك منتجات غير متوفرة في بلدهم والحصول على خدمات تعليمية عبر الإنترنت</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توفير رأس المال</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لا تحتاج منصات التجارة الإلكترونية إلى رأس مال كبير للإنشاء، مما يسهل إقامة متجر إلكتروني بتكلفة أقل</a:t>
            </a: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ea typeface="Roboto Light" panose="02000000000000000000" pitchFamily="2" charset="0"/>
              </a:rPr>
              <a:t>07</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8088636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45404" t="39098" r="1615" b="889"/>
          <a:stretch/>
        </p:blipFill>
        <p:spPr>
          <a:xfrm>
            <a:off x="0" y="0"/>
            <a:ext cx="5547685" cy="5573488"/>
          </a:xfrm>
        </p:spPr>
      </p:pic>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444579"/>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82921931-45F3-4529-828F-1D0BF263FA11}"/>
              </a:ext>
            </a:extLst>
          </p:cNvPr>
          <p:cNvSpPr txBox="1"/>
          <p:nvPr/>
        </p:nvSpPr>
        <p:spPr>
          <a:xfrm>
            <a:off x="1307354" y="1829299"/>
            <a:ext cx="10573471" cy="4468403"/>
          </a:xfrm>
          <a:prstGeom prst="rect">
            <a:avLst/>
          </a:prstGeom>
          <a:noFill/>
        </p:spPr>
        <p:txBody>
          <a:bodyPr wrap="square">
            <a:spAutoFit/>
          </a:bodyPr>
          <a:lstStyle/>
          <a:p>
            <a:pPr marL="0" marR="0" algn="r" rtl="1">
              <a:lnSpc>
                <a:spcPct val="107000"/>
              </a:lnSpc>
              <a:spcBef>
                <a:spcPts val="0"/>
              </a:spcBef>
              <a:spcAft>
                <a:spcPts val="800"/>
              </a:spcAft>
            </a:pPr>
            <a:r>
              <a:rPr lang="ar-EG" sz="3600" b="1" kern="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rPr>
              <a:t>ثالثاً: عيوب التجارة الإلكترونية وتحدياتها</a:t>
            </a:r>
            <a:endParaRPr lang="en-US" b="1" kern="100" dirty="0">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SA" sz="3200" b="1" kern="100" dirty="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rPr>
              <a:t>الصعوبات التقنية والتكنولوجية</a:t>
            </a:r>
            <a:r>
              <a:rPr lang="en-US" sz="3200" b="1" kern="100" dirty="0">
                <a:solidFill>
                  <a:schemeClr val="accent2">
                    <a:lumMod val="75000"/>
                  </a:schemeClr>
                </a:solidFill>
                <a:effectLst/>
                <a:latin typeface="Times New Roman" panose="02020603050405020304" pitchFamily="18" charset="0"/>
                <a:ea typeface="Calibri" panose="020F0502020204030204" pitchFamily="34" charset="0"/>
                <a:cs typeface="Arial" panose="020B0604020202020204" pitchFamily="34" charset="0"/>
              </a:rPr>
              <a:t>:</a:t>
            </a:r>
            <a:endParaRPr lang="en-US" sz="16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8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ضعف البنية التحتية الإلكترونية</a:t>
            </a:r>
            <a:r>
              <a:rPr lang="en-US" sz="28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a:t>
            </a:r>
            <a:endParaRPr lang="en-US" sz="1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tabLst>
                <a:tab pos="914400" algn="l"/>
              </a:tabLst>
            </a:pPr>
            <a:r>
              <a:rPr lang="ar-SA" sz="28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يشمل ضعف الوسائل التقنية والتكنولوجية، مثل جودة وسرعة وسائل الاتصال ونقل المعلومات والربط الإلكتروني، وتوفر قطع التكنولوجيا الحيوية</a:t>
            </a:r>
            <a:r>
              <a:rPr lang="en-US" sz="28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a:t>
            </a:r>
            <a:endParaRPr lang="en-US" sz="1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8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عمليات القرصنة والهجمات الإلكترونية</a:t>
            </a:r>
            <a:r>
              <a:rPr lang="en-US" sz="28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a:t>
            </a:r>
            <a:endParaRPr lang="en-US" sz="1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tabLst>
                <a:tab pos="914400" algn="l"/>
              </a:tabLst>
            </a:pPr>
            <a:r>
              <a:rPr lang="ar-SA" sz="28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يؤدي انتشار الهجمات وعمليات القرصنة إلى شكوك في أمان وحماية وسائل الاتصال الإلكتروني، مع صعوبة متابعة الإنترنت وحظر هؤلاء المهاجمين</a:t>
            </a:r>
            <a:r>
              <a:rPr lang="en-US" sz="28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a:t>
            </a:r>
            <a:endParaRPr lang="en-US" sz="14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493188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45404" t="39098" r="1615" b="889"/>
          <a:stretch/>
        </p:blipFill>
        <p:spPr>
          <a:xfrm>
            <a:off x="0" y="0"/>
            <a:ext cx="5547685" cy="5573488"/>
          </a:xfrm>
        </p:spPr>
      </p:pic>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444579"/>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82921931-45F3-4529-828F-1D0BF263FA11}"/>
              </a:ext>
            </a:extLst>
          </p:cNvPr>
          <p:cNvSpPr txBox="1"/>
          <p:nvPr/>
        </p:nvSpPr>
        <p:spPr>
          <a:xfrm>
            <a:off x="3155159" y="2040122"/>
            <a:ext cx="8919411" cy="4142416"/>
          </a:xfrm>
          <a:prstGeom prst="rect">
            <a:avLst/>
          </a:prstGeom>
          <a:noFill/>
        </p:spPr>
        <p:txBody>
          <a:bodyPr wrap="square">
            <a:spAutoFit/>
          </a:bodyPr>
          <a:lstStyle/>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ضعف الثقافة التقنية والوعي الإلكتروني</a:t>
            </a:r>
            <a:r>
              <a:rPr lang="en-US" sz="24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tabLst>
                <a:tab pos="914400" algn="l"/>
              </a:tabLst>
            </a:pPr>
            <a:r>
              <a:rPr lang="ar-SA" sz="24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يُعتبر مستوى ونوعية التعليم في التكنولوجيا والتجارة الإلكترونية هو عامل رئيسي في نشر وتطوير هذه الصناعة</a:t>
            </a:r>
            <a:r>
              <a:rPr lang="en-US" sz="24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قصور الكوادر البشرية المتخصصة</a:t>
            </a:r>
            <a:r>
              <a:rPr lang="en-US" sz="24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tabLst>
                <a:tab pos="914400" algn="l"/>
              </a:tabLst>
            </a:pPr>
            <a:r>
              <a:rPr lang="ar-SA" sz="24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يمثل نقص الموارد البشرية المدربة في مجال تكنولوجيا المعلومات تحديًا رئيسيًا في تطبيقات التجارة الإلكترونية</a:t>
            </a:r>
            <a:r>
              <a:rPr lang="en-US" sz="24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فلسفة وثقافة التجارة الإلكترونية</a:t>
            </a:r>
            <a:r>
              <a:rPr lang="en-US" sz="24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tabLst>
                <a:tab pos="914400" algn="l"/>
              </a:tabLst>
            </a:pPr>
            <a:r>
              <a:rPr lang="ar-SA" sz="24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تفتقر الوعي بفلسفة التجارة الإلكترونية في بعض الأماكن، مما يؤدي إلى قلة المعرفة حول البيع والشراء عبر الإنترنت وكيفية اختيار وسائل الدفع والشحن</a:t>
            </a:r>
            <a:r>
              <a:rPr lang="en-US" sz="24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0994210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56089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455450"/>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133287" y="1582762"/>
            <a:ext cx="10214182" cy="4376776"/>
          </a:xfrm>
          <a:prstGeom prst="rect">
            <a:avLst/>
          </a:prstGeom>
          <a:noFill/>
        </p:spPr>
        <p:txBody>
          <a:bodyPr wrap="square" rtlCol="0">
            <a:spAutoFit/>
          </a:bodyPr>
          <a:lstStyle/>
          <a:p>
            <a:pPr marL="0" marR="0" algn="r" rtl="1">
              <a:lnSpc>
                <a:spcPct val="107000"/>
              </a:lnSpc>
              <a:spcBef>
                <a:spcPts val="0"/>
              </a:spcBef>
              <a:spcAft>
                <a:spcPts val="800"/>
              </a:spcAft>
            </a:pPr>
            <a:r>
              <a:rPr lang="ar-SA" sz="3200" b="1" kern="100" dirty="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rPr>
              <a:t>الصعوبات التجارية</a:t>
            </a:r>
            <a:r>
              <a:rPr lang="en-US" sz="3200" b="1" kern="100" dirty="0">
                <a:solidFill>
                  <a:schemeClr val="accent2">
                    <a:lumMod val="75000"/>
                  </a:schemeClr>
                </a:solidFill>
                <a:effectLst/>
                <a:latin typeface="Times New Roman" panose="02020603050405020304" pitchFamily="18" charset="0"/>
                <a:ea typeface="Calibri" panose="020F0502020204030204" pitchFamily="34" charset="0"/>
                <a:cs typeface="Arial" panose="020B0604020202020204" pitchFamily="34" charset="0"/>
              </a:rPr>
              <a:t>:</a:t>
            </a:r>
            <a:endParaRPr lang="en-US" sz="16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ضعف الخبرات التجارية والمساعدات الفنية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يعيق ضعف الخبرات والمساعدات التقنية تحويل الأعمال التجارية التقليدية إلى أعمال إلكترونية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قلة أسواق رأس المال</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تعوق قلة التمويل ورؤوس الأموال الحصول على فرص للأفراد الراغبين في تنفيذ مشروعات تجارية إلكترونية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فكرة الحسابات البنكية الإلكترونية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الارتباك بشأن الحسابات البنكية الإلكترونية بسبب عدم وجود هيئة تربطها بالبنوك الواقعية، مما يزيد من قلق الأفراد حول عمليات الدفع عبر الإنترنت</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5A075604-73CD-4507-8013-424F369DFDEB}"/>
              </a:ext>
            </a:extLst>
          </p:cNvPr>
          <p:cNvSpPr/>
          <p:nvPr/>
        </p:nvSpPr>
        <p:spPr>
          <a:xfrm>
            <a:off x="3527407" y="89846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07</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01396249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954923" y="442325"/>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291847"/>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3834063" y="1085154"/>
            <a:ext cx="7723054" cy="4771947"/>
          </a:xfrm>
          <a:prstGeom prst="rect">
            <a:avLst/>
          </a:prstGeom>
          <a:noFill/>
        </p:spPr>
        <p:txBody>
          <a:bodyPr wrap="square" rtlCol="0">
            <a:spAutoFit/>
          </a:bodyPr>
          <a:lstStyle/>
          <a:p>
            <a:pPr marL="0" marR="0" algn="r" rtl="1">
              <a:lnSpc>
                <a:spcPct val="107000"/>
              </a:lnSpc>
              <a:spcBef>
                <a:spcPts val="0"/>
              </a:spcBef>
              <a:spcAft>
                <a:spcPts val="800"/>
              </a:spcAft>
            </a:pPr>
            <a:r>
              <a:rPr lang="ar-SA" sz="3200" b="1" kern="100" dirty="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rPr>
              <a:t>العقبات الحكومية</a:t>
            </a:r>
            <a:r>
              <a:rPr lang="en-US" sz="3200" b="1" kern="100" dirty="0">
                <a:solidFill>
                  <a:schemeClr val="accent2">
                    <a:lumMod val="75000"/>
                  </a:schemeClr>
                </a:solidFill>
                <a:effectLst/>
                <a:latin typeface="Times New Roman" panose="02020603050405020304" pitchFamily="18" charset="0"/>
                <a:ea typeface="Calibri" panose="020F0502020204030204" pitchFamily="34" charset="0"/>
                <a:cs typeface="Arial" panose="020B0604020202020204" pitchFamily="34" charset="0"/>
              </a:rPr>
              <a:t>:</a:t>
            </a:r>
            <a:endParaRPr lang="en-US" sz="16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سياسات حكومية غير فعّالة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تتأثر انتشار التجارة الإلكترونية بسبب السياسات التي قد تكون متداخلة وتؤثر على بنية التجارة الإلكترونية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عجز الاستراتيجيات الحكومية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يشير العجز في استراتيجيات الدعم للمشروعات التجارية الوطنية إلى صعوبة تحقيق النجاح في المنافسة الدولية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الأنظمة بيروقراطية في لتصدير والاستيراد</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pPr>
            <a:r>
              <a:rPr lang="ar-SA"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تعتبر الأنظمة البيروقراطية للتصدير والاستيراد عائقًا لتسهيل عمليات التجارة الإلكترونية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2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rcRect l="11840" r="11840"/>
          <a:stretch/>
        </p:blipFill>
        <p:spPr>
          <a:xfrm>
            <a:off x="1528198" y="1437628"/>
            <a:ext cx="2496279" cy="3270838"/>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3671107" y="74692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a:t>
            </a:r>
            <a:r>
              <a:rPr lang="en-US" sz="2000" b="1" dirty="0">
                <a:solidFill>
                  <a:schemeClr val="bg1"/>
                </a:solidFill>
                <a:ea typeface="Roboto Light" panose="02000000000000000000" pitchFamily="2" charset="0"/>
              </a:rPr>
              <a:t>7</a:t>
            </a:r>
          </a:p>
        </p:txBody>
      </p:sp>
    </p:spTree>
    <p:extLst>
      <p:ext uri="{BB962C8B-B14F-4D97-AF65-F5344CB8AC3E}">
        <p14:creationId xmlns:p14="http://schemas.microsoft.com/office/powerpoint/2010/main" val="233608001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5E94FF-98B8-EC32-6A4F-5A7B41A22586}"/>
              </a:ext>
            </a:extLst>
          </p:cNvPr>
          <p:cNvSpPr/>
          <p:nvPr/>
        </p:nvSpPr>
        <p:spPr>
          <a:xfrm>
            <a:off x="954923" y="442325"/>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3"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291847"/>
            <a:ext cx="3509515" cy="1656492"/>
          </a:xfrm>
          <a:prstGeom prst="rect">
            <a:avLst/>
          </a:prstGeom>
        </p:spPr>
      </p:pic>
      <p:sp>
        <p:nvSpPr>
          <p:cNvPr id="4" name="TextBox 3">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TextBox 4">
            <a:extLst>
              <a:ext uri="{FF2B5EF4-FFF2-40B4-BE49-F238E27FC236}">
                <a16:creationId xmlns:a16="http://schemas.microsoft.com/office/drawing/2014/main" id="{F302B31E-7905-011C-84CF-EEAEA8E33539}"/>
              </a:ext>
            </a:extLst>
          </p:cNvPr>
          <p:cNvSpPr txBox="1"/>
          <p:nvPr/>
        </p:nvSpPr>
        <p:spPr>
          <a:xfrm>
            <a:off x="3937578" y="1948339"/>
            <a:ext cx="7723054" cy="3604513"/>
          </a:xfrm>
          <a:prstGeom prst="rect">
            <a:avLst/>
          </a:prstGeom>
          <a:noFill/>
        </p:spPr>
        <p:txBody>
          <a:bodyPr wrap="square" rtlCol="0">
            <a:spAutoFit/>
          </a:bodyPr>
          <a:lstStyle/>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8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طول مدة إتمام العمليات الجمركية</a:t>
            </a:r>
            <a:r>
              <a:rPr lang="ar-EG" sz="28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 وزيادة الرسوم:</a:t>
            </a:r>
            <a:endParaRPr lang="en-US" sz="1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pPr>
            <a:r>
              <a:rPr lang="ar-SA" sz="28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تُعتبر فترات التخليص الجمركي طويلة أحيانًا عائقًا أمام التجارة الإلكترونية الفعّالة</a:t>
            </a:r>
            <a:r>
              <a:rPr lang="en-US" sz="28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tabLst>
                <a:tab pos="457200" algn="l"/>
              </a:tabLst>
            </a:pPr>
            <a:r>
              <a:rPr lang="ar-SA" sz="28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قيود على الصادرات والواردات</a:t>
            </a:r>
            <a:r>
              <a:rPr lang="en-US" sz="28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742950" marR="0" lvl="1" indent="-285750" algn="r" rtl="1">
              <a:lnSpc>
                <a:spcPct val="107000"/>
              </a:lnSpc>
              <a:spcBef>
                <a:spcPts val="0"/>
              </a:spcBef>
              <a:spcAft>
                <a:spcPts val="800"/>
              </a:spcAft>
              <a:buSzPts val="1000"/>
              <a:buFont typeface="Courier New" panose="02070309020205020404" pitchFamily="49" charset="0"/>
              <a:buChar char="o"/>
            </a:pPr>
            <a:r>
              <a:rPr lang="ar-SA" sz="28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يشمل قيودًا مفروضة على الصادرات والواردات، مثل التراخيص ونظام الحصص، تشكيل تحدٍ أمام أنشطة التجارة الإلكترونية</a:t>
            </a:r>
            <a:r>
              <a:rPr lang="en-US" sz="28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1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8" name="Picture 7"/>
          <p:cNvPicPr>
            <a:picLocks noChangeAspect="1"/>
          </p:cNvPicPr>
          <p:nvPr/>
        </p:nvPicPr>
        <p:blipFill rotWithShape="1">
          <a:blip r:embed="rId3">
            <a:extLst>
              <a:ext uri="{28A0092B-C50C-407E-A947-70E740481C1C}">
                <a14:useLocalDpi xmlns:a14="http://schemas.microsoft.com/office/drawing/2010/main" val="0"/>
              </a:ext>
            </a:extLst>
          </a:blip>
          <a:srcRect l="6323" t="4050" r="42797" b="-4050"/>
          <a:stretch/>
        </p:blipFill>
        <p:spPr>
          <a:xfrm>
            <a:off x="1528198" y="1437628"/>
            <a:ext cx="2496279" cy="3270838"/>
          </a:xfrm>
          <a:prstGeom prst="rect">
            <a:avLst/>
          </a:prstGeom>
        </p:spPr>
      </p:pic>
      <p:sp>
        <p:nvSpPr>
          <p:cNvPr id="7" name="Rectangle 6">
            <a:extLst>
              <a:ext uri="{FF2B5EF4-FFF2-40B4-BE49-F238E27FC236}">
                <a16:creationId xmlns:a16="http://schemas.microsoft.com/office/drawing/2014/main" id="{5A075604-73CD-4507-8013-424F369DFDEB}"/>
              </a:ext>
            </a:extLst>
          </p:cNvPr>
          <p:cNvSpPr/>
          <p:nvPr/>
        </p:nvSpPr>
        <p:spPr>
          <a:xfrm>
            <a:off x="3671107" y="746926"/>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a:t>
            </a:r>
            <a:r>
              <a:rPr lang="en-US" sz="2000" b="1" dirty="0">
                <a:solidFill>
                  <a:schemeClr val="bg1"/>
                </a:solidFill>
                <a:ea typeface="Roboto Light" panose="02000000000000000000" pitchFamily="2" charset="0"/>
              </a:rPr>
              <a:t>7</a:t>
            </a:r>
          </a:p>
        </p:txBody>
      </p:sp>
    </p:spTree>
    <p:extLst>
      <p:ext uri="{BB962C8B-B14F-4D97-AF65-F5344CB8AC3E}">
        <p14:creationId xmlns:p14="http://schemas.microsoft.com/office/powerpoint/2010/main" val="317456786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311175" y="1078632"/>
            <a:ext cx="6126523" cy="522322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r" rtl="1">
              <a:lnSpc>
                <a:spcPct val="107000"/>
              </a:lnSpc>
              <a:spcBef>
                <a:spcPts val="0"/>
              </a:spcBef>
              <a:spcAft>
                <a:spcPts val="800"/>
              </a:spcAft>
            </a:pPr>
            <a:r>
              <a:rPr lang="ar-EG" sz="2800" b="1" kern="100" dirty="0">
                <a:solidFill>
                  <a:schemeClr val="accent2">
                    <a:lumMod val="75000"/>
                  </a:schemeClr>
                </a:solidFill>
                <a:effectLst/>
                <a:latin typeface="Calibri" panose="020F0502020204030204" pitchFamily="34" charset="0"/>
                <a:ea typeface="Calibri" panose="020F0502020204030204" pitchFamily="34" charset="0"/>
                <a:cs typeface="Times New Roman" panose="02020603050405020304" pitchFamily="18" charset="0"/>
              </a:rPr>
              <a:t>العقبات التشريعية والقانونية</a:t>
            </a:r>
            <a:r>
              <a:rPr lang="en-US" sz="2800" b="1" kern="100" dirty="0">
                <a:solidFill>
                  <a:schemeClr val="accent2">
                    <a:lumMod val="75000"/>
                  </a:schemeClr>
                </a:solidFill>
                <a:effectLst/>
                <a:latin typeface="Times New Roman" panose="02020603050405020304" pitchFamily="18" charset="0"/>
                <a:ea typeface="Calibri" panose="020F0502020204030204" pitchFamily="34" charset="0"/>
                <a:cs typeface="Arial" panose="020B0604020202020204" pitchFamily="34" charset="0"/>
              </a:rPr>
              <a:t>:</a:t>
            </a:r>
            <a:endParaRPr lang="en-US" sz="2800" b="1" kern="100" dirty="0">
              <a:solidFill>
                <a:schemeClr val="accent2">
                  <a:lumMod val="75000"/>
                </a:schemeClr>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عدم كفاية القوانين لحل النزاعات التجارية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Courier New" panose="02070309020205020404" pitchFamily="49" charset="0"/>
              <a:buChar char="o"/>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يشير هذا إلى عدم كفاية القوانين والتشريعات في معالجة النزاعات التجارية الناشئة نتيجة للتعامل عبر الإنترنت</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 </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صعوبة تحديد السلطة القانونية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Courier New" panose="02070309020205020404" pitchFamily="49" charset="0"/>
              <a:buChar char="o"/>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تعتبر صعوبة تحديد الجهة التي تمتلك السيادة أو السلطة لمحاكمة الأطراف التي انتهكت القوانين أو ارتكبت جرائم عبر الإنترنت تحديًا، نظرًا لارتباطها بأماكن مختلفة وتنازع القوانين والاختصاصات</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Placeholder 4">
            <a:extLst>
              <a:ext uri="{FF2B5EF4-FFF2-40B4-BE49-F238E27FC236}">
                <a16:creationId xmlns:a16="http://schemas.microsoft.com/office/drawing/2014/main" id="{D8874CC3-C908-C74E-416C-60682547F8C3}"/>
              </a:ext>
            </a:extLst>
          </p:cNvPr>
          <p:cNvPicPr>
            <a:picLocks noChangeAspect="1"/>
          </p:cNvPicPr>
          <p:nvPr/>
        </p:nvPicPr>
        <p:blipFill>
          <a:blip r:embed="rId2">
            <a:extLst>
              <a:ext uri="{28A0092B-C50C-407E-A947-70E740481C1C}">
                <a14:useLocalDpi xmlns:a14="http://schemas.microsoft.com/office/drawing/2010/main" val="0"/>
              </a:ext>
            </a:extLst>
          </a:blip>
          <a:srcRect l="669" r="669"/>
          <a:stretch/>
        </p:blipFill>
        <p:spPr>
          <a:xfrm>
            <a:off x="6558769" y="1429010"/>
            <a:ext cx="4962146" cy="2724626"/>
          </a:xfrm>
          <a:prstGeom prst="rect">
            <a:avLst/>
          </a:prstGeom>
          <a:ln>
            <a:noFill/>
          </a:ln>
          <a:effectLst>
            <a:softEdge rad="112500"/>
          </a:effectLst>
        </p:spPr>
      </p:pic>
      <p:sp>
        <p:nvSpPr>
          <p:cNvPr id="5" name="Rectangle 4">
            <a:extLst>
              <a:ext uri="{FF2B5EF4-FFF2-40B4-BE49-F238E27FC236}">
                <a16:creationId xmlns:a16="http://schemas.microsoft.com/office/drawing/2014/main" id="{9BFC32B8-BDEE-2CBC-DFF5-CD482608568C}"/>
              </a:ext>
            </a:extLst>
          </p:cNvPr>
          <p:cNvSpPr/>
          <p:nvPr/>
        </p:nvSpPr>
        <p:spPr>
          <a:xfrm>
            <a:off x="6583078" y="415363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ea typeface="Roboto Light" panose="02000000000000000000" pitchFamily="2" charset="0"/>
              </a:rPr>
              <a:t>0</a:t>
            </a:r>
            <a:r>
              <a:rPr lang="en-US" sz="2400" b="1" dirty="0">
                <a:ea typeface="Roboto Light" panose="02000000000000000000" pitchFamily="2" charset="0"/>
              </a:rPr>
              <a:t>7</a:t>
            </a:r>
            <a:endParaRPr lang="en-US" sz="1600" b="1" dirty="0">
              <a:ea typeface="Roboto Light" panose="02000000000000000000" pitchFamily="2" charset="0"/>
            </a:endParaRPr>
          </a:p>
        </p:txBody>
      </p:sp>
      <p:sp>
        <p:nvSpPr>
          <p:cNvPr id="6" name="Rectangle 5">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463AFD8-665B-42E5-D694-594CE30B4B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3896778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53482"/>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787900" y="455450"/>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988909" y="1530075"/>
            <a:ext cx="10474428" cy="4537589"/>
          </a:xfrm>
          <a:prstGeom prst="rect">
            <a:avLst/>
          </a:prstGeom>
          <a:noFill/>
        </p:spPr>
        <p:txBody>
          <a:bodyPr wrap="square" rtlCol="0">
            <a:spAutoFit/>
          </a:bodyPr>
          <a:lstStyle/>
          <a:p>
            <a:pPr marL="342900" marR="0" lvl="0" indent="-342900" algn="r" rtl="1">
              <a:lnSpc>
                <a:spcPct val="107000"/>
              </a:lnSpc>
              <a:spcBef>
                <a:spcPts val="0"/>
              </a:spcBef>
              <a:spcAft>
                <a:spcPts val="800"/>
              </a:spcAft>
              <a:buFont typeface="Symbol" panose="05050102010706020507" pitchFamily="18" charset="2"/>
              <a:buChar char=""/>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حجية المستندات الإلكترونية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Courier New" panose="02070309020205020404" pitchFamily="49" charset="0"/>
              <a:buChar char="o"/>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يتناول هذا التحدي قضايا الصحة القانونية للمستندات الإلكترونية، وصحة التوقيعات والعقود الإلكترونية، مع التركيز على كيفية ضمان صحة البيانات والحفاظ عليها وتأمين وصولها إلى الأطراف المعنية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عدم حماية الأنشطة التجارية من التدخلات الإلكترونية</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Courier New" panose="02070309020205020404" pitchFamily="49" charset="0"/>
              <a:buChar char="o"/>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يستعرض هذا التحدي عدم قدرة الأنشطة التجارية على حماية نفسها من تدخل المخترقين في أنظمة الكمبيوتر والشبكات، والذي يُعرف بجرائم الإنترنت</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Symbol" panose="05050102010706020507" pitchFamily="18" charset="2"/>
              <a:buChar char=""/>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عدم وجود اختصاص قضائي لفض المنازعات</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r" rtl="1">
              <a:lnSpc>
                <a:spcPct val="107000"/>
              </a:lnSpc>
              <a:spcBef>
                <a:spcPts val="0"/>
              </a:spcBef>
              <a:spcAft>
                <a:spcPts val="800"/>
              </a:spcAft>
              <a:buFont typeface="Courier New" panose="02070309020205020404" pitchFamily="49" charset="0"/>
              <a:buChar char="o"/>
            </a:pPr>
            <a:r>
              <a:rPr lang="ar-EG" sz="2400" b="1" kern="100" dirty="0">
                <a:solidFill>
                  <a:srgbClr val="2D3956"/>
                </a:solidFill>
                <a:effectLst/>
                <a:latin typeface="Calibri" panose="020F0502020204030204" pitchFamily="34" charset="0"/>
                <a:ea typeface="Calibri" panose="020F0502020204030204" pitchFamily="34" charset="0"/>
                <a:cs typeface="Times New Roman" panose="02020603050405020304" pitchFamily="18" charset="0"/>
              </a:rPr>
              <a:t>يُسلط الضوء على غياب اختصاص قضائي يعالج المنازعات بين الأطراف المتعاقدة، مما يجعل الحلول القانونية لهذه المنازعات أمرًا صعبًا</a:t>
            </a:r>
            <a:r>
              <a:rPr lang="en-US" sz="2400" b="1" kern="100" dirty="0">
                <a:solidFill>
                  <a:srgbClr val="2D3956"/>
                </a:solidFill>
                <a:effectLst/>
                <a:latin typeface="Times New Roman" panose="02020603050405020304" pitchFamily="18" charset="0"/>
                <a:ea typeface="Calibri" panose="020F0502020204030204" pitchFamily="34" charset="0"/>
                <a:cs typeface="Arial" panose="020B0604020202020204" pitchFamily="34" charset="0"/>
              </a:rPr>
              <a:t>.</a:t>
            </a:r>
            <a:endParaRPr lang="en-US" sz="2400" b="1" kern="100" dirty="0">
              <a:solidFill>
                <a:srgbClr val="2D3956"/>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9" name="Rectangle 8">
            <a:extLst>
              <a:ext uri="{FF2B5EF4-FFF2-40B4-BE49-F238E27FC236}">
                <a16:creationId xmlns:a16="http://schemas.microsoft.com/office/drawing/2014/main" id="{5A075604-73CD-4507-8013-424F369DFDEB}"/>
              </a:ext>
            </a:extLst>
          </p:cNvPr>
          <p:cNvSpPr/>
          <p:nvPr/>
        </p:nvSpPr>
        <p:spPr>
          <a:xfrm>
            <a:off x="3527407" y="89846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07</a:t>
            </a:r>
            <a:endParaRPr lang="en-US" sz="2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21656889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rotWithShape="1">
          <a:blip r:embed="rId3">
            <a:extLst>
              <a:ext uri="{28A0092B-C50C-407E-A947-70E740481C1C}">
                <a14:useLocalDpi xmlns:a14="http://schemas.microsoft.com/office/drawing/2010/main" val="0"/>
              </a:ext>
            </a:extLst>
          </a:blip>
          <a:srcRect l="45404" t="39098" r="1615" b="889"/>
          <a:stretch/>
        </p:blipFill>
        <p:spPr>
          <a:xfrm>
            <a:off x="0" y="0"/>
            <a:ext cx="5547685" cy="5573488"/>
          </a:xfrm>
        </p:spPr>
      </p:pic>
      <p:sp>
        <p:nvSpPr>
          <p:cNvPr id="25" name="TextBox 24">
            <a:extLst>
              <a:ext uri="{FF2B5EF4-FFF2-40B4-BE49-F238E27FC236}">
                <a16:creationId xmlns:a16="http://schemas.microsoft.com/office/drawing/2014/main" id="{904B7CA6-23A4-2E24-5FFC-ECEA38831F6A}"/>
              </a:ext>
            </a:extLst>
          </p:cNvPr>
          <p:cNvSpPr txBox="1"/>
          <p:nvPr/>
        </p:nvSpPr>
        <p:spPr>
          <a:xfrm>
            <a:off x="4924805" y="1253351"/>
            <a:ext cx="4113898" cy="646331"/>
          </a:xfrm>
          <a:prstGeom prst="rect">
            <a:avLst/>
          </a:prstGeom>
          <a:noFill/>
        </p:spPr>
        <p:txBody>
          <a:bodyPr wrap="square" rtlCol="0">
            <a:spAutoFit/>
          </a:bodyPr>
          <a:lstStyle/>
          <a:p>
            <a:r>
              <a:rPr lang="ar-EG" sz="3600" b="1" dirty="0">
                <a:solidFill>
                  <a:srgbClr val="00B0F0"/>
                </a:solidFill>
                <a:latin typeface="Times New Roman" panose="02020603050405020304" pitchFamily="18" charset="0"/>
                <a:cs typeface="Times New Roman" panose="02020603050405020304" pitchFamily="18" charset="0"/>
              </a:rPr>
              <a:t>التجارة الإلكترونية</a:t>
            </a:r>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598250" y="114498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734205" y="1214092"/>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5CF9409-C31E-42DA-9B5A-9B642E6A46AC}"/>
              </a:ext>
            </a:extLst>
          </p:cNvPr>
          <p:cNvSpPr txBox="1"/>
          <p:nvPr/>
        </p:nvSpPr>
        <p:spPr>
          <a:xfrm>
            <a:off x="2706103" y="2294500"/>
            <a:ext cx="9395994" cy="4423968"/>
          </a:xfrm>
          <a:prstGeom prst="rect">
            <a:avLst/>
          </a:prstGeom>
          <a:noFill/>
        </p:spPr>
        <p:txBody>
          <a:bodyPr wrap="square">
            <a:spAutoFit/>
          </a:bodyPr>
          <a:lstStyle/>
          <a:p>
            <a:pPr marL="0" marR="0" algn="r" rtl="1">
              <a:lnSpc>
                <a:spcPct val="107000"/>
              </a:lnSpc>
              <a:spcBef>
                <a:spcPts val="0"/>
              </a:spcBef>
              <a:spcAft>
                <a:spcPts val="800"/>
              </a:spcAft>
            </a:pPr>
            <a:r>
              <a:rPr lang="ar-SA" sz="28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في ختام هذه المحاضرة، ندرك أن التجارة الإلكترونية تشكل تحولًا هامًا في عالم الأعمال، حيث تتجاوز حدود الزمان والمكان، وتتسم بخصائص فريدة تعززت بالأمن القانوني. </a:t>
            </a:r>
            <a:endParaRPr lang="en-US"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SA" sz="28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ورغم مزاياها العديدة من كفاءة في العمليات وتوسع دولي، إلا أنه ينبغي أيضًا التنويه إلى أهمية التفاعل مع التحديات القانونية المستجدة وضمان استفادة جميع الأطراف من فوائد هذا النموذج التجاري الإلكتروني.</a:t>
            </a:r>
            <a:endParaRPr lang="en-US"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p>
            <a:pPr marL="0" marR="0" algn="r" rtl="1">
              <a:lnSpc>
                <a:spcPct val="107000"/>
              </a:lnSpc>
              <a:spcBef>
                <a:spcPts val="0"/>
              </a:spcBef>
              <a:spcAft>
                <a:spcPts val="800"/>
              </a:spcAft>
            </a:pPr>
            <a:r>
              <a:rPr lang="ar-SA" sz="28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بتبني أطر قانونية واضحة وآليات لتسوية النزاعات، يمكن أن تُسهم التجارة الإلكترونية في بناء بيئة تجارية مستدامة ومنصفة، مما يعزز الثقة ويحفز على التطور المستمر والابتكار في عالم الأعمال</a:t>
            </a:r>
            <a:r>
              <a:rPr lang="en-US" sz="2800" b="1" kern="100" dirty="0">
                <a:solidFill>
                  <a:schemeClr val="bg1"/>
                </a:solidFill>
                <a:effectLst/>
                <a:latin typeface="Times New Roman" panose="02020603050405020304" pitchFamily="18" charset="0"/>
                <a:ea typeface="Calibri" panose="020F0502020204030204" pitchFamily="34" charset="0"/>
                <a:cs typeface="Arial" panose="020B0604020202020204" pitchFamily="34" charset="0"/>
              </a:rPr>
              <a:t>.</a:t>
            </a:r>
            <a:endParaRPr lang="en-US" sz="2800" b="1" kern="100"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7465264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98761" y="486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341241" y="608359"/>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892074" y="2424593"/>
            <a:ext cx="8548050" cy="3477875"/>
          </a:xfrm>
          <a:prstGeom prst="rect">
            <a:avLst/>
          </a:prstGeom>
          <a:noFill/>
        </p:spPr>
        <p:txBody>
          <a:bodyPr wrap="square" rtlCol="0">
            <a:spAutoFit/>
          </a:bodyPr>
          <a:lstStyle/>
          <a:p>
            <a:pPr algn="r" rtl="1"/>
            <a:r>
              <a:rPr lang="ar-EG" sz="2800" b="1" dirty="0">
                <a:solidFill>
                  <a:srgbClr val="2D3956"/>
                </a:solidFill>
                <a:latin typeface="Times New Roman" panose="02020603050405020304" pitchFamily="18" charset="0"/>
                <a:cs typeface="Times New Roman" panose="02020603050405020304" pitchFamily="18" charset="0"/>
              </a:rPr>
              <a:t>قائمة المراجع الموصى بها :</a:t>
            </a:r>
            <a:endParaRPr lang="ar-EG" sz="2400" b="1" dirty="0">
              <a:solidFill>
                <a:srgbClr val="2D3956"/>
              </a:solidFill>
            </a:endParaRPr>
          </a:p>
          <a:p>
            <a:pPr algn="r"/>
            <a:r>
              <a:rPr lang="ar-EG" sz="2000" b="1" dirty="0">
                <a:solidFill>
                  <a:srgbClr val="2D3956"/>
                </a:solidFill>
              </a:rPr>
              <a:t>د.حسين الماحي، أطر قانونية في معاملات التجارة الإلكترونية، دار الأهرام للنشر والتوزيع والإصدارات القانونية، 2024</a:t>
            </a:r>
          </a:p>
          <a:p>
            <a:pPr algn="r"/>
            <a:r>
              <a:rPr lang="ar-EG" sz="2000" b="1" dirty="0">
                <a:solidFill>
                  <a:srgbClr val="2D3956"/>
                </a:solidFill>
                <a:latin typeface="Times New Roman" panose="02020603050405020304" pitchFamily="18" charset="0"/>
                <a:cs typeface="Times New Roman" panose="02020603050405020304" pitchFamily="18" charset="0"/>
              </a:rPr>
              <a:t>أ. مصطفى يوسف كافي، التجارة الإلكترونية ،</a:t>
            </a:r>
            <a:r>
              <a:rPr lang="ar-EG" sz="2000" b="1" dirty="0">
                <a:solidFill>
                  <a:srgbClr val="2D3956"/>
                </a:solidFill>
              </a:rPr>
              <a:t> دار ومؤسسة رسالن للطباعة والنشر والتوزيع،2010</a:t>
            </a:r>
            <a:endParaRPr lang="ar-EG" sz="2000" b="1" dirty="0">
              <a:solidFill>
                <a:srgbClr val="2D3956"/>
              </a:solidFill>
              <a:latin typeface="Times New Roman" panose="02020603050405020304" pitchFamily="18" charset="0"/>
              <a:cs typeface="Times New Roman" panose="02020603050405020304" pitchFamily="18" charset="0"/>
            </a:endParaRPr>
          </a:p>
          <a:p>
            <a:pPr algn="r" rtl="1"/>
            <a:r>
              <a:rPr lang="ar-EG" sz="2000" b="1" dirty="0">
                <a:solidFill>
                  <a:srgbClr val="2D3956"/>
                </a:solidFill>
                <a:latin typeface="Times New Roman" panose="02020603050405020304" pitchFamily="18" charset="0"/>
                <a:cs typeface="Times New Roman" panose="02020603050405020304" pitchFamily="18" charset="0"/>
              </a:rPr>
              <a:t>د. نبيلة عبد الفتاح قشطي، </a:t>
            </a:r>
            <a:r>
              <a:rPr lang="ar-EG" sz="2000" b="1" dirty="0">
                <a:solidFill>
                  <a:srgbClr val="2D3956"/>
                </a:solidFill>
              </a:rPr>
              <a:t>تشريعات التجارة الإكرتونية ومدى إمكانية تجاوزعوائقها وتطويرها،كلية الحقوق، جامعة عجلون الوطنية، 2019.</a:t>
            </a:r>
          </a:p>
          <a:p>
            <a:pPr algn="r" rtl="1"/>
            <a:endParaRPr lang="ar-EG" sz="2000" b="1" dirty="0">
              <a:solidFill>
                <a:srgbClr val="2D3956"/>
              </a:solidFill>
              <a:latin typeface="Times New Roman" panose="02020603050405020304" pitchFamily="18" charset="0"/>
              <a:cs typeface="Times New Roman" panose="02020603050405020304" pitchFamily="18" charset="0"/>
            </a:endParaRP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ar-EG" dirty="0">
              <a:solidFill>
                <a:srgbClr val="2D3956"/>
              </a:solidFill>
              <a:latin typeface="Times New Roman" panose="02020603050405020304" pitchFamily="18" charset="0"/>
              <a:cs typeface="Times New Roman" panose="02020603050405020304" pitchFamily="18" charset="0"/>
            </a:endParaRPr>
          </a:p>
          <a:p>
            <a:pPr algn="r" rtl="1"/>
            <a:endParaRPr lang="en-US"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8910255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Rectangle 5">
            <a:extLst>
              <a:ext uri="{FF2B5EF4-FFF2-40B4-BE49-F238E27FC236}">
                <a16:creationId xmlns:a16="http://schemas.microsoft.com/office/drawing/2014/main" id="{CBD73658-9ED2-5C09-E85C-0C090C5E47C3}"/>
              </a:ext>
            </a:extLst>
          </p:cNvPr>
          <p:cNvSpPr/>
          <p:nvPr/>
        </p:nvSpPr>
        <p:spPr>
          <a:xfrm>
            <a:off x="1265321" y="1435749"/>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1800" b="1" dirty="0">
                <a:solidFill>
                  <a:srgbClr val="2D3956"/>
                </a:solidFill>
                <a:latin typeface="Times New Roman" panose="02020603050405020304" pitchFamily="18" charset="0"/>
                <a:cs typeface="Times New Roman" panose="02020603050405020304" pitchFamily="18" charset="0"/>
              </a:rPr>
              <a:t>t</a:t>
            </a:r>
          </a:p>
        </p:txBody>
      </p:sp>
      <p:sp>
        <p:nvSpPr>
          <p:cNvPr id="2" name="TextBox 1">
            <a:extLst>
              <a:ext uri="{FF2B5EF4-FFF2-40B4-BE49-F238E27FC236}">
                <a16:creationId xmlns:a16="http://schemas.microsoft.com/office/drawing/2014/main" id="{ECC8B65A-C3A1-64A6-8B12-DF670DDE6DBC}"/>
              </a:ext>
            </a:extLst>
          </p:cNvPr>
          <p:cNvSpPr txBox="1"/>
          <p:nvPr/>
        </p:nvSpPr>
        <p:spPr>
          <a:xfrm>
            <a:off x="3435927" y="2991687"/>
            <a:ext cx="5874328" cy="1200329"/>
          </a:xfrm>
          <a:prstGeom prst="rect">
            <a:avLst/>
          </a:prstGeom>
          <a:noFill/>
        </p:spPr>
        <p:txBody>
          <a:bodyPr wrap="square" rtlCol="0">
            <a:spAutoFit/>
          </a:bodyPr>
          <a:lstStyle/>
          <a:p>
            <a:pPr algn="ctr"/>
            <a:r>
              <a:rPr lang="en-US" sz="7200" b="1" dirty="0">
                <a:solidFill>
                  <a:srgbClr val="2D3956"/>
                </a:solidFill>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5606</TotalTime>
  <Words>3836</Words>
  <Application>Microsoft Office PowerPoint</Application>
  <PresentationFormat>Widescreen</PresentationFormat>
  <Paragraphs>313</Paragraphs>
  <Slides>44</Slides>
  <Notes>12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44</vt:i4>
      </vt:variant>
    </vt:vector>
  </HeadingPairs>
  <TitlesOfParts>
    <vt:vector size="52" baseType="lpstr">
      <vt:lpstr>ADLaM Display</vt:lpstr>
      <vt:lpstr>Arial</vt:lpstr>
      <vt:lpstr>Calibri</vt:lpstr>
      <vt:lpstr>Calibri Light</vt:lpstr>
      <vt:lpstr>Courier New</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Nourallah Elkolaly</cp:lastModifiedBy>
  <cp:revision>2133</cp:revision>
  <dcterms:created xsi:type="dcterms:W3CDTF">2023-04-29T09:08:23Z</dcterms:created>
  <dcterms:modified xsi:type="dcterms:W3CDTF">2023-11-18T03:23:45Z</dcterms:modified>
</cp:coreProperties>
</file>