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7" r:id="rId5"/>
  </p:sldMasterIdLst>
  <p:notesMasterIdLst>
    <p:notesMasterId r:id="rId51"/>
  </p:notesMasterIdLst>
  <p:sldIdLst>
    <p:sldId id="480" r:id="rId6"/>
    <p:sldId id="303" r:id="rId7"/>
    <p:sldId id="313" r:id="rId8"/>
    <p:sldId id="975" r:id="rId9"/>
    <p:sldId id="977" r:id="rId10"/>
    <p:sldId id="979" r:id="rId11"/>
    <p:sldId id="978" r:id="rId12"/>
    <p:sldId id="1011" r:id="rId13"/>
    <p:sldId id="982" r:id="rId14"/>
    <p:sldId id="1012" r:id="rId15"/>
    <p:sldId id="976" r:id="rId16"/>
    <p:sldId id="983" r:id="rId17"/>
    <p:sldId id="984" r:id="rId18"/>
    <p:sldId id="981" r:id="rId19"/>
    <p:sldId id="980" r:id="rId20"/>
    <p:sldId id="988" r:id="rId21"/>
    <p:sldId id="985" r:id="rId22"/>
    <p:sldId id="986" r:id="rId23"/>
    <p:sldId id="987" r:id="rId24"/>
    <p:sldId id="989" r:id="rId25"/>
    <p:sldId id="990" r:id="rId26"/>
    <p:sldId id="993" r:id="rId27"/>
    <p:sldId id="992" r:id="rId28"/>
    <p:sldId id="991" r:id="rId29"/>
    <p:sldId id="994" r:id="rId30"/>
    <p:sldId id="995" r:id="rId31"/>
    <p:sldId id="996" r:id="rId32"/>
    <p:sldId id="997" r:id="rId33"/>
    <p:sldId id="998" r:id="rId34"/>
    <p:sldId id="1001" r:id="rId35"/>
    <p:sldId id="1002" r:id="rId36"/>
    <p:sldId id="1000" r:id="rId37"/>
    <p:sldId id="999" r:id="rId38"/>
    <p:sldId id="1003" r:id="rId39"/>
    <p:sldId id="1004" r:id="rId40"/>
    <p:sldId id="1005" r:id="rId41"/>
    <p:sldId id="1007" r:id="rId42"/>
    <p:sldId id="1006" r:id="rId43"/>
    <p:sldId id="1008" r:id="rId44"/>
    <p:sldId id="1009" r:id="rId45"/>
    <p:sldId id="1013" r:id="rId46"/>
    <p:sldId id="1010" r:id="rId47"/>
    <p:sldId id="1014" r:id="rId48"/>
    <p:sldId id="1015"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74F"/>
    <a:srgbClr val="FDE300"/>
    <a:srgbClr val="0065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CC729A-F848-FDAF-864D-C6F7375AAB64}" v="8" dt="2026-06-27T15:22:10.4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53" autoAdjust="0"/>
    <p:restoredTop sz="94604" autoAdjust="0"/>
  </p:normalViewPr>
  <p:slideViewPr>
    <p:cSldViewPr snapToGrid="0">
      <p:cViewPr varScale="1">
        <p:scale>
          <a:sx n="106" d="100"/>
          <a:sy n="106" d="100"/>
        </p:scale>
        <p:origin x="84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11EDF-787B-472D-A6C8-42601B225FA7}"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2C3BF1-ED60-4D10-BF29-E5162CB20AD3}" type="slidenum">
              <a:rPr lang="en-GB" smtClean="0"/>
              <a:t>‹#›</a:t>
            </a:fld>
            <a:endParaRPr lang="en-GB"/>
          </a:p>
        </p:txBody>
      </p:sp>
    </p:spTree>
    <p:extLst>
      <p:ext uri="{BB962C8B-B14F-4D97-AF65-F5344CB8AC3E}">
        <p14:creationId xmlns:p14="http://schemas.microsoft.com/office/powerpoint/2010/main" val="861029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18308-279D-BD7D-6185-1BFA824F37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87C9C2-3901-D785-00AA-D73551C84D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8EECEF-0220-68FB-9131-951894FD0C2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95324CE-0230-F399-532D-C1235D7B04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35307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7C0F45-3DB7-61B3-F2E3-C2169047A6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F50739-D4A9-1405-F6AA-DC6B76E3E3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A3F11A-57E3-71F9-69EE-3E9B1A528F6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DBEB249-3C63-0EA2-D601-5B2E7C10C8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90569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50712-1233-3C8A-C969-56001E2A6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BF405B-370F-0B6A-5D16-E340B6FC1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2E6B28-60F3-27B0-B6A5-19FA6811CA6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B83F0BC-9D57-E3CE-2EFF-15934ECC8C8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050058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EED3F-1C4A-6487-CFCB-E9DB76D3A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F5A12D-7287-BD4F-E427-BF8E357917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0286D-ACF8-BBFA-9318-8B31A906332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BAFBE2C-C559-08B8-0897-1D92C81453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922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CAD7B-9670-0139-7ADC-A682198405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8DC959-AB13-C76A-D8A6-819878182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25D8D5-B189-B5FF-6B6F-E59CC109155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A6FD5AA-1195-4DD8-50E4-1BCC4D4802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4204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2569BC-3261-C53D-7A62-E18B0F4DC7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0EE8EE-4072-2C1E-9BC9-EC156679C0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CA54DF-F1EE-E47D-0A16-35C07926AD7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4ED3FD1-CE32-6F99-C39E-4719FA5397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04314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1D46BB-2CC2-5C70-9405-88876ABE8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4F032-E226-AB81-E5E6-52AF2B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AAD648-72A2-45A9-7C77-4D5EB70D784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7A9372E-D65E-72DD-F7F6-44330D1A832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99936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123CA-8DB1-E9D1-E8EF-B3889EBF63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9F41BB-C02A-6B56-C306-88F65797A1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D2DC94-4C47-730E-BCF4-E0ED7FD8CED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1A39B10-1DBB-070C-94FF-2B1F5D3D72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46304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2623F-7D5A-CCA9-F9CE-99C2F44BF4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DC131E-E28D-6F7F-73B8-846253B50E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CC06E7-B246-2E9F-DC45-A6F7277F091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F022219-6A3B-6288-E830-7B04D995BD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756143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70179-8684-9777-F7AC-667BE0B049E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C8DA4-0A1F-1F93-917A-D64B7F6DC4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1E9A6C-3CC7-99DB-F73C-CD53C2F8651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69CE8C8-98AC-1F8B-F3CD-7C039F1F63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72458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59AE1E-8AD3-AD12-20DD-C9CC31B95A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24768D-CB4E-A69F-17D5-02D0F7886A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A3ED7E-0F70-EDF4-7B4E-4F1E555EE52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7EE9FBA-011B-AF7F-9A72-102C87C6D09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282246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20F76-E8F8-CDFB-32EC-452F307031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09AC36-F247-C2A0-56BE-94BC89F579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79A8E1-8AF5-251B-8866-DF009C79899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B4DDAAD3-3144-A99A-FB97-8F12F6379C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944664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34130-CDBD-FE0C-9160-EB2E31D59A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1BCD5-92BC-B3FE-AD10-0502C695F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7E3EE-B6FE-9E76-A135-33A7EA6B653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062D6B6-DF7B-E668-04AC-3840F4CC112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51696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1FC41-5D97-F581-88C3-A0F4868D66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5FD20E-A31B-A9A5-C056-0D4BEBE4BF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6F5D19-2096-13D8-38F8-821B2A640F3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8616AF4-1107-2168-375D-AD0959D37D6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34986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121BE5-E6C2-46FC-3E14-B601358700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6E57C6-379B-6727-10F5-4775620F5E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103BEC-6F76-7FF2-0D09-47B58A40467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49C383F-AFF7-FEF3-694B-8353DBF554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28916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3A2C0-BB37-53DF-DFEB-8295D884C6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01334-4F78-3D11-29B6-CF8E27FF26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847144-C9DB-0DD9-EF80-7DE3EDA61439}"/>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3D8738F-E639-86D9-858A-1B0ACD87B0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523822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E97D2-B920-CC12-4871-68491D3CAB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5B1150-3C2C-5D6F-722A-83AE5BA877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D231DB-4C46-C85F-8F21-35D8B395DC6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1C60814-E7AC-4AAA-3C4D-EAC99F56749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8520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F1C92-5087-89FD-1EB2-DAF63001F0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0068B1-31A3-D04A-D8AC-EA05BACF40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3A51FE-C530-D835-66FB-C0EEDB7688E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35748D2-CC60-F4DC-5633-9EB798607AA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406231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0CB8D-3626-9D0F-70A0-94665398C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A67E0A-0D7C-743B-F41B-AC46F60748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9685C2-0817-B253-1585-56C98D84DE6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D4F5D4DA-ADD3-AB18-C36F-8ED3AC6684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626763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5FCCF5-4B93-C81A-FBCF-67190E0C62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A37DDA-7F06-2A87-A437-652A3FB627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FDC9F2-343A-AC70-9D95-28B6E5782EC4}"/>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8A3120F-0649-728E-D2E4-B47FDB91656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54425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094A3F-378C-5E3A-643C-3D1EC1A06C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02004-5BB4-1B46-9F4A-70FA71D2C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9AA03E-E2E5-CA2E-DCE3-FF022260BA6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5F9E08E-020A-6AD0-F3E2-E9AB8BBCD8A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3409615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CBA522-1A59-C28A-0C9C-F48E1B03BB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464436-8248-D128-1A2C-C3145C18AC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C1E486-E745-51BE-7DD9-D7873703B7BB}"/>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8A53A335-919F-D482-F9AD-87774CCE9B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145730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0EF51-F748-BAB4-BDD9-BB63602985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B74A2E-CC96-7D7E-25E9-2560407D44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BB3500-45B5-66E2-1096-F22905C5776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B5D4B8B-F011-38FD-4ADA-3194EFA261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586643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353A08-6D71-6844-B7E7-0FC426B65D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16D50B-7639-B1FB-78FC-57EF53690F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238DA5-067D-94B7-A4CB-6B9C67429F4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239DB7A-54D0-43DA-D13D-5F6D8B0E4C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9973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2880A-782A-8DEE-0034-78C8214482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10C149-2755-24DF-5400-3820A64301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D99BEE-0ED3-6C12-2AB9-49D04B42ED6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961D231A-AAC0-67F8-8F77-DB9E4231AD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22946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1D7D7-5747-5B50-3160-E9E0F25796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6E9A25-1F83-13D0-1A39-8D59050201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3E3A05-8D04-B6DB-0381-68F6C47BB5F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E893703-6BA9-C6CA-9503-5D6599ED90F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113221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08DDD-34BB-A5D5-F647-DF076A6B0E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B649B7-E275-9256-DCC7-4B3803E107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3C20E3-1814-1112-B926-ECC0BF908F7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B382D02-E0A3-A5FD-80D5-0FE0845068B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3807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02D45-4736-84B6-6E9C-8FA95D4066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EA8C8-66D7-BB30-DC4B-A0167F95DF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98110F-66A6-411A-D4FB-31B9592B1A1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08D0AE5-F2E7-3BDC-2DFE-1755E067119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653243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3BADA-0DAD-0E2C-BFFF-A33337712A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E54907-5AFE-D584-69D8-3C4D32DA69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375FE0-3D6E-C7F9-4FA9-81F4A1B1A55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1843E76-D0F1-0F0D-6E11-1EDFD9B7D7E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771059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2DFE0C-CCA3-E440-65A5-3CA958B645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CA17F-365D-C19F-55A4-D152316B6B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E5E610-1DE9-1AAF-74F9-16C64E6E526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EF6C3DE-D070-5B97-F7F7-7EB21922C1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0054421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D89F8-3A42-7FC6-0E34-27EC2F8B07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9DC8D4-46B7-744F-25A7-DDA8EBBB72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816D48-ECCE-2B4A-FF7F-6E99E858DA4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C421D0F-D12A-660A-A3AD-CE8344BCE99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17214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E7C05-6EC0-CA2F-A06C-B1D85C6D5C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C1E37D-9479-29A2-F766-63EB27013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D15D2-BA56-AFFD-F0ED-394E76771E1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4CEFC62-1734-D3CE-EF7D-D96C4D0B9AD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725662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ACFED0-7EC5-EB15-5FA8-AB5B1A8BAE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76300-540E-4041-3CEB-BBE31EB02B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3D5BD5-5309-28AF-9B46-461FC745A96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220408B-2E52-8A28-E375-19504A465B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301020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59D6D9-CDF8-C4DD-2DED-D4AB02356B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2ACCDD-28C6-A9C9-770F-9BE9514A40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91B2C4-A42E-D2B3-B802-1E367C65960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902C982-8BAC-EDDD-C468-1299BB9B839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44953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7ADDA9-5C19-3871-27F9-A477A53F79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FE2FF4-C8DA-D877-E310-3758A1D2CF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975509-7F1F-CF8D-F8AA-CEBD382C3010}"/>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34FF823-28AC-25FF-C1EF-3E5E4D9DDEB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443236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1D00C-5A6B-1EA6-7DC7-3343A0126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9A4E9-3A92-EED0-2CF2-CF27CCA75F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AF010A-0D9B-2D9C-0157-67A05998DCBD}"/>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FD4D5299-5D7F-D7B1-67D8-00DBED6BEED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7049082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488143-9942-D58C-275B-B0D171423F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2CC4D-916F-A006-038C-7B55D282F3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332C89-FA60-DF84-88FF-530438863CA8}"/>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D9A9289-65ED-43B9-ED09-700121E9D42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80389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C34B35-B3CC-5F34-E39A-16F2CBE2C6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B29359-2FBE-69B4-7429-1C682D6AF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F40F3-FE8A-4DAE-B9A3-793A5B0D4CB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E88CB1DA-056D-4C7D-E90A-34C8683D623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237303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48A14-2428-AB2A-4DDD-365A732B87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21108F-C605-70E4-4C3D-86A658DF52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3E43CA-3382-FD49-DFE0-F93ED04ADA6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E683A67-86FC-9164-7AFE-AB7DC7DB08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8264940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79CBC-36EF-50B8-3265-132C4C8AD5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1962D-F0FF-2023-B23D-94F5919C85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F32D6D-B212-A48B-5AC1-E0C635E68BA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C2FC1766-AED8-8076-F80F-DA0E41E57E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60448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F313-211E-5305-770C-F3FA454C73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907B00-2C59-DFD0-0E40-A3BE4BFFE3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434527-1502-6387-F5EE-80303461B576}"/>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57A10B1C-F7F0-EE5D-0810-AF9F3C8711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7FFAA3-1941-255F-DAAC-CB2FB246F996}"/>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1835683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DF06C-2633-2651-8C82-CAACAB599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6D95FB-1C71-5986-6605-7E3A20F380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0D073-5B63-D27E-EDE6-0C96E3F84EFF}"/>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3AA2333B-B745-2FE7-520D-5CC3A8E743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E154B-2853-2D88-B761-12D236A43727}"/>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40010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BB285-A8EA-0F9E-ECD0-349B64C917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B78FBA-863E-954A-A901-ED5C7B4CC8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0E6820-5D2E-CB93-7C60-76FFEB677B8B}"/>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B8BCD184-04A8-6110-A33F-64A41CD95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900C9D-2E18-5C5E-4437-254533437071}"/>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3579661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F3A33-5623-E4D1-914C-C07D6A41B2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FA3CE8-9D72-C853-9A93-DE7D16DAE1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C8CF2E-7B2F-C762-980E-749EF14A59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6EFEAA-CD5F-2139-40EA-A31E543454D1}"/>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6" name="Footer Placeholder 5">
            <a:extLst>
              <a:ext uri="{FF2B5EF4-FFF2-40B4-BE49-F238E27FC236}">
                <a16:creationId xmlns:a16="http://schemas.microsoft.com/office/drawing/2014/main" id="{BCEED94C-5D59-FF76-5549-5EFDF1DFE5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A96ECF-8A87-B83F-2DB6-5C23832C424A}"/>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451034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4C96-79BC-7D8F-D427-FCAB04566F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F01B7D-1D5F-12DC-A597-153ADDB0A8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9BD84B-5256-9362-5BD5-8CBC73E7C5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10E53B-1C32-0798-C35E-A2F510005C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53CD99-F666-D491-9689-0ED02B679D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115039-82A4-83A3-12D2-3426DDF68C0B}"/>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8" name="Footer Placeholder 7">
            <a:extLst>
              <a:ext uri="{FF2B5EF4-FFF2-40B4-BE49-F238E27FC236}">
                <a16:creationId xmlns:a16="http://schemas.microsoft.com/office/drawing/2014/main" id="{99CC7C13-51D5-D45F-E85B-B29C74485E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130C0A9-F540-0E18-F18E-2A4535A6545D}"/>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4198412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8671B-ED70-454C-7203-5BE8318004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4D225E-A0F2-4CFB-43EA-D0CB06ADE851}"/>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4" name="Footer Placeholder 3">
            <a:extLst>
              <a:ext uri="{FF2B5EF4-FFF2-40B4-BE49-F238E27FC236}">
                <a16:creationId xmlns:a16="http://schemas.microsoft.com/office/drawing/2014/main" id="{EAD49351-E8EC-4220-9BEC-EBFA306541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457711-FCB6-D689-9670-50E9D92377DA}"/>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3267621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11D7B2-0768-961F-F080-FFCDAFA5940C}"/>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3" name="Footer Placeholder 2">
            <a:extLst>
              <a:ext uri="{FF2B5EF4-FFF2-40B4-BE49-F238E27FC236}">
                <a16:creationId xmlns:a16="http://schemas.microsoft.com/office/drawing/2014/main" id="{13D81EFE-DD9F-3169-A374-438BB7A681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916F96-6890-0EC8-A889-2D89A671504A}"/>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2896409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2F2A7-4DE8-EAEC-DB54-732B20E042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C86A95-4C86-76D2-B2CC-56FD0BBB10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6C2F10-D215-1507-7459-FC864F3A5F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F45E67-59F3-6511-24AF-42A85253E700}"/>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6" name="Footer Placeholder 5">
            <a:extLst>
              <a:ext uri="{FF2B5EF4-FFF2-40B4-BE49-F238E27FC236}">
                <a16:creationId xmlns:a16="http://schemas.microsoft.com/office/drawing/2014/main" id="{A0BDB2CF-C063-AE11-0119-6A7C9DFDB8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B1BB05-9246-96FC-AE14-0E0AB0EE55C7}"/>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1958629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90BFD-D39D-0645-BAB6-DB6631D16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69A9FF-8F89-C2BD-02C3-40654B15CB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48E0A51-A3FC-352D-2B82-CF9104DD1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4077A2-F5FC-F79D-A291-8BA7CB6E8E66}"/>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6" name="Footer Placeholder 5">
            <a:extLst>
              <a:ext uri="{FF2B5EF4-FFF2-40B4-BE49-F238E27FC236}">
                <a16:creationId xmlns:a16="http://schemas.microsoft.com/office/drawing/2014/main" id="{19ED1547-4027-56B7-4B40-85C9972721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F46F7B-982E-2EC3-CA39-BBC48984DBB2}"/>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3727800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2ECD8-A26F-BED6-4675-763956A8C4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C81875-06B3-FC51-576B-2A5A497D5A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79B28D-688C-3826-CCFC-34D1033D28C4}"/>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934795AB-2888-99EF-3D64-36900E5203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43B660-5037-DB8F-22A7-5D8382469396}"/>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2113212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892923-9A3E-7733-689A-958582A306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42AA82-4281-E908-C4CE-A2C3D2A4AA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B72EF7-CF72-271B-1405-C35B40AF0C6E}"/>
              </a:ext>
            </a:extLst>
          </p:cNvPr>
          <p:cNvSpPr>
            <a:spLocks noGrp="1"/>
          </p:cNvSpPr>
          <p:nvPr>
            <p:ph type="dt" sz="half" idx="10"/>
          </p:nvPr>
        </p:nvSpPr>
        <p:spPr/>
        <p:txBody>
          <a:body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9109C79B-7429-C216-D4FB-94FB84453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5539AB-02F2-77B3-5812-75623E8262DA}"/>
              </a:ext>
            </a:extLst>
          </p:cNvPr>
          <p:cNvSpPr>
            <a:spLocks noGrp="1"/>
          </p:cNvSpPr>
          <p:nvPr>
            <p:ph type="sldNum" sz="quarter" idx="12"/>
          </p:nvPr>
        </p:nvSpPr>
        <p:spPr/>
        <p:txBody>
          <a:bodyPr/>
          <a:lstStyle/>
          <a:p>
            <a:fld id="{21DE61E5-5DDE-4CAB-9FA3-E2B572E3D55D}" type="slidenum">
              <a:rPr lang="en-GB" smtClean="0"/>
              <a:t>‹#›</a:t>
            </a:fld>
            <a:endParaRPr lang="en-GB"/>
          </a:p>
        </p:txBody>
      </p:sp>
    </p:spTree>
    <p:extLst>
      <p:ext uri="{BB962C8B-B14F-4D97-AF65-F5344CB8AC3E}">
        <p14:creationId xmlns:p14="http://schemas.microsoft.com/office/powerpoint/2010/main" val="203767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76541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988054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09692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63274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65426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611233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613574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266574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823294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64540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6665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821930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594978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559929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57455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9199746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8086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6532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890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208451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51284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5878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F9B0D9-8CD7-E5B2-6566-913155589C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456A85-BF39-4C84-C87F-53ACBD4258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661D3-4B39-8933-D889-9F063AF0B4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DE913A-AD9C-4BC6-8A3F-BCF96A92E80F}" type="datetimeFigureOut">
              <a:rPr lang="en-GB" smtClean="0"/>
              <a:t>27/06/2026</a:t>
            </a:fld>
            <a:endParaRPr lang="en-GB"/>
          </a:p>
        </p:txBody>
      </p:sp>
      <p:sp>
        <p:nvSpPr>
          <p:cNvPr id="5" name="Footer Placeholder 4">
            <a:extLst>
              <a:ext uri="{FF2B5EF4-FFF2-40B4-BE49-F238E27FC236}">
                <a16:creationId xmlns:a16="http://schemas.microsoft.com/office/drawing/2014/main" id="{5C0AE640-EADA-BEFC-7384-C43C4708F5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6A612AC-E84F-4BD5-6EDF-28257E03DF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DE61E5-5DDE-4CAB-9FA3-E2B572E3D55D}" type="slidenum">
              <a:rPr lang="en-GB" smtClean="0"/>
              <a:t>‹#›</a:t>
            </a:fld>
            <a:endParaRPr lang="en-GB"/>
          </a:p>
        </p:txBody>
      </p:sp>
    </p:spTree>
    <p:extLst>
      <p:ext uri="{BB962C8B-B14F-4D97-AF65-F5344CB8AC3E}">
        <p14:creationId xmlns:p14="http://schemas.microsoft.com/office/powerpoint/2010/main" val="15496599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 id="2147483664"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00253904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0.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0.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30.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30.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30.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30.xm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30.xml"/><Relationship Id="rId4" Type="http://schemas.openxmlformats.org/officeDocument/2006/relationships/image" Target="../media/image21.pn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3.xml"/><Relationship Id="rId1" Type="http://schemas.openxmlformats.org/officeDocument/2006/relationships/slideLayout" Target="../slideLayouts/slideLayout30.xml"/><Relationship Id="rId4" Type="http://schemas.openxmlformats.org/officeDocument/2006/relationships/image" Target="../media/image22.jpeg"/></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30.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30.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30.xml"/><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30.xm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30.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30.xml"/><Relationship Id="rId4" Type="http://schemas.openxmlformats.org/officeDocument/2006/relationships/image" Target="../media/image25.jpe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30.xml"/><Relationship Id="rId4" Type="http://schemas.openxmlformats.org/officeDocument/2006/relationships/image" Target="../media/image26.jpeg"/></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30.xml"/><Relationship Id="rId4" Type="http://schemas.openxmlformats.org/officeDocument/2006/relationships/image" Target="../media/image26.jpeg"/></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2.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30.xml"/><Relationship Id="rId4" Type="http://schemas.openxmlformats.org/officeDocument/2006/relationships/image" Target="../media/image29.jpeg"/></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30.xml"/><Relationship Id="rId4" Type="http://schemas.openxmlformats.org/officeDocument/2006/relationships/image" Target="../media/image29.jpe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30.xml"/><Relationship Id="rId4" Type="http://schemas.openxmlformats.org/officeDocument/2006/relationships/image" Target="../media/image30.jpeg"/></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30.xml"/></Relationships>
</file>

<file path=ppt/slides/_rels/slide3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9.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0.xml"/><Relationship Id="rId1" Type="http://schemas.openxmlformats.org/officeDocument/2006/relationships/slideLayout" Target="../slideLayouts/slideLayout30.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1.xml"/><Relationship Id="rId1" Type="http://schemas.openxmlformats.org/officeDocument/2006/relationships/slideLayout" Target="../slideLayouts/slideLayout30.xml"/></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30.xml"/></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3.xml"/><Relationship Id="rId1" Type="http://schemas.openxmlformats.org/officeDocument/2006/relationships/slideLayout" Target="../slideLayouts/slideLayout30.xml"/><Relationship Id="rId4" Type="http://schemas.openxmlformats.org/officeDocument/2006/relationships/image" Target="../media/image34.jpeg"/></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4.xml"/><Relationship Id="rId1" Type="http://schemas.openxmlformats.org/officeDocument/2006/relationships/slideLayout" Target="../slideLayouts/slideLayout30.xml"/><Relationship Id="rId4" Type="http://schemas.openxmlformats.org/officeDocument/2006/relationships/image" Target="../media/image34.jpeg"/></Relationships>
</file>

<file path=ppt/slides/_rels/slide4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jpeg"/><Relationship Id="rId1" Type="http://schemas.openxmlformats.org/officeDocument/2006/relationships/slideLayout" Target="../slideLayouts/slideLayout12.xml"/><Relationship Id="rId4" Type="http://schemas.openxmlformats.org/officeDocument/2006/relationships/image" Target="../media/image3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73668" y="3265743"/>
            <a:ext cx="5216525" cy="398780"/>
          </a:xfrm>
          <a:prstGeom prst="rect">
            <a:avLst/>
          </a:prstGeom>
          <a:noFill/>
        </p:spPr>
        <p:txBody>
          <a:bodyPr wrap="square" rtlCol="0">
            <a:spAutoFit/>
          </a:bodyPr>
          <a:lstStyle/>
          <a:p>
            <a:r>
              <a:rPr lang="ar-SA" sz="2000" dirty="0">
                <a:latin typeface="Alexandria" charset="0"/>
                <a:cs typeface="Alexandria" charset="0"/>
              </a:rPr>
              <a:t>د. سارا الودعاني</a:t>
            </a:r>
            <a:endParaRPr lang="en-US" sz="2000" dirty="0">
              <a:latin typeface="Alexandria" charset="0"/>
              <a:cs typeface="Alexandria" charset="0"/>
            </a:endParaRPr>
          </a:p>
        </p:txBody>
      </p:sp>
      <p:sp>
        <p:nvSpPr>
          <p:cNvPr id="31" name="TextBox 30"/>
          <p:cNvSpPr txBox="1"/>
          <p:nvPr/>
        </p:nvSpPr>
        <p:spPr>
          <a:xfrm>
            <a:off x="673668" y="2424037"/>
            <a:ext cx="4626119" cy="769441"/>
          </a:xfrm>
          <a:prstGeom prst="rect">
            <a:avLst/>
          </a:prstGeom>
          <a:noFill/>
        </p:spPr>
        <p:txBody>
          <a:bodyPr wrap="square" rtlCol="0">
            <a:spAutoFit/>
          </a:bodyPr>
          <a:lstStyle/>
          <a:p>
            <a:r>
              <a:rPr lang="ar-SA" sz="4400" b="1" dirty="0">
                <a:solidFill>
                  <a:srgbClr val="00B0F0"/>
                </a:solidFill>
                <a:latin typeface="Alexandria" charset="0"/>
                <a:cs typeface="Alexandria" charset="0"/>
              </a:rPr>
              <a:t>مبادئ التسويق</a:t>
            </a:r>
          </a:p>
        </p:txBody>
      </p:sp>
      <p:sp>
        <p:nvSpPr>
          <p:cNvPr id="34" name="Rectangle: Rounded Corners 33"/>
          <p:cNvSpPr/>
          <p:nvPr/>
        </p:nvSpPr>
        <p:spPr>
          <a:xfrm>
            <a:off x="402196" y="479665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bg1"/>
                </a:solidFill>
                <a:latin typeface="Alexandria" charset="0"/>
                <a:cs typeface="Alexandria" charset="0"/>
              </a:rPr>
              <a:t>محاضرة 03</a:t>
            </a:r>
            <a:endParaRPr lang="en-US" sz="2800" b="1" dirty="0">
              <a:solidFill>
                <a:schemeClr val="bg1"/>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TextBox 2">
            <a:extLst>
              <a:ext uri="{FF2B5EF4-FFF2-40B4-BE49-F238E27FC236}">
                <a16:creationId xmlns:a16="http://schemas.microsoft.com/office/drawing/2014/main" id="{1E0280F2-244B-0137-E707-153B34CD1F1A}"/>
              </a:ext>
            </a:extLst>
          </p:cNvPr>
          <p:cNvSpPr txBox="1"/>
          <p:nvPr/>
        </p:nvSpPr>
        <p:spPr>
          <a:xfrm>
            <a:off x="673668" y="3695241"/>
            <a:ext cx="7189236" cy="369332"/>
          </a:xfrm>
          <a:prstGeom prst="rect">
            <a:avLst/>
          </a:prstGeom>
          <a:noFill/>
        </p:spPr>
        <p:txBody>
          <a:bodyPr wrap="square">
            <a:spAutoFit/>
          </a:bodyPr>
          <a:lstStyle/>
          <a:p>
            <a:r>
              <a:rPr lang="en-US" dirty="0"/>
              <a:t>MGM204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4096493" y="-58058"/>
            <a:ext cx="8061845" cy="4934858"/>
          </a:xfrm>
        </p:spPr>
      </p:pic>
      <p:sp>
        <p:nvSpPr>
          <p:cNvPr id="9" name="TextBox 8"/>
          <p:cNvSpPr txBox="1"/>
          <p:nvPr/>
        </p:nvSpPr>
        <p:spPr>
          <a:xfrm>
            <a:off x="670669" y="2801712"/>
            <a:ext cx="3041217" cy="769441"/>
          </a:xfrm>
          <a:prstGeom prst="rect">
            <a:avLst/>
          </a:prstGeom>
          <a:noFill/>
        </p:spPr>
        <p:txBody>
          <a:bodyPr wrap="none" rtlCol="0">
            <a:spAutoFit/>
          </a:bodyPr>
          <a:lstStyle/>
          <a:p>
            <a:r>
              <a:rPr lang="ar-SA" sz="4400" b="1" dirty="0">
                <a:solidFill>
                  <a:srgbClr val="00B0F0"/>
                </a:solidFill>
                <a:latin typeface="Alexandria" charset="0"/>
                <a:cs typeface="Alexandria" charset="0"/>
              </a:rPr>
              <a:t>مبادئ التسويق</a:t>
            </a:r>
          </a:p>
        </p:txBody>
      </p:sp>
      <p:sp>
        <p:nvSpPr>
          <p:cNvPr id="10" name="Rectangle: Rounded Corners 9"/>
          <p:cNvSpPr/>
          <p:nvPr/>
        </p:nvSpPr>
        <p:spPr>
          <a:xfrm>
            <a:off x="33662" y="3599113"/>
            <a:ext cx="5139321" cy="878099"/>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solidFill>
                  <a:schemeClr val="tx1"/>
                </a:solidFill>
                <a:latin typeface="Alexandria" charset="0"/>
                <a:cs typeface="Alexandria" charset="0"/>
              </a:rPr>
              <a:t>الفصل الثالث: إدارة المعلومات التسويقية </a:t>
            </a:r>
            <a:endParaRPr lang="en-US" sz="2400" b="1" dirty="0">
              <a:solidFill>
                <a:schemeClr val="tx1"/>
              </a:solidFill>
              <a:latin typeface="Alexandria" charset="0"/>
              <a:cs typeface="Alexandria" charset="0"/>
            </a:endParaRPr>
          </a:p>
        </p:txBody>
      </p:sp>
      <p:sp>
        <p:nvSpPr>
          <p:cNvPr id="11" name="TextBox 10"/>
          <p:cNvSpPr txBox="1"/>
          <p:nvPr/>
        </p:nvSpPr>
        <p:spPr>
          <a:xfrm>
            <a:off x="1710762" y="4667300"/>
            <a:ext cx="1175322" cy="400110"/>
          </a:xfrm>
          <a:prstGeom prst="rect">
            <a:avLst/>
          </a:prstGeom>
          <a:noFill/>
        </p:spPr>
        <p:txBody>
          <a:bodyPr wrap="none" rtlCol="0">
            <a:spAutoFit/>
          </a:bodyPr>
          <a:lstStyle/>
          <a:p>
            <a:r>
              <a:rPr lang="en-US" sz="2000" dirty="0">
                <a:latin typeface="Alexandria" charset="0"/>
                <a:cs typeface="Alexandria" charset="0"/>
              </a:rPr>
              <a:t>MGM204</a:t>
            </a:r>
          </a:p>
        </p:txBody>
      </p:sp>
      <p:sp>
        <p:nvSpPr>
          <p:cNvPr id="12" name="TextBox 11"/>
          <p:cNvSpPr txBox="1"/>
          <p:nvPr/>
        </p:nvSpPr>
        <p:spPr>
          <a:xfrm>
            <a:off x="1268654" y="6196628"/>
            <a:ext cx="4886463" cy="521970"/>
          </a:xfrm>
          <a:prstGeom prst="rect">
            <a:avLst/>
          </a:prstGeom>
          <a:noFill/>
        </p:spPr>
        <p:txBody>
          <a:bodyPr wrap="square" rtlCol="0">
            <a:spAutoFit/>
          </a:bodyPr>
          <a:lstStyle/>
          <a:p>
            <a:r>
              <a:rPr lang="ar-SA" sz="2800" b="1" dirty="0">
                <a:solidFill>
                  <a:srgbClr val="00B0F0"/>
                </a:solidFill>
                <a:latin typeface="Alexandria" charset="0"/>
                <a:cs typeface="Alexandria" charset="0"/>
              </a:rPr>
              <a:t>د. سارا الودعاني</a:t>
            </a:r>
            <a:endParaRPr lang="en-US" sz="2800" b="1" dirty="0">
              <a:solidFill>
                <a:srgbClr val="00B0F0"/>
              </a:solidFill>
              <a:latin typeface="Alexandria" charset="0"/>
              <a:cs typeface="Alexandria" charset="0"/>
            </a:endParaRPr>
          </a:p>
        </p:txBody>
      </p:sp>
      <p:pic>
        <p:nvPicPr>
          <p:cNvPr id="7" name="Picture 6">
            <a:extLst>
              <a:ext uri="{FF2B5EF4-FFF2-40B4-BE49-F238E27FC236}">
                <a16:creationId xmlns:a16="http://schemas.microsoft.com/office/drawing/2014/main" id="{AFF851C8-F351-B20A-390D-08FD64C69326}"/>
              </a:ext>
            </a:extLst>
          </p:cNvPr>
          <p:cNvPicPr>
            <a:picLocks noChangeAspect="1"/>
          </p:cNvPicPr>
          <p:nvPr/>
        </p:nvPicPr>
        <p:blipFill>
          <a:blip r:embed="rId5"/>
          <a:stretch>
            <a:fillRect/>
          </a:stretch>
        </p:blipFill>
        <p:spPr>
          <a:xfrm>
            <a:off x="240933" y="-58058"/>
            <a:ext cx="2956816" cy="138391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351548" y="1238863"/>
            <a:ext cx="4526385" cy="454743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874473" y="460252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8209722" y="1376678"/>
            <a:ext cx="3630730" cy="523220"/>
          </a:xfrm>
          <a:prstGeom prst="rect">
            <a:avLst/>
          </a:prstGeom>
          <a:noFill/>
        </p:spPr>
        <p:txBody>
          <a:bodyPr wrap="square" rtlCol="0">
            <a:spAutoFit/>
          </a:bodyPr>
          <a:lstStyle/>
          <a:p>
            <a:r>
              <a:rPr lang="ar-SA" sz="2800" b="1" dirty="0">
                <a:latin typeface="Alexandria" charset="0"/>
                <a:cs typeface="Alexandria" charset="0"/>
              </a:rPr>
              <a:t>محاور المحاضرة الثالثة:</a:t>
            </a:r>
            <a:endParaRPr lang="en-US" sz="2800" b="1" dirty="0">
              <a:latin typeface="Alexandria" charset="0"/>
              <a:cs typeface="Alexandria" charset="0"/>
            </a:endParaRPr>
          </a:p>
        </p:txBody>
      </p:sp>
      <p:sp>
        <p:nvSpPr>
          <p:cNvPr id="28" name="Rectangle 27"/>
          <p:cNvSpPr/>
          <p:nvPr/>
        </p:nvSpPr>
        <p:spPr>
          <a:xfrm>
            <a:off x="3367640"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002707" y="2037712"/>
            <a:ext cx="7415577" cy="3730317"/>
          </a:xfrm>
          <a:prstGeom prst="rect">
            <a:avLst/>
          </a:prstGeom>
          <a:noFill/>
        </p:spPr>
        <p:txBody>
          <a:bodyPr wrap="square" rtlCol="0">
            <a:spAutoFit/>
          </a:bodyPr>
          <a:lstStyle/>
          <a:p>
            <a:pPr marL="457200" indent="-457200" algn="just" rtl="1">
              <a:lnSpc>
                <a:spcPct val="150000"/>
              </a:lnSpc>
              <a:buFont typeface="Wingdings" panose="05000000000000000000" pitchFamily="2" charset="2"/>
              <a:buChar char="v"/>
            </a:pPr>
            <a:r>
              <a:rPr lang="en-US" sz="2000" b="1" dirty="0" err="1"/>
              <a:t>يتناول</a:t>
            </a:r>
            <a:r>
              <a:rPr lang="en-US" sz="2000" b="1" dirty="0"/>
              <a:t> </a:t>
            </a:r>
            <a:r>
              <a:rPr lang="en-US" sz="2000" b="1" dirty="0" err="1"/>
              <a:t>هذا</a:t>
            </a:r>
            <a:r>
              <a:rPr lang="en-US" sz="2000" b="1" dirty="0"/>
              <a:t> </a:t>
            </a:r>
            <a:r>
              <a:rPr lang="en-US" sz="2000" b="1" dirty="0" err="1"/>
              <a:t>الفصل</a:t>
            </a:r>
            <a:r>
              <a:rPr lang="en-US" sz="2000" b="1" dirty="0"/>
              <a:t> </a:t>
            </a:r>
            <a:r>
              <a:rPr lang="en-US" sz="2000" b="1" dirty="0" err="1"/>
              <a:t>الموضوعات</a:t>
            </a:r>
            <a:r>
              <a:rPr lang="en-US" sz="2000" b="1" dirty="0"/>
              <a:t> </a:t>
            </a:r>
            <a:r>
              <a:rPr lang="en-US" sz="2000" b="1" dirty="0" err="1"/>
              <a:t>الرئيسة</a:t>
            </a:r>
            <a:r>
              <a:rPr lang="en-US" sz="2000" b="1" dirty="0"/>
              <a:t> </a:t>
            </a:r>
            <a:r>
              <a:rPr lang="en-US" sz="2000" b="1" dirty="0" err="1"/>
              <a:t>الآتية</a:t>
            </a:r>
            <a:r>
              <a:rPr lang="en-US" sz="2000" b="1" dirty="0"/>
              <a:t>:</a:t>
            </a:r>
          </a:p>
          <a:p>
            <a:pPr marL="457200" indent="-457200" algn="just" rtl="1">
              <a:lnSpc>
                <a:spcPct val="150000"/>
              </a:lnSpc>
              <a:buFont typeface="+mj-lt"/>
              <a:buAutoNum type="arabicPeriod"/>
            </a:pPr>
            <a:r>
              <a:rPr lang="ar-SA" sz="2000" b="1" dirty="0">
                <a:cs typeface="+mj-cs"/>
              </a:rPr>
              <a:t>مفهوم نظام المعلومات التسويقية.</a:t>
            </a:r>
            <a:endParaRPr lang="en-US" sz="2000" b="1" dirty="0">
              <a:cs typeface="+mj-cs"/>
            </a:endParaRPr>
          </a:p>
          <a:p>
            <a:pPr marL="457200" indent="-457200" algn="just" rtl="1">
              <a:lnSpc>
                <a:spcPct val="150000"/>
              </a:lnSpc>
              <a:buFont typeface="+mj-lt"/>
              <a:buAutoNum type="arabicPeriod"/>
            </a:pPr>
            <a:r>
              <a:rPr lang="ar-SA" sz="2000" b="1" dirty="0">
                <a:cs typeface="+mj-cs"/>
              </a:rPr>
              <a:t>أهمية نظام المعلومات التسويقية في دعم القرارات الإدارية والتسويقية </a:t>
            </a:r>
            <a:r>
              <a:rPr lang="en-US" sz="2000" b="1" dirty="0">
                <a:cs typeface="+mj-cs"/>
              </a:rPr>
              <a:t>.</a:t>
            </a:r>
          </a:p>
          <a:p>
            <a:pPr marL="457200" indent="-457200" algn="just" rtl="1">
              <a:lnSpc>
                <a:spcPct val="150000"/>
              </a:lnSpc>
              <a:buFont typeface="+mj-lt"/>
              <a:buAutoNum type="arabicPeriod"/>
            </a:pPr>
            <a:r>
              <a:rPr lang="ar-SA" sz="2000" b="1" dirty="0">
                <a:cs typeface="+mj-cs"/>
              </a:rPr>
              <a:t>خطوات عملية البحث التسويقي.</a:t>
            </a:r>
          </a:p>
          <a:p>
            <a:pPr marL="457200" indent="-457200" algn="just" rtl="1">
              <a:lnSpc>
                <a:spcPct val="150000"/>
              </a:lnSpc>
              <a:buFont typeface="+mj-lt"/>
              <a:buAutoNum type="arabicPeriod"/>
            </a:pPr>
            <a:r>
              <a:rPr lang="ar-SA" sz="2000" b="1" dirty="0">
                <a:cs typeface="+mj-cs"/>
              </a:rPr>
              <a:t>أساليب تحليل المعلومات التسويقية واستخدامها في اتخاذ القرارات.</a:t>
            </a:r>
          </a:p>
          <a:p>
            <a:pPr marL="457200" indent="-457200" algn="just" rtl="1">
              <a:lnSpc>
                <a:spcPct val="150000"/>
              </a:lnSpc>
              <a:buFont typeface="+mj-lt"/>
              <a:buAutoNum type="arabicPeriod"/>
            </a:pPr>
            <a:endParaRPr lang="ar-SA" sz="2000" b="1" dirty="0">
              <a:cs typeface="+mj-cs"/>
            </a:endParaRPr>
          </a:p>
          <a:p>
            <a:pPr algn="just" rtl="1">
              <a:lnSpc>
                <a:spcPct val="150000"/>
              </a:lnSpc>
            </a:pPr>
            <a:r>
              <a:rPr lang="ar-SA" sz="2000" b="1" dirty="0">
                <a:cs typeface="+mj-cs"/>
              </a:rPr>
              <a:t>وتهدف هذه الموضوعات إلى توضيح كيفية جمع المعلومات من مصادرها المختلفة وتحويلها إلى معرفة تسويقية تدعم نجاح المنظمة وتحقيق أهدافها الاستراتيجية</a:t>
            </a:r>
          </a:p>
        </p:txBody>
      </p:sp>
      <p:sp>
        <p:nvSpPr>
          <p:cNvPr id="32" name="Rectangle 31"/>
          <p:cNvSpPr/>
          <p:nvPr/>
        </p:nvSpPr>
        <p:spPr>
          <a:xfrm>
            <a:off x="10227684" y="267752"/>
            <a:ext cx="1190600" cy="67710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51548" y="3511"/>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67650BC-533A-5D80-63F2-C9EFAC20705E}"/>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CA148A92-0FB2-C493-288F-6DB6C223B44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7CC29D2-9703-FBF2-45FA-90842F571055}"/>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10" name="TextBox 9">
            <a:extLst>
              <a:ext uri="{FF2B5EF4-FFF2-40B4-BE49-F238E27FC236}">
                <a16:creationId xmlns:a16="http://schemas.microsoft.com/office/drawing/2014/main" id="{812CF3E5-43F0-A4B7-D004-EBC901DEFFC5}"/>
              </a:ext>
            </a:extLst>
          </p:cNvPr>
          <p:cNvSpPr txBox="1"/>
          <p:nvPr/>
        </p:nvSpPr>
        <p:spPr>
          <a:xfrm>
            <a:off x="4995980" y="757850"/>
            <a:ext cx="3792419" cy="400110"/>
          </a:xfrm>
          <a:prstGeom prst="rect">
            <a:avLst/>
          </a:prstGeom>
          <a:noFill/>
        </p:spPr>
        <p:txBody>
          <a:bodyPr wrap="square">
            <a:spAutoFit/>
          </a:bodyPr>
          <a:lstStyle/>
          <a:p>
            <a:r>
              <a:rPr lang="ar-SA" sz="2000" b="1" dirty="0">
                <a:solidFill>
                  <a:srgbClr val="00B0F0"/>
                </a:solidFill>
              </a:rPr>
              <a:t>تعريف نظام المعلومات التسويقية</a:t>
            </a:r>
            <a:endParaRPr lang="en-US" sz="2000" b="1" dirty="0">
              <a:solidFill>
                <a:srgbClr val="00B0F0"/>
              </a:solidFill>
            </a:endParaRPr>
          </a:p>
        </p:txBody>
      </p:sp>
      <p:sp>
        <p:nvSpPr>
          <p:cNvPr id="14" name="TextBox 13">
            <a:extLst>
              <a:ext uri="{FF2B5EF4-FFF2-40B4-BE49-F238E27FC236}">
                <a16:creationId xmlns:a16="http://schemas.microsoft.com/office/drawing/2014/main" id="{4E95265C-DF3C-1DF1-9F28-C2416320CEB8}"/>
              </a:ext>
            </a:extLst>
          </p:cNvPr>
          <p:cNvSpPr txBox="1"/>
          <p:nvPr/>
        </p:nvSpPr>
        <p:spPr>
          <a:xfrm>
            <a:off x="2663283" y="1384518"/>
            <a:ext cx="9042439" cy="5469382"/>
          </a:xfrm>
          <a:prstGeom prst="rect">
            <a:avLst/>
          </a:prstGeom>
          <a:noFill/>
        </p:spPr>
        <p:txBody>
          <a:bodyPr wrap="square">
            <a:spAutoFit/>
          </a:bodyPr>
          <a:lstStyle/>
          <a:p>
            <a:pPr algn="just" rtl="1"/>
            <a:r>
              <a:rPr lang="ar-SA" sz="1600" b="1" dirty="0">
                <a:solidFill>
                  <a:srgbClr val="00B0F0"/>
                </a:solidFill>
              </a:rPr>
              <a:t>يُعرَّف نظام المعلومات التسويقية وفقًا لكوتلر </a:t>
            </a:r>
            <a:r>
              <a:rPr lang="ar-SA" sz="1600" b="1" dirty="0" err="1">
                <a:solidFill>
                  <a:srgbClr val="00B0F0"/>
                </a:solidFill>
              </a:rPr>
              <a:t>وأرمسترونغ</a:t>
            </a:r>
            <a:r>
              <a:rPr lang="ar-SA" sz="1600" b="1" dirty="0">
                <a:solidFill>
                  <a:srgbClr val="00B0F0"/>
                </a:solidFill>
              </a:rPr>
              <a:t> بأنه:</a:t>
            </a:r>
          </a:p>
          <a:p>
            <a:pPr algn="just" rtl="1">
              <a:lnSpc>
                <a:spcPct val="150000"/>
              </a:lnSpc>
            </a:pPr>
            <a:r>
              <a:rPr lang="ar-SA" sz="1600" dirty="0"/>
              <a:t>مجموعة متكاملة من الأفراد والإجراءات والأنشطة التي تُعنى بتحديد الاحتياجات المعلوماتية للمنظمة، وتطوير المعلومات اللازمة، وتوفيرها لمتخذي القرار بهدف توليد رؤى دقيقة وقابلة للتطبيق حول العملاء والأسواق. ويساعد هذا النظام الإدارة في جمع المعلومات ذات الصلة وتحليلها وتفسيرها بما يسهم في تحسين جودة القرارات التسويقية وتعزيز قدرة المنظمة على الاستجابة للتغيرات في البيئة التسويقية.</a:t>
            </a:r>
          </a:p>
          <a:p>
            <a:pPr algn="just" rtl="1">
              <a:lnSpc>
                <a:spcPct val="150000"/>
              </a:lnSpc>
            </a:pPr>
            <a:endParaRPr lang="ar-SA" sz="1600" dirty="0"/>
          </a:p>
          <a:p>
            <a:pPr algn="just" rtl="1">
              <a:lnSpc>
                <a:spcPct val="150000"/>
              </a:lnSpc>
            </a:pPr>
            <a:r>
              <a:rPr lang="ar-SA" sz="1600" dirty="0"/>
              <a:t>ويؤكد هذا المفهوم أن القيمة الحقيقية للمعلومات لا تكمن في جمعها فقط، بل في تحويلها إلى معرفة تسويقية قابلة للاستخدام تسهم في فهم سلوك العملاء، واكتشاف الفرص التسويقية، ومواجهة التحديات التنافسية. لذلك يعد نظام المعلومات التسويقية أحد الركائز الأساسية التي تعتمد عليها المنظمات الحديثة لتحقيق الكفاءة والفاعلية في أنشطتها التسويقية.</a:t>
            </a:r>
          </a:p>
          <a:p>
            <a:pPr algn="just" rtl="1">
              <a:lnSpc>
                <a:spcPct val="150000"/>
              </a:lnSpc>
            </a:pPr>
            <a:endParaRPr lang="ar-SA" sz="1600" dirty="0"/>
          </a:p>
          <a:p>
            <a:pPr algn="just" rtl="1">
              <a:lnSpc>
                <a:spcPct val="150000"/>
              </a:lnSpc>
            </a:pPr>
            <a:r>
              <a:rPr lang="ar-SA" sz="1600" b="1" dirty="0">
                <a:solidFill>
                  <a:srgbClr val="00B0F0"/>
                </a:solidFill>
              </a:rPr>
              <a:t> </a:t>
            </a:r>
            <a:r>
              <a:rPr lang="ar-SA" sz="1600" b="1" dirty="0" err="1">
                <a:solidFill>
                  <a:srgbClr val="00B0F0"/>
                </a:solidFill>
              </a:rPr>
              <a:t>يصورة</a:t>
            </a:r>
            <a:r>
              <a:rPr lang="ar-SA" sz="1600" b="1" dirty="0">
                <a:solidFill>
                  <a:srgbClr val="00B0F0"/>
                </a:solidFill>
              </a:rPr>
              <a:t> أكثر وضوحًا يمكن القول:</a:t>
            </a:r>
          </a:p>
          <a:p>
            <a:pPr algn="just" rtl="1">
              <a:lnSpc>
                <a:spcPct val="150000"/>
              </a:lnSpc>
            </a:pPr>
            <a:r>
              <a:rPr lang="ar-SA" sz="1600" dirty="0"/>
              <a:t>أن نظام المعلومات التسويقية هو النظام الذي يساعد الشركة على معرفة ما يحدث في السوق وما يريده العملاء. فهو يجمع المعلومات، ثم يحللها ويحولها إلى أفكار تساعد الإدارة على اتخاذ قرارات تسويقية أفضل وأكثر دقة.</a:t>
            </a:r>
          </a:p>
          <a:p>
            <a:pPr marL="285750" indent="-285750" algn="just" rtl="1">
              <a:lnSpc>
                <a:spcPct val="150000"/>
              </a:lnSpc>
              <a:buFont typeface="Wingdings" panose="05000000000000000000" pitchFamily="2" charset="2"/>
              <a:buChar char="v"/>
            </a:pPr>
            <a:r>
              <a:rPr lang="ar-SA" sz="1600" b="1" dirty="0">
                <a:solidFill>
                  <a:srgbClr val="00B0F0"/>
                </a:solidFill>
              </a:rPr>
              <a:t>عل سبيل المثال :</a:t>
            </a:r>
          </a:p>
          <a:p>
            <a:pPr algn="just" rtl="1">
              <a:lnSpc>
                <a:spcPct val="150000"/>
              </a:lnSpc>
            </a:pPr>
            <a:r>
              <a:rPr lang="ar-SA" sz="1600" dirty="0"/>
              <a:t>تعتمد </a:t>
            </a:r>
            <a:r>
              <a:rPr lang="en-US" sz="1600" dirty="0"/>
              <a:t>Amazon</a:t>
            </a:r>
            <a:r>
              <a:rPr lang="ar-SA" sz="1600" dirty="0"/>
              <a:t>على أنظمة معلومات تسويقية متطورة تقوم بجمع وتحليل بيانات العملاء وسلوكهم الشرائي، مما يساعد الشركة على اقتراح المنتجات المناسبة لكل عميل وتحسين تجربة التسوق وزيادة المبيعات.</a:t>
            </a:r>
            <a:endParaRPr lang="en-US" sz="1600" dirty="0"/>
          </a:p>
        </p:txBody>
      </p:sp>
      <p:pic>
        <p:nvPicPr>
          <p:cNvPr id="17" name="Picture 16">
            <a:extLst>
              <a:ext uri="{FF2B5EF4-FFF2-40B4-BE49-F238E27FC236}">
                <a16:creationId xmlns:a16="http://schemas.microsoft.com/office/drawing/2014/main" id="{9D9FD517-24D6-0367-71F4-7F815C9E1A1A}"/>
              </a:ext>
              <a:ext uri="{C183D7F6-B498-43B3-948B-1728B52AA6E4}">
                <adec:decorative xmlns:adec="http://schemas.microsoft.com/office/drawing/2017/decorative" val="1"/>
              </a:ext>
            </a:extLst>
          </p:cNvPr>
          <p:cNvPicPr>
            <a:picLocks noChangeAspect="1"/>
          </p:cNvPicPr>
          <p:nvPr/>
        </p:nvPicPr>
        <p:blipFill>
          <a:blip r:embed="rId4">
            <a:duotone>
              <a:schemeClr val="accent5">
                <a:shade val="45000"/>
                <a:satMod val="135000"/>
              </a:schemeClr>
              <a:prstClr val="white"/>
            </a:duotone>
          </a:blip>
          <a:stretch>
            <a:fillRect/>
          </a:stretch>
        </p:blipFill>
        <p:spPr>
          <a:xfrm>
            <a:off x="-25596" y="4165021"/>
            <a:ext cx="2688879" cy="26888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2C303-6F0E-1549-353D-9687D1CF6A23}"/>
            </a:ext>
          </a:extLst>
        </p:cNvPr>
        <p:cNvGrpSpPr/>
        <p:nvPr/>
      </p:nvGrpSpPr>
      <p:grpSpPr>
        <a:xfrm>
          <a:off x="0" y="0"/>
          <a:ext cx="0" cy="0"/>
          <a:chOff x="0" y="0"/>
          <a:chExt cx="0" cy="0"/>
        </a:xfrm>
      </p:grpSpPr>
      <p:sp>
        <p:nvSpPr>
          <p:cNvPr id="11" name="Rectangle: Diagonal Corners Rounded 10">
            <a:extLst>
              <a:ext uri="{FF2B5EF4-FFF2-40B4-BE49-F238E27FC236}">
                <a16:creationId xmlns:a16="http://schemas.microsoft.com/office/drawing/2014/main" id="{04B6672B-F449-A2D6-9B73-45CD49D0BD8B}"/>
              </a:ext>
            </a:extLst>
          </p:cNvPr>
          <p:cNvSpPr/>
          <p:nvPr/>
        </p:nvSpPr>
        <p:spPr>
          <a:xfrm>
            <a:off x="878198" y="1059257"/>
            <a:ext cx="10556340" cy="5599395"/>
          </a:xfrm>
          <a:prstGeom prst="round2DiagRect">
            <a:avLst/>
          </a:prstGeom>
          <a:solidFill>
            <a:schemeClr val="accent5">
              <a:lumMod val="75000"/>
              <a:alpha val="50000"/>
            </a:schemeClr>
          </a:solidFill>
          <a:ln>
            <a:solidFill>
              <a:schemeClr val="accent6">
                <a:lumMod val="75000"/>
              </a:schemeClr>
            </a:solid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24C8BE76-BF39-C577-84D9-DED57122718F}"/>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8DC00F23-DFCB-6BBF-A9FE-A60E4C22EAB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620EA103-2F93-AF36-1021-F27410E85F1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7BEC699-92E6-BC8D-C705-E8D206FEDED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77F151C-7527-60D7-8837-A184F2CF5C4D}"/>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3FBF2C27-0F7C-AC9D-536D-1DE9E2CA0DE1}"/>
              </a:ext>
            </a:extLst>
          </p:cNvPr>
          <p:cNvSpPr txBox="1"/>
          <p:nvPr/>
        </p:nvSpPr>
        <p:spPr>
          <a:xfrm>
            <a:off x="3838667" y="1287714"/>
            <a:ext cx="7235185" cy="400110"/>
          </a:xfrm>
          <a:prstGeom prst="rect">
            <a:avLst/>
          </a:prstGeom>
          <a:noFill/>
        </p:spPr>
        <p:txBody>
          <a:bodyPr wrap="square">
            <a:spAutoFit/>
          </a:bodyPr>
          <a:lstStyle/>
          <a:p>
            <a:r>
              <a:rPr lang="ar-SA" sz="2000" b="1" dirty="0"/>
              <a:t>دور نظام المعلومات التسويقية في توفير المعلومات المناسبة</a:t>
            </a:r>
            <a:endParaRPr lang="en-US" sz="2000" b="1" dirty="0"/>
          </a:p>
        </p:txBody>
      </p:sp>
      <p:sp>
        <p:nvSpPr>
          <p:cNvPr id="9" name="TextBox 8">
            <a:extLst>
              <a:ext uri="{FF2B5EF4-FFF2-40B4-BE49-F238E27FC236}">
                <a16:creationId xmlns:a16="http://schemas.microsoft.com/office/drawing/2014/main" id="{D20E7794-C9E4-DAB2-5362-7ED7EAB83CDA}"/>
              </a:ext>
            </a:extLst>
          </p:cNvPr>
          <p:cNvSpPr txBox="1"/>
          <p:nvPr/>
        </p:nvSpPr>
        <p:spPr>
          <a:xfrm>
            <a:off x="1446926" y="1759558"/>
            <a:ext cx="9546878" cy="4853829"/>
          </a:xfrm>
          <a:prstGeom prst="rect">
            <a:avLst/>
          </a:prstGeom>
          <a:noFill/>
        </p:spPr>
        <p:txBody>
          <a:bodyPr wrap="square">
            <a:spAutoFit/>
          </a:bodyPr>
          <a:lstStyle/>
          <a:p>
            <a:pPr marL="285750" indent="-285750" algn="just" rtl="1">
              <a:lnSpc>
                <a:spcPct val="150000"/>
              </a:lnSpc>
              <a:buFont typeface="Arial" panose="020B0604020202020204" pitchFamily="34" charset="0"/>
              <a:buChar char="•"/>
            </a:pPr>
            <a:r>
              <a:rPr lang="ar-SA" sz="1600" b="1" dirty="0">
                <a:solidFill>
                  <a:schemeClr val="bg1"/>
                </a:solidFill>
              </a:rPr>
              <a:t>يسهم نظام المعلومات التسويقية في تزويد المديرين بالمعلومات الملائمة لاتخاذ القرارات التسويقية بفعالية، حيث لا تقتصر أهميته على توفير المعلومات فقط، بل تمتد إلى ضمان وصول المعلومات الصحيحة بالشكل المناسب وفي الوقت الملائم. فكلما كانت المعلومات دقيقة وحديثة ومنظمة، زادت قدرة الإدارة على فهم احتياجات العملاء والاستجابة لها بصورة أكثر كفاءة.</a:t>
            </a:r>
          </a:p>
          <a:p>
            <a:pPr algn="just" rtl="1">
              <a:lnSpc>
                <a:spcPct val="150000"/>
              </a:lnSpc>
            </a:pPr>
            <a:endParaRPr lang="ar-SA" sz="1600" b="1" dirty="0">
              <a:solidFill>
                <a:schemeClr val="bg1"/>
              </a:solidFill>
            </a:endParaRPr>
          </a:p>
          <a:p>
            <a:pPr marL="285750" indent="-285750" algn="just" rtl="1">
              <a:lnSpc>
                <a:spcPct val="150000"/>
              </a:lnSpc>
              <a:buFont typeface="Arial" panose="020B0604020202020204" pitchFamily="34" charset="0"/>
              <a:buChar char="•"/>
            </a:pPr>
            <a:r>
              <a:rPr lang="ar-SA" sz="1600" b="1" dirty="0">
                <a:solidFill>
                  <a:schemeClr val="bg1"/>
                </a:solidFill>
              </a:rPr>
              <a:t>كما يساعد النظام في توظيف المعلومات المتاحة لدعم الأنشطة التسويقية المختلفة، وتعزيز قيمة العميل للمنظمة، وبناء علاقات طويلة الأجل قائمة على الفهم العميق لاحتياجات العملاء وتوقعاتهم. ومن ثم فإن نجاح القرارات التسويقية يعتمد بدرجة كبيرة على جودة المعلومات المتاحة وكيفية استخدامها في الوقت المناسب.</a:t>
            </a:r>
          </a:p>
          <a:p>
            <a:pPr algn="just" rtl="1">
              <a:lnSpc>
                <a:spcPct val="150000"/>
              </a:lnSpc>
            </a:pPr>
            <a:endParaRPr lang="ar-SA" sz="1600" b="1" dirty="0">
              <a:solidFill>
                <a:schemeClr val="bg1"/>
              </a:solidFill>
            </a:endParaRPr>
          </a:p>
          <a:p>
            <a:pPr marL="285750" indent="-285750" algn="just" rtl="1">
              <a:lnSpc>
                <a:spcPct val="150000"/>
              </a:lnSpc>
              <a:buFont typeface="Arial" panose="020B0604020202020204" pitchFamily="34" charset="0"/>
              <a:buChar char="•"/>
            </a:pPr>
            <a:r>
              <a:rPr lang="ar-SA" sz="1600" b="1" dirty="0">
                <a:solidFill>
                  <a:schemeClr val="bg1"/>
                </a:solidFill>
              </a:rPr>
              <a:t>ويؤكد كوتلر </a:t>
            </a:r>
            <a:r>
              <a:rPr lang="ar-SA" sz="1600" b="1" dirty="0" err="1">
                <a:solidFill>
                  <a:schemeClr val="bg1"/>
                </a:solidFill>
              </a:rPr>
              <a:t>وأرمسترونغ</a:t>
            </a:r>
            <a:r>
              <a:rPr lang="ar-SA" sz="1600" b="1" dirty="0">
                <a:solidFill>
                  <a:schemeClr val="bg1"/>
                </a:solidFill>
              </a:rPr>
              <a:t> أن امتلاك المعلومات وحده لا يكفي، بل يجب أن تكون تلك المعلومات ذات صلة بالقرار المطلوب، وأن تُقدَّم في صورة تسهّل على متخذ القرار الاستفادة منها وتحويلها إلى إجراءات عملية تسهم في تحقيق أهداف المنظمة.</a:t>
            </a:r>
          </a:p>
          <a:p>
            <a:pPr marL="285750" indent="-285750" algn="just" rtl="1">
              <a:lnSpc>
                <a:spcPct val="150000"/>
              </a:lnSpc>
              <a:buFont typeface="Arial" panose="020B0604020202020204" pitchFamily="34" charset="0"/>
              <a:buChar char="•"/>
            </a:pPr>
            <a:endParaRPr lang="ar-SA" sz="1600" b="1" dirty="0">
              <a:solidFill>
                <a:schemeClr val="bg1"/>
              </a:solidFill>
            </a:endParaRPr>
          </a:p>
          <a:p>
            <a:pPr marL="285750" indent="-285750" algn="just" rtl="1">
              <a:lnSpc>
                <a:spcPct val="150000"/>
              </a:lnSpc>
              <a:buFont typeface="Arial" panose="020B0604020202020204" pitchFamily="34" charset="0"/>
              <a:buChar char="•"/>
            </a:pPr>
            <a:r>
              <a:rPr lang="ar-SA" sz="1600" b="1" dirty="0">
                <a:solidFill>
                  <a:schemeClr val="bg1"/>
                </a:solidFill>
              </a:rPr>
              <a:t>مثلاً تعتمد شركة </a:t>
            </a:r>
            <a:r>
              <a:rPr lang="en-US" sz="1600" b="1" dirty="0">
                <a:solidFill>
                  <a:schemeClr val="bg1"/>
                </a:solidFill>
              </a:rPr>
              <a:t>Amazon </a:t>
            </a:r>
            <a:r>
              <a:rPr lang="ar-SA" sz="1600" b="1" dirty="0">
                <a:solidFill>
                  <a:schemeClr val="bg1"/>
                </a:solidFill>
              </a:rPr>
              <a:t>على تحليل بيانات الشراء الخاصة بعملائها، فعندما يشتري العميل منتجًا معينًا، تقترح عليه منتجات مرتبطة باهتماماته. ويساعد ذلك الشركة على تقديم قيمة أكبر للعملاء وبناء علاقات أقوى معهم من خلال فهم احتياجاتهم وتفضيلاتهم.</a:t>
            </a:r>
            <a:endParaRPr lang="en-US" sz="1600" b="1" dirty="0">
              <a:solidFill>
                <a:schemeClr val="bg1"/>
              </a:solidFill>
            </a:endParaRPr>
          </a:p>
        </p:txBody>
      </p:sp>
    </p:spTree>
    <p:extLst>
      <p:ext uri="{BB962C8B-B14F-4D97-AF65-F5344CB8AC3E}">
        <p14:creationId xmlns:p14="http://schemas.microsoft.com/office/powerpoint/2010/main" val="3305894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A5B3B-0879-B7C5-AF2E-AC92BAD737E1}"/>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071AE32-E73E-4E69-EE2E-FE9A1270CF24}"/>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CADCC6EA-1DF7-9382-F48D-1AB82300132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0161997D-C30C-6AC4-33FB-79E1E4C021B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581D256B-4612-1B07-DF72-16A428CB7B6D}"/>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116FE80B-1D79-B78F-ED19-669D496CABB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C4F03FD3-4D73-5B1B-7269-D7D011C72818}"/>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9DC0BA79-FFE6-0DC5-7273-0C6D4A0ED995}"/>
              </a:ext>
            </a:extLst>
          </p:cNvPr>
          <p:cNvSpPr txBox="1"/>
          <p:nvPr/>
        </p:nvSpPr>
        <p:spPr>
          <a:xfrm>
            <a:off x="9025645" y="1144951"/>
            <a:ext cx="2705477" cy="369332"/>
          </a:xfrm>
          <a:prstGeom prst="rect">
            <a:avLst/>
          </a:prstGeom>
          <a:noFill/>
        </p:spPr>
        <p:txBody>
          <a:bodyPr wrap="square">
            <a:spAutoFit/>
          </a:bodyPr>
          <a:lstStyle/>
          <a:p>
            <a:r>
              <a:rPr lang="ar-SA" b="1" dirty="0">
                <a:solidFill>
                  <a:srgbClr val="00B0F0"/>
                </a:solidFill>
              </a:rPr>
              <a:t>أهمية جودة المعلومات التسويقية</a:t>
            </a:r>
            <a:endParaRPr lang="en-US" b="1" dirty="0">
              <a:solidFill>
                <a:srgbClr val="00B0F0"/>
              </a:solidFill>
            </a:endParaRPr>
          </a:p>
        </p:txBody>
      </p:sp>
      <p:sp>
        <p:nvSpPr>
          <p:cNvPr id="9" name="TextBox 8">
            <a:extLst>
              <a:ext uri="{FF2B5EF4-FFF2-40B4-BE49-F238E27FC236}">
                <a16:creationId xmlns:a16="http://schemas.microsoft.com/office/drawing/2014/main" id="{3007714B-A6EC-7565-006C-5E93EFC4BAF5}"/>
              </a:ext>
            </a:extLst>
          </p:cNvPr>
          <p:cNvSpPr txBox="1"/>
          <p:nvPr/>
        </p:nvSpPr>
        <p:spPr>
          <a:xfrm>
            <a:off x="2580237" y="1556083"/>
            <a:ext cx="9057991" cy="4853829"/>
          </a:xfrm>
          <a:prstGeom prst="rect">
            <a:avLst/>
          </a:prstGeom>
          <a:noFill/>
        </p:spPr>
        <p:txBody>
          <a:bodyPr wrap="square">
            <a:spAutoFit/>
          </a:bodyPr>
          <a:lstStyle/>
          <a:p>
            <a:pPr marL="285750" indent="-285750" algn="just" rtl="1">
              <a:lnSpc>
                <a:spcPct val="150000"/>
              </a:lnSpc>
              <a:buFont typeface="Arial" panose="020B0604020202020204" pitchFamily="34" charset="0"/>
              <a:buChar char="•"/>
            </a:pPr>
            <a:r>
              <a:rPr lang="ar-SA" sz="1600" b="1" dirty="0"/>
              <a:t>يشير كوتلر </a:t>
            </a:r>
            <a:r>
              <a:rPr lang="ar-SA" sz="1600" b="1" dirty="0" err="1"/>
              <a:t>وأرمسترونغ</a:t>
            </a:r>
            <a:r>
              <a:rPr lang="ar-SA" sz="1600" b="1" dirty="0"/>
              <a:t> إلى أن التحدي الذي يواجه المسوقين في العصر الحديث لا يتمثل في نقص المعلومات، وإنما في كيفية الحصول على معلومات أكثر جودة وفائدة. فمع التطور التقني وتزايد مصادر البيانات، أصبحت المنظمات تمتلك كميات هائلة من المعلومات، إلا أن القيمة الحقيقية تكمن في القدرة على اختيار المعلومات المهمة وتحليلها والاستفادة منها بصورة فعالة.</a:t>
            </a:r>
          </a:p>
          <a:p>
            <a:pPr marL="285750" indent="-285750" algn="just" rtl="1">
              <a:lnSpc>
                <a:spcPct val="150000"/>
              </a:lnSpc>
              <a:buFont typeface="Arial" panose="020B0604020202020204" pitchFamily="34" charset="0"/>
              <a:buChar char="•"/>
            </a:pPr>
            <a:endParaRPr lang="ar-SA" sz="1600" b="1" dirty="0"/>
          </a:p>
          <a:p>
            <a:pPr marL="285750" indent="-285750" algn="just" rtl="1">
              <a:lnSpc>
                <a:spcPct val="150000"/>
              </a:lnSpc>
              <a:buFont typeface="Arial" panose="020B0604020202020204" pitchFamily="34" charset="0"/>
              <a:buChar char="•"/>
            </a:pPr>
            <a:r>
              <a:rPr lang="ar-SA" sz="1600" b="1" dirty="0"/>
              <a:t>وتؤكد هذه الفكرة أن القرارات التسويقية الناجحة تعتمد على جودة المعلومات أكثر من اعتمادها على كميتها. فالمعلومات الدقيقة والمرتبطة بالمشكلة التسويقية تساعد المنظمة على فهم العملاء والأسواق بشكل أفضل، بينما قد تؤدي المعلومات غير الضرورية أو غير الدقيقة إلى تشتيت متخذي القرار وإضعاف فاعلية القرارات المتخذة.</a:t>
            </a:r>
          </a:p>
          <a:p>
            <a:pPr marL="285750" indent="-285750" algn="just" rtl="1">
              <a:lnSpc>
                <a:spcPct val="150000"/>
              </a:lnSpc>
              <a:buFont typeface="Arial" panose="020B0604020202020204" pitchFamily="34" charset="0"/>
              <a:buChar char="•"/>
            </a:pPr>
            <a:endParaRPr lang="ar-SA" sz="1600" b="1" dirty="0"/>
          </a:p>
          <a:p>
            <a:pPr marL="285750" indent="-285750" algn="just" rtl="1">
              <a:lnSpc>
                <a:spcPct val="150000"/>
              </a:lnSpc>
              <a:buFont typeface="Arial" panose="020B0604020202020204" pitchFamily="34" charset="0"/>
              <a:buChar char="•"/>
            </a:pPr>
            <a:r>
              <a:rPr lang="ar-SA" sz="1600" b="1" dirty="0"/>
              <a:t>لذلك تركز المنظمات الحديثة على تطوير قدرتها على تحليل البيانات واستخلاص الرؤى التسويقية المفيدة منها، بدلاً من مجرد زيادة حجم المعلومات التي تمتلكها.</a:t>
            </a:r>
          </a:p>
          <a:p>
            <a:pPr marL="285750" indent="-285750" algn="just" rtl="1">
              <a:lnSpc>
                <a:spcPct val="150000"/>
              </a:lnSpc>
              <a:buFont typeface="Arial" panose="020B0604020202020204" pitchFamily="34" charset="0"/>
              <a:buChar char="•"/>
            </a:pPr>
            <a:endParaRPr lang="ar-SA" sz="1600" b="1" dirty="0"/>
          </a:p>
          <a:p>
            <a:pPr marL="285750" indent="-285750" algn="just" rtl="1">
              <a:lnSpc>
                <a:spcPct val="150000"/>
              </a:lnSpc>
              <a:buFont typeface="Wingdings" panose="05000000000000000000" pitchFamily="2" charset="2"/>
              <a:buChar char="Ø"/>
            </a:pPr>
            <a:r>
              <a:rPr lang="ar-SA" sz="1600" b="1" dirty="0"/>
              <a:t>إذاً المشكلة اليوم ليست في نقص المعلومات، بل في كثرتها. لذلك يحتاج المسوق إلى المعلومات المفيدة والدقيقة التي تساعده على اتخاذ القرار الصحيح، وليس إلى المزيد من المعلومات غير الضرورية.</a:t>
            </a:r>
            <a:endParaRPr lang="en-US" sz="1600" b="1" dirty="0"/>
          </a:p>
        </p:txBody>
      </p:sp>
      <p:pic>
        <p:nvPicPr>
          <p:cNvPr id="11" name="Picture 10">
            <a:extLst>
              <a:ext uri="{FF2B5EF4-FFF2-40B4-BE49-F238E27FC236}">
                <a16:creationId xmlns:a16="http://schemas.microsoft.com/office/drawing/2014/main" id="{0AFFA136-BD66-B3B8-74F1-C867B2E46C81}"/>
              </a:ext>
              <a:ext uri="{C183D7F6-B498-43B3-948B-1728B52AA6E4}">
                <adec:decorative xmlns:adec="http://schemas.microsoft.com/office/drawing/2017/decorative" val="1"/>
              </a:ext>
            </a:extLst>
          </p:cNvPr>
          <p:cNvPicPr>
            <a:picLocks noChangeAspect="1"/>
          </p:cNvPicPr>
          <p:nvPr/>
        </p:nvPicPr>
        <p:blipFill>
          <a:blip r:embed="rId4">
            <a:duotone>
              <a:schemeClr val="accent5">
                <a:shade val="45000"/>
                <a:satMod val="135000"/>
              </a:schemeClr>
              <a:prstClr val="white"/>
            </a:duotone>
          </a:blip>
          <a:stretch>
            <a:fillRect/>
          </a:stretch>
        </p:blipFill>
        <p:spPr>
          <a:xfrm>
            <a:off x="48234" y="4943191"/>
            <a:ext cx="2550494" cy="1914809"/>
          </a:xfrm>
          <a:prstGeom prst="rect">
            <a:avLst/>
          </a:prstGeom>
          <a:ln>
            <a:noFill/>
          </a:ln>
          <a:effectLst>
            <a:softEdge rad="112500"/>
          </a:effectLst>
        </p:spPr>
      </p:pic>
    </p:spTree>
    <p:extLst>
      <p:ext uri="{BB962C8B-B14F-4D97-AF65-F5344CB8AC3E}">
        <p14:creationId xmlns:p14="http://schemas.microsoft.com/office/powerpoint/2010/main" val="3605254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E74BD-2B1F-1EA1-1298-6AD177543D00}"/>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C2B790F0-4133-C459-C5C1-1B71D94357E7}"/>
              </a:ext>
            </a:extLst>
          </p:cNvPr>
          <p:cNvPicPr>
            <a:picLocks noChangeAspect="1"/>
          </p:cNvPicPr>
          <p:nvPr/>
        </p:nvPicPr>
        <p:blipFill>
          <a:blip r:embed="rId3"/>
          <a:stretch>
            <a:fillRect/>
          </a:stretch>
        </p:blipFill>
        <p:spPr>
          <a:xfrm>
            <a:off x="6690519" y="2508631"/>
            <a:ext cx="4907705" cy="2365453"/>
          </a:xfrm>
          <a:prstGeom prst="rect">
            <a:avLst/>
          </a:prstGeom>
        </p:spPr>
      </p:pic>
      <p:sp>
        <p:nvSpPr>
          <p:cNvPr id="5" name="Rectangle 4">
            <a:extLst>
              <a:ext uri="{FF2B5EF4-FFF2-40B4-BE49-F238E27FC236}">
                <a16:creationId xmlns:a16="http://schemas.microsoft.com/office/drawing/2014/main" id="{3F9D671A-4CFC-A113-3822-AA96E6C5155B}"/>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F5CA283C-CC33-71FC-01B0-C07D8446337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1AD5642F-70FA-C5C6-E9CD-7241EAA5B1C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D00AEC13-FCFF-6C0B-BAE7-5993ACC78363}"/>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4DFB17B6-2CAD-EA32-A74C-ADF40A99B25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A131056-0563-4B1A-23EC-0EA7312A7318}"/>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24E353CC-0FC9-6E36-EFDF-94209C70421A}"/>
              </a:ext>
            </a:extLst>
          </p:cNvPr>
          <p:cNvSpPr txBox="1"/>
          <p:nvPr/>
        </p:nvSpPr>
        <p:spPr>
          <a:xfrm>
            <a:off x="4321284" y="1460697"/>
            <a:ext cx="4175992" cy="523220"/>
          </a:xfrm>
          <a:prstGeom prst="rect">
            <a:avLst/>
          </a:prstGeom>
          <a:noFill/>
        </p:spPr>
        <p:txBody>
          <a:bodyPr wrap="square">
            <a:spAutoFit/>
          </a:bodyPr>
          <a:lstStyle/>
          <a:p>
            <a:r>
              <a:rPr lang="ar-SA" sz="2800" b="1" dirty="0"/>
              <a:t>أهمية نظام المعلومات التسويقية</a:t>
            </a:r>
            <a:endParaRPr lang="en-US" sz="2800" b="1" dirty="0"/>
          </a:p>
        </p:txBody>
      </p:sp>
      <p:sp>
        <p:nvSpPr>
          <p:cNvPr id="14" name="TextBox 13">
            <a:extLst>
              <a:ext uri="{FF2B5EF4-FFF2-40B4-BE49-F238E27FC236}">
                <a16:creationId xmlns:a16="http://schemas.microsoft.com/office/drawing/2014/main" id="{DED51490-DA45-0027-7F50-0087DA311664}"/>
              </a:ext>
            </a:extLst>
          </p:cNvPr>
          <p:cNvSpPr txBox="1"/>
          <p:nvPr/>
        </p:nvSpPr>
        <p:spPr>
          <a:xfrm>
            <a:off x="6690519" y="2679225"/>
            <a:ext cx="4831828" cy="1899174"/>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الحصول على رؤى أعمق حول العملاء وتحقيق ميزة تنافسية</a:t>
            </a:r>
          </a:p>
          <a:p>
            <a:pPr algn="just" rtl="1">
              <a:lnSpc>
                <a:spcPct val="150000"/>
              </a:lnSpc>
            </a:pPr>
            <a:r>
              <a:rPr lang="ar-SA" sz="1600" b="1" dirty="0">
                <a:solidFill>
                  <a:schemeClr val="bg1"/>
                </a:solidFill>
              </a:rPr>
              <a:t>يساعد نظام المعلومات التسويقية المنظمة على فهم احتياجات العملاء ورغباتهم وسلوكهم الشرائي بصورة أدق. ومن خلال هذه المعرفة تستطيع المنظمة تقديم قيمة أكبر للعملاء وتطوير عروض تسويقية تلبي توقعاتهم بشكل أفضل، مما يعزز قدرتها على المنافسة في السوق.</a:t>
            </a:r>
            <a:endParaRPr lang="en-US" sz="1600" b="1" dirty="0">
              <a:solidFill>
                <a:schemeClr val="bg1"/>
              </a:solidFill>
            </a:endParaRPr>
          </a:p>
        </p:txBody>
      </p:sp>
      <p:sp>
        <p:nvSpPr>
          <p:cNvPr id="16" name="Rectangle: Rounded Corners 15">
            <a:extLst>
              <a:ext uri="{FF2B5EF4-FFF2-40B4-BE49-F238E27FC236}">
                <a16:creationId xmlns:a16="http://schemas.microsoft.com/office/drawing/2014/main" id="{F24B22B9-6D1D-CF1D-CFDF-AF1A7B89AF36}"/>
              </a:ext>
            </a:extLst>
          </p:cNvPr>
          <p:cNvSpPr/>
          <p:nvPr/>
        </p:nvSpPr>
        <p:spPr>
          <a:xfrm>
            <a:off x="1064996" y="2499754"/>
            <a:ext cx="4904256" cy="2358828"/>
          </a:xfrm>
          <a:prstGeom prst="roundRect">
            <a:avLst/>
          </a:prstGeom>
          <a:solidFill>
            <a:schemeClr val="accent5">
              <a:lumMod val="60000"/>
              <a:lumOff val="40000"/>
            </a:schemeClr>
          </a:solidFill>
          <a:ln>
            <a:solidFill>
              <a:schemeClr val="accent1"/>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17" name="TextBox 16">
            <a:extLst>
              <a:ext uri="{FF2B5EF4-FFF2-40B4-BE49-F238E27FC236}">
                <a16:creationId xmlns:a16="http://schemas.microsoft.com/office/drawing/2014/main" id="{A34B0A56-6535-FC64-D2C9-3953CD49FBA8}"/>
              </a:ext>
            </a:extLst>
          </p:cNvPr>
          <p:cNvSpPr txBox="1"/>
          <p:nvPr/>
        </p:nvSpPr>
        <p:spPr>
          <a:xfrm>
            <a:off x="1101210" y="2679225"/>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إدارة المعلومات التسويقية من مصادر متعددة بكفاءة</a:t>
            </a:r>
          </a:p>
          <a:p>
            <a:pPr algn="just" rtl="1">
              <a:lnSpc>
                <a:spcPct val="150000"/>
              </a:lnSpc>
            </a:pPr>
            <a:r>
              <a:rPr lang="ar-SA" sz="1600" b="1" dirty="0">
                <a:solidFill>
                  <a:schemeClr val="bg1"/>
                </a:solidFill>
              </a:rPr>
              <a:t>يعمل النظام على جمع وتنظيم المعلومات الواردة من مصادر مختلفة، مثل العملاء والمنافسين والأسواق، وتحويلها إلى معلومات مفيدة يمكن الاستفادة منها في اتخاذ القرارات التسويقية.</a:t>
            </a:r>
            <a:endParaRPr lang="en-US" sz="1600" b="1" dirty="0">
              <a:solidFill>
                <a:schemeClr val="bg1"/>
              </a:solidFill>
            </a:endParaRPr>
          </a:p>
        </p:txBody>
      </p:sp>
    </p:spTree>
    <p:extLst>
      <p:ext uri="{BB962C8B-B14F-4D97-AF65-F5344CB8AC3E}">
        <p14:creationId xmlns:p14="http://schemas.microsoft.com/office/powerpoint/2010/main" val="12577687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6D7E5A-7657-ACBF-9FA0-694AB98495D8}"/>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41E40FC-F80C-0781-BFA0-B9C08A9A4496}"/>
              </a:ext>
            </a:extLst>
          </p:cNvPr>
          <p:cNvPicPr>
            <a:picLocks noChangeAspect="1"/>
          </p:cNvPicPr>
          <p:nvPr/>
        </p:nvPicPr>
        <p:blipFill>
          <a:blip r:embed="rId3"/>
          <a:stretch>
            <a:fillRect/>
          </a:stretch>
        </p:blipFill>
        <p:spPr>
          <a:xfrm>
            <a:off x="6620490" y="2305773"/>
            <a:ext cx="4913802" cy="2365453"/>
          </a:xfrm>
          <a:prstGeom prst="rect">
            <a:avLst/>
          </a:prstGeom>
        </p:spPr>
      </p:pic>
      <p:sp>
        <p:nvSpPr>
          <p:cNvPr id="5" name="Rectangle 4">
            <a:extLst>
              <a:ext uri="{FF2B5EF4-FFF2-40B4-BE49-F238E27FC236}">
                <a16:creationId xmlns:a16="http://schemas.microsoft.com/office/drawing/2014/main" id="{282243E4-C064-7AA2-1B4F-0FC2D706FBFA}"/>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DFE37E86-E947-8628-13A3-4312145221E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65FA6EB8-9696-A899-FA3C-339F867BA4E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658FC868-2A3F-846B-84B3-4BACA9BB1BF1}"/>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4AAA62CB-D174-26F3-931E-BC9D192652E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F32A9100-AEF0-49D1-AEEA-8E29F8D47E5A}"/>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8295DC43-AF38-1AC0-10B8-A2F7E81593B3}"/>
              </a:ext>
            </a:extLst>
          </p:cNvPr>
          <p:cNvSpPr txBox="1"/>
          <p:nvPr/>
        </p:nvSpPr>
        <p:spPr>
          <a:xfrm>
            <a:off x="4198463" y="1274763"/>
            <a:ext cx="4175992" cy="523220"/>
          </a:xfrm>
          <a:prstGeom prst="rect">
            <a:avLst/>
          </a:prstGeom>
          <a:noFill/>
        </p:spPr>
        <p:txBody>
          <a:bodyPr wrap="square">
            <a:spAutoFit/>
          </a:bodyPr>
          <a:lstStyle/>
          <a:p>
            <a:r>
              <a:rPr lang="ar-SA" sz="2800" b="1" dirty="0"/>
              <a:t>أهمية نظام المعلومات التسويقية</a:t>
            </a:r>
            <a:endParaRPr lang="en-US" sz="2800" b="1" dirty="0"/>
          </a:p>
        </p:txBody>
      </p:sp>
      <p:sp>
        <p:nvSpPr>
          <p:cNvPr id="22" name="Rectangle: Rounded Corners 21">
            <a:extLst>
              <a:ext uri="{FF2B5EF4-FFF2-40B4-BE49-F238E27FC236}">
                <a16:creationId xmlns:a16="http://schemas.microsoft.com/office/drawing/2014/main" id="{9C92B199-DC3A-F4EB-2315-D2B152ACE8C0}"/>
              </a:ext>
            </a:extLst>
          </p:cNvPr>
          <p:cNvSpPr/>
          <p:nvPr/>
        </p:nvSpPr>
        <p:spPr>
          <a:xfrm>
            <a:off x="1183120" y="2312399"/>
            <a:ext cx="4904256" cy="2358828"/>
          </a:xfrm>
          <a:prstGeom prst="roundRect">
            <a:avLst/>
          </a:prstGeom>
          <a:solidFill>
            <a:schemeClr val="accent1">
              <a:lumMod val="60000"/>
              <a:lumOff val="40000"/>
            </a:schemeClr>
          </a:solidFill>
          <a:ln>
            <a:solidFill>
              <a:schemeClr val="accent1">
                <a:lumMod val="60000"/>
                <a:lumOff val="4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23" name="TextBox 22">
            <a:extLst>
              <a:ext uri="{FF2B5EF4-FFF2-40B4-BE49-F238E27FC236}">
                <a16:creationId xmlns:a16="http://schemas.microsoft.com/office/drawing/2014/main" id="{00246066-D108-E44B-D942-345DC5E35AE7}"/>
              </a:ext>
            </a:extLst>
          </p:cNvPr>
          <p:cNvSpPr txBox="1"/>
          <p:nvPr/>
        </p:nvSpPr>
        <p:spPr>
          <a:xfrm>
            <a:off x="6661477" y="2723579"/>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دعم اتخاذ القرارات التسويقية بطريقة عقلانية</a:t>
            </a:r>
          </a:p>
          <a:p>
            <a:pPr algn="just" rtl="1">
              <a:lnSpc>
                <a:spcPct val="150000"/>
              </a:lnSpc>
            </a:pPr>
            <a:r>
              <a:rPr lang="ar-SA" sz="1600" b="1" dirty="0">
                <a:solidFill>
                  <a:schemeClr val="bg1"/>
                </a:solidFill>
              </a:rPr>
              <a:t>يوفر النظام معلومات دقيقة وموضوعية تساعد المديرين على اتخاذ قرارات تستند إلى الحقائق والبيانات بدلاً من الاعتماد على التوقعات أو التخمين.</a:t>
            </a:r>
            <a:endParaRPr lang="en-US" sz="1600" b="1" dirty="0">
              <a:solidFill>
                <a:schemeClr val="bg1"/>
              </a:solidFill>
            </a:endParaRPr>
          </a:p>
        </p:txBody>
      </p:sp>
      <p:sp>
        <p:nvSpPr>
          <p:cNvPr id="24" name="TextBox 23">
            <a:extLst>
              <a:ext uri="{FF2B5EF4-FFF2-40B4-BE49-F238E27FC236}">
                <a16:creationId xmlns:a16="http://schemas.microsoft.com/office/drawing/2014/main" id="{B184779D-9AD2-9A5C-1829-E60131C27661}"/>
              </a:ext>
            </a:extLst>
          </p:cNvPr>
          <p:cNvSpPr txBox="1"/>
          <p:nvPr/>
        </p:nvSpPr>
        <p:spPr>
          <a:xfrm>
            <a:off x="1183120" y="2723579"/>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مساعدة متخذي القرار على اختيار البديل الأفضل</a:t>
            </a:r>
          </a:p>
          <a:p>
            <a:pPr algn="just" rtl="1">
              <a:lnSpc>
                <a:spcPct val="150000"/>
              </a:lnSpc>
            </a:pPr>
            <a:r>
              <a:rPr lang="ar-SA" sz="1600" b="1" dirty="0">
                <a:solidFill>
                  <a:schemeClr val="bg1"/>
                </a:solidFill>
              </a:rPr>
              <a:t>عند وجود عدة خيارات أو استراتيجيات تسويقية، يساعد النظام الإدارة على مقارنة البدائل المتاحة وتقييم نتائج كل بديل قبل اتخاذ القرار النهائي.</a:t>
            </a:r>
            <a:endParaRPr lang="en-US" sz="1600" b="1" dirty="0">
              <a:solidFill>
                <a:schemeClr val="bg1"/>
              </a:solidFill>
            </a:endParaRPr>
          </a:p>
        </p:txBody>
      </p:sp>
    </p:spTree>
    <p:extLst>
      <p:ext uri="{BB962C8B-B14F-4D97-AF65-F5344CB8AC3E}">
        <p14:creationId xmlns:p14="http://schemas.microsoft.com/office/powerpoint/2010/main" val="2920588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58585-B73E-1E5D-D4DD-9526F588FB35}"/>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3F1C4CD5-2C13-7CCF-24E5-115B5AF38418}"/>
              </a:ext>
            </a:extLst>
          </p:cNvPr>
          <p:cNvPicPr>
            <a:picLocks noChangeAspect="1"/>
          </p:cNvPicPr>
          <p:nvPr/>
        </p:nvPicPr>
        <p:blipFill>
          <a:blip r:embed="rId3"/>
          <a:stretch>
            <a:fillRect/>
          </a:stretch>
        </p:blipFill>
        <p:spPr>
          <a:xfrm>
            <a:off x="6649532" y="2454585"/>
            <a:ext cx="4913802" cy="2365453"/>
          </a:xfrm>
          <a:prstGeom prst="rect">
            <a:avLst/>
          </a:prstGeom>
        </p:spPr>
      </p:pic>
      <p:sp>
        <p:nvSpPr>
          <p:cNvPr id="5" name="Rectangle 4">
            <a:extLst>
              <a:ext uri="{FF2B5EF4-FFF2-40B4-BE49-F238E27FC236}">
                <a16:creationId xmlns:a16="http://schemas.microsoft.com/office/drawing/2014/main" id="{30828881-05D1-7758-3E2E-256645086E5A}"/>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31845C25-8E29-7E27-6A8C-0FE606A8E0D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798689B1-A934-8345-CE44-7D0F157D093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01B3D864-8CB5-2E82-40F5-EF0D02F4ED19}"/>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91BC4ED4-B49D-17E5-8C6B-D7D8B5B6DBF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CB507156-6000-5602-1848-6201F1711341}"/>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322C3ACD-8641-C393-7B2A-B6E30CA9C8A4}"/>
              </a:ext>
            </a:extLst>
          </p:cNvPr>
          <p:cNvSpPr txBox="1"/>
          <p:nvPr/>
        </p:nvSpPr>
        <p:spPr>
          <a:xfrm>
            <a:off x="3546079" y="1514743"/>
            <a:ext cx="4766600" cy="523220"/>
          </a:xfrm>
          <a:prstGeom prst="rect">
            <a:avLst/>
          </a:prstGeom>
          <a:noFill/>
        </p:spPr>
        <p:txBody>
          <a:bodyPr wrap="square">
            <a:spAutoFit/>
          </a:bodyPr>
          <a:lstStyle/>
          <a:p>
            <a:r>
              <a:rPr lang="ar-SA" sz="2800" b="1" dirty="0"/>
              <a:t>تابع أهمية نظام المعلومات التسويقية</a:t>
            </a:r>
            <a:endParaRPr lang="en-US" sz="2800" b="1" dirty="0"/>
          </a:p>
        </p:txBody>
      </p:sp>
      <p:sp>
        <p:nvSpPr>
          <p:cNvPr id="14" name="TextBox 13">
            <a:extLst>
              <a:ext uri="{FF2B5EF4-FFF2-40B4-BE49-F238E27FC236}">
                <a16:creationId xmlns:a16="http://schemas.microsoft.com/office/drawing/2014/main" id="{A2B2ECCE-6BFA-974B-127B-8C153B6B45BB}"/>
              </a:ext>
            </a:extLst>
          </p:cNvPr>
          <p:cNvSpPr txBox="1"/>
          <p:nvPr/>
        </p:nvSpPr>
        <p:spPr>
          <a:xfrm>
            <a:off x="6690519" y="2848744"/>
            <a:ext cx="4831828" cy="1160511"/>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دعم التخطيط الاستراتيجي والأنشطة التسويقية</a:t>
            </a:r>
          </a:p>
          <a:p>
            <a:pPr algn="r" rtl="1">
              <a:lnSpc>
                <a:spcPct val="150000"/>
              </a:lnSpc>
            </a:pPr>
            <a:r>
              <a:rPr lang="ar-SA" sz="1600" b="1" dirty="0">
                <a:solidFill>
                  <a:schemeClr val="bg1"/>
                </a:solidFill>
              </a:rPr>
              <a:t>يساعد النظام قسم التسويق في وضع الخطط التسويقية وتنفيذها ومتابعتها من خلال توفير المعلومات اللازمة في الوقت المناسب.</a:t>
            </a:r>
            <a:endParaRPr lang="en-US" sz="1600" b="1" dirty="0">
              <a:solidFill>
                <a:schemeClr val="bg1"/>
              </a:solidFill>
            </a:endParaRPr>
          </a:p>
        </p:txBody>
      </p:sp>
      <p:sp>
        <p:nvSpPr>
          <p:cNvPr id="16" name="Rectangle: Rounded Corners 15">
            <a:extLst>
              <a:ext uri="{FF2B5EF4-FFF2-40B4-BE49-F238E27FC236}">
                <a16:creationId xmlns:a16="http://schemas.microsoft.com/office/drawing/2014/main" id="{CE2B7C74-4983-11A1-03DD-B167ACE3D05D}"/>
              </a:ext>
            </a:extLst>
          </p:cNvPr>
          <p:cNvSpPr/>
          <p:nvPr/>
        </p:nvSpPr>
        <p:spPr>
          <a:xfrm>
            <a:off x="1093951" y="2449097"/>
            <a:ext cx="4904256" cy="2358828"/>
          </a:xfrm>
          <a:prstGeom prst="roundRect">
            <a:avLst/>
          </a:prstGeom>
          <a:solidFill>
            <a:schemeClr val="accent5">
              <a:lumMod val="60000"/>
              <a:lumOff val="40000"/>
            </a:schemeClr>
          </a:solidFill>
          <a:ln>
            <a:solidFill>
              <a:schemeClr val="accent5">
                <a:lumMod val="60000"/>
                <a:lumOff val="4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17" name="TextBox 16">
            <a:extLst>
              <a:ext uri="{FF2B5EF4-FFF2-40B4-BE49-F238E27FC236}">
                <a16:creationId xmlns:a16="http://schemas.microsoft.com/office/drawing/2014/main" id="{E595EDAA-F01D-607D-60D9-6720B9ADA61C}"/>
              </a:ext>
            </a:extLst>
          </p:cNvPr>
          <p:cNvSpPr txBox="1"/>
          <p:nvPr/>
        </p:nvSpPr>
        <p:spPr>
          <a:xfrm>
            <a:off x="1021519" y="2863590"/>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تزويد الإدارات المختلفة بالمعلومات اللازمة</a:t>
            </a:r>
          </a:p>
          <a:p>
            <a:pPr algn="r" rtl="1">
              <a:lnSpc>
                <a:spcPct val="150000"/>
              </a:lnSpc>
            </a:pPr>
            <a:r>
              <a:rPr lang="ar-SA" sz="1600" b="1" dirty="0">
                <a:solidFill>
                  <a:schemeClr val="bg1"/>
                </a:solidFill>
              </a:rPr>
              <a:t>لا تقتصر فائدة النظام على قسم التسويق فقط، بل تمتد إلى الإدارات الأخرى من خلال توفير معلومات عن حجم الطلب والكميات المطلوبة من المنتجات في السوق.</a:t>
            </a:r>
            <a:endParaRPr lang="en-US" sz="1600" b="1" dirty="0">
              <a:solidFill>
                <a:schemeClr val="bg1"/>
              </a:solidFill>
            </a:endParaRPr>
          </a:p>
        </p:txBody>
      </p:sp>
    </p:spTree>
    <p:extLst>
      <p:ext uri="{BB962C8B-B14F-4D97-AF65-F5344CB8AC3E}">
        <p14:creationId xmlns:p14="http://schemas.microsoft.com/office/powerpoint/2010/main" val="2346114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9CC05-F9CE-3A19-1D1F-A59CF25057F9}"/>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5D461BB8-299B-BD2D-1769-AD04D26F7637}"/>
              </a:ext>
            </a:extLst>
          </p:cNvPr>
          <p:cNvPicPr>
            <a:picLocks noChangeAspect="1"/>
          </p:cNvPicPr>
          <p:nvPr/>
        </p:nvPicPr>
        <p:blipFill>
          <a:blip r:embed="rId3"/>
          <a:stretch>
            <a:fillRect/>
          </a:stretch>
        </p:blipFill>
        <p:spPr>
          <a:xfrm>
            <a:off x="6137676" y="2511379"/>
            <a:ext cx="4907705" cy="2365453"/>
          </a:xfrm>
          <a:prstGeom prst="rect">
            <a:avLst/>
          </a:prstGeom>
        </p:spPr>
      </p:pic>
      <p:sp>
        <p:nvSpPr>
          <p:cNvPr id="5" name="Rectangle 4">
            <a:extLst>
              <a:ext uri="{FF2B5EF4-FFF2-40B4-BE49-F238E27FC236}">
                <a16:creationId xmlns:a16="http://schemas.microsoft.com/office/drawing/2014/main" id="{548017ED-71CE-4394-98CB-1D13FFE989A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A48C6893-CB57-4A10-16E1-1C15F9E0F11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9B05C71D-0EB0-5A04-D945-8C923E47AF5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07401784-6DB9-C968-1030-8A6AC5705E6B}"/>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4972917B-71CA-847D-7C96-118482EAD8A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3B7A947A-790F-30D3-76BA-45C27CC26CD1}"/>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C1382B79-86FB-AF72-08DC-72F30FDF870F}"/>
              </a:ext>
            </a:extLst>
          </p:cNvPr>
          <p:cNvSpPr txBox="1"/>
          <p:nvPr/>
        </p:nvSpPr>
        <p:spPr>
          <a:xfrm>
            <a:off x="3712700" y="1658888"/>
            <a:ext cx="4766600" cy="523220"/>
          </a:xfrm>
          <a:prstGeom prst="rect">
            <a:avLst/>
          </a:prstGeom>
          <a:noFill/>
        </p:spPr>
        <p:txBody>
          <a:bodyPr wrap="square">
            <a:spAutoFit/>
          </a:bodyPr>
          <a:lstStyle/>
          <a:p>
            <a:r>
              <a:rPr lang="ar-SA" sz="2800" b="1" dirty="0"/>
              <a:t>تابع أهمية نظام المعلومات التسويقية</a:t>
            </a:r>
            <a:endParaRPr lang="en-US" sz="2800" b="1" dirty="0"/>
          </a:p>
        </p:txBody>
      </p:sp>
      <p:sp>
        <p:nvSpPr>
          <p:cNvPr id="22" name="Rectangle: Rounded Corners 21">
            <a:extLst>
              <a:ext uri="{FF2B5EF4-FFF2-40B4-BE49-F238E27FC236}">
                <a16:creationId xmlns:a16="http://schemas.microsoft.com/office/drawing/2014/main" id="{495FC18D-6812-D48B-825A-CEE81CD75E4F}"/>
              </a:ext>
            </a:extLst>
          </p:cNvPr>
          <p:cNvSpPr/>
          <p:nvPr/>
        </p:nvSpPr>
        <p:spPr>
          <a:xfrm>
            <a:off x="803623" y="2499754"/>
            <a:ext cx="4904256" cy="2358828"/>
          </a:xfrm>
          <a:prstGeom prst="roundRect">
            <a:avLst/>
          </a:prstGeom>
          <a:solidFill>
            <a:schemeClr val="accent1">
              <a:lumMod val="60000"/>
              <a:lumOff val="40000"/>
            </a:schemeClr>
          </a:solidFill>
          <a:ln>
            <a:solidFill>
              <a:schemeClr val="accent1">
                <a:lumMod val="60000"/>
                <a:lumOff val="40000"/>
              </a:schemeClr>
            </a:solidFill>
          </a:ln>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23" name="TextBox 22">
            <a:extLst>
              <a:ext uri="{FF2B5EF4-FFF2-40B4-BE49-F238E27FC236}">
                <a16:creationId xmlns:a16="http://schemas.microsoft.com/office/drawing/2014/main" id="{0B1B7B37-6588-7EDA-F958-8EEFF3400090}"/>
              </a:ext>
            </a:extLst>
          </p:cNvPr>
          <p:cNvSpPr txBox="1"/>
          <p:nvPr/>
        </p:nvSpPr>
        <p:spPr>
          <a:xfrm>
            <a:off x="6137676" y="2924853"/>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المساهمة في تخطيط وتطوير المنتجات الجديدة</a:t>
            </a:r>
          </a:p>
          <a:p>
            <a:pPr algn="r" rtl="1">
              <a:lnSpc>
                <a:spcPct val="150000"/>
              </a:lnSpc>
            </a:pPr>
            <a:r>
              <a:rPr lang="ar-SA" sz="1600" b="1" dirty="0">
                <a:solidFill>
                  <a:schemeClr val="bg1"/>
                </a:solidFill>
              </a:rPr>
              <a:t>يوفر النظام معلومات تساعد المنظمة على اكتشاف احتياجات العملاء غير المشبعة، مما يدعم تطوير منتجات جديدة أو تحسين المنتجات الحالية.</a:t>
            </a:r>
            <a:endParaRPr lang="en-US" sz="1600" b="1" dirty="0">
              <a:solidFill>
                <a:schemeClr val="bg1"/>
              </a:solidFill>
            </a:endParaRPr>
          </a:p>
        </p:txBody>
      </p:sp>
      <p:sp>
        <p:nvSpPr>
          <p:cNvPr id="24" name="TextBox 23">
            <a:extLst>
              <a:ext uri="{FF2B5EF4-FFF2-40B4-BE49-F238E27FC236}">
                <a16:creationId xmlns:a16="http://schemas.microsoft.com/office/drawing/2014/main" id="{FB5D3F1F-9292-9F1B-2544-2BC25F4F77DC}"/>
              </a:ext>
            </a:extLst>
          </p:cNvPr>
          <p:cNvSpPr txBox="1"/>
          <p:nvPr/>
        </p:nvSpPr>
        <p:spPr>
          <a:xfrm>
            <a:off x="694986" y="2865285"/>
            <a:ext cx="4831828" cy="1529842"/>
          </a:xfrm>
          <a:prstGeom prst="rect">
            <a:avLst/>
          </a:prstGeom>
          <a:noFill/>
        </p:spPr>
        <p:txBody>
          <a:bodyPr wrap="square">
            <a:spAutoFit/>
          </a:bodyPr>
          <a:lstStyle/>
          <a:p>
            <a:pPr marL="285750" indent="-285750" algn="r" rtl="1">
              <a:lnSpc>
                <a:spcPct val="150000"/>
              </a:lnSpc>
              <a:buFont typeface="Wingdings" panose="05000000000000000000" pitchFamily="2" charset="2"/>
              <a:buChar char="ü"/>
            </a:pPr>
            <a:r>
              <a:rPr lang="ar-SA" sz="1600" b="1" dirty="0"/>
              <a:t>المساعدة في تحديد السعر المناسب</a:t>
            </a:r>
          </a:p>
          <a:p>
            <a:pPr algn="r" rtl="1">
              <a:lnSpc>
                <a:spcPct val="150000"/>
              </a:lnSpc>
            </a:pPr>
            <a:r>
              <a:rPr lang="ar-SA" sz="1600" b="1" dirty="0">
                <a:solidFill>
                  <a:schemeClr val="bg1"/>
                </a:solidFill>
              </a:rPr>
              <a:t>يساعد نظام المعلومات التسويقية المنظمة على تحديد أسعار تحقق التوازن بين رضا العملاء وتحقيق الأرباح، من خلال دراسة الأسعار السائدة في السوق وقدرة العملاء الشرائية.</a:t>
            </a:r>
            <a:endParaRPr lang="en-US" sz="1600" b="1" dirty="0">
              <a:solidFill>
                <a:schemeClr val="bg1"/>
              </a:solidFill>
            </a:endParaRPr>
          </a:p>
        </p:txBody>
      </p:sp>
    </p:spTree>
    <p:extLst>
      <p:ext uri="{BB962C8B-B14F-4D97-AF65-F5344CB8AC3E}">
        <p14:creationId xmlns:p14="http://schemas.microsoft.com/office/powerpoint/2010/main" val="579782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8CEDA-9519-11ED-96D2-355ABBC127A9}"/>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5DF71741-E3B7-B5C1-F154-5248EF9CA42D}"/>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326F1FD1-988B-9366-1DBC-9E495C83CE8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E29161D5-DCDD-E44B-8912-6F2DC60E2A3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78EFFD51-58C5-D505-75D6-FE742A214965}"/>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322A8A0-3F82-33B3-88B4-D84D14F4996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096719C4-7C46-BC24-67DD-2732AD5C9EC9}"/>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779EF212-16C8-A3C3-7B82-98EC0980AACD}"/>
              </a:ext>
            </a:extLst>
          </p:cNvPr>
          <p:cNvSpPr txBox="1"/>
          <p:nvPr/>
        </p:nvSpPr>
        <p:spPr>
          <a:xfrm>
            <a:off x="1613448" y="990140"/>
            <a:ext cx="6781044" cy="400110"/>
          </a:xfrm>
          <a:prstGeom prst="rect">
            <a:avLst/>
          </a:prstGeom>
          <a:noFill/>
        </p:spPr>
        <p:txBody>
          <a:bodyPr wrap="square">
            <a:spAutoFit/>
          </a:bodyPr>
          <a:lstStyle/>
          <a:p>
            <a:pPr algn="just" rtl="1"/>
            <a:r>
              <a:rPr lang="ar-SA" sz="2000" b="1" dirty="0">
                <a:solidFill>
                  <a:srgbClr val="00B0F0"/>
                </a:solidFill>
              </a:rPr>
              <a:t>العوامل المؤدية إلى الاهتمام بنظم المعلومات التسويقية</a:t>
            </a:r>
            <a:endParaRPr lang="en-US" sz="2000" b="1" dirty="0">
              <a:solidFill>
                <a:srgbClr val="00B0F0"/>
              </a:solidFill>
            </a:endParaRPr>
          </a:p>
        </p:txBody>
      </p:sp>
      <p:sp>
        <p:nvSpPr>
          <p:cNvPr id="9" name="TextBox 8">
            <a:extLst>
              <a:ext uri="{FF2B5EF4-FFF2-40B4-BE49-F238E27FC236}">
                <a16:creationId xmlns:a16="http://schemas.microsoft.com/office/drawing/2014/main" id="{77A8915C-D49B-DC03-002E-DDE0AA04444F}"/>
              </a:ext>
            </a:extLst>
          </p:cNvPr>
          <p:cNvSpPr txBox="1"/>
          <p:nvPr/>
        </p:nvSpPr>
        <p:spPr>
          <a:xfrm>
            <a:off x="3739081" y="1835641"/>
            <a:ext cx="7585057" cy="4576830"/>
          </a:xfrm>
          <a:prstGeom prst="rect">
            <a:avLst/>
          </a:prstGeom>
          <a:noFill/>
        </p:spPr>
        <p:txBody>
          <a:bodyPr wrap="square">
            <a:spAutoFit/>
          </a:bodyPr>
          <a:lstStyle/>
          <a:p>
            <a:pPr marL="342900" indent="-342900" algn="just" rtl="1">
              <a:lnSpc>
                <a:spcPct val="150000"/>
              </a:lnSpc>
              <a:buFont typeface="+mj-lt"/>
              <a:buAutoNum type="arabicPeriod"/>
            </a:pPr>
            <a:r>
              <a:rPr lang="ar-SA" b="1" dirty="0">
                <a:solidFill>
                  <a:srgbClr val="00B0F0"/>
                </a:solidFill>
              </a:rPr>
              <a:t>ظهور بيئة أعمال تتسم بعدم التأكد</a:t>
            </a:r>
          </a:p>
          <a:p>
            <a:pPr algn="just" rtl="1">
              <a:lnSpc>
                <a:spcPct val="150000"/>
              </a:lnSpc>
            </a:pPr>
            <a:r>
              <a:rPr lang="ar-SA" sz="1600" b="1" dirty="0"/>
              <a:t>أصبحت المنظمات تعمل في بيئة سريعة التغير تتأثر بعوامل اقتصادية وتقنية واجتماعية متعددة، مما يجعل التنبؤ بالأحداث المستقبلية أكثر صعوبة. ولذلك ازدادت الحاجة إلى نظم المعلومات التسويقية لتوفير معلومات دقيقة تساعد الإدارة على مواجهة التغيرات واتخاذ قرارات أكثر فاعلية.</a:t>
            </a:r>
          </a:p>
          <a:p>
            <a:pPr algn="just" rtl="1">
              <a:lnSpc>
                <a:spcPct val="150000"/>
              </a:lnSpc>
            </a:pPr>
            <a:r>
              <a:rPr lang="ar-SA" sz="1600" b="1" dirty="0"/>
              <a:t>مثال: التغير السريع في تفضيلات المستهلكين تجاه التسوق الإلكتروني دفع الشركات إلى متابعة السوق باستمرار لفهم هذه التحولات.</a:t>
            </a:r>
          </a:p>
          <a:p>
            <a:pPr algn="just" rtl="1">
              <a:lnSpc>
                <a:spcPct val="150000"/>
              </a:lnSpc>
            </a:pPr>
            <a:endParaRPr lang="ar-SA" sz="1600" b="1" dirty="0"/>
          </a:p>
          <a:p>
            <a:pPr algn="just" rtl="1">
              <a:lnSpc>
                <a:spcPct val="150000"/>
              </a:lnSpc>
            </a:pPr>
            <a:r>
              <a:rPr lang="ar-SA" b="1" dirty="0">
                <a:solidFill>
                  <a:srgbClr val="00B0F0"/>
                </a:solidFill>
              </a:rPr>
              <a:t>2. انتقال المنظمات من الأسواق المحلية إلى الأسواق العالمية</a:t>
            </a:r>
          </a:p>
          <a:p>
            <a:pPr algn="just" rtl="1">
              <a:lnSpc>
                <a:spcPct val="150000"/>
              </a:lnSpc>
            </a:pPr>
            <a:r>
              <a:rPr lang="ar-SA" sz="1600" b="1" dirty="0"/>
              <a:t>أدى التوسع في الأسواق الدولية إلى زيادة حجم وتعقيد المعلومات التي تحتاجها المنظمات، حيث تختلف خصائص العملاء والمنافسين والأنظمة من دولة إلى أخرى. لذلك أصبحت نظم المعلومات التسويقية أداة ضرورية لجمع وتحليل المعلومات من الأسواق المختلفة.</a:t>
            </a:r>
          </a:p>
          <a:p>
            <a:pPr algn="just" rtl="1">
              <a:lnSpc>
                <a:spcPct val="150000"/>
              </a:lnSpc>
            </a:pPr>
            <a:r>
              <a:rPr lang="ar-SA" sz="1600" b="1" dirty="0"/>
              <a:t>مثال: تحتاج الشركات العالمية إلى دراسة ثقافة المستهلكين في كل دولة قبل طرح منتجاتها فيها.</a:t>
            </a:r>
            <a:endParaRPr lang="en-US" sz="1600" b="1" dirty="0"/>
          </a:p>
        </p:txBody>
      </p:sp>
      <p:pic>
        <p:nvPicPr>
          <p:cNvPr id="10" name="Picture 9">
            <a:extLst>
              <a:ext uri="{FF2B5EF4-FFF2-40B4-BE49-F238E27FC236}">
                <a16:creationId xmlns:a16="http://schemas.microsoft.com/office/drawing/2014/main" id="{432676C8-E36F-35E5-4907-65951C025AE5}"/>
              </a:ext>
              <a:ext uri="{C183D7F6-B498-43B3-948B-1728B52AA6E4}">
                <adec:decorative xmlns:adec="http://schemas.microsoft.com/office/drawing/2017/decorative" val="1"/>
              </a:ext>
            </a:extLst>
          </p:cNvPr>
          <p:cNvPicPr>
            <a:picLocks noChangeAspect="1"/>
          </p:cNvPicPr>
          <p:nvPr/>
        </p:nvPicPr>
        <p:blipFill>
          <a:blip r:embed="rId4">
            <a:duotone>
              <a:schemeClr val="accent5">
                <a:shade val="45000"/>
                <a:satMod val="135000"/>
              </a:schemeClr>
              <a:prstClr val="white"/>
            </a:duotone>
          </a:blip>
          <a:stretch>
            <a:fillRect/>
          </a:stretch>
        </p:blipFill>
        <p:spPr>
          <a:xfrm>
            <a:off x="-6161" y="3814516"/>
            <a:ext cx="3443594" cy="3443594"/>
          </a:xfrm>
          <a:prstGeom prst="rect">
            <a:avLst/>
          </a:prstGeom>
        </p:spPr>
      </p:pic>
    </p:spTree>
    <p:extLst>
      <p:ext uri="{BB962C8B-B14F-4D97-AF65-F5344CB8AC3E}">
        <p14:creationId xmlns:p14="http://schemas.microsoft.com/office/powerpoint/2010/main" val="3059619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65703-22A1-411D-0F96-F20B157FF00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A6B3FA8-CF60-A539-736F-88250365F3F5}"/>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F5AD7213-E34F-28D9-7084-192B34AC4E6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2453CFFA-3506-E4F7-9FDA-96A6E81554B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1C226A28-1B34-9333-B3CF-0B6F44036CDE}"/>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E9100824-C6B4-9880-43E2-680EDD6AB6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9C212D86-C89B-BCF4-C7E3-FF5D9929EFB2}"/>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EC89E214-F94C-4D0B-908F-B7268AEEFC1C}"/>
              </a:ext>
            </a:extLst>
          </p:cNvPr>
          <p:cNvSpPr txBox="1"/>
          <p:nvPr/>
        </p:nvSpPr>
        <p:spPr>
          <a:xfrm>
            <a:off x="1613448" y="990140"/>
            <a:ext cx="6781044" cy="400110"/>
          </a:xfrm>
          <a:prstGeom prst="rect">
            <a:avLst/>
          </a:prstGeom>
          <a:noFill/>
        </p:spPr>
        <p:txBody>
          <a:bodyPr wrap="square">
            <a:spAutoFit/>
          </a:bodyPr>
          <a:lstStyle/>
          <a:p>
            <a:pPr algn="just" rtl="1"/>
            <a:r>
              <a:rPr lang="ar-SA" sz="2000" b="1" dirty="0">
                <a:solidFill>
                  <a:srgbClr val="00B0F0"/>
                </a:solidFill>
              </a:rPr>
              <a:t>تابع العوامل المؤدية إلى الاهتمام بنظم المعلومات التسويقية</a:t>
            </a:r>
            <a:endParaRPr lang="en-US" sz="2000" b="1" dirty="0">
              <a:solidFill>
                <a:srgbClr val="00B0F0"/>
              </a:solidFill>
            </a:endParaRPr>
          </a:p>
        </p:txBody>
      </p:sp>
      <p:sp>
        <p:nvSpPr>
          <p:cNvPr id="9" name="TextBox 8">
            <a:extLst>
              <a:ext uri="{FF2B5EF4-FFF2-40B4-BE49-F238E27FC236}">
                <a16:creationId xmlns:a16="http://schemas.microsoft.com/office/drawing/2014/main" id="{6E78A695-21F6-51D9-024F-F317D8856B71}"/>
              </a:ext>
            </a:extLst>
          </p:cNvPr>
          <p:cNvSpPr txBox="1"/>
          <p:nvPr/>
        </p:nvSpPr>
        <p:spPr>
          <a:xfrm>
            <a:off x="3150823" y="1563283"/>
            <a:ext cx="8658071" cy="5269328"/>
          </a:xfrm>
          <a:prstGeom prst="rect">
            <a:avLst/>
          </a:prstGeom>
          <a:noFill/>
        </p:spPr>
        <p:txBody>
          <a:bodyPr wrap="square">
            <a:spAutoFit/>
          </a:bodyPr>
          <a:lstStyle/>
          <a:p>
            <a:pPr algn="just" rtl="1">
              <a:lnSpc>
                <a:spcPct val="150000"/>
              </a:lnSpc>
            </a:pPr>
            <a:r>
              <a:rPr lang="ar-SA" b="1" dirty="0">
                <a:solidFill>
                  <a:srgbClr val="00B0F0"/>
                </a:solidFill>
              </a:rPr>
              <a:t>3. التحول من التركيز على تلبية حاجات المشترين إلى فهم احتياجات العملاء ورغباتهم</a:t>
            </a:r>
          </a:p>
          <a:p>
            <a:pPr algn="just" rtl="1">
              <a:lnSpc>
                <a:spcPct val="150000"/>
              </a:lnSpc>
            </a:pPr>
            <a:r>
              <a:rPr lang="ar-SA" sz="1600" b="1" dirty="0"/>
              <a:t>لم تعد المنظمات تكتفي ببيع المنتجات، بل أصبحت تسعى إلى فهم العملاء بصورة أعمق وتقديم عروض تتوافق مع احتياجاتهم وتوقعاتهم. ويتطلب ذلك الحصول على معلومات دقيقة ومستمرة عن العملاء.</a:t>
            </a:r>
          </a:p>
          <a:p>
            <a:pPr algn="just" rtl="1">
              <a:lnSpc>
                <a:spcPct val="150000"/>
              </a:lnSpc>
            </a:pPr>
            <a:r>
              <a:rPr lang="ar-SA" sz="1600" b="1" dirty="0"/>
              <a:t>مثال: قيام المتاجر الإلكترونية بتقديم توصيات مخصصة لكل عميل بناءً على اهتماماته السابقة.</a:t>
            </a:r>
          </a:p>
          <a:p>
            <a:pPr algn="just" rtl="1">
              <a:lnSpc>
                <a:spcPct val="150000"/>
              </a:lnSpc>
            </a:pPr>
            <a:endParaRPr lang="ar-SA" sz="1600" b="1" dirty="0"/>
          </a:p>
          <a:p>
            <a:pPr algn="just" rtl="1">
              <a:lnSpc>
                <a:spcPct val="150000"/>
              </a:lnSpc>
            </a:pPr>
            <a:r>
              <a:rPr lang="ar-SA" sz="1600" b="1" dirty="0">
                <a:solidFill>
                  <a:srgbClr val="00B0F0"/>
                </a:solidFill>
              </a:rPr>
              <a:t>4. التحول من المنافسة السعرية إلى المنافسة غير السعرية</a:t>
            </a:r>
          </a:p>
          <a:p>
            <a:pPr algn="just" rtl="1">
              <a:lnSpc>
                <a:spcPct val="150000"/>
              </a:lnSpc>
            </a:pPr>
            <a:r>
              <a:rPr lang="ar-SA" sz="1600" b="1" dirty="0"/>
              <a:t>في الأسواق الحديثة لا تعتمد المنافسة فقط على السعر، بل تشمل الجودة والخدمة والابتكار والعلامة التجارية. ولذلك تحتاج المنظمات إلى معلومات تسويقية تساعدها على تطوير مزايا تنافسية تتجاوز عنصر السعر.</a:t>
            </a:r>
          </a:p>
          <a:p>
            <a:pPr algn="just" rtl="1">
              <a:lnSpc>
                <a:spcPct val="150000"/>
              </a:lnSpc>
            </a:pPr>
            <a:r>
              <a:rPr lang="ar-SA" sz="1600" b="1" dirty="0"/>
              <a:t>مثال: تنافس شركات الهواتف الذكية من خلال جودة الكاميرا والتصميم والخدمات الإضافية أكثر من المنافسة السعرية فقط.</a:t>
            </a:r>
          </a:p>
          <a:p>
            <a:pPr algn="just" rtl="1">
              <a:lnSpc>
                <a:spcPct val="150000"/>
              </a:lnSpc>
            </a:pPr>
            <a:endParaRPr lang="ar-SA" sz="1600" b="1" dirty="0"/>
          </a:p>
          <a:p>
            <a:pPr algn="just" rtl="1">
              <a:lnSpc>
                <a:spcPct val="150000"/>
              </a:lnSpc>
            </a:pPr>
            <a:r>
              <a:rPr lang="ar-SA" sz="1600" b="1" dirty="0">
                <a:solidFill>
                  <a:srgbClr val="00B0F0"/>
                </a:solidFill>
              </a:rPr>
              <a:t>5. الاعتماد المتزايد على المعلومات والتقنية والمعرفة المتجددة</a:t>
            </a:r>
          </a:p>
          <a:p>
            <a:pPr algn="just" rtl="1">
              <a:lnSpc>
                <a:spcPct val="150000"/>
              </a:lnSpc>
            </a:pPr>
            <a:r>
              <a:rPr lang="ar-SA" sz="1600" b="1" dirty="0"/>
              <a:t>أصبحت المعلومات مورداً استراتيجياً لا يقل أهمية عن الموارد المالية أو البشرية، كما ساهم التطور المستمر في الحاسب الآلي وقواعد البيانات في زيادة قدرة المنظمات على جمع المعلومات وتحليلها والاستفادة منها.</a:t>
            </a:r>
          </a:p>
          <a:p>
            <a:pPr algn="just" rtl="1">
              <a:lnSpc>
                <a:spcPct val="150000"/>
              </a:lnSpc>
            </a:pPr>
            <a:r>
              <a:rPr lang="ar-SA" sz="1600" b="1" dirty="0"/>
              <a:t>مثال: استخدام لوحات المعلومات الرقمية لمتابعة المبيعات وأداء الحملات التسويقية بشكل لحظي.</a:t>
            </a:r>
            <a:endParaRPr lang="en-US" sz="1600" b="1" dirty="0"/>
          </a:p>
        </p:txBody>
      </p:sp>
      <p:pic>
        <p:nvPicPr>
          <p:cNvPr id="10" name="Picture 9">
            <a:extLst>
              <a:ext uri="{FF2B5EF4-FFF2-40B4-BE49-F238E27FC236}">
                <a16:creationId xmlns:a16="http://schemas.microsoft.com/office/drawing/2014/main" id="{0B15D766-6300-C9CB-DC91-79FC55F6914B}"/>
              </a:ext>
              <a:ext uri="{C183D7F6-B498-43B3-948B-1728B52AA6E4}">
                <adec:decorative xmlns:adec="http://schemas.microsoft.com/office/drawing/2017/decorative" val="1"/>
              </a:ext>
            </a:extLst>
          </p:cNvPr>
          <p:cNvPicPr>
            <a:picLocks noChangeAspect="1"/>
          </p:cNvPicPr>
          <p:nvPr/>
        </p:nvPicPr>
        <p:blipFill>
          <a:blip r:embed="rId4">
            <a:duotone>
              <a:schemeClr val="accent5">
                <a:shade val="45000"/>
                <a:satMod val="135000"/>
              </a:schemeClr>
              <a:prstClr val="white"/>
            </a:duotone>
          </a:blip>
          <a:stretch>
            <a:fillRect/>
          </a:stretch>
        </p:blipFill>
        <p:spPr>
          <a:xfrm>
            <a:off x="-6161" y="3663884"/>
            <a:ext cx="3194116" cy="3194116"/>
          </a:xfrm>
          <a:prstGeom prst="rect">
            <a:avLst/>
          </a:prstGeom>
        </p:spPr>
      </p:pic>
    </p:spTree>
    <p:extLst>
      <p:ext uri="{BB962C8B-B14F-4D97-AF65-F5344CB8AC3E}">
        <p14:creationId xmlns:p14="http://schemas.microsoft.com/office/powerpoint/2010/main" val="35197961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232B08-532F-E677-8BDE-BF81C3D9487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E0461C39-9FBC-A29C-37CC-9AE8455F58A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A44DBC0-CFE7-E5DC-9B97-E43B0441C7F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945B48EB-240D-27D8-026B-4862CCB02AD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94CBF96D-324C-F88A-382B-FF51BB282414}"/>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45A6B52-B8E9-94F5-71C6-B91CB9EC25C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5211B2C2-0466-A031-1D9A-6C2B508D18F7}"/>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E26676BE-835F-C48E-778B-7509C867E5EA}"/>
              </a:ext>
            </a:extLst>
          </p:cNvPr>
          <p:cNvSpPr txBox="1"/>
          <p:nvPr/>
        </p:nvSpPr>
        <p:spPr>
          <a:xfrm>
            <a:off x="2038961" y="1207781"/>
            <a:ext cx="6781044" cy="400110"/>
          </a:xfrm>
          <a:prstGeom prst="rect">
            <a:avLst/>
          </a:prstGeom>
          <a:noFill/>
        </p:spPr>
        <p:txBody>
          <a:bodyPr wrap="square">
            <a:spAutoFit/>
          </a:bodyPr>
          <a:lstStyle/>
          <a:p>
            <a:pPr algn="just" rtl="1"/>
            <a:r>
              <a:rPr lang="ar-SA" sz="2000" b="1" dirty="0">
                <a:solidFill>
                  <a:srgbClr val="00B0F0"/>
                </a:solidFill>
              </a:rPr>
              <a:t>تابع العوامل المؤدية إلى الاهتمام بنظم المعلومات التسويقية</a:t>
            </a:r>
            <a:endParaRPr lang="en-US" sz="2000" b="1" dirty="0">
              <a:solidFill>
                <a:srgbClr val="00B0F0"/>
              </a:solidFill>
            </a:endParaRPr>
          </a:p>
        </p:txBody>
      </p:sp>
      <p:sp>
        <p:nvSpPr>
          <p:cNvPr id="9" name="TextBox 8">
            <a:extLst>
              <a:ext uri="{FF2B5EF4-FFF2-40B4-BE49-F238E27FC236}">
                <a16:creationId xmlns:a16="http://schemas.microsoft.com/office/drawing/2014/main" id="{5CB839A7-C692-1703-0E37-0499EAE6B535}"/>
              </a:ext>
            </a:extLst>
          </p:cNvPr>
          <p:cNvSpPr txBox="1"/>
          <p:nvPr/>
        </p:nvSpPr>
        <p:spPr>
          <a:xfrm>
            <a:off x="3150823" y="2159852"/>
            <a:ext cx="8377414" cy="3561168"/>
          </a:xfrm>
          <a:prstGeom prst="rect">
            <a:avLst/>
          </a:prstGeom>
          <a:noFill/>
        </p:spPr>
        <p:txBody>
          <a:bodyPr wrap="square">
            <a:spAutoFit/>
          </a:bodyPr>
          <a:lstStyle/>
          <a:p>
            <a:pPr algn="just" rtl="1">
              <a:lnSpc>
                <a:spcPct val="150000"/>
              </a:lnSpc>
            </a:pPr>
            <a:r>
              <a:rPr lang="ar-SA" b="1" dirty="0">
                <a:solidFill>
                  <a:srgbClr val="00B0F0"/>
                </a:solidFill>
              </a:rPr>
              <a:t>6. ظهور الإنترنت والتكنولوجيا الحديثة</a:t>
            </a:r>
          </a:p>
          <a:p>
            <a:pPr algn="just" rtl="1">
              <a:lnSpc>
                <a:spcPct val="150000"/>
              </a:lnSpc>
            </a:pPr>
            <a:r>
              <a:rPr lang="ar-SA" b="1" dirty="0"/>
              <a:t>أتاحت شبكة الإنترنت والتقنيات الرقمية مصادر ضخمة ومتنوعة للمعلومات التسويقية، مما ساعد المنظمات على الوصول إلى بيانات العملاء والأسواق بسرعة ودقة أكبر من السابق.</a:t>
            </a:r>
          </a:p>
          <a:p>
            <a:pPr algn="just" rtl="1">
              <a:lnSpc>
                <a:spcPct val="150000"/>
              </a:lnSpc>
            </a:pPr>
            <a:r>
              <a:rPr lang="ar-SA" b="1" dirty="0"/>
              <a:t>مثال: استخدام التعليقات والتقييمات الإلكترونية لمعرفة آراء العملاء حول المنتجات والخدمات.</a:t>
            </a:r>
          </a:p>
          <a:p>
            <a:pPr algn="just" rtl="1">
              <a:lnSpc>
                <a:spcPct val="150000"/>
              </a:lnSpc>
            </a:pPr>
            <a:endParaRPr lang="ar-SA" sz="1600" b="1" dirty="0"/>
          </a:p>
          <a:p>
            <a:pPr algn="just" rtl="1">
              <a:lnSpc>
                <a:spcPct val="150000"/>
              </a:lnSpc>
            </a:pPr>
            <a:r>
              <a:rPr lang="ar-SA" sz="1600" b="1" dirty="0">
                <a:solidFill>
                  <a:srgbClr val="00B0F0"/>
                </a:solidFill>
              </a:rPr>
              <a:t>7. التوجه الحديث نحو بناء نظم معلومات تعتمد على التكنولوجيا</a:t>
            </a:r>
          </a:p>
          <a:p>
            <a:pPr algn="just" rtl="1">
              <a:lnSpc>
                <a:spcPct val="150000"/>
              </a:lnSpc>
            </a:pPr>
            <a:r>
              <a:rPr lang="ar-SA" sz="1600" b="1" dirty="0"/>
              <a:t>تتجه المنظمات المعاصرة إلى الاستثمار في الأنظمة التقنية الحديثة التي تساعدها على جمع المعلومات وتحليلها وتبادلها بصورة أكثر كفاءة، بما يدعم اتخاذ القرارات وتحقيق الأهداف التسويقية.</a:t>
            </a:r>
          </a:p>
          <a:p>
            <a:pPr algn="just" rtl="1">
              <a:lnSpc>
                <a:spcPct val="150000"/>
              </a:lnSpc>
            </a:pPr>
            <a:r>
              <a:rPr lang="ar-SA" sz="1600" b="1" dirty="0"/>
              <a:t>مثال: استخدام أنظمة إدارة علاقات العملاء لتخزين بيانات العملاء وتحليلها والاستفادة منها في الأنشطة التسويقية.</a:t>
            </a:r>
            <a:endParaRPr lang="en-US" sz="1600" b="1" dirty="0"/>
          </a:p>
        </p:txBody>
      </p:sp>
      <p:pic>
        <p:nvPicPr>
          <p:cNvPr id="10" name="Picture 9">
            <a:extLst>
              <a:ext uri="{FF2B5EF4-FFF2-40B4-BE49-F238E27FC236}">
                <a16:creationId xmlns:a16="http://schemas.microsoft.com/office/drawing/2014/main" id="{407DC60D-5888-F063-1A02-73F25A24857B}"/>
              </a:ext>
              <a:ext uri="{C183D7F6-B498-43B3-948B-1728B52AA6E4}">
                <adec:decorative xmlns:adec="http://schemas.microsoft.com/office/drawing/2017/decorative" val="1"/>
              </a:ext>
            </a:extLst>
          </p:cNvPr>
          <p:cNvPicPr>
            <a:picLocks noChangeAspect="1"/>
          </p:cNvPicPr>
          <p:nvPr/>
        </p:nvPicPr>
        <p:blipFill>
          <a:blip r:embed="rId4">
            <a:duotone>
              <a:schemeClr val="accent5">
                <a:shade val="45000"/>
                <a:satMod val="135000"/>
              </a:schemeClr>
              <a:prstClr val="white"/>
            </a:duotone>
          </a:blip>
          <a:stretch>
            <a:fillRect/>
          </a:stretch>
        </p:blipFill>
        <p:spPr>
          <a:xfrm>
            <a:off x="-6161" y="3663884"/>
            <a:ext cx="3194116" cy="3194116"/>
          </a:xfrm>
          <a:prstGeom prst="rect">
            <a:avLst/>
          </a:prstGeom>
        </p:spPr>
      </p:pic>
    </p:spTree>
    <p:extLst>
      <p:ext uri="{BB962C8B-B14F-4D97-AF65-F5344CB8AC3E}">
        <p14:creationId xmlns:p14="http://schemas.microsoft.com/office/powerpoint/2010/main" val="312286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974F8-D1A0-6803-7A1F-772C8ED2E78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1D420E5-0B5D-5299-CEA9-E100237CEBE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18C16DF5-5BB2-64B6-30C4-0C1DAA07A35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199DCCA8-173D-F1BB-52B5-FD655810559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53EEA922-A473-230E-2A10-747FDC8C54FE}"/>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BF6DF27C-BEF2-BF99-071A-23386C94BB0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8928596-D526-FEAD-73A1-AAAF66BB0D8B}"/>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402EB8FE-03EA-68C3-8842-BC36622434C7}"/>
              </a:ext>
            </a:extLst>
          </p:cNvPr>
          <p:cNvSpPr txBox="1"/>
          <p:nvPr/>
        </p:nvSpPr>
        <p:spPr>
          <a:xfrm>
            <a:off x="3624895" y="1354441"/>
            <a:ext cx="7793389" cy="5264390"/>
          </a:xfrm>
          <a:prstGeom prst="rect">
            <a:avLst/>
          </a:prstGeom>
          <a:noFill/>
        </p:spPr>
        <p:txBody>
          <a:bodyPr wrap="square">
            <a:spAutoFit/>
          </a:bodyPr>
          <a:lstStyle/>
          <a:p>
            <a:pPr algn="just" rtl="1"/>
            <a:r>
              <a:rPr lang="ar-SA" sz="2000" b="1" dirty="0">
                <a:solidFill>
                  <a:srgbClr val="00B0F0"/>
                </a:solidFill>
              </a:rPr>
              <a:t>تقييم احتياجات المعلومات التسويقية</a:t>
            </a:r>
          </a:p>
          <a:p>
            <a:pPr marL="285750" indent="-285750" algn="just" rtl="1">
              <a:buFont typeface="Wingdings" panose="05000000000000000000" pitchFamily="2" charset="2"/>
              <a:buChar char="q"/>
            </a:pPr>
            <a:endParaRPr lang="ar-SA" dirty="0"/>
          </a:p>
          <a:p>
            <a:pPr marL="285750" indent="-285750" algn="just" rtl="1">
              <a:lnSpc>
                <a:spcPct val="150000"/>
              </a:lnSpc>
              <a:buFont typeface="Wingdings" panose="05000000000000000000" pitchFamily="2" charset="2"/>
              <a:buChar char="q"/>
            </a:pPr>
            <a:r>
              <a:rPr lang="ar-SA" b="1" dirty="0"/>
              <a:t>يخدم نظام المعلومات التسويقية مديري التسويق والإدارات المختلفة، وقد يوفر معلومات للشركاء الخارجيين مثل الموردين والموزعين.</a:t>
            </a:r>
          </a:p>
          <a:p>
            <a:pPr marL="285750" indent="-285750" algn="just" rtl="1">
              <a:lnSpc>
                <a:spcPct val="150000"/>
              </a:lnSpc>
              <a:buFont typeface="Wingdings" panose="05000000000000000000" pitchFamily="2" charset="2"/>
              <a:buChar char="q"/>
            </a:pPr>
            <a:endParaRPr lang="ar-SA" b="1" dirty="0"/>
          </a:p>
          <a:p>
            <a:pPr marL="285750" indent="-285750" algn="just" rtl="1">
              <a:lnSpc>
                <a:spcPct val="150000"/>
              </a:lnSpc>
              <a:buFont typeface="Wingdings" panose="05000000000000000000" pitchFamily="2" charset="2"/>
              <a:buChar char="q"/>
            </a:pPr>
            <a:r>
              <a:rPr lang="ar-SA" b="1" dirty="0"/>
              <a:t>يجب تحقيق التوازن بين كمية المعلومات وجودتها، لأن الإفراط في المعلومات قد يكون ضارًا مثل نقصها.</a:t>
            </a:r>
          </a:p>
          <a:p>
            <a:pPr marL="285750" indent="-285750" algn="just" rtl="1">
              <a:lnSpc>
                <a:spcPct val="150000"/>
              </a:lnSpc>
              <a:buFont typeface="Wingdings" panose="05000000000000000000" pitchFamily="2" charset="2"/>
              <a:buChar char="q"/>
            </a:pPr>
            <a:endParaRPr lang="ar-SA" b="1" dirty="0"/>
          </a:p>
          <a:p>
            <a:pPr marL="285750" indent="-285750" algn="just" rtl="1">
              <a:lnSpc>
                <a:spcPct val="150000"/>
              </a:lnSpc>
              <a:buFont typeface="Wingdings" panose="05000000000000000000" pitchFamily="2" charset="2"/>
              <a:buChar char="q"/>
            </a:pPr>
            <a:r>
              <a:rPr lang="ar-SA" b="1" dirty="0"/>
              <a:t>يراقب النظام البيئة التسويقية لتزويد متخذي القرار بالمعلومات اللازمة لاتخاذ القرارات التسويقية المهمة.</a:t>
            </a:r>
          </a:p>
          <a:p>
            <a:pPr marL="285750" indent="-285750" algn="just" rtl="1">
              <a:lnSpc>
                <a:spcPct val="150000"/>
              </a:lnSpc>
              <a:buFont typeface="Wingdings" panose="05000000000000000000" pitchFamily="2" charset="2"/>
              <a:buChar char="q"/>
            </a:pPr>
            <a:endParaRPr lang="ar-SA" b="1" dirty="0"/>
          </a:p>
          <a:p>
            <a:pPr marL="285750" indent="-285750" algn="just" rtl="1">
              <a:lnSpc>
                <a:spcPct val="150000"/>
              </a:lnSpc>
              <a:buFont typeface="Wingdings" panose="05000000000000000000" pitchFamily="2" charset="2"/>
              <a:buChar char="q"/>
            </a:pPr>
            <a:r>
              <a:rPr lang="ar-SA" b="1" dirty="0"/>
              <a:t>تتطلب عمليات جمع المعلومات وتحليلها وتخزينها وتوزيعها تكاليف وموارد، مما يستدعي الموازنة بين قيمة المعلومات وتكلفة الحصول عليها.</a:t>
            </a:r>
            <a:endParaRPr lang="en-US" b="1" dirty="0"/>
          </a:p>
        </p:txBody>
      </p:sp>
      <p:pic>
        <p:nvPicPr>
          <p:cNvPr id="9" name="Picture 8">
            <a:extLst>
              <a:ext uri="{FF2B5EF4-FFF2-40B4-BE49-F238E27FC236}">
                <a16:creationId xmlns:a16="http://schemas.microsoft.com/office/drawing/2014/main" id="{1DDB288B-B09B-522D-F3B3-9BFEC2EE2FC9}"/>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30818" y="3246328"/>
            <a:ext cx="3372503" cy="3372503"/>
          </a:xfrm>
          <a:prstGeom prst="rect">
            <a:avLst/>
          </a:prstGeom>
        </p:spPr>
      </p:pic>
    </p:spTree>
    <p:extLst>
      <p:ext uri="{BB962C8B-B14F-4D97-AF65-F5344CB8AC3E}">
        <p14:creationId xmlns:p14="http://schemas.microsoft.com/office/powerpoint/2010/main" val="3184679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174C71-B2C1-7132-3149-584A1EE9208D}"/>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1AB91D9F-7C79-0508-DC76-BF70E498F6F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0" y="4149090"/>
            <a:ext cx="2708910" cy="2708910"/>
          </a:xfrm>
          <a:prstGeom prst="rect">
            <a:avLst/>
          </a:prstGeom>
        </p:spPr>
      </p:pic>
      <p:sp>
        <p:nvSpPr>
          <p:cNvPr id="5" name="Rectangle 4">
            <a:extLst>
              <a:ext uri="{FF2B5EF4-FFF2-40B4-BE49-F238E27FC236}">
                <a16:creationId xmlns:a16="http://schemas.microsoft.com/office/drawing/2014/main" id="{4417E1D3-D04E-CB25-AA3D-BFFA065AD63B}"/>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F4D534D5-F34C-5A15-FF87-F7F6CB45E99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B3860D75-A179-D4F4-E5CA-147D3087417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F1EB87EB-ECC2-01A7-351C-6F33675CA5BE}"/>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C45C4E34-4369-DF32-2FC9-4E2A5F96BEB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37830984-D0DE-F083-DC12-F53B3302E689}"/>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E320B6AD-1D43-329A-EECF-CA4D714746E4}"/>
              </a:ext>
            </a:extLst>
          </p:cNvPr>
          <p:cNvSpPr txBox="1"/>
          <p:nvPr/>
        </p:nvSpPr>
        <p:spPr>
          <a:xfrm>
            <a:off x="2651760" y="1295327"/>
            <a:ext cx="9141957" cy="5350183"/>
          </a:xfrm>
          <a:prstGeom prst="rect">
            <a:avLst/>
          </a:prstGeom>
          <a:noFill/>
        </p:spPr>
        <p:txBody>
          <a:bodyPr wrap="square">
            <a:spAutoFit/>
          </a:bodyPr>
          <a:lstStyle/>
          <a:p>
            <a:pPr algn="r" rtl="1"/>
            <a:r>
              <a:rPr lang="ar-SA" sz="2400" b="1" dirty="0">
                <a:solidFill>
                  <a:schemeClr val="accent6">
                    <a:lumMod val="75000"/>
                  </a:schemeClr>
                </a:solidFill>
              </a:rPr>
              <a:t>تطوير المعلومات التسويقية</a:t>
            </a:r>
          </a:p>
          <a:p>
            <a:pPr algn="r" rtl="1"/>
            <a:endParaRPr lang="ar-SA" sz="2400" b="1" dirty="0">
              <a:solidFill>
                <a:schemeClr val="accent6">
                  <a:lumMod val="75000"/>
                </a:schemeClr>
              </a:solidFill>
            </a:endParaRPr>
          </a:p>
          <a:p>
            <a:pPr algn="just" rtl="1">
              <a:lnSpc>
                <a:spcPct val="150000"/>
              </a:lnSpc>
            </a:pPr>
            <a:r>
              <a:rPr lang="ar-SA" b="1" dirty="0"/>
              <a:t>يعتمد نظام المعلومات التسويقية على تطوير وتجميع المعلومات من مصادر متعددة بهدف تزويد الإدارة بالمعلومات اللازمة لاتخاذ القرارات التسويقية الفعالة. ووفقًا لكوتلر، يتم الحصول على المعلومات التسويقية من ثلاثة مصادر رئيسية مترابطة، هي: البيانات الداخلية، واستخبارات التسويق التنافسي، وأبحاث التسويق.</a:t>
            </a:r>
          </a:p>
          <a:p>
            <a:pPr algn="just" rtl="1">
              <a:lnSpc>
                <a:spcPct val="150000"/>
              </a:lnSpc>
            </a:pPr>
            <a:endParaRPr lang="ar-SA" b="1" dirty="0"/>
          </a:p>
          <a:p>
            <a:pPr algn="just" rtl="1">
              <a:lnSpc>
                <a:spcPct val="150000"/>
              </a:lnSpc>
            </a:pPr>
            <a:r>
              <a:rPr lang="ar-SA" b="1" dirty="0"/>
              <a:t>تمثل البيانات الداخلية المعلومات المتوافرة داخل المنظمة والتي تنتج عن أنشطتها اليومية، في حين تركز استخبارات التسويق التنافسي على متابعة المتغيرات السوقية وتحركات المنافسين والعملاء. أما أبحاث التسويق فتُستخدم لجمع وتحليل البيانات المتعلقة بمشكلة أو فرصة تسويقية محددة. ويسهم التكامل بين هذه المصادر في بناء قاعدة معلومات شاملة تساعد المنظمة على فهم السوق بصورة أفضل، وتطوير استراتيجياتها التسويقية، وتحقيق ميزة تنافسية مستدامة.</a:t>
            </a:r>
          </a:p>
          <a:p>
            <a:pPr algn="just" rtl="1">
              <a:lnSpc>
                <a:spcPct val="150000"/>
              </a:lnSpc>
            </a:pPr>
            <a:endParaRPr lang="ar-SA" b="1" dirty="0"/>
          </a:p>
          <a:p>
            <a:pPr algn="just" rtl="1">
              <a:lnSpc>
                <a:spcPct val="150000"/>
              </a:lnSpc>
            </a:pPr>
            <a:r>
              <a:rPr lang="ar-SA" b="1" dirty="0"/>
              <a:t>مثال: تعتمد شركة أمازون على بيانات المبيعات الداخلية، ومتابعة المنافسين في الأسواق الإلكترونية، وإجراء الدراسات المستمرة حول سلوك العملاء، مما يساعدها على تطوير خدماتها واتخاذ قرارات تسويقية أكثر دقة.</a:t>
            </a:r>
          </a:p>
        </p:txBody>
      </p:sp>
    </p:spTree>
    <p:extLst>
      <p:ext uri="{BB962C8B-B14F-4D97-AF65-F5344CB8AC3E}">
        <p14:creationId xmlns:p14="http://schemas.microsoft.com/office/powerpoint/2010/main" val="4285168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5B5B3A-3268-2136-853B-4A4D6A31DE92}"/>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06ABE633-7EE2-D5E7-A7BB-A12B880E046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0" y="4149090"/>
            <a:ext cx="2708910" cy="2708910"/>
          </a:xfrm>
          <a:prstGeom prst="rect">
            <a:avLst/>
          </a:prstGeom>
        </p:spPr>
      </p:pic>
      <p:sp>
        <p:nvSpPr>
          <p:cNvPr id="5" name="Rectangle 4">
            <a:extLst>
              <a:ext uri="{FF2B5EF4-FFF2-40B4-BE49-F238E27FC236}">
                <a16:creationId xmlns:a16="http://schemas.microsoft.com/office/drawing/2014/main" id="{8809F797-0039-A0D3-1971-4977C10B26F8}"/>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A7BC2F92-920B-556B-7989-E1C5DFEA90A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1AF4D054-FA97-8216-6004-DCD9625B0EA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E43918DA-519D-602E-53D4-D74A6F719768}"/>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54BC761C-7BCD-B9CD-236E-86ADFA83043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1AE04366-CB04-0C24-721A-6AEE80F459A5}"/>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97F985D1-1BAE-2050-DC5E-B9C6E1D981AF}"/>
              </a:ext>
            </a:extLst>
          </p:cNvPr>
          <p:cNvSpPr txBox="1"/>
          <p:nvPr/>
        </p:nvSpPr>
        <p:spPr>
          <a:xfrm>
            <a:off x="2708910" y="1020689"/>
            <a:ext cx="9141957" cy="5811847"/>
          </a:xfrm>
          <a:prstGeom prst="rect">
            <a:avLst/>
          </a:prstGeom>
          <a:noFill/>
        </p:spPr>
        <p:txBody>
          <a:bodyPr wrap="square">
            <a:spAutoFit/>
          </a:bodyPr>
          <a:lstStyle/>
          <a:p>
            <a:pPr algn="r" rtl="1"/>
            <a:r>
              <a:rPr lang="ar-SA" sz="2400" b="1" dirty="0">
                <a:solidFill>
                  <a:schemeClr val="accent6">
                    <a:lumMod val="75000"/>
                  </a:schemeClr>
                </a:solidFill>
              </a:rPr>
              <a:t>البيانات الداخلية</a:t>
            </a:r>
          </a:p>
          <a:p>
            <a:pPr marL="285750" indent="-285750" algn="just" rtl="1">
              <a:lnSpc>
                <a:spcPct val="150000"/>
              </a:lnSpc>
              <a:buFont typeface="Wingdings" panose="05000000000000000000" pitchFamily="2" charset="2"/>
              <a:buChar char="q"/>
            </a:pPr>
            <a:r>
              <a:rPr lang="ar-SA" b="1" dirty="0"/>
              <a:t>تشير البيانات الداخلية إلى المعلومات التي تجمعها المنظمة من مصادرها التشغيلية المختلفة وتحتفظ بها في قواعد بياناتها الداخلية. وتتضمن هذه البيانات معلومات عن العملاء والمبيعات والمنتجات والعمليات التشغيلية، مما يجعلها أحد أهم مصادر المعلومات التسويقية المستخدمة في دعم القرارات الإدارية والتسويقية.</a:t>
            </a:r>
          </a:p>
          <a:p>
            <a:pPr marL="285750" indent="-285750" algn="just" rtl="1">
              <a:lnSpc>
                <a:spcPct val="150000"/>
              </a:lnSpc>
              <a:buFont typeface="Wingdings" panose="05000000000000000000" pitchFamily="2" charset="2"/>
              <a:buChar char="q"/>
            </a:pPr>
            <a:endParaRPr lang="ar-SA" b="1" dirty="0"/>
          </a:p>
          <a:p>
            <a:pPr marL="285750" indent="-285750" algn="just" rtl="1">
              <a:lnSpc>
                <a:spcPct val="150000"/>
              </a:lnSpc>
              <a:buFont typeface="Wingdings" panose="05000000000000000000" pitchFamily="2" charset="2"/>
              <a:buChar char="q"/>
            </a:pPr>
            <a:r>
              <a:rPr lang="ar-SA" b="1" dirty="0"/>
              <a:t>وتستمد قواعد البيانات الداخلية محتواها من العديد من الإدارات داخل المنظمة، مثل إدارة التسويق، وإدارة خدمة العملاء، والإدارة المالية، وتقارير الإنتاج والمخزون، بالإضافة إلى تقارير فرق المبيعات. ويساعد هذا التنوع في المصادر على تكوين صورة شاملة عن أداء المنظمة وعلاقاتها مع العملاء والأسواق المستهدفة.</a:t>
            </a:r>
          </a:p>
          <a:p>
            <a:pPr marL="285750" indent="-285750" algn="just" rtl="1">
              <a:lnSpc>
                <a:spcPct val="150000"/>
              </a:lnSpc>
              <a:buFont typeface="Wingdings" panose="05000000000000000000" pitchFamily="2" charset="2"/>
              <a:buChar char="q"/>
            </a:pPr>
            <a:endParaRPr lang="ar-SA" b="1" dirty="0"/>
          </a:p>
          <a:p>
            <a:pPr marL="285750" indent="-285750" algn="just" rtl="1">
              <a:lnSpc>
                <a:spcPct val="150000"/>
              </a:lnSpc>
              <a:buFont typeface="Wingdings" panose="05000000000000000000" pitchFamily="2" charset="2"/>
              <a:buChar char="q"/>
            </a:pPr>
            <a:r>
              <a:rPr lang="ar-SA" b="1" dirty="0"/>
              <a:t>وتكمن أهمية البيانات الداخلية في قدرتها على توفير معلومات دقيقة وحديثة حول أنشطة المنظمة، الأمر الذي يساعد الإدارة في متابعة الأداء، وتحديد المشكلات والفرص، واتخاذ القرارات المناسبة في الوقت المناسب.</a:t>
            </a:r>
          </a:p>
          <a:p>
            <a:pPr algn="just" rtl="1">
              <a:lnSpc>
                <a:spcPct val="150000"/>
              </a:lnSpc>
            </a:pPr>
            <a:endParaRPr lang="ar-SA" b="1" dirty="0"/>
          </a:p>
          <a:p>
            <a:pPr algn="just" rtl="1">
              <a:lnSpc>
                <a:spcPct val="150000"/>
              </a:lnSpc>
            </a:pPr>
            <a:r>
              <a:rPr lang="ar-SA" b="1" dirty="0"/>
              <a:t>على سبيل المثال تستخدم شركة جرير بيانات المبيعات المسجلة في فروعها ومتجرها الإلكتروني لمعرفة أكثر المنتجات طلبًا، مما يساعدها على التخطيط للمخزون والعروض التسويقية بصورة أكثر فعالية.</a:t>
            </a:r>
          </a:p>
        </p:txBody>
      </p:sp>
    </p:spTree>
    <p:extLst>
      <p:ext uri="{BB962C8B-B14F-4D97-AF65-F5344CB8AC3E}">
        <p14:creationId xmlns:p14="http://schemas.microsoft.com/office/powerpoint/2010/main" val="1242652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59393-3E61-F44D-D6E5-E6B7CD4926E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C3DC902-C869-0832-A2BF-4C741D3B131D}"/>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44616C89-EE25-6090-8D15-3038F12A177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AE46F6B7-BC4A-7273-E7B7-F6E5EA62A37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29EE1402-6AF1-1571-09BB-5C854E539892}"/>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0C82D1A9-A3C5-B907-F74A-8C8D6352204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52BD0FE2-492E-77F0-98DF-DEBA96EB1714}"/>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F9C52910-955E-6264-2A9B-CB92301319D2}"/>
              </a:ext>
            </a:extLst>
          </p:cNvPr>
          <p:cNvSpPr txBox="1"/>
          <p:nvPr/>
        </p:nvSpPr>
        <p:spPr>
          <a:xfrm>
            <a:off x="1165860" y="1143582"/>
            <a:ext cx="10395586" cy="5679888"/>
          </a:xfrm>
          <a:prstGeom prst="rect">
            <a:avLst/>
          </a:prstGeom>
          <a:noFill/>
        </p:spPr>
        <p:txBody>
          <a:bodyPr wrap="square">
            <a:spAutoFit/>
          </a:bodyPr>
          <a:lstStyle/>
          <a:p>
            <a:pPr algn="just" rtl="1">
              <a:lnSpc>
                <a:spcPct val="150000"/>
              </a:lnSpc>
            </a:pPr>
            <a:r>
              <a:rPr lang="ar-SA" sz="2400" b="1" dirty="0">
                <a:solidFill>
                  <a:schemeClr val="accent6">
                    <a:lumMod val="75000"/>
                  </a:schemeClr>
                </a:solidFill>
              </a:rPr>
              <a:t>البيانات الداخلية: المزايا والتحديات</a:t>
            </a:r>
          </a:p>
          <a:p>
            <a:pPr algn="just" rtl="1">
              <a:lnSpc>
                <a:spcPct val="150000"/>
              </a:lnSpc>
            </a:pPr>
            <a:r>
              <a:rPr lang="ar-SA" b="1" dirty="0"/>
              <a:t>تُعد قواعد البيانات الداخلية من أكثر مصادر المعلومات التسويقية استخدامًا داخل المنظمات، نظرًا لإمكانية الوصول إليها بسرعة وتكلفة أقل مقارنةً بالعديد من المصادر الخارجية. وتوفر هذه القواعد معلومات مهمة حول العملاء والمبيعات والمخزون والعمليات التشغيلية، مما يساعد الإدارة على متابعة الأداء واتخاذ القرارات التسويقية بصورة أكثر كفاءة.</a:t>
            </a:r>
          </a:p>
          <a:p>
            <a:pPr algn="just" rtl="1">
              <a:lnSpc>
                <a:spcPct val="150000"/>
              </a:lnSpc>
            </a:pPr>
            <a:endParaRPr lang="ar-SA" b="1" dirty="0"/>
          </a:p>
          <a:p>
            <a:pPr algn="just" rtl="1">
              <a:lnSpc>
                <a:spcPct val="150000"/>
              </a:lnSpc>
            </a:pPr>
            <a:r>
              <a:rPr lang="ar-SA" b="1" dirty="0"/>
              <a:t>وعلى الرغم من أهمية البيانات الداخلية، إلا أن الاعتماد عليها يواجه بعض التحديات. فقد تكون بعض البيانات غير مكتملة أو غير منظمة بالشكل الذي يسمح باستخدامها مباشرة في اتخاذ القرارات التسويقية. كما أن قيمة البيانات قد تنخفض مع مرور الوقت نتيجة تغير ظروف السوق واحتياجات العملاء، مما يجعل تحديثها بصورة مستمرة أمرًا ضروريًا. إضافة إلى ذلك، فإن الكميات الضخمة من البيانات التي تنتجها المنظمات الحديثة تتطلب أنظمة وتقنيات متطورة لإدارتها وتحليلها وتحويلها إلى معلومات ذات قيمة يمكن الاستفادة منها في دعم القرارات التسويقية.</a:t>
            </a:r>
          </a:p>
          <a:p>
            <a:pPr algn="just" rtl="1">
              <a:lnSpc>
                <a:spcPct val="150000"/>
              </a:lnSpc>
            </a:pPr>
            <a:r>
              <a:rPr lang="ar-SA" b="1" dirty="0">
                <a:solidFill>
                  <a:schemeClr val="accent6">
                    <a:lumMod val="75000"/>
                  </a:schemeClr>
                </a:solidFill>
              </a:rPr>
              <a:t>مثال</a:t>
            </a:r>
            <a:r>
              <a:rPr lang="ar-SA" b="1" dirty="0"/>
              <a:t>:</a:t>
            </a:r>
          </a:p>
          <a:p>
            <a:pPr algn="just" rtl="1">
              <a:lnSpc>
                <a:spcPct val="150000"/>
              </a:lnSpc>
            </a:pPr>
            <a:r>
              <a:rPr lang="ar-SA" b="1" dirty="0"/>
              <a:t>تعتمد شركة جرير على قواعد بيانات المبيعات الخاصة بها لمعرفة المنتجات الأكثر طلبًا. إلا أن الاعتماد على بيانات قديمة فقط قد يؤدي إلى قرارات غير دقيقة إذا تغيرت اتجاهات العملاء أو ظهرت منتجات جديدة في السوق، لذلك يتم تحديث البيانات وتحليلها بشكل مستمر.</a:t>
            </a:r>
            <a:endParaRPr lang="en-US" b="1" dirty="0"/>
          </a:p>
        </p:txBody>
      </p:sp>
    </p:spTree>
    <p:extLst>
      <p:ext uri="{BB962C8B-B14F-4D97-AF65-F5344CB8AC3E}">
        <p14:creationId xmlns:p14="http://schemas.microsoft.com/office/powerpoint/2010/main" val="1268316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D7F84-C44F-A60C-5158-D89C8270B0C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6C9B251-246D-616B-95C4-FB57B0ADD618}"/>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EB13865-4B0F-1607-3DE6-2C2BD22F998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8FC135CE-6A18-141E-260A-472AB84A7E6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1AD9A6FF-4C0C-E13C-14D8-B34EC8F3FD83}"/>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44F7B9B6-EEE8-DC40-184F-83D00B785C4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02457325-1B05-3743-8F89-C806CA11D9A1}"/>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9ACC9C4A-99D6-F0F2-E09D-6D081BB09FEE}"/>
              </a:ext>
            </a:extLst>
          </p:cNvPr>
          <p:cNvSpPr txBox="1"/>
          <p:nvPr/>
        </p:nvSpPr>
        <p:spPr>
          <a:xfrm>
            <a:off x="3982937" y="806397"/>
            <a:ext cx="3983355" cy="523220"/>
          </a:xfrm>
          <a:prstGeom prst="rect">
            <a:avLst/>
          </a:prstGeom>
          <a:noFill/>
        </p:spPr>
        <p:txBody>
          <a:bodyPr wrap="square">
            <a:spAutoFit/>
          </a:bodyPr>
          <a:lstStyle/>
          <a:p>
            <a:pPr algn="r" rtl="1"/>
            <a:r>
              <a:rPr lang="ar-SA" sz="2800" b="1" dirty="0">
                <a:solidFill>
                  <a:schemeClr val="accent6">
                    <a:lumMod val="75000"/>
                  </a:schemeClr>
                </a:solidFill>
              </a:rPr>
              <a:t>استخبارات التسويق التنافسي</a:t>
            </a:r>
            <a:endParaRPr lang="en-US" sz="2800" b="1" dirty="0">
              <a:solidFill>
                <a:schemeClr val="accent6">
                  <a:lumMod val="75000"/>
                </a:schemeClr>
              </a:solidFill>
            </a:endParaRPr>
          </a:p>
        </p:txBody>
      </p:sp>
      <p:sp>
        <p:nvSpPr>
          <p:cNvPr id="9" name="TextBox 8">
            <a:extLst>
              <a:ext uri="{FF2B5EF4-FFF2-40B4-BE49-F238E27FC236}">
                <a16:creationId xmlns:a16="http://schemas.microsoft.com/office/drawing/2014/main" id="{E1860DFB-9687-ACD0-2757-D98CE91B9DDD}"/>
              </a:ext>
            </a:extLst>
          </p:cNvPr>
          <p:cNvSpPr txBox="1"/>
          <p:nvPr/>
        </p:nvSpPr>
        <p:spPr>
          <a:xfrm>
            <a:off x="1948722" y="1570062"/>
            <a:ext cx="8921115" cy="5035353"/>
          </a:xfrm>
          <a:prstGeom prst="rect">
            <a:avLst/>
          </a:prstGeom>
          <a:noFill/>
        </p:spPr>
        <p:txBody>
          <a:bodyPr wrap="square">
            <a:spAutoFit/>
          </a:bodyPr>
          <a:lstStyle/>
          <a:p>
            <a:pPr algn="just" rtl="1">
              <a:lnSpc>
                <a:spcPct val="150000"/>
              </a:lnSpc>
            </a:pPr>
            <a:r>
              <a:rPr lang="ar-SA" dirty="0"/>
              <a:t>تشير استخبارات التسويق التنافسي إلى عملية المراقبة المنظمة وجمع وتحليل المعلومات المتاحة من المصادر العامة حول العملاء والمنافسين والتطورات التي تشهدها الأسواق. ويهدف هذا النشاط إلى تزويد الإدارة بمعلومات تساعدها على فهم البيئة التسويقية المحيطة واتخاذ قرارات أكثر فاعلية في ظل المنافسة المتزايدة.</a:t>
            </a:r>
          </a:p>
          <a:p>
            <a:pPr algn="just" rtl="1">
              <a:lnSpc>
                <a:spcPct val="150000"/>
              </a:lnSpc>
            </a:pPr>
            <a:endParaRPr lang="ar-SA" dirty="0"/>
          </a:p>
          <a:p>
            <a:pPr algn="just" rtl="1">
              <a:lnSpc>
                <a:spcPct val="150000"/>
              </a:lnSpc>
            </a:pPr>
            <a:r>
              <a:rPr lang="ar-SA" dirty="0"/>
              <a:t>وتتمثل الأهمية الرئيسة لاستخبارات التسويق التنافسي في دعم عملية صنع القرار الاستراتيجي من خلال متابعة تحركات المنافسين وتقييم تأثيرها المحتمل على المنظمة. كما تساعد في فهم التغيرات التي تطرأ على احتياجات العملاء وسلوكهم، وتوفر مؤشرات مبكرة حول الفرص التسويقية المتاحة أو التهديدات المحتملة في السوق. ومن ثم، تسهم هذه المعلومات في تعزيز قدرة المنظمة على الاستجابة السريعة للمتغيرات وتحقيق ميزة تنافسية مستدامة.</a:t>
            </a:r>
          </a:p>
          <a:p>
            <a:pPr algn="just" rtl="1">
              <a:lnSpc>
                <a:spcPct val="150000"/>
              </a:lnSpc>
            </a:pPr>
            <a:endParaRPr lang="ar-SA" dirty="0"/>
          </a:p>
          <a:p>
            <a:pPr algn="just" rtl="1">
              <a:lnSpc>
                <a:spcPct val="150000"/>
              </a:lnSpc>
            </a:pPr>
            <a:r>
              <a:rPr lang="ar-SA" dirty="0"/>
              <a:t>مثال: تتابع شركة المراعي باستمرار المنتجات الجديدة التي يطرحها المنافسون، والتغيرات في تفضيلات المستهلكين، مما يساعدها على تطوير منتجاتها والاستجابة السريعة لأي تغير في السوق.</a:t>
            </a:r>
          </a:p>
          <a:p>
            <a:pPr algn="just" rtl="1">
              <a:lnSpc>
                <a:spcPct val="150000"/>
              </a:lnSpc>
            </a:pPr>
            <a:endParaRPr lang="en-US" dirty="0"/>
          </a:p>
        </p:txBody>
      </p:sp>
      <p:pic>
        <p:nvPicPr>
          <p:cNvPr id="11" name="Picture 10">
            <a:extLst>
              <a:ext uri="{FF2B5EF4-FFF2-40B4-BE49-F238E27FC236}">
                <a16:creationId xmlns:a16="http://schemas.microsoft.com/office/drawing/2014/main" id="{A1ECDED4-0E50-C51C-7904-C92804F30FD7}"/>
              </a:ext>
            </a:extLst>
          </p:cNvPr>
          <p:cNvPicPr>
            <a:picLocks noChangeAspect="1"/>
          </p:cNvPicPr>
          <p:nvPr/>
        </p:nvPicPr>
        <p:blipFill>
          <a:blip r:embed="rId4"/>
          <a:stretch>
            <a:fillRect/>
          </a:stretch>
        </p:blipFill>
        <p:spPr>
          <a:xfrm>
            <a:off x="0" y="4855331"/>
            <a:ext cx="2005045" cy="2002669"/>
          </a:xfrm>
          <a:prstGeom prst="rect">
            <a:avLst/>
          </a:prstGeom>
        </p:spPr>
      </p:pic>
    </p:spTree>
    <p:extLst>
      <p:ext uri="{BB962C8B-B14F-4D97-AF65-F5344CB8AC3E}">
        <p14:creationId xmlns:p14="http://schemas.microsoft.com/office/powerpoint/2010/main" val="32569264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28E22C-8FA6-E839-24AA-DE868E2650C7}"/>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3DD9259-C76D-D283-5FBE-1595D0EC4F50}"/>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7CF9D037-6DDE-31B5-AFF9-0026C1B12AC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2C5378B1-5DD5-C227-3023-16FF4899CF9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F1140F9F-78ED-ACF6-7FA4-A11FE940C5F4}"/>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9EA21412-FD6C-1F39-5C11-E28D941C453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F3A17B0-B9B6-DE11-EC89-FC0509F83541}"/>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pic>
        <p:nvPicPr>
          <p:cNvPr id="7" name="Picture 6">
            <a:extLst>
              <a:ext uri="{FF2B5EF4-FFF2-40B4-BE49-F238E27FC236}">
                <a16:creationId xmlns:a16="http://schemas.microsoft.com/office/drawing/2014/main" id="{102A5E17-B23E-19AF-DA2F-0B06AA07ACFC}"/>
              </a:ext>
            </a:extLst>
          </p:cNvPr>
          <p:cNvPicPr>
            <a:picLocks noChangeAspect="1"/>
          </p:cNvPicPr>
          <p:nvPr/>
        </p:nvPicPr>
        <p:blipFill>
          <a:blip r:embed="rId4"/>
          <a:stretch>
            <a:fillRect/>
          </a:stretch>
        </p:blipFill>
        <p:spPr>
          <a:xfrm>
            <a:off x="0" y="4852242"/>
            <a:ext cx="2005758" cy="2005758"/>
          </a:xfrm>
          <a:prstGeom prst="rect">
            <a:avLst/>
          </a:prstGeom>
        </p:spPr>
      </p:pic>
      <p:sp>
        <p:nvSpPr>
          <p:cNvPr id="9" name="TextBox 8">
            <a:extLst>
              <a:ext uri="{FF2B5EF4-FFF2-40B4-BE49-F238E27FC236}">
                <a16:creationId xmlns:a16="http://schemas.microsoft.com/office/drawing/2014/main" id="{006DF5C3-A656-8500-CACC-A5EF67C32E91}"/>
              </a:ext>
            </a:extLst>
          </p:cNvPr>
          <p:cNvSpPr txBox="1"/>
          <p:nvPr/>
        </p:nvSpPr>
        <p:spPr>
          <a:xfrm>
            <a:off x="1613448" y="765742"/>
            <a:ext cx="6777990" cy="523220"/>
          </a:xfrm>
          <a:prstGeom prst="rect">
            <a:avLst/>
          </a:prstGeom>
          <a:noFill/>
        </p:spPr>
        <p:txBody>
          <a:bodyPr wrap="square">
            <a:spAutoFit/>
          </a:bodyPr>
          <a:lstStyle/>
          <a:p>
            <a:pPr algn="just" rtl="1"/>
            <a:r>
              <a:rPr lang="ar-SA" sz="2800" dirty="0">
                <a:solidFill>
                  <a:srgbClr val="00B0F0"/>
                </a:solidFill>
              </a:rPr>
              <a:t>تقنيات استخبارات التسويق التنافسي</a:t>
            </a:r>
            <a:endParaRPr lang="en-US" sz="2800" dirty="0">
              <a:solidFill>
                <a:srgbClr val="00B0F0"/>
              </a:solidFill>
            </a:endParaRPr>
          </a:p>
        </p:txBody>
      </p:sp>
      <p:sp>
        <p:nvSpPr>
          <p:cNvPr id="11" name="TextBox 10">
            <a:extLst>
              <a:ext uri="{FF2B5EF4-FFF2-40B4-BE49-F238E27FC236}">
                <a16:creationId xmlns:a16="http://schemas.microsoft.com/office/drawing/2014/main" id="{8E6B0F1F-E51F-1313-3751-C6D821E4EB6F}"/>
              </a:ext>
            </a:extLst>
          </p:cNvPr>
          <p:cNvSpPr txBox="1"/>
          <p:nvPr/>
        </p:nvSpPr>
        <p:spPr>
          <a:xfrm>
            <a:off x="1954530" y="1509743"/>
            <a:ext cx="9785032" cy="5355312"/>
          </a:xfrm>
          <a:prstGeom prst="rect">
            <a:avLst/>
          </a:prstGeom>
          <a:noFill/>
        </p:spPr>
        <p:txBody>
          <a:bodyPr wrap="square">
            <a:spAutoFit/>
          </a:bodyPr>
          <a:lstStyle/>
          <a:p>
            <a:pPr marL="285750" indent="-285750" algn="just" rtl="1">
              <a:buFont typeface="Wingdings" panose="05000000000000000000" pitchFamily="2" charset="2"/>
              <a:buChar char="q"/>
            </a:pPr>
            <a:r>
              <a:rPr lang="ar-SA" b="1" dirty="0">
                <a:solidFill>
                  <a:srgbClr val="00B0F0"/>
                </a:solidFill>
              </a:rPr>
              <a:t>مراقبة المستهلكين بصورة مباشرة</a:t>
            </a:r>
            <a:r>
              <a:rPr lang="ar-SA" dirty="0">
                <a:solidFill>
                  <a:srgbClr val="00B0F0"/>
                </a:solidFill>
              </a:rPr>
              <a:t>: </a:t>
            </a:r>
            <a:r>
              <a:rPr lang="ar-SA" dirty="0"/>
              <a:t>لفهم سلوكهم واحتياجاتهم وتفضيلاتهم الفعلية في السوق.</a:t>
            </a:r>
          </a:p>
          <a:p>
            <a:pPr marL="285750" indent="-285750" algn="just" rtl="1">
              <a:buFont typeface="Wingdings" panose="05000000000000000000" pitchFamily="2" charset="2"/>
              <a:buChar char="q"/>
            </a:pPr>
            <a:endParaRPr lang="ar-SA" dirty="0"/>
          </a:p>
          <a:p>
            <a:pPr marL="285750" indent="-285750" algn="just" rtl="1">
              <a:buFont typeface="Wingdings" panose="05000000000000000000" pitchFamily="2" charset="2"/>
              <a:buChar char="q"/>
            </a:pPr>
            <a:r>
              <a:rPr lang="ar-SA" b="1" dirty="0">
                <a:solidFill>
                  <a:srgbClr val="00B0F0"/>
                </a:solidFill>
              </a:rPr>
              <a:t>الاستفادة من خبرات العاملين داخل المنظمة</a:t>
            </a:r>
            <a:r>
              <a:rPr lang="ar-SA" dirty="0">
                <a:solidFill>
                  <a:srgbClr val="00B0F0"/>
                </a:solidFill>
              </a:rPr>
              <a:t>: </a:t>
            </a:r>
            <a:r>
              <a:rPr lang="ar-SA" dirty="0"/>
              <a:t>من خلال جمع الملاحظات والمعلومات التي يكتسبها الموظفون أثناء تعاملهم مع العملاء والأسواق.</a:t>
            </a:r>
          </a:p>
          <a:p>
            <a:pPr marL="285750" indent="-285750" algn="just" rtl="1">
              <a:buFont typeface="Wingdings" panose="05000000000000000000" pitchFamily="2" charset="2"/>
              <a:buChar char="q"/>
            </a:pPr>
            <a:endParaRPr lang="ar-SA" b="1" dirty="0">
              <a:solidFill>
                <a:srgbClr val="00B0F0"/>
              </a:solidFill>
            </a:endParaRPr>
          </a:p>
          <a:p>
            <a:pPr marL="285750" indent="-285750" algn="just" rtl="1">
              <a:buFont typeface="Wingdings" panose="05000000000000000000" pitchFamily="2" charset="2"/>
              <a:buChar char="q"/>
            </a:pPr>
            <a:r>
              <a:rPr lang="ar-SA" b="1" dirty="0">
                <a:solidFill>
                  <a:srgbClr val="00B0F0"/>
                </a:solidFill>
              </a:rPr>
              <a:t>مقارنة منتجات المنافسين وخدماتهم: </a:t>
            </a:r>
            <a:r>
              <a:rPr lang="ar-SA" dirty="0"/>
              <a:t>بهدف التعرف على نقاط القوة والضعف وتحسين الأداء التنافسي للمنظمة.</a:t>
            </a:r>
          </a:p>
          <a:p>
            <a:pPr marL="285750" indent="-285750" algn="just" rtl="1">
              <a:buFont typeface="Wingdings" panose="05000000000000000000" pitchFamily="2" charset="2"/>
              <a:buChar char="q"/>
            </a:pPr>
            <a:endParaRPr lang="ar-SA" dirty="0"/>
          </a:p>
          <a:p>
            <a:pPr marL="285750" indent="-285750" algn="just" rtl="1">
              <a:buFont typeface="Wingdings" panose="05000000000000000000" pitchFamily="2" charset="2"/>
              <a:buChar char="q"/>
            </a:pPr>
            <a:r>
              <a:rPr lang="ar-SA" b="1" dirty="0">
                <a:solidFill>
                  <a:srgbClr val="00B0F0"/>
                </a:solidFill>
              </a:rPr>
              <a:t>البحث عبر الإنترنت: </a:t>
            </a:r>
            <a:r>
              <a:rPr lang="ar-SA" dirty="0"/>
              <a:t>للحصول على المعلومات المتاحة حول المنافسين واتجاهات السوق والتطورات الحديثة.</a:t>
            </a:r>
          </a:p>
          <a:p>
            <a:pPr marL="285750" indent="-285750" algn="just" rtl="1">
              <a:buFont typeface="Wingdings" panose="05000000000000000000" pitchFamily="2" charset="2"/>
              <a:buChar char="q"/>
            </a:pPr>
            <a:endParaRPr lang="ar-SA" b="1" dirty="0">
              <a:solidFill>
                <a:srgbClr val="00B0F0"/>
              </a:solidFill>
            </a:endParaRPr>
          </a:p>
          <a:p>
            <a:pPr marL="285750" indent="-285750" algn="just" rtl="1">
              <a:buFont typeface="Wingdings" panose="05000000000000000000" pitchFamily="2" charset="2"/>
              <a:buChar char="q"/>
            </a:pPr>
            <a:r>
              <a:rPr lang="ar-SA" b="1" dirty="0">
                <a:solidFill>
                  <a:srgbClr val="00B0F0"/>
                </a:solidFill>
              </a:rPr>
              <a:t>متابعة وسائل التواصل الاجتماعي: </a:t>
            </a:r>
            <a:r>
              <a:rPr lang="ar-SA" dirty="0"/>
              <a:t>لرصد آراء المستهلكين وانطباعاتهم حول العلامات التجارية والمنتجات المختلفة.</a:t>
            </a:r>
          </a:p>
          <a:p>
            <a:pPr marL="285750" indent="-285750" algn="just" rtl="1">
              <a:buFont typeface="Wingdings" panose="05000000000000000000" pitchFamily="2" charset="2"/>
              <a:buChar char="q"/>
            </a:pPr>
            <a:endParaRPr lang="ar-SA" b="1" dirty="0">
              <a:solidFill>
                <a:srgbClr val="00B0F0"/>
              </a:solidFill>
            </a:endParaRPr>
          </a:p>
          <a:p>
            <a:pPr marL="285750" indent="-285750" algn="just" rtl="1">
              <a:buFont typeface="Wingdings" panose="05000000000000000000" pitchFamily="2" charset="2"/>
              <a:buChar char="q"/>
            </a:pPr>
            <a:r>
              <a:rPr lang="ar-SA" b="1" dirty="0">
                <a:solidFill>
                  <a:srgbClr val="00B0F0"/>
                </a:solidFill>
              </a:rPr>
              <a:t>الاستفادة من الموردين والموزعين والعملاء الرئيسيين: </a:t>
            </a:r>
            <a:r>
              <a:rPr lang="ar-SA" dirty="0"/>
              <a:t>بوصفهم مصادر مهمة للمعلومات المتعلقة بالتغيرات السوقية والأنشطة التنافسية.</a:t>
            </a:r>
          </a:p>
          <a:p>
            <a:pPr marL="285750" indent="-285750" algn="just" rtl="1">
              <a:buFont typeface="Wingdings" panose="05000000000000000000" pitchFamily="2" charset="2"/>
              <a:buChar char="q"/>
            </a:pPr>
            <a:endParaRPr lang="ar-SA" dirty="0"/>
          </a:p>
          <a:p>
            <a:pPr marL="285750" indent="-285750" algn="just" rtl="1">
              <a:buFont typeface="Wingdings" panose="05000000000000000000" pitchFamily="2" charset="2"/>
              <a:buChar char="ü"/>
            </a:pPr>
            <a:r>
              <a:rPr lang="ar-SA" dirty="0"/>
              <a:t>ببساطة، الشركات تجمع معلوماتها عن السوق بطرق مختلفة، مثل مراقبة العملاء، وسؤال الموظفين، ومتابعة المنافسين، والبحث عبر الإنترنت، ومراقبة وسائل التواصل الاجتماعي. وكلما كانت المعلومات أكثر دقة أصبحت القرارات التسويقية أفضل.</a:t>
            </a:r>
          </a:p>
          <a:p>
            <a:pPr marL="285750" indent="-285750" algn="just" rtl="1">
              <a:buFont typeface="Wingdings" panose="05000000000000000000" pitchFamily="2" charset="2"/>
              <a:buChar char="q"/>
            </a:pPr>
            <a:endParaRPr lang="ar-SA" dirty="0"/>
          </a:p>
          <a:p>
            <a:pPr marL="285750" indent="-285750" algn="just" rtl="1">
              <a:buFont typeface="Wingdings" panose="05000000000000000000" pitchFamily="2" charset="2"/>
              <a:buChar char="v"/>
            </a:pPr>
            <a:r>
              <a:rPr lang="ar-SA" dirty="0"/>
              <a:t>مثال : تتابع شركة المراعي بشكل مستمر أسعار المنتجات المنافسة وعروضها الترويجية في منافذ البيع، كما تراقب آراء المستهلكين عبر المنصات الرقمية، مما يساعدها على تطوير منتجاتها وتعزيز قدرتها التنافسية.</a:t>
            </a:r>
            <a:endParaRPr lang="en-US" dirty="0"/>
          </a:p>
        </p:txBody>
      </p:sp>
    </p:spTree>
    <p:extLst>
      <p:ext uri="{BB962C8B-B14F-4D97-AF65-F5344CB8AC3E}">
        <p14:creationId xmlns:p14="http://schemas.microsoft.com/office/powerpoint/2010/main" val="2629362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DF7258-3FAA-8B27-B981-13CFA3B8D42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68B426EF-5841-B94D-0493-40A4123DAC1D}"/>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E01D284D-52B9-6DA9-4566-EB70EB66148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2432F63C-8CC5-EADC-DAB4-27001100A01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4B4DE43F-FE55-16B4-8470-EA9CE757ABC3}"/>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51EA7FB7-3B25-7202-4292-200E5213228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0199E751-4C2C-1948-414D-BA40F7C696A4}"/>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pic>
        <p:nvPicPr>
          <p:cNvPr id="7" name="Picture 6">
            <a:extLst>
              <a:ext uri="{FF2B5EF4-FFF2-40B4-BE49-F238E27FC236}">
                <a16:creationId xmlns:a16="http://schemas.microsoft.com/office/drawing/2014/main" id="{112BDAD4-9F6E-CCDE-C886-10E06780891E}"/>
              </a:ext>
            </a:extLst>
          </p:cNvPr>
          <p:cNvPicPr>
            <a:picLocks noChangeAspect="1"/>
          </p:cNvPicPr>
          <p:nvPr/>
        </p:nvPicPr>
        <p:blipFill>
          <a:blip r:embed="rId4"/>
          <a:stretch>
            <a:fillRect/>
          </a:stretch>
        </p:blipFill>
        <p:spPr>
          <a:xfrm>
            <a:off x="0" y="4709160"/>
            <a:ext cx="2148840" cy="2148840"/>
          </a:xfrm>
          <a:prstGeom prst="rect">
            <a:avLst/>
          </a:prstGeom>
        </p:spPr>
      </p:pic>
      <p:sp>
        <p:nvSpPr>
          <p:cNvPr id="9" name="TextBox 8">
            <a:extLst>
              <a:ext uri="{FF2B5EF4-FFF2-40B4-BE49-F238E27FC236}">
                <a16:creationId xmlns:a16="http://schemas.microsoft.com/office/drawing/2014/main" id="{B3B570F2-353F-3535-DD10-CE235F329F24}"/>
              </a:ext>
            </a:extLst>
          </p:cNvPr>
          <p:cNvSpPr txBox="1"/>
          <p:nvPr/>
        </p:nvSpPr>
        <p:spPr>
          <a:xfrm>
            <a:off x="2402048" y="1340218"/>
            <a:ext cx="6777990" cy="523220"/>
          </a:xfrm>
          <a:prstGeom prst="rect">
            <a:avLst/>
          </a:prstGeom>
          <a:noFill/>
        </p:spPr>
        <p:txBody>
          <a:bodyPr wrap="square">
            <a:spAutoFit/>
          </a:bodyPr>
          <a:lstStyle/>
          <a:p>
            <a:pPr algn="just" rtl="1"/>
            <a:r>
              <a:rPr lang="ar-SA" sz="2800" dirty="0">
                <a:solidFill>
                  <a:srgbClr val="00B0F0"/>
                </a:solidFill>
              </a:rPr>
              <a:t>دور مراقبة المنافسين في تطوير الميزة التنافسية</a:t>
            </a:r>
            <a:endParaRPr lang="en-US" sz="2800" dirty="0">
              <a:solidFill>
                <a:srgbClr val="00B0F0"/>
              </a:solidFill>
            </a:endParaRPr>
          </a:p>
        </p:txBody>
      </p:sp>
      <p:sp>
        <p:nvSpPr>
          <p:cNvPr id="11" name="TextBox 10">
            <a:extLst>
              <a:ext uri="{FF2B5EF4-FFF2-40B4-BE49-F238E27FC236}">
                <a16:creationId xmlns:a16="http://schemas.microsoft.com/office/drawing/2014/main" id="{8476065B-8776-EA2A-2A18-AC9B0E4B209A}"/>
              </a:ext>
            </a:extLst>
          </p:cNvPr>
          <p:cNvSpPr txBox="1"/>
          <p:nvPr/>
        </p:nvSpPr>
        <p:spPr>
          <a:xfrm>
            <a:off x="2091648" y="2036319"/>
            <a:ext cx="8973543" cy="3780522"/>
          </a:xfrm>
          <a:prstGeom prst="rect">
            <a:avLst/>
          </a:prstGeom>
          <a:noFill/>
        </p:spPr>
        <p:txBody>
          <a:bodyPr wrap="square">
            <a:spAutoFit/>
          </a:bodyPr>
          <a:lstStyle/>
          <a:p>
            <a:pPr marL="285750" indent="-285750" algn="just" rtl="1">
              <a:lnSpc>
                <a:spcPct val="150000"/>
              </a:lnSpc>
              <a:buFont typeface="Courier New" panose="02070309020205020404" pitchFamily="49" charset="0"/>
              <a:buChar char="o"/>
            </a:pPr>
            <a:r>
              <a:rPr lang="ar-SA" b="1" dirty="0">
                <a:solidFill>
                  <a:schemeClr val="tx2">
                    <a:lumMod val="50000"/>
                  </a:schemeClr>
                </a:solidFill>
              </a:rPr>
              <a:t>تُعد مراقبة أنشطة المنافسين أحد المكونات الرئيسة لاستخبارات التسويق التنافسي، حيث تسعى المنظمات إلى جمع وتحليل المعلومات المتعلقة باستراتيجيات المنافسين وتحركاتهم في السوق. ولا تقتصر هذه المتابعة على المنتجات والأسعار فقط، بل تشمل أيضًا المواقع الإلكترونية، ووسائل التواصل الاجتماعي، والحملات الترويجية، والأنشطة التسويقية المختلفة التي ينفذها المنافسون.</a:t>
            </a:r>
          </a:p>
          <a:p>
            <a:pPr algn="just" rtl="1">
              <a:lnSpc>
                <a:spcPct val="150000"/>
              </a:lnSpc>
            </a:pPr>
            <a:endParaRPr lang="ar-SA" b="1" dirty="0">
              <a:solidFill>
                <a:schemeClr val="tx2">
                  <a:lumMod val="50000"/>
                </a:schemeClr>
              </a:solidFill>
            </a:endParaRPr>
          </a:p>
          <a:p>
            <a:pPr marL="285750" indent="-285750" algn="just" rtl="1">
              <a:lnSpc>
                <a:spcPct val="150000"/>
              </a:lnSpc>
              <a:buFont typeface="Courier New" panose="02070309020205020404" pitchFamily="49" charset="0"/>
              <a:buChar char="o"/>
            </a:pPr>
            <a:r>
              <a:rPr lang="ar-SA" b="1" dirty="0">
                <a:solidFill>
                  <a:schemeClr val="tx2">
                    <a:lumMod val="50000"/>
                  </a:schemeClr>
                </a:solidFill>
              </a:rPr>
              <a:t>وتساعد هذه المعلومات الشركات على التعرف المبكر على التغيرات التي قد تحدث في البيئة التنافسية، وفهم توجهات المنافسين واستراتيجياتهم المستقبلية. كما تمكن الإدارة من اكتشاف الفرص السوقية المحتملة، والاستعداد لمواجهة التهديدات التنافسية، وتطوير استجابات مناسبة للتغيرات التي يشهدها السوق. لذلك تُعد مراقبة المنافسين وسيلة مهمة لدعم التخطيط التسويقي وتعزيز قدرة المنظمة على المحافظة على مركزها التنافسي.</a:t>
            </a:r>
            <a:endParaRPr lang="ar-SA" dirty="0">
              <a:solidFill>
                <a:schemeClr val="tx2">
                  <a:lumMod val="50000"/>
                </a:schemeClr>
              </a:solidFill>
            </a:endParaRPr>
          </a:p>
        </p:txBody>
      </p:sp>
    </p:spTree>
    <p:extLst>
      <p:ext uri="{BB962C8B-B14F-4D97-AF65-F5344CB8AC3E}">
        <p14:creationId xmlns:p14="http://schemas.microsoft.com/office/powerpoint/2010/main" val="1967947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C8D36-0E98-B547-20D7-FD5A0BCFE429}"/>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AACD2C5-BB43-5DE1-393B-95E0795AC2CA}"/>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7D3277E0-E416-211A-4BF1-8A83749ED94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D8AD6952-DDA0-992C-6F9E-7AAD4A41B94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7C447F18-8094-CFBB-518A-A0D82161A7AE}"/>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DB287861-281F-4BDA-6C31-68F7161A10A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5F7D78B4-B319-6F62-2476-E21960C54AC3}"/>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pic>
        <p:nvPicPr>
          <p:cNvPr id="8" name="Picture 7">
            <a:extLst>
              <a:ext uri="{FF2B5EF4-FFF2-40B4-BE49-F238E27FC236}">
                <a16:creationId xmlns:a16="http://schemas.microsoft.com/office/drawing/2014/main" id="{54B1055B-DD5F-0C62-5F33-5255B279045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0" y="4754881"/>
            <a:ext cx="2012126" cy="2012126"/>
          </a:xfrm>
          <a:prstGeom prst="rect">
            <a:avLst/>
          </a:prstGeom>
        </p:spPr>
      </p:pic>
      <p:sp>
        <p:nvSpPr>
          <p:cNvPr id="12" name="TextBox 11">
            <a:extLst>
              <a:ext uri="{FF2B5EF4-FFF2-40B4-BE49-F238E27FC236}">
                <a16:creationId xmlns:a16="http://schemas.microsoft.com/office/drawing/2014/main" id="{A4FAA05B-3D7E-F83E-295C-816814C36413}"/>
              </a:ext>
            </a:extLst>
          </p:cNvPr>
          <p:cNvSpPr txBox="1"/>
          <p:nvPr/>
        </p:nvSpPr>
        <p:spPr>
          <a:xfrm>
            <a:off x="4800080" y="797758"/>
            <a:ext cx="2812300" cy="461665"/>
          </a:xfrm>
          <a:prstGeom prst="rect">
            <a:avLst/>
          </a:prstGeom>
          <a:noFill/>
        </p:spPr>
        <p:txBody>
          <a:bodyPr wrap="square">
            <a:spAutoFit/>
          </a:bodyPr>
          <a:lstStyle/>
          <a:p>
            <a:pPr algn="r" rtl="1"/>
            <a:r>
              <a:rPr lang="ar-SA" sz="2400" b="1" dirty="0">
                <a:solidFill>
                  <a:srgbClr val="36474F"/>
                </a:solidFill>
              </a:rPr>
              <a:t>مركز القيادة التسويقية </a:t>
            </a:r>
            <a:endParaRPr lang="en-US" sz="2400" b="1" dirty="0">
              <a:solidFill>
                <a:srgbClr val="36474F"/>
              </a:solidFill>
            </a:endParaRPr>
          </a:p>
        </p:txBody>
      </p:sp>
      <p:sp>
        <p:nvSpPr>
          <p:cNvPr id="14" name="TextBox 13">
            <a:extLst>
              <a:ext uri="{FF2B5EF4-FFF2-40B4-BE49-F238E27FC236}">
                <a16:creationId xmlns:a16="http://schemas.microsoft.com/office/drawing/2014/main" id="{5EC9DB35-522D-355B-C1A5-F5962C1AF4B9}"/>
              </a:ext>
            </a:extLst>
          </p:cNvPr>
          <p:cNvSpPr txBox="1"/>
          <p:nvPr/>
        </p:nvSpPr>
        <p:spPr>
          <a:xfrm>
            <a:off x="1946423" y="1225366"/>
            <a:ext cx="9627332" cy="5770811"/>
          </a:xfrm>
          <a:prstGeom prst="rect">
            <a:avLst/>
          </a:prstGeom>
          <a:noFill/>
        </p:spPr>
        <p:txBody>
          <a:bodyPr wrap="square">
            <a:spAutoFit/>
          </a:bodyPr>
          <a:lstStyle/>
          <a:p>
            <a:pPr algn="just" rtl="1">
              <a:lnSpc>
                <a:spcPct val="150000"/>
              </a:lnSpc>
            </a:pPr>
            <a:r>
              <a:rPr lang="ar-SA" dirty="0">
                <a:solidFill>
                  <a:srgbClr val="00B0F0"/>
                </a:solidFill>
              </a:rPr>
              <a:t>مركز القيادة التسويقية:</a:t>
            </a:r>
          </a:p>
          <a:p>
            <a:pPr algn="just" rtl="1">
              <a:lnSpc>
                <a:spcPct val="150000"/>
              </a:lnSpc>
            </a:pPr>
            <a:r>
              <a:rPr lang="ar-SA" dirty="0"/>
              <a:t> هو بيئة رقمية متكاملة تستخدمها المنظمات لمتابعة وتحليل البيانات التسويقية الواردة من مصادر متعددة في الوقت الفعلي، مثل:</a:t>
            </a:r>
          </a:p>
          <a:p>
            <a:pPr marL="285750" indent="-285750" algn="just" rtl="1">
              <a:buFont typeface="Arial" panose="020B0604020202020204" pitchFamily="34" charset="0"/>
              <a:buChar char="•"/>
            </a:pPr>
            <a:r>
              <a:rPr lang="ar-SA" dirty="0"/>
              <a:t>وسائل التواصل الاجتماعي.</a:t>
            </a:r>
          </a:p>
          <a:p>
            <a:pPr marL="285750" indent="-285750" algn="just" rtl="1">
              <a:buFont typeface="Arial" panose="020B0604020202020204" pitchFamily="34" charset="0"/>
              <a:buChar char="•"/>
            </a:pPr>
            <a:r>
              <a:rPr lang="ar-SA" dirty="0"/>
              <a:t>المواقع الإلكترونية.</a:t>
            </a:r>
          </a:p>
          <a:p>
            <a:pPr marL="285750" indent="-285750" algn="just" rtl="1">
              <a:buFont typeface="Arial" panose="020B0604020202020204" pitchFamily="34" charset="0"/>
              <a:buChar char="•"/>
            </a:pPr>
            <a:r>
              <a:rPr lang="ar-SA" dirty="0"/>
              <a:t>تعليقات العملاء ومراجعاتهم.</a:t>
            </a:r>
          </a:p>
          <a:p>
            <a:pPr marL="285750" indent="-285750" algn="just" rtl="1">
              <a:buFont typeface="Arial" panose="020B0604020202020204" pitchFamily="34" charset="0"/>
              <a:buChar char="•"/>
            </a:pPr>
            <a:r>
              <a:rPr lang="ar-SA" dirty="0"/>
              <a:t>أنشطة المنافسين.</a:t>
            </a:r>
          </a:p>
          <a:p>
            <a:pPr marL="285750" indent="-285750" algn="just" rtl="1">
              <a:buFont typeface="Arial" panose="020B0604020202020204" pitchFamily="34" charset="0"/>
              <a:buChar char="•"/>
            </a:pPr>
            <a:r>
              <a:rPr lang="ar-SA" dirty="0"/>
              <a:t>مؤشرات الأداء التسويقي.</a:t>
            </a:r>
          </a:p>
          <a:p>
            <a:pPr algn="just" rtl="1">
              <a:lnSpc>
                <a:spcPct val="150000"/>
              </a:lnSpc>
            </a:pPr>
            <a:r>
              <a:rPr lang="ar-SA" dirty="0">
                <a:solidFill>
                  <a:srgbClr val="00B0F0"/>
                </a:solidFill>
              </a:rPr>
              <a:t>ويساعد المركز الإدارة التسويقية على:</a:t>
            </a:r>
          </a:p>
          <a:p>
            <a:pPr marL="285750" indent="-285750" algn="just" rtl="1">
              <a:buFont typeface="Arial" panose="020B0604020202020204" pitchFamily="34" charset="0"/>
              <a:buChar char="•"/>
            </a:pPr>
            <a:r>
              <a:rPr lang="ar-SA" dirty="0"/>
              <a:t>مراقبة اتجاهات السوق بصورة مستمرة.</a:t>
            </a:r>
          </a:p>
          <a:p>
            <a:pPr marL="285750" indent="-285750" algn="just" rtl="1">
              <a:buFont typeface="Arial" panose="020B0604020202020204" pitchFamily="34" charset="0"/>
              <a:buChar char="•"/>
            </a:pPr>
            <a:r>
              <a:rPr lang="ar-SA" dirty="0"/>
              <a:t>اكتشاف الفرص والتحديات مبكرًا.</a:t>
            </a:r>
          </a:p>
          <a:p>
            <a:pPr marL="285750" indent="-285750" algn="just" rtl="1">
              <a:buFont typeface="Arial" panose="020B0604020202020204" pitchFamily="34" charset="0"/>
              <a:buChar char="•"/>
            </a:pPr>
            <a:r>
              <a:rPr lang="ar-SA" dirty="0"/>
              <a:t>متابعة سلوك العملاء وتفاعلهم.</a:t>
            </a:r>
          </a:p>
          <a:p>
            <a:pPr marL="285750" indent="-285750" algn="just" rtl="1">
              <a:buFont typeface="Arial" panose="020B0604020202020204" pitchFamily="34" charset="0"/>
              <a:buChar char="•"/>
            </a:pPr>
            <a:r>
              <a:rPr lang="ar-SA" dirty="0"/>
              <a:t>دعم اتخاذ القرارات التسويقية السريعة.</a:t>
            </a:r>
          </a:p>
          <a:p>
            <a:pPr marL="285750" indent="-285750" algn="just" rtl="1">
              <a:buFont typeface="Arial" panose="020B0604020202020204" pitchFamily="34" charset="0"/>
              <a:buChar char="•"/>
            </a:pPr>
            <a:r>
              <a:rPr lang="ar-SA" dirty="0"/>
              <a:t>تحسين الاستجابة للتغيرات في البيئة التنافسية.</a:t>
            </a:r>
          </a:p>
          <a:p>
            <a:pPr marL="285750" indent="-285750" algn="just" rtl="1">
              <a:buFont typeface="Arial" panose="020B0604020202020204" pitchFamily="34" charset="0"/>
              <a:buChar char="•"/>
            </a:pPr>
            <a:endParaRPr lang="ar-SA" dirty="0"/>
          </a:p>
          <a:p>
            <a:pPr marL="285750" indent="-285750" algn="just" rtl="1">
              <a:buFont typeface="Wingdings" panose="05000000000000000000" pitchFamily="2" charset="2"/>
              <a:buChar char="v"/>
            </a:pPr>
            <a:r>
              <a:rPr lang="ar-SA" dirty="0"/>
              <a:t>مثال تطبيقي: تستخدم العديد من الشركات العالمية مراكز قيادة تسويقية لمراقبة المحادثات الرقمية حول علاماتها التجارية ومنافسيها وتحليلها لحظة بلحظة، بما يدعم سرعة اتخاذ القرار وتحسين الأداء التسويقي.</a:t>
            </a:r>
          </a:p>
          <a:p>
            <a:pPr algn="just" rtl="1"/>
            <a:endParaRPr lang="ar-SA" dirty="0"/>
          </a:p>
          <a:p>
            <a:pPr algn="just" rtl="1"/>
            <a:r>
              <a:rPr lang="ar-SA" dirty="0">
                <a:solidFill>
                  <a:srgbClr val="C00000"/>
                </a:solidFill>
              </a:rPr>
              <a:t>يُعد مركز القيادة التسويقية تطبيقًا عمليًا لاستخبارات التسويق، وليس مصدرًا مستقلاً من مصادر المعلومات التسويقية.</a:t>
            </a:r>
          </a:p>
          <a:p>
            <a:pPr algn="just" rtl="1"/>
            <a:endParaRPr lang="en-US" dirty="0"/>
          </a:p>
        </p:txBody>
      </p:sp>
    </p:spTree>
    <p:extLst>
      <p:ext uri="{BB962C8B-B14F-4D97-AF65-F5344CB8AC3E}">
        <p14:creationId xmlns:p14="http://schemas.microsoft.com/office/powerpoint/2010/main" val="38619298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5F437-68D8-CBCC-8ADB-0E96B7946B40}"/>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53CF62D7-988C-4DF6-0847-8CA786806082}"/>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349C4C6A-1C0D-AC2F-9792-22AAAC6A7C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020BB77C-04F3-36E5-9E75-9B9BE15BF8A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77E1437F-2457-8C6E-85D3-EB7C01DA55C3}"/>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B0F7BA8-E1F5-66DB-53C6-3778A3FADA3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C5A01410-0E71-BA7E-6119-71BA4E119BB2}"/>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9" name="TextBox 8">
            <a:extLst>
              <a:ext uri="{FF2B5EF4-FFF2-40B4-BE49-F238E27FC236}">
                <a16:creationId xmlns:a16="http://schemas.microsoft.com/office/drawing/2014/main" id="{3E65984D-BD79-3325-9BE5-6337F01B1B18}"/>
              </a:ext>
            </a:extLst>
          </p:cNvPr>
          <p:cNvSpPr txBox="1"/>
          <p:nvPr/>
        </p:nvSpPr>
        <p:spPr>
          <a:xfrm>
            <a:off x="4960619" y="1853676"/>
            <a:ext cx="2956817" cy="584775"/>
          </a:xfrm>
          <a:prstGeom prst="rect">
            <a:avLst/>
          </a:prstGeom>
          <a:noFill/>
        </p:spPr>
        <p:txBody>
          <a:bodyPr wrap="square">
            <a:spAutoFit/>
          </a:bodyPr>
          <a:lstStyle/>
          <a:p>
            <a:pPr algn="just" rtl="1"/>
            <a:r>
              <a:rPr lang="ar-SA" sz="3200" dirty="0">
                <a:solidFill>
                  <a:srgbClr val="00B0F0"/>
                </a:solidFill>
              </a:rPr>
              <a:t>مثال: شركة أمازون</a:t>
            </a:r>
            <a:endParaRPr lang="en-US" sz="3200" dirty="0">
              <a:solidFill>
                <a:srgbClr val="00B0F0"/>
              </a:solidFill>
            </a:endParaRPr>
          </a:p>
        </p:txBody>
      </p:sp>
      <p:sp>
        <p:nvSpPr>
          <p:cNvPr id="11" name="TextBox 10">
            <a:extLst>
              <a:ext uri="{FF2B5EF4-FFF2-40B4-BE49-F238E27FC236}">
                <a16:creationId xmlns:a16="http://schemas.microsoft.com/office/drawing/2014/main" id="{FB055118-827C-C093-D200-DB020057D9DA}"/>
              </a:ext>
            </a:extLst>
          </p:cNvPr>
          <p:cNvSpPr txBox="1"/>
          <p:nvPr/>
        </p:nvSpPr>
        <p:spPr>
          <a:xfrm>
            <a:off x="3982937" y="2969473"/>
            <a:ext cx="7914368" cy="2795958"/>
          </a:xfrm>
          <a:prstGeom prst="rect">
            <a:avLst/>
          </a:prstGeom>
          <a:noFill/>
        </p:spPr>
        <p:txBody>
          <a:bodyPr wrap="square">
            <a:spAutoFit/>
          </a:bodyPr>
          <a:lstStyle/>
          <a:p>
            <a:pPr algn="just" rtl="1">
              <a:lnSpc>
                <a:spcPct val="150000"/>
              </a:lnSpc>
            </a:pPr>
            <a:r>
              <a:rPr lang="ar-SA" sz="2400" b="1" dirty="0">
                <a:solidFill>
                  <a:schemeClr val="tx2">
                    <a:lumMod val="50000"/>
                  </a:schemeClr>
                </a:solidFill>
                <a:cs typeface="+mj-cs"/>
              </a:rPr>
              <a:t>يقوم فريق استخبارات التسويق التنافسي في شركة أمازون بشراء منتجات من المواقع المنافسة بشكل دوري بهدف تحليلها ومقارنة تشكيلة المنتجات ومستوى جودتها وسرعة تطويرها. وتسهم هذه المعلومات في فهم استراتيجيات المنافسين ورصد تحركاتهم السوقية، بما يدعم اتخاذ القرارات التسويقية ويعزز القدرة التنافسية للشركة.</a:t>
            </a:r>
          </a:p>
        </p:txBody>
      </p:sp>
      <p:pic>
        <p:nvPicPr>
          <p:cNvPr id="8" name="Picture 7">
            <a:extLst>
              <a:ext uri="{FF2B5EF4-FFF2-40B4-BE49-F238E27FC236}">
                <a16:creationId xmlns:a16="http://schemas.microsoft.com/office/drawing/2014/main" id="{F16BBEFC-F6C9-7054-E053-A9FECD858904}"/>
              </a:ext>
            </a:extLst>
          </p:cNvPr>
          <p:cNvPicPr>
            <a:picLocks noChangeAspect="1"/>
          </p:cNvPicPr>
          <p:nvPr/>
        </p:nvPicPr>
        <p:blipFill>
          <a:blip r:embed="rId4"/>
          <a:stretch>
            <a:fillRect/>
          </a:stretch>
        </p:blipFill>
        <p:spPr>
          <a:xfrm>
            <a:off x="131230" y="3217123"/>
            <a:ext cx="3705352" cy="2300659"/>
          </a:xfrm>
          <a:prstGeom prst="rect">
            <a:avLst/>
          </a:prstGeom>
        </p:spPr>
      </p:pic>
    </p:spTree>
    <p:extLst>
      <p:ext uri="{BB962C8B-B14F-4D97-AF65-F5344CB8AC3E}">
        <p14:creationId xmlns:p14="http://schemas.microsoft.com/office/powerpoint/2010/main" val="1448901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9F698-FF56-CCA5-53CF-EA55129669F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5EA1A0E-2060-D189-01BA-643B0EB0281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D4D6B2ED-2629-7E6A-8C45-C8FDBE2836A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31A16E49-4E96-2D45-277A-26BF4E152DB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9A9E6120-051C-416C-E26A-9AAB6613D509}"/>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E503D51D-3127-9074-C4D7-73A35DAE290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9837BE35-40FA-92ED-4AB1-64496597BC3C}"/>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pic>
        <p:nvPicPr>
          <p:cNvPr id="6" name="Picture 5">
            <a:extLst>
              <a:ext uri="{FF2B5EF4-FFF2-40B4-BE49-F238E27FC236}">
                <a16:creationId xmlns:a16="http://schemas.microsoft.com/office/drawing/2014/main" id="{7DC26131-2D9A-0E00-57E4-B977275DDB5F}"/>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1" y="4053729"/>
            <a:ext cx="2766019" cy="2766019"/>
          </a:xfrm>
          <a:prstGeom prst="rect">
            <a:avLst/>
          </a:prstGeom>
        </p:spPr>
      </p:pic>
      <p:sp>
        <p:nvSpPr>
          <p:cNvPr id="8" name="TextBox 7">
            <a:extLst>
              <a:ext uri="{FF2B5EF4-FFF2-40B4-BE49-F238E27FC236}">
                <a16:creationId xmlns:a16="http://schemas.microsoft.com/office/drawing/2014/main" id="{A8B2D6D5-0314-2803-5D2A-F8A1D1842F52}"/>
              </a:ext>
            </a:extLst>
          </p:cNvPr>
          <p:cNvSpPr txBox="1"/>
          <p:nvPr/>
        </p:nvSpPr>
        <p:spPr>
          <a:xfrm>
            <a:off x="5573879" y="806397"/>
            <a:ext cx="1845945" cy="523220"/>
          </a:xfrm>
          <a:prstGeom prst="rect">
            <a:avLst/>
          </a:prstGeom>
          <a:noFill/>
        </p:spPr>
        <p:txBody>
          <a:bodyPr wrap="square">
            <a:spAutoFit/>
          </a:bodyPr>
          <a:lstStyle/>
          <a:p>
            <a:r>
              <a:rPr lang="ar-SA" sz="2800" b="1" dirty="0">
                <a:solidFill>
                  <a:srgbClr val="00B0F0"/>
                </a:solidFill>
              </a:rPr>
              <a:t>أبحاث السوق</a:t>
            </a:r>
            <a:endParaRPr lang="en-US" sz="2800" b="1" dirty="0">
              <a:solidFill>
                <a:srgbClr val="00B0F0"/>
              </a:solidFill>
            </a:endParaRPr>
          </a:p>
        </p:txBody>
      </p:sp>
      <p:sp>
        <p:nvSpPr>
          <p:cNvPr id="10" name="TextBox 9">
            <a:extLst>
              <a:ext uri="{FF2B5EF4-FFF2-40B4-BE49-F238E27FC236}">
                <a16:creationId xmlns:a16="http://schemas.microsoft.com/office/drawing/2014/main" id="{0921FDF8-4377-75A5-792A-07327965FEAF}"/>
              </a:ext>
            </a:extLst>
          </p:cNvPr>
          <p:cNvSpPr txBox="1"/>
          <p:nvPr/>
        </p:nvSpPr>
        <p:spPr>
          <a:xfrm>
            <a:off x="2674620" y="1329617"/>
            <a:ext cx="8631812" cy="5449056"/>
          </a:xfrm>
          <a:prstGeom prst="rect">
            <a:avLst/>
          </a:prstGeom>
          <a:noFill/>
        </p:spPr>
        <p:txBody>
          <a:bodyPr wrap="square">
            <a:spAutoFit/>
          </a:bodyPr>
          <a:lstStyle/>
          <a:p>
            <a:pPr marL="285750" indent="-285750" algn="just" rtl="1">
              <a:lnSpc>
                <a:spcPct val="150000"/>
              </a:lnSpc>
              <a:buFont typeface="Courier New" panose="02070309020205020404" pitchFamily="49" charset="0"/>
              <a:buChar char="o"/>
            </a:pPr>
            <a:r>
              <a:rPr lang="ar-SA" b="1" dirty="0"/>
              <a:t>تُعرَّف أبحاث السوق بأنها عملية التصميم المنهجي وجمع البيانات وتحليلها وتفسيرها وإعداد التقارير المتعلقة بموقف أو مشكلة تسويقية محددة تواجه المنظمة. وتهدف هذه العملية إلى تزويد الإدارة بمعلومات دقيقة وموضوعية تساعدها على فهم الأسواق والعملاء ودعم القرارات التسويقية على أسس علمية.</a:t>
            </a:r>
          </a:p>
          <a:p>
            <a:pPr algn="just" rtl="1">
              <a:lnSpc>
                <a:spcPct val="150000"/>
              </a:lnSpc>
            </a:pPr>
            <a:endParaRPr lang="ar-SA" b="1" dirty="0"/>
          </a:p>
          <a:p>
            <a:pPr marL="285750" indent="-285750" algn="just" rtl="1">
              <a:lnSpc>
                <a:spcPct val="150000"/>
              </a:lnSpc>
              <a:buFont typeface="Courier New" panose="02070309020205020404" pitchFamily="49" charset="0"/>
              <a:buChar char="o"/>
            </a:pPr>
            <a:r>
              <a:rPr lang="ar-SA" b="1" dirty="0"/>
              <a:t>وتوفر أبحاث السوق رؤى مهمة حول دوافع المستهلكين وسلوكهم الشرائي ومستويات رضاهم عن المنتجات والخدمات، كما تساعد في تقييم إمكانات السوق والحصة السوقية للمنظمة، وقياس فاعلية الأنشطة التسويقية المختلفة المتعلقة بالمنتج والتسعير والتوزيع والترويج. لذلك تعد أبحاث السوق من أهم الأدوات التي تعتمد عليها المنظمات لتقليل درجة عدم التأكد وتحسين جودة القرارات التسويقية وتعزيز قدرتها على الاستجابة للتغيرات السوقية.</a:t>
            </a:r>
          </a:p>
          <a:p>
            <a:pPr algn="just" rtl="1">
              <a:lnSpc>
                <a:spcPct val="150000"/>
              </a:lnSpc>
            </a:pPr>
            <a:endParaRPr lang="ar-SA" b="1" dirty="0"/>
          </a:p>
          <a:p>
            <a:pPr algn="just" rtl="1">
              <a:lnSpc>
                <a:spcPct val="150000"/>
              </a:lnSpc>
            </a:pPr>
            <a:r>
              <a:rPr lang="ar-SA" b="1" dirty="0">
                <a:solidFill>
                  <a:srgbClr val="00B0F0"/>
                </a:solidFill>
              </a:rPr>
              <a:t>مثال:</a:t>
            </a:r>
          </a:p>
          <a:p>
            <a:pPr marL="285750" indent="-285750" algn="just" rtl="1">
              <a:lnSpc>
                <a:spcPct val="150000"/>
              </a:lnSpc>
              <a:buFont typeface="Wingdings" panose="05000000000000000000" pitchFamily="2" charset="2"/>
              <a:buChar char="v"/>
            </a:pPr>
            <a:r>
              <a:rPr lang="ar-SA" b="1" dirty="0"/>
              <a:t>قبل إطلاق خدمة جديدة، تقوم شركة نون بإجراء استطلاعات ودراسات لفهم احتياجات العملاء وتوقعاتهم، مما يساعدها على تطوير خدمات تتوافق مع متطلبات السوق.</a:t>
            </a:r>
            <a:endParaRPr lang="en-US" b="1" dirty="0"/>
          </a:p>
        </p:txBody>
      </p:sp>
    </p:spTree>
    <p:extLst>
      <p:ext uri="{BB962C8B-B14F-4D97-AF65-F5344CB8AC3E}">
        <p14:creationId xmlns:p14="http://schemas.microsoft.com/office/powerpoint/2010/main" val="3425255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71F7AB-28AE-3688-E568-5F3792F3F9F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EE6FCE4-C1A2-55DA-3187-83FEF8E9789E}"/>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82A3D49A-0E9D-A518-B042-F6C82BA40F0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9FA2D7C3-0981-1CD7-0F46-0AE31647324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3EAAA611-9F87-C452-4262-C40FA7DDF529}"/>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5983D5D1-343C-2487-C2D6-1F63C944B6B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E505E19B-3B79-F6FA-D556-484335DF88D7}"/>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DA2CBA97-FA18-F904-14CD-94393322D827}"/>
              </a:ext>
            </a:extLst>
          </p:cNvPr>
          <p:cNvSpPr txBox="1"/>
          <p:nvPr/>
        </p:nvSpPr>
        <p:spPr>
          <a:xfrm>
            <a:off x="3107856" y="841097"/>
            <a:ext cx="6777990" cy="523220"/>
          </a:xfrm>
          <a:prstGeom prst="rect">
            <a:avLst/>
          </a:prstGeom>
          <a:noFill/>
        </p:spPr>
        <p:txBody>
          <a:bodyPr wrap="square">
            <a:spAutoFit/>
          </a:bodyPr>
          <a:lstStyle/>
          <a:p>
            <a:r>
              <a:rPr lang="ar-SA" sz="2800" b="1" dirty="0">
                <a:solidFill>
                  <a:srgbClr val="00B0F0"/>
                </a:solidFill>
              </a:rPr>
              <a:t>عملية البحث التسويقي: تحديد المشكلة وأهداف البحث</a:t>
            </a:r>
            <a:endParaRPr lang="en-US" sz="2800" b="1" dirty="0">
              <a:solidFill>
                <a:srgbClr val="00B0F0"/>
              </a:solidFill>
            </a:endParaRPr>
          </a:p>
        </p:txBody>
      </p:sp>
      <p:sp>
        <p:nvSpPr>
          <p:cNvPr id="9" name="TextBox 8">
            <a:extLst>
              <a:ext uri="{FF2B5EF4-FFF2-40B4-BE49-F238E27FC236}">
                <a16:creationId xmlns:a16="http://schemas.microsoft.com/office/drawing/2014/main" id="{0C6DFE9B-9643-B09B-828D-C3161DECED96}"/>
              </a:ext>
            </a:extLst>
          </p:cNvPr>
          <p:cNvSpPr txBox="1"/>
          <p:nvPr/>
        </p:nvSpPr>
        <p:spPr>
          <a:xfrm>
            <a:off x="2148841" y="1852837"/>
            <a:ext cx="8974408" cy="4618059"/>
          </a:xfrm>
          <a:prstGeom prst="rect">
            <a:avLst/>
          </a:prstGeom>
          <a:noFill/>
        </p:spPr>
        <p:txBody>
          <a:bodyPr wrap="square">
            <a:spAutoFit/>
          </a:bodyPr>
          <a:lstStyle/>
          <a:p>
            <a:pPr marL="285750" indent="-285750" algn="just" rtl="1">
              <a:lnSpc>
                <a:spcPct val="150000"/>
              </a:lnSpc>
              <a:buFont typeface="Arial" panose="020B0604020202020204" pitchFamily="34" charset="0"/>
              <a:buChar char="•"/>
            </a:pPr>
            <a:r>
              <a:rPr lang="ar-SA" dirty="0"/>
              <a:t>تمثل مرحلة تحديد المشكلة وأهداف البحث الخطوة الأولى في عملية البحث التسويقي، وتعد الأساس الذي تُبنى عليه جميع المراحل اللاحقة. وتتطلب هذه المرحلة تحديد المشكلة التسويقية بدقة ووضوح، بحيث يتمكن الباحث من معرفة نوع المعلومات المطلوبة لمعالجتها.</a:t>
            </a:r>
          </a:p>
          <a:p>
            <a:pPr marL="285750" indent="-285750" algn="just" rtl="1">
              <a:lnSpc>
                <a:spcPct val="150000"/>
              </a:lnSpc>
              <a:buFont typeface="Arial" panose="020B0604020202020204" pitchFamily="34" charset="0"/>
              <a:buChar char="•"/>
            </a:pPr>
            <a:endParaRPr lang="ar-SA" dirty="0"/>
          </a:p>
          <a:p>
            <a:pPr marL="285750" indent="-285750" algn="just" rtl="1">
              <a:lnSpc>
                <a:spcPct val="150000"/>
              </a:lnSpc>
              <a:buFont typeface="Arial" panose="020B0604020202020204" pitchFamily="34" charset="0"/>
              <a:buChar char="•"/>
            </a:pPr>
            <a:r>
              <a:rPr lang="ar-SA" dirty="0"/>
              <a:t>ويُعد تحديد المشكلة وأهداف البحث من أكثر مراحل البحث التسويقي أهمية، لأن صياغتها بصورة صحيحة توجه جميع مراحل البحث اللاحقة وتساعد على جمع المعلومات الأكثر ملاءمة لاتخاذ القرار. وبعد تحديد المشكلة يتم وضع أهداف واضحة للبحث توضح ما الذي تسعى المنظمة إلى معرفته أو قياسه، الأمر الذي يسهم في توجيه جهود جمع البيانات وتحليلها بصورة أكثر كفاءة وفاعلية.</a:t>
            </a:r>
          </a:p>
          <a:p>
            <a:pPr marL="285750" indent="-285750" algn="just" rtl="1">
              <a:lnSpc>
                <a:spcPct val="150000"/>
              </a:lnSpc>
              <a:buFont typeface="Arial" panose="020B0604020202020204" pitchFamily="34" charset="0"/>
              <a:buChar char="•"/>
            </a:pPr>
            <a:endParaRPr lang="ar-SA" dirty="0"/>
          </a:p>
          <a:p>
            <a:pPr marL="285750" indent="-285750" algn="just" rtl="1">
              <a:lnSpc>
                <a:spcPct val="150000"/>
              </a:lnSpc>
              <a:buFont typeface="Arial" panose="020B0604020202020204" pitchFamily="34" charset="0"/>
              <a:buChar char="•"/>
            </a:pPr>
            <a:r>
              <a:rPr lang="ar-SA" dirty="0"/>
              <a:t>فمثلا إذا لاحظت شركة انخفاض مبيعات أحد منتجاتها، فإن أول خطوة هي تحديد سبب المشكلة بدقة؛ هل يعود ذلك إلى السعر أم الجودة أم المنافسة؟ ثم يتم تحديد أهداف البحث لجمع المعلومات المناسبة.</a:t>
            </a:r>
            <a:endParaRPr lang="en-US" dirty="0"/>
          </a:p>
        </p:txBody>
      </p:sp>
      <p:pic>
        <p:nvPicPr>
          <p:cNvPr id="11" name="Picture 10">
            <a:extLst>
              <a:ext uri="{FF2B5EF4-FFF2-40B4-BE49-F238E27FC236}">
                <a16:creationId xmlns:a16="http://schemas.microsoft.com/office/drawing/2014/main" id="{C5AA0766-477C-3EA7-13CB-BEAAA5C9BEE6}"/>
              </a:ext>
            </a:extLst>
          </p:cNvPr>
          <p:cNvPicPr>
            <a:picLocks noChangeAspect="1"/>
          </p:cNvPicPr>
          <p:nvPr/>
        </p:nvPicPr>
        <p:blipFill>
          <a:blip r:embed="rId4"/>
          <a:stretch>
            <a:fillRect/>
          </a:stretch>
        </p:blipFill>
        <p:spPr>
          <a:xfrm>
            <a:off x="-1805" y="4766310"/>
            <a:ext cx="2091690" cy="2091690"/>
          </a:xfrm>
          <a:prstGeom prst="rect">
            <a:avLst/>
          </a:prstGeom>
        </p:spPr>
      </p:pic>
    </p:spTree>
    <p:extLst>
      <p:ext uri="{BB962C8B-B14F-4D97-AF65-F5344CB8AC3E}">
        <p14:creationId xmlns:p14="http://schemas.microsoft.com/office/powerpoint/2010/main" val="3050080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70E51-3ED0-6C08-A67C-9186F55E31B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B2D2BB3-CCD0-7EC9-2404-4A1A1B3D700D}"/>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78F0AE77-3CEE-6678-E4A6-E1778B7398B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2672040B-F389-74B8-2AE8-2000F3E629D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C5A09BC1-3009-1CAC-FE88-D3247571FB1C}"/>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247826C-2C93-8931-1811-EA9B5A4C02C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F4D02DCE-12DB-DFEC-BFE9-BC99D1EBAC2D}"/>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4CF973B6-DA40-80B4-7AE3-25800D796675}"/>
              </a:ext>
            </a:extLst>
          </p:cNvPr>
          <p:cNvSpPr txBox="1"/>
          <p:nvPr/>
        </p:nvSpPr>
        <p:spPr>
          <a:xfrm>
            <a:off x="4697210" y="979391"/>
            <a:ext cx="6777990" cy="523220"/>
          </a:xfrm>
          <a:prstGeom prst="rect">
            <a:avLst/>
          </a:prstGeom>
          <a:noFill/>
        </p:spPr>
        <p:txBody>
          <a:bodyPr wrap="square">
            <a:spAutoFit/>
          </a:bodyPr>
          <a:lstStyle/>
          <a:p>
            <a:r>
              <a:rPr lang="ar-SA" sz="2800" dirty="0">
                <a:solidFill>
                  <a:srgbClr val="00B0F0"/>
                </a:solidFill>
              </a:rPr>
              <a:t>أنواع أهداف البحث التسويقي</a:t>
            </a:r>
            <a:endParaRPr lang="en-US" sz="2800" dirty="0">
              <a:solidFill>
                <a:srgbClr val="00B0F0"/>
              </a:solidFill>
            </a:endParaRPr>
          </a:p>
        </p:txBody>
      </p:sp>
      <p:sp>
        <p:nvSpPr>
          <p:cNvPr id="9" name="TextBox 8">
            <a:extLst>
              <a:ext uri="{FF2B5EF4-FFF2-40B4-BE49-F238E27FC236}">
                <a16:creationId xmlns:a16="http://schemas.microsoft.com/office/drawing/2014/main" id="{1B87D8B4-C4B7-7F80-5E45-75312B6BE1D4}"/>
              </a:ext>
            </a:extLst>
          </p:cNvPr>
          <p:cNvSpPr txBox="1"/>
          <p:nvPr/>
        </p:nvSpPr>
        <p:spPr>
          <a:xfrm>
            <a:off x="2148841" y="1852837"/>
            <a:ext cx="8974408" cy="4202561"/>
          </a:xfrm>
          <a:prstGeom prst="rect">
            <a:avLst/>
          </a:prstGeom>
          <a:noFill/>
        </p:spPr>
        <p:txBody>
          <a:bodyPr wrap="square">
            <a:spAutoFit/>
          </a:bodyPr>
          <a:lstStyle/>
          <a:p>
            <a:pPr algn="just" rtl="1">
              <a:lnSpc>
                <a:spcPct val="150000"/>
              </a:lnSpc>
            </a:pPr>
            <a:r>
              <a:rPr lang="ar-SA" dirty="0"/>
              <a:t>تختلف أهداف البحث التسويقي وفقًا لطبيعة المشكلة أو القرار التسويقي المطلوب دعمه، ويمكن تصنيفها إلى ثلاثة أنواع رئيسية:</a:t>
            </a:r>
          </a:p>
          <a:p>
            <a:pPr marL="285750" indent="-285750" algn="just" rtl="1">
              <a:lnSpc>
                <a:spcPct val="150000"/>
              </a:lnSpc>
              <a:buFont typeface="Arial" panose="020B0604020202020204" pitchFamily="34" charset="0"/>
              <a:buChar char="•"/>
            </a:pPr>
            <a:r>
              <a:rPr lang="ar-SA" dirty="0">
                <a:solidFill>
                  <a:srgbClr val="00B0F0"/>
                </a:solidFill>
              </a:rPr>
              <a:t>البحث الاستكشافي: </a:t>
            </a:r>
            <a:r>
              <a:rPr lang="ar-SA" dirty="0"/>
              <a:t>يهدف إلى جمع معلومات أولية تساعد على فهم المشكلة بصورة أفضل وتحديد أبعادها المختلفة واقتراح أفكار أو فرضيات يمكن دراستها لاحقًا.</a:t>
            </a:r>
          </a:p>
          <a:p>
            <a:pPr marL="285750" indent="-285750" algn="just" rtl="1">
              <a:lnSpc>
                <a:spcPct val="150000"/>
              </a:lnSpc>
              <a:buFont typeface="Arial" panose="020B0604020202020204" pitchFamily="34" charset="0"/>
              <a:buChar char="•"/>
            </a:pPr>
            <a:r>
              <a:rPr lang="ar-SA" dirty="0">
                <a:solidFill>
                  <a:srgbClr val="00B0F0"/>
                </a:solidFill>
              </a:rPr>
              <a:t>البحث الوصفي: </a:t>
            </a:r>
            <a:r>
              <a:rPr lang="ar-SA" dirty="0"/>
              <a:t>يركز على وصف خصائص السوق أو العملاء أو المواقف التسويقية المختلفة، مثل دراسة حجم السوق أو خصائص المستهلكين أو أنماط سلوكهم الشرائي.</a:t>
            </a:r>
          </a:p>
          <a:p>
            <a:pPr marL="285750" indent="-285750" algn="just" rtl="1">
              <a:lnSpc>
                <a:spcPct val="150000"/>
              </a:lnSpc>
              <a:buFont typeface="Arial" panose="020B0604020202020204" pitchFamily="34" charset="0"/>
              <a:buChar char="•"/>
            </a:pPr>
            <a:r>
              <a:rPr lang="ar-SA" dirty="0">
                <a:solidFill>
                  <a:srgbClr val="00B0F0"/>
                </a:solidFill>
              </a:rPr>
              <a:t>البحث السببي: </a:t>
            </a:r>
            <a:r>
              <a:rPr lang="ar-SA" dirty="0"/>
              <a:t>يهدف إلى اختبار العلاقات بين المتغيرات وتحديد أثر أحد العوامل في عامل آخر، مثل قياس تأثير تغيير السعر أو الإعلان على حجم المبيعات.</a:t>
            </a:r>
          </a:p>
          <a:p>
            <a:pPr algn="just" rtl="1">
              <a:lnSpc>
                <a:spcPct val="150000"/>
              </a:lnSpc>
            </a:pPr>
            <a:r>
              <a:rPr lang="ar-SA" dirty="0"/>
              <a:t>وغالبًا ما يبدأ الباحثون بالبحث الاستكشافي لفهم المشكلة بصورة أولية، ثم ينتقلون إلى البحث الوصفي أو البحث السببي للحصول على معلومات أكثر تحديدًا تدعم اتخاذ القرار التسويقي.</a:t>
            </a:r>
            <a:endParaRPr lang="en-US" dirty="0"/>
          </a:p>
        </p:txBody>
      </p:sp>
      <p:pic>
        <p:nvPicPr>
          <p:cNvPr id="11" name="Picture 10">
            <a:extLst>
              <a:ext uri="{FF2B5EF4-FFF2-40B4-BE49-F238E27FC236}">
                <a16:creationId xmlns:a16="http://schemas.microsoft.com/office/drawing/2014/main" id="{9DF45E8A-2246-ED88-2ABD-7C3B3410F7CF}"/>
              </a:ext>
            </a:extLst>
          </p:cNvPr>
          <p:cNvPicPr>
            <a:picLocks noChangeAspect="1"/>
          </p:cNvPicPr>
          <p:nvPr/>
        </p:nvPicPr>
        <p:blipFill>
          <a:blip r:embed="rId4"/>
          <a:stretch>
            <a:fillRect/>
          </a:stretch>
        </p:blipFill>
        <p:spPr>
          <a:xfrm>
            <a:off x="-1805" y="4766310"/>
            <a:ext cx="2091690" cy="2091690"/>
          </a:xfrm>
          <a:prstGeom prst="rect">
            <a:avLst/>
          </a:prstGeom>
        </p:spPr>
      </p:pic>
    </p:spTree>
    <p:extLst>
      <p:ext uri="{BB962C8B-B14F-4D97-AF65-F5344CB8AC3E}">
        <p14:creationId xmlns:p14="http://schemas.microsoft.com/office/powerpoint/2010/main" val="36960136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67690B-D78B-7C28-7A36-F8DF33E2639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57D77A12-3839-4B86-2664-712B27FD2597}"/>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4A19DEAA-DCC0-8DC5-64A7-9618A3409B7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F8674519-DD89-EA16-CDBC-20437D45169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BBD0D4F8-CE57-89ED-F00E-A9A762A82DA4}"/>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B159EAC4-9141-52B5-374C-06B6594496A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B3B31813-7649-A142-CDF5-AD469565F216}"/>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0B81A035-9578-3489-634E-AFA1EF54D8F1}"/>
              </a:ext>
            </a:extLst>
          </p:cNvPr>
          <p:cNvSpPr txBox="1"/>
          <p:nvPr/>
        </p:nvSpPr>
        <p:spPr>
          <a:xfrm>
            <a:off x="3932431" y="906740"/>
            <a:ext cx="6777990" cy="523220"/>
          </a:xfrm>
          <a:prstGeom prst="rect">
            <a:avLst/>
          </a:prstGeom>
          <a:noFill/>
        </p:spPr>
        <p:txBody>
          <a:bodyPr wrap="square">
            <a:spAutoFit/>
          </a:bodyPr>
          <a:lstStyle/>
          <a:p>
            <a:r>
              <a:rPr lang="ar-SA" sz="2800" dirty="0">
                <a:solidFill>
                  <a:srgbClr val="00B0F0"/>
                </a:solidFill>
              </a:rPr>
              <a:t>عملية البحث التسويقي: تطوير خطة البحث</a:t>
            </a:r>
            <a:endParaRPr lang="en-US" sz="2800" dirty="0">
              <a:solidFill>
                <a:srgbClr val="00B0F0"/>
              </a:solidFill>
            </a:endParaRPr>
          </a:p>
        </p:txBody>
      </p:sp>
      <p:sp>
        <p:nvSpPr>
          <p:cNvPr id="9" name="TextBox 8">
            <a:extLst>
              <a:ext uri="{FF2B5EF4-FFF2-40B4-BE49-F238E27FC236}">
                <a16:creationId xmlns:a16="http://schemas.microsoft.com/office/drawing/2014/main" id="{D7101D29-A4B2-F13D-D746-A613DEEAEDB2}"/>
              </a:ext>
            </a:extLst>
          </p:cNvPr>
          <p:cNvSpPr txBox="1"/>
          <p:nvPr/>
        </p:nvSpPr>
        <p:spPr>
          <a:xfrm>
            <a:off x="2148841" y="1852837"/>
            <a:ext cx="8974408" cy="4618059"/>
          </a:xfrm>
          <a:prstGeom prst="rect">
            <a:avLst/>
          </a:prstGeom>
          <a:noFill/>
        </p:spPr>
        <p:txBody>
          <a:bodyPr wrap="square">
            <a:spAutoFit/>
          </a:bodyPr>
          <a:lstStyle/>
          <a:p>
            <a:pPr marL="285750" indent="-285750" algn="just" rtl="1">
              <a:lnSpc>
                <a:spcPct val="150000"/>
              </a:lnSpc>
              <a:buFont typeface="Wingdings" panose="05000000000000000000" pitchFamily="2" charset="2"/>
              <a:buChar char="q"/>
            </a:pPr>
            <a:r>
              <a:rPr lang="ar-SA" dirty="0"/>
              <a:t>بعد تحديد المشكلة وأهداف البحث، تأتي مرحلة تطوير خطة البحث، والتي تمثل الإطار المنهجي الذي يوضح كيفية الحصول على المعلومات اللازمة للإجابة عن أسئلة البحث وتحقيق أهدافه. وتساعد هذه الخطة على تنظيم عملية البحث وضمان جمع بيانات مناسبة وموثوقة.</a:t>
            </a:r>
          </a:p>
          <a:p>
            <a:pPr marL="285750" indent="-285750" algn="just" rtl="1">
              <a:lnSpc>
                <a:spcPct val="150000"/>
              </a:lnSpc>
              <a:buFont typeface="Wingdings" panose="05000000000000000000" pitchFamily="2" charset="2"/>
              <a:buChar char="q"/>
            </a:pPr>
            <a:endParaRPr lang="ar-SA" dirty="0"/>
          </a:p>
          <a:p>
            <a:pPr marL="285750" indent="-285750" algn="just" rtl="1">
              <a:lnSpc>
                <a:spcPct val="150000"/>
              </a:lnSpc>
              <a:buFont typeface="Wingdings" panose="05000000000000000000" pitchFamily="2" charset="2"/>
              <a:buChar char="q"/>
            </a:pPr>
            <a:r>
              <a:rPr lang="ar-SA" dirty="0"/>
              <a:t>وتحدد خطة البحث مصادر البيانات التي سيعتمد عليها الباحث، سواء كانت بيانات ثانوية متوافرة مسبقًا أو بيانات أولية يتم جمعها خصيصًا للدراسة. كما تتضمن تحديد منهج البحث المناسب، وأساليب الاتصال بالمبحوثين، وخطط اختيار العينات، وحجم العينة، والأدوات المستخدمة في جمع البيانات. ويسهم إعداد خطة بحث متكاملة في رفع جودة المعلومات التي يتم الحصول عليها، مما يدعم اتخاذ القرارات التسويقية بصورة أكثر دقة وفاعلية.</a:t>
            </a:r>
          </a:p>
          <a:p>
            <a:pPr marL="285750" indent="-285750" algn="just" rtl="1">
              <a:lnSpc>
                <a:spcPct val="150000"/>
              </a:lnSpc>
              <a:buFont typeface="Wingdings" panose="05000000000000000000" pitchFamily="2" charset="2"/>
              <a:buChar char="ü"/>
            </a:pPr>
            <a:endParaRPr lang="ar-SA" dirty="0"/>
          </a:p>
          <a:p>
            <a:pPr marL="285750" indent="-285750" algn="just" rtl="1">
              <a:lnSpc>
                <a:spcPct val="150000"/>
              </a:lnSpc>
              <a:buFont typeface="Wingdings" panose="05000000000000000000" pitchFamily="2" charset="2"/>
              <a:buChar char="ü"/>
            </a:pPr>
            <a:r>
              <a:rPr lang="ar-SA" dirty="0"/>
              <a:t>خطة البحث تشبه خريطة الطريق؛ فهي تحدد من أين سنحصل على المعلومات، ومن سنسأل، وكيف سنجمع البيانات، وما الأدوات التي سنستخدمها للوصول إلى نتائج دقيقة.</a:t>
            </a:r>
            <a:endParaRPr lang="en-US" dirty="0"/>
          </a:p>
        </p:txBody>
      </p:sp>
      <p:pic>
        <p:nvPicPr>
          <p:cNvPr id="11" name="Picture 10">
            <a:extLst>
              <a:ext uri="{FF2B5EF4-FFF2-40B4-BE49-F238E27FC236}">
                <a16:creationId xmlns:a16="http://schemas.microsoft.com/office/drawing/2014/main" id="{6B4A6810-9DAC-C33A-6C8F-6ECC704D5CBA}"/>
              </a:ext>
            </a:extLst>
          </p:cNvPr>
          <p:cNvPicPr>
            <a:picLocks noChangeAspect="1"/>
          </p:cNvPicPr>
          <p:nvPr/>
        </p:nvPicPr>
        <p:blipFill>
          <a:blip r:embed="rId4"/>
          <a:stretch>
            <a:fillRect/>
          </a:stretch>
        </p:blipFill>
        <p:spPr>
          <a:xfrm>
            <a:off x="-1805" y="4766310"/>
            <a:ext cx="2091690" cy="2091690"/>
          </a:xfrm>
          <a:prstGeom prst="rect">
            <a:avLst/>
          </a:prstGeom>
        </p:spPr>
      </p:pic>
    </p:spTree>
    <p:extLst>
      <p:ext uri="{BB962C8B-B14F-4D97-AF65-F5344CB8AC3E}">
        <p14:creationId xmlns:p14="http://schemas.microsoft.com/office/powerpoint/2010/main" val="2470548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90A23-CDD3-48DC-E51F-F61E47302CA0}"/>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3B8AD6B-E6D7-76F3-F596-40D573EBEDAE}"/>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1BA946E-C6CA-8E81-AB45-819E039DE25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39B4D396-CACA-C8F6-B685-9B1F502A857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619646BA-F21D-054F-A9E7-8129F115FFE1}"/>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87B5F383-1FCB-DBF6-235E-A1627AE37C3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44E8C6C-0134-481C-3C98-54C9DD41AF62}"/>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C4B2CCC6-1EC9-10A8-E5D9-E4E6DEBD5ED6}"/>
              </a:ext>
            </a:extLst>
          </p:cNvPr>
          <p:cNvSpPr txBox="1"/>
          <p:nvPr/>
        </p:nvSpPr>
        <p:spPr>
          <a:xfrm>
            <a:off x="5588984" y="1185984"/>
            <a:ext cx="6777990" cy="523220"/>
          </a:xfrm>
          <a:prstGeom prst="rect">
            <a:avLst/>
          </a:prstGeom>
          <a:noFill/>
        </p:spPr>
        <p:txBody>
          <a:bodyPr wrap="square">
            <a:spAutoFit/>
          </a:bodyPr>
          <a:lstStyle/>
          <a:p>
            <a:r>
              <a:rPr lang="ar-SA" sz="2800" dirty="0">
                <a:solidFill>
                  <a:srgbClr val="00B0F0"/>
                </a:solidFill>
              </a:rPr>
              <a:t>مثال تطبيقي: مطاعم تشيليز</a:t>
            </a:r>
            <a:endParaRPr lang="en-US" sz="2800" dirty="0">
              <a:solidFill>
                <a:srgbClr val="00B0F0"/>
              </a:solidFill>
            </a:endParaRPr>
          </a:p>
        </p:txBody>
      </p:sp>
      <p:sp>
        <p:nvSpPr>
          <p:cNvPr id="9" name="TextBox 8">
            <a:extLst>
              <a:ext uri="{FF2B5EF4-FFF2-40B4-BE49-F238E27FC236}">
                <a16:creationId xmlns:a16="http://schemas.microsoft.com/office/drawing/2014/main" id="{4352674F-E133-9850-C763-0F28AC136C5B}"/>
              </a:ext>
            </a:extLst>
          </p:cNvPr>
          <p:cNvSpPr txBox="1"/>
          <p:nvPr/>
        </p:nvSpPr>
        <p:spPr>
          <a:xfrm>
            <a:off x="4601219" y="1994038"/>
            <a:ext cx="6777991" cy="2956387"/>
          </a:xfrm>
          <a:prstGeom prst="rect">
            <a:avLst/>
          </a:prstGeom>
          <a:noFill/>
        </p:spPr>
        <p:txBody>
          <a:bodyPr wrap="square">
            <a:spAutoFit/>
          </a:bodyPr>
          <a:lstStyle/>
          <a:p>
            <a:pPr algn="just" rtl="1">
              <a:lnSpc>
                <a:spcPct val="150000"/>
              </a:lnSpc>
            </a:pPr>
            <a:r>
              <a:rPr lang="ar-SA" b="1" dirty="0">
                <a:cs typeface="+mj-cs"/>
              </a:rPr>
              <a:t>تسعى سلسلة مطاعم تشيليز إلى معرفة كيفية استجابة العملاء لإضافة خدمة الطلب والاستلام أثناء القيادة (</a:t>
            </a:r>
            <a:r>
              <a:rPr lang="en-US" b="1" dirty="0">
                <a:cs typeface="+mj-cs"/>
              </a:rPr>
              <a:t>Drive-Through) </a:t>
            </a:r>
            <a:r>
              <a:rPr lang="ar-SA" b="1" dirty="0">
                <a:cs typeface="+mj-cs"/>
              </a:rPr>
              <a:t>إلى مطاعمها. وتمثل هذه الحالة مشكلة تسويقية تتطلب جمع وتحليل المعلومات قبل اتخاذ قرار بشأن تطبيق الخدمة الجديدة.</a:t>
            </a:r>
          </a:p>
          <a:p>
            <a:pPr algn="just" rtl="1">
              <a:lnSpc>
                <a:spcPct val="150000"/>
              </a:lnSpc>
            </a:pPr>
            <a:endParaRPr lang="ar-SA" b="1" dirty="0">
              <a:cs typeface="+mj-cs"/>
            </a:endParaRPr>
          </a:p>
          <a:p>
            <a:pPr algn="just" rtl="1">
              <a:lnSpc>
                <a:spcPct val="150000"/>
              </a:lnSpc>
            </a:pPr>
            <a:r>
              <a:rPr lang="ar-SA" b="1" dirty="0">
                <a:cs typeface="+mj-cs"/>
              </a:rPr>
              <a:t>ويُظهر هذا المثال أهمية أبحاث السوق في تزويد الإدارة بالمعلومات اللازمة لفهم احتياجات العملاء وتوقعاتهم، وتقييم مدى قبولهم للخدمة المقترحة، بما يساعد على اتخاذ قرارات تسويقية أكثر دقة وفاعلية وتقليل درجة عدم التأكد المرتبطة بالقرار</a:t>
            </a:r>
            <a:endParaRPr lang="en-US" b="1" dirty="0">
              <a:cs typeface="+mj-cs"/>
            </a:endParaRPr>
          </a:p>
        </p:txBody>
      </p:sp>
      <p:pic>
        <p:nvPicPr>
          <p:cNvPr id="8" name="Picture 7">
            <a:extLst>
              <a:ext uri="{FF2B5EF4-FFF2-40B4-BE49-F238E27FC236}">
                <a16:creationId xmlns:a16="http://schemas.microsoft.com/office/drawing/2014/main" id="{1524B758-2C09-F6DD-341A-09773A11387A}"/>
              </a:ext>
            </a:extLst>
          </p:cNvPr>
          <p:cNvPicPr>
            <a:picLocks noChangeAspect="1"/>
          </p:cNvPicPr>
          <p:nvPr/>
        </p:nvPicPr>
        <p:blipFill>
          <a:blip r:embed="rId4"/>
          <a:stretch>
            <a:fillRect/>
          </a:stretch>
        </p:blipFill>
        <p:spPr>
          <a:xfrm>
            <a:off x="80236" y="1994038"/>
            <a:ext cx="4514850" cy="3152775"/>
          </a:xfrm>
          <a:prstGeom prst="rect">
            <a:avLst/>
          </a:prstGeom>
        </p:spPr>
      </p:pic>
    </p:spTree>
    <p:extLst>
      <p:ext uri="{BB962C8B-B14F-4D97-AF65-F5344CB8AC3E}">
        <p14:creationId xmlns:p14="http://schemas.microsoft.com/office/powerpoint/2010/main" val="3170993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73548-6B03-4002-20D3-0CB08C8553E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505B21B-C31D-7CB7-2521-3B165C67E1A2}"/>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EE8EB38B-2001-B839-42E9-92791BE61DFE}"/>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9686571C-2301-D466-3116-0B15EC3DB98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512ABE9B-F86C-D54B-DFCC-613D1E7F0DF5}"/>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02C1301B-DAED-F7EF-3AA9-E982C751EDE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17AEE2BE-1C26-D4E6-594E-29AC605BC54B}"/>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379CEAF0-8D9B-8018-70FB-E5AB5E5CDDC6}"/>
              </a:ext>
            </a:extLst>
          </p:cNvPr>
          <p:cNvSpPr txBox="1"/>
          <p:nvPr/>
        </p:nvSpPr>
        <p:spPr>
          <a:xfrm>
            <a:off x="5588984" y="1185984"/>
            <a:ext cx="6777990" cy="523220"/>
          </a:xfrm>
          <a:prstGeom prst="rect">
            <a:avLst/>
          </a:prstGeom>
          <a:noFill/>
        </p:spPr>
        <p:txBody>
          <a:bodyPr wrap="square">
            <a:spAutoFit/>
          </a:bodyPr>
          <a:lstStyle/>
          <a:p>
            <a:r>
              <a:rPr lang="ar-SA" sz="2800" dirty="0">
                <a:solidFill>
                  <a:srgbClr val="00B0F0"/>
                </a:solidFill>
              </a:rPr>
              <a:t>البحث المقترح لشركة تشيليز</a:t>
            </a:r>
            <a:endParaRPr lang="en-US" sz="2800" dirty="0">
              <a:solidFill>
                <a:srgbClr val="00B0F0"/>
              </a:solidFill>
            </a:endParaRPr>
          </a:p>
        </p:txBody>
      </p:sp>
      <p:sp>
        <p:nvSpPr>
          <p:cNvPr id="9" name="TextBox 8">
            <a:extLst>
              <a:ext uri="{FF2B5EF4-FFF2-40B4-BE49-F238E27FC236}">
                <a16:creationId xmlns:a16="http://schemas.microsoft.com/office/drawing/2014/main" id="{9AA0D7F6-9C0F-099E-62DD-6C69FDF186F7}"/>
              </a:ext>
            </a:extLst>
          </p:cNvPr>
          <p:cNvSpPr txBox="1"/>
          <p:nvPr/>
        </p:nvSpPr>
        <p:spPr>
          <a:xfrm>
            <a:off x="5138429" y="1799303"/>
            <a:ext cx="6777991" cy="4618380"/>
          </a:xfrm>
          <a:prstGeom prst="rect">
            <a:avLst/>
          </a:prstGeom>
          <a:noFill/>
        </p:spPr>
        <p:txBody>
          <a:bodyPr wrap="square">
            <a:spAutoFit/>
          </a:bodyPr>
          <a:lstStyle/>
          <a:p>
            <a:pPr algn="just" rtl="1">
              <a:lnSpc>
                <a:spcPct val="150000"/>
              </a:lnSpc>
            </a:pPr>
            <a:r>
              <a:rPr lang="ar-SA" b="1" dirty="0">
                <a:cs typeface="+mj-cs"/>
              </a:rPr>
              <a:t>للوصول إلى قرار سليم بشأن إضافة خدمة الطلب والاستلام أثناء القيادة، تحتاج شركة تشيليز إلى جمع مجموعة من المعلومات التسويقية المهمة، من أبرزها:</a:t>
            </a:r>
          </a:p>
          <a:p>
            <a:pPr marL="285750" indent="-285750" algn="just" rtl="1">
              <a:lnSpc>
                <a:spcPct val="150000"/>
              </a:lnSpc>
              <a:buFont typeface="Arial" panose="020B0604020202020204" pitchFamily="34" charset="0"/>
              <a:buChar char="•"/>
            </a:pPr>
            <a:r>
              <a:rPr lang="ar-SA" b="1" dirty="0">
                <a:cs typeface="+mj-cs"/>
              </a:rPr>
              <a:t>الخصائص الديموغرافية والاقتصادية وأنماط الحياة لعملاء تشيليز الحاليين.</a:t>
            </a:r>
          </a:p>
          <a:p>
            <a:pPr marL="285750" indent="-285750" algn="just" rtl="1">
              <a:lnSpc>
                <a:spcPct val="150000"/>
              </a:lnSpc>
              <a:buFont typeface="Arial" panose="020B0604020202020204" pitchFamily="34" charset="0"/>
              <a:buChar char="•"/>
            </a:pPr>
            <a:r>
              <a:rPr lang="ar-SA" b="1" dirty="0">
                <a:cs typeface="+mj-cs"/>
              </a:rPr>
              <a:t>خصائص وسلوكيات المستهلكين في سوق المطاعم السريعة والمطاعم غير الرسمية.</a:t>
            </a:r>
          </a:p>
          <a:p>
            <a:pPr marL="285750" indent="-285750" algn="just" rtl="1">
              <a:lnSpc>
                <a:spcPct val="150000"/>
              </a:lnSpc>
              <a:buFont typeface="Arial" panose="020B0604020202020204" pitchFamily="34" charset="0"/>
              <a:buChar char="•"/>
            </a:pPr>
            <a:r>
              <a:rPr lang="ar-SA" b="1" dirty="0">
                <a:cs typeface="+mj-cs"/>
              </a:rPr>
              <a:t>مدى تأثير الخدمة الجديدة على تجربة العملاء ودرجة رضاهم.</a:t>
            </a:r>
          </a:p>
          <a:p>
            <a:pPr marL="285750" indent="-285750" algn="just" rtl="1">
              <a:lnSpc>
                <a:spcPct val="150000"/>
              </a:lnSpc>
              <a:buFont typeface="Arial" panose="020B0604020202020204" pitchFamily="34" charset="0"/>
              <a:buChar char="•"/>
            </a:pPr>
            <a:r>
              <a:rPr lang="ar-SA" b="1" dirty="0">
                <a:cs typeface="+mj-cs"/>
              </a:rPr>
              <a:t>اتجاهات وآراء العاملين في المطاعم تجاه تطبيق خدمة الطلب والاستلام أثناء القيادة.</a:t>
            </a:r>
          </a:p>
          <a:p>
            <a:pPr marL="285750" indent="-285750" algn="just" rtl="1">
              <a:lnSpc>
                <a:spcPct val="150000"/>
              </a:lnSpc>
              <a:buFont typeface="Arial" panose="020B0604020202020204" pitchFamily="34" charset="0"/>
              <a:buChar char="•"/>
            </a:pPr>
            <a:r>
              <a:rPr lang="ar-SA" b="1" dirty="0">
                <a:cs typeface="+mj-cs"/>
              </a:rPr>
              <a:t>تقدير الآثار المتوقعة للخدمة الجديدة على المبيعات والأرباح داخل المطاعم ومن خلال خدمة القيادة.</a:t>
            </a:r>
          </a:p>
          <a:p>
            <a:pPr algn="just" rtl="1">
              <a:lnSpc>
                <a:spcPct val="150000"/>
              </a:lnSpc>
            </a:pPr>
            <a:endParaRPr lang="ar-SA" b="1" dirty="0">
              <a:cs typeface="+mj-cs"/>
            </a:endParaRPr>
          </a:p>
          <a:p>
            <a:pPr algn="just" rtl="1">
              <a:lnSpc>
                <a:spcPct val="150000"/>
              </a:lnSpc>
            </a:pPr>
            <a:r>
              <a:rPr lang="ar-SA" b="1" dirty="0">
                <a:cs typeface="+mj-cs"/>
              </a:rPr>
              <a:t>وتساعد هذه المعلومات الإدارة على تقييم جدوى المشروع وتقدير الفرص والمخاطر المحتملة قبل اتخاذ القرار النهائي بشأن تطبيق الخدمة.</a:t>
            </a:r>
            <a:endParaRPr lang="en-US" b="1" dirty="0">
              <a:cs typeface="+mj-cs"/>
            </a:endParaRPr>
          </a:p>
        </p:txBody>
      </p:sp>
      <p:pic>
        <p:nvPicPr>
          <p:cNvPr id="8" name="Picture 7">
            <a:extLst>
              <a:ext uri="{FF2B5EF4-FFF2-40B4-BE49-F238E27FC236}">
                <a16:creationId xmlns:a16="http://schemas.microsoft.com/office/drawing/2014/main" id="{E45C3A0C-AA91-07E7-D758-01C2E4896C24}"/>
              </a:ext>
            </a:extLst>
          </p:cNvPr>
          <p:cNvPicPr>
            <a:picLocks noChangeAspect="1"/>
          </p:cNvPicPr>
          <p:nvPr/>
        </p:nvPicPr>
        <p:blipFill>
          <a:blip r:embed="rId4"/>
          <a:stretch>
            <a:fillRect/>
          </a:stretch>
        </p:blipFill>
        <p:spPr>
          <a:xfrm>
            <a:off x="0" y="2618713"/>
            <a:ext cx="5088681" cy="3553488"/>
          </a:xfrm>
          <a:prstGeom prst="rect">
            <a:avLst/>
          </a:prstGeom>
        </p:spPr>
      </p:pic>
    </p:spTree>
    <p:extLst>
      <p:ext uri="{BB962C8B-B14F-4D97-AF65-F5344CB8AC3E}">
        <p14:creationId xmlns:p14="http://schemas.microsoft.com/office/powerpoint/2010/main" val="33483856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BC49F-C096-B41A-73AF-F443AC0FD0A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B617D2C3-D85E-7EAF-B064-AEF01B0DDA0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A1F8589A-DB34-FEA9-B1E0-DCF3A2C85C7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05619870-BA01-9888-C02A-B2F2F9DFDE6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13AAD582-FAB3-D82C-2BA5-357BCD099392}"/>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8A96C2A1-2A00-32B8-83DB-DBB05215AA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DA250CE0-5FD7-07A6-5663-488D314858A8}"/>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D5F5129B-C62B-3D6D-5256-5967DD89A58B}"/>
              </a:ext>
            </a:extLst>
          </p:cNvPr>
          <p:cNvSpPr txBox="1"/>
          <p:nvPr/>
        </p:nvSpPr>
        <p:spPr>
          <a:xfrm>
            <a:off x="4953132" y="1110471"/>
            <a:ext cx="6777990" cy="523220"/>
          </a:xfrm>
          <a:prstGeom prst="rect">
            <a:avLst/>
          </a:prstGeom>
          <a:noFill/>
        </p:spPr>
        <p:txBody>
          <a:bodyPr wrap="square">
            <a:spAutoFit/>
          </a:bodyPr>
          <a:lstStyle/>
          <a:p>
            <a:r>
              <a:rPr lang="ar-SA" sz="2800" dirty="0">
                <a:solidFill>
                  <a:srgbClr val="00B0F0"/>
                </a:solidFill>
              </a:rPr>
              <a:t>البيانات الأساسية مقابل البيانات الثانوية</a:t>
            </a:r>
            <a:endParaRPr lang="en-US" sz="2800" dirty="0">
              <a:solidFill>
                <a:srgbClr val="00B0F0"/>
              </a:solidFill>
            </a:endParaRPr>
          </a:p>
        </p:txBody>
      </p:sp>
      <p:sp>
        <p:nvSpPr>
          <p:cNvPr id="8" name="TextBox 7">
            <a:extLst>
              <a:ext uri="{FF2B5EF4-FFF2-40B4-BE49-F238E27FC236}">
                <a16:creationId xmlns:a16="http://schemas.microsoft.com/office/drawing/2014/main" id="{ADDEB520-635E-3DF3-7F75-75BEF74798E8}"/>
              </a:ext>
            </a:extLst>
          </p:cNvPr>
          <p:cNvSpPr txBox="1"/>
          <p:nvPr/>
        </p:nvSpPr>
        <p:spPr>
          <a:xfrm>
            <a:off x="3237365" y="1799303"/>
            <a:ext cx="8463915" cy="4659609"/>
          </a:xfrm>
          <a:prstGeom prst="rect">
            <a:avLst/>
          </a:prstGeom>
          <a:noFill/>
        </p:spPr>
        <p:txBody>
          <a:bodyPr wrap="square">
            <a:spAutoFit/>
          </a:bodyPr>
          <a:lstStyle/>
          <a:p>
            <a:pPr algn="just" rtl="1">
              <a:lnSpc>
                <a:spcPct val="150000"/>
              </a:lnSpc>
            </a:pPr>
            <a:r>
              <a:rPr lang="ar-SA" sz="2000" b="1" dirty="0">
                <a:cs typeface="+mj-cs"/>
              </a:rPr>
              <a:t>تعتمد خطة البحث التسويقي على نوع المعلومات المطلوبة لحل المشكلة التسويقية أو دعم القرار الإداري، ولذلك قد يلجأ الباحث إلى استخدام البيانات الثانوية أو البيانات الأولية أو الجمع بينهما معًا.</a:t>
            </a:r>
          </a:p>
          <a:p>
            <a:pPr algn="just" rtl="1">
              <a:lnSpc>
                <a:spcPct val="150000"/>
              </a:lnSpc>
            </a:pPr>
            <a:endParaRPr lang="ar-SA" sz="2000" b="1" dirty="0">
              <a:cs typeface="+mj-cs"/>
            </a:endParaRPr>
          </a:p>
          <a:p>
            <a:pPr marL="285750" indent="-285750" algn="just" rtl="1">
              <a:lnSpc>
                <a:spcPct val="150000"/>
              </a:lnSpc>
              <a:buFont typeface="Wingdings" panose="05000000000000000000" pitchFamily="2" charset="2"/>
              <a:buChar char="ü"/>
            </a:pPr>
            <a:r>
              <a:rPr lang="ar-SA" sz="2000" b="1" dirty="0">
                <a:solidFill>
                  <a:srgbClr val="00B0F0"/>
                </a:solidFill>
                <a:cs typeface="+mj-cs"/>
              </a:rPr>
              <a:t>البيانات الثانوية: </a:t>
            </a:r>
            <a:r>
              <a:rPr lang="ar-SA" sz="2000" b="1" dirty="0">
                <a:cs typeface="+mj-cs"/>
              </a:rPr>
              <a:t>هي البيانات التي سبق جمعها وتسجيلها لأغراض أخرى، وتكون متاحة في مصادر مختلفة داخل المنظمة أو خارجها. وتمثل هذه البيانات نقطة البداية في كثير من الدراسات التسويقية نظرًا لسهولة الوصول إليها وانخفاض تكلفتها نسبيًا.</a:t>
            </a:r>
          </a:p>
          <a:p>
            <a:pPr marL="285750" indent="-285750" algn="just" rtl="1">
              <a:lnSpc>
                <a:spcPct val="150000"/>
              </a:lnSpc>
              <a:buFont typeface="Wingdings" panose="05000000000000000000" pitchFamily="2" charset="2"/>
              <a:buChar char="ü"/>
            </a:pPr>
            <a:endParaRPr lang="ar-SA" sz="2000" b="1" dirty="0">
              <a:cs typeface="+mj-cs"/>
            </a:endParaRPr>
          </a:p>
          <a:p>
            <a:pPr marL="285750" indent="-285750" algn="just" rtl="1">
              <a:lnSpc>
                <a:spcPct val="150000"/>
              </a:lnSpc>
              <a:buFont typeface="Wingdings" panose="05000000000000000000" pitchFamily="2" charset="2"/>
              <a:buChar char="ü"/>
            </a:pPr>
            <a:r>
              <a:rPr lang="ar-SA" sz="2000" b="1" dirty="0">
                <a:solidFill>
                  <a:srgbClr val="00B0F0"/>
                </a:solidFill>
                <a:cs typeface="+mj-cs"/>
              </a:rPr>
              <a:t>أما البيانات الأولية: </a:t>
            </a:r>
            <a:r>
              <a:rPr lang="ar-SA" sz="2000" b="1" dirty="0">
                <a:cs typeface="+mj-cs"/>
              </a:rPr>
              <a:t>فهي البيانات التي يتم جمعها خصيصًا لمعالجة مشكلة بحثية محددة أو للإجابة عن أسئلة بحثية معينة. وتمتاز هذه البيانات بارتباطها المباشر بهدف الدراسة، مما يجعلها أكثر ملاءمة لاحتياجات متخذي القرار في الموقف التسويقي محل الدراسة.</a:t>
            </a:r>
            <a:endParaRPr lang="en-US" sz="2000" b="1" dirty="0">
              <a:cs typeface="+mj-cs"/>
            </a:endParaRPr>
          </a:p>
        </p:txBody>
      </p:sp>
      <p:pic>
        <p:nvPicPr>
          <p:cNvPr id="10" name="Picture 9">
            <a:extLst>
              <a:ext uri="{FF2B5EF4-FFF2-40B4-BE49-F238E27FC236}">
                <a16:creationId xmlns:a16="http://schemas.microsoft.com/office/drawing/2014/main" id="{2B2D1CA2-153D-3794-12F9-D7FB27B2FE7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91049" y="4777740"/>
            <a:ext cx="3328414" cy="2080259"/>
          </a:xfrm>
          <a:prstGeom prst="rect">
            <a:avLst/>
          </a:prstGeom>
        </p:spPr>
      </p:pic>
    </p:spTree>
    <p:extLst>
      <p:ext uri="{BB962C8B-B14F-4D97-AF65-F5344CB8AC3E}">
        <p14:creationId xmlns:p14="http://schemas.microsoft.com/office/powerpoint/2010/main" val="19274310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DC456B-80FB-51E6-5606-5682F7E6907F}"/>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D66A7E2-DB3E-A7C4-3BF5-23BE73049870}"/>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7B349E20-DA30-71A7-FC4C-FC06E2E5E0E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18399F34-FF52-F208-7048-5446D102B0A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B4430B49-21E1-401C-9398-FED3FA1FB4F8}"/>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0BE1C735-9429-2C6B-6C9D-8CD84D4EEED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ED4C94D4-5A3B-BDE0-FA48-A7620A5FF33D}"/>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68E62264-D2BF-6527-FB89-413D92DE67E0}"/>
              </a:ext>
            </a:extLst>
          </p:cNvPr>
          <p:cNvSpPr txBox="1"/>
          <p:nvPr/>
        </p:nvSpPr>
        <p:spPr>
          <a:xfrm>
            <a:off x="5886961" y="1033475"/>
            <a:ext cx="6777990" cy="523220"/>
          </a:xfrm>
          <a:prstGeom prst="rect">
            <a:avLst/>
          </a:prstGeom>
          <a:noFill/>
        </p:spPr>
        <p:txBody>
          <a:bodyPr wrap="square">
            <a:spAutoFit/>
          </a:bodyPr>
          <a:lstStyle/>
          <a:p>
            <a:r>
              <a:rPr lang="ar-SA" sz="2800" dirty="0">
                <a:solidFill>
                  <a:srgbClr val="00B0F0"/>
                </a:solidFill>
              </a:rPr>
              <a:t>البيانات الثانوية</a:t>
            </a:r>
            <a:endParaRPr lang="en-US" sz="2800" dirty="0">
              <a:solidFill>
                <a:srgbClr val="00B0F0"/>
              </a:solidFill>
            </a:endParaRPr>
          </a:p>
        </p:txBody>
      </p:sp>
      <p:pic>
        <p:nvPicPr>
          <p:cNvPr id="6" name="Picture 5">
            <a:extLst>
              <a:ext uri="{FF2B5EF4-FFF2-40B4-BE49-F238E27FC236}">
                <a16:creationId xmlns:a16="http://schemas.microsoft.com/office/drawing/2014/main" id="{C77668DA-9E48-5AAC-B7E9-17BA957E5B1B}"/>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65047" y="3097976"/>
            <a:ext cx="3051810" cy="3051810"/>
          </a:xfrm>
          <a:prstGeom prst="rect">
            <a:avLst/>
          </a:prstGeom>
        </p:spPr>
      </p:pic>
      <p:sp>
        <p:nvSpPr>
          <p:cNvPr id="9" name="TextBox 8">
            <a:extLst>
              <a:ext uri="{FF2B5EF4-FFF2-40B4-BE49-F238E27FC236}">
                <a16:creationId xmlns:a16="http://schemas.microsoft.com/office/drawing/2014/main" id="{990C1C31-ECE5-AE34-626F-C3B594C72ED3}"/>
              </a:ext>
            </a:extLst>
          </p:cNvPr>
          <p:cNvSpPr txBox="1"/>
          <p:nvPr/>
        </p:nvSpPr>
        <p:spPr>
          <a:xfrm>
            <a:off x="3388994" y="2136339"/>
            <a:ext cx="8452485" cy="4197624"/>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2000" b="1" dirty="0"/>
              <a:t>تبدأ معظم عمليات البحث التسويقي عادةً بالرجوع إلى البيانات الثانوية قبل الشروع في جمع بيانات أولية جديدة. وتشمل مصادر البيانات الثانوية قواعد البيانات الداخلية للمنظمة، والتقارير الحكومية، والدوريات العلمية، وقواعد البيانات التجارية، ومحركات البحث عبر الإنترنت، إضافة إلى البيانات التي توفرها المؤسسات المتخصصة وشركات الأبحاث التسويقية.</a:t>
            </a:r>
          </a:p>
          <a:p>
            <a:pPr marL="342900" indent="-342900" algn="just" rtl="1">
              <a:lnSpc>
                <a:spcPct val="150000"/>
              </a:lnSpc>
              <a:buFont typeface="Arial" panose="020B0604020202020204" pitchFamily="34" charset="0"/>
              <a:buChar char="•"/>
            </a:pPr>
            <a:endParaRPr lang="ar-SA" sz="2000" b="1" dirty="0"/>
          </a:p>
          <a:p>
            <a:pPr marL="342900" indent="-342900" algn="just" rtl="1">
              <a:lnSpc>
                <a:spcPct val="150000"/>
              </a:lnSpc>
              <a:buFont typeface="Arial" panose="020B0604020202020204" pitchFamily="34" charset="0"/>
              <a:buChar char="•"/>
            </a:pPr>
            <a:r>
              <a:rPr lang="ar-SA" sz="2000" b="1" dirty="0"/>
              <a:t>وتتميز البيانات الثانوية بإمكانية الحصول عليها بسرعة أكبر وبتكلفة أقل مقارنة بالبيانات الأولية، كما أنها قد توفر معلومات يصعب على المنظمة جمعها بنفسها. ومع ذلك، ينبغي على الباحث تقييم هذه البيانات بعناية للتأكد من ملاءمتها للبحث ودقتها وحداثتها </a:t>
            </a:r>
            <a:r>
              <a:rPr lang="ar-SA" sz="2000" b="1" dirty="0" err="1"/>
              <a:t>وموضوعيتها</a:t>
            </a:r>
            <a:r>
              <a:rPr lang="ar-SA" sz="2000" b="1" dirty="0"/>
              <a:t>، لأن استخدام بيانات غير مناسبة قد يؤدي إلى استنتاجات وقرارات تسويقية غير دقيقة.</a:t>
            </a:r>
            <a:endParaRPr lang="en-US" sz="2000" b="1" dirty="0"/>
          </a:p>
        </p:txBody>
      </p:sp>
    </p:spTree>
    <p:extLst>
      <p:ext uri="{BB962C8B-B14F-4D97-AF65-F5344CB8AC3E}">
        <p14:creationId xmlns:p14="http://schemas.microsoft.com/office/powerpoint/2010/main" val="16961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54C98-64EE-0763-F31F-D93FFF0317A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F005F52-BD8E-C356-499A-A71DC722FDB7}"/>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78514A49-AC07-4642-91E8-F650C0AA54C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7D2E919E-70CA-8BC2-E128-0CC1BA51D41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E41509C7-923D-CABD-6593-65A1A91FE748}"/>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2F465D57-14BA-6C71-5EC9-330869B2BE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3D3C123C-0B62-A88F-4967-0B5C12AEA511}"/>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AB816436-F3A7-3FF3-7DDF-8888FC07389F}"/>
              </a:ext>
            </a:extLst>
          </p:cNvPr>
          <p:cNvSpPr txBox="1"/>
          <p:nvPr/>
        </p:nvSpPr>
        <p:spPr>
          <a:xfrm>
            <a:off x="5886961" y="1033475"/>
            <a:ext cx="6777990" cy="523220"/>
          </a:xfrm>
          <a:prstGeom prst="rect">
            <a:avLst/>
          </a:prstGeom>
          <a:noFill/>
        </p:spPr>
        <p:txBody>
          <a:bodyPr wrap="square">
            <a:spAutoFit/>
          </a:bodyPr>
          <a:lstStyle/>
          <a:p>
            <a:r>
              <a:rPr lang="ar-SA" sz="2800" dirty="0">
                <a:solidFill>
                  <a:srgbClr val="00B0F0"/>
                </a:solidFill>
              </a:rPr>
              <a:t>البيانات الأولية</a:t>
            </a:r>
            <a:endParaRPr lang="en-US" sz="2800" dirty="0">
              <a:solidFill>
                <a:srgbClr val="00B0F0"/>
              </a:solidFill>
            </a:endParaRPr>
          </a:p>
        </p:txBody>
      </p:sp>
      <p:pic>
        <p:nvPicPr>
          <p:cNvPr id="6" name="Picture 5">
            <a:extLst>
              <a:ext uri="{FF2B5EF4-FFF2-40B4-BE49-F238E27FC236}">
                <a16:creationId xmlns:a16="http://schemas.microsoft.com/office/drawing/2014/main" id="{237367C8-640D-F169-ADF6-4DC88CFD8777}"/>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265047" y="3097976"/>
            <a:ext cx="3051810" cy="3051810"/>
          </a:xfrm>
          <a:prstGeom prst="rect">
            <a:avLst/>
          </a:prstGeom>
        </p:spPr>
      </p:pic>
      <p:sp>
        <p:nvSpPr>
          <p:cNvPr id="9" name="TextBox 8">
            <a:extLst>
              <a:ext uri="{FF2B5EF4-FFF2-40B4-BE49-F238E27FC236}">
                <a16:creationId xmlns:a16="http://schemas.microsoft.com/office/drawing/2014/main" id="{755A941C-6F64-DEDA-2F5B-33EBEDBF696F}"/>
              </a:ext>
            </a:extLst>
          </p:cNvPr>
          <p:cNvSpPr txBox="1"/>
          <p:nvPr/>
        </p:nvSpPr>
        <p:spPr>
          <a:xfrm>
            <a:off x="3388994" y="2136339"/>
            <a:ext cx="8452485" cy="4197624"/>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2000" b="1" dirty="0"/>
              <a:t>تمثل البيانات الأولية المعلومات التي يتم جمعها خصيصًا لأغراض البحث الحالي بهدف معالجة مشكلة تسويقية محددة أو دعم قرار معين. ويشير كوتلر إلى أن الباحثين التسويقيين يعتمدون بصورة رئيسية على ثلاث طرائق أساسية لجمع البيانات الأولية، وهي:</a:t>
            </a:r>
          </a:p>
          <a:p>
            <a:pPr marL="342900" indent="-342900" algn="just" rtl="1">
              <a:lnSpc>
                <a:spcPct val="150000"/>
              </a:lnSpc>
              <a:buFont typeface="Wingdings" panose="05000000000000000000" pitchFamily="2" charset="2"/>
              <a:buChar char="ü"/>
            </a:pPr>
            <a:r>
              <a:rPr lang="en-US" sz="2000" b="1" dirty="0" err="1"/>
              <a:t>الملاحظة</a:t>
            </a:r>
            <a:endParaRPr lang="ar-SA" sz="2000" b="1" dirty="0"/>
          </a:p>
          <a:p>
            <a:pPr marL="342900" indent="-342900" algn="just" rtl="1">
              <a:lnSpc>
                <a:spcPct val="150000"/>
              </a:lnSpc>
              <a:buFont typeface="Wingdings" panose="05000000000000000000" pitchFamily="2" charset="2"/>
              <a:buChar char="ü"/>
            </a:pPr>
            <a:r>
              <a:rPr lang="en-US" sz="2000" b="1" dirty="0" err="1"/>
              <a:t>الاستقصاءات</a:t>
            </a:r>
            <a:r>
              <a:rPr lang="en-US" sz="2000" b="1" dirty="0"/>
              <a:t> </a:t>
            </a:r>
            <a:r>
              <a:rPr lang="en-US" sz="2000" b="1" dirty="0" err="1"/>
              <a:t>أو</a:t>
            </a:r>
            <a:r>
              <a:rPr lang="en-US" sz="2000" b="1" dirty="0"/>
              <a:t> </a:t>
            </a:r>
            <a:r>
              <a:rPr lang="en-US" sz="2000" b="1" dirty="0" err="1"/>
              <a:t>المسوح</a:t>
            </a:r>
            <a:r>
              <a:rPr lang="en-US" sz="2000" b="1" dirty="0"/>
              <a:t> </a:t>
            </a:r>
            <a:endParaRPr lang="ar-SA" sz="2000" b="1" dirty="0"/>
          </a:p>
          <a:p>
            <a:pPr marL="342900" indent="-342900" algn="just" rtl="1">
              <a:lnSpc>
                <a:spcPct val="150000"/>
              </a:lnSpc>
              <a:buFont typeface="Wingdings" panose="05000000000000000000" pitchFamily="2" charset="2"/>
              <a:buChar char="ü"/>
            </a:pPr>
            <a:r>
              <a:rPr lang="en-US" sz="2000" b="1" dirty="0" err="1"/>
              <a:t>التجارب</a:t>
            </a:r>
            <a:endParaRPr lang="ar-SA" sz="2000" b="1" dirty="0"/>
          </a:p>
          <a:p>
            <a:pPr marL="342900" indent="-342900" algn="just" rtl="1">
              <a:lnSpc>
                <a:spcPct val="150000"/>
              </a:lnSpc>
              <a:buFont typeface="Wingdings" panose="05000000000000000000" pitchFamily="2" charset="2"/>
              <a:buChar char="ü"/>
            </a:pPr>
            <a:endParaRPr lang="ar-SA" sz="2000" b="1" dirty="0"/>
          </a:p>
          <a:p>
            <a:pPr marL="342900" indent="-342900" algn="just" rtl="1">
              <a:lnSpc>
                <a:spcPct val="150000"/>
              </a:lnSpc>
              <a:buFont typeface="Wingdings" panose="05000000000000000000" pitchFamily="2" charset="2"/>
              <a:buChar char="Ø"/>
            </a:pPr>
            <a:r>
              <a:rPr lang="ar-SA" sz="2000" b="1" dirty="0"/>
              <a:t>وتختلف الطريقة المستخدمة باختلاف طبيعة المشكلة البحثية ونوع المعلومات المطلوبة، حيث توفر كل طريقة مزايا مختلفة تساعد الباحث على فهم الأسواق والعملاء بصورة أكثر دقة.</a:t>
            </a:r>
            <a:endParaRPr lang="en-US" sz="2000" b="1" dirty="0"/>
          </a:p>
        </p:txBody>
      </p:sp>
    </p:spTree>
    <p:extLst>
      <p:ext uri="{BB962C8B-B14F-4D97-AF65-F5344CB8AC3E}">
        <p14:creationId xmlns:p14="http://schemas.microsoft.com/office/powerpoint/2010/main" val="927326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8A3FD-5929-81F2-6A39-6EB82F1EBBBD}"/>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8995AFAC-C1EA-4787-3151-42420CC6639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0" y="4240530"/>
            <a:ext cx="2617470" cy="2617470"/>
          </a:xfrm>
          <a:prstGeom prst="rect">
            <a:avLst/>
          </a:prstGeom>
        </p:spPr>
      </p:pic>
      <p:sp>
        <p:nvSpPr>
          <p:cNvPr id="5" name="Rectangle 4">
            <a:extLst>
              <a:ext uri="{FF2B5EF4-FFF2-40B4-BE49-F238E27FC236}">
                <a16:creationId xmlns:a16="http://schemas.microsoft.com/office/drawing/2014/main" id="{AAA53BD6-19E9-C81E-CDC2-2DF4175A6627}"/>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21666BA0-A063-82C5-53FD-955606679CD0}"/>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428B5443-98C7-E43B-75F0-418BD0A5686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FE59CECB-871E-B053-3828-6B3937E082BA}"/>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66874DD-CEDF-1DC2-11A0-B1C4881025D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49171278-FE37-706F-9B3C-1AF35F66AD12}"/>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6ABA2997-CDD6-99AA-1031-4AE4D5CA17F5}"/>
              </a:ext>
            </a:extLst>
          </p:cNvPr>
          <p:cNvSpPr txBox="1"/>
          <p:nvPr/>
        </p:nvSpPr>
        <p:spPr>
          <a:xfrm>
            <a:off x="5189731" y="1033475"/>
            <a:ext cx="6777990" cy="523220"/>
          </a:xfrm>
          <a:prstGeom prst="rect">
            <a:avLst/>
          </a:prstGeom>
          <a:noFill/>
        </p:spPr>
        <p:txBody>
          <a:bodyPr wrap="square">
            <a:spAutoFit/>
          </a:bodyPr>
          <a:lstStyle/>
          <a:p>
            <a:r>
              <a:rPr lang="ar-SA" sz="2800" dirty="0">
                <a:solidFill>
                  <a:srgbClr val="00B0F0"/>
                </a:solidFill>
              </a:rPr>
              <a:t>البحث القائم على الملاحظة</a:t>
            </a:r>
            <a:endParaRPr lang="en-US" sz="2800" dirty="0">
              <a:solidFill>
                <a:srgbClr val="00B0F0"/>
              </a:solidFill>
            </a:endParaRPr>
          </a:p>
        </p:txBody>
      </p:sp>
      <p:sp>
        <p:nvSpPr>
          <p:cNvPr id="8" name="TextBox 7">
            <a:extLst>
              <a:ext uri="{FF2B5EF4-FFF2-40B4-BE49-F238E27FC236}">
                <a16:creationId xmlns:a16="http://schemas.microsoft.com/office/drawing/2014/main" id="{6FFE2118-AFD2-F794-9DB8-E630DC4D22EA}"/>
              </a:ext>
            </a:extLst>
          </p:cNvPr>
          <p:cNvSpPr txBox="1"/>
          <p:nvPr/>
        </p:nvSpPr>
        <p:spPr>
          <a:xfrm>
            <a:off x="2565749" y="1890648"/>
            <a:ext cx="8898255" cy="4197624"/>
          </a:xfrm>
          <a:prstGeom prst="rect">
            <a:avLst/>
          </a:prstGeom>
          <a:noFill/>
        </p:spPr>
        <p:txBody>
          <a:bodyPr wrap="square">
            <a:spAutoFit/>
          </a:bodyPr>
          <a:lstStyle/>
          <a:p>
            <a:pPr marL="342900" indent="-342900" algn="just" rtl="1">
              <a:lnSpc>
                <a:spcPct val="150000"/>
              </a:lnSpc>
              <a:buFont typeface="Wingdings" panose="05000000000000000000" pitchFamily="2" charset="2"/>
              <a:buChar char="q"/>
            </a:pPr>
            <a:r>
              <a:rPr lang="ar-SA" sz="2000" b="1" dirty="0"/>
              <a:t>يقوم البحث القائم على الملاحظة على جمع البيانات الأولية من خلال مراقبة الأفراد وسلوكياتهم وتصرفاتهم في المواقف الحقيقية ذات الصلة بالمشكلة التسويقية. ولا يقتصر دور الباحث على ملاحظة ما يفعله المستهلكون فقط، بل يمتد إلى متابعة ما يقولونه ويناقشونه عبر المدونات والمواقع الإلكترونية ومنصات التواصل الاجتماعي.</a:t>
            </a:r>
          </a:p>
          <a:p>
            <a:pPr marL="342900" indent="-342900" algn="just" rtl="1">
              <a:lnSpc>
                <a:spcPct val="150000"/>
              </a:lnSpc>
              <a:buFont typeface="Wingdings" panose="05000000000000000000" pitchFamily="2" charset="2"/>
              <a:buChar char="q"/>
            </a:pPr>
            <a:endParaRPr lang="ar-SA" sz="2000" b="1" dirty="0"/>
          </a:p>
          <a:p>
            <a:pPr marL="342900" indent="-342900" algn="just" rtl="1">
              <a:lnSpc>
                <a:spcPct val="150000"/>
              </a:lnSpc>
              <a:buFont typeface="Wingdings" panose="05000000000000000000" pitchFamily="2" charset="2"/>
              <a:buChar char="q"/>
            </a:pPr>
            <a:r>
              <a:rPr lang="ar-SA" sz="2000" b="1" dirty="0"/>
              <a:t>وتوفر الملاحظة معلومات يصعب الحصول عليها باستخدام أساليب البحث التقليدية الأكثر رسمية، لأنها تسمح بفهم السلوك الفعلي للمستهلكين في بيئتهم الطبيعية. ويمكن تنفيذ الملاحظة في بيئات واقعية مثل المتاجر والأسواق أو في بيئات تجريبية ومختبرات بحثية. وتعد هذه الطريقة من أكثر الأساليب ملاءمة للبحوث الاستكشافية التي تهدف إلى اكتشاف المشكلات والفرص التسويقية.</a:t>
            </a:r>
            <a:endParaRPr lang="en-US" sz="2000" b="1" dirty="0"/>
          </a:p>
        </p:txBody>
      </p:sp>
    </p:spTree>
    <p:extLst>
      <p:ext uri="{BB962C8B-B14F-4D97-AF65-F5344CB8AC3E}">
        <p14:creationId xmlns:p14="http://schemas.microsoft.com/office/powerpoint/2010/main" val="42234398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895CB-B3F9-8E4E-AECC-2C33C10C5FD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16A66CF-1FF7-F7EC-BF55-85214B8544E1}"/>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EAD2A9F1-9965-C822-6FA1-4763A168135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423C9B12-35D8-D6E6-0777-CBB6F67D3A9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C6075437-8BD9-E9B2-E2DC-33DE0BABA472}"/>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0C5B336A-7E1F-8C68-D5EC-5CDCAC43CB7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D126E54E-FE91-6DB1-4DB7-AFFD886EF2BE}"/>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7D58B917-5C4E-CD01-2C1C-F60EAE287EFD}"/>
              </a:ext>
            </a:extLst>
          </p:cNvPr>
          <p:cNvSpPr txBox="1"/>
          <p:nvPr/>
        </p:nvSpPr>
        <p:spPr>
          <a:xfrm>
            <a:off x="5414010" y="1033475"/>
            <a:ext cx="6777990" cy="523220"/>
          </a:xfrm>
          <a:prstGeom prst="rect">
            <a:avLst/>
          </a:prstGeom>
          <a:noFill/>
        </p:spPr>
        <p:txBody>
          <a:bodyPr wrap="square">
            <a:spAutoFit/>
          </a:bodyPr>
          <a:lstStyle/>
          <a:p>
            <a:r>
              <a:rPr lang="ar-SA" sz="2800" dirty="0">
                <a:solidFill>
                  <a:srgbClr val="00B0F0"/>
                </a:solidFill>
              </a:rPr>
              <a:t>مثال: مختبر فيشر برايس</a:t>
            </a:r>
            <a:endParaRPr lang="en-US" sz="2800" dirty="0">
              <a:solidFill>
                <a:srgbClr val="00B0F0"/>
              </a:solidFill>
            </a:endParaRPr>
          </a:p>
        </p:txBody>
      </p:sp>
      <p:sp>
        <p:nvSpPr>
          <p:cNvPr id="8" name="TextBox 7">
            <a:extLst>
              <a:ext uri="{FF2B5EF4-FFF2-40B4-BE49-F238E27FC236}">
                <a16:creationId xmlns:a16="http://schemas.microsoft.com/office/drawing/2014/main" id="{3E1CE360-066B-6FC9-CBD1-AC0E0DD15A77}"/>
              </a:ext>
            </a:extLst>
          </p:cNvPr>
          <p:cNvSpPr txBox="1"/>
          <p:nvPr/>
        </p:nvSpPr>
        <p:spPr>
          <a:xfrm>
            <a:off x="2931509" y="1950967"/>
            <a:ext cx="8486775" cy="3735959"/>
          </a:xfrm>
          <a:prstGeom prst="rect">
            <a:avLst/>
          </a:prstGeom>
          <a:noFill/>
        </p:spPr>
        <p:txBody>
          <a:bodyPr wrap="square">
            <a:spAutoFit/>
          </a:bodyPr>
          <a:lstStyle/>
          <a:p>
            <a:pPr algn="just" rtl="1">
              <a:lnSpc>
                <a:spcPct val="150000"/>
              </a:lnSpc>
            </a:pPr>
            <a:r>
              <a:rPr lang="ar-SA" sz="2000" b="1" dirty="0"/>
              <a:t>يعد مختبر </a:t>
            </a:r>
            <a:r>
              <a:rPr lang="en-US" sz="2000" b="1" dirty="0"/>
              <a:t>Fisher-Price Play Lab </a:t>
            </a:r>
            <a:r>
              <a:rPr lang="ar-SA" sz="2000" b="1" dirty="0"/>
              <a:t>مثالًا عمليًا على استخدام أسلوب الملاحظة في أبحاث التسويق. حيث تقوم الشركة بمراقبة الأطفال أثناء تفاعلهم الطبيعي مع الألعاب داخل بيئة مخصصة لذلك، بهدف فهم سلوكياتهم واهتماماتهم واستجاباتهم للمنتجات المختلفة.</a:t>
            </a:r>
          </a:p>
          <a:p>
            <a:pPr algn="just" rtl="1">
              <a:lnSpc>
                <a:spcPct val="150000"/>
              </a:lnSpc>
            </a:pPr>
            <a:endParaRPr lang="ar-SA" sz="2000" b="1" dirty="0"/>
          </a:p>
          <a:p>
            <a:pPr algn="just" rtl="1">
              <a:lnSpc>
                <a:spcPct val="150000"/>
              </a:lnSpc>
            </a:pPr>
            <a:r>
              <a:rPr lang="ar-SA" sz="2000" b="1" dirty="0"/>
              <a:t>وتساعد هذه الملاحظات الباحثين على اكتشاف كيفية استخدام الأطفال للألعاب فعليًا، وتحديد الخصائص التي تجذب انتباههم أو التي قد تسبب لهم صعوبات أثناء الاستخدام. وتُستخدم النتائج في تطوير منتجات جديدة وتحسين المنتجات الحالية بما يتوافق مع احتياجات الأطفال وتوقعات أولياء الأمور، مما يعزز نجاح المنتجات في السوق.</a:t>
            </a:r>
            <a:endParaRPr lang="en-US" sz="2000" b="1" dirty="0"/>
          </a:p>
        </p:txBody>
      </p:sp>
      <p:pic>
        <p:nvPicPr>
          <p:cNvPr id="10" name="Picture 9">
            <a:extLst>
              <a:ext uri="{FF2B5EF4-FFF2-40B4-BE49-F238E27FC236}">
                <a16:creationId xmlns:a16="http://schemas.microsoft.com/office/drawing/2014/main" id="{8144E2A3-B1F3-6120-B2D0-9950DA686692}"/>
              </a:ext>
            </a:extLst>
          </p:cNvPr>
          <p:cNvPicPr>
            <a:picLocks noChangeAspect="1"/>
          </p:cNvPicPr>
          <p:nvPr/>
        </p:nvPicPr>
        <p:blipFill>
          <a:blip r:embed="rId4"/>
          <a:stretch>
            <a:fillRect/>
          </a:stretch>
        </p:blipFill>
        <p:spPr>
          <a:xfrm>
            <a:off x="0" y="5177195"/>
            <a:ext cx="4370070" cy="1587792"/>
          </a:xfrm>
          <a:prstGeom prst="rect">
            <a:avLst/>
          </a:prstGeom>
        </p:spPr>
      </p:pic>
    </p:spTree>
    <p:extLst>
      <p:ext uri="{BB962C8B-B14F-4D97-AF65-F5344CB8AC3E}">
        <p14:creationId xmlns:p14="http://schemas.microsoft.com/office/powerpoint/2010/main" val="868429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FEEB6-AD55-48ED-0CCA-6A4595E745F5}"/>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81AAE6F1-54CA-1B31-5A29-F5BBA7B24F48}"/>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AE874407-BA1A-A8F3-D808-EB4C8083A5F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F9AA95B5-B5C0-9D36-0A6A-E7FA9FCDB86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5B104B1A-F2DF-F8C4-F095-261F55BDB12F}"/>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F0638318-3BEF-1D52-6994-4457A5205A9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42228F27-C98B-58AF-7720-88E3369FBDB5}"/>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984FA08A-E7B8-7200-6EBD-9E736C6E0AAC}"/>
              </a:ext>
            </a:extLst>
          </p:cNvPr>
          <p:cNvSpPr txBox="1"/>
          <p:nvPr/>
        </p:nvSpPr>
        <p:spPr>
          <a:xfrm>
            <a:off x="5825490" y="1068007"/>
            <a:ext cx="6777990" cy="523220"/>
          </a:xfrm>
          <a:prstGeom prst="rect">
            <a:avLst/>
          </a:prstGeom>
          <a:noFill/>
        </p:spPr>
        <p:txBody>
          <a:bodyPr wrap="square">
            <a:spAutoFit/>
          </a:bodyPr>
          <a:lstStyle/>
          <a:p>
            <a:r>
              <a:rPr lang="ar-SA" sz="2800" dirty="0">
                <a:solidFill>
                  <a:srgbClr val="00B0F0"/>
                </a:solidFill>
              </a:rPr>
              <a:t>البحوث المسحية</a:t>
            </a:r>
            <a:endParaRPr lang="en-US" sz="2800" dirty="0">
              <a:solidFill>
                <a:srgbClr val="00B0F0"/>
              </a:solidFill>
            </a:endParaRPr>
          </a:p>
        </p:txBody>
      </p:sp>
      <p:sp>
        <p:nvSpPr>
          <p:cNvPr id="8" name="TextBox 7">
            <a:extLst>
              <a:ext uri="{FF2B5EF4-FFF2-40B4-BE49-F238E27FC236}">
                <a16:creationId xmlns:a16="http://schemas.microsoft.com/office/drawing/2014/main" id="{E2850085-A1C2-7A5F-96D9-B4CC5040D8D8}"/>
              </a:ext>
            </a:extLst>
          </p:cNvPr>
          <p:cNvSpPr txBox="1"/>
          <p:nvPr/>
        </p:nvSpPr>
        <p:spPr>
          <a:xfrm>
            <a:off x="2931509" y="1950967"/>
            <a:ext cx="8486775" cy="4197624"/>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2000" b="1" dirty="0"/>
              <a:t>تُعد البحوث المسحية أكثر أساليب جمع البيانات الأولية استخدامًا في أبحاث التسويق، حيث تعتمد على طرح الأسئلة على الأفراد للحصول على معلومات تتعلق بمعارفهم واتجاهاتهم وتفضيلاتهم وسلوكهم الشرائي.</a:t>
            </a:r>
          </a:p>
          <a:p>
            <a:pPr marL="342900" indent="-342900" algn="just" rtl="1">
              <a:lnSpc>
                <a:spcPct val="150000"/>
              </a:lnSpc>
              <a:buFont typeface="Arial" panose="020B0604020202020204" pitchFamily="34" charset="0"/>
              <a:buChar char="•"/>
            </a:pPr>
            <a:endParaRPr lang="ar-SA" sz="2000" b="1" dirty="0"/>
          </a:p>
          <a:p>
            <a:pPr marL="342900" indent="-342900" algn="just" rtl="1">
              <a:lnSpc>
                <a:spcPct val="150000"/>
              </a:lnSpc>
              <a:buFont typeface="Arial" panose="020B0604020202020204" pitchFamily="34" charset="0"/>
              <a:buChar char="•"/>
            </a:pPr>
            <a:r>
              <a:rPr lang="ar-SA" sz="2000" b="1" dirty="0"/>
              <a:t>وتتميز هذه الطريقة بدرجة عالية من المرونة، إذ يمكن استخدامها لجمع أنواع متعددة من المعلومات في مواقف تسويقية مختلفة. كما تساعد الباحثين على وصف خصائص الأسواق والعملاء وقياس مستويات الرضا والاتجاهات الشرائية. ويمكن تنفيذ المسوح من خلال المقابلات الشخصية أو الهاتفية أو البريد الإلكتروني أو الاستبيانات الإلكترونية عبر الإنترنت، مما يجعلها مناسبة للإجابة عن عدد كبير من التساؤلات التسويقية.</a:t>
            </a:r>
            <a:endParaRPr lang="en-US" sz="2000" b="1" dirty="0"/>
          </a:p>
        </p:txBody>
      </p:sp>
      <p:pic>
        <p:nvPicPr>
          <p:cNvPr id="6" name="Picture 5">
            <a:extLst>
              <a:ext uri="{FF2B5EF4-FFF2-40B4-BE49-F238E27FC236}">
                <a16:creationId xmlns:a16="http://schemas.microsoft.com/office/drawing/2014/main" id="{698D886C-679C-FBA5-CC38-B60E17A970F7}"/>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797" y="4796254"/>
            <a:ext cx="2956128" cy="1970752"/>
          </a:xfrm>
          <a:prstGeom prst="rect">
            <a:avLst/>
          </a:prstGeom>
        </p:spPr>
      </p:pic>
    </p:spTree>
    <p:extLst>
      <p:ext uri="{BB962C8B-B14F-4D97-AF65-F5344CB8AC3E}">
        <p14:creationId xmlns:p14="http://schemas.microsoft.com/office/powerpoint/2010/main" val="6566354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0AB8E-AD74-76EB-1C8C-2558FB61E566}"/>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B415AA4-87E8-D128-27B3-4F47417C0321}"/>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D746E6B3-BBD8-6655-1B33-7CCAB4CBA77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A8AEC747-C144-67DF-581D-51FCD60C884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9350F698-08CA-D70A-ECC3-F9801E4AF1EF}"/>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B47AB5A6-A440-DA71-FD1A-3E386053F9B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6F232553-90C2-1558-1C80-923886181ACC}"/>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431D608D-7EF7-5090-A5B9-84D6C90C2781}"/>
              </a:ext>
            </a:extLst>
          </p:cNvPr>
          <p:cNvSpPr txBox="1"/>
          <p:nvPr/>
        </p:nvSpPr>
        <p:spPr>
          <a:xfrm>
            <a:off x="5185410" y="1112053"/>
            <a:ext cx="6777990" cy="523220"/>
          </a:xfrm>
          <a:prstGeom prst="rect">
            <a:avLst/>
          </a:prstGeom>
          <a:noFill/>
        </p:spPr>
        <p:txBody>
          <a:bodyPr wrap="square">
            <a:spAutoFit/>
          </a:bodyPr>
          <a:lstStyle/>
          <a:p>
            <a:r>
              <a:rPr lang="ar-SA" sz="2800" dirty="0">
                <a:solidFill>
                  <a:srgbClr val="00B0F0"/>
                </a:solidFill>
              </a:rPr>
              <a:t>مشكلات البحوث المسحية</a:t>
            </a:r>
            <a:endParaRPr lang="en-US" sz="2800" dirty="0">
              <a:solidFill>
                <a:srgbClr val="00B0F0"/>
              </a:solidFill>
            </a:endParaRPr>
          </a:p>
        </p:txBody>
      </p:sp>
      <p:sp>
        <p:nvSpPr>
          <p:cNvPr id="8" name="TextBox 7">
            <a:extLst>
              <a:ext uri="{FF2B5EF4-FFF2-40B4-BE49-F238E27FC236}">
                <a16:creationId xmlns:a16="http://schemas.microsoft.com/office/drawing/2014/main" id="{2BD6B35B-EA3D-0872-B194-CB8B995BD76E}"/>
              </a:ext>
            </a:extLst>
          </p:cNvPr>
          <p:cNvSpPr txBox="1"/>
          <p:nvPr/>
        </p:nvSpPr>
        <p:spPr>
          <a:xfrm>
            <a:off x="2931509" y="1950967"/>
            <a:ext cx="8486775" cy="4197624"/>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2000" b="1" dirty="0"/>
              <a:t>على الرغم من الانتشار الواسع للبحوث المسحية، فإنها تواجه عددًا من التحديات التي قد تؤثر في دقة النتائج. فقد يعجز بعض الأفراد عن الإجابة عن الأسئلة بسبب ضعف التذكر أو لعدم تفكيرهم مسبقًا في الموضوع محل الدراسة.</a:t>
            </a:r>
          </a:p>
          <a:p>
            <a:pPr marL="342900" indent="-342900" algn="just" rtl="1">
              <a:lnSpc>
                <a:spcPct val="150000"/>
              </a:lnSpc>
              <a:buFont typeface="Arial" panose="020B0604020202020204" pitchFamily="34" charset="0"/>
              <a:buChar char="•"/>
            </a:pPr>
            <a:endParaRPr lang="ar-SA" sz="2000" b="1" dirty="0"/>
          </a:p>
          <a:p>
            <a:pPr marL="342900" indent="-342900" algn="just" rtl="1">
              <a:lnSpc>
                <a:spcPct val="150000"/>
              </a:lnSpc>
              <a:buFont typeface="Arial" panose="020B0604020202020204" pitchFamily="34" charset="0"/>
              <a:buChar char="•"/>
            </a:pPr>
            <a:r>
              <a:rPr lang="ar-SA" sz="2000" b="1" dirty="0"/>
              <a:t>كما قد يرفض بعض المشاركين الإجابة عن الأسئلة المتعلقة بموضوعات يعتبرونها شخصية أو حساسة. وفي بعض الحالات قد يقدم المستجيبون إجابات غير دقيقة بهدف الظهور بمظهر أكثر معرفة أو لإرضاء الباحث. كذلك قد يتردد الأشخاص المشغولون في المشاركة في الاستطلاع أو يشعرون بأن بعض الأسئلة تمثل تدخلاً في خصوصيتهم، وهو ما قد يؤثر في جودة البيانات المجمعة.</a:t>
            </a:r>
            <a:endParaRPr lang="en-US" sz="2000" b="1" dirty="0"/>
          </a:p>
        </p:txBody>
      </p:sp>
      <p:pic>
        <p:nvPicPr>
          <p:cNvPr id="6" name="Picture 5">
            <a:extLst>
              <a:ext uri="{FF2B5EF4-FFF2-40B4-BE49-F238E27FC236}">
                <a16:creationId xmlns:a16="http://schemas.microsoft.com/office/drawing/2014/main" id="{F89DD6A1-751E-F4A4-40DA-3C4B55BF9A05}"/>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0" y="4624804"/>
            <a:ext cx="2956128" cy="2142202"/>
          </a:xfrm>
          <a:prstGeom prst="rect">
            <a:avLst/>
          </a:prstGeom>
        </p:spPr>
      </p:pic>
    </p:spTree>
    <p:extLst>
      <p:ext uri="{BB962C8B-B14F-4D97-AF65-F5344CB8AC3E}">
        <p14:creationId xmlns:p14="http://schemas.microsoft.com/office/powerpoint/2010/main" val="3017112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CA4D4-393F-801A-4D20-7B02BA624D94}"/>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ACAB13B-7BAB-D0A6-82B9-2D661E2CA2B9}"/>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5D081864-56D8-FABD-8AE0-FEB70C557D47}"/>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5776EDC6-66F9-975D-8FB1-BEF01AFA4A5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8022F262-C924-D78F-547B-E9DE2A571846}"/>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AAD1DB00-7B85-65CF-A1B0-C5D2DAA0985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A3393CC3-4658-D8F5-A1F6-C1645C45DE57}"/>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E002AFF3-04B0-6E4C-6D25-296441FDFE7C}"/>
              </a:ext>
            </a:extLst>
          </p:cNvPr>
          <p:cNvSpPr txBox="1"/>
          <p:nvPr/>
        </p:nvSpPr>
        <p:spPr>
          <a:xfrm>
            <a:off x="6096000" y="1186303"/>
            <a:ext cx="6777990" cy="523220"/>
          </a:xfrm>
          <a:prstGeom prst="rect">
            <a:avLst/>
          </a:prstGeom>
          <a:noFill/>
        </p:spPr>
        <p:txBody>
          <a:bodyPr wrap="square">
            <a:spAutoFit/>
          </a:bodyPr>
          <a:lstStyle/>
          <a:p>
            <a:r>
              <a:rPr lang="ar-SA" sz="2800" dirty="0">
                <a:solidFill>
                  <a:srgbClr val="00B0F0"/>
                </a:solidFill>
              </a:rPr>
              <a:t>البحث التجريبي</a:t>
            </a:r>
            <a:endParaRPr lang="en-US" sz="2800" dirty="0">
              <a:solidFill>
                <a:srgbClr val="00B0F0"/>
              </a:solidFill>
            </a:endParaRPr>
          </a:p>
        </p:txBody>
      </p:sp>
      <p:sp>
        <p:nvSpPr>
          <p:cNvPr id="8" name="TextBox 7">
            <a:extLst>
              <a:ext uri="{FF2B5EF4-FFF2-40B4-BE49-F238E27FC236}">
                <a16:creationId xmlns:a16="http://schemas.microsoft.com/office/drawing/2014/main" id="{DD612405-46D1-4A9A-66FB-5E595217BDA7}"/>
              </a:ext>
            </a:extLst>
          </p:cNvPr>
          <p:cNvSpPr txBox="1"/>
          <p:nvPr/>
        </p:nvSpPr>
        <p:spPr>
          <a:xfrm>
            <a:off x="2931509" y="1950967"/>
            <a:ext cx="8486775" cy="4197624"/>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2000" b="1" dirty="0"/>
              <a:t>يُستخدم البحث التجريبي لجمع البيانات الأولية من خلال اختيار مجموعات متشابهة من الأفراد، ثم تعريضها لمعالجات أو ظروف مختلفة مع التحكم في العوامل الأخرى المؤثرة، ومقارنة النتائج الناتجة بين المجموعات.</a:t>
            </a:r>
          </a:p>
          <a:p>
            <a:pPr marL="342900" indent="-342900" algn="just" rtl="1">
              <a:lnSpc>
                <a:spcPct val="150000"/>
              </a:lnSpc>
              <a:buFont typeface="Arial" panose="020B0604020202020204" pitchFamily="34" charset="0"/>
              <a:buChar char="•"/>
            </a:pPr>
            <a:endParaRPr lang="ar-SA" sz="2000" b="1" dirty="0"/>
          </a:p>
          <a:p>
            <a:pPr marL="342900" indent="-342900" algn="just" rtl="1">
              <a:lnSpc>
                <a:spcPct val="150000"/>
              </a:lnSpc>
              <a:buFont typeface="Arial" panose="020B0604020202020204" pitchFamily="34" charset="0"/>
              <a:buChar char="•"/>
            </a:pPr>
            <a:r>
              <a:rPr lang="ar-SA" sz="2000" b="1" dirty="0"/>
              <a:t>ويهدف هذا النوع من البحوث إلى اختبار العلاقات السببية بين المتغيرات، أي تحديد ما إذا كان تغيير عامل معين يؤدي إلى تغيير في سلوك المستهلك أو استجابته. ولذلك يعد البحث التجريبي الأسلوب الأكثر ملاءمة لدراسة علاقات السبب والنتيجة، مثل تأثير السعر أو الإعلان أو تصميم المنتج في قرارات الشراء، ويساعد الإدارة على اتخاذ قرارات تسويقية تستند إلى أدلة علمية موثوقة.</a:t>
            </a:r>
            <a:endParaRPr lang="en-US" sz="2000" b="1" dirty="0"/>
          </a:p>
        </p:txBody>
      </p:sp>
      <p:pic>
        <p:nvPicPr>
          <p:cNvPr id="11" name="Picture 10">
            <a:extLst>
              <a:ext uri="{FF2B5EF4-FFF2-40B4-BE49-F238E27FC236}">
                <a16:creationId xmlns:a16="http://schemas.microsoft.com/office/drawing/2014/main" id="{C7B37838-A407-C163-6D9C-51335312BCA6}"/>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0" y="4000500"/>
            <a:ext cx="2857500" cy="2857500"/>
          </a:xfrm>
          <a:prstGeom prst="rect">
            <a:avLst/>
          </a:prstGeom>
        </p:spPr>
      </p:pic>
    </p:spTree>
    <p:extLst>
      <p:ext uri="{BB962C8B-B14F-4D97-AF65-F5344CB8AC3E}">
        <p14:creationId xmlns:p14="http://schemas.microsoft.com/office/powerpoint/2010/main" val="14138825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7A098-1C2D-D548-2612-D7DF33785D5A}"/>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33992C37-87B9-67A3-A188-5EB4E2A957E1}"/>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D725F724-988F-C913-839C-68069DF1080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853E2BA3-1AA8-6A41-1674-8A885CA2546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794D33A6-C350-6FE6-7459-315DC0C1A71C}"/>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9D2828D3-6D14-266E-9006-7E1BAFF69E2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9A9B5429-6F7C-41CB-84D6-E6DC3E0C9C9A}"/>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F53DF914-BE40-0775-2898-5AAAE9D410CE}"/>
              </a:ext>
            </a:extLst>
          </p:cNvPr>
          <p:cNvSpPr txBox="1"/>
          <p:nvPr/>
        </p:nvSpPr>
        <p:spPr>
          <a:xfrm>
            <a:off x="4800046" y="944860"/>
            <a:ext cx="6777990" cy="461665"/>
          </a:xfrm>
          <a:prstGeom prst="rect">
            <a:avLst/>
          </a:prstGeom>
          <a:noFill/>
        </p:spPr>
        <p:txBody>
          <a:bodyPr wrap="square">
            <a:spAutoFit/>
          </a:bodyPr>
          <a:lstStyle/>
          <a:p>
            <a:r>
              <a:rPr lang="ar-SA" sz="2400" b="1" dirty="0">
                <a:solidFill>
                  <a:srgbClr val="00B0F0"/>
                </a:solidFill>
              </a:rPr>
              <a:t>طرق الاتصال في بحوث التسويق</a:t>
            </a:r>
            <a:endParaRPr lang="en-US" sz="2400" b="1" dirty="0">
              <a:solidFill>
                <a:srgbClr val="00B0F0"/>
              </a:solidFill>
            </a:endParaRPr>
          </a:p>
        </p:txBody>
      </p:sp>
      <p:sp>
        <p:nvSpPr>
          <p:cNvPr id="8" name="TextBox 7">
            <a:extLst>
              <a:ext uri="{FF2B5EF4-FFF2-40B4-BE49-F238E27FC236}">
                <a16:creationId xmlns:a16="http://schemas.microsoft.com/office/drawing/2014/main" id="{89F89B0A-9EA0-7CFA-6553-2B440C176835}"/>
              </a:ext>
            </a:extLst>
          </p:cNvPr>
          <p:cNvSpPr txBox="1"/>
          <p:nvPr/>
        </p:nvSpPr>
        <p:spPr>
          <a:xfrm>
            <a:off x="1050202" y="1498209"/>
            <a:ext cx="10368081" cy="5223161"/>
          </a:xfrm>
          <a:prstGeom prst="rect">
            <a:avLst/>
          </a:prstGeom>
          <a:noFill/>
        </p:spPr>
        <p:txBody>
          <a:bodyPr wrap="square">
            <a:spAutoFit/>
          </a:bodyPr>
          <a:lstStyle/>
          <a:p>
            <a:pPr marL="342900" indent="-342900" algn="just" rtl="1">
              <a:lnSpc>
                <a:spcPct val="150000"/>
              </a:lnSpc>
              <a:buFont typeface="Arial" panose="020B0604020202020204" pitchFamily="34" charset="0"/>
              <a:buChar char="•"/>
            </a:pPr>
            <a:r>
              <a:rPr lang="ar-SA" sz="1600" b="1" dirty="0"/>
              <a:t>تُعد طرق الاتصال من أهم الوسائل المستخدمة في جمع البيانات الأولية في بحوث التسويق، ويعتمد اختيار الطريقة المناسبة على طبيعة الدراسة والوقت والتكلفة ونوعية المعلومات المطلوبة. وتشير الأدبيات التسويقية إلى وجود أربع طرق رئيسية لجمع البيانات من المستجيبين.</a:t>
            </a:r>
          </a:p>
          <a:p>
            <a:pPr marL="342900" indent="-342900" algn="just" rtl="1">
              <a:lnSpc>
                <a:spcPct val="150000"/>
              </a:lnSpc>
              <a:buFont typeface="+mj-lt"/>
              <a:buAutoNum type="arabicPeriod"/>
            </a:pPr>
            <a:r>
              <a:rPr lang="ar-SA" sz="1600" b="1" dirty="0">
                <a:solidFill>
                  <a:srgbClr val="00B0F0"/>
                </a:solidFill>
              </a:rPr>
              <a:t>الاستبيانات البريدية: </a:t>
            </a:r>
            <a:r>
              <a:rPr lang="ar-SA" sz="1600" b="1" dirty="0"/>
              <a:t>تتمثل في إرسال الاستبيانات إلى المستهلكين عبر البريد للحصول على آرائهم ومعلوماتهم. وتمتاز هذه الطريقة بقدرتها على جمع كمية كبيرة من البيانات من عدد كبير من الأفراد بتكلفة منخفضة نسبيًا، إلا أن معدل الاستجابة فيها غالبًا يكون أقل مقارنة بالطرق الأخرى.</a:t>
            </a:r>
          </a:p>
          <a:p>
            <a:pPr marL="342900" indent="-342900" algn="just" rtl="1">
              <a:lnSpc>
                <a:spcPct val="150000"/>
              </a:lnSpc>
              <a:buFont typeface="+mj-lt"/>
              <a:buAutoNum type="arabicPeriod"/>
            </a:pPr>
            <a:endParaRPr lang="ar-SA" sz="1600" b="1" dirty="0"/>
          </a:p>
          <a:p>
            <a:pPr marL="342900" indent="-342900" algn="just" rtl="1">
              <a:lnSpc>
                <a:spcPct val="150000"/>
              </a:lnSpc>
              <a:buFont typeface="+mj-lt"/>
              <a:buAutoNum type="arabicPeriod"/>
            </a:pPr>
            <a:r>
              <a:rPr lang="ar-SA" sz="1600" b="1" dirty="0">
                <a:solidFill>
                  <a:srgbClr val="00B0F0"/>
                </a:solidFill>
              </a:rPr>
              <a:t>المقابلات الهاتفية: </a:t>
            </a:r>
            <a:r>
              <a:rPr lang="ar-SA" sz="1600" b="1" dirty="0"/>
              <a:t>تُعد من أسرع وسائل جمع البيانات، حيث تمكن الباحث من التواصل المباشر مع المستجيبين والحصول على المعلومات خلال فترة زمنية قصيرة. كما تتميز بمرونة أكبر من الاستبيانات البريدية في توضيح الأسئلة والاستفسارات.</a:t>
            </a:r>
          </a:p>
          <a:p>
            <a:pPr marL="342900" indent="-342900" algn="just" rtl="1">
              <a:lnSpc>
                <a:spcPct val="150000"/>
              </a:lnSpc>
              <a:buFont typeface="+mj-lt"/>
              <a:buAutoNum type="arabicPeriod"/>
            </a:pPr>
            <a:endParaRPr lang="ar-SA" sz="1600" b="1" dirty="0"/>
          </a:p>
          <a:p>
            <a:pPr marL="342900" indent="-342900" algn="just" rtl="1">
              <a:lnSpc>
                <a:spcPct val="150000"/>
              </a:lnSpc>
              <a:buFont typeface="+mj-lt"/>
              <a:buAutoNum type="arabicPeriod"/>
            </a:pPr>
            <a:r>
              <a:rPr lang="ar-SA" sz="1600" b="1" dirty="0">
                <a:solidFill>
                  <a:srgbClr val="00B0F0"/>
                </a:solidFill>
              </a:rPr>
              <a:t>المقابلات الشخصية: </a:t>
            </a:r>
            <a:r>
              <a:rPr lang="ar-SA" sz="1600" b="1" dirty="0"/>
              <a:t>يقوم الباحث أو المحاور بمقابلة الأفراد بشكل مباشر في منازلهم أو أماكن عملهم أو الأماكن العامة مثل مراكز التسوق. وتتميز هذه الطريقة بإمكانية الحصول على معلومات تفصيلية وعميقة، إضافة إلى قدرة الباحث على ملاحظة ردود الأفعال غير اللفظية.</a:t>
            </a:r>
          </a:p>
          <a:p>
            <a:pPr marL="342900" indent="-342900" algn="just" rtl="1">
              <a:lnSpc>
                <a:spcPct val="150000"/>
              </a:lnSpc>
              <a:buFont typeface="+mj-lt"/>
              <a:buAutoNum type="arabicPeriod"/>
            </a:pPr>
            <a:endParaRPr lang="ar-SA" sz="1600" b="1" dirty="0"/>
          </a:p>
          <a:p>
            <a:pPr marL="342900" indent="-342900" algn="just" rtl="1">
              <a:lnSpc>
                <a:spcPct val="150000"/>
              </a:lnSpc>
              <a:buFont typeface="+mj-lt"/>
              <a:buAutoNum type="arabicPeriod"/>
            </a:pPr>
            <a:r>
              <a:rPr lang="ar-SA" sz="1600" b="1" dirty="0">
                <a:solidFill>
                  <a:srgbClr val="00B0F0"/>
                </a:solidFill>
              </a:rPr>
              <a:t>البحوث التسويقية عبر الإنترنت: </a:t>
            </a:r>
            <a:r>
              <a:rPr lang="ar-SA" sz="1600" b="1" dirty="0"/>
              <a:t>أصبحت من أكثر الأساليب استخدامًا في العصر الرقمي، حيث يتم جمع البيانات من خلال الاستبيانات الإلكترونية، ومجموعات التركيز الافتراضية، والتجارب الإلكترونية، وتحليل سلوك المستهلكين عبر الإنترنت. وتمتاز بالسرعة، وانخفاض التكلفة، وسهولة الوصول إلى أعداد كبيرة من المستجيبين.</a:t>
            </a:r>
            <a:endParaRPr lang="en-US" sz="1600" b="1" dirty="0"/>
          </a:p>
        </p:txBody>
      </p:sp>
    </p:spTree>
    <p:extLst>
      <p:ext uri="{BB962C8B-B14F-4D97-AF65-F5344CB8AC3E}">
        <p14:creationId xmlns:p14="http://schemas.microsoft.com/office/powerpoint/2010/main" val="9313274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C9B83-5ED4-F61D-413F-FB719216D95B}"/>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0674CE05-0C68-0C5F-0EDF-A58EDAC1B7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4602" y="696042"/>
            <a:ext cx="9106446" cy="6070964"/>
          </a:xfrm>
          <a:prstGeom prst="rect">
            <a:avLst/>
          </a:prstGeom>
        </p:spPr>
      </p:pic>
      <p:sp>
        <p:nvSpPr>
          <p:cNvPr id="5" name="Rectangle 4">
            <a:extLst>
              <a:ext uri="{FF2B5EF4-FFF2-40B4-BE49-F238E27FC236}">
                <a16:creationId xmlns:a16="http://schemas.microsoft.com/office/drawing/2014/main" id="{3B22F687-D8ED-4307-9108-887E9050E930}"/>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3419F88D-6430-980D-5040-17F44597068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78A3B349-9908-4202-1722-5E1EB75006F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FAEF19CF-1671-8145-ECB4-8645882AA9C4}"/>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EBE29309-F63B-664C-E057-590151446AC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0D9B189A-10C0-6D5C-FA61-894742525E1F}"/>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34029491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972E5-0F6F-2C3A-234E-DBF7E447FF7B}"/>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7BA2A96E-309F-7635-B9AE-62EAD5FC019E}"/>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958006" y="859330"/>
            <a:ext cx="8864977" cy="5907676"/>
          </a:xfrm>
          <a:prstGeom prst="rect">
            <a:avLst/>
          </a:prstGeom>
        </p:spPr>
      </p:pic>
      <p:sp>
        <p:nvSpPr>
          <p:cNvPr id="5" name="Rectangle 4">
            <a:extLst>
              <a:ext uri="{FF2B5EF4-FFF2-40B4-BE49-F238E27FC236}">
                <a16:creationId xmlns:a16="http://schemas.microsoft.com/office/drawing/2014/main" id="{3A79F603-1292-8E8E-7BF8-4E6EB9E3E84F}"/>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9124C52E-BE8C-A80E-4088-534E8E87B3F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850ECF18-4192-725D-83DF-33039F015E8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62764C66-48C1-AE76-2627-53D36B70CE07}"/>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96D722B0-3312-99F8-0229-76AC5E08ECE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E9DC02A8-4888-3928-3D5B-2033E581BE0C}"/>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Tree>
    <p:extLst>
      <p:ext uri="{BB962C8B-B14F-4D97-AF65-F5344CB8AC3E}">
        <p14:creationId xmlns:p14="http://schemas.microsoft.com/office/powerpoint/2010/main" val="32137432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6EC5C-A47E-7E23-65C9-A0723FB097E0}"/>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6B1510DC-A08D-C56F-C22C-D45995197090}"/>
              </a:ext>
            </a:extLst>
          </p:cNvPr>
          <p:cNvPicPr>
            <a:picLocks noChangeAspect="1"/>
          </p:cNvPicPr>
          <p:nvPr/>
        </p:nvPicPr>
        <p:blipFill>
          <a:blip r:embed="rId3"/>
          <a:stretch>
            <a:fillRect/>
          </a:stretch>
        </p:blipFill>
        <p:spPr>
          <a:xfrm>
            <a:off x="199927" y="5635995"/>
            <a:ext cx="2566092" cy="1207833"/>
          </a:xfrm>
          <a:prstGeom prst="rect">
            <a:avLst/>
          </a:prstGeom>
        </p:spPr>
      </p:pic>
      <p:sp>
        <p:nvSpPr>
          <p:cNvPr id="5" name="Rectangle 4">
            <a:extLst>
              <a:ext uri="{FF2B5EF4-FFF2-40B4-BE49-F238E27FC236}">
                <a16:creationId xmlns:a16="http://schemas.microsoft.com/office/drawing/2014/main" id="{ACF2F227-7FB0-9EE8-7961-52AC62CDFC7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5019DA54-F832-75FB-2141-1A2E3B33CD0A}"/>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D3E5FFA3-72F1-9867-8098-7D5B85B2C2B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EA2A0B28-77ED-D660-4286-8F65ED1E2FF9}"/>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FA2EBB2A-0BEE-1410-018C-CC0E790297B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8076C519-6E98-BFBC-605F-ABDCF1E4EA95}"/>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8" name="TextBox 7">
            <a:extLst>
              <a:ext uri="{FF2B5EF4-FFF2-40B4-BE49-F238E27FC236}">
                <a16:creationId xmlns:a16="http://schemas.microsoft.com/office/drawing/2014/main" id="{9E136010-529C-AA00-59D5-E9CFBE35559A}"/>
              </a:ext>
            </a:extLst>
          </p:cNvPr>
          <p:cNvSpPr txBox="1"/>
          <p:nvPr/>
        </p:nvSpPr>
        <p:spPr>
          <a:xfrm>
            <a:off x="5354156" y="748559"/>
            <a:ext cx="1661310" cy="461665"/>
          </a:xfrm>
          <a:prstGeom prst="rect">
            <a:avLst/>
          </a:prstGeom>
          <a:noFill/>
        </p:spPr>
        <p:txBody>
          <a:bodyPr wrap="square">
            <a:spAutoFit/>
          </a:bodyPr>
          <a:lstStyle/>
          <a:p>
            <a:pPr algn="r" rtl="1"/>
            <a:r>
              <a:rPr lang="ar-SA" sz="2400" b="1" dirty="0">
                <a:solidFill>
                  <a:srgbClr val="00B0F0"/>
                </a:solidFill>
              </a:rPr>
              <a:t>أخذ العينات</a:t>
            </a:r>
            <a:endParaRPr lang="en-US" sz="2400" b="1" dirty="0">
              <a:solidFill>
                <a:srgbClr val="00B0F0"/>
              </a:solidFill>
            </a:endParaRPr>
          </a:p>
        </p:txBody>
      </p:sp>
      <p:sp>
        <p:nvSpPr>
          <p:cNvPr id="10" name="TextBox 9">
            <a:extLst>
              <a:ext uri="{FF2B5EF4-FFF2-40B4-BE49-F238E27FC236}">
                <a16:creationId xmlns:a16="http://schemas.microsoft.com/office/drawing/2014/main" id="{3B28C377-D32C-32A9-08A4-97C68E0BD0C4}"/>
              </a:ext>
            </a:extLst>
          </p:cNvPr>
          <p:cNvSpPr txBox="1"/>
          <p:nvPr/>
        </p:nvSpPr>
        <p:spPr>
          <a:xfrm>
            <a:off x="2381061" y="1222005"/>
            <a:ext cx="9037223" cy="5223161"/>
          </a:xfrm>
          <a:prstGeom prst="rect">
            <a:avLst/>
          </a:prstGeom>
          <a:noFill/>
        </p:spPr>
        <p:txBody>
          <a:bodyPr wrap="square">
            <a:spAutoFit/>
          </a:bodyPr>
          <a:lstStyle/>
          <a:p>
            <a:pPr algn="just" rtl="1">
              <a:lnSpc>
                <a:spcPct val="150000"/>
              </a:lnSpc>
            </a:pPr>
            <a:r>
              <a:rPr lang="ar-SA" sz="1600" b="1" dirty="0"/>
              <a:t>تُعد عملية أخذ العينات من المراحل الأساسية في بحوث التسويق، حيث يصعب في كثير من الأحيان دراسة جميع أفراد المجتمع المستهدف بسبب القيود المتعلقة بالوقت والتكلفة والجهد. لذلك يعتمد الباحثون على اختيار عينة تمثل المجتمع الأصلي تمثيلًا دقيقًا.</a:t>
            </a:r>
          </a:p>
          <a:p>
            <a:pPr algn="just" rtl="1">
              <a:lnSpc>
                <a:spcPct val="150000"/>
              </a:lnSpc>
            </a:pPr>
            <a:endParaRPr lang="ar-SA" sz="1600" b="1" dirty="0"/>
          </a:p>
          <a:p>
            <a:pPr marL="285750" indent="-285750" algn="just" rtl="1">
              <a:lnSpc>
                <a:spcPct val="150000"/>
              </a:lnSpc>
              <a:buFont typeface="Arial" panose="020B0604020202020204" pitchFamily="34" charset="0"/>
              <a:buChar char="•"/>
            </a:pPr>
            <a:r>
              <a:rPr lang="ar-SA" sz="1600" b="1" dirty="0"/>
              <a:t>تعتمد بحوث التسويق غالبًا على دراسة عينة محدودة من المستهلكين بهدف التوصل إلى استنتاجات يمكن تعميمها على المجتمع المستهدف بأكمله.</a:t>
            </a:r>
          </a:p>
          <a:p>
            <a:pPr marL="285750" indent="-285750" algn="just" rtl="1">
              <a:lnSpc>
                <a:spcPct val="150000"/>
              </a:lnSpc>
              <a:buFont typeface="Arial" panose="020B0604020202020204" pitchFamily="34" charset="0"/>
              <a:buChar char="•"/>
            </a:pPr>
            <a:r>
              <a:rPr lang="ar-SA" sz="1600" b="1" dirty="0"/>
              <a:t>العينة:</a:t>
            </a:r>
            <a:r>
              <a:rPr lang="en-US" sz="1600" b="1" dirty="0"/>
              <a:t> </a:t>
            </a:r>
            <a:r>
              <a:rPr lang="ar-SA" sz="1600" b="1" dirty="0"/>
              <a:t>هي جزء أو شريحة من المجتمع الأصلي يتم اختيارها بطريقة علمية للمشاركة في الدراسة، بحيث تعكس خصائص المجتمع الذي تمثلّه.</a:t>
            </a:r>
          </a:p>
          <a:p>
            <a:pPr marL="285750" indent="-285750" algn="just" rtl="1">
              <a:lnSpc>
                <a:spcPct val="150000"/>
              </a:lnSpc>
              <a:buFont typeface="Arial" panose="020B0604020202020204" pitchFamily="34" charset="0"/>
              <a:buChar char="•"/>
            </a:pPr>
            <a:r>
              <a:rPr lang="ar-SA" sz="1600" b="1" dirty="0"/>
              <a:t>يجب أن تكون العينة ممثلة للمجتمع الإحصائي بدرجة كافية، حتى يتمكن الباحث من الحصول على نتائج دقيقة وموثوقة حول اتجاهات المستهلكين وآرائهم وسلوكياتهم.</a:t>
            </a:r>
          </a:p>
          <a:p>
            <a:pPr marL="285750" indent="-285750" algn="just" rtl="1">
              <a:lnSpc>
                <a:spcPct val="150000"/>
              </a:lnSpc>
              <a:buFont typeface="Arial" panose="020B0604020202020204" pitchFamily="34" charset="0"/>
              <a:buChar char="•"/>
            </a:pPr>
            <a:r>
              <a:rPr lang="ar-SA" sz="1600" b="1" dirty="0"/>
              <a:t>كلما زادت قدرة العينة على تمثيل المجتمع الأصلي، ارتفعت درجة دقة النتائج وإمكانية تعميمها على جميع أفراد المجتمع المستهدف.</a:t>
            </a:r>
          </a:p>
          <a:p>
            <a:pPr marL="285750" indent="-285750" algn="just" rtl="1">
              <a:lnSpc>
                <a:spcPct val="150000"/>
              </a:lnSpc>
              <a:buFont typeface="Arial" panose="020B0604020202020204" pitchFamily="34" charset="0"/>
              <a:buChar char="•"/>
            </a:pPr>
            <a:r>
              <a:rPr lang="ar-SA" sz="1600" b="1" dirty="0"/>
              <a:t>يهدف استخدام العينات إلى تحقيق التوازن بين دقة المعلومات من جهة، وتوفير الوقت والجهد والتكلفة من جهة أخرى.</a:t>
            </a:r>
          </a:p>
          <a:p>
            <a:pPr marL="285750" indent="-285750" algn="just" rtl="1">
              <a:lnSpc>
                <a:spcPct val="150000"/>
              </a:lnSpc>
              <a:buFont typeface="Arial" panose="020B0604020202020204" pitchFamily="34" charset="0"/>
              <a:buChar char="•"/>
            </a:pPr>
            <a:endParaRPr lang="ar-SA" sz="1600" b="1" dirty="0"/>
          </a:p>
          <a:p>
            <a:pPr marL="285750" indent="-285750" algn="just" rtl="1">
              <a:lnSpc>
                <a:spcPct val="150000"/>
              </a:lnSpc>
              <a:buFont typeface="Wingdings" panose="05000000000000000000" pitchFamily="2" charset="2"/>
              <a:buChar char="v"/>
            </a:pPr>
            <a:r>
              <a:rPr lang="ar-SA" sz="1600" b="1" dirty="0">
                <a:solidFill>
                  <a:srgbClr val="00B0F0"/>
                </a:solidFill>
              </a:rPr>
              <a:t>مثال </a:t>
            </a:r>
            <a:r>
              <a:rPr lang="ar-SA" sz="1600" b="1" dirty="0" err="1">
                <a:solidFill>
                  <a:srgbClr val="00B0F0"/>
                </a:solidFill>
              </a:rPr>
              <a:t>تطبيقي:</a:t>
            </a:r>
            <a:r>
              <a:rPr lang="ar-SA" sz="1600" b="1" dirty="0" err="1"/>
              <a:t>إذا</a:t>
            </a:r>
            <a:r>
              <a:rPr lang="ar-SA" sz="1600" b="1" dirty="0"/>
              <a:t> أرادت شركة معرفة رضا سكان مدينة يبلغ عدد سكانها مليون نسمة عن خدمة معينة، فمن غير العملي سؤال جميع السكان. لذلك يتم اختيار عينة مناسبة من الأفراد تمثل المجتمع، ثم تُستخدم نتائجها لاستنتاج مستوى الرضا لدى المجتمع ككل.</a:t>
            </a:r>
            <a:endParaRPr lang="en-US" sz="1600" b="1" dirty="0"/>
          </a:p>
        </p:txBody>
      </p:sp>
    </p:spTree>
    <p:extLst>
      <p:ext uri="{BB962C8B-B14F-4D97-AF65-F5344CB8AC3E}">
        <p14:creationId xmlns:p14="http://schemas.microsoft.com/office/powerpoint/2010/main" val="39572010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F6286-27D6-77A7-3D02-73F3B030FEB3}"/>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D830B076-6517-AF6F-F4F5-662EBD8B08D2}"/>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39D8DF7C-8BEC-81F9-D77A-BED0EBF0738C}"/>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EA261AD2-1E02-19FC-2409-6A11706E92C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7F6A7A42-ECE8-A187-6BD8-1F49CDE5E8A2}"/>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E8336D10-EB81-A4B5-F60A-653C350865F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09EFF549-D535-7FDA-B315-C86FD5FFF93A}"/>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8" name="TextBox 7">
            <a:extLst>
              <a:ext uri="{FF2B5EF4-FFF2-40B4-BE49-F238E27FC236}">
                <a16:creationId xmlns:a16="http://schemas.microsoft.com/office/drawing/2014/main" id="{A483FBFB-C425-D6AB-0F35-B1F4CC7918AF}"/>
              </a:ext>
            </a:extLst>
          </p:cNvPr>
          <p:cNvSpPr txBox="1"/>
          <p:nvPr/>
        </p:nvSpPr>
        <p:spPr>
          <a:xfrm>
            <a:off x="5578625" y="1173310"/>
            <a:ext cx="1661310" cy="461665"/>
          </a:xfrm>
          <a:prstGeom prst="rect">
            <a:avLst/>
          </a:prstGeom>
          <a:noFill/>
        </p:spPr>
        <p:txBody>
          <a:bodyPr wrap="square">
            <a:spAutoFit/>
          </a:bodyPr>
          <a:lstStyle/>
          <a:p>
            <a:pPr algn="r" rtl="1"/>
            <a:r>
              <a:rPr lang="ar-SA" sz="2400" b="1" dirty="0">
                <a:solidFill>
                  <a:srgbClr val="00B0F0"/>
                </a:solidFill>
              </a:rPr>
              <a:t>أدوات البحث</a:t>
            </a:r>
            <a:endParaRPr lang="en-US" sz="2400" b="1" dirty="0">
              <a:solidFill>
                <a:srgbClr val="00B0F0"/>
              </a:solidFill>
            </a:endParaRPr>
          </a:p>
        </p:txBody>
      </p:sp>
      <p:sp>
        <p:nvSpPr>
          <p:cNvPr id="10" name="TextBox 9">
            <a:extLst>
              <a:ext uri="{FF2B5EF4-FFF2-40B4-BE49-F238E27FC236}">
                <a16:creationId xmlns:a16="http://schemas.microsoft.com/office/drawing/2014/main" id="{C08C7C91-9278-D148-FDEB-182A71F992C9}"/>
              </a:ext>
            </a:extLst>
          </p:cNvPr>
          <p:cNvSpPr txBox="1"/>
          <p:nvPr/>
        </p:nvSpPr>
        <p:spPr>
          <a:xfrm>
            <a:off x="1477646" y="1949968"/>
            <a:ext cx="9698126" cy="4484497"/>
          </a:xfrm>
          <a:prstGeom prst="rect">
            <a:avLst/>
          </a:prstGeom>
          <a:noFill/>
        </p:spPr>
        <p:txBody>
          <a:bodyPr wrap="square">
            <a:spAutoFit/>
          </a:bodyPr>
          <a:lstStyle/>
          <a:p>
            <a:pPr marL="342900" indent="-342900" algn="just" rtl="1">
              <a:lnSpc>
                <a:spcPct val="150000"/>
              </a:lnSpc>
              <a:buAutoNum type="arabicPeriod"/>
            </a:pPr>
            <a:r>
              <a:rPr lang="ar-SA" sz="1600" b="1" dirty="0">
                <a:solidFill>
                  <a:srgbClr val="00B0F0"/>
                </a:solidFill>
              </a:rPr>
              <a:t>الاستبيانات: </a:t>
            </a:r>
            <a:r>
              <a:rPr lang="ar-SA" sz="1600" b="1" dirty="0"/>
              <a:t>تعد الاستبيانات من أكثر أدوات جمع البيانات استخدامًا في البحوث التسويقية، حيث تُمكّن الباحث من الحصول على المعلومات من المبحوثين بطرق متعددة، مثل المقابلات الشخصية، أو الاتصال الهاتفي، أو البريد الإلكتروني، أو عبر المنصات الإلكترونية، مما يسهم في جمع بيانات كمية ومنظمة تسهّل عملية التحليل والتفسير.</a:t>
            </a:r>
          </a:p>
          <a:p>
            <a:pPr marL="342900" indent="-342900" algn="just" rtl="1">
              <a:lnSpc>
                <a:spcPct val="150000"/>
              </a:lnSpc>
              <a:buAutoNum type="arabicPeriod"/>
            </a:pPr>
            <a:r>
              <a:rPr lang="ar-SA" sz="1600" b="1" dirty="0">
                <a:solidFill>
                  <a:srgbClr val="00B0F0"/>
                </a:solidFill>
              </a:rPr>
              <a:t>الأدوات الميكانيكية: </a:t>
            </a:r>
            <a:r>
              <a:rPr lang="ar-SA" sz="1600" b="1" dirty="0"/>
              <a:t>تتمثل الأدوات الميكانيكية في الأجهزة والتقنيات المستخدمة لجمع البيانات السلوكية والفسيولوجية للمستهلكين بصورة مباشرة، ومن أبرزها:</a:t>
            </a:r>
          </a:p>
          <a:p>
            <a:pPr marL="342900" indent="-342900" algn="just" rtl="1">
              <a:lnSpc>
                <a:spcPct val="150000"/>
              </a:lnSpc>
              <a:buFont typeface="Arial" panose="020B0604020202020204" pitchFamily="34" charset="0"/>
              <a:buChar char="•"/>
            </a:pPr>
            <a:r>
              <a:rPr lang="ar-SA" sz="1600" b="1" dirty="0"/>
              <a:t>أجهزة قياس المشاهدة التلفزيونية وأنظمة الكابلات والأقمار الصناعية، التي تُستخدم لمتابعة أنماط المشاهدة وقياس حجم الجمهور.</a:t>
            </a:r>
          </a:p>
          <a:p>
            <a:pPr marL="342900" indent="-342900" algn="just" rtl="1">
              <a:lnSpc>
                <a:spcPct val="150000"/>
              </a:lnSpc>
              <a:buFont typeface="Arial" panose="020B0604020202020204" pitchFamily="34" charset="0"/>
              <a:buChar char="•"/>
            </a:pPr>
            <a:r>
              <a:rPr lang="ar-SA" sz="1600" b="1" dirty="0"/>
              <a:t>أجهزة المسح الضوئي عند نقاط البيع، والتي تسجل مشتريات المستهلكين وتوفر بيانات دقيقة حول السلوك الشرائي.</a:t>
            </a:r>
          </a:p>
          <a:p>
            <a:pPr marL="342900" indent="-342900" algn="just" rtl="1">
              <a:lnSpc>
                <a:spcPct val="150000"/>
              </a:lnSpc>
              <a:buFont typeface="Arial" panose="020B0604020202020204" pitchFamily="34" charset="0"/>
              <a:buChar char="•"/>
            </a:pPr>
            <a:r>
              <a:rPr lang="ar-SA" sz="1600" b="1" dirty="0"/>
              <a:t>المستشعرات الذكية المثبتة على الأرفف، التي تساعد في تحليل الخصائص الديموغرافية للمستهلكين، مثل العمر والجنس، ورصد تفاعلهم مع المنتجات وقرارات الاختيار والشراء.</a:t>
            </a:r>
          </a:p>
          <a:p>
            <a:pPr marL="342900" indent="-342900" algn="just" rtl="1">
              <a:lnSpc>
                <a:spcPct val="150000"/>
              </a:lnSpc>
              <a:buFont typeface="Arial" panose="020B0604020202020204" pitchFamily="34" charset="0"/>
              <a:buChar char="•"/>
            </a:pPr>
            <a:r>
              <a:rPr lang="ar-SA" sz="1600" b="1" dirty="0"/>
              <a:t>قياس الاستجابات الفسيولوجية للمستهلكين تجاه المثيرات والعروض التسويقية، مثل معدل نبضات القلب وحركات العين والتغيرات الانفعالية.</a:t>
            </a:r>
          </a:p>
          <a:p>
            <a:pPr marL="342900" indent="-342900" algn="just" rtl="1">
              <a:lnSpc>
                <a:spcPct val="150000"/>
              </a:lnSpc>
              <a:buFont typeface="Arial" panose="020B0604020202020204" pitchFamily="34" charset="0"/>
              <a:buChar char="•"/>
            </a:pPr>
            <a:r>
              <a:rPr lang="ar-SA" sz="1600" b="1" dirty="0"/>
              <a:t>التسويق العصبي الذي يعتمد على تقنيات متقدمة لدراسة نشاط الدماغ وفهم الاستجابات </a:t>
            </a:r>
            <a:r>
              <a:rPr lang="ar-SA" sz="1600" b="1" dirty="0" err="1"/>
              <a:t>اللاواعية</a:t>
            </a:r>
            <a:r>
              <a:rPr lang="ar-SA" sz="1600" b="1" dirty="0"/>
              <a:t> للمستهلكين تجاه الرسائل والعروض التسويقية.</a:t>
            </a:r>
            <a:endParaRPr lang="en-US" sz="1600" b="1" dirty="0"/>
          </a:p>
        </p:txBody>
      </p:sp>
    </p:spTree>
    <p:extLst>
      <p:ext uri="{BB962C8B-B14F-4D97-AF65-F5344CB8AC3E}">
        <p14:creationId xmlns:p14="http://schemas.microsoft.com/office/powerpoint/2010/main" val="12157188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AFCC9-D3E3-4867-9CB6-1B407DA81B22}"/>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DE78751-C277-B2D9-3B3A-C2DA1EE863F3}"/>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2D34F996-CD99-4BF9-01D2-AB659EBFE149}"/>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0CCEA444-B33C-89C2-F1C5-A3DAA573847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6C77EB2E-7CB3-B1D4-79F0-8F7C417FF57D}"/>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887BA025-7E85-06CF-BAC3-415A25875EC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10F16373-0ADD-DA5B-5577-78BB95D0D455}"/>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18958B8B-1D58-5567-414C-710570243DA7}"/>
              </a:ext>
            </a:extLst>
          </p:cNvPr>
          <p:cNvSpPr txBox="1"/>
          <p:nvPr/>
        </p:nvSpPr>
        <p:spPr>
          <a:xfrm>
            <a:off x="3639710" y="845609"/>
            <a:ext cx="4205334" cy="369332"/>
          </a:xfrm>
          <a:prstGeom prst="rect">
            <a:avLst/>
          </a:prstGeom>
          <a:noFill/>
        </p:spPr>
        <p:txBody>
          <a:bodyPr wrap="square">
            <a:spAutoFit/>
          </a:bodyPr>
          <a:lstStyle/>
          <a:p>
            <a:pPr algn="just" rtl="1"/>
            <a:r>
              <a:rPr lang="ar-SA" b="1" dirty="0">
                <a:solidFill>
                  <a:srgbClr val="00B0F0"/>
                </a:solidFill>
              </a:rPr>
              <a:t>بعض الرؤى المستفادة من التسويق العصبي</a:t>
            </a:r>
            <a:endParaRPr lang="en-US" b="1" dirty="0">
              <a:solidFill>
                <a:srgbClr val="00B0F0"/>
              </a:solidFill>
            </a:endParaRPr>
          </a:p>
        </p:txBody>
      </p:sp>
      <p:sp>
        <p:nvSpPr>
          <p:cNvPr id="11" name="TextBox 10">
            <a:extLst>
              <a:ext uri="{FF2B5EF4-FFF2-40B4-BE49-F238E27FC236}">
                <a16:creationId xmlns:a16="http://schemas.microsoft.com/office/drawing/2014/main" id="{989AD274-068F-24B0-325C-3E3921EB38AB}"/>
              </a:ext>
            </a:extLst>
          </p:cNvPr>
          <p:cNvSpPr txBox="1"/>
          <p:nvPr/>
        </p:nvSpPr>
        <p:spPr>
          <a:xfrm>
            <a:off x="460878" y="1329617"/>
            <a:ext cx="10824266" cy="5223161"/>
          </a:xfrm>
          <a:prstGeom prst="rect">
            <a:avLst/>
          </a:prstGeom>
          <a:noFill/>
        </p:spPr>
        <p:txBody>
          <a:bodyPr wrap="square">
            <a:spAutoFit/>
          </a:bodyPr>
          <a:lstStyle/>
          <a:p>
            <a:pPr algn="just" rtl="1">
              <a:lnSpc>
                <a:spcPct val="150000"/>
              </a:lnSpc>
            </a:pPr>
            <a:r>
              <a:rPr lang="ar-SA" sz="1600" b="1" dirty="0"/>
              <a:t>يُعد التسويق العصبي من الأساليب الحديثة في بحوث التسويق، حيث يهدف إلى فهم كيفية استجابة المستهلك للمثيرات التسويقية من خلال دراسة الانتباه والإدراك والانفعالات التي تؤثر في قرارات الشراء.</a:t>
            </a:r>
          </a:p>
          <a:p>
            <a:pPr algn="just" rtl="1">
              <a:lnSpc>
                <a:spcPct val="150000"/>
              </a:lnSpc>
            </a:pPr>
            <a:r>
              <a:rPr lang="ar-SA" sz="1600" b="1" dirty="0">
                <a:solidFill>
                  <a:srgbClr val="00B0F0"/>
                </a:solidFill>
              </a:rPr>
              <a:t>أولًا: أهمية تتبع حركة العين: </a:t>
            </a:r>
            <a:r>
              <a:rPr lang="ar-SA" sz="1600" b="1" dirty="0"/>
              <a:t>تعتمد العديد من الدراسات التسويقية على تقنيات تتبع حركة العين لمعرفة المناطق التي تجذب انتباه المستهلك عند مشاهدة إعلان أو منتج معين. وتساعد هذه التقنية المسوقين على تصميم الرسائل الإعلانية بطريقة أكثر فاعلية من خلال التركيز على العناصر التي تستقطب انتباه الجمهور بشكل أكبر.</a:t>
            </a:r>
          </a:p>
          <a:p>
            <a:pPr algn="just" rtl="1">
              <a:lnSpc>
                <a:spcPct val="150000"/>
              </a:lnSpc>
            </a:pPr>
            <a:r>
              <a:rPr lang="ar-SA" sz="1600" b="1" dirty="0"/>
              <a:t>وتشير الدراسات إلى أن اتجاه نظرات الأشخاص الظاهرين في الإعلان يمكن أن يؤثر في المكان الذي يركز عليه المستهلك، مما يساعد في توجيه الانتباه نحو المنتج أو الرسالة التسويقية المطلوبة.</a:t>
            </a:r>
          </a:p>
          <a:p>
            <a:pPr algn="just" rtl="1">
              <a:lnSpc>
                <a:spcPct val="150000"/>
              </a:lnSpc>
            </a:pPr>
            <a:r>
              <a:rPr lang="ar-SA" sz="1600" b="1" dirty="0">
                <a:solidFill>
                  <a:srgbClr val="00B0F0"/>
                </a:solidFill>
              </a:rPr>
              <a:t>ثانيًا: استخدام التغليف الفعّال: </a:t>
            </a:r>
            <a:r>
              <a:rPr lang="ar-SA" sz="1600" b="1" dirty="0"/>
              <a:t>يُعد التغليف من العوامل المؤثرة في السلوك الشرائي للمستهلك، إذ يسهم في تكوين الانطباع الأول عن المنتج. وقد أظهرت أبحاث التسويق العصبي أن ألوان العبوة وتصميمها وشكلها وطريقة عرض المعلومات عليها تؤثر بشكل مباشر في جذب الانتباه وإثارة الاهتمام وزيادة احتمالية الشراء.</a:t>
            </a:r>
          </a:p>
          <a:p>
            <a:pPr algn="just" rtl="1">
              <a:lnSpc>
                <a:spcPct val="150000"/>
              </a:lnSpc>
            </a:pPr>
            <a:r>
              <a:rPr lang="ar-SA" sz="1600" b="1" dirty="0"/>
              <a:t>لذلك تسعى الشركات إلى تصميم أغلفة جذابة وسهلة التمييز تعكس هوية العلامة التجارية وتُبرز مزايا المنتج بطريقة تشجع المستهلك على اختياره من بين البدائل المتاحة.</a:t>
            </a:r>
          </a:p>
          <a:p>
            <a:pPr algn="just" rtl="1">
              <a:lnSpc>
                <a:spcPct val="150000"/>
              </a:lnSpc>
            </a:pPr>
            <a:endParaRPr lang="ar-SA" sz="1600" b="1" dirty="0"/>
          </a:p>
          <a:p>
            <a:pPr marL="285750" indent="-285750" algn="just" rtl="1">
              <a:lnSpc>
                <a:spcPct val="150000"/>
              </a:lnSpc>
              <a:buFont typeface="Wingdings" panose="05000000000000000000" pitchFamily="2" charset="2"/>
              <a:buChar char="v"/>
            </a:pPr>
            <a:r>
              <a:rPr lang="ar-SA" sz="1600" b="1" dirty="0"/>
              <a:t>توضح هذه الأمثلة أن قرارات الشراء لا تعتمد فقط على المعلومات التي يقدمها المنتج، بل تتأثر أيضًا بعوامل بصرية ونفسية غير مباشرة، مثل اتجاه النظر، وتصميم الإعلان، وأسلوب التغليف، وهي جوانب يسعى التسويق العصبي إلى فهمها وتحليلها لدعم القرارات التسويقية وتحسين تجربة المستهلك.</a:t>
            </a:r>
            <a:endParaRPr lang="en-US" sz="1600" b="1" dirty="0"/>
          </a:p>
        </p:txBody>
      </p:sp>
    </p:spTree>
    <p:extLst>
      <p:ext uri="{BB962C8B-B14F-4D97-AF65-F5344CB8AC3E}">
        <p14:creationId xmlns:p14="http://schemas.microsoft.com/office/powerpoint/2010/main" val="381729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B63EE-3FCD-7FD6-9D87-6E22695E3435}"/>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79FCAF8A-C416-0AE0-254E-E5D080DCC229}"/>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1FE18085-85D1-536E-EC17-99810BE46A23}"/>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AD941671-CBB6-C056-1B0A-4C3A31487E3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1098AD92-BA65-D1A9-C09B-A8CD7C8D1DA8}"/>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78374272-8820-27F8-E568-B6D341F6A5A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64E1EED1-FE1C-3EB2-083B-A6085767502F}"/>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26C7A19C-8219-FE93-5218-19234B33890B}"/>
              </a:ext>
            </a:extLst>
          </p:cNvPr>
          <p:cNvSpPr txBox="1"/>
          <p:nvPr/>
        </p:nvSpPr>
        <p:spPr>
          <a:xfrm>
            <a:off x="3648764" y="1473818"/>
            <a:ext cx="4205334" cy="400110"/>
          </a:xfrm>
          <a:prstGeom prst="rect">
            <a:avLst/>
          </a:prstGeom>
          <a:noFill/>
        </p:spPr>
        <p:txBody>
          <a:bodyPr wrap="square">
            <a:spAutoFit/>
          </a:bodyPr>
          <a:lstStyle/>
          <a:p>
            <a:pPr algn="just" rtl="1"/>
            <a:r>
              <a:rPr lang="ar-SA" sz="2000" b="1" dirty="0">
                <a:solidFill>
                  <a:srgbClr val="00B0F0"/>
                </a:solidFill>
              </a:rPr>
              <a:t>عملية البحث التسويقي</a:t>
            </a:r>
            <a:endParaRPr lang="en-US" sz="2000" b="1" dirty="0">
              <a:solidFill>
                <a:srgbClr val="00B0F0"/>
              </a:solidFill>
            </a:endParaRPr>
          </a:p>
        </p:txBody>
      </p:sp>
      <p:sp>
        <p:nvSpPr>
          <p:cNvPr id="11" name="TextBox 10">
            <a:extLst>
              <a:ext uri="{FF2B5EF4-FFF2-40B4-BE49-F238E27FC236}">
                <a16:creationId xmlns:a16="http://schemas.microsoft.com/office/drawing/2014/main" id="{3420B9CF-AF23-0CF0-D66C-E453D38A7DB4}"/>
              </a:ext>
            </a:extLst>
          </p:cNvPr>
          <p:cNvSpPr txBox="1"/>
          <p:nvPr/>
        </p:nvSpPr>
        <p:spPr>
          <a:xfrm>
            <a:off x="2616017" y="2081054"/>
            <a:ext cx="8206966" cy="4115166"/>
          </a:xfrm>
          <a:prstGeom prst="rect">
            <a:avLst/>
          </a:prstGeom>
          <a:noFill/>
        </p:spPr>
        <p:txBody>
          <a:bodyPr wrap="square">
            <a:spAutoFit/>
          </a:bodyPr>
          <a:lstStyle/>
          <a:p>
            <a:pPr algn="just" rtl="1">
              <a:lnSpc>
                <a:spcPct val="150000"/>
              </a:lnSpc>
            </a:pPr>
            <a:r>
              <a:rPr lang="ar-SA" sz="1600" b="1" dirty="0"/>
              <a:t>تُعد عملية البحث التسويقي منهجيةً منظمة تهدف إلى جمع البيانات والمعلومات وتحليلها وتفسيرها لدعم القرارات التسويقية. وتتكون هذه العملية من أربع مراحل رئيسية مترابطة:</a:t>
            </a:r>
          </a:p>
          <a:p>
            <a:pPr marL="342900" indent="-342900" algn="just" rtl="1">
              <a:lnSpc>
                <a:spcPct val="150000"/>
              </a:lnSpc>
              <a:buAutoNum type="arabicPeriod"/>
            </a:pPr>
            <a:r>
              <a:rPr lang="ar-SA" sz="1600" b="1" dirty="0">
                <a:solidFill>
                  <a:srgbClr val="00B0F0"/>
                </a:solidFill>
              </a:rPr>
              <a:t>تحديد المشكلة وأهداف البحث</a:t>
            </a:r>
          </a:p>
          <a:p>
            <a:pPr algn="just" rtl="1">
              <a:lnSpc>
                <a:spcPct val="150000"/>
              </a:lnSpc>
            </a:pPr>
            <a:r>
              <a:rPr lang="ar-SA" sz="1600" b="1" dirty="0"/>
              <a:t>تبدأ عملية البحث التسويقي بتحديد المشكلة أو الفرصة التسويقية التي تواجه المنظمة بصورة دقيقة، ثم صياغة أهداف البحث بشكل واضح ومحدد. وتُعد هذه المرحلة حجر الأساس الذي يوجّه جميع المراحل اللاحقة، إذ تسهم في تحديد نوع المعلومات المطلوبة وآلية جمعها.</a:t>
            </a:r>
          </a:p>
          <a:p>
            <a:pPr algn="just" rtl="1">
              <a:lnSpc>
                <a:spcPct val="150000"/>
              </a:lnSpc>
            </a:pPr>
            <a:endParaRPr lang="ar-SA" sz="1600" b="1" dirty="0">
              <a:solidFill>
                <a:srgbClr val="00B0F0"/>
              </a:solidFill>
            </a:endParaRPr>
          </a:p>
          <a:p>
            <a:pPr algn="just" rtl="1">
              <a:lnSpc>
                <a:spcPct val="150000"/>
              </a:lnSpc>
            </a:pPr>
            <a:r>
              <a:rPr lang="ar-SA" sz="1600" b="1" dirty="0">
                <a:solidFill>
                  <a:srgbClr val="00B0F0"/>
                </a:solidFill>
              </a:rPr>
              <a:t>2. تطوير خطة البحث لجمع البيانات</a:t>
            </a:r>
          </a:p>
          <a:p>
            <a:pPr algn="just" rtl="1">
              <a:lnSpc>
                <a:spcPct val="150000"/>
              </a:lnSpc>
            </a:pPr>
            <a:r>
              <a:rPr lang="ar-SA" sz="1600" b="1" dirty="0"/>
              <a:t>في هذه المرحلة يتم إعداد خطة متكاملة لجمع المعلومات اللازمة لتحقيق أهداف البحث. وتشمل الخطة تحديد مصادر البيانات، واختيار أساليب جمعها، وتحديد العينة المستهدفة، بالإضافة إلى اختيار أدوات البحث المناسبة بما يضمن الحصول على بيانات دقيقة وموثوقة.</a:t>
            </a:r>
            <a:endParaRPr lang="en-US" sz="1600" b="1" dirty="0"/>
          </a:p>
        </p:txBody>
      </p:sp>
      <p:pic>
        <p:nvPicPr>
          <p:cNvPr id="6" name="Picture 5" descr="يحتوي هذا على صورة لـ: ">
            <a:extLst>
              <a:ext uri="{FF2B5EF4-FFF2-40B4-BE49-F238E27FC236}">
                <a16:creationId xmlns:a16="http://schemas.microsoft.com/office/drawing/2014/main" id="{B6B9A089-D32B-319A-3DE9-5F034E01D3EC}"/>
              </a:ext>
            </a:extLst>
          </p:cNvPr>
          <p:cNvPicPr>
            <a:picLocks noChangeAspect="1"/>
          </p:cNvPicPr>
          <p:nvPr/>
        </p:nvPicPr>
        <p:blipFill>
          <a:blip r:embed="rId4"/>
          <a:stretch>
            <a:fillRect/>
          </a:stretch>
        </p:blipFill>
        <p:spPr>
          <a:xfrm>
            <a:off x="-90535" y="4345411"/>
            <a:ext cx="2512588" cy="2512588"/>
          </a:xfrm>
          <a:prstGeom prst="rect">
            <a:avLst/>
          </a:prstGeom>
        </p:spPr>
      </p:pic>
    </p:spTree>
    <p:extLst>
      <p:ext uri="{BB962C8B-B14F-4D97-AF65-F5344CB8AC3E}">
        <p14:creationId xmlns:p14="http://schemas.microsoft.com/office/powerpoint/2010/main" val="32645415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D46EF-AC96-3A49-7558-09CBD79EF31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8D7BE6A-1873-852D-7CE4-5CCF412A5246}"/>
              </a:ext>
            </a:extLst>
          </p:cNvPr>
          <p:cNvSpPr/>
          <p:nvPr/>
        </p:nvSpPr>
        <p:spPr>
          <a:xfrm>
            <a:off x="10227684" y="267752"/>
            <a:ext cx="1190600" cy="67710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400" b="0" i="0" u="none" strike="noStrike" kern="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2" name="Right Triangle 1">
            <a:extLst>
              <a:ext uri="{FF2B5EF4-FFF2-40B4-BE49-F238E27FC236}">
                <a16:creationId xmlns:a16="http://schemas.microsoft.com/office/drawing/2014/main" id="{CA700AFC-CDAD-5CAD-78A9-4A98A7C1AB9B}"/>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28" name="Rectangle 27">
            <a:extLst>
              <a:ext uri="{FF2B5EF4-FFF2-40B4-BE49-F238E27FC236}">
                <a16:creationId xmlns:a16="http://schemas.microsoft.com/office/drawing/2014/main" id="{9AA78588-0300-8EE4-B6AE-AF44D32ED9B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3" name="TextBox 32">
            <a:extLst>
              <a:ext uri="{FF2B5EF4-FFF2-40B4-BE49-F238E27FC236}">
                <a16:creationId xmlns:a16="http://schemas.microsoft.com/office/drawing/2014/main" id="{8851E305-C5C0-534A-67BC-214F1B24BDD7}"/>
              </a:ext>
            </a:extLst>
          </p:cNvPr>
          <p:cNvSpPr txBox="1"/>
          <p:nvPr/>
        </p:nvSpPr>
        <p:spPr>
          <a:xfrm>
            <a:off x="3437433" y="1329617"/>
            <a:ext cx="1091009" cy="33718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3" name="Graphic 21">
            <a:extLst>
              <a:ext uri="{FF2B5EF4-FFF2-40B4-BE49-F238E27FC236}">
                <a16:creationId xmlns:a16="http://schemas.microsoft.com/office/drawing/2014/main" id="{30184A25-FE40-BB8A-52BF-F2B2F9BFC25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460878" y="90994"/>
            <a:ext cx="2305141" cy="1076343"/>
          </a:xfrm>
          <a:prstGeom prst="rect">
            <a:avLst/>
          </a:prstGeom>
        </p:spPr>
      </p:pic>
      <p:sp>
        <p:nvSpPr>
          <p:cNvPr id="4" name="TextBox 3">
            <a:extLst>
              <a:ext uri="{FF2B5EF4-FFF2-40B4-BE49-F238E27FC236}">
                <a16:creationId xmlns:a16="http://schemas.microsoft.com/office/drawing/2014/main" id="{11CA2AFF-E70B-D5E5-DA1F-CDCC05233740}"/>
              </a:ext>
            </a:extLst>
          </p:cNvPr>
          <p:cNvSpPr txBox="1"/>
          <p:nvPr/>
        </p:nvSpPr>
        <p:spPr>
          <a:xfrm>
            <a:off x="8086205" y="267752"/>
            <a:ext cx="5473557" cy="677108"/>
          </a:xfrm>
          <a:prstGeom prst="rect">
            <a:avLst/>
          </a:prstGeom>
          <a:noFill/>
        </p:spPr>
        <p:txBody>
          <a:bodyPr wrap="square" rtlCol="0">
            <a:spAutoFit/>
          </a:bodyPr>
          <a:lstStyle/>
          <a:p>
            <a:pPr algn="ctr"/>
            <a:r>
              <a:rPr lang="ar-SA" b="1" dirty="0">
                <a:solidFill>
                  <a:schemeClr val="bg1"/>
                </a:solidFill>
                <a:cs typeface="Times New Roman" panose="02020603050405020304" pitchFamily="18" charset="0"/>
              </a:rPr>
              <a:t>محاضرة </a:t>
            </a:r>
          </a:p>
          <a:p>
            <a:pPr algn="ctr"/>
            <a:r>
              <a:rPr lang="ar-SA" sz="2000" b="1" dirty="0">
                <a:solidFill>
                  <a:schemeClr val="bg1"/>
                </a:solidFill>
                <a:cs typeface="Times New Roman" panose="02020603050405020304" pitchFamily="18" charset="0"/>
              </a:rPr>
              <a:t>03</a:t>
            </a:r>
            <a:endParaRPr lang="en-US" sz="2000" b="1" dirty="0">
              <a:solidFill>
                <a:schemeClr val="bg1"/>
              </a:solidFill>
              <a:cs typeface="Times New Roman" panose="02020603050405020304" pitchFamily="18" charset="0"/>
            </a:endParaRPr>
          </a:p>
        </p:txBody>
      </p:sp>
      <p:sp>
        <p:nvSpPr>
          <p:cNvPr id="7" name="TextBox 6">
            <a:extLst>
              <a:ext uri="{FF2B5EF4-FFF2-40B4-BE49-F238E27FC236}">
                <a16:creationId xmlns:a16="http://schemas.microsoft.com/office/drawing/2014/main" id="{F33FE6FF-6B9D-B223-B2DB-19720C39EFBA}"/>
              </a:ext>
            </a:extLst>
          </p:cNvPr>
          <p:cNvSpPr txBox="1"/>
          <p:nvPr/>
        </p:nvSpPr>
        <p:spPr>
          <a:xfrm>
            <a:off x="3648764" y="1473818"/>
            <a:ext cx="4205334" cy="400110"/>
          </a:xfrm>
          <a:prstGeom prst="rect">
            <a:avLst/>
          </a:prstGeom>
          <a:noFill/>
        </p:spPr>
        <p:txBody>
          <a:bodyPr wrap="square">
            <a:spAutoFit/>
          </a:bodyPr>
          <a:lstStyle/>
          <a:p>
            <a:pPr algn="just" rtl="1"/>
            <a:r>
              <a:rPr lang="ar-SA" sz="2000" b="1" dirty="0">
                <a:solidFill>
                  <a:srgbClr val="00B0F0"/>
                </a:solidFill>
              </a:rPr>
              <a:t>تابع عملية البحث التسويقي</a:t>
            </a:r>
            <a:endParaRPr lang="en-US" sz="2000" b="1" dirty="0">
              <a:solidFill>
                <a:srgbClr val="00B0F0"/>
              </a:solidFill>
            </a:endParaRPr>
          </a:p>
        </p:txBody>
      </p:sp>
      <p:sp>
        <p:nvSpPr>
          <p:cNvPr id="11" name="TextBox 10">
            <a:extLst>
              <a:ext uri="{FF2B5EF4-FFF2-40B4-BE49-F238E27FC236}">
                <a16:creationId xmlns:a16="http://schemas.microsoft.com/office/drawing/2014/main" id="{DE98BC6F-1ECB-C871-9528-994E725BE835}"/>
              </a:ext>
            </a:extLst>
          </p:cNvPr>
          <p:cNvSpPr txBox="1"/>
          <p:nvPr/>
        </p:nvSpPr>
        <p:spPr>
          <a:xfrm>
            <a:off x="2616017" y="2081054"/>
            <a:ext cx="8206966" cy="4202561"/>
          </a:xfrm>
          <a:prstGeom prst="rect">
            <a:avLst/>
          </a:prstGeom>
          <a:noFill/>
        </p:spPr>
        <p:txBody>
          <a:bodyPr wrap="square">
            <a:spAutoFit/>
          </a:bodyPr>
          <a:lstStyle/>
          <a:p>
            <a:pPr algn="just" rtl="1">
              <a:lnSpc>
                <a:spcPct val="150000"/>
              </a:lnSpc>
            </a:pPr>
            <a:r>
              <a:rPr lang="ar-SA" sz="1600" b="1" dirty="0">
                <a:solidFill>
                  <a:srgbClr val="00B0F0"/>
                </a:solidFill>
              </a:rPr>
              <a:t>3</a:t>
            </a:r>
            <a:r>
              <a:rPr lang="ar-SA" b="1" dirty="0">
                <a:solidFill>
                  <a:srgbClr val="00B0F0"/>
                </a:solidFill>
              </a:rPr>
              <a:t>. تنفيذ خطة البحث:</a:t>
            </a:r>
          </a:p>
          <a:p>
            <a:pPr algn="just" rtl="1">
              <a:lnSpc>
                <a:spcPct val="150000"/>
              </a:lnSpc>
            </a:pPr>
            <a:r>
              <a:rPr lang="ar-SA" b="1" dirty="0"/>
              <a:t> جمع البيانات وتحليلها تتضمن هذه المرحلة تحويل خطة البحث إلى إجراءات عملية من خلال جمع البيانات من المصادر المحددة، ثم تنظيمها ومعالجتها وتحليلها باستخدام الأساليب الإحصائية أو التحليلية المناسبة. ويمكن تنفيذ هذه المهمة بواسطة إدارة البحوث التسويقية داخل المنظمة أو من خلال جهات بحثية متخصصة خارجية.</a:t>
            </a:r>
          </a:p>
          <a:p>
            <a:pPr algn="just" rtl="1">
              <a:lnSpc>
                <a:spcPct val="150000"/>
              </a:lnSpc>
            </a:pPr>
            <a:endParaRPr lang="ar-SA" b="1" dirty="0">
              <a:solidFill>
                <a:srgbClr val="00B0F0"/>
              </a:solidFill>
            </a:endParaRPr>
          </a:p>
          <a:p>
            <a:pPr algn="just" rtl="1">
              <a:lnSpc>
                <a:spcPct val="150000"/>
              </a:lnSpc>
            </a:pPr>
            <a:r>
              <a:rPr lang="ar-SA" b="1" dirty="0">
                <a:solidFill>
                  <a:srgbClr val="00B0F0"/>
                </a:solidFill>
              </a:rPr>
              <a:t>4. تفسير النتائج وإعداد التقارير</a:t>
            </a:r>
          </a:p>
          <a:p>
            <a:pPr algn="just" rtl="1">
              <a:lnSpc>
                <a:spcPct val="150000"/>
              </a:lnSpc>
            </a:pPr>
            <a:r>
              <a:rPr lang="ar-SA" b="1" dirty="0"/>
              <a:t>تُعد المرحلة الختامية في عملية البحث التسويقي، حيث يتم تفسير النتائج المستخلصة وتحويلها إلى استنتاجات ورؤى قابلة للتطبيق. كما تُعرض النتائج في صورة تقارير واضحة تساعد الإدارة على فهم الموقف واتخاذ القرارات التسويقية المناسبة، مع التركيز على أبرز النتائج والتوصيات ذات القيمة العملية.</a:t>
            </a:r>
            <a:endParaRPr lang="en-US" b="1" dirty="0"/>
          </a:p>
        </p:txBody>
      </p:sp>
      <p:pic>
        <p:nvPicPr>
          <p:cNvPr id="6" name="Picture 5" descr="يحتوي هذا على صورة لـ: ">
            <a:extLst>
              <a:ext uri="{FF2B5EF4-FFF2-40B4-BE49-F238E27FC236}">
                <a16:creationId xmlns:a16="http://schemas.microsoft.com/office/drawing/2014/main" id="{2DEB4534-333E-1872-4CED-177AED73DD95}"/>
              </a:ext>
            </a:extLst>
          </p:cNvPr>
          <p:cNvPicPr>
            <a:picLocks noChangeAspect="1"/>
          </p:cNvPicPr>
          <p:nvPr/>
        </p:nvPicPr>
        <p:blipFill>
          <a:blip r:embed="rId4"/>
          <a:stretch>
            <a:fillRect/>
          </a:stretch>
        </p:blipFill>
        <p:spPr>
          <a:xfrm>
            <a:off x="-90535" y="4078585"/>
            <a:ext cx="2779414" cy="2779414"/>
          </a:xfrm>
          <a:prstGeom prst="rect">
            <a:avLst/>
          </a:prstGeom>
        </p:spPr>
      </p:pic>
    </p:spTree>
    <p:extLst>
      <p:ext uri="{BB962C8B-B14F-4D97-AF65-F5344CB8AC3E}">
        <p14:creationId xmlns:p14="http://schemas.microsoft.com/office/powerpoint/2010/main" val="19756817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8994" y="118359"/>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D803A9F-FE6C-4431-B844-BCD22F949F01}"/>
</file>

<file path=customXml/itemProps2.xml><?xml version="1.0" encoding="utf-8"?>
<ds:datastoreItem xmlns:ds="http://schemas.openxmlformats.org/officeDocument/2006/customXml" ds:itemID="{F91BE068-115B-45FB-A76B-A29381EADE52}">
  <ds:schemaRefs>
    <ds:schemaRef ds:uri="http://schemas.microsoft.com/sharepoint/v3/contenttype/forms"/>
  </ds:schemaRefs>
</ds:datastoreItem>
</file>

<file path=customXml/itemProps3.xml><?xml version="1.0" encoding="utf-8"?>
<ds:datastoreItem xmlns:ds="http://schemas.openxmlformats.org/officeDocument/2006/customXml" ds:itemID="{D0E4AF92-FBFC-4F6E-BBE3-77D49141FD64}">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9925</TotalTime>
  <Words>5393</Words>
  <Application>Microsoft Office PowerPoint</Application>
  <PresentationFormat>Widescreen</PresentationFormat>
  <Paragraphs>458</Paragraphs>
  <Slides>45</Slides>
  <Notes>44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45</vt:i4>
      </vt:variant>
    </vt:vector>
  </HeadingPairs>
  <TitlesOfParts>
    <vt:vector size="55" baseType="lpstr">
      <vt:lpstr>Alexandria</vt:lpstr>
      <vt:lpstr>Arial</vt:lpstr>
      <vt:lpstr>Calibri</vt:lpstr>
      <vt:lpstr>Calibri Light</vt:lpstr>
      <vt:lpstr>Courier New</vt:lpstr>
      <vt:lpstr>Roboto Light</vt:lpstr>
      <vt:lpstr>Times New Roman</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AlaaEldmrat</dc:creator>
  <cp:lastModifiedBy>mohammade Aasem Rajoub</cp:lastModifiedBy>
  <cp:revision>27</cp:revision>
  <dcterms:created xsi:type="dcterms:W3CDTF">2026-05-24T14:35:12Z</dcterms:created>
  <dcterms:modified xsi:type="dcterms:W3CDTF">2026-06-27T15:24:46Z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