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313" r:id="rId5"/>
    <p:sldId id="276" r:id="rId6"/>
    <p:sldId id="495" r:id="rId7"/>
    <p:sldId id="482" r:id="rId8"/>
    <p:sldId id="483" r:id="rId9"/>
    <p:sldId id="496" r:id="rId10"/>
    <p:sldId id="484" r:id="rId11"/>
    <p:sldId id="485" r:id="rId12"/>
    <p:sldId id="497" r:id="rId13"/>
    <p:sldId id="486" r:id="rId14"/>
    <p:sldId id="498" r:id="rId15"/>
    <p:sldId id="487" r:id="rId16"/>
    <p:sldId id="499" r:id="rId17"/>
    <p:sldId id="488" r:id="rId18"/>
    <p:sldId id="509" r:id="rId19"/>
    <p:sldId id="500" r:id="rId20"/>
    <p:sldId id="501" r:id="rId21"/>
    <p:sldId id="502" r:id="rId22"/>
    <p:sldId id="489" r:id="rId23"/>
    <p:sldId id="490" r:id="rId24"/>
    <p:sldId id="503" r:id="rId25"/>
    <p:sldId id="491" r:id="rId26"/>
    <p:sldId id="492" r:id="rId27"/>
    <p:sldId id="493" r:id="rId28"/>
    <p:sldId id="494" r:id="rId29"/>
    <p:sldId id="510" r:id="rId30"/>
    <p:sldId id="504" r:id="rId31"/>
    <p:sldId id="505" r:id="rId32"/>
    <p:sldId id="506" r:id="rId33"/>
    <p:sldId id="507" r:id="rId34"/>
    <p:sldId id="508" r:id="rId35"/>
    <p:sldId id="256" r:id="rId36"/>
    <p:sldId id="306" r:id="rId37"/>
    <p:sldId id="349" r:id="rId38"/>
    <p:sldId id="48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5"/>
            <p14:sldId id="482"/>
            <p14:sldId id="483"/>
            <p14:sldId id="496"/>
            <p14:sldId id="484"/>
            <p14:sldId id="485"/>
            <p14:sldId id="497"/>
            <p14:sldId id="486"/>
            <p14:sldId id="498"/>
            <p14:sldId id="487"/>
            <p14:sldId id="499"/>
            <p14:sldId id="488"/>
            <p14:sldId id="509"/>
            <p14:sldId id="500"/>
            <p14:sldId id="501"/>
            <p14:sldId id="502"/>
            <p14:sldId id="489"/>
            <p14:sldId id="490"/>
            <p14:sldId id="503"/>
            <p14:sldId id="491"/>
            <p14:sldId id="492"/>
            <p14:sldId id="493"/>
            <p14:sldId id="494"/>
            <p14:sldId id="510"/>
            <p14:sldId id="504"/>
            <p14:sldId id="505"/>
            <p14:sldId id="506"/>
            <p14:sldId id="507"/>
            <p14:sldId id="508"/>
            <p14:sldId id="256"/>
            <p14:sldId id="306"/>
            <p14:sldId id="349"/>
            <p14:sldId id="4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98" autoAdjust="0"/>
  </p:normalViewPr>
  <p:slideViewPr>
    <p:cSldViewPr snapToGrid="0">
      <p:cViewPr varScale="1">
        <p:scale>
          <a:sx n="60" d="100"/>
          <a:sy n="60" d="100"/>
        </p:scale>
        <p:origin x="11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small organizations, line managers may carry out all these personnel tasks unassisted. But as the organization grows, they need the assistance, specialized knowledge, and advice of a separate human resource staff. The human resource department provides this specialized assistance.</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57963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small organizations, line managers may carry out all these personnel tasks unassisted. But as the organization grows, they need the assistance, specialized knowledge, and advice of a separate human resource staff. The human resource department provides this specialized assistance.</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27595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r>
              <a:rPr lang="en-US" altLang="en-US" dirty="0">
                <a:latin typeface="Arial" panose="020B0604020202020204" pitchFamily="34" charset="0"/>
              </a:rPr>
              <a:t>Recruiters search for qualified job applicants.</a:t>
            </a:r>
          </a:p>
          <a:p>
            <a:pPr marL="231775" indent="-231775"/>
            <a:r>
              <a:rPr lang="en-US" altLang="en-US" dirty="0">
                <a:latin typeface="Arial" panose="020B0604020202020204" pitchFamily="34" charset="0"/>
              </a:rPr>
              <a:t>•	Equal employment opportunity (EEO) coordinators investigate and resolve EEO grievances; examine organizational practices for potential violations; and compile and submit EEO reports.</a:t>
            </a:r>
          </a:p>
          <a:p>
            <a:pPr marL="231775" indent="-231775"/>
            <a:r>
              <a:rPr lang="en-US" altLang="en-US" dirty="0">
                <a:latin typeface="Arial" panose="020B0604020202020204" pitchFamily="34" charset="0"/>
              </a:rPr>
              <a:t>•	Job analysts collect and examine information about jobs to prepare job descriptions.</a:t>
            </a:r>
          </a:p>
          <a:p>
            <a:pPr marL="231775" indent="-231775"/>
            <a:r>
              <a:rPr lang="en-US" altLang="en-US" dirty="0">
                <a:latin typeface="Arial" panose="020B0604020202020204" pitchFamily="34" charset="0"/>
              </a:rPr>
              <a:t>•	Compensation managers develop compensation plans and handle the employee benefits program.</a:t>
            </a:r>
          </a:p>
          <a:p>
            <a:pPr marL="231775" indent="-231775"/>
            <a:r>
              <a:rPr lang="en-US" altLang="en-US" dirty="0">
                <a:latin typeface="Arial" panose="020B0604020202020204" pitchFamily="34" charset="0"/>
              </a:rPr>
              <a:t>•	Training specialists plan, organize, and direct training activities.</a:t>
            </a:r>
          </a:p>
          <a:p>
            <a:pPr marL="231775" indent="-231775"/>
            <a:r>
              <a:rPr lang="en-US" altLang="en-US" dirty="0">
                <a:latin typeface="Arial" panose="020B0604020202020204" pitchFamily="34" charset="0"/>
              </a:rPr>
              <a:t>•	Labor relations specialists advise management on all aspects of union–management relations.</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81270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15126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476226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33583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46541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260531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68274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509717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r>
              <a:rPr lang="en-US" dirty="0"/>
              <a:t>HIGH-TECH JOBS</a:t>
            </a:r>
          </a:p>
          <a:p>
            <a:pPr marL="231775" indent="-231775"/>
            <a:r>
              <a:rPr lang="en-US" dirty="0"/>
              <a:t>SERVICE JOBS</a:t>
            </a:r>
          </a:p>
          <a:p>
            <a:pPr marL="231775" indent="-231775"/>
            <a:r>
              <a:rPr lang="en-US" dirty="0"/>
              <a:t>KNOWLEDGE WORK AND HUMAN CAPITAL</a:t>
            </a:r>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24713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24379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969832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666198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3668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2080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12155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830732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1775" indent="-231775"/>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79142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png"/><Relationship Id="rId7"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14.png"/><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14.png"/><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2.sv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304800"/>
            <a:ext cx="7782357" cy="71628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489106" y="44450"/>
            <a:ext cx="7410450" cy="661460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382796"/>
    </mc:Choice>
    <mc:Fallback xmlns="">
      <p:transition spd="slow" advTm="33827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382383" cy="861774"/>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000" b="1" dirty="0">
                <a:latin typeface="Calibri" panose="020F0502020204030204" pitchFamily="34" charset="0"/>
              </a:rPr>
              <a:t>Introduction to HRM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235531"/>
          </a:xfrm>
          <a:prstGeom prst="rect">
            <a:avLst/>
          </a:prstGeom>
          <a:noFill/>
        </p:spPr>
        <p:txBody>
          <a:bodyPr wrap="square">
            <a:spAutoFit/>
          </a:bodyPr>
          <a:lstStyle/>
          <a:p>
            <a:r>
              <a:rPr lang="en-US" altLang="en-US" sz="1600" dirty="0">
                <a:solidFill>
                  <a:schemeClr val="bg1"/>
                </a:solidFill>
                <a:latin typeface="Arial" panose="020B0604020202020204" pitchFamily="34" charset="0"/>
              </a:rPr>
              <a:t>The purpose of this chapter is to explain what human resource management is, and why it’s important to all managers. </a:t>
            </a:r>
          </a:p>
          <a:p>
            <a:pPr>
              <a:lnSpc>
                <a:spcPct val="120000"/>
              </a:lnSpc>
            </a:pP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579486" cy="954107"/>
          </a:xfrm>
          <a:prstGeom prst="rect">
            <a:avLst/>
          </a:prstGeom>
          <a:noFill/>
        </p:spPr>
        <p:txBody>
          <a:bodyPr wrap="square" rtlCol="0">
            <a:spAutoFit/>
          </a:bodyPr>
          <a:lstStyle/>
          <a:p>
            <a:pPr>
              <a:spcBef>
                <a:spcPct val="50000"/>
              </a:spcBef>
            </a:pPr>
            <a:r>
              <a:rPr lang="en-GB" altLang="en-US" sz="2800" b="1" dirty="0">
                <a:solidFill>
                  <a:schemeClr val="bg1"/>
                </a:solidFill>
                <a:latin typeface="Calibri" panose="020F0502020204030204" pitchFamily="34" charset="0"/>
              </a:rPr>
              <a:t>Introduction to Human Resource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862322"/>
          </a:xfrm>
          <a:prstGeom prst="rect">
            <a:avLst/>
          </a:prstGeom>
          <a:noFill/>
        </p:spPr>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Explain what human resource management is and how it relates to the management process.</a:t>
            </a:r>
          </a:p>
          <a:p>
            <a:r>
              <a:rPr lang="en-US" dirty="0">
                <a:solidFill>
                  <a:schemeClr val="bg1"/>
                </a:solidFill>
                <a:latin typeface="Times New Roman" panose="02020603050405020304" pitchFamily="18" charset="0"/>
                <a:cs typeface="Times New Roman" panose="02020603050405020304" pitchFamily="18" charset="0"/>
              </a:rPr>
              <a:t>Why human resource management is important to all managers.</a:t>
            </a:r>
          </a:p>
          <a:p>
            <a:r>
              <a:rPr lang="en-US" dirty="0">
                <a:solidFill>
                  <a:schemeClr val="bg1"/>
                </a:solidFill>
                <a:latin typeface="Times New Roman" panose="02020603050405020304" pitchFamily="18" charset="0"/>
                <a:cs typeface="Times New Roman" panose="02020603050405020304" pitchFamily="18" charset="0"/>
              </a:rPr>
              <a:t>Illustrate the human resources responsibilities of line and staff (HR) managers.</a:t>
            </a:r>
          </a:p>
          <a:p>
            <a:r>
              <a:rPr lang="en-US" dirty="0">
                <a:solidFill>
                  <a:schemeClr val="bg1"/>
                </a:solidFill>
                <a:latin typeface="Times New Roman" panose="02020603050405020304" pitchFamily="18" charset="0"/>
                <a:cs typeface="Times New Roman" panose="02020603050405020304" pitchFamily="18" charset="0"/>
              </a:rPr>
              <a:t>Briefly discuss and illustrate each of the important trends influencing human resource management.</a:t>
            </a:r>
          </a:p>
          <a:p>
            <a:r>
              <a:rPr lang="en-US" dirty="0">
                <a:solidFill>
                  <a:schemeClr val="bg1"/>
                </a:solidFill>
                <a:latin typeface="Times New Roman" panose="02020603050405020304" pitchFamily="18" charset="0"/>
                <a:cs typeface="Times New Roman" panose="02020603050405020304" pitchFamily="18" charset="0"/>
              </a:rPr>
              <a:t>List and briefly describe important trends in human resource management.</a:t>
            </a:r>
          </a:p>
          <a:p>
            <a:r>
              <a:rPr lang="en-US" dirty="0">
                <a:solidFill>
                  <a:schemeClr val="bg1"/>
                </a:solidFill>
                <a:latin typeface="Times New Roman" panose="02020603050405020304" pitchFamily="18" charset="0"/>
                <a:cs typeface="Times New Roman" panose="02020603050405020304" pitchFamily="18" charset="0"/>
              </a:rPr>
              <a:t>Define and give an example of evidence-based human resource management.</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Management at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39321"/>
          </a:xfrm>
          <a:prstGeom prst="rect">
            <a:avLst/>
          </a:prstGeom>
          <a:noFill/>
        </p:spPr>
        <p:txBody>
          <a:bodyPr wrap="square" rtlCol="0">
            <a:spAutoFit/>
          </a:bodyPr>
          <a:lstStyle/>
          <a:p>
            <a:r>
              <a:rPr lang="en-US" b="1" dirty="0">
                <a:solidFill>
                  <a:srgbClr val="2D3956"/>
                </a:solidFill>
                <a:latin typeface="Times New Roman" panose="02020603050405020304" pitchFamily="18" charset="0"/>
                <a:cs typeface="Times New Roman" panose="02020603050405020304" pitchFamily="18" charset="0"/>
              </a:rPr>
              <a:t>What Is Human Resource Management (HRM)?</a:t>
            </a:r>
          </a:p>
          <a:p>
            <a:r>
              <a:rPr lang="en-US" dirty="0">
                <a:solidFill>
                  <a:srgbClr val="2D3956"/>
                </a:solidFill>
                <a:latin typeface="Times New Roman" panose="02020603050405020304" pitchFamily="18" charset="0"/>
                <a:cs typeface="Times New Roman" panose="02020603050405020304" pitchFamily="18" charset="0"/>
              </a:rPr>
              <a:t>The process of acquiring, training, appraising, and compensating employees, and of attending to their labor relations, health and safety, and fairness concerns.</a:t>
            </a:r>
          </a:p>
          <a:p>
            <a:r>
              <a:rPr lang="en-US" b="1" dirty="0">
                <a:solidFill>
                  <a:srgbClr val="2D3956"/>
                </a:solidFill>
                <a:latin typeface="Times New Roman" panose="02020603050405020304" pitchFamily="18" charset="0"/>
                <a:cs typeface="Times New Roman" panose="02020603050405020304" pitchFamily="18" charset="0"/>
              </a:rPr>
              <a:t>Organization</a:t>
            </a:r>
          </a:p>
          <a:p>
            <a:r>
              <a:rPr lang="en-US" dirty="0">
                <a:solidFill>
                  <a:srgbClr val="2D3956"/>
                </a:solidFill>
                <a:latin typeface="Times New Roman" panose="02020603050405020304" pitchFamily="18" charset="0"/>
                <a:cs typeface="Times New Roman" panose="02020603050405020304" pitchFamily="18" charset="0"/>
              </a:rPr>
              <a:t>People with formally assigned roles who work together to achieve the organization’s goals.</a:t>
            </a:r>
          </a:p>
          <a:p>
            <a:r>
              <a:rPr lang="en-US" b="1" dirty="0">
                <a:solidFill>
                  <a:srgbClr val="2D3956"/>
                </a:solidFill>
                <a:latin typeface="Times New Roman" panose="02020603050405020304" pitchFamily="18" charset="0"/>
                <a:cs typeface="Times New Roman" panose="02020603050405020304" pitchFamily="18" charset="0"/>
              </a:rPr>
              <a:t>Manager</a:t>
            </a:r>
          </a:p>
          <a:p>
            <a:r>
              <a:rPr lang="en-US" dirty="0">
                <a:solidFill>
                  <a:srgbClr val="2D3956"/>
                </a:solidFill>
                <a:latin typeface="Times New Roman" panose="02020603050405020304" pitchFamily="18" charset="0"/>
                <a:cs typeface="Times New Roman" panose="02020603050405020304" pitchFamily="18" charset="0"/>
              </a:rPr>
              <a:t>The person responsible for accomplishing the organization’s goals, and who does so by managing the efforts of the organization’s people.</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Management at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67256"/>
            <a:ext cx="10541000" cy="3970318"/>
          </a:xfrm>
          <a:prstGeom prst="rect">
            <a:avLst/>
          </a:prstGeom>
          <a:noFill/>
        </p:spPr>
        <p:txBody>
          <a:bodyPr wrap="square" rtlCol="0">
            <a:spAutoFit/>
          </a:bodyPr>
          <a:lstStyle/>
          <a:p>
            <a:pPr algn="just"/>
            <a:r>
              <a:rPr lang="en-US" dirty="0">
                <a:solidFill>
                  <a:srgbClr val="2D3956"/>
                </a:solidFill>
                <a:latin typeface="Times New Roman" panose="02020603050405020304" pitchFamily="18" charset="0"/>
                <a:cs typeface="Times New Roman" panose="02020603050405020304" pitchFamily="18" charset="0"/>
              </a:rPr>
              <a:t>Most experts agree that managing involves five functions: planning, organizing, staffing, leading, and controlling. In total, these functions represent the </a:t>
            </a:r>
            <a:r>
              <a:rPr lang="en-US" b="1" dirty="0">
                <a:solidFill>
                  <a:srgbClr val="2D3956"/>
                </a:solidFill>
                <a:latin typeface="Times New Roman" panose="02020603050405020304" pitchFamily="18" charset="0"/>
                <a:cs typeface="Times New Roman" panose="02020603050405020304" pitchFamily="18" charset="0"/>
              </a:rPr>
              <a:t>management process</a:t>
            </a:r>
            <a:r>
              <a:rPr lang="en-US" dirty="0">
                <a:solidFill>
                  <a:srgbClr val="2D3956"/>
                </a:solidFill>
                <a:latin typeface="Times New Roman" panose="02020603050405020304" pitchFamily="18" charset="0"/>
                <a:cs typeface="Times New Roman" panose="02020603050405020304" pitchFamily="18" charset="0"/>
              </a:rPr>
              <a:t>. Some of the specific activities involved in each function include:</a:t>
            </a:r>
          </a:p>
          <a:p>
            <a:pPr algn="just"/>
            <a:endParaRPr lang="en-US" dirty="0">
              <a:solidFill>
                <a:srgbClr val="2D3956"/>
              </a:solidFill>
              <a:latin typeface="Times New Roman" panose="02020603050405020304" pitchFamily="18" charset="0"/>
              <a:cs typeface="Times New Roman" panose="02020603050405020304" pitchFamily="18" charset="0"/>
            </a:endParaRPr>
          </a:p>
          <a:p>
            <a:r>
              <a:rPr lang="en-US" b="1" dirty="0">
                <a:solidFill>
                  <a:srgbClr val="2D3956"/>
                </a:solidFill>
                <a:latin typeface="Times New Roman" panose="02020603050405020304" pitchFamily="18" charset="0"/>
                <a:cs typeface="Times New Roman" panose="02020603050405020304" pitchFamily="18" charset="0"/>
              </a:rPr>
              <a:t>Planning:</a:t>
            </a:r>
            <a:r>
              <a:rPr lang="en-US" dirty="0">
                <a:solidFill>
                  <a:srgbClr val="2D3956"/>
                </a:solidFill>
                <a:latin typeface="Times New Roman" panose="02020603050405020304" pitchFamily="18" charset="0"/>
                <a:cs typeface="Times New Roman" panose="02020603050405020304" pitchFamily="18" charset="0"/>
              </a:rPr>
              <a:t> Establishing goals and standards; developing rules and procedures; developing plans and forecasting.</a:t>
            </a:r>
          </a:p>
          <a:p>
            <a:r>
              <a:rPr lang="en-US" b="1" dirty="0">
                <a:solidFill>
                  <a:srgbClr val="2D3956"/>
                </a:solidFill>
                <a:latin typeface="Times New Roman" panose="02020603050405020304" pitchFamily="18" charset="0"/>
                <a:cs typeface="Times New Roman" panose="02020603050405020304" pitchFamily="18" charset="0"/>
              </a:rPr>
              <a:t>Organizing:</a:t>
            </a:r>
            <a:r>
              <a:rPr lang="en-US" dirty="0">
                <a:solidFill>
                  <a:srgbClr val="2D3956"/>
                </a:solidFill>
                <a:latin typeface="Times New Roman" panose="02020603050405020304" pitchFamily="18" charset="0"/>
                <a:cs typeface="Times New Roman" panose="02020603050405020304" pitchFamily="18" charset="0"/>
              </a:rPr>
              <a:t> Giving each subordinate a specific task; establishing departments; delegating authority to subordinates; establishing channels of authority and communication; coordinating subordinates work.</a:t>
            </a:r>
          </a:p>
          <a:p>
            <a:r>
              <a:rPr lang="en-US" b="1" dirty="0">
                <a:solidFill>
                  <a:srgbClr val="2D3956"/>
                </a:solidFill>
                <a:latin typeface="Times New Roman" panose="02020603050405020304" pitchFamily="18" charset="0"/>
                <a:cs typeface="Times New Roman" panose="02020603050405020304" pitchFamily="18" charset="0"/>
              </a:rPr>
              <a:t>Staffing: </a:t>
            </a:r>
            <a:r>
              <a:rPr lang="en-US" dirty="0">
                <a:solidFill>
                  <a:srgbClr val="2D3956"/>
                </a:solidFill>
                <a:latin typeface="Times New Roman" panose="02020603050405020304" pitchFamily="18" charset="0"/>
                <a:cs typeface="Times New Roman" panose="02020603050405020304" pitchFamily="18" charset="0"/>
              </a:rPr>
              <a:t>Determining what type of people, you should hire; recruiting prospective employees; selecting employees; training and developing employees; setting performance standards; evaluating performance; counseling employees; compensating employees.</a:t>
            </a:r>
          </a:p>
          <a:p>
            <a:r>
              <a:rPr lang="en-US" b="1" dirty="0">
                <a:solidFill>
                  <a:srgbClr val="2D3956"/>
                </a:solidFill>
                <a:latin typeface="Times New Roman" panose="02020603050405020304" pitchFamily="18" charset="0"/>
                <a:cs typeface="Times New Roman" panose="02020603050405020304" pitchFamily="18" charset="0"/>
              </a:rPr>
              <a:t>Leading:</a:t>
            </a:r>
            <a:r>
              <a:rPr lang="en-US" dirty="0">
                <a:solidFill>
                  <a:srgbClr val="2D3956"/>
                </a:solidFill>
                <a:latin typeface="Times New Roman" panose="02020603050405020304" pitchFamily="18" charset="0"/>
                <a:cs typeface="Times New Roman" panose="02020603050405020304" pitchFamily="18" charset="0"/>
              </a:rPr>
              <a:t> Getting others to get the job done; maintaining morale; motivating subordinates.</a:t>
            </a:r>
          </a:p>
          <a:p>
            <a:r>
              <a:rPr lang="en-US" b="1" dirty="0">
                <a:solidFill>
                  <a:srgbClr val="2D3956"/>
                </a:solidFill>
                <a:latin typeface="Times New Roman" panose="02020603050405020304" pitchFamily="18" charset="0"/>
                <a:cs typeface="Times New Roman" panose="02020603050405020304" pitchFamily="18" charset="0"/>
              </a:rPr>
              <a:t>Controlling:</a:t>
            </a:r>
            <a:r>
              <a:rPr lang="en-US" dirty="0">
                <a:solidFill>
                  <a:srgbClr val="2D3956"/>
                </a:solidFill>
                <a:latin typeface="Times New Roman" panose="02020603050405020304" pitchFamily="18" charset="0"/>
                <a:cs typeface="Times New Roman" panose="02020603050405020304" pitchFamily="18" charset="0"/>
              </a:rPr>
              <a:t> Setting standards such as sales quotas, quality standards, or production levels; checking to see how actual performance compares with these standards; taking corrective action, as needed.</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60651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Management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15">
            <a:extLst>
              <a:ext uri="{FF2B5EF4-FFF2-40B4-BE49-F238E27FC236}">
                <a16:creationId xmlns:a16="http://schemas.microsoft.com/office/drawing/2014/main" id="{65EDE620-6D86-322E-869C-0782527BD10D}"/>
              </a:ext>
            </a:extLst>
          </p:cNvPr>
          <p:cNvGrpSpPr>
            <a:grpSpLocks/>
          </p:cNvGrpSpPr>
          <p:nvPr/>
        </p:nvGrpSpPr>
        <p:grpSpPr bwMode="auto">
          <a:xfrm>
            <a:off x="2180406" y="1882478"/>
            <a:ext cx="7553529" cy="3805237"/>
            <a:chOff x="448" y="983"/>
            <a:chExt cx="4855" cy="2397"/>
          </a:xfrm>
        </p:grpSpPr>
        <p:sp>
          <p:nvSpPr>
            <p:cNvPr id="7" name="Oval 4">
              <a:extLst>
                <a:ext uri="{FF2B5EF4-FFF2-40B4-BE49-F238E27FC236}">
                  <a16:creationId xmlns:a16="http://schemas.microsoft.com/office/drawing/2014/main" id="{DC83202A-ED11-93CF-8B3C-F9462DC10D5B}"/>
                </a:ext>
              </a:extLst>
            </p:cNvPr>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en-GB" altLang="en-US"/>
            </a:p>
          </p:txBody>
        </p:sp>
        <p:sp>
          <p:nvSpPr>
            <p:cNvPr id="9" name="AutoShape 6">
              <a:extLst>
                <a:ext uri="{FF2B5EF4-FFF2-40B4-BE49-F238E27FC236}">
                  <a16:creationId xmlns:a16="http://schemas.microsoft.com/office/drawing/2014/main" id="{2718B02B-A946-23FA-E5F7-A0949AFFC70B}"/>
                </a:ext>
              </a:extLst>
            </p:cNvPr>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Planning</a:t>
              </a:r>
            </a:p>
          </p:txBody>
        </p:sp>
        <p:sp>
          <p:nvSpPr>
            <p:cNvPr id="11" name="AutoShape 8" descr="brownfill01">
              <a:extLst>
                <a:ext uri="{FF2B5EF4-FFF2-40B4-BE49-F238E27FC236}">
                  <a16:creationId xmlns:a16="http://schemas.microsoft.com/office/drawing/2014/main" id="{E2317CBF-A30F-E623-E725-8485263F45D1}"/>
                </a:ext>
              </a:extLst>
            </p:cNvPr>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Organizing</a:t>
              </a:r>
            </a:p>
          </p:txBody>
        </p:sp>
        <p:sp>
          <p:nvSpPr>
            <p:cNvPr id="12" name="AutoShape 11" descr="greenfill01">
              <a:extLst>
                <a:ext uri="{FF2B5EF4-FFF2-40B4-BE49-F238E27FC236}">
                  <a16:creationId xmlns:a16="http://schemas.microsoft.com/office/drawing/2014/main" id="{AEF6DB2B-C046-FB57-D030-BC6C6B826BA2}"/>
                </a:ext>
              </a:extLst>
            </p:cNvPr>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Leading</a:t>
              </a:r>
            </a:p>
          </p:txBody>
        </p:sp>
        <p:sp>
          <p:nvSpPr>
            <p:cNvPr id="13" name="AutoShape 13" descr="bluefill01">
              <a:extLst>
                <a:ext uri="{FF2B5EF4-FFF2-40B4-BE49-F238E27FC236}">
                  <a16:creationId xmlns:a16="http://schemas.microsoft.com/office/drawing/2014/main" id="{945B4F24-963B-27F1-FDBD-E47D721F9C0A}"/>
                </a:ext>
              </a:extLst>
            </p:cNvPr>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Staffing</a:t>
              </a:r>
            </a:p>
          </p:txBody>
        </p:sp>
        <p:sp>
          <p:nvSpPr>
            <p:cNvPr id="14" name="AutoShape 14" descr="purplefill01">
              <a:extLst>
                <a:ext uri="{FF2B5EF4-FFF2-40B4-BE49-F238E27FC236}">
                  <a16:creationId xmlns:a16="http://schemas.microsoft.com/office/drawing/2014/main" id="{91EC1504-E133-12B0-AEEA-D79CBF0E2B4F}"/>
                </a:ext>
              </a:extLst>
            </p:cNvPr>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Controlling</a:t>
              </a:r>
            </a:p>
          </p:txBody>
        </p:sp>
      </p:grpSp>
    </p:spTree>
    <p:extLst>
      <p:ext uri="{BB962C8B-B14F-4D97-AF65-F5344CB8AC3E}">
        <p14:creationId xmlns:p14="http://schemas.microsoft.com/office/powerpoint/2010/main" val="153307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Management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5" name="Group 20">
            <a:extLst>
              <a:ext uri="{FF2B5EF4-FFF2-40B4-BE49-F238E27FC236}">
                <a16:creationId xmlns:a16="http://schemas.microsoft.com/office/drawing/2014/main" id="{7402C8E5-7D7D-0808-E31E-05274A08E694}"/>
              </a:ext>
            </a:extLst>
          </p:cNvPr>
          <p:cNvGrpSpPr>
            <a:grpSpLocks/>
          </p:cNvGrpSpPr>
          <p:nvPr/>
        </p:nvGrpSpPr>
        <p:grpSpPr bwMode="auto">
          <a:xfrm>
            <a:off x="2246559" y="1601121"/>
            <a:ext cx="6926521" cy="4237810"/>
            <a:chOff x="630" y="860"/>
            <a:chExt cx="4498" cy="2838"/>
          </a:xfrm>
        </p:grpSpPr>
        <p:sp>
          <p:nvSpPr>
            <p:cNvPr id="16" name="_s1028">
              <a:extLst>
                <a:ext uri="{FF2B5EF4-FFF2-40B4-BE49-F238E27FC236}">
                  <a16:creationId xmlns:a16="http://schemas.microsoft.com/office/drawing/2014/main" id="{696CBA69-74BE-80C7-BA5F-0C63703F0A06}"/>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32">
              <a:extLst>
                <a:ext uri="{FF2B5EF4-FFF2-40B4-BE49-F238E27FC236}">
                  <a16:creationId xmlns:a16="http://schemas.microsoft.com/office/drawing/2014/main" id="{15D3975D-568E-34A5-0B8A-40C3FB10EF9F}"/>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4">
              <a:extLst>
                <a:ext uri="{FF2B5EF4-FFF2-40B4-BE49-F238E27FC236}">
                  <a16:creationId xmlns:a16="http://schemas.microsoft.com/office/drawing/2014/main" id="{3A299877-91E6-1D7C-4E51-F01FD4511AC3}"/>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_s1040">
              <a:extLst>
                <a:ext uri="{FF2B5EF4-FFF2-40B4-BE49-F238E27FC236}">
                  <a16:creationId xmlns:a16="http://schemas.microsoft.com/office/drawing/2014/main" id="{9B3AD8A6-A444-1FB3-8743-099C5DAE09CC}"/>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0" name="_s1038">
              <a:extLst>
                <a:ext uri="{FF2B5EF4-FFF2-40B4-BE49-F238E27FC236}">
                  <a16:creationId xmlns:a16="http://schemas.microsoft.com/office/drawing/2014/main" id="{21D4E474-CF67-53E5-6CF2-A7081CE98507}"/>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1" name="AutoShape 9" descr="redfill01">
              <a:extLst>
                <a:ext uri="{FF2B5EF4-FFF2-40B4-BE49-F238E27FC236}">
                  <a16:creationId xmlns:a16="http://schemas.microsoft.com/office/drawing/2014/main" id="{1121675F-3C5B-519D-B0E1-1D1E1E7BF97F}"/>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Acquisition</a:t>
              </a:r>
            </a:p>
          </p:txBody>
        </p:sp>
        <p:sp>
          <p:nvSpPr>
            <p:cNvPr id="22" name="AutoShape 10" descr="grayfill01">
              <a:extLst>
                <a:ext uri="{FF2B5EF4-FFF2-40B4-BE49-F238E27FC236}">
                  <a16:creationId xmlns:a16="http://schemas.microsoft.com/office/drawing/2014/main" id="{13BF9EEE-573E-5FE5-AEC4-2596CCE1590B}"/>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a:t>
              </a:r>
            </a:p>
          </p:txBody>
        </p:sp>
        <p:sp>
          <p:nvSpPr>
            <p:cNvPr id="23" name="AutoShape 11" descr="greenfill02">
              <a:extLst>
                <a:ext uri="{FF2B5EF4-FFF2-40B4-BE49-F238E27FC236}">
                  <a16:creationId xmlns:a16="http://schemas.microsoft.com/office/drawing/2014/main" id="{423AC635-73A9-AEFC-8FE6-0A5FD05D0B8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Appraisal</a:t>
              </a:r>
            </a:p>
          </p:txBody>
        </p:sp>
        <p:sp>
          <p:nvSpPr>
            <p:cNvPr id="24" name="AutoShape 12" descr="greenfill01">
              <a:extLst>
                <a:ext uri="{FF2B5EF4-FFF2-40B4-BE49-F238E27FC236}">
                  <a16:creationId xmlns:a16="http://schemas.microsoft.com/office/drawing/2014/main" id="{7EC4CFD6-323E-A604-7C84-5EE3D371FD0F}"/>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Compensation</a:t>
              </a:r>
            </a:p>
          </p:txBody>
        </p:sp>
        <p:sp>
          <p:nvSpPr>
            <p:cNvPr id="26" name="AutoShape 13" descr="bluefill01">
              <a:extLst>
                <a:ext uri="{FF2B5EF4-FFF2-40B4-BE49-F238E27FC236}">
                  <a16:creationId xmlns:a16="http://schemas.microsoft.com/office/drawing/2014/main" id="{07CDAFD6-62AC-B3F4-707D-36CB9D80FF3B}"/>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Labor Relations</a:t>
              </a:r>
            </a:p>
          </p:txBody>
        </p:sp>
        <p:sp>
          <p:nvSpPr>
            <p:cNvPr id="27" name="AutoShape 14" descr="purplefill01">
              <a:extLst>
                <a:ext uri="{FF2B5EF4-FFF2-40B4-BE49-F238E27FC236}">
                  <a16:creationId xmlns:a16="http://schemas.microsoft.com/office/drawing/2014/main" id="{B73D7CAD-8E53-91D9-59CD-BB39C8C3B8F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Health and Safety</a:t>
              </a:r>
            </a:p>
          </p:txBody>
        </p:sp>
        <p:sp>
          <p:nvSpPr>
            <p:cNvPr id="28" name="AutoShape 15" descr="brownfill01">
              <a:extLst>
                <a:ext uri="{FF2B5EF4-FFF2-40B4-BE49-F238E27FC236}">
                  <a16:creationId xmlns:a16="http://schemas.microsoft.com/office/drawing/2014/main" id="{AE1C9DE6-6FC9-1EA7-334A-C2AE2A6374EF}"/>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Fairness</a:t>
              </a:r>
            </a:p>
          </p:txBody>
        </p:sp>
        <p:sp>
          <p:nvSpPr>
            <p:cNvPr id="29" name="_s1030">
              <a:extLst>
                <a:ext uri="{FF2B5EF4-FFF2-40B4-BE49-F238E27FC236}">
                  <a16:creationId xmlns:a16="http://schemas.microsoft.com/office/drawing/2014/main" id="{8D44D665-45B6-B614-C46E-EACDAB3D382E}"/>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0" name="_s1030">
              <a:extLst>
                <a:ext uri="{FF2B5EF4-FFF2-40B4-BE49-F238E27FC236}">
                  <a16:creationId xmlns:a16="http://schemas.microsoft.com/office/drawing/2014/main" id="{0CAF2E88-87DC-7892-C051-6D2C3FD8C33D}"/>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1" name="AutoShape 18">
              <a:extLst>
                <a:ext uri="{FF2B5EF4-FFF2-40B4-BE49-F238E27FC236}">
                  <a16:creationId xmlns:a16="http://schemas.microsoft.com/office/drawing/2014/main" id="{B6DE2CED-D533-7B3B-03B1-0597FCA635CD}"/>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dirty="0">
                  <a:solidFill>
                    <a:schemeClr val="bg1"/>
                  </a:solidFill>
                </a:rPr>
                <a:t>Human Resource Management (HRM)</a:t>
              </a:r>
            </a:p>
          </p:txBody>
        </p:sp>
      </p:grpSp>
    </p:spTree>
    <p:extLst>
      <p:ext uri="{BB962C8B-B14F-4D97-AF65-F5344CB8AC3E}">
        <p14:creationId xmlns:p14="http://schemas.microsoft.com/office/powerpoint/2010/main" val="1760439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out)">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Arial" panose="020B0604020202020204" pitchFamily="34" charset="0"/>
                <a:cs typeface="Arial" panose="020B0604020202020204" pitchFamily="34" charset="0"/>
              </a:rPr>
              <a:t>Human resource management is the process of acquiring, training, appraising, and compensating employees, and of attending to their labor relations, health and safety, and fairness concerns. The topics we’ll discuss should therefore provide you with the concepts and techniques you need to perform the people or personnel aspects of your management job.</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Management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02436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Conducting job analyses (determining the nature of each employee's job)</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Planning labor needs and recruiting job candidates</a:t>
            </a:r>
            <a:endPar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Selecting job candidates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Orienting and training new employees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Managing wages and salaries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Providing incentives and benefits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Appraising performance</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Communicating </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Training and developing managers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Building employee commitment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Personnel Aspects of a Manager’s Job</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4100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Hire the wrong person for the job</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Experience high turnover</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Have your people not doing their best</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Waste time with useless interviews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Have your firm in court because of discriminatory actions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Have your firm cited by OSHA for unsafe practices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Have some employees think their salaries are unfair and inequitable relative to others in the organization</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Allow a lack of training to undermine your department’s effectiveness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Commit any unfair labor practices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Personnel Mistakes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0659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60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4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Effective human resource management can help ensure that you get results through people. Remember that you can do everything else right as a manager lay brilliant plans, draw clear organization charts, set up world-class assembly lines, and use sophisticated accounting controls but still fail, by hiring the wrong people or by not motivating subordinates. On the other hand, many managers presidents, generals, governors, supervisors have been successful even with inadequate plans, organizations, or controls. They were successful because they had the ability of hiring the right people for the right jobs and motivating, appraising, and developing them.</a:t>
            </a: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1019069"/>
            <a:ext cx="7089293"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Improve Profits And Performance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10792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301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All managers are, in a sense, human resource managers, because they all get involved in recruiting, interviewing, selecting, and training their employees. Yet most firms also have human resource departments with their own top managers. How do the duties of this human resource manager and department relate to the human resource duties of sales and production and other managers? Answering this requires a short definition of line versus staff authority.</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Authority</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is the right to make decisions, to direct the work of others, and to give orders. Managers usually distinguish between line authority and staff authority.</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line authority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traditionally gives managers the right to issue orders to other managers or employees.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Staff authority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gives a manager the right to advise other managers or employees. It creates an advisory relationship.</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Line and Staff Aspects of HRM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0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377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Line Manager</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Is authorized (has line authority) to direct the work of subordinates and is responsible for accomplishing the organization’s tasks.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Staff Manager</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Assists and advises line managers.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Has functional authority to coordinate personnel activities and enforce </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organization policies.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Line and Staff Aspects of HRM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4" descr="BS01594_">
            <a:extLst>
              <a:ext uri="{FF2B5EF4-FFF2-40B4-BE49-F238E27FC236}">
                <a16:creationId xmlns:a16="http://schemas.microsoft.com/office/drawing/2014/main" id="{79CCBC04-638C-958D-4464-65F4D84D52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2272" y="3579163"/>
            <a:ext cx="2050144" cy="199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8584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Placing the right person on the right job</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Starting new employees in the organization (orientation)</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Training employees for jobs that are new to them</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Improving the job performance of each person</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Gaining creative cooperation and developing smooth working relationships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Interpreting the firm’s policies and procedures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Controlling labor costs</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Developing the abilities of each person</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Creating and maintaining department morale</a:t>
            </a:r>
          </a:p>
          <a:p>
            <a:pPr marL="222250" marR="0" lvl="0" indent="-222250" algn="l" defTabSz="914400" rtl="0" eaLnBrk="1" fontAlgn="base" latinLnBrk="0" hangingPunct="1">
              <a:lnSpc>
                <a:spcPct val="100000"/>
              </a:lnSpc>
              <a:spcBef>
                <a:spcPct val="40000"/>
              </a:spcBef>
              <a:spcAft>
                <a:spcPct val="0"/>
              </a:spcAft>
              <a:buClr>
                <a:srgbClr val="666699"/>
              </a:buClr>
              <a:buSzTx/>
              <a:buFontTx/>
              <a:buChar char="•"/>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Protecting employees’ health and physical condition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Line Managers’ HRM Duties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38073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798103"/>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 providing this specialized assistance, the human resource manager carries out three distinct functions: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 line function: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human resource manager directs the activities of the people in</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his or her own department, and perhaps in related areas.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 coordinative function</a:t>
            </a:r>
            <a:r>
              <a:rPr lang="en-US" sz="2000" b="1" kern="0" dirty="0">
                <a:solidFill>
                  <a:srgbClr val="006699"/>
                </a:solidFill>
                <a:effectLst>
                  <a:outerShdw blurRad="38100" dist="38100" dir="2700000" algn="tl">
                    <a:srgbClr val="C0C0C0"/>
                  </a:outerShdw>
                </a:effectLst>
                <a:latin typeface="Arial"/>
                <a:cs typeface="Tahoma"/>
              </a:rPr>
              <a:t>:</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The human resource manager also coordinates personnel activities, a duty often referred to as functional authority (or functional control). Here he or she ensures that line managers are implementing the firm s human resource policies and practices.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Staff (assist and advise) functions</a:t>
            </a:r>
            <a:r>
              <a:rPr lang="en-US" sz="2000" b="1" kern="0" dirty="0">
                <a:solidFill>
                  <a:srgbClr val="006699"/>
                </a:solidFill>
                <a:effectLst>
                  <a:outerShdw blurRad="38100" dist="38100" dir="2700000" algn="tl">
                    <a:srgbClr val="C0C0C0"/>
                  </a:outerShdw>
                </a:effectLst>
                <a:latin typeface="Arial"/>
                <a:cs typeface="Tahoma"/>
              </a:rPr>
              <a:t>:</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Assisting and advising line managers is the heart of the human resource manager s job. He or she advises the CEO so the CEO can better understand the personnel aspects of the company s strategic options. HR assists in hiring, training, evaluating, rewarding, counseling, promoting, and firing employees.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Manager s Duties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9786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Specialties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EA0CB8A9-DEDA-2407-6F38-9B14B57DEE5C}"/>
              </a:ext>
            </a:extLst>
          </p:cNvPr>
          <p:cNvGrpSpPr>
            <a:grpSpLocks/>
          </p:cNvGrpSpPr>
          <p:nvPr/>
        </p:nvGrpSpPr>
        <p:grpSpPr bwMode="auto">
          <a:xfrm>
            <a:off x="2121614" y="1813483"/>
            <a:ext cx="6824663" cy="4181475"/>
            <a:chOff x="714" y="1003"/>
            <a:chExt cx="4299" cy="2634"/>
          </a:xfrm>
        </p:grpSpPr>
        <p:grpSp>
          <p:nvGrpSpPr>
            <p:cNvPr id="7" name="Group 4">
              <a:extLst>
                <a:ext uri="{FF2B5EF4-FFF2-40B4-BE49-F238E27FC236}">
                  <a16:creationId xmlns:a16="http://schemas.microsoft.com/office/drawing/2014/main" id="{A9C50581-38C0-DFE2-7A07-5EDD65D9ED32}"/>
                </a:ext>
              </a:extLst>
            </p:cNvPr>
            <p:cNvGrpSpPr>
              <a:grpSpLocks/>
            </p:cNvGrpSpPr>
            <p:nvPr/>
          </p:nvGrpSpPr>
          <p:grpSpPr bwMode="auto">
            <a:xfrm>
              <a:off x="1864" y="1531"/>
              <a:ext cx="2002" cy="1575"/>
              <a:chOff x="1878" y="1496"/>
              <a:chExt cx="2002" cy="1360"/>
            </a:xfrm>
          </p:grpSpPr>
          <p:sp>
            <p:nvSpPr>
              <p:cNvPr id="17" name="_s1028">
                <a:extLst>
                  <a:ext uri="{FF2B5EF4-FFF2-40B4-BE49-F238E27FC236}">
                    <a16:creationId xmlns:a16="http://schemas.microsoft.com/office/drawing/2014/main" id="{7A254142-82B9-6735-F34A-2F32F00297A2}"/>
                  </a:ext>
                </a:extLst>
              </p:cNvPr>
              <p:cNvSpPr>
                <a:spLocks noChangeShapeType="1"/>
              </p:cNvSpPr>
              <p:nvPr/>
            </p:nvSpPr>
            <p:spPr bwMode="blackWhite">
              <a:xfrm flipH="1" flipV="1">
                <a:off x="1878" y="1835"/>
                <a:ext cx="501" cy="17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18" name="_s1030">
                <a:extLst>
                  <a:ext uri="{FF2B5EF4-FFF2-40B4-BE49-F238E27FC236}">
                    <a16:creationId xmlns:a16="http://schemas.microsoft.com/office/drawing/2014/main" id="{BD9794D7-4512-3B72-6B65-CE15B773D7A6}"/>
                  </a:ext>
                </a:extLst>
              </p:cNvPr>
              <p:cNvSpPr>
                <a:spLocks noChangeShapeType="1"/>
              </p:cNvSpPr>
              <p:nvPr/>
            </p:nvSpPr>
            <p:spPr bwMode="blackWhite">
              <a:xfrm flipH="1">
                <a:off x="1878" y="2346"/>
                <a:ext cx="501" cy="17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19" name="_s1032">
                <a:extLst>
                  <a:ext uri="{FF2B5EF4-FFF2-40B4-BE49-F238E27FC236}">
                    <a16:creationId xmlns:a16="http://schemas.microsoft.com/office/drawing/2014/main" id="{3108F65B-E5DD-C36C-8C82-5AA866521F24}"/>
                  </a:ext>
                </a:extLst>
              </p:cNvPr>
              <p:cNvSpPr>
                <a:spLocks noChangeShapeType="1"/>
              </p:cNvSpPr>
              <p:nvPr/>
            </p:nvSpPr>
            <p:spPr bwMode="blackWhite">
              <a:xfrm>
                <a:off x="2879" y="2516"/>
                <a:ext cx="0" cy="34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20" name="_s1034">
                <a:extLst>
                  <a:ext uri="{FF2B5EF4-FFF2-40B4-BE49-F238E27FC236}">
                    <a16:creationId xmlns:a16="http://schemas.microsoft.com/office/drawing/2014/main" id="{46D3A9FA-555D-2C30-D9B1-D3F82B289038}"/>
                  </a:ext>
                </a:extLst>
              </p:cNvPr>
              <p:cNvSpPr>
                <a:spLocks noChangeShapeType="1"/>
              </p:cNvSpPr>
              <p:nvPr/>
            </p:nvSpPr>
            <p:spPr bwMode="blackWhite">
              <a:xfrm>
                <a:off x="3380" y="2346"/>
                <a:ext cx="500" cy="17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21" name="_s1036">
                <a:extLst>
                  <a:ext uri="{FF2B5EF4-FFF2-40B4-BE49-F238E27FC236}">
                    <a16:creationId xmlns:a16="http://schemas.microsoft.com/office/drawing/2014/main" id="{B4ED704A-9117-8A4B-69D4-11C46BC0FAAA}"/>
                  </a:ext>
                </a:extLst>
              </p:cNvPr>
              <p:cNvSpPr>
                <a:spLocks noChangeShapeType="1"/>
              </p:cNvSpPr>
              <p:nvPr/>
            </p:nvSpPr>
            <p:spPr bwMode="blackWhite">
              <a:xfrm flipV="1">
                <a:off x="3380" y="1836"/>
                <a:ext cx="500" cy="17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sp>
            <p:nvSpPr>
              <p:cNvPr id="22" name="_s1038">
                <a:extLst>
                  <a:ext uri="{FF2B5EF4-FFF2-40B4-BE49-F238E27FC236}">
                    <a16:creationId xmlns:a16="http://schemas.microsoft.com/office/drawing/2014/main" id="{D26C8D71-548D-86F9-2B09-38817411E978}"/>
                  </a:ext>
                </a:extLst>
              </p:cNvPr>
              <p:cNvSpPr>
                <a:spLocks noChangeShapeType="1"/>
              </p:cNvSpPr>
              <p:nvPr/>
            </p:nvSpPr>
            <p:spPr bwMode="blackWhite">
              <a:xfrm flipV="1">
                <a:off x="2879" y="1496"/>
                <a:ext cx="0" cy="340"/>
              </a:xfrm>
              <a:prstGeom prst="line">
                <a:avLst/>
              </a:prstGeom>
              <a:noFill/>
              <a:ln w="38100">
                <a:solidFill>
                  <a:srgbClr val="000000"/>
                </a:solidFill>
                <a:round/>
                <a:headEnd/>
                <a:tailEnd/>
              </a:ln>
              <a:extLst>
                <a:ext uri="{909E8E84-426E-40DD-AFC4-6F175D3DCCD1}">
                  <a14:hiddenFill xmlns:a14="http://schemas.microsoft.com/office/drawing/2010/main">
                    <a:noFill/>
                  </a14:hiddenFill>
                </a:ext>
              </a:extLst>
            </p:spPr>
            <p:txBody>
              <a:bodyPr lIns="0" tIns="0" rIns="0" bIns="0"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1000" b="0" i="0" u="none" strike="noStrike" kern="0" cap="none" spc="0" normalizeH="0" baseline="0" noProof="0">
                  <a:ln>
                    <a:noFill/>
                  </a:ln>
                  <a:solidFill>
                    <a:srgbClr val="000000"/>
                  </a:solidFill>
                  <a:effectLst/>
                  <a:uLnTx/>
                  <a:uFillTx/>
                  <a:latin typeface="Arial" panose="020B0604020202020204" pitchFamily="34" charset="0"/>
                  <a:cs typeface="Tahoma" panose="020B0604030504040204" pitchFamily="34" charset="0"/>
                </a:endParaRPr>
              </a:p>
            </p:txBody>
          </p:sp>
        </p:grpSp>
        <p:sp>
          <p:nvSpPr>
            <p:cNvPr id="9" name="AutoShape 11" descr="redfill01">
              <a:extLst>
                <a:ext uri="{FF2B5EF4-FFF2-40B4-BE49-F238E27FC236}">
                  <a16:creationId xmlns:a16="http://schemas.microsoft.com/office/drawing/2014/main" id="{415FF6C9-8CF7-9FA5-D2E6-006AFD2A9BA2}"/>
                </a:ext>
              </a:extLst>
            </p:cNvPr>
            <p:cNvSpPr>
              <a:spLocks noChangeArrowheads="1"/>
            </p:cNvSpPr>
            <p:nvPr/>
          </p:nvSpPr>
          <p:spPr bwMode="blackWhite">
            <a:xfrm>
              <a:off x="2287" y="1003"/>
              <a:ext cx="1146" cy="530"/>
            </a:xfrm>
            <a:prstGeom prst="roundRect">
              <a:avLst>
                <a:gd name="adj" fmla="val 16667"/>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Recruiter</a:t>
              </a:r>
            </a:p>
          </p:txBody>
        </p:sp>
        <p:sp>
          <p:nvSpPr>
            <p:cNvPr id="11" name="AutoShape 12" descr="bluefill01">
              <a:extLst>
                <a:ext uri="{FF2B5EF4-FFF2-40B4-BE49-F238E27FC236}">
                  <a16:creationId xmlns:a16="http://schemas.microsoft.com/office/drawing/2014/main" id="{409D9CBF-D815-3FE5-CEB7-FD6936948F6B}"/>
                </a:ext>
              </a:extLst>
            </p:cNvPr>
            <p:cNvSpPr>
              <a:spLocks noChangeArrowheads="1"/>
            </p:cNvSpPr>
            <p:nvPr/>
          </p:nvSpPr>
          <p:spPr bwMode="blackWhite">
            <a:xfrm>
              <a:off x="3867" y="1683"/>
              <a:ext cx="1146" cy="530"/>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EEO coordinator</a:t>
              </a:r>
            </a:p>
          </p:txBody>
        </p:sp>
        <p:sp>
          <p:nvSpPr>
            <p:cNvPr id="12" name="AutoShape 13" descr="grayfill01">
              <a:extLst>
                <a:ext uri="{FF2B5EF4-FFF2-40B4-BE49-F238E27FC236}">
                  <a16:creationId xmlns:a16="http://schemas.microsoft.com/office/drawing/2014/main" id="{33D8A2E7-83D2-6C8F-39BC-FFAF3459228A}"/>
                </a:ext>
              </a:extLst>
            </p:cNvPr>
            <p:cNvSpPr>
              <a:spLocks noChangeArrowheads="1"/>
            </p:cNvSpPr>
            <p:nvPr/>
          </p:nvSpPr>
          <p:spPr bwMode="blackWhite">
            <a:xfrm>
              <a:off x="719" y="1665"/>
              <a:ext cx="1146" cy="530"/>
            </a:xfrm>
            <a:prstGeom prst="roundRect">
              <a:avLst>
                <a:gd name="adj" fmla="val 16667"/>
              </a:avLst>
            </a:prstGeom>
            <a:blipFill dpi="0" rotWithShape="1">
              <a:blip r:embed="rId6"/>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dirty="0">
                  <a:ln>
                    <a:noFill/>
                  </a:ln>
                  <a:solidFill>
                    <a:srgbClr val="000000"/>
                  </a:solidFill>
                  <a:effectLst/>
                  <a:uLnTx/>
                  <a:uFillTx/>
                  <a:latin typeface="Franklin Gothic Medium" panose="020B0603020102020204" pitchFamily="34" charset="0"/>
                  <a:cs typeface="Tahoma" panose="020B0604030504040204" pitchFamily="34" charset="0"/>
                </a:rPr>
                <a:t>Labor relations specialist</a:t>
              </a:r>
            </a:p>
          </p:txBody>
        </p:sp>
        <p:sp>
          <p:nvSpPr>
            <p:cNvPr id="13" name="AutoShape 14" descr="purplefill01">
              <a:extLst>
                <a:ext uri="{FF2B5EF4-FFF2-40B4-BE49-F238E27FC236}">
                  <a16:creationId xmlns:a16="http://schemas.microsoft.com/office/drawing/2014/main" id="{CABD66AD-6650-AEFA-363B-717ACB0D873C}"/>
                </a:ext>
              </a:extLst>
            </p:cNvPr>
            <p:cNvSpPr>
              <a:spLocks noChangeArrowheads="1"/>
            </p:cNvSpPr>
            <p:nvPr/>
          </p:nvSpPr>
          <p:spPr bwMode="blackWhite">
            <a:xfrm>
              <a:off x="714" y="2453"/>
              <a:ext cx="1146" cy="530"/>
            </a:xfrm>
            <a:prstGeom prst="roundRect">
              <a:avLst>
                <a:gd name="adj" fmla="val 16667"/>
              </a:avLst>
            </a:prstGeom>
            <a:blipFill dpi="0" rotWithShape="1">
              <a:blip r:embed="rId7"/>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Training specialist</a:t>
              </a:r>
            </a:p>
          </p:txBody>
        </p:sp>
        <p:sp>
          <p:nvSpPr>
            <p:cNvPr id="14" name="AutoShape 15" descr="greenfill01">
              <a:extLst>
                <a:ext uri="{FF2B5EF4-FFF2-40B4-BE49-F238E27FC236}">
                  <a16:creationId xmlns:a16="http://schemas.microsoft.com/office/drawing/2014/main" id="{DCDC420B-7309-1189-8A1F-750612292B38}"/>
                </a:ext>
              </a:extLst>
            </p:cNvPr>
            <p:cNvSpPr>
              <a:spLocks noChangeArrowheads="1"/>
            </p:cNvSpPr>
            <p:nvPr/>
          </p:nvSpPr>
          <p:spPr bwMode="blackWhite">
            <a:xfrm>
              <a:off x="3863" y="2449"/>
              <a:ext cx="1146" cy="530"/>
            </a:xfrm>
            <a:prstGeom prst="roundRect">
              <a:avLst>
                <a:gd name="adj" fmla="val 16667"/>
              </a:avLst>
            </a:prstGeom>
            <a:blipFill dpi="0" rotWithShape="1">
              <a:blip r:embed="rId8"/>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Job analyst</a:t>
              </a:r>
            </a:p>
          </p:txBody>
        </p:sp>
        <p:sp>
          <p:nvSpPr>
            <p:cNvPr id="15" name="AutoShape 16" descr="tanfill01">
              <a:extLst>
                <a:ext uri="{FF2B5EF4-FFF2-40B4-BE49-F238E27FC236}">
                  <a16:creationId xmlns:a16="http://schemas.microsoft.com/office/drawing/2014/main" id="{F20595C4-0ED1-7533-2F16-5BCC990B4E23}"/>
                </a:ext>
              </a:extLst>
            </p:cNvPr>
            <p:cNvSpPr>
              <a:spLocks noChangeArrowheads="1"/>
            </p:cNvSpPr>
            <p:nvPr/>
          </p:nvSpPr>
          <p:spPr bwMode="blackWhite">
            <a:xfrm>
              <a:off x="2293" y="3107"/>
              <a:ext cx="1146" cy="530"/>
            </a:xfrm>
            <a:prstGeom prst="roundRect">
              <a:avLst>
                <a:gd name="adj" fmla="val 16667"/>
              </a:avLst>
            </a:prstGeom>
            <a:blipFill dpi="0" rotWithShape="1">
              <a:blip r:embed="rId9"/>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600" b="0" i="0" u="none" strike="noStrike" kern="0" cap="none" spc="0" normalizeH="0" baseline="0" noProof="0">
                  <a:ln>
                    <a:noFill/>
                  </a:ln>
                  <a:solidFill>
                    <a:srgbClr val="000000"/>
                  </a:solidFill>
                  <a:effectLst/>
                  <a:uLnTx/>
                  <a:uFillTx/>
                  <a:latin typeface="Franklin Gothic Medium" panose="020B0603020102020204" pitchFamily="34" charset="0"/>
                  <a:cs typeface="Tahoma" panose="020B0604030504040204" pitchFamily="34" charset="0"/>
                </a:rPr>
                <a:t>Compensation manager</a:t>
              </a:r>
            </a:p>
          </p:txBody>
        </p:sp>
        <p:sp>
          <p:nvSpPr>
            <p:cNvPr id="16" name="AutoShape 17">
              <a:extLst>
                <a:ext uri="{FF2B5EF4-FFF2-40B4-BE49-F238E27FC236}">
                  <a16:creationId xmlns:a16="http://schemas.microsoft.com/office/drawing/2014/main" id="{4A0C8958-6780-C76F-336D-34D44AE66A11}"/>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marR="0" lvl="0" indent="0" algn="ctr" defTabSz="914400" eaLnBrk="1" fontAlgn="base" latinLnBrk="0" hangingPunct="1">
                <a:lnSpc>
                  <a:spcPct val="100000"/>
                </a:lnSpc>
                <a:spcBef>
                  <a:spcPct val="50000"/>
                </a:spcBef>
                <a:spcAft>
                  <a:spcPct val="0"/>
                </a:spcAft>
                <a:buClrTx/>
                <a:buSzTx/>
                <a:buFontTx/>
                <a:buNone/>
                <a:tabLst/>
                <a:defRPr/>
              </a:pPr>
              <a:r>
                <a:rPr kumimoji="0" lang="en-US" altLang="en-US" sz="1600" b="1" i="0" u="none" strike="noStrike" kern="0" cap="none" spc="0" normalizeH="0" baseline="0" noProof="0">
                  <a:ln>
                    <a:noFill/>
                  </a:ln>
                  <a:solidFill>
                    <a:srgbClr val="FFFFFF"/>
                  </a:solidFill>
                  <a:effectLst/>
                  <a:uLnTx/>
                  <a:uFillTx/>
                  <a:latin typeface="Arial" panose="020B0604020202020204" pitchFamily="34" charset="0"/>
                  <a:cs typeface="Tahoma" panose="020B0604030504040204" pitchFamily="34" charset="0"/>
                </a:rPr>
                <a:t>Human Resource Specialties</a:t>
              </a:r>
            </a:p>
          </p:txBody>
        </p:sp>
      </p:grpSp>
    </p:spTree>
    <p:extLst>
      <p:ext uri="{BB962C8B-B14F-4D97-AF65-F5344CB8AC3E}">
        <p14:creationId xmlns:p14="http://schemas.microsoft.com/office/powerpoint/2010/main" val="2823747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buFont typeface="Arial" panose="020B0604020202020204" pitchFamily="34" charset="0"/>
              <a:buChar char="•"/>
            </a:pPr>
            <a:r>
              <a:rPr lang="en-US" sz="2400" b="1" i="0" u="none" strike="noStrike" baseline="0" dirty="0">
                <a:solidFill>
                  <a:srgbClr val="231F20"/>
                </a:solidFill>
                <a:latin typeface="Minion-Bold-24-0"/>
              </a:rPr>
              <a:t>Recruiters. </a:t>
            </a:r>
            <a:r>
              <a:rPr lang="en-US" sz="2400" b="0" i="0" u="none" strike="noStrike" baseline="0" dirty="0">
                <a:solidFill>
                  <a:srgbClr val="231F20"/>
                </a:solidFill>
                <a:latin typeface="Arial" panose="020B0604020202020204" pitchFamily="34" charset="0"/>
              </a:rPr>
              <a:t>Search for qualified job applicants.</a:t>
            </a:r>
          </a:p>
          <a:p>
            <a:pPr marL="342900" indent="-342900" algn="l">
              <a:buFont typeface="Arial" panose="020B0604020202020204" pitchFamily="34" charset="0"/>
              <a:buChar char="•"/>
            </a:pPr>
            <a:r>
              <a:rPr lang="en-US" sz="2400" b="1" i="0" u="none" strike="noStrike" baseline="0" dirty="0">
                <a:solidFill>
                  <a:srgbClr val="231F20"/>
                </a:solidFill>
                <a:latin typeface="Minion-Bold-24-0"/>
              </a:rPr>
              <a:t>Equal employment opportunity (EEO) coordinators. </a:t>
            </a:r>
            <a:r>
              <a:rPr lang="en-US" sz="2400" b="0" i="0" u="none" strike="noStrike" baseline="0" dirty="0">
                <a:solidFill>
                  <a:srgbClr val="231F20"/>
                </a:solidFill>
                <a:latin typeface="Arial" panose="020B0604020202020204" pitchFamily="34" charset="0"/>
              </a:rPr>
              <a:t>Investigate and resolve EEO grievances; examine organizational practices for potential violations; and compile and submit EEO reports.</a:t>
            </a:r>
          </a:p>
          <a:p>
            <a:pPr marL="342900" indent="-342900" algn="l">
              <a:buFont typeface="Arial" panose="020B0604020202020204" pitchFamily="34" charset="0"/>
              <a:buChar char="•"/>
            </a:pPr>
            <a:r>
              <a:rPr lang="en-US" sz="2400" b="1" i="0" u="none" strike="noStrike" baseline="0" dirty="0">
                <a:solidFill>
                  <a:srgbClr val="231F20"/>
                </a:solidFill>
                <a:latin typeface="Minion-Bold-24-0"/>
              </a:rPr>
              <a:t>Job analysts. </a:t>
            </a:r>
            <a:r>
              <a:rPr lang="en-US" sz="2400" b="0" i="0" u="none" strike="noStrike" baseline="0" dirty="0">
                <a:solidFill>
                  <a:srgbClr val="231F20"/>
                </a:solidFill>
                <a:latin typeface="Arial" panose="020B0604020202020204" pitchFamily="34" charset="0"/>
              </a:rPr>
              <a:t>Collect and examine information about jobs to prepare job descriptions.</a:t>
            </a:r>
          </a:p>
          <a:p>
            <a:pPr marL="342900" indent="-342900" algn="l">
              <a:buFont typeface="Arial" panose="020B0604020202020204" pitchFamily="34" charset="0"/>
              <a:buChar char="•"/>
            </a:pPr>
            <a:r>
              <a:rPr lang="en-US" sz="2400" b="1" i="0" u="none" strike="noStrike" baseline="0" dirty="0">
                <a:solidFill>
                  <a:srgbClr val="231F20"/>
                </a:solidFill>
                <a:latin typeface="Minion-Bold-24-0"/>
              </a:rPr>
              <a:t>Compensation managers. </a:t>
            </a:r>
            <a:r>
              <a:rPr lang="en-US" sz="2400" b="0" i="0" u="none" strike="noStrike" baseline="0" dirty="0">
                <a:solidFill>
                  <a:srgbClr val="231F20"/>
                </a:solidFill>
                <a:latin typeface="Arial" panose="020B0604020202020204" pitchFamily="34" charset="0"/>
              </a:rPr>
              <a:t>Develop compensation plans and handle the employee benefits program.</a:t>
            </a:r>
          </a:p>
          <a:p>
            <a:pPr marL="342900" indent="-342900" algn="l">
              <a:buFont typeface="Arial" panose="020B0604020202020204" pitchFamily="34" charset="0"/>
              <a:buChar char="•"/>
            </a:pPr>
            <a:r>
              <a:rPr lang="en-US" sz="2400" b="1" i="0" u="none" strike="noStrike" baseline="0" dirty="0">
                <a:solidFill>
                  <a:srgbClr val="231F20"/>
                </a:solidFill>
                <a:latin typeface="Minion-Bold-24-0"/>
              </a:rPr>
              <a:t>Training specialists. </a:t>
            </a:r>
            <a:r>
              <a:rPr lang="en-US" sz="2400" b="0" i="0" u="none" strike="noStrike" baseline="0" dirty="0">
                <a:solidFill>
                  <a:srgbClr val="231F20"/>
                </a:solidFill>
                <a:latin typeface="Arial" panose="020B0604020202020204" pitchFamily="34" charset="0"/>
              </a:rPr>
              <a:t>Plan, organize, and direct training activities.</a:t>
            </a:r>
          </a:p>
          <a:p>
            <a:pPr marL="342900" indent="-342900" algn="l">
              <a:buFont typeface="Arial" panose="020B0604020202020204" pitchFamily="34" charset="0"/>
              <a:buChar char="•"/>
            </a:pPr>
            <a:r>
              <a:rPr lang="en-US" sz="2400" b="1" i="0" u="none" strike="noStrike" baseline="0" dirty="0">
                <a:solidFill>
                  <a:srgbClr val="231F20"/>
                </a:solidFill>
                <a:latin typeface="Minion-Bold-24-0"/>
              </a:rPr>
              <a:t>Labor relations specialists. </a:t>
            </a:r>
            <a:r>
              <a:rPr lang="en-US" sz="2400" b="0" i="0" u="none" strike="noStrike" baseline="0" dirty="0">
                <a:solidFill>
                  <a:srgbClr val="231F20"/>
                </a:solidFill>
                <a:latin typeface="Arial" panose="020B0604020202020204" pitchFamily="34" charset="0"/>
              </a:rPr>
              <a:t>Advise management on all aspects of union management relations.</a:t>
            </a:r>
            <a:endParaRPr kumimoji="0" lang="en-US" sz="24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Human Resource Specialties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15333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Employers are also offering human resource services in new ways. For example, some</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organize their HR services around four groups: transactional, corporate, embedded, and centers of expertise.</a:t>
            </a:r>
          </a:p>
          <a:p>
            <a:pPr marL="342900" marR="0" lvl="0" indent="-342900" algn="l" defTabSz="914400" rtl="0" eaLnBrk="1" fontAlgn="base" latinLnBrk="0" hangingPunct="1">
              <a:lnSpc>
                <a:spcPct val="100000"/>
              </a:lnSpc>
              <a:spcBef>
                <a:spcPct val="40000"/>
              </a:spcBef>
              <a:spcAft>
                <a:spcPct val="0"/>
              </a:spcAft>
              <a:buClr>
                <a:srgbClr val="666699"/>
              </a:buClr>
              <a:buSzTx/>
              <a:buFont typeface="Arial" panose="020B0604020202020204" pitchFamily="34" charset="0"/>
              <a:buChar char="•"/>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a:t>
            </a:r>
            <a:r>
              <a:rPr kumimoji="0" lang="en-US" sz="2000" i="1"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transactional</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HR group uses centralized call centers and outsourcing arrangements (such as with benefits advisors) to provide support for day-to-day transactional activities (such as changing benefits plans and employee assistance and counseling).</a:t>
            </a:r>
          </a:p>
          <a:p>
            <a:pPr marL="342900" marR="0" lvl="0" indent="-342900" algn="l" defTabSz="914400" rtl="0" eaLnBrk="1" fontAlgn="base" latinLnBrk="0" hangingPunct="1">
              <a:lnSpc>
                <a:spcPct val="100000"/>
              </a:lnSpc>
              <a:spcBef>
                <a:spcPct val="40000"/>
              </a:spcBef>
              <a:spcAft>
                <a:spcPct val="0"/>
              </a:spcAft>
              <a:buClr>
                <a:srgbClr val="666699"/>
              </a:buClr>
              <a:buSzTx/>
              <a:buFont typeface="Arial" panose="020B0604020202020204" pitchFamily="34" charset="0"/>
              <a:buChar char="•"/>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a:t>
            </a:r>
            <a:r>
              <a:rPr kumimoji="0" lang="en-US" sz="2000" i="1"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corporate</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HR group focuses on assisting top management in top level big picture issues such as developing and explaining the personnel aspects of the company s long-term strategic plan.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New Approaches to Organizing HR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04062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40000"/>
              </a:spcBef>
              <a:spcAft>
                <a:spcPct val="0"/>
              </a:spcAft>
              <a:buClr>
                <a:srgbClr val="666699"/>
              </a:buClr>
              <a:buSzTx/>
              <a:buFont typeface="Arial" panose="020B0604020202020204" pitchFamily="34" charset="0"/>
              <a:buChar char="•"/>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a:t>
            </a:r>
            <a:r>
              <a:rPr kumimoji="0" lang="en-US" sz="2000" i="1"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embedded</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HR unit assigns HR generalists (also known as relationship managers or HR business partners ) directly to departments like sales and production. They provide the localized human resource management assistance the departments need.</a:t>
            </a:r>
          </a:p>
          <a:p>
            <a:pPr marL="342900" marR="0" lvl="0" indent="-342900" algn="l" defTabSz="914400" rtl="0" eaLnBrk="1" fontAlgn="base" latinLnBrk="0" hangingPunct="1">
              <a:lnSpc>
                <a:spcPct val="100000"/>
              </a:lnSpc>
              <a:spcBef>
                <a:spcPct val="40000"/>
              </a:spcBef>
              <a:spcAft>
                <a:spcPct val="0"/>
              </a:spcAft>
              <a:buClr>
                <a:srgbClr val="666699"/>
              </a:buClr>
              <a:buSzTx/>
              <a:buFont typeface="Arial" panose="020B0604020202020204" pitchFamily="34" charset="0"/>
              <a:buChar char="•"/>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 </a:t>
            </a:r>
            <a:r>
              <a:rPr kumimoji="0" lang="en-US" sz="2000" i="1"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centers of expertise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are like specialized HR consulting firms within the company for instance, they provide specialized assistance in areas such as organizational change.</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New Approaches to Organizing HR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99676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Example:</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Randall MacDonald, IBM s senior vice president of human resources, noted that the traditional human resource organization often isolates HR functions into silos such as recruitment, training, and employee relations. He says</a:t>
            </a:r>
            <a:r>
              <a:rPr lang="en-US" sz="2000" kern="0" dirty="0">
                <a:solidFill>
                  <a:srgbClr val="006699"/>
                </a:solidFill>
                <a:effectLst>
                  <a:outerShdw blurRad="38100" dist="38100" dir="2700000" algn="tl">
                    <a:srgbClr val="C0C0C0"/>
                  </a:outerShdw>
                </a:effectLst>
                <a:latin typeface="Arial"/>
                <a:cs typeface="Tahoma"/>
              </a:rPr>
              <a:t>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this silo approach often means there's no one team of human resource specialists focusing on the needs of specific groups of employees.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MacDonald therefore reorganized IBM s human resource function. He segmented IBM 330,000 employees into three sets of customers : executive and technical employees, managers, and rank and file. Separate human resource management teams (consisting of recruitment, training, and compensation specialists, for instance) now focus on serving the needs of each employee segment. These specialized teams help ensure that the employees in each segment get precisely the talent, learning, and compensation they require to support IBM s needs.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New Approaches to Organizing HR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53669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Trends Shaping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23" name="Group 3">
            <a:extLst>
              <a:ext uri="{FF2B5EF4-FFF2-40B4-BE49-F238E27FC236}">
                <a16:creationId xmlns:a16="http://schemas.microsoft.com/office/drawing/2014/main" id="{623F6A74-D34B-917A-5ABE-80C8871A62E8}"/>
              </a:ext>
            </a:extLst>
          </p:cNvPr>
          <p:cNvGrpSpPr>
            <a:grpSpLocks/>
          </p:cNvGrpSpPr>
          <p:nvPr/>
        </p:nvGrpSpPr>
        <p:grpSpPr bwMode="auto">
          <a:xfrm>
            <a:off x="2497059" y="1874838"/>
            <a:ext cx="6824663" cy="4181475"/>
            <a:chOff x="714" y="1003"/>
            <a:chExt cx="4299" cy="2634"/>
          </a:xfrm>
        </p:grpSpPr>
        <p:grpSp>
          <p:nvGrpSpPr>
            <p:cNvPr id="24" name="Group 4">
              <a:extLst>
                <a:ext uri="{FF2B5EF4-FFF2-40B4-BE49-F238E27FC236}">
                  <a16:creationId xmlns:a16="http://schemas.microsoft.com/office/drawing/2014/main" id="{BA59F220-F785-287D-30CC-E5945BA32491}"/>
                </a:ext>
              </a:extLst>
            </p:cNvPr>
            <p:cNvGrpSpPr>
              <a:grpSpLocks/>
            </p:cNvGrpSpPr>
            <p:nvPr/>
          </p:nvGrpSpPr>
          <p:grpSpPr bwMode="auto">
            <a:xfrm>
              <a:off x="1864" y="1531"/>
              <a:ext cx="2002" cy="1575"/>
              <a:chOff x="1878" y="1496"/>
              <a:chExt cx="2002" cy="1360"/>
            </a:xfrm>
          </p:grpSpPr>
          <p:sp>
            <p:nvSpPr>
              <p:cNvPr id="33" name="_s1028">
                <a:extLst>
                  <a:ext uri="{FF2B5EF4-FFF2-40B4-BE49-F238E27FC236}">
                    <a16:creationId xmlns:a16="http://schemas.microsoft.com/office/drawing/2014/main" id="{9B9A7C02-ADE3-6F8A-17D6-061AEC47B777}"/>
                  </a:ext>
                </a:extLst>
              </p:cNvPr>
              <p:cNvSpPr>
                <a:spLocks noChangeShapeType="1"/>
              </p:cNvSpPr>
              <p:nvPr/>
            </p:nvSpPr>
            <p:spPr bwMode="blackWhite">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4" name="_s1030">
                <a:extLst>
                  <a:ext uri="{FF2B5EF4-FFF2-40B4-BE49-F238E27FC236}">
                    <a16:creationId xmlns:a16="http://schemas.microsoft.com/office/drawing/2014/main" id="{33EF97FF-AF01-3C5B-6FF6-441384E66C2A}"/>
                  </a:ext>
                </a:extLst>
              </p:cNvPr>
              <p:cNvSpPr>
                <a:spLocks noChangeShapeType="1"/>
              </p:cNvSpPr>
              <p:nvPr/>
            </p:nvSpPr>
            <p:spPr bwMode="blackWhite">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5" name="_s1032">
                <a:extLst>
                  <a:ext uri="{FF2B5EF4-FFF2-40B4-BE49-F238E27FC236}">
                    <a16:creationId xmlns:a16="http://schemas.microsoft.com/office/drawing/2014/main" id="{3A8A4F9B-CE61-9DDA-1B91-23850F1B2942}"/>
                  </a:ext>
                </a:extLst>
              </p:cNvPr>
              <p:cNvSpPr>
                <a:spLocks noChangeShapeType="1"/>
              </p:cNvSpPr>
              <p:nvPr/>
            </p:nvSpPr>
            <p:spPr bwMode="blackWhite">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6" name="_s1034">
                <a:extLst>
                  <a:ext uri="{FF2B5EF4-FFF2-40B4-BE49-F238E27FC236}">
                    <a16:creationId xmlns:a16="http://schemas.microsoft.com/office/drawing/2014/main" id="{D9A14A38-67D2-6FA3-03C2-D3DA6630FB6E}"/>
                  </a:ext>
                </a:extLst>
              </p:cNvPr>
              <p:cNvSpPr>
                <a:spLocks noChangeShapeType="1"/>
              </p:cNvSpPr>
              <p:nvPr/>
            </p:nvSpPr>
            <p:spPr bwMode="blackWhite">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7" name="_s1036">
                <a:extLst>
                  <a:ext uri="{FF2B5EF4-FFF2-40B4-BE49-F238E27FC236}">
                    <a16:creationId xmlns:a16="http://schemas.microsoft.com/office/drawing/2014/main" id="{32199821-12DE-179B-E54A-B71CACA78D64}"/>
                  </a:ext>
                </a:extLst>
              </p:cNvPr>
              <p:cNvSpPr>
                <a:spLocks noChangeShapeType="1"/>
              </p:cNvSpPr>
              <p:nvPr/>
            </p:nvSpPr>
            <p:spPr bwMode="blackWhite">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38" name="_s1038">
                <a:extLst>
                  <a:ext uri="{FF2B5EF4-FFF2-40B4-BE49-F238E27FC236}">
                    <a16:creationId xmlns:a16="http://schemas.microsoft.com/office/drawing/2014/main" id="{3C4EB22D-93F5-E2BE-0556-15F03B05D84D}"/>
                  </a:ext>
                </a:extLst>
              </p:cNvPr>
              <p:cNvSpPr>
                <a:spLocks noChangeShapeType="1"/>
              </p:cNvSpPr>
              <p:nvPr/>
            </p:nvSpPr>
            <p:spPr bwMode="blackWhite">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26" name="AutoShape 11" descr="redfill01">
              <a:extLst>
                <a:ext uri="{FF2B5EF4-FFF2-40B4-BE49-F238E27FC236}">
                  <a16:creationId xmlns:a16="http://schemas.microsoft.com/office/drawing/2014/main" id="{D4B388C4-AA5C-C34A-1343-64E058026C24}"/>
                </a:ext>
              </a:extLst>
            </p:cNvPr>
            <p:cNvSpPr>
              <a:spLocks noChangeArrowheads="1"/>
            </p:cNvSpPr>
            <p:nvPr/>
          </p:nvSpPr>
          <p:spPr bwMode="blackWhite">
            <a:xfrm>
              <a:off x="2287" y="1003"/>
              <a:ext cx="1146" cy="530"/>
            </a:xfrm>
            <a:prstGeom prst="roundRect">
              <a:avLst>
                <a:gd name="adj" fmla="val 16667"/>
              </a:avLst>
            </a:prstGeom>
            <a:blipFill dpi="0" rotWithShape="1">
              <a:blip r:embed="rId4"/>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Globalization </a:t>
              </a:r>
              <a:br>
                <a:rPr lang="en-US" altLang="en-US" sz="1600" dirty="0">
                  <a:latin typeface="Franklin Gothic Medium" panose="020B0603020102020204" pitchFamily="34" charset="0"/>
                </a:rPr>
              </a:br>
              <a:r>
                <a:rPr lang="en-US" altLang="en-US" sz="1600" dirty="0">
                  <a:latin typeface="Franklin Gothic Medium" panose="020B0603020102020204" pitchFamily="34" charset="0"/>
                </a:rPr>
                <a:t>and Competition Trends</a:t>
              </a:r>
            </a:p>
          </p:txBody>
        </p:sp>
        <p:sp>
          <p:nvSpPr>
            <p:cNvPr id="27" name="AutoShape 12" descr="bluefill01">
              <a:extLst>
                <a:ext uri="{FF2B5EF4-FFF2-40B4-BE49-F238E27FC236}">
                  <a16:creationId xmlns:a16="http://schemas.microsoft.com/office/drawing/2014/main" id="{9420F00B-3DBD-1521-4155-6549FEB8EA84}"/>
                </a:ext>
              </a:extLst>
            </p:cNvPr>
            <p:cNvSpPr>
              <a:spLocks noChangeArrowheads="1"/>
            </p:cNvSpPr>
            <p:nvPr/>
          </p:nvSpPr>
          <p:spPr bwMode="blackWhite">
            <a:xfrm>
              <a:off x="3867" y="1683"/>
              <a:ext cx="1146" cy="530"/>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Technological Trends</a:t>
              </a:r>
            </a:p>
          </p:txBody>
        </p:sp>
        <p:sp>
          <p:nvSpPr>
            <p:cNvPr id="28" name="AutoShape 13" descr="grayfill01">
              <a:extLst>
                <a:ext uri="{FF2B5EF4-FFF2-40B4-BE49-F238E27FC236}">
                  <a16:creationId xmlns:a16="http://schemas.microsoft.com/office/drawing/2014/main" id="{539F2A52-BB68-606E-10C1-7DDD21A1BDBD}"/>
                </a:ext>
              </a:extLst>
            </p:cNvPr>
            <p:cNvSpPr>
              <a:spLocks noChangeArrowheads="1"/>
            </p:cNvSpPr>
            <p:nvPr/>
          </p:nvSpPr>
          <p:spPr bwMode="blackWhite">
            <a:xfrm>
              <a:off x="719" y="1665"/>
              <a:ext cx="1146" cy="530"/>
            </a:xfrm>
            <a:prstGeom prst="roundRect">
              <a:avLst>
                <a:gd name="adj" fmla="val 16667"/>
              </a:avLst>
            </a:prstGeom>
            <a:blipFill dpi="0" rotWithShape="1">
              <a:blip r:embed="rId6"/>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Indebtedness (“Leverage”) and Deregulation</a:t>
              </a:r>
            </a:p>
          </p:txBody>
        </p:sp>
        <p:sp>
          <p:nvSpPr>
            <p:cNvPr id="29" name="AutoShape 14" descr="purplefill01">
              <a:extLst>
                <a:ext uri="{FF2B5EF4-FFF2-40B4-BE49-F238E27FC236}">
                  <a16:creationId xmlns:a16="http://schemas.microsoft.com/office/drawing/2014/main" id="{D99D4323-E80B-8571-654C-17BB0BB465D4}"/>
                </a:ext>
              </a:extLst>
            </p:cNvPr>
            <p:cNvSpPr>
              <a:spLocks noChangeArrowheads="1"/>
            </p:cNvSpPr>
            <p:nvPr/>
          </p:nvSpPr>
          <p:spPr bwMode="blackWhite">
            <a:xfrm>
              <a:off x="714" y="2453"/>
              <a:ext cx="1146" cy="530"/>
            </a:xfrm>
            <a:prstGeom prst="roundRect">
              <a:avLst>
                <a:gd name="adj" fmla="val 16667"/>
              </a:avLst>
            </a:prstGeom>
            <a:blipFill dpi="0" rotWithShape="1">
              <a:blip r:embed="rId7"/>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Trends in the Nature of Work</a:t>
              </a:r>
            </a:p>
          </p:txBody>
        </p:sp>
        <p:sp>
          <p:nvSpPr>
            <p:cNvPr id="30" name="AutoShape 15" descr="greenfill01">
              <a:extLst>
                <a:ext uri="{FF2B5EF4-FFF2-40B4-BE49-F238E27FC236}">
                  <a16:creationId xmlns:a16="http://schemas.microsoft.com/office/drawing/2014/main" id="{43E2D8AC-91A2-EEC7-AC74-45EB46921917}"/>
                </a:ext>
              </a:extLst>
            </p:cNvPr>
            <p:cNvSpPr>
              <a:spLocks noChangeArrowheads="1"/>
            </p:cNvSpPr>
            <p:nvPr/>
          </p:nvSpPr>
          <p:spPr bwMode="blackWhite">
            <a:xfrm>
              <a:off x="3863" y="2449"/>
              <a:ext cx="1146" cy="530"/>
            </a:xfrm>
            <a:prstGeom prst="roundRect">
              <a:avLst>
                <a:gd name="adj" fmla="val 16667"/>
              </a:avLst>
            </a:prstGeom>
            <a:blipFill dpi="0" rotWithShape="1">
              <a:blip r:embed="rId8"/>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Workforce and Demographic Trends</a:t>
              </a:r>
            </a:p>
          </p:txBody>
        </p:sp>
        <p:sp>
          <p:nvSpPr>
            <p:cNvPr id="31" name="AutoShape 16" descr="tanfill01">
              <a:extLst>
                <a:ext uri="{FF2B5EF4-FFF2-40B4-BE49-F238E27FC236}">
                  <a16:creationId xmlns:a16="http://schemas.microsoft.com/office/drawing/2014/main" id="{DB48A872-93F6-4085-9EBB-16A19F5CF64C}"/>
                </a:ext>
              </a:extLst>
            </p:cNvPr>
            <p:cNvSpPr>
              <a:spLocks noChangeArrowheads="1"/>
            </p:cNvSpPr>
            <p:nvPr/>
          </p:nvSpPr>
          <p:spPr bwMode="blackWhite">
            <a:xfrm>
              <a:off x="2293" y="3107"/>
              <a:ext cx="1146" cy="530"/>
            </a:xfrm>
            <a:prstGeom prst="roundRect">
              <a:avLst>
                <a:gd name="adj" fmla="val 16667"/>
              </a:avLst>
            </a:prstGeom>
            <a:blipFill dpi="0" rotWithShape="1">
              <a:blip r:embed="rId9"/>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Economic Challenges and Trends</a:t>
              </a:r>
            </a:p>
          </p:txBody>
        </p:sp>
        <p:sp>
          <p:nvSpPr>
            <p:cNvPr id="32" name="AutoShape 17">
              <a:extLst>
                <a:ext uri="{FF2B5EF4-FFF2-40B4-BE49-F238E27FC236}">
                  <a16:creationId xmlns:a16="http://schemas.microsoft.com/office/drawing/2014/main" id="{7450D5B2-2FD3-B533-1080-7C59FDD5DE97}"/>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Trends in HR Management</a:t>
              </a:r>
            </a:p>
          </p:txBody>
        </p:sp>
      </p:grpSp>
    </p:spTree>
    <p:extLst>
      <p:ext uri="{BB962C8B-B14F-4D97-AF65-F5344CB8AC3E}">
        <p14:creationId xmlns:p14="http://schemas.microsoft.com/office/powerpoint/2010/main" val="266085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ox(out)">
                                      <p:cBhvr>
                                        <p:cTn id="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From the </a:t>
            </a: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trends shaping human resource management include globalization, deregulation, changes in demographics and the nature of work, and economic challenges.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Globalization and Competition Trends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Globalization </a:t>
            </a: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refers to the tendency of firms to extend their sales, ownership, and/or manufacturing to new markets abroad.</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Examples: Toyota produces the Camry in Kentucky, while Dell produces PCs in China. Free trade areas agreements that reduce tariffs and barriers among trading partners further encourage international trade. NAFTA (the North American Free Trade Agreement) and the EU (European Union) are examples.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For businesspeople, globalization means more competition, and more competition means more pressure to be world-class to lower costs, to make employees more productive, and to do things better and less expensively.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TRENDS SHAPING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49579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Indebtedness ( Leverage ) and Deregulation</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Other trends contributed to this economic growth. Deregulation was one. In many countries, governments stripped away regulations.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In the United States and Europe, for instance, the rules that prevented commercial banks from expanding into stock brokering were relaxed. Giant, multinational financial supermarkets such as Citibank quickly emerged. As economies boomed, more businesses and consumers went deeply into debt.</a:t>
            </a:r>
          </a:p>
          <a:p>
            <a:pPr marR="0" lvl="0" algn="l" defTabSz="914400" rtl="0" eaLnBrk="1" fontAlgn="base" latinLnBrk="0" hangingPunct="1">
              <a:lnSpc>
                <a:spcPct val="100000"/>
              </a:lnSpc>
              <a:spcBef>
                <a:spcPct val="40000"/>
              </a:spcBef>
              <a:spcAft>
                <a:spcPct val="0"/>
              </a:spcAft>
              <a:buClr>
                <a:srgbClr val="666699"/>
              </a:buClr>
              <a:buSzTx/>
              <a:tabLst/>
              <a:defRPr/>
            </a:pPr>
            <a:endParaRPr lang="en-US" kern="0" dirty="0">
              <a:solidFill>
                <a:srgbClr val="006699"/>
              </a:solidFill>
              <a:effectLst>
                <a:outerShdw blurRad="38100" dist="38100" dir="2700000" algn="tl">
                  <a:srgbClr val="C0C0C0"/>
                </a:outerShdw>
              </a:effectLst>
              <a:latin typeface="Arial"/>
              <a:cs typeface="Tahoma"/>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TRENDS SHAPING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659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Technological Trends</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Everyone knows that technology changed almost everything we do. We use smartphones and iPads to communicate with the office, and to plan trips, manage money, and look for local eateries. We also increasingly use technology for many human resource management type applications, such as looking for jobs.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Trends in the Nature of Work</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Technology has also had a huge impact on how people work, and therefore on the skills and training today s workers need.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TRENDS SHAPING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69051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Workforce and Demographic Trends</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All of this is occurring along with big changes in workforce and demographic trends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DEMOGRAPHIC TRENDS </a:t>
            </a: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Most importantly, for example the U.S. workforce is becoming older and more multiethnic.</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GENERATION Y</a:t>
            </a: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 Also called Millennials, Gen Y employees are roughly those born 1977 2002. They take the place of the labor force s previous new entrants, Generation X, those born roughly 1965 1976 (and who themselves were the children of, and followed into the labor force, the Baby Boomers, born just after the Second World War, roughly 1944 1960).</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TRENDS SHAPING HUMAN RESOURCE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38071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Trends like these mean changes in human resource management practices, and in</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what employers expect from their human resource managers. We </a:t>
            </a:r>
            <a:r>
              <a:rPr lang="en-US" sz="2000" kern="0" dirty="0" err="1">
                <a:solidFill>
                  <a:srgbClr val="006699"/>
                </a:solidFill>
                <a:effectLst>
                  <a:outerShdw blurRad="38100" dist="38100" dir="2700000" algn="tl">
                    <a:srgbClr val="C0C0C0"/>
                  </a:outerShdw>
                </a:effectLst>
                <a:latin typeface="Arial"/>
                <a:cs typeface="Tahoma"/>
              </a:rPr>
              <a:t>ll</a:t>
            </a:r>
            <a:r>
              <a:rPr lang="en-US" sz="2000" kern="0" dirty="0">
                <a:solidFill>
                  <a:srgbClr val="006699"/>
                </a:solidFill>
                <a:effectLst>
                  <a:outerShdw blurRad="38100" dist="38100" dir="2700000" algn="tl">
                    <a:srgbClr val="C0C0C0"/>
                  </a:outerShdw>
                </a:effectLst>
                <a:latin typeface="Arial"/>
                <a:cs typeface="Tahoma"/>
              </a:rPr>
              <a:t> look at some</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specifics.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Human Resource Management Yesterday and Today</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For much of the twentieth century, personnel/HR managers focused on day-to-day transactional types of activities.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Today, we’ve seen that trends like globalization, indebtedness, and technology confront employers with new challenges, such as squeezing more profits from operations. Employers expect their human resource managers to have what it takes to address these challenges.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They Focus More on Strategic, Big Picture Issues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Today s human resource managers are more involved in longer term, strategic big picture issues.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NEW HUMAN RESOURCE MANAGERS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98842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1285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They Have New Competencies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Adding value, strategizing, and using technology all require that human resource managers have new competencies. They still need proficiencies in human resource management functional areas such as selection, training, and compensation. But they also require broader business competencies.</a:t>
            </a:r>
          </a:p>
          <a:p>
            <a:pPr marR="0" lvl="0" algn="l" defTabSz="914400" rtl="0" eaLnBrk="1" fontAlgn="base" latinLnBrk="0" hangingPunct="1">
              <a:lnSpc>
                <a:spcPct val="100000"/>
              </a:lnSpc>
              <a:spcBef>
                <a:spcPct val="40000"/>
              </a:spcBef>
              <a:spcAft>
                <a:spcPct val="0"/>
              </a:spcAft>
              <a:buClr>
                <a:srgbClr val="666699"/>
              </a:buClr>
              <a:buSzTx/>
              <a:tabLst/>
              <a:defRPr/>
            </a:pPr>
            <a:endParaRPr lang="en-US" kern="0" dirty="0">
              <a:solidFill>
                <a:srgbClr val="006699"/>
              </a:solidFill>
              <a:effectLst>
                <a:outerShdw blurRad="38100" dist="38100" dir="2700000" algn="tl">
                  <a:srgbClr val="C0C0C0"/>
                </a:outerShdw>
              </a:effectLst>
              <a:latin typeface="Arial"/>
              <a:cs typeface="Tahoma"/>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a:p>
            <a:pPr marR="0" lvl="0" algn="l" defTabSz="914400" rtl="0" eaLnBrk="1" fontAlgn="base" latinLnBrk="0" hangingPunct="1">
              <a:lnSpc>
                <a:spcPct val="100000"/>
              </a:lnSpc>
              <a:spcBef>
                <a:spcPct val="40000"/>
              </a:spcBef>
              <a:spcAft>
                <a:spcPct val="0"/>
              </a:spcAft>
              <a:buClr>
                <a:srgbClr val="666699"/>
              </a:buClr>
              <a:buSzTx/>
              <a:tabLst/>
              <a:defRPr/>
            </a:pPr>
            <a:endParaRPr lang="en-US" kern="0" dirty="0">
              <a:solidFill>
                <a:srgbClr val="006699"/>
              </a:solidFill>
              <a:effectLst>
                <a:outerShdw blurRad="38100" dist="38100" dir="2700000" algn="tl">
                  <a:srgbClr val="C0C0C0"/>
                </a:outerShdw>
              </a:effectLst>
              <a:latin typeface="Arial"/>
              <a:cs typeface="Tahoma"/>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NEW HUMAN RESOURCE MANAGERS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4032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3BB9D487-7601-B2C9-1E73-09ED3B454FB4}"/>
              </a:ext>
            </a:extLst>
          </p:cNvPr>
          <p:cNvSpPr>
            <a:spLocks noGrp="1"/>
          </p:cNvSpPr>
          <p:nvPr>
            <p:ph type="title"/>
          </p:nvPr>
        </p:nvSpPr>
        <p:spPr>
          <a:xfrm>
            <a:off x="8871284" y="365125"/>
            <a:ext cx="2482516" cy="1325563"/>
          </a:xfrm>
        </p:spPr>
        <p:txBody>
          <a:bodyPr>
            <a:noAutofit/>
          </a:bodyPr>
          <a:lstStyle/>
          <a:p>
            <a:r>
              <a:rPr lang="en-US" sz="2400" dirty="0">
                <a:solidFill>
                  <a:schemeClr val="bg1"/>
                </a:solidFill>
              </a:rPr>
              <a:t>Six competencies for the HR profession</a:t>
            </a:r>
          </a:p>
        </p:txBody>
      </p:sp>
      <p:pic>
        <p:nvPicPr>
          <p:cNvPr id="10" name="Picture 2" descr="Human Resource Management: Gaining a Competitive Advantage - ppt video  online download">
            <a:extLst>
              <a:ext uri="{FF2B5EF4-FFF2-40B4-BE49-F238E27FC236}">
                <a16:creationId xmlns:a16="http://schemas.microsoft.com/office/drawing/2014/main" id="{744D017E-E1AC-0690-7A78-52DBB41BFB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895" t="19181" r="12281" b="5227"/>
          <a:stretch/>
        </p:blipFill>
        <p:spPr bwMode="auto">
          <a:xfrm>
            <a:off x="1572126" y="625642"/>
            <a:ext cx="7299158" cy="5867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288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9306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THE HUMAN RESOURCE MANAGERS COMPETENCIES </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Professor Dave Ulrich and his colleagues say that today's human resource managers need the knowledge, skills, and competencies to be:</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Talent Managers/Organization Designers</a:t>
            </a:r>
            <a:r>
              <a:rPr lang="en-US" kern="0" dirty="0">
                <a:solidFill>
                  <a:srgbClr val="006699"/>
                </a:solidFill>
                <a:effectLst>
                  <a:outerShdw blurRad="38100" dist="38100" dir="2700000" algn="tl">
                    <a:srgbClr val="C0C0C0"/>
                  </a:outerShdw>
                </a:effectLst>
                <a:latin typeface="Arial"/>
                <a:cs typeface="Tahoma"/>
              </a:rPr>
              <a:t>, with a mastery of traditional human resource management tasks such as acquiring, training, and compensating employees.</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Culture and Change Stewards</a:t>
            </a:r>
            <a:r>
              <a:rPr lang="en-US" kern="0" dirty="0">
                <a:solidFill>
                  <a:srgbClr val="006699"/>
                </a:solidFill>
                <a:effectLst>
                  <a:outerShdw blurRad="38100" dist="38100" dir="2700000" algn="tl">
                    <a:srgbClr val="C0C0C0"/>
                  </a:outerShdw>
                </a:effectLst>
                <a:latin typeface="Arial"/>
                <a:cs typeface="Tahoma"/>
              </a:rPr>
              <a:t>, able to create human resource practices that support the firm’s cultural values.</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Strategy Architects</a:t>
            </a:r>
            <a:r>
              <a:rPr lang="en-US" kern="0" dirty="0">
                <a:solidFill>
                  <a:srgbClr val="006699"/>
                </a:solidFill>
                <a:effectLst>
                  <a:outerShdw blurRad="38100" dist="38100" dir="2700000" algn="tl">
                    <a:srgbClr val="C0C0C0"/>
                  </a:outerShdw>
                </a:effectLst>
                <a:latin typeface="Arial"/>
                <a:cs typeface="Tahoma"/>
              </a:rPr>
              <a:t>, with the skills to help establish the company’s overall strategic plan, and to put in place the human resource practices required to support accomplishing that plan.</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Operational Executors</a:t>
            </a:r>
            <a:r>
              <a:rPr lang="en-US" kern="0" dirty="0">
                <a:solidFill>
                  <a:srgbClr val="006699"/>
                </a:solidFill>
                <a:effectLst>
                  <a:outerShdw blurRad="38100" dist="38100" dir="2700000" algn="tl">
                    <a:srgbClr val="C0C0C0"/>
                  </a:outerShdw>
                </a:effectLst>
                <a:latin typeface="Arial"/>
                <a:cs typeface="Tahoma"/>
              </a:rPr>
              <a:t>, able to anticipate, draft, and implement the human resource practices (for instance in testing and appraising) the company needs to implement its strategy.</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NEW HUMAN RESOURCE MANAGERS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575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9306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THE HUMAN RESOURCE MANAGER’S COMPETENCIES (</a:t>
            </a:r>
            <a:r>
              <a:rPr lang="en-US" sz="2000" b="1" i="1" kern="0" dirty="0">
                <a:solidFill>
                  <a:srgbClr val="006699"/>
                </a:solidFill>
                <a:effectLst>
                  <a:outerShdw blurRad="38100" dist="38100" dir="2700000" algn="tl">
                    <a:srgbClr val="C0C0C0"/>
                  </a:outerShdw>
                </a:effectLst>
                <a:latin typeface="Arial"/>
                <a:cs typeface="Tahoma"/>
              </a:rPr>
              <a:t>cont.</a:t>
            </a:r>
            <a:r>
              <a:rPr lang="en-US" sz="2000" b="1" kern="0" dirty="0">
                <a:solidFill>
                  <a:srgbClr val="006699"/>
                </a:solidFill>
                <a:effectLst>
                  <a:outerShdw blurRad="38100" dist="38100" dir="2700000" algn="tl">
                    <a:srgbClr val="C0C0C0"/>
                  </a:outerShdw>
                </a:effectLst>
                <a:latin typeface="Arial"/>
                <a:cs typeface="Tahoma"/>
              </a:rPr>
              <a:t>)</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Business Allies</a:t>
            </a:r>
            <a:r>
              <a:rPr lang="en-US" kern="0" dirty="0">
                <a:solidFill>
                  <a:srgbClr val="006699"/>
                </a:solidFill>
                <a:effectLst>
                  <a:outerShdw blurRad="38100" dist="38100" dir="2700000" algn="tl">
                    <a:srgbClr val="C0C0C0"/>
                  </a:outerShdw>
                </a:effectLst>
                <a:latin typeface="Arial"/>
                <a:cs typeface="Tahoma"/>
              </a:rPr>
              <a:t>, competent to apply business knowledge (for instance in finance, sales, and production) that enable them to help functional and general managers to achieve their departmental goals.</a:t>
            </a:r>
          </a:p>
          <a:p>
            <a:pPr marR="0" lvl="0" algn="l" defTabSz="914400" rtl="0" eaLnBrk="1" fontAlgn="base" latinLnBrk="0" hangingPunct="1">
              <a:lnSpc>
                <a:spcPct val="100000"/>
              </a:lnSpc>
              <a:spcBef>
                <a:spcPct val="40000"/>
              </a:spcBef>
              <a:spcAft>
                <a:spcPct val="0"/>
              </a:spcAft>
              <a:buClr>
                <a:srgbClr val="666699"/>
              </a:buClr>
              <a:buSzTx/>
              <a:tabLst/>
              <a:defRPr/>
            </a:pPr>
            <a:r>
              <a:rPr lang="en-US" b="1" kern="0" dirty="0">
                <a:solidFill>
                  <a:srgbClr val="006699"/>
                </a:solidFill>
                <a:effectLst>
                  <a:outerShdw blurRad="38100" dist="38100" dir="2700000" algn="tl">
                    <a:srgbClr val="C0C0C0"/>
                  </a:outerShdw>
                </a:effectLst>
                <a:latin typeface="Arial"/>
                <a:cs typeface="Tahoma"/>
              </a:rPr>
              <a:t>Credible Activists</a:t>
            </a:r>
            <a:r>
              <a:rPr lang="en-US" kern="0" dirty="0">
                <a:solidFill>
                  <a:srgbClr val="006699"/>
                </a:solidFill>
                <a:effectLst>
                  <a:outerShdw blurRad="38100" dist="38100" dir="2700000" algn="tl">
                    <a:srgbClr val="C0C0C0"/>
                  </a:outerShdw>
                </a:effectLst>
                <a:latin typeface="Arial"/>
                <a:cs typeface="Tahoma"/>
              </a:rPr>
              <a:t>, with the leadership and other competencies that make them both credible (respected, admired, listened to) and active (offers a point of view, takes a position, challenges assumptions.)</a:t>
            </a:r>
          </a:p>
          <a:p>
            <a:pPr marR="0" lvl="0" algn="l" defTabSz="914400" rtl="0" eaLnBrk="1" fontAlgn="base" latinLnBrk="0" hangingPunct="1">
              <a:lnSpc>
                <a:spcPct val="100000"/>
              </a:lnSpc>
              <a:spcBef>
                <a:spcPct val="40000"/>
              </a:spcBef>
              <a:spcAft>
                <a:spcPct val="0"/>
              </a:spcAft>
              <a:buClr>
                <a:srgbClr val="666699"/>
              </a:buClr>
              <a:buSzTx/>
              <a:tabLst/>
              <a:defRPr/>
            </a:pPr>
            <a:endParaRPr lang="en-US" kern="0" dirty="0">
              <a:solidFill>
                <a:srgbClr val="006699"/>
              </a:solidFill>
              <a:effectLst>
                <a:outerShdw blurRad="38100" dist="38100" dir="2700000" algn="tl">
                  <a:srgbClr val="C0C0C0"/>
                </a:outerShdw>
              </a:effectLst>
              <a:latin typeface="Arial"/>
              <a:cs typeface="Tahoma"/>
            </a:endParaRP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03027"/>
            <a:ext cx="7112114" cy="954107"/>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THE NEW HUMAN RESOURCE MANAGERS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12238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9306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Companies have been repeating the adage “people are our biggest asset” for a long time. However, relatively few businesses have begun to implement HRM systems consistent with this viewpoint.</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Human resource managers in the IT business have their job cut out for them in order to “identify the ideal applicant” and create a “conducive work environment” that would benefit not just the company but also its employees.</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People management, incentive to adapt to technological change, talent acquisition, education, development, and remuneration are additional challenges. Because of these difficulties, businesses should reconsider their personnel policies and practices.</a:t>
            </a:r>
          </a:p>
          <a:p>
            <a:pPr marR="0" lvl="0" algn="l" defTabSz="914400" rtl="0" eaLnBrk="1" fontAlgn="base" latinLnBrk="0" hangingPunct="1">
              <a:lnSpc>
                <a:spcPct val="100000"/>
              </a:lnSpc>
              <a:spcBef>
                <a:spcPct val="40000"/>
              </a:spcBef>
              <a:spcAft>
                <a:spcPct val="0"/>
              </a:spcAft>
              <a:buClr>
                <a:srgbClr val="666699"/>
              </a:buClr>
              <a:buSzTx/>
              <a:tabLst/>
              <a:defRPr/>
            </a:pPr>
            <a:endPar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954901"/>
            <a:ext cx="7112114" cy="830997"/>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PROPOSAL FOR HUMAN RESOURCE</a:t>
            </a:r>
          </a:p>
          <a:p>
            <a:r>
              <a:rPr lang="en-US" sz="2400" b="1" dirty="0">
                <a:solidFill>
                  <a:schemeClr val="bg1"/>
                </a:solidFill>
                <a:latin typeface="Times New Roman" panose="02020603050405020304" pitchFamily="18" charset="0"/>
                <a:cs typeface="Times New Roman" panose="02020603050405020304" pitchFamily="18" charset="0"/>
              </a:rPr>
              <a:t>MANAGEMENT IN THE NEW WORLD ORDER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8759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9306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Managing People</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The changing nature of many industries has resulted in a need for more people with specialized skills. Despite the flood of applications, many firms are still looking for exceptional</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candidates. Professionals with a lot of experience and education usually have a lot of leverage in negotiations.</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Boosting Employee Morale</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With the global IT market becoming increasingly competitive, having access to a strong talent pool and cutting-edge technology is essential for success. As a result, it’s not surprising that initiatives to expand technological capabilities are consistently prioritized by all businesses. HR professionals are now expected to inspire their knowledge workers to embrace change.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954901"/>
            <a:ext cx="7112114" cy="830997"/>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PROPOSAL FOR HUMAN RESOURCE</a:t>
            </a:r>
          </a:p>
          <a:p>
            <a:r>
              <a:rPr lang="en-US" sz="2400" b="1" dirty="0">
                <a:solidFill>
                  <a:schemeClr val="bg1"/>
                </a:solidFill>
                <a:latin typeface="Times New Roman" panose="02020603050405020304" pitchFamily="18" charset="0"/>
                <a:cs typeface="Times New Roman" panose="02020603050405020304" pitchFamily="18" charset="0"/>
              </a:rPr>
              <a:t>MANAGEMENT IN THE NEW WORLD ORDER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66509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4697" y="1893061"/>
            <a:ext cx="10812720" cy="4405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base" latinLnBrk="0" hangingPunct="1">
              <a:lnSpc>
                <a:spcPct val="100000"/>
              </a:lnSpc>
              <a:spcBef>
                <a:spcPct val="40000"/>
              </a:spcBef>
              <a:spcAft>
                <a:spcPct val="0"/>
              </a:spcAft>
              <a:buClr>
                <a:srgbClr val="666699"/>
              </a:buClr>
              <a:buSzTx/>
              <a:tabLst/>
              <a:defRPr/>
            </a:pPr>
            <a:r>
              <a:rPr lang="en-US" sz="2000" b="1" kern="0" dirty="0">
                <a:solidFill>
                  <a:srgbClr val="006699"/>
                </a:solidFill>
                <a:effectLst>
                  <a:outerShdw blurRad="38100" dist="38100" dir="2700000" algn="tl">
                    <a:srgbClr val="C0C0C0"/>
                  </a:outerShdw>
                </a:effectLst>
                <a:latin typeface="Arial"/>
                <a:cs typeface="Tahoma"/>
              </a:rPr>
              <a:t>Construction of Competence</a:t>
            </a:r>
          </a:p>
          <a:p>
            <a:pPr marR="0" lvl="0" algn="l" defTabSz="914400" rtl="0" eaLnBrk="1" fontAlgn="base" latinLnBrk="0" hangingPunct="1">
              <a:lnSpc>
                <a:spcPct val="100000"/>
              </a:lnSpc>
              <a:spcBef>
                <a:spcPct val="40000"/>
              </a:spcBef>
              <a:spcAft>
                <a:spcPct val="0"/>
              </a:spcAft>
              <a:buClr>
                <a:srgbClr val="666699"/>
              </a:buClr>
              <a:buSzTx/>
              <a:tabLst/>
              <a:defRPr/>
            </a:pPr>
            <a:r>
              <a:rPr lang="en-US" sz="2000" kern="0" dirty="0">
                <a:solidFill>
                  <a:srgbClr val="006699"/>
                </a:solidFill>
                <a:effectLst>
                  <a:outerShdw blurRad="38100" dist="38100" dir="2700000" algn="tl">
                    <a:srgbClr val="C0C0C0"/>
                  </a:outerShdw>
                </a:effectLst>
                <a:latin typeface="Arial"/>
                <a:cs typeface="Tahoma"/>
              </a:rPr>
              <a:t>Human resources (HR) play a crucial part in any company’s success by attracting, developing, and maintaining its most valuable resource: its employees. Any company’s success rate is directly tied to the HR department’s efforts in this area.</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b="1"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Recruitment and Training</a:t>
            </a:r>
          </a:p>
          <a:p>
            <a:pPr marR="0" lvl="0" algn="l" defTabSz="914400" rtl="0" eaLnBrk="1" fontAlgn="base" latinLnBrk="0" hangingPunct="1">
              <a:lnSpc>
                <a:spcPct val="100000"/>
              </a:lnSpc>
              <a:spcBef>
                <a:spcPct val="40000"/>
              </a:spcBef>
              <a:spcAft>
                <a:spcPct val="0"/>
              </a:spcAft>
              <a:buClr>
                <a:srgbClr val="666699"/>
              </a:buClr>
              <a:buSzTx/>
              <a:tabLst/>
              <a:defRPr/>
            </a:pPr>
            <a:r>
              <a:rPr kumimoji="0" lang="en-US" sz="2000" i="0" u="none" strike="noStrike" kern="0" cap="none" spc="0" normalizeH="0" baseline="0" noProof="0" dirty="0">
                <a:ln>
                  <a:noFill/>
                </a:ln>
                <a:solidFill>
                  <a:srgbClr val="006699"/>
                </a:solidFill>
                <a:effectLst>
                  <a:outerShdw blurRad="38100" dist="38100" dir="2700000" algn="tl">
                    <a:srgbClr val="C0C0C0"/>
                  </a:outerShdw>
                </a:effectLst>
                <a:uLnTx/>
                <a:uFillTx/>
                <a:latin typeface="Arial"/>
                <a:ea typeface="+mn-ea"/>
                <a:cs typeface="Tahoma"/>
              </a:rPr>
              <a:t>Particularly in the information technology sector, recruitment has evolved into a critical HR role. HR managers are crucial in any company since they are responsible for developing valuable resources like skilled workers. Smaller software organizations may place less emphasis on talent acquisition than their larger counterparts. Human resource managers also face the difficulty of designing procedures to ensure that all employees are a good cultural fit for the organization.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954901"/>
            <a:ext cx="7112114" cy="830997"/>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PROPOSAL FOR HUMAN RESOURCE</a:t>
            </a:r>
          </a:p>
          <a:p>
            <a:r>
              <a:rPr lang="en-US" sz="2400" b="1" dirty="0">
                <a:solidFill>
                  <a:schemeClr val="bg1"/>
                </a:solidFill>
                <a:latin typeface="Times New Roman" panose="02020603050405020304" pitchFamily="18" charset="0"/>
                <a:cs typeface="Times New Roman" panose="02020603050405020304" pitchFamily="18" charset="0"/>
              </a:rPr>
              <a:t>MANAGEMENT IN THE NEW WORLD ORDER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584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4330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42118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3559" y="1545190"/>
            <a:ext cx="10523620"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0021" y="1728530"/>
            <a:ext cx="10138611" cy="4708981"/>
          </a:xfrm>
          <a:prstGeom prst="rect">
            <a:avLst/>
          </a:prstGeom>
          <a:noFill/>
        </p:spPr>
        <p:txBody>
          <a:bodyPr wrap="square" rtlCol="0">
            <a:spAutoFit/>
          </a:bodyPr>
          <a:lstStyle/>
          <a:p>
            <a:r>
              <a:rPr lang="en-US" sz="2000" dirty="0">
                <a:solidFill>
                  <a:srgbClr val="2D3956"/>
                </a:solidFill>
                <a:latin typeface="Times New Roman" panose="02020603050405020304" pitchFamily="18" charset="0"/>
                <a:cs typeface="Times New Roman" panose="02020603050405020304" pitchFamily="18" charset="0"/>
              </a:rPr>
              <a:t>All managers should understand the importance of human resource management. Doing so helps managers avoid problems like hiring the wrong person for the job. And more important, it can help ensure that managers get results through people. Line managers human resource duties include placing the right person on the job and orienting and training new employees. The human resource manager s duties include supervising his or her own employees, coordinating the</a:t>
            </a:r>
          </a:p>
          <a:p>
            <a:r>
              <a:rPr lang="en-US" sz="2000" dirty="0">
                <a:solidFill>
                  <a:srgbClr val="2D3956"/>
                </a:solidFill>
                <a:latin typeface="Times New Roman" panose="02020603050405020304" pitchFamily="18" charset="0"/>
                <a:cs typeface="Times New Roman" panose="02020603050405020304" pitchFamily="18" charset="0"/>
              </a:rPr>
              <a:t>company s overall personnel policies, and assisting and advising line managers in the areas of human resource management.</a:t>
            </a:r>
          </a:p>
          <a:p>
            <a:r>
              <a:rPr lang="en-US" sz="2000" dirty="0">
                <a:solidFill>
                  <a:srgbClr val="2D3956"/>
                </a:solidFill>
                <a:latin typeface="Times New Roman" panose="02020603050405020304" pitchFamily="18" charset="0"/>
                <a:cs typeface="Times New Roman" panose="02020603050405020304" pitchFamily="18" charset="0"/>
              </a:rPr>
              <a:t>A changing environment today is influencing what human resource managers do and how they do it. Globalization means more competition, and more competition means more pressure to lower costs and to make employees more productive and quality conscious. Technology is requiring more employees to be technologically well informed and pressuring employers to improve their human resource processes by applying new technological tools. There is more emphasis on knowledge work and therefore on building human capital, the knowledge, education, training, skills, and expertise of a firm s employees. Workforce and demographic changes mean that the workforce is becoming older and more diverse.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C9D025-9461-4B60-EEF5-E1A822A7A49A}"/>
              </a:ext>
            </a:extLst>
          </p:cNvPr>
          <p:cNvSpPr>
            <a:spLocks noGrp="1"/>
          </p:cNvSpPr>
          <p:nvPr>
            <p:ph type="title"/>
          </p:nvPr>
        </p:nvSpPr>
        <p:spPr/>
        <p:txBody>
          <a:bodyPr/>
          <a:lstStyle/>
          <a:p>
            <a:r>
              <a:rPr lang="en-US" dirty="0">
                <a:solidFill>
                  <a:schemeClr val="bg1"/>
                </a:solidFill>
              </a:rPr>
              <a:t>Chapter Summary</a:t>
            </a:r>
          </a:p>
        </p:txBody>
      </p:sp>
    </p:spTree>
    <p:extLst>
      <p:ext uri="{BB962C8B-B14F-4D97-AF65-F5344CB8AC3E}">
        <p14:creationId xmlns:p14="http://schemas.microsoft.com/office/powerpoint/2010/main" val="3434396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40409"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en-US" dirty="0">
                <a:solidFill>
                  <a:schemeClr val="tx1"/>
                </a:solidFill>
              </a:rPr>
              <a:t>Explain what HR management is and how it relates to the management process.</a:t>
            </a:r>
          </a:p>
          <a:p>
            <a:pPr marL="342900" indent="-342900">
              <a:buAutoNum type="arabicPeriod"/>
            </a:pPr>
            <a:r>
              <a:rPr lang="en-US" dirty="0">
                <a:solidFill>
                  <a:schemeClr val="tx1"/>
                </a:solidFill>
              </a:rPr>
              <a:t>Illustrate the HR management responsibilities of line and staff managers?</a:t>
            </a:r>
          </a:p>
          <a:p>
            <a:pPr marL="342900" indent="-342900">
              <a:buAutoNum type="arabicPeriod"/>
            </a:pPr>
            <a:endParaRPr lang="en-US" dirty="0">
              <a:solidFill>
                <a:schemeClr val="tx1"/>
              </a:solidFill>
            </a:endParaRPr>
          </a:p>
          <a:p>
            <a:pPr marL="342900" indent="-342900">
              <a:buAutoNum type="arabicPeriod"/>
            </a:pPr>
            <a:endParaRPr lang="en-US" dirty="0">
              <a:solidFill>
                <a:schemeClr val="tx1"/>
              </a:solidFill>
            </a:endParaRPr>
          </a:p>
          <a:p>
            <a:pPr marL="342900" indent="-342900">
              <a:buAutoNum type="arabicPeriod"/>
            </a:pPr>
            <a:endParaRPr lang="en-US" dirty="0">
              <a:solidFill>
                <a:schemeClr val="tx1"/>
              </a:solidFill>
            </a:endParaRPr>
          </a:p>
          <a:p>
            <a:pPr marL="342900" indent="-342900">
              <a:buAutoNum type="arabicPeriod"/>
            </a:pPr>
            <a:endParaRPr lang="en-US" dirty="0">
              <a:solidFill>
                <a:schemeClr val="tx1"/>
              </a:solidFill>
            </a:endParaRPr>
          </a:p>
          <a:p>
            <a:endParaRPr lang="id-ID" dirty="0">
              <a:solidFill>
                <a:schemeClr val="tx1"/>
              </a:solidFil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1211</TotalTime>
  <Words>3566</Words>
  <Application>Microsoft Office PowerPoint</Application>
  <PresentationFormat>Widescreen</PresentationFormat>
  <Paragraphs>348</Paragraphs>
  <Slides>38</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Franklin Gothic Medium</vt:lpstr>
      <vt:lpstr>Minion-Bold-24-0</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Six competencies for the HR profession</vt:lpstr>
      <vt:lpstr>PowerPoint Presentation</vt:lpstr>
      <vt:lpstr>PowerPoint Presentation</vt:lpstr>
      <vt:lpstr>PowerPoint Presentation</vt:lpstr>
      <vt:lpstr>PowerPoint Presentation</vt:lpstr>
      <vt:lpstr>PowerPoint Presentation</vt:lpstr>
      <vt:lpstr>Chapter Summary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Anas M. Bashayreh</cp:lastModifiedBy>
  <cp:revision>30</cp:revision>
  <dcterms:created xsi:type="dcterms:W3CDTF">2023-04-29T09:08:23Z</dcterms:created>
  <dcterms:modified xsi:type="dcterms:W3CDTF">2023-09-28T10:39:11Z</dcterms:modified>
</cp:coreProperties>
</file>