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changesInfos/changesInfo1.xml" ContentType="application/vnd.ms-powerpoint.changes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96" r:id="rId2"/>
    <p:sldId id="543" r:id="rId3"/>
    <p:sldId id="764" r:id="rId4"/>
    <p:sldId id="766" r:id="rId5"/>
    <p:sldId id="767" r:id="rId6"/>
    <p:sldId id="768" r:id="rId7"/>
    <p:sldId id="771" r:id="rId8"/>
    <p:sldId id="769" r:id="rId9"/>
    <p:sldId id="770" r:id="rId10"/>
    <p:sldId id="772" r:id="rId11"/>
    <p:sldId id="791" r:id="rId12"/>
    <p:sldId id="773" r:id="rId13"/>
    <p:sldId id="796" r:id="rId14"/>
    <p:sldId id="774" r:id="rId15"/>
    <p:sldId id="776" r:id="rId16"/>
    <p:sldId id="777" r:id="rId17"/>
    <p:sldId id="775" r:id="rId18"/>
    <p:sldId id="778" r:id="rId19"/>
    <p:sldId id="779" r:id="rId20"/>
    <p:sldId id="780" r:id="rId21"/>
    <p:sldId id="781" r:id="rId22"/>
    <p:sldId id="788" r:id="rId23"/>
    <p:sldId id="785" r:id="rId24"/>
    <p:sldId id="784" r:id="rId25"/>
    <p:sldId id="782" r:id="rId26"/>
    <p:sldId id="783" r:id="rId27"/>
    <p:sldId id="789" r:id="rId28"/>
    <p:sldId id="804" r:id="rId29"/>
    <p:sldId id="806" r:id="rId30"/>
    <p:sldId id="792" r:id="rId31"/>
    <p:sldId id="807" r:id="rId32"/>
    <p:sldId id="794" r:id="rId33"/>
    <p:sldId id="795" r:id="rId34"/>
    <p:sldId id="802" r:id="rId35"/>
    <p:sldId id="797" r:id="rId36"/>
    <p:sldId id="798" r:id="rId37"/>
    <p:sldId id="801" r:id="rId38"/>
    <p:sldId id="786" r:id="rId39"/>
    <p:sldId id="787" r:id="rId40"/>
    <p:sldId id="79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43"/>
            <p14:sldId id="764"/>
            <p14:sldId id="766"/>
            <p14:sldId id="767"/>
            <p14:sldId id="768"/>
            <p14:sldId id="771"/>
            <p14:sldId id="769"/>
            <p14:sldId id="770"/>
            <p14:sldId id="772"/>
            <p14:sldId id="791"/>
            <p14:sldId id="773"/>
            <p14:sldId id="796"/>
            <p14:sldId id="774"/>
            <p14:sldId id="776"/>
            <p14:sldId id="777"/>
            <p14:sldId id="775"/>
            <p14:sldId id="778"/>
            <p14:sldId id="779"/>
            <p14:sldId id="780"/>
            <p14:sldId id="781"/>
            <p14:sldId id="788"/>
            <p14:sldId id="785"/>
            <p14:sldId id="784"/>
            <p14:sldId id="782"/>
            <p14:sldId id="783"/>
            <p14:sldId id="789"/>
            <p14:sldId id="804"/>
            <p14:sldId id="806"/>
            <p14:sldId id="792"/>
            <p14:sldId id="807"/>
            <p14:sldId id="794"/>
            <p14:sldId id="795"/>
            <p14:sldId id="802"/>
            <p14:sldId id="797"/>
            <p14:sldId id="798"/>
            <p14:sldId id="801"/>
            <p14:sldId id="786"/>
            <p14:sldId id="787"/>
            <p14:sldId id="790"/>
            <p14:sldId id="349"/>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9" d="100"/>
          <a:sy n="89" d="100"/>
        </p:scale>
        <p:origin x="342"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1"/>
          <a:r>
            <a:rPr lang="ar-EG" altLang="en-US" sz="2200" dirty="0"/>
            <a:t>مشاركة الأفكار والآراء</a:t>
          </a:r>
          <a:endParaRPr lang="ar-EG" sz="2200"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C45DBE13-30A7-43FF-B46C-820E8A5434D2}">
      <dgm:prSet custT="1"/>
      <dgm:spPr/>
      <dgm:t>
        <a:bodyPr/>
        <a:lstStyle/>
        <a:p>
          <a:pPr rtl="1"/>
          <a:r>
            <a:rPr lang="ar-EG" altLang="en-US" sz="2200" dirty="0"/>
            <a:t>تقديم الملاحظات للآخرين</a:t>
          </a:r>
          <a:endParaRPr lang="en-US" altLang="en-US" sz="2200" dirty="0"/>
        </a:p>
      </dgm:t>
    </dgm:pt>
    <dgm:pt modelId="{F4C001D6-EBE6-4979-8ED5-FFC2B13DF6A7}" type="parTrans" cxnId="{ED22EBF4-2D8C-44A6-86ED-51D7E6F183CF}">
      <dgm:prSet/>
      <dgm:spPr/>
      <dgm:t>
        <a:bodyPr/>
        <a:lstStyle/>
        <a:p>
          <a:endParaRPr lang="en-US"/>
        </a:p>
      </dgm:t>
    </dgm:pt>
    <dgm:pt modelId="{F1A9DF4C-A3BF-4D2B-ACEA-54FDEEC89C1A}" type="sibTrans" cxnId="{ED22EBF4-2D8C-44A6-86ED-51D7E6F183CF}">
      <dgm:prSet/>
      <dgm:spPr/>
      <dgm:t>
        <a:bodyPr/>
        <a:lstStyle/>
        <a:p>
          <a:endParaRPr lang="en-US"/>
        </a:p>
      </dgm:t>
    </dgm:pt>
    <dgm:pt modelId="{0145488E-3708-4918-9D10-56F9BA5DC5C2}">
      <dgm:prSet custT="1"/>
      <dgm:spPr/>
      <dgm:t>
        <a:bodyPr/>
        <a:lstStyle/>
        <a:p>
          <a:pPr rtl="0"/>
          <a:r>
            <a:rPr lang="ar-EG" altLang="en-US" sz="2200" dirty="0"/>
            <a:t>الحصول على معلومات من الآخرين</a:t>
          </a:r>
          <a:endParaRPr lang="en-US" altLang="en-US" sz="2200" dirty="0"/>
        </a:p>
      </dgm:t>
    </dgm:pt>
    <dgm:pt modelId="{EDDAF934-C1D5-4C76-8E36-BCD15032F034}" type="parTrans" cxnId="{F674440A-9B27-43EC-A58B-434D2C8A6AEC}">
      <dgm:prSet/>
      <dgm:spPr/>
      <dgm:t>
        <a:bodyPr/>
        <a:lstStyle/>
        <a:p>
          <a:endParaRPr lang="en-US"/>
        </a:p>
      </dgm:t>
    </dgm:pt>
    <dgm:pt modelId="{A803F685-43F7-4E35-9DD6-A83D2B116ADD}" type="sibTrans" cxnId="{F674440A-9B27-43EC-A58B-434D2C8A6AEC}">
      <dgm:prSet/>
      <dgm:spPr/>
      <dgm:t>
        <a:bodyPr/>
        <a:lstStyle/>
        <a:p>
          <a:endParaRPr lang="en-US"/>
        </a:p>
      </dgm:t>
    </dgm:pt>
    <dgm:pt modelId="{4546C474-26A5-4AA7-A259-C290674B3005}">
      <dgm:prSet custT="1"/>
      <dgm:spPr/>
      <dgm:t>
        <a:bodyPr/>
        <a:lstStyle/>
        <a:p>
          <a:pPr rtl="0"/>
          <a:r>
            <a:rPr lang="ar-EG" altLang="en-US" sz="2200" dirty="0"/>
            <a:t>اكتساب القوة والتأثير</a:t>
          </a:r>
          <a:endParaRPr lang="en-US" altLang="en-US" sz="2200" dirty="0"/>
        </a:p>
      </dgm:t>
    </dgm:pt>
    <dgm:pt modelId="{EFF791D8-47FB-4894-9DB7-AEC6BEB0FDDC}" type="parTrans" cxnId="{1C64FF39-08A9-4886-B495-8122B945063A}">
      <dgm:prSet/>
      <dgm:spPr/>
      <dgm:t>
        <a:bodyPr/>
        <a:lstStyle/>
        <a:p>
          <a:endParaRPr lang="en-US"/>
        </a:p>
      </dgm:t>
    </dgm:pt>
    <dgm:pt modelId="{233BB3A7-68E4-4296-9063-9F979B5C98F1}" type="sibTrans" cxnId="{1C64FF39-08A9-4886-B495-8122B945063A}">
      <dgm:prSet/>
      <dgm:spPr/>
      <dgm:t>
        <a:bodyPr/>
        <a:lstStyle/>
        <a:p>
          <a:endParaRPr lang="en-US"/>
        </a:p>
      </dgm:t>
    </dgm:pt>
    <dgm:pt modelId="{A4A2428E-22F0-4D84-92C6-A18A147796FF}">
      <dgm:prSet custT="1"/>
      <dgm:spPr/>
      <dgm:t>
        <a:bodyPr/>
        <a:lstStyle/>
        <a:p>
          <a:pPr rtl="0"/>
          <a:r>
            <a:rPr lang="ar-EG" altLang="en-US" sz="2200" dirty="0"/>
            <a:t>تطوير العلاقات الاجتماعية</a:t>
          </a:r>
          <a:endParaRPr lang="en-US" altLang="en-US" sz="2200" dirty="0"/>
        </a:p>
      </dgm:t>
    </dgm:pt>
    <dgm:pt modelId="{25645E8F-3C98-4F6A-8195-5A62580177CB}" type="parTrans" cxnId="{39BEAFEA-7F87-406E-8AB1-39755C1A068F}">
      <dgm:prSet/>
      <dgm:spPr/>
      <dgm:t>
        <a:bodyPr/>
        <a:lstStyle/>
        <a:p>
          <a:endParaRPr lang="en-US"/>
        </a:p>
      </dgm:t>
    </dgm:pt>
    <dgm:pt modelId="{1120F188-E92C-4A0C-B03F-2FEA4D727513}" type="sibTrans" cxnId="{39BEAFEA-7F87-406E-8AB1-39755C1A068F}">
      <dgm:prSet/>
      <dgm:spPr/>
      <dgm:t>
        <a:bodyPr/>
        <a:lstStyle/>
        <a:p>
          <a:endParaRPr lang="en-US"/>
        </a:p>
      </dgm:t>
    </dgm:pt>
    <dgm:pt modelId="{DC8558F6-3F3A-4DAE-9A0E-C3F65AD8DB60}">
      <dgm:prSet custT="1"/>
      <dgm:spPr/>
      <dgm:t>
        <a:bodyPr/>
        <a:lstStyle/>
        <a:p>
          <a:pPr rtl="0"/>
          <a:r>
            <a:rPr lang="ar-EG" altLang="en-US" sz="2200" dirty="0"/>
            <a:t>المحافظة على التعبير عن الذات والثقافة</a:t>
          </a:r>
          <a:endParaRPr lang="en-US" altLang="en-US" sz="2200" dirty="0"/>
        </a:p>
      </dgm:t>
    </dgm:pt>
    <dgm:pt modelId="{E2146BAA-2F58-4BFA-9606-DDE002870E7F}" type="parTrans" cxnId="{E238FE2C-C26E-4D4F-9693-51DBFAC3179B}">
      <dgm:prSet/>
      <dgm:spPr/>
      <dgm:t>
        <a:bodyPr/>
        <a:lstStyle/>
        <a:p>
          <a:endParaRPr lang="en-US"/>
        </a:p>
      </dgm:t>
    </dgm:pt>
    <dgm:pt modelId="{2A739B4F-1363-421C-AF5B-F36038D77F8D}" type="sibTrans" cxnId="{E238FE2C-C26E-4D4F-9693-51DBFAC3179B}">
      <dgm:prSet/>
      <dgm:spPr/>
      <dgm:t>
        <a:bodyPr/>
        <a:lstStyle/>
        <a:p>
          <a:endParaRPr lang="en-US"/>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Y="-3101"/>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6" custScaleX="101737">
        <dgm:presLayoutVars>
          <dgm:bulletEnabled val="1"/>
        </dgm:presLayoutVars>
      </dgm:prSet>
      <dgm:spPr/>
    </dgm:pt>
    <dgm:pt modelId="{F3A5EB29-040B-4769-A596-F0DBE0F0F2FB}" type="pres">
      <dgm:prSet presAssocID="{FE693302-5DE9-43D6-AFF3-B2D042E0B401}" presName="aSpace" presStyleCnt="0"/>
      <dgm:spPr/>
    </dgm:pt>
    <dgm:pt modelId="{1B6F3E46-69DA-4E10-B950-C7D42C1C2898}" type="pres">
      <dgm:prSet presAssocID="{C45DBE13-30A7-43FF-B46C-820E8A5434D2}" presName="aNode" presStyleLbl="fgAcc1" presStyleIdx="1" presStyleCnt="6">
        <dgm:presLayoutVars>
          <dgm:bulletEnabled val="1"/>
        </dgm:presLayoutVars>
      </dgm:prSet>
      <dgm:spPr/>
    </dgm:pt>
    <dgm:pt modelId="{F272B933-AEED-4ECB-8342-795C22B140F6}" type="pres">
      <dgm:prSet presAssocID="{C45DBE13-30A7-43FF-B46C-820E8A5434D2}" presName="aSpace" presStyleCnt="0"/>
      <dgm:spPr/>
    </dgm:pt>
    <dgm:pt modelId="{C61A9E79-34E8-44AB-B7A7-9D27463B041C}" type="pres">
      <dgm:prSet presAssocID="{0145488E-3708-4918-9D10-56F9BA5DC5C2}" presName="aNode" presStyleLbl="fgAcc1" presStyleIdx="2" presStyleCnt="6" custScaleX="103653">
        <dgm:presLayoutVars>
          <dgm:bulletEnabled val="1"/>
        </dgm:presLayoutVars>
      </dgm:prSet>
      <dgm:spPr/>
    </dgm:pt>
    <dgm:pt modelId="{1F3AAEEB-1310-4B85-99E9-AA654F89CAA3}" type="pres">
      <dgm:prSet presAssocID="{0145488E-3708-4918-9D10-56F9BA5DC5C2}" presName="aSpace" presStyleCnt="0"/>
      <dgm:spPr/>
    </dgm:pt>
    <dgm:pt modelId="{A4803064-B934-41CC-912A-B85FAAA5DBF1}" type="pres">
      <dgm:prSet presAssocID="{4546C474-26A5-4AA7-A259-C290674B3005}" presName="aNode" presStyleLbl="fgAcc1" presStyleIdx="3" presStyleCnt="6">
        <dgm:presLayoutVars>
          <dgm:bulletEnabled val="1"/>
        </dgm:presLayoutVars>
      </dgm:prSet>
      <dgm:spPr/>
    </dgm:pt>
    <dgm:pt modelId="{7ED8A898-A7BF-4BAC-BF42-79E6119E5488}" type="pres">
      <dgm:prSet presAssocID="{4546C474-26A5-4AA7-A259-C290674B3005}" presName="aSpace" presStyleCnt="0"/>
      <dgm:spPr/>
    </dgm:pt>
    <dgm:pt modelId="{1B0B3D2B-CB5C-427F-905D-16D5FF683E73}" type="pres">
      <dgm:prSet presAssocID="{A4A2428E-22F0-4D84-92C6-A18A147796FF}" presName="aNode" presStyleLbl="fgAcc1" presStyleIdx="4" presStyleCnt="6">
        <dgm:presLayoutVars>
          <dgm:bulletEnabled val="1"/>
        </dgm:presLayoutVars>
      </dgm:prSet>
      <dgm:spPr/>
    </dgm:pt>
    <dgm:pt modelId="{A5A748AE-3847-4CAA-93E4-C74E33AA87B1}" type="pres">
      <dgm:prSet presAssocID="{A4A2428E-22F0-4D84-92C6-A18A147796FF}" presName="aSpace" presStyleCnt="0"/>
      <dgm:spPr/>
    </dgm:pt>
    <dgm:pt modelId="{EAB9BF4D-8813-4FBD-8DAA-46690D2A3C9F}" type="pres">
      <dgm:prSet presAssocID="{DC8558F6-3F3A-4DAE-9A0E-C3F65AD8DB60}" presName="aNode" presStyleLbl="fgAcc1" presStyleIdx="5" presStyleCnt="6">
        <dgm:presLayoutVars>
          <dgm:bulletEnabled val="1"/>
        </dgm:presLayoutVars>
      </dgm:prSet>
      <dgm:spPr/>
    </dgm:pt>
    <dgm:pt modelId="{E84808D7-ACBE-4718-B290-21CED9E67A9B}" type="pres">
      <dgm:prSet presAssocID="{DC8558F6-3F3A-4DAE-9A0E-C3F65AD8DB60}" presName="aSpace" presStyleCnt="0"/>
      <dgm:spPr/>
    </dgm:pt>
  </dgm:ptLst>
  <dgm:cxnLst>
    <dgm:cxn modelId="{3646C104-86BE-464F-BF57-FEAFE97F795B}" type="presOf" srcId="{DC8558F6-3F3A-4DAE-9A0E-C3F65AD8DB60}" destId="{EAB9BF4D-8813-4FBD-8DAA-46690D2A3C9F}" srcOrd="0" destOrd="0" presId="urn:microsoft.com/office/officeart/2005/8/layout/pyramid2"/>
    <dgm:cxn modelId="{F674440A-9B27-43EC-A58B-434D2C8A6AEC}" srcId="{1F51C175-BE20-421E-B4A4-105019A797C4}" destId="{0145488E-3708-4918-9D10-56F9BA5DC5C2}" srcOrd="2" destOrd="0" parTransId="{EDDAF934-C1D5-4C76-8E36-BCD15032F034}" sibTransId="{A803F685-43F7-4E35-9DD6-A83D2B116ADD}"/>
    <dgm:cxn modelId="{0851D11B-8F47-429F-BC2A-C7EE105E3B99}" type="presOf" srcId="{FE693302-5DE9-43D6-AFF3-B2D042E0B401}" destId="{0CA91351-54B4-469D-96D0-1F0D33D1C1A1}" srcOrd="0" destOrd="0" presId="urn:microsoft.com/office/officeart/2005/8/layout/pyramid2"/>
    <dgm:cxn modelId="{E238FE2C-C26E-4D4F-9693-51DBFAC3179B}" srcId="{1F51C175-BE20-421E-B4A4-105019A797C4}" destId="{DC8558F6-3F3A-4DAE-9A0E-C3F65AD8DB60}" srcOrd="5" destOrd="0" parTransId="{E2146BAA-2F58-4BFA-9606-DDE002870E7F}" sibTransId="{2A739B4F-1363-421C-AF5B-F36038D77F8D}"/>
    <dgm:cxn modelId="{1C64FF39-08A9-4886-B495-8122B945063A}" srcId="{1F51C175-BE20-421E-B4A4-105019A797C4}" destId="{4546C474-26A5-4AA7-A259-C290674B3005}" srcOrd="3" destOrd="0" parTransId="{EFF791D8-47FB-4894-9DB7-AEC6BEB0FDDC}" sibTransId="{233BB3A7-68E4-4296-9063-9F979B5C98F1}"/>
    <dgm:cxn modelId="{F242BCB5-5EC8-47BC-AA6F-7FFBFBF46D93}" type="presOf" srcId="{A4A2428E-22F0-4D84-92C6-A18A147796FF}" destId="{1B0B3D2B-CB5C-427F-905D-16D5FF683E73}" srcOrd="0" destOrd="0" presId="urn:microsoft.com/office/officeart/2005/8/layout/pyramid2"/>
    <dgm:cxn modelId="{AFF2B4BA-0BE0-4CB6-824E-5CBEB3564DCF}" type="presOf" srcId="{0145488E-3708-4918-9D10-56F9BA5DC5C2}" destId="{C61A9E79-34E8-44AB-B7A7-9D27463B041C}" srcOrd="0" destOrd="0" presId="urn:microsoft.com/office/officeart/2005/8/layout/pyramid2"/>
    <dgm:cxn modelId="{BE85A9BD-C3DA-45CE-99A8-A0404519CB67}" type="presOf" srcId="{4546C474-26A5-4AA7-A259-C290674B3005}" destId="{A4803064-B934-41CC-912A-B85FAAA5DBF1}" srcOrd="0" destOrd="0" presId="urn:microsoft.com/office/officeart/2005/8/layout/pyramid2"/>
    <dgm:cxn modelId="{F548C8C7-044E-4D5C-B271-3261401A818D}" srcId="{1F51C175-BE20-421E-B4A4-105019A797C4}" destId="{FE693302-5DE9-43D6-AFF3-B2D042E0B401}" srcOrd="0" destOrd="0" parTransId="{8E0F5AE2-A24E-4192-9C6C-B3FECF747C96}" sibTransId="{FA26D1BD-5D94-431E-8134-7F3A4D2C2EA6}"/>
    <dgm:cxn modelId="{26267ACC-7F93-45F2-9D0E-3F90FD69DF6A}" type="presOf" srcId="{C45DBE13-30A7-43FF-B46C-820E8A5434D2}" destId="{1B6F3E46-69DA-4E10-B950-C7D42C1C2898}"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39BEAFEA-7F87-406E-8AB1-39755C1A068F}" srcId="{1F51C175-BE20-421E-B4A4-105019A797C4}" destId="{A4A2428E-22F0-4D84-92C6-A18A147796FF}" srcOrd="4" destOrd="0" parTransId="{25645E8F-3C98-4F6A-8195-5A62580177CB}" sibTransId="{1120F188-E92C-4A0C-B03F-2FEA4D727513}"/>
    <dgm:cxn modelId="{ED22EBF4-2D8C-44A6-86ED-51D7E6F183CF}" srcId="{1F51C175-BE20-421E-B4A4-105019A797C4}" destId="{C45DBE13-30A7-43FF-B46C-820E8A5434D2}" srcOrd="1" destOrd="0" parTransId="{F4C001D6-EBE6-4979-8ED5-FFC2B13DF6A7}" sibTransId="{F1A9DF4C-A3BF-4D2B-ACEA-54FDEEC89C1A}"/>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414EFEBD-A991-4DA1-BD8B-3E393BF28DE2}" type="presParOf" srcId="{0A2A04DD-CE2D-4EE9-A9B2-B4A8CB31DCE8}" destId="{1B6F3E46-69DA-4E10-B950-C7D42C1C2898}" srcOrd="2" destOrd="0" presId="urn:microsoft.com/office/officeart/2005/8/layout/pyramid2"/>
    <dgm:cxn modelId="{1072C4FB-6896-4B26-87BE-7B416141546E}" type="presParOf" srcId="{0A2A04DD-CE2D-4EE9-A9B2-B4A8CB31DCE8}" destId="{F272B933-AEED-4ECB-8342-795C22B140F6}" srcOrd="3" destOrd="0" presId="urn:microsoft.com/office/officeart/2005/8/layout/pyramid2"/>
    <dgm:cxn modelId="{20AFF2B4-4A05-4665-8402-F735443DA5B2}" type="presParOf" srcId="{0A2A04DD-CE2D-4EE9-A9B2-B4A8CB31DCE8}" destId="{C61A9E79-34E8-44AB-B7A7-9D27463B041C}" srcOrd="4" destOrd="0" presId="urn:microsoft.com/office/officeart/2005/8/layout/pyramid2"/>
    <dgm:cxn modelId="{E4D221C4-8430-4DB1-80BB-50FE15318F26}" type="presParOf" srcId="{0A2A04DD-CE2D-4EE9-A9B2-B4A8CB31DCE8}" destId="{1F3AAEEB-1310-4B85-99E9-AA654F89CAA3}" srcOrd="5" destOrd="0" presId="urn:microsoft.com/office/officeart/2005/8/layout/pyramid2"/>
    <dgm:cxn modelId="{20035870-CD02-42E5-8C46-1ADD4FA46582}" type="presParOf" srcId="{0A2A04DD-CE2D-4EE9-A9B2-B4A8CB31DCE8}" destId="{A4803064-B934-41CC-912A-B85FAAA5DBF1}" srcOrd="6" destOrd="0" presId="urn:microsoft.com/office/officeart/2005/8/layout/pyramid2"/>
    <dgm:cxn modelId="{1AD6A6F7-6210-4B81-A773-C87CF1809C46}" type="presParOf" srcId="{0A2A04DD-CE2D-4EE9-A9B2-B4A8CB31DCE8}" destId="{7ED8A898-A7BF-4BAC-BF42-79E6119E5488}" srcOrd="7" destOrd="0" presId="urn:microsoft.com/office/officeart/2005/8/layout/pyramid2"/>
    <dgm:cxn modelId="{B120CD77-40A2-4FF7-988D-6F5CCC4CFFD0}" type="presParOf" srcId="{0A2A04DD-CE2D-4EE9-A9B2-B4A8CB31DCE8}" destId="{1B0B3D2B-CB5C-427F-905D-16D5FF683E73}" srcOrd="8" destOrd="0" presId="urn:microsoft.com/office/officeart/2005/8/layout/pyramid2"/>
    <dgm:cxn modelId="{BD4DA3ED-59C5-45F8-9BCC-2D3DB0B97B16}" type="presParOf" srcId="{0A2A04DD-CE2D-4EE9-A9B2-B4A8CB31DCE8}" destId="{A5A748AE-3847-4CAA-93E4-C74E33AA87B1}" srcOrd="9" destOrd="0" presId="urn:microsoft.com/office/officeart/2005/8/layout/pyramid2"/>
    <dgm:cxn modelId="{BA9958B3-DD17-43DD-AB20-EF9B1378EAF7}" type="presParOf" srcId="{0A2A04DD-CE2D-4EE9-A9B2-B4A8CB31DCE8}" destId="{EAB9BF4D-8813-4FBD-8DAA-46690D2A3C9F}" srcOrd="10" destOrd="0" presId="urn:microsoft.com/office/officeart/2005/8/layout/pyramid2"/>
    <dgm:cxn modelId="{330B699B-BA67-4E57-B293-321BE90A0699}" type="presParOf" srcId="{0A2A04DD-CE2D-4EE9-A9B2-B4A8CB31DCE8}" destId="{E84808D7-ACBE-4718-B290-21CED9E67A9B}" srcOrd="1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9D209F-C168-40B4-AADF-E01565440C7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49AE01F-0A35-43A0-8A27-14226DFB97F2}">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D8AA169C-3576-4116-BED4-2ED7F1465D0D}" type="parTrans" cxnId="{610813B9-458D-4990-B01F-46B48ADB8FB8}">
      <dgm:prSet/>
      <dgm:spPr/>
      <dgm:t>
        <a:bodyPr/>
        <a:lstStyle/>
        <a:p>
          <a:pPr rtl="1"/>
          <a:endParaRPr lang="ar-EG"/>
        </a:p>
      </dgm:t>
    </dgm:pt>
    <dgm:pt modelId="{0A5B79D8-4246-46B6-A361-A05D9E6FEDB0}" type="sibTrans" cxnId="{610813B9-458D-4990-B01F-46B48ADB8FB8}">
      <dgm:prSet/>
      <dgm:spPr/>
      <dgm:t>
        <a:bodyPr/>
        <a:lstStyle/>
        <a:p>
          <a:pPr rtl="1"/>
          <a:endParaRPr lang="ar-EG"/>
        </a:p>
      </dgm:t>
    </dgm:pt>
    <dgm:pt modelId="{AE0371AB-866C-4CC4-970A-6A6FDBEF433C}">
      <dgm:prSet phldrT="[Text]"/>
      <dgm:spPr/>
      <dgm:t>
        <a:bodyPr/>
        <a:lstStyle/>
        <a:p>
          <a:pPr algn="ctr" rtl="1"/>
          <a:r>
            <a:rPr lang="ar-EG" altLang="ar-EG" b="1" dirty="0"/>
            <a:t>تشجيع التفكير الإبداعي والنقدي</a:t>
          </a:r>
          <a:endParaRPr lang="ar-EG" dirty="0"/>
        </a:p>
      </dgm:t>
    </dgm:pt>
    <dgm:pt modelId="{5CBF7F7C-BE00-4374-B4EB-484ED83B334E}" type="sibTrans" cxnId="{EF8BB2BA-528F-41EA-A8F1-63EE70FDFD72}">
      <dgm:prSet/>
      <dgm:spPr/>
      <dgm:t>
        <a:bodyPr/>
        <a:lstStyle/>
        <a:p>
          <a:pPr rtl="1"/>
          <a:endParaRPr lang="ar-EG"/>
        </a:p>
      </dgm:t>
    </dgm:pt>
    <dgm:pt modelId="{23FFCC41-98A9-49A5-8828-20B788867837}" type="parTrans" cxnId="{EF8BB2BA-528F-41EA-A8F1-63EE70FDFD72}">
      <dgm:prSet/>
      <dgm:spPr/>
      <dgm:t>
        <a:bodyPr/>
        <a:lstStyle/>
        <a:p>
          <a:pPr rtl="1"/>
          <a:endParaRPr lang="ar-EG"/>
        </a:p>
      </dgm:t>
    </dgm:pt>
    <dgm:pt modelId="{3735FBE7-B94D-4ECE-B27A-96157F2921C3}">
      <dgm:prSet phldrT="[Text]" phldr="1"/>
      <dgm:spPr/>
      <dgm:t>
        <a:bodyPr/>
        <a:lstStyle/>
        <a:p>
          <a:pPr rtl="1"/>
          <a:endParaRPr lang="ar-EG"/>
        </a:p>
      </dgm:t>
    </dgm:pt>
    <dgm:pt modelId="{8DA4CAEC-B2B8-4FC4-81EF-3495132D1726}" type="sibTrans" cxnId="{A39138D6-A3DF-40BE-A56C-785B62FC2DF1}">
      <dgm:prSet/>
      <dgm:spPr/>
      <dgm:t>
        <a:bodyPr/>
        <a:lstStyle/>
        <a:p>
          <a:pPr rtl="1"/>
          <a:endParaRPr lang="ar-EG"/>
        </a:p>
      </dgm:t>
    </dgm:pt>
    <dgm:pt modelId="{0CFAE976-B0A0-41D3-BEE4-9DF75A79D62F}" type="parTrans" cxnId="{A39138D6-A3DF-40BE-A56C-785B62FC2DF1}">
      <dgm:prSet/>
      <dgm:spPr/>
      <dgm:t>
        <a:bodyPr/>
        <a:lstStyle/>
        <a:p>
          <a:pPr rtl="1"/>
          <a:endParaRPr lang="ar-EG"/>
        </a:p>
      </dgm:t>
    </dgm:pt>
    <dgm:pt modelId="{F7C7CFC6-B424-4113-8A52-C544CB4C468D}">
      <dgm:prSet phldrT="[Text]"/>
      <dgm:spPr>
        <a:solidFill>
          <a:schemeClr val="bg1">
            <a:lumMod val="95000"/>
            <a:alpha val="90000"/>
          </a:schemeClr>
        </a:solidFill>
      </dgm:spPr>
      <dgm:t>
        <a:bodyPr/>
        <a:lstStyle/>
        <a:p>
          <a:pPr algn="ctr" rtl="1"/>
          <a:r>
            <a:rPr lang="ar-EG" altLang="ar-EG" b="1" dirty="0"/>
            <a:t>مراعاة احتياجات الجمهور من المعلومات</a:t>
          </a:r>
          <a:endParaRPr lang="ar-EG" dirty="0"/>
        </a:p>
      </dgm:t>
    </dgm:pt>
    <dgm:pt modelId="{E09C89D2-3604-48C1-8BDD-6AB84D65644E}" type="sibTrans" cxnId="{F412A41A-4FE4-4E88-9A60-483782D31072}">
      <dgm:prSet/>
      <dgm:spPr/>
      <dgm:t>
        <a:bodyPr/>
        <a:lstStyle/>
        <a:p>
          <a:pPr rtl="1"/>
          <a:endParaRPr lang="ar-EG"/>
        </a:p>
      </dgm:t>
    </dgm:pt>
    <dgm:pt modelId="{2374613A-D0EC-436F-8C8A-45C6D710D2F2}" type="parTrans" cxnId="{F412A41A-4FE4-4E88-9A60-483782D31072}">
      <dgm:prSet/>
      <dgm:spPr/>
      <dgm:t>
        <a:bodyPr/>
        <a:lstStyle/>
        <a:p>
          <a:pPr rtl="1"/>
          <a:endParaRPr lang="ar-EG"/>
        </a:p>
      </dgm:t>
    </dgm:pt>
    <dgm:pt modelId="{F8060A06-DAFA-4F44-B25C-926F5CE35291}">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38397A3E-3DEC-4DBB-B7A0-95DF17494DE5}" type="sibTrans" cxnId="{70FCA0EE-CC93-4728-9697-8E2A48DEF328}">
      <dgm:prSet/>
      <dgm:spPr/>
      <dgm:t>
        <a:bodyPr/>
        <a:lstStyle/>
        <a:p>
          <a:pPr rtl="1"/>
          <a:endParaRPr lang="ar-EG"/>
        </a:p>
      </dgm:t>
    </dgm:pt>
    <dgm:pt modelId="{BAE6A287-57D3-4B12-857E-AC91BD4C8EDB}" type="parTrans" cxnId="{70FCA0EE-CC93-4728-9697-8E2A48DEF328}">
      <dgm:prSet/>
      <dgm:spPr/>
      <dgm:t>
        <a:bodyPr/>
        <a:lstStyle/>
        <a:p>
          <a:pPr rtl="1"/>
          <a:endParaRPr lang="ar-EG"/>
        </a:p>
      </dgm:t>
    </dgm:pt>
    <dgm:pt modelId="{0309CFA5-8DB0-4755-9286-B90C5CC40D7D}">
      <dgm:prSet phldrT="[Text]"/>
      <dgm:spPr/>
      <dgm:t>
        <a:bodyPr/>
        <a:lstStyle/>
        <a:p>
          <a:pPr algn="ctr" rtl="1"/>
          <a:r>
            <a:rPr lang="ar-EG" altLang="ar-EG" b="1" dirty="0"/>
            <a:t>مراعاة الخلفية الفنية للجمهور</a:t>
          </a:r>
          <a:endParaRPr lang="ar-EG" dirty="0"/>
        </a:p>
      </dgm:t>
    </dgm:pt>
    <dgm:pt modelId="{EBFEA7F6-A8D6-46F4-97A1-FCA4152966CD}" type="sibTrans" cxnId="{4DA07D53-9846-4AEC-B511-F414F34CEF5E}">
      <dgm:prSet/>
      <dgm:spPr/>
      <dgm:t>
        <a:bodyPr/>
        <a:lstStyle/>
        <a:p>
          <a:pPr rtl="1"/>
          <a:endParaRPr lang="ar-EG"/>
        </a:p>
      </dgm:t>
    </dgm:pt>
    <dgm:pt modelId="{071055BD-5D77-4899-9EB9-01E71CD5D595}" type="parTrans" cxnId="{4DA07D53-9846-4AEC-B511-F414F34CEF5E}">
      <dgm:prSet/>
      <dgm:spPr/>
      <dgm:t>
        <a:bodyPr/>
        <a:lstStyle/>
        <a:p>
          <a:pPr rtl="1"/>
          <a:endParaRPr lang="ar-EG"/>
        </a:p>
      </dgm:t>
    </dgm:pt>
    <dgm:pt modelId="{335405B9-4070-47D4-A93F-714CACBB157E}">
      <dgm:prSet phldrT="[Text]"/>
      <dgm:spPr/>
      <dgm:t>
        <a:bodyPr/>
        <a:lstStyle/>
        <a:p>
          <a:pPr rtl="0"/>
          <a:endParaRPr lang="ar-EG" dirty="0"/>
        </a:p>
      </dgm:t>
    </dgm:pt>
    <dgm:pt modelId="{CE8BA9F4-5D06-47AA-BCE7-5F5BAF373CF9}" type="sibTrans" cxnId="{A462DEF4-01B2-44D5-86E8-94B9DFF69E36}">
      <dgm:prSet/>
      <dgm:spPr/>
      <dgm:t>
        <a:bodyPr/>
        <a:lstStyle/>
        <a:p>
          <a:pPr rtl="1"/>
          <a:endParaRPr lang="ar-EG"/>
        </a:p>
      </dgm:t>
    </dgm:pt>
    <dgm:pt modelId="{AE54B878-4778-4034-89C0-7C3CF2610E02}" type="parTrans" cxnId="{A462DEF4-01B2-44D5-86E8-94B9DFF69E36}">
      <dgm:prSet/>
      <dgm:spPr/>
      <dgm:t>
        <a:bodyPr/>
        <a:lstStyle/>
        <a:p>
          <a:pPr rtl="1"/>
          <a:endParaRPr lang="ar-EG"/>
        </a:p>
      </dgm:t>
    </dgm:pt>
    <dgm:pt modelId="{6A22C4BC-12D1-4F18-9C04-292B3F85C668}">
      <dgm:prSet/>
      <dgm:spPr>
        <a:solidFill>
          <a:schemeClr val="bg1">
            <a:lumMod val="95000"/>
            <a:alpha val="90000"/>
          </a:schemeClr>
        </a:solidFill>
      </dgm:spPr>
      <dgm:t>
        <a:bodyPr/>
        <a:lstStyle/>
        <a:p>
          <a:pPr algn="ctr" rtl="1"/>
          <a:r>
            <a:rPr lang="ar-EG" altLang="ar-EG" b="1" dirty="0"/>
            <a:t>مراعاة الخلفية الثقافية للجمهور</a:t>
          </a:r>
          <a:endParaRPr lang="ar-EG" dirty="0"/>
        </a:p>
      </dgm:t>
    </dgm:pt>
    <dgm:pt modelId="{A7C2D00A-FF3D-466C-BD8D-3A219BDEDB45}" type="sibTrans" cxnId="{BD69075A-6309-44EB-88A3-3296D756579C}">
      <dgm:prSet/>
      <dgm:spPr/>
      <dgm:t>
        <a:bodyPr/>
        <a:lstStyle/>
        <a:p>
          <a:pPr rtl="1"/>
          <a:endParaRPr lang="ar-EG"/>
        </a:p>
      </dgm:t>
    </dgm:pt>
    <dgm:pt modelId="{63902D3A-C887-48F9-BF97-7EDF3C4D9BB5}" type="parTrans" cxnId="{BD69075A-6309-44EB-88A3-3296D756579C}">
      <dgm:prSet/>
      <dgm:spPr/>
      <dgm:t>
        <a:bodyPr/>
        <a:lstStyle/>
        <a:p>
          <a:pPr rtl="1"/>
          <a:endParaRPr lang="ar-EG"/>
        </a:p>
      </dgm:t>
    </dgm:pt>
    <dgm:pt modelId="{CF9E4BD3-43C9-4AB3-BC80-48FBBBAA2D90}">
      <dgm:prSet/>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algn="ctr" rtl="0"/>
          <a:endParaRPr lang="ar-EG" dirty="0"/>
        </a:p>
      </dgm:t>
    </dgm:pt>
    <dgm:pt modelId="{EC59F5B6-3A92-4C1D-A9D1-565DFA7CAF00}" type="sibTrans" cxnId="{8940152B-530A-49C2-9D6A-3EBBBEF2105E}">
      <dgm:prSet/>
      <dgm:spPr/>
      <dgm:t>
        <a:bodyPr/>
        <a:lstStyle/>
        <a:p>
          <a:pPr rtl="1"/>
          <a:endParaRPr lang="ar-EG"/>
        </a:p>
      </dgm:t>
    </dgm:pt>
    <dgm:pt modelId="{693E9FD0-919D-45BE-9023-A33531248414}" type="parTrans" cxnId="{8940152B-530A-49C2-9D6A-3EBBBEF2105E}">
      <dgm:prSet/>
      <dgm:spPr/>
      <dgm:t>
        <a:bodyPr/>
        <a:lstStyle/>
        <a:p>
          <a:pPr rtl="1"/>
          <a:endParaRPr lang="ar-EG"/>
        </a:p>
      </dgm:t>
    </dgm:pt>
    <dgm:pt modelId="{798869B0-D5D3-4E9E-A133-46ED7C258ABA}">
      <dgm:prSet/>
      <dgm:spPr/>
      <dgm:t>
        <a:bodyPr/>
        <a:lstStyle/>
        <a:p>
          <a:pPr algn="ctr" rtl="1"/>
          <a:r>
            <a:rPr lang="ar-EG" altLang="ar-EG" b="1" dirty="0"/>
            <a:t>مراعاة معرفة الجمهور بالموضوع</a:t>
          </a:r>
          <a:endParaRPr lang="ar-EG" dirty="0"/>
        </a:p>
      </dgm:t>
    </dgm:pt>
    <dgm:pt modelId="{7B2AFD1E-5E08-44E4-AA25-07F615CC1082}" type="sibTrans" cxnId="{4E717D61-4855-4A23-9016-C7B6D69B5556}">
      <dgm:prSet/>
      <dgm:spPr/>
      <dgm:t>
        <a:bodyPr/>
        <a:lstStyle/>
        <a:p>
          <a:pPr rtl="1"/>
          <a:endParaRPr lang="ar-EG"/>
        </a:p>
      </dgm:t>
    </dgm:pt>
    <dgm:pt modelId="{1385B13C-F04E-40EF-9B04-3EE037C87BA3}" type="parTrans" cxnId="{4E717D61-4855-4A23-9016-C7B6D69B5556}">
      <dgm:prSet/>
      <dgm:spPr/>
      <dgm:t>
        <a:bodyPr/>
        <a:lstStyle/>
        <a:p>
          <a:pPr rtl="1"/>
          <a:endParaRPr lang="ar-EG"/>
        </a:p>
      </dgm:t>
    </dgm:pt>
    <dgm:pt modelId="{9866F0FB-FE45-439F-9213-DB75210A57D1}" type="pres">
      <dgm:prSet presAssocID="{739D209F-C168-40B4-AADF-E01565440C76}" presName="linearFlow" presStyleCnt="0">
        <dgm:presLayoutVars>
          <dgm:dir/>
          <dgm:animLvl val="lvl"/>
          <dgm:resizeHandles val="exact"/>
        </dgm:presLayoutVars>
      </dgm:prSet>
      <dgm:spPr/>
    </dgm:pt>
    <dgm:pt modelId="{2A812E28-E301-43FA-AA5E-67C24BD16F8E}" type="pres">
      <dgm:prSet presAssocID="{249AE01F-0A35-43A0-8A27-14226DFB97F2}" presName="composite" presStyleCnt="0"/>
      <dgm:spPr/>
    </dgm:pt>
    <dgm:pt modelId="{080FB956-CC04-4BB0-9612-2BD71F93649C}" type="pres">
      <dgm:prSet presAssocID="{249AE01F-0A35-43A0-8A27-14226DFB97F2}" presName="parentText" presStyleLbl="alignNode1" presStyleIdx="0" presStyleCnt="5">
        <dgm:presLayoutVars>
          <dgm:chMax val="1"/>
          <dgm:bulletEnabled val="1"/>
        </dgm:presLayoutVars>
      </dgm:prSet>
      <dgm:spPr/>
    </dgm:pt>
    <dgm:pt modelId="{A4890A71-8744-4D31-BBA5-1F8CE9A5FA74}" type="pres">
      <dgm:prSet presAssocID="{249AE01F-0A35-43A0-8A27-14226DFB97F2}" presName="descendantText" presStyleLbl="alignAcc1" presStyleIdx="0" presStyleCnt="5">
        <dgm:presLayoutVars>
          <dgm:bulletEnabled val="1"/>
        </dgm:presLayoutVars>
      </dgm:prSet>
      <dgm:spPr/>
    </dgm:pt>
    <dgm:pt modelId="{2C3BACAF-0CD1-411D-BFE7-7996B1CBEDDC}" type="pres">
      <dgm:prSet presAssocID="{0A5B79D8-4246-46B6-A361-A05D9E6FEDB0}" presName="sp" presStyleCnt="0"/>
      <dgm:spPr/>
    </dgm:pt>
    <dgm:pt modelId="{B6ED81F4-8762-449A-83CE-B6AC072B3528}" type="pres">
      <dgm:prSet presAssocID="{3735FBE7-B94D-4ECE-B27A-96157F2921C3}" presName="composite" presStyleCnt="0"/>
      <dgm:spPr/>
    </dgm:pt>
    <dgm:pt modelId="{8588CDC5-940D-4CE6-9E18-9772752EAC9B}" type="pres">
      <dgm:prSet presAssocID="{3735FBE7-B94D-4ECE-B27A-96157F2921C3}" presName="parentText" presStyleLbl="alignNode1" presStyleIdx="1" presStyleCnt="5">
        <dgm:presLayoutVars>
          <dgm:chMax val="1"/>
          <dgm:bulletEnabled val="1"/>
        </dgm:presLayoutVars>
      </dgm:prSet>
      <dgm:spPr/>
    </dgm:pt>
    <dgm:pt modelId="{EFF0F239-6A88-4070-998A-B0F24BE86A1D}" type="pres">
      <dgm:prSet presAssocID="{3735FBE7-B94D-4ECE-B27A-96157F2921C3}" presName="descendantText" presStyleLbl="alignAcc1" presStyleIdx="1" presStyleCnt="5" custLinFactNeighborY="0">
        <dgm:presLayoutVars>
          <dgm:bulletEnabled val="1"/>
        </dgm:presLayoutVars>
      </dgm:prSet>
      <dgm:spPr/>
    </dgm:pt>
    <dgm:pt modelId="{151B54BC-64BF-4B5C-B7A7-2CFDA5FE0E6F}" type="pres">
      <dgm:prSet presAssocID="{8DA4CAEC-B2B8-4FC4-81EF-3495132D1726}" presName="sp" presStyleCnt="0"/>
      <dgm:spPr/>
    </dgm:pt>
    <dgm:pt modelId="{5B715877-2291-46E9-B3E3-5F126A93C150}" type="pres">
      <dgm:prSet presAssocID="{F8060A06-DAFA-4F44-B25C-926F5CE35291}" presName="composite" presStyleCnt="0"/>
      <dgm:spPr/>
    </dgm:pt>
    <dgm:pt modelId="{7A0F1C14-99D1-417A-A01B-A7FEF738DC20}" type="pres">
      <dgm:prSet presAssocID="{F8060A06-DAFA-4F44-B25C-926F5CE35291}" presName="parentText" presStyleLbl="alignNode1" presStyleIdx="2" presStyleCnt="5">
        <dgm:presLayoutVars>
          <dgm:chMax val="1"/>
          <dgm:bulletEnabled val="1"/>
        </dgm:presLayoutVars>
      </dgm:prSet>
      <dgm:spPr/>
    </dgm:pt>
    <dgm:pt modelId="{A8524FD1-E161-4D50-B392-F1F7FAF07884}" type="pres">
      <dgm:prSet presAssocID="{F8060A06-DAFA-4F44-B25C-926F5CE35291}" presName="descendantText" presStyleLbl="alignAcc1" presStyleIdx="2" presStyleCnt="5">
        <dgm:presLayoutVars>
          <dgm:bulletEnabled val="1"/>
        </dgm:presLayoutVars>
      </dgm:prSet>
      <dgm:spPr/>
    </dgm:pt>
    <dgm:pt modelId="{23D8BC5B-D864-4B29-809C-1067F5A2B832}" type="pres">
      <dgm:prSet presAssocID="{38397A3E-3DEC-4DBB-B7A0-95DF17494DE5}" presName="sp" presStyleCnt="0"/>
      <dgm:spPr/>
    </dgm:pt>
    <dgm:pt modelId="{5FA34177-B4AD-4FC8-9302-E1D17E0863E4}" type="pres">
      <dgm:prSet presAssocID="{335405B9-4070-47D4-A93F-714CACBB157E}" presName="composite" presStyleCnt="0"/>
      <dgm:spPr/>
    </dgm:pt>
    <dgm:pt modelId="{48C31106-3ED5-4C8E-A8CF-0DAF2DD13F42}" type="pres">
      <dgm:prSet presAssocID="{335405B9-4070-47D4-A93F-714CACBB157E}" presName="parentText" presStyleLbl="alignNode1" presStyleIdx="3" presStyleCnt="5">
        <dgm:presLayoutVars>
          <dgm:chMax val="1"/>
          <dgm:bulletEnabled val="1"/>
        </dgm:presLayoutVars>
      </dgm:prSet>
      <dgm:spPr/>
    </dgm:pt>
    <dgm:pt modelId="{49E9631C-DF30-4AD3-AA4A-B724442139D6}" type="pres">
      <dgm:prSet presAssocID="{335405B9-4070-47D4-A93F-714CACBB157E}" presName="descendantText" presStyleLbl="alignAcc1" presStyleIdx="3" presStyleCnt="5" custLinFactNeighborY="0">
        <dgm:presLayoutVars>
          <dgm:bulletEnabled val="1"/>
        </dgm:presLayoutVars>
      </dgm:prSet>
      <dgm:spPr/>
    </dgm:pt>
    <dgm:pt modelId="{B2C08725-AF47-4ED7-BDD6-5BB4DD6DFAC6}" type="pres">
      <dgm:prSet presAssocID="{CE8BA9F4-5D06-47AA-BCE7-5F5BAF373CF9}" presName="sp" presStyleCnt="0"/>
      <dgm:spPr/>
    </dgm:pt>
    <dgm:pt modelId="{6C5917CF-253B-41F0-BBBE-89689CDFE9B0}" type="pres">
      <dgm:prSet presAssocID="{CF9E4BD3-43C9-4AB3-BC80-48FBBBAA2D90}" presName="composite" presStyleCnt="0"/>
      <dgm:spPr/>
    </dgm:pt>
    <dgm:pt modelId="{92573CD3-338B-4823-A3BA-520CA6D1C742}" type="pres">
      <dgm:prSet presAssocID="{CF9E4BD3-43C9-4AB3-BC80-48FBBBAA2D90}" presName="parentText" presStyleLbl="alignNode1" presStyleIdx="4" presStyleCnt="5">
        <dgm:presLayoutVars>
          <dgm:chMax val="1"/>
          <dgm:bulletEnabled val="1"/>
        </dgm:presLayoutVars>
      </dgm:prSet>
      <dgm:spPr/>
    </dgm:pt>
    <dgm:pt modelId="{3A2F34EE-8287-4AFA-8BEE-3E1E006B461C}" type="pres">
      <dgm:prSet presAssocID="{CF9E4BD3-43C9-4AB3-BC80-48FBBBAA2D90}" presName="descendantText" presStyleLbl="alignAcc1" presStyleIdx="4" presStyleCnt="5">
        <dgm:presLayoutVars>
          <dgm:bulletEnabled val="1"/>
        </dgm:presLayoutVars>
      </dgm:prSet>
      <dgm:spPr/>
    </dgm:pt>
  </dgm:ptLst>
  <dgm:cxnLst>
    <dgm:cxn modelId="{F412A41A-4FE4-4E88-9A60-483782D31072}" srcId="{3735FBE7-B94D-4ECE-B27A-96157F2921C3}" destId="{F7C7CFC6-B424-4113-8A52-C544CB4C468D}" srcOrd="0" destOrd="0" parTransId="{2374613A-D0EC-436F-8C8A-45C6D710D2F2}" sibTransId="{E09C89D2-3604-48C1-8BDD-6AB84D65644E}"/>
    <dgm:cxn modelId="{8940152B-530A-49C2-9D6A-3EBBBEF2105E}" srcId="{739D209F-C168-40B4-AADF-E01565440C76}" destId="{CF9E4BD3-43C9-4AB3-BC80-48FBBBAA2D90}" srcOrd="4" destOrd="0" parTransId="{693E9FD0-919D-45BE-9023-A33531248414}" sibTransId="{EC59F5B6-3A92-4C1D-A9D1-565DFA7CAF00}"/>
    <dgm:cxn modelId="{4846622D-0260-4C4B-9402-B2A7CE1578FA}" type="presOf" srcId="{335405B9-4070-47D4-A93F-714CACBB157E}" destId="{48C31106-3ED5-4C8E-A8CF-0DAF2DD13F42}" srcOrd="0" destOrd="0" presId="urn:microsoft.com/office/officeart/2005/8/layout/chevron2"/>
    <dgm:cxn modelId="{3E748640-1D34-4A10-AE4C-BCEFF6DA4A09}" type="presOf" srcId="{F8060A06-DAFA-4F44-B25C-926F5CE35291}" destId="{7A0F1C14-99D1-417A-A01B-A7FEF738DC20}" srcOrd="0" destOrd="0" presId="urn:microsoft.com/office/officeart/2005/8/layout/chevron2"/>
    <dgm:cxn modelId="{4E717D61-4855-4A23-9016-C7B6D69B5556}" srcId="{CF9E4BD3-43C9-4AB3-BC80-48FBBBAA2D90}" destId="{798869B0-D5D3-4E9E-A133-46ED7C258ABA}" srcOrd="0" destOrd="0" parTransId="{1385B13C-F04E-40EF-9B04-3EE037C87BA3}" sibTransId="{7B2AFD1E-5E08-44E4-AA25-07F615CC1082}"/>
    <dgm:cxn modelId="{FE2A3E52-850C-4A49-B58B-6B73C4E4DBFA}" type="presOf" srcId="{739D209F-C168-40B4-AADF-E01565440C76}" destId="{9866F0FB-FE45-439F-9213-DB75210A57D1}" srcOrd="0" destOrd="0" presId="urn:microsoft.com/office/officeart/2005/8/layout/chevron2"/>
    <dgm:cxn modelId="{10746A73-F2C6-4D14-AE74-A97426366C98}" type="presOf" srcId="{F7C7CFC6-B424-4113-8A52-C544CB4C468D}" destId="{EFF0F239-6A88-4070-998A-B0F24BE86A1D}" srcOrd="0" destOrd="0" presId="urn:microsoft.com/office/officeart/2005/8/layout/chevron2"/>
    <dgm:cxn modelId="{4DA07D53-9846-4AEC-B511-F414F34CEF5E}" srcId="{F8060A06-DAFA-4F44-B25C-926F5CE35291}" destId="{0309CFA5-8DB0-4755-9286-B90C5CC40D7D}" srcOrd="0" destOrd="0" parTransId="{071055BD-5D77-4899-9EB9-01E71CD5D595}" sibTransId="{EBFEA7F6-A8D6-46F4-97A1-FCA4152966CD}"/>
    <dgm:cxn modelId="{BD69075A-6309-44EB-88A3-3296D756579C}" srcId="{335405B9-4070-47D4-A93F-714CACBB157E}" destId="{6A22C4BC-12D1-4F18-9C04-292B3F85C668}" srcOrd="0" destOrd="0" parTransId="{63902D3A-C887-48F9-BF97-7EDF3C4D9BB5}" sibTransId="{A7C2D00A-FF3D-466C-BD8D-3A219BDEDB45}"/>
    <dgm:cxn modelId="{FF75297A-9302-4C9F-911F-153777FA4521}" type="presOf" srcId="{6A22C4BC-12D1-4F18-9C04-292B3F85C668}" destId="{49E9631C-DF30-4AD3-AA4A-B724442139D6}" srcOrd="0" destOrd="0" presId="urn:microsoft.com/office/officeart/2005/8/layout/chevron2"/>
    <dgm:cxn modelId="{6E00179B-390A-46A9-9DF7-EF00B8838653}" type="presOf" srcId="{798869B0-D5D3-4E9E-A133-46ED7C258ABA}" destId="{3A2F34EE-8287-4AFA-8BEE-3E1E006B461C}" srcOrd="0" destOrd="0" presId="urn:microsoft.com/office/officeart/2005/8/layout/chevron2"/>
    <dgm:cxn modelId="{E935529D-32B8-49E1-96BB-DDEACA45293F}" type="presOf" srcId="{0309CFA5-8DB0-4755-9286-B90C5CC40D7D}" destId="{A8524FD1-E161-4D50-B392-F1F7FAF07884}" srcOrd="0" destOrd="0" presId="urn:microsoft.com/office/officeart/2005/8/layout/chevron2"/>
    <dgm:cxn modelId="{13729BB2-6025-4D80-B5D1-37900D84D0E9}" type="presOf" srcId="{249AE01F-0A35-43A0-8A27-14226DFB97F2}" destId="{080FB956-CC04-4BB0-9612-2BD71F93649C}" srcOrd="0" destOrd="0" presId="urn:microsoft.com/office/officeart/2005/8/layout/chevron2"/>
    <dgm:cxn modelId="{610813B9-458D-4990-B01F-46B48ADB8FB8}" srcId="{739D209F-C168-40B4-AADF-E01565440C76}" destId="{249AE01F-0A35-43A0-8A27-14226DFB97F2}" srcOrd="0" destOrd="0" parTransId="{D8AA169C-3576-4116-BED4-2ED7F1465D0D}" sibTransId="{0A5B79D8-4246-46B6-A361-A05D9E6FEDB0}"/>
    <dgm:cxn modelId="{EF8BB2BA-528F-41EA-A8F1-63EE70FDFD72}" srcId="{249AE01F-0A35-43A0-8A27-14226DFB97F2}" destId="{AE0371AB-866C-4CC4-970A-6A6FDBEF433C}" srcOrd="0" destOrd="0" parTransId="{23FFCC41-98A9-49A5-8828-20B788867837}" sibTransId="{5CBF7F7C-BE00-4374-B4EB-484ED83B334E}"/>
    <dgm:cxn modelId="{E98DD2CD-2B00-49BE-BDBB-4836157EAB7A}" type="presOf" srcId="{3735FBE7-B94D-4ECE-B27A-96157F2921C3}" destId="{8588CDC5-940D-4CE6-9E18-9772752EAC9B}" srcOrd="0" destOrd="0" presId="urn:microsoft.com/office/officeart/2005/8/layout/chevron2"/>
    <dgm:cxn modelId="{A39138D6-A3DF-40BE-A56C-785B62FC2DF1}" srcId="{739D209F-C168-40B4-AADF-E01565440C76}" destId="{3735FBE7-B94D-4ECE-B27A-96157F2921C3}" srcOrd="1" destOrd="0" parTransId="{0CFAE976-B0A0-41D3-BEE4-9DF75A79D62F}" sibTransId="{8DA4CAEC-B2B8-4FC4-81EF-3495132D1726}"/>
    <dgm:cxn modelId="{C231CBE8-FB46-49C4-A63F-4B496555A99F}" type="presOf" srcId="{AE0371AB-866C-4CC4-970A-6A6FDBEF433C}" destId="{A4890A71-8744-4D31-BBA5-1F8CE9A5FA74}" srcOrd="0" destOrd="0" presId="urn:microsoft.com/office/officeart/2005/8/layout/chevron2"/>
    <dgm:cxn modelId="{00CDAAEB-577D-4FD4-869F-85CD0076CF8E}" type="presOf" srcId="{CF9E4BD3-43C9-4AB3-BC80-48FBBBAA2D90}" destId="{92573CD3-338B-4823-A3BA-520CA6D1C742}" srcOrd="0" destOrd="0" presId="urn:microsoft.com/office/officeart/2005/8/layout/chevron2"/>
    <dgm:cxn modelId="{70FCA0EE-CC93-4728-9697-8E2A48DEF328}" srcId="{739D209F-C168-40B4-AADF-E01565440C76}" destId="{F8060A06-DAFA-4F44-B25C-926F5CE35291}" srcOrd="2" destOrd="0" parTransId="{BAE6A287-57D3-4B12-857E-AC91BD4C8EDB}" sibTransId="{38397A3E-3DEC-4DBB-B7A0-95DF17494DE5}"/>
    <dgm:cxn modelId="{A462DEF4-01B2-44D5-86E8-94B9DFF69E36}" srcId="{739D209F-C168-40B4-AADF-E01565440C76}" destId="{335405B9-4070-47D4-A93F-714CACBB157E}" srcOrd="3" destOrd="0" parTransId="{AE54B878-4778-4034-89C0-7C3CF2610E02}" sibTransId="{CE8BA9F4-5D06-47AA-BCE7-5F5BAF373CF9}"/>
    <dgm:cxn modelId="{AAD4BE67-5D89-4342-B411-685C052D2965}" type="presParOf" srcId="{9866F0FB-FE45-439F-9213-DB75210A57D1}" destId="{2A812E28-E301-43FA-AA5E-67C24BD16F8E}" srcOrd="0" destOrd="0" presId="urn:microsoft.com/office/officeart/2005/8/layout/chevron2"/>
    <dgm:cxn modelId="{BD3A66C5-828E-447C-8AFB-73795E5AACDC}" type="presParOf" srcId="{2A812E28-E301-43FA-AA5E-67C24BD16F8E}" destId="{080FB956-CC04-4BB0-9612-2BD71F93649C}" srcOrd="0" destOrd="0" presId="urn:microsoft.com/office/officeart/2005/8/layout/chevron2"/>
    <dgm:cxn modelId="{4EDADBCE-D779-4361-82E6-320304BA26C8}" type="presParOf" srcId="{2A812E28-E301-43FA-AA5E-67C24BD16F8E}" destId="{A4890A71-8744-4D31-BBA5-1F8CE9A5FA74}" srcOrd="1" destOrd="0" presId="urn:microsoft.com/office/officeart/2005/8/layout/chevron2"/>
    <dgm:cxn modelId="{66BFA3D2-8373-4859-8715-ECB28943F2B9}" type="presParOf" srcId="{9866F0FB-FE45-439F-9213-DB75210A57D1}" destId="{2C3BACAF-0CD1-411D-BFE7-7996B1CBEDDC}" srcOrd="1" destOrd="0" presId="urn:microsoft.com/office/officeart/2005/8/layout/chevron2"/>
    <dgm:cxn modelId="{2DF24FB2-F896-47C6-99C9-55A773C7B608}" type="presParOf" srcId="{9866F0FB-FE45-439F-9213-DB75210A57D1}" destId="{B6ED81F4-8762-449A-83CE-B6AC072B3528}" srcOrd="2" destOrd="0" presId="urn:microsoft.com/office/officeart/2005/8/layout/chevron2"/>
    <dgm:cxn modelId="{4A387EAB-1731-4C5D-9959-58A3A2C7E3EB}" type="presParOf" srcId="{B6ED81F4-8762-449A-83CE-B6AC072B3528}" destId="{8588CDC5-940D-4CE6-9E18-9772752EAC9B}" srcOrd="0" destOrd="0" presId="urn:microsoft.com/office/officeart/2005/8/layout/chevron2"/>
    <dgm:cxn modelId="{2C843620-8634-44AD-8A6D-F517C055372D}" type="presParOf" srcId="{B6ED81F4-8762-449A-83CE-B6AC072B3528}" destId="{EFF0F239-6A88-4070-998A-B0F24BE86A1D}" srcOrd="1" destOrd="0" presId="urn:microsoft.com/office/officeart/2005/8/layout/chevron2"/>
    <dgm:cxn modelId="{FFB700F3-F2CC-4F79-A58F-F935CAACA385}" type="presParOf" srcId="{9866F0FB-FE45-439F-9213-DB75210A57D1}" destId="{151B54BC-64BF-4B5C-B7A7-2CFDA5FE0E6F}" srcOrd="3" destOrd="0" presId="urn:microsoft.com/office/officeart/2005/8/layout/chevron2"/>
    <dgm:cxn modelId="{D49ACB37-DE84-40EC-A741-FD598060C0E7}" type="presParOf" srcId="{9866F0FB-FE45-439F-9213-DB75210A57D1}" destId="{5B715877-2291-46E9-B3E3-5F126A93C150}" srcOrd="4" destOrd="0" presId="urn:microsoft.com/office/officeart/2005/8/layout/chevron2"/>
    <dgm:cxn modelId="{B22C0C2A-9E3B-464A-807A-082DCD048C1D}" type="presParOf" srcId="{5B715877-2291-46E9-B3E3-5F126A93C150}" destId="{7A0F1C14-99D1-417A-A01B-A7FEF738DC20}" srcOrd="0" destOrd="0" presId="urn:microsoft.com/office/officeart/2005/8/layout/chevron2"/>
    <dgm:cxn modelId="{904B8846-F26A-41E1-A863-28AF394541CF}" type="presParOf" srcId="{5B715877-2291-46E9-B3E3-5F126A93C150}" destId="{A8524FD1-E161-4D50-B392-F1F7FAF07884}" srcOrd="1" destOrd="0" presId="urn:microsoft.com/office/officeart/2005/8/layout/chevron2"/>
    <dgm:cxn modelId="{369A3ABD-517E-4527-BDE9-FF52D0907E92}" type="presParOf" srcId="{9866F0FB-FE45-439F-9213-DB75210A57D1}" destId="{23D8BC5B-D864-4B29-809C-1067F5A2B832}" srcOrd="5" destOrd="0" presId="urn:microsoft.com/office/officeart/2005/8/layout/chevron2"/>
    <dgm:cxn modelId="{EE2C3C05-3299-495A-85F9-A16ECE17A2DD}" type="presParOf" srcId="{9866F0FB-FE45-439F-9213-DB75210A57D1}" destId="{5FA34177-B4AD-4FC8-9302-E1D17E0863E4}" srcOrd="6" destOrd="0" presId="urn:microsoft.com/office/officeart/2005/8/layout/chevron2"/>
    <dgm:cxn modelId="{F7578CCA-7862-4FD7-8A3C-704B391BD388}" type="presParOf" srcId="{5FA34177-B4AD-4FC8-9302-E1D17E0863E4}" destId="{48C31106-3ED5-4C8E-A8CF-0DAF2DD13F42}" srcOrd="0" destOrd="0" presId="urn:microsoft.com/office/officeart/2005/8/layout/chevron2"/>
    <dgm:cxn modelId="{4B60A26E-3D61-4C53-A41B-0908B917F5F3}" type="presParOf" srcId="{5FA34177-B4AD-4FC8-9302-E1D17E0863E4}" destId="{49E9631C-DF30-4AD3-AA4A-B724442139D6}" srcOrd="1" destOrd="0" presId="urn:microsoft.com/office/officeart/2005/8/layout/chevron2"/>
    <dgm:cxn modelId="{B0B10C61-65BE-414E-8395-656EE3CC8B1B}" type="presParOf" srcId="{9866F0FB-FE45-439F-9213-DB75210A57D1}" destId="{B2C08725-AF47-4ED7-BDD6-5BB4DD6DFAC6}" srcOrd="7" destOrd="0" presId="urn:microsoft.com/office/officeart/2005/8/layout/chevron2"/>
    <dgm:cxn modelId="{A066395F-C875-4291-BCD8-A7AA52196C8A}" type="presParOf" srcId="{9866F0FB-FE45-439F-9213-DB75210A57D1}" destId="{6C5917CF-253B-41F0-BBBE-89689CDFE9B0}" srcOrd="8" destOrd="0" presId="urn:microsoft.com/office/officeart/2005/8/layout/chevron2"/>
    <dgm:cxn modelId="{5755FB2F-5C2C-44B8-A800-9A1F8FF2E45D}" type="presParOf" srcId="{6C5917CF-253B-41F0-BBBE-89689CDFE9B0}" destId="{92573CD3-338B-4823-A3BA-520CA6D1C742}" srcOrd="0" destOrd="0" presId="urn:microsoft.com/office/officeart/2005/8/layout/chevron2"/>
    <dgm:cxn modelId="{5F2129E2-F696-44FC-82F8-5EB1B43CE1AB}" type="presParOf" srcId="{6C5917CF-253B-41F0-BBBE-89689CDFE9B0}" destId="{3A2F34EE-8287-4AFA-8BEE-3E1E006B461C}"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custT="1"/>
      <dgm:spPr/>
      <dgm:t>
        <a:bodyPr/>
        <a:lstStyle/>
        <a:p>
          <a:pPr rtl="1"/>
          <a:r>
            <a:rPr lang="ar-EG" sz="2400" b="1" dirty="0"/>
            <a:t>واضح</a:t>
          </a:r>
        </a:p>
      </dgm:t>
    </dgm:pt>
    <dgm:pt modelId="{568154EF-A206-470E-9746-34B92DEA3E70}" type="parTrans" cxnId="{0819583C-415B-4CA3-8370-EB6BB02B6F8C}">
      <dgm:prSet/>
      <dgm:spPr/>
      <dgm:t>
        <a:bodyPr/>
        <a:lstStyle/>
        <a:p>
          <a:pPr rtl="1"/>
          <a:endParaRPr lang="ar-EG" sz="2400"/>
        </a:p>
      </dgm:t>
    </dgm:pt>
    <dgm:pt modelId="{71668EAA-FB59-4C5E-BC6C-A6A62458158A}" type="sibTrans" cxnId="{0819583C-415B-4CA3-8370-EB6BB02B6F8C}">
      <dgm:prSet/>
      <dgm:spPr/>
      <dgm:t>
        <a:bodyPr/>
        <a:lstStyle/>
        <a:p>
          <a:pPr rtl="1"/>
          <a:endParaRPr lang="ar-EG" sz="2400"/>
        </a:p>
      </dgm:t>
    </dgm:pt>
    <dgm:pt modelId="{A084D2A9-3BB5-4D47-9BED-5F45D2677515}">
      <dgm:prSet phldrT="[Text]" custT="1"/>
      <dgm:spPr/>
      <dgm:t>
        <a:bodyPr/>
        <a:lstStyle/>
        <a:p>
          <a:pPr algn="ctr" rtl="1"/>
          <a:r>
            <a:rPr lang="ar-EG" sz="2400" dirty="0"/>
            <a:t>الأفكار الرئيسية يمكن التعرف عليها وفهمها بسهولة</a:t>
          </a:r>
        </a:p>
      </dgm:t>
    </dgm:pt>
    <dgm:pt modelId="{1FA51A5B-720D-4871-810D-4105BFE13A41}" type="parTrans" cxnId="{EA0C7269-7014-474B-B581-EA0FD93BB2C6}">
      <dgm:prSet/>
      <dgm:spPr/>
      <dgm:t>
        <a:bodyPr/>
        <a:lstStyle/>
        <a:p>
          <a:pPr rtl="1"/>
          <a:endParaRPr lang="ar-EG" sz="2400"/>
        </a:p>
      </dgm:t>
    </dgm:pt>
    <dgm:pt modelId="{4CD2E38C-470C-4E1A-90C5-7D03CDFA1B77}" type="sibTrans" cxnId="{EA0C7269-7014-474B-B581-EA0FD93BB2C6}">
      <dgm:prSet/>
      <dgm:spPr/>
      <dgm:t>
        <a:bodyPr/>
        <a:lstStyle/>
        <a:p>
          <a:pPr rtl="1"/>
          <a:endParaRPr lang="ar-EG" sz="2400"/>
        </a:p>
      </dgm:t>
    </dgm:pt>
    <dgm:pt modelId="{23DBD3C6-13CB-412A-BF97-7C9BB9942D54}">
      <dgm:prSet phldrT="[Text]" custT="1"/>
      <dgm:spPr/>
      <dgm:t>
        <a:bodyPr/>
        <a:lstStyle/>
        <a:p>
          <a:pPr rtl="1"/>
          <a:r>
            <a:rPr lang="ar-EG" sz="2400" b="1" dirty="0"/>
            <a:t>موجز</a:t>
          </a:r>
        </a:p>
      </dgm:t>
    </dgm:pt>
    <dgm:pt modelId="{DCCDAC7D-25C1-4886-ABA8-A807D3D67A38}" type="parTrans" cxnId="{86D204CB-D8C6-4B10-B35B-41EB37A37C0E}">
      <dgm:prSet/>
      <dgm:spPr/>
      <dgm:t>
        <a:bodyPr/>
        <a:lstStyle/>
        <a:p>
          <a:pPr rtl="1"/>
          <a:endParaRPr lang="ar-EG" sz="2400"/>
        </a:p>
      </dgm:t>
    </dgm:pt>
    <dgm:pt modelId="{0A64006A-19CE-4636-8E53-78F7DBB59151}" type="sibTrans" cxnId="{86D204CB-D8C6-4B10-B35B-41EB37A37C0E}">
      <dgm:prSet/>
      <dgm:spPr/>
      <dgm:t>
        <a:bodyPr/>
        <a:lstStyle/>
        <a:p>
          <a:pPr rtl="1"/>
          <a:endParaRPr lang="ar-EG" sz="2400"/>
        </a:p>
      </dgm:t>
    </dgm:pt>
    <dgm:pt modelId="{2A75582F-8CD0-49EC-8699-E40E89682CF5}">
      <dgm:prSet phldrT="[Text]" custT="1"/>
      <dgm:spPr/>
      <dgm:t>
        <a:bodyPr/>
        <a:lstStyle/>
        <a:p>
          <a:pPr algn="ctr" rtl="1"/>
          <a:r>
            <a:rPr lang="ar-EG" sz="2000" dirty="0"/>
            <a:t>الوصول إلى النقطة المراد توضيحها دون استخدام كلمات أو صور غير ضرورية</a:t>
          </a:r>
        </a:p>
      </dgm:t>
    </dgm:pt>
    <dgm:pt modelId="{B7C34FBD-886F-4528-BE2E-00AB787A20D9}" type="parTrans" cxnId="{976654A6-1735-4A26-A38F-81F8D6FFE04D}">
      <dgm:prSet/>
      <dgm:spPr/>
      <dgm:t>
        <a:bodyPr/>
        <a:lstStyle/>
        <a:p>
          <a:pPr rtl="1"/>
          <a:endParaRPr lang="ar-EG" sz="2400"/>
        </a:p>
      </dgm:t>
    </dgm:pt>
    <dgm:pt modelId="{26AF7A04-1D36-4C2F-984D-83AA8190E850}" type="sibTrans" cxnId="{976654A6-1735-4A26-A38F-81F8D6FFE04D}">
      <dgm:prSet/>
      <dgm:spPr/>
      <dgm:t>
        <a:bodyPr/>
        <a:lstStyle/>
        <a:p>
          <a:pPr rtl="1"/>
          <a:endParaRPr lang="ar-EG" sz="2400"/>
        </a:p>
      </dgm:t>
    </dgm:pt>
    <dgm:pt modelId="{A06E3F70-AC33-4965-9273-E1A6BA3C5DA7}">
      <dgm:prSet phldrT="[Text]" custT="1"/>
      <dgm:spPr/>
      <dgm:t>
        <a:bodyPr/>
        <a:lstStyle/>
        <a:p>
          <a:pPr rtl="1"/>
          <a:r>
            <a:rPr lang="ar-EG" sz="2400" b="1" dirty="0"/>
            <a:t>محدد</a:t>
          </a:r>
        </a:p>
      </dgm:t>
    </dgm:pt>
    <dgm:pt modelId="{D71978C6-BF28-47B6-A6E9-244F13782A15}" type="parTrans" cxnId="{9E039D75-1C1E-45C4-9198-EC37944B7223}">
      <dgm:prSet/>
      <dgm:spPr/>
      <dgm:t>
        <a:bodyPr/>
        <a:lstStyle/>
        <a:p>
          <a:pPr rtl="1"/>
          <a:endParaRPr lang="ar-EG" sz="2400"/>
        </a:p>
      </dgm:t>
    </dgm:pt>
    <dgm:pt modelId="{DCB7E98B-4825-43FF-9432-C9A497C78CC4}" type="sibTrans" cxnId="{9E039D75-1C1E-45C4-9198-EC37944B7223}">
      <dgm:prSet/>
      <dgm:spPr/>
      <dgm:t>
        <a:bodyPr/>
        <a:lstStyle/>
        <a:p>
          <a:pPr rtl="1"/>
          <a:endParaRPr lang="ar-EG" sz="2400"/>
        </a:p>
      </dgm:t>
    </dgm:pt>
    <dgm:pt modelId="{1B8210E1-862C-4B8F-8E59-8354364F33DB}">
      <dgm:prSet phldrT="[Text]" custT="1"/>
      <dgm:spPr/>
      <dgm:t>
        <a:bodyPr/>
        <a:lstStyle/>
        <a:p>
          <a:pPr algn="ctr" rtl="1"/>
          <a:r>
            <a:rPr lang="ar-EG" sz="2400" dirty="0"/>
            <a:t>يتضمن أمثلة أو تفسيرات محددة</a:t>
          </a:r>
        </a:p>
      </dgm:t>
    </dgm:pt>
    <dgm:pt modelId="{98D068BE-D6F1-4594-9B79-0CDE446AEEA9}" type="parTrans" cxnId="{166E921F-2CBD-44F3-A9BC-6A371EDA46F6}">
      <dgm:prSet/>
      <dgm:spPr/>
      <dgm:t>
        <a:bodyPr/>
        <a:lstStyle/>
        <a:p>
          <a:pPr rtl="1"/>
          <a:endParaRPr lang="ar-EG" sz="2400"/>
        </a:p>
      </dgm:t>
    </dgm:pt>
    <dgm:pt modelId="{621C9427-B14A-4FCE-B552-478790AE5DF8}" type="sibTrans" cxnId="{166E921F-2CBD-44F3-A9BC-6A371EDA46F6}">
      <dgm:prSet/>
      <dgm:spPr/>
      <dgm:t>
        <a:bodyPr/>
        <a:lstStyle/>
        <a:p>
          <a:pPr rtl="1"/>
          <a:endParaRPr lang="ar-EG" sz="2400"/>
        </a:p>
      </dgm:t>
    </dgm:pt>
    <dgm:pt modelId="{6AA75148-7946-467A-AF01-4C879AD91E0D}">
      <dgm:prSet phldrT="[Text]" custT="1"/>
      <dgm:spPr/>
      <dgm:t>
        <a:bodyPr/>
        <a:lstStyle/>
        <a:p>
          <a:pPr algn="ctr" rtl="1"/>
          <a:r>
            <a:rPr lang="ar-EG" sz="2400" dirty="0"/>
            <a:t>لهجة مهذبة ومهنية</a:t>
          </a:r>
        </a:p>
      </dgm:t>
    </dgm:pt>
    <dgm:pt modelId="{6D360A1F-1796-4734-BFB6-011999A561D4}" type="parTrans" cxnId="{CEA8092F-137D-4217-AAA7-3C444C192174}">
      <dgm:prSet/>
      <dgm:spPr/>
      <dgm:t>
        <a:bodyPr/>
        <a:lstStyle/>
        <a:p>
          <a:pPr rtl="1"/>
          <a:endParaRPr lang="ar-EG" sz="2400"/>
        </a:p>
      </dgm:t>
    </dgm:pt>
    <dgm:pt modelId="{33AE7B9F-D5CF-42BD-B611-91EEE364AA08}" type="sibTrans" cxnId="{CEA8092F-137D-4217-AAA7-3C444C192174}">
      <dgm:prSet/>
      <dgm:spPr/>
      <dgm:t>
        <a:bodyPr/>
        <a:lstStyle/>
        <a:p>
          <a:pPr rtl="1"/>
          <a:endParaRPr lang="ar-EG" sz="2400"/>
        </a:p>
      </dgm:t>
    </dgm:pt>
    <dgm:pt modelId="{5B1E2C79-FBFC-4393-AADA-34C74A0CEE97}">
      <dgm:prSet phldrT="[Text]" custT="1"/>
      <dgm:spPr/>
      <dgm:t>
        <a:bodyPr/>
        <a:lstStyle/>
        <a:p>
          <a:pPr algn="ctr" rtl="0"/>
          <a:r>
            <a:rPr lang="ar-EG" sz="2400" b="1" dirty="0"/>
            <a:t>متماسك</a:t>
          </a:r>
        </a:p>
      </dgm:t>
    </dgm:pt>
    <dgm:pt modelId="{DA26D540-0121-4B5C-BA86-A2DFBD6BDC21}" type="parTrans" cxnId="{D487E357-959D-48AE-B89D-28A336B86076}">
      <dgm:prSet/>
      <dgm:spPr/>
      <dgm:t>
        <a:bodyPr/>
        <a:lstStyle/>
        <a:p>
          <a:pPr rtl="1"/>
          <a:endParaRPr lang="ar-EG" sz="2400"/>
        </a:p>
      </dgm:t>
    </dgm:pt>
    <dgm:pt modelId="{A8E58E1C-465A-4074-B962-14414B93D49D}" type="sibTrans" cxnId="{D487E357-959D-48AE-B89D-28A336B86076}">
      <dgm:prSet/>
      <dgm:spPr/>
      <dgm:t>
        <a:bodyPr/>
        <a:lstStyle/>
        <a:p>
          <a:pPr rtl="1"/>
          <a:endParaRPr lang="ar-EG" sz="2400"/>
        </a:p>
      </dgm:t>
    </dgm:pt>
    <dgm:pt modelId="{1A10764D-65CD-4156-83AE-7B1D182BC005}">
      <dgm:prSet phldrT="[Text]" custT="1"/>
      <dgm:spPr/>
      <dgm:t>
        <a:bodyPr/>
        <a:lstStyle/>
        <a:p>
          <a:pPr algn="ctr" rtl="1"/>
          <a:r>
            <a:rPr lang="ar-EG" sz="2400" dirty="0"/>
            <a:t>المعلومات المقدمة في تسلسل منطقي</a:t>
          </a:r>
        </a:p>
      </dgm:t>
    </dgm:pt>
    <dgm:pt modelId="{D03ECCF7-0415-4444-B2B5-3CEC5F5304D8}" type="parTrans" cxnId="{2C392DE5-2F44-40E1-B525-62FD717B486F}">
      <dgm:prSet/>
      <dgm:spPr/>
      <dgm:t>
        <a:bodyPr/>
        <a:lstStyle/>
        <a:p>
          <a:pPr rtl="1"/>
          <a:endParaRPr lang="ar-EG" sz="2400"/>
        </a:p>
      </dgm:t>
    </dgm:pt>
    <dgm:pt modelId="{FF4B5C43-EEAF-4F89-924D-716AC611370C}" type="sibTrans" cxnId="{2C392DE5-2F44-40E1-B525-62FD717B486F}">
      <dgm:prSet/>
      <dgm:spPr/>
      <dgm:t>
        <a:bodyPr/>
        <a:lstStyle/>
        <a:p>
          <a:pPr rtl="1"/>
          <a:endParaRPr lang="ar-EG" sz="2400"/>
        </a:p>
      </dgm:t>
    </dgm:pt>
    <dgm:pt modelId="{68EF6CA8-E541-45D5-9030-2380DF3CC690}">
      <dgm:prSet phldrT="[Text]" custT="1"/>
      <dgm:spPr/>
      <dgm:t>
        <a:bodyPr/>
        <a:lstStyle/>
        <a:p>
          <a:pPr algn="ctr" rtl="1"/>
          <a:r>
            <a:rPr lang="ar-EG" sz="2400" b="1" dirty="0"/>
            <a:t>مهذب</a:t>
          </a:r>
        </a:p>
      </dgm:t>
    </dgm:pt>
    <dgm:pt modelId="{02DDE626-9697-4075-8584-FF6C1895845D}" type="parTrans" cxnId="{BD0102AB-A32F-4D7F-8606-D7DABF08DFCD}">
      <dgm:prSet/>
      <dgm:spPr/>
      <dgm:t>
        <a:bodyPr/>
        <a:lstStyle/>
        <a:p>
          <a:pPr rtl="1"/>
          <a:endParaRPr lang="ar-EG" sz="2400"/>
        </a:p>
      </dgm:t>
    </dgm:pt>
    <dgm:pt modelId="{3AB3347E-969A-49A5-93F4-D6A830FB22D4}" type="sibTrans" cxnId="{BD0102AB-A32F-4D7F-8606-D7DABF08DFCD}">
      <dgm:prSet/>
      <dgm:spPr/>
      <dgm:t>
        <a:bodyPr/>
        <a:lstStyle/>
        <a:p>
          <a:pPr rtl="1"/>
          <a:endParaRPr lang="ar-EG" sz="2400"/>
        </a:p>
      </dgm:t>
    </dgm:pt>
    <dgm:pt modelId="{F54764EB-A09E-42E3-BBE4-5EEDA235C820}">
      <dgm:prSet phldrT="[Text]" custT="1"/>
      <dgm:spPr/>
      <dgm:t>
        <a:bodyPr/>
        <a:lstStyle/>
        <a:p>
          <a:pPr algn="ctr" rtl="1"/>
          <a:r>
            <a:rPr lang="ar-EG" sz="2400" dirty="0"/>
            <a:t>معلومات كافية حتى يتمكن الجمهور من الفهم</a:t>
          </a:r>
        </a:p>
      </dgm:t>
    </dgm:pt>
    <dgm:pt modelId="{BD5C10C6-DC4B-4BBA-97FB-78AD4DA7F6E0}" type="parTrans" cxnId="{E98F7D59-65B3-439C-9470-1F3D16F9915F}">
      <dgm:prSet/>
      <dgm:spPr/>
      <dgm:t>
        <a:bodyPr/>
        <a:lstStyle/>
        <a:p>
          <a:pPr rtl="1"/>
          <a:endParaRPr lang="ar-EG" sz="2400"/>
        </a:p>
      </dgm:t>
    </dgm:pt>
    <dgm:pt modelId="{63CE2E04-3B3D-402C-82A6-ADB71F9AB42D}" type="sibTrans" cxnId="{E98F7D59-65B3-439C-9470-1F3D16F9915F}">
      <dgm:prSet/>
      <dgm:spPr/>
      <dgm:t>
        <a:bodyPr/>
        <a:lstStyle/>
        <a:p>
          <a:pPr rtl="1"/>
          <a:endParaRPr lang="ar-EG" sz="2400"/>
        </a:p>
      </dgm:t>
    </dgm:pt>
    <dgm:pt modelId="{2A44553E-B21F-4651-BB4E-A2AF6BFFE281}">
      <dgm:prSet phldrT="[Text]" custT="1"/>
      <dgm:spPr/>
      <dgm:t>
        <a:bodyPr/>
        <a:lstStyle/>
        <a:p>
          <a:pPr algn="ctr" rtl="1"/>
          <a:r>
            <a:rPr lang="ar-EG" sz="2400" b="1" dirty="0"/>
            <a:t>كامل</a:t>
          </a:r>
        </a:p>
      </dgm:t>
    </dgm:pt>
    <dgm:pt modelId="{4C1E7BF6-A1D1-4844-B25B-BB1E9567A406}" type="parTrans" cxnId="{6559FAE9-A90E-4954-BD07-7D9CA6B931CC}">
      <dgm:prSet/>
      <dgm:spPr/>
      <dgm:t>
        <a:bodyPr/>
        <a:lstStyle/>
        <a:p>
          <a:pPr rtl="1"/>
          <a:endParaRPr lang="ar-EG" sz="2400"/>
        </a:p>
      </dgm:t>
    </dgm:pt>
    <dgm:pt modelId="{26AA1EB3-7D47-4579-BF3C-BBDCB98971EA}" type="sibTrans" cxnId="{6559FAE9-A90E-4954-BD07-7D9CA6B931CC}">
      <dgm:prSet/>
      <dgm:spPr/>
      <dgm:t>
        <a:bodyPr/>
        <a:lstStyle/>
        <a:p>
          <a:pPr rtl="1"/>
          <a:endParaRPr lang="ar-EG" sz="2400"/>
        </a:p>
      </dgm:t>
    </dgm:pt>
    <dgm:pt modelId="{7C0B694D-0BC8-4B23-B33F-1531FE01FFFE}">
      <dgm:prSet phldrT="[Text]" custT="1"/>
      <dgm:spPr/>
      <dgm:t>
        <a:bodyPr/>
        <a:lstStyle/>
        <a:p>
          <a:pPr algn="ctr" rtl="1"/>
          <a:r>
            <a:rPr lang="ar-EG" sz="2400" dirty="0" err="1"/>
            <a:t>إختيار</a:t>
          </a:r>
          <a:r>
            <a:rPr lang="ar-EG" sz="2400" dirty="0"/>
            <a:t> الكلمات والقواعد اللغوية الصحيحة</a:t>
          </a:r>
        </a:p>
      </dgm:t>
    </dgm:pt>
    <dgm:pt modelId="{B5D2C195-4389-4A27-AF31-6E4C6D6AC573}" type="parTrans" cxnId="{BD641E1A-F5EE-4760-93E6-F3933BE19AF2}">
      <dgm:prSet/>
      <dgm:spPr/>
      <dgm:t>
        <a:bodyPr/>
        <a:lstStyle/>
        <a:p>
          <a:pPr rtl="1"/>
          <a:endParaRPr lang="ar-EG" sz="2400"/>
        </a:p>
      </dgm:t>
    </dgm:pt>
    <dgm:pt modelId="{8DBE50DF-2985-4633-B228-4E0E4F0D6CD2}" type="sibTrans" cxnId="{BD641E1A-F5EE-4760-93E6-F3933BE19AF2}">
      <dgm:prSet/>
      <dgm:spPr/>
      <dgm:t>
        <a:bodyPr/>
        <a:lstStyle/>
        <a:p>
          <a:pPr rtl="1"/>
          <a:endParaRPr lang="ar-EG" sz="2400"/>
        </a:p>
      </dgm:t>
    </dgm:pt>
    <dgm:pt modelId="{20BAB458-E3F1-4E4D-8CBB-923CF726F4A8}">
      <dgm:prSet phldrT="[Text]" custT="1"/>
      <dgm:spPr/>
      <dgm:t>
        <a:bodyPr/>
        <a:lstStyle/>
        <a:p>
          <a:pPr algn="ctr" rtl="0"/>
          <a:r>
            <a:rPr lang="ar-EG" sz="2400" b="1" dirty="0"/>
            <a:t>صحيح (الفهم)</a:t>
          </a:r>
        </a:p>
      </dgm:t>
    </dgm:pt>
    <dgm:pt modelId="{71A1481E-0CF8-4E95-93F3-B47D5831381B}" type="parTrans" cxnId="{3838E45E-7DB3-42B8-AEAC-4D216371F12F}">
      <dgm:prSet/>
      <dgm:spPr/>
      <dgm:t>
        <a:bodyPr/>
        <a:lstStyle/>
        <a:p>
          <a:pPr rtl="1"/>
          <a:endParaRPr lang="ar-EG" sz="2400"/>
        </a:p>
      </dgm:t>
    </dgm:pt>
    <dgm:pt modelId="{0EEBECE0-C934-4E3F-A93D-B7B526F83DC3}" type="sibTrans" cxnId="{3838E45E-7DB3-42B8-AEAC-4D216371F12F}">
      <dgm:prSet/>
      <dgm:spPr/>
      <dgm:t>
        <a:bodyPr/>
        <a:lstStyle/>
        <a:p>
          <a:pPr rtl="1"/>
          <a:endParaRPr lang="ar-EG" sz="2400"/>
        </a:p>
      </dgm:t>
    </dgm:pt>
    <dgm:pt modelId="{CF50F58D-F562-43DB-B29C-F8888EF79D6E}" type="pres">
      <dgm:prSet presAssocID="{CC10B82F-6D61-46A7-804D-CE9C27C8A396}" presName="Name0" presStyleCnt="0">
        <dgm:presLayoutVars>
          <dgm:dir val="rev"/>
          <dgm:animLvl val="lvl"/>
          <dgm:resizeHandles val="exact"/>
        </dgm:presLayoutVars>
      </dgm:prSet>
      <dgm:spPr/>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pt>
    <dgm:pt modelId="{73C162AD-92B9-4876-A436-9A0F0AB08275}" type="pres">
      <dgm:prSet presAssocID="{B7514563-36DA-4E7F-981D-4D19F7D1D149}" presName="descendantText" presStyleLbl="alignAccFollowNode1" presStyleIdx="0" presStyleCnt="7">
        <dgm:presLayoutVars>
          <dgm:bulletEnabled val="1"/>
        </dgm:presLayoutVars>
      </dgm:prSet>
      <dgm:spPr/>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pt>
    <dgm:pt modelId="{7BA06517-FB22-45F8-8BD8-37FF95A65811}" type="pres">
      <dgm:prSet presAssocID="{23DBD3C6-13CB-412A-BF97-7C9BB9942D54}" presName="descendantText" presStyleLbl="alignAccFollowNode1" presStyleIdx="1" presStyleCnt="7">
        <dgm:presLayoutVars>
          <dgm:bulletEnabled val="1"/>
        </dgm:presLayoutVars>
      </dgm:prSet>
      <dgm:spPr/>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pt>
    <dgm:pt modelId="{DBDA1057-FB7B-4545-A0BE-78CC1D4D382F}" type="pres">
      <dgm:prSet presAssocID="{A06E3F70-AC33-4965-9273-E1A6BA3C5DA7}" presName="descendantText" presStyleLbl="alignAccFollowNode1" presStyleIdx="2" presStyleCnt="7">
        <dgm:presLayoutVars>
          <dgm:bulletEnabled val="1"/>
        </dgm:presLayoutVars>
      </dgm:prSet>
      <dgm:spPr/>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pt>
    <dgm:pt modelId="{F77CA121-47FC-41D3-9839-433AE0D85BEF}" type="pres">
      <dgm:prSet presAssocID="{5B1E2C79-FBFC-4393-AADA-34C74A0CEE97}" presName="descendantText" presStyleLbl="alignAccFollowNode1" presStyleIdx="3" presStyleCnt="7">
        <dgm:presLayoutVars>
          <dgm:bulletEnabled val="1"/>
        </dgm:presLayoutVars>
      </dgm:prSet>
      <dgm:spPr/>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pt>
    <dgm:pt modelId="{A9254947-C5A8-40E8-A4BC-C998AC1E70A3}" type="pres">
      <dgm:prSet presAssocID="{68EF6CA8-E541-45D5-9030-2380DF3CC690}" presName="descendantText" presStyleLbl="alignAccFollowNode1" presStyleIdx="4" presStyleCnt="7">
        <dgm:presLayoutVars>
          <dgm:bulletEnabled val="1"/>
        </dgm:presLayoutVars>
      </dgm:prSet>
      <dgm:spPr/>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pt>
    <dgm:pt modelId="{FF242D90-5CDE-4BDC-B089-C61827574746}" type="pres">
      <dgm:prSet presAssocID="{2A44553E-B21F-4651-BB4E-A2AF6BFFE281}" presName="descendantText" presStyleLbl="alignAccFollowNode1" presStyleIdx="5" presStyleCnt="7">
        <dgm:presLayoutVars>
          <dgm:bulletEnabled val="1"/>
        </dgm:presLayoutVars>
      </dgm:prSet>
      <dgm:spPr/>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pt>
    <dgm:pt modelId="{02F0050B-D59F-437E-8B1C-E92505152203}" type="pres">
      <dgm:prSet presAssocID="{20BAB458-E3F1-4E4D-8CBB-923CF726F4A8}" presName="descendantText" presStyleLbl="alignAccFollowNode1" presStyleIdx="6" presStyleCnt="7">
        <dgm:presLayoutVars>
          <dgm:bulletEnabled val="1"/>
        </dgm:presLayoutVars>
      </dgm:prSet>
      <dgm:spPr/>
    </dgm:pt>
  </dgm:ptLst>
  <dgm:cxnLst>
    <dgm:cxn modelId="{50F5300F-1543-4DF2-A4EC-C6C4E061CBD1}" type="presOf" srcId="{6AA75148-7946-467A-AF01-4C879AD91E0D}" destId="{A9254947-C5A8-40E8-A4BC-C998AC1E70A3}"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BD641E1A-F5EE-4760-93E6-F3933BE19AF2}" srcId="{20BAB458-E3F1-4E4D-8CBB-923CF726F4A8}" destId="{7C0B694D-0BC8-4B23-B33F-1531FE01FFFE}" srcOrd="0" destOrd="0" parTransId="{B5D2C195-4389-4A27-AF31-6E4C6D6AC573}" sibTransId="{8DBE50DF-2985-4633-B228-4E0E4F0D6CD2}"/>
    <dgm:cxn modelId="{166E921F-2CBD-44F3-A9BC-6A371EDA46F6}" srcId="{A06E3F70-AC33-4965-9273-E1A6BA3C5DA7}" destId="{1B8210E1-862C-4B8F-8E59-8354364F33DB}" srcOrd="0" destOrd="0" parTransId="{98D068BE-D6F1-4594-9B79-0CDE446AEEA9}" sibTransId="{621C9427-B14A-4FCE-B552-478790AE5DF8}"/>
    <dgm:cxn modelId="{7F2E7A29-BF64-4398-A228-5D0E21743203}" type="presOf" srcId="{7C0B694D-0BC8-4B23-B33F-1531FE01FFFE}" destId="{02F0050B-D59F-437E-8B1C-E92505152203}" srcOrd="0" destOrd="0" presId="urn:microsoft.com/office/officeart/2005/8/layout/vList5"/>
    <dgm:cxn modelId="{2875162C-FCDB-437D-BF44-91E61A73DF55}" type="presOf" srcId="{2A44553E-B21F-4651-BB4E-A2AF6BFFE281}" destId="{9FB3EA2F-3D20-40CF-9324-6019822342B3}"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0819583C-415B-4CA3-8370-EB6BB02B6F8C}" srcId="{CC10B82F-6D61-46A7-804D-CE9C27C8A396}" destId="{B7514563-36DA-4E7F-981D-4D19F7D1D149}" srcOrd="0" destOrd="0" parTransId="{568154EF-A206-470E-9746-34B92DEA3E70}" sibTransId="{71668EAA-FB59-4C5E-BC6C-A6A62458158A}"/>
    <dgm:cxn modelId="{A5EBA73C-94ED-4B86-8550-50BBE3E4D391}" type="presOf" srcId="{5B1E2C79-FBFC-4393-AADA-34C74A0CEE97}" destId="{CD1494C8-BC75-4FD7-A3B6-59E0641C3BF0}" srcOrd="0" destOrd="0" presId="urn:microsoft.com/office/officeart/2005/8/layout/vList5"/>
    <dgm:cxn modelId="{3838E45E-7DB3-42B8-AEAC-4D216371F12F}" srcId="{CC10B82F-6D61-46A7-804D-CE9C27C8A396}" destId="{20BAB458-E3F1-4E4D-8CBB-923CF726F4A8}" srcOrd="6" destOrd="0" parTransId="{71A1481E-0CF8-4E95-93F3-B47D5831381B}" sibTransId="{0EEBECE0-C934-4E3F-A93D-B7B526F83DC3}"/>
    <dgm:cxn modelId="{49083060-F9AE-4E5A-9E95-66214A882552}" type="presOf" srcId="{2A75582F-8CD0-49EC-8699-E40E89682CF5}" destId="{7BA06517-FB22-45F8-8BD8-37FF95A65811}" srcOrd="0" destOrd="0" presId="urn:microsoft.com/office/officeart/2005/8/layout/vList5"/>
    <dgm:cxn modelId="{2E209B67-72D3-4D52-BB65-6875F76442EB}" type="presOf" srcId="{A084D2A9-3BB5-4D47-9BED-5F45D2677515}" destId="{73C162AD-92B9-4876-A436-9A0F0AB08275}"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A4E5494C-FCEF-47DB-8995-516E5C9F049A}" type="presOf" srcId="{CC10B82F-6D61-46A7-804D-CE9C27C8A396}" destId="{CF50F58D-F562-43DB-B29C-F8888EF79D6E}" srcOrd="0" destOrd="0" presId="urn:microsoft.com/office/officeart/2005/8/layout/vList5"/>
    <dgm:cxn modelId="{9E039D75-1C1E-45C4-9198-EC37944B7223}" srcId="{CC10B82F-6D61-46A7-804D-CE9C27C8A396}" destId="{A06E3F70-AC33-4965-9273-E1A6BA3C5DA7}" srcOrd="2" destOrd="0" parTransId="{D71978C6-BF28-47B6-A6E9-244F13782A15}" sibTransId="{DCB7E98B-4825-43FF-9432-C9A497C78CC4}"/>
    <dgm:cxn modelId="{D487E357-959D-48AE-B89D-28A336B86076}" srcId="{CC10B82F-6D61-46A7-804D-CE9C27C8A396}" destId="{5B1E2C79-FBFC-4393-AADA-34C74A0CEE97}" srcOrd="3" destOrd="0" parTransId="{DA26D540-0121-4B5C-BA86-A2DFBD6BDC21}" sibTransId="{A8E58E1C-465A-4074-B962-14414B93D49D}"/>
    <dgm:cxn modelId="{E98F7D59-65B3-439C-9470-1F3D16F9915F}" srcId="{2A44553E-B21F-4651-BB4E-A2AF6BFFE281}" destId="{F54764EB-A09E-42E3-BBE4-5EEDA235C820}" srcOrd="0" destOrd="0" parTransId="{BD5C10C6-DC4B-4BBA-97FB-78AD4DA7F6E0}" sibTransId="{63CE2E04-3B3D-402C-82A6-ADB71F9AB42D}"/>
    <dgm:cxn modelId="{B145958A-4746-45BC-975F-DFE87A07014A}" type="presOf" srcId="{F54764EB-A09E-42E3-BBE4-5EEDA235C820}" destId="{FF242D90-5CDE-4BDC-B089-C61827574746}"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BD0102AB-A32F-4D7F-8606-D7DABF08DFCD}" srcId="{CC10B82F-6D61-46A7-804D-CE9C27C8A396}" destId="{68EF6CA8-E541-45D5-9030-2380DF3CC690}" srcOrd="4" destOrd="0" parTransId="{02DDE626-9697-4075-8584-FF6C1895845D}" sibTransId="{3AB3347E-969A-49A5-93F4-D6A830FB22D4}"/>
    <dgm:cxn modelId="{B2B23CBB-4A48-45EC-A777-53CA0D804183}" type="presOf" srcId="{A06E3F70-AC33-4965-9273-E1A6BA3C5DA7}" destId="{582D78EE-DE0B-4524-AD0E-A2069BE5E652}" srcOrd="0" destOrd="0" presId="urn:microsoft.com/office/officeart/2005/8/layout/vList5"/>
    <dgm:cxn modelId="{365D16C6-73E2-4F75-962D-319526F6F1E6}" type="presOf" srcId="{20BAB458-E3F1-4E4D-8CBB-923CF726F4A8}" destId="{BF4E5F5F-B3F9-43AE-9B82-EB2E7F6F4850}"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786F3CD0-DB27-4F51-94FF-42615FE85CFD}" type="presOf" srcId="{23DBD3C6-13CB-412A-BF97-7C9BB9942D54}" destId="{EFE9600D-4575-416B-BF5C-4DA839C9410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7BFCDE6-C6C8-443A-8E46-64A3399F806C}" type="presOf" srcId="{68EF6CA8-E541-45D5-9030-2380DF3CC690}" destId="{96F2A516-836A-4EE8-8911-816A10FE4379}" srcOrd="0" destOrd="0" presId="urn:microsoft.com/office/officeart/2005/8/layout/vList5"/>
    <dgm:cxn modelId="{6559FAE9-A90E-4954-BD07-7D9CA6B931CC}" srcId="{CC10B82F-6D61-46A7-804D-CE9C27C8A396}" destId="{2A44553E-B21F-4651-BB4E-A2AF6BFFE281}" srcOrd="5" destOrd="0" parTransId="{4C1E7BF6-A1D1-4844-B25B-BB1E9567A406}" sibTransId="{26AA1EB3-7D47-4579-BF3C-BBDCB98971EA}"/>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2155748" y="0"/>
          <a:ext cx="5046043" cy="504604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4650284" y="507314"/>
          <a:ext cx="3336900"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EG" altLang="en-US" sz="2200" kern="1200" dirty="0"/>
            <a:t>مشاركة الأفكار والآراء</a:t>
          </a:r>
          <a:endParaRPr lang="ar-EG" sz="2200" kern="1200" dirty="0"/>
        </a:p>
      </dsp:txBody>
      <dsp:txXfrm>
        <a:off x="4679439" y="536469"/>
        <a:ext cx="3278590" cy="538936"/>
      </dsp:txXfrm>
    </dsp:sp>
    <dsp:sp modelId="{1B6F3E46-69DA-4E10-B950-C7D42C1C2898}">
      <dsp:nvSpPr>
        <dsp:cNvPr id="0" name=""/>
        <dsp:cNvSpPr/>
      </dsp:nvSpPr>
      <dsp:spPr>
        <a:xfrm>
          <a:off x="4678770" y="1179216"/>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EG" altLang="en-US" sz="2200" kern="1200" dirty="0"/>
            <a:t>تقديم الملاحظات للآخرين</a:t>
          </a:r>
          <a:endParaRPr lang="en-US" altLang="en-US" sz="2200" kern="1200" dirty="0"/>
        </a:p>
      </dsp:txBody>
      <dsp:txXfrm>
        <a:off x="4707925" y="1208371"/>
        <a:ext cx="3221617" cy="538936"/>
      </dsp:txXfrm>
    </dsp:sp>
    <dsp:sp modelId="{C61A9E79-34E8-44AB-B7A7-9D27463B041C}">
      <dsp:nvSpPr>
        <dsp:cNvPr id="0" name=""/>
        <dsp:cNvSpPr/>
      </dsp:nvSpPr>
      <dsp:spPr>
        <a:xfrm>
          <a:off x="4618862" y="1851119"/>
          <a:ext cx="3399743"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altLang="en-US" sz="2200" kern="1200" dirty="0"/>
            <a:t>الحصول على معلومات من الآخرين</a:t>
          </a:r>
          <a:endParaRPr lang="en-US" altLang="en-US" sz="2200" kern="1200" dirty="0"/>
        </a:p>
      </dsp:txBody>
      <dsp:txXfrm>
        <a:off x="4648017" y="1880274"/>
        <a:ext cx="3341433" cy="538936"/>
      </dsp:txXfrm>
    </dsp:sp>
    <dsp:sp modelId="{A4803064-B934-41CC-912A-B85FAAA5DBF1}">
      <dsp:nvSpPr>
        <dsp:cNvPr id="0" name=""/>
        <dsp:cNvSpPr/>
      </dsp:nvSpPr>
      <dsp:spPr>
        <a:xfrm>
          <a:off x="4678770" y="2523021"/>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altLang="en-US" sz="2200" kern="1200" dirty="0"/>
            <a:t>اكتساب القوة والتأثير</a:t>
          </a:r>
          <a:endParaRPr lang="en-US" altLang="en-US" sz="2200" kern="1200" dirty="0"/>
        </a:p>
      </dsp:txBody>
      <dsp:txXfrm>
        <a:off x="4707925" y="2552176"/>
        <a:ext cx="3221617" cy="538936"/>
      </dsp:txXfrm>
    </dsp:sp>
    <dsp:sp modelId="{1B0B3D2B-CB5C-427F-905D-16D5FF683E73}">
      <dsp:nvSpPr>
        <dsp:cNvPr id="0" name=""/>
        <dsp:cNvSpPr/>
      </dsp:nvSpPr>
      <dsp:spPr>
        <a:xfrm>
          <a:off x="4678770" y="3194923"/>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altLang="en-US" sz="2200" kern="1200" dirty="0"/>
            <a:t>تطوير العلاقات الاجتماعية</a:t>
          </a:r>
          <a:endParaRPr lang="en-US" altLang="en-US" sz="2200" kern="1200" dirty="0"/>
        </a:p>
      </dsp:txBody>
      <dsp:txXfrm>
        <a:off x="4707925" y="3224078"/>
        <a:ext cx="3221617" cy="538936"/>
      </dsp:txXfrm>
    </dsp:sp>
    <dsp:sp modelId="{EAB9BF4D-8813-4FBD-8DAA-46690D2A3C9F}">
      <dsp:nvSpPr>
        <dsp:cNvPr id="0" name=""/>
        <dsp:cNvSpPr/>
      </dsp:nvSpPr>
      <dsp:spPr>
        <a:xfrm>
          <a:off x="4678770" y="3866826"/>
          <a:ext cx="3279927" cy="59724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ar-EG" altLang="en-US" sz="2200" kern="1200" dirty="0"/>
            <a:t>المحافظة على التعبير عن الذات والثقافة</a:t>
          </a:r>
          <a:endParaRPr lang="en-US" altLang="en-US" sz="2200" kern="1200" dirty="0"/>
        </a:p>
      </dsp:txBody>
      <dsp:txXfrm>
        <a:off x="4707925" y="3895981"/>
        <a:ext cx="3221617" cy="5389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FB956-CC04-4BB0-9612-2BD71F93649C}">
      <dsp:nvSpPr>
        <dsp:cNvPr id="0" name=""/>
        <dsp:cNvSpPr/>
      </dsp:nvSpPr>
      <dsp:spPr>
        <a:xfrm rot="5400000">
          <a:off x="-125879" y="126115"/>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endParaRPr lang="ar-EG" sz="1600" kern="1200"/>
        </a:p>
      </dsp:txBody>
      <dsp:txXfrm rot="-5400000">
        <a:off x="1" y="293954"/>
        <a:ext cx="587435" cy="251759"/>
      </dsp:txXfrm>
    </dsp:sp>
    <dsp:sp modelId="{A4890A71-8744-4D31-BBA5-1F8CE9A5FA74}">
      <dsp:nvSpPr>
        <dsp:cNvPr id="0" name=""/>
        <dsp:cNvSpPr/>
      </dsp:nvSpPr>
      <dsp:spPr>
        <a:xfrm rot="5400000">
          <a:off x="4983216" y="-4395544"/>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1">
            <a:lnSpc>
              <a:spcPct val="90000"/>
            </a:lnSpc>
            <a:spcBef>
              <a:spcPct val="0"/>
            </a:spcBef>
            <a:spcAft>
              <a:spcPct val="15000"/>
            </a:spcAft>
            <a:buChar char="•"/>
          </a:pPr>
          <a:r>
            <a:rPr lang="ar-EG" altLang="ar-EG" sz="3400" b="1" kern="1200" dirty="0"/>
            <a:t>تشجيع التفكير الإبداعي والنقدي</a:t>
          </a:r>
          <a:endParaRPr lang="ar-EG" sz="3400" kern="1200" dirty="0"/>
        </a:p>
      </dsp:txBody>
      <dsp:txXfrm rot="-5400000">
        <a:off x="587435" y="26865"/>
        <a:ext cx="9310410" cy="492220"/>
      </dsp:txXfrm>
    </dsp:sp>
    <dsp:sp modelId="{8588CDC5-940D-4CE6-9E18-9772752EAC9B}">
      <dsp:nvSpPr>
        <dsp:cNvPr id="0" name=""/>
        <dsp:cNvSpPr/>
      </dsp:nvSpPr>
      <dsp:spPr>
        <a:xfrm rot="5400000">
          <a:off x="-125879" y="844205"/>
          <a:ext cx="839194" cy="58743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endParaRPr lang="ar-EG" sz="1600" kern="1200"/>
        </a:p>
      </dsp:txBody>
      <dsp:txXfrm rot="-5400000">
        <a:off x="1" y="1012044"/>
        <a:ext cx="587435" cy="251759"/>
      </dsp:txXfrm>
    </dsp:sp>
    <dsp:sp modelId="{EFF0F239-6A88-4070-998A-B0F24BE86A1D}">
      <dsp:nvSpPr>
        <dsp:cNvPr id="0" name=""/>
        <dsp:cNvSpPr/>
      </dsp:nvSpPr>
      <dsp:spPr>
        <a:xfrm rot="5400000">
          <a:off x="4983216" y="-3677454"/>
          <a:ext cx="545476" cy="9337038"/>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1">
            <a:lnSpc>
              <a:spcPct val="90000"/>
            </a:lnSpc>
            <a:spcBef>
              <a:spcPct val="0"/>
            </a:spcBef>
            <a:spcAft>
              <a:spcPct val="15000"/>
            </a:spcAft>
            <a:buChar char="•"/>
          </a:pPr>
          <a:r>
            <a:rPr lang="ar-EG" altLang="ar-EG" sz="3400" b="1" kern="1200" dirty="0"/>
            <a:t>مراعاة احتياجات الجمهور من المعلومات</a:t>
          </a:r>
          <a:endParaRPr lang="ar-EG" sz="3400" kern="1200" dirty="0"/>
        </a:p>
      </dsp:txBody>
      <dsp:txXfrm rot="-5400000">
        <a:off x="587435" y="744955"/>
        <a:ext cx="9310410" cy="492220"/>
      </dsp:txXfrm>
    </dsp:sp>
    <dsp:sp modelId="{7A0F1C14-99D1-417A-A01B-A7FEF738DC20}">
      <dsp:nvSpPr>
        <dsp:cNvPr id="0" name=""/>
        <dsp:cNvSpPr/>
      </dsp:nvSpPr>
      <dsp:spPr>
        <a:xfrm rot="5400000">
          <a:off x="-125879" y="1562296"/>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endParaRPr lang="ar-EG" sz="1600" kern="1200"/>
        </a:p>
      </dsp:txBody>
      <dsp:txXfrm rot="-5400000">
        <a:off x="1" y="1730135"/>
        <a:ext cx="587435" cy="251759"/>
      </dsp:txXfrm>
    </dsp:sp>
    <dsp:sp modelId="{A8524FD1-E161-4D50-B392-F1F7FAF07884}">
      <dsp:nvSpPr>
        <dsp:cNvPr id="0" name=""/>
        <dsp:cNvSpPr/>
      </dsp:nvSpPr>
      <dsp:spPr>
        <a:xfrm rot="5400000">
          <a:off x="4983216" y="-2959363"/>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1">
            <a:lnSpc>
              <a:spcPct val="90000"/>
            </a:lnSpc>
            <a:spcBef>
              <a:spcPct val="0"/>
            </a:spcBef>
            <a:spcAft>
              <a:spcPct val="15000"/>
            </a:spcAft>
            <a:buChar char="•"/>
          </a:pPr>
          <a:r>
            <a:rPr lang="ar-EG" altLang="ar-EG" sz="3400" b="1" kern="1200" dirty="0"/>
            <a:t>مراعاة الخلفية الفنية للجمهور</a:t>
          </a:r>
          <a:endParaRPr lang="ar-EG" sz="3400" kern="1200" dirty="0"/>
        </a:p>
      </dsp:txBody>
      <dsp:txXfrm rot="-5400000">
        <a:off x="587435" y="1463046"/>
        <a:ext cx="9310410" cy="492220"/>
      </dsp:txXfrm>
    </dsp:sp>
    <dsp:sp modelId="{48C31106-3ED5-4C8E-A8CF-0DAF2DD13F42}">
      <dsp:nvSpPr>
        <dsp:cNvPr id="0" name=""/>
        <dsp:cNvSpPr/>
      </dsp:nvSpPr>
      <dsp:spPr>
        <a:xfrm rot="5400000">
          <a:off x="-125879" y="2280387"/>
          <a:ext cx="839194" cy="58743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2448226"/>
        <a:ext cx="587435" cy="251759"/>
      </dsp:txXfrm>
    </dsp:sp>
    <dsp:sp modelId="{49E9631C-DF30-4AD3-AA4A-B724442139D6}">
      <dsp:nvSpPr>
        <dsp:cNvPr id="0" name=""/>
        <dsp:cNvSpPr/>
      </dsp:nvSpPr>
      <dsp:spPr>
        <a:xfrm rot="5400000">
          <a:off x="4983216" y="-2241272"/>
          <a:ext cx="545476" cy="9337038"/>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1">
            <a:lnSpc>
              <a:spcPct val="90000"/>
            </a:lnSpc>
            <a:spcBef>
              <a:spcPct val="0"/>
            </a:spcBef>
            <a:spcAft>
              <a:spcPct val="15000"/>
            </a:spcAft>
            <a:buChar char="•"/>
          </a:pPr>
          <a:r>
            <a:rPr lang="ar-EG" altLang="ar-EG" sz="3400" b="1" kern="1200" dirty="0"/>
            <a:t>مراعاة الخلفية الثقافية للجمهور</a:t>
          </a:r>
          <a:endParaRPr lang="ar-EG" sz="3400" kern="1200" dirty="0"/>
        </a:p>
      </dsp:txBody>
      <dsp:txXfrm rot="-5400000">
        <a:off x="587435" y="2181137"/>
        <a:ext cx="9310410" cy="492220"/>
      </dsp:txXfrm>
    </dsp:sp>
    <dsp:sp modelId="{92573CD3-338B-4823-A3BA-520CA6D1C742}">
      <dsp:nvSpPr>
        <dsp:cNvPr id="0" name=""/>
        <dsp:cNvSpPr/>
      </dsp:nvSpPr>
      <dsp:spPr>
        <a:xfrm rot="5400000">
          <a:off x="-125879" y="2998477"/>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3166316"/>
        <a:ext cx="587435" cy="251759"/>
      </dsp:txXfrm>
    </dsp:sp>
    <dsp:sp modelId="{3A2F34EE-8287-4AFA-8BEE-3E1E006B461C}">
      <dsp:nvSpPr>
        <dsp:cNvPr id="0" name=""/>
        <dsp:cNvSpPr/>
      </dsp:nvSpPr>
      <dsp:spPr>
        <a:xfrm rot="5400000">
          <a:off x="4983216" y="-1523182"/>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808" tIns="21590" rIns="21590" bIns="21590" numCol="1" spcCol="1270" anchor="ctr" anchorCtr="0">
          <a:noAutofit/>
        </a:bodyPr>
        <a:lstStyle/>
        <a:p>
          <a:pPr marL="285750" lvl="1" indent="-285750" algn="ctr" defTabSz="1511300" rtl="1">
            <a:lnSpc>
              <a:spcPct val="90000"/>
            </a:lnSpc>
            <a:spcBef>
              <a:spcPct val="0"/>
            </a:spcBef>
            <a:spcAft>
              <a:spcPct val="15000"/>
            </a:spcAft>
            <a:buChar char="•"/>
          </a:pPr>
          <a:r>
            <a:rPr lang="ar-EG" altLang="ar-EG" sz="3400" b="1" kern="1200" dirty="0"/>
            <a:t>مراعاة معرفة الجمهور بالموضوع</a:t>
          </a:r>
          <a:endParaRPr lang="ar-EG" sz="3400" kern="1200" dirty="0"/>
        </a:p>
      </dsp:txBody>
      <dsp:txXfrm rot="-5400000">
        <a:off x="587435" y="2899227"/>
        <a:ext cx="9310410" cy="4922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16200000">
          <a:off x="2997826" y="-2933144"/>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1">
            <a:lnSpc>
              <a:spcPct val="90000"/>
            </a:lnSpc>
            <a:spcBef>
              <a:spcPct val="0"/>
            </a:spcBef>
            <a:spcAft>
              <a:spcPct val="15000"/>
            </a:spcAft>
            <a:buChar char="•"/>
          </a:pPr>
          <a:r>
            <a:rPr lang="ar-EG" sz="2400" kern="1200" dirty="0"/>
            <a:t>الأفكار الرئيسية يمكن التعرف عليها وفهمها بسهولة</a:t>
          </a:r>
        </a:p>
      </dsp:txBody>
      <dsp:txXfrm rot="5400000">
        <a:off x="25103" y="89787"/>
        <a:ext cx="6484802" cy="464044"/>
      </dsp:txXfrm>
    </dsp:sp>
    <dsp:sp modelId="{7DD5BF9E-9915-474F-87C3-A5B516058366}">
      <dsp:nvSpPr>
        <dsp:cNvPr id="0" name=""/>
        <dsp:cNvSpPr/>
      </dsp:nvSpPr>
      <dsp:spPr>
        <a:xfrm>
          <a:off x="6509906" y="40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EG" sz="2400" b="1" kern="1200" dirty="0"/>
            <a:t>واضح</a:t>
          </a:r>
        </a:p>
      </dsp:txBody>
      <dsp:txXfrm>
        <a:off x="6541286" y="31781"/>
        <a:ext cx="3599062" cy="580055"/>
      </dsp:txXfrm>
    </dsp:sp>
    <dsp:sp modelId="{7BA06517-FB22-45F8-8BD8-37FF95A65811}">
      <dsp:nvSpPr>
        <dsp:cNvPr id="0" name=""/>
        <dsp:cNvSpPr/>
      </dsp:nvSpPr>
      <dsp:spPr>
        <a:xfrm rot="16200000">
          <a:off x="2997826" y="-2258187"/>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889000" rtl="1">
            <a:lnSpc>
              <a:spcPct val="90000"/>
            </a:lnSpc>
            <a:spcBef>
              <a:spcPct val="0"/>
            </a:spcBef>
            <a:spcAft>
              <a:spcPct val="15000"/>
            </a:spcAft>
            <a:buChar char="•"/>
          </a:pPr>
          <a:r>
            <a:rPr lang="ar-EG" sz="2000" kern="1200" dirty="0"/>
            <a:t>الوصول إلى النقطة المراد توضيحها دون استخدام كلمات أو صور غير ضرورية</a:t>
          </a:r>
        </a:p>
      </dsp:txBody>
      <dsp:txXfrm rot="5400000">
        <a:off x="25103" y="764744"/>
        <a:ext cx="6484802" cy="464044"/>
      </dsp:txXfrm>
    </dsp:sp>
    <dsp:sp modelId="{EFE9600D-4575-416B-BF5C-4DA839C94101}">
      <dsp:nvSpPr>
        <dsp:cNvPr id="0" name=""/>
        <dsp:cNvSpPr/>
      </dsp:nvSpPr>
      <dsp:spPr>
        <a:xfrm>
          <a:off x="6509906" y="675357"/>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EG" sz="2400" b="1" kern="1200" dirty="0"/>
            <a:t>موجز</a:t>
          </a:r>
        </a:p>
      </dsp:txBody>
      <dsp:txXfrm>
        <a:off x="6541286" y="706737"/>
        <a:ext cx="3599062" cy="580055"/>
      </dsp:txXfrm>
    </dsp:sp>
    <dsp:sp modelId="{DBDA1057-FB7B-4545-A0BE-78CC1D4D382F}">
      <dsp:nvSpPr>
        <dsp:cNvPr id="0" name=""/>
        <dsp:cNvSpPr/>
      </dsp:nvSpPr>
      <dsp:spPr>
        <a:xfrm rot="16200000">
          <a:off x="2997826" y="-1583230"/>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1">
            <a:lnSpc>
              <a:spcPct val="90000"/>
            </a:lnSpc>
            <a:spcBef>
              <a:spcPct val="0"/>
            </a:spcBef>
            <a:spcAft>
              <a:spcPct val="15000"/>
            </a:spcAft>
            <a:buChar char="•"/>
          </a:pPr>
          <a:r>
            <a:rPr lang="ar-EG" sz="2400" kern="1200" dirty="0"/>
            <a:t>يتضمن أمثلة أو تفسيرات محددة</a:t>
          </a:r>
        </a:p>
      </dsp:txBody>
      <dsp:txXfrm rot="5400000">
        <a:off x="25103" y="1439701"/>
        <a:ext cx="6484802" cy="464044"/>
      </dsp:txXfrm>
    </dsp:sp>
    <dsp:sp modelId="{582D78EE-DE0B-4524-AD0E-A2069BE5E652}">
      <dsp:nvSpPr>
        <dsp:cNvPr id="0" name=""/>
        <dsp:cNvSpPr/>
      </dsp:nvSpPr>
      <dsp:spPr>
        <a:xfrm>
          <a:off x="6509906" y="1350314"/>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EG" sz="2400" b="1" kern="1200" dirty="0"/>
            <a:t>محدد</a:t>
          </a:r>
        </a:p>
      </dsp:txBody>
      <dsp:txXfrm>
        <a:off x="6541286" y="1381694"/>
        <a:ext cx="3599062" cy="580055"/>
      </dsp:txXfrm>
    </dsp:sp>
    <dsp:sp modelId="{F77CA121-47FC-41D3-9839-433AE0D85BEF}">
      <dsp:nvSpPr>
        <dsp:cNvPr id="0" name=""/>
        <dsp:cNvSpPr/>
      </dsp:nvSpPr>
      <dsp:spPr>
        <a:xfrm rot="16200000">
          <a:off x="2997826" y="-908274"/>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1">
            <a:lnSpc>
              <a:spcPct val="90000"/>
            </a:lnSpc>
            <a:spcBef>
              <a:spcPct val="0"/>
            </a:spcBef>
            <a:spcAft>
              <a:spcPct val="15000"/>
            </a:spcAft>
            <a:buChar char="•"/>
          </a:pPr>
          <a:r>
            <a:rPr lang="ar-EG" sz="2400" kern="1200" dirty="0"/>
            <a:t>المعلومات المقدمة في تسلسل منطقي</a:t>
          </a:r>
        </a:p>
      </dsp:txBody>
      <dsp:txXfrm rot="5400000">
        <a:off x="25103" y="2114657"/>
        <a:ext cx="6484802" cy="464044"/>
      </dsp:txXfrm>
    </dsp:sp>
    <dsp:sp modelId="{CD1494C8-BC75-4FD7-A3B6-59E0641C3BF0}">
      <dsp:nvSpPr>
        <dsp:cNvPr id="0" name=""/>
        <dsp:cNvSpPr/>
      </dsp:nvSpPr>
      <dsp:spPr>
        <a:xfrm>
          <a:off x="6509906" y="202527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ar-EG" sz="2400" b="1" kern="1200" dirty="0"/>
            <a:t>متماسك</a:t>
          </a:r>
        </a:p>
      </dsp:txBody>
      <dsp:txXfrm>
        <a:off x="6541286" y="2056651"/>
        <a:ext cx="3599062" cy="580055"/>
      </dsp:txXfrm>
    </dsp:sp>
    <dsp:sp modelId="{A9254947-C5A8-40E8-A4BC-C998AC1E70A3}">
      <dsp:nvSpPr>
        <dsp:cNvPr id="0" name=""/>
        <dsp:cNvSpPr/>
      </dsp:nvSpPr>
      <dsp:spPr>
        <a:xfrm rot="16200000">
          <a:off x="2997826" y="-233317"/>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1">
            <a:lnSpc>
              <a:spcPct val="90000"/>
            </a:lnSpc>
            <a:spcBef>
              <a:spcPct val="0"/>
            </a:spcBef>
            <a:spcAft>
              <a:spcPct val="15000"/>
            </a:spcAft>
            <a:buChar char="•"/>
          </a:pPr>
          <a:r>
            <a:rPr lang="ar-EG" sz="2400" kern="1200" dirty="0"/>
            <a:t>لهجة مهذبة ومهنية</a:t>
          </a:r>
        </a:p>
      </dsp:txBody>
      <dsp:txXfrm rot="5400000">
        <a:off x="25103" y="2789614"/>
        <a:ext cx="6484802" cy="464044"/>
      </dsp:txXfrm>
    </dsp:sp>
    <dsp:sp modelId="{96F2A516-836A-4EE8-8911-816A10FE4379}">
      <dsp:nvSpPr>
        <dsp:cNvPr id="0" name=""/>
        <dsp:cNvSpPr/>
      </dsp:nvSpPr>
      <dsp:spPr>
        <a:xfrm>
          <a:off x="6509906" y="2700227"/>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EG" sz="2400" b="1" kern="1200" dirty="0"/>
            <a:t>مهذب</a:t>
          </a:r>
        </a:p>
      </dsp:txBody>
      <dsp:txXfrm>
        <a:off x="6541286" y="2731607"/>
        <a:ext cx="3599062" cy="580055"/>
      </dsp:txXfrm>
    </dsp:sp>
    <dsp:sp modelId="{FF242D90-5CDE-4BDC-B089-C61827574746}">
      <dsp:nvSpPr>
        <dsp:cNvPr id="0" name=""/>
        <dsp:cNvSpPr/>
      </dsp:nvSpPr>
      <dsp:spPr>
        <a:xfrm rot="16200000">
          <a:off x="2997826" y="441639"/>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1">
            <a:lnSpc>
              <a:spcPct val="90000"/>
            </a:lnSpc>
            <a:spcBef>
              <a:spcPct val="0"/>
            </a:spcBef>
            <a:spcAft>
              <a:spcPct val="15000"/>
            </a:spcAft>
            <a:buChar char="•"/>
          </a:pPr>
          <a:r>
            <a:rPr lang="ar-EG" sz="2400" kern="1200" dirty="0"/>
            <a:t>معلومات كافية حتى يتمكن الجمهور من الفهم</a:t>
          </a:r>
        </a:p>
      </dsp:txBody>
      <dsp:txXfrm rot="5400000">
        <a:off x="25103" y="3464570"/>
        <a:ext cx="6484802" cy="464044"/>
      </dsp:txXfrm>
    </dsp:sp>
    <dsp:sp modelId="{9FB3EA2F-3D20-40CF-9324-6019822342B3}">
      <dsp:nvSpPr>
        <dsp:cNvPr id="0" name=""/>
        <dsp:cNvSpPr/>
      </dsp:nvSpPr>
      <dsp:spPr>
        <a:xfrm>
          <a:off x="6509906" y="3375184"/>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ar-EG" sz="2400" b="1" kern="1200" dirty="0"/>
            <a:t>كامل</a:t>
          </a:r>
        </a:p>
      </dsp:txBody>
      <dsp:txXfrm>
        <a:off x="6541286" y="3406564"/>
        <a:ext cx="3599062" cy="580055"/>
      </dsp:txXfrm>
    </dsp:sp>
    <dsp:sp modelId="{02F0050B-D59F-437E-8B1C-E92505152203}">
      <dsp:nvSpPr>
        <dsp:cNvPr id="0" name=""/>
        <dsp:cNvSpPr/>
      </dsp:nvSpPr>
      <dsp:spPr>
        <a:xfrm rot="16200000">
          <a:off x="2997826" y="1116595"/>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1">
            <a:lnSpc>
              <a:spcPct val="90000"/>
            </a:lnSpc>
            <a:spcBef>
              <a:spcPct val="0"/>
            </a:spcBef>
            <a:spcAft>
              <a:spcPct val="15000"/>
            </a:spcAft>
            <a:buChar char="•"/>
          </a:pPr>
          <a:r>
            <a:rPr lang="ar-EG" sz="2400" kern="1200" dirty="0" err="1"/>
            <a:t>إختيار</a:t>
          </a:r>
          <a:r>
            <a:rPr lang="ar-EG" sz="2400" kern="1200" dirty="0"/>
            <a:t> الكلمات والقواعد اللغوية الصحيحة</a:t>
          </a:r>
        </a:p>
      </dsp:txBody>
      <dsp:txXfrm rot="5400000">
        <a:off x="25103" y="4139526"/>
        <a:ext cx="6484802" cy="464044"/>
      </dsp:txXfrm>
    </dsp:sp>
    <dsp:sp modelId="{BF4E5F5F-B3F9-43AE-9B82-EB2E7F6F4850}">
      <dsp:nvSpPr>
        <dsp:cNvPr id="0" name=""/>
        <dsp:cNvSpPr/>
      </dsp:nvSpPr>
      <dsp:spPr>
        <a:xfrm>
          <a:off x="6509906" y="405014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ar-EG" sz="2400" b="1" kern="1200" dirty="0"/>
            <a:t>صحيح (الفهم)</a:t>
          </a:r>
        </a:p>
      </dsp:txBody>
      <dsp:txXfrm>
        <a:off x="6541286" y="4081521"/>
        <a:ext cx="3599062" cy="58005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11/13/2024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300841" y="4613039"/>
            <a:ext cx="2980303"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وأساسيات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892988"/>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rtl="1"/>
            <a:r>
              <a:rPr lang="ar-EG" altLang="ar-SA" sz="3600" b="1" dirty="0">
                <a:latin typeface="Aharoni" panose="02010803020104030203" pitchFamily="2" charset="-79"/>
                <a:cs typeface="Aharoni" panose="02010803020104030203" pitchFamily="2" charset="-79"/>
              </a:rPr>
              <a:t>التنظيم و</a:t>
            </a:r>
            <a:r>
              <a:rPr lang="ar-EG" altLang="ar-SA" sz="3600" dirty="0">
                <a:latin typeface="Aharoni" panose="02010803020104030203" pitchFamily="2" charset="-79"/>
                <a:cs typeface="Aharoni" panose="02010803020104030203" pitchFamily="2" charset="-79"/>
              </a:rPr>
              <a:t>ال</a:t>
            </a:r>
            <a:r>
              <a:rPr lang="ar-EG" altLang="ar-SA" sz="3600" b="1" dirty="0">
                <a:latin typeface="Aharoni" panose="02010803020104030203" pitchFamily="2" charset="-79"/>
                <a:cs typeface="Aharoni" panose="02010803020104030203" pitchFamily="2" charset="-79"/>
              </a:rPr>
              <a:t>تواصل الإداري</a:t>
            </a:r>
            <a:endParaRPr lang="en-US" altLang="ar-SA" sz="3600" b="1" dirty="0">
              <a:latin typeface="Aharoni" panose="02010803020104030203" pitchFamily="2" charset="-79"/>
              <a:cs typeface="Aharoni" panose="02010803020104030203" pitchFamily="2" charset="-79"/>
            </a:endParaRPr>
          </a:p>
          <a:p>
            <a:pPr algn="ctr"/>
            <a:r>
              <a:rPr lang="ar-EG" sz="3600" dirty="0">
                <a:solidFill>
                  <a:schemeClr val="accent1">
                    <a:lumMod val="75000"/>
                  </a:schemeClr>
                </a:solidFill>
              </a:rPr>
              <a:t>المحاضرة 7</a:t>
            </a:r>
            <a:endParaRPr lang="en-US" sz="3600"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1792187" y="1345306"/>
            <a:ext cx="4303813" cy="4655758"/>
          </a:xfrm>
        </p:spPr>
        <p:txBody>
          <a:bodyPr/>
          <a:lstStyle/>
          <a:p>
            <a:pPr marL="0" indent="0" algn="r" rtl="1">
              <a:buNone/>
            </a:pPr>
            <a:r>
              <a:rPr lang="ar-EG" b="1" dirty="0">
                <a:solidFill>
                  <a:srgbClr val="C00000"/>
                </a:solidFill>
                <a:cs typeface="+mj-cs"/>
              </a:rPr>
              <a:t>النقاط الرئيسية:</a:t>
            </a:r>
          </a:p>
          <a:p>
            <a:pPr marL="0" indent="0" algn="r" rtl="1">
              <a:buNone/>
            </a:pPr>
            <a:endParaRPr lang="ar-EG" b="1" dirty="0">
              <a:cs typeface="+mj-cs"/>
            </a:endParaRPr>
          </a:p>
          <a:p>
            <a:pPr marL="0" indent="0" algn="r" rtl="1">
              <a:buNone/>
            </a:pPr>
            <a:r>
              <a:rPr lang="ar-EG" b="1" dirty="0">
                <a:cs typeface="+mj-cs"/>
              </a:rPr>
              <a:t>فهم التواصل الإدارية</a:t>
            </a:r>
          </a:p>
          <a:p>
            <a:pPr marL="0" indent="0" algn="r" rtl="1">
              <a:buNone/>
            </a:pPr>
            <a:r>
              <a:rPr lang="ar-EG" b="1" dirty="0">
                <a:cs typeface="+mj-cs"/>
              </a:rPr>
              <a:t>تحديد مفهوم مهارات التواصل</a:t>
            </a:r>
          </a:p>
          <a:p>
            <a:pPr marL="0" indent="0" algn="r" rtl="1">
              <a:buNone/>
            </a:pPr>
            <a:r>
              <a:rPr lang="ar-EG" b="1" dirty="0">
                <a:cs typeface="+mj-cs"/>
              </a:rPr>
              <a:t>فهم مبادئ التواصل الفعال</a:t>
            </a:r>
            <a:endParaRPr lang="en-US" b="1"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41323" y="1692166"/>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pPr algn="ctr"/>
            <a:r>
              <a:rPr lang="ar-EG" altLang="ar-SA" sz="2800" b="1" dirty="0">
                <a:solidFill>
                  <a:srgbClr val="C00000"/>
                </a:solidFill>
              </a:rPr>
              <a:t>تنظيم موظفيك</a:t>
            </a:r>
            <a:endParaRPr 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3B429915-7235-4762-BD51-52B20C2FFE13}"/>
              </a:ext>
            </a:extLst>
          </p:cNvPr>
          <p:cNvSpPr txBox="1">
            <a:spLocks noChangeArrowheads="1"/>
          </p:cNvSpPr>
          <p:nvPr/>
        </p:nvSpPr>
        <p:spPr>
          <a:xfrm>
            <a:off x="558676" y="3570874"/>
            <a:ext cx="10274135" cy="1739242"/>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indent="-571500" algn="just" rtl="1">
              <a:buFont typeface="Wingdings" panose="05000000000000000000" pitchFamily="2" charset="2"/>
              <a:buChar char="q"/>
            </a:pPr>
            <a:r>
              <a:rPr lang="ar-EG" altLang="ar-SA" sz="3600" b="1" dirty="0"/>
              <a:t>هو بيان مكتوب بما يفعله صاحب العمل، وكيفية أداء الوظيفة، ولماذا يتم ذلك. وعادةً ما يصور واجبات الوظيفة وظروف العمل ومسؤوليات التشغيل.</a:t>
            </a:r>
            <a:endParaRPr lang="en-US" altLang="ar-SA" sz="3600" b="1" dirty="0"/>
          </a:p>
        </p:txBody>
      </p:sp>
      <p:sp>
        <p:nvSpPr>
          <p:cNvPr id="2" name="TextBox 1">
            <a:extLst>
              <a:ext uri="{FF2B5EF4-FFF2-40B4-BE49-F238E27FC236}">
                <a16:creationId xmlns:a16="http://schemas.microsoft.com/office/drawing/2014/main" id="{A9161B2A-74B3-EA32-FDA8-268A06B047FB}"/>
              </a:ext>
            </a:extLst>
          </p:cNvPr>
          <p:cNvSpPr txBox="1"/>
          <p:nvPr/>
        </p:nvSpPr>
        <p:spPr>
          <a:xfrm>
            <a:off x="4476725" y="1784219"/>
            <a:ext cx="6096000" cy="954107"/>
          </a:xfrm>
          <a:prstGeom prst="rect">
            <a:avLst/>
          </a:prstGeom>
          <a:noFill/>
        </p:spPr>
        <p:txBody>
          <a:bodyPr wrap="square">
            <a:spAutoFit/>
          </a:bodyPr>
          <a:lstStyle/>
          <a:p>
            <a:pPr algn="r" rtl="1"/>
            <a:r>
              <a:rPr lang="ar-EG" altLang="ar-SA" sz="2800" b="1" u="sng" dirty="0">
                <a:solidFill>
                  <a:srgbClr val="C00000"/>
                </a:solidFill>
              </a:rPr>
              <a:t>الوصف </a:t>
            </a:r>
            <a:r>
              <a:rPr lang="ar-EG" altLang="ar-SA" sz="2800" b="1" u="sng" dirty="0" err="1">
                <a:solidFill>
                  <a:srgbClr val="C00000"/>
                </a:solidFill>
              </a:rPr>
              <a:t>الوظيفى</a:t>
            </a:r>
            <a:endParaRPr lang="ar-EG" altLang="ar-SA" sz="2800" b="1" u="sng" dirty="0">
              <a:solidFill>
                <a:srgbClr val="C00000"/>
              </a:solidFill>
            </a:endParaRPr>
          </a:p>
          <a:p>
            <a:r>
              <a:rPr lang="en-US" altLang="ar-SA" sz="2800" b="1" u="sng" dirty="0">
                <a:solidFill>
                  <a:srgbClr val="C00000"/>
                </a:solidFill>
              </a:rPr>
              <a:t>A job description </a:t>
            </a:r>
          </a:p>
        </p:txBody>
      </p:sp>
    </p:spTree>
    <p:extLst>
      <p:ext uri="{BB962C8B-B14F-4D97-AF65-F5344CB8AC3E}">
        <p14:creationId xmlns:p14="http://schemas.microsoft.com/office/powerpoint/2010/main" val="79015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88914"/>
            <a:ext cx="6096000" cy="523220"/>
          </a:xfrm>
          <a:prstGeom prst="rect">
            <a:avLst/>
          </a:prstGeom>
          <a:noFill/>
        </p:spPr>
        <p:txBody>
          <a:bodyPr wrap="square" rtlCol="0">
            <a:spAutoFit/>
          </a:bodyPr>
          <a:lstStyle/>
          <a:p>
            <a:pPr algn="ctr"/>
            <a:r>
              <a:rPr lang="ar-EG" altLang="ar-SA" sz="2800" b="1" dirty="0">
                <a:solidFill>
                  <a:srgbClr val="C00000"/>
                </a:solidFill>
              </a:rPr>
              <a:t>التواصل الإداري وتكنولوجيا المعلومات</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Discussion at a table with graphic overhead.">
            <a:extLst>
              <a:ext uri="{FF2B5EF4-FFF2-40B4-BE49-F238E27FC236}">
                <a16:creationId xmlns:a16="http://schemas.microsoft.com/office/drawing/2014/main" id="{5DF5683D-C919-6CEE-16A2-40AE706AA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592" y="2402991"/>
            <a:ext cx="7712258" cy="321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88914"/>
            <a:ext cx="6096000" cy="523220"/>
          </a:xfrm>
          <a:prstGeom prst="rect">
            <a:avLst/>
          </a:prstGeom>
          <a:noFill/>
        </p:spPr>
        <p:txBody>
          <a:bodyPr wrap="square" rtlCol="0">
            <a:spAutoFit/>
          </a:bodyPr>
          <a:lstStyle/>
          <a:p>
            <a:pPr algn="ctr"/>
            <a:r>
              <a:rPr lang="ar-EG" altLang="ar-SA" sz="2800" b="1" dirty="0">
                <a:solidFill>
                  <a:srgbClr val="C00000"/>
                </a:solidFill>
              </a:rPr>
              <a:t>التواصل الإداري وتكنولوجيا المعلومات</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85711F4-33F5-B639-1638-100B68F3CC75}"/>
              </a:ext>
            </a:extLst>
          </p:cNvPr>
          <p:cNvSpPr txBox="1"/>
          <p:nvPr/>
        </p:nvSpPr>
        <p:spPr>
          <a:xfrm>
            <a:off x="3048000" y="2893018"/>
            <a:ext cx="6096000" cy="1354217"/>
          </a:xfrm>
          <a:prstGeom prst="rect">
            <a:avLst/>
          </a:prstGeom>
          <a:noFill/>
        </p:spPr>
        <p:txBody>
          <a:bodyPr wrap="square">
            <a:spAutoFit/>
          </a:bodyPr>
          <a:lstStyle/>
          <a:p>
            <a:pPr algn="ctr" rtl="0">
              <a:spcBef>
                <a:spcPts val="600"/>
              </a:spcBef>
              <a:spcAft>
                <a:spcPts val="600"/>
              </a:spcAft>
              <a:defRPr/>
            </a:pPr>
            <a:r>
              <a:rPr lang="ar-EG" sz="2400" b="1" kern="0" dirty="0">
                <a:latin typeface="Verdana" pitchFamily="34" charset="0"/>
              </a:rPr>
              <a:t>مهارات التواصل =</a:t>
            </a:r>
          </a:p>
          <a:p>
            <a:pPr algn="ctr" rtl="0">
              <a:spcBef>
                <a:spcPts val="600"/>
              </a:spcBef>
              <a:spcAft>
                <a:spcPts val="600"/>
              </a:spcAft>
              <a:defRPr/>
            </a:pPr>
            <a:r>
              <a:rPr lang="ar-EG" sz="2400" b="1" kern="0" dirty="0">
                <a:latin typeface="Verdana" pitchFamily="34" charset="0"/>
              </a:rPr>
              <a:t>10% كلمات + 30% (نبرة الصوت + ضبط الصوت) + 60% لغة الجسد.</a:t>
            </a:r>
            <a:endParaRPr lang="en-US" sz="2400" b="1" kern="0" dirty="0">
              <a:latin typeface="Verdana" pitchFamily="34" charset="0"/>
            </a:endParaRPr>
          </a:p>
        </p:txBody>
      </p:sp>
    </p:spTree>
    <p:extLst>
      <p:ext uri="{BB962C8B-B14F-4D97-AF65-F5344CB8AC3E}">
        <p14:creationId xmlns:p14="http://schemas.microsoft.com/office/powerpoint/2010/main" val="3877682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ar-EG" altLang="ar-EG" sz="3200" b="1" dirty="0">
                <a:solidFill>
                  <a:srgbClr val="C00000"/>
                </a:solidFill>
              </a:rPr>
              <a:t>ما هو التواصل ؟؟</a:t>
            </a:r>
            <a:endParaRPr lang="en-US" altLang="ar-EG"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FontTx/>
              <a:buNone/>
            </a:pPr>
            <a:r>
              <a:rPr lang="ar-EG" altLang="ar-EG" dirty="0"/>
              <a:t>وبكلمات بسيطة يمكننا أن نقول إن</a:t>
            </a:r>
          </a:p>
          <a:p>
            <a:pPr algn="ctr">
              <a:buFontTx/>
              <a:buNone/>
            </a:pPr>
            <a:endParaRPr lang="ar-EG" altLang="ar-EG" dirty="0"/>
          </a:p>
          <a:p>
            <a:pPr algn="ctr">
              <a:buFontTx/>
              <a:buNone/>
            </a:pPr>
            <a:r>
              <a:rPr lang="ar-EG" altLang="ar-EG" dirty="0"/>
              <a:t>"فقط لنقل الرسالة"</a:t>
            </a:r>
          </a:p>
          <a:p>
            <a:pPr algn="ctr">
              <a:buFontTx/>
              <a:buNone/>
            </a:pPr>
            <a:endParaRPr lang="ar-EG" altLang="ar-EG" dirty="0"/>
          </a:p>
          <a:p>
            <a:pPr algn="ctr">
              <a:buFontTx/>
              <a:buNone/>
            </a:pPr>
            <a:r>
              <a:rPr lang="ar-EG" altLang="ar-EG" dirty="0"/>
              <a:t>نقل وفهم المعنى</a:t>
            </a:r>
          </a:p>
          <a:p>
            <a:pPr algn="ctr">
              <a:buFontTx/>
              <a:buNone/>
            </a:pPr>
            <a:r>
              <a:rPr lang="ar-EG" altLang="ar-EG" dirty="0"/>
              <a:t>كل ما يفعله المدير يتضمن التواصل</a:t>
            </a:r>
            <a:endParaRPr lang="en-US" altLang="ar-EG" dirty="0"/>
          </a:p>
        </p:txBody>
      </p:sp>
    </p:spTree>
    <p:extLst>
      <p:ext uri="{BB962C8B-B14F-4D97-AF65-F5344CB8AC3E}">
        <p14:creationId xmlns:p14="http://schemas.microsoft.com/office/powerpoint/2010/main" val="1390273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rtl="1">
              <a:buFontTx/>
              <a:buNone/>
            </a:pPr>
            <a:endParaRPr lang="en-US" altLang="ar-EG" dirty="0"/>
          </a:p>
          <a:p>
            <a:pPr algn="r" rtl="1">
              <a:buFontTx/>
              <a:buNone/>
            </a:pPr>
            <a:r>
              <a:rPr lang="en-US" altLang="ar-EG" dirty="0"/>
              <a:t>If we go in more detail we can say that communication is </a:t>
            </a:r>
          </a:p>
          <a:p>
            <a:pPr algn="ctr" rtl="1">
              <a:buFontTx/>
              <a:buNone/>
            </a:pPr>
            <a:r>
              <a:rPr lang="en-US" altLang="ar-EG" dirty="0"/>
              <a:t>the process of transmitting </a:t>
            </a:r>
            <a:r>
              <a:rPr lang="en-US" altLang="ar-EG" dirty="0">
                <a:solidFill>
                  <a:srgbClr val="F907A3"/>
                </a:solidFill>
              </a:rPr>
              <a:t>(</a:t>
            </a:r>
            <a:r>
              <a:rPr lang="en-US" altLang="ar-EG" b="1" dirty="0">
                <a:solidFill>
                  <a:srgbClr val="C00000"/>
                </a:solidFill>
              </a:rPr>
              <a:t>A</a:t>
            </a:r>
            <a:r>
              <a:rPr lang="en-US" altLang="ar-EG" dirty="0">
                <a:solidFill>
                  <a:srgbClr val="F907A3"/>
                </a:solidFill>
              </a:rPr>
              <a:t>                        </a:t>
            </a:r>
            <a:r>
              <a:rPr lang="en-US" altLang="ar-EG" b="1" dirty="0">
                <a:solidFill>
                  <a:srgbClr val="C00000"/>
                </a:solidFill>
              </a:rPr>
              <a:t>B</a:t>
            </a:r>
            <a:r>
              <a:rPr lang="en-US" altLang="ar-EG" dirty="0">
                <a:solidFill>
                  <a:srgbClr val="F907A3"/>
                </a:solidFill>
              </a:rPr>
              <a:t>)</a:t>
            </a:r>
            <a:r>
              <a:rPr lang="en-US" altLang="ar-EG" dirty="0"/>
              <a:t> &amp; Receiving </a:t>
            </a:r>
          </a:p>
          <a:p>
            <a:pPr algn="ctr" rtl="1">
              <a:buFontTx/>
              <a:buNone/>
            </a:pPr>
            <a:r>
              <a:rPr lang="en-US" altLang="ar-EG" dirty="0">
                <a:solidFill>
                  <a:srgbClr val="F907A3"/>
                </a:solidFill>
              </a:rPr>
              <a:t>(</a:t>
            </a:r>
            <a:r>
              <a:rPr lang="en-US" altLang="ar-EG" b="1" dirty="0">
                <a:solidFill>
                  <a:srgbClr val="C00000"/>
                </a:solidFill>
              </a:rPr>
              <a:t>B</a:t>
            </a:r>
            <a:r>
              <a:rPr lang="en-US" altLang="ar-EG" dirty="0">
                <a:solidFill>
                  <a:srgbClr val="F907A3"/>
                </a:solidFill>
              </a:rPr>
              <a:t>                              </a:t>
            </a:r>
            <a:r>
              <a:rPr lang="en-US" altLang="ar-EG" b="1" dirty="0">
                <a:solidFill>
                  <a:srgbClr val="C00000"/>
                </a:solidFill>
              </a:rPr>
              <a:t>A</a:t>
            </a:r>
            <a:r>
              <a:rPr lang="en-US" altLang="ar-EG" dirty="0">
                <a:solidFill>
                  <a:srgbClr val="F907A3"/>
                </a:solidFill>
              </a:rPr>
              <a:t>)</a:t>
            </a:r>
            <a:r>
              <a:rPr lang="en-US" altLang="ar-EG" dirty="0"/>
              <a:t> Messages.</a:t>
            </a:r>
            <a:endParaRPr lang="ar-EG" altLang="ar-EG" dirty="0"/>
          </a:p>
          <a:p>
            <a:pPr algn="ctr" rtl="1">
              <a:buFontTx/>
              <a:buNone/>
            </a:pPr>
            <a:endParaRPr lang="ar-EG" altLang="ar-EG" dirty="0"/>
          </a:p>
          <a:p>
            <a:pPr algn="ctr" rtl="1">
              <a:buFontTx/>
              <a:buNone/>
            </a:pPr>
            <a:r>
              <a:rPr lang="ar-EG" altLang="ar-EG" dirty="0"/>
              <a:t>إذا دخلنا في مزيد من التفاصيل يمكننا القول أن الاتصال هو</a:t>
            </a:r>
          </a:p>
          <a:p>
            <a:pPr algn="ctr" rtl="1">
              <a:buFontTx/>
              <a:buNone/>
            </a:pPr>
            <a:r>
              <a:rPr lang="ar-EG" altLang="ar-EG" dirty="0"/>
              <a:t>عملية إرسال (أ              ب) واستقبال (ب            أ) للرسائل.</a:t>
            </a:r>
            <a:endParaRPr lang="en-US" altLang="ar-EG" dirty="0"/>
          </a:p>
        </p:txBody>
      </p:sp>
      <p:sp>
        <p:nvSpPr>
          <p:cNvPr id="3077" name="Line 5"/>
          <p:cNvSpPr>
            <a:spLocks noChangeShapeType="1"/>
          </p:cNvSpPr>
          <p:nvPr/>
        </p:nvSpPr>
        <p:spPr bwMode="auto">
          <a:xfrm flipV="1">
            <a:off x="6190301" y="3283619"/>
            <a:ext cx="1356527" cy="15668"/>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3078" name="Line 6"/>
          <p:cNvSpPr>
            <a:spLocks noChangeShapeType="1"/>
          </p:cNvSpPr>
          <p:nvPr/>
        </p:nvSpPr>
        <p:spPr bwMode="auto">
          <a:xfrm>
            <a:off x="4192382" y="3875911"/>
            <a:ext cx="1503362" cy="0"/>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2" name="Line 6">
            <a:extLst>
              <a:ext uri="{FF2B5EF4-FFF2-40B4-BE49-F238E27FC236}">
                <a16:creationId xmlns:a16="http://schemas.microsoft.com/office/drawing/2014/main" id="{A73E0505-AE00-56B0-C10B-ED386351BD30}"/>
              </a:ext>
            </a:extLst>
          </p:cNvPr>
          <p:cNvSpPr>
            <a:spLocks noChangeShapeType="1"/>
          </p:cNvSpPr>
          <p:nvPr/>
        </p:nvSpPr>
        <p:spPr bwMode="auto">
          <a:xfrm flipH="1" flipV="1">
            <a:off x="3384332" y="5342103"/>
            <a:ext cx="1065554" cy="1"/>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6" name="Line 6">
            <a:extLst>
              <a:ext uri="{FF2B5EF4-FFF2-40B4-BE49-F238E27FC236}">
                <a16:creationId xmlns:a16="http://schemas.microsoft.com/office/drawing/2014/main" id="{C34698A1-B89D-E1C8-8D6A-1F6A5AED66A8}"/>
              </a:ext>
            </a:extLst>
          </p:cNvPr>
          <p:cNvSpPr>
            <a:spLocks noChangeShapeType="1"/>
          </p:cNvSpPr>
          <p:nvPr/>
        </p:nvSpPr>
        <p:spPr bwMode="auto">
          <a:xfrm flipH="1" flipV="1">
            <a:off x="6589138" y="5363123"/>
            <a:ext cx="1065554" cy="1"/>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Tree>
    <p:extLst>
      <p:ext uri="{BB962C8B-B14F-4D97-AF65-F5344CB8AC3E}">
        <p14:creationId xmlns:p14="http://schemas.microsoft.com/office/powerpoint/2010/main" val="397968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ar-EG" altLang="ar-EG" sz="3200" b="1" dirty="0">
                <a:solidFill>
                  <a:srgbClr val="C00000"/>
                </a:solidFill>
              </a:rPr>
              <a:t>ما هو التواصل؟</a:t>
            </a:r>
            <a:endParaRPr lang="en-US" altLang="ar-EG"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389852"/>
            <a:ext cx="10154479" cy="34235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buSzPct val="65000"/>
              <a:buNone/>
            </a:pPr>
            <a:r>
              <a:rPr lang="ar-EG" altLang="ar-SA" sz="2800" b="1" dirty="0"/>
              <a:t>التواصل بين الأشخاص</a:t>
            </a:r>
          </a:p>
          <a:p>
            <a:pPr marL="457200" lvl="1" indent="0" algn="r" rtl="1">
              <a:buSzPct val="65000"/>
              <a:buNone/>
            </a:pPr>
            <a:r>
              <a:rPr lang="ar-EG" altLang="ar-SA" sz="2800" b="1" dirty="0"/>
              <a:t>يحدث بين الأشخاص</a:t>
            </a:r>
          </a:p>
          <a:p>
            <a:pPr marL="457200" lvl="1" indent="0" algn="r" rtl="1">
              <a:buSzPct val="65000"/>
              <a:buNone/>
            </a:pPr>
            <a:endParaRPr lang="ar-EG" altLang="ar-SA" sz="2800" b="1" dirty="0"/>
          </a:p>
          <a:p>
            <a:pPr marL="457200" lvl="1" indent="0" algn="r" rtl="1">
              <a:buSzPct val="65000"/>
              <a:buNone/>
            </a:pPr>
            <a:r>
              <a:rPr lang="ar-EG" altLang="ar-SA" sz="2800" b="1" dirty="0"/>
              <a:t>التواصل التنظيمي</a:t>
            </a:r>
          </a:p>
          <a:p>
            <a:pPr marL="457200" lvl="1" indent="0" algn="r" rtl="1">
              <a:buSzPct val="65000"/>
              <a:buNone/>
            </a:pPr>
            <a:r>
              <a:rPr lang="ar-EG" altLang="ar-SA" sz="2800" b="1" dirty="0"/>
              <a:t>كل الأنماط والشبكات وأنظمة الاتصال في المنظمة</a:t>
            </a:r>
            <a:endParaRPr lang="en-US" altLang="ar-SA" sz="2800" b="1" dirty="0"/>
          </a:p>
        </p:txBody>
      </p:sp>
    </p:spTree>
    <p:extLst>
      <p:ext uri="{BB962C8B-B14F-4D97-AF65-F5344CB8AC3E}">
        <p14:creationId xmlns:p14="http://schemas.microsoft.com/office/powerpoint/2010/main" val="316971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marL="0" indent="0" algn="ctr">
              <a:buFont typeface="Arial" panose="020B0604020202020204" pitchFamily="34" charset="0"/>
              <a:buNone/>
            </a:pPr>
            <a:r>
              <a:rPr lang="ar-EG" sz="3200" b="1" dirty="0">
                <a:solidFill>
                  <a:srgbClr val="C00000"/>
                </a:solidFill>
                <a:effectLst>
                  <a:outerShdw blurRad="38100" dist="38100" dir="2700000" algn="tl">
                    <a:srgbClr val="000000">
                      <a:alpha val="43137"/>
                    </a:srgbClr>
                  </a:outerShdw>
                </a:effectLst>
              </a:rPr>
              <a:t>مهارات التواصل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Rounded Rectangle 9"/>
          <p:cNvSpPr/>
          <p:nvPr/>
        </p:nvSpPr>
        <p:spPr>
          <a:xfrm>
            <a:off x="2530954" y="2144680"/>
            <a:ext cx="6733671" cy="3348575"/>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altLang="sk-SK" sz="2400" b="1" dirty="0"/>
              <a:t>العملية التي يتبادل بها الأشخاص المعلومات أو يعبرون عن أفكارهم ومشاعرهم</a:t>
            </a:r>
            <a:endParaRPr lang="en-US" altLang="sk-SK" sz="2400" b="1" dirty="0"/>
          </a:p>
        </p:txBody>
      </p:sp>
    </p:spTree>
    <p:extLst>
      <p:ext uri="{BB962C8B-B14F-4D97-AF65-F5344CB8AC3E}">
        <p14:creationId xmlns:p14="http://schemas.microsoft.com/office/powerpoint/2010/main" val="393013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1"/>
          <p:cNvSpPr txBox="1">
            <a:spLocks/>
          </p:cNvSpPr>
          <p:nvPr/>
        </p:nvSpPr>
        <p:spPr>
          <a:xfrm>
            <a:off x="2154620" y="660902"/>
            <a:ext cx="6888275" cy="77456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altLang="en-US" sz="4000" b="1" dirty="0">
                <a:solidFill>
                  <a:srgbClr val="C00000"/>
                </a:solidFill>
                <a:effectLst>
                  <a:outerShdw blurRad="38100" dist="38100" dir="2700000" algn="tl">
                    <a:srgbClr val="000000">
                      <a:alpha val="43137"/>
                    </a:srgbClr>
                  </a:outerShdw>
                </a:effectLst>
                <a:latin typeface="+mn-lt"/>
              </a:rPr>
              <a:t>أسباب التواصل</a:t>
            </a:r>
            <a:endParaRPr lang="ar-EG" sz="4000" b="1" dirty="0">
              <a:solidFill>
                <a:srgbClr val="C00000"/>
              </a:solidFill>
              <a:effectLst>
                <a:outerShdw blurRad="38100" dist="38100" dir="2700000" algn="tl">
                  <a:srgbClr val="000000">
                    <a:alpha val="43137"/>
                  </a:srgbClr>
                </a:outerShdw>
              </a:effectLst>
              <a:latin typeface="+mn-lt"/>
            </a:endParaRPr>
          </a:p>
        </p:txBody>
      </p:sp>
      <p:graphicFrame>
        <p:nvGraphicFramePr>
          <p:cNvPr id="6" name="Content Placeholder 3"/>
          <p:cNvGraphicFramePr>
            <a:graphicFrameLocks/>
          </p:cNvGraphicFramePr>
          <p:nvPr>
            <p:extLst>
              <p:ext uri="{D42A27DB-BD31-4B8C-83A1-F6EECF244321}">
                <p14:modId xmlns:p14="http://schemas.microsoft.com/office/powerpoint/2010/main" val="318331454"/>
              </p:ext>
            </p:extLst>
          </p:nvPr>
        </p:nvGraphicFramePr>
        <p:xfrm>
          <a:off x="-743746" y="1512792"/>
          <a:ext cx="10174355" cy="504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7974560" y="2893469"/>
            <a:ext cx="4009431" cy="535531"/>
          </a:xfrm>
          <a:prstGeom prst="rect">
            <a:avLst/>
          </a:prstGeom>
        </p:spPr>
        <p:txBody>
          <a:bodyPr wrap="none">
            <a:spAutoFit/>
          </a:bodyPr>
          <a:lstStyle/>
          <a:p>
            <a:pPr algn="just" rtl="0">
              <a:lnSpc>
                <a:spcPct val="90000"/>
              </a:lnSpc>
            </a:pPr>
            <a:r>
              <a:rPr lang="ar-EG" altLang="en-US" sz="3200" b="1" dirty="0">
                <a:solidFill>
                  <a:srgbClr val="C00000"/>
                </a:solidFill>
                <a:effectLst>
                  <a:outerShdw blurRad="38100" dist="38100" dir="2700000" algn="tl">
                    <a:srgbClr val="000000">
                      <a:alpha val="43137"/>
                    </a:srgbClr>
                  </a:outerShdw>
                </a:effectLst>
              </a:rPr>
              <a:t>نحن نتواصل للأسباب التالية </a:t>
            </a:r>
            <a:endParaRPr lang="en-US" altLang="en-US" sz="32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7790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Rectangle 2">
            <a:extLst>
              <a:ext uri="{FF2B5EF4-FFF2-40B4-BE49-F238E27FC236}">
                <a16:creationId xmlns:a16="http://schemas.microsoft.com/office/drawing/2014/main" id="{DBA1132E-650B-1642-49EA-EF65A23EB3E1}"/>
              </a:ext>
            </a:extLst>
          </p:cNvPr>
          <p:cNvSpPr txBox="1">
            <a:spLocks noChangeArrowheads="1"/>
          </p:cNvSpPr>
          <p:nvPr/>
        </p:nvSpPr>
        <p:spPr>
          <a:xfrm>
            <a:off x="2238702" y="853826"/>
            <a:ext cx="6726979"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altLang="ar-SA" sz="2800" dirty="0">
                <a:solidFill>
                  <a:srgbClr val="C00000"/>
                </a:solidFill>
                <a:latin typeface="+mn-lt"/>
              </a:rPr>
              <a:t>التواصل </a:t>
            </a:r>
            <a:r>
              <a:rPr lang="ar-EG" altLang="ar-SA" sz="2800" dirty="0" err="1">
                <a:solidFill>
                  <a:srgbClr val="C00000"/>
                </a:solidFill>
                <a:latin typeface="+mn-lt"/>
              </a:rPr>
              <a:t>التنظيمى</a:t>
            </a:r>
            <a:endParaRPr lang="en-US" altLang="ar-SA" sz="2800" dirty="0">
              <a:solidFill>
                <a:srgbClr val="C00000"/>
              </a:solidFill>
              <a:latin typeface="+mn-lt"/>
            </a:endParaRPr>
          </a:p>
        </p:txBody>
      </p:sp>
      <p:sp>
        <p:nvSpPr>
          <p:cNvPr id="6" name="Rectangle 3">
            <a:extLst>
              <a:ext uri="{FF2B5EF4-FFF2-40B4-BE49-F238E27FC236}">
                <a16:creationId xmlns:a16="http://schemas.microsoft.com/office/drawing/2014/main" id="{F9A68053-5F41-3E75-CD3C-8FB1C6AFA8ED}"/>
              </a:ext>
            </a:extLst>
          </p:cNvPr>
          <p:cNvSpPr txBox="1">
            <a:spLocks noChangeArrowheads="1"/>
          </p:cNvSpPr>
          <p:nvPr/>
        </p:nvSpPr>
        <p:spPr>
          <a:xfrm>
            <a:off x="586504" y="2253918"/>
            <a:ext cx="10515600" cy="3654882"/>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altLang="ar-SA" sz="3200" b="1" dirty="0">
                <a:solidFill>
                  <a:srgbClr val="C00000"/>
                </a:solidFill>
              </a:rPr>
              <a:t>التواصل الرسمي</a:t>
            </a:r>
          </a:p>
          <a:p>
            <a:pPr algn="r" rtl="1"/>
            <a:r>
              <a:rPr lang="ar-EG" altLang="ar-SA" sz="3200" b="1" dirty="0"/>
              <a:t>الاتصال الذي يتبع سلسلة القيادة الرسمية أو الاتصال المطلوب لأداء وظيفة ما</a:t>
            </a:r>
          </a:p>
          <a:p>
            <a:pPr algn="r" rtl="1"/>
            <a:r>
              <a:rPr lang="ar-EG" altLang="ar-SA" sz="3200" b="1" dirty="0"/>
              <a:t>يحدث ضمن ترتيبات العمل التنظيمية المقررة</a:t>
            </a:r>
          </a:p>
          <a:p>
            <a:pPr algn="r" rtl="1"/>
            <a:r>
              <a:rPr lang="ar-EG" altLang="ar-SA" sz="3200" b="1" dirty="0">
                <a:solidFill>
                  <a:srgbClr val="C00000"/>
                </a:solidFill>
              </a:rPr>
              <a:t>التواصل غير الرسمي</a:t>
            </a:r>
          </a:p>
          <a:p>
            <a:pPr algn="r" rtl="1"/>
            <a:r>
              <a:rPr lang="ar-EG" altLang="ar-SA" sz="3200" b="1" dirty="0"/>
              <a:t>لا يتم تحديده من خلال التسلسل الهرمي الهيكلي للمنظمة</a:t>
            </a:r>
            <a:endParaRPr lang="en-US" altLang="ar-SA" sz="3200" b="1" dirty="0"/>
          </a:p>
        </p:txBody>
      </p:sp>
    </p:spTree>
    <p:extLst>
      <p:ext uri="{BB962C8B-B14F-4D97-AF65-F5344CB8AC3E}">
        <p14:creationId xmlns:p14="http://schemas.microsoft.com/office/powerpoint/2010/main" val="98367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ar-EG" sz="3200" b="1" dirty="0">
                <a:solidFill>
                  <a:srgbClr val="C00000"/>
                </a:solidFill>
                <a:effectLst>
                  <a:outerShdw blurRad="38100" dist="38100" dir="2700000" algn="tl">
                    <a:srgbClr val="000000">
                      <a:alpha val="43137"/>
                    </a:srgbClr>
                  </a:outerShdw>
                </a:effectLst>
              </a:rPr>
              <a:t>نموذج التواصل</a:t>
            </a:r>
          </a:p>
        </p:txBody>
      </p:sp>
      <p:sp>
        <p:nvSpPr>
          <p:cNvPr id="5" name="Rectangle 4"/>
          <p:cNvSpPr/>
          <p:nvPr/>
        </p:nvSpPr>
        <p:spPr>
          <a:xfrm>
            <a:off x="467422" y="8026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8" name="Picture 7">
            <a:extLst>
              <a:ext uri="{FF2B5EF4-FFF2-40B4-BE49-F238E27FC236}">
                <a16:creationId xmlns:a16="http://schemas.microsoft.com/office/drawing/2014/main" id="{4785DF51-1C59-7167-5BE6-BF142EAF2EE9}"/>
              </a:ext>
            </a:extLst>
          </p:cNvPr>
          <p:cNvPicPr>
            <a:picLocks noChangeAspect="1"/>
          </p:cNvPicPr>
          <p:nvPr/>
        </p:nvPicPr>
        <p:blipFill>
          <a:blip r:embed="rId3"/>
          <a:srcRect l="8007" t="31470" r="9744" b="13639"/>
          <a:stretch/>
        </p:blipFill>
        <p:spPr>
          <a:xfrm>
            <a:off x="429746" y="2124046"/>
            <a:ext cx="5298332" cy="3764414"/>
          </a:xfrm>
          <a:prstGeom prst="rect">
            <a:avLst/>
          </a:prstGeom>
        </p:spPr>
      </p:pic>
      <p:pic>
        <p:nvPicPr>
          <p:cNvPr id="9" name="Picture 8">
            <a:extLst>
              <a:ext uri="{FF2B5EF4-FFF2-40B4-BE49-F238E27FC236}">
                <a16:creationId xmlns:a16="http://schemas.microsoft.com/office/drawing/2014/main" id="{0DCA744B-F132-EC02-7BDC-4A844632FEE2}"/>
              </a:ext>
            </a:extLst>
          </p:cNvPr>
          <p:cNvPicPr>
            <a:picLocks noChangeAspect="1"/>
          </p:cNvPicPr>
          <p:nvPr/>
        </p:nvPicPr>
        <p:blipFill>
          <a:blip r:embed="rId4"/>
          <a:srcRect l="9773" t="17411" r="9390" b="9648"/>
          <a:stretch/>
        </p:blipFill>
        <p:spPr>
          <a:xfrm>
            <a:off x="5868439" y="2117056"/>
            <a:ext cx="5116003" cy="3586788"/>
          </a:xfrm>
          <a:prstGeom prst="rect">
            <a:avLst/>
          </a:prstGeom>
        </p:spPr>
      </p:pic>
    </p:spTree>
    <p:extLst>
      <p:ext uri="{BB962C8B-B14F-4D97-AF65-F5344CB8AC3E}">
        <p14:creationId xmlns:p14="http://schemas.microsoft.com/office/powerpoint/2010/main" val="3382974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2050" name="Picture 2" descr="Communication Flows || Mobilizing Individuals and Groups || Bcis Notes">
            <a:extLst>
              <a:ext uri="{FF2B5EF4-FFF2-40B4-BE49-F238E27FC236}">
                <a16:creationId xmlns:a16="http://schemas.microsoft.com/office/drawing/2014/main" id="{CED8272B-EB03-5B30-776D-9AA5E64306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6490" y="1755216"/>
            <a:ext cx="4770782" cy="396785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6" name="Picture 5">
            <a:extLst>
              <a:ext uri="{FF2B5EF4-FFF2-40B4-BE49-F238E27FC236}">
                <a16:creationId xmlns:a16="http://schemas.microsoft.com/office/drawing/2014/main" id="{9F9D2F86-2FC6-88D0-C813-05711B0764FD}"/>
              </a:ext>
            </a:extLst>
          </p:cNvPr>
          <p:cNvPicPr>
            <a:picLocks noChangeAspect="1"/>
          </p:cNvPicPr>
          <p:nvPr/>
        </p:nvPicPr>
        <p:blipFill>
          <a:blip r:embed="rId4"/>
          <a:srcRect l="11761" t="34847" r="15171" b="23823"/>
          <a:stretch/>
        </p:blipFill>
        <p:spPr>
          <a:xfrm>
            <a:off x="463101" y="2217807"/>
            <a:ext cx="5475120" cy="3595617"/>
          </a:xfrm>
          <a:prstGeom prst="rect">
            <a:avLst/>
          </a:prstGeom>
        </p:spPr>
      </p:pic>
      <p:sp>
        <p:nvSpPr>
          <p:cNvPr id="8" name="Flowchart: Process 7">
            <a:extLst>
              <a:ext uri="{FF2B5EF4-FFF2-40B4-BE49-F238E27FC236}">
                <a16:creationId xmlns:a16="http://schemas.microsoft.com/office/drawing/2014/main" id="{1F15F16A-C07E-D43F-E603-E5F01DAA482D}"/>
              </a:ext>
            </a:extLst>
          </p:cNvPr>
          <p:cNvSpPr/>
          <p:nvPr/>
        </p:nvSpPr>
        <p:spPr>
          <a:xfrm>
            <a:off x="4518212" y="2816351"/>
            <a:ext cx="1271330" cy="701399"/>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err="1"/>
              <a:t>المتلقى</a:t>
            </a:r>
            <a:endParaRPr lang="en-US" dirty="0"/>
          </a:p>
        </p:txBody>
      </p:sp>
      <p:sp>
        <p:nvSpPr>
          <p:cNvPr id="9" name="Flowchart: Process 8">
            <a:extLst>
              <a:ext uri="{FF2B5EF4-FFF2-40B4-BE49-F238E27FC236}">
                <a16:creationId xmlns:a16="http://schemas.microsoft.com/office/drawing/2014/main" id="{B005FCDD-5541-90C3-421C-0535360230C6}"/>
              </a:ext>
            </a:extLst>
          </p:cNvPr>
          <p:cNvSpPr/>
          <p:nvPr/>
        </p:nvSpPr>
        <p:spPr>
          <a:xfrm>
            <a:off x="2680018" y="2816351"/>
            <a:ext cx="1063644" cy="776703"/>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t>الوسيط</a:t>
            </a:r>
            <a:endParaRPr lang="en-US" dirty="0"/>
          </a:p>
        </p:txBody>
      </p:sp>
      <p:sp>
        <p:nvSpPr>
          <p:cNvPr id="10" name="Flowchart: Process 9">
            <a:extLst>
              <a:ext uri="{FF2B5EF4-FFF2-40B4-BE49-F238E27FC236}">
                <a16:creationId xmlns:a16="http://schemas.microsoft.com/office/drawing/2014/main" id="{36472806-8412-4201-D150-AA3DFF5DECAC}"/>
              </a:ext>
            </a:extLst>
          </p:cNvPr>
          <p:cNvSpPr/>
          <p:nvPr/>
        </p:nvSpPr>
        <p:spPr>
          <a:xfrm>
            <a:off x="665407" y="2743821"/>
            <a:ext cx="1271330" cy="776703"/>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t>المرسل</a:t>
            </a:r>
            <a:endParaRPr lang="en-US" dirty="0"/>
          </a:p>
        </p:txBody>
      </p:sp>
      <p:sp>
        <p:nvSpPr>
          <p:cNvPr id="11" name="Flowchart: Process 10">
            <a:extLst>
              <a:ext uri="{FF2B5EF4-FFF2-40B4-BE49-F238E27FC236}">
                <a16:creationId xmlns:a16="http://schemas.microsoft.com/office/drawing/2014/main" id="{C1EC999A-57DB-9024-3A75-EAAC0B797BB9}"/>
              </a:ext>
            </a:extLst>
          </p:cNvPr>
          <p:cNvSpPr/>
          <p:nvPr/>
        </p:nvSpPr>
        <p:spPr>
          <a:xfrm>
            <a:off x="2441986" y="3926535"/>
            <a:ext cx="1701502" cy="776703"/>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t>التعليق ( الرد )</a:t>
            </a:r>
            <a:endParaRPr lang="en-US" dirty="0"/>
          </a:p>
        </p:txBody>
      </p:sp>
      <p:sp>
        <p:nvSpPr>
          <p:cNvPr id="12" name="TextBox 11">
            <a:extLst>
              <a:ext uri="{FF2B5EF4-FFF2-40B4-BE49-F238E27FC236}">
                <a16:creationId xmlns:a16="http://schemas.microsoft.com/office/drawing/2014/main" id="{1684E45B-C41C-3FC1-8AEF-9C2EFE56C773}"/>
              </a:ext>
            </a:extLst>
          </p:cNvPr>
          <p:cNvSpPr txBox="1"/>
          <p:nvPr/>
        </p:nvSpPr>
        <p:spPr>
          <a:xfrm>
            <a:off x="2890221" y="904759"/>
            <a:ext cx="6096000" cy="584775"/>
          </a:xfrm>
          <a:prstGeom prst="rect">
            <a:avLst/>
          </a:prstGeom>
          <a:noFill/>
        </p:spPr>
        <p:txBody>
          <a:bodyPr wrap="square" rtlCol="0">
            <a:spAutoFit/>
          </a:bodyPr>
          <a:lstStyle/>
          <a:p>
            <a:pPr algn="ctr"/>
            <a:r>
              <a:rPr lang="ar-EG" sz="3200" b="1" dirty="0">
                <a:solidFill>
                  <a:srgbClr val="C00000"/>
                </a:solidFill>
                <a:effectLst>
                  <a:outerShdw blurRad="38100" dist="38100" dir="2700000" algn="tl">
                    <a:srgbClr val="000000">
                      <a:alpha val="43137"/>
                    </a:srgbClr>
                  </a:outerShdw>
                </a:effectLst>
              </a:rPr>
              <a:t>نموذج التواصل</a:t>
            </a:r>
          </a:p>
        </p:txBody>
      </p:sp>
    </p:spTree>
    <p:extLst>
      <p:ext uri="{BB962C8B-B14F-4D97-AF65-F5344CB8AC3E}">
        <p14:creationId xmlns:p14="http://schemas.microsoft.com/office/powerpoint/2010/main" val="3563086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898814"/>
            <a:ext cx="6096000" cy="523220"/>
          </a:xfrm>
          <a:prstGeom prst="rect">
            <a:avLst/>
          </a:prstGeom>
          <a:noFill/>
        </p:spPr>
        <p:txBody>
          <a:bodyPr wrap="square" rtlCol="0">
            <a:spAutoFit/>
          </a:bodyPr>
          <a:lstStyle/>
          <a:p>
            <a:pPr algn="ctr"/>
            <a:r>
              <a:rPr lang="ar-EG" altLang="ar-SA" sz="2800" b="1" dirty="0">
                <a:solidFill>
                  <a:srgbClr val="C00000"/>
                </a:solidFill>
              </a:rPr>
              <a:t>عملية التواصل بين الأشخاص</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630177" y="2326378"/>
            <a:ext cx="10236606" cy="2677656"/>
          </a:xfrm>
          <a:prstGeom prst="rect">
            <a:avLst/>
          </a:prstGeom>
          <a:noFill/>
        </p:spPr>
        <p:txBody>
          <a:bodyPr wrap="square">
            <a:spAutoFit/>
          </a:bodyPr>
          <a:lstStyle/>
          <a:p>
            <a:pPr algn="r" rtl="1"/>
            <a:r>
              <a:rPr lang="ar-EG" altLang="ar-SA" sz="2800" b="1" dirty="0">
                <a:solidFill>
                  <a:srgbClr val="C00000"/>
                </a:solidFill>
              </a:rPr>
              <a:t>الرسالة - </a:t>
            </a:r>
            <a:r>
              <a:rPr lang="ar-EG" altLang="ar-SA" sz="2800" b="1" dirty="0"/>
              <a:t>الغرض المراد نقله</a:t>
            </a:r>
          </a:p>
          <a:p>
            <a:pPr algn="r" rtl="1"/>
            <a:r>
              <a:rPr lang="ar-EG" altLang="ar-SA" sz="2800" b="1" dirty="0">
                <a:solidFill>
                  <a:srgbClr val="C00000"/>
                </a:solidFill>
              </a:rPr>
              <a:t>التشفير - </a:t>
            </a:r>
            <a:r>
              <a:rPr lang="ar-EG" altLang="ar-SA" sz="2800" b="1" dirty="0"/>
              <a:t>تحويل الرسالة إلى شكل رمزي</a:t>
            </a:r>
          </a:p>
          <a:p>
            <a:pPr algn="r" rtl="1"/>
            <a:r>
              <a:rPr lang="ar-EG" altLang="ar-SA" sz="2800" b="1" dirty="0">
                <a:solidFill>
                  <a:srgbClr val="C00000"/>
                </a:solidFill>
              </a:rPr>
              <a:t>القناة - </a:t>
            </a:r>
            <a:r>
              <a:rPr lang="ar-EG" altLang="ar-SA" sz="2800" b="1" dirty="0"/>
              <a:t>الوسيط الذي تنتقل عبره الرسالة</a:t>
            </a:r>
          </a:p>
          <a:p>
            <a:pPr algn="r" rtl="1"/>
            <a:r>
              <a:rPr lang="ar-EG" altLang="ar-SA" sz="2800" b="1" dirty="0">
                <a:solidFill>
                  <a:srgbClr val="C00000"/>
                </a:solidFill>
              </a:rPr>
              <a:t>فك التشفير - </a:t>
            </a:r>
            <a:r>
              <a:rPr lang="ar-EG" altLang="ar-SA" sz="2800" b="1" dirty="0"/>
              <a:t>إعادة ترجمة رسالة المرسل</a:t>
            </a:r>
          </a:p>
          <a:p>
            <a:pPr algn="r" rtl="1"/>
            <a:r>
              <a:rPr lang="ar-EG" altLang="ar-SA" sz="2800" b="1" dirty="0">
                <a:solidFill>
                  <a:srgbClr val="C00000"/>
                </a:solidFill>
              </a:rPr>
              <a:t>الضوضاء - </a:t>
            </a:r>
            <a:r>
              <a:rPr lang="ar-EG" altLang="ar-SA" sz="2800" b="1" dirty="0"/>
              <a:t>الاضطرابات التي تتداخل مع نقل أو استلام أو ردود الفعل الخاصة برسالة</a:t>
            </a:r>
          </a:p>
          <a:p>
            <a:pPr algn="r" rtl="1"/>
            <a:r>
              <a:rPr lang="ar-EG" altLang="ar-SA" sz="2800" b="1" dirty="0">
                <a:solidFill>
                  <a:srgbClr val="C00000"/>
                </a:solidFill>
              </a:rPr>
              <a:t>ردود الفعل </a:t>
            </a:r>
            <a:r>
              <a:rPr lang="ar-EG" altLang="ar-SA" sz="2800" b="1" dirty="0"/>
              <a:t>هي في الأساس استجابة/تفاعل المستقبل بعد استلام الرسالة.</a:t>
            </a:r>
            <a:endParaRPr lang="en-US" altLang="ar-EG" sz="2800" b="1" dirty="0"/>
          </a:p>
        </p:txBody>
      </p:sp>
    </p:spTree>
    <p:extLst>
      <p:ext uri="{BB962C8B-B14F-4D97-AF65-F5344CB8AC3E}">
        <p14:creationId xmlns:p14="http://schemas.microsoft.com/office/powerpoint/2010/main" val="3759619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523220"/>
          </a:xfrm>
          <a:prstGeom prst="rect">
            <a:avLst/>
          </a:prstGeom>
          <a:noFill/>
        </p:spPr>
        <p:txBody>
          <a:bodyPr wrap="square" rtlCol="0">
            <a:spAutoFit/>
          </a:bodyPr>
          <a:lstStyle/>
          <a:p>
            <a:pPr algn="ctr"/>
            <a:r>
              <a:rPr lang="ar-EG" altLang="ar-SA" sz="2800" b="1" dirty="0">
                <a:solidFill>
                  <a:srgbClr val="C00000"/>
                </a:solidFill>
              </a:rPr>
              <a:t>مكونات عملية الاتصال</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284010" y="2747848"/>
            <a:ext cx="10582772" cy="2419124"/>
          </a:xfrm>
          <a:prstGeom prst="rect">
            <a:avLst/>
          </a:prstGeom>
          <a:noFill/>
        </p:spPr>
        <p:txBody>
          <a:bodyPr wrap="square">
            <a:spAutoFit/>
          </a:bodyPr>
          <a:lstStyle/>
          <a:p>
            <a:pPr algn="r" rtl="1">
              <a:lnSpc>
                <a:spcPct val="90000"/>
              </a:lnSpc>
            </a:pPr>
            <a:r>
              <a:rPr lang="ar-EG" altLang="ar-EG" sz="2400" b="1" dirty="0">
                <a:solidFill>
                  <a:srgbClr val="C00000"/>
                </a:solidFill>
              </a:rPr>
              <a:t>الرسالة</a:t>
            </a:r>
          </a:p>
          <a:p>
            <a:pPr algn="r" rtl="1">
              <a:lnSpc>
                <a:spcPct val="90000"/>
              </a:lnSpc>
            </a:pPr>
            <a:endParaRPr lang="ar-EG" altLang="ar-EG" sz="2400" b="1" dirty="0">
              <a:solidFill>
                <a:srgbClr val="C00000"/>
              </a:solidFill>
            </a:endParaRPr>
          </a:p>
          <a:p>
            <a:pPr algn="r" rtl="1">
              <a:lnSpc>
                <a:spcPct val="90000"/>
              </a:lnSpc>
            </a:pPr>
            <a:r>
              <a:rPr lang="ar-EG" altLang="ar-EG" sz="2400" b="1" dirty="0"/>
              <a:t>هي في الأساس الفكرة الأساسية التي تريد توصيلها.</a:t>
            </a:r>
          </a:p>
          <a:p>
            <a:pPr algn="r" rtl="1">
              <a:lnSpc>
                <a:spcPct val="90000"/>
              </a:lnSpc>
            </a:pPr>
            <a:r>
              <a:rPr lang="ar-EG" altLang="ar-EG" sz="2400" b="1" dirty="0"/>
              <a:t>قد تكون الرسالة</a:t>
            </a:r>
            <a:r>
              <a:rPr lang="en-US" altLang="ar-EG" sz="2400" b="1" dirty="0"/>
              <a:t> </a:t>
            </a:r>
          </a:p>
          <a:p>
            <a:pPr marL="800100" lvl="1" indent="-342900" algn="r" rtl="1">
              <a:lnSpc>
                <a:spcPct val="90000"/>
              </a:lnSpc>
              <a:buFont typeface="Arial" panose="020B0604020202020204" pitchFamily="34" charset="0"/>
              <a:buChar char="•"/>
            </a:pPr>
            <a:r>
              <a:rPr lang="ar-EG" altLang="ar-EG" sz="2400" b="1" dirty="0"/>
              <a:t>لفظية، بمعنى (مكتوبة أو منطوقة)</a:t>
            </a:r>
            <a:endParaRPr lang="en-US" altLang="ar-EG" sz="2400" b="1" dirty="0"/>
          </a:p>
          <a:p>
            <a:pPr marL="800100" lvl="1" indent="-342900" algn="r" rtl="1">
              <a:lnSpc>
                <a:spcPct val="90000"/>
              </a:lnSpc>
              <a:buFont typeface="Arial" panose="020B0604020202020204" pitchFamily="34" charset="0"/>
              <a:buChar char="•"/>
            </a:pPr>
            <a:r>
              <a:rPr lang="ar-EG" altLang="ar-EG" sz="2400" b="1" dirty="0"/>
              <a:t>غير لفظية، بمعنى (رموز أو صور أو غير منطوقة).</a:t>
            </a:r>
          </a:p>
          <a:p>
            <a:pPr algn="r" rtl="1">
              <a:lnSpc>
                <a:spcPct val="90000"/>
              </a:lnSpc>
            </a:pPr>
            <a:r>
              <a:rPr lang="ar-EG" altLang="ar-EG" sz="2400" b="1" dirty="0"/>
              <a:t>هذا عنصر مهم للغاية في الاتصال "يجب أن تكون رسالتك واضحة وسهلة الفهم"</a:t>
            </a:r>
            <a:endParaRPr lang="en-US" altLang="ar-EG" sz="2400" dirty="0"/>
          </a:p>
        </p:txBody>
      </p:sp>
    </p:spTree>
    <p:extLst>
      <p:ext uri="{BB962C8B-B14F-4D97-AF65-F5344CB8AC3E}">
        <p14:creationId xmlns:p14="http://schemas.microsoft.com/office/powerpoint/2010/main" val="69678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747127" y="2421586"/>
            <a:ext cx="9966036" cy="2419124"/>
          </a:xfrm>
          <a:prstGeom prst="rect">
            <a:avLst/>
          </a:prstGeom>
          <a:noFill/>
        </p:spPr>
        <p:txBody>
          <a:bodyPr wrap="square">
            <a:spAutoFit/>
          </a:bodyPr>
          <a:lstStyle/>
          <a:p>
            <a:pPr algn="r" rtl="1">
              <a:lnSpc>
                <a:spcPct val="90000"/>
              </a:lnSpc>
            </a:pPr>
            <a:r>
              <a:rPr lang="ar-EG" altLang="ar-EG" sz="2400" b="1" dirty="0">
                <a:solidFill>
                  <a:srgbClr val="C00000"/>
                </a:solidFill>
              </a:rPr>
              <a:t>الرسالة، تابع</a:t>
            </a:r>
          </a:p>
          <a:p>
            <a:pPr algn="r" rtl="1">
              <a:lnSpc>
                <a:spcPct val="90000"/>
              </a:lnSpc>
            </a:pPr>
            <a:endParaRPr lang="ar-EG" altLang="ar-EG" sz="2400" b="1" dirty="0">
              <a:solidFill>
                <a:srgbClr val="C00000"/>
              </a:solidFill>
            </a:endParaRPr>
          </a:p>
          <a:p>
            <a:pPr marL="342900" indent="-342900" algn="r" rtl="1">
              <a:lnSpc>
                <a:spcPct val="90000"/>
              </a:lnSpc>
              <a:buFont typeface="Arial" panose="020B0604020202020204" pitchFamily="34" charset="0"/>
              <a:buChar char="•"/>
            </a:pPr>
            <a:r>
              <a:rPr lang="ar-EG" altLang="ar-EG" sz="2400" b="1" dirty="0"/>
              <a:t>العنصر الأكثر أهمية في الرسالة هو المتلقي. يجب أن تكون على دراية تامة بالمتلقي.</a:t>
            </a:r>
          </a:p>
          <a:p>
            <a:pPr marL="342900" indent="-342900" algn="r" rtl="1">
              <a:lnSpc>
                <a:spcPct val="90000"/>
              </a:lnSpc>
              <a:buFont typeface="Arial" panose="020B0604020202020204" pitchFamily="34" charset="0"/>
              <a:buChar char="•"/>
            </a:pPr>
            <a:r>
              <a:rPr lang="ar-EG" altLang="ar-EG" sz="2400" b="1" dirty="0"/>
              <a:t>أثناء إعداد الرسالة، يجب أن تضع في اعتبارك كيف سيفسر المتلقي الرسالة.</a:t>
            </a:r>
          </a:p>
          <a:p>
            <a:pPr marL="342900" indent="-342900" algn="r" rtl="1">
              <a:lnSpc>
                <a:spcPct val="90000"/>
              </a:lnSpc>
              <a:buFont typeface="Arial" panose="020B0604020202020204" pitchFamily="34" charset="0"/>
              <a:buChar char="•"/>
            </a:pPr>
            <a:r>
              <a:rPr lang="ar-EG" altLang="ar-EG" sz="2400" b="1" dirty="0"/>
              <a:t>يجب عليك (المرسل) أيضًا أن تضع في اعتبارك علاقتك بالمتلقي أثناء إعداد الرسالة.</a:t>
            </a:r>
          </a:p>
          <a:p>
            <a:pPr marL="342900" indent="-342900" algn="r" rtl="1">
              <a:lnSpc>
                <a:spcPct val="90000"/>
              </a:lnSpc>
              <a:buFont typeface="Arial" panose="020B0604020202020204" pitchFamily="34" charset="0"/>
              <a:buChar char="•"/>
            </a:pPr>
            <a:r>
              <a:rPr lang="ar-EG" altLang="ar-EG" sz="2400" b="1" dirty="0"/>
              <a:t>في بعض الأحيان قد تتسبب الرسالة الخاطئة في خسارة لمنظمتك، أو لنفسك.</a:t>
            </a:r>
          </a:p>
          <a:p>
            <a:pPr marL="342900" indent="-342900" algn="r" rtl="1">
              <a:lnSpc>
                <a:spcPct val="90000"/>
              </a:lnSpc>
              <a:buFont typeface="Arial" panose="020B0604020202020204" pitchFamily="34" charset="0"/>
              <a:buChar char="•"/>
            </a:pPr>
            <a:r>
              <a:rPr lang="ar-EG" altLang="ar-EG" sz="2400" b="1" dirty="0"/>
              <a:t>أو قد تخلق انطباعًا سيئًا عنك/شركتك.</a:t>
            </a:r>
            <a:endParaRPr lang="en-US" altLang="ar-EG" sz="2400" dirty="0"/>
          </a:p>
        </p:txBody>
      </p:sp>
      <p:sp>
        <p:nvSpPr>
          <p:cNvPr id="9" name="TextBox 8">
            <a:extLst>
              <a:ext uri="{FF2B5EF4-FFF2-40B4-BE49-F238E27FC236}">
                <a16:creationId xmlns:a16="http://schemas.microsoft.com/office/drawing/2014/main" id="{7F3D9769-F379-EE78-3D13-E0617F60CE1A}"/>
              </a:ext>
            </a:extLst>
          </p:cNvPr>
          <p:cNvSpPr txBox="1"/>
          <p:nvPr/>
        </p:nvSpPr>
        <p:spPr>
          <a:xfrm>
            <a:off x="2576770" y="758085"/>
            <a:ext cx="6096000" cy="523220"/>
          </a:xfrm>
          <a:prstGeom prst="rect">
            <a:avLst/>
          </a:prstGeom>
          <a:noFill/>
        </p:spPr>
        <p:txBody>
          <a:bodyPr wrap="square" rtlCol="0">
            <a:spAutoFit/>
          </a:bodyPr>
          <a:lstStyle/>
          <a:p>
            <a:pPr algn="ctr"/>
            <a:r>
              <a:rPr lang="ar-EG" altLang="ar-SA" sz="2800" b="1" dirty="0">
                <a:solidFill>
                  <a:srgbClr val="C00000"/>
                </a:solidFill>
              </a:rPr>
              <a:t>مكونات عملية الاتصال</a:t>
            </a:r>
            <a:endParaRPr lang="en-US" altLang="ar-SA" sz="2800" b="1" dirty="0">
              <a:solidFill>
                <a:srgbClr val="C00000"/>
              </a:solidFill>
            </a:endParaRPr>
          </a:p>
        </p:txBody>
      </p:sp>
    </p:spTree>
    <p:extLst>
      <p:ext uri="{BB962C8B-B14F-4D97-AF65-F5344CB8AC3E}">
        <p14:creationId xmlns:p14="http://schemas.microsoft.com/office/powerpoint/2010/main" val="1563301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712304" y="2479572"/>
            <a:ext cx="9926020" cy="2062103"/>
          </a:xfrm>
          <a:prstGeom prst="rect">
            <a:avLst/>
          </a:prstGeom>
          <a:noFill/>
        </p:spPr>
        <p:txBody>
          <a:bodyPr wrap="square">
            <a:spAutoFit/>
          </a:bodyPr>
          <a:lstStyle/>
          <a:p>
            <a:pPr algn="r" rtl="1"/>
            <a:r>
              <a:rPr lang="ar-EG" altLang="ar-EG" sz="2800" b="1" dirty="0">
                <a:solidFill>
                  <a:srgbClr val="C00000"/>
                </a:solidFill>
              </a:rPr>
              <a:t>المرسل (المشفر)</a:t>
            </a:r>
            <a:endParaRPr lang="en-US" altLang="ar-EG" sz="2800" b="1" dirty="0">
              <a:solidFill>
                <a:srgbClr val="C00000"/>
              </a:solidFill>
            </a:endParaRPr>
          </a:p>
          <a:p>
            <a:pPr algn="r" rtl="1"/>
            <a:endParaRPr lang="ar-EG" altLang="ar-EG" sz="2800" b="1" dirty="0">
              <a:solidFill>
                <a:srgbClr val="C00000"/>
              </a:solidFill>
            </a:endParaRPr>
          </a:p>
          <a:p>
            <a:pPr marL="457200" indent="-457200" algn="r" rtl="1">
              <a:buFont typeface="Arial" panose="020B0604020202020204" pitchFamily="34" charset="0"/>
              <a:buChar char="•"/>
            </a:pPr>
            <a:r>
              <a:rPr lang="ar-EG" altLang="ar-EG" sz="2400" b="1" dirty="0"/>
              <a:t>عند إرسال الرسالة، تكون أنت "المشفر".</a:t>
            </a:r>
          </a:p>
          <a:p>
            <a:pPr marL="457200" indent="-457200" algn="r" rtl="1">
              <a:buFont typeface="Arial" panose="020B0604020202020204" pitchFamily="34" charset="0"/>
              <a:buChar char="•"/>
            </a:pPr>
            <a:r>
              <a:rPr lang="ar-EG" altLang="ar-EG" sz="2400" b="1" dirty="0"/>
              <a:t>هنا يقرر الكاتب/المتحدث ما إذا كانت الرسالة يجب أن تكون مكتوبة أم شفهية. وقد يختار الكلمات أو الرموز أو الصور أو الرسومات التي تعبر عن الهدف بالمعنى الحقيقي.</a:t>
            </a:r>
            <a:endParaRPr lang="en-US" altLang="ar-EG" sz="2400" dirty="0"/>
          </a:p>
        </p:txBody>
      </p:sp>
      <p:sp>
        <p:nvSpPr>
          <p:cNvPr id="2" name="TextBox 1">
            <a:extLst>
              <a:ext uri="{FF2B5EF4-FFF2-40B4-BE49-F238E27FC236}">
                <a16:creationId xmlns:a16="http://schemas.microsoft.com/office/drawing/2014/main" id="{6F280318-7F88-58C4-5F41-479B8420990A}"/>
              </a:ext>
            </a:extLst>
          </p:cNvPr>
          <p:cNvSpPr txBox="1"/>
          <p:nvPr/>
        </p:nvSpPr>
        <p:spPr>
          <a:xfrm>
            <a:off x="2576770" y="758085"/>
            <a:ext cx="6096000" cy="523220"/>
          </a:xfrm>
          <a:prstGeom prst="rect">
            <a:avLst/>
          </a:prstGeom>
          <a:noFill/>
        </p:spPr>
        <p:txBody>
          <a:bodyPr wrap="square" rtlCol="0">
            <a:spAutoFit/>
          </a:bodyPr>
          <a:lstStyle/>
          <a:p>
            <a:pPr algn="ctr"/>
            <a:r>
              <a:rPr lang="ar-EG" altLang="ar-SA" sz="2800" b="1" dirty="0">
                <a:solidFill>
                  <a:srgbClr val="C00000"/>
                </a:solidFill>
              </a:rPr>
              <a:t>مكونات عملية الاتصال</a:t>
            </a:r>
            <a:endParaRPr lang="en-US" altLang="ar-SA" sz="2800" b="1" dirty="0">
              <a:solidFill>
                <a:srgbClr val="C00000"/>
              </a:solidFill>
            </a:endParaRPr>
          </a:p>
        </p:txBody>
      </p:sp>
    </p:spTree>
    <p:extLst>
      <p:ext uri="{BB962C8B-B14F-4D97-AF65-F5344CB8AC3E}">
        <p14:creationId xmlns:p14="http://schemas.microsoft.com/office/powerpoint/2010/main" val="284137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2431435"/>
          </a:xfrm>
          <a:prstGeom prst="rect">
            <a:avLst/>
          </a:prstGeom>
          <a:noFill/>
        </p:spPr>
        <p:txBody>
          <a:bodyPr wrap="square">
            <a:spAutoFit/>
          </a:bodyPr>
          <a:lstStyle/>
          <a:p>
            <a:pPr algn="r" rtl="1"/>
            <a:r>
              <a:rPr lang="ar-EG" altLang="ar-EG" sz="2800" b="1" dirty="0">
                <a:solidFill>
                  <a:srgbClr val="C00000"/>
                </a:solidFill>
              </a:rPr>
              <a:t>الوسيلة</a:t>
            </a:r>
            <a:r>
              <a:rPr lang="en-US" altLang="ar-EG" sz="2800" b="1" dirty="0">
                <a:solidFill>
                  <a:srgbClr val="C00000"/>
                </a:solidFill>
              </a:rPr>
              <a:t> </a:t>
            </a:r>
            <a:r>
              <a:rPr lang="ar-EG" altLang="ar-EG" sz="2800" b="1" dirty="0">
                <a:solidFill>
                  <a:srgbClr val="C00000"/>
                </a:solidFill>
              </a:rPr>
              <a:t> ( القناة )</a:t>
            </a:r>
          </a:p>
          <a:p>
            <a:pPr algn="r" rtl="1"/>
            <a:endParaRPr lang="ar-EG" altLang="ar-EG" sz="2800" b="1" dirty="0">
              <a:solidFill>
                <a:srgbClr val="C00000"/>
              </a:solidFill>
            </a:endParaRPr>
          </a:p>
          <a:p>
            <a:pPr marL="342900" indent="-342900" algn="r" rtl="1">
              <a:buFont typeface="Arial" panose="020B0604020202020204" pitchFamily="34" charset="0"/>
              <a:buChar char="•"/>
            </a:pPr>
            <a:r>
              <a:rPr lang="ar-EG" altLang="ar-EG" sz="2400" b="1" dirty="0"/>
              <a:t>هي في الأساس القناة التي تصل من خلالها رسالتك إلى المتلقي وتختلف القناة من موقف إلى آخر.</a:t>
            </a:r>
          </a:p>
          <a:p>
            <a:pPr marL="342900" indent="-342900" algn="r" rtl="1">
              <a:buFont typeface="Arial" panose="020B0604020202020204" pitchFamily="34" charset="0"/>
              <a:buChar char="•"/>
            </a:pPr>
            <a:r>
              <a:rPr lang="ar-EG" altLang="ar-EG" sz="2400" b="1" dirty="0"/>
              <a:t>على سبيل المثال، قد تكون بعض الوسائل الفعالة: التلفاز، والراديو، والصحف</a:t>
            </a:r>
          </a:p>
          <a:p>
            <a:pPr marL="342900" indent="-342900" algn="r" rtl="1">
              <a:buFont typeface="Arial" panose="020B0604020202020204" pitchFamily="34" charset="0"/>
              <a:buChar char="•"/>
            </a:pPr>
            <a:r>
              <a:rPr lang="ar-EG" altLang="ar-EG" sz="2400" b="1" dirty="0"/>
              <a:t>أو كل ما سبق "مع مراعاة أهمية الرسالة".</a:t>
            </a:r>
          </a:p>
          <a:p>
            <a:pPr marL="342900" indent="-342900" algn="r" rtl="1">
              <a:buFont typeface="Arial" panose="020B0604020202020204" pitchFamily="34" charset="0"/>
              <a:buChar char="•"/>
            </a:pPr>
            <a:r>
              <a:rPr lang="ar-EG" altLang="ar-EG" sz="2400" b="1" dirty="0"/>
              <a:t>عندما نتحدث على المستوى الجزئي/التنظيمي، قد تكون الوسيلة كتابية أو غير لفظية</a:t>
            </a:r>
            <a:endParaRPr lang="en-US" altLang="ar-EG" sz="2000" dirty="0"/>
          </a:p>
        </p:txBody>
      </p:sp>
      <p:sp>
        <p:nvSpPr>
          <p:cNvPr id="2" name="TextBox 1">
            <a:extLst>
              <a:ext uri="{FF2B5EF4-FFF2-40B4-BE49-F238E27FC236}">
                <a16:creationId xmlns:a16="http://schemas.microsoft.com/office/drawing/2014/main" id="{D289C431-0208-8169-14B0-AECC5F4D995A}"/>
              </a:ext>
            </a:extLst>
          </p:cNvPr>
          <p:cNvSpPr txBox="1"/>
          <p:nvPr/>
        </p:nvSpPr>
        <p:spPr>
          <a:xfrm>
            <a:off x="2741542" y="935396"/>
            <a:ext cx="6096000" cy="523220"/>
          </a:xfrm>
          <a:prstGeom prst="rect">
            <a:avLst/>
          </a:prstGeom>
          <a:noFill/>
        </p:spPr>
        <p:txBody>
          <a:bodyPr wrap="square" rtlCol="0">
            <a:spAutoFit/>
          </a:bodyPr>
          <a:lstStyle/>
          <a:p>
            <a:pPr algn="ctr"/>
            <a:r>
              <a:rPr lang="ar-EG" altLang="ar-SA" sz="2800" b="1" dirty="0">
                <a:solidFill>
                  <a:srgbClr val="C00000"/>
                </a:solidFill>
              </a:rPr>
              <a:t>مكونات عملية الاتصال</a:t>
            </a:r>
            <a:endParaRPr lang="en-US" altLang="ar-SA" sz="2800" b="1" dirty="0">
              <a:solidFill>
                <a:srgbClr val="C00000"/>
              </a:solidFill>
            </a:endParaRPr>
          </a:p>
        </p:txBody>
      </p:sp>
    </p:spTree>
    <p:extLst>
      <p:ext uri="{BB962C8B-B14F-4D97-AF65-F5344CB8AC3E}">
        <p14:creationId xmlns:p14="http://schemas.microsoft.com/office/powerpoint/2010/main" val="1456897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323785" y="2479572"/>
            <a:ext cx="10582772" cy="2431435"/>
          </a:xfrm>
          <a:prstGeom prst="rect">
            <a:avLst/>
          </a:prstGeom>
          <a:noFill/>
        </p:spPr>
        <p:txBody>
          <a:bodyPr wrap="square">
            <a:spAutoFit/>
          </a:bodyPr>
          <a:lstStyle/>
          <a:p>
            <a:pPr algn="r" rtl="1"/>
            <a:r>
              <a:rPr lang="ar-EG" altLang="ar-EG" sz="2800" b="1" dirty="0">
                <a:solidFill>
                  <a:srgbClr val="C00000"/>
                </a:solidFill>
              </a:rPr>
              <a:t>المستقبل</a:t>
            </a:r>
          </a:p>
          <a:p>
            <a:pPr algn="r" rtl="1"/>
            <a:endParaRPr lang="ar-EG" altLang="ar-EG" sz="2800" b="1" dirty="0">
              <a:solidFill>
                <a:srgbClr val="C00000"/>
              </a:solidFill>
            </a:endParaRPr>
          </a:p>
          <a:p>
            <a:pPr marL="457200" indent="-457200" algn="r" rtl="1">
              <a:buFont typeface="Arial" panose="020B0604020202020204" pitchFamily="34" charset="0"/>
              <a:buChar char="•"/>
            </a:pPr>
            <a:r>
              <a:rPr lang="ar-EG" altLang="ar-EG" sz="2400" b="1" dirty="0"/>
              <a:t>إلى من يتم إرسال الرسالة.</a:t>
            </a:r>
          </a:p>
          <a:p>
            <a:pPr marL="457200" indent="-457200" algn="r" rtl="1">
              <a:buFont typeface="Arial" panose="020B0604020202020204" pitchFamily="34" charset="0"/>
              <a:buChar char="•"/>
            </a:pPr>
            <a:r>
              <a:rPr lang="ar-EG" altLang="ar-EG" sz="2400" b="1" dirty="0"/>
              <a:t>بكلمات بسيطة يمكننا القول أن المستقبل هو القارئ (في حالة الصحافة والرسائل وما إلى ذلك) أو المستمع (في حالة التلفزيون والراديو والمكبر الصوتي وما إلى ذلك)</a:t>
            </a:r>
          </a:p>
          <a:p>
            <a:pPr marL="457200" indent="-457200" algn="r" rtl="1">
              <a:buFont typeface="Arial" panose="020B0604020202020204" pitchFamily="34" charset="0"/>
              <a:buChar char="•"/>
            </a:pPr>
            <a:r>
              <a:rPr lang="ar-EG" altLang="ar-EG" sz="2400" b="1" dirty="0"/>
              <a:t>يُعرف المستقبل أيضًا باسم مفكك التشفير.</a:t>
            </a:r>
            <a:endParaRPr lang="en-US" altLang="ar-EG" sz="1600" dirty="0"/>
          </a:p>
        </p:txBody>
      </p:sp>
      <p:sp>
        <p:nvSpPr>
          <p:cNvPr id="2" name="TextBox 1">
            <a:extLst>
              <a:ext uri="{FF2B5EF4-FFF2-40B4-BE49-F238E27FC236}">
                <a16:creationId xmlns:a16="http://schemas.microsoft.com/office/drawing/2014/main" id="{BDEFD149-D3CC-413D-0BE1-E8110F965914}"/>
              </a:ext>
            </a:extLst>
          </p:cNvPr>
          <p:cNvSpPr txBox="1"/>
          <p:nvPr/>
        </p:nvSpPr>
        <p:spPr>
          <a:xfrm>
            <a:off x="2741542" y="943960"/>
            <a:ext cx="6096000" cy="523220"/>
          </a:xfrm>
          <a:prstGeom prst="rect">
            <a:avLst/>
          </a:prstGeom>
          <a:noFill/>
        </p:spPr>
        <p:txBody>
          <a:bodyPr wrap="square" rtlCol="0">
            <a:spAutoFit/>
          </a:bodyPr>
          <a:lstStyle/>
          <a:p>
            <a:pPr algn="ctr"/>
            <a:r>
              <a:rPr lang="ar-EG" altLang="ar-SA" sz="2800" b="1" dirty="0">
                <a:solidFill>
                  <a:srgbClr val="C00000"/>
                </a:solidFill>
              </a:rPr>
              <a:t>مكونات عملية الاتصال</a:t>
            </a:r>
            <a:endParaRPr lang="en-US" altLang="ar-SA" sz="2800" b="1" dirty="0">
              <a:solidFill>
                <a:srgbClr val="C00000"/>
              </a:solidFill>
            </a:endParaRPr>
          </a:p>
        </p:txBody>
      </p:sp>
    </p:spTree>
    <p:extLst>
      <p:ext uri="{BB962C8B-B14F-4D97-AF65-F5344CB8AC3E}">
        <p14:creationId xmlns:p14="http://schemas.microsoft.com/office/powerpoint/2010/main" val="258440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526085"/>
            <a:ext cx="10582772" cy="2431435"/>
          </a:xfrm>
          <a:prstGeom prst="rect">
            <a:avLst/>
          </a:prstGeom>
          <a:noFill/>
        </p:spPr>
        <p:txBody>
          <a:bodyPr wrap="square">
            <a:spAutoFit/>
          </a:bodyPr>
          <a:lstStyle/>
          <a:p>
            <a:pPr algn="r" rtl="1"/>
            <a:r>
              <a:rPr lang="ar-EG" altLang="ar-EG" sz="2800" b="1" dirty="0">
                <a:solidFill>
                  <a:srgbClr val="C00000"/>
                </a:solidFill>
              </a:rPr>
              <a:t>التغذية الراجعة</a:t>
            </a:r>
          </a:p>
          <a:p>
            <a:pPr algn="r" rtl="1"/>
            <a:endParaRPr lang="ar-EG" altLang="ar-EG" sz="2800" b="1" dirty="0">
              <a:solidFill>
                <a:srgbClr val="C00000"/>
              </a:solidFill>
            </a:endParaRPr>
          </a:p>
          <a:p>
            <a:pPr marL="457200" indent="-457200" algn="r" rtl="1">
              <a:buFont typeface="Arial" panose="020B0604020202020204" pitchFamily="34" charset="0"/>
              <a:buChar char="•"/>
            </a:pPr>
            <a:r>
              <a:rPr lang="ar-EG" altLang="ar-EG" sz="2400" b="1" dirty="0"/>
              <a:t>التغذية الراجعة هي في الأساس استجابة/رد فعل المستقبل بعد تلقي الرسالة.</a:t>
            </a:r>
          </a:p>
          <a:p>
            <a:pPr marL="457200" indent="-457200" algn="r" rtl="1">
              <a:buFont typeface="Arial" panose="020B0604020202020204" pitchFamily="34" charset="0"/>
              <a:buChar char="•"/>
            </a:pPr>
            <a:r>
              <a:rPr lang="ar-EG" altLang="ar-EG" sz="2400" b="1" dirty="0"/>
              <a:t>يحتاج المرسل دائمًا إلى التغذية الراجعة للتحقق مما إذا كانت الرسالة قد وصلت بشكل فعال أم لا... أو بعبارة أخرى...</a:t>
            </a:r>
          </a:p>
          <a:p>
            <a:pPr marL="457200" indent="-457200" algn="r" rtl="1">
              <a:buFont typeface="Arial" panose="020B0604020202020204" pitchFamily="34" charset="0"/>
              <a:buChar char="•"/>
            </a:pPr>
            <a:r>
              <a:rPr lang="ar-EG" altLang="ar-EG" sz="2400" b="1" dirty="0"/>
              <a:t>يحتاج المرسل إلى التغذية الراجعة لفحص نجاح أو فشل الرسالة.</a:t>
            </a:r>
            <a:endParaRPr lang="en-US" altLang="ar-EG" sz="2400" dirty="0"/>
          </a:p>
        </p:txBody>
      </p:sp>
      <p:sp>
        <p:nvSpPr>
          <p:cNvPr id="2" name="TextBox 1">
            <a:extLst>
              <a:ext uri="{FF2B5EF4-FFF2-40B4-BE49-F238E27FC236}">
                <a16:creationId xmlns:a16="http://schemas.microsoft.com/office/drawing/2014/main" id="{9DFC9BAE-55AB-586B-DE0F-F5055BB7C0CB}"/>
              </a:ext>
            </a:extLst>
          </p:cNvPr>
          <p:cNvSpPr txBox="1"/>
          <p:nvPr/>
        </p:nvSpPr>
        <p:spPr>
          <a:xfrm>
            <a:off x="2741542" y="962512"/>
            <a:ext cx="6096000" cy="523220"/>
          </a:xfrm>
          <a:prstGeom prst="rect">
            <a:avLst/>
          </a:prstGeom>
          <a:noFill/>
        </p:spPr>
        <p:txBody>
          <a:bodyPr wrap="square" rtlCol="0">
            <a:spAutoFit/>
          </a:bodyPr>
          <a:lstStyle/>
          <a:p>
            <a:pPr algn="ctr"/>
            <a:r>
              <a:rPr lang="ar-EG" altLang="ar-SA" sz="2800" b="1" dirty="0">
                <a:solidFill>
                  <a:srgbClr val="C00000"/>
                </a:solidFill>
              </a:rPr>
              <a:t>مكونات عملية الاتصال</a:t>
            </a:r>
            <a:endParaRPr lang="en-US" altLang="ar-SA" sz="2800" b="1" dirty="0">
              <a:solidFill>
                <a:srgbClr val="C00000"/>
              </a:solidFill>
            </a:endParaRPr>
          </a:p>
        </p:txBody>
      </p:sp>
    </p:spTree>
    <p:extLst>
      <p:ext uri="{BB962C8B-B14F-4D97-AF65-F5344CB8AC3E}">
        <p14:creationId xmlns:p14="http://schemas.microsoft.com/office/powerpoint/2010/main" val="117327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2145" y="952379"/>
            <a:ext cx="6096000" cy="584775"/>
          </a:xfrm>
          <a:prstGeom prst="rect">
            <a:avLst/>
          </a:prstGeom>
          <a:noFill/>
        </p:spPr>
        <p:txBody>
          <a:bodyPr wrap="square" rtlCol="0">
            <a:spAutoFit/>
          </a:bodyPr>
          <a:lstStyle/>
          <a:p>
            <a:pPr algn="ctr"/>
            <a:r>
              <a:rPr lang="ar-EG" altLang="ar-SA" sz="3200" b="1" dirty="0">
                <a:solidFill>
                  <a:srgbClr val="C00000"/>
                </a:solidFill>
              </a:rPr>
              <a:t>طرق التواصل بين الأشخاص</a:t>
            </a:r>
            <a:endParaRPr lang="en-US" altLang="ar-SA" sz="32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2421586"/>
            <a:ext cx="10582772" cy="2677656"/>
          </a:xfrm>
          <a:prstGeom prst="rect">
            <a:avLst/>
          </a:prstGeom>
          <a:noFill/>
        </p:spPr>
        <p:txBody>
          <a:bodyPr wrap="square">
            <a:spAutoFit/>
          </a:bodyPr>
          <a:lstStyle/>
          <a:p>
            <a:pPr lvl="1" algn="r" rtl="1">
              <a:buSzPct val="65000"/>
            </a:pPr>
            <a:r>
              <a:rPr lang="ar-EG" altLang="ar-SA" sz="2800" b="1" dirty="0"/>
              <a:t>توجد مجموعة متنوعة من طرق الاتصال</a:t>
            </a:r>
          </a:p>
          <a:p>
            <a:pPr lvl="1" algn="r" rtl="1">
              <a:buSzPct val="65000"/>
            </a:pPr>
            <a:r>
              <a:rPr lang="ar-EG" altLang="ar-SA" sz="2800" b="1" dirty="0"/>
              <a:t>يجب أن يعكس اختيار الطريقة:</a:t>
            </a:r>
          </a:p>
          <a:p>
            <a:pPr marL="1371600" lvl="2" indent="-457200" algn="r" rtl="1">
              <a:buSzPct val="65000"/>
              <a:buFont typeface="Arial" panose="020B0604020202020204" pitchFamily="34" charset="0"/>
              <a:buChar char="•"/>
            </a:pPr>
            <a:r>
              <a:rPr lang="ar-EG" altLang="ar-SA" sz="2800" b="1" dirty="0"/>
              <a:t>احتياجات المرسل</a:t>
            </a:r>
          </a:p>
          <a:p>
            <a:pPr marL="1371600" lvl="2" indent="-457200" algn="r" rtl="1">
              <a:buSzPct val="65000"/>
              <a:buFont typeface="Arial" panose="020B0604020202020204" pitchFamily="34" charset="0"/>
              <a:buChar char="•"/>
            </a:pPr>
            <a:r>
              <a:rPr lang="ar-EG" altLang="ar-SA" sz="2800" b="1" dirty="0"/>
              <a:t>احتياجات المستقبل</a:t>
            </a:r>
          </a:p>
          <a:p>
            <a:pPr marL="1371600" lvl="2" indent="-457200" algn="r" rtl="1">
              <a:buSzPct val="65000"/>
              <a:buFont typeface="Arial" panose="020B0604020202020204" pitchFamily="34" charset="0"/>
              <a:buChar char="•"/>
            </a:pPr>
            <a:r>
              <a:rPr lang="ar-EG" altLang="ar-SA" sz="2800" b="1" dirty="0"/>
              <a:t>سمات الرسالة</a:t>
            </a:r>
          </a:p>
          <a:p>
            <a:pPr marL="1371600" lvl="2" indent="-457200" algn="r" rtl="1">
              <a:buSzPct val="65000"/>
              <a:buFont typeface="Arial" panose="020B0604020202020204" pitchFamily="34" charset="0"/>
              <a:buChar char="•"/>
            </a:pPr>
            <a:r>
              <a:rPr lang="ar-EG" altLang="ar-SA" sz="2800" b="1" dirty="0"/>
              <a:t>سمات القناة</a:t>
            </a:r>
            <a:endParaRPr lang="en-US" altLang="ar-SA" sz="2400" b="1" dirty="0"/>
          </a:p>
        </p:txBody>
      </p:sp>
    </p:spTree>
    <p:extLst>
      <p:ext uri="{BB962C8B-B14F-4D97-AF65-F5344CB8AC3E}">
        <p14:creationId xmlns:p14="http://schemas.microsoft.com/office/powerpoint/2010/main" val="69318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9" name="Title 4">
            <a:extLst>
              <a:ext uri="{FF2B5EF4-FFF2-40B4-BE49-F238E27FC236}">
                <a16:creationId xmlns:a16="http://schemas.microsoft.com/office/drawing/2014/main" id="{6BDCA701-764D-D5D9-D904-3BA26207EADA}"/>
              </a:ext>
            </a:extLst>
          </p:cNvPr>
          <p:cNvSpPr txBox="1">
            <a:spLocks/>
          </p:cNvSpPr>
          <p:nvPr/>
        </p:nvSpPr>
        <p:spPr>
          <a:xfrm>
            <a:off x="2412135" y="798262"/>
            <a:ext cx="6754814" cy="762676"/>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b="1" dirty="0">
                <a:solidFill>
                  <a:srgbClr val="C00000"/>
                </a:solidFill>
                <a:effectLst>
                  <a:outerShdw blurRad="38100" dist="38100" dir="2700000" algn="tl">
                    <a:srgbClr val="000000">
                      <a:alpha val="43137"/>
                    </a:srgbClr>
                  </a:outerShdw>
                </a:effectLst>
                <a:latin typeface="+mn-lt"/>
              </a:rPr>
              <a:t>مكونات الاتصال الفعال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3" name="Picture 2">
            <a:extLst>
              <a:ext uri="{FF2B5EF4-FFF2-40B4-BE49-F238E27FC236}">
                <a16:creationId xmlns:a16="http://schemas.microsoft.com/office/drawing/2014/main" id="{AFCAF010-A7FE-75F6-4AA1-294861709AF5}"/>
              </a:ext>
            </a:extLst>
          </p:cNvPr>
          <p:cNvPicPr>
            <a:picLocks noChangeAspect="1"/>
          </p:cNvPicPr>
          <p:nvPr/>
        </p:nvPicPr>
        <p:blipFill>
          <a:blip r:embed="rId3"/>
          <a:srcRect l="12597" t="31030" r="13782" b="10561"/>
          <a:stretch/>
        </p:blipFill>
        <p:spPr>
          <a:xfrm>
            <a:off x="2309307" y="1925747"/>
            <a:ext cx="7573385" cy="4005602"/>
          </a:xfrm>
          <a:prstGeom prst="rect">
            <a:avLst/>
          </a:prstGeom>
        </p:spPr>
      </p:pic>
    </p:spTree>
    <p:extLst>
      <p:ext uri="{BB962C8B-B14F-4D97-AF65-F5344CB8AC3E}">
        <p14:creationId xmlns:p14="http://schemas.microsoft.com/office/powerpoint/2010/main" val="32101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Content Placeholder 5"/>
          <p:cNvSpPr txBox="1">
            <a:spLocks/>
          </p:cNvSpPr>
          <p:nvPr/>
        </p:nvSpPr>
        <p:spPr>
          <a:xfrm>
            <a:off x="318052" y="2189831"/>
            <a:ext cx="5181600" cy="376975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ar-EG" b="1" dirty="0">
                <a:solidFill>
                  <a:srgbClr val="C00000"/>
                </a:solidFill>
                <a:effectLst>
                  <a:outerShdw blurRad="38100" dist="38100" dir="2700000" algn="tl">
                    <a:srgbClr val="000000">
                      <a:alpha val="43137"/>
                    </a:srgbClr>
                  </a:outerShdw>
                </a:effectLst>
              </a:rPr>
              <a:t>التواصل اللفظي</a:t>
            </a:r>
          </a:p>
          <a:p>
            <a:pPr marL="0" indent="0" algn="ctr">
              <a:buFont typeface="Arial" panose="020B0604020202020204" pitchFamily="34" charset="0"/>
              <a:buNone/>
            </a:pPr>
            <a:endParaRPr lang="ar-EG" b="1" dirty="0">
              <a:solidFill>
                <a:srgbClr val="C00000"/>
              </a:solidFill>
              <a:effectLst>
                <a:outerShdw blurRad="38100" dist="38100" dir="2700000" algn="tl">
                  <a:srgbClr val="000000">
                    <a:alpha val="43137"/>
                  </a:srgbClr>
                </a:outerShdw>
              </a:effectLst>
            </a:endParaRPr>
          </a:p>
          <a:p>
            <a:pPr marL="0" indent="0" algn="ctr">
              <a:buFont typeface="Arial" panose="020B0604020202020204" pitchFamily="34" charset="0"/>
              <a:buNone/>
            </a:pPr>
            <a:r>
              <a:rPr lang="ar-EG" b="1" dirty="0">
                <a:effectLst>
                  <a:outerShdw blurRad="38100" dist="38100" dir="2700000" algn="tl">
                    <a:srgbClr val="000000">
                      <a:alpha val="43137"/>
                    </a:srgbClr>
                  </a:outerShdw>
                </a:effectLst>
              </a:rPr>
              <a:t>إن امتلاك مهارات تواصل جيدة يعتمد على القدرة على</a:t>
            </a:r>
          </a:p>
          <a:p>
            <a:pPr marL="0" indent="0" algn="ctr">
              <a:buFont typeface="Arial" panose="020B0604020202020204" pitchFamily="34" charset="0"/>
              <a:buNone/>
            </a:pPr>
            <a:endParaRPr lang="ar-EG" b="1" dirty="0">
              <a:effectLst>
                <a:outerShdw blurRad="38100" dist="38100" dir="2700000" algn="tl">
                  <a:srgbClr val="000000">
                    <a:alpha val="43137"/>
                  </a:srgbClr>
                </a:outerShdw>
              </a:effectLst>
            </a:endParaRPr>
          </a:p>
          <a:p>
            <a:pPr marL="0" indent="0" algn="ctr">
              <a:buFont typeface="Arial" panose="020B0604020202020204" pitchFamily="34" charset="0"/>
              <a:buNone/>
            </a:pPr>
            <a:r>
              <a:rPr lang="ar-EG" b="1" dirty="0">
                <a:effectLst>
                  <a:outerShdw blurRad="38100" dist="38100" dir="2700000" algn="tl">
                    <a:srgbClr val="000000">
                      <a:alpha val="43137"/>
                    </a:srgbClr>
                  </a:outerShdw>
                </a:effectLst>
              </a:rPr>
              <a:t>التواصل اللفظي = التحدث + الاستماع</a:t>
            </a:r>
            <a:endParaRPr lang="en-GB" dirty="0"/>
          </a:p>
        </p:txBody>
      </p:sp>
      <p:sp>
        <p:nvSpPr>
          <p:cNvPr id="2" name="Content Placeholder 6"/>
          <p:cNvSpPr txBox="1">
            <a:spLocks/>
          </p:cNvSpPr>
          <p:nvPr/>
        </p:nvSpPr>
        <p:spPr>
          <a:xfrm>
            <a:off x="6211800" y="2189831"/>
            <a:ext cx="4789843" cy="38223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EG" b="1" dirty="0">
                <a:solidFill>
                  <a:srgbClr val="C00000"/>
                </a:solidFill>
                <a:effectLst>
                  <a:outerShdw blurRad="38100" dist="38100" dir="2700000" algn="tl">
                    <a:srgbClr val="000000">
                      <a:alpha val="43137"/>
                    </a:srgbClr>
                  </a:outerShdw>
                </a:effectLst>
              </a:rPr>
              <a:t>التواصل غير اللفظي</a:t>
            </a:r>
          </a:p>
          <a:p>
            <a:pPr marL="0" indent="0" algn="ctr" rtl="1">
              <a:buFont typeface="Arial" panose="020B0604020202020204" pitchFamily="34" charset="0"/>
              <a:buNone/>
            </a:pPr>
            <a:endParaRPr lang="ar-EG" b="1" dirty="0">
              <a:solidFill>
                <a:srgbClr val="C00000"/>
              </a:solidFill>
              <a:effectLst>
                <a:outerShdw blurRad="38100" dist="38100" dir="2700000" algn="tl">
                  <a:srgbClr val="000000">
                    <a:alpha val="43137"/>
                  </a:srgbClr>
                </a:outerShdw>
              </a:effectLst>
            </a:endParaRPr>
          </a:p>
          <a:p>
            <a:pPr marL="0" indent="0" algn="ctr" rtl="1">
              <a:buFont typeface="Arial" panose="020B0604020202020204" pitchFamily="34" charset="0"/>
              <a:buNone/>
            </a:pPr>
            <a:r>
              <a:rPr lang="ar-EG" b="1" dirty="0">
                <a:effectLst>
                  <a:outerShdw blurRad="38100" dist="38100" dir="2700000" algn="tl">
                    <a:srgbClr val="000000">
                      <a:alpha val="43137"/>
                    </a:srgbClr>
                  </a:outerShdw>
                </a:effectLst>
              </a:rPr>
              <a:t>مظهرك</a:t>
            </a:r>
          </a:p>
          <a:p>
            <a:pPr marL="0" indent="0" algn="ctr" rtl="1">
              <a:buFont typeface="Arial" panose="020B0604020202020204" pitchFamily="34" charset="0"/>
              <a:buNone/>
            </a:pPr>
            <a:r>
              <a:rPr lang="ar-EG" b="1" dirty="0">
                <a:effectLst>
                  <a:outerShdw blurRad="38100" dist="38100" dir="2700000" algn="tl">
                    <a:srgbClr val="000000">
                      <a:alpha val="43137"/>
                    </a:srgbClr>
                  </a:outerShdw>
                </a:effectLst>
              </a:rPr>
              <a:t>لغة جسدك</a:t>
            </a:r>
          </a:p>
          <a:p>
            <a:pPr marL="0" indent="0" algn="ctr" rtl="1">
              <a:buFont typeface="Arial" panose="020B0604020202020204" pitchFamily="34" charset="0"/>
              <a:buNone/>
            </a:pPr>
            <a:r>
              <a:rPr lang="ar-EG" b="1" dirty="0">
                <a:effectLst>
                  <a:outerShdw blurRad="38100" dist="38100" dir="2700000" algn="tl">
                    <a:srgbClr val="000000">
                      <a:alpha val="43137"/>
                    </a:srgbClr>
                  </a:outerShdw>
                </a:effectLst>
              </a:rPr>
              <a:t>نبرة صوتك وسرعته</a:t>
            </a:r>
          </a:p>
          <a:p>
            <a:pPr marL="0" indent="0" algn="ctr" rtl="1">
              <a:buFont typeface="Arial" panose="020B0604020202020204" pitchFamily="34" charset="0"/>
              <a:buNone/>
            </a:pPr>
            <a:r>
              <a:rPr lang="ar-EG" b="1" dirty="0">
                <a:effectLst>
                  <a:outerShdw blurRad="38100" dist="38100" dir="2700000" algn="tl">
                    <a:srgbClr val="000000">
                      <a:alpha val="43137"/>
                    </a:srgbClr>
                  </a:outerShdw>
                </a:effectLst>
              </a:rPr>
              <a:t>التواصل البصري</a:t>
            </a:r>
            <a:endParaRPr lang="ar-EG" b="1" dirty="0"/>
          </a:p>
        </p:txBody>
      </p:sp>
    </p:spTree>
    <p:extLst>
      <p:ext uri="{BB962C8B-B14F-4D97-AF65-F5344CB8AC3E}">
        <p14:creationId xmlns:p14="http://schemas.microsoft.com/office/powerpoint/2010/main" val="36970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1011174"/>
            <a:ext cx="6096000" cy="523220"/>
          </a:xfrm>
          <a:prstGeom prst="rect">
            <a:avLst/>
          </a:prstGeom>
          <a:noFill/>
        </p:spPr>
        <p:txBody>
          <a:bodyPr wrap="square" rtlCol="0">
            <a:spAutoFit/>
          </a:bodyPr>
          <a:lstStyle/>
          <a:p>
            <a:pPr algn="ctr"/>
            <a:r>
              <a:rPr lang="ar-EG" altLang="ar-SA" sz="2800" b="1" dirty="0">
                <a:solidFill>
                  <a:srgbClr val="C00000"/>
                </a:solidFill>
              </a:rPr>
              <a:t>طرق التواصل بين الأشخاص (تابع)</a:t>
            </a:r>
            <a:endParaRPr lang="en-US" alt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2421586"/>
            <a:ext cx="10582772" cy="2554545"/>
          </a:xfrm>
          <a:prstGeom prst="rect">
            <a:avLst/>
          </a:prstGeom>
          <a:noFill/>
        </p:spPr>
        <p:txBody>
          <a:bodyPr wrap="square">
            <a:spAutoFit/>
          </a:bodyPr>
          <a:lstStyle/>
          <a:p>
            <a:pPr lvl="1" algn="r" rtl="1">
              <a:buSzPct val="65000"/>
            </a:pPr>
            <a:r>
              <a:rPr lang="ar-EG" altLang="ar-SA" sz="3200" b="1" dirty="0">
                <a:solidFill>
                  <a:srgbClr val="C00000"/>
                </a:solidFill>
              </a:rPr>
              <a:t>التواصل غير اللفظي - </a:t>
            </a:r>
            <a:r>
              <a:rPr lang="ar-EG" altLang="ar-SA" sz="3200" b="1" dirty="0"/>
              <a:t>التواصل بدون كلمات</a:t>
            </a:r>
          </a:p>
          <a:p>
            <a:pPr lvl="1" algn="r" rtl="1">
              <a:buSzPct val="65000"/>
            </a:pPr>
            <a:r>
              <a:rPr lang="ar-EG" altLang="ar-SA" sz="3200" b="1" dirty="0">
                <a:solidFill>
                  <a:srgbClr val="C00000"/>
                </a:solidFill>
              </a:rPr>
              <a:t>لغة الجسد - </a:t>
            </a:r>
            <a:r>
              <a:rPr lang="ar-EG" altLang="ar-SA" sz="3200" b="1" dirty="0"/>
              <a:t>الإيماءات وتعبيرات الوجه وحركات الجسم الأخرى التي تنقل المعنى</a:t>
            </a:r>
          </a:p>
          <a:p>
            <a:pPr lvl="1" algn="r" rtl="1">
              <a:buSzPct val="65000"/>
            </a:pPr>
            <a:r>
              <a:rPr lang="ar-EG" altLang="ar-SA" sz="3200" b="1" dirty="0">
                <a:solidFill>
                  <a:srgbClr val="C00000"/>
                </a:solidFill>
              </a:rPr>
              <a:t>التواصل اللفظي – </a:t>
            </a:r>
            <a:r>
              <a:rPr lang="ar-EG" altLang="ar-SA" sz="3200" b="1" dirty="0" err="1"/>
              <a:t>إستخدام</a:t>
            </a:r>
            <a:r>
              <a:rPr lang="ar-EG" altLang="ar-SA" sz="3200" b="1" dirty="0"/>
              <a:t> الكلمات أو العبارات التي تنقل المعنى</a:t>
            </a:r>
          </a:p>
          <a:p>
            <a:pPr lvl="1" algn="r" rtl="1">
              <a:buSzPct val="65000"/>
            </a:pPr>
            <a:r>
              <a:rPr lang="ar-EG" altLang="ar-SA" sz="3200" b="1" dirty="0">
                <a:solidFill>
                  <a:srgbClr val="C00000"/>
                </a:solidFill>
              </a:rPr>
              <a:t>المكون غير اللفظي - </a:t>
            </a:r>
            <a:r>
              <a:rPr lang="ar-EG" altLang="ar-SA" sz="3200" b="1" dirty="0"/>
              <a:t>عادة ما يحمل التأثير الأكبر</a:t>
            </a:r>
            <a:endParaRPr lang="en-US" altLang="ar-SA" sz="2400" dirty="0"/>
          </a:p>
        </p:txBody>
      </p:sp>
    </p:spTree>
    <p:extLst>
      <p:ext uri="{BB962C8B-B14F-4D97-AF65-F5344CB8AC3E}">
        <p14:creationId xmlns:p14="http://schemas.microsoft.com/office/powerpoint/2010/main" val="32139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90917" y="919793"/>
            <a:ext cx="6096000" cy="523220"/>
          </a:xfrm>
          <a:prstGeom prst="rect">
            <a:avLst/>
          </a:prstGeom>
          <a:noFill/>
        </p:spPr>
        <p:txBody>
          <a:bodyPr wrap="square" rtlCol="0">
            <a:spAutoFit/>
          </a:bodyPr>
          <a:lstStyle/>
          <a:p>
            <a:pPr algn="ctr" rtl="1"/>
            <a:r>
              <a:rPr lang="ar-EG" altLang="ar-SA" sz="2800" b="1" dirty="0">
                <a:solidFill>
                  <a:srgbClr val="C00000"/>
                </a:solidFill>
                <a:latin typeface="Times New Roman" panose="02020603050405020304" pitchFamily="18" charset="0"/>
                <a:cs typeface="Times New Roman" panose="02020603050405020304" pitchFamily="18" charset="0"/>
              </a:rPr>
              <a:t>تقييم طرق الاتصال ( التواصل )</a:t>
            </a:r>
            <a:r>
              <a:rPr lang="en-US" altLang="ar-SA" sz="2800" b="1" dirty="0">
                <a:solidFill>
                  <a:srgbClr val="C00000"/>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1938910"/>
            <a:ext cx="10582772" cy="4154984"/>
          </a:xfrm>
          <a:prstGeom prst="rect">
            <a:avLst/>
          </a:prstGeom>
          <a:noFill/>
        </p:spPr>
        <p:txBody>
          <a:bodyPr wrap="square">
            <a:spAutoFit/>
          </a:bodyPr>
          <a:lstStyle/>
          <a:p>
            <a:pPr algn="r" rtl="1">
              <a:buClr>
                <a:schemeClr val="tx1"/>
              </a:buClr>
              <a:buSzPct val="100000"/>
              <a:buFont typeface="Times New Roman" panose="02020603050405020304" pitchFamily="18" charset="0"/>
              <a:buAutoNum type="arabicPeriod"/>
            </a:pPr>
            <a:r>
              <a:rPr lang="ar-EG" altLang="ar-SA" sz="2400" b="1" dirty="0"/>
              <a:t>التغذية الراجعة - ما مدى سرعة استجابة المستقبل للرسالة؟</a:t>
            </a:r>
          </a:p>
          <a:p>
            <a:pPr algn="r" rtl="1">
              <a:buClr>
                <a:schemeClr val="tx1"/>
              </a:buClr>
              <a:buSzPct val="100000"/>
              <a:buFont typeface="Times New Roman" panose="02020603050405020304" pitchFamily="18" charset="0"/>
              <a:buAutoNum type="arabicPeriod"/>
            </a:pPr>
            <a:endParaRPr lang="ar-EG" altLang="ar-SA" sz="2400" b="1" dirty="0"/>
          </a:p>
          <a:p>
            <a:pPr algn="r" rtl="1">
              <a:buClr>
                <a:schemeClr val="tx1"/>
              </a:buClr>
              <a:buSzPct val="100000"/>
              <a:buFont typeface="Times New Roman" panose="02020603050405020304" pitchFamily="18" charset="0"/>
              <a:buAutoNum type="arabicPeriod"/>
            </a:pPr>
            <a:r>
              <a:rPr lang="ar-EG" altLang="ar-SA" sz="2400" b="1" dirty="0"/>
              <a:t>سعة التعقيد - هل تستطيع الطريقة معالجة الرسائل المعقدة بفعالية؟</a:t>
            </a:r>
          </a:p>
          <a:p>
            <a:pPr algn="r" rtl="1">
              <a:buClr>
                <a:schemeClr val="tx1"/>
              </a:buClr>
              <a:buSzPct val="100000"/>
              <a:buFont typeface="Times New Roman" panose="02020603050405020304" pitchFamily="18" charset="0"/>
              <a:buAutoNum type="arabicPeriod"/>
            </a:pPr>
            <a:endParaRPr lang="ar-EG" altLang="ar-SA" sz="2400" b="1" dirty="0"/>
          </a:p>
          <a:p>
            <a:pPr algn="r" rtl="1">
              <a:buClr>
                <a:schemeClr val="tx1"/>
              </a:buClr>
              <a:buSzPct val="100000"/>
              <a:buFont typeface="Times New Roman" panose="02020603050405020304" pitchFamily="18" charset="0"/>
              <a:buAutoNum type="arabicPeriod"/>
            </a:pPr>
            <a:r>
              <a:rPr lang="ar-EG" altLang="ar-SA" sz="2400" b="1" dirty="0"/>
              <a:t>إمكانية الاتساع - كم عدد الرسائل المختلفة التي يمكن إرسالها باستخدام هذه الطريقة؟</a:t>
            </a:r>
          </a:p>
          <a:p>
            <a:pPr algn="r" rtl="1">
              <a:buClr>
                <a:schemeClr val="tx1"/>
              </a:buClr>
              <a:buSzPct val="100000"/>
              <a:buFont typeface="Times New Roman" panose="02020603050405020304" pitchFamily="18" charset="0"/>
              <a:buAutoNum type="arabicPeriod"/>
            </a:pPr>
            <a:endParaRPr lang="ar-EG" altLang="ar-SA" sz="2400" b="1" dirty="0"/>
          </a:p>
          <a:p>
            <a:pPr algn="r" rtl="1">
              <a:buClr>
                <a:schemeClr val="tx1"/>
              </a:buClr>
              <a:buSzPct val="100000"/>
              <a:buFont typeface="Times New Roman" panose="02020603050405020304" pitchFamily="18" charset="0"/>
              <a:buAutoNum type="arabicPeriod"/>
            </a:pPr>
            <a:r>
              <a:rPr lang="ar-EG" altLang="ar-SA" sz="2400" b="1" dirty="0"/>
              <a:t>السرية - هل يمكن للمرسلين التأكد بشكل معقول من استلام رسائلهم من قبل الأشخاص المقصودين فقط؟</a:t>
            </a:r>
          </a:p>
          <a:p>
            <a:pPr algn="r" rtl="1">
              <a:buClr>
                <a:schemeClr val="tx1"/>
              </a:buClr>
              <a:buSzPct val="100000"/>
              <a:buFont typeface="Times New Roman" panose="02020603050405020304" pitchFamily="18" charset="0"/>
              <a:buAutoNum type="arabicPeriod"/>
            </a:pPr>
            <a:endParaRPr lang="ar-EG" altLang="ar-SA" sz="2400" b="1" dirty="0"/>
          </a:p>
          <a:p>
            <a:pPr algn="r" rtl="1">
              <a:buClr>
                <a:schemeClr val="tx1"/>
              </a:buClr>
              <a:buSzPct val="100000"/>
              <a:buFont typeface="Times New Roman" panose="02020603050405020304" pitchFamily="18" charset="0"/>
              <a:buAutoNum type="arabicPeriod"/>
            </a:pPr>
            <a:r>
              <a:rPr lang="ar-EG" altLang="ar-SA" sz="2400" b="1" dirty="0"/>
              <a:t>سهولة الترميز - هل يستطيع المرسل استخدام هذه القناة بسهولة وسرعة؟</a:t>
            </a:r>
          </a:p>
          <a:p>
            <a:pPr algn="r" rtl="1">
              <a:buClr>
                <a:schemeClr val="tx1"/>
              </a:buClr>
              <a:buSzPct val="100000"/>
              <a:buFont typeface="Times New Roman" panose="02020603050405020304" pitchFamily="18" charset="0"/>
              <a:buAutoNum type="arabicPeriod"/>
            </a:pPr>
            <a:endParaRPr lang="ar-EG" altLang="ar-SA" sz="2400" b="1" dirty="0"/>
          </a:p>
          <a:p>
            <a:pPr algn="r" rtl="1">
              <a:buClr>
                <a:schemeClr val="tx1"/>
              </a:buClr>
              <a:buSzPct val="100000"/>
              <a:buFont typeface="Times New Roman" panose="02020603050405020304" pitchFamily="18" charset="0"/>
              <a:buAutoNum type="arabicPeriod"/>
            </a:pPr>
            <a:r>
              <a:rPr lang="ar-EG" altLang="ar-SA" sz="2400" b="1" dirty="0"/>
              <a:t>سهولة فك التشفير - هل يستطيع المستقبل فك تشفير الرسائل بسهولة وسرعة؟</a:t>
            </a:r>
            <a:endParaRPr lang="en-US" altLang="ar-SA" sz="2400" dirty="0"/>
          </a:p>
        </p:txBody>
      </p:sp>
    </p:spTree>
    <p:extLst>
      <p:ext uri="{BB962C8B-B14F-4D97-AF65-F5344CB8AC3E}">
        <p14:creationId xmlns:p14="http://schemas.microsoft.com/office/powerpoint/2010/main" val="2417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523220"/>
          </a:xfrm>
          <a:prstGeom prst="rect">
            <a:avLst/>
          </a:prstGeom>
          <a:noFill/>
        </p:spPr>
        <p:txBody>
          <a:bodyPr wrap="square" rtlCol="0">
            <a:spAutoFit/>
          </a:bodyPr>
          <a:lstStyle/>
          <a:p>
            <a:pPr algn="ctr"/>
            <a:r>
              <a:rPr lang="ar-EG" altLang="ar-SA" sz="2800" b="1" dirty="0">
                <a:solidFill>
                  <a:srgbClr val="C00000"/>
                </a:solidFill>
                <a:latin typeface="Times New Roman" panose="02020603050405020304" pitchFamily="18" charset="0"/>
                <a:cs typeface="Times New Roman" panose="02020603050405020304" pitchFamily="18" charset="0"/>
              </a:rPr>
              <a:t>تقييم طرق الاتصال، تابع</a:t>
            </a:r>
            <a:endParaRPr lang="en-US" altLang="ar-SA" sz="2800" b="1" dirty="0">
              <a:solidFill>
                <a:srgbClr val="C0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479572"/>
            <a:ext cx="10582772" cy="3046988"/>
          </a:xfrm>
          <a:prstGeom prst="rect">
            <a:avLst/>
          </a:prstGeom>
          <a:noFill/>
        </p:spPr>
        <p:txBody>
          <a:bodyPr wrap="square">
            <a:spAutoFit/>
          </a:bodyPr>
          <a:lstStyle/>
          <a:p>
            <a:pPr algn="just" rtl="1"/>
            <a:r>
              <a:rPr lang="ar-EG" altLang="ar-SA" sz="2400" b="1" dirty="0"/>
              <a:t>7. قيود الزمان والمكان - هل يحتاج المرسلون والمستقبلون إلى التواصل في نفس الوقت وفي نفس المكان؟</a:t>
            </a:r>
          </a:p>
          <a:p>
            <a:pPr algn="just" rtl="1"/>
            <a:r>
              <a:rPr lang="ar-EG" altLang="ar-SA" sz="2400" b="1" dirty="0"/>
              <a:t>8. التكلفة - كم يكلف استخدام هذه الطريقة؟</a:t>
            </a:r>
          </a:p>
          <a:p>
            <a:pPr algn="just" rtl="1"/>
            <a:r>
              <a:rPr lang="ar-EG" altLang="ar-SA" sz="2400" b="1" dirty="0"/>
              <a:t>9. الدفء بين الأشخاص - إلى أي مدى تنقل هذه الطريقة الدفء بين الأشخاص؟</a:t>
            </a:r>
          </a:p>
          <a:p>
            <a:pPr algn="just" rtl="1"/>
            <a:r>
              <a:rPr lang="ar-EG" altLang="ar-SA" sz="2400" b="1" dirty="0"/>
              <a:t>10. الرسمية - هل تتمتع هذه الطريقة بالقدر المطلوب من الرسمية؟</a:t>
            </a:r>
          </a:p>
          <a:p>
            <a:pPr algn="just" rtl="1"/>
            <a:r>
              <a:rPr lang="ar-EG" altLang="ar-SA" sz="2400" b="1" dirty="0"/>
              <a:t>11. القدرة على المسح - هل تسمح هذه الطريقة بتصفح الرسالة بسهولة أو مسحها ضوئيًا للحصول على معلومات ذات صلة؟</a:t>
            </a:r>
          </a:p>
          <a:p>
            <a:pPr algn="just" rtl="1"/>
            <a:r>
              <a:rPr lang="ar-EG" altLang="ar-SA" sz="2400" b="1" dirty="0"/>
              <a:t>12. وقت الاستهلاك - هل يمارس المرسل أو المستقبل أكبر قدر من التحكم في وقت التعامل مع الرسالة؟</a:t>
            </a:r>
            <a:endParaRPr lang="en-US" altLang="ar-SA" sz="2400" dirty="0"/>
          </a:p>
        </p:txBody>
      </p:sp>
    </p:spTree>
    <p:extLst>
      <p:ext uri="{BB962C8B-B14F-4D97-AF65-F5344CB8AC3E}">
        <p14:creationId xmlns:p14="http://schemas.microsoft.com/office/powerpoint/2010/main" val="341103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Content Placeholder 1">
            <a:extLst>
              <a:ext uri="{FF2B5EF4-FFF2-40B4-BE49-F238E27FC236}">
                <a16:creationId xmlns:a16="http://schemas.microsoft.com/office/drawing/2014/main" id="{ED882393-832A-3FD3-B2B6-040D98A06F63}"/>
              </a:ext>
            </a:extLst>
          </p:cNvPr>
          <p:cNvSpPr txBox="1">
            <a:spLocks/>
          </p:cNvSpPr>
          <p:nvPr/>
        </p:nvSpPr>
        <p:spPr>
          <a:xfrm>
            <a:off x="2687065" y="913282"/>
            <a:ext cx="6434959" cy="62111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altLang="ar-EG" sz="3200" b="1" dirty="0">
                <a:solidFill>
                  <a:srgbClr val="C00000"/>
                </a:solidFill>
                <a:effectLst>
                  <a:outerShdw blurRad="38100" dist="38100" dir="2700000" algn="tl">
                    <a:srgbClr val="000000">
                      <a:alpha val="43137"/>
                    </a:srgbClr>
                  </a:outerShdw>
                </a:effectLst>
                <a:latin typeface="+mn-lt"/>
              </a:rPr>
              <a:t>كيفية تحقيق التواصل الفعال</a:t>
            </a:r>
            <a:endParaRPr lang="en-US" altLang="ar-EG" sz="3200" b="1" dirty="0">
              <a:solidFill>
                <a:srgbClr val="C00000"/>
              </a:solidFill>
              <a:effectLst>
                <a:outerShdw blurRad="38100" dist="38100" dir="2700000" algn="tl">
                  <a:srgbClr val="000000">
                    <a:alpha val="43137"/>
                  </a:srgbClr>
                </a:outerShdw>
              </a:effectLst>
              <a:latin typeface="+mn-lt"/>
            </a:endParaRPr>
          </a:p>
        </p:txBody>
      </p:sp>
      <p:graphicFrame>
        <p:nvGraphicFramePr>
          <p:cNvPr id="2" name="Diagram 1">
            <a:extLst>
              <a:ext uri="{FF2B5EF4-FFF2-40B4-BE49-F238E27FC236}">
                <a16:creationId xmlns:a16="http://schemas.microsoft.com/office/drawing/2014/main" id="{53B04EDE-2251-E404-DB1D-5EE4472FC93C}"/>
              </a:ext>
            </a:extLst>
          </p:cNvPr>
          <p:cNvGraphicFramePr/>
          <p:nvPr>
            <p:extLst>
              <p:ext uri="{D42A27DB-BD31-4B8C-83A1-F6EECF244321}">
                <p14:modId xmlns:p14="http://schemas.microsoft.com/office/powerpoint/2010/main" val="1734759077"/>
              </p:ext>
            </p:extLst>
          </p:nvPr>
        </p:nvGraphicFramePr>
        <p:xfrm>
          <a:off x="942308" y="2300133"/>
          <a:ext cx="9924474" cy="3712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753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4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3" name="TextBox 2">
            <a:extLst>
              <a:ext uri="{FF2B5EF4-FFF2-40B4-BE49-F238E27FC236}">
                <a16:creationId xmlns:a16="http://schemas.microsoft.com/office/drawing/2014/main" id="{CD9D0FE3-428B-F9E9-DF51-FE1047E86ED2}"/>
              </a:ext>
            </a:extLst>
          </p:cNvPr>
          <p:cNvSpPr txBox="1"/>
          <p:nvPr/>
        </p:nvSpPr>
        <p:spPr>
          <a:xfrm>
            <a:off x="209234" y="6392291"/>
            <a:ext cx="7391125" cy="369332"/>
          </a:xfrm>
          <a:prstGeom prst="rect">
            <a:avLst/>
          </a:prstGeom>
          <a:noFill/>
        </p:spPr>
        <p:txBody>
          <a:bodyPr wrap="square">
            <a:spAutoFit/>
          </a:bodyPr>
          <a:lstStyle/>
          <a:p>
            <a:r>
              <a:rPr lang="en-US" dirty="0"/>
              <a:t>https://accentonbusiness.net/top-six-communication-skills-negotiation/</a:t>
            </a:r>
          </a:p>
        </p:txBody>
      </p:sp>
      <p:sp>
        <p:nvSpPr>
          <p:cNvPr id="8" name="TextBox 7">
            <a:extLst>
              <a:ext uri="{FF2B5EF4-FFF2-40B4-BE49-F238E27FC236}">
                <a16:creationId xmlns:a16="http://schemas.microsoft.com/office/drawing/2014/main" id="{6E6253BA-A0B2-ECAC-725E-1C6C6876E2A0}"/>
              </a:ext>
            </a:extLst>
          </p:cNvPr>
          <p:cNvSpPr txBox="1"/>
          <p:nvPr/>
        </p:nvSpPr>
        <p:spPr>
          <a:xfrm>
            <a:off x="2755900" y="953860"/>
            <a:ext cx="6513814" cy="523220"/>
          </a:xfrm>
          <a:prstGeom prst="rect">
            <a:avLst/>
          </a:prstGeom>
          <a:noFill/>
        </p:spPr>
        <p:txBody>
          <a:bodyPr wrap="square">
            <a:spAutoFit/>
          </a:bodyPr>
          <a:lstStyle/>
          <a:p>
            <a:pPr algn="ctr"/>
            <a:r>
              <a:rPr lang="ar-EG" sz="2800" b="1" dirty="0">
                <a:solidFill>
                  <a:srgbClr val="C00000"/>
                </a:solidFill>
                <a:effectLst>
                  <a:outerShdw blurRad="38100" dist="38100" dir="2700000" algn="tl">
                    <a:srgbClr val="000000">
                      <a:alpha val="43137"/>
                    </a:srgbClr>
                  </a:outerShdw>
                </a:effectLst>
              </a:rPr>
              <a:t>التواصل الرقمي كأداة في أماكن العمل</a:t>
            </a:r>
            <a:endParaRPr lang="en-US" sz="2800" b="1" dirty="0">
              <a:solidFill>
                <a:srgbClr val="C0000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4835E816-1DFD-0A6D-7510-52A292F058BD}"/>
              </a:ext>
            </a:extLst>
          </p:cNvPr>
          <p:cNvSpPr txBox="1"/>
          <p:nvPr/>
        </p:nvSpPr>
        <p:spPr>
          <a:xfrm>
            <a:off x="1133582" y="2864928"/>
            <a:ext cx="9924836" cy="1569660"/>
          </a:xfrm>
          <a:prstGeom prst="rect">
            <a:avLst/>
          </a:prstGeom>
          <a:noFill/>
        </p:spPr>
        <p:txBody>
          <a:bodyPr wrap="square">
            <a:spAutoFit/>
          </a:bodyPr>
          <a:lstStyle/>
          <a:p>
            <a:pPr algn="ctr"/>
            <a:r>
              <a:rPr lang="ar-EG" sz="2400" b="1" i="0" dirty="0">
                <a:solidFill>
                  <a:srgbClr val="282828"/>
                </a:solidFill>
                <a:effectLst/>
                <a:latin typeface="Tiempos Text"/>
              </a:rPr>
              <a:t>على مدى السنوات القليلة الماضية، كانت جميع المفاوضات تقريبًا تتم افتراضيًا. ولكن حتى قبل ظهور كوفيد-19، كان عدد متزايد من صانعي الصفقات يتواصلون من خلال الأدوات الرقمية. أصبحت تقنيات الفيديو والمؤتمرات الهاتفية منخفضة التكلفة والبريد الإلكتروني طرقًا فعالة للفرق للاستعداد معًا والتفاوض مع نظرائهم.</a:t>
            </a:r>
            <a:endParaRPr lang="en-US" sz="2400" b="1" dirty="0"/>
          </a:p>
        </p:txBody>
      </p:sp>
    </p:spTree>
    <p:extLst>
      <p:ext uri="{BB962C8B-B14F-4D97-AF65-F5344CB8AC3E}">
        <p14:creationId xmlns:p14="http://schemas.microsoft.com/office/powerpoint/2010/main" val="157100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5C923-3F9F-433F-ADB4-1E585779BF0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4541CFF-EF38-200E-9F06-27CF55103364}"/>
              </a:ext>
            </a:extLst>
          </p:cNvPr>
          <p:cNvSpPr/>
          <p:nvPr/>
        </p:nvSpPr>
        <p:spPr>
          <a:xfrm>
            <a:off x="240079" y="791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FD4A4FEC-1E55-1C5C-F3B9-A29ADB158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4AD8B163-49CB-A128-31A4-32DF8F82F778}"/>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3AA5E254-3540-CBF8-28AF-BE0EB07F56DD}"/>
              </a:ext>
            </a:extLst>
          </p:cNvPr>
          <p:cNvSpPr txBox="1"/>
          <p:nvPr/>
        </p:nvSpPr>
        <p:spPr>
          <a:xfrm>
            <a:off x="2725369" y="703607"/>
            <a:ext cx="6513814" cy="523220"/>
          </a:xfrm>
          <a:prstGeom prst="rect">
            <a:avLst/>
          </a:prstGeom>
          <a:noFill/>
        </p:spPr>
        <p:txBody>
          <a:bodyPr wrap="square">
            <a:spAutoFit/>
          </a:bodyPr>
          <a:lstStyle/>
          <a:p>
            <a:pPr algn="ctr"/>
            <a:r>
              <a:rPr lang="ar-EG" sz="2800" b="1" dirty="0">
                <a:solidFill>
                  <a:srgbClr val="C00000"/>
                </a:solidFill>
                <a:effectLst>
                  <a:outerShdw blurRad="38100" dist="38100" dir="2700000" algn="tl">
                    <a:srgbClr val="000000">
                      <a:alpha val="43137"/>
                    </a:srgbClr>
                  </a:outerShdw>
                </a:effectLst>
              </a:rPr>
              <a:t>التواصل </a:t>
            </a:r>
            <a:r>
              <a:rPr lang="ar-EG" sz="2800" b="1" dirty="0" err="1">
                <a:solidFill>
                  <a:srgbClr val="C00000"/>
                </a:solidFill>
                <a:effectLst>
                  <a:outerShdw blurRad="38100" dist="38100" dir="2700000" algn="tl">
                    <a:srgbClr val="000000">
                      <a:alpha val="43137"/>
                    </a:srgbClr>
                  </a:outerShdw>
                </a:effectLst>
              </a:rPr>
              <a:t>الرقمى</a:t>
            </a:r>
            <a:r>
              <a:rPr lang="ar-EG" sz="2800" b="1" dirty="0">
                <a:solidFill>
                  <a:srgbClr val="C00000"/>
                </a:solidFill>
                <a:effectLst>
                  <a:outerShdw blurRad="38100" dist="38100" dir="2700000" algn="tl">
                    <a:srgbClr val="000000">
                      <a:alpha val="43137"/>
                    </a:srgbClr>
                  </a:outerShdw>
                </a:effectLst>
              </a:rPr>
              <a:t> كأداة في أماكن العمل</a:t>
            </a:r>
            <a:endParaRPr lang="en-US" sz="2800" b="1" dirty="0">
              <a:solidFill>
                <a:srgbClr val="C00000"/>
              </a:solidFill>
              <a:effectLst>
                <a:outerShdw blurRad="38100" dist="38100" dir="2700000" algn="tl">
                  <a:srgbClr val="000000">
                    <a:alpha val="43137"/>
                  </a:srgbClr>
                </a:outerShdw>
              </a:effectLst>
            </a:endParaRPr>
          </a:p>
        </p:txBody>
      </p:sp>
      <p:graphicFrame>
        <p:nvGraphicFramePr>
          <p:cNvPr id="2" name="Table 5">
            <a:extLst>
              <a:ext uri="{FF2B5EF4-FFF2-40B4-BE49-F238E27FC236}">
                <a16:creationId xmlns:a16="http://schemas.microsoft.com/office/drawing/2014/main" id="{77F8BBFB-6EEC-44AA-7E69-426960E7C90D}"/>
              </a:ext>
            </a:extLst>
          </p:cNvPr>
          <p:cNvGraphicFramePr>
            <a:graphicFrameLocks noGrp="1"/>
          </p:cNvGraphicFramePr>
          <p:nvPr>
            <p:extLst>
              <p:ext uri="{D42A27DB-BD31-4B8C-83A1-F6EECF244321}">
                <p14:modId xmlns:p14="http://schemas.microsoft.com/office/powerpoint/2010/main" val="301964718"/>
              </p:ext>
            </p:extLst>
          </p:nvPr>
        </p:nvGraphicFramePr>
        <p:xfrm>
          <a:off x="1095213" y="1767028"/>
          <a:ext cx="10154479" cy="4155576"/>
        </p:xfrm>
        <a:graphic>
          <a:graphicData uri="http://schemas.openxmlformats.org/drawingml/2006/table">
            <a:tbl>
              <a:tblPr firstRow="1" bandRow="1">
                <a:tableStyleId>{5C22544A-7EE6-4342-B048-85BDC9FD1C3A}</a:tableStyleId>
              </a:tblPr>
              <a:tblGrid>
                <a:gridCol w="4655178">
                  <a:extLst>
                    <a:ext uri="{9D8B030D-6E8A-4147-A177-3AD203B41FA5}">
                      <a16:colId xmlns:a16="http://schemas.microsoft.com/office/drawing/2014/main" val="2060999331"/>
                    </a:ext>
                  </a:extLst>
                </a:gridCol>
                <a:gridCol w="5499301">
                  <a:extLst>
                    <a:ext uri="{9D8B030D-6E8A-4147-A177-3AD203B41FA5}">
                      <a16:colId xmlns:a16="http://schemas.microsoft.com/office/drawing/2014/main" val="888378870"/>
                    </a:ext>
                  </a:extLst>
                </a:gridCol>
              </a:tblGrid>
              <a:tr h="461048">
                <a:tc>
                  <a:txBody>
                    <a:bodyPr/>
                    <a:lstStyle/>
                    <a:p>
                      <a:pPr algn="ctr" rtl="1"/>
                      <a:r>
                        <a:rPr lang="ar-EG" sz="2400" b="1" i="0" dirty="0"/>
                        <a:t>العيوب</a:t>
                      </a:r>
                      <a:endParaRPr lang="en-US" sz="2400" b="1" i="0" dirty="0"/>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i="0" dirty="0"/>
                        <a:t>المزايا</a:t>
                      </a:r>
                      <a:endParaRPr lang="en-US" sz="2400" b="1" i="0" dirty="0"/>
                    </a:p>
                  </a:txBody>
                  <a:tcPr/>
                </a:tc>
                <a:extLst>
                  <a:ext uri="{0D108BD9-81ED-4DB2-BD59-A6C34878D82A}">
                    <a16:rowId xmlns:a16="http://schemas.microsoft.com/office/drawing/2014/main" val="3099804213"/>
                  </a:ext>
                </a:extLst>
              </a:tr>
              <a:tr h="1505178">
                <a:tc>
                  <a:txBody>
                    <a:bodyPr/>
                    <a:lstStyle/>
                    <a:p>
                      <a:pPr algn="r" rtl="1"/>
                      <a:r>
                        <a:rPr lang="ar-EG" sz="1800" b="1" i="0" dirty="0"/>
                        <a:t>القيود المفروضة على رؤية مشاعر المفاوض: هناك إشارات غير لفظية تأتي مع الطريقة المادية للتفاوض، مثل إيماءات الوجه، وحركة اليد، ووضعيات الجلوس، من بين العديد من الميزات الأخرى. لا يتيح الاتصال الافتراضي الوصول إلى كل هذه الميزات تقريبًا</a:t>
                      </a:r>
                      <a:endParaRPr lang="en-US" sz="1800" b="1" i="0" dirty="0"/>
                    </a:p>
                  </a:txBody>
                  <a:tcPr/>
                </a:tc>
                <a:tc>
                  <a:txBody>
                    <a:bodyPr/>
                    <a:lstStyle/>
                    <a:p>
                      <a:pPr algn="r" rtl="1"/>
                      <a:r>
                        <a:rPr lang="ar-EG" sz="1800" b="1" i="0" kern="1200" dirty="0">
                          <a:solidFill>
                            <a:schemeClr val="dk1"/>
                          </a:solidFill>
                          <a:effectLst/>
                          <a:latin typeface="+mn-lt"/>
                          <a:ea typeface="+mn-ea"/>
                          <a:cs typeface="+mn-cs"/>
                        </a:rPr>
                        <a:t>قيود الوقت</a:t>
                      </a:r>
                      <a:endParaRPr lang="en-US" sz="1800" b="1" i="0" kern="1200" dirty="0">
                        <a:solidFill>
                          <a:schemeClr val="dk1"/>
                        </a:solidFill>
                        <a:effectLst/>
                        <a:latin typeface="+mn-lt"/>
                        <a:ea typeface="+mn-ea"/>
                        <a:cs typeface="+mn-cs"/>
                      </a:endParaRPr>
                    </a:p>
                  </a:txBody>
                  <a:tcPr/>
                </a:tc>
                <a:extLst>
                  <a:ext uri="{0D108BD9-81ED-4DB2-BD59-A6C34878D82A}">
                    <a16:rowId xmlns:a16="http://schemas.microsoft.com/office/drawing/2014/main" val="3613295941"/>
                  </a:ext>
                </a:extLst>
              </a:tr>
              <a:tr h="1094675">
                <a:tc>
                  <a:txBody>
                    <a:bodyPr/>
                    <a:lstStyle/>
                    <a:p>
                      <a:pPr algn="r" rtl="1"/>
                      <a:r>
                        <a:rPr lang="ar-EG" sz="1800" b="1" i="0" dirty="0"/>
                        <a:t>التحديات التقنية: لا تزال هناك تحديات تقنية مثل ضعف التسجيل الصوتي أو النطاق الترددي المحدود.</a:t>
                      </a:r>
                      <a:endParaRPr lang="en-US" sz="1800" b="1" i="0" dirty="0"/>
                    </a:p>
                  </a:txBody>
                  <a:tcPr/>
                </a:tc>
                <a:tc>
                  <a:txBody>
                    <a:bodyPr/>
                    <a:lstStyle/>
                    <a:p>
                      <a:pPr algn="r" rtl="1"/>
                      <a:r>
                        <a:rPr lang="ar-EG" sz="1800" b="1" i="0" dirty="0"/>
                        <a:t>يزيل الضغط عن المفاوض، ويسمح له باستكشاف الأفكار بحرية، وتعديل الاستراتيجية، وتوفير نهج أكثر تفكيرًا لمدخلاته التالية في المفاوضات.</a:t>
                      </a:r>
                      <a:endParaRPr lang="en-US" sz="1800" b="1" i="0" dirty="0"/>
                    </a:p>
                  </a:txBody>
                  <a:tcPr/>
                </a:tc>
                <a:extLst>
                  <a:ext uri="{0D108BD9-81ED-4DB2-BD59-A6C34878D82A}">
                    <a16:rowId xmlns:a16="http://schemas.microsoft.com/office/drawing/2014/main" val="3762694721"/>
                  </a:ext>
                </a:extLst>
              </a:tr>
              <a:tr h="1094675">
                <a:tc>
                  <a:txBody>
                    <a:bodyPr/>
                    <a:lstStyle/>
                    <a:p>
                      <a:pPr algn="r" rtl="1"/>
                      <a:r>
                        <a:rPr lang="ar-EG" sz="1800" b="1" i="0" dirty="0"/>
                        <a:t>سوء تفسير النص: قد يقرأ الشخص الآخر في نهاية طاولة المفاوضات معنى آخر بسهولة</a:t>
                      </a:r>
                      <a:endParaRPr lang="en-US" sz="1800" b="1" i="0" dirty="0"/>
                    </a:p>
                  </a:txBody>
                  <a:tcPr/>
                </a:tc>
                <a:tc>
                  <a:txBody>
                    <a:bodyPr/>
                    <a:lstStyle/>
                    <a:p>
                      <a:pPr algn="r" rtl="1"/>
                      <a:r>
                        <a:rPr lang="ar-EG" sz="1800" b="1" i="0" dirty="0"/>
                        <a:t>في بعض الأحيان، قد يؤدي التفاوض عبر البريد الإلكتروني أو الرسائل النصية أيضًا إلى تشجيع مستوى أكثر تعقيدًا من التفكير ويؤدي إلى حلول أكثر موضوعية وعقلانية.</a:t>
                      </a:r>
                      <a:endParaRPr lang="en-US" sz="1800" b="1" i="0" dirty="0"/>
                    </a:p>
                  </a:txBody>
                  <a:tcPr/>
                </a:tc>
                <a:extLst>
                  <a:ext uri="{0D108BD9-81ED-4DB2-BD59-A6C34878D82A}">
                    <a16:rowId xmlns:a16="http://schemas.microsoft.com/office/drawing/2014/main" val="4223794112"/>
                  </a:ext>
                </a:extLst>
              </a:tr>
            </a:tbl>
          </a:graphicData>
        </a:graphic>
      </p:graphicFrame>
    </p:spTree>
    <p:extLst>
      <p:ext uri="{BB962C8B-B14F-4D97-AF65-F5344CB8AC3E}">
        <p14:creationId xmlns:p14="http://schemas.microsoft.com/office/powerpoint/2010/main" val="3387290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2">
            <a:extLst>
              <a:ext uri="{FF2B5EF4-FFF2-40B4-BE49-F238E27FC236}">
                <a16:creationId xmlns:a16="http://schemas.microsoft.com/office/drawing/2014/main" id="{2BC65283-C482-6C20-1951-DB8CE9002608}"/>
              </a:ext>
            </a:extLst>
          </p:cNvPr>
          <p:cNvSpPr txBox="1">
            <a:spLocks/>
          </p:cNvSpPr>
          <p:nvPr/>
        </p:nvSpPr>
        <p:spPr>
          <a:xfrm>
            <a:off x="2852101" y="663076"/>
            <a:ext cx="5370786" cy="97100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3200" b="1" dirty="0">
                <a:solidFill>
                  <a:srgbClr val="C00000"/>
                </a:solidFill>
                <a:effectLst>
                  <a:outerShdw blurRad="38100" dist="38100" dir="2700000" algn="tl">
                    <a:srgbClr val="000000">
                      <a:alpha val="43137"/>
                    </a:srgbClr>
                  </a:outerShdw>
                </a:effectLst>
                <a:latin typeface="+mn-lt"/>
              </a:rPr>
              <a:t>خصائص التواصل الفعال 7</a:t>
            </a:r>
            <a:r>
              <a:rPr lang="en-US" sz="3200" b="1" dirty="0">
                <a:solidFill>
                  <a:srgbClr val="C00000"/>
                </a:solidFill>
                <a:effectLst>
                  <a:outerShdw blurRad="38100" dist="38100" dir="2700000" algn="tl">
                    <a:srgbClr val="000000">
                      <a:alpha val="43137"/>
                    </a:srgbClr>
                  </a:outerShdw>
                </a:effectLst>
                <a:latin typeface="+mn-lt"/>
              </a:rPr>
              <a:t>C’s</a:t>
            </a:r>
            <a:endParaRPr lang="ar-EG" sz="3200" b="1" dirty="0">
              <a:solidFill>
                <a:srgbClr val="C00000"/>
              </a:solidFill>
              <a:effectLst>
                <a:outerShdw blurRad="38100" dist="38100" dir="2700000" algn="tl">
                  <a:srgbClr val="000000">
                    <a:alpha val="43137"/>
                  </a:srgbClr>
                </a:outerShdw>
              </a:effectLst>
              <a:latin typeface="+mn-lt"/>
            </a:endParaRPr>
          </a:p>
        </p:txBody>
      </p:sp>
      <p:pic>
        <p:nvPicPr>
          <p:cNvPr id="3" name="Picture 2">
            <a:extLst>
              <a:ext uri="{FF2B5EF4-FFF2-40B4-BE49-F238E27FC236}">
                <a16:creationId xmlns:a16="http://schemas.microsoft.com/office/drawing/2014/main" id="{4BB22DE0-EF6C-85DE-73EB-0BF0BD4C8E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198" y="2332451"/>
            <a:ext cx="6537802" cy="3796877"/>
          </a:xfrm>
          <a:prstGeom prst="rect">
            <a:avLst/>
          </a:prstGeom>
        </p:spPr>
      </p:pic>
      <p:sp>
        <p:nvSpPr>
          <p:cNvPr id="6" name="Rectangle 5">
            <a:extLst>
              <a:ext uri="{FF2B5EF4-FFF2-40B4-BE49-F238E27FC236}">
                <a16:creationId xmlns:a16="http://schemas.microsoft.com/office/drawing/2014/main" id="{4757CE6D-DFA7-E7A9-67AE-D663963CB522}"/>
              </a:ext>
            </a:extLst>
          </p:cNvPr>
          <p:cNvSpPr/>
          <p:nvPr/>
        </p:nvSpPr>
        <p:spPr>
          <a:xfrm>
            <a:off x="8432773" y="2647664"/>
            <a:ext cx="950901"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Clear</a:t>
            </a:r>
            <a:endParaRPr lang="ar-EG" sz="2800" b="1" dirty="0">
              <a:effectLst>
                <a:outerShdw blurRad="38100" dist="38100" dir="2700000" algn="tl">
                  <a:srgbClr val="000000">
                    <a:alpha val="43137"/>
                  </a:srgbClr>
                </a:outerShdw>
              </a:effectLst>
            </a:endParaRPr>
          </a:p>
        </p:txBody>
      </p:sp>
      <p:sp>
        <p:nvSpPr>
          <p:cNvPr id="9" name="Rectangle 8">
            <a:extLst>
              <a:ext uri="{FF2B5EF4-FFF2-40B4-BE49-F238E27FC236}">
                <a16:creationId xmlns:a16="http://schemas.microsoft.com/office/drawing/2014/main" id="{5EF55626-3767-A1B8-310C-A1540E55D46C}"/>
              </a:ext>
            </a:extLst>
          </p:cNvPr>
          <p:cNvSpPr/>
          <p:nvPr/>
        </p:nvSpPr>
        <p:spPr>
          <a:xfrm>
            <a:off x="9817762" y="3054072"/>
            <a:ext cx="1322798"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Concise</a:t>
            </a:r>
            <a:endParaRPr lang="ar-EG" sz="2800" b="1"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id="{BA98A14A-EFE3-8C63-30E5-DD37FC3133BC}"/>
              </a:ext>
            </a:extLst>
          </p:cNvPr>
          <p:cNvSpPr/>
          <p:nvPr/>
        </p:nvSpPr>
        <p:spPr>
          <a:xfrm>
            <a:off x="6393592" y="3082199"/>
            <a:ext cx="151554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Concrete</a:t>
            </a:r>
            <a:endParaRPr lang="ar-EG" sz="2800" b="1" dirty="0">
              <a:effectLst>
                <a:outerShdw blurRad="38100" dist="38100" dir="2700000" algn="tl">
                  <a:srgbClr val="000000">
                    <a:alpha val="43137"/>
                  </a:srgbClr>
                </a:outerShdw>
              </a:effectLst>
            </a:endParaRPr>
          </a:p>
        </p:txBody>
      </p:sp>
      <p:sp>
        <p:nvSpPr>
          <p:cNvPr id="12" name="Rectangle 11">
            <a:extLst>
              <a:ext uri="{FF2B5EF4-FFF2-40B4-BE49-F238E27FC236}">
                <a16:creationId xmlns:a16="http://schemas.microsoft.com/office/drawing/2014/main" id="{635A4181-8D82-31D4-CE6C-F12FACEF6381}"/>
              </a:ext>
            </a:extLst>
          </p:cNvPr>
          <p:cNvSpPr/>
          <p:nvPr/>
        </p:nvSpPr>
        <p:spPr>
          <a:xfrm>
            <a:off x="10346232" y="4250484"/>
            <a:ext cx="156068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Coherent</a:t>
            </a:r>
            <a:endParaRPr lang="ar-EG" sz="2800" b="1" dirty="0">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id="{174DF6E6-763E-5039-0E78-73B418004C52}"/>
              </a:ext>
            </a:extLst>
          </p:cNvPr>
          <p:cNvSpPr/>
          <p:nvPr/>
        </p:nvSpPr>
        <p:spPr>
          <a:xfrm>
            <a:off x="9535946" y="5371917"/>
            <a:ext cx="1620572"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Complete</a:t>
            </a:r>
            <a:endParaRPr lang="ar-EG" sz="2800" b="1" dirty="0">
              <a:effectLst>
                <a:outerShdw blurRad="38100" dist="38100" dir="2700000" algn="tl">
                  <a:srgbClr val="000000">
                    <a:alpha val="43137"/>
                  </a:srgbClr>
                </a:outerShdw>
              </a:effectLst>
            </a:endParaRPr>
          </a:p>
        </p:txBody>
      </p:sp>
      <p:sp>
        <p:nvSpPr>
          <p:cNvPr id="14" name="Rectangle 13">
            <a:extLst>
              <a:ext uri="{FF2B5EF4-FFF2-40B4-BE49-F238E27FC236}">
                <a16:creationId xmlns:a16="http://schemas.microsoft.com/office/drawing/2014/main" id="{7DE8A9B1-4BC8-4058-BFAA-C7ED161A3F54}"/>
              </a:ext>
            </a:extLst>
          </p:cNvPr>
          <p:cNvSpPr/>
          <p:nvPr/>
        </p:nvSpPr>
        <p:spPr>
          <a:xfrm>
            <a:off x="5861827" y="3961246"/>
            <a:ext cx="149733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Courtesy</a:t>
            </a:r>
            <a:endParaRPr lang="ar-EG" sz="2800" b="1" dirty="0">
              <a:effectLst>
                <a:outerShdw blurRad="38100" dist="38100" dir="2700000" algn="tl">
                  <a:srgbClr val="000000">
                    <a:alpha val="43137"/>
                  </a:srgbClr>
                </a:outerShdw>
              </a:effectLst>
            </a:endParaRPr>
          </a:p>
        </p:txBody>
      </p:sp>
      <p:sp>
        <p:nvSpPr>
          <p:cNvPr id="15" name="Rectangle 14">
            <a:extLst>
              <a:ext uri="{FF2B5EF4-FFF2-40B4-BE49-F238E27FC236}">
                <a16:creationId xmlns:a16="http://schemas.microsoft.com/office/drawing/2014/main" id="{5E2D1C0F-9796-5E30-0F63-1AA2498D7C0B}"/>
              </a:ext>
            </a:extLst>
          </p:cNvPr>
          <p:cNvSpPr/>
          <p:nvPr/>
        </p:nvSpPr>
        <p:spPr>
          <a:xfrm>
            <a:off x="5473271" y="5397017"/>
            <a:ext cx="253864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Comprehension</a:t>
            </a:r>
            <a:endParaRPr lang="ar-EG" sz="2800" b="1" dirty="0">
              <a:effectLst>
                <a:outerShdw blurRad="38100" dist="38100" dir="2700000" algn="tl">
                  <a:srgbClr val="000000">
                    <a:alpha val="43137"/>
                  </a:srgbClr>
                </a:outerShdw>
              </a:effectLst>
            </a:endParaRPr>
          </a:p>
        </p:txBody>
      </p:sp>
      <p:sp>
        <p:nvSpPr>
          <p:cNvPr id="16" name="Rectangle 15">
            <a:extLst>
              <a:ext uri="{FF2B5EF4-FFF2-40B4-BE49-F238E27FC236}">
                <a16:creationId xmlns:a16="http://schemas.microsoft.com/office/drawing/2014/main" id="{A2C965DE-6F61-713D-1E3A-F5A12B39115C}"/>
              </a:ext>
            </a:extLst>
          </p:cNvPr>
          <p:cNvSpPr/>
          <p:nvPr/>
        </p:nvSpPr>
        <p:spPr>
          <a:xfrm>
            <a:off x="55302" y="6440558"/>
            <a:ext cx="8452594" cy="369332"/>
          </a:xfrm>
          <a:prstGeom prst="rect">
            <a:avLst/>
          </a:prstGeom>
        </p:spPr>
        <p:txBody>
          <a:bodyPr wrap="square">
            <a:spAutoFit/>
          </a:bodyPr>
          <a:lstStyle/>
          <a:p>
            <a:pPr algn="l" rtl="0"/>
            <a:r>
              <a:rPr lang="ar-EG" dirty="0"/>
              <a:t>https://www.slideshare.net/effectivecommunication/cs-final-ppt-11938630</a:t>
            </a:r>
          </a:p>
        </p:txBody>
      </p:sp>
      <p:pic>
        <p:nvPicPr>
          <p:cNvPr id="8" name="Picture 7">
            <a:extLst>
              <a:ext uri="{FF2B5EF4-FFF2-40B4-BE49-F238E27FC236}">
                <a16:creationId xmlns:a16="http://schemas.microsoft.com/office/drawing/2014/main" id="{F680D062-9074-6B2C-6E6D-3A56202935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02" y="2761250"/>
            <a:ext cx="5164807" cy="3052175"/>
          </a:xfrm>
          <a:prstGeom prst="rect">
            <a:avLst/>
          </a:prstGeom>
        </p:spPr>
      </p:pic>
      <p:sp>
        <p:nvSpPr>
          <p:cNvPr id="10" name="Rectangle 9">
            <a:extLst>
              <a:ext uri="{FF2B5EF4-FFF2-40B4-BE49-F238E27FC236}">
                <a16:creationId xmlns:a16="http://schemas.microsoft.com/office/drawing/2014/main" id="{76824F0F-BB4C-AD4F-8470-46A5DCFD3472}"/>
              </a:ext>
            </a:extLst>
          </p:cNvPr>
          <p:cNvSpPr/>
          <p:nvPr/>
        </p:nvSpPr>
        <p:spPr>
          <a:xfrm>
            <a:off x="3177172" y="5186547"/>
            <a:ext cx="710451"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كامل</a:t>
            </a:r>
          </a:p>
        </p:txBody>
      </p:sp>
      <p:sp>
        <p:nvSpPr>
          <p:cNvPr id="17" name="Rectangle 16">
            <a:extLst>
              <a:ext uri="{FF2B5EF4-FFF2-40B4-BE49-F238E27FC236}">
                <a16:creationId xmlns:a16="http://schemas.microsoft.com/office/drawing/2014/main" id="{ED9DA53A-62D4-6758-66EE-095B4AED2608}"/>
              </a:ext>
            </a:extLst>
          </p:cNvPr>
          <p:cNvSpPr/>
          <p:nvPr/>
        </p:nvSpPr>
        <p:spPr>
          <a:xfrm>
            <a:off x="3781393" y="4177115"/>
            <a:ext cx="1077539"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متماسك</a:t>
            </a:r>
          </a:p>
        </p:txBody>
      </p:sp>
      <p:sp>
        <p:nvSpPr>
          <p:cNvPr id="18" name="Rectangle 17">
            <a:extLst>
              <a:ext uri="{FF2B5EF4-FFF2-40B4-BE49-F238E27FC236}">
                <a16:creationId xmlns:a16="http://schemas.microsoft.com/office/drawing/2014/main" id="{175B5E35-CB34-8B76-25AD-78DEB58CE9E7}"/>
              </a:ext>
            </a:extLst>
          </p:cNvPr>
          <p:cNvSpPr/>
          <p:nvPr/>
        </p:nvSpPr>
        <p:spPr>
          <a:xfrm>
            <a:off x="3469421" y="3316511"/>
            <a:ext cx="838691"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موجز</a:t>
            </a:r>
          </a:p>
        </p:txBody>
      </p:sp>
      <p:sp>
        <p:nvSpPr>
          <p:cNvPr id="19" name="Rectangle 18">
            <a:extLst>
              <a:ext uri="{FF2B5EF4-FFF2-40B4-BE49-F238E27FC236}">
                <a16:creationId xmlns:a16="http://schemas.microsoft.com/office/drawing/2014/main" id="{9CA88FD1-8245-A08F-AD3D-DEF59A01A212}"/>
              </a:ext>
            </a:extLst>
          </p:cNvPr>
          <p:cNvSpPr/>
          <p:nvPr/>
        </p:nvSpPr>
        <p:spPr>
          <a:xfrm>
            <a:off x="2245145" y="2948062"/>
            <a:ext cx="902811"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واضح</a:t>
            </a:r>
          </a:p>
        </p:txBody>
      </p:sp>
      <p:sp>
        <p:nvSpPr>
          <p:cNvPr id="20" name="Rectangle 19">
            <a:extLst>
              <a:ext uri="{FF2B5EF4-FFF2-40B4-BE49-F238E27FC236}">
                <a16:creationId xmlns:a16="http://schemas.microsoft.com/office/drawing/2014/main" id="{ABA12A43-4D29-6739-1310-1CFD4CDBFC0E}"/>
              </a:ext>
            </a:extLst>
          </p:cNvPr>
          <p:cNvSpPr/>
          <p:nvPr/>
        </p:nvSpPr>
        <p:spPr>
          <a:xfrm>
            <a:off x="1016683" y="3284232"/>
            <a:ext cx="862737"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واقعى</a:t>
            </a:r>
          </a:p>
        </p:txBody>
      </p:sp>
      <p:sp>
        <p:nvSpPr>
          <p:cNvPr id="21" name="Rectangle 20">
            <a:extLst>
              <a:ext uri="{FF2B5EF4-FFF2-40B4-BE49-F238E27FC236}">
                <a16:creationId xmlns:a16="http://schemas.microsoft.com/office/drawing/2014/main" id="{E8E99B4E-17AB-4D4E-8AC6-91B9052A5DFB}"/>
              </a:ext>
            </a:extLst>
          </p:cNvPr>
          <p:cNvSpPr/>
          <p:nvPr/>
        </p:nvSpPr>
        <p:spPr>
          <a:xfrm>
            <a:off x="534382" y="4135882"/>
            <a:ext cx="872355"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متأدب</a:t>
            </a:r>
          </a:p>
        </p:txBody>
      </p:sp>
      <p:sp>
        <p:nvSpPr>
          <p:cNvPr id="22" name="Rectangle 21">
            <a:extLst>
              <a:ext uri="{FF2B5EF4-FFF2-40B4-BE49-F238E27FC236}">
                <a16:creationId xmlns:a16="http://schemas.microsoft.com/office/drawing/2014/main" id="{8E246CB3-CCFC-8570-2214-5386A77AB1CF}"/>
              </a:ext>
            </a:extLst>
          </p:cNvPr>
          <p:cNvSpPr/>
          <p:nvPr/>
        </p:nvSpPr>
        <p:spPr>
          <a:xfrm>
            <a:off x="1242596" y="5263641"/>
            <a:ext cx="904415" cy="523220"/>
          </a:xfrm>
          <a:prstGeom prst="rect">
            <a:avLst/>
          </a:prstGeom>
        </p:spPr>
        <p:txBody>
          <a:bodyPr wrap="none">
            <a:spAutoFit/>
          </a:bodyPr>
          <a:lstStyle/>
          <a:p>
            <a:pPr algn="l" rtl="0"/>
            <a:r>
              <a:rPr lang="ar-EG" sz="2800" b="1" dirty="0">
                <a:effectLst>
                  <a:outerShdw blurRad="38100" dist="38100" dir="2700000" algn="tl">
                    <a:srgbClr val="000000">
                      <a:alpha val="43137"/>
                    </a:srgbClr>
                  </a:outerShdw>
                </a:effectLst>
              </a:rPr>
              <a:t>مفهوم</a:t>
            </a:r>
          </a:p>
        </p:txBody>
      </p:sp>
    </p:spTree>
    <p:extLst>
      <p:ext uri="{BB962C8B-B14F-4D97-AF65-F5344CB8AC3E}">
        <p14:creationId xmlns:p14="http://schemas.microsoft.com/office/powerpoint/2010/main" val="3546076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82096-E2A3-8A8B-4E67-017CDBBC51B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70AFEBA-D8F3-8FBC-27B7-536250C7D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a:extLst>
              <a:ext uri="{FF2B5EF4-FFF2-40B4-BE49-F238E27FC236}">
                <a16:creationId xmlns:a16="http://schemas.microsoft.com/office/drawing/2014/main" id="{40CFEEED-B4BC-4966-1DA2-383119238061}"/>
              </a:ext>
            </a:extLst>
          </p:cNvPr>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itle 1">
            <a:extLst>
              <a:ext uri="{FF2B5EF4-FFF2-40B4-BE49-F238E27FC236}">
                <a16:creationId xmlns:a16="http://schemas.microsoft.com/office/drawing/2014/main" id="{E0C884E8-023F-1C11-09A5-FA484907BB96}"/>
              </a:ext>
            </a:extLst>
          </p:cNvPr>
          <p:cNvSpPr txBox="1">
            <a:spLocks/>
          </p:cNvSpPr>
          <p:nvPr/>
        </p:nvSpPr>
        <p:spPr>
          <a:xfrm>
            <a:off x="2813725" y="807134"/>
            <a:ext cx="5153116" cy="80106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sz="4000" b="1" dirty="0">
                <a:solidFill>
                  <a:srgbClr val="C00000"/>
                </a:solidFill>
                <a:effectLst>
                  <a:outerShdw blurRad="38100" dist="38100" dir="2700000" algn="tl">
                    <a:srgbClr val="000000">
                      <a:alpha val="43137"/>
                    </a:srgbClr>
                  </a:outerShdw>
                </a:effectLst>
                <a:latin typeface="+mn-lt"/>
              </a:rPr>
              <a:t>خصائص التواصل الفعال 7</a:t>
            </a:r>
            <a:r>
              <a:rPr lang="en-US" sz="4000" b="1" dirty="0">
                <a:solidFill>
                  <a:srgbClr val="C00000"/>
                </a:solidFill>
                <a:effectLst>
                  <a:outerShdw blurRad="38100" dist="38100" dir="2700000" algn="tl">
                    <a:srgbClr val="000000">
                      <a:alpha val="43137"/>
                    </a:srgbClr>
                  </a:outerShdw>
                </a:effectLst>
                <a:latin typeface="+mn-lt"/>
              </a:rPr>
              <a:t>C’s</a:t>
            </a:r>
            <a:endParaRPr lang="ar-EG" sz="4000" b="1" dirty="0">
              <a:solidFill>
                <a:srgbClr val="C00000"/>
              </a:solidFill>
              <a:effectLst>
                <a:outerShdw blurRad="38100" dist="38100" dir="2700000" algn="tl">
                  <a:srgbClr val="000000">
                    <a:alpha val="43137"/>
                  </a:srgbClr>
                </a:outerShdw>
              </a:effectLst>
              <a:latin typeface="+mn-lt"/>
            </a:endParaRPr>
          </a:p>
        </p:txBody>
      </p:sp>
      <p:graphicFrame>
        <p:nvGraphicFramePr>
          <p:cNvPr id="17" name="Content Placeholder 7">
            <a:extLst>
              <a:ext uri="{FF2B5EF4-FFF2-40B4-BE49-F238E27FC236}">
                <a16:creationId xmlns:a16="http://schemas.microsoft.com/office/drawing/2014/main" id="{82DAEEF5-2612-F887-9BC1-EC9630CEEE91}"/>
              </a:ext>
            </a:extLst>
          </p:cNvPr>
          <p:cNvGraphicFramePr>
            <a:graphicFrameLocks/>
          </p:cNvGraphicFramePr>
          <p:nvPr>
            <p:extLst>
              <p:ext uri="{D42A27DB-BD31-4B8C-83A1-F6EECF244321}">
                <p14:modId xmlns:p14="http://schemas.microsoft.com/office/powerpoint/2010/main" val="3297730978"/>
              </p:ext>
            </p:extLst>
          </p:nvPr>
        </p:nvGraphicFramePr>
        <p:xfrm>
          <a:off x="811581" y="1608200"/>
          <a:ext cx="10171729" cy="4693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34134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2091559" y="2719239"/>
            <a:ext cx="7587291" cy="2246769"/>
          </a:xfrm>
          <a:prstGeom prst="rect">
            <a:avLst/>
          </a:prstGeom>
          <a:noFill/>
        </p:spPr>
        <p:txBody>
          <a:bodyPr wrap="square">
            <a:spAutoFit/>
          </a:bodyPr>
          <a:lstStyle/>
          <a:p>
            <a:pPr algn="ctr" rtl="1"/>
            <a:r>
              <a:rPr lang="ar-EG" sz="2800" b="0" i="0" dirty="0">
                <a:solidFill>
                  <a:srgbClr val="1F1F1F"/>
                </a:solidFill>
                <a:effectLst/>
                <a:highlight>
                  <a:srgbClr val="FFFFFF"/>
                </a:highlight>
                <a:latin typeface="Google Sans"/>
              </a:rPr>
              <a:t>تدفقات التواصل التنظيمي يمكن أن تتدفق المعلومات في أربعة اتجاهات في المنظمة: للأسفل، للأعلى، أفقيًا، وقطريًا.</a:t>
            </a:r>
          </a:p>
          <a:p>
            <a:pPr algn="ctr" rtl="1"/>
            <a:endParaRPr lang="ar-EG" sz="2800" b="0" i="0" dirty="0">
              <a:solidFill>
                <a:srgbClr val="1F1F1F"/>
              </a:solidFill>
              <a:effectLst/>
              <a:highlight>
                <a:srgbClr val="FFFFFF"/>
              </a:highlight>
              <a:latin typeface="Google Sans"/>
            </a:endParaRPr>
          </a:p>
          <a:p>
            <a:pPr algn="ctr" rtl="1"/>
            <a:r>
              <a:rPr lang="ar-EG" sz="2800" b="0" i="0" dirty="0">
                <a:solidFill>
                  <a:srgbClr val="1F1F1F"/>
                </a:solidFill>
                <a:effectLst/>
                <a:highlight>
                  <a:srgbClr val="FFFFFF"/>
                </a:highlight>
                <a:latin typeface="Google Sans"/>
              </a:rPr>
              <a:t>يحدد حجم المنظمة وطبيعتها وبنيتها الاتجاه الذي تتدفق إليه معظم المعلومات</a:t>
            </a:r>
            <a:endParaRPr lang="en-US" sz="2800"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ar-EG" altLang="ar-SA" sz="2800" b="1" dirty="0">
                <a:solidFill>
                  <a:srgbClr val="C00000"/>
                </a:solidFill>
              </a:rPr>
              <a:t>اتجاه تدفق التواصل</a:t>
            </a:r>
            <a:endParaRPr lang="en-US" altLang="ar-SA" sz="2800" b="1" dirty="0">
              <a:solidFill>
                <a:srgbClr val="C00000"/>
              </a:solidFill>
            </a:endParaRPr>
          </a:p>
        </p:txBody>
      </p:sp>
    </p:spTree>
    <p:extLst>
      <p:ext uri="{BB962C8B-B14F-4D97-AF65-F5344CB8AC3E}">
        <p14:creationId xmlns:p14="http://schemas.microsoft.com/office/powerpoint/2010/main" val="13874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436972" y="2199103"/>
            <a:ext cx="10705141" cy="3170099"/>
          </a:xfrm>
          <a:prstGeom prst="rect">
            <a:avLst/>
          </a:prstGeom>
          <a:noFill/>
        </p:spPr>
        <p:txBody>
          <a:bodyPr wrap="square">
            <a:spAutoFit/>
          </a:bodyPr>
          <a:lstStyle/>
          <a:p>
            <a:pPr lvl="1" algn="just" rtl="1">
              <a:buSzPct val="65000"/>
            </a:pPr>
            <a:r>
              <a:rPr lang="ar-EG" altLang="ar-SA" sz="2800" b="1" dirty="0">
                <a:solidFill>
                  <a:srgbClr val="C00000"/>
                </a:solidFill>
              </a:rPr>
              <a:t>التواصل الموجه إلى الأسفل </a:t>
            </a:r>
            <a:r>
              <a:rPr lang="ar-EG" altLang="ar-SA" sz="2800" b="1" dirty="0"/>
              <a:t>- تتدفق من المدير إلى المرؤوسين</a:t>
            </a:r>
          </a:p>
          <a:p>
            <a:pPr lvl="1" algn="just" rtl="1">
              <a:buSzPct val="65000"/>
            </a:pPr>
            <a:r>
              <a:rPr lang="ar-EG" altLang="ar-SA" sz="2800" b="1" dirty="0"/>
              <a:t>تُستخدم لإبلاغ الموظفين وتوجيههم وتنسيقهم وتقييمهم</a:t>
            </a:r>
          </a:p>
          <a:p>
            <a:pPr lvl="1" algn="just" rtl="1">
              <a:buSzPct val="65000"/>
            </a:pPr>
            <a:endParaRPr lang="ar-EG" altLang="ar-SA" sz="2400" b="1" dirty="0"/>
          </a:p>
          <a:p>
            <a:pPr lvl="1" algn="just" rtl="1">
              <a:buSzPct val="65000"/>
            </a:pPr>
            <a:r>
              <a:rPr lang="ar-EG" altLang="ar-SA" sz="2400" b="1" dirty="0"/>
              <a:t>على سبيل المثال، قد تكون عبارة عن إعلان عن رئيس تنفيذي جديد أو إشعار بالاندماج مع منافس سابق. تشمل الأشكال الأخرى للاتصالات الموجهة إلى الأسفل رفيعة المستوى الخطب والمدونات </a:t>
            </a:r>
            <a:r>
              <a:rPr lang="ar-EG" altLang="ar-SA" sz="2400" b="1" dirty="0" err="1"/>
              <a:t>والبودكاست</a:t>
            </a:r>
            <a:r>
              <a:rPr lang="ar-EG" altLang="ar-SA" sz="2400" b="1" dirty="0"/>
              <a:t> ومقاطع الفيديو. أكثر أنواع الاتصالات الموجهة إلى الأسفل شيوعًا هي التوجيهات اليومية لمديري الأقسام أو مديري الخطوط للموظفين. يمكن أن تكون هذه التوجيهات في شكل كتيبات إرشادية أو كتيبات الشركة.</a:t>
            </a:r>
            <a:endParaRPr lang="en-US" altLang="ar-SA" sz="2400" b="1"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ar-EG" altLang="ar-SA" sz="2800" b="1" dirty="0">
                <a:solidFill>
                  <a:srgbClr val="C00000"/>
                </a:solidFill>
              </a:rPr>
              <a:t>اتجاه تدفق التواصل</a:t>
            </a:r>
            <a:endParaRPr lang="en-US" altLang="ar-SA" sz="2800" b="1" dirty="0">
              <a:solidFill>
                <a:srgbClr val="C00000"/>
              </a:solidFill>
            </a:endParaRPr>
          </a:p>
        </p:txBody>
      </p:sp>
    </p:spTree>
    <p:extLst>
      <p:ext uri="{BB962C8B-B14F-4D97-AF65-F5344CB8AC3E}">
        <p14:creationId xmlns:p14="http://schemas.microsoft.com/office/powerpoint/2010/main" val="3293385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596689" y="2312213"/>
            <a:ext cx="10154479" cy="2677656"/>
          </a:xfrm>
          <a:prstGeom prst="rect">
            <a:avLst/>
          </a:prstGeom>
          <a:noFill/>
        </p:spPr>
        <p:txBody>
          <a:bodyPr wrap="square">
            <a:spAutoFit/>
          </a:bodyPr>
          <a:lstStyle/>
          <a:p>
            <a:pPr lvl="1" algn="just" rtl="1">
              <a:buSzPct val="65000"/>
            </a:pPr>
            <a:r>
              <a:rPr lang="ar-EG" altLang="ar-SA" sz="2400" b="1" dirty="0">
                <a:solidFill>
                  <a:srgbClr val="C00000"/>
                </a:solidFill>
              </a:rPr>
              <a:t>التواصل الموجه إلى أعلى ( تصاعدي) </a:t>
            </a:r>
            <a:r>
              <a:rPr lang="ar-EG" altLang="ar-SA" sz="2400" b="1" dirty="0"/>
              <a:t>- يتدفق من المرؤوسين إلى المديرين</a:t>
            </a:r>
          </a:p>
          <a:p>
            <a:pPr lvl="1" algn="just" rtl="1">
              <a:buSzPct val="65000"/>
            </a:pPr>
            <a:r>
              <a:rPr lang="ar-EG" altLang="ar-SA" sz="2400" b="1" dirty="0"/>
              <a:t>يبقي المديرين على دراية بمشاعر الموظفين</a:t>
            </a:r>
          </a:p>
          <a:p>
            <a:pPr lvl="1" algn="just" rtl="1">
              <a:buSzPct val="65000"/>
            </a:pPr>
            <a:r>
              <a:rPr lang="ar-EG" altLang="ar-SA" sz="2400" b="1" dirty="0"/>
              <a:t>مصدر للأفكار حول تحسين العمليات</a:t>
            </a:r>
          </a:p>
          <a:p>
            <a:pPr lvl="1" algn="just" rtl="1">
              <a:buSzPct val="65000"/>
            </a:pPr>
            <a:r>
              <a:rPr lang="ar-EG" altLang="ar-SA" sz="2400" b="1" dirty="0"/>
              <a:t>كمية الاتصالات التصاعدية المتأثرة بثقافة المنظمة</a:t>
            </a:r>
          </a:p>
          <a:p>
            <a:pPr lvl="1" algn="just" rtl="1">
              <a:buSzPct val="65000"/>
            </a:pPr>
            <a:endParaRPr lang="ar-EG" altLang="ar-SA" sz="2400" b="1" dirty="0"/>
          </a:p>
          <a:p>
            <a:pPr lvl="1" algn="just" rtl="1">
              <a:buSzPct val="65000"/>
            </a:pPr>
            <a:r>
              <a:rPr lang="ar-EG" altLang="ar-SA" sz="2400" b="1" dirty="0"/>
              <a:t>على سبيل المثال، يحدث الاتصال التصاعدي عندما يقدم العمال تقاريرهم إلى المشرف أو عندما يقدم قادة الفريق تقاريرهم إلى مدير القسم.</a:t>
            </a:r>
            <a:endParaRPr lang="en-US" altLang="ar-SA" sz="2400" b="1"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ar-EG" altLang="ar-SA" sz="2800" b="1" dirty="0">
                <a:solidFill>
                  <a:srgbClr val="C00000"/>
                </a:solidFill>
              </a:rPr>
              <a:t>اتجاه تدفق التواصل</a:t>
            </a:r>
            <a:endParaRPr lang="en-US" altLang="ar-SA" sz="2800" b="1" dirty="0">
              <a:solidFill>
                <a:srgbClr val="C00000"/>
              </a:solidFill>
            </a:endParaRPr>
          </a:p>
        </p:txBody>
      </p:sp>
    </p:spTree>
    <p:extLst>
      <p:ext uri="{BB962C8B-B14F-4D97-AF65-F5344CB8AC3E}">
        <p14:creationId xmlns:p14="http://schemas.microsoft.com/office/powerpoint/2010/main" val="1139631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942308" y="2551984"/>
            <a:ext cx="10154479" cy="2677656"/>
          </a:xfrm>
          <a:prstGeom prst="rect">
            <a:avLst/>
          </a:prstGeom>
          <a:noFill/>
        </p:spPr>
        <p:txBody>
          <a:bodyPr wrap="square">
            <a:spAutoFit/>
          </a:bodyPr>
          <a:lstStyle/>
          <a:p>
            <a:pPr lvl="1" algn="just" rtl="1">
              <a:buSzPct val="65000"/>
            </a:pPr>
            <a:r>
              <a:rPr lang="ar-EG" sz="2800" b="1" dirty="0">
                <a:solidFill>
                  <a:srgbClr val="C00000"/>
                </a:solidFill>
                <a:highlight>
                  <a:srgbClr val="FFFFFF"/>
                </a:highlight>
                <a:latin typeface="Google Sans"/>
              </a:rPr>
              <a:t>التواصل الموجه أفقيًا</a:t>
            </a:r>
            <a:r>
              <a:rPr lang="ar-EG" sz="2800" b="1" dirty="0">
                <a:highlight>
                  <a:srgbClr val="FFFFFF"/>
                </a:highlight>
                <a:latin typeface="Google Sans"/>
              </a:rPr>
              <a:t> - يتضمن تبادل المعلومات بين الأقسام على نفس المستوى في المنظمة (أي التواصل مع نظيره). الغرض من معظم الاتصالات الأفقية هو طلب الدعم أو تنسيق الأنشطة.</a:t>
            </a:r>
          </a:p>
          <a:p>
            <a:pPr lvl="1" algn="just" rtl="1">
              <a:buSzPct val="65000"/>
            </a:pPr>
            <a:endParaRPr lang="ar-EG" sz="2800" b="1" dirty="0">
              <a:highlight>
                <a:srgbClr val="FFFFFF"/>
              </a:highlight>
              <a:latin typeface="Google Sans"/>
            </a:endParaRPr>
          </a:p>
          <a:p>
            <a:pPr lvl="1" algn="just" rtl="1">
              <a:buSzPct val="65000"/>
            </a:pPr>
            <a:r>
              <a:rPr lang="ar-EG" sz="2800" b="1" dirty="0">
                <a:highlight>
                  <a:srgbClr val="FFFFFF"/>
                </a:highlight>
                <a:latin typeface="Google Sans"/>
              </a:rPr>
              <a:t>مثال: إذا أرسل نائب رئيس المبيعات بريدًا إلكترونيًا إلى نائب رئيس التصنيع يسأله عن موعد توفر المنتج للشحن، فهذا مثال على الاتصال الأفقي.</a:t>
            </a:r>
            <a:endParaRPr lang="en-US" sz="2800" i="0" dirty="0">
              <a:effectLst/>
              <a:highlight>
                <a:srgbClr val="FFFFFF"/>
              </a:highlight>
              <a:latin typeface="proxima-nova"/>
            </a:endParaRPr>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ar-EG" altLang="ar-SA" sz="2800" b="1" dirty="0">
                <a:solidFill>
                  <a:srgbClr val="C00000"/>
                </a:solidFill>
              </a:rPr>
              <a:t>اتجاه تدفق التواصل</a:t>
            </a:r>
            <a:endParaRPr lang="en-US" altLang="ar-SA" sz="2800" b="1" dirty="0">
              <a:solidFill>
                <a:srgbClr val="C00000"/>
              </a:solidFill>
            </a:endParaRPr>
          </a:p>
        </p:txBody>
      </p:sp>
    </p:spTree>
    <p:extLst>
      <p:ext uri="{BB962C8B-B14F-4D97-AF65-F5344CB8AC3E}">
        <p14:creationId xmlns:p14="http://schemas.microsoft.com/office/powerpoint/2010/main" val="50256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712302" y="2320556"/>
            <a:ext cx="10154479" cy="2246769"/>
          </a:xfrm>
          <a:prstGeom prst="rect">
            <a:avLst/>
          </a:prstGeom>
          <a:noFill/>
        </p:spPr>
        <p:txBody>
          <a:bodyPr wrap="square">
            <a:spAutoFit/>
          </a:bodyPr>
          <a:lstStyle/>
          <a:p>
            <a:pPr lvl="1" algn="r" rtl="1">
              <a:buSzPct val="65000"/>
            </a:pPr>
            <a:r>
              <a:rPr lang="ar-EG" sz="2800" b="1" dirty="0">
                <a:solidFill>
                  <a:srgbClr val="C00000"/>
                </a:solidFill>
                <a:highlight>
                  <a:srgbClr val="FFFFFF"/>
                </a:highlight>
                <a:latin typeface="Google Sans"/>
              </a:rPr>
              <a:t>التواصل الموجه </a:t>
            </a:r>
            <a:r>
              <a:rPr lang="ar-EG" sz="2800" b="1" i="0" dirty="0">
                <a:solidFill>
                  <a:srgbClr val="C00000"/>
                </a:solidFill>
                <a:effectLst/>
                <a:highlight>
                  <a:srgbClr val="FFFFFF"/>
                </a:highlight>
                <a:latin typeface="Google Sans"/>
              </a:rPr>
              <a:t>قطريًا</a:t>
            </a:r>
            <a:r>
              <a:rPr lang="ar-EG" sz="2800" b="1" i="0" dirty="0">
                <a:effectLst/>
                <a:highlight>
                  <a:srgbClr val="FFFFFF"/>
                </a:highlight>
                <a:latin typeface="Google Sans"/>
              </a:rPr>
              <a:t> - يتقاطع مع كل من مناطق العمل والمستويات التنظيمية.</a:t>
            </a:r>
          </a:p>
          <a:p>
            <a:pPr lvl="1" algn="r" rtl="1">
              <a:buSzPct val="65000"/>
            </a:pPr>
            <a:r>
              <a:rPr lang="ar-EG" sz="2800" b="1" i="0" dirty="0">
                <a:effectLst/>
                <a:highlight>
                  <a:srgbClr val="FFFFFF"/>
                </a:highlight>
                <a:latin typeface="Google Sans"/>
              </a:rPr>
              <a:t>أخرى: التواصل عبر الوظائف بين الموظفين على مستويات مختلفة من المنظمة.</a:t>
            </a:r>
          </a:p>
          <a:p>
            <a:pPr lvl="1" algn="r" rtl="1">
              <a:buSzPct val="65000"/>
            </a:pPr>
            <a:endParaRPr lang="ar-EG" sz="2800" b="1" i="0" dirty="0">
              <a:effectLst/>
              <a:highlight>
                <a:srgbClr val="FFFFFF"/>
              </a:highlight>
              <a:latin typeface="Google Sans"/>
            </a:endParaRPr>
          </a:p>
          <a:p>
            <a:pPr lvl="1" algn="r" rtl="1">
              <a:buSzPct val="65000"/>
            </a:pPr>
            <a:r>
              <a:rPr lang="ar-EG" sz="2800" b="1" i="0" dirty="0">
                <a:effectLst/>
                <a:highlight>
                  <a:srgbClr val="FFFFFF"/>
                </a:highlight>
                <a:latin typeface="Google Sans"/>
              </a:rPr>
              <a:t>على سبيل المثال، إذا أرسل مندوب المبيعات بريدًا إلكترونيًا إلى نائب رئيس التسويق، فهذا يعني أن التواصل القطري قد حدث.</a:t>
            </a:r>
            <a:endParaRPr lang="en-US" sz="2400" b="1" i="0" dirty="0">
              <a:effectLst/>
              <a:highlight>
                <a:srgbClr val="FFFFFF"/>
              </a:highlight>
              <a:latin typeface="Google Sans"/>
            </a:endParaRPr>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ar-EG" altLang="ar-SA" sz="2800" b="1" dirty="0">
                <a:solidFill>
                  <a:srgbClr val="C00000"/>
                </a:solidFill>
              </a:rPr>
              <a:t>اتجاه تدفق التواصل</a:t>
            </a:r>
            <a:endParaRPr lang="en-US" altLang="ar-SA" sz="2800" b="1" dirty="0">
              <a:solidFill>
                <a:srgbClr val="C00000"/>
              </a:solidFill>
            </a:endParaRPr>
          </a:p>
        </p:txBody>
      </p:sp>
    </p:spTree>
    <p:extLst>
      <p:ext uri="{BB962C8B-B14F-4D97-AF65-F5344CB8AC3E}">
        <p14:creationId xmlns:p14="http://schemas.microsoft.com/office/powerpoint/2010/main" val="1828819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2179" y="17433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27377" y="8015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687386" y="2350757"/>
            <a:ext cx="11022315" cy="2677656"/>
          </a:xfrm>
          <a:prstGeom prst="rect">
            <a:avLst/>
          </a:prstGeom>
          <a:noFill/>
        </p:spPr>
        <p:txBody>
          <a:bodyPr wrap="square">
            <a:spAutoFit/>
          </a:bodyPr>
          <a:lstStyle/>
          <a:p>
            <a:pPr lvl="1" algn="just" rtl="1">
              <a:buSzPct val="65000"/>
            </a:pPr>
            <a:r>
              <a:rPr lang="ar-EG" altLang="ar-SA" sz="2400" b="1" dirty="0"/>
              <a:t>أصبحت الاتصالات القطرية أكثر شيوعًا في المنظمات القائمة على المنتج. تشمل المزايا:</a:t>
            </a:r>
          </a:p>
          <a:p>
            <a:pPr marL="800100" lvl="1" indent="-342900" algn="just" rtl="1">
              <a:buSzPct val="65000"/>
              <a:buFont typeface="Arial" panose="020B0604020202020204" pitchFamily="34" charset="0"/>
              <a:buChar char="•"/>
            </a:pPr>
            <a:r>
              <a:rPr lang="ar-EG" altLang="ar-SA" sz="2400" b="1" dirty="0"/>
              <a:t>بناء العلاقات بين الموظفين من المستوى الأعلى والموظفين من المستوى الأدنى من مختلف أجزاء المنظمة.</a:t>
            </a:r>
          </a:p>
          <a:p>
            <a:pPr marL="800100" lvl="1" indent="-342900" algn="just" rtl="1">
              <a:buSzPct val="65000"/>
              <a:buFont typeface="Arial" panose="020B0604020202020204" pitchFamily="34" charset="0"/>
              <a:buChar char="•"/>
            </a:pPr>
            <a:r>
              <a:rPr lang="ar-EG" altLang="ar-SA" sz="2400" b="1" dirty="0"/>
              <a:t>تشجيع تدفق المعلومات غير الرسمي في المنظمة.</a:t>
            </a:r>
          </a:p>
          <a:p>
            <a:pPr marL="800100" lvl="1" indent="-342900" algn="just" rtl="1">
              <a:buSzPct val="65000"/>
              <a:buFont typeface="Arial" panose="020B0604020202020204" pitchFamily="34" charset="0"/>
              <a:buChar char="•"/>
            </a:pPr>
            <a:r>
              <a:rPr lang="ar-EG" altLang="ar-SA" sz="2400" b="1" dirty="0"/>
              <a:t>تقليل فرصة تشويه الرسالة من خلال المرور عبر مرشحات إضافية.</a:t>
            </a:r>
          </a:p>
          <a:p>
            <a:pPr marL="800100" lvl="1" indent="-342900" algn="just" rtl="1">
              <a:buSzPct val="65000"/>
              <a:buFont typeface="Arial" panose="020B0604020202020204" pitchFamily="34" charset="0"/>
              <a:buChar char="•"/>
            </a:pPr>
            <a:r>
              <a:rPr lang="ar-EG" altLang="ar-SA" sz="2400" b="1" dirty="0"/>
              <a:t>تقليل أعباء العمل على المديرين من المستوى الأعلى.</a:t>
            </a:r>
          </a:p>
          <a:p>
            <a:pPr marL="800100" lvl="1" indent="-342900" algn="just" rtl="1">
              <a:buSzPct val="65000"/>
              <a:buFont typeface="Arial" panose="020B0604020202020204" pitchFamily="34" charset="0"/>
              <a:buChar char="•"/>
            </a:pPr>
            <a:r>
              <a:rPr lang="ar-EG" altLang="ar-SA" sz="2400" b="1"/>
              <a:t>يساعد </a:t>
            </a:r>
            <a:r>
              <a:rPr lang="ar-EG" altLang="ar-SA" sz="2400" b="1" dirty="0"/>
              <a:t>البريد الإلكتروني على تسهيل الاتصالات القطرية</a:t>
            </a:r>
            <a:endParaRPr lang="en-US" altLang="ar-SA" sz="2000" b="1"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ar-EG" altLang="ar-SA" sz="2800" b="1" dirty="0">
                <a:solidFill>
                  <a:srgbClr val="C00000"/>
                </a:solidFill>
              </a:rPr>
              <a:t>اتجاه تدفق التواصل</a:t>
            </a:r>
            <a:endParaRPr lang="en-US" altLang="ar-SA" sz="2800" b="1" dirty="0">
              <a:solidFill>
                <a:srgbClr val="C00000"/>
              </a:solidFill>
            </a:endParaRPr>
          </a:p>
        </p:txBody>
      </p:sp>
    </p:spTree>
    <p:extLst>
      <p:ext uri="{BB962C8B-B14F-4D97-AF65-F5344CB8AC3E}">
        <p14:creationId xmlns:p14="http://schemas.microsoft.com/office/powerpoint/2010/main" val="33078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1268727" y="2509836"/>
            <a:ext cx="9654546" cy="2246769"/>
          </a:xfrm>
          <a:prstGeom prst="rect">
            <a:avLst/>
          </a:prstGeom>
          <a:noFill/>
        </p:spPr>
        <p:txBody>
          <a:bodyPr wrap="square">
            <a:spAutoFit/>
          </a:bodyPr>
          <a:lstStyle/>
          <a:p>
            <a:pPr marL="914400" lvl="1" indent="-457200" algn="just" rtl="1">
              <a:buSzPct val="65000"/>
              <a:buFont typeface="Arial" panose="020B0604020202020204" pitchFamily="34" charset="0"/>
              <a:buChar char="•"/>
            </a:pPr>
            <a:r>
              <a:rPr lang="ar-EG" altLang="ar-SA" sz="2800" b="1" dirty="0">
                <a:solidFill>
                  <a:srgbClr val="C00000"/>
                </a:solidFill>
              </a:rPr>
              <a:t>التصفية</a:t>
            </a:r>
            <a:r>
              <a:rPr lang="ar-EG" altLang="ar-SA" sz="2800" b="1" dirty="0"/>
              <a:t> - التلاعب المتعمد بالمعلومات لجعلها تبدو أكثر ملاءمة للمتلقي</a:t>
            </a:r>
          </a:p>
          <a:p>
            <a:pPr marL="914400" lvl="1" indent="-457200" algn="just" rtl="1">
              <a:buSzPct val="65000"/>
              <a:buFont typeface="Arial" panose="020B0604020202020204" pitchFamily="34" charset="0"/>
              <a:buChar char="•"/>
            </a:pPr>
            <a:r>
              <a:rPr lang="ar-EG" altLang="ar-SA" sz="2800" b="1" dirty="0">
                <a:solidFill>
                  <a:srgbClr val="C00000"/>
                </a:solidFill>
              </a:rPr>
              <a:t>الإدراك الانتقائي </a:t>
            </a:r>
            <a:r>
              <a:rPr lang="ar-EG" altLang="ar-SA" sz="2800" b="1" dirty="0"/>
              <a:t>- ما يراه الناس أو يسمعونه على أساس اهتماماتهم وخلفياتهم وخبراتهم ومواقفهم</a:t>
            </a:r>
          </a:p>
          <a:p>
            <a:pPr marL="914400" lvl="1" indent="-457200" algn="just" rtl="1">
              <a:buSzPct val="65000"/>
              <a:buFont typeface="Arial" panose="020B0604020202020204" pitchFamily="34" charset="0"/>
              <a:buChar char="•"/>
            </a:pPr>
            <a:r>
              <a:rPr lang="ar-EG" altLang="ar-SA" sz="2800" b="1" dirty="0">
                <a:solidFill>
                  <a:srgbClr val="C00000"/>
                </a:solidFill>
              </a:rPr>
              <a:t>العواطف</a:t>
            </a:r>
            <a:r>
              <a:rPr lang="ar-EG" altLang="ar-SA" sz="2800" b="1" dirty="0"/>
              <a:t> - تفسير الرسالة متأثرًا بالطريقة التي يشعر بها المتلقي</a:t>
            </a:r>
          </a:p>
          <a:p>
            <a:pPr marL="914400" lvl="1" indent="-457200" algn="just" rtl="1">
              <a:buSzPct val="65000"/>
              <a:buFont typeface="Arial" panose="020B0604020202020204" pitchFamily="34" charset="0"/>
              <a:buChar char="•"/>
            </a:pPr>
            <a:r>
              <a:rPr lang="ar-EG" altLang="ar-SA" sz="2800" b="1" dirty="0">
                <a:solidFill>
                  <a:srgbClr val="C00000"/>
                </a:solidFill>
              </a:rPr>
              <a:t>الحمل الزائد بالمعلومات </a:t>
            </a:r>
            <a:r>
              <a:rPr lang="ar-EG" altLang="ar-SA" sz="2800" b="1" dirty="0"/>
              <a:t>- المعلومات المتاحة تتجاوز قدرة المعالجة</a:t>
            </a:r>
            <a:endParaRPr lang="en-US" altLang="ar-SA" sz="2800" dirty="0"/>
          </a:p>
        </p:txBody>
      </p:sp>
      <p:sp>
        <p:nvSpPr>
          <p:cNvPr id="10" name="TextBox 9">
            <a:extLst>
              <a:ext uri="{FF2B5EF4-FFF2-40B4-BE49-F238E27FC236}">
                <a16:creationId xmlns:a16="http://schemas.microsoft.com/office/drawing/2014/main" id="{69BB9627-6068-96BE-491E-ECCF90397262}"/>
              </a:ext>
            </a:extLst>
          </p:cNvPr>
          <p:cNvSpPr txBox="1"/>
          <p:nvPr/>
        </p:nvSpPr>
        <p:spPr>
          <a:xfrm>
            <a:off x="2741542" y="1015313"/>
            <a:ext cx="6096000" cy="523220"/>
          </a:xfrm>
          <a:prstGeom prst="rect">
            <a:avLst/>
          </a:prstGeom>
          <a:noFill/>
        </p:spPr>
        <p:txBody>
          <a:bodyPr wrap="square">
            <a:spAutoFit/>
          </a:bodyPr>
          <a:lstStyle/>
          <a:p>
            <a:pPr algn="ctr"/>
            <a:r>
              <a:rPr lang="ar-EG" altLang="ar-SA" sz="2800" b="1" dirty="0">
                <a:solidFill>
                  <a:srgbClr val="C00000"/>
                </a:solidFill>
              </a:rPr>
              <a:t>حواجز التواصل الفعال بين الأشخاص</a:t>
            </a:r>
            <a:endParaRPr lang="en-US" altLang="ar-SA" sz="3600" b="1" dirty="0">
              <a:solidFill>
                <a:srgbClr val="C00000"/>
              </a:solidFill>
            </a:endParaRPr>
          </a:p>
        </p:txBody>
      </p:sp>
    </p:spTree>
    <p:extLst>
      <p:ext uri="{BB962C8B-B14F-4D97-AF65-F5344CB8AC3E}">
        <p14:creationId xmlns:p14="http://schemas.microsoft.com/office/powerpoint/2010/main" val="2471784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962269" y="2736502"/>
            <a:ext cx="9654546" cy="1384995"/>
          </a:xfrm>
          <a:prstGeom prst="rect">
            <a:avLst/>
          </a:prstGeom>
          <a:noFill/>
        </p:spPr>
        <p:txBody>
          <a:bodyPr wrap="square">
            <a:spAutoFit/>
          </a:bodyPr>
          <a:lstStyle/>
          <a:p>
            <a:pPr lvl="1" algn="r" rtl="1">
              <a:buSzPct val="65000"/>
            </a:pPr>
            <a:r>
              <a:rPr lang="ar-EG" altLang="ar-SA" sz="2800" b="1" dirty="0">
                <a:solidFill>
                  <a:srgbClr val="C00000"/>
                </a:solidFill>
              </a:rPr>
              <a:t>الدفاعية</a:t>
            </a:r>
            <a:r>
              <a:rPr lang="ar-EG" altLang="ar-SA" sz="2800" b="1" dirty="0"/>
              <a:t> - السلوكيات الناتجة عن الشعور بالتهديد</a:t>
            </a:r>
          </a:p>
          <a:p>
            <a:pPr lvl="1" algn="r" rtl="1">
              <a:buSzPct val="65000"/>
            </a:pPr>
            <a:r>
              <a:rPr lang="ar-EG" altLang="ar-SA" sz="2800" b="1" dirty="0">
                <a:solidFill>
                  <a:srgbClr val="C00000"/>
                </a:solidFill>
              </a:rPr>
              <a:t>اللغة</a:t>
            </a:r>
            <a:r>
              <a:rPr lang="ar-EG" altLang="ar-SA" sz="2800" b="1" dirty="0"/>
              <a:t> - يختلف معنى الكلمات بين الأشخاص ذوي الخلفيات المتنوعة</a:t>
            </a:r>
          </a:p>
          <a:p>
            <a:pPr lvl="1" algn="r" rtl="1">
              <a:buSzPct val="65000"/>
            </a:pPr>
            <a:r>
              <a:rPr lang="ar-EG" altLang="ar-SA" sz="2800" b="1" dirty="0">
                <a:solidFill>
                  <a:srgbClr val="C00000"/>
                </a:solidFill>
              </a:rPr>
              <a:t>الثقافة الوطنية </a:t>
            </a:r>
            <a:r>
              <a:rPr lang="ar-EG" altLang="ar-SA" sz="2800" b="1" dirty="0"/>
              <a:t>- تؤثر القيم الثقافية على طريقة تواصل الناس</a:t>
            </a:r>
            <a:endParaRPr lang="en-US" altLang="ar-SA" sz="2800" b="1" dirty="0"/>
          </a:p>
        </p:txBody>
      </p:sp>
      <p:sp>
        <p:nvSpPr>
          <p:cNvPr id="10" name="TextBox 9">
            <a:extLst>
              <a:ext uri="{FF2B5EF4-FFF2-40B4-BE49-F238E27FC236}">
                <a16:creationId xmlns:a16="http://schemas.microsoft.com/office/drawing/2014/main" id="{69BB9627-6068-96BE-491E-ECCF90397262}"/>
              </a:ext>
            </a:extLst>
          </p:cNvPr>
          <p:cNvSpPr txBox="1"/>
          <p:nvPr/>
        </p:nvSpPr>
        <p:spPr>
          <a:xfrm>
            <a:off x="2795332" y="995176"/>
            <a:ext cx="6096000" cy="523220"/>
          </a:xfrm>
          <a:prstGeom prst="rect">
            <a:avLst/>
          </a:prstGeom>
          <a:noFill/>
        </p:spPr>
        <p:txBody>
          <a:bodyPr wrap="square">
            <a:spAutoFit/>
          </a:bodyPr>
          <a:lstStyle/>
          <a:p>
            <a:pPr algn="ctr"/>
            <a:r>
              <a:rPr lang="ar-EG" altLang="ar-SA" sz="2800" b="1" dirty="0">
                <a:solidFill>
                  <a:srgbClr val="C00000"/>
                </a:solidFill>
              </a:rPr>
              <a:t>حواجز التواصل الفعال بين الأشخاص</a:t>
            </a:r>
            <a:endParaRPr lang="en-US" altLang="ar-SA" sz="3600" b="1" dirty="0">
              <a:solidFill>
                <a:srgbClr val="C00000"/>
              </a:solidFill>
            </a:endParaRPr>
          </a:p>
        </p:txBody>
      </p:sp>
    </p:spTree>
    <p:extLst>
      <p:ext uri="{BB962C8B-B14F-4D97-AF65-F5344CB8AC3E}">
        <p14:creationId xmlns:p14="http://schemas.microsoft.com/office/powerpoint/2010/main" val="4228251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5833" y="17722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1170107" y="2381995"/>
            <a:ext cx="10154479" cy="2677656"/>
          </a:xfrm>
          <a:prstGeom prst="rect">
            <a:avLst/>
          </a:prstGeom>
          <a:noFill/>
        </p:spPr>
        <p:txBody>
          <a:bodyPr wrap="square">
            <a:spAutoFit/>
          </a:bodyPr>
          <a:lstStyle/>
          <a:p>
            <a:pPr lvl="1" algn="just" rtl="1">
              <a:buSzPct val="65000"/>
            </a:pPr>
            <a:r>
              <a:rPr lang="ar-EG" altLang="ar-SA" sz="2800" b="1" dirty="0">
                <a:solidFill>
                  <a:srgbClr val="C00000"/>
                </a:solidFill>
              </a:rPr>
              <a:t>استخدم الملاحظات - </a:t>
            </a:r>
            <a:r>
              <a:rPr lang="ar-EG" altLang="ar-SA" sz="2800" b="1" dirty="0"/>
              <a:t>اطرح مجموعة من الأسئلة حول رسالة ما لتحديد ما إذا كانت قد تم فهمها على النحو المقصود</a:t>
            </a:r>
          </a:p>
          <a:p>
            <a:pPr lvl="1" algn="just" rtl="1">
              <a:buSzPct val="65000"/>
            </a:pPr>
            <a:r>
              <a:rPr lang="ar-EG" altLang="ar-SA" sz="2800" b="1" dirty="0">
                <a:solidFill>
                  <a:srgbClr val="C00000"/>
                </a:solidFill>
              </a:rPr>
              <a:t>تبسيط اللغة - </a:t>
            </a:r>
            <a:r>
              <a:rPr lang="ar-EG" altLang="ar-SA" sz="2800" b="1" dirty="0"/>
              <a:t>قم بتخصيص اللغة للجمهور الذي تستهدفه الرسالة</a:t>
            </a:r>
          </a:p>
          <a:p>
            <a:pPr lvl="1" algn="just" rtl="1">
              <a:buSzPct val="65000"/>
            </a:pPr>
            <a:r>
              <a:rPr lang="ar-EG" altLang="ar-SA" sz="2800" b="1" dirty="0">
                <a:solidFill>
                  <a:srgbClr val="C00000"/>
                </a:solidFill>
              </a:rPr>
              <a:t>الاستماع بنشاط - </a:t>
            </a:r>
            <a:r>
              <a:rPr lang="ar-EG" altLang="ar-SA" sz="2800" b="1" dirty="0"/>
              <a:t>استمع للحصول على المعنى الكامل</a:t>
            </a:r>
          </a:p>
          <a:p>
            <a:pPr lvl="1" algn="just" rtl="1">
              <a:buSzPct val="65000"/>
            </a:pPr>
            <a:r>
              <a:rPr lang="ar-EG" altLang="ar-SA" sz="2800" b="1" dirty="0">
                <a:solidFill>
                  <a:srgbClr val="C00000"/>
                </a:solidFill>
              </a:rPr>
              <a:t>تقييد المشاعر - </a:t>
            </a:r>
            <a:r>
              <a:rPr lang="ar-EG" altLang="ar-SA" sz="2800" b="1" dirty="0"/>
              <a:t>تعمل المشاعر على تشويش وتشويه نقل المعنى بشكل كبير</a:t>
            </a:r>
          </a:p>
          <a:p>
            <a:pPr lvl="1" algn="just" rtl="1">
              <a:buSzPct val="65000"/>
            </a:pPr>
            <a:r>
              <a:rPr lang="ar-EG" altLang="ar-SA" sz="2800" b="1" dirty="0">
                <a:solidFill>
                  <a:srgbClr val="C00000"/>
                </a:solidFill>
              </a:rPr>
              <a:t>مراقبة الإشارات غير اللفظية -</a:t>
            </a:r>
            <a:r>
              <a:rPr lang="ar-EG" altLang="ar-SA" sz="2800" b="1" dirty="0"/>
              <a:t> يجب أن تتوافق الأفعال مع الكلمات</a:t>
            </a:r>
            <a:endParaRPr lang="en-US" altLang="ar-SA" sz="2800" b="1" dirty="0"/>
          </a:p>
        </p:txBody>
      </p:sp>
      <p:sp>
        <p:nvSpPr>
          <p:cNvPr id="10" name="TextBox 9">
            <a:extLst>
              <a:ext uri="{FF2B5EF4-FFF2-40B4-BE49-F238E27FC236}">
                <a16:creationId xmlns:a16="http://schemas.microsoft.com/office/drawing/2014/main" id="{69BB9627-6068-96BE-491E-ECCF90397262}"/>
              </a:ext>
            </a:extLst>
          </p:cNvPr>
          <p:cNvSpPr txBox="1"/>
          <p:nvPr/>
        </p:nvSpPr>
        <p:spPr>
          <a:xfrm>
            <a:off x="2545989" y="663076"/>
            <a:ext cx="6487105" cy="1077218"/>
          </a:xfrm>
          <a:prstGeom prst="rect">
            <a:avLst/>
          </a:prstGeom>
          <a:noFill/>
        </p:spPr>
        <p:txBody>
          <a:bodyPr wrap="square">
            <a:spAutoFit/>
          </a:bodyPr>
          <a:lstStyle/>
          <a:p>
            <a:pPr algn="ctr"/>
            <a:r>
              <a:rPr lang="ar-EG" altLang="ar-SA" sz="3200" b="1" dirty="0">
                <a:solidFill>
                  <a:srgbClr val="C00000"/>
                </a:solidFill>
              </a:rPr>
              <a:t>كيفية التغلب على الحواجز التي تحول دون التواصل الفعال بين الأشخاص</a:t>
            </a:r>
            <a:endParaRPr lang="en-US" altLang="ar-SA" sz="3200" b="1" dirty="0">
              <a:solidFill>
                <a:srgbClr val="C00000"/>
              </a:solidFill>
            </a:endParaRPr>
          </a:p>
        </p:txBody>
      </p:sp>
    </p:spTree>
    <p:extLst>
      <p:ext uri="{BB962C8B-B14F-4D97-AF65-F5344CB8AC3E}">
        <p14:creationId xmlns:p14="http://schemas.microsoft.com/office/powerpoint/2010/main" val="190369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0E09BF0-6810-4A01-8820-F2D92A89B0D4}"/>
</file>

<file path=customXml/itemProps2.xml><?xml version="1.0" encoding="utf-8"?>
<ds:datastoreItem xmlns:ds="http://schemas.openxmlformats.org/officeDocument/2006/customXml" ds:itemID="{66912ED6-5DC5-4BFC-BFCD-9EE6C8FADE02}"/>
</file>

<file path=customXml/itemProps3.xml><?xml version="1.0" encoding="utf-8"?>
<ds:datastoreItem xmlns:ds="http://schemas.openxmlformats.org/officeDocument/2006/customXml" ds:itemID="{8403E64C-9685-4A9A-92D0-A244A0CBF166}"/>
</file>

<file path=docProps/app.xml><?xml version="1.0" encoding="utf-8"?>
<Properties xmlns="http://schemas.openxmlformats.org/officeDocument/2006/extended-properties" xmlns:vt="http://schemas.openxmlformats.org/officeDocument/2006/docPropsVTypes">
  <TotalTime>0</TotalTime>
  <Words>1785</Words>
  <Application>Microsoft Office PowerPoint</Application>
  <PresentationFormat>Widescreen</PresentationFormat>
  <Paragraphs>249</Paragraphs>
  <Slides>41</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41</vt:i4>
      </vt:variant>
    </vt:vector>
  </HeadingPairs>
  <TitlesOfParts>
    <vt:vector size="54" baseType="lpstr">
      <vt:lpstr>Aharoni</vt:lpstr>
      <vt:lpstr>Alexandria</vt:lpstr>
      <vt:lpstr>Arial</vt:lpstr>
      <vt:lpstr>Calibri</vt:lpstr>
      <vt:lpstr>Calibri Light</vt:lpstr>
      <vt:lpstr>Google Sans</vt:lpstr>
      <vt:lpstr>proxima-nova</vt:lpstr>
      <vt:lpstr>Roboto Light</vt:lpstr>
      <vt:lpstr>Tiempos Text</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262</cp:revision>
  <dcterms:created xsi:type="dcterms:W3CDTF">2024-05-21T09:15:01Z</dcterms:created>
  <dcterms:modified xsi:type="dcterms:W3CDTF">2024-11-13T21:39:12Z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