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6" r:id="rId3"/>
    <p:sldId id="510" r:id="rId4"/>
    <p:sldId id="256" r:id="rId5"/>
    <p:sldId id="511" r:id="rId6"/>
    <p:sldId id="512" r:id="rId7"/>
    <p:sldId id="513" r:id="rId8"/>
    <p:sldId id="514" r:id="rId9"/>
    <p:sldId id="515" r:id="rId10"/>
    <p:sldId id="516" r:id="rId11"/>
    <p:sldId id="517" r:id="rId12"/>
    <p:sldId id="518" r:id="rId13"/>
    <p:sldId id="519" r:id="rId14"/>
    <p:sldId id="520" r:id="rId15"/>
    <p:sldId id="521" r:id="rId16"/>
    <p:sldId id="522" r:id="rId17"/>
    <p:sldId id="523" r:id="rId18"/>
    <p:sldId id="524" r:id="rId19"/>
    <p:sldId id="525" r:id="rId20"/>
    <p:sldId id="526" r:id="rId21"/>
    <p:sldId id="527" r:id="rId22"/>
    <p:sldId id="528" r:id="rId23"/>
    <p:sldId id="529" r:id="rId24"/>
    <p:sldId id="531" r:id="rId25"/>
    <p:sldId id="546" r:id="rId26"/>
    <p:sldId id="532" r:id="rId27"/>
    <p:sldId id="533" r:id="rId28"/>
    <p:sldId id="534" r:id="rId29"/>
    <p:sldId id="535" r:id="rId30"/>
    <p:sldId id="536" r:id="rId31"/>
    <p:sldId id="537" r:id="rId32"/>
    <p:sldId id="538" r:id="rId33"/>
    <p:sldId id="539" r:id="rId34"/>
    <p:sldId id="540" r:id="rId35"/>
    <p:sldId id="541" r:id="rId36"/>
    <p:sldId id="542" r:id="rId37"/>
    <p:sldId id="543" r:id="rId38"/>
    <p:sldId id="544" r:id="rId39"/>
    <p:sldId id="545" r:id="rId40"/>
    <p:sldId id="487"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510"/>
            <p14:sldId id="256"/>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1"/>
            <p14:sldId id="546"/>
            <p14:sldId id="532"/>
            <p14:sldId id="533"/>
            <p14:sldId id="534"/>
            <p14:sldId id="535"/>
            <p14:sldId id="536"/>
            <p14:sldId id="537"/>
            <p14:sldId id="538"/>
            <p14:sldId id="539"/>
            <p14:sldId id="540"/>
            <p14:sldId id="541"/>
            <p14:sldId id="542"/>
            <p14:sldId id="543"/>
            <p14:sldId id="544"/>
            <p14:sldId id="545"/>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64"/>
    <p:restoredTop sz="93750" autoAdjust="0"/>
  </p:normalViewPr>
  <p:slideViewPr>
    <p:cSldViewPr snapToGrid="0">
      <p:cViewPr varScale="1">
        <p:scale>
          <a:sx n="114" d="100"/>
          <a:sy n="114" d="100"/>
        </p:scale>
        <p:origin x="176" y="18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96" d="100"/>
          <a:sy n="96" d="100"/>
        </p:scale>
        <p:origin x="248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7/19/23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71128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986210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9666048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7/19/23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7/19/23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7/19/23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7/19/23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7/19/23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7/19/23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7/19/23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7/19/23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7/19/23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7/19/23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7/19/23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7/19/23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17.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9.png"/><Relationship Id="rId7" Type="http://schemas.openxmlformats.org/officeDocument/2006/relationships/image" Target="../media/image24.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9.png"/><Relationship Id="rId7" Type="http://schemas.openxmlformats.org/officeDocument/2006/relationships/image" Target="../media/image26.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9.png"/><Relationship Id="rId7"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image" Target="../media/image9.png"/><Relationship Id="rId7" Type="http://schemas.openxmlformats.org/officeDocument/2006/relationships/image" Target="../media/image30.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8" Type="http://schemas.openxmlformats.org/officeDocument/2006/relationships/image" Target="../media/image33.jpg"/><Relationship Id="rId3" Type="http://schemas.openxmlformats.org/officeDocument/2006/relationships/image" Target="../media/image9.png"/><Relationship Id="rId7"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2.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9.png"/><Relationship Id="rId7"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8" Type="http://schemas.openxmlformats.org/officeDocument/2006/relationships/hyperlink" Target="https://www.colourlovers.com/" TargetMode="External"/><Relationship Id="rId3" Type="http://schemas.openxmlformats.org/officeDocument/2006/relationships/image" Target="../media/image9.png"/><Relationship Id="rId7"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11" Type="http://schemas.openxmlformats.org/officeDocument/2006/relationships/hyperlink" Target="https://coolors.co/" TargetMode="External"/><Relationship Id="rId5" Type="http://schemas.openxmlformats.org/officeDocument/2006/relationships/image" Target="../media/image11.png"/><Relationship Id="rId10" Type="http://schemas.openxmlformats.org/officeDocument/2006/relationships/hyperlink" Target="http://www.paletton.com/#uid=1000u0kllllaFw0g0qFqFg0w0aF" TargetMode="External"/><Relationship Id="rId4" Type="http://schemas.openxmlformats.org/officeDocument/2006/relationships/image" Target="../media/image10.svg"/><Relationship Id="rId9" Type="http://schemas.openxmlformats.org/officeDocument/2006/relationships/hyperlink" Target="https://brandcolors.net/"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9.png"/><Relationship Id="rId7" Type="http://schemas.openxmlformats.org/officeDocument/2006/relationships/image" Target="../media/image37.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 Id="rId9" Type="http://schemas.openxmlformats.org/officeDocument/2006/relationships/image" Target="../media/image39.jpeg"/></Relationships>
</file>

<file path=ppt/slides/_rels/slide28.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9.png"/><Relationship Id="rId7" Type="http://schemas.openxmlformats.org/officeDocument/2006/relationships/image" Target="../media/image40.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43.jpeg"/><Relationship Id="rId4" Type="http://schemas.openxmlformats.org/officeDocument/2006/relationships/image" Target="../media/image10.svg"/><Relationship Id="rId9" Type="http://schemas.openxmlformats.org/officeDocument/2006/relationships/image" Target="../media/image42.jpeg"/></Relationships>
</file>

<file path=ppt/slides/_rels/slide29.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9.png"/><Relationship Id="rId7" Type="http://schemas.openxmlformats.org/officeDocument/2006/relationships/image" Target="../media/image44.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9.png"/><Relationship Id="rId7" Type="http://schemas.openxmlformats.org/officeDocument/2006/relationships/image" Target="../media/image4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9.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0.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9.png"/><Relationship Id="rId7" Type="http://schemas.openxmlformats.org/officeDocument/2006/relationships/image" Target="../media/image51.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 Id="rId9" Type="http://schemas.openxmlformats.org/officeDocument/2006/relationships/image" Target="../media/image53.jpeg"/></Relationships>
</file>

<file path=ppt/slides/_rels/slide35.xml.rels><?xml version="1.0" encoding="UTF-8" standalone="yes"?>
<Relationships xmlns="http://schemas.openxmlformats.org/package/2006/relationships"><Relationship Id="rId8" Type="http://schemas.openxmlformats.org/officeDocument/2006/relationships/image" Target="../media/image55.jpeg"/><Relationship Id="rId3" Type="http://schemas.openxmlformats.org/officeDocument/2006/relationships/image" Target="../media/image9.png"/><Relationship Id="rId7" Type="http://schemas.openxmlformats.org/officeDocument/2006/relationships/image" Target="../media/image5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 Id="rId9" Type="http://schemas.openxmlformats.org/officeDocument/2006/relationships/image" Target="../media/image56.png"/></Relationships>
</file>

<file path=ppt/slides/_rels/slide36.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9.png"/><Relationship Id="rId7" Type="http://schemas.openxmlformats.org/officeDocument/2006/relationships/image" Target="../media/image57.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image" Target="../media/image9.png"/><Relationship Id="rId7" Type="http://schemas.openxmlformats.org/officeDocument/2006/relationships/image" Target="../media/image59.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4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4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62.png"/><Relationship Id="rId7" Type="http://schemas.openxmlformats.org/officeDocument/2006/relationships/image" Target="../media/image4.png"/><Relationship Id="rId2" Type="http://schemas.openxmlformats.org/officeDocument/2006/relationships/image" Target="../media/image61.jpeg"/><Relationship Id="rId1" Type="http://schemas.openxmlformats.org/officeDocument/2006/relationships/slideLayout" Target="../slideLayouts/slideLayout14.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6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7114615" y="3516687"/>
            <a:ext cx="3943127" cy="523220"/>
          </a:xfrm>
          <a:prstGeom prst="rect">
            <a:avLst/>
          </a:prstGeom>
          <a:noFill/>
        </p:spPr>
        <p:txBody>
          <a:bodyPr wrap="square" rtlCol="0">
            <a:spAutoFit/>
          </a:bodyPr>
          <a:lstStyle/>
          <a:p>
            <a:pPr algn="ctr" rtl="1"/>
            <a:r>
              <a:rPr lang="ar-SA" sz="2800" b="1" dirty="0">
                <a:solidFill>
                  <a:srgbClr val="2D3956"/>
                </a:solidFill>
                <a:latin typeface="Al-Jazeera-Arabic-Regular" pitchFamily="2" charset="-78"/>
                <a:cs typeface="Al-Jazeera-Arabic-Regular" pitchFamily="2" charset="-78"/>
              </a:rPr>
              <a:t>د. جورج لطيف سيدهم</a:t>
            </a:r>
            <a:endParaRPr lang="en-US" sz="2800" b="1" dirty="0">
              <a:solidFill>
                <a:srgbClr val="2D3956"/>
              </a:solidFill>
              <a:latin typeface="Al-Jazeera-Arabic-Regular" pitchFamily="2" charset="-78"/>
              <a:cs typeface="Al-Jazeera-Arabic-Regular"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228608" y="2654146"/>
            <a:ext cx="5641659" cy="707886"/>
          </a:xfrm>
          <a:prstGeom prst="rect">
            <a:avLst/>
          </a:prstGeom>
          <a:noFill/>
        </p:spPr>
        <p:txBody>
          <a:bodyPr wrap="square" rtlCol="0">
            <a:spAutoFit/>
          </a:bodyPr>
          <a:lstStyle/>
          <a:p>
            <a:pPr algn="ctr" rtl="1"/>
            <a:r>
              <a:rPr lang="ar-SA" sz="4000" b="1" dirty="0">
                <a:solidFill>
                  <a:srgbClr val="8E5A6D"/>
                </a:solidFill>
                <a:latin typeface="Al-Jazeera-Arabic-Regular" pitchFamily="2" charset="-78"/>
                <a:cs typeface="Al-Jazeera-Arabic-Regular" pitchFamily="2" charset="-78"/>
              </a:rPr>
              <a:t>التصميم </a:t>
            </a:r>
            <a:r>
              <a:rPr lang="ar-SA" sz="4000" b="1" dirty="0" err="1">
                <a:solidFill>
                  <a:srgbClr val="8E5A6D"/>
                </a:solidFill>
                <a:latin typeface="Al-Jazeera-Arabic-Regular" pitchFamily="2" charset="-78"/>
                <a:cs typeface="Al-Jazeera-Arabic-Regular" pitchFamily="2" charset="-78"/>
              </a:rPr>
              <a:t>الجرافيكي</a:t>
            </a:r>
            <a:r>
              <a:rPr lang="ar-SA" sz="4000" b="1" dirty="0">
                <a:solidFill>
                  <a:srgbClr val="8E5A6D"/>
                </a:solidFill>
                <a:latin typeface="Al-Jazeera-Arabic-Regular" pitchFamily="2" charset="-78"/>
                <a:cs typeface="Al-Jazeera-Arabic-Regular" pitchFamily="2" charset="-78"/>
              </a:rPr>
              <a:t> للإعلام</a:t>
            </a:r>
            <a:endParaRPr lang="en-US" sz="4000" b="1" dirty="0">
              <a:solidFill>
                <a:srgbClr val="8E5A6D"/>
              </a:solidFill>
              <a:latin typeface="Al-Jazeera-Arabic-Regular" pitchFamily="2" charset="-78"/>
              <a:cs typeface="Al-Jazeera-Arabic-Regular"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106288" y="591059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34848"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477234" cy="400110"/>
          </a:xfrm>
          <a:prstGeom prst="rect">
            <a:avLst/>
          </a:prstGeom>
          <a:noFill/>
        </p:spPr>
        <p:txBody>
          <a:bodyPr wrap="none" rtlCol="0">
            <a:spAutoFit/>
          </a:bodyPr>
          <a:lstStyle/>
          <a:p>
            <a:r>
              <a:rPr lang="en-US" sz="2000">
                <a:solidFill>
                  <a:srgbClr val="2D3956"/>
                </a:solidFill>
                <a:latin typeface="Tajawal Medium" panose="00000600000000000000" pitchFamily="2" charset="-78"/>
                <a:cs typeface="Tajawal Medium" panose="00000600000000000000" pitchFamily="2" charset="-78"/>
              </a:rPr>
              <a:t>COURSE CODE – DGM 125</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732419" y="2809118"/>
            <a:ext cx="3936180" cy="189071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تعريف وخصائص اللون</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عجلة الألوان</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نظرية الألوان</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معاني الألوان وتأثيراتها النفسية</a:t>
            </a:r>
            <a:endParaRPr lang="en-US" sz="2000" b="1" dirty="0">
              <a:solidFill>
                <a:schemeClr val="bg1"/>
              </a:solidFill>
              <a:latin typeface="Al-Jazeera-Arabic-Regular" pitchFamily="2" charset="-78"/>
              <a:cs typeface="Al-Jazeera-Arabic-Regular" pitchFamily="2"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962146"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اللون في التصميم</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6</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240362" y="2785710"/>
            <a:ext cx="3711272" cy="584775"/>
          </a:xfrm>
          <a:prstGeom prst="rect">
            <a:avLst/>
          </a:prstGeom>
          <a:noFill/>
        </p:spPr>
        <p:txBody>
          <a:bodyPr wrap="none" rtlCol="0">
            <a:spAutoFit/>
          </a:bodyPr>
          <a:lstStyle/>
          <a:p>
            <a:pPr algn="r" rtl="1"/>
            <a:r>
              <a:rPr lang="ar-SA" sz="3200" b="1" dirty="0">
                <a:solidFill>
                  <a:schemeClr val="bg1"/>
                </a:solidFill>
                <a:latin typeface="Al-Jazeera-Arabic-Regular" pitchFamily="2" charset="-78"/>
                <a:cs typeface="Al-Jazeera-Arabic-Regular" pitchFamily="2" charset="-78"/>
              </a:rPr>
              <a:t>تعريف وخصائص اللون</a:t>
            </a:r>
            <a:endParaRPr lang="en-US" sz="3200" b="1" i="0" dirty="0">
              <a:solidFill>
                <a:schemeClr val="bg1"/>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2587619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تعريف اللون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834503" y="1428065"/>
            <a:ext cx="4414053" cy="4076885"/>
          </a:xfrm>
          <a:prstGeom prst="rect">
            <a:avLst/>
          </a:prstGeom>
          <a:noFill/>
        </p:spPr>
        <p:txBody>
          <a:bodyPr wrap="square" rtlCol="0">
            <a:spAutoFit/>
          </a:bodyPr>
          <a:lstStyle/>
          <a:p>
            <a:pPr algn="just" rtl="1">
              <a:lnSpc>
                <a:spcPts val="2360"/>
              </a:lnSpc>
            </a:pPr>
            <a:r>
              <a:rPr lang="ar-EG" b="0" i="0" dirty="0">
                <a:solidFill>
                  <a:srgbClr val="000000"/>
                </a:solidFill>
                <a:effectLst/>
                <a:latin typeface="Al-Jazeera-Arabic-Regular" pitchFamily="2" charset="-78"/>
                <a:cs typeface="Al-Jazeera-Arabic-Regular" pitchFamily="2" charset="-78"/>
              </a:rPr>
              <a:t>هو ذلك التأثير الفسيولوجي ( أي الخاص بوظائف أعضاء الجسم ) الناتج عن شبكية العين سواء كان ناتجا عن المادة الصبغية الملونة أو عن الضوء الملون، فهو إذن إحساس وليس له أي وجود خارج الجهاز العصبي للكائنات الحية .</a:t>
            </a:r>
          </a:p>
          <a:p>
            <a:pPr algn="just" rtl="1">
              <a:lnSpc>
                <a:spcPts val="2360"/>
              </a:lnSpc>
            </a:pPr>
            <a:r>
              <a:rPr lang="ar-EG" b="0" i="0" dirty="0">
                <a:solidFill>
                  <a:srgbClr val="000000"/>
                </a:solidFill>
                <a:effectLst/>
                <a:latin typeface="Al-Jazeera-Arabic-Regular" pitchFamily="2" charset="-78"/>
                <a:cs typeface="Al-Jazeera-Arabic-Regular" pitchFamily="2" charset="-78"/>
              </a:rPr>
              <a:t>الألوان من العناصر القوية فى التصميم، فيمكننا عن طريق الألوان أن نفهم معلومات ورسائل كثيرة بأقل مجهود، الألوان ت</a:t>
            </a:r>
            <a:r>
              <a:rPr lang="ar-SA" dirty="0" err="1">
                <a:solidFill>
                  <a:srgbClr val="000000"/>
                </a:solidFill>
                <a:latin typeface="Al-Jazeera-Arabic-Regular" pitchFamily="2" charset="-78"/>
                <a:cs typeface="Al-Jazeera-Arabic-Regular" pitchFamily="2" charset="-78"/>
              </a:rPr>
              <a:t>ؤ</a:t>
            </a:r>
            <a:r>
              <a:rPr lang="ar-EG" b="0" i="0" dirty="0">
                <a:solidFill>
                  <a:srgbClr val="000000"/>
                </a:solidFill>
                <a:effectLst/>
                <a:latin typeface="Al-Jazeera-Arabic-Regular" pitchFamily="2" charset="-78"/>
                <a:cs typeface="Al-Jazeera-Arabic-Regular" pitchFamily="2" charset="-78"/>
              </a:rPr>
              <a:t>ثر فى الإنسان فيمكن للون معين أن يُشعر الإنسان بالسعادة ولون أخر يشعره بالحزن ، الألوان موجوده فى كل شئ مثل المناظر الطبيعية و والمطبوعات والتصميمات المختلفة وتصميمات الديكور والثرى دى والكرتون والفيديوهات المختلفة.</a:t>
            </a:r>
          </a:p>
        </p:txBody>
      </p:sp>
      <p:pic>
        <p:nvPicPr>
          <p:cNvPr id="4" name="Picture 3">
            <a:extLst>
              <a:ext uri="{FF2B5EF4-FFF2-40B4-BE49-F238E27FC236}">
                <a16:creationId xmlns:a16="http://schemas.microsoft.com/office/drawing/2014/main" id="{F2EB2F0F-36FC-6246-8D33-2514DE77E9A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6088" y="2356840"/>
            <a:ext cx="4124161" cy="2315520"/>
          </a:xfrm>
          <a:prstGeom prst="rect">
            <a:avLst/>
          </a:prstGeom>
        </p:spPr>
      </p:pic>
    </p:spTree>
    <p:extLst>
      <p:ext uri="{BB962C8B-B14F-4D97-AF65-F5344CB8AC3E}">
        <p14:creationId xmlns:p14="http://schemas.microsoft.com/office/powerpoint/2010/main" val="2761076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تعريف اللون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912560" y="1483820"/>
            <a:ext cx="4414053" cy="3788345"/>
          </a:xfrm>
          <a:prstGeom prst="rect">
            <a:avLst/>
          </a:prstGeom>
          <a:noFill/>
        </p:spPr>
        <p:txBody>
          <a:bodyPr wrap="square" rtlCol="0">
            <a:spAutoFit/>
          </a:bodyPr>
          <a:lstStyle/>
          <a:p>
            <a:pPr algn="r">
              <a:lnSpc>
                <a:spcPct val="150000"/>
              </a:lnSpc>
            </a:pPr>
            <a:r>
              <a:rPr lang="ar-EG" b="1" i="0" dirty="0">
                <a:solidFill>
                  <a:srgbClr val="000000"/>
                </a:solidFill>
                <a:effectLst/>
                <a:latin typeface="Al-Jazeera-Arabic-Regular" pitchFamily="2" charset="-78"/>
                <a:cs typeface="Al-Jazeera-Arabic-Regular" pitchFamily="2" charset="-78"/>
              </a:rPr>
              <a:t>كيف يرى الإنسان اللون ؟</a:t>
            </a:r>
          </a:p>
          <a:p>
            <a:pPr algn="just" rtl="1">
              <a:lnSpc>
                <a:spcPct val="150000"/>
              </a:lnSpc>
            </a:pPr>
            <a:r>
              <a:rPr lang="ar-EG" b="0" i="0" dirty="0">
                <a:solidFill>
                  <a:srgbClr val="000000"/>
                </a:solidFill>
                <a:effectLst/>
                <a:latin typeface="Al-Jazeera-Arabic-Regular" pitchFamily="2" charset="-78"/>
                <a:cs typeface="Al-Jazeera-Arabic-Regular" pitchFamily="2" charset="-78"/>
              </a:rPr>
              <a:t>لقد بين العلم أن الضوء الأبيض يتكون من عدد من الأطياف الملونة ، لا تستطيع العين أن تميز سوى سبع منها هى ما نسميه بالوان الطيف (الاحمر – البرتقالي – الاصفر – الاخضر – النيلي – الأزرق – البنفسجى ) . كما بيّن أن المادة عندما تستقبل الضوء الأبيض </a:t>
            </a:r>
            <a:r>
              <a:rPr lang="ar-EG" dirty="0">
                <a:solidFill>
                  <a:srgbClr val="000000"/>
                </a:solidFill>
                <a:latin typeface="Al-Jazeera-Arabic-Regular" pitchFamily="2" charset="-78"/>
                <a:cs typeface="Al-Jazeera-Arabic-Regular" pitchFamily="2" charset="-78"/>
              </a:rPr>
              <a:t>فإ</a:t>
            </a:r>
            <a:r>
              <a:rPr lang="ar-EG" b="0" i="0" dirty="0">
                <a:solidFill>
                  <a:srgbClr val="000000"/>
                </a:solidFill>
                <a:effectLst/>
                <a:latin typeface="Al-Jazeera-Arabic-Regular" pitchFamily="2" charset="-78"/>
                <a:cs typeface="Al-Jazeera-Arabic-Regular" pitchFamily="2" charset="-78"/>
              </a:rPr>
              <a:t>نها تمتص بعض تلك الأطياف، وتعكس بعضا آخر ممتزجاً مع بعضه ليؤلف لون المادة كما ندركها .</a:t>
            </a:r>
          </a:p>
        </p:txBody>
      </p:sp>
      <p:pic>
        <p:nvPicPr>
          <p:cNvPr id="3" name="Picture 2">
            <a:extLst>
              <a:ext uri="{FF2B5EF4-FFF2-40B4-BE49-F238E27FC236}">
                <a16:creationId xmlns:a16="http://schemas.microsoft.com/office/drawing/2014/main" id="{130545A3-57FE-4641-9FB9-87144603232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9069" y="2230474"/>
            <a:ext cx="4261425" cy="2397052"/>
          </a:xfrm>
          <a:prstGeom prst="rect">
            <a:avLst/>
          </a:prstGeom>
        </p:spPr>
      </p:pic>
    </p:spTree>
    <p:extLst>
      <p:ext uri="{BB962C8B-B14F-4D97-AF65-F5344CB8AC3E}">
        <p14:creationId xmlns:p14="http://schemas.microsoft.com/office/powerpoint/2010/main" val="4118934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تعريف اللون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181708" y="1882062"/>
            <a:ext cx="4910732" cy="2554545"/>
          </a:xfrm>
          <a:prstGeom prst="rect">
            <a:avLst/>
          </a:prstGeom>
          <a:noFill/>
        </p:spPr>
        <p:txBody>
          <a:bodyPr wrap="square" rtlCol="0">
            <a:spAutoFit/>
          </a:bodyPr>
          <a:lstStyle/>
          <a:p>
            <a:pPr algn="r" rtl="1"/>
            <a:r>
              <a:rPr lang="ar-EG" sz="2000" b="1" i="0" dirty="0">
                <a:solidFill>
                  <a:srgbClr val="000000"/>
                </a:solidFill>
                <a:effectLst/>
                <a:latin typeface="Al-Jazeera-Arabic-Regular" pitchFamily="2" charset="-78"/>
                <a:cs typeface="Al-Jazeera-Arabic-Regular" pitchFamily="2" charset="-78"/>
              </a:rPr>
              <a:t>ويقسم العلماء خصائص اللون الى ثلاث خصائص هى:</a:t>
            </a:r>
          </a:p>
          <a:p>
            <a:pPr algn="r" rtl="1"/>
            <a:endParaRPr lang="ar-EG" sz="2000" b="1"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اصل اللون </a:t>
            </a:r>
            <a:r>
              <a:rPr lang="en-US" sz="2000" b="1" i="0" dirty="0">
                <a:solidFill>
                  <a:srgbClr val="000000"/>
                </a:solidFill>
                <a:effectLst/>
                <a:latin typeface="Al-Jazeera-Arabic-Regular" pitchFamily="2" charset="-78"/>
                <a:cs typeface="Al-Jazeera-Arabic-Regular" pitchFamily="2" charset="-78"/>
              </a:rPr>
              <a:t>hue</a:t>
            </a:r>
            <a:br>
              <a:rPr lang="en-US" sz="2000" b="0" i="0" dirty="0">
                <a:solidFill>
                  <a:srgbClr val="000000"/>
                </a:solidFill>
                <a:effectLst/>
                <a:latin typeface="Al-Jazeera-Arabic-Regular" pitchFamily="2" charset="-78"/>
                <a:cs typeface="Al-Jazeera-Arabic-Regular" pitchFamily="2" charset="-78"/>
              </a:rPr>
            </a:br>
            <a:endParaRPr lang="en-US" sz="2000"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قيمة اللون  </a:t>
            </a:r>
            <a:r>
              <a:rPr lang="en-US" sz="2000" b="1" i="0" dirty="0">
                <a:solidFill>
                  <a:srgbClr val="000000"/>
                </a:solidFill>
                <a:effectLst/>
                <a:latin typeface="Al-Jazeera-Arabic-Regular" pitchFamily="2" charset="-78"/>
                <a:cs typeface="Al-Jazeera-Arabic-Regular" pitchFamily="2" charset="-78"/>
              </a:rPr>
              <a:t>value</a:t>
            </a:r>
            <a:br>
              <a:rPr lang="en-US" sz="2000" b="0" i="0" dirty="0">
                <a:solidFill>
                  <a:srgbClr val="000000"/>
                </a:solidFill>
                <a:effectLst/>
                <a:latin typeface="Al-Jazeera-Arabic-Regular" pitchFamily="2" charset="-78"/>
                <a:cs typeface="Al-Jazeera-Arabic-Regular" pitchFamily="2" charset="-78"/>
              </a:rPr>
            </a:br>
            <a:endParaRPr lang="en-US" sz="2000"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شدة اللون </a:t>
            </a:r>
            <a:r>
              <a:rPr lang="en-US" sz="2000" b="1" i="0" dirty="0">
                <a:solidFill>
                  <a:srgbClr val="000000"/>
                </a:solidFill>
                <a:effectLst/>
                <a:latin typeface="Al-Jazeera-Arabic-Regular" pitchFamily="2" charset="-78"/>
                <a:cs typeface="Al-Jazeera-Arabic-Regular" pitchFamily="2" charset="-78"/>
              </a:rPr>
              <a:t>saturation </a:t>
            </a:r>
            <a:endParaRPr lang="en-US" sz="2000" b="0" i="0" dirty="0">
              <a:solidFill>
                <a:srgbClr val="000000"/>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3140808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خصائص</a:t>
            </a:r>
            <a:r>
              <a:rPr lang="ar-SA" sz="2800" b="1" i="0" dirty="0">
                <a:solidFill>
                  <a:schemeClr val="bg1"/>
                </a:solidFill>
                <a:effectLst/>
                <a:latin typeface="Al-Jazeera-Arabic-Regular" pitchFamily="2" charset="-78"/>
                <a:cs typeface="Al-Jazeera-Arabic-Regular" pitchFamily="2" charset="-78"/>
              </a:rPr>
              <a:t> اللون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959006" y="1469149"/>
            <a:ext cx="8289552" cy="3693319"/>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أصل اللون </a:t>
            </a:r>
            <a:r>
              <a:rPr lang="en-US" b="1" i="0" dirty="0">
                <a:solidFill>
                  <a:srgbClr val="000000"/>
                </a:solidFill>
                <a:effectLst/>
                <a:latin typeface="Al-Jazeera-Arabic-Regular" pitchFamily="2" charset="-78"/>
                <a:cs typeface="Al-Jazeera-Arabic-Regular" pitchFamily="2" charset="-78"/>
              </a:rPr>
              <a:t>HUE</a:t>
            </a:r>
          </a:p>
          <a:p>
            <a:pPr algn="just" rtl="1"/>
            <a:r>
              <a:rPr lang="ar-EG" b="0" i="0" dirty="0">
                <a:solidFill>
                  <a:srgbClr val="000000"/>
                </a:solidFill>
                <a:effectLst/>
                <a:latin typeface="Al-Jazeera-Arabic-Regular" pitchFamily="2" charset="-78"/>
                <a:cs typeface="Al-Jazeera-Arabic-Regular" pitchFamily="2" charset="-78"/>
              </a:rPr>
              <a:t>وهي تلك الصفة التي نميز ونفرق بها بين لون وآخر والذى نسميه بأسمائه فنقول هذا لون (بنفسجي – أزرق – أخضر ....وهكذا )</a:t>
            </a:r>
          </a:p>
          <a:p>
            <a:pPr algn="just" rtl="1"/>
            <a:r>
              <a:rPr lang="ar-EG" b="0" i="0" dirty="0">
                <a:solidFill>
                  <a:srgbClr val="000000"/>
                </a:solidFill>
                <a:effectLst/>
                <a:latin typeface="Al-Jazeera-Arabic-Regular" pitchFamily="2" charset="-78"/>
                <a:cs typeface="Al-Jazeera-Arabic-Regular" pitchFamily="2" charset="-78"/>
              </a:rPr>
              <a:t>ويمكننا أن نغير فى أصل اللون بمزجه بلون آخر مثل مزج لون احمر بلون اصفر فينتج اللون البرتقالى.</a:t>
            </a:r>
            <a:endParaRPr lang="en-US" b="0" i="0" dirty="0">
              <a:solidFill>
                <a:srgbClr val="000000"/>
              </a:solidFill>
              <a:effectLst/>
              <a:latin typeface="Al-Jazeera-Arabic-Regular" pitchFamily="2" charset="-78"/>
              <a:cs typeface="Al-Jazeera-Arabic-Regular" pitchFamily="2" charset="-78"/>
            </a:endParaRPr>
          </a:p>
          <a:p>
            <a:pPr algn="just" rtl="1"/>
            <a:endParaRPr lang="ar-EG" b="0" i="0" dirty="0">
              <a:solidFill>
                <a:srgbClr val="000000"/>
              </a:solidFill>
              <a:effectLst/>
              <a:latin typeface="Al-Jazeera-Arabic-Regular" pitchFamily="2" charset="-78"/>
              <a:cs typeface="Al-Jazeera-Arabic-Regular" pitchFamily="2" charset="-78"/>
            </a:endParaRPr>
          </a:p>
          <a:p>
            <a:pPr algn="just" rtl="1"/>
            <a:r>
              <a:rPr lang="ar-EG" b="1" i="0" dirty="0">
                <a:solidFill>
                  <a:srgbClr val="000000"/>
                </a:solidFill>
                <a:effectLst/>
                <a:latin typeface="Al-Jazeera-Arabic-Regular" pitchFamily="2" charset="-78"/>
                <a:cs typeface="Al-Jazeera-Arabic-Regular" pitchFamily="2" charset="-78"/>
              </a:rPr>
              <a:t>قيمة اللون </a:t>
            </a:r>
            <a:r>
              <a:rPr lang="en-US" b="1" i="0" dirty="0">
                <a:solidFill>
                  <a:srgbClr val="000000"/>
                </a:solidFill>
                <a:effectLst/>
                <a:latin typeface="Al-Jazeera-Arabic-Regular" pitchFamily="2" charset="-78"/>
                <a:cs typeface="Al-Jazeera-Arabic-Regular" pitchFamily="2" charset="-78"/>
              </a:rPr>
              <a:t>VALUE</a:t>
            </a:r>
          </a:p>
          <a:p>
            <a:pPr algn="just" rtl="1"/>
            <a:r>
              <a:rPr lang="ar-EG" b="0" i="0" dirty="0">
                <a:solidFill>
                  <a:srgbClr val="000000"/>
                </a:solidFill>
                <a:effectLst/>
                <a:latin typeface="Al-Jazeera-Arabic-Regular" pitchFamily="2" charset="-78"/>
                <a:cs typeface="Al-Jazeera-Arabic-Regular" pitchFamily="2" charset="-78"/>
              </a:rPr>
              <a:t>هى الصفة التى يقصد بها أن اللون فاتح او غامق او بمعنى اخر يمكننا من خلال قيمة اللون ان نفرق بين اللون الاحمر الغامق واللون الاحمر الفاتح اذا مزجناه بالأسود أو الأبيض.</a:t>
            </a:r>
            <a:endParaRPr lang="en-US" b="0" i="0" dirty="0">
              <a:solidFill>
                <a:srgbClr val="000000"/>
              </a:solidFill>
              <a:effectLst/>
              <a:latin typeface="Al-Jazeera-Arabic-Regular" pitchFamily="2" charset="-78"/>
              <a:cs typeface="Al-Jazeera-Arabic-Regular" pitchFamily="2" charset="-78"/>
            </a:endParaRPr>
          </a:p>
          <a:p>
            <a:pPr algn="just" rtl="1"/>
            <a:endParaRPr lang="ar-EG" b="0" i="0" dirty="0">
              <a:solidFill>
                <a:srgbClr val="000000"/>
              </a:solidFill>
              <a:effectLst/>
              <a:latin typeface="Al-Jazeera-Arabic-Regular" pitchFamily="2" charset="-78"/>
              <a:cs typeface="Al-Jazeera-Arabic-Regular" pitchFamily="2" charset="-78"/>
            </a:endParaRPr>
          </a:p>
          <a:p>
            <a:pPr algn="just" rtl="1"/>
            <a:r>
              <a:rPr lang="ar-EG" b="1" i="0" dirty="0">
                <a:solidFill>
                  <a:srgbClr val="000000"/>
                </a:solidFill>
                <a:effectLst/>
                <a:latin typeface="Al-Jazeera-Arabic-Regular" pitchFamily="2" charset="-78"/>
                <a:cs typeface="Al-Jazeera-Arabic-Regular" pitchFamily="2" charset="-78"/>
              </a:rPr>
              <a:t>شدة اللون ( تشبع اللون ) </a:t>
            </a:r>
            <a:r>
              <a:rPr lang="en-US" b="1" i="0" dirty="0">
                <a:solidFill>
                  <a:srgbClr val="000000"/>
                </a:solidFill>
                <a:effectLst/>
                <a:latin typeface="Al-Jazeera-Arabic-Regular" pitchFamily="2" charset="-78"/>
                <a:cs typeface="Al-Jazeera-Arabic-Regular" pitchFamily="2" charset="-78"/>
              </a:rPr>
              <a:t>SATURATION </a:t>
            </a:r>
          </a:p>
          <a:p>
            <a:pPr algn="just" rtl="1"/>
            <a:r>
              <a:rPr lang="ar-EG" b="0" i="0" dirty="0">
                <a:solidFill>
                  <a:srgbClr val="000000"/>
                </a:solidFill>
                <a:effectLst/>
                <a:latin typeface="Al-Jazeera-Arabic-Regular" pitchFamily="2" charset="-78"/>
                <a:cs typeface="Al-Jazeera-Arabic-Regular" pitchFamily="2" charset="-78"/>
              </a:rPr>
              <a:t>هى الصفة التى تدل على مدى نقاء اللون أي درجة تشبعه ويرتبط تشبع اللون بمدى نقائه أى بمقدار كمية اختلاطه بالألوان المحايدة ( الأبيض – درجات الرمادي – الأسود ).</a:t>
            </a:r>
          </a:p>
        </p:txBody>
      </p:sp>
    </p:spTree>
    <p:extLst>
      <p:ext uri="{BB962C8B-B14F-4D97-AF65-F5344CB8AC3E}">
        <p14:creationId xmlns:p14="http://schemas.microsoft.com/office/powerpoint/2010/main" val="2076736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خصائص</a:t>
            </a:r>
            <a:r>
              <a:rPr lang="ar-SA" sz="2800" b="1" i="0" dirty="0">
                <a:solidFill>
                  <a:schemeClr val="bg1"/>
                </a:solidFill>
                <a:effectLst/>
                <a:latin typeface="Al-Jazeera-Arabic-Regular" pitchFamily="2" charset="-78"/>
                <a:cs typeface="Al-Jazeera-Arabic-Regular" pitchFamily="2" charset="-78"/>
              </a:rPr>
              <a:t> اللون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37841" y="1571188"/>
            <a:ext cx="8289552" cy="3693319"/>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وهناك أحوال ثلاثة لنقص تشبع اللون:</a:t>
            </a:r>
            <a:endParaRPr lang="en-US" b="1" i="0" dirty="0">
              <a:solidFill>
                <a:srgbClr val="000000"/>
              </a:solidFill>
              <a:effectLst/>
              <a:latin typeface="Al-Jazeera-Arabic-Regular" pitchFamily="2" charset="-78"/>
              <a:cs typeface="Al-Jazeera-Arabic-Regular" pitchFamily="2" charset="-78"/>
            </a:endParaRPr>
          </a:p>
          <a:p>
            <a:pPr algn="just" rtl="1"/>
            <a:endParaRPr lang="ar-EG" b="1" i="0" dirty="0">
              <a:solidFill>
                <a:srgbClr val="000000"/>
              </a:solidFill>
              <a:effectLst/>
              <a:latin typeface="Al-Jazeera-Arabic-Regular" pitchFamily="2" charset="-78"/>
              <a:cs typeface="Al-Jazeera-Arabic-Regular" pitchFamily="2" charset="-78"/>
            </a:endParaRPr>
          </a:p>
          <a:p>
            <a:pPr algn="just" rtl="1">
              <a:buFont typeface="Arial" panose="020B0604020202020204" pitchFamily="34" charset="0"/>
              <a:buChar char="•"/>
            </a:pPr>
            <a:r>
              <a:rPr lang="ar-EG" b="1" i="0" dirty="0">
                <a:solidFill>
                  <a:srgbClr val="000000"/>
                </a:solidFill>
                <a:effectLst/>
                <a:latin typeface="Al-Jazeera-Arabic-Regular" pitchFamily="2" charset="-78"/>
                <a:cs typeface="Al-Jazeera-Arabic-Regular" pitchFamily="2" charset="-78"/>
              </a:rPr>
              <a:t>نقص تشبع اللون عن طريق إضافة اللون الأبيض فيقال ان اللون فاتح (فاتح أو باهت أو شاحب</a:t>
            </a:r>
            <a:r>
              <a:rPr lang="ar-SA" b="1" i="0" dirty="0">
                <a:solidFill>
                  <a:srgbClr val="000000"/>
                </a:solidFill>
                <a:effectLst/>
                <a:latin typeface="Al-Jazeera-Arabic-Regular" pitchFamily="2" charset="-78"/>
                <a:cs typeface="Al-Jazeera-Arabic-Regular" pitchFamily="2" charset="-78"/>
              </a:rPr>
              <a:t> </a:t>
            </a:r>
            <a:r>
              <a:rPr lang="en-US" b="1" dirty="0">
                <a:solidFill>
                  <a:srgbClr val="000000"/>
                </a:solidFill>
                <a:latin typeface="Al-Jazeera-Arabic-Regular" pitchFamily="2" charset="-78"/>
                <a:cs typeface="Al-Jazeera-Arabic-Regular" pitchFamily="2" charset="-78"/>
              </a:rPr>
              <a:t>Tint</a:t>
            </a:r>
          </a:p>
          <a:p>
            <a:pPr algn="just" rtl="1">
              <a:buFont typeface="Arial" panose="020B0604020202020204" pitchFamily="34" charset="0"/>
              <a:buChar char="•"/>
            </a:pPr>
            <a:endParaRPr lang="en-US" b="1" i="0" dirty="0">
              <a:solidFill>
                <a:srgbClr val="000000"/>
              </a:solidFill>
              <a:effectLst/>
              <a:latin typeface="Al-Jazeera-Arabic-Regular" pitchFamily="2" charset="-78"/>
              <a:cs typeface="Al-Jazeera-Arabic-Regular" pitchFamily="2" charset="-78"/>
            </a:endParaRPr>
          </a:p>
          <a:p>
            <a:pPr algn="just" rtl="1">
              <a:buFont typeface="Arial" panose="020B0604020202020204" pitchFamily="34" charset="0"/>
              <a:buChar char="•"/>
            </a:pPr>
            <a:r>
              <a:rPr lang="ar-EG" b="1" i="0" dirty="0">
                <a:solidFill>
                  <a:srgbClr val="000000"/>
                </a:solidFill>
                <a:effectLst/>
                <a:latin typeface="Al-Jazeera-Arabic-Regular" pitchFamily="2" charset="-78"/>
                <a:cs typeface="Al-Jazeera-Arabic-Regular" pitchFamily="2" charset="-78"/>
              </a:rPr>
              <a:t>نقص تشبع اللون عن طريق إضافة اللون الاسود، فيقال ان اللون غامق أو داكن</a:t>
            </a:r>
            <a:r>
              <a:rPr lang="en-US" b="1" i="0" dirty="0">
                <a:solidFill>
                  <a:srgbClr val="000000"/>
                </a:solidFill>
                <a:effectLst/>
                <a:latin typeface="Al-Jazeera-Arabic-Regular" pitchFamily="2" charset="-78"/>
                <a:cs typeface="Al-Jazeera-Arabic-Regular" pitchFamily="2" charset="-78"/>
              </a:rPr>
              <a:t>shade </a:t>
            </a:r>
            <a:br>
              <a:rPr lang="en-US" b="1" i="0" dirty="0">
                <a:solidFill>
                  <a:srgbClr val="000000"/>
                </a:solidFill>
                <a:effectLst/>
                <a:latin typeface="Al-Jazeera-Arabic-Regular" pitchFamily="2" charset="-78"/>
                <a:cs typeface="Al-Jazeera-Arabic-Regular" pitchFamily="2" charset="-78"/>
              </a:rPr>
            </a:br>
            <a:endParaRPr lang="en-US" b="1" i="0" dirty="0">
              <a:solidFill>
                <a:srgbClr val="000000"/>
              </a:solidFill>
              <a:effectLst/>
              <a:latin typeface="Al-Jazeera-Arabic-Regular" pitchFamily="2" charset="-78"/>
              <a:cs typeface="Al-Jazeera-Arabic-Regular" pitchFamily="2" charset="-78"/>
            </a:endParaRPr>
          </a:p>
          <a:p>
            <a:pPr algn="just" rtl="1">
              <a:buFont typeface="Arial" panose="020B0604020202020204" pitchFamily="34" charset="0"/>
              <a:buChar char="•"/>
            </a:pPr>
            <a:r>
              <a:rPr lang="ar-EG" b="1" i="0" dirty="0">
                <a:solidFill>
                  <a:srgbClr val="000000"/>
                </a:solidFill>
                <a:effectLst/>
                <a:latin typeface="Al-Jazeera-Arabic-Regular" pitchFamily="2" charset="-78"/>
                <a:cs typeface="Al-Jazeera-Arabic-Regular" pitchFamily="2" charset="-78"/>
              </a:rPr>
              <a:t>نقص تشبع اللون عن طريق إضافة اللون الرمادى فيقال ان اللون محايد أي بين الغامق والفاتح </a:t>
            </a:r>
            <a:r>
              <a:rPr lang="en-US" b="1" i="0" dirty="0">
                <a:solidFill>
                  <a:srgbClr val="000000"/>
                </a:solidFill>
                <a:effectLst/>
                <a:latin typeface="Al-Jazeera-Arabic-Regular" pitchFamily="2" charset="-78"/>
                <a:cs typeface="Al-Jazeera-Arabic-Regular" pitchFamily="2" charset="-78"/>
              </a:rPr>
              <a:t>Tune</a:t>
            </a:r>
          </a:p>
          <a:p>
            <a:pPr algn="just" rtl="1">
              <a:buFont typeface="Arial" panose="020B0604020202020204" pitchFamily="34" charset="0"/>
              <a:buChar char="•"/>
            </a:pPr>
            <a:endParaRPr lang="en-US" b="0" i="0" dirty="0">
              <a:solidFill>
                <a:srgbClr val="000000"/>
              </a:solidFill>
              <a:effectLst/>
              <a:latin typeface="Al-Jazeera-Arabic-Regular" pitchFamily="2" charset="-78"/>
              <a:cs typeface="Al-Jazeera-Arabic-Regular" pitchFamily="2" charset="-78"/>
            </a:endParaRPr>
          </a:p>
          <a:p>
            <a:pPr algn="just" rtl="1"/>
            <a:r>
              <a:rPr lang="ar-EG" b="0" i="0" dirty="0">
                <a:solidFill>
                  <a:srgbClr val="000000"/>
                </a:solidFill>
                <a:effectLst/>
                <a:latin typeface="Al-Jazeera-Arabic-Regular" pitchFamily="2" charset="-78"/>
                <a:cs typeface="Al-Jazeera-Arabic-Regular" pitchFamily="2" charset="-78"/>
              </a:rPr>
              <a:t>وفى مجال إستخدام الألوان يمكننا أن نحصل على قيم ضوئية مختلفة بمزج نسب مختلفة من الأبيض والأسود. فالابيض يعد أعلى قيمة ضوئية بينما يجئ الأسود فى نهاية التدرج كأقل قيمة ضوئية. ويجب ألا نغفل أنها قيمة ضوئية لا لونية. </a:t>
            </a:r>
          </a:p>
        </p:txBody>
      </p:sp>
    </p:spTree>
    <p:extLst>
      <p:ext uri="{BB962C8B-B14F-4D97-AF65-F5344CB8AC3E}">
        <p14:creationId xmlns:p14="http://schemas.microsoft.com/office/powerpoint/2010/main" val="17037076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941434" y="2793930"/>
            <a:ext cx="4551631" cy="584775"/>
          </a:xfrm>
          <a:prstGeom prst="rect">
            <a:avLst/>
          </a:prstGeom>
          <a:noFill/>
        </p:spPr>
        <p:txBody>
          <a:bodyPr wrap="none" rtlCol="0">
            <a:spAutoFit/>
          </a:bodyPr>
          <a:lstStyle/>
          <a:p>
            <a:pPr algn="r" rtl="1"/>
            <a:r>
              <a:rPr lang="ar-SA" sz="3200" b="1" dirty="0">
                <a:solidFill>
                  <a:schemeClr val="bg1"/>
                </a:solidFill>
                <a:latin typeface="Al-Jazeera-Arabic-Regular" pitchFamily="2" charset="-78"/>
                <a:cs typeface="Al-Jazeera-Arabic-Regular" pitchFamily="2" charset="-78"/>
              </a:rPr>
              <a:t>عجلة الألوان </a:t>
            </a:r>
            <a:r>
              <a:rPr lang="en-US" sz="3200" b="1" dirty="0">
                <a:solidFill>
                  <a:schemeClr val="bg1"/>
                </a:solidFill>
                <a:latin typeface="Al-Jazeera-Arabic-Regular" pitchFamily="2" charset="-78"/>
                <a:cs typeface="Al-Jazeera-Arabic-Regular" pitchFamily="2" charset="-78"/>
              </a:rPr>
              <a:t>Color Wheel</a:t>
            </a:r>
          </a:p>
        </p:txBody>
      </p:sp>
    </p:spTree>
    <p:extLst>
      <p:ext uri="{BB962C8B-B14F-4D97-AF65-F5344CB8AC3E}">
        <p14:creationId xmlns:p14="http://schemas.microsoft.com/office/powerpoint/2010/main" val="403137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عجلة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D4065699-1E69-2247-B75D-BDFA701A8D33}"/>
              </a:ext>
            </a:extLst>
          </p:cNvPr>
          <p:cNvPicPr>
            <a:picLocks noChangeAspect="1"/>
          </p:cNvPicPr>
          <p:nvPr/>
        </p:nvPicPr>
        <p:blipFill rotWithShape="1">
          <a:blip r:embed="rId7">
            <a:extLst>
              <a:ext uri="{28A0092B-C50C-407E-A947-70E740481C1C}">
                <a14:useLocalDpi xmlns:a14="http://schemas.microsoft.com/office/drawing/2010/main" val="0"/>
              </a:ext>
            </a:extLst>
          </a:blip>
          <a:srcRect l="23961" t="20015" r="22629" b="21178"/>
          <a:stretch/>
        </p:blipFill>
        <p:spPr>
          <a:xfrm>
            <a:off x="3551846" y="3094021"/>
            <a:ext cx="2399976" cy="2445507"/>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26690" y="1756073"/>
            <a:ext cx="8289552" cy="3275705"/>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هى الوسيلة العلمية لدراسة الألوان، ونستطيع عن طريق عجلة الألوان أن نتعلم كيف نخلط الالوان مع بعضها البعض، وكيفية التناسق بينها، وعجلة الألوان تتضمن وتتفق مع تسلسل ألوان الطيف وتتكون من 12 لوناً حيث تتكون من ثلاثة مجموعات من الألوان هى :</a:t>
            </a:r>
          </a:p>
          <a:p>
            <a:pPr marL="342900" indent="-342900" algn="just" rtl="1">
              <a:lnSpc>
                <a:spcPct val="150000"/>
              </a:lnSpc>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ألوان أساسية (أولية)</a:t>
            </a:r>
          </a:p>
          <a:p>
            <a:pPr marL="342900" indent="-342900" algn="just" rtl="1">
              <a:lnSpc>
                <a:spcPct val="150000"/>
              </a:lnSpc>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ألوان ثانوية</a:t>
            </a:r>
            <a:endParaRPr lang="en-US" sz="2000" b="1" i="0" dirty="0">
              <a:solidFill>
                <a:srgbClr val="000000"/>
              </a:solidFill>
              <a:effectLst/>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ألوان ثلاثية (مشتقة). </a:t>
            </a:r>
            <a:endParaRPr lang="en-US" sz="2000" b="1" i="0" dirty="0">
              <a:solidFill>
                <a:srgbClr val="000000"/>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284945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عجلة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937760" y="1756073"/>
            <a:ext cx="4178482" cy="2814040"/>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الألوان الأساسية (</a:t>
            </a:r>
            <a:r>
              <a:rPr lang="en-US" sz="2000" b="1" i="0" dirty="0">
                <a:solidFill>
                  <a:srgbClr val="000000"/>
                </a:solidFill>
                <a:effectLst/>
                <a:latin typeface="Al-Jazeera-Arabic-Regular" pitchFamily="2" charset="-78"/>
                <a:cs typeface="Al-Jazeera-Arabic-Regular" pitchFamily="2" charset="-78"/>
              </a:rPr>
              <a:t>Primary colors)</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و هى ( الأحمر – الأصفر – الأزرق )</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وقد أطلق عليها ألوانا أساسية لكونها لا يمكن الحصول عليها نظريا عن طريق مزج الألوان الأخرى ، ويمكن بمزجها الحصول على الألوان الأخرى .</a:t>
            </a:r>
          </a:p>
        </p:txBody>
      </p:sp>
      <p:pic>
        <p:nvPicPr>
          <p:cNvPr id="4" name="Picture 3">
            <a:extLst>
              <a:ext uri="{FF2B5EF4-FFF2-40B4-BE49-F238E27FC236}">
                <a16:creationId xmlns:a16="http://schemas.microsoft.com/office/drawing/2014/main" id="{E15C0FF1-FC56-A440-85AC-D2799B8506B7}"/>
              </a:ext>
            </a:extLst>
          </p:cNvPr>
          <p:cNvPicPr>
            <a:picLocks noChangeAspect="1"/>
          </p:cNvPicPr>
          <p:nvPr/>
        </p:nvPicPr>
        <p:blipFill rotWithShape="1">
          <a:blip r:embed="rId7">
            <a:extLst>
              <a:ext uri="{28A0092B-C50C-407E-A947-70E740481C1C}">
                <a14:useLocalDpi xmlns:a14="http://schemas.microsoft.com/office/drawing/2010/main" val="0"/>
              </a:ext>
            </a:extLst>
          </a:blip>
          <a:srcRect l="21421" t="20768" r="21057" b="20912"/>
          <a:stretch/>
        </p:blipFill>
        <p:spPr>
          <a:xfrm>
            <a:off x="1037554" y="1756073"/>
            <a:ext cx="3364455" cy="3364456"/>
          </a:xfrm>
          <a:prstGeom prst="rect">
            <a:avLst/>
          </a:prstGeom>
        </p:spPr>
      </p:pic>
    </p:spTree>
    <p:extLst>
      <p:ext uri="{BB962C8B-B14F-4D97-AF65-F5344CB8AC3E}">
        <p14:creationId xmlns:p14="http://schemas.microsoft.com/office/powerpoint/2010/main" val="3442144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عجلة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089C6F63-8AEE-024B-90D6-EFD12F8B95DA}"/>
              </a:ext>
            </a:extLst>
          </p:cNvPr>
          <p:cNvPicPr>
            <a:picLocks noChangeAspect="1"/>
          </p:cNvPicPr>
          <p:nvPr/>
        </p:nvPicPr>
        <p:blipFill rotWithShape="1">
          <a:blip r:embed="rId7">
            <a:extLst>
              <a:ext uri="{28A0092B-C50C-407E-A947-70E740481C1C}">
                <a14:useLocalDpi xmlns:a14="http://schemas.microsoft.com/office/drawing/2010/main" val="0"/>
              </a:ext>
            </a:extLst>
          </a:blip>
          <a:srcRect l="5288" t="4961" r="3657" b="11879"/>
          <a:stretch/>
        </p:blipFill>
        <p:spPr>
          <a:xfrm>
            <a:off x="1203130" y="3764550"/>
            <a:ext cx="3940370" cy="1757191"/>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627246" y="1458893"/>
            <a:ext cx="8688440" cy="2554545"/>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تختلف الألوان الأساسية من مجال إلى آخر مثل:</a:t>
            </a: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الألوان الأساسية للرسامين هي ( الاحمر – والاصفر – والازرق )</a:t>
            </a: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الالوان الاساسية فى العرض على الشاشات المختلفة هي ( الأحمر – والأزرق – والأخضر) وتسمى هذه الألوان بنظام </a:t>
            </a:r>
            <a:r>
              <a:rPr lang="en-US" sz="2000" i="0" dirty="0">
                <a:solidFill>
                  <a:srgbClr val="000000"/>
                </a:solidFill>
                <a:effectLst/>
                <a:latin typeface="Al-Jazeera-Arabic-Regular" pitchFamily="2" charset="-78"/>
                <a:cs typeface="Al-Jazeera-Arabic-Regular" pitchFamily="2" charset="-78"/>
              </a:rPr>
              <a:t>RGB</a:t>
            </a:r>
            <a:r>
              <a:rPr lang="ar-SA" sz="2000" i="0" dirty="0">
                <a:solidFill>
                  <a:srgbClr val="000000"/>
                </a:solidFill>
                <a:effectLst/>
                <a:latin typeface="Al-Jazeera-Arabic-Regular" pitchFamily="2" charset="-78"/>
                <a:cs typeface="Al-Jazeera-Arabic-Regular" pitchFamily="2" charset="-78"/>
              </a:rPr>
              <a:t> </a:t>
            </a:r>
            <a:r>
              <a:rPr lang="ar-EG" sz="2000" i="0" dirty="0">
                <a:solidFill>
                  <a:srgbClr val="000000"/>
                </a:solidFill>
                <a:effectLst/>
                <a:latin typeface="Al-Jazeera-Arabic-Regular" pitchFamily="2" charset="-78"/>
                <a:cs typeface="Al-Jazeera-Arabic-Regular" pitchFamily="2" charset="-78"/>
              </a:rPr>
              <a:t>ويستخدم فى مجالات التصوير الفوتوغرافي والسينمائي و تصميم صفحات المواقع والموشن جرافيك وتعديل الفيديوهات بأنواعها المختلفة ... إلخ.</a:t>
            </a: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الالوان الاساسية فى الطباعة هي ( السيان – الماجنتا – الأصفر – الأسود ) وتسمى هذه الألوان بنظام </a:t>
            </a:r>
            <a:r>
              <a:rPr lang="en-US" sz="2000" i="0" dirty="0">
                <a:solidFill>
                  <a:srgbClr val="000000"/>
                </a:solidFill>
                <a:effectLst/>
                <a:latin typeface="Al-Jazeera-Arabic-Regular" pitchFamily="2" charset="-78"/>
                <a:cs typeface="Al-Jazeera-Arabic-Regular" pitchFamily="2" charset="-78"/>
              </a:rPr>
              <a:t>CMYK</a:t>
            </a:r>
            <a:r>
              <a:rPr lang="ar-SA" sz="2000" i="0" dirty="0">
                <a:solidFill>
                  <a:srgbClr val="000000"/>
                </a:solidFill>
                <a:effectLst/>
                <a:latin typeface="Al-Jazeera-Arabic-Regular" pitchFamily="2" charset="-78"/>
                <a:cs typeface="Al-Jazeera-Arabic-Regular" pitchFamily="2" charset="-78"/>
              </a:rPr>
              <a:t>.</a:t>
            </a:r>
            <a:endParaRPr lang="en-US" sz="2000" i="0" dirty="0">
              <a:solidFill>
                <a:srgbClr val="000000"/>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48534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عجلة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400550" y="1327367"/>
            <a:ext cx="4903706" cy="4199035"/>
          </a:xfrm>
          <a:prstGeom prst="rect">
            <a:avLst/>
          </a:prstGeom>
          <a:noFill/>
        </p:spPr>
        <p:txBody>
          <a:bodyPr wrap="square" rtlCol="0">
            <a:spAutoFit/>
          </a:bodyPr>
          <a:lstStyle/>
          <a:p>
            <a:pPr algn="justLow" rtl="1">
              <a:lnSpc>
                <a:spcPct val="150000"/>
              </a:lnSpc>
            </a:pPr>
            <a:r>
              <a:rPr lang="ar-EG" sz="2000" b="1" i="0" dirty="0">
                <a:solidFill>
                  <a:srgbClr val="000000"/>
                </a:solidFill>
                <a:effectLst/>
                <a:latin typeface="Al-Jazeera-Arabic-Regular" pitchFamily="2" charset="-78"/>
                <a:cs typeface="Al-Jazeera-Arabic-Regular" pitchFamily="2" charset="-78"/>
              </a:rPr>
              <a:t>الألوان الثانوية (</a:t>
            </a:r>
            <a:r>
              <a:rPr lang="en-US" sz="2000" b="1" i="0" dirty="0">
                <a:solidFill>
                  <a:srgbClr val="000000"/>
                </a:solidFill>
                <a:effectLst/>
                <a:latin typeface="Al-Jazeera-Arabic-Regular" pitchFamily="2" charset="-78"/>
                <a:cs typeface="Al-Jazeera-Arabic-Regular" pitchFamily="2" charset="-78"/>
              </a:rPr>
              <a:t>Secondary colors)</a:t>
            </a:r>
          </a:p>
          <a:p>
            <a:pPr algn="justLow" rtl="1">
              <a:lnSpc>
                <a:spcPct val="150000"/>
              </a:lnSpc>
            </a:pPr>
            <a:r>
              <a:rPr lang="ar-EG" sz="2000" b="1" i="0" dirty="0">
                <a:solidFill>
                  <a:srgbClr val="000000"/>
                </a:solidFill>
                <a:effectLst/>
                <a:latin typeface="Al-Jazeera-Arabic-Regular" pitchFamily="2" charset="-78"/>
                <a:cs typeface="Al-Jazeera-Arabic-Regular" pitchFamily="2" charset="-78"/>
              </a:rPr>
              <a:t>وهي ( البرتقالي – البنفسجي – الأخضر )</a:t>
            </a:r>
            <a:endParaRPr lang="ar-EG" sz="2000" b="0" i="0" dirty="0">
              <a:solidFill>
                <a:srgbClr val="000000"/>
              </a:solidFill>
              <a:effectLst/>
              <a:latin typeface="Al-Jazeera-Arabic-Regular" pitchFamily="2" charset="-78"/>
              <a:cs typeface="Al-Jazeera-Arabic-Regular" pitchFamily="2" charset="-78"/>
            </a:endParaRPr>
          </a:p>
          <a:p>
            <a:pPr algn="justLow" rtl="1">
              <a:lnSpc>
                <a:spcPct val="150000"/>
              </a:lnSpc>
            </a:pPr>
            <a:r>
              <a:rPr lang="ar-EG" sz="2000" b="0" i="0" dirty="0">
                <a:solidFill>
                  <a:srgbClr val="000000"/>
                </a:solidFill>
                <a:effectLst/>
                <a:latin typeface="Al-Jazeera-Arabic-Regular" pitchFamily="2" charset="-78"/>
                <a:cs typeface="Al-Jazeera-Arabic-Regular" pitchFamily="2" charset="-78"/>
              </a:rPr>
              <a:t>وهى الألوان التى يمكن الحصول عليها عن طريق مزج لونين أساسيين معا ، والتى تحتل موقعاً متوسطاً بين الألوان الأساسية فى عجلة الألوان .</a:t>
            </a:r>
          </a:p>
          <a:p>
            <a:pPr algn="justLow" rtl="1">
              <a:lnSpc>
                <a:spcPct val="150000"/>
              </a:lnSpc>
            </a:pPr>
            <a:r>
              <a:rPr lang="ar-EG" sz="2000" b="0" i="0" dirty="0">
                <a:solidFill>
                  <a:srgbClr val="000000"/>
                </a:solidFill>
                <a:effectLst/>
                <a:latin typeface="Al-Jazeera-Arabic-Regular" pitchFamily="2" charset="-78"/>
                <a:cs typeface="Al-Jazeera-Arabic-Regular" pitchFamily="2" charset="-78"/>
              </a:rPr>
              <a:t>فمزج : </a:t>
            </a:r>
          </a:p>
          <a:p>
            <a:pPr algn="justLow" rtl="1">
              <a:lnSpc>
                <a:spcPct val="150000"/>
              </a:lnSpc>
            </a:pPr>
            <a:r>
              <a:rPr lang="ar-EG" sz="2000" b="0" i="0" dirty="0">
                <a:solidFill>
                  <a:srgbClr val="000000"/>
                </a:solidFill>
                <a:effectLst/>
                <a:latin typeface="Al-Jazeera-Arabic-Regular" pitchFamily="2" charset="-78"/>
                <a:cs typeface="Al-Jazeera-Arabic-Regular" pitchFamily="2" charset="-78"/>
              </a:rPr>
              <a:t>الأصفر + الأحمر = البرتقالي</a:t>
            </a:r>
          </a:p>
          <a:p>
            <a:pPr algn="justLow" rtl="1">
              <a:lnSpc>
                <a:spcPct val="150000"/>
              </a:lnSpc>
            </a:pPr>
            <a:r>
              <a:rPr lang="ar-EG" sz="2000" b="0" i="0" dirty="0">
                <a:solidFill>
                  <a:srgbClr val="000000"/>
                </a:solidFill>
                <a:effectLst/>
                <a:latin typeface="Al-Jazeera-Arabic-Regular" pitchFamily="2" charset="-78"/>
                <a:cs typeface="Al-Jazeera-Arabic-Regular" pitchFamily="2" charset="-78"/>
              </a:rPr>
              <a:t>الأحمر + الأزرق = البنفسجى </a:t>
            </a:r>
          </a:p>
          <a:p>
            <a:pPr algn="justLow" rtl="1">
              <a:lnSpc>
                <a:spcPct val="150000"/>
              </a:lnSpc>
            </a:pPr>
            <a:r>
              <a:rPr lang="ar-EG" sz="2000" b="0" i="0" dirty="0">
                <a:solidFill>
                  <a:srgbClr val="000000"/>
                </a:solidFill>
                <a:effectLst/>
                <a:latin typeface="Al-Jazeera-Arabic-Regular" pitchFamily="2" charset="-78"/>
                <a:cs typeface="Al-Jazeera-Arabic-Regular" pitchFamily="2" charset="-78"/>
              </a:rPr>
              <a:t>الأزرق +الأصفر = الأخضر</a:t>
            </a:r>
          </a:p>
        </p:txBody>
      </p:sp>
      <p:pic>
        <p:nvPicPr>
          <p:cNvPr id="4" name="Picture 3">
            <a:extLst>
              <a:ext uri="{FF2B5EF4-FFF2-40B4-BE49-F238E27FC236}">
                <a16:creationId xmlns:a16="http://schemas.microsoft.com/office/drawing/2014/main" id="{017A3A4E-18CD-8143-9C0B-E108E689CEC9}"/>
              </a:ext>
            </a:extLst>
          </p:cNvPr>
          <p:cNvPicPr>
            <a:picLocks noChangeAspect="1"/>
          </p:cNvPicPr>
          <p:nvPr/>
        </p:nvPicPr>
        <p:blipFill rotWithShape="1">
          <a:blip r:embed="rId7">
            <a:extLst>
              <a:ext uri="{28A0092B-C50C-407E-A947-70E740481C1C}">
                <a14:useLocalDpi xmlns:a14="http://schemas.microsoft.com/office/drawing/2010/main" val="0"/>
              </a:ext>
            </a:extLst>
          </a:blip>
          <a:srcRect l="20403" t="21241" r="20527" b="21759"/>
          <a:stretch/>
        </p:blipFill>
        <p:spPr>
          <a:xfrm>
            <a:off x="755925" y="1760410"/>
            <a:ext cx="3476664" cy="3402057"/>
          </a:xfrm>
          <a:prstGeom prst="rect">
            <a:avLst/>
          </a:prstGeom>
        </p:spPr>
      </p:pic>
    </p:spTree>
    <p:extLst>
      <p:ext uri="{BB962C8B-B14F-4D97-AF65-F5344CB8AC3E}">
        <p14:creationId xmlns:p14="http://schemas.microsoft.com/office/powerpoint/2010/main" val="34348284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عجلة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338853" y="1568612"/>
            <a:ext cx="4903706" cy="3785652"/>
          </a:xfrm>
          <a:prstGeom prst="rect">
            <a:avLst/>
          </a:prstGeom>
          <a:noFill/>
        </p:spPr>
        <p:txBody>
          <a:bodyPr wrap="square" rtlCol="0">
            <a:spAutoFit/>
          </a:bodyPr>
          <a:lstStyle/>
          <a:p>
            <a:pPr algn="justLow" rtl="1"/>
            <a:r>
              <a:rPr lang="ar-EG" sz="2000" b="1" i="0" dirty="0">
                <a:solidFill>
                  <a:srgbClr val="000000"/>
                </a:solidFill>
                <a:effectLst/>
                <a:latin typeface="Al-Jazeera-Arabic-Regular" pitchFamily="2" charset="-78"/>
                <a:cs typeface="Al-Jazeera-Arabic-Regular" pitchFamily="2" charset="-78"/>
              </a:rPr>
              <a:t>الألوان الثلاثية (المشتقة) </a:t>
            </a:r>
            <a:r>
              <a:rPr lang="en-US" sz="2000" b="1" i="0" dirty="0">
                <a:solidFill>
                  <a:srgbClr val="000000"/>
                </a:solidFill>
                <a:effectLst/>
                <a:latin typeface="Al-Jazeera-Arabic-Regular" pitchFamily="2" charset="-78"/>
                <a:cs typeface="Al-Jazeera-Arabic-Regular" pitchFamily="2" charset="-78"/>
              </a:rPr>
              <a:t>Tertiary colors</a:t>
            </a:r>
          </a:p>
          <a:p>
            <a:pPr algn="justLow" rtl="1"/>
            <a:r>
              <a:rPr lang="ar-EG" sz="2000" i="0" dirty="0">
                <a:solidFill>
                  <a:srgbClr val="000000"/>
                </a:solidFill>
                <a:effectLst/>
                <a:latin typeface="Al-Jazeera-Arabic-Regular" pitchFamily="2" charset="-78"/>
                <a:cs typeface="Al-Jazeera-Arabic-Regular" pitchFamily="2" charset="-78"/>
              </a:rPr>
              <a:t>تقع الألوان الثلاثية بين الألوان الأساسية والثانوية حيث تنشأ من خلط لون أساسي بلون آخر ثانوى ، وينتج عن الألوان الأساسية والألوان الثانوية ستة ألوان ثلاثية وتشير تلك الألوان إلى مكوناتها مثل :</a:t>
            </a:r>
          </a:p>
          <a:p>
            <a:pPr algn="justLow" rtl="1"/>
            <a:r>
              <a:rPr lang="ar-EG" sz="2000" i="0" dirty="0">
                <a:solidFill>
                  <a:srgbClr val="000000"/>
                </a:solidFill>
                <a:effectLst/>
                <a:latin typeface="Al-Jazeera-Arabic-Regular" pitchFamily="2" charset="-78"/>
                <a:cs typeface="Al-Jazeera-Arabic-Regular" pitchFamily="2" charset="-78"/>
              </a:rPr>
              <a:t>( أصفر + برتقالى ) = برتقالى مصفر </a:t>
            </a:r>
          </a:p>
          <a:p>
            <a:pPr algn="justLow" rtl="1"/>
            <a:r>
              <a:rPr lang="ar-EG" sz="2000" i="0" dirty="0">
                <a:solidFill>
                  <a:srgbClr val="000000"/>
                </a:solidFill>
                <a:effectLst/>
                <a:latin typeface="Al-Jazeera-Arabic-Regular" pitchFamily="2" charset="-78"/>
                <a:cs typeface="Al-Jazeera-Arabic-Regular" pitchFamily="2" charset="-78"/>
              </a:rPr>
              <a:t>( أحمر + برتقالى ) = برتقالى محمر </a:t>
            </a:r>
          </a:p>
          <a:p>
            <a:pPr algn="justLow" rtl="1"/>
            <a:r>
              <a:rPr lang="ar-EG" sz="2000" i="0" dirty="0">
                <a:solidFill>
                  <a:srgbClr val="000000"/>
                </a:solidFill>
                <a:effectLst/>
                <a:latin typeface="Al-Jazeera-Arabic-Regular" pitchFamily="2" charset="-78"/>
                <a:cs typeface="Al-Jazeera-Arabic-Regular" pitchFamily="2" charset="-78"/>
              </a:rPr>
              <a:t>( أحمر + بنفسجي ) = بنفسجي محمر </a:t>
            </a:r>
          </a:p>
          <a:p>
            <a:pPr algn="justLow" rtl="1"/>
            <a:r>
              <a:rPr lang="ar-EG" sz="2000" i="0" dirty="0">
                <a:solidFill>
                  <a:srgbClr val="000000"/>
                </a:solidFill>
                <a:effectLst/>
                <a:latin typeface="Al-Jazeera-Arabic-Regular" pitchFamily="2" charset="-78"/>
                <a:cs typeface="Al-Jazeera-Arabic-Regular" pitchFamily="2" charset="-78"/>
              </a:rPr>
              <a:t>( أزرق + بنفسجي ) = بنفسجي محمر </a:t>
            </a:r>
          </a:p>
          <a:p>
            <a:pPr algn="justLow" rtl="1"/>
            <a:r>
              <a:rPr lang="ar-EG" sz="2000" i="0" dirty="0">
                <a:solidFill>
                  <a:srgbClr val="000000"/>
                </a:solidFill>
                <a:effectLst/>
                <a:latin typeface="Al-Jazeera-Arabic-Regular" pitchFamily="2" charset="-78"/>
                <a:cs typeface="Al-Jazeera-Arabic-Regular" pitchFamily="2" charset="-78"/>
              </a:rPr>
              <a:t>( أصفر+ أخضر ) = أخضر مصفر</a:t>
            </a:r>
          </a:p>
          <a:p>
            <a:pPr algn="justLow" rtl="1"/>
            <a:r>
              <a:rPr lang="ar-EG" sz="2000" i="0" dirty="0">
                <a:solidFill>
                  <a:srgbClr val="000000"/>
                </a:solidFill>
                <a:effectLst/>
                <a:latin typeface="Al-Jazeera-Arabic-Regular" pitchFamily="2" charset="-78"/>
                <a:cs typeface="Al-Jazeera-Arabic-Regular" pitchFamily="2" charset="-78"/>
              </a:rPr>
              <a:t>( أزرق + أخضر ) = أخضر مزرق</a:t>
            </a:r>
          </a:p>
        </p:txBody>
      </p:sp>
      <p:pic>
        <p:nvPicPr>
          <p:cNvPr id="6" name="Picture 5">
            <a:extLst>
              <a:ext uri="{FF2B5EF4-FFF2-40B4-BE49-F238E27FC236}">
                <a16:creationId xmlns:a16="http://schemas.microsoft.com/office/drawing/2014/main" id="{4C54AFE7-1BEA-0B4E-AF9E-889E07F6A0A8}"/>
              </a:ext>
            </a:extLst>
          </p:cNvPr>
          <p:cNvPicPr>
            <a:picLocks noChangeAspect="1"/>
          </p:cNvPicPr>
          <p:nvPr/>
        </p:nvPicPr>
        <p:blipFill rotWithShape="1">
          <a:blip r:embed="rId7">
            <a:extLst>
              <a:ext uri="{28A0092B-C50C-407E-A947-70E740481C1C}">
                <a14:useLocalDpi xmlns:a14="http://schemas.microsoft.com/office/drawing/2010/main" val="0"/>
              </a:ext>
            </a:extLst>
          </a:blip>
          <a:srcRect l="22327" t="20000" r="22401" b="21250"/>
          <a:stretch/>
        </p:blipFill>
        <p:spPr>
          <a:xfrm>
            <a:off x="775795" y="1737551"/>
            <a:ext cx="3412545" cy="3548445"/>
          </a:xfrm>
          <a:prstGeom prst="rect">
            <a:avLst/>
          </a:prstGeom>
        </p:spPr>
      </p:pic>
    </p:spTree>
    <p:extLst>
      <p:ext uri="{BB962C8B-B14F-4D97-AF65-F5344CB8AC3E}">
        <p14:creationId xmlns:p14="http://schemas.microsoft.com/office/powerpoint/2010/main" val="26650076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عجلة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81386" y="1696265"/>
            <a:ext cx="8316729" cy="1631216"/>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الألوان المحايدة </a:t>
            </a:r>
            <a:r>
              <a:rPr lang="en-US" sz="2000" b="1" i="0" dirty="0">
                <a:solidFill>
                  <a:srgbClr val="000000"/>
                </a:solidFill>
                <a:effectLst/>
                <a:latin typeface="Al-Jazeera-Arabic-Regular" pitchFamily="2" charset="-78"/>
                <a:cs typeface="Al-Jazeera-Arabic-Regular" pitchFamily="2" charset="-78"/>
              </a:rPr>
              <a:t>(achromatic) </a:t>
            </a:r>
            <a:r>
              <a:rPr lang="en-US" sz="2000" b="1" dirty="0">
                <a:solidFill>
                  <a:srgbClr val="000000"/>
                </a:solidFill>
                <a:latin typeface="Al-Jazeera-Arabic-Regular" pitchFamily="2" charset="-78"/>
                <a:cs typeface="Al-Jazeera-Arabic-Regular" pitchFamily="2" charset="-78"/>
              </a:rPr>
              <a:t>:</a:t>
            </a:r>
            <a:endParaRPr lang="en-US" sz="2000" b="1"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الألوان المحايدة هي (الأبيض - والأسود - الرماديات الناتجة من خلط الأبيض والأسود)، وهي غير موجودة على عجلة الألوان إلا عن طريق إضافتها إلى الالوان الاخرى فنحصل على </a:t>
            </a:r>
            <a:r>
              <a:rPr lang="en-US" sz="2000" b="0" i="0" dirty="0">
                <a:solidFill>
                  <a:srgbClr val="000000"/>
                </a:solidFill>
                <a:effectLst/>
                <a:latin typeface="Al-Jazeera-Arabic-Regular" pitchFamily="2" charset="-78"/>
                <a:cs typeface="Al-Jazeera-Arabic-Regular" pitchFamily="2" charset="-78"/>
              </a:rPr>
              <a:t>tint </a:t>
            </a:r>
            <a:r>
              <a:rPr lang="ar-SA" sz="2000" b="0" i="0" dirty="0">
                <a:solidFill>
                  <a:srgbClr val="000000"/>
                </a:solidFill>
                <a:effectLst/>
                <a:latin typeface="Al-Jazeera-Arabic-Regular" pitchFamily="2" charset="-78"/>
                <a:cs typeface="Al-Jazeera-Arabic-Regular" pitchFamily="2" charset="-78"/>
              </a:rPr>
              <a:t> </a:t>
            </a:r>
            <a:r>
              <a:rPr lang="ar-EG" sz="2000" b="0" i="0" dirty="0">
                <a:solidFill>
                  <a:srgbClr val="000000"/>
                </a:solidFill>
                <a:effectLst/>
                <a:latin typeface="Al-Jazeera-Arabic-Regular" pitchFamily="2" charset="-78"/>
                <a:cs typeface="Al-Jazeera-Arabic-Regular" pitchFamily="2" charset="-78"/>
              </a:rPr>
              <a:t>و </a:t>
            </a:r>
            <a:r>
              <a:rPr lang="en-US" sz="2000" b="0" i="0" dirty="0">
                <a:solidFill>
                  <a:srgbClr val="000000"/>
                </a:solidFill>
                <a:effectLst/>
                <a:latin typeface="Al-Jazeera-Arabic-Regular" pitchFamily="2" charset="-78"/>
                <a:cs typeface="Al-Jazeera-Arabic-Regular" pitchFamily="2" charset="-78"/>
              </a:rPr>
              <a:t>shades</a:t>
            </a:r>
            <a:r>
              <a:rPr lang="ar-SA" sz="2000" b="0" i="0" dirty="0">
                <a:solidFill>
                  <a:srgbClr val="000000"/>
                </a:solidFill>
                <a:effectLst/>
                <a:latin typeface="Al-Jazeera-Arabic-Regular" pitchFamily="2" charset="-78"/>
                <a:cs typeface="Al-Jazeera-Arabic-Regular" pitchFamily="2" charset="-78"/>
              </a:rPr>
              <a:t> </a:t>
            </a:r>
            <a:r>
              <a:rPr lang="ar-EG" sz="2000" b="0" i="0" dirty="0">
                <a:solidFill>
                  <a:srgbClr val="000000"/>
                </a:solidFill>
                <a:effectLst/>
                <a:latin typeface="Al-Jazeera-Arabic-Regular" pitchFamily="2" charset="-78"/>
                <a:cs typeface="Al-Jazeera-Arabic-Regular" pitchFamily="2" charset="-78"/>
              </a:rPr>
              <a:t>ويهتم المصممون بالألوان المحايدة إهتمام كبير جدا .</a:t>
            </a:r>
          </a:p>
        </p:txBody>
      </p:sp>
      <p:pic>
        <p:nvPicPr>
          <p:cNvPr id="3" name="Picture 2">
            <a:extLst>
              <a:ext uri="{FF2B5EF4-FFF2-40B4-BE49-F238E27FC236}">
                <a16:creationId xmlns:a16="http://schemas.microsoft.com/office/drawing/2014/main" id="{A4CEC5B1-0AFE-B646-96CA-E5EA8974D82E}"/>
              </a:ext>
            </a:extLst>
          </p:cNvPr>
          <p:cNvPicPr>
            <a:picLocks noChangeAspect="1"/>
          </p:cNvPicPr>
          <p:nvPr/>
        </p:nvPicPr>
        <p:blipFill rotWithShape="1">
          <a:blip r:embed="rId7">
            <a:extLst>
              <a:ext uri="{28A0092B-C50C-407E-A947-70E740481C1C}">
                <a14:useLocalDpi xmlns:a14="http://schemas.microsoft.com/office/drawing/2010/main" val="0"/>
              </a:ext>
            </a:extLst>
          </a:blip>
          <a:srcRect l="7212" t="26721" r="6158" b="29529"/>
          <a:stretch/>
        </p:blipFill>
        <p:spPr>
          <a:xfrm>
            <a:off x="1202957" y="3606054"/>
            <a:ext cx="7719308" cy="1333419"/>
          </a:xfrm>
          <a:prstGeom prst="rect">
            <a:avLst/>
          </a:prstGeom>
        </p:spPr>
      </p:pic>
    </p:spTree>
    <p:extLst>
      <p:ext uri="{BB962C8B-B14F-4D97-AF65-F5344CB8AC3E}">
        <p14:creationId xmlns:p14="http://schemas.microsoft.com/office/powerpoint/2010/main" val="32318675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026062" y="2825775"/>
            <a:ext cx="3716082" cy="584775"/>
          </a:xfrm>
          <a:prstGeom prst="rect">
            <a:avLst/>
          </a:prstGeom>
          <a:noFill/>
        </p:spPr>
        <p:txBody>
          <a:bodyPr wrap="none" rtlCol="0">
            <a:spAutoFit/>
          </a:bodyPr>
          <a:lstStyle/>
          <a:p>
            <a:pPr algn="r" rtl="1"/>
            <a:r>
              <a:rPr lang="ar-SA" sz="3200" b="1" dirty="0">
                <a:solidFill>
                  <a:schemeClr val="bg1"/>
                </a:solidFill>
                <a:latin typeface="Al-Jazeera-Arabic-Regular" pitchFamily="2" charset="-78"/>
                <a:cs typeface="Al-Jazeera-Arabic-Regular" pitchFamily="2" charset="-78"/>
              </a:rPr>
              <a:t>نظـــريــــة الألــــــوان</a:t>
            </a:r>
            <a:endParaRPr lang="en-US" sz="3200" b="1"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38908678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81386" y="1596030"/>
            <a:ext cx="8316729" cy="967381"/>
          </a:xfrm>
          <a:prstGeom prst="rect">
            <a:avLst/>
          </a:prstGeom>
          <a:noFill/>
        </p:spPr>
        <p:txBody>
          <a:bodyPr wrap="square" rtlCol="0">
            <a:spAutoFit/>
          </a:bodyPr>
          <a:lstStyle/>
          <a:p>
            <a:pPr algn="r" rtl="1">
              <a:lnSpc>
                <a:spcPct val="150000"/>
              </a:lnSpc>
            </a:pPr>
            <a:r>
              <a:rPr lang="en-US" sz="2000" b="1" dirty="0">
                <a:latin typeface="Al-Jazeera-Arabic-Regular" pitchFamily="2" charset="-78"/>
                <a:cs typeface="Al-Jazeera-Arabic-Regular" pitchFamily="2" charset="-78"/>
              </a:rPr>
              <a:t>Monochromatic Color Scheme</a:t>
            </a:r>
            <a:endParaRPr lang="en-US" sz="2000" dirty="0">
              <a:latin typeface="Al-Jazeera-Arabic-Regular" pitchFamily="2" charset="-78"/>
              <a:cs typeface="Al-Jazeera-Arabic-Regular" pitchFamily="2" charset="-78"/>
            </a:endParaRPr>
          </a:p>
          <a:p>
            <a:pPr algn="r" rtl="1">
              <a:lnSpc>
                <a:spcPct val="150000"/>
              </a:lnSpc>
            </a:pPr>
            <a:r>
              <a:rPr lang="ar-SA" sz="2000" dirty="0">
                <a:latin typeface="Al-Jazeera-Arabic-Regular" pitchFamily="2" charset="-78"/>
                <a:cs typeface="Al-Jazeera-Arabic-Regular" pitchFamily="2" charset="-78"/>
              </a:rPr>
              <a:t>تعتمد على درجات لون واحد</a:t>
            </a:r>
            <a:endParaRPr lang="en-US" sz="2000" dirty="0">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08C7E06F-8023-5F46-83EA-160D6D144D5E}"/>
              </a:ext>
            </a:extLst>
          </p:cNvPr>
          <p:cNvPicPr>
            <a:picLocks noChangeAspect="1"/>
          </p:cNvPicPr>
          <p:nvPr/>
        </p:nvPicPr>
        <p:blipFill>
          <a:blip r:embed="rId7"/>
          <a:stretch>
            <a:fillRect/>
          </a:stretch>
        </p:blipFill>
        <p:spPr>
          <a:xfrm>
            <a:off x="607283" y="1542994"/>
            <a:ext cx="4382332" cy="3914883"/>
          </a:xfrm>
          <a:prstGeom prst="rect">
            <a:avLst/>
          </a:prstGeom>
        </p:spPr>
      </p:pic>
      <p:pic>
        <p:nvPicPr>
          <p:cNvPr id="12" name="Picture 11">
            <a:extLst>
              <a:ext uri="{FF2B5EF4-FFF2-40B4-BE49-F238E27FC236}">
                <a16:creationId xmlns:a16="http://schemas.microsoft.com/office/drawing/2014/main" id="{284430ED-2D50-6F45-B51C-E84E2C4AAE73}"/>
              </a:ext>
            </a:extLst>
          </p:cNvPr>
          <p:cNvPicPr>
            <a:picLocks noChangeAspect="1"/>
          </p:cNvPicPr>
          <p:nvPr/>
        </p:nvPicPr>
        <p:blipFill>
          <a:blip r:embed="rId8"/>
          <a:stretch>
            <a:fillRect/>
          </a:stretch>
        </p:blipFill>
        <p:spPr>
          <a:xfrm>
            <a:off x="5214470" y="2751996"/>
            <a:ext cx="3598901" cy="2620449"/>
          </a:xfrm>
          <a:prstGeom prst="rect">
            <a:avLst/>
          </a:prstGeom>
        </p:spPr>
      </p:pic>
    </p:spTree>
    <p:extLst>
      <p:ext uri="{BB962C8B-B14F-4D97-AF65-F5344CB8AC3E}">
        <p14:creationId xmlns:p14="http://schemas.microsoft.com/office/powerpoint/2010/main" val="2077212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978400" y="1494430"/>
            <a:ext cx="4219715" cy="1429046"/>
          </a:xfrm>
          <a:prstGeom prst="rect">
            <a:avLst/>
          </a:prstGeom>
          <a:noFill/>
        </p:spPr>
        <p:txBody>
          <a:bodyPr wrap="square" rtlCol="0">
            <a:spAutoFit/>
          </a:bodyPr>
          <a:lstStyle/>
          <a:p>
            <a:pPr algn="r" rtl="1">
              <a:lnSpc>
                <a:spcPct val="150000"/>
              </a:lnSpc>
            </a:pPr>
            <a:r>
              <a:rPr lang="en-US" sz="2000" b="1" dirty="0">
                <a:latin typeface="Al-Jazeera-Arabic-Regular" pitchFamily="2" charset="-78"/>
                <a:cs typeface="Al-Jazeera-Arabic-Regular" pitchFamily="2" charset="-78"/>
              </a:rPr>
              <a:t>Analogous Color Scheme</a:t>
            </a:r>
          </a:p>
          <a:p>
            <a:pPr algn="r" rtl="1">
              <a:lnSpc>
                <a:spcPct val="150000"/>
              </a:lnSpc>
            </a:pPr>
            <a:r>
              <a:rPr lang="ar-EG" sz="2000" dirty="0">
                <a:latin typeface="Al-Jazeera-Arabic-Regular" pitchFamily="2" charset="-78"/>
                <a:cs typeface="Al-Jazeera-Arabic-Regular" pitchFamily="2" charset="-78"/>
              </a:rPr>
              <a:t>تعتمد على ٣ – ٦ ألوان متجاورة تكون بالتة ألوان متناسقة</a:t>
            </a:r>
          </a:p>
        </p:txBody>
      </p:sp>
      <p:pic>
        <p:nvPicPr>
          <p:cNvPr id="13" name="Picture 12">
            <a:extLst>
              <a:ext uri="{FF2B5EF4-FFF2-40B4-BE49-F238E27FC236}">
                <a16:creationId xmlns:a16="http://schemas.microsoft.com/office/drawing/2014/main" id="{22940C07-68BC-6C47-B257-011EB05D8CA5}"/>
              </a:ext>
            </a:extLst>
          </p:cNvPr>
          <p:cNvPicPr>
            <a:picLocks noChangeAspect="1"/>
          </p:cNvPicPr>
          <p:nvPr/>
        </p:nvPicPr>
        <p:blipFill>
          <a:blip r:embed="rId7"/>
          <a:stretch>
            <a:fillRect/>
          </a:stretch>
        </p:blipFill>
        <p:spPr>
          <a:xfrm>
            <a:off x="607283" y="1596030"/>
            <a:ext cx="3795551" cy="3754036"/>
          </a:xfrm>
          <a:prstGeom prst="rect">
            <a:avLst/>
          </a:prstGeom>
        </p:spPr>
      </p:pic>
      <p:pic>
        <p:nvPicPr>
          <p:cNvPr id="14" name="Picture 13">
            <a:extLst>
              <a:ext uri="{FF2B5EF4-FFF2-40B4-BE49-F238E27FC236}">
                <a16:creationId xmlns:a16="http://schemas.microsoft.com/office/drawing/2014/main" id="{1F17BBEB-6A3A-854A-82A3-E02830051DF9}"/>
              </a:ext>
            </a:extLst>
          </p:cNvPr>
          <p:cNvPicPr>
            <a:picLocks noChangeAspect="1"/>
          </p:cNvPicPr>
          <p:nvPr/>
        </p:nvPicPr>
        <p:blipFill>
          <a:blip r:embed="rId8"/>
          <a:stretch>
            <a:fillRect/>
          </a:stretch>
        </p:blipFill>
        <p:spPr>
          <a:xfrm>
            <a:off x="4704297" y="2621280"/>
            <a:ext cx="2192125" cy="2728786"/>
          </a:xfrm>
          <a:prstGeom prst="rect">
            <a:avLst/>
          </a:prstGeom>
        </p:spPr>
      </p:pic>
    </p:spTree>
    <p:extLst>
      <p:ext uri="{BB962C8B-B14F-4D97-AF65-F5344CB8AC3E}">
        <p14:creationId xmlns:p14="http://schemas.microsoft.com/office/powerpoint/2010/main" val="33507281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368800" y="1494430"/>
            <a:ext cx="4829315" cy="967381"/>
          </a:xfrm>
          <a:prstGeom prst="rect">
            <a:avLst/>
          </a:prstGeom>
          <a:noFill/>
        </p:spPr>
        <p:txBody>
          <a:bodyPr wrap="square" rtlCol="0">
            <a:spAutoFit/>
          </a:bodyPr>
          <a:lstStyle/>
          <a:p>
            <a:pPr algn="just" rtl="1">
              <a:lnSpc>
                <a:spcPct val="150000"/>
              </a:lnSpc>
            </a:pPr>
            <a:r>
              <a:rPr lang="en-US" sz="2000" b="1" dirty="0">
                <a:latin typeface="Al-Jazeera-Arabic-Regular" pitchFamily="2" charset="-78"/>
                <a:cs typeface="Al-Jazeera-Arabic-Regular" pitchFamily="2" charset="-78"/>
              </a:rPr>
              <a:t>Complementary Color Scheme</a:t>
            </a:r>
            <a:endParaRPr lang="en-US" sz="2000" dirty="0">
              <a:latin typeface="Al-Jazeera-Arabic-Regular" pitchFamily="2" charset="-78"/>
              <a:cs typeface="Al-Jazeera-Arabic-Regular" pitchFamily="2" charset="-78"/>
            </a:endParaRPr>
          </a:p>
          <a:p>
            <a:pPr algn="just" rtl="1">
              <a:lnSpc>
                <a:spcPct val="150000"/>
              </a:lnSpc>
            </a:pPr>
            <a:r>
              <a:rPr lang="ar-SA" sz="2000" dirty="0">
                <a:latin typeface="Al-Jazeera-Arabic-Regular" pitchFamily="2" charset="-78"/>
                <a:cs typeface="Al-Jazeera-Arabic-Regular" pitchFamily="2" charset="-78"/>
              </a:rPr>
              <a:t>الألوان المقابلة لبعضها البعض في دائرة الألوان</a:t>
            </a:r>
            <a:endParaRPr lang="en-US" sz="2000" dirty="0">
              <a:latin typeface="Al-Jazeera-Arabic-Regular" pitchFamily="2" charset="-78"/>
              <a:cs typeface="Al-Jazeera-Arabic-Regular" pitchFamily="2" charset="-78"/>
            </a:endParaRPr>
          </a:p>
        </p:txBody>
      </p:sp>
      <p:pic>
        <p:nvPicPr>
          <p:cNvPr id="12" name="Picture 11">
            <a:extLst>
              <a:ext uri="{FF2B5EF4-FFF2-40B4-BE49-F238E27FC236}">
                <a16:creationId xmlns:a16="http://schemas.microsoft.com/office/drawing/2014/main" id="{9DFC9671-BAF3-8941-93F8-6FCC6C33BD8F}"/>
              </a:ext>
            </a:extLst>
          </p:cNvPr>
          <p:cNvPicPr>
            <a:picLocks noChangeAspect="1"/>
          </p:cNvPicPr>
          <p:nvPr/>
        </p:nvPicPr>
        <p:blipFill>
          <a:blip r:embed="rId7"/>
          <a:stretch>
            <a:fillRect/>
          </a:stretch>
        </p:blipFill>
        <p:spPr>
          <a:xfrm>
            <a:off x="719980" y="1573401"/>
            <a:ext cx="3812396" cy="3812396"/>
          </a:xfrm>
          <a:prstGeom prst="rect">
            <a:avLst/>
          </a:prstGeom>
        </p:spPr>
      </p:pic>
      <p:pic>
        <p:nvPicPr>
          <p:cNvPr id="15" name="Picture 14">
            <a:extLst>
              <a:ext uri="{FF2B5EF4-FFF2-40B4-BE49-F238E27FC236}">
                <a16:creationId xmlns:a16="http://schemas.microsoft.com/office/drawing/2014/main" id="{E31DA8E7-8572-724A-B6BB-359D36C3041D}"/>
              </a:ext>
            </a:extLst>
          </p:cNvPr>
          <p:cNvPicPr>
            <a:picLocks noChangeAspect="1"/>
          </p:cNvPicPr>
          <p:nvPr/>
        </p:nvPicPr>
        <p:blipFill>
          <a:blip r:embed="rId8"/>
          <a:stretch>
            <a:fillRect/>
          </a:stretch>
        </p:blipFill>
        <p:spPr>
          <a:xfrm>
            <a:off x="6096000" y="2559273"/>
            <a:ext cx="1929180" cy="2746629"/>
          </a:xfrm>
          <a:prstGeom prst="rect">
            <a:avLst/>
          </a:prstGeom>
        </p:spPr>
      </p:pic>
    </p:spTree>
    <p:extLst>
      <p:ext uri="{BB962C8B-B14F-4D97-AF65-F5344CB8AC3E}">
        <p14:creationId xmlns:p14="http://schemas.microsoft.com/office/powerpoint/2010/main" val="10824433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551680" y="1494430"/>
            <a:ext cx="4646435" cy="1429046"/>
          </a:xfrm>
          <a:prstGeom prst="rect">
            <a:avLst/>
          </a:prstGeom>
          <a:noFill/>
        </p:spPr>
        <p:txBody>
          <a:bodyPr wrap="square" rtlCol="0">
            <a:spAutoFit/>
          </a:bodyPr>
          <a:lstStyle/>
          <a:p>
            <a:pPr algn="just" rtl="1">
              <a:lnSpc>
                <a:spcPct val="150000"/>
              </a:lnSpc>
            </a:pPr>
            <a:r>
              <a:rPr lang="en-US" sz="2000" b="1" dirty="0">
                <a:latin typeface="Al-Jazeera-Arabic-Regular" pitchFamily="2" charset="-78"/>
                <a:cs typeface="Al-Jazeera-Arabic-Regular" pitchFamily="2" charset="-78"/>
              </a:rPr>
              <a:t>Split Complementary Color Scheme</a:t>
            </a:r>
          </a:p>
          <a:p>
            <a:pPr algn="just" rtl="1">
              <a:lnSpc>
                <a:spcPct val="150000"/>
              </a:lnSpc>
            </a:pPr>
            <a:r>
              <a:rPr lang="ar-EG" sz="2000" dirty="0">
                <a:latin typeface="Al-Jazeera-Arabic-Regular" pitchFamily="2" charset="-78"/>
                <a:cs typeface="Al-Jazeera-Arabic-Regular" pitchFamily="2" charset="-78"/>
              </a:rPr>
              <a:t>لون أو اثنان من الألوان المجاورة</a:t>
            </a:r>
          </a:p>
          <a:p>
            <a:pPr algn="just" rtl="1">
              <a:lnSpc>
                <a:spcPct val="150000"/>
              </a:lnSpc>
            </a:pPr>
            <a:r>
              <a:rPr lang="ar-EG" sz="2000" dirty="0">
                <a:latin typeface="Al-Jazeera-Arabic-Regular" pitchFamily="2" charset="-78"/>
                <a:cs typeface="Al-Jazeera-Arabic-Regular" pitchFamily="2" charset="-78"/>
              </a:rPr>
              <a:t>للون المقابل للون الأساسي في دائرة الألوان </a:t>
            </a:r>
          </a:p>
        </p:txBody>
      </p:sp>
      <p:pic>
        <p:nvPicPr>
          <p:cNvPr id="13" name="Picture 12">
            <a:extLst>
              <a:ext uri="{FF2B5EF4-FFF2-40B4-BE49-F238E27FC236}">
                <a16:creationId xmlns:a16="http://schemas.microsoft.com/office/drawing/2014/main" id="{974B078A-9840-964D-834C-57DBDC4BB6D7}"/>
              </a:ext>
            </a:extLst>
          </p:cNvPr>
          <p:cNvPicPr>
            <a:picLocks noChangeAspect="1"/>
          </p:cNvPicPr>
          <p:nvPr/>
        </p:nvPicPr>
        <p:blipFill>
          <a:blip r:embed="rId7"/>
          <a:stretch>
            <a:fillRect/>
          </a:stretch>
        </p:blipFill>
        <p:spPr>
          <a:xfrm>
            <a:off x="933502" y="1531961"/>
            <a:ext cx="3485095" cy="3852839"/>
          </a:xfrm>
          <a:prstGeom prst="rect">
            <a:avLst/>
          </a:prstGeom>
        </p:spPr>
      </p:pic>
      <p:pic>
        <p:nvPicPr>
          <p:cNvPr id="14" name="Picture 13">
            <a:extLst>
              <a:ext uri="{FF2B5EF4-FFF2-40B4-BE49-F238E27FC236}">
                <a16:creationId xmlns:a16="http://schemas.microsoft.com/office/drawing/2014/main" id="{6AA6C37E-FC5E-0345-A49A-E2E84F18006C}"/>
              </a:ext>
            </a:extLst>
          </p:cNvPr>
          <p:cNvPicPr>
            <a:picLocks noChangeAspect="1"/>
          </p:cNvPicPr>
          <p:nvPr/>
        </p:nvPicPr>
        <p:blipFill>
          <a:blip r:embed="rId8"/>
          <a:stretch>
            <a:fillRect/>
          </a:stretch>
        </p:blipFill>
        <p:spPr>
          <a:xfrm>
            <a:off x="5471008" y="3093637"/>
            <a:ext cx="3093542" cy="2320157"/>
          </a:xfrm>
          <a:prstGeom prst="rect">
            <a:avLst/>
          </a:prstGeom>
        </p:spPr>
      </p:pic>
    </p:spTree>
    <p:extLst>
      <p:ext uri="{BB962C8B-B14F-4D97-AF65-F5344CB8AC3E}">
        <p14:creationId xmlns:p14="http://schemas.microsoft.com/office/powerpoint/2010/main" val="30334407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551680" y="1494430"/>
            <a:ext cx="4646435" cy="1429046"/>
          </a:xfrm>
          <a:prstGeom prst="rect">
            <a:avLst/>
          </a:prstGeom>
          <a:noFill/>
        </p:spPr>
        <p:txBody>
          <a:bodyPr wrap="square" rtlCol="0">
            <a:spAutoFit/>
          </a:bodyPr>
          <a:lstStyle/>
          <a:p>
            <a:pPr algn="r" rtl="1">
              <a:lnSpc>
                <a:spcPct val="150000"/>
              </a:lnSpc>
            </a:pPr>
            <a:r>
              <a:rPr lang="en-US" sz="2000" b="1" dirty="0">
                <a:latin typeface="Al-Jazeera-Arabic-Regular" pitchFamily="2" charset="-78"/>
                <a:cs typeface="Al-Jazeera-Arabic-Regular" pitchFamily="2" charset="-78"/>
              </a:rPr>
              <a:t>Triadic Color Scheme</a:t>
            </a:r>
            <a:endParaRPr lang="en-US" sz="2000" dirty="0">
              <a:latin typeface="Al-Jazeera-Arabic-Regular" pitchFamily="2" charset="-78"/>
              <a:cs typeface="Al-Jazeera-Arabic-Regular" pitchFamily="2" charset="-78"/>
            </a:endParaRPr>
          </a:p>
          <a:p>
            <a:pPr algn="r" rtl="1">
              <a:lnSpc>
                <a:spcPct val="150000"/>
              </a:lnSpc>
            </a:pPr>
            <a:r>
              <a:rPr lang="ar-EG" sz="2000" dirty="0">
                <a:latin typeface="Al-Jazeera-Arabic-Regular" pitchFamily="2" charset="-78"/>
                <a:cs typeface="Al-Jazeera-Arabic-Regular" pitchFamily="2" charset="-78"/>
              </a:rPr>
              <a:t>ثلاثة ألوان من العجلة</a:t>
            </a:r>
          </a:p>
          <a:p>
            <a:pPr algn="r" rtl="1">
              <a:lnSpc>
                <a:spcPct val="150000"/>
              </a:lnSpc>
            </a:pPr>
            <a:r>
              <a:rPr lang="ar-EG" sz="2000" dirty="0">
                <a:latin typeface="Al-Jazeera-Arabic-Regular" pitchFamily="2" charset="-78"/>
                <a:cs typeface="Al-Jazeera-Arabic-Regular" pitchFamily="2" charset="-78"/>
              </a:rPr>
              <a:t>مع مثلث متساوي الأضلاع مثالي.</a:t>
            </a:r>
            <a:endParaRPr lang="en-US" sz="2000" dirty="0">
              <a:latin typeface="Al-Jazeera-Arabic-Regular" pitchFamily="2" charset="-78"/>
              <a:cs typeface="Al-Jazeera-Arabic-Regular" pitchFamily="2" charset="-78"/>
            </a:endParaRPr>
          </a:p>
        </p:txBody>
      </p:sp>
      <p:pic>
        <p:nvPicPr>
          <p:cNvPr id="12" name="Picture 11">
            <a:extLst>
              <a:ext uri="{FF2B5EF4-FFF2-40B4-BE49-F238E27FC236}">
                <a16:creationId xmlns:a16="http://schemas.microsoft.com/office/drawing/2014/main" id="{A44824A1-AB43-F248-937C-9BB6905A4ED7}"/>
              </a:ext>
            </a:extLst>
          </p:cNvPr>
          <p:cNvPicPr>
            <a:picLocks noChangeAspect="1"/>
          </p:cNvPicPr>
          <p:nvPr/>
        </p:nvPicPr>
        <p:blipFill>
          <a:blip r:embed="rId7"/>
          <a:stretch>
            <a:fillRect/>
          </a:stretch>
        </p:blipFill>
        <p:spPr>
          <a:xfrm>
            <a:off x="513962" y="1906657"/>
            <a:ext cx="5216278" cy="3055310"/>
          </a:xfrm>
          <a:prstGeom prst="rect">
            <a:avLst/>
          </a:prstGeom>
        </p:spPr>
      </p:pic>
      <p:pic>
        <p:nvPicPr>
          <p:cNvPr id="15" name="Picture 14">
            <a:extLst>
              <a:ext uri="{FF2B5EF4-FFF2-40B4-BE49-F238E27FC236}">
                <a16:creationId xmlns:a16="http://schemas.microsoft.com/office/drawing/2014/main" id="{D5C2BE84-91FD-684F-B66E-46F14E1DCBC6}"/>
              </a:ext>
            </a:extLst>
          </p:cNvPr>
          <p:cNvPicPr>
            <a:picLocks noChangeAspect="1"/>
          </p:cNvPicPr>
          <p:nvPr/>
        </p:nvPicPr>
        <p:blipFill>
          <a:blip r:embed="rId8"/>
          <a:stretch>
            <a:fillRect/>
          </a:stretch>
        </p:blipFill>
        <p:spPr>
          <a:xfrm>
            <a:off x="6506622" y="3152054"/>
            <a:ext cx="2170355" cy="2170355"/>
          </a:xfrm>
          <a:prstGeom prst="rect">
            <a:avLst/>
          </a:prstGeom>
        </p:spPr>
      </p:pic>
    </p:spTree>
    <p:extLst>
      <p:ext uri="{BB962C8B-B14F-4D97-AF65-F5344CB8AC3E}">
        <p14:creationId xmlns:p14="http://schemas.microsoft.com/office/powerpoint/2010/main" val="39146970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145481" y="1494430"/>
            <a:ext cx="4052634" cy="1429046"/>
          </a:xfrm>
          <a:prstGeom prst="rect">
            <a:avLst/>
          </a:prstGeom>
          <a:noFill/>
        </p:spPr>
        <p:txBody>
          <a:bodyPr wrap="square" rtlCol="0">
            <a:spAutoFit/>
          </a:bodyPr>
          <a:lstStyle/>
          <a:p>
            <a:pPr algn="r" rtl="1">
              <a:lnSpc>
                <a:spcPct val="150000"/>
              </a:lnSpc>
            </a:pPr>
            <a:r>
              <a:rPr lang="en-US" sz="2000" b="1" dirty="0">
                <a:latin typeface="Al-Jazeera-Arabic-Regular" pitchFamily="2" charset="-78"/>
                <a:cs typeface="Al-Jazeera-Arabic-Regular" pitchFamily="2" charset="-78"/>
              </a:rPr>
              <a:t>Achromatic Color Scheme</a:t>
            </a:r>
          </a:p>
          <a:p>
            <a:pPr algn="r" rtl="1">
              <a:lnSpc>
                <a:spcPct val="150000"/>
              </a:lnSpc>
            </a:pPr>
            <a:r>
              <a:rPr lang="ar-EG" sz="2000" dirty="0">
                <a:latin typeface="Al-Jazeera-Arabic-Regular" pitchFamily="2" charset="-78"/>
                <a:cs typeface="Al-Jazeera-Arabic-Regular" pitchFamily="2" charset="-78"/>
              </a:rPr>
              <a:t>يعتمد في تكوينه على الأبيض والأسود والألوان المحايدة فقط.</a:t>
            </a:r>
          </a:p>
        </p:txBody>
      </p:sp>
      <p:pic>
        <p:nvPicPr>
          <p:cNvPr id="13" name="Picture 12">
            <a:extLst>
              <a:ext uri="{FF2B5EF4-FFF2-40B4-BE49-F238E27FC236}">
                <a16:creationId xmlns:a16="http://schemas.microsoft.com/office/drawing/2014/main" id="{770FB2A7-253C-CD40-9194-2289C41D95E9}"/>
              </a:ext>
            </a:extLst>
          </p:cNvPr>
          <p:cNvPicPr>
            <a:picLocks noChangeAspect="1"/>
          </p:cNvPicPr>
          <p:nvPr/>
        </p:nvPicPr>
        <p:blipFill>
          <a:blip r:embed="rId7"/>
          <a:stretch>
            <a:fillRect/>
          </a:stretch>
        </p:blipFill>
        <p:spPr>
          <a:xfrm>
            <a:off x="637539" y="2040673"/>
            <a:ext cx="4507942" cy="2804560"/>
          </a:xfrm>
          <a:prstGeom prst="rect">
            <a:avLst/>
          </a:prstGeom>
        </p:spPr>
      </p:pic>
      <p:pic>
        <p:nvPicPr>
          <p:cNvPr id="14" name="Picture 13">
            <a:extLst>
              <a:ext uri="{FF2B5EF4-FFF2-40B4-BE49-F238E27FC236}">
                <a16:creationId xmlns:a16="http://schemas.microsoft.com/office/drawing/2014/main" id="{DC739E5A-36A0-D045-BD7D-3D483CBEEF2C}"/>
              </a:ext>
            </a:extLst>
          </p:cNvPr>
          <p:cNvPicPr>
            <a:picLocks noChangeAspect="1"/>
          </p:cNvPicPr>
          <p:nvPr/>
        </p:nvPicPr>
        <p:blipFill>
          <a:blip r:embed="rId8"/>
          <a:stretch>
            <a:fillRect/>
          </a:stretch>
        </p:blipFill>
        <p:spPr>
          <a:xfrm>
            <a:off x="6231337" y="3044286"/>
            <a:ext cx="2307820" cy="2307820"/>
          </a:xfrm>
          <a:prstGeom prst="rect">
            <a:avLst/>
          </a:prstGeom>
        </p:spPr>
      </p:pic>
    </p:spTree>
    <p:extLst>
      <p:ext uri="{BB962C8B-B14F-4D97-AF65-F5344CB8AC3E}">
        <p14:creationId xmlns:p14="http://schemas.microsoft.com/office/powerpoint/2010/main" val="28983822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79864" y="1494430"/>
            <a:ext cx="8785516" cy="1429046"/>
          </a:xfrm>
          <a:prstGeom prst="rect">
            <a:avLst/>
          </a:prstGeom>
          <a:noFill/>
        </p:spPr>
        <p:txBody>
          <a:bodyPr wrap="square" rtlCol="0">
            <a:spAutoFit/>
          </a:bodyPr>
          <a:lstStyle/>
          <a:p>
            <a:pPr algn="r" rtl="1">
              <a:lnSpc>
                <a:spcPct val="150000"/>
              </a:lnSpc>
            </a:pPr>
            <a:r>
              <a:rPr lang="ar-EG" sz="2000" b="1" dirty="0">
                <a:latin typeface="Al-Jazeera-Arabic-Regular" pitchFamily="2" charset="-78"/>
                <a:cs typeface="Al-Jazeera-Arabic-Regular" pitchFamily="2" charset="-78"/>
              </a:rPr>
              <a:t>بعض المواقع:</a:t>
            </a:r>
          </a:p>
          <a:p>
            <a:pPr algn="r" rtl="1">
              <a:lnSpc>
                <a:spcPct val="150000"/>
              </a:lnSpc>
            </a:pPr>
            <a:r>
              <a:rPr lang="ar-EG" sz="2000" dirty="0">
                <a:latin typeface="Al-Jazeera-Arabic-Regular" pitchFamily="2" charset="-78"/>
                <a:cs typeface="Al-Jazeera-Arabic-Regular" pitchFamily="2" charset="-78"/>
              </a:rPr>
              <a:t>موقع من إنتاج شركة أدوبي</a:t>
            </a:r>
            <a:r>
              <a:rPr lang="en-US" sz="2000" dirty="0">
                <a:latin typeface="Al-Jazeera-Arabic-Regular" pitchFamily="2" charset="-78"/>
                <a:cs typeface="Al-Jazeera-Arabic-Regular" pitchFamily="2" charset="-78"/>
              </a:rPr>
              <a:t> </a:t>
            </a:r>
            <a:r>
              <a:rPr lang="ar-SA" sz="2000" dirty="0">
                <a:latin typeface="Al-Jazeera-Arabic-Regular" pitchFamily="2" charset="-78"/>
                <a:cs typeface="Al-Jazeera-Arabic-Regular" pitchFamily="2" charset="-78"/>
              </a:rPr>
              <a:t> ومواقع أخرى</a:t>
            </a:r>
            <a:r>
              <a:rPr lang="ar-EG" sz="2000" dirty="0">
                <a:latin typeface="Al-Jazeera-Arabic-Regular" pitchFamily="2" charset="-78"/>
                <a:cs typeface="Al-Jazeera-Arabic-Regular" pitchFamily="2" charset="-78"/>
              </a:rPr>
              <a:t> تساعد المصممين على اختيار الألوان وحفظها واستخدامها فى برامج التصميم المختلفة مثل الفوتوشوب والاليستريتور والانديزاين.</a:t>
            </a:r>
          </a:p>
        </p:txBody>
      </p:sp>
      <p:pic>
        <p:nvPicPr>
          <p:cNvPr id="3" name="Picture 2">
            <a:extLst>
              <a:ext uri="{FF2B5EF4-FFF2-40B4-BE49-F238E27FC236}">
                <a16:creationId xmlns:a16="http://schemas.microsoft.com/office/drawing/2014/main" id="{306D69CD-FE9E-C244-812D-22408CE4BF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0173" y="3086184"/>
            <a:ext cx="4612415" cy="2199767"/>
          </a:xfrm>
          <a:prstGeom prst="rect">
            <a:avLst/>
          </a:prstGeom>
        </p:spPr>
      </p:pic>
      <p:sp>
        <p:nvSpPr>
          <p:cNvPr id="15" name="TextBox 14">
            <a:extLst>
              <a:ext uri="{FF2B5EF4-FFF2-40B4-BE49-F238E27FC236}">
                <a16:creationId xmlns:a16="http://schemas.microsoft.com/office/drawing/2014/main" id="{567D0E7E-DA43-AC47-AE57-0697FB718212}"/>
              </a:ext>
            </a:extLst>
          </p:cNvPr>
          <p:cNvSpPr txBox="1"/>
          <p:nvPr/>
        </p:nvSpPr>
        <p:spPr>
          <a:xfrm>
            <a:off x="6182047" y="2989841"/>
            <a:ext cx="2073679" cy="2339102"/>
          </a:xfrm>
          <a:prstGeom prst="rect">
            <a:avLst/>
          </a:prstGeom>
          <a:noFill/>
        </p:spPr>
        <p:txBody>
          <a:bodyPr wrap="square">
            <a:spAutoFit/>
          </a:bodyPr>
          <a:lstStyle/>
          <a:p>
            <a:pPr marL="285750" indent="-285750" algn="l">
              <a:buFont typeface="Arial" panose="020B0604020202020204" pitchFamily="34" charset="0"/>
              <a:buChar char="•"/>
            </a:pPr>
            <a:r>
              <a:rPr lang="en-US" sz="1600" b="1" dirty="0">
                <a:solidFill>
                  <a:srgbClr val="1A3AFF"/>
                </a:solidFill>
                <a:latin typeface="Somar"/>
                <a:hlinkClick r:id="rId8"/>
              </a:rPr>
              <a:t>Color.adobe.com</a:t>
            </a:r>
          </a:p>
          <a:p>
            <a:pPr marL="285750" indent="-285750" algn="l">
              <a:buFont typeface="Arial" panose="020B0604020202020204" pitchFamily="34" charset="0"/>
              <a:buChar char="•"/>
            </a:pPr>
            <a:endParaRPr lang="ar-SA" sz="1600" b="1" i="0" u="none" strike="noStrike" dirty="0">
              <a:solidFill>
                <a:srgbClr val="1A3AFF"/>
              </a:solidFill>
              <a:effectLst/>
              <a:latin typeface="Somar"/>
              <a:hlinkClick r:id="rId8"/>
            </a:endParaRPr>
          </a:p>
          <a:p>
            <a:pPr marL="285750" indent="-285750" algn="l">
              <a:buFont typeface="Arial" panose="020B0604020202020204" pitchFamily="34" charset="0"/>
              <a:buChar char="•"/>
            </a:pPr>
            <a:r>
              <a:rPr lang="en-US" sz="1600" b="1" i="0" u="none" strike="noStrike" dirty="0">
                <a:solidFill>
                  <a:srgbClr val="1A3AFF"/>
                </a:solidFill>
                <a:effectLst/>
                <a:latin typeface="Somar"/>
                <a:hlinkClick r:id="rId8"/>
              </a:rPr>
              <a:t>Colour Lovers</a:t>
            </a:r>
            <a:br>
              <a:rPr lang="en-US" sz="1600" b="0" i="0" dirty="0">
                <a:solidFill>
                  <a:srgbClr val="000000"/>
                </a:solidFill>
                <a:effectLst/>
                <a:latin typeface="Somar"/>
              </a:rPr>
            </a:br>
            <a:endParaRPr lang="en-US" sz="1600" b="0" i="0" dirty="0">
              <a:solidFill>
                <a:srgbClr val="000000"/>
              </a:solidFill>
              <a:effectLst/>
              <a:latin typeface="Somar"/>
            </a:endParaRPr>
          </a:p>
          <a:p>
            <a:pPr marL="285750" indent="-285750" algn="l">
              <a:buFont typeface="Arial" panose="020B0604020202020204" pitchFamily="34" charset="0"/>
              <a:buChar char="•"/>
            </a:pPr>
            <a:r>
              <a:rPr lang="en-US" sz="1600" b="1" i="0" u="none" strike="noStrike" dirty="0">
                <a:solidFill>
                  <a:srgbClr val="1A3AFF"/>
                </a:solidFill>
                <a:effectLst/>
                <a:latin typeface="Somar"/>
                <a:hlinkClick r:id="rId9"/>
              </a:rPr>
              <a:t>Brand Colors</a:t>
            </a:r>
            <a:br>
              <a:rPr lang="en-US" sz="1600" b="0" i="0" dirty="0">
                <a:solidFill>
                  <a:srgbClr val="000000"/>
                </a:solidFill>
                <a:effectLst/>
                <a:latin typeface="Somar"/>
              </a:rPr>
            </a:br>
            <a:endParaRPr lang="en-US" sz="1600" b="0" i="0" dirty="0">
              <a:solidFill>
                <a:srgbClr val="000000"/>
              </a:solidFill>
              <a:effectLst/>
              <a:latin typeface="Somar"/>
            </a:endParaRPr>
          </a:p>
          <a:p>
            <a:pPr marL="285750" indent="-285750" algn="l">
              <a:buFont typeface="Arial" panose="020B0604020202020204" pitchFamily="34" charset="0"/>
              <a:buChar char="•"/>
            </a:pPr>
            <a:r>
              <a:rPr lang="en-US" sz="1600" b="1" i="0" u="none" strike="noStrike" dirty="0">
                <a:solidFill>
                  <a:srgbClr val="1A3AFF"/>
                </a:solidFill>
                <a:effectLst/>
                <a:latin typeface="Somar"/>
                <a:hlinkClick r:id="rId10"/>
              </a:rPr>
              <a:t>Paletton</a:t>
            </a:r>
            <a:br>
              <a:rPr lang="en-US" sz="1600" b="0" i="0" dirty="0">
                <a:solidFill>
                  <a:srgbClr val="000000"/>
                </a:solidFill>
                <a:effectLst/>
                <a:latin typeface="Somar"/>
              </a:rPr>
            </a:br>
            <a:endParaRPr lang="en-US" sz="1600" b="0" i="0" dirty="0">
              <a:solidFill>
                <a:srgbClr val="000000"/>
              </a:solidFill>
              <a:effectLst/>
              <a:latin typeface="Somar"/>
            </a:endParaRPr>
          </a:p>
          <a:p>
            <a:pPr marL="285750" indent="-285750" algn="l">
              <a:buFont typeface="Arial" panose="020B0604020202020204" pitchFamily="34" charset="0"/>
              <a:buChar char="•"/>
            </a:pPr>
            <a:r>
              <a:rPr lang="en-US" sz="1600" b="1" i="0" u="none" strike="noStrike" dirty="0">
                <a:solidFill>
                  <a:srgbClr val="1A3AFF"/>
                </a:solidFill>
                <a:effectLst/>
                <a:latin typeface="Somar"/>
                <a:hlinkClick r:id="rId11"/>
              </a:rPr>
              <a:t>Coolors</a:t>
            </a:r>
            <a:endParaRPr lang="en-US" sz="1600" b="0" i="0" dirty="0">
              <a:solidFill>
                <a:srgbClr val="000000"/>
              </a:solidFill>
              <a:effectLst/>
              <a:latin typeface="Somar"/>
            </a:endParaRPr>
          </a:p>
        </p:txBody>
      </p:sp>
    </p:spTree>
    <p:extLst>
      <p:ext uri="{BB962C8B-B14F-4D97-AF65-F5344CB8AC3E}">
        <p14:creationId xmlns:p14="http://schemas.microsoft.com/office/powerpoint/2010/main" val="7892872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نظرية الألوان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757646" y="1314713"/>
            <a:ext cx="8531909" cy="4199035"/>
          </a:xfrm>
          <a:prstGeom prst="rect">
            <a:avLst/>
          </a:prstGeom>
          <a:noFill/>
        </p:spPr>
        <p:txBody>
          <a:bodyPr wrap="square" rtlCol="0">
            <a:spAutoFit/>
          </a:bodyPr>
          <a:lstStyle/>
          <a:p>
            <a:pPr algn="just" rtl="1">
              <a:lnSpc>
                <a:spcPct val="150000"/>
              </a:lnSpc>
            </a:pPr>
            <a:r>
              <a:rPr lang="ar-EG" sz="2000" b="1" dirty="0">
                <a:latin typeface="Al-Jazeera-Arabic-Regular" pitchFamily="2" charset="-78"/>
                <a:cs typeface="Al-Jazeera-Arabic-Regular" pitchFamily="2" charset="-78"/>
              </a:rPr>
              <a:t>ويوجد تقسيم مهم جدا لابد من معرفته وهي ان الالوان تنقسم إلى ألوان ساخنة وألوان باردة :</a:t>
            </a:r>
          </a:p>
          <a:p>
            <a:pPr marL="342900" indent="-342900" algn="just" rtl="1">
              <a:lnSpc>
                <a:spcPct val="150000"/>
              </a:lnSpc>
              <a:buFont typeface="Arial" panose="020B0604020202020204" pitchFamily="34" charset="0"/>
              <a:buChar char="•"/>
            </a:pPr>
            <a:r>
              <a:rPr lang="ar-EG" sz="2000" b="1" dirty="0">
                <a:latin typeface="Al-Jazeera-Arabic-Regular" pitchFamily="2" charset="-78"/>
                <a:cs typeface="Al-Jazeera-Arabic-Regular" pitchFamily="2" charset="-78"/>
              </a:rPr>
              <a:t>الألوان الساخنة: </a:t>
            </a:r>
          </a:p>
          <a:p>
            <a:pPr algn="just" rtl="1">
              <a:lnSpc>
                <a:spcPct val="150000"/>
              </a:lnSpc>
            </a:pPr>
            <a:r>
              <a:rPr lang="ar-EG" sz="2000" dirty="0">
                <a:latin typeface="Al-Jazeera-Arabic-Regular" pitchFamily="2" charset="-78"/>
                <a:cs typeface="Al-Jazeera-Arabic-Regular" pitchFamily="2" charset="-78"/>
              </a:rPr>
              <a:t>تشتمل على الألوان الصفراء والحمراء والبرتقالية وقد سميت بالألوان الساخنة أو الدافئة لأنها تذكرنا بألوان النار والشمس وهي مصادر الدفء .</a:t>
            </a:r>
          </a:p>
          <a:p>
            <a:pPr marL="342900" indent="-342900" algn="just" rtl="1">
              <a:lnSpc>
                <a:spcPct val="150000"/>
              </a:lnSpc>
              <a:buFont typeface="Arial" panose="020B0604020202020204" pitchFamily="34" charset="0"/>
              <a:buChar char="•"/>
            </a:pPr>
            <a:r>
              <a:rPr lang="ar-EG" sz="2000" b="1" dirty="0">
                <a:latin typeface="Al-Jazeera-Arabic-Regular" pitchFamily="2" charset="-78"/>
                <a:cs typeface="Al-Jazeera-Arabic-Regular" pitchFamily="2" charset="-78"/>
              </a:rPr>
              <a:t>الألوان الباردة: </a:t>
            </a:r>
          </a:p>
          <a:p>
            <a:pPr algn="just" rtl="1">
              <a:lnSpc>
                <a:spcPct val="150000"/>
              </a:lnSpc>
            </a:pPr>
            <a:r>
              <a:rPr lang="ar-EG" sz="2000" dirty="0">
                <a:latin typeface="Al-Jazeera-Arabic-Regular" pitchFamily="2" charset="-78"/>
                <a:cs typeface="Al-Jazeera-Arabic-Regular" pitchFamily="2" charset="-78"/>
              </a:rPr>
              <a:t>وتشتمل على اللون الازرق والنيلي و القريبه من الالوان الزرقاء كالأخضر المزرق - والبنفسجي المزرق - والبنفسجي وقد سميت بالألوان الباردة لأنها تتفق مع لون السماء والماء والثلج وهما مصدر البرودة.</a:t>
            </a:r>
          </a:p>
        </p:txBody>
      </p:sp>
    </p:spTree>
    <p:extLst>
      <p:ext uri="{BB962C8B-B14F-4D97-AF65-F5344CB8AC3E}">
        <p14:creationId xmlns:p14="http://schemas.microsoft.com/office/powerpoint/2010/main" val="42787922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226965" y="2825775"/>
            <a:ext cx="5314275" cy="584775"/>
          </a:xfrm>
          <a:prstGeom prst="rect">
            <a:avLst/>
          </a:prstGeom>
          <a:noFill/>
        </p:spPr>
        <p:txBody>
          <a:bodyPr wrap="none" rtlCol="0">
            <a:spAutoFit/>
          </a:bodyPr>
          <a:lstStyle/>
          <a:p>
            <a:pPr algn="r" rtl="1"/>
            <a:r>
              <a:rPr lang="ar-SA" sz="3200" b="1" dirty="0">
                <a:solidFill>
                  <a:schemeClr val="bg1"/>
                </a:solidFill>
                <a:latin typeface="Al-Jazeera-Arabic-Regular" pitchFamily="2" charset="-78"/>
                <a:cs typeface="Al-Jazeera-Arabic-Regular" pitchFamily="2" charset="-78"/>
              </a:rPr>
              <a:t>معاني الألوان وتأثيراتها النفسية</a:t>
            </a:r>
            <a:endParaRPr lang="en-US" sz="3200" b="1"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41057933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705511" y="1489220"/>
            <a:ext cx="8531909" cy="2352375"/>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ولتوظيف الألوان فى التصميم بشكل قوي لابد من التعرف على معاني الألوان: </a:t>
            </a:r>
          </a:p>
          <a:p>
            <a:pPr algn="just" rtl="1">
              <a:lnSpc>
                <a:spcPct val="150000"/>
              </a:lnSpc>
            </a:pPr>
            <a:r>
              <a:rPr lang="ar-EG" sz="2000" b="1" i="0" dirty="0">
                <a:solidFill>
                  <a:srgbClr val="000000"/>
                </a:solidFill>
                <a:effectLst/>
                <a:latin typeface="Al-Jazeera-Arabic-Regular" pitchFamily="2" charset="-78"/>
                <a:cs typeface="Al-Jazeera-Arabic-Regular" pitchFamily="2" charset="-78"/>
              </a:rPr>
              <a:t>معاني الألوان :</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أثبت التجارب والاختبارات السيكولوجية التي أجريت على مجموعات من أفراد يختلفون فى ميولهم وثقافتهم أن هناك دلالات عامة للألوان يكاد يشترك فيها الأغلبية العظمى من الناس ذوي الثقافة والبيئة والمناخ الواحد وسوف نذكر منها ما يلى :</a:t>
            </a:r>
          </a:p>
        </p:txBody>
      </p:sp>
    </p:spTree>
    <p:extLst>
      <p:ext uri="{BB962C8B-B14F-4D97-AF65-F5344CB8AC3E}">
        <p14:creationId xmlns:p14="http://schemas.microsoft.com/office/powerpoint/2010/main" val="42177710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212080" y="1531270"/>
            <a:ext cx="4129843" cy="3785652"/>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الأبيض :</a:t>
            </a:r>
          </a:p>
          <a:p>
            <a:pPr marL="342900" indent="-342900" algn="just" rtl="1">
              <a:buFont typeface="Arial" panose="020B0604020202020204" pitchFamily="34" charset="0"/>
              <a:buChar char="•"/>
            </a:pPr>
            <a:endParaRPr lang="ar-EG" sz="2000" b="1" i="0" dirty="0">
              <a:solidFill>
                <a:srgbClr val="000000"/>
              </a:solidFill>
              <a:effectLst/>
              <a:latin typeface="Al-Jazeera-Arabic-Regular" pitchFamily="2" charset="-78"/>
              <a:cs typeface="Al-Jazeera-Arabic-Regular" pitchFamily="2" charset="-78"/>
            </a:endParaRPr>
          </a:p>
          <a:p>
            <a:pPr marL="342900" indent="-342900" algn="just"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اللون الأبيض من الألوان المحايدة يرتبط بالطهارة والصفاء والنظافة والإخلاص والمصداقية.</a:t>
            </a:r>
          </a:p>
          <a:p>
            <a:pPr marL="342900" indent="-342900" algn="just" rtl="1">
              <a:buFont typeface="Arial" panose="020B0604020202020204" pitchFamily="34" charset="0"/>
              <a:buChar char="•"/>
            </a:pPr>
            <a:endParaRPr lang="ar-EG" sz="2000" b="0" i="0" dirty="0">
              <a:solidFill>
                <a:srgbClr val="000000"/>
              </a:solidFill>
              <a:effectLst/>
              <a:latin typeface="Al-Jazeera-Arabic-Regular" pitchFamily="2" charset="-78"/>
              <a:cs typeface="Al-Jazeera-Arabic-Regular" pitchFamily="2" charset="-78"/>
            </a:endParaRPr>
          </a:p>
          <a:p>
            <a:pPr marL="342900" indent="-342900" algn="just"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يستخدم اللون الأبيض فى الشعارات التي تستخدم الفراغ السلبي فى التصميم.</a:t>
            </a:r>
          </a:p>
          <a:p>
            <a:pPr marL="342900" indent="-342900" algn="just" rtl="1">
              <a:buFont typeface="Arial" panose="020B0604020202020204" pitchFamily="34" charset="0"/>
              <a:buChar char="•"/>
            </a:pPr>
            <a:endParaRPr lang="ar-EG" sz="2000" b="0" i="0" dirty="0">
              <a:solidFill>
                <a:srgbClr val="000000"/>
              </a:solidFill>
              <a:effectLst/>
              <a:latin typeface="Al-Jazeera-Arabic-Regular" pitchFamily="2" charset="-78"/>
              <a:cs typeface="Al-Jazeera-Arabic-Regular" pitchFamily="2" charset="-78"/>
            </a:endParaRPr>
          </a:p>
          <a:p>
            <a:pPr marL="342900" indent="-342900" algn="just"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يعطي اللون الأبيض الإحساس بالاتساع .</a:t>
            </a:r>
          </a:p>
        </p:txBody>
      </p:sp>
      <p:pic>
        <p:nvPicPr>
          <p:cNvPr id="3" name="Picture 2">
            <a:extLst>
              <a:ext uri="{FF2B5EF4-FFF2-40B4-BE49-F238E27FC236}">
                <a16:creationId xmlns:a16="http://schemas.microsoft.com/office/drawing/2014/main" id="{5C915221-141F-0746-8D34-0BD757EC71C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15466" y="1760411"/>
            <a:ext cx="2540937" cy="1693958"/>
          </a:xfrm>
          <a:prstGeom prst="rect">
            <a:avLst/>
          </a:prstGeom>
        </p:spPr>
      </p:pic>
      <p:pic>
        <p:nvPicPr>
          <p:cNvPr id="5" name="Picture 4">
            <a:extLst>
              <a:ext uri="{FF2B5EF4-FFF2-40B4-BE49-F238E27FC236}">
                <a16:creationId xmlns:a16="http://schemas.microsoft.com/office/drawing/2014/main" id="{3CABA60F-E870-8D4A-B7F9-E479AE0B6F5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3736" y="2137127"/>
            <a:ext cx="1978551" cy="2634484"/>
          </a:xfrm>
          <a:prstGeom prst="rect">
            <a:avLst/>
          </a:prstGeom>
        </p:spPr>
      </p:pic>
      <p:pic>
        <p:nvPicPr>
          <p:cNvPr id="7" name="Picture 6">
            <a:extLst>
              <a:ext uri="{FF2B5EF4-FFF2-40B4-BE49-F238E27FC236}">
                <a16:creationId xmlns:a16="http://schemas.microsoft.com/office/drawing/2014/main" id="{86554AF3-6F12-8C43-A245-A82F6142279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615466" y="3495869"/>
            <a:ext cx="2540937" cy="1693958"/>
          </a:xfrm>
          <a:prstGeom prst="rect">
            <a:avLst/>
          </a:prstGeom>
        </p:spPr>
      </p:pic>
    </p:spTree>
    <p:extLst>
      <p:ext uri="{BB962C8B-B14F-4D97-AF65-F5344CB8AC3E}">
        <p14:creationId xmlns:p14="http://schemas.microsoft.com/office/powerpoint/2010/main" val="13247420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680734" y="1549236"/>
            <a:ext cx="3633456" cy="3785652"/>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الأسود:</a:t>
            </a:r>
          </a:p>
          <a:p>
            <a:pPr marL="342900" indent="-342900" algn="just" rtl="1">
              <a:buFont typeface="Arial" panose="020B0604020202020204" pitchFamily="34" charset="0"/>
              <a:buChar char="•"/>
            </a:pPr>
            <a:endParaRPr lang="ar-EG" sz="2000" b="1" i="0" dirty="0">
              <a:solidFill>
                <a:srgbClr val="000000"/>
              </a:solidFill>
              <a:effectLst/>
              <a:latin typeface="Al-Jazeera-Arabic-Regular" pitchFamily="2" charset="-78"/>
              <a:cs typeface="Al-Jazeera-Arabic-Regular" pitchFamily="2" charset="-78"/>
            </a:endParaRP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اللون الأسود من الألوان المحايدة يرتبط بالموت والخوف والحزن والشر والوقار والغموض والجدية والفخامة.</a:t>
            </a:r>
          </a:p>
          <a:p>
            <a:pPr marL="342900" indent="-342900" algn="just" rtl="1">
              <a:buFont typeface="Arial" panose="020B0604020202020204" pitchFamily="34" charset="0"/>
              <a:buChar char="•"/>
            </a:pPr>
            <a:endParaRPr lang="ar-EG" sz="2000" i="0" dirty="0">
              <a:solidFill>
                <a:srgbClr val="000000"/>
              </a:solidFill>
              <a:effectLst/>
              <a:latin typeface="Al-Jazeera-Arabic-Regular" pitchFamily="2" charset="-78"/>
              <a:cs typeface="Al-Jazeera-Arabic-Regular" pitchFamily="2" charset="-78"/>
            </a:endParaRP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يستخدم اللون الأسود فى التصميمات الأنيقة.</a:t>
            </a:r>
          </a:p>
          <a:p>
            <a:pPr marL="342900" indent="-342900" algn="just" rtl="1">
              <a:buFont typeface="Arial" panose="020B0604020202020204" pitchFamily="34" charset="0"/>
              <a:buChar char="•"/>
            </a:pPr>
            <a:endParaRPr lang="ar-EG" sz="2000" i="0" dirty="0">
              <a:solidFill>
                <a:srgbClr val="000000"/>
              </a:solidFill>
              <a:effectLst/>
              <a:latin typeface="Al-Jazeera-Arabic-Regular" pitchFamily="2" charset="-78"/>
              <a:cs typeface="Al-Jazeera-Arabic-Regular" pitchFamily="2" charset="-78"/>
            </a:endParaRPr>
          </a:p>
          <a:p>
            <a:pPr marL="342900" indent="-342900" algn="just" rtl="1">
              <a:buFont typeface="Arial" panose="020B0604020202020204" pitchFamily="34" charset="0"/>
              <a:buChar char="•"/>
            </a:pPr>
            <a:r>
              <a:rPr lang="ar-EG" sz="2000" i="0" dirty="0">
                <a:solidFill>
                  <a:srgbClr val="000000"/>
                </a:solidFill>
                <a:effectLst/>
                <a:latin typeface="Al-Jazeera-Arabic-Regular" pitchFamily="2" charset="-78"/>
                <a:cs typeface="Al-Jazeera-Arabic-Regular" pitchFamily="2" charset="-78"/>
              </a:rPr>
              <a:t>يوجد اللون الأسود بكثرة فى الشعارات فى الكتابات .</a:t>
            </a:r>
          </a:p>
        </p:txBody>
      </p:sp>
      <p:pic>
        <p:nvPicPr>
          <p:cNvPr id="4" name="Picture 3">
            <a:extLst>
              <a:ext uri="{FF2B5EF4-FFF2-40B4-BE49-F238E27FC236}">
                <a16:creationId xmlns:a16="http://schemas.microsoft.com/office/drawing/2014/main" id="{371ADD5B-71A7-8E42-8A52-7847168FD37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2898" y="1379054"/>
            <a:ext cx="1514230" cy="2271345"/>
          </a:xfrm>
          <a:prstGeom prst="rect">
            <a:avLst/>
          </a:prstGeom>
        </p:spPr>
      </p:pic>
      <p:pic>
        <p:nvPicPr>
          <p:cNvPr id="10" name="Picture 9">
            <a:extLst>
              <a:ext uri="{FF2B5EF4-FFF2-40B4-BE49-F238E27FC236}">
                <a16:creationId xmlns:a16="http://schemas.microsoft.com/office/drawing/2014/main" id="{7F461972-E125-8E41-8B48-26C6F24A71E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2899" y="3451624"/>
            <a:ext cx="1514230" cy="2027322"/>
          </a:xfrm>
          <a:prstGeom prst="rect">
            <a:avLst/>
          </a:prstGeom>
        </p:spPr>
      </p:pic>
      <p:pic>
        <p:nvPicPr>
          <p:cNvPr id="13" name="Picture 12">
            <a:extLst>
              <a:ext uri="{FF2B5EF4-FFF2-40B4-BE49-F238E27FC236}">
                <a16:creationId xmlns:a16="http://schemas.microsoft.com/office/drawing/2014/main" id="{B081C2A6-CCDB-1749-A019-522A41F6407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507207" y="1436265"/>
            <a:ext cx="1813182" cy="4047021"/>
          </a:xfrm>
          <a:prstGeom prst="rect">
            <a:avLst/>
          </a:prstGeom>
        </p:spPr>
      </p:pic>
      <p:pic>
        <p:nvPicPr>
          <p:cNvPr id="8" name="Picture 7">
            <a:extLst>
              <a:ext uri="{FF2B5EF4-FFF2-40B4-BE49-F238E27FC236}">
                <a16:creationId xmlns:a16="http://schemas.microsoft.com/office/drawing/2014/main" id="{88CF07BC-7664-5A46-A009-98ADD20F716C}"/>
              </a:ext>
            </a:extLst>
          </p:cNvPr>
          <p:cNvPicPr>
            <a:picLocks noChangeAspect="1"/>
          </p:cNvPicPr>
          <p:nvPr/>
        </p:nvPicPr>
        <p:blipFill rotWithShape="1">
          <a:blip r:embed="rId10">
            <a:extLst>
              <a:ext uri="{28A0092B-C50C-407E-A947-70E740481C1C}">
                <a14:useLocalDpi xmlns:a14="http://schemas.microsoft.com/office/drawing/2010/main" val="0"/>
              </a:ext>
            </a:extLst>
          </a:blip>
          <a:srcRect l="22405" t="23789" r="20203" b="15726"/>
          <a:stretch/>
        </p:blipFill>
        <p:spPr>
          <a:xfrm>
            <a:off x="2125253" y="2340257"/>
            <a:ext cx="1330039" cy="2271346"/>
          </a:xfrm>
          <a:prstGeom prst="rect">
            <a:avLst/>
          </a:prstGeom>
        </p:spPr>
      </p:pic>
    </p:spTree>
    <p:extLst>
      <p:ext uri="{BB962C8B-B14F-4D97-AF65-F5344CB8AC3E}">
        <p14:creationId xmlns:p14="http://schemas.microsoft.com/office/powerpoint/2010/main" val="10366273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165671" y="1953525"/>
            <a:ext cx="5148519" cy="2862322"/>
          </a:xfrm>
          <a:prstGeom prst="rect">
            <a:avLst/>
          </a:prstGeom>
          <a:noFill/>
        </p:spPr>
        <p:txBody>
          <a:bodyPr wrap="square" rtlCol="0">
            <a:spAutoFit/>
          </a:bodyPr>
          <a:lstStyle/>
          <a:p>
            <a:pPr algn="justLow" rtl="1"/>
            <a:r>
              <a:rPr lang="ar-EG" sz="2000" b="1" i="0" dirty="0">
                <a:solidFill>
                  <a:srgbClr val="000000"/>
                </a:solidFill>
                <a:effectLst/>
                <a:latin typeface="Al-Jazeera-Arabic-Regular" pitchFamily="2" charset="-78"/>
                <a:cs typeface="Al-Jazeera-Arabic-Regular" pitchFamily="2" charset="-78"/>
              </a:rPr>
              <a:t>اللون الرمادى:</a:t>
            </a:r>
          </a:p>
          <a:p>
            <a:pPr algn="justLow" rtl="1"/>
            <a:endParaRPr lang="ar-EG" sz="2000" b="1" i="0" dirty="0">
              <a:solidFill>
                <a:srgbClr val="000000"/>
              </a:solidFill>
              <a:effectLst/>
              <a:latin typeface="Al-Jazeera-Arabic-Regular" pitchFamily="2" charset="-78"/>
              <a:cs typeface="Al-Jazeera-Arabic-Regular" pitchFamily="2" charset="-78"/>
            </a:endParaRPr>
          </a:p>
          <a:p>
            <a:pPr algn="justLow" rtl="1"/>
            <a:r>
              <a:rPr lang="ar-EG" sz="2000" i="0" dirty="0">
                <a:solidFill>
                  <a:srgbClr val="000000"/>
                </a:solidFill>
                <a:effectLst/>
                <a:latin typeface="Al-Jazeera-Arabic-Regular" pitchFamily="2" charset="-78"/>
                <a:cs typeface="Al-Jazeera-Arabic-Regular" pitchFamily="2" charset="-78"/>
              </a:rPr>
              <a:t>اللون الرمادي من الألوان المحايدة يرتبط بالمعرفة والمزاجية والإكتئاب والإحترام والإستقرار.</a:t>
            </a:r>
          </a:p>
          <a:p>
            <a:pPr algn="justLow" rtl="1"/>
            <a:endParaRPr lang="ar-EG" sz="2000" i="0" dirty="0">
              <a:solidFill>
                <a:srgbClr val="000000"/>
              </a:solidFill>
              <a:effectLst/>
              <a:latin typeface="Al-Jazeera-Arabic-Regular" pitchFamily="2" charset="-78"/>
              <a:cs typeface="Al-Jazeera-Arabic-Regular" pitchFamily="2" charset="-78"/>
            </a:endParaRPr>
          </a:p>
          <a:p>
            <a:pPr algn="justLow" rtl="1"/>
            <a:r>
              <a:rPr lang="ar-EG" sz="2000" i="0" dirty="0">
                <a:solidFill>
                  <a:srgbClr val="000000"/>
                </a:solidFill>
                <a:effectLst/>
                <a:latin typeface="Al-Jazeera-Arabic-Regular" pitchFamily="2" charset="-78"/>
                <a:cs typeface="Al-Jazeera-Arabic-Regular" pitchFamily="2" charset="-78"/>
              </a:rPr>
              <a:t>يستخدم اللون الرمادى بكثرة فى تصاميم الشركات.</a:t>
            </a:r>
          </a:p>
          <a:p>
            <a:pPr algn="justLow" rtl="1"/>
            <a:endParaRPr lang="ar-EG" sz="2000" i="0" dirty="0">
              <a:solidFill>
                <a:srgbClr val="000000"/>
              </a:solidFill>
              <a:effectLst/>
              <a:latin typeface="Al-Jazeera-Arabic-Regular" pitchFamily="2" charset="-78"/>
              <a:cs typeface="Al-Jazeera-Arabic-Regular" pitchFamily="2" charset="-78"/>
            </a:endParaRPr>
          </a:p>
          <a:p>
            <a:pPr algn="justLow" rtl="1"/>
            <a:r>
              <a:rPr lang="ar-EG" sz="2000" i="0" dirty="0">
                <a:solidFill>
                  <a:srgbClr val="000000"/>
                </a:solidFill>
                <a:effectLst/>
                <a:latin typeface="Al-Jazeera-Arabic-Regular" pitchFamily="2" charset="-78"/>
                <a:cs typeface="Al-Jazeera-Arabic-Regular" pitchFamily="2" charset="-78"/>
              </a:rPr>
              <a:t>يستخدم اللون الرمادى مع جميع الألوان لأنه لون محايد .</a:t>
            </a:r>
          </a:p>
        </p:txBody>
      </p:sp>
      <p:pic>
        <p:nvPicPr>
          <p:cNvPr id="3" name="Picture 2">
            <a:extLst>
              <a:ext uri="{FF2B5EF4-FFF2-40B4-BE49-F238E27FC236}">
                <a16:creationId xmlns:a16="http://schemas.microsoft.com/office/drawing/2014/main" id="{2766CB92-7195-534C-B506-D46347BB60B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8175" y="1428065"/>
            <a:ext cx="2812642" cy="1956621"/>
          </a:xfrm>
          <a:prstGeom prst="rect">
            <a:avLst/>
          </a:prstGeom>
        </p:spPr>
      </p:pic>
      <p:pic>
        <p:nvPicPr>
          <p:cNvPr id="6" name="Picture 5">
            <a:extLst>
              <a:ext uri="{FF2B5EF4-FFF2-40B4-BE49-F238E27FC236}">
                <a16:creationId xmlns:a16="http://schemas.microsoft.com/office/drawing/2014/main" id="{DC49582C-777D-7C45-9C11-96DFC6DF539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28174" y="3569943"/>
            <a:ext cx="2812643" cy="1863376"/>
          </a:xfrm>
          <a:prstGeom prst="rect">
            <a:avLst/>
          </a:prstGeom>
        </p:spPr>
      </p:pic>
    </p:spTree>
    <p:extLst>
      <p:ext uri="{BB962C8B-B14F-4D97-AF65-F5344CB8AC3E}">
        <p14:creationId xmlns:p14="http://schemas.microsoft.com/office/powerpoint/2010/main" val="24840012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897433" y="1870075"/>
            <a:ext cx="5416757" cy="3170099"/>
          </a:xfrm>
          <a:prstGeom prst="rect">
            <a:avLst/>
          </a:prstGeom>
          <a:noFill/>
        </p:spPr>
        <p:txBody>
          <a:bodyPr wrap="square" rtlCol="0">
            <a:spAutoFit/>
          </a:bodyPr>
          <a:lstStyle/>
          <a:p>
            <a:pPr algn="justLow" rtl="1"/>
            <a:r>
              <a:rPr lang="ar-EG" sz="2000" b="1" i="0" dirty="0">
                <a:solidFill>
                  <a:srgbClr val="000000"/>
                </a:solidFill>
                <a:effectLst/>
                <a:latin typeface="Al-Jazeera-Arabic-Regular" pitchFamily="2" charset="-78"/>
                <a:cs typeface="Al-Jazeera-Arabic-Regular" pitchFamily="2" charset="-78"/>
              </a:rPr>
              <a:t>اللون الأحمر:</a:t>
            </a:r>
          </a:p>
          <a:p>
            <a:pPr algn="justLow" rtl="1"/>
            <a:r>
              <a:rPr lang="ar-EG" sz="2000" i="0" dirty="0">
                <a:solidFill>
                  <a:srgbClr val="000000"/>
                </a:solidFill>
                <a:effectLst/>
                <a:latin typeface="Al-Jazeera-Arabic-Regular" pitchFamily="2" charset="-78"/>
                <a:cs typeface="Al-Jazeera-Arabic-Regular" pitchFamily="2" charset="-78"/>
              </a:rPr>
              <a:t>اللون الأحمر من الألوان الساخنة  يرتبط بالحريق والنار و الحرارة والدفء والخطر ، ولذلك لا يرتاح إليه كثير من الناس فى منازلهم .</a:t>
            </a:r>
          </a:p>
          <a:p>
            <a:pPr algn="justLow" rtl="1"/>
            <a:endParaRPr lang="ar-EG" sz="2000" i="0" dirty="0">
              <a:solidFill>
                <a:srgbClr val="000000"/>
              </a:solidFill>
              <a:effectLst/>
              <a:latin typeface="Al-Jazeera-Arabic-Regular" pitchFamily="2" charset="-78"/>
              <a:cs typeface="Al-Jazeera-Arabic-Regular" pitchFamily="2" charset="-78"/>
            </a:endParaRPr>
          </a:p>
          <a:p>
            <a:pPr algn="justLow" rtl="1"/>
            <a:r>
              <a:rPr lang="ar-EG" sz="2000" i="0" dirty="0">
                <a:solidFill>
                  <a:srgbClr val="000000"/>
                </a:solidFill>
                <a:effectLst/>
                <a:latin typeface="Al-Jazeera-Arabic-Regular" pitchFamily="2" charset="-78"/>
                <a:cs typeface="Al-Jazeera-Arabic-Regular" pitchFamily="2" charset="-78"/>
              </a:rPr>
              <a:t>يعد اللون الأحمر من الألوان القوية فى التصميمات فيستخدم فى جذب الأنتباه .</a:t>
            </a:r>
          </a:p>
          <a:p>
            <a:pPr algn="justLow" rtl="1"/>
            <a:endParaRPr lang="ar-EG" sz="2000" i="0" dirty="0">
              <a:solidFill>
                <a:srgbClr val="000000"/>
              </a:solidFill>
              <a:effectLst/>
              <a:latin typeface="Al-Jazeera-Arabic-Regular" pitchFamily="2" charset="-78"/>
              <a:cs typeface="Al-Jazeera-Arabic-Regular" pitchFamily="2" charset="-78"/>
            </a:endParaRPr>
          </a:p>
          <a:p>
            <a:pPr algn="justLow" rtl="1"/>
            <a:r>
              <a:rPr lang="ar-EG" sz="2000" i="0" dirty="0">
                <a:solidFill>
                  <a:srgbClr val="000000"/>
                </a:solidFill>
                <a:effectLst/>
                <a:latin typeface="Al-Jazeera-Arabic-Regular" pitchFamily="2" charset="-78"/>
                <a:cs typeface="Al-Jazeera-Arabic-Regular" pitchFamily="2" charset="-78"/>
              </a:rPr>
              <a:t>ويعد اللون الأحمر من الألوان الفاتحة للشهية ، لذلك يستخدمه كثير من المطاعم المشهورة .</a:t>
            </a:r>
          </a:p>
        </p:txBody>
      </p:sp>
      <p:pic>
        <p:nvPicPr>
          <p:cNvPr id="4" name="Picture 3">
            <a:extLst>
              <a:ext uri="{FF2B5EF4-FFF2-40B4-BE49-F238E27FC236}">
                <a16:creationId xmlns:a16="http://schemas.microsoft.com/office/drawing/2014/main" id="{D6F99643-73FA-2944-A078-5BC40D4CC04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1655" y="1434153"/>
            <a:ext cx="2780926" cy="2178393"/>
          </a:xfrm>
          <a:prstGeom prst="rect">
            <a:avLst/>
          </a:prstGeom>
        </p:spPr>
      </p:pic>
      <p:pic>
        <p:nvPicPr>
          <p:cNvPr id="7" name="Picture 6">
            <a:extLst>
              <a:ext uri="{FF2B5EF4-FFF2-40B4-BE49-F238E27FC236}">
                <a16:creationId xmlns:a16="http://schemas.microsoft.com/office/drawing/2014/main" id="{2518555E-67F7-0749-8DCA-400BA3C1B5D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91654" y="3639224"/>
            <a:ext cx="2780925" cy="1853950"/>
          </a:xfrm>
          <a:prstGeom prst="rect">
            <a:avLst/>
          </a:prstGeom>
        </p:spPr>
      </p:pic>
    </p:spTree>
    <p:extLst>
      <p:ext uri="{BB962C8B-B14F-4D97-AF65-F5344CB8AC3E}">
        <p14:creationId xmlns:p14="http://schemas.microsoft.com/office/powerpoint/2010/main" val="37473391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897433" y="1870075"/>
            <a:ext cx="5416757" cy="3170099"/>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الاصفر:</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الأصفر من الألوان الساخنة  يرتبط بالشمس والضوء.</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يعد اللون الأصفر من الألوان القوية فى التصميمات، ويستخدم ايضا فى جذب الأنتباه.</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ويعد اللون الأحمر والأصفر من الألوان الفاتحة للشهية لذلك يستخدموا كثيراً فى المطاعم .</a:t>
            </a:r>
          </a:p>
        </p:txBody>
      </p:sp>
      <p:pic>
        <p:nvPicPr>
          <p:cNvPr id="3" name="Picture 2">
            <a:extLst>
              <a:ext uri="{FF2B5EF4-FFF2-40B4-BE49-F238E27FC236}">
                <a16:creationId xmlns:a16="http://schemas.microsoft.com/office/drawing/2014/main" id="{F93313C4-18D6-A44A-8687-DFB5A7F2ADD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7772" y="2204738"/>
            <a:ext cx="3251200" cy="2425700"/>
          </a:xfrm>
          <a:prstGeom prst="rect">
            <a:avLst/>
          </a:prstGeom>
        </p:spPr>
      </p:pic>
    </p:spTree>
    <p:extLst>
      <p:ext uri="{BB962C8B-B14F-4D97-AF65-F5344CB8AC3E}">
        <p14:creationId xmlns:p14="http://schemas.microsoft.com/office/powerpoint/2010/main" val="18454597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911634" y="1870075"/>
            <a:ext cx="4402556" cy="3170099"/>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البرتقالى:</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البرتقالي من الألوان الساخنة يرتبط بالاشتعال والإثارة والقوة والدفء .</a:t>
            </a:r>
            <a:endParaRPr lang="ar-EG" sz="2000" dirty="0">
              <a:solidFill>
                <a:srgbClr val="000000"/>
              </a:solidFill>
              <a:latin typeface="Al-Jazeera-Arabic-Regular" pitchFamily="2" charset="-78"/>
              <a:cs typeface="Al-Jazeera-Arabic-Regular" pitchFamily="2" charset="-78"/>
            </a:endParaRP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البرتقالي يعبر عن الصحة والحيوية .</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ويدل اللون البرتقالى على التغيير والحركة .</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يساهم اللون البرتقالى فى زيادة المرح .</a:t>
            </a:r>
          </a:p>
        </p:txBody>
      </p:sp>
      <p:pic>
        <p:nvPicPr>
          <p:cNvPr id="4" name="Picture 3">
            <a:extLst>
              <a:ext uri="{FF2B5EF4-FFF2-40B4-BE49-F238E27FC236}">
                <a16:creationId xmlns:a16="http://schemas.microsoft.com/office/drawing/2014/main" id="{354D4D2D-903D-9F47-878B-BA959573462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1198" y="1606549"/>
            <a:ext cx="3810000" cy="3644900"/>
          </a:xfrm>
          <a:prstGeom prst="rect">
            <a:avLst/>
          </a:prstGeom>
        </p:spPr>
      </p:pic>
    </p:spTree>
    <p:extLst>
      <p:ext uri="{BB962C8B-B14F-4D97-AF65-F5344CB8AC3E}">
        <p14:creationId xmlns:p14="http://schemas.microsoft.com/office/powerpoint/2010/main" val="21410401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284617" y="1870075"/>
            <a:ext cx="5029573" cy="3170099"/>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الوردى:</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الوردى يرتبط بالتقدير والرقة والزهور والانوثة واللطف والعرفان والبراءة والرومانسية والنعومة والسكينة .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الوردي يعطي الإحساس بالرقة والبراءة.</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الوردى يستخدم فى الشعارات لإعطائها طابع أنثوي .</a:t>
            </a:r>
          </a:p>
        </p:txBody>
      </p:sp>
      <p:pic>
        <p:nvPicPr>
          <p:cNvPr id="3" name="Picture 2">
            <a:extLst>
              <a:ext uri="{FF2B5EF4-FFF2-40B4-BE49-F238E27FC236}">
                <a16:creationId xmlns:a16="http://schemas.microsoft.com/office/drawing/2014/main" id="{85AEAEE5-6E8C-1546-9B1D-1DCBEAC0E1A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85741" y="1450111"/>
            <a:ext cx="2924074" cy="4005982"/>
          </a:xfrm>
          <a:prstGeom prst="rect">
            <a:avLst/>
          </a:prstGeom>
        </p:spPr>
      </p:pic>
    </p:spTree>
    <p:extLst>
      <p:ext uri="{BB962C8B-B14F-4D97-AF65-F5344CB8AC3E}">
        <p14:creationId xmlns:p14="http://schemas.microsoft.com/office/powerpoint/2010/main" val="7993003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781642" y="1690062"/>
            <a:ext cx="4507059" cy="3477875"/>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الأزرق:</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الأزرق من الألوان الباردة يرتبط بالسماء والماء فهو لون مناسب للهدوء و برودة الليل و إذا اجتمع مع الأخضر فإنه يمثل أقصى درجات البرودة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الأزرق فى التصميم يبعث الهدوء والراحة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ويدل اللون الأزرق على النشاط والانتعاش .</a:t>
            </a:r>
          </a:p>
        </p:txBody>
      </p:sp>
      <p:pic>
        <p:nvPicPr>
          <p:cNvPr id="4" name="Picture 3">
            <a:extLst>
              <a:ext uri="{FF2B5EF4-FFF2-40B4-BE49-F238E27FC236}">
                <a16:creationId xmlns:a16="http://schemas.microsoft.com/office/drawing/2014/main" id="{AD8B9113-B1AC-6A4F-A0FD-D26153CEB39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83546" y="1413516"/>
            <a:ext cx="2685264" cy="1736471"/>
          </a:xfrm>
          <a:prstGeom prst="rect">
            <a:avLst/>
          </a:prstGeom>
        </p:spPr>
      </p:pic>
      <p:pic>
        <p:nvPicPr>
          <p:cNvPr id="6" name="Picture 5">
            <a:extLst>
              <a:ext uri="{FF2B5EF4-FFF2-40B4-BE49-F238E27FC236}">
                <a16:creationId xmlns:a16="http://schemas.microsoft.com/office/drawing/2014/main" id="{CAA15735-8390-3E42-B16B-BBA7A4DCC20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1704" y="3182643"/>
            <a:ext cx="1963899" cy="2323947"/>
          </a:xfrm>
          <a:prstGeom prst="rect">
            <a:avLst/>
          </a:prstGeom>
        </p:spPr>
      </p:pic>
      <p:pic>
        <p:nvPicPr>
          <p:cNvPr id="8" name="Picture 7">
            <a:extLst>
              <a:ext uri="{FF2B5EF4-FFF2-40B4-BE49-F238E27FC236}">
                <a16:creationId xmlns:a16="http://schemas.microsoft.com/office/drawing/2014/main" id="{4A933903-9481-044E-9C04-B79F3E52F9F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626178" y="3185951"/>
            <a:ext cx="1776005" cy="2314727"/>
          </a:xfrm>
          <a:prstGeom prst="rect">
            <a:avLst/>
          </a:prstGeom>
        </p:spPr>
      </p:pic>
    </p:spTree>
    <p:extLst>
      <p:ext uri="{BB962C8B-B14F-4D97-AF65-F5344CB8AC3E}">
        <p14:creationId xmlns:p14="http://schemas.microsoft.com/office/powerpoint/2010/main" val="1185610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781642" y="1690062"/>
            <a:ext cx="4507059" cy="3477875"/>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الأخضر:</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الأخضر من الألوان الباردة يرتبط بالحقول والحدائق والأشجار حيث ترتبط الحدائق بهدوء الأعصاب لذلك يستغل هذا اللون فى المستشفيات.</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الأخضر يدل على النمو.</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 يدل اللون الأخضر  على الصحة والنقاء والطبيعة والتجديد .</a:t>
            </a:r>
          </a:p>
        </p:txBody>
      </p:sp>
      <p:pic>
        <p:nvPicPr>
          <p:cNvPr id="3" name="Picture 2">
            <a:extLst>
              <a:ext uri="{FF2B5EF4-FFF2-40B4-BE49-F238E27FC236}">
                <a16:creationId xmlns:a16="http://schemas.microsoft.com/office/drawing/2014/main" id="{B30F9EB1-6006-C144-8B23-0E03124EC61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79310" y="2088447"/>
            <a:ext cx="2118815" cy="1800993"/>
          </a:xfrm>
          <a:prstGeom prst="rect">
            <a:avLst/>
          </a:prstGeom>
        </p:spPr>
      </p:pic>
      <p:pic>
        <p:nvPicPr>
          <p:cNvPr id="7" name="Picture 6">
            <a:extLst>
              <a:ext uri="{FF2B5EF4-FFF2-40B4-BE49-F238E27FC236}">
                <a16:creationId xmlns:a16="http://schemas.microsoft.com/office/drawing/2014/main" id="{BD9BA4AD-A937-2641-AAF3-8F3F57D5534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8265" y="1546441"/>
            <a:ext cx="1833494" cy="2222115"/>
          </a:xfrm>
          <a:prstGeom prst="rect">
            <a:avLst/>
          </a:prstGeom>
        </p:spPr>
      </p:pic>
      <p:pic>
        <p:nvPicPr>
          <p:cNvPr id="10" name="Picture 9">
            <a:extLst>
              <a:ext uri="{FF2B5EF4-FFF2-40B4-BE49-F238E27FC236}">
                <a16:creationId xmlns:a16="http://schemas.microsoft.com/office/drawing/2014/main" id="{A181D488-1425-514E-8CDA-582108C7EBC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55349" y="3831066"/>
            <a:ext cx="2973715" cy="1675193"/>
          </a:xfrm>
          <a:prstGeom prst="rect">
            <a:avLst/>
          </a:prstGeom>
        </p:spPr>
      </p:pic>
    </p:spTree>
    <p:extLst>
      <p:ext uri="{BB962C8B-B14F-4D97-AF65-F5344CB8AC3E}">
        <p14:creationId xmlns:p14="http://schemas.microsoft.com/office/powerpoint/2010/main" val="14239204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319265" y="1363488"/>
            <a:ext cx="4886518" cy="4093428"/>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البنفسجى:</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البنفسجى يرتبط بالحكمة و النضج والنبل والفخامة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البنفسجي يعمل على تهدئة النفس من الاضطراب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البنفسجى قد يوحي للبعض بالحزن والكآبة وخاصة إذا كان غامقا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i="0" dirty="0">
                <a:solidFill>
                  <a:srgbClr val="000000"/>
                </a:solidFill>
                <a:effectLst/>
                <a:latin typeface="Al-Jazeera-Arabic-Regular" pitchFamily="2" charset="-78"/>
                <a:cs typeface="Al-Jazeera-Arabic-Regular" pitchFamily="2" charset="-78"/>
              </a:rPr>
              <a:t>اللون البنفسجي في التصميم قد يبعث الرومانسية والانسيابية والنعومة .</a:t>
            </a:r>
          </a:p>
        </p:txBody>
      </p:sp>
      <p:pic>
        <p:nvPicPr>
          <p:cNvPr id="4" name="Picture 3">
            <a:extLst>
              <a:ext uri="{FF2B5EF4-FFF2-40B4-BE49-F238E27FC236}">
                <a16:creationId xmlns:a16="http://schemas.microsoft.com/office/drawing/2014/main" id="{64EA36C8-3223-4548-8905-7951A1A6648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40869" y="1536582"/>
            <a:ext cx="2753542" cy="1826516"/>
          </a:xfrm>
          <a:prstGeom prst="rect">
            <a:avLst/>
          </a:prstGeom>
        </p:spPr>
      </p:pic>
      <p:pic>
        <p:nvPicPr>
          <p:cNvPr id="6" name="Picture 5">
            <a:extLst>
              <a:ext uri="{FF2B5EF4-FFF2-40B4-BE49-F238E27FC236}">
                <a16:creationId xmlns:a16="http://schemas.microsoft.com/office/drawing/2014/main" id="{0B60455E-3874-EF48-A998-A6E84157340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24138" y="3437485"/>
            <a:ext cx="2770273" cy="1948426"/>
          </a:xfrm>
          <a:prstGeom prst="rect">
            <a:avLst/>
          </a:prstGeom>
        </p:spPr>
      </p:pic>
    </p:spTree>
    <p:extLst>
      <p:ext uri="{BB962C8B-B14F-4D97-AF65-F5344CB8AC3E}">
        <p14:creationId xmlns:p14="http://schemas.microsoft.com/office/powerpoint/2010/main" val="31663131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2245" y="1239472"/>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473337" y="1777845"/>
            <a:ext cx="3810823" cy="3170099"/>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اللون البنى:</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البنى يرتبط بالأرض والطبيعة والخشونة والثراء والجدية والبراعة.</a:t>
            </a:r>
            <a:br>
              <a:rPr lang="ar-EG" sz="2000" b="0" i="0" dirty="0">
                <a:solidFill>
                  <a:srgbClr val="000000"/>
                </a:solidFill>
                <a:effectLst/>
                <a:latin typeface="Al-Jazeera-Arabic-Regular" pitchFamily="2" charset="-78"/>
                <a:cs typeface="Al-Jazeera-Arabic-Regular" pitchFamily="2" charset="-78"/>
              </a:rPr>
            </a:br>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البني يعطي الإحساس بالقوة والصلابة.</a:t>
            </a:r>
          </a:p>
          <a:p>
            <a:pPr algn="just" rtl="1"/>
            <a:endParaRPr lang="ar-EG" sz="2000" b="0" i="0" dirty="0">
              <a:solidFill>
                <a:srgbClr val="000000"/>
              </a:solidFill>
              <a:effectLst/>
              <a:latin typeface="Al-Jazeera-Arabic-Regular" pitchFamily="2" charset="-78"/>
              <a:cs typeface="Al-Jazeera-Arabic-Regular" pitchFamily="2" charset="-78"/>
            </a:endParaRPr>
          </a:p>
          <a:p>
            <a:pPr algn="just" rtl="1"/>
            <a:r>
              <a:rPr lang="ar-EG" sz="2000" b="0" i="0" dirty="0">
                <a:solidFill>
                  <a:srgbClr val="000000"/>
                </a:solidFill>
                <a:effectLst/>
                <a:latin typeface="Al-Jazeera-Arabic-Regular" pitchFamily="2" charset="-78"/>
                <a:cs typeface="Al-Jazeera-Arabic-Regular" pitchFamily="2" charset="-78"/>
              </a:rPr>
              <a:t>اللون البني يستخدم فى شعارات البناء وشركات المحاماة. </a:t>
            </a:r>
          </a:p>
        </p:txBody>
      </p:sp>
      <p:pic>
        <p:nvPicPr>
          <p:cNvPr id="3" name="Picture 2">
            <a:extLst>
              <a:ext uri="{FF2B5EF4-FFF2-40B4-BE49-F238E27FC236}">
                <a16:creationId xmlns:a16="http://schemas.microsoft.com/office/drawing/2014/main" id="{5BB5F082-52EB-F648-B4FC-2139F841A9D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91565" y="3180129"/>
            <a:ext cx="2656108" cy="2000935"/>
          </a:xfrm>
          <a:prstGeom prst="rect">
            <a:avLst/>
          </a:prstGeom>
        </p:spPr>
      </p:pic>
      <p:pic>
        <p:nvPicPr>
          <p:cNvPr id="7" name="Picture 6">
            <a:extLst>
              <a:ext uri="{FF2B5EF4-FFF2-40B4-BE49-F238E27FC236}">
                <a16:creationId xmlns:a16="http://schemas.microsoft.com/office/drawing/2014/main" id="{28A8AE12-DD17-A246-A4C5-A4181884BB4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9685" y="1790908"/>
            <a:ext cx="2006972" cy="3390156"/>
          </a:xfrm>
          <a:prstGeom prst="rect">
            <a:avLst/>
          </a:prstGeom>
        </p:spPr>
      </p:pic>
    </p:spTree>
    <p:extLst>
      <p:ext uri="{BB962C8B-B14F-4D97-AF65-F5344CB8AC3E}">
        <p14:creationId xmlns:p14="http://schemas.microsoft.com/office/powerpoint/2010/main" val="6097767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2245" y="1239472"/>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705395" y="1777845"/>
            <a:ext cx="8578766" cy="3170099"/>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وكذلك ترتبط فصول السنة وساعات اليوم بألوان معينة تتوقف على طبيعة البلاد:</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فالصيف: </a:t>
            </a:r>
            <a:r>
              <a:rPr lang="ar-EG" sz="2000" i="0" dirty="0">
                <a:solidFill>
                  <a:srgbClr val="000000"/>
                </a:solidFill>
                <a:effectLst/>
                <a:latin typeface="Al-Jazeera-Arabic-Regular" pitchFamily="2" charset="-78"/>
                <a:cs typeface="Al-Jazeera-Arabic-Regular" pitchFamily="2" charset="-78"/>
              </a:rPr>
              <a:t>يناسبه الألوان الزرقاء من لون السماء والصفراء من لون الشمس والخضراء من لون الحقول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الشتاء: </a:t>
            </a:r>
            <a:r>
              <a:rPr lang="ar-EG" sz="2000" i="0" dirty="0">
                <a:solidFill>
                  <a:srgbClr val="000000"/>
                </a:solidFill>
                <a:effectLst/>
                <a:latin typeface="Al-Jazeera-Arabic-Regular" pitchFamily="2" charset="-78"/>
                <a:cs typeface="Al-Jazeera-Arabic-Regular" pitchFamily="2" charset="-78"/>
              </a:rPr>
              <a:t>فى البلاد الشمالية يناسبه الألوان البيضاء لون الصقيع والسحب والرمادية القاتمة والمائلة للأزرق من لون السماء والألوان القاتمة بوجه عام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الربيع: </a:t>
            </a:r>
            <a:r>
              <a:rPr lang="ar-EG" sz="2000" i="0" dirty="0">
                <a:solidFill>
                  <a:srgbClr val="000000"/>
                </a:solidFill>
                <a:effectLst/>
                <a:latin typeface="Al-Jazeera-Arabic-Regular" pitchFamily="2" charset="-78"/>
                <a:cs typeface="Al-Jazeera-Arabic-Regular" pitchFamily="2" charset="-78"/>
              </a:rPr>
              <a:t>يناسبه الألوان الصفراء والحمراء من الزهور والخضراء من الحدائق والصفراء أيضا من لون الشمس الدافئة .</a:t>
            </a:r>
          </a:p>
        </p:txBody>
      </p:sp>
    </p:spTree>
    <p:extLst>
      <p:ext uri="{BB962C8B-B14F-4D97-AF65-F5344CB8AC3E}">
        <p14:creationId xmlns:p14="http://schemas.microsoft.com/office/powerpoint/2010/main" val="12655442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Jazeera-Arabic-Regular" pitchFamily="2" charset="-78"/>
                <a:cs typeface="Al-Jazeera-Arabic-Regular" pitchFamily="2" charset="-78"/>
              </a:rPr>
              <a:t>معاني الألوان </a:t>
            </a:r>
          </a:p>
          <a:p>
            <a:pPr algn="ctr" rtl="1"/>
            <a:r>
              <a:rPr lang="ar-SA" sz="2400" b="1" dirty="0">
                <a:solidFill>
                  <a:schemeClr val="bg1"/>
                </a:solidFill>
                <a:latin typeface="Al-Jazeera-Arabic-Regular" pitchFamily="2" charset="-78"/>
                <a:cs typeface="Al-Jazeera-Arabic-Regular" pitchFamily="2" charset="-78"/>
              </a:rPr>
              <a:t>وتأثيراتها النفسية</a:t>
            </a:r>
            <a:endParaRPr lang="en-US" sz="2400" b="1" dirty="0">
              <a:solidFill>
                <a:schemeClr val="bg1"/>
              </a:solidFill>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2245" y="1239472"/>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endParaRPr lang="en-US" b="0" i="0" dirty="0">
              <a:solidFill>
                <a:srgbClr val="000000"/>
              </a:solidFill>
              <a:effectLst/>
              <a:latin typeface="Som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705395" y="1777845"/>
            <a:ext cx="8578766" cy="3785652"/>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وكذلك ترتبط فصول السنة وساعات اليوم بألوان معينة تتوقف على طبيعة البلاد:</a:t>
            </a:r>
          </a:p>
          <a:p>
            <a:pPr algn="just" rtl="1"/>
            <a:endParaRPr lang="ar-EG" sz="2000" b="1"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الخريف: </a:t>
            </a:r>
            <a:r>
              <a:rPr lang="ar-EG" sz="2000" i="0" dirty="0">
                <a:solidFill>
                  <a:srgbClr val="000000"/>
                </a:solidFill>
                <a:effectLst/>
                <a:latin typeface="Al-Jazeera-Arabic-Regular" pitchFamily="2" charset="-78"/>
                <a:cs typeface="Al-Jazeera-Arabic-Regular" pitchFamily="2" charset="-78"/>
              </a:rPr>
              <a:t>يناسبه اللون البنى أو القرمزى أو البرتقالي </a:t>
            </a:r>
            <a:r>
              <a:rPr lang="ar-EG" sz="2000" dirty="0">
                <a:solidFill>
                  <a:srgbClr val="000000"/>
                </a:solidFill>
                <a:latin typeface="Al-Jazeera-Arabic-Regular" pitchFamily="2" charset="-78"/>
                <a:cs typeface="Al-Jazeera-Arabic-Regular" pitchFamily="2" charset="-78"/>
              </a:rPr>
              <a:t>أ</a:t>
            </a:r>
            <a:r>
              <a:rPr lang="ar-EG" sz="2000" i="0" dirty="0">
                <a:solidFill>
                  <a:srgbClr val="000000"/>
                </a:solidFill>
                <a:effectLst/>
                <a:latin typeface="Al-Jazeera-Arabic-Regular" pitchFamily="2" charset="-78"/>
                <a:cs typeface="Al-Jazeera-Arabic-Regular" pitchFamily="2" charset="-78"/>
              </a:rPr>
              <a:t>و الأصفر، وهو ارتباط يرجع غالبا إلى ألوان جذوع الأشجار وأوراقها الجافة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الغروب: </a:t>
            </a:r>
            <a:r>
              <a:rPr lang="ar-EG" sz="2000" i="0" dirty="0">
                <a:solidFill>
                  <a:srgbClr val="000000"/>
                </a:solidFill>
                <a:effectLst/>
                <a:latin typeface="Al-Jazeera-Arabic-Regular" pitchFamily="2" charset="-78"/>
                <a:cs typeface="Al-Jazeera-Arabic-Regular" pitchFamily="2" charset="-78"/>
              </a:rPr>
              <a:t>تناسبه الألوان الحمراء والصفراء من لون الشمس عند الغروب مع ألوان أخرى متباينة معها قد تكون بنية قاتمة أو زرقاء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الشروق: </a:t>
            </a:r>
            <a:r>
              <a:rPr lang="ar-EG" sz="2000" i="0" dirty="0">
                <a:solidFill>
                  <a:srgbClr val="000000"/>
                </a:solidFill>
                <a:effectLst/>
                <a:latin typeface="Al-Jazeera-Arabic-Regular" pitchFamily="2" charset="-78"/>
                <a:cs typeface="Al-Jazeera-Arabic-Regular" pitchFamily="2" charset="-78"/>
              </a:rPr>
              <a:t>تناسبه الألوان الزرقاء الناقصة التشبع المختلطة بالأبيض كالألوان الزرقاء من لون شبورة الصباح .</a:t>
            </a:r>
          </a:p>
          <a:p>
            <a:pPr algn="just" rtl="1"/>
            <a:br>
              <a:rPr lang="ar-EG" sz="2000" b="1" i="0" dirty="0">
                <a:solidFill>
                  <a:srgbClr val="000000"/>
                </a:solidFill>
                <a:effectLst/>
                <a:latin typeface="Al-Jazeera-Arabic-Regular" pitchFamily="2" charset="-78"/>
                <a:cs typeface="Al-Jazeera-Arabic-Regular" pitchFamily="2" charset="-78"/>
              </a:rPr>
            </a:br>
            <a:endParaRPr lang="ar-EG" sz="2000" b="1" i="0" dirty="0">
              <a:solidFill>
                <a:srgbClr val="000000"/>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39586831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571499" y="1475467"/>
            <a:ext cx="10781239" cy="3829703"/>
          </a:xfrm>
          <a:prstGeom prst="rect">
            <a:avLst/>
          </a:prstGeom>
          <a:noFill/>
        </p:spPr>
        <p:txBody>
          <a:bodyPr wrap="square" rtlCol="0">
            <a:spAutoFit/>
          </a:bodyPr>
          <a:lstStyle/>
          <a:p>
            <a:pPr marL="0" algn="r" defTabSz="914400" rtl="1" eaLnBrk="1" latinLnBrk="0" hangingPunct="1">
              <a:lnSpc>
                <a:spcPct val="150000"/>
              </a:lnSpc>
            </a:pPr>
            <a:r>
              <a:rPr lang="ar-SA" sz="2400" b="1" dirty="0">
                <a:solidFill>
                  <a:schemeClr val="bg1"/>
                </a:solidFill>
                <a:latin typeface="Al-Jazeera-Arabic-Bold" pitchFamily="2" charset="-78"/>
                <a:cs typeface="Al-Jazeera-Arabic-Bold" pitchFamily="2" charset="-78"/>
              </a:rPr>
              <a:t>الخاتمة:</a:t>
            </a:r>
          </a:p>
          <a:p>
            <a:pPr algn="just" rtl="1">
              <a:lnSpc>
                <a:spcPct val="150000"/>
              </a:lnSpc>
            </a:pPr>
            <a:r>
              <a:rPr lang="ar-SA" sz="2000" dirty="0">
                <a:solidFill>
                  <a:schemeClr val="bg1"/>
                </a:solidFill>
                <a:latin typeface="Al-Jazeera-Arabic-Regular" pitchFamily="2" charset="-78"/>
                <a:cs typeface="Al-Jazeera-Arabic-Regular" pitchFamily="2" charset="-78"/>
              </a:rPr>
              <a:t>إن اللون من الوجهة الفنية له أهمية خاصة لا تقل عن اهتمامنا بالشكل، ولا تنفصل عنه، فالألوان لا يمكن رؤيتها بدون الشكل، كما أن الشكل الواحد تتأثر فعالياته الإدراكية باختلاف الطبيعة اللونية له. وينطبق نفس المعنى على إدراكنا للمجسمات ، فاللون يؤثر </a:t>
            </a:r>
            <a:r>
              <a:rPr lang="ar-SA" sz="2000" dirty="0" err="1">
                <a:solidFill>
                  <a:schemeClr val="bg1"/>
                </a:solidFill>
                <a:latin typeface="Al-Jazeera-Arabic-Regular" pitchFamily="2" charset="-78"/>
                <a:cs typeface="Al-Jazeera-Arabic-Regular" pitchFamily="2" charset="-78"/>
              </a:rPr>
              <a:t>فى</a:t>
            </a:r>
            <a:r>
              <a:rPr lang="ar-SA" sz="2000" dirty="0">
                <a:solidFill>
                  <a:schemeClr val="bg1"/>
                </a:solidFill>
                <a:latin typeface="Al-Jazeera-Arabic-Regular" pitchFamily="2" charset="-78"/>
                <a:cs typeface="Al-Jazeera-Arabic-Regular" pitchFamily="2" charset="-78"/>
              </a:rPr>
              <a:t> إدراكنا للثقل والصلابة وغيرها من خصائص مادية . ولرفع مستوى الحس الفني في التعامل مع الألوان بعد التعرف على القواعد ومعاني الالوان، لابد من مشاهدة المناظر الطبيعية وملاحظة تناسق الالوان فيها ، لان الطبيعة هي المصدر الأساسي للألوان وايضا مشاهدة التصميمات المختلفة على المواقع الالكترونية مثل موقع </a:t>
            </a:r>
            <a:r>
              <a:rPr lang="en-US" sz="2000" dirty="0" err="1">
                <a:solidFill>
                  <a:schemeClr val="bg1"/>
                </a:solidFill>
                <a:latin typeface="Al-Jazeera-Arabic-Regular" pitchFamily="2" charset="-78"/>
                <a:cs typeface="Al-Jazeera-Arabic-Regular" pitchFamily="2" charset="-78"/>
              </a:rPr>
              <a:t>Behance</a:t>
            </a:r>
            <a:r>
              <a:rPr lang="en-US" sz="2000" dirty="0">
                <a:solidFill>
                  <a:schemeClr val="bg1"/>
                </a:solidFill>
                <a:latin typeface="Al-Jazeera-Arabic-Regular" pitchFamily="2" charset="-78"/>
                <a:cs typeface="Al-Jazeera-Arabic-Regular" pitchFamily="2" charset="-78"/>
              </a:rPr>
              <a:t> </a:t>
            </a:r>
            <a:r>
              <a:rPr lang="ar-SA" sz="2000" dirty="0">
                <a:solidFill>
                  <a:schemeClr val="bg1"/>
                </a:solidFill>
                <a:latin typeface="Al-Jazeera-Arabic-Regular" pitchFamily="2" charset="-78"/>
                <a:cs typeface="Al-Jazeera-Arabic-Regular" pitchFamily="2" charset="-78"/>
              </a:rPr>
              <a:t> وغيره من المواقع التي تساعدنا على مشاهدة الأعمال الفنية المصممة. </a:t>
            </a:r>
            <a:endParaRPr lang="en-EG" sz="2000"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7744435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7028</TotalTime>
  <Words>1843</Words>
  <Application>Microsoft Macintosh PowerPoint</Application>
  <PresentationFormat>Widescreen</PresentationFormat>
  <Paragraphs>248</Paragraphs>
  <Slides>41</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Al-Jazeera-Arabic-Bold</vt:lpstr>
      <vt:lpstr>Al-Jazeera-Arabic-Regular</vt:lpstr>
      <vt:lpstr>Arial</vt:lpstr>
      <vt:lpstr>Calibri</vt:lpstr>
      <vt:lpstr>Calibri Light</vt:lpstr>
      <vt:lpstr>Somar</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146</cp:revision>
  <dcterms:created xsi:type="dcterms:W3CDTF">2023-04-29T09:08:23Z</dcterms:created>
  <dcterms:modified xsi:type="dcterms:W3CDTF">2023-07-19T16:08:58Z</dcterms:modified>
</cp:coreProperties>
</file>