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colors2.xml" ContentType="application/vnd.openxmlformats-officedocument.drawingml.diagramColors+xml"/>
  <Override PartName="/ppt/diagrams/drawing2.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31" r:id="rId2"/>
    <p:sldId id="632" r:id="rId3"/>
    <p:sldId id="633" r:id="rId4"/>
    <p:sldId id="634" r:id="rId5"/>
    <p:sldId id="640" r:id="rId6"/>
    <p:sldId id="554" r:id="rId7"/>
    <p:sldId id="555" r:id="rId8"/>
    <p:sldId id="556" r:id="rId9"/>
    <p:sldId id="557" r:id="rId10"/>
    <p:sldId id="558" r:id="rId11"/>
    <p:sldId id="560" r:id="rId12"/>
    <p:sldId id="562" r:id="rId13"/>
    <p:sldId id="561" r:id="rId14"/>
    <p:sldId id="559" r:id="rId15"/>
    <p:sldId id="641" r:id="rId16"/>
    <p:sldId id="583" r:id="rId17"/>
    <p:sldId id="584" r:id="rId18"/>
    <p:sldId id="585" r:id="rId19"/>
    <p:sldId id="586" r:id="rId20"/>
    <p:sldId id="587" r:id="rId21"/>
    <p:sldId id="588" r:id="rId22"/>
    <p:sldId id="642" r:id="rId23"/>
    <p:sldId id="567" r:id="rId24"/>
    <p:sldId id="592" r:id="rId25"/>
    <p:sldId id="593" r:id="rId26"/>
    <p:sldId id="594" r:id="rId27"/>
    <p:sldId id="643" r:id="rId28"/>
    <p:sldId id="595" r:id="rId29"/>
    <p:sldId id="596" r:id="rId30"/>
    <p:sldId id="644" r:id="rId31"/>
    <p:sldId id="597" r:id="rId32"/>
    <p:sldId id="598" r:id="rId33"/>
    <p:sldId id="645" r:id="rId34"/>
    <p:sldId id="600" r:id="rId35"/>
    <p:sldId id="601" r:id="rId36"/>
    <p:sldId id="602" r:id="rId37"/>
    <p:sldId id="637" r:id="rId38"/>
    <p:sldId id="646" r:id="rId39"/>
    <p:sldId id="638" r:id="rId40"/>
    <p:sldId id="6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555460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34365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9728973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187256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7</a:t>
            </a:r>
          </a:p>
        </p:txBody>
      </p:sp>
      <p:sp>
        <p:nvSpPr>
          <p:cNvPr id="6" name="TextBox 5">
            <a:extLst>
              <a:ext uri="{FF2B5EF4-FFF2-40B4-BE49-F238E27FC236}">
                <a16:creationId xmlns:a16="http://schemas.microsoft.com/office/drawing/2014/main" id="{FEA042EE-C8CC-E074-27DF-53A34124BF15}"/>
              </a:ext>
            </a:extLst>
          </p:cNvPr>
          <p:cNvSpPr txBox="1"/>
          <p:nvPr/>
        </p:nvSpPr>
        <p:spPr>
          <a:xfrm>
            <a:off x="491891" y="5919100"/>
            <a:ext cx="1678921"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Team Building</a:t>
            </a:r>
          </a:p>
        </p:txBody>
      </p:sp>
    </p:spTree>
    <p:extLst>
      <p:ext uri="{BB962C8B-B14F-4D97-AF65-F5344CB8AC3E}">
        <p14:creationId xmlns:p14="http://schemas.microsoft.com/office/powerpoint/2010/main" val="2534116099"/>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5" name="TextBox 4">
            <a:extLst>
              <a:ext uri="{FF2B5EF4-FFF2-40B4-BE49-F238E27FC236}">
                <a16:creationId xmlns:a16="http://schemas.microsoft.com/office/drawing/2014/main" id="{F2232C3C-829C-94C6-E9F6-C5ED9FDB7080}"/>
              </a:ext>
            </a:extLst>
          </p:cNvPr>
          <p:cNvSpPr txBox="1"/>
          <p:nvPr/>
        </p:nvSpPr>
        <p:spPr>
          <a:xfrm>
            <a:off x="4718121" y="1015922"/>
            <a:ext cx="6357112" cy="5338641"/>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4171825202"/>
      </p:ext>
    </p:extLst>
  </p:cSld>
  <p:clrMapOvr>
    <a:masterClrMapping/>
  </p:clrMapOvr>
  <mc:AlternateContent xmlns:mc="http://schemas.openxmlformats.org/markup-compatibility/2006" xmlns:p14="http://schemas.microsoft.com/office/powerpoint/2010/main">
    <mc:Choice Requires="p14">
      <p:transition spd="med" p14:dur="700" advTm="82000">
        <p:fade/>
      </p:transition>
    </mc:Choice>
    <mc:Fallback xmlns="">
      <p:transition spd="med" advTm="8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66126" y="874492"/>
            <a:ext cx="6149442" cy="1351075"/>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p:txBody>
      </p:sp>
      <p:sp>
        <p:nvSpPr>
          <p:cNvPr id="4" name="TextBox 3">
            <a:extLst>
              <a:ext uri="{FF2B5EF4-FFF2-40B4-BE49-F238E27FC236}">
                <a16:creationId xmlns:a16="http://schemas.microsoft.com/office/drawing/2014/main" id="{9BA59658-412D-3123-6FB2-1ABAE8EE7145}"/>
              </a:ext>
            </a:extLst>
          </p:cNvPr>
          <p:cNvSpPr txBox="1"/>
          <p:nvPr/>
        </p:nvSpPr>
        <p:spPr>
          <a:xfrm>
            <a:off x="3461336" y="2290208"/>
            <a:ext cx="5741750" cy="4031873"/>
          </a:xfrm>
          <a:prstGeom prst="rect">
            <a:avLst/>
          </a:prstGeom>
          <a:noFill/>
        </p:spPr>
        <p:txBody>
          <a:bodyPr wrap="square" rtlCol="0">
            <a:spAutoFit/>
          </a:bodyPr>
          <a:lstStyle/>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00AF1015-6116-8CE1-6B5B-FCB98807CDA7}"/>
              </a:ext>
            </a:extLst>
          </p:cNvPr>
          <p:cNvSpPr txBox="1"/>
          <p:nvPr/>
        </p:nvSpPr>
        <p:spPr>
          <a:xfrm>
            <a:off x="7640847" y="2986992"/>
            <a:ext cx="4349696" cy="2062103"/>
          </a:xfrm>
          <a:prstGeom prst="rect">
            <a:avLst/>
          </a:prstGeom>
          <a:noFill/>
        </p:spPr>
        <p:txBody>
          <a:bodyPr wrap="square" rtlCol="0">
            <a:spAutoFit/>
          </a:bodyPr>
          <a:lstStyle/>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a:t>
            </a:r>
          </a:p>
          <a:p>
            <a:pPr marL="577850" lvl="2" algn="just"/>
            <a:r>
              <a:rPr lang="en-US" b="1" dirty="0">
                <a:solidFill>
                  <a:srgbClr val="0070C0"/>
                </a:solidFill>
                <a:latin typeface="Tajawal ExtraBold" panose="00000800000000000000" pitchFamily="2" charset="-78"/>
                <a:cs typeface="Tajawal ExtraBold" panose="00000800000000000000" pitchFamily="2" charset="-78"/>
              </a:rPr>
              <a:t>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989143225"/>
      </p:ext>
    </p:extLst>
  </p:cSld>
  <p:clrMapOvr>
    <a:masterClrMapping/>
  </p:clrMapOvr>
  <mc:AlternateContent xmlns:mc="http://schemas.openxmlformats.org/markup-compatibility/2006" xmlns:p14="http://schemas.microsoft.com/office/powerpoint/2010/main">
    <mc:Choice Requires="p14">
      <p:transition spd="med" p14:dur="700" advTm="105000">
        <p:fade/>
      </p:transition>
    </mc:Choice>
    <mc:Fallback xmlns="">
      <p:transition spd="med" advTm="10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4" name="TextBox 3">
            <a:extLst>
              <a:ext uri="{FF2B5EF4-FFF2-40B4-BE49-F238E27FC236}">
                <a16:creationId xmlns:a16="http://schemas.microsoft.com/office/drawing/2014/main" id="{6C2C40B8-F176-5D98-F94B-D0CA9C4108D4}"/>
              </a:ext>
            </a:extLst>
          </p:cNvPr>
          <p:cNvSpPr txBox="1"/>
          <p:nvPr/>
        </p:nvSpPr>
        <p:spPr>
          <a:xfrm>
            <a:off x="4673789" y="1164443"/>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0A1F61"/>
                </a:solidFill>
                <a:cs typeface="Tajawal ExtraBold" panose="00000800000000000000" pitchFamily="2" charset="-78"/>
              </a:rPr>
              <a:t>Successful virtual teams require leadership and high-level communication skills. 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spTree>
    <p:extLst>
      <p:ext uri="{BB962C8B-B14F-4D97-AF65-F5344CB8AC3E}">
        <p14:creationId xmlns:p14="http://schemas.microsoft.com/office/powerpoint/2010/main" val="4213280362"/>
      </p:ext>
    </p:extLst>
  </p:cSld>
  <p:clrMapOvr>
    <a:masterClrMapping/>
  </p:clrMapOvr>
  <mc:AlternateContent xmlns:mc="http://schemas.openxmlformats.org/markup-compatibility/2006" xmlns:p14="http://schemas.microsoft.com/office/powerpoint/2010/main">
    <mc:Choice Requires="p14">
      <p:transition spd="med" p14:dur="700" advTm="120000">
        <p:fade/>
      </p:transition>
    </mc:Choice>
    <mc:Fallback xmlns="">
      <p:transition spd="med" advTm="12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29866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672260"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pic>
        <p:nvPicPr>
          <p:cNvPr id="6" name="Picture 5" descr="Diagram&#10;&#10;Description automatically generated">
            <a:extLst>
              <a:ext uri="{FF2B5EF4-FFF2-40B4-BE49-F238E27FC236}">
                <a16:creationId xmlns:a16="http://schemas.microsoft.com/office/drawing/2014/main" id="{3C04CFB2-766A-5617-4051-B8908F9872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3604" y="2081111"/>
            <a:ext cx="6404792" cy="3602696"/>
          </a:xfrm>
          <a:prstGeom prst="rect">
            <a:avLst/>
          </a:prstGeom>
        </p:spPr>
      </p:pic>
    </p:spTree>
    <p:extLst>
      <p:ext uri="{BB962C8B-B14F-4D97-AF65-F5344CB8AC3E}">
        <p14:creationId xmlns:p14="http://schemas.microsoft.com/office/powerpoint/2010/main" val="807733346"/>
      </p:ext>
    </p:extLst>
  </p:cSld>
  <p:clrMapOvr>
    <a:masterClrMapping/>
  </p:clrMapOvr>
  <mc:AlternateContent xmlns:mc="http://schemas.openxmlformats.org/markup-compatibility/2006" xmlns:p14="http://schemas.microsoft.com/office/powerpoint/2010/main">
    <mc:Choice Requires="p14">
      <p:transition spd="med" p14:dur="700" advTm="7000">
        <p:fade/>
      </p:transition>
    </mc:Choice>
    <mc:Fallback xmlns="">
      <p:transition spd="med" advTm="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4956" y="1149280"/>
            <a:ext cx="500169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10581" y="1947283"/>
            <a:ext cx="6212880" cy="419031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
        <p:nvSpPr>
          <p:cNvPr id="12" name="TextBox 11">
            <a:extLst>
              <a:ext uri="{FF2B5EF4-FFF2-40B4-BE49-F238E27FC236}">
                <a16:creationId xmlns:a16="http://schemas.microsoft.com/office/drawing/2014/main" id="{44ADC5B3-94C0-2DDB-BF59-48F1901E654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graphicFrame>
        <p:nvGraphicFramePr>
          <p:cNvPr id="14" name="Diagram 13">
            <a:extLst>
              <a:ext uri="{FF2B5EF4-FFF2-40B4-BE49-F238E27FC236}">
                <a16:creationId xmlns:a16="http://schemas.microsoft.com/office/drawing/2014/main" id="{17C95430-12E4-CC33-DF43-14CB4BAF8DDA}"/>
              </a:ext>
            </a:extLst>
          </p:cNvPr>
          <p:cNvGraphicFramePr/>
          <p:nvPr>
            <p:extLst>
              <p:ext uri="{D42A27DB-BD31-4B8C-83A1-F6EECF244321}">
                <p14:modId xmlns:p14="http://schemas.microsoft.com/office/powerpoint/2010/main" val="995610961"/>
              </p:ext>
            </p:extLst>
          </p:nvPr>
        </p:nvGraphicFramePr>
        <p:xfrm>
          <a:off x="5729680" y="1086442"/>
          <a:ext cx="7043763" cy="5173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82982" y="2111646"/>
            <a:ext cx="6418620" cy="4148636"/>
          </a:xfrm>
          <a:prstGeom prst="rect">
            <a:avLst/>
          </a:prstGeom>
          <a:noFill/>
        </p:spPr>
        <p:txBody>
          <a:bodyPr wrap="square" rtlCol="0">
            <a:spAutoFit/>
          </a:bodyPr>
          <a:lstStyle/>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Being able to do all of these things, and keep the right balance, gets results, builds morale, improves quality, develops teams and productivity and is the mark of a successful manager and leader.</a:t>
            </a:r>
          </a:p>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'three circles' diagram  illustrates three core responsibilities:</a:t>
            </a:r>
          </a:p>
          <a:p>
            <a:pPr marL="1889125" lvl="2" indent="-457200" algn="just">
              <a:lnSpc>
                <a:spcPts val="29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Achieving the task</a:t>
            </a:r>
          </a:p>
          <a:p>
            <a:pPr marL="1889125" lvl="2" indent="-457200" algn="just">
              <a:lnSpc>
                <a:spcPts val="29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the team or group</a:t>
            </a:r>
          </a:p>
          <a:p>
            <a:pPr marL="1889125" lvl="2" indent="-457200" algn="just">
              <a:lnSpc>
                <a:spcPts val="29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individuals</a:t>
            </a:r>
          </a:p>
          <a:p>
            <a:pPr marL="974725" indent="-457200" algn="just">
              <a:lnSpc>
                <a:spcPts val="29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a16="http://schemas.microsoft.com/office/drawing/2014/main" id="{E6A70CD6-1628-0129-19AA-63A887D613E9}"/>
              </a:ext>
            </a:extLst>
          </p:cNvPr>
          <p:cNvSpPr txBox="1"/>
          <p:nvPr/>
        </p:nvSpPr>
        <p:spPr>
          <a:xfrm>
            <a:off x="2344956" y="1149280"/>
            <a:ext cx="500169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a:t>
            </a:r>
          </a:p>
        </p:txBody>
      </p:sp>
      <p:sp>
        <p:nvSpPr>
          <p:cNvPr id="14" name="TextBox 13">
            <a:extLst>
              <a:ext uri="{FF2B5EF4-FFF2-40B4-BE49-F238E27FC236}">
                <a16:creationId xmlns:a16="http://schemas.microsoft.com/office/drawing/2014/main" id="{42F84EE0-B798-A440-9222-78B2A48E0F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graphicFrame>
        <p:nvGraphicFramePr>
          <p:cNvPr id="15" name="Diagram 14">
            <a:extLst>
              <a:ext uri="{FF2B5EF4-FFF2-40B4-BE49-F238E27FC236}">
                <a16:creationId xmlns:a16="http://schemas.microsoft.com/office/drawing/2014/main" id="{7B12B0B0-AC7F-F183-810A-E2F11FD98336}"/>
              </a:ext>
            </a:extLst>
          </p:cNvPr>
          <p:cNvGraphicFramePr/>
          <p:nvPr>
            <p:extLst>
              <p:ext uri="{D42A27DB-BD31-4B8C-83A1-F6EECF244321}">
                <p14:modId xmlns:p14="http://schemas.microsoft.com/office/powerpoint/2010/main" val="3295018836"/>
              </p:ext>
            </p:extLst>
          </p:nvPr>
        </p:nvGraphicFramePr>
        <p:xfrm>
          <a:off x="5729680" y="1086442"/>
          <a:ext cx="7043763" cy="5173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6149399"/>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2173" y="1148994"/>
            <a:ext cx="675435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r>
              <a:rPr lang="en-US" sz="2800" b="1" dirty="0">
                <a:solidFill>
                  <a:srgbClr val="0070C0"/>
                </a:solidFill>
                <a:latin typeface="Tajawal Medium" panose="00000600000000000000" pitchFamily="2" charset="-78"/>
                <a:cs typeface="Tajawal Medium" panose="00000600000000000000" pitchFamily="2" charset="-78"/>
              </a:rPr>
              <a:t>The Task</a:t>
            </a:r>
          </a:p>
        </p:txBody>
      </p:sp>
      <p:sp>
        <p:nvSpPr>
          <p:cNvPr id="9" name="TextBox 8"/>
          <p:cNvSpPr txBox="1"/>
          <p:nvPr/>
        </p:nvSpPr>
        <p:spPr>
          <a:xfrm>
            <a:off x="245340" y="2114930"/>
            <a:ext cx="11184660" cy="3926716"/>
          </a:xfrm>
          <a:prstGeom prst="rect">
            <a:avLst/>
          </a:prstGeom>
          <a:noFill/>
        </p:spPr>
        <p:txBody>
          <a:bodyPr wrap="square" rtlCol="0">
            <a:spAutoFit/>
          </a:bodyPr>
          <a:lstStyle/>
          <a:p>
            <a:pPr marL="860425" indent="-3429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23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
        <p:nvSpPr>
          <p:cNvPr id="11" name="TextBox 10">
            <a:extLst>
              <a:ext uri="{FF2B5EF4-FFF2-40B4-BE49-F238E27FC236}">
                <a16:creationId xmlns:a16="http://schemas.microsoft.com/office/drawing/2014/main" id="{0234346D-F224-631C-F4A3-F985BB9DF8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5624" y="1103274"/>
            <a:ext cx="709841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r>
              <a:rPr lang="en-US" sz="2800" b="1" dirty="0">
                <a:solidFill>
                  <a:srgbClr val="0070C0"/>
                </a:solidFill>
                <a:latin typeface="Tajawal Medium" panose="00000600000000000000" pitchFamily="2" charset="-78"/>
                <a:cs typeface="Tajawal Medium" panose="00000600000000000000" pitchFamily="2" charset="-78"/>
              </a:rPr>
              <a:t>Individuals</a:t>
            </a:r>
          </a:p>
        </p:txBody>
      </p:sp>
      <p:sp>
        <p:nvSpPr>
          <p:cNvPr id="9" name="TextBox 8"/>
          <p:cNvSpPr txBox="1"/>
          <p:nvPr/>
        </p:nvSpPr>
        <p:spPr>
          <a:xfrm>
            <a:off x="141328" y="2024503"/>
            <a:ext cx="11447010" cy="4029693"/>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
        <p:nvSpPr>
          <p:cNvPr id="10" name="TextBox 9">
            <a:extLst>
              <a:ext uri="{FF2B5EF4-FFF2-40B4-BE49-F238E27FC236}">
                <a16:creationId xmlns:a16="http://schemas.microsoft.com/office/drawing/2014/main" id="{4B387D97-CEAF-59A0-4C88-012FCFCD395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2183" y="1126134"/>
            <a:ext cx="613398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r>
              <a:rPr lang="en-US" sz="2800" b="1" dirty="0">
                <a:solidFill>
                  <a:srgbClr val="0070C0"/>
                </a:solidFill>
                <a:latin typeface="Tajawal Medium" panose="00000600000000000000" pitchFamily="2" charset="-78"/>
                <a:cs typeface="Tajawal Medium" panose="00000600000000000000" pitchFamily="2" charset="-78"/>
              </a:rPr>
              <a:t>Team</a:t>
            </a:r>
          </a:p>
        </p:txBody>
      </p:sp>
      <p:sp>
        <p:nvSpPr>
          <p:cNvPr id="9" name="TextBox 8"/>
          <p:cNvSpPr txBox="1"/>
          <p:nvPr/>
        </p:nvSpPr>
        <p:spPr>
          <a:xfrm>
            <a:off x="259725" y="2106170"/>
            <a:ext cx="11238855" cy="3939540"/>
          </a:xfrm>
          <a:prstGeom prst="rect">
            <a:avLst/>
          </a:prstGeom>
          <a:noFill/>
        </p:spPr>
        <p:txBody>
          <a:bodyPr wrap="square" rtlCol="0">
            <a:spAutoFit/>
          </a:bodyPr>
          <a:lstStyle/>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lnSpc>
                <a:spcPts val="2000"/>
              </a:lnSpc>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
        <p:nvSpPr>
          <p:cNvPr id="10" name="TextBox 9">
            <a:extLst>
              <a:ext uri="{FF2B5EF4-FFF2-40B4-BE49-F238E27FC236}">
                <a16:creationId xmlns:a16="http://schemas.microsoft.com/office/drawing/2014/main" id="{EB0D4E1F-E90D-1454-0F28-031D57AFAF6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72247" y="814264"/>
            <a:ext cx="5221301" cy="954107"/>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p>
          <a:p>
            <a:r>
              <a:rPr lang="en-US" sz="2800" b="1" dirty="0">
                <a:solidFill>
                  <a:srgbClr val="0070C0"/>
                </a:solidFill>
                <a:latin typeface="Tajawal Medium" panose="00000600000000000000" pitchFamily="2" charset="-78"/>
                <a:cs typeface="Tajawal Medium" panose="00000600000000000000" pitchFamily="2" charset="-78"/>
              </a:rPr>
              <a:t>The Task Oriented Profile</a:t>
            </a:r>
          </a:p>
        </p:txBody>
      </p:sp>
      <p:sp>
        <p:nvSpPr>
          <p:cNvPr id="9" name="TextBox 8"/>
          <p:cNvSpPr txBox="1"/>
          <p:nvPr/>
        </p:nvSpPr>
        <p:spPr>
          <a:xfrm>
            <a:off x="51873" y="232706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task element, then you are more oriented towards a task-focused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task completion and less on the needs of the team or the individuals within the team.</a:t>
            </a:r>
          </a:p>
        </p:txBody>
      </p:sp>
      <p:pic>
        <p:nvPicPr>
          <p:cNvPr id="11" name="Picture 10" descr="Diagram&#10;&#10;Description automatically generated">
            <a:extLst>
              <a:ext uri="{FF2B5EF4-FFF2-40B4-BE49-F238E27FC236}">
                <a16:creationId xmlns:a16="http://schemas.microsoft.com/office/drawing/2014/main" id="{ED6D569F-BD42-3E5A-EB8A-B69F2EA8B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7318" y="2411730"/>
            <a:ext cx="5700420" cy="3206486"/>
          </a:xfrm>
          <a:prstGeom prst="rect">
            <a:avLst/>
          </a:prstGeom>
        </p:spPr>
      </p:pic>
      <p:sp>
        <p:nvSpPr>
          <p:cNvPr id="10" name="TextBox 9">
            <a:extLst>
              <a:ext uri="{FF2B5EF4-FFF2-40B4-BE49-F238E27FC236}">
                <a16:creationId xmlns:a16="http://schemas.microsoft.com/office/drawing/2014/main" id="{0A909027-303F-18D4-597A-03070A79553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3310513307"/>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7947" y="824447"/>
            <a:ext cx="5394425" cy="954107"/>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p>
          <a:p>
            <a:r>
              <a:rPr lang="en-US" sz="2800" b="1" dirty="0">
                <a:solidFill>
                  <a:srgbClr val="0070C0"/>
                </a:solidFill>
                <a:latin typeface="Tajawal Medium" panose="00000600000000000000" pitchFamily="2" charset="-78"/>
                <a:cs typeface="Tajawal Medium" panose="00000600000000000000" pitchFamily="2" charset="-78"/>
              </a:rPr>
              <a:t>The Individual Oriented Profile</a:t>
            </a:r>
          </a:p>
        </p:txBody>
      </p:sp>
      <p:sp>
        <p:nvSpPr>
          <p:cNvPr id="9" name="TextBox 8"/>
          <p:cNvSpPr txBox="1"/>
          <p:nvPr/>
        </p:nvSpPr>
        <p:spPr>
          <a:xfrm>
            <a:off x="50604" y="2155610"/>
            <a:ext cx="5611155" cy="3747244"/>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individual element, then you are more oriented towards an individual-focused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the needs of individuals and less on task completion and team cohesion.</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09636" y="2283211"/>
            <a:ext cx="5694558" cy="3203189"/>
          </a:xfrm>
          <a:prstGeom prst="rect">
            <a:avLst/>
          </a:prstGeom>
        </p:spPr>
      </p:pic>
      <p:sp>
        <p:nvSpPr>
          <p:cNvPr id="10" name="TextBox 9">
            <a:extLst>
              <a:ext uri="{FF2B5EF4-FFF2-40B4-BE49-F238E27FC236}">
                <a16:creationId xmlns:a16="http://schemas.microsoft.com/office/drawing/2014/main" id="{9AF127C4-9532-E0A4-29E6-2E905A468DF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688944385"/>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0807" y="802834"/>
            <a:ext cx="5221301" cy="954107"/>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 </a:t>
            </a:r>
          </a:p>
          <a:p>
            <a:r>
              <a:rPr lang="en-US" sz="2800" b="1" dirty="0">
                <a:solidFill>
                  <a:srgbClr val="0070C0"/>
                </a:solidFill>
                <a:latin typeface="Tajawal Medium" panose="00000600000000000000" pitchFamily="2" charset="-78"/>
                <a:cs typeface="Tajawal Medium" panose="00000600000000000000" pitchFamily="2" charset="-78"/>
              </a:rPr>
              <a:t>The Team Oriented Profile</a:t>
            </a:r>
          </a:p>
        </p:txBody>
      </p:sp>
      <p:sp>
        <p:nvSpPr>
          <p:cNvPr id="9" name="TextBox 8"/>
          <p:cNvSpPr txBox="1"/>
          <p:nvPr/>
        </p:nvSpPr>
        <p:spPr>
          <a:xfrm>
            <a:off x="68153" y="224705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40170" y="2366010"/>
            <a:ext cx="5659780" cy="3183626"/>
          </a:xfrm>
          <a:prstGeom prst="rect">
            <a:avLst/>
          </a:prstGeom>
        </p:spPr>
      </p:pic>
      <p:sp>
        <p:nvSpPr>
          <p:cNvPr id="12" name="TextBox 11">
            <a:extLst>
              <a:ext uri="{FF2B5EF4-FFF2-40B4-BE49-F238E27FC236}">
                <a16:creationId xmlns:a16="http://schemas.microsoft.com/office/drawing/2014/main" id="{ABEE482D-BFAD-809F-BDF4-03D30184F49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5033" y="1148994"/>
            <a:ext cx="500169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Action-Centered Leadership</a:t>
            </a:r>
          </a:p>
        </p:txBody>
      </p:sp>
      <p:sp>
        <p:nvSpPr>
          <p:cNvPr id="9" name="TextBox 8"/>
          <p:cNvSpPr txBox="1"/>
          <p:nvPr/>
        </p:nvSpPr>
        <p:spPr>
          <a:xfrm>
            <a:off x="211392" y="2119471"/>
            <a:ext cx="11115738" cy="4010200"/>
          </a:xfrm>
          <a:prstGeom prst="rect">
            <a:avLst/>
          </a:prstGeom>
          <a:noFill/>
        </p:spPr>
        <p:txBody>
          <a:bodyPr wrap="square" rtlCol="0">
            <a:spAutoFit/>
          </a:bodyPr>
          <a:lstStyle/>
          <a:p>
            <a:pPr marL="860425" indent="-342900">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John Adair's 50:50 Rule</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5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Adair also promotes a '50:50 rule' which he applies to various situations involving two possible influencers, </a:t>
            </a:r>
            <a:r>
              <a:rPr lang="en-US" sz="2300" b="1" dirty="0" err="1">
                <a:solidFill>
                  <a:srgbClr val="0A1F61"/>
                </a:solidFill>
                <a:latin typeface="Tajawal ExtraBold" panose="00000800000000000000" pitchFamily="2" charset="-78"/>
                <a:cs typeface="Tajawal ExtraBold" panose="00000800000000000000" pitchFamily="2" charset="-78"/>
              </a:rPr>
              <a:t>e.g</a:t>
            </a:r>
            <a:r>
              <a:rPr lang="en-US" sz="2300" b="1" dirty="0">
                <a:solidFill>
                  <a:srgbClr val="0A1F61"/>
                </a:solidFill>
                <a:latin typeface="Tajawal ExtraBold" panose="00000800000000000000" pitchFamily="2" charset="-78"/>
                <a:cs typeface="Tajawal ExtraBold" panose="00000800000000000000" pitchFamily="2" charset="-78"/>
              </a:rPr>
              <a:t> the view that </a:t>
            </a:r>
            <a:r>
              <a:rPr lang="en-US" sz="2300" b="1" dirty="0">
                <a:solidFill>
                  <a:srgbClr val="C00000"/>
                </a:solidFill>
                <a:latin typeface="Tajawal ExtraBold" panose="00000800000000000000" pitchFamily="2" charset="-78"/>
                <a:cs typeface="Tajawal ExtraBold" panose="00000800000000000000" pitchFamily="2" charset="-78"/>
              </a:rPr>
              <a:t>50% of motivation </a:t>
            </a:r>
            <a:r>
              <a:rPr lang="en-US" sz="2300" b="1" dirty="0">
                <a:solidFill>
                  <a:srgbClr val="0A1F61"/>
                </a:solidFill>
                <a:latin typeface="Tajawal ExtraBold" panose="00000800000000000000" pitchFamily="2" charset="-78"/>
                <a:cs typeface="Tajawal ExtraBold" panose="00000800000000000000" pitchFamily="2" charset="-78"/>
              </a:rPr>
              <a:t>lies with the individual and </a:t>
            </a:r>
            <a:r>
              <a:rPr lang="en-US" sz="2300" b="1" dirty="0">
                <a:solidFill>
                  <a:srgbClr val="C00000"/>
                </a:solidFill>
                <a:latin typeface="Tajawal ExtraBold" panose="00000800000000000000" pitchFamily="2" charset="-78"/>
                <a:cs typeface="Tajawal ExtraBold" panose="00000800000000000000" pitchFamily="2" charset="-78"/>
              </a:rPr>
              <a:t>50%</a:t>
            </a:r>
            <a:r>
              <a:rPr lang="en-US" sz="2300" b="1" dirty="0">
                <a:solidFill>
                  <a:srgbClr val="0A1F61"/>
                </a:solidFill>
                <a:latin typeface="Tajawal ExtraBold" panose="00000800000000000000" pitchFamily="2" charset="-78"/>
                <a:cs typeface="Tajawal ExtraBold" panose="00000800000000000000" pitchFamily="2" charset="-78"/>
              </a:rPr>
              <a:t> comes from </a:t>
            </a:r>
            <a:r>
              <a:rPr lang="en-US" sz="2300" b="1" dirty="0">
                <a:solidFill>
                  <a:srgbClr val="C00000"/>
                </a:solidFill>
                <a:latin typeface="Tajawal ExtraBold" panose="00000800000000000000" pitchFamily="2" charset="-78"/>
                <a:cs typeface="Tajawal ExtraBold" panose="00000800000000000000" pitchFamily="2" charset="-78"/>
              </a:rPr>
              <a:t>external factors</a:t>
            </a:r>
            <a:r>
              <a:rPr lang="en-US" sz="2300" b="1" dirty="0">
                <a:solidFill>
                  <a:srgbClr val="0A1F61"/>
                </a:solidFill>
                <a:latin typeface="Tajawal ExtraBold" panose="00000800000000000000" pitchFamily="2" charset="-78"/>
                <a:cs typeface="Tajawal ExtraBold" panose="00000800000000000000" pitchFamily="2" charset="-78"/>
              </a:rPr>
              <a:t>, among them leadership from another. </a:t>
            </a:r>
          </a:p>
          <a:p>
            <a:pPr marL="1317625" lvl="1" indent="-342900" algn="just">
              <a:lnSpc>
                <a:spcPts val="35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This contradicts most of the motivation mentors who assert that most motivation is from within the individual. </a:t>
            </a:r>
          </a:p>
          <a:p>
            <a:pPr marL="1317625" lvl="1" indent="-342900" algn="just">
              <a:lnSpc>
                <a:spcPts val="35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He also suggests that </a:t>
            </a:r>
            <a:r>
              <a:rPr lang="en-US" sz="2300" b="1" dirty="0">
                <a:solidFill>
                  <a:srgbClr val="C00000"/>
                </a:solidFill>
                <a:latin typeface="Tajawal ExtraBold" panose="00000800000000000000" pitchFamily="2" charset="-78"/>
                <a:cs typeface="Tajawal ExtraBold" panose="00000800000000000000" pitchFamily="2" charset="-78"/>
              </a:rPr>
              <a:t>50% of team </a:t>
            </a:r>
            <a:r>
              <a:rPr lang="en-US" sz="2300" b="1" dirty="0">
                <a:solidFill>
                  <a:srgbClr val="0A1F61"/>
                </a:solidFill>
                <a:latin typeface="Tajawal ExtraBold" panose="00000800000000000000" pitchFamily="2" charset="-78"/>
                <a:cs typeface="Tajawal ExtraBold" panose="00000800000000000000" pitchFamily="2" charset="-78"/>
              </a:rPr>
              <a:t>building success comes from the team and </a:t>
            </a:r>
            <a:r>
              <a:rPr lang="en-US" sz="2300" b="1" dirty="0">
                <a:solidFill>
                  <a:srgbClr val="C00000"/>
                </a:solidFill>
                <a:latin typeface="Tajawal ExtraBold" panose="00000800000000000000" pitchFamily="2" charset="-78"/>
                <a:cs typeface="Tajawal ExtraBold" panose="00000800000000000000" pitchFamily="2" charset="-78"/>
              </a:rPr>
              <a:t>50% from the leader</a:t>
            </a:r>
            <a:r>
              <a:rPr lang="en-US" sz="23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CEF805A3-3B7C-07A5-0439-8E5CEAD534F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871968684"/>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29866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672260"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pic>
        <p:nvPicPr>
          <p:cNvPr id="3" name="Picture 2" descr="A picture containing text, blackboard&#10;&#10;Description automatically generated">
            <a:extLst>
              <a:ext uri="{FF2B5EF4-FFF2-40B4-BE49-F238E27FC236}">
                <a16:creationId xmlns:a16="http://schemas.microsoft.com/office/drawing/2014/main" id="{CFB60A45-F954-F024-0DCE-61BA5AE50F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54397" y="2045970"/>
            <a:ext cx="6471854" cy="3632617"/>
          </a:xfrm>
          <a:prstGeom prst="rect">
            <a:avLst/>
          </a:prstGeom>
        </p:spPr>
      </p:pic>
    </p:spTree>
    <p:extLst>
      <p:ext uri="{BB962C8B-B14F-4D97-AF65-F5344CB8AC3E}">
        <p14:creationId xmlns:p14="http://schemas.microsoft.com/office/powerpoint/2010/main" val="3324304077"/>
      </p:ext>
    </p:extLst>
  </p:cSld>
  <p:clrMapOvr>
    <a:masterClrMapping/>
  </p:clrMapOvr>
  <mc:AlternateContent xmlns:mc="http://schemas.openxmlformats.org/markup-compatibility/2006" xmlns:p14="http://schemas.microsoft.com/office/powerpoint/2010/main">
    <mc:Choice Requires="p14">
      <p:transition spd="med" p14:dur="700" advTm="23000">
        <p:fade/>
      </p:transition>
    </mc:Choice>
    <mc:Fallback xmlns="">
      <p:transition spd="med" advTm="2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9" name="TextBox 8"/>
          <p:cNvSpPr txBox="1"/>
          <p:nvPr/>
        </p:nvSpPr>
        <p:spPr>
          <a:xfrm>
            <a:off x="153900" y="1667412"/>
            <a:ext cx="10818985" cy="4349909"/>
          </a:xfrm>
          <a:prstGeom prst="rect">
            <a:avLst/>
          </a:prstGeom>
          <a:noFill/>
        </p:spPr>
        <p:txBody>
          <a:bodyPr wrap="square" rtlCol="0">
            <a:spAutoFit/>
          </a:bodyPr>
          <a:lstStyle/>
          <a:p>
            <a:pPr marL="2628900" lvl="4" indent="-457200" algn="just">
              <a:lnSpc>
                <a:spcPts val="3000"/>
              </a:lnSpc>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chemeClr val="accent2"/>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2200"/>
              </a:lnSpc>
              <a:buFont typeface="Wingdings" panose="05000000000000000000" pitchFamily="2" charset="2"/>
              <a:buChar char="q"/>
            </a:pPr>
            <a:r>
              <a:rPr lang="en-US" sz="2200" b="1" u="sng" dirty="0">
                <a:solidFill>
                  <a:srgbClr val="0070C0"/>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
        <p:nvSpPr>
          <p:cNvPr id="10" name="TextBox 9">
            <a:extLst>
              <a:ext uri="{FF2B5EF4-FFF2-40B4-BE49-F238E27FC236}">
                <a16:creationId xmlns:a16="http://schemas.microsoft.com/office/drawing/2014/main" id="{23BB676D-3230-464F-337C-D03FD80FCCF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86267" y="2020656"/>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Lost motivation for lack of individual recognition.</a:t>
            </a:r>
          </a:p>
        </p:txBody>
      </p:sp>
      <p:sp>
        <p:nvSpPr>
          <p:cNvPr id="11" name="TextBox 10">
            <a:extLst>
              <a:ext uri="{FF2B5EF4-FFF2-40B4-BE49-F238E27FC236}">
                <a16:creationId xmlns:a16="http://schemas.microsoft.com/office/drawing/2014/main" id="{3D6C260C-D7DF-F972-9299-B425656BE7AC}"/>
              </a:ext>
            </a:extLst>
          </p:cNvPr>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12" name="TextBox 11">
            <a:extLst>
              <a:ext uri="{FF2B5EF4-FFF2-40B4-BE49-F238E27FC236}">
                <a16:creationId xmlns:a16="http://schemas.microsoft.com/office/drawing/2014/main" id="{A169265A-8D1E-3502-A900-E9FA7FFC075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1622014"/>
            <a:ext cx="10818985" cy="4453207"/>
          </a:xfrm>
          <a:prstGeom prst="rect">
            <a:avLst/>
          </a:prstGeom>
          <a:noFill/>
        </p:spPr>
        <p:txBody>
          <a:bodyPr wrap="square" rtlCol="0">
            <a:spAutoFit/>
          </a:bodyPr>
          <a:lstStyle/>
          <a:p>
            <a:pPr marL="2803525" lvl="4" indent="-457200" algn="just">
              <a:lnSpc>
                <a:spcPts val="3000"/>
              </a:lnSpc>
              <a:buFont typeface="Wingdings" panose="05000000000000000000" pitchFamily="2" charset="2"/>
              <a:buChar char="q"/>
            </a:pPr>
            <a:r>
              <a:rPr lang="en-US" sz="2200" b="1" u="sng" dirty="0">
                <a:solidFill>
                  <a:srgbClr val="0070C0"/>
                </a:solidFill>
                <a:latin typeface="Tajawal ExtraBold" panose="00000800000000000000" pitchFamily="2" charset="-78"/>
                <a:cs typeface="Tajawal ExtraBold" panose="00000800000000000000" pitchFamily="2" charset="-78"/>
              </a:rPr>
              <a:t>When should you build teams? </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a strategic plan for addressing community issues.</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up a new organization or initiative.</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new program or intervention.</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coalition.</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Planning and carrying out a community assessment.</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Evaluating an organization, initiative, or intervention.</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Spearheading an advocacy campaign with a specific goal.</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Running a fundraising event or campaign.</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Staffing and running an organization or initiative.</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Engaging in ongoing advocacy.</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Performing a particular function within a community program or initiative.</a:t>
            </a:r>
          </a:p>
          <a:p>
            <a:pPr marL="1431925" lvl="1"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Changing the community over the long term.</a:t>
            </a:r>
          </a:p>
        </p:txBody>
      </p:sp>
      <p:sp>
        <p:nvSpPr>
          <p:cNvPr id="11" name="TextBox 10">
            <a:extLst>
              <a:ext uri="{FF2B5EF4-FFF2-40B4-BE49-F238E27FC236}">
                <a16:creationId xmlns:a16="http://schemas.microsoft.com/office/drawing/2014/main" id="{977DC473-4C79-3B0E-EA4D-473B83F7C891}"/>
              </a:ext>
            </a:extLst>
          </p:cNvPr>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12" name="TextBox 11">
            <a:extLst>
              <a:ext uri="{FF2B5EF4-FFF2-40B4-BE49-F238E27FC236}">
                <a16:creationId xmlns:a16="http://schemas.microsoft.com/office/drawing/2014/main" id="{C17CFDAF-1C3F-0004-2BBD-ADD1FCA8B1E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1928651985"/>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7880" y="2080674"/>
            <a:ext cx="11091950" cy="7268080"/>
          </a:xfrm>
          <a:prstGeom prst="rect">
            <a:avLst/>
          </a:prstGeom>
          <a:noFill/>
        </p:spPr>
        <p:txBody>
          <a:bodyPr wrap="square" numCol="2" spcCol="0" rtlCol="0">
            <a:spAutoFit/>
          </a:bodyPr>
          <a:lstStyle/>
          <a:p>
            <a:pPr marL="795338" lvl="2" indent="-225425" algn="just">
              <a:lnSpc>
                <a:spcPts val="2100"/>
              </a:lnSpc>
              <a:buFont typeface="Wingdings" panose="05000000000000000000" pitchFamily="2" charset="2"/>
              <a:buChar char="§"/>
            </a:pPr>
            <a:r>
              <a:rPr lang="en-US" sz="2000" b="1" dirty="0">
                <a:solidFill>
                  <a:schemeClr val="accent1"/>
                </a:solidFill>
                <a:latin typeface="Tajawal ExtraBold" panose="00000800000000000000" pitchFamily="2" charset="-78"/>
                <a:cs typeface="Tajawal ExtraBold" panose="00000800000000000000" pitchFamily="2" charset="-78"/>
              </a:rPr>
              <a:t>Some lessons about </a:t>
            </a:r>
            <a:r>
              <a:rPr lang="en-US" sz="2000" b="1" dirty="0">
                <a:solidFill>
                  <a:schemeClr val="accent2"/>
                </a:solidFill>
                <a:latin typeface="Tajawal ExtraBold" panose="00000800000000000000" pitchFamily="2" charset="-78"/>
                <a:cs typeface="Tajawal ExtraBold" panose="00000800000000000000" pitchFamily="2" charset="-78"/>
              </a:rPr>
              <a:t>Great Groups</a:t>
            </a:r>
            <a:r>
              <a:rPr lang="en-US" sz="2000" b="1" dirty="0">
                <a:solidFill>
                  <a:schemeClr val="accent1"/>
                </a:solidFill>
                <a:latin typeface="Tajawal ExtraBold" panose="00000800000000000000" pitchFamily="2" charset="-78"/>
                <a:cs typeface="Tajawal ExtraBold" panose="00000800000000000000" pitchFamily="2" charset="-78"/>
              </a:rPr>
              <a:t>:</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Greatness starts with superb people.</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and great leaders create each other.</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has a strong leader</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 of Great Groups love talent and know where to find it.</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full of talented people who can work together.</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think they are on a mission from a leader.</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is an island -- but an island with a bridge to the mainland.</a:t>
            </a: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lnSpc>
                <a:spcPts val="21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 see themselves as winning underdogs.</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always have an enemy.</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People in Great Groups have blinders on.</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optimistic, not realistic.</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Great Groups the right person has the right job.</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leaders of Great Groups give them what they need and free them from the rest.</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ship (produce results).</a:t>
            </a:r>
          </a:p>
          <a:p>
            <a:pPr marL="795338" lvl="2" indent="-225425" algn="just">
              <a:lnSpc>
                <a:spcPts val="21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work is its own reward.</a:t>
            </a:r>
          </a:p>
          <a:p>
            <a:pPr marL="795338" lvl="2" indent="-225425"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a16="http://schemas.microsoft.com/office/drawing/2014/main" id="{B44F5BDE-8157-8F19-4034-7964DF541FEF}"/>
              </a:ext>
            </a:extLst>
          </p:cNvPr>
          <p:cNvSpPr txBox="1"/>
          <p:nvPr/>
        </p:nvSpPr>
        <p:spPr>
          <a:xfrm>
            <a:off x="1780223" y="1719037"/>
            <a:ext cx="6097904" cy="361637"/>
          </a:xfrm>
          <a:prstGeom prst="rect">
            <a:avLst/>
          </a:prstGeom>
          <a:noFill/>
        </p:spPr>
        <p:txBody>
          <a:bodyPr wrap="square">
            <a:spAutoFit/>
          </a:bodyPr>
          <a:lstStyle/>
          <a:p>
            <a:pPr marL="795338" indent="-225425" algn="just">
              <a:lnSpc>
                <a:spcPts val="2100"/>
              </a:lnSpc>
              <a:buFont typeface="Wingdings" panose="05000000000000000000" pitchFamily="2" charset="2"/>
              <a:buChar char="q"/>
            </a:pPr>
            <a:r>
              <a:rPr lang="en-US" sz="2000" b="1" u="sng" dirty="0">
                <a:solidFill>
                  <a:srgbClr val="0070C0"/>
                </a:solidFill>
                <a:latin typeface="Tajawal ExtraBold" panose="00000800000000000000" pitchFamily="2" charset="-78"/>
                <a:cs typeface="Tajawal ExtraBold" panose="00000800000000000000" pitchFamily="2" charset="-78"/>
              </a:rPr>
              <a:t>What makes a good team? </a:t>
            </a:r>
          </a:p>
        </p:txBody>
      </p:sp>
      <p:sp>
        <p:nvSpPr>
          <p:cNvPr id="13" name="TextBox 12">
            <a:extLst>
              <a:ext uri="{FF2B5EF4-FFF2-40B4-BE49-F238E27FC236}">
                <a16:creationId xmlns:a16="http://schemas.microsoft.com/office/drawing/2014/main" id="{84C87FD1-1F16-A7EF-FD25-EFDC5F05DD3B}"/>
              </a:ext>
            </a:extLst>
          </p:cNvPr>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14" name="TextBox 13">
            <a:extLst>
              <a:ext uri="{FF2B5EF4-FFF2-40B4-BE49-F238E27FC236}">
                <a16:creationId xmlns:a16="http://schemas.microsoft.com/office/drawing/2014/main" id="{D73C3501-2A8D-87D2-4137-4FAC367E0EF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906216456"/>
      </p:ext>
    </p:extLst>
  </p:cSld>
  <p:clrMapOvr>
    <a:masterClrMapping/>
  </p:clrMapOvr>
  <mc:AlternateContent xmlns:mc="http://schemas.openxmlformats.org/markup-compatibility/2006" xmlns:p14="http://schemas.microsoft.com/office/powerpoint/2010/main">
    <mc:Choice Requires="p14">
      <p:transition p14:dur="10" advTm="414000"/>
    </mc:Choice>
    <mc:Fallback xmlns="">
      <p:transition advTm="4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38388" y="2204541"/>
            <a:ext cx="10818985" cy="4093428"/>
          </a:xfrm>
          <a:prstGeom prst="rect">
            <a:avLst/>
          </a:prstGeom>
          <a:noFill/>
        </p:spPr>
        <p:txBody>
          <a:bodyPr wrap="square" rtlCol="0">
            <a:spAutoFit/>
          </a:bodyPr>
          <a:lstStyle/>
          <a:p>
            <a:pPr marL="517525" algn="just">
              <a:lnSpc>
                <a:spcPts val="3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How do you build a team? </a:t>
            </a:r>
          </a:p>
          <a:p>
            <a:pPr marL="517525" algn="just">
              <a:lnSpc>
                <a:spcPts val="3000"/>
              </a:lnSpc>
            </a:pPr>
            <a:endParaRPr lang="en-US" sz="2400" b="1" u="sng"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with the best people you can find.</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Choose team members so they'll have a good fit.</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diversity of backgrounds and perspectives</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commitment to the concept of working as a team</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team members committed to the team's guiding vision</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people with a sense of humor.</a:t>
            </a:r>
          </a:p>
          <a:p>
            <a:pPr marL="974725" lvl="1">
              <a:lnSpc>
                <a:spcPts val="2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C2A78318-E4C2-39B6-EF98-3B4E4D91957B}"/>
              </a:ext>
            </a:extLst>
          </p:cNvPr>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12" name="TextBox 11">
            <a:extLst>
              <a:ext uri="{FF2B5EF4-FFF2-40B4-BE49-F238E27FC236}">
                <a16:creationId xmlns:a16="http://schemas.microsoft.com/office/drawing/2014/main" id="{60FDAE46-B478-3B40-A9AB-29FF19DD2D8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796150127"/>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1678564"/>
            <a:ext cx="10818985" cy="4452501"/>
          </a:xfrm>
          <a:prstGeom prst="rect">
            <a:avLst/>
          </a:prstGeom>
          <a:noFill/>
        </p:spPr>
        <p:txBody>
          <a:bodyPr wrap="square" rtlCol="0">
            <a:spAutoFit/>
          </a:bodyPr>
          <a:lstStyle/>
          <a:p>
            <a:pPr marL="974725" lvl="1">
              <a:lnSpc>
                <a:spcPts val="2800"/>
              </a:lnSpc>
            </a:pPr>
            <a:r>
              <a:rPr lang="en-US" sz="2400" b="1" dirty="0">
                <a:solidFill>
                  <a:srgbClr val="0070C0"/>
                </a:solidFill>
                <a:latin typeface="Tajawal ExtraBold" panose="00000800000000000000" pitchFamily="2" charset="-78"/>
                <a:cs typeface="Tajawal ExtraBold" panose="00000800000000000000" pitchFamily="2" charset="-78"/>
              </a:rPr>
              <a:t>	      Tips for Building the Team:</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with the vision.</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 team bonds.</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 sure that the concept of a team is absolutely clear.</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Involve the team in jointly planning functionality and individual responsibilities. </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Address personal issues.</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team norms.</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Hash out the logistics of working as a team.</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the team with a doable task that requires teamwork</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Go back over both successes and failures to learn for the future.</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Provide both individual and team support.</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people something extra for working as a team.</a:t>
            </a:r>
          </a:p>
          <a:p>
            <a:pPr marL="1317625" lvl="1" indent="-3429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Reward accomplishments like crazy.</a:t>
            </a:r>
          </a:p>
        </p:txBody>
      </p:sp>
      <p:sp>
        <p:nvSpPr>
          <p:cNvPr id="10" name="TextBox 9">
            <a:extLst>
              <a:ext uri="{FF2B5EF4-FFF2-40B4-BE49-F238E27FC236}">
                <a16:creationId xmlns:a16="http://schemas.microsoft.com/office/drawing/2014/main" id="{173E5DB2-2755-3B81-A9D3-1A5283B8E823}"/>
              </a:ext>
            </a:extLst>
          </p:cNvPr>
          <p:cNvSpPr txBox="1"/>
          <p:nvPr/>
        </p:nvSpPr>
        <p:spPr>
          <a:xfrm>
            <a:off x="2410347" y="1111315"/>
            <a:ext cx="26330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Team Building</a:t>
            </a:r>
          </a:p>
        </p:txBody>
      </p:sp>
      <p:sp>
        <p:nvSpPr>
          <p:cNvPr id="11" name="TextBox 10">
            <a:extLst>
              <a:ext uri="{FF2B5EF4-FFF2-40B4-BE49-F238E27FC236}">
                <a16:creationId xmlns:a16="http://schemas.microsoft.com/office/drawing/2014/main" id="{D45C8ED4-1C2B-B5D1-E9F7-B042D5C4296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985805718"/>
      </p:ext>
    </p:extLst>
  </p:cSld>
  <p:clrMapOvr>
    <a:masterClrMapping/>
  </p:clrMapOvr>
  <mc:AlternateContent xmlns:mc="http://schemas.openxmlformats.org/markup-compatibility/2006" xmlns:p14="http://schemas.microsoft.com/office/powerpoint/2010/main">
    <mc:Choice Requires="p14">
      <p:transition p14:dur="10" advTm="232000"/>
    </mc:Choice>
    <mc:Fallback xmlns="">
      <p:transition advTm="23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107541" y="3113240"/>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8863380" y="3113240"/>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2" name="TextBox 1">
            <a:extLst>
              <a:ext uri="{FF2B5EF4-FFF2-40B4-BE49-F238E27FC236}">
                <a16:creationId xmlns:a16="http://schemas.microsoft.com/office/drawing/2014/main" id="{1656F79B-7829-0002-D51D-88267FCDE99F}"/>
              </a:ext>
            </a:extLst>
          </p:cNvPr>
          <p:cNvSpPr txBox="1"/>
          <p:nvPr/>
        </p:nvSpPr>
        <p:spPr>
          <a:xfrm>
            <a:off x="3047010" y="169838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Virtual Teams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6" name="Picture 5" descr="A close-up of hands holding a magnifying glass&#10;&#10;Description automatically generated with medium confidence">
            <a:extLst>
              <a:ext uri="{FF2B5EF4-FFF2-40B4-BE49-F238E27FC236}">
                <a16:creationId xmlns:a16="http://schemas.microsoft.com/office/drawing/2014/main" id="{73F44909-BD46-5F16-F50D-09CF703B7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6420" y="2732378"/>
            <a:ext cx="4359159" cy="3265287"/>
          </a:xfrm>
          <a:prstGeom prst="rect">
            <a:avLst/>
          </a:prstGeom>
        </p:spPr>
      </p:pic>
    </p:spTree>
    <p:extLst>
      <p:ext uri="{BB962C8B-B14F-4D97-AF65-F5344CB8AC3E}">
        <p14:creationId xmlns:p14="http://schemas.microsoft.com/office/powerpoint/2010/main" val="3941099546"/>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4940" y="1190414"/>
            <a:ext cx="250793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26290" y="2183544"/>
            <a:ext cx="11110774"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What is a virtual team? </a:t>
            </a:r>
            <a:r>
              <a:rPr lang="en-US" sz="2400" b="1" dirty="0">
                <a:solidFill>
                  <a:srgbClr val="0A1F61"/>
                </a:solidFill>
                <a:latin typeface="Tajawal ExtraBold" panose="00000800000000000000" pitchFamily="2" charset="-78"/>
                <a:cs typeface="Tajawal ExtraBold" panose="00000800000000000000" pitchFamily="2" charset="-78"/>
              </a:rPr>
              <a:t>A virtual team is “a group of people who work interdependently with a shared purpose across space, time, and organization boundaries using technology.”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virtual team consists of a group of employees or individuals who use digital tools to communicate.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 members can be based in the same psychical location, or working from different locations e.g., city or country.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many terms for virtual teams, such as ‘’geographically dispersed teams’’ or ‘’remote teams’’. </a:t>
            </a:r>
          </a:p>
        </p:txBody>
      </p:sp>
      <p:sp>
        <p:nvSpPr>
          <p:cNvPr id="10" name="TextBox 9">
            <a:extLst>
              <a:ext uri="{FF2B5EF4-FFF2-40B4-BE49-F238E27FC236}">
                <a16:creationId xmlns:a16="http://schemas.microsoft.com/office/drawing/2014/main" id="{30B59057-76D7-3F06-B6FC-0934984D85E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46ACB90-BBAD-2F3B-714B-362468B1A9F7}"/>
              </a:ext>
            </a:extLst>
          </p:cNvPr>
          <p:cNvPicPr>
            <a:picLocks noChangeAspect="1"/>
          </p:cNvPicPr>
          <p:nvPr/>
        </p:nvPicPr>
        <p:blipFill rotWithShape="1">
          <a:blip r:embed="rId2">
            <a:lum bright="-20000" contrast="40000"/>
          </a:blip>
          <a:srcRect l="6987"/>
          <a:stretch/>
        </p:blipFill>
        <p:spPr>
          <a:xfrm>
            <a:off x="2654682" y="1899"/>
            <a:ext cx="9533101" cy="6871802"/>
          </a:xfrm>
          <a:prstGeom prst="rect">
            <a:avLst/>
          </a:prstGeom>
        </p:spPr>
      </p:pic>
      <p:sp>
        <p:nvSpPr>
          <p:cNvPr id="7" name="TextBox 6"/>
          <p:cNvSpPr txBox="1"/>
          <p:nvPr/>
        </p:nvSpPr>
        <p:spPr>
          <a:xfrm>
            <a:off x="2654682" y="543490"/>
            <a:ext cx="250793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Virtual Teams</a:t>
            </a:r>
          </a:p>
        </p:txBody>
      </p:sp>
      <p:sp>
        <p:nvSpPr>
          <p:cNvPr id="13" name="TextBox 12">
            <a:extLst>
              <a:ext uri="{FF2B5EF4-FFF2-40B4-BE49-F238E27FC236}">
                <a16:creationId xmlns:a16="http://schemas.microsoft.com/office/drawing/2014/main" id="{D27593B6-4495-565A-FFAD-E97F72F69A5C}"/>
              </a:ext>
            </a:extLst>
          </p:cNvPr>
          <p:cNvSpPr txBox="1"/>
          <p:nvPr/>
        </p:nvSpPr>
        <p:spPr>
          <a:xfrm>
            <a:off x="182982" y="2854633"/>
            <a:ext cx="2391690"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b="1" i="0" u="none" strike="noStrike" baseline="0" dirty="0">
                <a:solidFill>
                  <a:srgbClr val="0A1F61"/>
                </a:solidFill>
                <a:latin typeface="ArialMT"/>
              </a:rPr>
              <a:t>Factors that impact virtual teams’ performance</a:t>
            </a:r>
            <a:endParaRPr lang="en-US" sz="2800" b="1" dirty="0">
              <a:solidFill>
                <a:srgbClr val="0A1F61"/>
              </a:solidFill>
            </a:endParaRPr>
          </a:p>
        </p:txBody>
      </p:sp>
      <p:sp>
        <p:nvSpPr>
          <p:cNvPr id="9" name="TextBox 8">
            <a:extLst>
              <a:ext uri="{FF2B5EF4-FFF2-40B4-BE49-F238E27FC236}">
                <a16:creationId xmlns:a16="http://schemas.microsoft.com/office/drawing/2014/main" id="{25C62945-916D-C806-62F7-724ED8C91C9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146244219"/>
      </p:ext>
    </p:extLst>
  </p:cSld>
  <p:clrMapOvr>
    <a:masterClrMapping/>
  </p:clrMapOvr>
  <mc:AlternateContent xmlns:mc="http://schemas.openxmlformats.org/markup-compatibility/2006" xmlns:p14="http://schemas.microsoft.com/office/powerpoint/2010/main">
    <mc:Choice Requires="p14">
      <p:transition p14:dur="10" advTm="447000"/>
    </mc:Choice>
    <mc:Fallback xmlns="">
      <p:transition advTm="44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61800" y="1660148"/>
            <a:ext cx="11153899" cy="4493538"/>
          </a:xfrm>
          <a:prstGeom prst="rect">
            <a:avLst/>
          </a:prstGeom>
          <a:noFill/>
        </p:spPr>
        <p:txBody>
          <a:bodyPr wrap="square" rtlCol="0">
            <a:spAutoFit/>
          </a:bodyPr>
          <a:lstStyle/>
          <a:p>
            <a:pPr marL="517525" algn="just"/>
            <a:r>
              <a:rPr lang="en-US" sz="2200" b="1" dirty="0">
                <a:solidFill>
                  <a:srgbClr val="0070C0"/>
                </a:solidFill>
                <a:latin typeface="Tajawal ExtraBold" panose="00000800000000000000" pitchFamily="2" charset="-78"/>
                <a:cs typeface="Tajawal ExtraBold" panose="00000800000000000000" pitchFamily="2" charset="-78"/>
              </a:rPr>
              <a:t>		      Factors affecting Virtual teams:</a:t>
            </a:r>
          </a:p>
          <a:p>
            <a:pPr marL="517525" algn="just"/>
            <a:r>
              <a:rPr lang="en-US" sz="2200" b="1" dirty="0">
                <a:solidFill>
                  <a:srgbClr val="0A1F61"/>
                </a:solidFill>
                <a:latin typeface="Tajawal ExtraBold" panose="00000800000000000000" pitchFamily="2" charset="-78"/>
                <a:cs typeface="Tajawal ExtraBold" panose="00000800000000000000" pitchFamily="2" charset="-78"/>
              </a:rPr>
              <a:t>1) A key factor is </a:t>
            </a: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along with management, information distribution and human resources.</a:t>
            </a:r>
          </a:p>
          <a:p>
            <a:pPr marL="1200150" lvl="1"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Technology is the cornerstone in virtual communication; therefore, it has the most influence in the efficiency and effectiveness of a virtual team’s performance.</a:t>
            </a:r>
          </a:p>
          <a:p>
            <a:pPr marL="517525" algn="just"/>
            <a:r>
              <a:rPr lang="en-US" sz="2200" b="1" dirty="0">
                <a:solidFill>
                  <a:srgbClr val="0A1F61"/>
                </a:solidFill>
                <a:latin typeface="Tajawal ExtraBold" panose="00000800000000000000" pitchFamily="2" charset="-78"/>
                <a:cs typeface="Tajawal ExtraBold" panose="00000800000000000000" pitchFamily="2" charset="-78"/>
              </a:rPr>
              <a:t>2) </a:t>
            </a:r>
            <a:r>
              <a:rPr lang="en-US" sz="2200" b="1" dirty="0">
                <a:solidFill>
                  <a:srgbClr val="C00000"/>
                </a:solidFill>
                <a:latin typeface="Tajawal ExtraBold" panose="00000800000000000000" pitchFamily="2" charset="-78"/>
                <a:cs typeface="Tajawal ExtraBold" panose="00000800000000000000" pitchFamily="2" charset="-78"/>
              </a:rPr>
              <a:t>Teamwork</a:t>
            </a:r>
            <a:r>
              <a:rPr lang="en-US" sz="2200" b="1" dirty="0">
                <a:solidFill>
                  <a:srgbClr val="0A1F61"/>
                </a:solidFill>
                <a:latin typeface="Tajawal ExtraBold" panose="00000800000000000000" pitchFamily="2" charset="-78"/>
                <a:cs typeface="Tajawal ExtraBold" panose="00000800000000000000" pitchFamily="2" charset="-78"/>
              </a:rPr>
              <a:t> is one of the core elements of an organization and it determines how well an organization performs. </a:t>
            </a:r>
          </a:p>
          <a:p>
            <a:pPr marL="10858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Teamwork is not only about how individuals work together, but also about how individuals correspond with the organization’s goals and strategies. It is necessary to examine the different levels of individuality in a work team - commitment, identification and attachment - to understand how team members affect team results and organizational goals.</a:t>
            </a:r>
          </a:p>
        </p:txBody>
      </p:sp>
      <p:sp>
        <p:nvSpPr>
          <p:cNvPr id="9" name="TextBox 8">
            <a:extLst>
              <a:ext uri="{FF2B5EF4-FFF2-40B4-BE49-F238E27FC236}">
                <a16:creationId xmlns:a16="http://schemas.microsoft.com/office/drawing/2014/main" id="{6C33D038-FF3A-0166-E04D-E74E6C314111}"/>
              </a:ext>
            </a:extLst>
          </p:cNvPr>
          <p:cNvSpPr txBox="1"/>
          <p:nvPr/>
        </p:nvSpPr>
        <p:spPr>
          <a:xfrm>
            <a:off x="2364940" y="1190414"/>
            <a:ext cx="250793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Virtual Teams</a:t>
            </a:r>
          </a:p>
        </p:txBody>
      </p:sp>
      <p:sp>
        <p:nvSpPr>
          <p:cNvPr id="12" name="TextBox 11">
            <a:extLst>
              <a:ext uri="{FF2B5EF4-FFF2-40B4-BE49-F238E27FC236}">
                <a16:creationId xmlns:a16="http://schemas.microsoft.com/office/drawing/2014/main" id="{68D0F26D-E451-8133-D819-56D1367CDF7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3071898434"/>
      </p:ext>
    </p:extLst>
  </p:cSld>
  <p:clrMapOvr>
    <a:masterClrMapping/>
  </p:clrMapOvr>
  <mc:AlternateContent xmlns:mc="http://schemas.openxmlformats.org/markup-compatibility/2006" xmlns:p14="http://schemas.microsoft.com/office/powerpoint/2010/main">
    <mc:Choice Requires="p14">
      <p:transition p14:dur="10" advTm="198100"/>
    </mc:Choice>
    <mc:Fallback xmlns="">
      <p:transition advTm="1981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04930" y="1672760"/>
            <a:ext cx="11110774" cy="4369209"/>
          </a:xfrm>
          <a:prstGeom prst="rect">
            <a:avLst/>
          </a:prstGeom>
          <a:noFill/>
        </p:spPr>
        <p:txBody>
          <a:bodyPr wrap="square" rtlCol="0">
            <a:spAutoFit/>
          </a:bodyPr>
          <a:lstStyle/>
          <a:p>
            <a:pPr marL="2346325" lvl="4" algn="just">
              <a:lnSpc>
                <a:spcPts val="3600"/>
              </a:lnSpc>
            </a:pPr>
            <a:r>
              <a:rPr lang="en-US" sz="2300" b="1" dirty="0">
                <a:solidFill>
                  <a:srgbClr val="0A1F61"/>
                </a:solidFill>
                <a:latin typeface="Tajawal ExtraBold" panose="00000800000000000000" pitchFamily="2" charset="-78"/>
                <a:cs typeface="Tajawal ExtraBold" panose="00000800000000000000" pitchFamily="2" charset="-78"/>
              </a:rPr>
              <a:t>3) </a:t>
            </a:r>
            <a:r>
              <a:rPr lang="en-US" sz="2300" b="1" dirty="0">
                <a:solidFill>
                  <a:srgbClr val="C00000"/>
                </a:solidFill>
                <a:latin typeface="Tajawal ExtraBold" panose="00000800000000000000" pitchFamily="2" charset="-78"/>
                <a:cs typeface="Tajawal ExtraBold" panose="00000800000000000000" pitchFamily="2" charset="-78"/>
              </a:rPr>
              <a:t>Operations</a:t>
            </a:r>
          </a:p>
          <a:p>
            <a:pPr marL="860425" indent="-3429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Knowledge, skills, and abilities are essential to teams and to successful organizations.</a:t>
            </a:r>
          </a:p>
          <a:p>
            <a:pPr marL="860425" indent="-3429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employees benefit corporations, by making it possible to cut down on office space and travel costs, all while making lower labor costs more appealing.</a:t>
            </a:r>
          </a:p>
          <a:p>
            <a:pPr marL="860425" indent="-3429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working enables around the clock operations and without time boundaries employers are more engaged in teamwork due to temporal flexibility. </a:t>
            </a:r>
          </a:p>
          <a:p>
            <a:pPr marL="860425" indent="-342900" algn="just">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can offer several benefits, such as cultural diversity, flexible time usage, and lower costs. </a:t>
            </a:r>
          </a:p>
        </p:txBody>
      </p:sp>
      <p:sp>
        <p:nvSpPr>
          <p:cNvPr id="10" name="TextBox 9">
            <a:extLst>
              <a:ext uri="{FF2B5EF4-FFF2-40B4-BE49-F238E27FC236}">
                <a16:creationId xmlns:a16="http://schemas.microsoft.com/office/drawing/2014/main" id="{E1F5982C-BA6C-16E0-A387-BE3BB9E728D0}"/>
              </a:ext>
            </a:extLst>
          </p:cNvPr>
          <p:cNvSpPr txBox="1"/>
          <p:nvPr/>
        </p:nvSpPr>
        <p:spPr>
          <a:xfrm>
            <a:off x="2364940" y="1190414"/>
            <a:ext cx="250793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Virtual Teams</a:t>
            </a:r>
          </a:p>
        </p:txBody>
      </p:sp>
      <p:sp>
        <p:nvSpPr>
          <p:cNvPr id="12" name="TextBox 11">
            <a:extLst>
              <a:ext uri="{FF2B5EF4-FFF2-40B4-BE49-F238E27FC236}">
                <a16:creationId xmlns:a16="http://schemas.microsoft.com/office/drawing/2014/main" id="{96AB19C4-2A34-4F33-3BC0-CD1F5EABEDF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3794733134"/>
      </p:ext>
    </p:extLst>
  </p:cSld>
  <p:clrMapOvr>
    <a:masterClrMapping/>
  </p:clrMapOvr>
  <mc:AlternateContent xmlns:mc="http://schemas.openxmlformats.org/markup-compatibility/2006" xmlns:p14="http://schemas.microsoft.com/office/powerpoint/2010/main">
    <mc:Choice Requires="p14">
      <p:transition p14:dur="10" advTm="199000"/>
    </mc:Choice>
    <mc:Fallback xmlns="">
      <p:transition advTm="19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107541" y="3113240"/>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8863380" y="3113240"/>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2" name="TextBox 1">
            <a:extLst>
              <a:ext uri="{FF2B5EF4-FFF2-40B4-BE49-F238E27FC236}">
                <a16:creationId xmlns:a16="http://schemas.microsoft.com/office/drawing/2014/main" id="{1656F79B-7829-0002-D51D-88267FCDE99F}"/>
              </a:ext>
            </a:extLst>
          </p:cNvPr>
          <p:cNvSpPr txBox="1"/>
          <p:nvPr/>
        </p:nvSpPr>
        <p:spPr>
          <a:xfrm>
            <a:off x="3047010" y="169838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Challenges of virtual team</a:t>
            </a:r>
          </a:p>
        </p:txBody>
      </p:sp>
      <p:pic>
        <p:nvPicPr>
          <p:cNvPr id="1026" name="Picture 2">
            <a:extLst>
              <a:ext uri="{FF2B5EF4-FFF2-40B4-BE49-F238E27FC236}">
                <a16:creationId xmlns:a16="http://schemas.microsoft.com/office/drawing/2014/main" id="{52E24FA8-4606-E123-0ED9-412368E6479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166" t="20343" r="22533"/>
          <a:stretch/>
        </p:blipFill>
        <p:spPr bwMode="auto">
          <a:xfrm>
            <a:off x="3981450" y="2709484"/>
            <a:ext cx="4229100" cy="3258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519854"/>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9220" y="1172916"/>
            <a:ext cx="486062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Challenges of 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80010" y="1905825"/>
            <a:ext cx="11257050" cy="4196085"/>
          </a:xfrm>
          <a:prstGeom prst="rect">
            <a:avLst/>
          </a:prstGeom>
          <a:noFill/>
        </p:spPr>
        <p:txBody>
          <a:bodyPr wrap="square" rtlCol="0">
            <a:spAutoFit/>
          </a:bodyPr>
          <a:lstStyle/>
          <a:p>
            <a:pPr marL="860425" indent="-342900" algn="just">
              <a:lnSpc>
                <a:spcPts val="3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Time, as a benefit, can be seen as synchronous, due to different time zones are limited by the ability to communicate synchronously and the solution appears as asynchronous communication media (e.g., e-mail).</a:t>
            </a:r>
          </a:p>
          <a:p>
            <a:pPr marL="1317625" lvl="1" indent="-342900" algn="just">
              <a:lnSpc>
                <a:spcPts val="3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may not accomplish tasks as quickly as face-to-face teams. Accomplishing tasks and reaching decisions takes more time for virtual teams than for face-to-face teams. Reasons for this may be that typing is slower than talking in person, and synchronicity makes communication challenging.</a:t>
            </a:r>
          </a:p>
        </p:txBody>
      </p:sp>
      <p:sp>
        <p:nvSpPr>
          <p:cNvPr id="10" name="TextBox 9">
            <a:extLst>
              <a:ext uri="{FF2B5EF4-FFF2-40B4-BE49-F238E27FC236}">
                <a16:creationId xmlns:a16="http://schemas.microsoft.com/office/drawing/2014/main" id="{93D10C82-8B93-8610-CF61-36FB90FAC4B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1137064680"/>
      </p:ext>
    </p:extLst>
  </p:cSld>
  <p:clrMapOvr>
    <a:masterClrMapping/>
  </p:clrMapOvr>
  <mc:AlternateContent xmlns:mc="http://schemas.openxmlformats.org/markup-compatibility/2006" xmlns:p14="http://schemas.microsoft.com/office/powerpoint/2010/main">
    <mc:Choice Requires="p14">
      <p:transition p14:dur="10" advTm="200000"/>
    </mc:Choice>
    <mc:Fallback xmlns="">
      <p:transition advTm="20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19324" y="1939715"/>
            <a:ext cx="11276385" cy="4201920"/>
          </a:xfrm>
          <a:prstGeom prst="rect">
            <a:avLst/>
          </a:prstGeom>
          <a:noFill/>
        </p:spPr>
        <p:txBody>
          <a:bodyPr wrap="square" rtlCol="0">
            <a:spAutoFit/>
          </a:bodyPr>
          <a:lstStyle/>
          <a:p>
            <a:pPr marL="860425" indent="-342900" algn="just">
              <a:lnSpc>
                <a:spcPts val="3600"/>
              </a:lnSpc>
              <a:buFont typeface="Wingdings" panose="05000000000000000000" pitchFamily="2" charset="2"/>
              <a:buChar char="q"/>
            </a:pPr>
            <a:r>
              <a:rPr lang="en-US" sz="2300" b="1" dirty="0">
                <a:solidFill>
                  <a:srgbClr val="0070C0"/>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Relational boundaries regarding virtual teams: “individuals are more likely to look within their relational networks rather than across networks for team members”. This can be seen as both an opportunity and as a challenge. </a:t>
            </a:r>
          </a:p>
          <a:p>
            <a:pPr marL="1317625" lvl="1" indent="-342900" algn="just">
              <a:lnSpc>
                <a:spcPts val="36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“Members have to work across differences in assumptions, motivations, knowledge bases … ”. It is possible that these aspects weaken the trust in other team members, which highly affect the efficiency of a virtual team.</a:t>
            </a:r>
          </a:p>
        </p:txBody>
      </p:sp>
      <p:sp>
        <p:nvSpPr>
          <p:cNvPr id="10" name="TextBox 9">
            <a:extLst>
              <a:ext uri="{FF2B5EF4-FFF2-40B4-BE49-F238E27FC236}">
                <a16:creationId xmlns:a16="http://schemas.microsoft.com/office/drawing/2014/main" id="{F3116672-E4F8-4A8A-4DE2-B6BBF6A7B2FA}"/>
              </a:ext>
            </a:extLst>
          </p:cNvPr>
          <p:cNvSpPr txBox="1"/>
          <p:nvPr/>
        </p:nvSpPr>
        <p:spPr>
          <a:xfrm>
            <a:off x="2319220" y="1172916"/>
            <a:ext cx="486062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Challenges of virtual teams</a:t>
            </a:r>
          </a:p>
        </p:txBody>
      </p:sp>
      <p:sp>
        <p:nvSpPr>
          <p:cNvPr id="12" name="TextBox 11">
            <a:extLst>
              <a:ext uri="{FF2B5EF4-FFF2-40B4-BE49-F238E27FC236}">
                <a16:creationId xmlns:a16="http://schemas.microsoft.com/office/drawing/2014/main" id="{9C96196C-3D6C-2A75-AAC8-073C291D1C1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09754224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107541" y="3113240"/>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8863380" y="3113240"/>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2" name="TextBox 1">
            <a:extLst>
              <a:ext uri="{FF2B5EF4-FFF2-40B4-BE49-F238E27FC236}">
                <a16:creationId xmlns:a16="http://schemas.microsoft.com/office/drawing/2014/main" id="{1656F79B-7829-0002-D51D-88267FCDE99F}"/>
              </a:ext>
            </a:extLst>
          </p:cNvPr>
          <p:cNvSpPr txBox="1"/>
          <p:nvPr/>
        </p:nvSpPr>
        <p:spPr>
          <a:xfrm>
            <a:off x="2866530" y="1756599"/>
            <a:ext cx="645893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Adaptability of virtual teams</a:t>
            </a:r>
          </a:p>
        </p:txBody>
      </p:sp>
      <p:pic>
        <p:nvPicPr>
          <p:cNvPr id="2050" name="Picture 2">
            <a:extLst>
              <a:ext uri="{FF2B5EF4-FFF2-40B4-BE49-F238E27FC236}">
                <a16:creationId xmlns:a16="http://schemas.microsoft.com/office/drawing/2014/main" id="{0D66BE9F-D21A-40F9-3EF7-D8BA9CB902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499" y="2619372"/>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236379"/>
      </p:ext>
    </p:extLst>
  </p:cSld>
  <p:clrMapOvr>
    <a:masterClrMapping/>
  </p:clrMapOvr>
  <mc:AlternateContent xmlns:mc="http://schemas.openxmlformats.org/markup-compatibility/2006" xmlns:p14="http://schemas.microsoft.com/office/powerpoint/2010/main">
    <mc:Choice Requires="p14">
      <p:transition spd="med" p14:dur="700" advTm="7000">
        <p:fade/>
      </p:transition>
    </mc:Choice>
    <mc:Fallback xmlns="">
      <p:transition spd="med" advTm="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1010" y="1221213"/>
            <a:ext cx="5522666" cy="520335"/>
          </a:xfrm>
          <a:prstGeom prst="rect">
            <a:avLst/>
          </a:prstGeom>
          <a:noFill/>
        </p:spPr>
        <p:txBody>
          <a:bodyPr wrap="square" rtlCol="0">
            <a:spAutoFit/>
          </a:bodyPr>
          <a:lstStyle/>
          <a:p>
            <a:pPr>
              <a:lnSpc>
                <a:spcPts val="3600"/>
              </a:lnSpc>
            </a:pPr>
            <a:r>
              <a:rPr lang="en-US" sz="2800" b="1" dirty="0">
                <a:solidFill>
                  <a:schemeClr val="accent2"/>
                </a:solidFill>
                <a:latin typeface="Tajawal ExtraBold" panose="00000800000000000000" pitchFamily="2" charset="-78"/>
                <a:cs typeface="Tajawal ExtraBold" panose="00000800000000000000" pitchFamily="2" charset="-78"/>
              </a:rPr>
              <a:t>Adaptability of 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06186" y="1969947"/>
            <a:ext cx="11110774" cy="4201920"/>
          </a:xfrm>
          <a:prstGeom prst="rect">
            <a:avLst/>
          </a:prstGeom>
          <a:noFill/>
        </p:spPr>
        <p:txBody>
          <a:bodyPr wrap="square" rtlCol="0">
            <a:spAutoFit/>
          </a:bodyPr>
          <a:lstStyle/>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as a capacity to understand and comprehend changes and as a willingness to being 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adaptive team members form an adaptive virtual time, which in turn contributes to the organization’s goals and outcomes. </a:t>
            </a:r>
          </a:p>
        </p:txBody>
      </p:sp>
      <p:sp>
        <p:nvSpPr>
          <p:cNvPr id="10" name="TextBox 9">
            <a:extLst>
              <a:ext uri="{FF2B5EF4-FFF2-40B4-BE49-F238E27FC236}">
                <a16:creationId xmlns:a16="http://schemas.microsoft.com/office/drawing/2014/main" id="{B223BC2F-33C0-F9AC-9E73-6D26961762C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266293" y="1994895"/>
            <a:ext cx="11110774" cy="4157357"/>
          </a:xfrm>
          <a:prstGeom prst="rect">
            <a:avLst/>
          </a:prstGeom>
          <a:noFill/>
        </p:spPr>
        <p:txBody>
          <a:bodyPr wrap="square" rtlCol="0">
            <a:spAutoFit/>
          </a:bodyPr>
          <a:lstStyle/>
          <a:p>
            <a:pPr marL="860425" indent="-342900" algn="just">
              <a:lnSpc>
                <a:spcPts val="29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29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29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29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
        <p:nvSpPr>
          <p:cNvPr id="10" name="TextBox 9">
            <a:extLst>
              <a:ext uri="{FF2B5EF4-FFF2-40B4-BE49-F238E27FC236}">
                <a16:creationId xmlns:a16="http://schemas.microsoft.com/office/drawing/2014/main" id="{03D82E90-73C0-B933-E8CC-20FE47CA5943}"/>
              </a:ext>
            </a:extLst>
          </p:cNvPr>
          <p:cNvSpPr txBox="1"/>
          <p:nvPr/>
        </p:nvSpPr>
        <p:spPr>
          <a:xfrm>
            <a:off x="2331010" y="1221213"/>
            <a:ext cx="5522666" cy="520335"/>
          </a:xfrm>
          <a:prstGeom prst="rect">
            <a:avLst/>
          </a:prstGeom>
          <a:noFill/>
        </p:spPr>
        <p:txBody>
          <a:bodyPr wrap="square" rtlCol="0">
            <a:spAutoFit/>
          </a:bodyPr>
          <a:lstStyle/>
          <a:p>
            <a:pPr>
              <a:lnSpc>
                <a:spcPts val="3600"/>
              </a:lnSpc>
            </a:pPr>
            <a:r>
              <a:rPr lang="en-US" sz="2800" b="1" dirty="0">
                <a:solidFill>
                  <a:schemeClr val="accent2"/>
                </a:solidFill>
                <a:latin typeface="Tajawal ExtraBold" panose="00000800000000000000" pitchFamily="2" charset="-78"/>
                <a:cs typeface="Tajawal ExtraBold" panose="00000800000000000000" pitchFamily="2" charset="-78"/>
              </a:rPr>
              <a:t>Adaptability of virtual teams</a:t>
            </a:r>
          </a:p>
        </p:txBody>
      </p:sp>
      <p:sp>
        <p:nvSpPr>
          <p:cNvPr id="12" name="TextBox 11">
            <a:extLst>
              <a:ext uri="{FF2B5EF4-FFF2-40B4-BE49-F238E27FC236}">
                <a16:creationId xmlns:a16="http://schemas.microsoft.com/office/drawing/2014/main" id="{24396C8D-71DD-BBCE-C4A0-6B548005D5E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107541" y="3113240"/>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8863380" y="3113240"/>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2" name="TextBox 1">
            <a:extLst>
              <a:ext uri="{FF2B5EF4-FFF2-40B4-BE49-F238E27FC236}">
                <a16:creationId xmlns:a16="http://schemas.microsoft.com/office/drawing/2014/main" id="{1656F79B-7829-0002-D51D-88267FCDE99F}"/>
              </a:ext>
            </a:extLst>
          </p:cNvPr>
          <p:cNvSpPr txBox="1"/>
          <p:nvPr/>
        </p:nvSpPr>
        <p:spPr>
          <a:xfrm>
            <a:off x="2866530" y="1756599"/>
            <a:ext cx="645893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Trust in virtual teams</a:t>
            </a:r>
          </a:p>
        </p:txBody>
      </p:sp>
      <p:pic>
        <p:nvPicPr>
          <p:cNvPr id="5122" name="Picture 2" descr="Build trust in remote teams">
            <a:extLst>
              <a:ext uri="{FF2B5EF4-FFF2-40B4-BE49-F238E27FC236}">
                <a16:creationId xmlns:a16="http://schemas.microsoft.com/office/drawing/2014/main" id="{DF065259-67ED-0291-84F0-9367D1E1E1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86951" y="2795693"/>
            <a:ext cx="4618098" cy="307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76229"/>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2090" y="1139556"/>
            <a:ext cx="380046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Trust in 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245340" y="2331776"/>
            <a:ext cx="11110774" cy="3442096"/>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
        <p:nvSpPr>
          <p:cNvPr id="9" name="TextBox 8">
            <a:extLst>
              <a:ext uri="{FF2B5EF4-FFF2-40B4-BE49-F238E27FC236}">
                <a16:creationId xmlns:a16="http://schemas.microsoft.com/office/drawing/2014/main" id="{F3F6F1F6-6B1A-B60D-FA86-8C4B7176173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2">
            <a:lum bright="-20000" contrast="40000"/>
          </a:blip>
          <a:srcRect l="3069" t="7733" r="2261" b="9022"/>
          <a:stretch/>
        </p:blipFill>
        <p:spPr>
          <a:xfrm>
            <a:off x="1539742" y="4506981"/>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175986" y="1690397"/>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 strong connection between leadership skills and trust. The study examined how lack of in-person interactions affect trust in teams. Results showed that in order for a virtual team to be efficient and effective, lack of in-person interaction must be replaced by a leader’s effectiveness and proper use of correct communication tools and techniques.</a:t>
            </a:r>
          </a:p>
        </p:txBody>
      </p:sp>
      <p:sp>
        <p:nvSpPr>
          <p:cNvPr id="9" name="TextBox 8">
            <a:extLst>
              <a:ext uri="{FF2B5EF4-FFF2-40B4-BE49-F238E27FC236}">
                <a16:creationId xmlns:a16="http://schemas.microsoft.com/office/drawing/2014/main" id="{B77126B7-46E4-49FF-F7C7-B11B88CCEC44}"/>
              </a:ext>
            </a:extLst>
          </p:cNvPr>
          <p:cNvSpPr txBox="1"/>
          <p:nvPr/>
        </p:nvSpPr>
        <p:spPr>
          <a:xfrm>
            <a:off x="2422090" y="1139556"/>
            <a:ext cx="380046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Trust in virtual teams</a:t>
            </a:r>
          </a:p>
        </p:txBody>
      </p:sp>
      <p:sp>
        <p:nvSpPr>
          <p:cNvPr id="13" name="TextBox 12">
            <a:extLst>
              <a:ext uri="{FF2B5EF4-FFF2-40B4-BE49-F238E27FC236}">
                <a16:creationId xmlns:a16="http://schemas.microsoft.com/office/drawing/2014/main" id="{AC5FEDA0-F27E-3DBF-2F96-38F301F5820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0BBB2B6-DF51-1F68-EAF2-643399F16CFD}"/>
              </a:ext>
            </a:extLst>
          </p:cNvPr>
          <p:cNvPicPr>
            <a:picLocks noChangeAspect="1"/>
          </p:cNvPicPr>
          <p:nvPr/>
        </p:nvPicPr>
        <p:blipFill rotWithShape="1">
          <a:blip r:embed="rId2">
            <a:lum bright="-20000" contrast="40000"/>
          </a:blip>
          <a:srcRect l="3069" t="7733" r="2261" b="9022"/>
          <a:stretch/>
        </p:blipFill>
        <p:spPr>
          <a:xfrm>
            <a:off x="1539742" y="4506981"/>
            <a:ext cx="9344561" cy="2351019"/>
          </a:xfrm>
          <a:prstGeom prst="rect">
            <a:avLst/>
          </a:prstGeom>
        </p:spPr>
      </p:pic>
      <p:sp>
        <p:nvSpPr>
          <p:cNvPr id="14" name="TextBox 13">
            <a:extLst>
              <a:ext uri="{FF2B5EF4-FFF2-40B4-BE49-F238E27FC236}">
                <a16:creationId xmlns:a16="http://schemas.microsoft.com/office/drawing/2014/main" id="{95400ED8-DE46-FEB7-983D-4F0BE94A6931}"/>
              </a:ext>
            </a:extLst>
          </p:cNvPr>
          <p:cNvSpPr txBox="1"/>
          <p:nvPr/>
        </p:nvSpPr>
        <p:spPr>
          <a:xfrm>
            <a:off x="2422090" y="1139556"/>
            <a:ext cx="380046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Trust in virtual teams</a:t>
            </a:r>
          </a:p>
        </p:txBody>
      </p:sp>
      <p:sp>
        <p:nvSpPr>
          <p:cNvPr id="11" name="TextBox 10">
            <a:extLst>
              <a:ext uri="{FF2B5EF4-FFF2-40B4-BE49-F238E27FC236}">
                <a16:creationId xmlns:a16="http://schemas.microsoft.com/office/drawing/2014/main" id="{5F33266E-82F5-97D6-664A-65717445984D}"/>
              </a:ext>
            </a:extLst>
          </p:cNvPr>
          <p:cNvSpPr txBox="1"/>
          <p:nvPr/>
        </p:nvSpPr>
        <p:spPr>
          <a:xfrm>
            <a:off x="164697" y="164070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
        <p:nvSpPr>
          <p:cNvPr id="15" name="TextBox 14">
            <a:extLst>
              <a:ext uri="{FF2B5EF4-FFF2-40B4-BE49-F238E27FC236}">
                <a16:creationId xmlns:a16="http://schemas.microsoft.com/office/drawing/2014/main" id="{7F894E50-5938-46F5-3022-CCC8BDDA0BE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5" name="TextBox 4">
            <a:extLst>
              <a:ext uri="{FF2B5EF4-FFF2-40B4-BE49-F238E27FC236}">
                <a16:creationId xmlns:a16="http://schemas.microsoft.com/office/drawing/2014/main" id="{CEC88384-3F5B-B507-5DE9-06576FE6B8DB}"/>
              </a:ext>
            </a:extLst>
          </p:cNvPr>
          <p:cNvSpPr txBox="1"/>
          <p:nvPr/>
        </p:nvSpPr>
        <p:spPr>
          <a:xfrm>
            <a:off x="4101187" y="1867911"/>
            <a:ext cx="7852550"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Working on a successful team is an important learning experience for future leaders.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demonstrates that not everything can be done by one person and shows them what it takes to create a team.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leader who's been part of a good team will be able to build good teams because she knows what they look and feel like.</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49984526"/>
      </p:ext>
    </p:extLst>
  </p:cSld>
  <p:clrMapOvr>
    <a:masterClrMapping/>
  </p:clrMapOvr>
  <mc:AlternateContent xmlns:mc="http://schemas.openxmlformats.org/markup-compatibility/2006" xmlns:p14="http://schemas.microsoft.com/office/powerpoint/2010/main">
    <mc:Choice Requires="p14">
      <p:transition spd="med" p14:dur="700" advTm="32000">
        <p:fade/>
      </p:transition>
    </mc:Choice>
    <mc:Fallback xmlns="">
      <p:transition spd="med" advTm="32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4" name="TextBox 3">
            <a:extLst>
              <a:ext uri="{FF2B5EF4-FFF2-40B4-BE49-F238E27FC236}">
                <a16:creationId xmlns:a16="http://schemas.microsoft.com/office/drawing/2014/main" id="{74B10D29-9C20-EA1D-7E6C-101C44217C8B}"/>
              </a:ext>
            </a:extLst>
          </p:cNvPr>
          <p:cNvSpPr txBox="1"/>
          <p:nvPr/>
        </p:nvSpPr>
        <p:spPr>
          <a:xfrm>
            <a:off x="4840018" y="1931712"/>
            <a:ext cx="4802921" cy="4770537"/>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a:t>
            </a:r>
            <a:endParaRPr lang="en-US" sz="1400"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Individual Oriented Profile</a:t>
            </a:r>
            <a:endParaRPr lang="en-US" sz="1400"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Team Oriented Profile</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How do you build a team? </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1487089500"/>
      </p:ext>
    </p:extLst>
  </p:cSld>
  <p:clrMapOvr>
    <a:masterClrMapping/>
  </p:clrMapOvr>
  <mc:AlternateContent xmlns:mc="http://schemas.openxmlformats.org/markup-compatibility/2006" xmlns:p14="http://schemas.microsoft.com/office/powerpoint/2010/main">
    <mc:Choice Requires="p14">
      <p:transition spd="med" p14:dur="700" advTm="39000">
        <p:fade/>
      </p:transition>
    </mc:Choice>
    <mc:Fallback xmlns="">
      <p:transition spd="med" advTm="39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Lec.7</a:t>
            </a:r>
          </a:p>
        </p:txBody>
      </p:sp>
      <p:sp>
        <p:nvSpPr>
          <p:cNvPr id="4" name="TextBox 3">
            <a:extLst>
              <a:ext uri="{FF2B5EF4-FFF2-40B4-BE49-F238E27FC236}">
                <a16:creationId xmlns:a16="http://schemas.microsoft.com/office/drawing/2014/main" id="{7366D632-1592-36B5-37A0-5E4D04D46F42}"/>
              </a:ext>
            </a:extLst>
          </p:cNvPr>
          <p:cNvSpPr txBox="1"/>
          <p:nvPr/>
        </p:nvSpPr>
        <p:spPr>
          <a:xfrm>
            <a:off x="3385474" y="2428775"/>
            <a:ext cx="7987376" cy="258532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a:cs typeface="Tajawal Medium" panose="00000600000000000000" pitchFamily="2" charset="-78"/>
              </a:rPr>
              <a:t>Bli-Group-Wp.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Hyvönen,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p:txBody>
      </p:sp>
    </p:spTree>
    <p:extLst>
      <p:ext uri="{BB962C8B-B14F-4D97-AF65-F5344CB8AC3E}">
        <p14:creationId xmlns:p14="http://schemas.microsoft.com/office/powerpoint/2010/main" val="3489206969"/>
      </p:ext>
    </p:extLst>
  </p:cSld>
  <p:clrMapOvr>
    <a:masterClrMapping/>
  </p:clrMapOvr>
  <mc:AlternateContent xmlns:mc="http://schemas.openxmlformats.org/markup-compatibility/2006" xmlns:p14="http://schemas.microsoft.com/office/powerpoint/2010/main">
    <mc:Choice Requires="p14">
      <p:transition spd="med" p14:dur="700" advTm="10000">
        <p:fade/>
      </p:transition>
    </mc:Choice>
    <mc:Fallback xmlns="">
      <p:transition spd="med" advTm="10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69472901"/>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ACC9A47-E614-490B-8594-A6E3118D41F1}"/>
</file>

<file path=customXml/itemProps2.xml><?xml version="1.0" encoding="utf-8"?>
<ds:datastoreItem xmlns:ds="http://schemas.openxmlformats.org/officeDocument/2006/customXml" ds:itemID="{A48A5DBF-59A2-4C48-BBF9-4A53C9AC93A6}"/>
</file>

<file path=customXml/itemProps3.xml><?xml version="1.0" encoding="utf-8"?>
<ds:datastoreItem xmlns:ds="http://schemas.openxmlformats.org/officeDocument/2006/customXml" ds:itemID="{56558343-19BD-4656-BDF8-C4941380104D}"/>
</file>

<file path=docProps/app.xml><?xml version="1.0" encoding="utf-8"?>
<Properties xmlns="http://schemas.openxmlformats.org/officeDocument/2006/extended-properties" xmlns:vt="http://schemas.openxmlformats.org/officeDocument/2006/docPropsVTypes">
  <TotalTime>6155</TotalTime>
  <Words>3054</Words>
  <Application>Microsoft Office PowerPoint</Application>
  <PresentationFormat>Widescreen</PresentationFormat>
  <Paragraphs>311</Paragraphs>
  <Slides>40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ArialMT</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165</cp:revision>
  <dcterms:created xsi:type="dcterms:W3CDTF">2021-08-03T13:03:26Z</dcterms:created>
  <dcterms:modified xsi:type="dcterms:W3CDTF">2025-03-16T21:23:43Z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