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6"/>
  </p:notesMasterIdLst>
  <p:sldIdLst>
    <p:sldId id="303" r:id="rId5"/>
    <p:sldId id="313" r:id="rId6"/>
    <p:sldId id="366" r:id="rId7"/>
    <p:sldId id="276" r:id="rId8"/>
    <p:sldId id="350" r:id="rId9"/>
    <p:sldId id="351" r:id="rId10"/>
    <p:sldId id="365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61" r:id="rId19"/>
    <p:sldId id="360" r:id="rId20"/>
    <p:sldId id="362" r:id="rId21"/>
    <p:sldId id="364" r:id="rId22"/>
    <p:sldId id="363" r:id="rId23"/>
    <p:sldId id="367" r:id="rId24"/>
    <p:sldId id="34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366"/>
            <p14:sldId id="276"/>
            <p14:sldId id="350"/>
            <p14:sldId id="351"/>
            <p14:sldId id="365"/>
            <p14:sldId id="352"/>
            <p14:sldId id="353"/>
            <p14:sldId id="354"/>
            <p14:sldId id="355"/>
            <p14:sldId id="356"/>
            <p14:sldId id="357"/>
            <p14:sldId id="358"/>
            <p14:sldId id="361"/>
            <p14:sldId id="360"/>
            <p14:sldId id="362"/>
            <p14:sldId id="364"/>
            <p14:sldId id="363"/>
            <p14:sldId id="36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3.png"/><Relationship Id="rId11" Type="http://schemas.openxmlformats.org/officeDocument/2006/relationships/image" Target="../media/image5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7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931037" y="3009341"/>
            <a:ext cx="6035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مقدمة في الإعلام الرقمي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723823" y="4022315"/>
            <a:ext cx="421174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المحاضرة التعريفية</a:t>
            </a:r>
            <a:endParaRPr lang="en-US" sz="28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32417" y="4962140"/>
            <a:ext cx="1194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DGM 111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36465" y="6183567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.</a:t>
            </a:r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عبدالفتاح نبيل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3B0A0A49-FDBC-1D6C-026C-95647DD3B9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371"/>
    </mc:Choice>
    <mc:Fallback>
      <p:transition spd="slow" advTm="71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146078" y="1192617"/>
            <a:ext cx="183113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المحتويات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58787" y="2503635"/>
            <a:ext cx="8417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65667" y="65304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A9EFE900-2D06-DDA6-EE9F-B71BEACF4513}"/>
              </a:ext>
            </a:extLst>
          </p:cNvPr>
          <p:cNvGrpSpPr/>
          <p:nvPr/>
        </p:nvGrpSpPr>
        <p:grpSpPr>
          <a:xfrm>
            <a:off x="4495297" y="5039232"/>
            <a:ext cx="7584165" cy="768000"/>
            <a:chOff x="3168700" y="1131591"/>
            <a:chExt cx="5427365" cy="576000"/>
          </a:xfrm>
        </p:grpSpPr>
        <p:sp>
          <p:nvSpPr>
            <p:cNvPr id="11" name="Round Same Side Corner Rectangle 3">
              <a:extLst>
                <a:ext uri="{FF2B5EF4-FFF2-40B4-BE49-F238E27FC236}">
                  <a16:creationId xmlns:a16="http://schemas.microsoft.com/office/drawing/2014/main" id="{D257B5B2-D0EB-ADE0-5500-1A3C2BB65727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2" name="AutoShape 92">
              <a:extLst>
                <a:ext uri="{FF2B5EF4-FFF2-40B4-BE49-F238E27FC236}">
                  <a16:creationId xmlns:a16="http://schemas.microsoft.com/office/drawing/2014/main" id="{60C83D87-E353-5BE8-5EC3-E5FE0C2F446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3861957-25BC-C70A-59BE-58593C28BDF2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F42D087-6D8D-7BD7-A782-85852742FB74}"/>
              </a:ext>
            </a:extLst>
          </p:cNvPr>
          <p:cNvGrpSpPr/>
          <p:nvPr/>
        </p:nvGrpSpPr>
        <p:grpSpPr>
          <a:xfrm>
            <a:off x="4473277" y="2941293"/>
            <a:ext cx="7614863" cy="768000"/>
            <a:chOff x="3168700" y="1131591"/>
            <a:chExt cx="5427365" cy="576000"/>
          </a:xfrm>
        </p:grpSpPr>
        <p:sp>
          <p:nvSpPr>
            <p:cNvPr id="15" name="Round Same Side Corner Rectangle 3">
              <a:extLst>
                <a:ext uri="{FF2B5EF4-FFF2-40B4-BE49-F238E27FC236}">
                  <a16:creationId xmlns:a16="http://schemas.microsoft.com/office/drawing/2014/main" id="{83F6E581-5B76-D8F4-795D-57267DAB12E3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6" name="AutoShape 92">
              <a:extLst>
                <a:ext uri="{FF2B5EF4-FFF2-40B4-BE49-F238E27FC236}">
                  <a16:creationId xmlns:a16="http://schemas.microsoft.com/office/drawing/2014/main" id="{DF56DF73-C68A-56F6-90A5-A4E60B6BCEB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89F2455-2CD4-2F2B-C868-871ABBF8389F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7AFE840-09BC-74E7-D471-95701C57E949}"/>
              </a:ext>
            </a:extLst>
          </p:cNvPr>
          <p:cNvGrpSpPr/>
          <p:nvPr/>
        </p:nvGrpSpPr>
        <p:grpSpPr>
          <a:xfrm>
            <a:off x="4535071" y="4007649"/>
            <a:ext cx="7580033" cy="768000"/>
            <a:chOff x="3168700" y="1131591"/>
            <a:chExt cx="5427365" cy="576000"/>
          </a:xfrm>
        </p:grpSpPr>
        <p:sp>
          <p:nvSpPr>
            <p:cNvPr id="19" name="Round Same Side Corner Rectangle 3">
              <a:extLst>
                <a:ext uri="{FF2B5EF4-FFF2-40B4-BE49-F238E27FC236}">
                  <a16:creationId xmlns:a16="http://schemas.microsoft.com/office/drawing/2014/main" id="{D98673F2-932A-039B-10F3-EDA46CE8D9CA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0" name="AutoShape 92">
              <a:extLst>
                <a:ext uri="{FF2B5EF4-FFF2-40B4-BE49-F238E27FC236}">
                  <a16:creationId xmlns:a16="http://schemas.microsoft.com/office/drawing/2014/main" id="{FC32901B-2860-4450-1106-3631D117EF1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1E6BD2E-F7C0-CD06-638F-AC1339C74176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74665AB-54D0-460A-4371-FF3A71CD0864}"/>
              </a:ext>
            </a:extLst>
          </p:cNvPr>
          <p:cNvGrpSpPr/>
          <p:nvPr/>
        </p:nvGrpSpPr>
        <p:grpSpPr>
          <a:xfrm>
            <a:off x="4521444" y="1879737"/>
            <a:ext cx="7575901" cy="768000"/>
            <a:chOff x="3168700" y="1131591"/>
            <a:chExt cx="5427365" cy="576000"/>
          </a:xfrm>
        </p:grpSpPr>
        <p:sp>
          <p:nvSpPr>
            <p:cNvPr id="23" name="Round Same Side Corner Rectangle 3">
              <a:extLst>
                <a:ext uri="{FF2B5EF4-FFF2-40B4-BE49-F238E27FC236}">
                  <a16:creationId xmlns:a16="http://schemas.microsoft.com/office/drawing/2014/main" id="{B36D2A56-6DFA-A103-75BA-CE1D1BA5913A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4" name="AutoShape 92">
              <a:extLst>
                <a:ext uri="{FF2B5EF4-FFF2-40B4-BE49-F238E27FC236}">
                  <a16:creationId xmlns:a16="http://schemas.microsoft.com/office/drawing/2014/main" id="{0BBB462C-AF31-5C0F-BA7B-4F938991A89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47A35CD-D6CE-C2A2-64F3-BE0ABDF317EE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1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8044932-E32B-2E5B-F5AF-4F9AC69D5EDD}"/>
              </a:ext>
            </a:extLst>
          </p:cNvPr>
          <p:cNvSpPr txBox="1"/>
          <p:nvPr/>
        </p:nvSpPr>
        <p:spPr>
          <a:xfrm>
            <a:off x="4517118" y="2032930"/>
            <a:ext cx="66636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مفهوم وخصائص الإعلام الرقمي </a:t>
            </a:r>
            <a:endParaRPr lang="en-US" sz="2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B1FD4D-A89E-BA30-C3AA-B8707F85EFBF}"/>
              </a:ext>
            </a:extLst>
          </p:cNvPr>
          <p:cNvSpPr txBox="1"/>
          <p:nvPr/>
        </p:nvSpPr>
        <p:spPr>
          <a:xfrm>
            <a:off x="4425981" y="4160817"/>
            <a:ext cx="67526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أنواع الإعلام الرقمي وقواعد الكتابة فيه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FAFCC0-0AA7-21EF-C0A4-E71169A0B6AE}"/>
              </a:ext>
            </a:extLst>
          </p:cNvPr>
          <p:cNvSpPr txBox="1"/>
          <p:nvPr/>
        </p:nvSpPr>
        <p:spPr>
          <a:xfrm>
            <a:off x="4425981" y="3095411"/>
            <a:ext cx="67526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الفرق بين الإعلام الرقمي والإعلام التقليدي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05CCE5-BFBE-233A-1069-1724BC01144F}"/>
              </a:ext>
            </a:extLst>
          </p:cNvPr>
          <p:cNvSpPr txBox="1"/>
          <p:nvPr/>
        </p:nvSpPr>
        <p:spPr>
          <a:xfrm>
            <a:off x="4380801" y="5215929"/>
            <a:ext cx="67526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طرق ابتكار فكرة للإعلام الرقمي 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2828A82-ACB2-BEA7-F411-BFDF3BFC078F}"/>
              </a:ext>
            </a:extLst>
          </p:cNvPr>
          <p:cNvGrpSpPr/>
          <p:nvPr/>
        </p:nvGrpSpPr>
        <p:grpSpPr>
          <a:xfrm>
            <a:off x="4499627" y="6009621"/>
            <a:ext cx="7584165" cy="768000"/>
            <a:chOff x="3168700" y="1131591"/>
            <a:chExt cx="5427365" cy="576000"/>
          </a:xfrm>
        </p:grpSpPr>
        <p:sp>
          <p:nvSpPr>
            <p:cNvPr id="30" name="Round Same Side Corner Rectangle 3">
              <a:extLst>
                <a:ext uri="{FF2B5EF4-FFF2-40B4-BE49-F238E27FC236}">
                  <a16:creationId xmlns:a16="http://schemas.microsoft.com/office/drawing/2014/main" id="{0B4B8E1B-1AFD-E7FE-BB6A-E42DA789F1CF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35" name="AutoShape 92">
              <a:extLst>
                <a:ext uri="{FF2B5EF4-FFF2-40B4-BE49-F238E27FC236}">
                  <a16:creationId xmlns:a16="http://schemas.microsoft.com/office/drawing/2014/main" id="{A64505EB-ECD5-6B3B-1EC9-8444933F03F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06610CB-DD32-EEB7-06CF-667CCD38CB27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5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642BB3D9-2084-6975-C3E0-05461767F716}"/>
              </a:ext>
            </a:extLst>
          </p:cNvPr>
          <p:cNvSpPr txBox="1"/>
          <p:nvPr/>
        </p:nvSpPr>
        <p:spPr>
          <a:xfrm>
            <a:off x="4291106" y="6182227"/>
            <a:ext cx="67526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الأخبار الزائفة والتدريب العملي والأمثلة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DB440C-0D29-919B-9A6D-6E3B18890EF4}"/>
              </a:ext>
            </a:extLst>
          </p:cNvPr>
          <p:cNvSpPr txBox="1"/>
          <p:nvPr/>
        </p:nvSpPr>
        <p:spPr>
          <a:xfrm>
            <a:off x="3462651" y="769459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DF265775-B3BF-3BF0-845D-9CC864E6EB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147"/>
    </mc:Choice>
    <mc:Fallback>
      <p:transition spd="slow" advTm="51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تمهيد</a:t>
            </a:r>
            <a:endParaRPr lang="ar-SY" sz="28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D94871-10CE-E4E2-AE85-AF15B85928EE}"/>
              </a:ext>
            </a:extLst>
          </p:cNvPr>
          <p:cNvSpPr txBox="1"/>
          <p:nvPr/>
        </p:nvSpPr>
        <p:spPr>
          <a:xfrm>
            <a:off x="826557" y="2350220"/>
            <a:ext cx="10538886" cy="3040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يتناول مقرر مادة مقدمة في الإعلام الرقمي عددًا من الموضوعات المهمة في هذا المجال، حيث يتناول الفرق بين الإعلام الرقمي والإعلام التقليدي وطرق الكتابة للإعلام الرقمي وأنواع الإعلام الرقمي</a:t>
            </a:r>
            <a:r>
              <a:rPr lang="en-US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كما يتناول المقرر مواقع التواصل الاجتماعي كأحد أشكال الإعلام الرقمي، والمدونات، وكذلك كيفية اكتشاف الأخبار الزائفة والصور الزائفة في الإعلام الرقمي</a:t>
            </a:r>
            <a:r>
              <a:rPr lang="ar-EG" sz="24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وموضوعات أخرى سيتم تناولها خلال المحاضرات</a:t>
            </a:r>
            <a:r>
              <a:rPr lang="en-US" sz="24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24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946EE43-E721-B283-E8FC-FB08302F5C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1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949"/>
    </mc:Choice>
    <mc:Fallback xmlns="">
      <p:transition advTm="75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مفهوم الإعلام الرقمي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986186-ADD3-9134-33E7-74E68E11FA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85" y="3261360"/>
            <a:ext cx="2420732" cy="24207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D94871-10CE-E4E2-AE85-AF15B85928EE}"/>
              </a:ext>
            </a:extLst>
          </p:cNvPr>
          <p:cNvSpPr txBox="1"/>
          <p:nvPr/>
        </p:nvSpPr>
        <p:spPr>
          <a:xfrm>
            <a:off x="3796477" y="2842452"/>
            <a:ext cx="7684717" cy="165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يطلق على الإعلام الرقمي مجموعة من المسميّات التي تؤدّي إلى نفس المفهوم، مثل (الإعلام التفاعليّ، وإعلام الوسائط المتعدّدة، والإعلام الشبكيّ الحيّ، والإعلام التشاركيّ)</a:t>
            </a:r>
            <a:r>
              <a:rPr lang="en-US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24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A9F0C27-9B49-AFD9-5D65-802F47751E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4918"/>
    </mc:Choice>
    <mc:Fallback xmlns="">
      <p:transition advTm="134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57E86-7E5E-2D64-D4B9-20FE82922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EF5A11-1C5C-116F-9CCD-A5876F9EACD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E42BBC-D186-16F8-CD34-D4D40AD647F7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خصائص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904F41-77B3-85AA-784D-4BBDF72A71F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88DBFD-C60B-A75A-8E58-A223FE1F74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BAB2106-DA80-ABE5-3679-CA1FA1644F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3718560"/>
            <a:ext cx="2761088" cy="27610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FBCF55B-A385-D604-B5CE-800962456272}"/>
              </a:ext>
            </a:extLst>
          </p:cNvPr>
          <p:cNvSpPr txBox="1"/>
          <p:nvPr/>
        </p:nvSpPr>
        <p:spPr>
          <a:xfrm>
            <a:off x="4028424" y="2095405"/>
            <a:ext cx="71172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dirty="0">
                <a:latin typeface="Alexandria" charset="0"/>
                <a:cs typeface="Alexandria" charset="0"/>
              </a:rPr>
              <a:t>يتميز الإعلام الرقمي بالعديد من الخصائص منها: </a:t>
            </a: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endParaRPr lang="ar-EG" sz="28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r>
              <a:rPr lang="ar-EG" sz="2800" dirty="0">
                <a:latin typeface="Alexandria" charset="0"/>
                <a:cs typeface="Alexandria" charset="0"/>
              </a:rPr>
              <a:t>التفاعلية</a:t>
            </a: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r>
              <a:rPr lang="ar-EG" sz="2800" dirty="0" err="1">
                <a:latin typeface="Alexandria" charset="0"/>
                <a:cs typeface="Alexandria" charset="0"/>
              </a:rPr>
              <a:t>اللاتزامنية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r>
              <a:rPr lang="ar-EG" sz="2800" dirty="0">
                <a:latin typeface="Alexandria" charset="0"/>
                <a:cs typeface="Alexandria" charset="0"/>
              </a:rPr>
              <a:t>الانتشار والمشاركة</a:t>
            </a: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r>
              <a:rPr lang="ar-EG" sz="2800" dirty="0">
                <a:latin typeface="Alexandria" charset="0"/>
                <a:cs typeface="Alexandria" charset="0"/>
              </a:rPr>
              <a:t>الحركة والمرونة </a:t>
            </a: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r>
              <a:rPr lang="ar-EG" sz="2800" dirty="0">
                <a:latin typeface="Alexandria" charset="0"/>
                <a:cs typeface="Alexandria" charset="0"/>
              </a:rPr>
              <a:t>العالمية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  <a:endParaRPr lang="ar-SY" sz="2800" dirty="0">
              <a:latin typeface="Alexandria" charset="0"/>
              <a:cs typeface="Alexandria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B8BE59-5179-1F5D-0C83-41532D068349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587A769-9E6E-A774-7DEC-97A5024769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059"/>
    </mc:Choice>
    <mc:Fallback xmlns="">
      <p:transition advTm="136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B15956-A75A-8C35-D04E-E20CCA51D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140165-C970-7228-E087-7F94BBB653F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1C0C72-E421-4644-F8DE-441784E60C31}"/>
              </a:ext>
            </a:extLst>
          </p:cNvPr>
          <p:cNvSpPr txBox="1"/>
          <p:nvPr/>
        </p:nvSpPr>
        <p:spPr>
          <a:xfrm>
            <a:off x="3024341" y="2095405"/>
            <a:ext cx="8002450" cy="4636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هناك عدة فروق</a:t>
            </a:r>
            <a:r>
              <a:rPr lang="ar-EG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بين الإعلام التقليدي والإعلام </a:t>
            </a:r>
            <a:r>
              <a:rPr lang="ar-EG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الرقمي</a:t>
            </a:r>
            <a:r>
              <a:rPr lang="ar-SA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وتتلخص فيما يلي: </a:t>
            </a:r>
            <a:endParaRPr lang="en-US" sz="24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b="1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الإعلام التقليدي يتطلب ميزانية كبيرة، </a:t>
            </a:r>
            <a:r>
              <a:rPr lang="ar-EG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عكس </a:t>
            </a:r>
            <a:r>
              <a:rPr lang="ar-SA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الإعلام </a:t>
            </a:r>
            <a:r>
              <a:rPr lang="ar-EG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الرقمي </a:t>
            </a:r>
            <a:endParaRPr lang="en-US" sz="24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en-US" sz="24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Y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يتفاعل الجمهور مع </a:t>
            </a:r>
            <a:r>
              <a:rPr lang="ar-EG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الإعلام الرقمي </a:t>
            </a:r>
            <a:r>
              <a:rPr lang="ar-SY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أكثر من تفاعلهم مع ال</a:t>
            </a:r>
            <a:r>
              <a:rPr lang="ar-EG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إعلام</a:t>
            </a:r>
            <a:r>
              <a:rPr lang="ar-SY" sz="2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التقليدي</a:t>
            </a:r>
            <a:endParaRPr lang="en-US" sz="24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400" b="1" dirty="0">
              <a:latin typeface="Alexandria" pitchFamily="2" charset="-78"/>
              <a:cs typeface="Alexandria" pitchFamily="2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SY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E899BE-5E45-418D-4E28-7C99F6D95D8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683AFD-E066-06EF-C5CD-2D502F3A21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725F8F-3527-5F65-F4D3-C294F2F21D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4165600"/>
            <a:ext cx="1757005" cy="17570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E4A18B-D293-EA4B-4D51-239239549964}"/>
              </a:ext>
            </a:extLst>
          </p:cNvPr>
          <p:cNvSpPr txBox="1"/>
          <p:nvPr/>
        </p:nvSpPr>
        <p:spPr>
          <a:xfrm>
            <a:off x="2174815" y="11867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الفرق بين الإعلام الرقمي والإعلام التقليدي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194FE7-90F6-DB0D-F896-76F5370D1A8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5E61EEC-397C-3DC2-71C0-10C7C8A537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0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9753"/>
    </mc:Choice>
    <mc:Fallback xmlns="">
      <p:transition advTm="1197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6D337-3570-E218-51CC-379F8F20B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2ACDD6-4DFD-75B5-D89A-812BB03BB42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C0ED21-4147-6455-6CE0-99F2862B0E37}"/>
              </a:ext>
            </a:extLst>
          </p:cNvPr>
          <p:cNvSpPr txBox="1"/>
          <p:nvPr/>
        </p:nvSpPr>
        <p:spPr>
          <a:xfrm>
            <a:off x="3247242" y="2441466"/>
            <a:ext cx="8002450" cy="257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3- الإعلام</a:t>
            </a:r>
            <a:r>
              <a:rPr lang="ar-SA" sz="2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الرقمي</a:t>
            </a:r>
            <a:r>
              <a:rPr lang="ar-EG" sz="2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2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أكثر تفاعل من التقليدي، </a:t>
            </a:r>
            <a:r>
              <a:rPr lang="ar-EG" sz="2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خاصة مواقع </a:t>
            </a:r>
            <a:r>
              <a:rPr lang="ar-SA" sz="2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التواصل الاجتماعي.</a:t>
            </a:r>
            <a:endParaRPr lang="ar-EG" sz="28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8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8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4 - الإعلام الرقمي ذو نطاق واسع، حيث أنه يتمتع بمدى عالمي على عكس التقليدي</a:t>
            </a:r>
            <a:r>
              <a:rPr lang="en-US" sz="28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D05925-9D8E-4162-6599-822FCBF1B34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9917E2-3DD4-2CE4-733E-77AF1D30B0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660DA77-6832-11F0-E4C3-C71C229644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4165600"/>
            <a:ext cx="1757005" cy="17570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8AC088-3CAD-9549-8BEA-4A8BEA677E39}"/>
              </a:ext>
            </a:extLst>
          </p:cNvPr>
          <p:cNvSpPr txBox="1"/>
          <p:nvPr/>
        </p:nvSpPr>
        <p:spPr>
          <a:xfrm>
            <a:off x="2174815" y="11867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الفرق بين الإعلام الرقمي والإعلام التقليدي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86DFCB-6587-65B2-35A6-2D2828001B95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D8AFBC9-A425-4C11-E69D-EC74B42FE7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43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119"/>
    </mc:Choice>
    <mc:Fallback xmlns="">
      <p:transition advTm="87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2745FA-274F-9AB7-4E44-6B6544237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FD72B8-8BD7-D449-634E-417D4572AC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F82996-CA15-A54C-3ADC-DDF784A6941D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قواعد الكتابة للإعلام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58FB26-802A-BC94-BC55-F2AC1E0DDDD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FADAA0-0B81-C521-EDEF-CE7ED67CEB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60BA4D-FF08-485B-9C17-EF03B2216B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80" y="3505747"/>
            <a:ext cx="2550160" cy="25501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F3B641C-2FD3-CA83-680D-24B27F8273C0}"/>
              </a:ext>
            </a:extLst>
          </p:cNvPr>
          <p:cNvSpPr txBox="1"/>
          <p:nvPr/>
        </p:nvSpPr>
        <p:spPr>
          <a:xfrm>
            <a:off x="3265375" y="1780005"/>
            <a:ext cx="800245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dirty="0">
                <a:latin typeface="Alexandria" charset="0"/>
                <a:cs typeface="Alexandria" charset="0"/>
              </a:rPr>
              <a:t>هناك العديد من قواعد الكتابة للديجيتال منها: 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اكتب نصّ قصير وبسيط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.</a:t>
            </a:r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 اعرف قراءك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.</a:t>
            </a:r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اكتب عناوين بسيطة وصغيرة وجذابة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.</a:t>
            </a:r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قلل عدد الكلمات في الفقرات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.</a:t>
            </a:r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اكتب مضمون فعّال وغيرها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DotumChe" panose="020B0609000101010101" pitchFamily="49" charset="-127"/>
                <a:cs typeface="Alexandria" pitchFamily="2" charset="-78"/>
              </a:rPr>
              <a:t>.</a:t>
            </a:r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algn="just" rtl="1"/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algn="just" rtl="1"/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algn="just" rtl="1"/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algn="just" rtl="1"/>
            <a:endParaRPr kumimoji="0" lang="ar-EG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DotumChe" panose="020B0609000101010101" pitchFamily="49" charset="-127"/>
              <a:cs typeface="Alexandria" pitchFamily="2" charset="-78"/>
            </a:endParaRPr>
          </a:p>
          <a:p>
            <a:pPr algn="just" rtl="1"/>
            <a:endParaRPr lang="ar-SY" sz="2400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B9B24-C8C2-37E8-9922-ACE79AEEB8FF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39B11F9-03FB-BA25-9105-524C15C59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88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505"/>
    </mc:Choice>
    <mc:Fallback xmlns="">
      <p:transition advTm="191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5D5C1-F4EB-4DB0-F115-3D0AE263D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E3DE1A-CF64-77A6-B142-BB508F6ABE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29C253-9554-56B7-3F54-EAE165AAACBD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أنواع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6109D6-AF9C-DE56-062F-309644BCA9D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067244-7516-3836-76A9-91DCD287F4B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707F0C9-A810-D6A4-705E-611451AB5C2B}"/>
              </a:ext>
            </a:extLst>
          </p:cNvPr>
          <p:cNvSpPr txBox="1"/>
          <p:nvPr/>
        </p:nvSpPr>
        <p:spPr>
          <a:xfrm>
            <a:off x="5049520" y="2110711"/>
            <a:ext cx="6096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EG" sz="3200" dirty="0">
                <a:latin typeface="Alexandria" pitchFamily="2" charset="-78"/>
                <a:cs typeface="Alexandria" pitchFamily="2" charset="-78"/>
              </a:rPr>
              <a:t>أولًا: </a:t>
            </a:r>
            <a:r>
              <a:rPr lang="ar-SY" sz="3200" dirty="0">
                <a:latin typeface="Alexandria" pitchFamily="2" charset="-78"/>
                <a:cs typeface="Alexandria" pitchFamily="2" charset="-78"/>
              </a:rPr>
              <a:t>النصوص الإلكترونية</a:t>
            </a:r>
            <a:r>
              <a:rPr lang="ar-EG" sz="3200" dirty="0">
                <a:latin typeface="Alexandria" pitchFamily="2" charset="-78"/>
                <a:cs typeface="Alexandria" pitchFamily="2" charset="-78"/>
              </a:rPr>
              <a:t>: </a:t>
            </a:r>
          </a:p>
          <a:p>
            <a:pPr algn="r"/>
            <a:endParaRPr lang="ar-EG" sz="3200" dirty="0">
              <a:latin typeface="Alexandria" pitchFamily="2" charset="-78"/>
              <a:cs typeface="Alexandria" pitchFamily="2" charset="-78"/>
            </a:endParaRPr>
          </a:p>
          <a:p>
            <a:pPr algn="r" rtl="1"/>
            <a:r>
              <a:rPr lang="ar-EG" sz="2400" dirty="0">
                <a:latin typeface="Alexandria" pitchFamily="2" charset="-78"/>
                <a:cs typeface="Alexandria" pitchFamily="2" charset="-78"/>
              </a:rPr>
              <a:t>وتشمل المواقع والمدونات الإلكترونية</a:t>
            </a:r>
            <a:r>
              <a:rPr lang="en-US" sz="2400" dirty="0">
                <a:latin typeface="Alexandria" pitchFamily="2" charset="-78"/>
                <a:cs typeface="Alexandria" pitchFamily="2" charset="-78"/>
              </a:rPr>
              <a:t>.</a:t>
            </a:r>
            <a:endParaRPr lang="ar-SY"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C967544-97CC-0776-0128-268F3B497C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49" y="2833986"/>
            <a:ext cx="3473302" cy="347330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898BE2-F115-F0FB-3A2E-3DA45EB9E397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3736B90-AC5C-9E86-79EC-F43E7A4A29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6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390"/>
    </mc:Choice>
    <mc:Fallback xmlns="">
      <p:transition advTm="64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073055-4278-7374-FE74-A9DA68893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285764-7123-8AD0-A310-9E1DB61C4F6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0DEAAD-10D9-82C5-546B-FE51973E3DC8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أنواع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2B21C5-EB59-CFAB-89BD-D106C972E4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9B8470-7AF2-4057-FD47-46AF05DA4F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8B824D-3FC1-FF71-BE1D-10946B3FE39C}"/>
              </a:ext>
            </a:extLst>
          </p:cNvPr>
          <p:cNvSpPr txBox="1"/>
          <p:nvPr/>
        </p:nvSpPr>
        <p:spPr>
          <a:xfrm>
            <a:off x="4283470" y="1968278"/>
            <a:ext cx="81117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dirty="0">
                <a:latin typeface="Alexandria" charset="0"/>
                <a:cs typeface="Alexandria" charset="0"/>
              </a:rPr>
              <a:t>ثانيًا: مواقع التواصل الاجتماعي:</a:t>
            </a:r>
          </a:p>
          <a:p>
            <a:pPr algn="ctr"/>
            <a:endParaRPr lang="ar-EG" sz="3200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pPr algn="ctr"/>
            <a:endParaRPr lang="ar-SY" sz="3200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5B5FDC-D90F-0221-DCD9-DDBEE6233873}"/>
              </a:ext>
            </a:extLst>
          </p:cNvPr>
          <p:cNvSpPr txBox="1"/>
          <p:nvPr/>
        </p:nvSpPr>
        <p:spPr>
          <a:xfrm>
            <a:off x="3216670" y="2981040"/>
            <a:ext cx="81117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وتشمل (فيس بوك – إكس  – </a:t>
            </a:r>
            <a:r>
              <a:rPr lang="ar-EG" sz="2400" dirty="0" err="1">
                <a:latin typeface="Alexandria" charset="0"/>
                <a:cs typeface="Alexandria" charset="0"/>
              </a:rPr>
              <a:t>إنستجرام</a:t>
            </a:r>
            <a:r>
              <a:rPr lang="ar-EG" sz="2400" dirty="0">
                <a:latin typeface="Alexandria" charset="0"/>
                <a:cs typeface="Alexandria" charset="0"/>
              </a:rPr>
              <a:t> – يوتيوب – تيك توك – سناب شات</a:t>
            </a:r>
            <a:r>
              <a:rPr lang="en-US" sz="2400" dirty="0">
                <a:latin typeface="Alexandria" charset="0"/>
                <a:cs typeface="Alexandria" charset="0"/>
              </a:rPr>
              <a:t>.. </a:t>
            </a:r>
            <a:r>
              <a:rPr lang="ar-EG" sz="2400" dirty="0">
                <a:latin typeface="Alexandria" charset="0"/>
                <a:cs typeface="Alexandria" charset="0"/>
              </a:rPr>
              <a:t>وغيرها)</a:t>
            </a:r>
          </a:p>
          <a:p>
            <a:pPr algn="l" rtl="1"/>
            <a:endParaRPr lang="ar-EG" sz="3200" b="1" dirty="0">
              <a:latin typeface="Alexandria" charset="0"/>
              <a:cs typeface="Alexandria" charset="0"/>
            </a:endParaRPr>
          </a:p>
          <a:p>
            <a:pPr algn="l" rtl="1"/>
            <a:endParaRPr lang="ar-SY" sz="3200" dirty="0">
              <a:latin typeface="Alexandria" charset="0"/>
              <a:cs typeface="Alexandria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965F555-0678-9CAF-1529-91D89FC75C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2869" y="4470400"/>
            <a:ext cx="1912030" cy="1912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9BFF2F-19BF-E17F-3FFA-551E3C7775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189" y="4754137"/>
            <a:ext cx="1291594" cy="12915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9AF709-EF7B-A100-51C2-875D2580B58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842" y="4823647"/>
            <a:ext cx="1162048" cy="11620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1B9659-7FDC-FE56-CBDB-94B48C64778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696" y="4763611"/>
            <a:ext cx="1282120" cy="12821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CEBBB2A-5748-900D-3AEE-E7AF83CA4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495" y="4864569"/>
            <a:ext cx="1146826" cy="114682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82C7DF9-E22C-5E96-F5B2-E5625405114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517" y="4797181"/>
            <a:ext cx="1214980" cy="12149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235638-D328-BB9B-0738-B2F4A6D84744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57977883-D478-A73C-8721-2FC1D1E82D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82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027"/>
    </mc:Choice>
    <mc:Fallback xmlns="">
      <p:transition advTm="63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81386D-2085-6863-F8BF-5878758A5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2C1A64-905A-2CFD-C119-F43B1FE020D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F933AC-1651-5A28-0283-1C20816E66F3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أنواع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243F99-6204-124E-FFA5-C98C1EBAF7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6330A8-EEC3-8D60-B4AF-49841B3A69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25988C3-91EF-EFC4-356B-60208DD23417}"/>
              </a:ext>
            </a:extLst>
          </p:cNvPr>
          <p:cNvSpPr txBox="1"/>
          <p:nvPr/>
        </p:nvSpPr>
        <p:spPr>
          <a:xfrm>
            <a:off x="3942080" y="2110711"/>
            <a:ext cx="720344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EG" sz="3200" dirty="0">
                <a:latin typeface="Alexandria" pitchFamily="2" charset="-78"/>
                <a:cs typeface="Alexandria" pitchFamily="2" charset="-78"/>
              </a:rPr>
              <a:t>ثالثًا: صحافة الفيديو:</a:t>
            </a:r>
            <a:endParaRPr lang="en-US" sz="3200" dirty="0">
              <a:latin typeface="Alexandria" pitchFamily="2" charset="-78"/>
              <a:cs typeface="Alexandria" pitchFamily="2" charset="-78"/>
            </a:endParaRPr>
          </a:p>
          <a:p>
            <a:pPr algn="r"/>
            <a:endParaRPr lang="en-US" sz="32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2800" dirty="0">
                <a:latin typeface="Alexandria" pitchFamily="2" charset="-78"/>
                <a:cs typeface="Alexandria" pitchFamily="2" charset="-78"/>
              </a:rPr>
              <a:t>تعتبر نمط من أنواع الصحافة التي يقوم فيها الصحفي بخلق القصة وتصويرها وتفريغها وتحريرها وعمل مونتاج لها، أي أنّ الصحفي هو المعد للفكرة ومنفذها ومصورها والمخرج والمنتج والمونتير</a:t>
            </a:r>
            <a:r>
              <a:rPr lang="en-US" sz="2800" dirty="0">
                <a:latin typeface="Alexandria" pitchFamily="2" charset="-78"/>
                <a:cs typeface="Alexandria" pitchFamily="2" charset="-78"/>
              </a:rPr>
              <a:t>.</a:t>
            </a:r>
            <a:endParaRPr lang="ar-EG" sz="2800" dirty="0">
              <a:latin typeface="Alexandria" pitchFamily="2" charset="-78"/>
              <a:cs typeface="Alexandria" pitchFamily="2" charset="-78"/>
            </a:endParaRPr>
          </a:p>
          <a:p>
            <a:pPr algn="r"/>
            <a:endParaRPr lang="ar-SY"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54502E-6540-66EF-CCB4-EE999C6EB6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058160"/>
            <a:ext cx="2876438" cy="28764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5127EE-4A04-E2C0-A083-BF3AA412D7E6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933C311-58A7-C1B9-938D-78C54550B8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35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931"/>
    </mc:Choice>
    <mc:Fallback xmlns="">
      <p:transition advTm="54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1E163E-530B-F74B-F312-D64F3F449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3A91F5-85F6-B936-600A-FF286D6DF49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FE5D64-5984-44A1-540B-57220D82DF33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أنواع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49BE8A-30D6-C369-1210-AA9D6D9D64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1ADE7E-1E19-280D-393F-DE044F4990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9C7BF5D-CF0F-557B-B25F-4910A9A9FDD6}"/>
              </a:ext>
            </a:extLst>
          </p:cNvPr>
          <p:cNvSpPr txBox="1"/>
          <p:nvPr/>
        </p:nvSpPr>
        <p:spPr>
          <a:xfrm>
            <a:off x="3437042" y="2119147"/>
            <a:ext cx="791464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3200" dirty="0">
                <a:latin typeface="Alexandria" pitchFamily="2" charset="-78"/>
                <a:cs typeface="Alexandria" pitchFamily="2" charset="-78"/>
              </a:rPr>
              <a:t>رابعًا: البث المباشر :</a:t>
            </a:r>
            <a:endParaRPr lang="en-US" sz="3200" dirty="0">
              <a:latin typeface="Alexandria" pitchFamily="2" charset="-78"/>
              <a:cs typeface="Alexandria" pitchFamily="2" charset="-78"/>
            </a:endParaRPr>
          </a:p>
          <a:p>
            <a:pPr algn="r" rtl="1"/>
            <a:endParaRPr lang="en-US" sz="32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SY" sz="2400" dirty="0">
                <a:latin typeface="Alexandria" pitchFamily="2" charset="-78"/>
                <a:cs typeface="Alexandria" pitchFamily="2" charset="-78"/>
              </a:rPr>
              <a:t>يعتبر خدمة تسمح لبروفايل ما، صفحة أو قناة بالتواصل مع متابعيها عن طريق الفيديو في الوقت الآني، دون الحاجة إلى أن يقوم المشاهد بتحميل المحتوى أو الاشتراك للحصول عليه.</a:t>
            </a:r>
          </a:p>
          <a:p>
            <a:pPr algn="r" rtl="1"/>
            <a:endParaRPr lang="en-US" sz="3200" dirty="0">
              <a:latin typeface="Alexandria" pitchFamily="2" charset="-78"/>
              <a:cs typeface="Alexandria" pitchFamily="2" charset="-78"/>
            </a:endParaRPr>
          </a:p>
          <a:p>
            <a:pPr algn="r" rtl="1"/>
            <a:endParaRPr lang="en-US" sz="3200" dirty="0">
              <a:latin typeface="Alexandria" pitchFamily="2" charset="-78"/>
              <a:cs typeface="Alexandria" pitchFamily="2" charset="-78"/>
            </a:endParaRPr>
          </a:p>
          <a:p>
            <a:pPr algn="r" rtl="1"/>
            <a:endParaRPr lang="ar-EG" sz="3200" dirty="0">
              <a:latin typeface="Alexandria" pitchFamily="2" charset="-78"/>
              <a:cs typeface="Alexandria" pitchFamily="2" charset="-78"/>
            </a:endParaRPr>
          </a:p>
          <a:p>
            <a:pPr algn="r"/>
            <a:endParaRPr lang="ar-EG" sz="3200" dirty="0">
              <a:latin typeface="Alexandria" pitchFamily="2" charset="-78"/>
              <a:cs typeface="Alexandria" pitchFamily="2" charset="-78"/>
            </a:endParaRPr>
          </a:p>
          <a:p>
            <a:pPr algn="r"/>
            <a:endParaRPr lang="ar-SY"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A3607F-91EB-6AB1-4EF7-750D268F6F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1" y="3140555"/>
            <a:ext cx="2664400" cy="266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642C56-5552-4C9C-633E-5F2F538BB713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53F463A-D234-652D-DC34-FE9F36F0F1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99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173"/>
    </mc:Choice>
    <mc:Fallback xmlns="">
      <p:transition advTm="461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0E041-4E7E-5AAD-AE60-9FE740463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E03257-40FF-8A5A-5DE0-151F3295969B}"/>
              </a:ext>
            </a:extLst>
          </p:cNvPr>
          <p:cNvSpPr/>
          <p:nvPr/>
        </p:nvSpPr>
        <p:spPr>
          <a:xfrm>
            <a:off x="617280" y="171960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F0575C-524D-62B9-5D87-9787303D29B2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خطوات العمل الإعلامي </a:t>
            </a:r>
            <a:endParaRPr lang="ar-SY" sz="28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D53C43-277C-042A-051C-3714096C9A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418960-5B29-BEA1-9F4A-5535E58E66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D3DD752-A4FA-055A-9F4F-0AD131C2D8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55" y="3514684"/>
            <a:ext cx="2407920" cy="24079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8FCAE5-B1BB-39F8-EFEC-68302A7D3A0E}"/>
              </a:ext>
            </a:extLst>
          </p:cNvPr>
          <p:cNvSpPr txBox="1"/>
          <p:nvPr/>
        </p:nvSpPr>
        <p:spPr>
          <a:xfrm>
            <a:off x="3247242" y="1935031"/>
            <a:ext cx="80024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dirty="0">
                <a:latin typeface="Alexandria" pitchFamily="2" charset="-78"/>
                <a:cs typeface="Alexandria" pitchFamily="2" charset="-78"/>
              </a:rPr>
              <a:t>تتضمن خطوات العمل الإعلامي :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pitchFamily="2" charset="-78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الفكرة 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endParaRPr lang="en-US" sz="24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البحث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endParaRPr lang="en-US" sz="24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الكتابة 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endParaRPr lang="en-US" sz="24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طريقة العرض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النشر </a:t>
            </a:r>
            <a:endParaRPr lang="ar-SY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8BDA27-57F6-9484-EA95-EEF292C73B31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AFB1F9F-AA01-4F12-D035-E81D589B2B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2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592"/>
    </mc:Choice>
    <mc:Fallback xmlns="">
      <p:transition advTm="177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8920E5-9109-AD68-BF9B-E82E81999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F525B1-5CB6-46BF-9F02-809B20606C4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0B86F6-6282-D2C0-EF25-2F43DDB8991F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ابتكار  فكرة إعلامية رقمية</a:t>
            </a:r>
            <a:endParaRPr lang="ar-SY" sz="28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9E3160-BEF4-F287-BC6E-2A4EC18289D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3DCFCA-FA38-BE49-B371-E444E9AFAA7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E3BC1F-D973-11C8-F298-8A77EB95B6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67" y="3616960"/>
            <a:ext cx="2305645" cy="23056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20A806-9DDA-F480-713B-CD3E7C191EFA}"/>
              </a:ext>
            </a:extLst>
          </p:cNvPr>
          <p:cNvSpPr txBox="1"/>
          <p:nvPr/>
        </p:nvSpPr>
        <p:spPr>
          <a:xfrm>
            <a:off x="3224699" y="1793209"/>
            <a:ext cx="80024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dirty="0">
                <a:latin typeface="Alexandria" charset="0"/>
                <a:cs typeface="Alexandria" charset="0"/>
              </a:rPr>
              <a:t>يجب أن تكون الفكرة الرقمية: </a:t>
            </a: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ar-EG" sz="2400" dirty="0">
                <a:latin typeface="Alexandria" charset="0"/>
                <a:cs typeface="Alexandria" charset="0"/>
              </a:rPr>
              <a:t>جديدة</a:t>
            </a:r>
            <a:endParaRPr lang="en-US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endParaRPr lang="en-US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ar-EG" sz="2400" dirty="0">
                <a:latin typeface="Alexandria" charset="0"/>
                <a:cs typeface="Alexandria" charset="0"/>
              </a:rPr>
              <a:t>حصرية </a:t>
            </a:r>
            <a:endParaRPr lang="en-US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endParaRPr lang="en-US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ar-EG" sz="2400" dirty="0">
                <a:latin typeface="Alexandria" charset="0"/>
                <a:cs typeface="Alexandria" charset="0"/>
              </a:rPr>
              <a:t>تحتوي على عناصر صراع </a:t>
            </a: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ar-EG" sz="2400" dirty="0">
                <a:latin typeface="Alexandria" charset="0"/>
                <a:cs typeface="Alexandria" charset="0"/>
              </a:rPr>
              <a:t>تحتوي على صور وفيديوهات</a:t>
            </a:r>
            <a:endParaRPr lang="en-US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ar-EG" sz="2400" dirty="0">
                <a:latin typeface="Alexandria" charset="0"/>
                <a:cs typeface="Alexandria" charset="0"/>
              </a:rPr>
              <a:t>لها عنوان جذاب</a:t>
            </a:r>
            <a:endParaRPr lang="ar-SY" sz="2400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402836E-EA2C-B051-33FE-24ED1C1810F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A06879E6-F80C-A4E4-7636-7979803F0A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43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823"/>
    </mc:Choice>
    <mc:Fallback xmlns="">
      <p:transition advTm="88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5CC93-F3E9-D4AA-CFB6-274808EFF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0D4E80-4C3F-3112-8801-96BED894F71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63A54B-C051-AF9E-FFC0-8651BD8FE27A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طرق اكتشاف الأخبار الزائفة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C8D37D-5F53-DD44-9B61-CB9F51B0DAC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F756ADA-D578-D4E1-8E19-27E2CCC9D9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1ED339-3604-CEAC-D303-B0BDEF4598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910" y="3150277"/>
            <a:ext cx="2702994" cy="27029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7D282CA-46FA-EA3E-F6EC-7C1BEAFC5AEE}"/>
              </a:ext>
            </a:extLst>
          </p:cNvPr>
          <p:cNvSpPr txBox="1"/>
          <p:nvPr/>
        </p:nvSpPr>
        <p:spPr>
          <a:xfrm>
            <a:off x="3209381" y="2307687"/>
            <a:ext cx="80024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dirty="0">
                <a:latin typeface="Alexandria" charset="0"/>
                <a:cs typeface="Alexandria" charset="0"/>
              </a:rPr>
              <a:t>هي معلومات خطأ أو مضللة تتخذ هيئة أخبار حقيقية بشكل عام، تنقسم الأخبار الكاذبة إلى فئتين:</a:t>
            </a:r>
          </a:p>
          <a:p>
            <a:pPr algn="just" rtl="1"/>
            <a:endParaRPr lang="ar-EG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ar-EG" sz="2400" dirty="0">
                <a:latin typeface="Alexandria" charset="0"/>
                <a:cs typeface="Alexandria" charset="0"/>
              </a:rPr>
              <a:t>الأخبار المضللة عمدًا</a:t>
            </a: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Alexandria" charset="0"/>
              <a:cs typeface="Alexandria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ar-EG" sz="2400" dirty="0">
                <a:latin typeface="Alexandria" charset="0"/>
                <a:cs typeface="Alexandria" charset="0"/>
              </a:rPr>
              <a:t>الأخبار التي تحتوي على عناصر من الحقيقة</a:t>
            </a:r>
          </a:p>
          <a:p>
            <a:pPr algn="just" rtl="1"/>
            <a:endParaRPr lang="ar-EG" sz="24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5B26C3-8C63-2356-F597-A9CB8AEB9F2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3B5EACE-2495-89D7-CE95-679F640EC7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72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783"/>
    </mc:Choice>
    <mc:Fallback xmlns="">
      <p:transition advTm="86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080D6-13C8-489F-1053-58834D71CA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54C777-D009-4035-8605-46B3E567A2D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EF13D5-C598-25E6-AEAF-6B4A02625B9C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التدريب العملي والأمثلة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F2C702-913A-F320-42CC-20A874F2339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5FA5CB-34E0-AF6C-2420-CBFCEC4B954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7AD98C-2915-5385-AAF4-19B323AF52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0" y="2866801"/>
            <a:ext cx="3110912" cy="31109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842139-4910-508E-9B2D-C0FBF8F77AA9}"/>
              </a:ext>
            </a:extLst>
          </p:cNvPr>
          <p:cNvSpPr txBox="1"/>
          <p:nvPr/>
        </p:nvSpPr>
        <p:spPr>
          <a:xfrm>
            <a:off x="3277229" y="2335598"/>
            <a:ext cx="8002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dirty="0">
                <a:latin typeface="Alexandria" charset="0"/>
                <a:cs typeface="Alexandria" charset="0"/>
              </a:rPr>
              <a:t>التطبيق العملي في كل محاضرة من أمثلة عملية ونماذج قدر الإمكان لسهولة الفهم وتثبيت المعلومات في المحاضرة</a:t>
            </a:r>
            <a:r>
              <a:rPr lang="en-US" sz="2400" dirty="0">
                <a:latin typeface="Alexandria" charset="0"/>
                <a:cs typeface="Alexandria" charset="0"/>
              </a:rPr>
              <a:t>.</a:t>
            </a:r>
            <a:endParaRPr lang="ar-EG" sz="2400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86EE2F-871E-4ADA-791E-4EC85542B86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54FEC7D-1CB3-A93B-28E9-E42D3E3F31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69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202"/>
    </mc:Choice>
    <mc:Fallback xmlns="">
      <p:transition advTm="742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BAFD96-E8DF-787E-FF64-08FEA8352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5A5044-3485-4F89-8AE4-3371A1CA8E69}"/>
              </a:ext>
            </a:extLst>
          </p:cNvPr>
          <p:cNvSpPr/>
          <p:nvPr/>
        </p:nvSpPr>
        <p:spPr>
          <a:xfrm>
            <a:off x="689640" y="16956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CABE41-7044-2180-2FEF-9A294AC51D32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الاختبار الأسبوعي القصير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8DCF6A-3CF4-BB31-5690-8904A53997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85EE08-97D4-FC68-F05A-CB8C5187AF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1D60BB-DAED-207B-7B6E-DC30AF8D581C}"/>
              </a:ext>
            </a:extLst>
          </p:cNvPr>
          <p:cNvSpPr txBox="1"/>
          <p:nvPr/>
        </p:nvSpPr>
        <p:spPr>
          <a:xfrm>
            <a:off x="1333191" y="2451745"/>
            <a:ext cx="98042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ar-EG" sz="2800" dirty="0">
                <a:latin typeface="Alexandria" charset="0"/>
                <a:cs typeface="Alexandria" charset="0"/>
              </a:rPr>
              <a:t>عبارة عن 8 أسئلة فقط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</a:p>
          <a:p>
            <a:pPr marL="514350" indent="-514350" algn="r">
              <a:buFont typeface="+mj-lt"/>
              <a:buAutoNum type="arabicPeriod"/>
            </a:pPr>
            <a:endParaRPr lang="ar-EG" sz="2800" dirty="0">
              <a:latin typeface="Alexandria" charset="0"/>
              <a:cs typeface="Alexandria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EG" sz="2800" dirty="0">
                <a:latin typeface="Alexandria" charset="0"/>
                <a:cs typeface="Alexandria" charset="0"/>
              </a:rPr>
              <a:t>الأسئلة عبارة عن اختيار من متعدد و صح وخطأ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marL="514350" indent="-514350" algn="r" rtl="1">
              <a:buFont typeface="+mj-lt"/>
              <a:buAutoNum type="arabicPeriod"/>
            </a:pPr>
            <a:endParaRPr lang="ar-EG" sz="2800" dirty="0">
              <a:latin typeface="Alexandria" charset="0"/>
              <a:cs typeface="Alexandria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EG" sz="2800" dirty="0">
                <a:latin typeface="Alexandria" charset="0"/>
                <a:cs typeface="Alexandria" charset="0"/>
              </a:rPr>
              <a:t>كل سؤال بدرجة أي أن درجة الاختبار  8 درجات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970F54-7888-DD56-3034-DD94CC811FDE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E31D80D-D2C5-DCFC-2185-3874C7EF80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7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986"/>
    </mc:Choice>
    <mc:Fallback xmlns="">
      <p:transition advTm="62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C37A1-AE7D-B5A1-81C6-261522A81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AA2FA3-73C4-3EAC-7441-3B253F6FCDED}"/>
              </a:ext>
            </a:extLst>
          </p:cNvPr>
          <p:cNvSpPr/>
          <p:nvPr/>
        </p:nvSpPr>
        <p:spPr>
          <a:xfrm>
            <a:off x="689640" y="16956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A8A993-5364-7C49-ECCE-1610CEE9331C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الاختبار الأسبوعي القصير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EAB6EA-A993-3068-1F7C-D2AF7B710FF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4C676A-4EC2-EB12-99C9-6F8F4409A43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EDCC7DD-BE6E-0E5D-8153-BFE964E9FB03}"/>
              </a:ext>
            </a:extLst>
          </p:cNvPr>
          <p:cNvSpPr txBox="1"/>
          <p:nvPr/>
        </p:nvSpPr>
        <p:spPr>
          <a:xfrm>
            <a:off x="1214179" y="2542033"/>
            <a:ext cx="98042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4 - مدة الاختبار 30 دقيقة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5 - في حالة وجود أي مشكلة في الاختبار إرسال تذكرة على سيستم الجامعة وسيتولى فريق الدعم حلها في أسرع وقت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</a:p>
          <a:p>
            <a:pPr algn="r" rtl="1"/>
            <a:endParaRPr lang="en-US" sz="2800" dirty="0"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270827-09C6-7EC4-CFC4-4B8353A716B5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28471C6-36FA-4FFF-3373-CCFF87AE61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32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574"/>
    </mc:Choice>
    <mc:Fallback xmlns="">
      <p:transition advTm="365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1BF83-9F48-7427-7B6D-8A715BFA1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F9E1FA-C848-4DC4-6062-FA94BCE5A2F4}"/>
              </a:ext>
            </a:extLst>
          </p:cNvPr>
          <p:cNvSpPr/>
          <p:nvPr/>
        </p:nvSpPr>
        <p:spPr>
          <a:xfrm>
            <a:off x="689640" y="16956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F2136-6732-9AE5-B420-5AF249014234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توزيع درجات المادة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17CF8F-0129-3E81-2594-2182EEC612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70DBA9-BA48-0EAF-8C9A-7391665F72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72D0183-1B60-D00A-32FE-26E531F17868}"/>
              </a:ext>
            </a:extLst>
          </p:cNvPr>
          <p:cNvSpPr txBox="1"/>
          <p:nvPr/>
        </p:nvSpPr>
        <p:spPr>
          <a:xfrm>
            <a:off x="1445474" y="1954841"/>
            <a:ext cx="98042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ar-EG" sz="2800" dirty="0">
                <a:latin typeface="Alexandria" charset="0"/>
                <a:cs typeface="Alexandria" charset="0"/>
              </a:rPr>
              <a:t>مدة الدراسة 10 أسابيع كل أسبوع اختبار بـ8 درجات فيكون إجمالي عدد درجات الاختبارات الأسبوعية (10 </a:t>
            </a:r>
            <a:r>
              <a:rPr lang="en-US" sz="2800" dirty="0">
                <a:latin typeface="Alexandria" charset="0"/>
                <a:cs typeface="Alexandria" charset="0"/>
              </a:rPr>
              <a:t>X </a:t>
            </a:r>
            <a:r>
              <a:rPr lang="ar-EG" sz="2800" dirty="0">
                <a:latin typeface="Alexandria" charset="0"/>
                <a:cs typeface="Alexandria" charset="0"/>
              </a:rPr>
              <a:t> 8 = 80 درجة)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</a:p>
          <a:p>
            <a:pPr marL="514350" indent="-514350" algn="r" rtl="1">
              <a:buFont typeface="+mj-lt"/>
              <a:buAutoNum type="arabicPeriod"/>
            </a:pPr>
            <a:endParaRPr lang="en-US" sz="2800" dirty="0">
              <a:latin typeface="Alexandria" charset="0"/>
              <a:cs typeface="Alexandria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EG" sz="2800" dirty="0">
                <a:latin typeface="Alexandria" charset="0"/>
                <a:cs typeface="Alexandria" charset="0"/>
              </a:rPr>
              <a:t>الاختبار النهائي سيكون 20 سؤالًا بـ20 درجة من جميع المحاضرات</a:t>
            </a:r>
            <a:r>
              <a:rPr lang="en-US" sz="2800" dirty="0">
                <a:latin typeface="Alexandria" charset="0"/>
                <a:cs typeface="Alexandria" charset="0"/>
              </a:rPr>
              <a:t>  </a:t>
            </a:r>
            <a:r>
              <a:rPr lang="ar-EG" sz="2800" dirty="0">
                <a:latin typeface="Alexandria" charset="0"/>
                <a:cs typeface="Alexandria" charset="0"/>
              </a:rPr>
              <a:t>ومدته 60 دقيقة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</a:p>
          <a:p>
            <a:pPr marL="514350" indent="-514350" algn="r" rtl="1">
              <a:buFont typeface="+mj-lt"/>
              <a:buAutoNum type="arabicPeriod"/>
            </a:pPr>
            <a:endParaRPr lang="en-US" sz="2800" dirty="0">
              <a:latin typeface="Alexandria" charset="0"/>
              <a:cs typeface="Alexandria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EG" sz="2800" dirty="0">
                <a:latin typeface="Alexandria" charset="0"/>
                <a:cs typeface="Alexandria" charset="0"/>
              </a:rPr>
              <a:t>إجمالي درجات المادة (80 الاختبارات الأسبوعية +  الاختبار النهائي 20) = </a:t>
            </a:r>
            <a:r>
              <a:rPr lang="en-US" sz="2800" dirty="0">
                <a:latin typeface="Alexandria" charset="0"/>
                <a:cs typeface="Alexandria" charset="0"/>
              </a:rPr>
              <a:t>100 </a:t>
            </a:r>
            <a:r>
              <a:rPr lang="ar-EG" sz="2800" dirty="0">
                <a:latin typeface="Alexandria" charset="0"/>
                <a:cs typeface="Alexandria" charset="0"/>
              </a:rPr>
              <a:t> درجة</a:t>
            </a:r>
            <a:r>
              <a:rPr lang="en-US" sz="2800" dirty="0">
                <a:latin typeface="Alexandria" charset="0"/>
                <a:cs typeface="Alexandria" charset="0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B17582-1980-1BA8-DC2F-A6C4F86D263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9690688-4DD5-6CB0-4629-B86019D84F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95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645"/>
    </mc:Choice>
    <mc:Fallback xmlns="">
      <p:transition advTm="66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ED4A6-19D1-B47E-E162-D3A681765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2B4D48-F7D7-6CED-0B8F-8F863CBC0F41}"/>
              </a:ext>
            </a:extLst>
          </p:cNvPr>
          <p:cNvSpPr/>
          <p:nvPr/>
        </p:nvSpPr>
        <p:spPr>
          <a:xfrm>
            <a:off x="689640" y="16956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105C96-26CF-47EF-9E59-F270255B5458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ملخص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BB5E6C-5D05-4E71-A107-E6E56835F9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EE9DD4-2B69-A476-08D0-3A7B2FCA765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42A445-44E6-3B96-CF1F-626206CBD453}"/>
              </a:ext>
            </a:extLst>
          </p:cNvPr>
          <p:cNvSpPr txBox="1"/>
          <p:nvPr/>
        </p:nvSpPr>
        <p:spPr>
          <a:xfrm>
            <a:off x="1445474" y="1954841"/>
            <a:ext cx="98042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Arial" panose="020B0604020202020204" pitchFamily="34" charset="0"/>
              <a:buChar char="•"/>
            </a:pPr>
            <a:r>
              <a:rPr lang="ar-EG" sz="2800" dirty="0">
                <a:latin typeface="Alexandria" charset="0"/>
                <a:cs typeface="Alexandria" charset="0"/>
              </a:rPr>
              <a:t>تناولت المحاضرة أهم الموضوعات التي سيتم تناولها خلال الدراسة وأهمها أنواع الإعلام الرقمي ومواقع التواصل الاجتماعي</a:t>
            </a:r>
          </a:p>
          <a:p>
            <a:pPr marL="514350" indent="-514350" algn="r" rtl="1">
              <a:buFont typeface="Arial" panose="020B0604020202020204" pitchFamily="34" charset="0"/>
              <a:buChar char="•"/>
            </a:pPr>
            <a:endParaRPr lang="ar-EG" sz="2800" dirty="0">
              <a:latin typeface="Alexandria" charset="0"/>
              <a:cs typeface="Alexandria" charset="0"/>
            </a:endParaRPr>
          </a:p>
          <a:p>
            <a:pPr marL="514350" indent="-514350" algn="r" rtl="1">
              <a:buFont typeface="Arial" panose="020B0604020202020204" pitchFamily="34" charset="0"/>
              <a:buChar char="•"/>
            </a:pPr>
            <a:r>
              <a:rPr lang="ar-EG" sz="2800" dirty="0">
                <a:latin typeface="Alexandria" charset="0"/>
                <a:cs typeface="Alexandria" charset="0"/>
              </a:rPr>
              <a:t>الأخبار الزائفة وطرق اكتشافها في المحتوى الرقمي </a:t>
            </a:r>
          </a:p>
          <a:p>
            <a:pPr marL="514350" indent="-514350" algn="r" rtl="1">
              <a:buFont typeface="Arial" panose="020B0604020202020204" pitchFamily="34" charset="0"/>
              <a:buChar char="•"/>
            </a:pPr>
            <a:endParaRPr lang="ar-EG" sz="2800" dirty="0">
              <a:latin typeface="Alexandria" charset="0"/>
              <a:cs typeface="Alexandria" charset="0"/>
            </a:endParaRPr>
          </a:p>
          <a:p>
            <a:pPr marL="514350" indent="-514350" algn="r" rtl="1">
              <a:buFont typeface="Arial" panose="020B0604020202020204" pitchFamily="34" charset="0"/>
              <a:buChar char="•"/>
            </a:pPr>
            <a:r>
              <a:rPr lang="ar-EG" sz="2800" dirty="0">
                <a:latin typeface="Alexandria" charset="0"/>
                <a:cs typeface="Alexandria" charset="0"/>
              </a:rPr>
              <a:t>طرق الكتابة للإعلام الرقمي </a:t>
            </a:r>
          </a:p>
          <a:p>
            <a:pPr marL="514350" indent="-514350" algn="r" rtl="1">
              <a:buFont typeface="Arial" panose="020B0604020202020204" pitchFamily="34" charset="0"/>
              <a:buChar char="•"/>
            </a:pPr>
            <a:endParaRPr lang="ar-EG" sz="2800" dirty="0">
              <a:latin typeface="Alexandria" charset="0"/>
              <a:cs typeface="Alexandria" charset="0"/>
            </a:endParaRPr>
          </a:p>
          <a:p>
            <a:pPr marL="514350" indent="-514350" algn="r" rtl="1">
              <a:buFont typeface="Arial" panose="020B0604020202020204" pitchFamily="34" charset="0"/>
              <a:buChar char="•"/>
            </a:pPr>
            <a:r>
              <a:rPr lang="ar-EG" sz="2800" dirty="0">
                <a:latin typeface="Alexandria" charset="0"/>
                <a:cs typeface="Alexandria" charset="0"/>
              </a:rPr>
              <a:t>صحافة الفيديو </a:t>
            </a:r>
            <a:endParaRPr lang="en-US" sz="2800" dirty="0"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4222F80-9ADB-FB9F-3D45-758A60996589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FCA12AC-F498-543F-B640-6F7E35D907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4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150"/>
    </mc:Choice>
    <mc:Fallback xmlns="">
      <p:transition advTm="26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شكرًا 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AFE2CB-8910-989E-6DED-374C668527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73"/>
    </mc:Choice>
    <mc:Fallback xmlns="">
      <p:transition spd="slow" advTm="27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elements/1.1/"/>
    <ds:schemaRef ds:uri="aca13214-df29-4e3c-a050-857c0bf7bd8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671</Words>
  <Application>Microsoft Office PowerPoint</Application>
  <PresentationFormat>Widescreen</PresentationFormat>
  <Paragraphs>174</Paragraphs>
  <Slides>21</Slides>
  <Notes>2</Notes>
  <HiddenSlides>0</HiddenSlides>
  <MMClips>21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Abdelfattah Nabil</cp:lastModifiedBy>
  <cp:revision>38</cp:revision>
  <dcterms:created xsi:type="dcterms:W3CDTF">2023-04-29T09:08:00Z</dcterms:created>
  <dcterms:modified xsi:type="dcterms:W3CDTF">2025-01-21T00:29:22Z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