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1.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40.xml" ContentType="application/vnd.openxmlformats-officedocument.presentationml.slide+xml"/>
  <Override PartName="/ppt/slides/slide29.xml" ContentType="application/vnd.openxmlformats-officedocument.presentationml.slide+xml"/>
  <Override PartName="/ppt/slides/slide41.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30.xml" ContentType="application/vnd.openxmlformats-officedocument.presentationml.slide+xml"/>
  <Override PartName="/ppt/slides/slide28.xml" ContentType="application/vnd.openxmlformats-officedocument.presentationml.slide+xml"/>
  <Override PartName="/ppt/slides/slide32.xml" ContentType="application/vnd.openxmlformats-officedocument.presentationml.slide+xml"/>
  <Override PartName="/ppt/slides/slide39.xml" ContentType="application/vnd.openxmlformats-officedocument.presentationml.slide+xml"/>
  <Override PartName="/ppt/slides/slide31.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5.xml" ContentType="application/vnd.openxmlformats-officedocument.presentationml.slide+xml"/>
  <Override PartName="/ppt/slides/slide33.xml" ContentType="application/vnd.openxmlformats-officedocument.presentationml.slide+xml"/>
  <Override PartName="/ppt/slides/slide36.xml" ContentType="application/vnd.openxmlformats-officedocument.presentationml.slide+xml"/>
  <Override PartName="/ppt/slides/slide3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5.xml" ContentType="application/vnd.openxmlformats-officedocument.presentationml.notesSlide+xml"/>
  <Override PartName="/ppt/notesSlides/notesSlide11.xml" ContentType="application/vnd.openxmlformats-officedocument.presentationml.notesSlide+xml"/>
  <Override PartName="/ppt/notesSlides/notesSlide17.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26.xml" ContentType="application/vnd.openxmlformats-officedocument.presentationml.notesSlide+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8.xml" ContentType="application/vnd.openxmlformats-officedocument.presentationml.notesSlide+xml"/>
  <Override PartName="/ppt/notesSlides/notesSlide23.xml" ContentType="application/vnd.openxmlformats-officedocument.presentationml.notesSlide+xml"/>
  <Override PartName="/ppt/notesSlides/notesSlide19.xml" ContentType="application/vnd.openxmlformats-officedocument.presentationml.notesSlide+xml"/>
  <Override PartName="/ppt/notesSlides/notesSlide24.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694" r:id="rId2"/>
    <p:sldId id="271" r:id="rId3"/>
    <p:sldId id="585" r:id="rId4"/>
    <p:sldId id="586" r:id="rId5"/>
    <p:sldId id="649" r:id="rId6"/>
    <p:sldId id="691" r:id="rId7"/>
    <p:sldId id="692" r:id="rId8"/>
    <p:sldId id="650" r:id="rId9"/>
    <p:sldId id="651" r:id="rId10"/>
    <p:sldId id="652" r:id="rId11"/>
    <p:sldId id="653" r:id="rId12"/>
    <p:sldId id="687" r:id="rId13"/>
    <p:sldId id="654" r:id="rId14"/>
    <p:sldId id="688" r:id="rId15"/>
    <p:sldId id="655" r:id="rId16"/>
    <p:sldId id="656" r:id="rId17"/>
    <p:sldId id="667" r:id="rId18"/>
    <p:sldId id="668" r:id="rId19"/>
    <p:sldId id="669" r:id="rId20"/>
    <p:sldId id="670" r:id="rId21"/>
    <p:sldId id="671" r:id="rId22"/>
    <p:sldId id="672" r:id="rId23"/>
    <p:sldId id="673" r:id="rId24"/>
    <p:sldId id="674" r:id="rId25"/>
    <p:sldId id="675" r:id="rId26"/>
    <p:sldId id="676" r:id="rId27"/>
    <p:sldId id="677" r:id="rId28"/>
    <p:sldId id="678" r:id="rId29"/>
    <p:sldId id="679" r:id="rId30"/>
    <p:sldId id="680" r:id="rId31"/>
    <p:sldId id="681" r:id="rId32"/>
    <p:sldId id="689" r:id="rId33"/>
    <p:sldId id="682" r:id="rId34"/>
    <p:sldId id="587" r:id="rId35"/>
    <p:sldId id="683" r:id="rId36"/>
    <p:sldId id="684" r:id="rId37"/>
    <p:sldId id="693" r:id="rId38"/>
    <p:sldId id="685" r:id="rId39"/>
    <p:sldId id="686" r:id="rId40"/>
    <p:sldId id="588"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94"/>
            <p14:sldId id="271"/>
            <p14:sldId id="585"/>
            <p14:sldId id="586"/>
            <p14:sldId id="649"/>
            <p14:sldId id="691"/>
            <p14:sldId id="692"/>
            <p14:sldId id="650"/>
            <p14:sldId id="651"/>
            <p14:sldId id="652"/>
            <p14:sldId id="653"/>
            <p14:sldId id="687"/>
            <p14:sldId id="654"/>
            <p14:sldId id="688"/>
            <p14:sldId id="655"/>
            <p14:sldId id="656"/>
            <p14:sldId id="667"/>
            <p14:sldId id="668"/>
            <p14:sldId id="669"/>
            <p14:sldId id="670"/>
            <p14:sldId id="671"/>
            <p14:sldId id="672"/>
            <p14:sldId id="673"/>
            <p14:sldId id="674"/>
            <p14:sldId id="675"/>
            <p14:sldId id="676"/>
            <p14:sldId id="677"/>
            <p14:sldId id="678"/>
            <p14:sldId id="679"/>
            <p14:sldId id="680"/>
            <p14:sldId id="681"/>
            <p14:sldId id="689"/>
            <p14:sldId id="682"/>
            <p14:sldId id="587"/>
            <p14:sldId id="683"/>
            <p14:sldId id="684"/>
            <p14:sldId id="693"/>
            <p14:sldId id="685"/>
            <p14:sldId id="686"/>
            <p14:sldId id="58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0A1F61"/>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43004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youtu.be/9DRXlokYxiQ?si=uE5IXSUmHZrpp1Je" TargetMode="External"/><Relationship Id="rId4" Type="http://schemas.openxmlformats.org/officeDocument/2006/relationships/image" Target="../media/image7.jpeg"/></Relationships>
</file>

<file path=ppt/slides/_rels/slide3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2760" y="3410079"/>
            <a:ext cx="3371436"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الاتصال التسويقى</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a:t>
            </a:r>
            <a:r>
              <a:rPr lang="ar-EG" sz="2800" b="1" dirty="0" smtClean="0">
                <a:solidFill>
                  <a:schemeClr val="tx1"/>
                </a:solidFill>
                <a:latin typeface="Alexandria" charset="0"/>
                <a:cs typeface="Alexandria" charset="0"/>
              </a:rPr>
              <a:t>9</a:t>
            </a:r>
            <a:endParaRPr lang="en-US" sz="2800" b="1" dirty="0">
              <a:solidFill>
                <a:schemeClr val="tx1"/>
              </a:solidFill>
              <a:latin typeface="Alexandria" charset="0"/>
              <a:cs typeface="Alexandria" charset="0"/>
            </a:endParaRPr>
          </a:p>
        </p:txBody>
      </p:sp>
      <p:sp>
        <p:nvSpPr>
          <p:cNvPr id="11" name="TextBox 10"/>
          <p:cNvSpPr txBox="1"/>
          <p:nvPr/>
        </p:nvSpPr>
        <p:spPr>
          <a:xfrm>
            <a:off x="7542364" y="4802552"/>
            <a:ext cx="1201355" cy="400110"/>
          </a:xfrm>
          <a:prstGeom prst="rect">
            <a:avLst/>
          </a:prstGeom>
          <a:noFill/>
        </p:spPr>
        <p:txBody>
          <a:bodyPr wrap="none" rtlCol="0">
            <a:spAutoFit/>
          </a:bodyPr>
          <a:lstStyle/>
          <a:p>
            <a:pPr algn="ctr"/>
            <a:r>
              <a:rPr lang="en-US" sz="2000" dirty="0">
                <a:latin typeface="Alexandria" charset="0"/>
                <a:cs typeface="Alexandria" charset="0"/>
              </a:rPr>
              <a:t>MKT </a:t>
            </a:r>
            <a:r>
              <a:rPr lang="en-US" sz="2000" dirty="0" smtClean="0">
                <a:latin typeface="Alexandria" charset="0"/>
                <a:cs typeface="Alexandria" charset="0"/>
              </a:rPr>
              <a:t>112</a:t>
            </a:r>
            <a:endParaRPr lang="en-US" sz="2000" dirty="0">
              <a:latin typeface="Alexandria" charset="0"/>
              <a:cs typeface="Alexandria" charset="0"/>
            </a:endParaRPr>
          </a:p>
        </p:txBody>
      </p:sp>
      <p:sp>
        <p:nvSpPr>
          <p:cNvPr id="12" name="TextBox 11"/>
          <p:cNvSpPr txBox="1"/>
          <p:nvPr/>
        </p:nvSpPr>
        <p:spPr>
          <a:xfrm>
            <a:off x="382985" y="62256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معتز نبيل </a:t>
            </a:r>
          </a:p>
        </p:txBody>
      </p:sp>
      <p:sp>
        <p:nvSpPr>
          <p:cNvPr id="13" name="TextBox 12"/>
          <p:cNvSpPr txBox="1"/>
          <p:nvPr/>
        </p:nvSpPr>
        <p:spPr>
          <a:xfrm>
            <a:off x="774495" y="5814080"/>
            <a:ext cx="4886463" cy="553998"/>
          </a:xfrm>
          <a:prstGeom prst="rect">
            <a:avLst/>
          </a:prstGeom>
          <a:noFill/>
        </p:spPr>
        <p:txBody>
          <a:bodyPr wrap="square" rtlCol="0">
            <a:spAutoFit/>
          </a:bodyPr>
          <a:lstStyle/>
          <a:p>
            <a:r>
              <a:rPr lang="ar-EG" sz="3000" b="1" dirty="0" smtClean="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48379947"/>
      </p:ext>
    </p:extLst>
  </p:cSld>
  <p:clrMapOvr>
    <a:masterClrMapping/>
  </p:clrMapOvr>
  <mc:AlternateContent xmlns:mc="http://schemas.openxmlformats.org/markup-compatibility/2006" xmlns:p14="http://schemas.microsoft.com/office/powerpoint/2010/main">
    <mc:Choice Requires="p14">
      <p:transition spd="slow" p14:dur="2000" advTm="18160"/>
    </mc:Choice>
    <mc:Fallback xmlns="">
      <p:transition spd="slow" advTm="1816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945868" y="1739494"/>
            <a:ext cx="1550424"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ماهية السوق </a:t>
            </a:r>
            <a:endParaRPr lang="ar-EG" sz="2400" b="1" dirty="0">
              <a:solidFill>
                <a:srgbClr val="00B0F0"/>
              </a:solidFill>
              <a:latin typeface="Tajawal Medium" panose="00000600000000000000" pitchFamily="2" charset="-78"/>
              <a:cs typeface="+mj-cs"/>
            </a:endParaRPr>
          </a:p>
        </p:txBody>
      </p:sp>
      <p:sp>
        <p:nvSpPr>
          <p:cNvPr id="11" name="Rectangle 10">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3" name="Rectangle 12">
            <a:extLst>
              <a:ext uri="{FF2B5EF4-FFF2-40B4-BE49-F238E27FC236}">
                <a16:creationId xmlns="" xmlns:a16="http://schemas.microsoft.com/office/drawing/2014/main" id="{6FE380F3-A68B-26EA-9084-2C15BB9E43F9}"/>
              </a:ext>
            </a:extLst>
          </p:cNvPr>
          <p:cNvSpPr/>
          <p:nvPr/>
        </p:nvSpPr>
        <p:spPr>
          <a:xfrm>
            <a:off x="4884261" y="161221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5020987" y="1647963"/>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 xmlns:a16="http://schemas.microsoft.com/office/drawing/2014/main" id="{183B5688-FE98-684A-8FDB-4023CCDDD82C}"/>
              </a:ext>
            </a:extLst>
          </p:cNvPr>
          <p:cNvSpPr txBox="1"/>
          <p:nvPr/>
        </p:nvSpPr>
        <p:spPr>
          <a:xfrm>
            <a:off x="5005761" y="1862828"/>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35398"/>
    </mc:Choice>
    <mc:Fallback xmlns="">
      <p:transition spd="slow" advTm="3539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3" name="Rounded Rectangle 2"/>
          <p:cNvSpPr/>
          <p:nvPr/>
        </p:nvSpPr>
        <p:spPr>
          <a:xfrm>
            <a:off x="8405386" y="1323064"/>
            <a:ext cx="3778587" cy="57311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chemeClr val="bg1"/>
                </a:solidFill>
              </a:rPr>
              <a:t>محتويات المحاضرة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883934"/>
            <a:ext cx="8417320" cy="3785652"/>
          </a:xfrm>
          <a:prstGeom prst="rect">
            <a:avLst/>
          </a:prstGeom>
          <a:noFill/>
        </p:spPr>
        <p:txBody>
          <a:bodyPr wrap="square" rtlCol="0">
            <a:spAutoFit/>
          </a:bodyPr>
          <a:lstStyle/>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تمهيد.</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ماهية السوق.</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أنواع السوق.</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خصائص السوق.</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تجزئة السوق.</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أسس تجزئة السوق.</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الخاتمة. </a:t>
            </a:r>
          </a:p>
          <a:p>
            <a:pPr marL="342900" indent="-342900" algn="just" rtl="1">
              <a:lnSpc>
                <a:spcPct val="150000"/>
              </a:lnSpc>
              <a:buSzPct val="170000"/>
              <a:buFont typeface="+mj-lt"/>
              <a:buAutoNum type="arabicPeriod"/>
            </a:pPr>
            <a:r>
              <a:rPr lang="ar-EG" sz="2000" b="1" dirty="0" smtClean="0">
                <a:latin typeface="Tajawal ExtraBold" panose="00000800000000000000" pitchFamily="2" charset="-78"/>
                <a:cs typeface="+mj-cs"/>
              </a:rPr>
              <a:t>المراجع.</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8513251"/>
      </p:ext>
    </p:extLst>
  </p:cSld>
  <p:clrMapOvr>
    <a:masterClrMapping/>
  </p:clrMapOvr>
  <mc:AlternateContent xmlns:mc="http://schemas.openxmlformats.org/markup-compatibility/2006" xmlns:p14="http://schemas.microsoft.com/office/powerpoint/2010/main">
    <mc:Choice Requires="p14">
      <p:transition spd="slow" p14:dur="2000" advTm="23559"/>
    </mc:Choice>
    <mc:Fallback xmlns="">
      <p:transition spd="slow" advTm="2355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rPr>
              <a:t>تمهيد </a:t>
            </a:r>
            <a:endParaRPr lang="en-US" sz="2400" b="1" dirty="0">
              <a:solidFill>
                <a:srgbClr val="00B0F0"/>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24675"/>
            <a:ext cx="8417320" cy="348557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a:latin typeface="Tajawal ExtraBold" panose="00000800000000000000" pitchFamily="2" charset="-78"/>
                <a:cs typeface="+mj-cs"/>
              </a:rPr>
              <a:t>شهدت السنوات القليلة الماضية كثيرًا من التطورات السياسية والتكنولوجية التي حدثت في عقد التسعينيات وبداية الألفية الثالثة، والتي كان لها الأثر الأكبر في زيادة اهتمام المنشآت بدراسة </a:t>
            </a:r>
            <a:r>
              <a:rPr lang="ar-EG" sz="2100" spc="20" dirty="0" smtClean="0">
                <a:latin typeface="Tajawal ExtraBold" panose="00000800000000000000" pitchFamily="2" charset="-78"/>
                <a:cs typeface="+mj-cs"/>
              </a:rPr>
              <a:t>المستهلك.</a:t>
            </a:r>
          </a:p>
          <a:p>
            <a:pPr marL="342900" indent="-342900" algn="just" rtl="1">
              <a:lnSpc>
                <a:spcPct val="150000"/>
              </a:lnSpc>
              <a:buFont typeface="Arial" pitchFamily="34" charset="0"/>
              <a:buChar char="•"/>
            </a:pPr>
            <a:r>
              <a:rPr lang="ar-EG" sz="2100" spc="20" dirty="0">
                <a:latin typeface="Tajawal ExtraBold" panose="00000800000000000000" pitchFamily="2" charset="-78"/>
                <a:cs typeface="+mj-cs"/>
              </a:rPr>
              <a:t>من هنا، تُعد السوق الموقع والمجال الرئيسي الذي تُمارس فيه أغلب الأنشطة التسويقية، وهي عنصر أساسي في العملية التسويقية ذاتها. وقد أصبح على المؤسسة الإعلانية اليوم دراسة السوق الحالية والمحتملة وتحليل العناصر المكونة لها، ومعرفة عدد المستهلكين الحاليين والمحتملين مع تحديد سلوكياتهم ودوافعهم بشكل دقيق والتنبؤ بحجم الطلب.</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99611177"/>
      </p:ext>
    </p:extLst>
  </p:cSld>
  <p:clrMapOvr>
    <a:masterClrMapping/>
  </p:clrMapOvr>
  <mc:AlternateContent xmlns:mc="http://schemas.openxmlformats.org/markup-compatibility/2006" xmlns:p14="http://schemas.microsoft.com/office/powerpoint/2010/main">
    <mc:Choice Requires="p14">
      <p:transition spd="slow" p14:dur="2000" advTm="99753"/>
    </mc:Choice>
    <mc:Fallback xmlns="">
      <p:transition spd="slow" advTm="9975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solidFill>
                  <a:srgbClr val="00B0F0"/>
                </a:solidFill>
              </a:rPr>
              <a:t>ماهية السوق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23640"/>
            <a:ext cx="8417320" cy="3404778"/>
          </a:xfrm>
          <a:prstGeom prst="rect">
            <a:avLst/>
          </a:prstGeom>
          <a:noFill/>
        </p:spPr>
        <p:txBody>
          <a:bodyPr wrap="square" rtlCol="0">
            <a:spAutoFit/>
          </a:bodyPr>
          <a:lstStyle/>
          <a:p>
            <a:pPr marL="342900" indent="-342900" algn="just" rtl="1">
              <a:lnSpc>
                <a:spcPct val="150000"/>
              </a:lnSpc>
              <a:buSzPct val="130000"/>
              <a:buFont typeface="Arial" pitchFamily="34" charset="0"/>
              <a:buChar char="•"/>
            </a:pPr>
            <a:r>
              <a:rPr lang="ar-EG" sz="2050" spc="20" dirty="0">
                <a:latin typeface="Tajawal ExtraBold" panose="00000800000000000000" pitchFamily="2" charset="-78"/>
                <a:cs typeface="+mj-cs"/>
              </a:rPr>
              <a:t>لا يوجد تعريف محدد للسوق، حيث يختلف تعريفها باختلاف تخصص الأفراد المهتمين بدراستها؛ فيعرف المهتمون بالتسويق السوق بطريقة مختلفة عن المهتمين بها من الناحية الاقتصادية، وتُعرف السوق من الناحية الاقتصادية بأنها مجموعة العلاقات المتبادلة بين البائعين والمشترين الذين تتلاقى رغباتهم أو حاجاتهم في تبادل سلعة أو خدمة معينة ومحددة. ورغم وجود تعريف محدد للسوق في مرحلة ما قبل التطور التكنولوجي، أصبح الأمر الآن معقدًا في ظل التطور التكنولوجي وثورة الاتصالات والمواصلات، فأصبحت الأسواق دولة أو إقليم أو العالم بأسره. </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36474423"/>
      </p:ext>
    </p:extLst>
  </p:cSld>
  <p:clrMapOvr>
    <a:masterClrMapping/>
  </p:clrMapOvr>
  <mc:AlternateContent xmlns:mc="http://schemas.openxmlformats.org/markup-compatibility/2006" xmlns:p14="http://schemas.microsoft.com/office/powerpoint/2010/main">
    <mc:Choice Requires="p14">
      <p:transition spd="slow" p14:dur="2000" advTm="106568"/>
    </mc:Choice>
    <mc:Fallback xmlns="">
      <p:transition spd="slow" advTm="10656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solidFill>
                  <a:srgbClr val="00B0F0"/>
                </a:solidFill>
              </a:rPr>
              <a:t>ماهية السوق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3027681"/>
            <a:ext cx="8417320" cy="1996700"/>
          </a:xfrm>
          <a:prstGeom prst="rect">
            <a:avLst/>
          </a:prstGeom>
          <a:noFill/>
        </p:spPr>
        <p:txBody>
          <a:bodyPr wrap="square" rtlCol="0">
            <a:spAutoFit/>
          </a:bodyPr>
          <a:lstStyle/>
          <a:p>
            <a:pPr marL="342900" indent="-342900" algn="just" rtl="1">
              <a:lnSpc>
                <a:spcPct val="150000"/>
              </a:lnSpc>
              <a:buSzPct val="130000"/>
              <a:buFont typeface="Arial" pitchFamily="34" charset="0"/>
              <a:buChar char="•"/>
            </a:pPr>
            <a:r>
              <a:rPr lang="ar-EG" sz="2050" spc="20" dirty="0">
                <a:latin typeface="Tajawal ExtraBold" panose="00000800000000000000" pitchFamily="2" charset="-78"/>
                <a:cs typeface="+mj-cs"/>
              </a:rPr>
              <a:t>ويتم تمييز السوق ووصفه على هذا النحو على أساس الوصفية الأكثر قرباً إلى طبيعة السلعة، وبناءً على ذلك يحدد السوق </a:t>
            </a:r>
            <a:r>
              <a:rPr lang="ar-EG" sz="2050" spc="20" dirty="0" smtClean="0">
                <a:latin typeface="Tajawal ExtraBold" panose="00000800000000000000" pitchFamily="2" charset="-78"/>
                <a:cs typeface="+mj-cs"/>
              </a:rPr>
              <a:t>المستهدف</a:t>
            </a:r>
            <a:r>
              <a:rPr lang="en-US" sz="2100" spc="20" dirty="0" smtClean="0">
                <a:latin typeface="Times New Roman" pitchFamily="18" charset="0"/>
                <a:cs typeface="Times New Roman" pitchFamily="18" charset="0"/>
              </a:rPr>
              <a:t>target </a:t>
            </a:r>
            <a:r>
              <a:rPr lang="en-US" sz="2100" spc="20" dirty="0">
                <a:latin typeface="Times New Roman" pitchFamily="18" charset="0"/>
                <a:cs typeface="Times New Roman" pitchFamily="18" charset="0"/>
              </a:rPr>
              <a:t>market </a:t>
            </a:r>
            <a:r>
              <a:rPr lang="en-US" sz="2050" spc="20" dirty="0">
                <a:latin typeface="Tajawal ExtraBold" panose="00000800000000000000" pitchFamily="2" charset="-78"/>
                <a:cs typeface="+mj-cs"/>
              </a:rPr>
              <a:t>، </a:t>
            </a:r>
            <a:r>
              <a:rPr lang="ar-EG" sz="2050" spc="20" dirty="0">
                <a:latin typeface="Tajawal ExtraBold" panose="00000800000000000000" pitchFamily="2" charset="-78"/>
                <a:cs typeface="+mj-cs"/>
              </a:rPr>
              <a:t>ويعد السوق المستهدف المتغير الأساسي في بناء الاستراتيجية الإعلانية واختيار الوسائل وتوزيع المخصصات المالية.</a:t>
            </a:r>
          </a:p>
          <a:p>
            <a:pPr marL="457200" indent="-457200" algn="just" rtl="1">
              <a:lnSpc>
                <a:spcPct val="150000"/>
              </a:lnSpc>
              <a:buSzPct val="150000"/>
              <a:buFont typeface="Wingdings" pitchFamily="2" charset="2"/>
              <a:buChar char="Ø"/>
            </a:pPr>
            <a:endParaRPr lang="ar-EG" sz="2050" spc="20" dirty="0">
              <a:solidFill>
                <a:srgbClr val="0A1F61"/>
              </a:solidFill>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89472298"/>
      </p:ext>
    </p:extLst>
  </p:cSld>
  <p:clrMapOvr>
    <a:masterClrMapping/>
  </p:clrMapOvr>
  <mc:AlternateContent xmlns:mc="http://schemas.openxmlformats.org/markup-compatibility/2006" xmlns:p14="http://schemas.microsoft.com/office/powerpoint/2010/main">
    <mc:Choice Requires="p14">
      <p:transition spd="slow" p14:dur="2000" advTm="74771"/>
    </mc:Choice>
    <mc:Fallback xmlns="">
      <p:transition spd="slow" advTm="7477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solidFill>
                  <a:srgbClr val="00B0F0"/>
                </a:solidFill>
              </a:rPr>
              <a:t>ماهية السوق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23640"/>
            <a:ext cx="8417320" cy="4039567"/>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1900" spc="20" dirty="0">
                <a:latin typeface="Tajawal ExtraBold" panose="00000800000000000000" pitchFamily="2" charset="-78"/>
                <a:cs typeface="+mj-cs"/>
              </a:rPr>
              <a:t>ونتيجة اتساعها، تم تقسيمها إلى أقسام مختلفة حسب احتياجات أفراد الجمهور وفقًا لمراحلهم العمرية أو وفقًا للمنتجات المتخصصة في تقديم خدمة معينة. وعلى هذا، فإن السوق تقوم بدور حيوي في تسيير الاقتصاد، ومعالجة مشكلة التوزيع للموارد الاقتصادية، وتحقيق التوازن بين الكميات المعروضة من المنتجات والكميات المطلوبة منها.السوق هو "الناس" الذين لديهم رغبة في السلعة واستعداد لشرائها، ولديهم القدرة على دفع ثمنها. وبالطبع يوجد عدد كبير من الأسواق فالصناعة ذاتها تمثل سوقاً، والمدارس تمثل سوقاً، ومن ثم فالمستهلكون هم السوق. وعندما يكون عدد المستهلكين كبير فإنه يطلق عليه السوق الكلي </a:t>
            </a:r>
            <a:r>
              <a:rPr lang="en-US" sz="1900" spc="20" dirty="0">
                <a:latin typeface="Times New Roman" pitchFamily="18" charset="0"/>
                <a:cs typeface="Times New Roman" pitchFamily="18" charset="0"/>
              </a:rPr>
              <a:t>mass </a:t>
            </a:r>
            <a:r>
              <a:rPr lang="en-US" sz="1900" spc="20" dirty="0" smtClean="0">
                <a:latin typeface="Times New Roman" pitchFamily="18" charset="0"/>
                <a:cs typeface="Times New Roman" pitchFamily="18" charset="0"/>
              </a:rPr>
              <a:t>market</a:t>
            </a:r>
            <a:r>
              <a:rPr lang="en-US" sz="1900" spc="20" dirty="0" smtClean="0">
                <a:latin typeface="Tajawal ExtraBold" panose="00000800000000000000" pitchFamily="2" charset="-78"/>
                <a:cs typeface="+mj-cs"/>
              </a:rPr>
              <a:t>، </a:t>
            </a:r>
            <a:r>
              <a:rPr lang="ar-EG" sz="1900" spc="20" dirty="0">
                <a:latin typeface="Tajawal ExtraBold" panose="00000800000000000000" pitchFamily="2" charset="-78"/>
                <a:cs typeface="+mj-cs"/>
              </a:rPr>
              <a:t>وقد يقال السوق الحضاري عندما نقصد المستهلكين الذين يعيشون في المدن، أو قد يقال سوق الذكور أو سوق الإناث عندما نريد أن نميز السوق على أساس الجنس مثلاً. </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45932633"/>
      </p:ext>
    </p:extLst>
  </p:cSld>
  <p:clrMapOvr>
    <a:masterClrMapping/>
  </p:clrMapOvr>
  <mc:AlternateContent xmlns:mc="http://schemas.openxmlformats.org/markup-compatibility/2006" xmlns:p14="http://schemas.microsoft.com/office/powerpoint/2010/main">
    <mc:Choice Requires="p14">
      <p:transition spd="slow" p14:dur="2000" advTm="130607"/>
    </mc:Choice>
    <mc:Fallback xmlns="">
      <p:transition spd="slow" advTm="13060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ماهية السوق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012667"/>
            <a:ext cx="8417320" cy="4455066"/>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spc="20" dirty="0">
                <a:latin typeface="Tajawal ExtraBold" panose="00000800000000000000" pitchFamily="2" charset="-78"/>
                <a:cs typeface="+mj-cs"/>
              </a:rPr>
              <a:t>وفقًا لما سبق، يركز تعريف السوق على العناصر التالية:</a:t>
            </a:r>
          </a:p>
          <a:p>
            <a:pPr marL="457200" indent="-457200" algn="just" rtl="1">
              <a:lnSpc>
                <a:spcPct val="150000"/>
              </a:lnSpc>
              <a:buSzPct val="180000"/>
              <a:buFont typeface="+mj-lt"/>
              <a:buAutoNum type="arabicPeriod"/>
            </a:pPr>
            <a:r>
              <a:rPr lang="ar-EG" sz="2050" spc="20" dirty="0" smtClean="0">
                <a:latin typeface="Tajawal ExtraBold" panose="00000800000000000000" pitchFamily="2" charset="-78"/>
                <a:cs typeface="+mj-cs"/>
              </a:rPr>
              <a:t>العملاء </a:t>
            </a:r>
            <a:r>
              <a:rPr lang="ar-EG" sz="2050" spc="20" dirty="0">
                <a:latin typeface="Tajawal ExtraBold" panose="00000800000000000000" pitchFamily="2" charset="-78"/>
                <a:cs typeface="+mj-cs"/>
              </a:rPr>
              <a:t>باعتبارهم الطرف الأول لعملية التبادل بشرط توافر القدرة على الشراء أو الاستفادة من الخدمة المتاحة، إلى جانب الرغبة في الحصول على المنتج أو الخدمة. </a:t>
            </a:r>
          </a:p>
          <a:p>
            <a:pPr marL="457200" indent="-457200" algn="just" rtl="1">
              <a:lnSpc>
                <a:spcPct val="150000"/>
              </a:lnSpc>
              <a:buSzPct val="180000"/>
              <a:buFont typeface="+mj-lt"/>
              <a:buAutoNum type="arabicPeriod"/>
            </a:pPr>
            <a:r>
              <a:rPr lang="ar-EG" sz="2050" spc="20" dirty="0" smtClean="0">
                <a:latin typeface="Tajawal ExtraBold" panose="00000800000000000000" pitchFamily="2" charset="-78"/>
                <a:cs typeface="+mj-cs"/>
              </a:rPr>
              <a:t>الجهات </a:t>
            </a:r>
            <a:r>
              <a:rPr lang="ar-EG" sz="2050" spc="20" dirty="0">
                <a:latin typeface="Tajawal ExtraBold" panose="00000800000000000000" pitchFamily="2" charset="-78"/>
                <a:cs typeface="+mj-cs"/>
              </a:rPr>
              <a:t>(البائعون/المنتجون/ مقدمو الخدمات) باعتبارهم الطرف الثاني لعملية التبادل.</a:t>
            </a:r>
          </a:p>
          <a:p>
            <a:pPr marL="457200" indent="-457200" algn="just" rtl="1">
              <a:lnSpc>
                <a:spcPct val="150000"/>
              </a:lnSpc>
              <a:buSzPct val="180000"/>
              <a:buFont typeface="+mj-lt"/>
              <a:buAutoNum type="arabicPeriod"/>
            </a:pPr>
            <a:r>
              <a:rPr lang="ar-EG" sz="2050" spc="20" dirty="0" smtClean="0">
                <a:latin typeface="Tajawal ExtraBold" panose="00000800000000000000" pitchFamily="2" charset="-78"/>
                <a:cs typeface="+mj-cs"/>
              </a:rPr>
              <a:t>المنتجات </a:t>
            </a:r>
            <a:r>
              <a:rPr lang="ar-EG" sz="2050" spc="20" dirty="0">
                <a:latin typeface="Tajawal ExtraBold" panose="00000800000000000000" pitchFamily="2" charset="-78"/>
                <a:cs typeface="+mj-cs"/>
              </a:rPr>
              <a:t>والخدمات باعتبارها محور عملية التبادل بين الطرفين.</a:t>
            </a:r>
          </a:p>
          <a:p>
            <a:pPr marL="457200" indent="-457200" algn="just" rtl="1">
              <a:lnSpc>
                <a:spcPct val="150000"/>
              </a:lnSpc>
              <a:buSzPct val="180000"/>
              <a:buFont typeface="+mj-lt"/>
              <a:buAutoNum type="arabicPeriod"/>
            </a:pPr>
            <a:r>
              <a:rPr lang="ar-EG" sz="2050" spc="20" dirty="0" smtClean="0">
                <a:latin typeface="Tajawal ExtraBold" panose="00000800000000000000" pitchFamily="2" charset="-78"/>
                <a:cs typeface="+mj-cs"/>
              </a:rPr>
              <a:t>المعلومات </a:t>
            </a:r>
            <a:r>
              <a:rPr lang="ar-EG" sz="2050" spc="20" dirty="0">
                <a:latin typeface="Tajawal ExtraBold" panose="00000800000000000000" pitchFamily="2" charset="-78"/>
                <a:cs typeface="+mj-cs"/>
              </a:rPr>
              <a:t>باعتبارها ضرورية لإتمام عملية التبادل، ويتم الإعلان عنها للجمهور عن طريق وسائل اتصالية مباشرة وغير مباشرة. </a:t>
            </a:r>
          </a:p>
          <a:p>
            <a:pPr marL="457200" indent="-457200" algn="just" rtl="1">
              <a:lnSpc>
                <a:spcPct val="150000"/>
              </a:lnSpc>
              <a:buSzPct val="180000"/>
              <a:buFont typeface="+mj-lt"/>
              <a:buAutoNum type="arabicPeriod"/>
            </a:pPr>
            <a:r>
              <a:rPr lang="ar-EG" sz="2050" spc="20" dirty="0" smtClean="0">
                <a:latin typeface="Tajawal ExtraBold" panose="00000800000000000000" pitchFamily="2" charset="-78"/>
                <a:cs typeface="+mj-cs"/>
              </a:rPr>
              <a:t>الجهة </a:t>
            </a:r>
            <a:r>
              <a:rPr lang="ar-EG" sz="2050" spc="20" dirty="0">
                <a:latin typeface="Tajawal ExtraBold" panose="00000800000000000000" pitchFamily="2" charset="-78"/>
                <a:cs typeface="+mj-cs"/>
              </a:rPr>
              <a:t>المُسوقة لهذه المنتجات أو الخدمات من أجل الوصول إلى </a:t>
            </a:r>
            <a:r>
              <a:rPr lang="ar-EG" sz="2050" spc="20" dirty="0" smtClean="0">
                <a:latin typeface="Tajawal ExtraBold" panose="00000800000000000000" pitchFamily="2" charset="-78"/>
                <a:cs typeface="+mj-cs"/>
              </a:rPr>
              <a:t>الجمهور </a:t>
            </a:r>
            <a:r>
              <a:rPr lang="ar-EG" sz="2050" spc="20" dirty="0">
                <a:latin typeface="Tajawal ExtraBold" panose="00000800000000000000" pitchFamily="2" charset="-78"/>
                <a:cs typeface="+mj-cs"/>
              </a:rPr>
              <a:t>المستهدف من المنتج أو الخدمة. </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53512980"/>
      </p:ext>
    </p:extLst>
  </p:cSld>
  <p:clrMapOvr>
    <a:masterClrMapping/>
  </p:clrMapOvr>
  <mc:AlternateContent xmlns:mc="http://schemas.openxmlformats.org/markup-compatibility/2006" xmlns:p14="http://schemas.microsoft.com/office/powerpoint/2010/main">
    <mc:Choice Requires="p14">
      <p:transition spd="slow" p14:dur="2000" advTm="81849"/>
    </mc:Choice>
    <mc:Fallback xmlns="">
      <p:transition spd="slow" advTm="8184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ماهية السوق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069344"/>
            <a:ext cx="8417320" cy="4270400"/>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spc="20" dirty="0">
                <a:latin typeface="Tajawal ExtraBold" panose="00000800000000000000" pitchFamily="2" charset="-78"/>
                <a:cs typeface="+mj-cs"/>
              </a:rPr>
              <a:t>يستند المفهوم التسويقي إلى مجموعة من الركائز الأساسية، يتمثل أهمها فيما </a:t>
            </a:r>
            <a:r>
              <a:rPr lang="ar-EG" sz="2100" spc="20" dirty="0" smtClean="0">
                <a:latin typeface="Tajawal ExtraBold" panose="00000800000000000000" pitchFamily="2" charset="-78"/>
                <a:cs typeface="+mj-cs"/>
              </a:rPr>
              <a:t>يلي:</a:t>
            </a:r>
          </a:p>
          <a:p>
            <a:pPr marL="457200" indent="-457200" algn="just" rtl="1">
              <a:lnSpc>
                <a:spcPct val="150000"/>
              </a:lnSpc>
              <a:buSzPct val="150000"/>
              <a:buFont typeface="+mj-lt"/>
              <a:buAutoNum type="arabicPeriod"/>
            </a:pPr>
            <a:r>
              <a:rPr lang="ar-EG" sz="2000" b="1" spc="20" dirty="0" smtClean="0">
                <a:latin typeface="Tajawal ExtraBold" panose="00000800000000000000" pitchFamily="2" charset="-78"/>
                <a:cs typeface="+mj-cs"/>
              </a:rPr>
              <a:t>اختيار </a:t>
            </a:r>
            <a:r>
              <a:rPr lang="ar-EG" sz="2000" b="1" spc="20" dirty="0">
                <a:latin typeface="Tajawal ExtraBold" panose="00000800000000000000" pitchFamily="2" charset="-78"/>
                <a:cs typeface="+mj-cs"/>
              </a:rPr>
              <a:t>السوق: </a:t>
            </a:r>
            <a:r>
              <a:rPr lang="ar-EG" sz="2000" spc="20" dirty="0">
                <a:latin typeface="Tajawal ExtraBold" panose="00000800000000000000" pitchFamily="2" charset="-78"/>
                <a:cs typeface="+mj-cs"/>
              </a:rPr>
              <a:t>يمثل اختيار السوق المستهدفة نقطة البداية لأي نشاط تسويقي، بالاعتماد على مبدأ التجزئة الفعال. </a:t>
            </a:r>
          </a:p>
          <a:p>
            <a:pPr marL="457200" indent="-457200" algn="just" rtl="1">
              <a:lnSpc>
                <a:spcPct val="150000"/>
              </a:lnSpc>
              <a:buSzPct val="150000"/>
              <a:buFont typeface="+mj-lt"/>
              <a:buAutoNum type="arabicPeriod"/>
            </a:pPr>
            <a:r>
              <a:rPr lang="ar-EG" sz="2000" b="1" spc="20" dirty="0" smtClean="0">
                <a:latin typeface="Tajawal ExtraBold" panose="00000800000000000000" pitchFamily="2" charset="-78"/>
                <a:cs typeface="+mj-cs"/>
              </a:rPr>
              <a:t>التوجه </a:t>
            </a:r>
            <a:r>
              <a:rPr lang="ar-EG" sz="2000" b="1" spc="20" dirty="0">
                <a:latin typeface="Tajawal ExtraBold" panose="00000800000000000000" pitchFamily="2" charset="-78"/>
                <a:cs typeface="+mj-cs"/>
              </a:rPr>
              <a:t>بالمستهلك: </a:t>
            </a:r>
            <a:r>
              <a:rPr lang="ar-EG" sz="2000" spc="20" dirty="0">
                <a:latin typeface="Tajawal ExtraBold" panose="00000800000000000000" pitchFamily="2" charset="-78"/>
                <a:cs typeface="+mj-cs"/>
              </a:rPr>
              <a:t>يُعد التركيز على احتياجات المستهلك والتوجه برغباته ومجالات اهتماماته المدخل الحقيقي للنجاح التسويقي. ويتم توجيه </a:t>
            </a:r>
            <a:r>
              <a:rPr lang="ar-EG" sz="2000" spc="20" dirty="0" smtClean="0">
                <a:latin typeface="Tajawal ExtraBold" panose="00000800000000000000" pitchFamily="2" charset="-78"/>
                <a:cs typeface="+mj-cs"/>
              </a:rPr>
              <a:t>استراتيجية </a:t>
            </a:r>
            <a:r>
              <a:rPr lang="ar-EG" sz="2000" spc="20" dirty="0">
                <a:latin typeface="Tajawal ExtraBold" panose="00000800000000000000" pitchFamily="2" charset="-78"/>
                <a:cs typeface="+mj-cs"/>
              </a:rPr>
              <a:t>المؤسسة على أساس القرارات التسويقية. </a:t>
            </a:r>
          </a:p>
          <a:p>
            <a:pPr marL="457200" indent="-457200" algn="just" rtl="1">
              <a:lnSpc>
                <a:spcPct val="150000"/>
              </a:lnSpc>
              <a:buSzPct val="150000"/>
              <a:buFont typeface="+mj-lt"/>
              <a:buAutoNum type="arabicPeriod"/>
            </a:pPr>
            <a:r>
              <a:rPr lang="ar-EG" sz="2000" b="1" spc="20" dirty="0" smtClean="0">
                <a:latin typeface="Tajawal ExtraBold" panose="00000800000000000000" pitchFamily="2" charset="-78"/>
                <a:cs typeface="+mj-cs"/>
              </a:rPr>
              <a:t>التسويق </a:t>
            </a:r>
            <a:r>
              <a:rPr lang="ar-EG" sz="2000" b="1" spc="20" dirty="0">
                <a:latin typeface="Tajawal ExtraBold" panose="00000800000000000000" pitchFamily="2" charset="-78"/>
                <a:cs typeface="+mj-cs"/>
              </a:rPr>
              <a:t>المتكامل: </a:t>
            </a:r>
            <a:r>
              <a:rPr lang="ar-EG" sz="2000" spc="20" dirty="0">
                <a:latin typeface="Tajawal ExtraBold" panose="00000800000000000000" pitchFamily="2" charset="-78"/>
                <a:cs typeface="+mj-cs"/>
              </a:rPr>
              <a:t>يجب أن يركز التسويق على مستويين من التكامل؛ الأول يخص الأنشطة التسويقية، والثاني يتعلق بمختلف وظائف المؤسسة، حتى تستطيع المؤسسة التنسيق بين الأنشطة لإشباع حاجات المستهلك ورغباته بما يحقق أهدافها. </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32370379"/>
      </p:ext>
    </p:extLst>
  </p:cSld>
  <p:clrMapOvr>
    <a:masterClrMapping/>
  </p:clrMapOvr>
  <mc:AlternateContent xmlns:mc="http://schemas.openxmlformats.org/markup-compatibility/2006" xmlns:p14="http://schemas.microsoft.com/office/powerpoint/2010/main">
    <mc:Choice Requires="p14">
      <p:transition spd="slow" p14:dur="2000" advTm="93571"/>
    </mc:Choice>
    <mc:Fallback xmlns="">
      <p:transition spd="slow" advTm="9357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ماهية السوق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926472"/>
            <a:ext cx="8578137" cy="1421992"/>
          </a:xfrm>
          <a:prstGeom prst="rect">
            <a:avLst/>
          </a:prstGeom>
          <a:noFill/>
        </p:spPr>
        <p:txBody>
          <a:bodyPr wrap="square" rtlCol="0">
            <a:spAutoFit/>
          </a:bodyPr>
          <a:lstStyle/>
          <a:p>
            <a:pPr marL="457200" indent="-457200" algn="just" rtl="1">
              <a:lnSpc>
                <a:spcPct val="150000"/>
              </a:lnSpc>
              <a:buSzPct val="200000"/>
              <a:buFont typeface="+mj-lt"/>
              <a:buAutoNum type="arabicPeriod" startAt="4"/>
            </a:pPr>
            <a:r>
              <a:rPr lang="ar-EG" sz="2000" dirty="0" smtClean="0">
                <a:latin typeface="Tajawal ExtraBold" panose="00000800000000000000" pitchFamily="2" charset="-78"/>
                <a:cs typeface="+mj-cs"/>
              </a:rPr>
              <a:t>التوجه </a:t>
            </a:r>
            <a:r>
              <a:rPr lang="ar-EG" sz="2000" dirty="0">
                <a:latin typeface="Tajawal ExtraBold" panose="00000800000000000000" pitchFamily="2" charset="-78"/>
                <a:cs typeface="+mj-cs"/>
              </a:rPr>
              <a:t>بالأرباح: إن غاية أي مؤسسة تحقيق الاستمرار والنجاح الدائم في سوق تنافسي، فتطبق المفهوم الحديث للتسويق كونه وظيفةً تساعدها على تحقيق الأرباح انطلاقًا من حاجات المستهلكين واعتمادًا على تلبيتها. </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8551850"/>
      </p:ext>
    </p:extLst>
  </p:cSld>
  <p:clrMapOvr>
    <a:masterClrMapping/>
  </p:clrMapOvr>
  <mc:AlternateContent xmlns:mc="http://schemas.openxmlformats.org/markup-compatibility/2006" xmlns:p14="http://schemas.microsoft.com/office/powerpoint/2010/main">
    <mc:Choice Requires="p14">
      <p:transition spd="slow" p14:dur="2000" advTm="50021"/>
    </mc:Choice>
    <mc:Fallback xmlns="">
      <p:transition spd="slow" advTm="5002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ماهية السوق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555859"/>
            <a:ext cx="8578137" cy="3485570"/>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latin typeface="Tajawal ExtraBold" panose="00000800000000000000" pitchFamily="2" charset="-78"/>
                <a:cs typeface="+mj-cs"/>
              </a:rPr>
              <a:t>حتى تحقق المؤسسة الإشباع المناسب لحاجات المستهلكين ورغباتهم، عليها القيام بمجموعة من الأنشطة، هي: </a:t>
            </a:r>
          </a:p>
          <a:p>
            <a:pPr marL="1435100" indent="-457200" algn="just" rtl="1">
              <a:lnSpc>
                <a:spcPct val="150000"/>
              </a:lnSpc>
              <a:buSzPct val="200000"/>
              <a:buFont typeface="+mj-lt"/>
              <a:buAutoNum type="arabicPeriod"/>
            </a:pPr>
            <a:r>
              <a:rPr lang="ar-EG" sz="2100" dirty="0" smtClean="0">
                <a:latin typeface="Tajawal ExtraBold" panose="00000800000000000000" pitchFamily="2" charset="-78"/>
                <a:cs typeface="+mj-cs"/>
              </a:rPr>
              <a:t>البحث </a:t>
            </a:r>
            <a:r>
              <a:rPr lang="ar-EG" sz="2100" dirty="0">
                <a:latin typeface="Tajawal ExtraBold" panose="00000800000000000000" pitchFamily="2" charset="-78"/>
                <a:cs typeface="+mj-cs"/>
              </a:rPr>
              <a:t>عن احتياجات المستهلكين غير المُشبعة والتعرف عليها. </a:t>
            </a:r>
          </a:p>
          <a:p>
            <a:pPr marL="1435100" indent="-457200" algn="just" rtl="1">
              <a:lnSpc>
                <a:spcPct val="150000"/>
              </a:lnSpc>
              <a:buSzPct val="200000"/>
              <a:buFont typeface="+mj-lt"/>
              <a:buAutoNum type="arabicPeriod"/>
            </a:pPr>
            <a:r>
              <a:rPr lang="ar-EG" sz="2100" dirty="0" smtClean="0">
                <a:latin typeface="Tajawal ExtraBold" panose="00000800000000000000" pitchFamily="2" charset="-78"/>
                <a:cs typeface="+mj-cs"/>
              </a:rPr>
              <a:t>تصميم </a:t>
            </a:r>
            <a:r>
              <a:rPr lang="ar-EG" sz="2100" dirty="0">
                <a:latin typeface="Tajawal ExtraBold" panose="00000800000000000000" pitchFamily="2" charset="-78"/>
                <a:cs typeface="+mj-cs"/>
              </a:rPr>
              <a:t>سلع وخدمات تتناسب مع احتياجات المستهلك. </a:t>
            </a:r>
          </a:p>
          <a:p>
            <a:pPr marL="1435100" indent="-457200" algn="just" rtl="1">
              <a:lnSpc>
                <a:spcPct val="150000"/>
              </a:lnSpc>
              <a:buSzPct val="200000"/>
              <a:buFont typeface="+mj-lt"/>
              <a:buAutoNum type="arabicPeriod"/>
            </a:pPr>
            <a:r>
              <a:rPr lang="ar-EG" sz="2100" dirty="0" smtClean="0">
                <a:latin typeface="Tajawal ExtraBold" panose="00000800000000000000" pitchFamily="2" charset="-78"/>
                <a:cs typeface="+mj-cs"/>
              </a:rPr>
              <a:t>جعل </a:t>
            </a:r>
            <a:r>
              <a:rPr lang="ar-EG" sz="2100" dirty="0">
                <a:latin typeface="Tajawal ExtraBold" panose="00000800000000000000" pitchFamily="2" charset="-78"/>
                <a:cs typeface="+mj-cs"/>
              </a:rPr>
              <a:t>السلع والخدمات متوفرة في الوقت والمكان المناسبين. </a:t>
            </a:r>
          </a:p>
          <a:p>
            <a:pPr marL="1435100" indent="-457200" algn="just" rtl="1">
              <a:lnSpc>
                <a:spcPct val="150000"/>
              </a:lnSpc>
              <a:buSzPct val="200000"/>
              <a:buFont typeface="+mj-lt"/>
              <a:buAutoNum type="arabicPeriod"/>
            </a:pPr>
            <a:r>
              <a:rPr lang="ar-EG" sz="2100" dirty="0" smtClean="0">
                <a:latin typeface="Tajawal ExtraBold" panose="00000800000000000000" pitchFamily="2" charset="-78"/>
                <a:cs typeface="+mj-cs"/>
              </a:rPr>
              <a:t>توفير </a:t>
            </a:r>
            <a:r>
              <a:rPr lang="ar-EG" sz="2100" dirty="0">
                <a:latin typeface="Tajawal ExtraBold" panose="00000800000000000000" pitchFamily="2" charset="-78"/>
                <a:cs typeface="+mj-cs"/>
              </a:rPr>
              <a:t>أسعار للمنتجات والخدمات تكون مناسبة للقدرة الشرائية والوضع الاقتصادي. </a:t>
            </a:r>
          </a:p>
          <a:p>
            <a:pPr marL="1435100" indent="-457200" algn="just" rtl="1">
              <a:lnSpc>
                <a:spcPct val="150000"/>
              </a:lnSpc>
              <a:buSzPct val="200000"/>
              <a:buFont typeface="+mj-lt"/>
              <a:buAutoNum type="arabicPeriod"/>
            </a:pPr>
            <a:r>
              <a:rPr lang="ar-EG" sz="2100" dirty="0" smtClean="0">
                <a:latin typeface="Tajawal ExtraBold" panose="00000800000000000000" pitchFamily="2" charset="-78"/>
                <a:cs typeface="+mj-cs"/>
              </a:rPr>
              <a:t>تحديد </a:t>
            </a:r>
            <a:r>
              <a:rPr lang="ar-EG" sz="2100" dirty="0">
                <a:latin typeface="Tajawal ExtraBold" panose="00000800000000000000" pitchFamily="2" charset="-78"/>
                <a:cs typeface="+mj-cs"/>
              </a:rPr>
              <a:t>الحصة التسويقية في الأسواق المراد عرض السلعة أو الخدمة بها. </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4374168"/>
      </p:ext>
    </p:extLst>
  </p:cSld>
  <p:clrMapOvr>
    <a:masterClrMapping/>
  </p:clrMapOvr>
  <mc:AlternateContent xmlns:mc="http://schemas.openxmlformats.org/markup-compatibility/2006" xmlns:p14="http://schemas.microsoft.com/office/powerpoint/2010/main">
    <mc:Choice Requires="p14">
      <p:transition spd="slow" p14:dur="2000" advTm="122399"/>
    </mc:Choice>
    <mc:Fallback xmlns="">
      <p:transition spd="slow" advTm="12239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4" y="1622658"/>
            <a:ext cx="9498926"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961900" y="1739494"/>
            <a:ext cx="1518364"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أنواع السوق </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15793" y="161221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52519" y="1647963"/>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84591" y="1862828"/>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00621481"/>
      </p:ext>
    </p:extLst>
  </p:cSld>
  <p:clrMapOvr>
    <a:masterClrMapping/>
  </p:clrMapOvr>
  <mc:AlternateContent xmlns:mc="http://schemas.openxmlformats.org/markup-compatibility/2006" xmlns:p14="http://schemas.microsoft.com/office/powerpoint/2010/main">
    <mc:Choice Requires="p14">
      <p:transition spd="slow" p14:dur="2000" advTm="7358"/>
    </mc:Choice>
    <mc:Fallback xmlns="">
      <p:transition spd="slow" advTm="735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412953"/>
            <a:ext cx="4113898" cy="461665"/>
          </a:xfrm>
          <a:prstGeom prst="rect">
            <a:avLst/>
          </a:prstGeom>
          <a:noFill/>
        </p:spPr>
        <p:txBody>
          <a:bodyPr wrap="square" rtlCol="0">
            <a:spAutoFit/>
          </a:bodyPr>
          <a:lstStyle/>
          <a:p>
            <a:pPr algn="ctr" rtl="1"/>
            <a:r>
              <a:rPr lang="ar-EG" sz="2400" b="1" dirty="0" smtClean="0">
                <a:solidFill>
                  <a:srgbClr val="00B0F0"/>
                </a:solidFill>
              </a:rPr>
              <a:t>أنواع السوق </a:t>
            </a:r>
            <a:endParaRPr lang="ar-EG" sz="2400" b="1" dirty="0">
              <a:solidFill>
                <a:srgbClr val="00B0F0"/>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369387"/>
            <a:ext cx="8578137" cy="3877985"/>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00" b="1" dirty="0">
                <a:effectLst>
                  <a:outerShdw blurRad="38100" dist="38100" dir="2700000" algn="tl">
                    <a:srgbClr val="000000">
                      <a:alpha val="43137"/>
                    </a:srgbClr>
                  </a:outerShdw>
                </a:effectLst>
                <a:latin typeface="Tajawal ExtraBold" panose="00000800000000000000" pitchFamily="2" charset="-78"/>
                <a:cs typeface="+mj-cs"/>
              </a:rPr>
              <a:t>يمكن تصنيف الأسواق إلى أربعة أنواع كما </a:t>
            </a: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يلي:</a:t>
            </a:r>
          </a:p>
          <a:p>
            <a:pPr marL="342900" indent="-342900" algn="just" rtl="1">
              <a:lnSpc>
                <a:spcPct val="150000"/>
              </a:lnSpc>
              <a:buSzPct val="150000"/>
              <a:buFont typeface="Arial" pitchFamily="34" charset="0"/>
              <a:buChar char="•"/>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السوق </a:t>
            </a:r>
            <a:r>
              <a:rPr lang="ar-EG" sz="2000" b="1" dirty="0">
                <a:effectLst>
                  <a:outerShdw blurRad="38100" dist="38100" dir="2700000" algn="tl">
                    <a:srgbClr val="000000">
                      <a:alpha val="43137"/>
                    </a:srgbClr>
                  </a:outerShdw>
                </a:effectLst>
                <a:latin typeface="Tajawal ExtraBold" panose="00000800000000000000" pitchFamily="2" charset="-78"/>
                <a:cs typeface="+mj-cs"/>
              </a:rPr>
              <a:t>الرئيسية: </a:t>
            </a:r>
            <a:r>
              <a:rPr lang="ar-EG" sz="2000" dirty="0">
                <a:latin typeface="Tajawal ExtraBold" panose="00000800000000000000" pitchFamily="2" charset="-78"/>
                <a:cs typeface="+mj-cs"/>
              </a:rPr>
              <a:t>تتكون هذه السوق من مجموع المنتجات والخدمات المشابهة للمنتج المدروس. </a:t>
            </a:r>
            <a:endParaRPr lang="ar-EG" sz="2000" dirty="0" smtClean="0">
              <a:latin typeface="Tajawal ExtraBold" panose="00000800000000000000" pitchFamily="2" charset="-78"/>
              <a:cs typeface="+mj-cs"/>
            </a:endParaRPr>
          </a:p>
          <a:p>
            <a:pPr marL="342900" indent="-342900" algn="just" rtl="1">
              <a:lnSpc>
                <a:spcPct val="150000"/>
              </a:lnSpc>
              <a:buSzPct val="150000"/>
              <a:buFont typeface="Arial" pitchFamily="34" charset="0"/>
              <a:buChar char="•"/>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السوق </a:t>
            </a:r>
            <a:r>
              <a:rPr lang="ar-EG" sz="2000" b="1" dirty="0">
                <a:effectLst>
                  <a:outerShdw blurRad="38100" dist="38100" dir="2700000" algn="tl">
                    <a:srgbClr val="000000">
                      <a:alpha val="43137"/>
                    </a:srgbClr>
                  </a:outerShdw>
                </a:effectLst>
                <a:latin typeface="Tajawal ExtraBold" panose="00000800000000000000" pitchFamily="2" charset="-78"/>
                <a:cs typeface="+mj-cs"/>
              </a:rPr>
              <a:t>المحيطة: </a:t>
            </a:r>
            <a:r>
              <a:rPr lang="ar-EG" sz="2000" dirty="0">
                <a:latin typeface="Tajawal ExtraBold" panose="00000800000000000000" pitchFamily="2" charset="-78"/>
                <a:cs typeface="+mj-cs"/>
              </a:rPr>
              <a:t>تجمع هذه السوق بين المنتجات التي تختلف في طبيعتها عن المنتج المدروس، ولكنها تشبع نفس الحاجة في نفس ظروف الاستهلاك. </a:t>
            </a:r>
          </a:p>
          <a:p>
            <a:pPr marL="342900" indent="-342900" algn="just" rtl="1">
              <a:lnSpc>
                <a:spcPct val="150000"/>
              </a:lnSpc>
              <a:buSzPct val="150000"/>
              <a:buFont typeface="Arial" pitchFamily="34" charset="0"/>
              <a:buChar char="•"/>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السوق </a:t>
            </a:r>
            <a:r>
              <a:rPr lang="ar-EG" sz="2000" b="1" dirty="0">
                <a:effectLst>
                  <a:outerShdw blurRad="38100" dist="38100" dir="2700000" algn="tl">
                    <a:srgbClr val="000000">
                      <a:alpha val="43137"/>
                    </a:srgbClr>
                  </a:outerShdw>
                </a:effectLst>
                <a:latin typeface="Tajawal ExtraBold" panose="00000800000000000000" pitchFamily="2" charset="-78"/>
                <a:cs typeface="+mj-cs"/>
              </a:rPr>
              <a:t>الذكية: </a:t>
            </a:r>
            <a:r>
              <a:rPr lang="ar-EG" sz="2000" dirty="0">
                <a:latin typeface="Tajawal ExtraBold" panose="00000800000000000000" pitchFamily="2" charset="-78"/>
                <a:cs typeface="+mj-cs"/>
              </a:rPr>
              <a:t>هي سوق كل المنتجات المرتبطة بنوع الحاجة المُشبعة بواسطة السوق الأساسية لهذا المنتج، فهي ترتبط بتخصص المؤسسة ووظيفتها ومدى إشباع حاجة معينة. </a:t>
            </a:r>
          </a:p>
          <a:p>
            <a:pPr marL="342900" indent="-342900" algn="just" rtl="1">
              <a:lnSpc>
                <a:spcPct val="150000"/>
              </a:lnSpc>
              <a:buSzPct val="150000"/>
              <a:buFont typeface="Arial" pitchFamily="34" charset="0"/>
              <a:buChar char="•"/>
            </a:pP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السوق </a:t>
            </a:r>
            <a:r>
              <a:rPr lang="ar-EG" sz="2000" b="1" dirty="0">
                <a:effectLst>
                  <a:outerShdw blurRad="38100" dist="38100" dir="2700000" algn="tl">
                    <a:srgbClr val="000000">
                      <a:alpha val="43137"/>
                    </a:srgbClr>
                  </a:outerShdw>
                </a:effectLst>
                <a:latin typeface="Tajawal ExtraBold" panose="00000800000000000000" pitchFamily="2" charset="-78"/>
                <a:cs typeface="+mj-cs"/>
              </a:rPr>
              <a:t>الداعمة: </a:t>
            </a:r>
            <a:r>
              <a:rPr lang="ar-EG" sz="2000" dirty="0">
                <a:latin typeface="Tajawal ExtraBold" panose="00000800000000000000" pitchFamily="2" charset="-78"/>
                <a:cs typeface="+mj-cs"/>
              </a:rPr>
              <a:t>هي سوق تتكون من مجموع المنتجات والخدمات التي يكون توفرها ضروريًا، بل إجباريًا لاستهلاك المُنتج المدروس. </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2489793"/>
      </p:ext>
    </p:extLst>
  </p:cSld>
  <p:clrMapOvr>
    <a:masterClrMapping/>
  </p:clrMapOvr>
  <mc:AlternateContent xmlns:mc="http://schemas.openxmlformats.org/markup-compatibility/2006" xmlns:p14="http://schemas.microsoft.com/office/powerpoint/2010/main">
    <mc:Choice Requires="p14">
      <p:transition spd="slow" p14:dur="2000" advTm="136199"/>
    </mc:Choice>
    <mc:Fallback xmlns="">
      <p:transition spd="slow" advTm="13619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3" y="1622658"/>
            <a:ext cx="9498925"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783165" y="1739494"/>
            <a:ext cx="1875835"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خصائص السوق </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15793" y="161221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52519" y="1647963"/>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84591" y="1862828"/>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00621481"/>
      </p:ext>
    </p:extLst>
  </p:cSld>
  <p:clrMapOvr>
    <a:masterClrMapping/>
  </p:clrMapOvr>
  <mc:AlternateContent xmlns:mc="http://schemas.openxmlformats.org/markup-compatibility/2006" xmlns:p14="http://schemas.microsoft.com/office/powerpoint/2010/main">
    <mc:Choice Requires="p14">
      <p:transition spd="slow" p14:dur="2000" advTm="5613"/>
    </mc:Choice>
    <mc:Fallback xmlns="">
      <p:transition spd="slow" advTm="561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rPr>
              <a:t>خصائص السوق </a:t>
            </a:r>
            <a:endParaRPr lang="ar-EG" sz="2400" b="1" dirty="0">
              <a:solidFill>
                <a:srgbClr val="00B0F0"/>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369387"/>
            <a:ext cx="8578137" cy="3785652"/>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00" b="1" dirty="0">
                <a:effectLst>
                  <a:outerShdw blurRad="38100" dist="38100" dir="2700000" algn="tl">
                    <a:srgbClr val="000000">
                      <a:alpha val="43137"/>
                    </a:srgbClr>
                  </a:outerShdw>
                </a:effectLst>
                <a:latin typeface="Tajawal ExtraBold" panose="00000800000000000000" pitchFamily="2" charset="-78"/>
                <a:cs typeface="+mj-cs"/>
              </a:rPr>
              <a:t>من </a:t>
            </a: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حيث أنواعها </a:t>
            </a:r>
            <a:r>
              <a:rPr lang="ar-EG" sz="2000" b="1" dirty="0">
                <a:effectLst>
                  <a:outerShdw blurRad="38100" dist="38100" dir="2700000" algn="tl">
                    <a:srgbClr val="000000">
                      <a:alpha val="43137"/>
                    </a:srgbClr>
                  </a:outerShdw>
                </a:effectLst>
                <a:latin typeface="Tajawal ExtraBold" panose="00000800000000000000" pitchFamily="2" charset="-78"/>
                <a:cs typeface="+mj-cs"/>
              </a:rPr>
              <a:t>وأشكالها </a:t>
            </a: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 </a:t>
            </a:r>
          </a:p>
          <a:p>
            <a:pPr marL="977900" lvl="1" algn="just" rtl="1">
              <a:lnSpc>
                <a:spcPct val="150000"/>
              </a:lnSpc>
              <a:buSzPct val="150000"/>
            </a:pPr>
            <a:r>
              <a:rPr lang="ar-EG" sz="2000" dirty="0" smtClean="0">
                <a:latin typeface="Tajawal ExtraBold" panose="00000800000000000000" pitchFamily="2" charset="-78"/>
                <a:cs typeface="+mj-cs"/>
              </a:rPr>
              <a:t>الأسواق </a:t>
            </a:r>
            <a:r>
              <a:rPr lang="ar-EG" sz="2000" dirty="0">
                <a:latin typeface="Tajawal ExtraBold" panose="00000800000000000000" pitchFamily="2" charset="-78"/>
                <a:cs typeface="+mj-cs"/>
              </a:rPr>
              <a:t>العامة لها مسميات وأشكالً عدة: (التسويق الشامل، التسويق الكلي، التسويق غير المتمايز</a:t>
            </a:r>
            <a:r>
              <a:rPr lang="ar-EG" sz="2000" dirty="0" smtClean="0">
                <a:latin typeface="Tajawal ExtraBold" panose="00000800000000000000" pitchFamily="2" charset="-78"/>
                <a:cs typeface="+mj-cs"/>
              </a:rPr>
              <a:t>).</a:t>
            </a:r>
            <a:endParaRPr lang="ar-EG" sz="2000" dirty="0">
              <a:latin typeface="Tajawal ExtraBold" panose="00000800000000000000" pitchFamily="2" charset="-78"/>
              <a:cs typeface="+mj-cs"/>
            </a:endParaRPr>
          </a:p>
          <a:p>
            <a:pPr marL="342900" lvl="1" indent="-342900" algn="just" rtl="1">
              <a:lnSpc>
                <a:spcPct val="150000"/>
              </a:lnSpc>
              <a:buSzPct val="150000"/>
              <a:buFont typeface="Wingdings" pitchFamily="2" charset="2"/>
              <a:buChar char="Ø"/>
            </a:pPr>
            <a:r>
              <a:rPr lang="ar-EG" sz="2000" b="1" dirty="0">
                <a:effectLst>
                  <a:outerShdw blurRad="38100" dist="38100" dir="2700000" algn="tl">
                    <a:srgbClr val="000000">
                      <a:alpha val="43137"/>
                    </a:srgbClr>
                  </a:outerShdw>
                </a:effectLst>
                <a:latin typeface="Tajawal ExtraBold" panose="00000800000000000000" pitchFamily="2" charset="-78"/>
                <a:cs typeface="+mj-cs"/>
              </a:rPr>
              <a:t>من حيث احتياجات </a:t>
            </a: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العملاء :</a:t>
            </a:r>
          </a:p>
          <a:p>
            <a:pPr marL="914400" lvl="1" algn="just" rtl="1">
              <a:lnSpc>
                <a:spcPct val="150000"/>
              </a:lnSpc>
              <a:buSzPct val="150000"/>
            </a:pPr>
            <a:r>
              <a:rPr lang="ar-EG" sz="2000" dirty="0" smtClean="0">
                <a:latin typeface="Tajawal ExtraBold" panose="00000800000000000000" pitchFamily="2" charset="-78"/>
                <a:cs typeface="+mj-cs"/>
              </a:rPr>
              <a:t>يكون </a:t>
            </a:r>
            <a:r>
              <a:rPr lang="ar-EG" sz="2000" dirty="0">
                <a:latin typeface="Tajawal ExtraBold" panose="00000800000000000000" pitchFamily="2" charset="-78"/>
                <a:cs typeface="+mj-cs"/>
              </a:rPr>
              <a:t>لدى العملاء احتياجات ومتطلبات مختلفة، ويكون لديهم رضا عن السوق العام وتنوع </a:t>
            </a:r>
            <a:r>
              <a:rPr lang="ar-EG" sz="2000" dirty="0" smtClean="0">
                <a:latin typeface="Tajawal ExtraBold" panose="00000800000000000000" pitchFamily="2" charset="-78"/>
                <a:cs typeface="+mj-cs"/>
              </a:rPr>
              <a:t>المنتجات.</a:t>
            </a:r>
          </a:p>
          <a:p>
            <a:pPr marL="342900" lvl="1" indent="-342900" algn="just" rtl="1">
              <a:lnSpc>
                <a:spcPct val="150000"/>
              </a:lnSpc>
              <a:buSzPct val="150000"/>
              <a:buFont typeface="Wingdings" pitchFamily="2" charset="2"/>
              <a:buChar char="Ø"/>
            </a:pPr>
            <a:r>
              <a:rPr lang="ar-EG" sz="2000" b="1" dirty="0">
                <a:effectLst>
                  <a:outerShdw blurRad="38100" dist="38100" dir="2700000" algn="tl">
                    <a:srgbClr val="000000">
                      <a:alpha val="43137"/>
                    </a:srgbClr>
                  </a:outerShdw>
                </a:effectLst>
                <a:latin typeface="Tajawal ExtraBold" panose="00000800000000000000" pitchFamily="2" charset="-78"/>
                <a:cs typeface="+mj-cs"/>
              </a:rPr>
              <a:t>من حيث أنواع المنتجات والخدمات </a:t>
            </a:r>
            <a:r>
              <a:rPr lang="ar-EG" sz="2000" b="1" dirty="0" smtClean="0">
                <a:effectLst>
                  <a:outerShdw blurRad="38100" dist="38100" dir="2700000" algn="tl">
                    <a:srgbClr val="000000">
                      <a:alpha val="43137"/>
                    </a:srgbClr>
                  </a:outerShdw>
                </a:effectLst>
                <a:latin typeface="Tajawal ExtraBold" panose="00000800000000000000" pitchFamily="2" charset="-78"/>
                <a:cs typeface="+mj-cs"/>
              </a:rPr>
              <a:t>المعروضة: </a:t>
            </a:r>
          </a:p>
          <a:p>
            <a:pPr marL="977900" lvl="1" algn="just" rtl="1">
              <a:lnSpc>
                <a:spcPct val="150000"/>
              </a:lnSpc>
              <a:buSzPct val="150000"/>
            </a:pPr>
            <a:r>
              <a:rPr lang="ar-EG" sz="2000" dirty="0">
                <a:latin typeface="Tajawal ExtraBold" panose="00000800000000000000" pitchFamily="2" charset="-78"/>
                <a:cs typeface="+mj-cs"/>
              </a:rPr>
              <a:t>يتم إنتاج المنتجات وتوزيعها مع برنامج تسويقي واحد أو نفس المزيج التسويقي.</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26313522"/>
      </p:ext>
    </p:extLst>
  </p:cSld>
  <p:clrMapOvr>
    <a:masterClrMapping/>
  </p:clrMapOvr>
  <mc:AlternateContent xmlns:mc="http://schemas.openxmlformats.org/markup-compatibility/2006" xmlns:p14="http://schemas.microsoft.com/office/powerpoint/2010/main">
    <mc:Choice Requires="p14">
      <p:transition spd="slow" p14:dur="2000" advTm="98426"/>
    </mc:Choice>
    <mc:Fallback xmlns="">
      <p:transition spd="slow" advTm="9842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خصائص السوق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69387"/>
            <a:ext cx="8578137" cy="1442703"/>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1950" b="1" dirty="0" smtClean="0">
                <a:effectLst>
                  <a:outerShdw blurRad="38100" dist="38100" dir="2700000" algn="tl">
                    <a:srgbClr val="000000">
                      <a:alpha val="43137"/>
                    </a:srgbClr>
                  </a:outerShdw>
                </a:effectLst>
                <a:latin typeface="Tajawal ExtraBold" panose="00000800000000000000" pitchFamily="2" charset="-78"/>
                <a:cs typeface="+mj-cs"/>
              </a:rPr>
              <a:t>من حيث هامش الربح :</a:t>
            </a:r>
          </a:p>
          <a:p>
            <a:pPr marL="977900" algn="just" rtl="1">
              <a:lnSpc>
                <a:spcPct val="150000"/>
              </a:lnSpc>
              <a:buSzPct val="150000"/>
            </a:pPr>
            <a:r>
              <a:rPr lang="ar-EG" sz="1950" dirty="0">
                <a:latin typeface="Tajawal ExtraBold" panose="00000800000000000000" pitchFamily="2" charset="-78"/>
                <a:cs typeface="+mj-cs"/>
              </a:rPr>
              <a:t>يؤدي الإنتاج والتوزيع الشامل للمنتجات المختلفة في وقت واحد إلى انخفاض التكاليف، وارتفاع هوامش الربح.</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33239741"/>
      </p:ext>
    </p:extLst>
  </p:cSld>
  <p:clrMapOvr>
    <a:masterClrMapping/>
  </p:clrMapOvr>
  <mc:AlternateContent xmlns:mc="http://schemas.openxmlformats.org/markup-compatibility/2006" xmlns:p14="http://schemas.microsoft.com/office/powerpoint/2010/main">
    <mc:Choice Requires="p14">
      <p:transition spd="slow" p14:dur="2000" advTm="71316"/>
    </mc:Choice>
    <mc:Fallback xmlns="">
      <p:transition spd="slow" advTm="7131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4052928"/>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967509" y="1739494"/>
            <a:ext cx="1507144"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تجزئة السوق</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15793" y="161221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52519" y="1647963"/>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84591" y="1862828"/>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17704129"/>
      </p:ext>
    </p:extLst>
  </p:cSld>
  <p:clrMapOvr>
    <a:masterClrMapping/>
  </p:clrMapOvr>
  <mc:AlternateContent xmlns:mc="http://schemas.openxmlformats.org/markup-compatibility/2006" xmlns:p14="http://schemas.microsoft.com/office/powerpoint/2010/main">
    <mc:Choice Requires="p14">
      <p:transition spd="slow" p14:dur="2000" advTm="14027"/>
    </mc:Choice>
    <mc:Fallback xmlns="">
      <p:transition spd="slow" advTm="1402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1863164"/>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69387"/>
            <a:ext cx="8578137" cy="4143442"/>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1950" dirty="0" smtClean="0">
                <a:latin typeface="Tajawal ExtraBold" panose="00000800000000000000" pitchFamily="2" charset="-78"/>
                <a:cs typeface="+mj-cs"/>
              </a:rPr>
              <a:t>لضمان </a:t>
            </a:r>
            <a:r>
              <a:rPr lang="ar-EG" sz="1950" dirty="0">
                <a:latin typeface="Tajawal ExtraBold" panose="00000800000000000000" pitchFamily="2" charset="-78"/>
                <a:cs typeface="+mj-cs"/>
              </a:rPr>
              <a:t>توجيه وإدارة الجهود التسويقية بأعلى كفاءة وأقل تكلفة في المال والوقت والجهد فإن السوق الكلي يقسم إلى أسواق فرعية يطلق عليها شرائح أو </a:t>
            </a:r>
            <a:r>
              <a:rPr lang="ar-EG" sz="1950" dirty="0" smtClean="0">
                <a:latin typeface="Tajawal ExtraBold" panose="00000800000000000000" pitchFamily="2" charset="-78"/>
                <a:cs typeface="+mj-cs"/>
              </a:rPr>
              <a:t>مقاطع</a:t>
            </a:r>
            <a:r>
              <a:rPr lang="en-US" sz="1950" dirty="0" smtClean="0">
                <a:latin typeface="Times New Roman" pitchFamily="18" charset="0"/>
                <a:cs typeface="Times New Roman" pitchFamily="18" charset="0"/>
              </a:rPr>
              <a:t>Segments </a:t>
            </a:r>
            <a:r>
              <a:rPr lang="ar-EG" sz="1950" dirty="0" smtClean="0">
                <a:latin typeface="Times New Roman" pitchFamily="18" charset="0"/>
                <a:cs typeface="Times New Roman" pitchFamily="18" charset="0"/>
              </a:rPr>
              <a:t> </a:t>
            </a:r>
            <a:r>
              <a:rPr lang="ar-EG" sz="1950" dirty="0" smtClean="0">
                <a:latin typeface="Tajawal ExtraBold" panose="00000800000000000000" pitchFamily="2" charset="-78"/>
                <a:cs typeface="+mj-cs"/>
              </a:rPr>
              <a:t>وكلما </a:t>
            </a:r>
            <a:r>
              <a:rPr lang="ar-EG" sz="1950" dirty="0">
                <a:latin typeface="Tajawal ExtraBold" panose="00000800000000000000" pitchFamily="2" charset="-78"/>
                <a:cs typeface="+mj-cs"/>
              </a:rPr>
              <a:t>حددت هذه الشرائح أو المقاطع على نحو دقيق كلما كان ذلك أفضل وفي صالح الجهود التسويقية والترويجية والإعلانية، فلا يوجد منظمة إنتاجية أو خدمية تستطيع أن </a:t>
            </a:r>
            <a:r>
              <a:rPr lang="ar-EG" sz="1950" dirty="0" smtClean="0">
                <a:latin typeface="Tajawal ExtraBold" panose="00000800000000000000" pitchFamily="2" charset="-78"/>
                <a:cs typeface="+mj-cs"/>
              </a:rPr>
              <a:t>تشبع </a:t>
            </a:r>
            <a:r>
              <a:rPr lang="ar-EG" sz="1950" dirty="0">
                <a:latin typeface="Tajawal ExtraBold" panose="00000800000000000000" pitchFamily="2" charset="-78"/>
                <a:cs typeface="+mj-cs"/>
              </a:rPr>
              <a:t>احتياجات وتحوز رضا كل الأفراد في السوق الكلي نظراً لاختلاف أعمارهم ودخلهم وجنسهم وأذواقهم والمناطق الجغرافية التي يعيشون فيها .. إلخ ومن ثم تتجه المنظمات إلى تجزئة السوق.واختيار القطاع أو ذلك الجزء من السوق الذي سوف تسعى جميع جهودها التسويقية لإشباعه. ويتضمن مفهوم تجزئة السوق الاعتراف بوجود طلب متنوع </a:t>
            </a:r>
            <a:r>
              <a:rPr lang="ar-EG" sz="1950" dirty="0" smtClean="0">
                <a:latin typeface="Tajawal ExtraBold" panose="00000800000000000000" pitchFamily="2" charset="-78"/>
                <a:cs typeface="+mj-cs"/>
              </a:rPr>
              <a:t>كصفة </a:t>
            </a:r>
            <a:r>
              <a:rPr lang="ar-EG" sz="1950" dirty="0">
                <a:latin typeface="Tajawal ExtraBold" panose="00000800000000000000" pitchFamily="2" charset="-78"/>
                <a:cs typeface="+mj-cs"/>
              </a:rPr>
              <a:t>من صفات السوق، وبعدم تجانس السوق، مما يقتضي السعي لإشباع جزء أو أكثر من أجزائه.</a:t>
            </a:r>
          </a:p>
          <a:p>
            <a:pPr marL="457200" indent="-457200" algn="just" rtl="1">
              <a:lnSpc>
                <a:spcPct val="150000"/>
              </a:lnSpc>
              <a:buSzPct val="150000"/>
              <a:buFont typeface="Wingdings" pitchFamily="2" charset="2"/>
              <a:buChar char="Ø"/>
            </a:pPr>
            <a:endParaRPr lang="ar-EG" sz="195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70668978"/>
      </p:ext>
    </p:extLst>
  </p:cSld>
  <p:clrMapOvr>
    <a:masterClrMapping/>
  </p:clrMapOvr>
  <mc:AlternateContent xmlns:mc="http://schemas.openxmlformats.org/markup-compatibility/2006" xmlns:p14="http://schemas.microsoft.com/office/powerpoint/2010/main">
    <mc:Choice Requires="p14">
      <p:transition spd="slow" p14:dur="2000" advTm="262003"/>
    </mc:Choice>
    <mc:Fallback xmlns="">
      <p:transition spd="slow" advTm="26200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551300"/>
            <a:ext cx="8578137" cy="3000821"/>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dirty="0">
                <a:latin typeface="Tajawal ExtraBold" panose="00000800000000000000" pitchFamily="2" charset="-78"/>
                <a:cs typeface="+mj-cs"/>
              </a:rPr>
              <a:t>لا تعني استراتيجية تجزئة السوق تحقيق أقصى قدر من المبيعات، ولكنها تعني التخصص لإشباع حاجات ورغبات مجموعة واحدة أو أكثر من مجموعات المستهلكين. ويلاحظ أن تقسيم السوق لا يؤدي إلى زيادة نصيب الوحدة المنتجة من الأرباح فقط ولكن يؤدي </a:t>
            </a:r>
            <a:r>
              <a:rPr lang="ar-EG" sz="2100" dirty="0" smtClean="0">
                <a:latin typeface="Tajawal ExtraBold" panose="00000800000000000000" pitchFamily="2" charset="-78"/>
                <a:cs typeface="+mj-cs"/>
              </a:rPr>
              <a:t>بالضرورة </a:t>
            </a:r>
            <a:r>
              <a:rPr lang="ar-EG" sz="2100" dirty="0">
                <a:latin typeface="Tajawal ExtraBold" panose="00000800000000000000" pitchFamily="2" charset="-78"/>
                <a:cs typeface="+mj-cs"/>
              </a:rPr>
              <a:t>إلى تعظيم الأرباح الكلية لأقصى حد ممكن. إذ أن أمام المنظمات طريقتين لتحديد السوق المستهدف هما: طريقة أو أسلوب السوق الكلي أو الموحد، وطريقة أو أسلوب تجزئة السوق وفيما يلي عرضاً لهذين الأسلوبين</a:t>
            </a:r>
            <a:r>
              <a:rPr lang="ar-EG" sz="2100" dirty="0" smtClean="0">
                <a:latin typeface="Tajawal ExtraBold" panose="00000800000000000000" pitchFamily="2" charset="-78"/>
                <a:cs typeface="+mj-cs"/>
              </a:rPr>
              <a:t>:</a:t>
            </a:r>
            <a:endParaRPr lang="ar-EG" sz="210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1339447"/>
      </p:ext>
    </p:extLst>
  </p:cSld>
  <p:clrMapOvr>
    <a:masterClrMapping/>
  </p:clrMapOvr>
  <mc:AlternateContent xmlns:mc="http://schemas.openxmlformats.org/markup-compatibility/2006" xmlns:p14="http://schemas.microsoft.com/office/powerpoint/2010/main">
    <mc:Choice Requires="p14">
      <p:transition spd="slow" p14:dur="2000" advTm="111066"/>
    </mc:Choice>
    <mc:Fallback xmlns="">
      <p:transition spd="slow" advTm="11106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06857"/>
            <a:ext cx="8578137" cy="3889526"/>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100" b="1" dirty="0" smtClean="0">
                <a:effectLst>
                  <a:outerShdw blurRad="38100" dist="38100" dir="2700000" algn="tl">
                    <a:srgbClr val="000000">
                      <a:alpha val="43137"/>
                    </a:srgbClr>
                  </a:outerShdw>
                </a:effectLst>
                <a:latin typeface="Tajawal ExtraBold" panose="00000800000000000000" pitchFamily="2" charset="-78"/>
                <a:cs typeface="+mj-cs"/>
              </a:rPr>
              <a:t>أسلوب </a:t>
            </a:r>
            <a:r>
              <a:rPr lang="ar-EG" sz="2100" b="1" dirty="0">
                <a:effectLst>
                  <a:outerShdw blurRad="38100" dist="38100" dir="2700000" algn="tl">
                    <a:srgbClr val="000000">
                      <a:alpha val="43137"/>
                    </a:srgbClr>
                  </a:outerShdw>
                </a:effectLst>
                <a:latin typeface="Tajawal ExtraBold" panose="00000800000000000000" pitchFamily="2" charset="-78"/>
                <a:cs typeface="+mj-cs"/>
              </a:rPr>
              <a:t>السوق الكلي أو </a:t>
            </a:r>
            <a:r>
              <a:rPr lang="ar-EG" sz="2100" b="1" dirty="0" smtClean="0">
                <a:effectLst>
                  <a:outerShdw blurRad="38100" dist="38100" dir="2700000" algn="tl">
                    <a:srgbClr val="000000">
                      <a:alpha val="43137"/>
                    </a:srgbClr>
                  </a:outerShdw>
                </a:effectLst>
                <a:latin typeface="Tajawal ExtraBold" panose="00000800000000000000" pitchFamily="2" charset="-78"/>
                <a:cs typeface="+mj-cs"/>
              </a:rPr>
              <a:t>الموحد </a:t>
            </a:r>
            <a:r>
              <a:rPr lang="en-US" sz="2100" b="1" dirty="0" smtClean="0">
                <a:effectLst>
                  <a:outerShdw blurRad="38100" dist="38100" dir="2700000" algn="tl">
                    <a:srgbClr val="000000">
                      <a:alpha val="43137"/>
                    </a:srgbClr>
                  </a:outerShdw>
                </a:effectLst>
                <a:latin typeface="Times New Roman" pitchFamily="18" charset="0"/>
                <a:cs typeface="Times New Roman" pitchFamily="18" charset="0"/>
              </a:rPr>
              <a:t>Total or the differentiated </a:t>
            </a:r>
            <a:r>
              <a:rPr lang="en-US" sz="2100" b="1" dirty="0">
                <a:effectLst>
                  <a:outerShdw blurRad="38100" dist="38100" dir="2700000" algn="tl">
                    <a:srgbClr val="000000">
                      <a:alpha val="43137"/>
                    </a:srgbClr>
                  </a:outerShdw>
                </a:effectLst>
                <a:latin typeface="Times New Roman" pitchFamily="18" charset="0"/>
                <a:cs typeface="Times New Roman" pitchFamily="18" charset="0"/>
              </a:rPr>
              <a:t>Market </a:t>
            </a:r>
            <a:r>
              <a:rPr lang="en-US" sz="2100" b="1" dirty="0" smtClean="0">
                <a:effectLst>
                  <a:outerShdw blurRad="38100" dist="38100" dir="2700000" algn="tl">
                    <a:srgbClr val="000000">
                      <a:alpha val="43137"/>
                    </a:srgbClr>
                  </a:outerShdw>
                </a:effectLst>
                <a:latin typeface="Times New Roman" pitchFamily="18" charset="0"/>
                <a:cs typeface="Times New Roman" pitchFamily="18" charset="0"/>
              </a:rPr>
              <a:t>Approach </a:t>
            </a:r>
            <a:r>
              <a:rPr lang="ar-EG" sz="2100" b="1" dirty="0" smtClean="0">
                <a:effectLst>
                  <a:outerShdw blurRad="38100" dist="38100" dir="2700000" algn="tl">
                    <a:srgbClr val="000000">
                      <a:alpha val="43137"/>
                    </a:srgbClr>
                  </a:outerShdw>
                </a:effectLst>
                <a:latin typeface="Times New Roman" pitchFamily="18" charset="0"/>
                <a:cs typeface="Times New Roman" pitchFamily="18" charset="0"/>
              </a:rPr>
              <a:t>:</a:t>
            </a:r>
            <a:endParaRPr lang="en-US" sz="2100" b="1" dirty="0">
              <a:effectLst>
                <a:outerShdw blurRad="38100" dist="38100" dir="2700000" algn="tl">
                  <a:srgbClr val="000000">
                    <a:alpha val="43137"/>
                  </a:srgbClr>
                </a:outerShdw>
              </a:effectLst>
              <a:latin typeface="Times New Roman" pitchFamily="18" charset="0"/>
              <a:cs typeface="Times New Roman" pitchFamily="18" charset="0"/>
            </a:endParaRPr>
          </a:p>
          <a:p>
            <a:pPr marL="457200" indent="-457200" algn="just" rtl="1">
              <a:lnSpc>
                <a:spcPct val="150000"/>
              </a:lnSpc>
              <a:buSzPct val="150000"/>
              <a:buFont typeface="Wingdings" pitchFamily="2" charset="2"/>
              <a:buChar char="Ø"/>
            </a:pPr>
            <a:r>
              <a:rPr lang="ar-EG" sz="2050" dirty="0">
                <a:latin typeface="Tajawal ExtraBold" panose="00000800000000000000" pitchFamily="2" charset="-78"/>
                <a:cs typeface="+mj-cs"/>
              </a:rPr>
              <a:t>حيث يوجه مزيج تسويقي معين لخدمة جميع فئات السوق ويفترض هذا الأسلوب أن جميع الأفراد في السوق لديهم نفس الاحتياج للسلعة، وأن المزيج التسويقي يشمل على نوع واحد من السلع، أو مع اختلاف بسيط جداً وبسعر موحد ويستخدم وسائل ترويجية واحدة موجهة إلى كل المستهلكين وباستخدام أسلوب توزيع واحد. ويستخدم هذا الأسلوب في تسويق بعض أنواع الأغذية مثل السكر والشاي والصابون والدجاج .. إلخ حيث لا توجد فروق ملموسة بين منتجات المنظمات المتنافسة، وتعتمد المنظمات على المزيج الترويجي وخاصة الإعلان في ترويج علاماتها التجارية، وتسمى هذه الاستراتيجية استراتيجية تمييز السلعة </a:t>
            </a:r>
            <a:r>
              <a:rPr lang="en-US" sz="2050" dirty="0">
                <a:latin typeface="Times New Roman" pitchFamily="18" charset="0"/>
                <a:cs typeface="+mj-cs"/>
              </a:rPr>
              <a:t>Product Differentiation </a:t>
            </a:r>
            <a:r>
              <a:rPr lang="en-US" sz="2050" dirty="0">
                <a:latin typeface="Tajawal ExtraBold" panose="00000800000000000000" pitchFamily="2" charset="-78"/>
                <a:cs typeface="+mj-cs"/>
              </a:rPr>
              <a:t>.</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24026350"/>
      </p:ext>
    </p:extLst>
  </p:cSld>
  <p:clrMapOvr>
    <a:masterClrMapping/>
  </p:clrMapOvr>
  <mc:AlternateContent xmlns:mc="http://schemas.openxmlformats.org/markup-compatibility/2006" xmlns:p14="http://schemas.microsoft.com/office/powerpoint/2010/main">
    <mc:Choice Requires="p14">
      <p:transition spd="slow" p14:dur="2000" advTm="175884"/>
    </mc:Choice>
    <mc:Fallback xmlns="">
      <p:transition spd="slow" advTm="17588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06857"/>
            <a:ext cx="8578137" cy="3970318"/>
          </a:xfrm>
          <a:prstGeom prst="rect">
            <a:avLst/>
          </a:prstGeom>
          <a:noFill/>
        </p:spPr>
        <p:txBody>
          <a:bodyPr wrap="square" rtlCol="0">
            <a:spAutoFit/>
          </a:bodyPr>
          <a:lstStyle/>
          <a:p>
            <a:pPr marL="457200" indent="-457200" algn="just" rtl="1">
              <a:lnSpc>
                <a:spcPct val="150000"/>
              </a:lnSpc>
              <a:buSzPct val="180000"/>
              <a:buFont typeface="Arial" pitchFamily="34" charset="0"/>
              <a:buChar char="•"/>
            </a:pPr>
            <a:r>
              <a:rPr lang="ar-EG" sz="2100" dirty="0">
                <a:latin typeface="Tajawal ExtraBold" panose="00000800000000000000" pitchFamily="2" charset="-78"/>
                <a:cs typeface="+mj-cs"/>
              </a:rPr>
              <a:t>ولكي ينجح هذا الأسلوب لابد من توافر عاملين هما:</a:t>
            </a:r>
          </a:p>
          <a:p>
            <a:pPr marL="457200" indent="-457200" algn="just" rtl="1">
              <a:lnSpc>
                <a:spcPct val="150000"/>
              </a:lnSpc>
              <a:buSzPct val="180000"/>
              <a:buFont typeface="+mj-lt"/>
              <a:buAutoNum type="arabicPeriod"/>
            </a:pPr>
            <a:r>
              <a:rPr lang="ar-EG" sz="2100" dirty="0">
                <a:latin typeface="Tajawal ExtraBold" panose="00000800000000000000" pitchFamily="2" charset="-78"/>
                <a:cs typeface="+mj-cs"/>
              </a:rPr>
              <a:t>وجود عدد كبير من المستهلكين بحاجة إلى منتج معين، وذلك للاستفادة من مزايا الإنتاج الكبير.</a:t>
            </a:r>
          </a:p>
          <a:p>
            <a:pPr marL="457200" indent="-457200" algn="just" rtl="1">
              <a:lnSpc>
                <a:spcPct val="150000"/>
              </a:lnSpc>
              <a:buSzPct val="180000"/>
              <a:buFont typeface="+mj-lt"/>
              <a:buAutoNum type="arabicPeriod"/>
            </a:pPr>
            <a:r>
              <a:rPr lang="ar-EG" sz="2100" dirty="0">
                <a:latin typeface="Tajawal ExtraBold" panose="00000800000000000000" pitchFamily="2" charset="-78"/>
                <a:cs typeface="+mj-cs"/>
              </a:rPr>
              <a:t>أن تكون المنظمة المنتجة أو المسوقة لديها القدرة على تصميم مزيج تسويقي مناسب لإشباع تلك الحاجة، وهو ما يعني ضرورة توافر مهارات تسويقية لدى المنظمة</a:t>
            </a:r>
            <a:r>
              <a:rPr lang="ar-EG" sz="2100" dirty="0" smtClean="0">
                <a:latin typeface="Tajawal ExtraBold" panose="00000800000000000000" pitchFamily="2" charset="-78"/>
                <a:cs typeface="+mj-cs"/>
              </a:rPr>
              <a:t>.</a:t>
            </a:r>
          </a:p>
          <a:p>
            <a:pPr marL="342900" indent="-342900" algn="just" rtl="1">
              <a:lnSpc>
                <a:spcPct val="150000"/>
              </a:lnSpc>
              <a:buSzPct val="180000"/>
              <a:buFont typeface="Arial" pitchFamily="34" charset="0"/>
              <a:buChar char="•"/>
            </a:pPr>
            <a:r>
              <a:rPr lang="ar-EG" sz="2100" dirty="0" smtClean="0">
                <a:latin typeface="Tajawal ExtraBold" panose="00000800000000000000" pitchFamily="2" charset="-78"/>
                <a:cs typeface="+mj-cs"/>
              </a:rPr>
              <a:t>وإذا </a:t>
            </a:r>
            <a:r>
              <a:rPr lang="ar-EG" sz="2100" dirty="0">
                <a:latin typeface="Tajawal ExtraBold" panose="00000800000000000000" pitchFamily="2" charset="-78"/>
                <a:cs typeface="+mj-cs"/>
              </a:rPr>
              <a:t>لم يتوافر هذان الشرطان كأن تكون حاجات الناس مختلفة أو أن تكون المنظمة غير قادرة على تصميم مزيج تسويقي لجميع أجزاء السوق فإنها لا تستطيع أن تنتهج هذا الأسلوب، وتحتاج بالتالي إلى اتباع أسلوب تجزئة السوق.</a:t>
            </a:r>
          </a:p>
          <a:p>
            <a:pPr algn="just" rtl="1">
              <a:lnSpc>
                <a:spcPct val="150000"/>
              </a:lnSpc>
              <a:buSzPct val="180000"/>
            </a:pPr>
            <a:endParaRPr lang="ar-EG" sz="210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26129743"/>
      </p:ext>
    </p:extLst>
  </p:cSld>
  <p:clrMapOvr>
    <a:masterClrMapping/>
  </p:clrMapOvr>
  <mc:AlternateContent xmlns:mc="http://schemas.openxmlformats.org/markup-compatibility/2006" xmlns:p14="http://schemas.microsoft.com/office/powerpoint/2010/main">
    <mc:Choice Requires="p14">
      <p:transition spd="slow" p14:dur="2000" advTm="158287"/>
    </mc:Choice>
    <mc:Fallback xmlns="">
      <p:transition spd="slow" advTm="15828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06857"/>
            <a:ext cx="8578137" cy="3485570"/>
          </a:xfrm>
          <a:prstGeom prst="rect">
            <a:avLst/>
          </a:prstGeom>
          <a:noFill/>
        </p:spPr>
        <p:txBody>
          <a:bodyPr wrap="square" rtlCol="0">
            <a:spAutoFit/>
          </a:bodyPr>
          <a:lstStyle/>
          <a:p>
            <a:pPr marL="457200" indent="-457200" algn="just" rtl="1">
              <a:lnSpc>
                <a:spcPct val="150000"/>
              </a:lnSpc>
              <a:buSzPct val="180000"/>
              <a:buFont typeface="+mj-lt"/>
              <a:buAutoNum type="arabicPeriod" startAt="2"/>
            </a:pPr>
            <a:r>
              <a:rPr lang="ar-EG" sz="2100" b="1" dirty="0" smtClean="0">
                <a:effectLst>
                  <a:outerShdw blurRad="38100" dist="38100" dir="2700000" algn="tl">
                    <a:srgbClr val="000000">
                      <a:alpha val="43137"/>
                    </a:srgbClr>
                  </a:outerShdw>
                </a:effectLst>
                <a:latin typeface="Tajawal ExtraBold" panose="00000800000000000000" pitchFamily="2" charset="-78"/>
                <a:cs typeface="+mj-cs"/>
              </a:rPr>
              <a:t>أسلوب </a:t>
            </a:r>
            <a:r>
              <a:rPr lang="ar-EG" sz="2100" b="1" dirty="0">
                <a:effectLst>
                  <a:outerShdw blurRad="38100" dist="38100" dir="2700000" algn="tl">
                    <a:srgbClr val="000000">
                      <a:alpha val="43137"/>
                    </a:srgbClr>
                  </a:outerShdw>
                </a:effectLst>
                <a:latin typeface="Tajawal ExtraBold" panose="00000800000000000000" pitchFamily="2" charset="-78"/>
                <a:cs typeface="+mj-cs"/>
              </a:rPr>
              <a:t>تجزئة </a:t>
            </a:r>
            <a:r>
              <a:rPr lang="ar-EG" sz="2100" b="1" dirty="0" smtClean="0">
                <a:effectLst>
                  <a:outerShdw blurRad="38100" dist="38100" dir="2700000" algn="tl">
                    <a:srgbClr val="000000">
                      <a:alpha val="43137"/>
                    </a:srgbClr>
                  </a:outerShdw>
                </a:effectLst>
                <a:latin typeface="Tajawal ExtraBold" panose="00000800000000000000" pitchFamily="2" charset="-78"/>
                <a:cs typeface="+mj-cs"/>
              </a:rPr>
              <a:t>السوق </a:t>
            </a:r>
            <a:r>
              <a:rPr lang="en-US" sz="2100" b="1" dirty="0">
                <a:effectLst>
                  <a:outerShdw blurRad="38100" dist="38100" dir="2700000" algn="tl">
                    <a:srgbClr val="000000">
                      <a:alpha val="43137"/>
                    </a:srgbClr>
                  </a:outerShdw>
                </a:effectLst>
                <a:latin typeface="Times New Roman" pitchFamily="18" charset="0"/>
                <a:cs typeface="Times New Roman" pitchFamily="18" charset="0"/>
              </a:rPr>
              <a:t>Market Segmentation </a:t>
            </a:r>
            <a:r>
              <a:rPr lang="en-US" sz="2100" b="1" dirty="0" smtClean="0">
                <a:effectLst>
                  <a:outerShdw blurRad="38100" dist="38100" dir="2700000" algn="tl">
                    <a:srgbClr val="000000">
                      <a:alpha val="43137"/>
                    </a:srgbClr>
                  </a:outerShdw>
                </a:effectLst>
                <a:latin typeface="Times New Roman" pitchFamily="18" charset="0"/>
                <a:cs typeface="Times New Roman" pitchFamily="18" charset="0"/>
              </a:rPr>
              <a:t>Approach</a:t>
            </a:r>
            <a:r>
              <a:rPr lang="ar-EG" sz="2100" b="1" dirty="0">
                <a:effectLst>
                  <a:outerShdw blurRad="38100" dist="38100" dir="2700000" algn="tl">
                    <a:srgbClr val="000000">
                      <a:alpha val="43137"/>
                    </a:srgbClr>
                  </a:outerShdw>
                </a:effectLst>
                <a:latin typeface="Tajawal ExtraBold" panose="00000800000000000000" pitchFamily="2" charset="-78"/>
                <a:cs typeface="+mj-cs"/>
              </a:rPr>
              <a:t>:</a:t>
            </a:r>
            <a:endParaRPr lang="en-US" sz="2100" b="1" dirty="0">
              <a:effectLst>
                <a:outerShdw blurRad="38100" dist="38100" dir="2700000" algn="tl">
                  <a:srgbClr val="000000">
                    <a:alpha val="43137"/>
                  </a:srgbClr>
                </a:outerShdw>
              </a:effectLst>
              <a:latin typeface="Times New Roman" pitchFamily="18" charset="0"/>
              <a:cs typeface="Times New Roman" pitchFamily="18" charset="0"/>
            </a:endParaRPr>
          </a:p>
          <a:p>
            <a:pPr marL="457200" indent="-457200" algn="just" rtl="1">
              <a:lnSpc>
                <a:spcPct val="150000"/>
              </a:lnSpc>
              <a:buSzPct val="150000"/>
              <a:buFont typeface="Wingdings" pitchFamily="2" charset="2"/>
              <a:buChar char="Ø"/>
            </a:pPr>
            <a:r>
              <a:rPr lang="ar-EG" sz="2100" dirty="0">
                <a:latin typeface="Tajawal ExtraBold" panose="00000800000000000000" pitchFamily="2" charset="-78"/>
                <a:cs typeface="+mj-cs"/>
              </a:rPr>
              <a:t>ويفترض هذا الأسلوب أن حاجات الأفراد في السوق مختلفة، وأن المنظمة عليها تقسيمهم إلى مجموعات حسب احتياجاتهم المختلفة، فالقطاع أو الجزء من السوق يتكون من الأفراد أو الجماعات أو المنظمات الذين يشتركون في صفات معينة تجعلهم بحاجة إلى منتج معين بصفات معينة. ويقوم هذا الأسلوب ويعتمد على قدرة المنظمة على تصميم مزيج تسويقي يتناسب مع جزء من السوق يفترض أنه يتمتع بنفس الحاجات. وهذه السياسة التسويقية متبعة في تسويق كثير من السلع. وهناك استراتيجيات يمكن أن تتبع في حالة تجزئة السوق، وهما:</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16694956"/>
      </p:ext>
    </p:extLst>
  </p:cSld>
  <p:clrMapOvr>
    <a:masterClrMapping/>
  </p:clrMapOvr>
  <mc:AlternateContent xmlns:mc="http://schemas.openxmlformats.org/markup-compatibility/2006" xmlns:p14="http://schemas.microsoft.com/office/powerpoint/2010/main">
    <mc:Choice Requires="p14">
      <p:transition spd="slow" p14:dur="2000" advTm="180343"/>
    </mc:Choice>
    <mc:Fallback xmlns="">
      <p:transition spd="slow" advTm="18034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06857"/>
            <a:ext cx="8578137" cy="3485570"/>
          </a:xfrm>
          <a:prstGeom prst="rect">
            <a:avLst/>
          </a:prstGeom>
          <a:noFill/>
        </p:spPr>
        <p:txBody>
          <a:bodyPr wrap="square" rtlCol="0">
            <a:spAutoFit/>
          </a:bodyPr>
          <a:lstStyle/>
          <a:p>
            <a:pPr marL="457200" indent="-457200" algn="just" rtl="1">
              <a:lnSpc>
                <a:spcPct val="150000"/>
              </a:lnSpc>
              <a:buSzPct val="150000"/>
              <a:buFont typeface="+mj-lt"/>
              <a:buAutoNum type="alphaUcPeriod"/>
            </a:pPr>
            <a:r>
              <a:rPr lang="ar-EG" sz="2100" b="1" dirty="0" smtClean="0">
                <a:effectLst>
                  <a:outerShdw blurRad="38100" dist="38100" dir="2700000" algn="tl">
                    <a:srgbClr val="000000">
                      <a:alpha val="43137"/>
                    </a:srgbClr>
                  </a:outerShdw>
                </a:effectLst>
                <a:latin typeface="Tajawal ExtraBold" panose="00000800000000000000" pitchFamily="2" charset="-78"/>
                <a:cs typeface="+mj-cs"/>
              </a:rPr>
              <a:t>استراتيجية </a:t>
            </a:r>
            <a:r>
              <a:rPr lang="ar-EG" sz="2100" b="1" dirty="0">
                <a:effectLst>
                  <a:outerShdw blurRad="38100" dist="38100" dir="2700000" algn="tl">
                    <a:srgbClr val="000000">
                      <a:alpha val="43137"/>
                    </a:srgbClr>
                  </a:outerShdw>
                </a:effectLst>
                <a:latin typeface="Tajawal ExtraBold" panose="00000800000000000000" pitchFamily="2" charset="-78"/>
                <a:cs typeface="+mj-cs"/>
              </a:rPr>
              <a:t>التركيز على جزء واحد من السوق أو التسويق </a:t>
            </a:r>
            <a:r>
              <a:rPr lang="ar-EG" sz="2100" b="1" dirty="0" smtClean="0">
                <a:effectLst>
                  <a:outerShdw blurRad="38100" dist="38100" dir="2700000" algn="tl">
                    <a:srgbClr val="000000">
                      <a:alpha val="43137"/>
                    </a:srgbClr>
                  </a:outerShdw>
                </a:effectLst>
                <a:latin typeface="Tajawal ExtraBold" panose="00000800000000000000" pitchFamily="2" charset="-78"/>
                <a:cs typeface="+mj-cs"/>
              </a:rPr>
              <a:t>المركز</a:t>
            </a:r>
          </a:p>
          <a:p>
            <a:pPr>
              <a:lnSpc>
                <a:spcPct val="150000"/>
              </a:lnSpc>
              <a:buSzPct val="150000"/>
            </a:pPr>
            <a:r>
              <a:rPr lang="en-US" sz="2100" b="1" dirty="0" smtClean="0">
                <a:effectLst>
                  <a:outerShdw blurRad="38100" dist="38100" dir="2700000" algn="tl">
                    <a:srgbClr val="000000">
                      <a:alpha val="43137"/>
                    </a:srgbClr>
                  </a:outerShdw>
                </a:effectLst>
                <a:latin typeface="Times New Roman" pitchFamily="18" charset="0"/>
                <a:cs typeface="+mj-cs"/>
              </a:rPr>
              <a:t>Concentration </a:t>
            </a:r>
            <a:r>
              <a:rPr lang="en-US" sz="2100" b="1" dirty="0">
                <a:effectLst>
                  <a:outerShdw blurRad="38100" dist="38100" dir="2700000" algn="tl">
                    <a:srgbClr val="000000">
                      <a:alpha val="43137"/>
                    </a:srgbClr>
                  </a:outerShdw>
                </a:effectLst>
                <a:latin typeface="Times New Roman" pitchFamily="18" charset="0"/>
                <a:cs typeface="+mj-cs"/>
              </a:rPr>
              <a:t>Strategy</a:t>
            </a:r>
            <a:r>
              <a:rPr lang="en-US" sz="2100" b="1" dirty="0">
                <a:effectLst>
                  <a:outerShdw blurRad="38100" dist="38100" dir="2700000" algn="tl">
                    <a:srgbClr val="000000">
                      <a:alpha val="43137"/>
                    </a:srgbClr>
                  </a:outerShdw>
                </a:effectLst>
                <a:latin typeface="Tajawal ExtraBold" panose="00000800000000000000" pitchFamily="2" charset="-78"/>
                <a:cs typeface="+mj-cs"/>
              </a:rPr>
              <a:t> / </a:t>
            </a:r>
            <a:r>
              <a:rPr lang="en-US" sz="2100" b="1" dirty="0">
                <a:effectLst>
                  <a:outerShdw blurRad="38100" dist="38100" dir="2700000" algn="tl">
                    <a:srgbClr val="000000">
                      <a:alpha val="43137"/>
                    </a:srgbClr>
                  </a:outerShdw>
                </a:effectLst>
                <a:latin typeface="Times New Roman" pitchFamily="18" charset="0"/>
                <a:cs typeface="+mj-cs"/>
              </a:rPr>
              <a:t>Concentration </a:t>
            </a:r>
            <a:r>
              <a:rPr lang="en-US" sz="2100" b="1" dirty="0" smtClean="0">
                <a:effectLst>
                  <a:outerShdw blurRad="38100" dist="38100" dir="2700000" algn="tl">
                    <a:srgbClr val="000000">
                      <a:alpha val="43137"/>
                    </a:srgbClr>
                  </a:outerShdw>
                </a:effectLst>
                <a:latin typeface="Times New Roman" pitchFamily="18" charset="0"/>
                <a:cs typeface="+mj-cs"/>
              </a:rPr>
              <a:t>Marketing</a:t>
            </a:r>
            <a:endParaRPr lang="ar-EG" sz="2100" b="1" dirty="0">
              <a:effectLst>
                <a:outerShdw blurRad="38100" dist="38100" dir="2700000" algn="tl">
                  <a:srgbClr val="000000">
                    <a:alpha val="43137"/>
                  </a:srgbClr>
                </a:outerShdw>
              </a:effectLst>
              <a:latin typeface="Times New Roman" pitchFamily="18" charset="0"/>
              <a:cs typeface="+mj-cs"/>
            </a:endParaRPr>
          </a:p>
          <a:p>
            <a:pPr marL="457200" indent="-457200" algn="just" rtl="1">
              <a:lnSpc>
                <a:spcPct val="150000"/>
              </a:lnSpc>
              <a:buSzPct val="180000"/>
              <a:buFont typeface="Wingdings" pitchFamily="2" charset="2"/>
              <a:buChar char="Ø"/>
            </a:pPr>
            <a:r>
              <a:rPr lang="ar-EG" sz="2100" dirty="0" smtClean="0">
                <a:latin typeface="Tajawal ExtraBold" panose="00000800000000000000" pitchFamily="2" charset="-78"/>
                <a:cs typeface="+mj-cs"/>
              </a:rPr>
              <a:t>حيث </a:t>
            </a:r>
            <a:r>
              <a:rPr lang="ar-EG" sz="2100" dirty="0">
                <a:latin typeface="Tajawal ExtraBold" panose="00000800000000000000" pitchFamily="2" charset="-78"/>
                <a:cs typeface="+mj-cs"/>
              </a:rPr>
              <a:t>تركز المنظمة جهودها التسويقية على سوق معين باستخدام نوع واحد من المزيج التسويقي، وتوفر هذه الاستراتيجية للمنظمة المزايا التالية:</a:t>
            </a:r>
          </a:p>
          <a:p>
            <a:pPr marL="457200" indent="-457200" algn="just" rtl="1">
              <a:lnSpc>
                <a:spcPct val="150000"/>
              </a:lnSpc>
              <a:buSzPct val="180000"/>
              <a:buFont typeface="+mj-lt"/>
              <a:buAutoNum type="arabicPeriod"/>
            </a:pPr>
            <a:r>
              <a:rPr lang="ar-EG" sz="2100" dirty="0">
                <a:latin typeface="Tajawal ExtraBold" panose="00000800000000000000" pitchFamily="2" charset="-78"/>
                <a:cs typeface="+mj-cs"/>
              </a:rPr>
              <a:t>تسمح للمنظمة بالتخصص في سوق معين مما يتيح لها التعرف على السوق ودراسته بشكل أفضل وتركيز جهودها التسويقية عليه.</a:t>
            </a:r>
          </a:p>
          <a:p>
            <a:pPr marL="457200" indent="-457200" algn="just" rtl="1">
              <a:lnSpc>
                <a:spcPct val="150000"/>
              </a:lnSpc>
              <a:buSzPct val="180000"/>
              <a:buFont typeface="+mj-lt"/>
              <a:buAutoNum type="arabicPeriod"/>
            </a:pPr>
            <a:r>
              <a:rPr lang="ar-EG" sz="2100" dirty="0">
                <a:latin typeface="Tajawal ExtraBold" panose="00000800000000000000" pitchFamily="2" charset="-78"/>
                <a:cs typeface="+mj-cs"/>
              </a:rPr>
              <a:t>يسمح لها بناءً على الميزة السابقة بمنافسة الشركات الكبيرة.</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59106141"/>
      </p:ext>
    </p:extLst>
  </p:cSld>
  <p:clrMapOvr>
    <a:masterClrMapping/>
  </p:clrMapOvr>
  <mc:AlternateContent xmlns:mc="http://schemas.openxmlformats.org/markup-compatibility/2006" xmlns:p14="http://schemas.microsoft.com/office/powerpoint/2010/main">
    <mc:Choice Requires="p14">
      <p:transition spd="slow" p14:dur="2000" advTm="80749"/>
    </mc:Choice>
    <mc:Fallback xmlns="">
      <p:transition spd="slow" advTm="8074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06857"/>
            <a:ext cx="8578137" cy="2031325"/>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2100" dirty="0" smtClean="0">
                <a:latin typeface="Tajawal ExtraBold" panose="00000800000000000000" pitchFamily="2" charset="-78"/>
                <a:cs typeface="+mj-cs"/>
              </a:rPr>
              <a:t>ولكن </a:t>
            </a:r>
            <a:r>
              <a:rPr lang="ar-EG" sz="2100" dirty="0">
                <a:latin typeface="Tajawal ExtraBold" panose="00000800000000000000" pitchFamily="2" charset="-78"/>
                <a:cs typeface="+mj-cs"/>
              </a:rPr>
              <a:t>يعيب هذه الاستراتيجية ما يلي:</a:t>
            </a:r>
          </a:p>
          <a:p>
            <a:pPr marL="457200" indent="-457200" algn="just" rtl="1">
              <a:lnSpc>
                <a:spcPct val="150000"/>
              </a:lnSpc>
              <a:buSzPct val="150000"/>
              <a:buFont typeface="+mj-lt"/>
              <a:buAutoNum type="arabicPeriod"/>
            </a:pPr>
            <a:r>
              <a:rPr lang="ar-EG" sz="2100" dirty="0">
                <a:latin typeface="Tajawal ExtraBold" panose="00000800000000000000" pitchFamily="2" charset="-78"/>
                <a:cs typeface="+mj-cs"/>
              </a:rPr>
              <a:t>أن التركيز على سوق معين يجعلها مرتبطة في أذهان الناس بنفس السوق.</a:t>
            </a:r>
          </a:p>
          <a:p>
            <a:pPr marL="457200" indent="-457200" algn="just" rtl="1">
              <a:lnSpc>
                <a:spcPct val="150000"/>
              </a:lnSpc>
              <a:buSzPct val="150000"/>
              <a:buFont typeface="+mj-lt"/>
              <a:buAutoNum type="arabicPeriod"/>
            </a:pPr>
            <a:r>
              <a:rPr lang="ar-EG" sz="2100" dirty="0">
                <a:latin typeface="Tajawal ExtraBold" panose="00000800000000000000" pitchFamily="2" charset="-78"/>
                <a:cs typeface="+mj-cs"/>
              </a:rPr>
              <a:t>قد ينطوي التخصص على بعض المخاطر، فإذا نقص الطلب في ذلك السوق فإن المنظمة ستواجه </a:t>
            </a:r>
            <a:r>
              <a:rPr lang="ar-EG" sz="2100" dirty="0" smtClean="0">
                <a:latin typeface="Tajawal ExtraBold" panose="00000800000000000000" pitchFamily="2" charset="-78"/>
                <a:cs typeface="+mj-cs"/>
              </a:rPr>
              <a:t>مشاكل </a:t>
            </a:r>
            <a:r>
              <a:rPr lang="ar-EG" sz="2100" dirty="0">
                <a:latin typeface="Tajawal ExtraBold" panose="00000800000000000000" pitchFamily="2" charset="-78"/>
                <a:cs typeface="+mj-cs"/>
              </a:rPr>
              <a:t>كبيرة.</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47105686"/>
      </p:ext>
    </p:extLst>
  </p:cSld>
  <p:clrMapOvr>
    <a:masterClrMapping/>
  </p:clrMapOvr>
  <mc:AlternateContent xmlns:mc="http://schemas.openxmlformats.org/markup-compatibility/2006" xmlns:p14="http://schemas.microsoft.com/office/powerpoint/2010/main">
    <mc:Choice Requires="p14">
      <p:transition spd="slow" p14:dur="2000" advTm="70383"/>
    </mc:Choice>
    <mc:Fallback xmlns="">
      <p:transition spd="slow" advTm="7038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06857"/>
            <a:ext cx="8578137" cy="2516073"/>
          </a:xfrm>
          <a:prstGeom prst="rect">
            <a:avLst/>
          </a:prstGeom>
          <a:noFill/>
        </p:spPr>
        <p:txBody>
          <a:bodyPr wrap="square" rtlCol="0">
            <a:spAutoFit/>
          </a:bodyPr>
          <a:lstStyle/>
          <a:p>
            <a:pPr marL="457200" indent="-457200" algn="just" rtl="1">
              <a:lnSpc>
                <a:spcPct val="150000"/>
              </a:lnSpc>
              <a:buSzPct val="150000"/>
              <a:buFont typeface="+mj-lt"/>
              <a:buAutoNum type="alphaUcPeriod" startAt="2"/>
            </a:pPr>
            <a:r>
              <a:rPr lang="ar-EG" sz="2100" b="1" dirty="0">
                <a:effectLst>
                  <a:outerShdw blurRad="38100" dist="38100" dir="2700000" algn="tl">
                    <a:srgbClr val="000000">
                      <a:alpha val="43137"/>
                    </a:srgbClr>
                  </a:outerShdw>
                </a:effectLst>
                <a:latin typeface="Tajawal ExtraBold" panose="00000800000000000000" pitchFamily="2" charset="-78"/>
                <a:cs typeface="+mj-cs"/>
              </a:rPr>
              <a:t>استراتيجية التركيز على عدة أجزاء من السوق: </a:t>
            </a:r>
            <a:r>
              <a:rPr lang="en-US" sz="2100" b="1" dirty="0">
                <a:effectLst>
                  <a:outerShdw blurRad="38100" dist="38100" dir="2700000" algn="tl">
                    <a:srgbClr val="000000">
                      <a:alpha val="43137"/>
                    </a:srgbClr>
                  </a:outerShdw>
                </a:effectLst>
                <a:latin typeface="Times New Roman" pitchFamily="18" charset="0"/>
                <a:cs typeface="+mj-cs"/>
              </a:rPr>
              <a:t>Multi-segment Strategy</a:t>
            </a:r>
          </a:p>
          <a:p>
            <a:pPr algn="just" rtl="1">
              <a:lnSpc>
                <a:spcPct val="150000"/>
              </a:lnSpc>
              <a:buSzPct val="150000"/>
            </a:pPr>
            <a:r>
              <a:rPr lang="ar-EG" sz="2100" dirty="0" smtClean="0">
                <a:latin typeface="Tajawal ExtraBold" panose="00000800000000000000" pitchFamily="2" charset="-78"/>
                <a:cs typeface="+mj-cs"/>
              </a:rPr>
              <a:t>وطبقاً </a:t>
            </a:r>
            <a:r>
              <a:rPr lang="ar-EG" sz="2100" dirty="0">
                <a:latin typeface="Tajawal ExtraBold" panose="00000800000000000000" pitchFamily="2" charset="-78"/>
                <a:cs typeface="+mj-cs"/>
              </a:rPr>
              <a:t>لهذه الاستراتيجية تختار المنظمة عدة قطاعات أو أجزاء من السوق وتصميم مزيجاً خاصاً بكل قطاع أو قسم أو جزء. وقد تتجه المنظمة إلى اتباع هذا الأسلوب بعد أن تنجح في توجيه جهودها على جزء واحد في السوق، حيث تتجه إلى إشباع أجزاء أو قطاعات أخرى من السوق باستخدام جهود تسويقية مختلفة.</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3840357"/>
      </p:ext>
    </p:extLst>
  </p:cSld>
  <p:clrMapOvr>
    <a:masterClrMapping/>
  </p:clrMapOvr>
  <mc:AlternateContent xmlns:mc="http://schemas.openxmlformats.org/markup-compatibility/2006" xmlns:p14="http://schemas.microsoft.com/office/powerpoint/2010/main">
    <mc:Choice Requires="p14">
      <p:transition spd="slow" p14:dur="2000" advTm="56178"/>
    </mc:Choice>
    <mc:Fallback xmlns="">
      <p:transition spd="slow" advTm="5617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06857"/>
            <a:ext cx="8578137" cy="2516073"/>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2100" b="1" dirty="0" smtClean="0">
                <a:effectLst>
                  <a:outerShdw blurRad="38100" dist="38100" dir="2700000" algn="tl">
                    <a:srgbClr val="000000">
                      <a:alpha val="43137"/>
                    </a:srgbClr>
                  </a:outerShdw>
                </a:effectLst>
                <a:latin typeface="Tajawal ExtraBold" panose="00000800000000000000" pitchFamily="2" charset="-78"/>
                <a:cs typeface="+mj-cs"/>
              </a:rPr>
              <a:t>وتوفر </a:t>
            </a:r>
            <a:r>
              <a:rPr lang="ar-EG" sz="2100" b="1" dirty="0">
                <a:effectLst>
                  <a:outerShdw blurRad="38100" dist="38100" dir="2700000" algn="tl">
                    <a:srgbClr val="000000">
                      <a:alpha val="43137"/>
                    </a:srgbClr>
                  </a:outerShdw>
                </a:effectLst>
                <a:latin typeface="Tajawal ExtraBold" panose="00000800000000000000" pitchFamily="2" charset="-78"/>
                <a:cs typeface="+mj-cs"/>
              </a:rPr>
              <a:t>هذه الاستراتيجية للمنظمة المزايا التالية:</a:t>
            </a:r>
          </a:p>
          <a:p>
            <a:pPr marL="457200" indent="-457200" algn="just" rtl="1">
              <a:lnSpc>
                <a:spcPct val="150000"/>
              </a:lnSpc>
              <a:buSzPct val="180000"/>
              <a:buFont typeface="+mj-lt"/>
              <a:buAutoNum type="arabicPeriod"/>
            </a:pPr>
            <a:r>
              <a:rPr lang="ar-EG" sz="2100" dirty="0">
                <a:latin typeface="Tajawal ExtraBold" panose="00000800000000000000" pitchFamily="2" charset="-78"/>
                <a:cs typeface="+mj-cs"/>
              </a:rPr>
              <a:t>زيادة الفرص التسويقية بالدخول في أسواق مختلفة مما يؤدي إلى تقليل المخاطر من التركيز على سوق واحد.</a:t>
            </a:r>
          </a:p>
          <a:p>
            <a:pPr marL="457200" indent="-457200" algn="just" rtl="1">
              <a:lnSpc>
                <a:spcPct val="150000"/>
              </a:lnSpc>
              <a:buSzPct val="180000"/>
              <a:buFont typeface="+mj-lt"/>
              <a:buAutoNum type="arabicPeriod"/>
            </a:pPr>
            <a:r>
              <a:rPr lang="ar-EG" sz="2100" dirty="0">
                <a:latin typeface="Tajawal ExtraBold" panose="00000800000000000000" pitchFamily="2" charset="-78"/>
                <a:cs typeface="+mj-cs"/>
              </a:rPr>
              <a:t>الاستفادة من الفائض الموجود لدى المنظمة في كل من وسائل الإنتاج والتوزيع</a:t>
            </a:r>
            <a:r>
              <a:rPr lang="ar-EG" sz="2100" dirty="0" smtClean="0">
                <a:latin typeface="Tajawal ExtraBold" panose="00000800000000000000" pitchFamily="2" charset="-78"/>
                <a:cs typeface="+mj-cs"/>
              </a:rPr>
              <a:t>.</a:t>
            </a:r>
          </a:p>
          <a:p>
            <a:pPr marL="457200" indent="-457200" algn="just" rtl="1">
              <a:lnSpc>
                <a:spcPct val="150000"/>
              </a:lnSpc>
              <a:buSzPct val="180000"/>
              <a:buFont typeface="+mj-lt"/>
              <a:buAutoNum type="arabicPeriod"/>
            </a:pPr>
            <a:endParaRPr lang="ar-EG" sz="210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75554317"/>
      </p:ext>
    </p:extLst>
  </p:cSld>
  <p:clrMapOvr>
    <a:masterClrMapping/>
  </p:clrMapOvr>
  <mc:AlternateContent xmlns:mc="http://schemas.openxmlformats.org/markup-compatibility/2006" xmlns:p14="http://schemas.microsoft.com/office/powerpoint/2010/main">
    <mc:Choice Requires="p14">
      <p:transition spd="slow" p14:dur="2000" advTm="58098"/>
    </mc:Choice>
    <mc:Fallback xmlns="">
      <p:transition spd="slow" advTm="5809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06857"/>
            <a:ext cx="8578137" cy="2457981"/>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latin typeface="Tajawal ExtraBold" panose="00000800000000000000" pitchFamily="2" charset="-78"/>
                <a:cs typeface="+mj-cs"/>
              </a:rPr>
              <a:t>ولكن يعيب هذه الاستراتيجية ما يلي:</a:t>
            </a:r>
          </a:p>
          <a:p>
            <a:pPr marL="457200" indent="-457200" algn="just" rtl="1">
              <a:lnSpc>
                <a:spcPct val="150000"/>
              </a:lnSpc>
              <a:buSzPct val="180000"/>
              <a:buFont typeface="+mj-lt"/>
              <a:buAutoNum type="arabicPeriod"/>
            </a:pPr>
            <a:r>
              <a:rPr lang="ar-EG" sz="2100" dirty="0">
                <a:latin typeface="Tajawal ExtraBold" panose="00000800000000000000" pitchFamily="2" charset="-78"/>
                <a:cs typeface="+mj-cs"/>
              </a:rPr>
              <a:t>زيادة التكاليف نتيجة لزيادة تكاليف تصميم وتعديل المنتجات لتتناسب مع حاجات القطاعات أو الأجزاء الأخرى من السوق، بالإضافة إلى زيادة تكاليف الترويج والتخزين.</a:t>
            </a:r>
          </a:p>
          <a:p>
            <a:pPr marL="457200" indent="-457200" algn="just" rtl="1">
              <a:lnSpc>
                <a:spcPct val="150000"/>
              </a:lnSpc>
              <a:buSzPct val="180000"/>
              <a:buFont typeface="+mj-lt"/>
              <a:buAutoNum type="arabicPeriod"/>
            </a:pPr>
            <a:r>
              <a:rPr lang="ar-EG" sz="2100" dirty="0">
                <a:latin typeface="Tajawal ExtraBold" panose="00000800000000000000" pitchFamily="2" charset="-78"/>
                <a:cs typeface="+mj-cs"/>
              </a:rPr>
              <a:t>المبالغة في خدمة أجزاء أكثر من السوق قد يؤدي إلى عدم التخصص وبالتالي عدم ارتباطها في أذهان الناس بمنتج معين أو مجال معين من المنتجات.</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95958431"/>
      </p:ext>
    </p:extLst>
  </p:cSld>
  <p:clrMapOvr>
    <a:masterClrMapping/>
  </p:clrMapOvr>
  <mc:AlternateContent xmlns:mc="http://schemas.openxmlformats.org/markup-compatibility/2006" xmlns:p14="http://schemas.microsoft.com/office/powerpoint/2010/main">
    <mc:Choice Requires="p14">
      <p:transition spd="slow" p14:dur="2000" advTm="95245"/>
    </mc:Choice>
    <mc:Fallback xmlns="">
      <p:transition spd="slow" advTm="9524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06857"/>
            <a:ext cx="8578137" cy="2516073"/>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effectLst>
                  <a:outerShdw blurRad="38100" dist="38100" dir="2700000" algn="tl">
                    <a:srgbClr val="000000">
                      <a:alpha val="43137"/>
                    </a:srgbClr>
                  </a:outerShdw>
                </a:effectLst>
                <a:latin typeface="Tajawal ExtraBold" panose="00000800000000000000" pitchFamily="2" charset="-78"/>
                <a:cs typeface="+mj-cs"/>
              </a:rPr>
              <a:t>وبصفة عامة يعتمد تحديد السوق المرتقب إلى حد كبير على العوامل التالية:</a:t>
            </a:r>
          </a:p>
          <a:p>
            <a:pPr marL="457200" indent="-457200" algn="just" rtl="1">
              <a:lnSpc>
                <a:spcPct val="150000"/>
              </a:lnSpc>
              <a:buSzPct val="180000"/>
              <a:buFont typeface="+mj-lt"/>
              <a:buAutoNum type="arabicPeriod"/>
            </a:pPr>
            <a:r>
              <a:rPr lang="ar-EG" sz="2100" b="1" dirty="0">
                <a:latin typeface="Tajawal ExtraBold" panose="00000800000000000000" pitchFamily="2" charset="-78"/>
                <a:cs typeface="+mj-cs"/>
              </a:rPr>
              <a:t>موارد المنظمة: </a:t>
            </a:r>
            <a:r>
              <a:rPr lang="ar-EG" sz="2100" dirty="0">
                <a:latin typeface="Tajawal ExtraBold" panose="00000800000000000000" pitchFamily="2" charset="-78"/>
                <a:cs typeface="+mj-cs"/>
              </a:rPr>
              <a:t>كلما قلت الموارد كلما زادت الحاجة إلى التركيز على جزء أو قطاع من السوق.</a:t>
            </a:r>
          </a:p>
          <a:p>
            <a:pPr marL="457200" indent="-457200" algn="just" rtl="1">
              <a:lnSpc>
                <a:spcPct val="150000"/>
              </a:lnSpc>
              <a:buSzPct val="180000"/>
              <a:buFont typeface="+mj-lt"/>
              <a:buAutoNum type="arabicPeriod"/>
            </a:pPr>
            <a:r>
              <a:rPr lang="ar-EG" sz="2100" b="1" dirty="0">
                <a:latin typeface="Tajawal ExtraBold" panose="00000800000000000000" pitchFamily="2" charset="-78"/>
                <a:cs typeface="+mj-cs"/>
              </a:rPr>
              <a:t>تجانس السلع: </a:t>
            </a:r>
            <a:r>
              <a:rPr lang="ar-EG" sz="2100" dirty="0" smtClean="0">
                <a:latin typeface="Tajawal ExtraBold" panose="00000800000000000000" pitchFamily="2" charset="-78"/>
                <a:cs typeface="+mj-cs"/>
              </a:rPr>
              <a:t>السلع </a:t>
            </a:r>
            <a:r>
              <a:rPr lang="ar-EG" sz="2100" dirty="0">
                <a:latin typeface="Tajawal ExtraBold" panose="00000800000000000000" pitchFamily="2" charset="-78"/>
                <a:cs typeface="+mj-cs"/>
              </a:rPr>
              <a:t>المتجانسة تتناسب مع التسويق الموحد.</a:t>
            </a:r>
          </a:p>
          <a:p>
            <a:pPr marL="457200" indent="-457200" algn="just" rtl="1">
              <a:lnSpc>
                <a:spcPct val="150000"/>
              </a:lnSpc>
              <a:buSzPct val="180000"/>
              <a:buFont typeface="+mj-lt"/>
              <a:buAutoNum type="arabicPeriod"/>
            </a:pPr>
            <a:r>
              <a:rPr lang="ar-EG" sz="2100" b="1" dirty="0">
                <a:latin typeface="Tajawal ExtraBold" panose="00000800000000000000" pitchFamily="2" charset="-78"/>
                <a:cs typeface="+mj-cs"/>
              </a:rPr>
              <a:t>تجانس السوق: </a:t>
            </a:r>
            <a:r>
              <a:rPr lang="ar-EG" sz="2100" dirty="0">
                <a:latin typeface="Tajawal ExtraBold" panose="00000800000000000000" pitchFamily="2" charset="-78"/>
                <a:cs typeface="+mj-cs"/>
              </a:rPr>
              <a:t>إذا كان المستهلكون يختلفون في الذوق والميول والدخل أو الجنس والمستوى التعليمي .. إلخ فإن استراتيجية تجزئة السوق إلى عدة أجزاء تعتبر الأنسب.</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91471868"/>
      </p:ext>
    </p:extLst>
  </p:cSld>
  <p:clrMapOvr>
    <a:masterClrMapping/>
  </p:clrMapOvr>
  <mc:AlternateContent xmlns:mc="http://schemas.openxmlformats.org/markup-compatibility/2006" xmlns:p14="http://schemas.microsoft.com/office/powerpoint/2010/main">
    <mc:Choice Requires="p14">
      <p:transition spd="slow" p14:dur="2000" advTm="161993"/>
    </mc:Choice>
    <mc:Fallback xmlns="">
      <p:transition spd="slow" advTm="16199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06857"/>
            <a:ext cx="8578137" cy="2516073"/>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effectLst>
                  <a:outerShdw blurRad="38100" dist="38100" dir="2700000" algn="tl">
                    <a:srgbClr val="000000">
                      <a:alpha val="43137"/>
                    </a:srgbClr>
                  </a:outerShdw>
                </a:effectLst>
                <a:latin typeface="Tajawal ExtraBold" panose="00000800000000000000" pitchFamily="2" charset="-78"/>
                <a:cs typeface="+mj-cs"/>
              </a:rPr>
              <a:t>تتطلب تجزئة السوق توافر الشروط التالية في </a:t>
            </a:r>
            <a:r>
              <a:rPr lang="ar-EG" sz="2100" b="1" dirty="0" smtClean="0">
                <a:effectLst>
                  <a:outerShdw blurRad="38100" dist="38100" dir="2700000" algn="tl">
                    <a:srgbClr val="000000">
                      <a:alpha val="43137"/>
                    </a:srgbClr>
                  </a:outerShdw>
                </a:effectLst>
                <a:latin typeface="Tajawal ExtraBold" panose="00000800000000000000" pitchFamily="2" charset="-78"/>
                <a:cs typeface="+mj-cs"/>
              </a:rPr>
              <a:t>الأفراد </a:t>
            </a:r>
            <a:r>
              <a:rPr lang="ar-EG" sz="2100" b="1" dirty="0">
                <a:effectLst>
                  <a:outerShdw blurRad="38100" dist="38100" dir="2700000" algn="tl">
                    <a:srgbClr val="000000">
                      <a:alpha val="43137"/>
                    </a:srgbClr>
                  </a:outerShdw>
                </a:effectLst>
                <a:latin typeface="Tajawal ExtraBold" panose="00000800000000000000" pitchFamily="2" charset="-78"/>
                <a:cs typeface="+mj-cs"/>
              </a:rPr>
              <a:t>المستهدفين:</a:t>
            </a:r>
          </a:p>
          <a:p>
            <a:pPr marL="457200" indent="-173038" algn="just" rtl="1">
              <a:lnSpc>
                <a:spcPct val="150000"/>
              </a:lnSpc>
              <a:buSzPct val="180000"/>
              <a:buFont typeface="+mj-lt"/>
              <a:buAutoNum type="arabicPeriod"/>
            </a:pPr>
            <a:r>
              <a:rPr lang="ar-EG" sz="2100" b="1" dirty="0" smtClean="0">
                <a:latin typeface="Tajawal ExtraBold" panose="00000800000000000000" pitchFamily="2" charset="-78"/>
                <a:cs typeface="+mj-cs"/>
              </a:rPr>
              <a:t>الحاجة </a:t>
            </a:r>
            <a:r>
              <a:rPr lang="ar-EG" sz="2100" b="1" dirty="0">
                <a:latin typeface="Tajawal ExtraBold" panose="00000800000000000000" pitchFamily="2" charset="-78"/>
                <a:cs typeface="+mj-cs"/>
              </a:rPr>
              <a:t>إلى السلعة. </a:t>
            </a:r>
            <a:endParaRPr lang="ar-EG" sz="2100" b="1" dirty="0" smtClean="0">
              <a:latin typeface="Tajawal ExtraBold" panose="00000800000000000000" pitchFamily="2" charset="-78"/>
              <a:cs typeface="+mj-cs"/>
            </a:endParaRPr>
          </a:p>
          <a:p>
            <a:pPr marL="457200" indent="-173038" algn="just" rtl="1">
              <a:lnSpc>
                <a:spcPct val="150000"/>
              </a:lnSpc>
              <a:buSzPct val="180000"/>
              <a:buFont typeface="+mj-lt"/>
              <a:buAutoNum type="arabicPeriod"/>
            </a:pPr>
            <a:r>
              <a:rPr lang="ar-EG" sz="2100" b="1" dirty="0" smtClean="0">
                <a:latin typeface="Tajawal ExtraBold" panose="00000800000000000000" pitchFamily="2" charset="-78"/>
                <a:cs typeface="+mj-cs"/>
              </a:rPr>
              <a:t>القدرة </a:t>
            </a:r>
            <a:r>
              <a:rPr lang="ar-EG" sz="2100" b="1" dirty="0">
                <a:latin typeface="Tajawal ExtraBold" panose="00000800000000000000" pitchFamily="2" charset="-78"/>
                <a:cs typeface="+mj-cs"/>
              </a:rPr>
              <a:t>على شراء السلعة.</a:t>
            </a:r>
          </a:p>
          <a:p>
            <a:pPr marL="457200" indent="-173038" algn="just" rtl="1">
              <a:lnSpc>
                <a:spcPct val="150000"/>
              </a:lnSpc>
              <a:buSzPct val="180000"/>
              <a:buFont typeface="+mj-lt"/>
              <a:buAutoNum type="arabicPeriod"/>
            </a:pPr>
            <a:r>
              <a:rPr lang="ar-EG" sz="2100" b="1" dirty="0" smtClean="0">
                <a:latin typeface="Tajawal ExtraBold" panose="00000800000000000000" pitchFamily="2" charset="-78"/>
                <a:cs typeface="+mj-cs"/>
              </a:rPr>
              <a:t>الرغبة </a:t>
            </a:r>
            <a:r>
              <a:rPr lang="ar-EG" sz="2100" b="1" dirty="0">
                <a:latin typeface="Tajawal ExtraBold" panose="00000800000000000000" pitchFamily="2" charset="-78"/>
                <a:cs typeface="+mj-cs"/>
              </a:rPr>
              <a:t>في شراء السلعة</a:t>
            </a:r>
            <a:r>
              <a:rPr lang="ar-EG" sz="2100" b="1" dirty="0" smtClean="0">
                <a:latin typeface="Tajawal ExtraBold" panose="00000800000000000000" pitchFamily="2" charset="-78"/>
                <a:cs typeface="+mj-cs"/>
              </a:rPr>
              <a:t>.</a:t>
            </a:r>
          </a:p>
          <a:p>
            <a:pPr marL="457200" indent="-173038" algn="just" rtl="1">
              <a:lnSpc>
                <a:spcPct val="150000"/>
              </a:lnSpc>
              <a:buSzPct val="180000"/>
              <a:buFont typeface="+mj-lt"/>
              <a:buAutoNum type="arabicPeriod"/>
            </a:pPr>
            <a:r>
              <a:rPr lang="ar-EG" sz="2100" b="1" dirty="0" smtClean="0">
                <a:latin typeface="Tajawal ExtraBold" panose="00000800000000000000" pitchFamily="2" charset="-78"/>
                <a:cs typeface="+mj-cs"/>
              </a:rPr>
              <a:t>سلطة </a:t>
            </a:r>
            <a:r>
              <a:rPr lang="ar-EG" sz="2100" b="1" dirty="0">
                <a:latin typeface="Tajawal ExtraBold" panose="00000800000000000000" pitchFamily="2" charset="-78"/>
                <a:cs typeface="+mj-cs"/>
              </a:rPr>
              <a:t>شراء السلعة.</a:t>
            </a:r>
            <a:endParaRPr lang="ar-EG" sz="210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81394991"/>
      </p:ext>
    </p:extLst>
  </p:cSld>
  <p:clrMapOvr>
    <a:masterClrMapping/>
  </p:clrMapOvr>
  <mc:AlternateContent xmlns:mc="http://schemas.openxmlformats.org/markup-compatibility/2006" xmlns:p14="http://schemas.microsoft.com/office/powerpoint/2010/main">
    <mc:Choice Requires="p14">
      <p:transition spd="slow" p14:dur="2000" advTm="64411"/>
    </mc:Choice>
    <mc:Fallback xmlns="">
      <p:transition spd="slow" advTm="6441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306857"/>
            <a:ext cx="8578137" cy="3485570"/>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dirty="0" smtClean="0">
                <a:latin typeface="Tajawal ExtraBold" panose="00000800000000000000" pitchFamily="2" charset="-78"/>
                <a:cs typeface="+mj-cs"/>
              </a:rPr>
              <a:t>وبدون </a:t>
            </a:r>
            <a:r>
              <a:rPr lang="ar-EG" sz="2100" dirty="0">
                <a:latin typeface="Tajawal ExtraBold" panose="00000800000000000000" pitchFamily="2" charset="-78"/>
                <a:cs typeface="+mj-cs"/>
              </a:rPr>
              <a:t>توافر هذه المتطلبات فإن القطاع أو الجزء المقتطع من السوق لا يعتبر سوقاً، وإنما هم مجموعة من الأفراد الذين ليس لديهم الحاجة أو القدرة أو الرغبة في السلعة، أو ليس لديهم سلطة شرائها. وهناك عدة شروط يجب توافرها في كل قطاع أو جزء من السوق حتى يمكن تحديد أجزاء السوق بشكل واضح، وهي</a:t>
            </a:r>
            <a:r>
              <a:rPr lang="ar-EG" sz="2100" dirty="0" smtClean="0">
                <a:latin typeface="Tajawal ExtraBold" panose="00000800000000000000" pitchFamily="2" charset="-78"/>
                <a:cs typeface="+mj-cs"/>
              </a:rPr>
              <a:t>:</a:t>
            </a:r>
          </a:p>
          <a:p>
            <a:pPr marL="457200" indent="-457200" algn="just" rtl="1">
              <a:lnSpc>
                <a:spcPct val="150000"/>
              </a:lnSpc>
              <a:buSzPct val="150000"/>
              <a:buFont typeface="Wingdings" pitchFamily="2" charset="2"/>
              <a:buChar char="Ø"/>
            </a:pPr>
            <a:r>
              <a:rPr lang="ar-EG" sz="2100" b="1" dirty="0">
                <a:latin typeface="Tajawal ExtraBold" panose="00000800000000000000" pitchFamily="2" charset="-78"/>
                <a:cs typeface="+mj-cs"/>
              </a:rPr>
              <a:t>إمكانية القياس: </a:t>
            </a:r>
            <a:r>
              <a:rPr lang="ar-EG" sz="2100" dirty="0">
                <a:latin typeface="Tajawal ExtraBold" panose="00000800000000000000" pitchFamily="2" charset="-78"/>
                <a:cs typeface="+mj-cs"/>
              </a:rPr>
              <a:t>وهي الدرجة التي يمكن بها قياس القوة الشرائية لكل جزء من أجزاء السوق.</a:t>
            </a:r>
          </a:p>
          <a:p>
            <a:pPr marL="457200" indent="-457200" algn="just" rtl="1">
              <a:lnSpc>
                <a:spcPct val="150000"/>
              </a:lnSpc>
              <a:buSzPct val="150000"/>
              <a:buFont typeface="Wingdings" pitchFamily="2" charset="2"/>
              <a:buChar char="Ø"/>
            </a:pPr>
            <a:r>
              <a:rPr lang="ar-EG" sz="2100" b="1" dirty="0">
                <a:latin typeface="Tajawal ExtraBold" panose="00000800000000000000" pitchFamily="2" charset="-78"/>
                <a:cs typeface="+mj-cs"/>
              </a:rPr>
              <a:t>إمكانية الوصول إلى السوق: </a:t>
            </a:r>
            <a:r>
              <a:rPr lang="ar-EG" sz="2100" dirty="0">
                <a:latin typeface="Tajawal ExtraBold" panose="00000800000000000000" pitchFamily="2" charset="-78"/>
                <a:cs typeface="+mj-cs"/>
              </a:rPr>
              <a:t>أي إمكانية الوصول لكل جزء من أجزاء السوق، وإمكانية إشباع حاجات ورغبات المستهلكين المكونين لذلك الجزء من السوق باتباع مزيج تسويقي معين</a:t>
            </a:r>
            <a:r>
              <a:rPr lang="ar-EG" sz="2100" dirty="0" smtClean="0">
                <a:latin typeface="Tajawal ExtraBold" panose="00000800000000000000" pitchFamily="2" charset="-78"/>
                <a:cs typeface="+mj-cs"/>
              </a:rPr>
              <a:t>.</a:t>
            </a:r>
            <a:endParaRPr lang="ar-EG" sz="210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33960022"/>
      </p:ext>
    </p:extLst>
  </p:cSld>
  <p:clrMapOvr>
    <a:masterClrMapping/>
  </p:clrMapOvr>
  <mc:AlternateContent xmlns:mc="http://schemas.openxmlformats.org/markup-compatibility/2006" xmlns:p14="http://schemas.microsoft.com/office/powerpoint/2010/main">
    <mc:Choice Requires="p14">
      <p:transition spd="slow" p14:dur="2000" advTm="169593"/>
    </mc:Choice>
    <mc:Fallback xmlns="">
      <p:transition spd="slow" advTm="16959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842885"/>
            <a:ext cx="8578137" cy="2031325"/>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latin typeface="Tajawal ExtraBold" panose="00000800000000000000" pitchFamily="2" charset="-78"/>
                <a:cs typeface="+mj-cs"/>
              </a:rPr>
              <a:t>الحجم المناسب: </a:t>
            </a:r>
            <a:r>
              <a:rPr lang="ar-EG" sz="2100" dirty="0">
                <a:latin typeface="Tajawal ExtraBold" panose="00000800000000000000" pitchFamily="2" charset="-78"/>
                <a:cs typeface="+mj-cs"/>
              </a:rPr>
              <a:t>أي لابد أن يكون ذلك القطاع أو الجزء الذي تقرر المنظمة التوجه إليه كبيراً إلى الحد الذي يمكنها من تحقيق أرباح، وهو ما يبرر توجيه نشاط تسويقي خاص به.</a:t>
            </a:r>
          </a:p>
          <a:p>
            <a:pPr marL="457200" indent="-457200" algn="just" rtl="1">
              <a:lnSpc>
                <a:spcPct val="150000"/>
              </a:lnSpc>
              <a:buSzPct val="150000"/>
              <a:buFont typeface="Wingdings" pitchFamily="2" charset="2"/>
              <a:buChar char="Ø"/>
            </a:pPr>
            <a:r>
              <a:rPr lang="ar-EG" sz="2100" b="1" dirty="0">
                <a:latin typeface="Tajawal ExtraBold" panose="00000800000000000000" pitchFamily="2" charset="-78"/>
                <a:cs typeface="+mj-cs"/>
              </a:rPr>
              <a:t>التصرف: </a:t>
            </a:r>
            <a:r>
              <a:rPr lang="ar-EG" sz="2100" dirty="0">
                <a:latin typeface="Tajawal ExtraBold" panose="00000800000000000000" pitchFamily="2" charset="-78"/>
                <a:cs typeface="+mj-cs"/>
              </a:rPr>
              <a:t>وهو قدرة المنظمة على تصميم برنامج فعّال لخدمة القطاع أو الجزء الذي اختارته من السوق.</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54998806"/>
      </p:ext>
    </p:extLst>
  </p:cSld>
  <p:clrMapOvr>
    <a:masterClrMapping/>
  </p:clrMapOvr>
  <mc:AlternateContent xmlns:mc="http://schemas.openxmlformats.org/markup-compatibility/2006" xmlns:p14="http://schemas.microsoft.com/office/powerpoint/2010/main">
    <mc:Choice Requires="p14">
      <p:transition spd="slow" p14:dur="2000" advTm="135355"/>
    </mc:Choice>
    <mc:Fallback xmlns="">
      <p:transition spd="slow" advTm="13535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3" y="1622657"/>
            <a:ext cx="9498926" cy="4100225"/>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662940" y="1739494"/>
            <a:ext cx="2116285"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أسس تجزئة السوق</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15793" y="161221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52519" y="1647963"/>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84591" y="1862828"/>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00621481"/>
      </p:ext>
    </p:extLst>
  </p:cSld>
  <p:clrMapOvr>
    <a:masterClrMapping/>
  </p:clrMapOvr>
  <mc:AlternateContent xmlns:mc="http://schemas.openxmlformats.org/markup-compatibility/2006" xmlns:p14="http://schemas.microsoft.com/office/powerpoint/2010/main">
    <mc:Choice Requires="p14">
      <p:transition spd="slow" p14:dur="2000" advTm="8089"/>
    </mc:Choice>
    <mc:Fallback xmlns="">
      <p:transition spd="slow" advTm="808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تجزئة السوق</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05901" y="2567008"/>
            <a:ext cx="8578137" cy="2516073"/>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b="1" dirty="0">
                <a:effectLst>
                  <a:outerShdw blurRad="38100" dist="38100" dir="2700000" algn="tl">
                    <a:srgbClr val="000000">
                      <a:alpha val="43137"/>
                    </a:srgbClr>
                  </a:outerShdw>
                </a:effectLst>
                <a:latin typeface="Tajawal ExtraBold" panose="00000800000000000000" pitchFamily="2" charset="-78"/>
                <a:cs typeface="+mj-cs"/>
              </a:rPr>
              <a:t>أسس تجزئة السوق</a:t>
            </a:r>
            <a:r>
              <a:rPr lang="ar-EG" sz="2100" b="1" dirty="0" smtClean="0">
                <a:effectLst>
                  <a:outerShdw blurRad="38100" dist="38100" dir="2700000" algn="tl">
                    <a:srgbClr val="000000">
                      <a:alpha val="43137"/>
                    </a:srgbClr>
                  </a:outerShdw>
                </a:effectLst>
                <a:latin typeface="Tajawal ExtraBold" panose="00000800000000000000" pitchFamily="2" charset="-78"/>
                <a:cs typeface="+mj-cs"/>
              </a:rPr>
              <a:t>:</a:t>
            </a:r>
          </a:p>
          <a:p>
            <a:pPr algn="just" rtl="1">
              <a:lnSpc>
                <a:spcPct val="150000"/>
              </a:lnSpc>
              <a:buSzPct val="150000"/>
            </a:pPr>
            <a:r>
              <a:rPr lang="ar-EG" sz="2100" dirty="0">
                <a:latin typeface="Tajawal ExtraBold" panose="00000800000000000000" pitchFamily="2" charset="-78"/>
                <a:cs typeface="+mj-cs"/>
              </a:rPr>
              <a:t>يقسم السوق بناءً على عدة عوامل ولابد أن ينبع العامل الذي يعتمد عليه في تقسيم السوق من حاجة المستهلك إلى السلعة، واستعماله أو سلوكه تجاه السلعة. وغالباً ما يقسم السوق على أساس جغرافي أو على أساس ديموغرافي أو على أساس العوامل النفسية.</a:t>
            </a:r>
          </a:p>
          <a:p>
            <a:pPr algn="just" rtl="1">
              <a:lnSpc>
                <a:spcPct val="150000"/>
              </a:lnSpc>
              <a:buSzPct val="150000"/>
            </a:pPr>
            <a:endParaRPr lang="ar-EG" sz="2100" b="1" dirty="0">
              <a:effectLst>
                <a:outerShdw blurRad="38100" dist="38100" dir="2700000" algn="tl">
                  <a:srgbClr val="000000">
                    <a:alpha val="43137"/>
                  </a:srgbClr>
                </a:outerShdw>
              </a:effectLst>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41026787"/>
      </p:ext>
    </p:extLst>
  </p:cSld>
  <p:clrMapOvr>
    <a:masterClrMapping/>
  </p:clrMapOvr>
  <mc:AlternateContent xmlns:mc="http://schemas.openxmlformats.org/markup-compatibility/2006" xmlns:p14="http://schemas.microsoft.com/office/powerpoint/2010/main">
    <mc:Choice Requires="p14">
      <p:transition spd="slow" p14:dur="2000" advTm="202817"/>
    </mc:Choice>
    <mc:Fallback xmlns="">
      <p:transition spd="slow" advTm="20281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تجزئة السوق</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623248"/>
            <a:ext cx="8417320" cy="3000821"/>
          </a:xfrm>
          <a:prstGeom prst="rect">
            <a:avLst/>
          </a:prstGeom>
          <a:noFill/>
        </p:spPr>
        <p:txBody>
          <a:bodyPr wrap="square" rtlCol="0">
            <a:spAutoFit/>
          </a:bodyPr>
          <a:lstStyle/>
          <a:p>
            <a:pPr marL="284163" indent="-284163" algn="just" rtl="1">
              <a:lnSpc>
                <a:spcPct val="150000"/>
              </a:lnSpc>
              <a:buFont typeface="+mj-lt"/>
              <a:buAutoNum type="arabicPeriod"/>
            </a:pPr>
            <a:r>
              <a:rPr lang="ar-EG" sz="2100" b="1" spc="30" dirty="0" smtClean="0">
                <a:effectLst>
                  <a:outerShdw blurRad="38100" dist="38100" dir="2700000" algn="tl">
                    <a:srgbClr val="000000">
                      <a:alpha val="43137"/>
                    </a:srgbClr>
                  </a:outerShdw>
                </a:effectLst>
                <a:latin typeface="Simplified Arabic" pitchFamily="18" charset="-78"/>
                <a:cs typeface="+mj-cs"/>
              </a:rPr>
              <a:t>التجزئة </a:t>
            </a:r>
            <a:r>
              <a:rPr lang="ar-EG" sz="2100" b="1" spc="30" dirty="0">
                <a:effectLst>
                  <a:outerShdw blurRad="38100" dist="38100" dir="2700000" algn="tl">
                    <a:srgbClr val="000000">
                      <a:alpha val="43137"/>
                    </a:srgbClr>
                  </a:outerShdw>
                </a:effectLst>
                <a:latin typeface="Simplified Arabic" pitchFamily="18" charset="-78"/>
                <a:cs typeface="+mj-cs"/>
              </a:rPr>
              <a:t>على الأساس الجغرافي:</a:t>
            </a:r>
          </a:p>
          <a:p>
            <a:pPr algn="just" rtl="1">
              <a:lnSpc>
                <a:spcPct val="150000"/>
              </a:lnSpc>
            </a:pPr>
            <a:r>
              <a:rPr lang="ar-EG" sz="2100" spc="30" dirty="0">
                <a:latin typeface="Simplified Arabic" pitchFamily="18" charset="-78"/>
                <a:cs typeface="+mj-cs"/>
              </a:rPr>
              <a:t>وهي أهم معيار لتجزئة السوق نظراً لتأثر حاجة المستهلك إلى منتج معين بالعوامل المناخية، وكثافة السكان والعوامل الحضارية والثقافية.</a:t>
            </a:r>
          </a:p>
          <a:p>
            <a:pPr marL="284163" indent="-284163" algn="just" rtl="1">
              <a:lnSpc>
                <a:spcPct val="150000"/>
              </a:lnSpc>
              <a:buFont typeface="+mj-lt"/>
              <a:buAutoNum type="arabicPeriod" startAt="2"/>
            </a:pPr>
            <a:r>
              <a:rPr lang="ar-EG" sz="2100" b="1" spc="30" dirty="0" smtClean="0">
                <a:effectLst>
                  <a:outerShdw blurRad="38100" dist="38100" dir="2700000" algn="tl">
                    <a:srgbClr val="000000">
                      <a:alpha val="43137"/>
                    </a:srgbClr>
                  </a:outerShdw>
                </a:effectLst>
                <a:latin typeface="Simplified Arabic" pitchFamily="18" charset="-78"/>
                <a:cs typeface="+mj-cs"/>
              </a:rPr>
              <a:t>التجزئة </a:t>
            </a:r>
            <a:r>
              <a:rPr lang="ar-EG" sz="2100" b="1" spc="30" dirty="0">
                <a:effectLst>
                  <a:outerShdw blurRad="38100" dist="38100" dir="2700000" algn="tl">
                    <a:srgbClr val="000000">
                      <a:alpha val="43137"/>
                    </a:srgbClr>
                  </a:outerShdw>
                </a:effectLst>
                <a:latin typeface="Simplified Arabic" pitchFamily="18" charset="-78"/>
                <a:cs typeface="+mj-cs"/>
              </a:rPr>
              <a:t>على الأساس الديموغرافي:</a:t>
            </a:r>
          </a:p>
          <a:p>
            <a:pPr algn="just" rtl="1">
              <a:lnSpc>
                <a:spcPct val="150000"/>
              </a:lnSpc>
            </a:pPr>
            <a:r>
              <a:rPr lang="ar-EG" sz="2100" spc="30" dirty="0" smtClean="0">
                <a:latin typeface="Simplified Arabic" pitchFamily="18" charset="-78"/>
                <a:cs typeface="+mj-cs"/>
              </a:rPr>
              <a:t>يمكن </a:t>
            </a:r>
            <a:r>
              <a:rPr lang="ar-EG" sz="2100" spc="30" dirty="0">
                <a:latin typeface="Simplified Arabic" pitchFamily="18" charset="-78"/>
                <a:cs typeface="+mj-cs"/>
              </a:rPr>
              <a:t>تقسيم السكان على أساس ديموغرافي مثل: الجنس، والسن، والمهنة، والدخل، ومستوى التعليم، وحجم الأسرة، ودرجة التحضر. وهناك ملاحظتان في هذا الصدد</a:t>
            </a:r>
            <a:r>
              <a:rPr lang="ar-EG" sz="2100" spc="30" dirty="0" smtClean="0">
                <a:latin typeface="Simplified Arabic" pitchFamily="18" charset="-78"/>
                <a:cs typeface="+mj-cs"/>
              </a:rPr>
              <a:t>:</a:t>
            </a:r>
            <a:endParaRPr lang="ar-EG" sz="2100" spc="30" dirty="0">
              <a:latin typeface="Simplified Arabic" pitchFamily="18" charset="-78"/>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1765251"/>
      </p:ext>
    </p:extLst>
  </p:cSld>
  <p:clrMapOvr>
    <a:masterClrMapping/>
  </p:clrMapOvr>
  <mc:AlternateContent xmlns:mc="http://schemas.openxmlformats.org/markup-compatibility/2006" xmlns:p14="http://schemas.microsoft.com/office/powerpoint/2010/main">
    <mc:Choice Requires="p14">
      <p:transition spd="slow" p14:dur="2000" advTm="166446"/>
    </mc:Choice>
    <mc:Fallback xmlns="">
      <p:transition spd="slow" advTm="16644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تجزئة </a:t>
            </a:r>
            <a:r>
              <a:rPr lang="ar-EG" sz="2400" b="1" dirty="0" smtClean="0">
                <a:solidFill>
                  <a:srgbClr val="00B0F0"/>
                </a:solidFill>
                <a:latin typeface="Simplified Arabic" pitchFamily="18" charset="-78"/>
                <a:cs typeface="Simplified Arabic" pitchFamily="18" charset="-78"/>
              </a:rPr>
              <a:t>السوق</a:t>
            </a:r>
            <a:endParaRPr lang="ar-EG"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985855"/>
            <a:ext cx="8417320" cy="1546577"/>
          </a:xfrm>
          <a:prstGeom prst="rect">
            <a:avLst/>
          </a:prstGeom>
          <a:noFill/>
        </p:spPr>
        <p:txBody>
          <a:bodyPr wrap="square" rtlCol="0">
            <a:spAutoFit/>
          </a:bodyPr>
          <a:lstStyle/>
          <a:p>
            <a:pPr marL="457200" indent="-457200" algn="just" rtl="1">
              <a:lnSpc>
                <a:spcPct val="150000"/>
              </a:lnSpc>
              <a:buFont typeface="+mj-lt"/>
              <a:buAutoNum type="alphaUcPeriod"/>
            </a:pPr>
            <a:r>
              <a:rPr lang="ar-EG" sz="2100" spc="30" dirty="0">
                <a:effectLst>
                  <a:outerShdw blurRad="38100" dist="38100" dir="2700000" algn="tl">
                    <a:srgbClr val="000000">
                      <a:alpha val="43137"/>
                    </a:srgbClr>
                  </a:outerShdw>
                </a:effectLst>
                <a:latin typeface="Simplified Arabic" pitchFamily="18" charset="-78"/>
                <a:cs typeface="+mj-cs"/>
              </a:rPr>
              <a:t>أن تفضيلات المستهلكين واستخدامهم للمنتجات ترتبط ارتباطاً وثيقاً بالعوامل الديموغرافية.</a:t>
            </a:r>
          </a:p>
          <a:p>
            <a:pPr marL="457200" indent="-457200" algn="just" rtl="1">
              <a:lnSpc>
                <a:spcPct val="150000"/>
              </a:lnSpc>
              <a:buFont typeface="+mj-lt"/>
              <a:buAutoNum type="alphaUcPeriod"/>
            </a:pPr>
            <a:r>
              <a:rPr lang="ar-EG" sz="2100" spc="30" dirty="0">
                <a:effectLst>
                  <a:outerShdw blurRad="38100" dist="38100" dir="2700000" algn="tl">
                    <a:srgbClr val="000000">
                      <a:alpha val="43137"/>
                    </a:srgbClr>
                  </a:outerShdw>
                </a:effectLst>
                <a:latin typeface="Simplified Arabic" pitchFamily="18" charset="-78"/>
                <a:cs typeface="+mj-cs"/>
              </a:rPr>
              <a:t>من السهل قياس تأثيرات العوامل الديموغرافية والتعرف على درجة ارتباطها باستهلاك منتج معين</a:t>
            </a:r>
            <a:r>
              <a:rPr lang="ar-EG" sz="2100" spc="30" dirty="0" smtClean="0">
                <a:effectLst>
                  <a:outerShdw blurRad="38100" dist="38100" dir="2700000" algn="tl">
                    <a:srgbClr val="000000">
                      <a:alpha val="43137"/>
                    </a:srgbClr>
                  </a:outerShdw>
                </a:effectLst>
                <a:latin typeface="Simplified Arabic" pitchFamily="18" charset="-78"/>
                <a:cs typeface="+mj-cs"/>
              </a:rPr>
              <a:t>.</a:t>
            </a: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1911991"/>
      </p:ext>
    </p:extLst>
  </p:cSld>
  <p:clrMapOvr>
    <a:masterClrMapping/>
  </p:clrMapOvr>
  <mc:AlternateContent xmlns:mc="http://schemas.openxmlformats.org/markup-compatibility/2006" xmlns:p14="http://schemas.microsoft.com/office/powerpoint/2010/main">
    <mc:Choice Requires="p14">
      <p:transition spd="slow" p14:dur="2000" advTm="124839"/>
    </mc:Choice>
    <mc:Fallback xmlns="">
      <p:transition spd="slow" advTm="12483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تجزئة </a:t>
            </a:r>
            <a:r>
              <a:rPr lang="ar-EG" sz="2400" b="1" dirty="0" smtClean="0">
                <a:solidFill>
                  <a:srgbClr val="00B0F0"/>
                </a:solidFill>
                <a:latin typeface="Simplified Arabic" pitchFamily="18" charset="-78"/>
                <a:cs typeface="Simplified Arabic" pitchFamily="18" charset="-78"/>
              </a:rPr>
              <a:t>السوق</a:t>
            </a:r>
            <a:endParaRPr lang="ar-EG"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985855"/>
            <a:ext cx="8417320" cy="2516073"/>
          </a:xfrm>
          <a:prstGeom prst="rect">
            <a:avLst/>
          </a:prstGeom>
          <a:noFill/>
        </p:spPr>
        <p:txBody>
          <a:bodyPr wrap="square" rtlCol="0">
            <a:spAutoFit/>
          </a:bodyPr>
          <a:lstStyle/>
          <a:p>
            <a:pPr marL="284163" indent="-284163" algn="just" rtl="1">
              <a:lnSpc>
                <a:spcPct val="150000"/>
              </a:lnSpc>
              <a:buFont typeface="+mj-lt"/>
              <a:buAutoNum type="arabicPeriod" startAt="3"/>
            </a:pPr>
            <a:r>
              <a:rPr lang="ar-EG" sz="2100" b="1" spc="30" dirty="0">
                <a:effectLst>
                  <a:outerShdw blurRad="38100" dist="38100" dir="2700000" algn="tl">
                    <a:srgbClr val="000000">
                      <a:alpha val="43137"/>
                    </a:srgbClr>
                  </a:outerShdw>
                </a:effectLst>
                <a:latin typeface="Simplified Arabic" pitchFamily="18" charset="-78"/>
                <a:cs typeface="+mj-cs"/>
              </a:rPr>
              <a:t>التجزئة على أساس العوامل النفسية أو السيكوجرافية:</a:t>
            </a:r>
          </a:p>
          <a:p>
            <a:pPr marL="173038" algn="just" rtl="1">
              <a:lnSpc>
                <a:spcPct val="150000"/>
              </a:lnSpc>
            </a:pPr>
            <a:r>
              <a:rPr lang="ar-EG" sz="2100" spc="30" dirty="0" smtClean="0">
                <a:latin typeface="Simplified Arabic" pitchFamily="18" charset="-78"/>
                <a:cs typeface="+mj-cs"/>
              </a:rPr>
              <a:t>هي </a:t>
            </a:r>
            <a:r>
              <a:rPr lang="ar-EG" sz="2100" spc="30" dirty="0">
                <a:latin typeface="Simplified Arabic" pitchFamily="18" charset="-78"/>
                <a:cs typeface="+mj-cs"/>
              </a:rPr>
              <a:t>مهمة في تجزئة السوق لاختلاف الأفراد فيما بينهم من حيث أسلوب الحياة والطبقة الاجتماعية والاتجاهات والشخصية. إلا أنه يلاحظ أن هذه العوامل من الصعب تحديدها ومن الصعب تحديد العلاقة المباشرة بينها وبين سلوك المستهلك، علاوة على أنه يصعب في بعض الحالات الوصول إلى السوق بناءً على هذه العوامل.</a:t>
            </a: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4883837"/>
      </p:ext>
    </p:extLst>
  </p:cSld>
  <p:clrMapOvr>
    <a:masterClrMapping/>
  </p:clrMapOvr>
  <mc:AlternateContent xmlns:mc="http://schemas.openxmlformats.org/markup-compatibility/2006" xmlns:p14="http://schemas.microsoft.com/office/powerpoint/2010/main">
    <mc:Choice Requires="p14">
      <p:transition spd="slow" p14:dur="2000" advTm="80531"/>
    </mc:Choice>
    <mc:Fallback xmlns="">
      <p:transition spd="slow" advTm="8053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تجزئة </a:t>
            </a:r>
            <a:r>
              <a:rPr lang="ar-EG" sz="2400" b="1" dirty="0" smtClean="0">
                <a:solidFill>
                  <a:srgbClr val="00B0F0"/>
                </a:solidFill>
                <a:latin typeface="Simplified Arabic" pitchFamily="18" charset="-78"/>
                <a:cs typeface="Simplified Arabic" pitchFamily="18" charset="-78"/>
              </a:rPr>
              <a:t>السوق</a:t>
            </a:r>
            <a:endParaRPr lang="ar-EG"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544407"/>
            <a:ext cx="8417320" cy="51898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u="sng" spc="30" dirty="0" smtClean="0">
                <a:effectLst>
                  <a:outerShdw blurRad="38100" dist="38100" dir="2700000" algn="tl">
                    <a:srgbClr val="000000">
                      <a:alpha val="43137"/>
                    </a:srgbClr>
                  </a:outerShdw>
                </a:effectLst>
                <a:latin typeface="Simplified Arabic" pitchFamily="18" charset="-78"/>
                <a:cs typeface="+mj-cs"/>
              </a:rPr>
              <a:t>حالة عملية عن التجزئة </a:t>
            </a:r>
            <a:r>
              <a:rPr lang="ar-EG" sz="2100" b="1" u="sng" spc="30" dirty="0">
                <a:effectLst>
                  <a:outerShdw blurRad="38100" dist="38100" dir="2700000" algn="tl">
                    <a:srgbClr val="000000">
                      <a:alpha val="43137"/>
                    </a:srgbClr>
                  </a:outerShdw>
                </a:effectLst>
                <a:latin typeface="Simplified Arabic" pitchFamily="18" charset="-78"/>
                <a:cs typeface="+mj-cs"/>
              </a:rPr>
              <a:t>على أساس العوامل النفسية أو السيكوجرافية</a:t>
            </a:r>
            <a:r>
              <a:rPr lang="ar-EG" sz="2100" b="1" u="sng" spc="30" dirty="0" smtClean="0">
                <a:effectLst>
                  <a:outerShdw blurRad="38100" dist="38100" dir="2700000" algn="tl">
                    <a:srgbClr val="000000">
                      <a:alpha val="43137"/>
                    </a:srgbClr>
                  </a:outerShdw>
                </a:effectLst>
                <a:latin typeface="Simplified Arabic" pitchFamily="18" charset="-78"/>
                <a:cs typeface="+mj-cs"/>
              </a:rPr>
              <a:t>:</a:t>
            </a:r>
            <a:endParaRPr lang="ar-EG" sz="2100" b="1" u="sng" spc="30" dirty="0">
              <a:effectLst>
                <a:outerShdw blurRad="38100" dist="38100" dir="2700000" algn="tl">
                  <a:srgbClr val="000000">
                    <a:alpha val="43137"/>
                  </a:srgbClr>
                </a:outerShdw>
              </a:effectLst>
              <a:latin typeface="Simplified Arabic" pitchFamily="18" charset="-78"/>
              <a:cs typeface="+mj-cs"/>
            </a:endParaRPr>
          </a:p>
        </p:txBody>
      </p:sp>
      <p:pic>
        <p:nvPicPr>
          <p:cNvPr id="1026" name="Picture 2" descr="D:\Work\IAEMS 2\الاتصال التسويقى\Lecture 9\Case Study\Untitle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28735" y="3238266"/>
            <a:ext cx="3862553" cy="2171627"/>
          </a:xfrm>
          <a:prstGeom prst="rect">
            <a:avLst/>
          </a:prstGeom>
          <a:solidFill>
            <a:srgbClr val="FFFFFF">
              <a:shade val="85000"/>
            </a:srgbClr>
          </a:solidFill>
          <a:ln w="88900" cap="sq">
            <a:solidFill>
              <a:schemeClr val="accent1">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TextBox 3"/>
          <p:cNvSpPr txBox="1"/>
          <p:nvPr/>
        </p:nvSpPr>
        <p:spPr>
          <a:xfrm>
            <a:off x="4042410" y="5596758"/>
            <a:ext cx="6441661" cy="646331"/>
          </a:xfrm>
          <a:prstGeom prst="rect">
            <a:avLst/>
          </a:prstGeom>
          <a:noFill/>
        </p:spPr>
        <p:txBody>
          <a:bodyPr wrap="square" rtlCol="0">
            <a:spAutoFit/>
          </a:bodyPr>
          <a:lstStyle/>
          <a:p>
            <a:pPr algn="ctr"/>
            <a:r>
              <a:rPr lang="en-US" b="1" dirty="0" smtClean="0">
                <a:effectLst>
                  <a:outerShdw blurRad="38100" dist="38100" dir="2700000" algn="tl">
                    <a:srgbClr val="000000">
                      <a:alpha val="43137"/>
                    </a:srgbClr>
                  </a:outerShdw>
                </a:effectLst>
                <a:latin typeface="Simplified Arabic" pitchFamily="18" charset="-78"/>
                <a:cs typeface="Simplified Arabic" pitchFamily="18" charset="-78"/>
              </a:rPr>
              <a:t>THE MARQ COMMUNITIES</a:t>
            </a:r>
            <a:r>
              <a:rPr lang="ar-EG" b="1" dirty="0" smtClean="0">
                <a:effectLst>
                  <a:outerShdw blurRad="38100" dist="38100" dir="2700000" algn="tl">
                    <a:srgbClr val="000000">
                      <a:alpha val="43137"/>
                    </a:srgbClr>
                  </a:outerShdw>
                </a:effectLst>
                <a:latin typeface="Simplified Arabic" pitchFamily="18" charset="-78"/>
                <a:cs typeface="Simplified Arabic" pitchFamily="18" charset="-78"/>
              </a:rPr>
              <a:t>إعلان </a:t>
            </a:r>
          </a:p>
          <a:p>
            <a:pPr algn="ctr"/>
            <a:r>
              <a:rPr lang="en-US"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https://</a:t>
            </a:r>
            <a:r>
              <a:rPr lang="en-US"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youtu.be/9DRXlokYxiQ?si=uE5IXSUmHZrpp1Je</a:t>
            </a:r>
            <a:r>
              <a:rPr lang="en-US"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rPr>
              <a:t> </a:t>
            </a:r>
            <a:endParaRPr lang="en-US"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0906272"/>
      </p:ext>
    </p:extLst>
  </p:cSld>
  <p:clrMapOvr>
    <a:masterClrMapping/>
  </p:clrMapOvr>
  <mc:AlternateContent xmlns:mc="http://schemas.openxmlformats.org/markup-compatibility/2006" xmlns:p14="http://schemas.microsoft.com/office/powerpoint/2010/main">
    <mc:Choice Requires="p14">
      <p:transition spd="slow" p14:dur="2000" advTm="55451"/>
    </mc:Choice>
    <mc:Fallback xmlns="">
      <p:transition spd="slow" advTm="554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5"/>
            <a:ext cx="3385473" cy="210180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تجزئة </a:t>
            </a:r>
            <a:r>
              <a:rPr lang="ar-EG" sz="2400" b="1" dirty="0" smtClean="0">
                <a:solidFill>
                  <a:srgbClr val="00B0F0"/>
                </a:solidFill>
                <a:latin typeface="Simplified Arabic" pitchFamily="18" charset="-78"/>
                <a:cs typeface="Simplified Arabic" pitchFamily="18" charset="-78"/>
              </a:rPr>
              <a:t>السوق</a:t>
            </a:r>
            <a:endParaRPr lang="ar-EG"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985855"/>
            <a:ext cx="8417320" cy="2031325"/>
          </a:xfrm>
          <a:prstGeom prst="rect">
            <a:avLst/>
          </a:prstGeom>
          <a:noFill/>
        </p:spPr>
        <p:txBody>
          <a:bodyPr wrap="square" rtlCol="0">
            <a:spAutoFit/>
          </a:bodyPr>
          <a:lstStyle/>
          <a:p>
            <a:pPr marL="284163" indent="-284163" algn="just" rtl="1">
              <a:lnSpc>
                <a:spcPct val="150000"/>
              </a:lnSpc>
              <a:buFont typeface="+mj-lt"/>
              <a:buAutoNum type="arabicPeriod" startAt="4"/>
            </a:pPr>
            <a:r>
              <a:rPr lang="ar-EG" sz="2100" b="1" spc="30" dirty="0" smtClean="0">
                <a:effectLst>
                  <a:outerShdw blurRad="38100" dist="38100" dir="2700000" algn="tl">
                    <a:srgbClr val="000000">
                      <a:alpha val="43137"/>
                    </a:srgbClr>
                  </a:outerShdw>
                </a:effectLst>
                <a:latin typeface="Simplified Arabic" pitchFamily="18" charset="-78"/>
                <a:cs typeface="+mj-cs"/>
              </a:rPr>
              <a:t>التجزئة </a:t>
            </a:r>
            <a:r>
              <a:rPr lang="ar-EG" sz="2100" b="1" spc="30" dirty="0">
                <a:effectLst>
                  <a:outerShdw blurRad="38100" dist="38100" dir="2700000" algn="tl">
                    <a:srgbClr val="000000">
                      <a:alpha val="43137"/>
                    </a:srgbClr>
                  </a:outerShdw>
                </a:effectLst>
                <a:latin typeface="Simplified Arabic" pitchFamily="18" charset="-78"/>
                <a:cs typeface="+mj-cs"/>
              </a:rPr>
              <a:t>على أسس نابعة من المنتج نفسه:</a:t>
            </a:r>
          </a:p>
          <a:p>
            <a:pPr marL="393700" algn="just" rtl="1">
              <a:lnSpc>
                <a:spcPct val="150000"/>
              </a:lnSpc>
            </a:pPr>
            <a:r>
              <a:rPr lang="ar-EG" sz="2100" spc="30" dirty="0">
                <a:latin typeface="Simplified Arabic" pitchFamily="18" charset="-78"/>
                <a:cs typeface="+mj-cs"/>
              </a:rPr>
              <a:t>وتقوم التجزئة على أساس علاقة المستهلك بالسلعة، حيث يصنف المستهلكون على أساس الفوائد التي يحصلون عليها من استخدام السلعة وكثافة الاستخدام والولاء للماركة أو العلامة التجارية، والمناسبة التي يمكن أن يستخدم فيها المنتج.</a:t>
            </a: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09873007"/>
      </p:ext>
    </p:extLst>
  </p:cSld>
  <p:clrMapOvr>
    <a:masterClrMapping/>
  </p:clrMapOvr>
  <mc:AlternateContent xmlns:mc="http://schemas.openxmlformats.org/markup-compatibility/2006" xmlns:p14="http://schemas.microsoft.com/office/powerpoint/2010/main">
    <mc:Choice Requires="p14">
      <p:transition spd="slow" p14:dur="2000" advTm="98964"/>
    </mc:Choice>
    <mc:Fallback xmlns="">
      <p:transition spd="slow" advTm="9896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خاتمة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47567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30" dirty="0" smtClean="0">
                <a:latin typeface="Simplified Arabic" pitchFamily="18" charset="-78"/>
                <a:cs typeface="+mj-cs"/>
              </a:rPr>
              <a:t>ناقشت المحاضرة التاسعة ماهية السوق باعتباره نقطة التلاقى بين المعلن والمستهلك والمنتج المعلن عنه، كما قدمت المحاضرة أنواع السوق، خصائصه، ما مدى أهمية تجزئة السوق من قبل الشركات المعلنه لسهولة الوصول إلى الجمهور المستهدف المراد الوصول إليه؛ ومناقشة أسس تجزئة السوق لسهولة التأثير على الجمهور المستهدف للسلعة لنجاح أهداف المنشأة المنوطة بالقيام بالعملية التسويقية بنجاح.    </a:t>
            </a:r>
            <a:endParaRPr lang="ar-EG" sz="2000" b="1" spc="30" dirty="0">
              <a:latin typeface="Simplified Arabic" pitchFamily="18" charset="-78"/>
              <a:cs typeface="Simplified Arabic" pitchFamily="18"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0337905"/>
      </p:ext>
    </p:extLst>
  </p:cSld>
  <p:clrMapOvr>
    <a:masterClrMapping/>
  </p:clrMapOvr>
  <mc:AlternateContent xmlns:mc="http://schemas.openxmlformats.org/markup-compatibility/2006" xmlns:p14="http://schemas.microsoft.com/office/powerpoint/2010/main">
    <mc:Choice Requires="p14">
      <p:transition spd="slow" p14:dur="2000" advTm="53766"/>
    </mc:Choice>
    <mc:Fallback xmlns="">
      <p:transition spd="slow" advTm="5376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مراجع المحاضرة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سلوى </a:t>
            </a:r>
            <a:r>
              <a:rPr lang="ar-EG" sz="2000" b="1" dirty="0">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صفوت </a:t>
            </a:r>
            <a:r>
              <a:rPr lang="ar-EG" sz="2000" b="1" dirty="0">
                <a:latin typeface="Simplified Arabic" pitchFamily="18" charset="-78"/>
                <a:cs typeface="Simplified Arabic" pitchFamily="18" charset="-78"/>
              </a:rPr>
              <a:t>العالم، عملية الإتصال الإعلاني، القاهرة: مكتبة النهضة المصرية، 2004.</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طلعت </a:t>
            </a:r>
            <a:r>
              <a:rPr lang="ar-EG" sz="2000" b="1" dirty="0">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latin typeface="Simplified Arabic" pitchFamily="18" charset="-78"/>
                <a:cs typeface="Simplified Arabic" pitchFamily="18" charset="-78"/>
              </a:rPr>
              <a:t>.</a:t>
            </a:r>
          </a:p>
          <a:p>
            <a:pPr algn="just" rtl="1">
              <a:lnSpc>
                <a:spcPct val="150000"/>
              </a:lnSpc>
            </a:pPr>
            <a:endParaRPr lang="ar-EG" sz="2000" b="1" dirty="0" smtClean="0">
              <a:latin typeface="Simplified Arabic" pitchFamily="18" charset="-78"/>
              <a:cs typeface="Simplified Arabic" pitchFamily="18"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4417407"/>
      </p:ext>
    </p:extLst>
  </p:cSld>
  <p:clrMapOvr>
    <a:masterClrMapping/>
  </p:clrMapOvr>
  <mc:AlternateContent xmlns:mc="http://schemas.openxmlformats.org/markup-compatibility/2006" xmlns:p14="http://schemas.microsoft.com/office/powerpoint/2010/main">
    <mc:Choice Requires="p14">
      <p:transition spd="slow" p14:dur="2000" advTm="13048"/>
    </mc:Choice>
    <mc:Fallback xmlns="">
      <p:transition spd="slow" advTm="1304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2252" y="0"/>
            <a:ext cx="12192000" cy="6873766"/>
          </a:xfrm>
          <a:prstGeom prst="rect">
            <a:avLst/>
          </a:prstGeom>
        </p:spPr>
      </p:pic>
      <p:sp>
        <p:nvSpPr>
          <p:cNvPr id="12" name="Right Triangle 11"/>
          <p:cNvSpPr/>
          <p:nvPr/>
        </p:nvSpPr>
        <p:spPr>
          <a:xfrm flipH="1">
            <a:off x="6510393" y="3144448"/>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Parallelogram 13"/>
          <p:cNvSpPr/>
          <p:nvPr/>
        </p:nvSpPr>
        <p:spPr>
          <a:xfrm rot="16200000" flipV="1">
            <a:off x="-2061196" y="439276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58" y="194546"/>
            <a:ext cx="2580006" cy="1204686"/>
          </a:xfrm>
          <a:prstGeom prst="rect">
            <a:avLst/>
          </a:prstGeom>
        </p:spPr>
      </p:pic>
      <p:pic>
        <p:nvPicPr>
          <p:cNvPr id="17" name="Graphic 12">
            <a:extLst>
              <a:ext uri="{FF2B5EF4-FFF2-40B4-BE49-F238E27FC236}">
                <a16:creationId xmlns:a16="http://schemas.microsoft.com/office/drawing/2014/main" xmlns="" id="{6632DC9F-5757-0B8A-BF9A-324C5DCF66B9}"/>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9576180" y="6168740"/>
            <a:ext cx="2279266" cy="384052"/>
          </a:xfrm>
          <a:prstGeom prst="rect">
            <a:avLst/>
          </a:prstGeom>
        </p:spPr>
      </p:pic>
      <p:sp>
        <p:nvSpPr>
          <p:cNvPr id="18" name="TextBox 17">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0164"/>
    </mc:Choice>
    <mc:Fallback xmlns="">
      <p:transition spd="slow" advTm="20164"/>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B8656E8-2CF3-4A71-B09C-636673D9F4EF}"/>
</file>

<file path=customXml/itemProps2.xml><?xml version="1.0" encoding="utf-8"?>
<ds:datastoreItem xmlns:ds="http://schemas.openxmlformats.org/officeDocument/2006/customXml" ds:itemID="{A7C65720-7113-447A-A609-4F155855D689}"/>
</file>

<file path=customXml/itemProps3.xml><?xml version="1.0" encoding="utf-8"?>
<ds:datastoreItem xmlns:ds="http://schemas.openxmlformats.org/officeDocument/2006/customXml" ds:itemID="{8B2BD1F0-416E-4673-A02D-53E8F0763A98}"/>
</file>

<file path=docProps/app.xml><?xml version="1.0" encoding="utf-8"?>
<Properties xmlns="http://schemas.openxmlformats.org/officeDocument/2006/extended-properties" xmlns:vt="http://schemas.openxmlformats.org/officeDocument/2006/docPropsVTypes">
  <TotalTime>3007</TotalTime>
  <Words>2438</Words>
  <Application>Microsoft Office PowerPoint</Application>
  <PresentationFormat>Custom</PresentationFormat>
  <Paragraphs>260</Paragraphs>
  <Slides>41</Slides>
  <Notes>35</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187</cp:revision>
  <dcterms:created xsi:type="dcterms:W3CDTF">2023-04-29T09:08:23Z</dcterms:created>
  <dcterms:modified xsi:type="dcterms:W3CDTF">2025-01-09T14:35:00Z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