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7"/>
  </p:notesMasterIdLst>
  <p:sldIdLst>
    <p:sldId id="480" r:id="rId5"/>
    <p:sldId id="303" r:id="rId6"/>
    <p:sldId id="276" r:id="rId7"/>
    <p:sldId id="256" r:id="rId8"/>
    <p:sldId id="496" r:id="rId9"/>
    <p:sldId id="497" r:id="rId10"/>
    <p:sldId id="498" r:id="rId11"/>
    <p:sldId id="499" r:id="rId12"/>
    <p:sldId id="500" r:id="rId13"/>
    <p:sldId id="501" r:id="rId14"/>
    <p:sldId id="502" r:id="rId15"/>
    <p:sldId id="503" r:id="rId16"/>
    <p:sldId id="504" r:id="rId17"/>
    <p:sldId id="505" r:id="rId18"/>
    <p:sldId id="506" r:id="rId19"/>
    <p:sldId id="507" r:id="rId20"/>
    <p:sldId id="508" r:id="rId21"/>
    <p:sldId id="509" r:id="rId22"/>
    <p:sldId id="510" r:id="rId23"/>
    <p:sldId id="511" r:id="rId24"/>
    <p:sldId id="512" r:id="rId25"/>
    <p:sldId id="513" r:id="rId26"/>
    <p:sldId id="514" r:id="rId27"/>
    <p:sldId id="515" r:id="rId28"/>
    <p:sldId id="516" r:id="rId29"/>
    <p:sldId id="517" r:id="rId30"/>
    <p:sldId id="518" r:id="rId31"/>
    <p:sldId id="519" r:id="rId32"/>
    <p:sldId id="520" r:id="rId33"/>
    <p:sldId id="524" r:id="rId34"/>
    <p:sldId id="521" r:id="rId35"/>
    <p:sldId id="522" r:id="rId36"/>
    <p:sldId id="532" r:id="rId37"/>
    <p:sldId id="530" r:id="rId38"/>
    <p:sldId id="531" r:id="rId39"/>
    <p:sldId id="533" r:id="rId40"/>
    <p:sldId id="534" r:id="rId41"/>
    <p:sldId id="535" r:id="rId42"/>
    <p:sldId id="536" r:id="rId43"/>
    <p:sldId id="537" r:id="rId44"/>
    <p:sldId id="538" r:id="rId45"/>
    <p:sldId id="539" r:id="rId46"/>
    <p:sldId id="540" r:id="rId47"/>
    <p:sldId id="541" r:id="rId48"/>
    <p:sldId id="542" r:id="rId49"/>
    <p:sldId id="543" r:id="rId50"/>
    <p:sldId id="525" r:id="rId51"/>
    <p:sldId id="526" r:id="rId52"/>
    <p:sldId id="527" r:id="rId53"/>
    <p:sldId id="528" r:id="rId54"/>
    <p:sldId id="529" r:id="rId55"/>
    <p:sldId id="349" r:id="rId5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6"/>
            <p14:sldId id="256"/>
            <p14:sldId id="496"/>
            <p14:sldId id="497"/>
            <p14:sldId id="498"/>
            <p14:sldId id="499"/>
            <p14:sldId id="500"/>
            <p14:sldId id="501"/>
            <p14:sldId id="502"/>
            <p14:sldId id="503"/>
            <p14:sldId id="504"/>
            <p14:sldId id="505"/>
            <p14:sldId id="506"/>
            <p14:sldId id="507"/>
            <p14:sldId id="508"/>
            <p14:sldId id="509"/>
            <p14:sldId id="510"/>
            <p14:sldId id="511"/>
            <p14:sldId id="512"/>
            <p14:sldId id="513"/>
            <p14:sldId id="514"/>
            <p14:sldId id="515"/>
            <p14:sldId id="516"/>
            <p14:sldId id="517"/>
            <p14:sldId id="518"/>
            <p14:sldId id="519"/>
            <p14:sldId id="520"/>
            <p14:sldId id="524"/>
            <p14:sldId id="521"/>
            <p14:sldId id="522"/>
            <p14:sldId id="532"/>
            <p14:sldId id="530"/>
            <p14:sldId id="531"/>
            <p14:sldId id="533"/>
            <p14:sldId id="534"/>
            <p14:sldId id="535"/>
            <p14:sldId id="536"/>
            <p14:sldId id="537"/>
            <p14:sldId id="538"/>
            <p14:sldId id="539"/>
            <p14:sldId id="540"/>
            <p14:sldId id="541"/>
            <p14:sldId id="542"/>
            <p14:sldId id="543"/>
            <p14:sldId id="525"/>
            <p14:sldId id="526"/>
            <p14:sldId id="527"/>
            <p14:sldId id="528"/>
            <p14:sldId id="52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2" d="100"/>
          <a:sy n="82" d="100"/>
        </p:scale>
        <p:origin x="420"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presProps" Target="presProps.xml"/><Relationship Id="rId5" Type="http://schemas.openxmlformats.org/officeDocument/2006/relationships/slide" Target="slides/slide1.xml"/><Relationship Id="rId61" Type="http://schemas.openxmlformats.org/officeDocument/2006/relationships/tableStyles" Target="tableStyle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notesMaster" Target="notesMasters/notesMaster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1/23/2025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5224590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61815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0815383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41021797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1A77103B-5294-41E2-95A4-72532A1D3DDF}" type="datetime1">
              <a:rPr lang="en-US" smtClean="0"/>
              <a:t>1/23/2025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1CE16C5-57DA-4EC6-9CDE-F86C7C49AE55}" type="datetime1">
              <a:rPr lang="en-US" smtClean="0"/>
              <a:t>1/23/2025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0BE8C22-AB54-40F6-9F57-8EC916ADEA10}" type="datetime1">
              <a:rPr lang="en-US" smtClean="0"/>
              <a:t>1/23/2025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B1846D7-8B06-4383-BBDD-60E87C987DA2}" type="datetime1">
              <a:rPr lang="en-US" smtClean="0"/>
              <a:t>1/23/2025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3BF89291-76E3-41FA-B558-C265147A44C2}" type="datetime1">
              <a:rPr lang="en-US" smtClean="0"/>
              <a:t>1/23/2025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07EC063F-2FC0-4847-9C27-7486F98FF0FB}" type="datetime1">
              <a:rPr lang="en-US" smtClean="0"/>
              <a:t>1/23/2025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57E629C-E61A-4358-91D1-C115DEB674E9}" type="datetime1">
              <a:rPr lang="en-US" smtClean="0"/>
              <a:t>1/23/2025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2791704-519B-482C-A1DF-0F2207638FEF}" type="datetime1">
              <a:rPr lang="en-US" smtClean="0"/>
              <a:t>1/23/2025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F9AFA1F-7980-4850-BFBF-014FBA737A98}" type="datetime1">
              <a:rPr lang="en-US" smtClean="0"/>
              <a:t>1/23/2025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0C1D7E0-283A-435E-836B-031A83061FD2}" type="datetime1">
              <a:rPr lang="en-US" smtClean="0"/>
              <a:t>1/23/2025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12C28C4-BAE9-4B22-A219-4D16B51D1A8F}" type="datetime1">
              <a:rPr lang="en-US" smtClean="0"/>
              <a:t>1/23/2025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2093F81-8D40-4462-A01C-875CC453EF28}" type="datetime1">
              <a:rPr lang="en-US" smtClean="0"/>
              <a:t>1/23/2025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4" r:id="rId14"/>
    <p:sldLayoutId id="2147483665"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9.emf"/></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12.png"/><Relationship Id="rId4" Type="http://schemas.microsoft.com/office/2007/relationships/hdphoto" Target="../media/hdphoto1.wdp"/></Relationships>
</file>

<file path=ppt/slides/_rels/slide20.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17.emf"/></Relationships>
</file>

<file path=ppt/slides/_rels/slide22.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20.png"/><Relationship Id="rId4" Type="http://schemas.openxmlformats.org/officeDocument/2006/relationships/image" Target="../media/image19.png"/></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19.png"/></Relationships>
</file>

<file path=ppt/slides/_rels/slide2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24.png"/></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26.png"/></Relationships>
</file>

<file path=ppt/slides/_rels/slide48.xml.rels><?xml version="1.0" encoding="UTF-8" standalone="yes"?>
<Relationships xmlns="http://schemas.openxmlformats.org/package/2006/relationships"><Relationship Id="rId3" Type="http://schemas.openxmlformats.org/officeDocument/2006/relationships/image" Target="../media/image27.emf"/><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28.emf"/><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29.emf"/></Relationships>
</file>

<file path=ppt/slides/_rels/slide50.xml.rels><?xml version="1.0" encoding="UTF-8" standalone="yes"?>
<Relationships xmlns="http://schemas.openxmlformats.org/package/2006/relationships"><Relationship Id="rId3" Type="http://schemas.openxmlformats.org/officeDocument/2006/relationships/image" Target="../media/image30.emf"/><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32.png"/></Relationships>
</file>

<file path=ppt/slides/_rels/slide5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jpeg"/><Relationship Id="rId1" Type="http://schemas.openxmlformats.org/officeDocument/2006/relationships/slideLayout" Target="../slideLayouts/slideLayout15.xml"/><Relationship Id="rId5" Type="http://schemas.openxmlformats.org/officeDocument/2006/relationships/image" Target="../media/image35.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a:t>
            </a:r>
            <a:r>
              <a:rPr lang="en-US" sz="2000" dirty="0" smtClean="0">
                <a:latin typeface="Alexandria" charset="0"/>
                <a:cs typeface="Alexandria" charset="0"/>
              </a:rPr>
              <a:t>Fayez Ali </a:t>
            </a:r>
            <a:r>
              <a:rPr lang="en-US" sz="2000" dirty="0" err="1" smtClean="0">
                <a:latin typeface="Alexandria" charset="0"/>
                <a:cs typeface="Alexandria" charset="0"/>
              </a:rPr>
              <a:t>Jrad</a:t>
            </a:r>
            <a:endParaRPr lang="en-US" sz="2000" dirty="0">
              <a:latin typeface="Alexandria" charset="0"/>
              <a:cs typeface="Alexandria" charset="0"/>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0" y="5963973"/>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smtClean="0">
                <a:solidFill>
                  <a:schemeClr val="bg1"/>
                </a:solidFill>
                <a:latin typeface="Alexandria" charset="0"/>
                <a:cs typeface="Alexandria" charset="0"/>
              </a:rPr>
              <a:t>1</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4256293" cy="707886"/>
          </a:xfrm>
          <a:prstGeom prst="rect">
            <a:avLst/>
          </a:prstGeom>
          <a:noFill/>
        </p:spPr>
        <p:txBody>
          <a:bodyPr wrap="none" rtlCol="0">
            <a:spAutoFit/>
          </a:bodyPr>
          <a:lstStyle/>
          <a:p>
            <a:r>
              <a:rPr lang="en-US" sz="2000" dirty="0" smtClean="0">
                <a:latin typeface="Alexandria" charset="0"/>
                <a:cs typeface="Alexandria" charset="0"/>
              </a:rPr>
              <a:t>REC 001</a:t>
            </a:r>
            <a:endParaRPr lang="en-US" sz="2000" dirty="0">
              <a:latin typeface="Alexandria" charset="0"/>
              <a:cs typeface="Alexandria" charset="0"/>
            </a:endParaRPr>
          </a:p>
          <a:p>
            <a:r>
              <a:rPr lang="en-US" sz="2000" dirty="0">
                <a:latin typeface="Alexandria" charset="0"/>
                <a:cs typeface="Alexandria" charset="0"/>
              </a:rPr>
              <a:t>Research Essentials Completed </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557967" y="2785710"/>
            <a:ext cx="5216492" cy="1323439"/>
          </a:xfrm>
          <a:prstGeom prst="rect">
            <a:avLst/>
          </a:prstGeom>
          <a:noFill/>
        </p:spPr>
        <p:txBody>
          <a:bodyPr wrap="none" rtlCol="0">
            <a:spAutoFit/>
          </a:bodyPr>
          <a:lstStyle/>
          <a:p>
            <a:pPr algn="ctr"/>
            <a:r>
              <a:rPr lang="ar-SY" sz="4000" b="1" dirty="0" smtClean="0">
                <a:solidFill>
                  <a:srgbClr val="00B0F0"/>
                </a:solidFill>
                <a:latin typeface="Alexandria" charset="0"/>
                <a:cs typeface="Alexandria" charset="0"/>
              </a:rPr>
              <a:t>البحث العلمي</a:t>
            </a:r>
            <a:endParaRPr lang="en-US" sz="4000" b="1" dirty="0" smtClean="0">
              <a:solidFill>
                <a:srgbClr val="00B0F0"/>
              </a:solidFill>
              <a:latin typeface="Alexandria" charset="0"/>
              <a:cs typeface="Alexandria" charset="0"/>
            </a:endParaRPr>
          </a:p>
          <a:p>
            <a:pPr algn="ctr"/>
            <a:r>
              <a:rPr lang="en-US" sz="4000" b="1" dirty="0" smtClean="0">
                <a:solidFill>
                  <a:srgbClr val="00B0F0"/>
                </a:solidFill>
                <a:latin typeface="Alexandria" charset="0"/>
                <a:cs typeface="Alexandria" charset="0"/>
              </a:rPr>
              <a:t>Scientific Research</a:t>
            </a:r>
            <a:endParaRPr lang="en-US" sz="4000" b="1" dirty="0">
              <a:solidFill>
                <a:srgbClr val="00B0F0"/>
              </a:solidFill>
              <a:latin typeface="Alexandria" charset="0"/>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a:t>
            </a:r>
            <a:r>
              <a:rPr lang="en-US" sz="2800" b="1" dirty="0" smtClean="0">
                <a:solidFill>
                  <a:schemeClr val="tx1"/>
                </a:solidFill>
                <a:latin typeface="Alexandria" charset="0"/>
                <a:cs typeface="Alexandria" charset="0"/>
              </a:rPr>
              <a:t>1</a:t>
            </a:r>
            <a:endParaRPr lang="en-US" sz="2800" b="1" dirty="0">
              <a:solidFill>
                <a:schemeClr val="tx1"/>
              </a:solidFill>
              <a:latin typeface="Alexandria" charset="0"/>
              <a:cs typeface="Alexandria" charset="0"/>
            </a:endParaRPr>
          </a:p>
        </p:txBody>
      </p:sp>
      <p:sp>
        <p:nvSpPr>
          <p:cNvPr id="11" name="TextBox 10"/>
          <p:cNvSpPr txBox="1"/>
          <p:nvPr/>
        </p:nvSpPr>
        <p:spPr>
          <a:xfrm>
            <a:off x="6370224" y="4802552"/>
            <a:ext cx="4256293" cy="707886"/>
          </a:xfrm>
          <a:prstGeom prst="rect">
            <a:avLst/>
          </a:prstGeom>
          <a:noFill/>
        </p:spPr>
        <p:txBody>
          <a:bodyPr wrap="none" rtlCol="0">
            <a:spAutoFit/>
          </a:bodyPr>
          <a:lstStyle/>
          <a:p>
            <a:r>
              <a:rPr lang="en-US" sz="2000" dirty="0">
                <a:latin typeface="Alexandria" charset="0"/>
                <a:cs typeface="Alexandria" charset="0"/>
              </a:rPr>
              <a:t>REC 001</a:t>
            </a:r>
          </a:p>
          <a:p>
            <a:r>
              <a:rPr lang="en-US" sz="2000" dirty="0">
                <a:latin typeface="Alexandria" charset="0"/>
                <a:cs typeface="Alexandria" charset="0"/>
              </a:rPr>
              <a:t>Research Essentials Completed </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t>
            </a:r>
            <a:r>
              <a:rPr lang="en-US" sz="2800" b="1" dirty="0" smtClean="0">
                <a:solidFill>
                  <a:srgbClr val="00B0F0"/>
                </a:solidFill>
                <a:latin typeface="Alexandria" charset="0"/>
                <a:cs typeface="Alexandria" charset="0"/>
              </a:rPr>
              <a:t>Fayez Ali </a:t>
            </a:r>
            <a:r>
              <a:rPr lang="en-US" sz="2800" b="1" dirty="0" err="1" smtClean="0">
                <a:solidFill>
                  <a:srgbClr val="00B0F0"/>
                </a:solidFill>
                <a:latin typeface="Alexandria" charset="0"/>
                <a:cs typeface="Alexandria" charset="0"/>
              </a:rPr>
              <a:t>Jrad</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3902032" cy="521970"/>
          </a:xfrm>
          <a:prstGeom prst="rect">
            <a:avLst/>
          </a:prstGeom>
          <a:noFill/>
        </p:spPr>
        <p:txBody>
          <a:bodyPr wrap="square" rtlCol="0">
            <a:spAutoFit/>
          </a:bodyPr>
          <a:lstStyle/>
          <a:p>
            <a:pPr algn="r"/>
            <a:r>
              <a:rPr lang="ar-SY" sz="2800" b="1" dirty="0" smtClean="0">
                <a:latin typeface="Alexandria" charset="0"/>
                <a:cs typeface="Alexandria" charset="0"/>
              </a:rPr>
              <a:t>مخطط العرض</a:t>
            </a:r>
            <a:endParaRPr lang="en-US" sz="28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SY" sz="4400" b="1" dirty="0" smtClean="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8" name="TextBox 47"/>
          <p:cNvSpPr txBox="1"/>
          <p:nvPr/>
        </p:nvSpPr>
        <p:spPr>
          <a:xfrm>
            <a:off x="889000" y="2091058"/>
            <a:ext cx="10541000" cy="3831818"/>
          </a:xfrm>
          <a:prstGeom prst="rect">
            <a:avLst/>
          </a:prstGeom>
          <a:noFill/>
        </p:spPr>
        <p:txBody>
          <a:bodyPr wrap="square" rtlCol="0">
            <a:spAutoFit/>
          </a:bodyPr>
          <a:lstStyle/>
          <a:p>
            <a:pPr marL="854075" indent="-396875" algn="r" rtl="1">
              <a:lnSpc>
                <a:spcPct val="150000"/>
              </a:lnSpc>
              <a:buFont typeface="Wingdings" panose="05000000000000000000" pitchFamily="2" charset="2"/>
              <a:buChar char="§"/>
            </a:pPr>
            <a:r>
              <a:rPr lang="ar-SY" dirty="0" smtClean="0">
                <a:latin typeface="Alexandria" charset="0"/>
                <a:cs typeface="Alexandria" charset="0"/>
              </a:rPr>
              <a:t>مقدمة.</a:t>
            </a:r>
          </a:p>
          <a:p>
            <a:pPr marL="854075" indent="-396875" algn="r" rtl="1">
              <a:lnSpc>
                <a:spcPct val="150000"/>
              </a:lnSpc>
              <a:buFont typeface="Wingdings" panose="05000000000000000000" pitchFamily="2" charset="2"/>
              <a:buChar char="§"/>
            </a:pPr>
            <a:r>
              <a:rPr lang="ar-SY" dirty="0" smtClean="0">
                <a:latin typeface="Alexandria" charset="0"/>
                <a:cs typeface="Alexandria" charset="0"/>
              </a:rPr>
              <a:t>مراحل تطور البحث العلمي.</a:t>
            </a:r>
          </a:p>
          <a:p>
            <a:pPr marL="854075" indent="-396875" algn="r" rtl="1">
              <a:lnSpc>
                <a:spcPct val="150000"/>
              </a:lnSpc>
              <a:buFont typeface="Wingdings" panose="05000000000000000000" pitchFamily="2" charset="2"/>
              <a:buChar char="§"/>
            </a:pPr>
            <a:r>
              <a:rPr lang="ar-SY" dirty="0" smtClean="0">
                <a:latin typeface="Alexandria" charset="0"/>
                <a:cs typeface="Alexandria" charset="0"/>
              </a:rPr>
              <a:t>مفهوم العلم والبحث العلمي.</a:t>
            </a:r>
          </a:p>
          <a:p>
            <a:pPr marL="854075" indent="-396875" algn="r" rtl="1">
              <a:lnSpc>
                <a:spcPct val="150000"/>
              </a:lnSpc>
              <a:buFont typeface="Wingdings" panose="05000000000000000000" pitchFamily="2" charset="2"/>
              <a:buChar char="§"/>
            </a:pPr>
            <a:r>
              <a:rPr lang="ar-SY" dirty="0" smtClean="0">
                <a:latin typeface="Alexandria" charset="0"/>
                <a:cs typeface="Alexandria" charset="0"/>
              </a:rPr>
              <a:t>أهداف البحث العلمي وخصائصه.</a:t>
            </a:r>
          </a:p>
          <a:p>
            <a:pPr marL="854075" indent="-396875" algn="r" rtl="1">
              <a:lnSpc>
                <a:spcPct val="150000"/>
              </a:lnSpc>
              <a:buFont typeface="Wingdings" panose="05000000000000000000" pitchFamily="2" charset="2"/>
              <a:buChar char="§"/>
            </a:pPr>
            <a:r>
              <a:rPr lang="ar-SY" dirty="0" smtClean="0">
                <a:latin typeface="Alexandria" charset="0"/>
                <a:cs typeface="Alexandria" charset="0"/>
              </a:rPr>
              <a:t>أنواع البحوث العلمية.</a:t>
            </a:r>
          </a:p>
          <a:p>
            <a:pPr marL="854075" indent="-396875" algn="r" rtl="1">
              <a:lnSpc>
                <a:spcPct val="150000"/>
              </a:lnSpc>
              <a:buFont typeface="Wingdings" panose="05000000000000000000" pitchFamily="2" charset="2"/>
              <a:buChar char="§"/>
            </a:pPr>
            <a:r>
              <a:rPr lang="ar-SY" dirty="0" smtClean="0">
                <a:latin typeface="Alexandria" charset="0"/>
                <a:cs typeface="Alexandria" charset="0"/>
              </a:rPr>
              <a:t>مشكلات البحث في العلوم الإنسانية والاجتماعية.</a:t>
            </a:r>
          </a:p>
          <a:p>
            <a:pPr marL="854075" indent="-396875" algn="r" rtl="1">
              <a:lnSpc>
                <a:spcPct val="150000"/>
              </a:lnSpc>
              <a:buFont typeface="Wingdings" panose="05000000000000000000" pitchFamily="2" charset="2"/>
              <a:buChar char="§"/>
            </a:pPr>
            <a:r>
              <a:rPr lang="ar-SY" dirty="0" smtClean="0">
                <a:latin typeface="Alexandria" charset="0"/>
                <a:cs typeface="Alexandria" charset="0"/>
              </a:rPr>
              <a:t>خطوات البحث العلمي.</a:t>
            </a:r>
          </a:p>
          <a:p>
            <a:pPr marL="854075" indent="-396875" algn="r" rtl="1">
              <a:lnSpc>
                <a:spcPct val="150000"/>
              </a:lnSpc>
              <a:buFont typeface="Wingdings" panose="05000000000000000000" pitchFamily="2" charset="2"/>
              <a:buChar char="§"/>
            </a:pPr>
            <a:r>
              <a:rPr lang="ar-SY" dirty="0" smtClean="0">
                <a:latin typeface="Alexandria" charset="0"/>
                <a:cs typeface="Alexandria" charset="0"/>
              </a:rPr>
              <a:t>مراكز البحث العلمي.</a:t>
            </a:r>
          </a:p>
          <a:p>
            <a:pPr marL="854075" indent="-396875" algn="r" rtl="1">
              <a:lnSpc>
                <a:spcPct val="150000"/>
              </a:lnSpc>
              <a:buFont typeface="Wingdings" panose="05000000000000000000" pitchFamily="2" charset="2"/>
              <a:buChar char="§"/>
            </a:pPr>
            <a:r>
              <a:rPr lang="ar-SY" dirty="0" smtClean="0">
                <a:latin typeface="Alexandria" charset="0"/>
                <a:cs typeface="Alexandria" charset="0"/>
              </a:rPr>
              <a:t>خلاصة.</a:t>
            </a:r>
            <a:endParaRPr lang="en-US"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675976" y="1468530"/>
            <a:ext cx="8417320" cy="3933384"/>
          </a:xfrm>
          <a:prstGeom prst="rect">
            <a:avLst/>
          </a:prstGeom>
          <a:noFill/>
        </p:spPr>
        <p:txBody>
          <a:bodyPr wrap="square" rtlCol="0">
            <a:spAutoFit/>
          </a:bodyPr>
          <a:lstStyle/>
          <a:p>
            <a:pPr marL="373854" indent="-285750" algn="r" rtl="1">
              <a:lnSpc>
                <a:spcPct val="150000"/>
              </a:lnSpc>
              <a:spcBef>
                <a:spcPct val="20000"/>
              </a:spcBef>
              <a:buClr>
                <a:srgbClr val="C00000"/>
              </a:buClr>
              <a:buSzPct val="95000"/>
              <a:buFont typeface="Wingdings" panose="05000000000000000000" pitchFamily="2" charset="2"/>
              <a:buChar char="§"/>
              <a:tabLst>
                <a:tab pos="130966" algn="l"/>
              </a:tabLst>
            </a:pPr>
            <a:r>
              <a:rPr lang="ar-SY" sz="1600" dirty="0" smtClean="0">
                <a:latin typeface="Alexandria" pitchFamily="2" charset="-78"/>
                <a:cs typeface="Alexandria" pitchFamily="2" charset="-78"/>
              </a:rPr>
              <a:t>وقع كثير من لباحثين في أخطاء كبيرة عندما افترضوا ان الانسان في التاريخ القديم كان عاجزاً عن التفكير العلمي. وأن المنهج العلمي قد بدأ مع فرانسيس بيكون في أواخر القرن السادس عشر للميلاد.</a:t>
            </a:r>
            <a:endParaRPr lang="en-US" sz="1600" dirty="0" smtClean="0">
              <a:latin typeface="Alexandria" pitchFamily="2" charset="-78"/>
              <a:cs typeface="Alexandria" pitchFamily="2" charset="-78"/>
            </a:endParaRPr>
          </a:p>
          <a:p>
            <a:pPr marL="373854" indent="-285750" algn="r" rtl="1">
              <a:lnSpc>
                <a:spcPct val="150000"/>
              </a:lnSpc>
              <a:spcBef>
                <a:spcPct val="20000"/>
              </a:spcBef>
              <a:buClr>
                <a:srgbClr val="C00000"/>
              </a:buClr>
              <a:buSzPct val="95000"/>
              <a:buFont typeface="Wingdings" panose="05000000000000000000" pitchFamily="2" charset="2"/>
              <a:buChar char="§"/>
              <a:tabLst>
                <a:tab pos="130966" algn="l"/>
              </a:tabLst>
            </a:pPr>
            <a:r>
              <a:rPr lang="ar-SY" sz="1600" dirty="0" smtClean="0">
                <a:latin typeface="Alexandria" pitchFamily="2" charset="-78"/>
                <a:cs typeface="Alexandria" pitchFamily="2" charset="-78"/>
              </a:rPr>
              <a:t>إن </a:t>
            </a:r>
            <a:r>
              <a:rPr lang="ar-SY" sz="1600" dirty="0">
                <a:latin typeface="Alexandria" pitchFamily="2" charset="-78"/>
                <a:cs typeface="Alexandria" pitchFamily="2" charset="-78"/>
              </a:rPr>
              <a:t>الآثار الباقية من الحضارات القديمة تشير إلى إنجازات متطورة جدا اعتمدت بالتأكيد على درجة متقدمة من التفكير العلمي</a:t>
            </a:r>
            <a:r>
              <a:rPr lang="ar-SY" sz="1600" dirty="0" smtClean="0">
                <a:latin typeface="Alexandria" pitchFamily="2" charset="-78"/>
                <a:cs typeface="Alexandria" pitchFamily="2" charset="-78"/>
              </a:rPr>
              <a:t>.</a:t>
            </a:r>
            <a:r>
              <a:rPr lang="ar-SY" sz="1600" dirty="0">
                <a:latin typeface="Alexandria" pitchFamily="2" charset="-78"/>
                <a:cs typeface="Alexandria" pitchFamily="2" charset="-78"/>
              </a:rPr>
              <a:t> </a:t>
            </a:r>
            <a:endParaRPr lang="ar-SY" sz="1600" dirty="0" smtClean="0">
              <a:latin typeface="Alexandria" pitchFamily="2" charset="-78"/>
              <a:cs typeface="Alexandria" pitchFamily="2" charset="-78"/>
            </a:endParaRPr>
          </a:p>
          <a:p>
            <a:pPr marL="373854" indent="-285750" algn="r" rtl="1">
              <a:lnSpc>
                <a:spcPct val="150000"/>
              </a:lnSpc>
              <a:spcBef>
                <a:spcPct val="20000"/>
              </a:spcBef>
              <a:buClr>
                <a:srgbClr val="C00000"/>
              </a:buClr>
              <a:buSzPct val="95000"/>
              <a:buFont typeface="Wingdings" panose="05000000000000000000" pitchFamily="2" charset="2"/>
              <a:buChar char="§"/>
              <a:tabLst>
                <a:tab pos="130966" algn="l"/>
              </a:tabLst>
            </a:pPr>
            <a:r>
              <a:rPr lang="ar-SY" sz="1600" dirty="0" smtClean="0">
                <a:latin typeface="Alexandria" pitchFamily="2" charset="-78"/>
                <a:cs typeface="Alexandria" pitchFamily="2" charset="-78"/>
              </a:rPr>
              <a:t>يقول </a:t>
            </a:r>
            <a:r>
              <a:rPr lang="ar-SY" sz="1600" dirty="0" err="1" smtClean="0">
                <a:latin typeface="Alexandria" pitchFamily="2" charset="-78"/>
                <a:cs typeface="Alexandria" pitchFamily="2" charset="-78"/>
              </a:rPr>
              <a:t>قندلجي</a:t>
            </a:r>
            <a:r>
              <a:rPr lang="ar-SY" sz="1600" dirty="0" smtClean="0">
                <a:latin typeface="Alexandria" pitchFamily="2" charset="-78"/>
                <a:cs typeface="Alexandria" pitchFamily="2" charset="-78"/>
              </a:rPr>
              <a:t> أن البحث وما يرافقه من نتاج فكري وعلمي يعود تاريخه الى حضارة البابليين والمصريين القدماء حيث برع هؤلاء في علوم الطب والهندسة والفلك والزراعة والفيزياء والجغرافية</a:t>
            </a:r>
          </a:p>
          <a:p>
            <a:pPr marL="373854" indent="-285750" algn="r" rtl="1">
              <a:lnSpc>
                <a:spcPct val="150000"/>
              </a:lnSpc>
              <a:spcBef>
                <a:spcPct val="20000"/>
              </a:spcBef>
              <a:buClr>
                <a:srgbClr val="C00000"/>
              </a:buClr>
              <a:buSzPct val="95000"/>
              <a:buFont typeface="Wingdings" panose="05000000000000000000" pitchFamily="2" charset="2"/>
              <a:buChar char="§"/>
              <a:tabLst>
                <a:tab pos="130966" algn="l"/>
              </a:tabLst>
            </a:pPr>
            <a:r>
              <a:rPr lang="ar-SY" sz="1600" dirty="0" smtClean="0">
                <a:latin typeface="Alexandria" pitchFamily="2" charset="-78"/>
                <a:cs typeface="Alexandria" pitchFamily="2" charset="-78"/>
              </a:rPr>
              <a:t>ولقد اعتمد الفلاسفة اليونان اعتماداً كبيراً على التأمل والعقل ووضعوا قواعد المنهج القياسي والاستدلالي ودعوا الى الاستعانة بأسلوب الملاحظة.</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p:cNvSpPr txBox="1"/>
          <p:nvPr/>
        </p:nvSpPr>
        <p:spPr>
          <a:xfrm>
            <a:off x="3902921" y="729958"/>
            <a:ext cx="3902032" cy="521970"/>
          </a:xfrm>
          <a:prstGeom prst="rect">
            <a:avLst/>
          </a:prstGeom>
          <a:noFill/>
        </p:spPr>
        <p:txBody>
          <a:bodyPr wrap="square" rtlCol="0">
            <a:spAutoFit/>
          </a:bodyPr>
          <a:lstStyle/>
          <a:p>
            <a:pPr algn="ctr"/>
            <a:r>
              <a:rPr lang="ar-SY" sz="2800" b="1" dirty="0" smtClean="0">
                <a:latin typeface="Alexandria" charset="0"/>
                <a:cs typeface="Alexandria" charset="0"/>
              </a:rPr>
              <a:t>مقدمة</a:t>
            </a:r>
            <a:endParaRPr lang="en-US" sz="2800" b="1" dirty="0">
              <a:latin typeface="Alexandria" charset="0"/>
              <a:cs typeface="Alexandria" charset="0"/>
            </a:endParaRPr>
          </a:p>
        </p:txBody>
      </p:sp>
      <p:sp>
        <p:nvSpPr>
          <p:cNvPr id="2" name="Slide Number Placeholder 1"/>
          <p:cNvSpPr>
            <a:spLocks noGrp="1"/>
          </p:cNvSpPr>
          <p:nvPr>
            <p:ph type="sldNum" sz="quarter" idx="12"/>
          </p:nvPr>
        </p:nvSpPr>
        <p:spPr/>
        <p:txBody>
          <a:bodyPr/>
          <a:lstStyle/>
          <a:p>
            <a:fld id="{F7542ADD-394E-41F3-B704-951748884AEE}" type="slidenum">
              <a:rPr lang="en-US" smtClean="0"/>
              <a:t>4</a:t>
            </a:fld>
            <a:endParaRPr lang="en-U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9" y="729958"/>
            <a:ext cx="3902032" cy="521970"/>
          </a:xfrm>
          <a:prstGeom prst="rect">
            <a:avLst/>
          </a:prstGeom>
          <a:noFill/>
        </p:spPr>
        <p:txBody>
          <a:bodyPr wrap="square" rtlCol="0">
            <a:spAutoFit/>
          </a:bodyPr>
          <a:lstStyle/>
          <a:p>
            <a:pPr algn="ctr"/>
            <a:r>
              <a:rPr lang="ar-SY" sz="2800" b="1" dirty="0" smtClean="0">
                <a:latin typeface="Alexandria" charset="0"/>
                <a:cs typeface="Alexandria" charset="0"/>
              </a:rPr>
              <a:t>مقدمة</a:t>
            </a:r>
            <a:endParaRPr lang="en-US" sz="2800" b="1" dirty="0">
              <a:latin typeface="Alexandria" charset="0"/>
              <a:cs typeface="Alexandria" charset="0"/>
            </a:endParaRPr>
          </a:p>
        </p:txBody>
      </p:sp>
      <p:sp>
        <p:nvSpPr>
          <p:cNvPr id="7" name="TextBox 6"/>
          <p:cNvSpPr txBox="1"/>
          <p:nvPr/>
        </p:nvSpPr>
        <p:spPr>
          <a:xfrm>
            <a:off x="1675976" y="1468530"/>
            <a:ext cx="8417320" cy="4081117"/>
          </a:xfrm>
          <a:prstGeom prst="rect">
            <a:avLst/>
          </a:prstGeom>
          <a:noFill/>
        </p:spPr>
        <p:txBody>
          <a:bodyPr wrap="square" rtlCol="0">
            <a:spAutoFit/>
          </a:bodyPr>
          <a:lstStyle/>
          <a:p>
            <a:pPr marL="373854" indent="-285750" algn="r" rtl="1">
              <a:lnSpc>
                <a:spcPct val="150000"/>
              </a:lnSpc>
              <a:spcBef>
                <a:spcPct val="20000"/>
              </a:spcBef>
              <a:buClr>
                <a:srgbClr val="C00000"/>
              </a:buClr>
              <a:buSzPct val="95000"/>
              <a:buFont typeface="Wingdings" panose="05000000000000000000" pitchFamily="2" charset="2"/>
              <a:buChar char="§"/>
              <a:tabLst>
                <a:tab pos="130966" algn="l"/>
              </a:tabLst>
            </a:pPr>
            <a:r>
              <a:rPr lang="ar-SY" sz="1600" dirty="0" smtClean="0">
                <a:latin typeface="Alexandria" pitchFamily="2" charset="-78"/>
                <a:cs typeface="Alexandria" pitchFamily="2" charset="-78"/>
              </a:rPr>
              <a:t>تشير الكتب المقدسة للأديان القديمة الى جوانب عديدة من التفكير أما القرآن الكريم فيتضمن بلا لا يرقى اليه شك المبادئ المنهجية العلمية في البحث والتفكير.</a:t>
            </a:r>
          </a:p>
          <a:p>
            <a:pPr marL="373854" indent="-285750" algn="r" rtl="1">
              <a:lnSpc>
                <a:spcPct val="150000"/>
              </a:lnSpc>
              <a:spcBef>
                <a:spcPct val="20000"/>
              </a:spcBef>
              <a:buClr>
                <a:srgbClr val="C00000"/>
              </a:buClr>
              <a:buSzPct val="95000"/>
              <a:buFont typeface="Wingdings" panose="05000000000000000000" pitchFamily="2" charset="2"/>
              <a:buChar char="§"/>
              <a:tabLst>
                <a:tab pos="130966" algn="l"/>
              </a:tabLst>
            </a:pPr>
            <a:r>
              <a:rPr lang="ar-SY" sz="1600" dirty="0" smtClean="0">
                <a:latin typeface="Alexandria" pitchFamily="2" charset="-78"/>
                <a:cs typeface="Alexandria" pitchFamily="2" charset="-78"/>
              </a:rPr>
              <a:t>ونتيجة </a:t>
            </a:r>
            <a:r>
              <a:rPr lang="ar-SY" sz="1600" dirty="0">
                <a:latin typeface="Alexandria" pitchFamily="2" charset="-78"/>
                <a:cs typeface="Alexandria" pitchFamily="2" charset="-78"/>
              </a:rPr>
              <a:t>الحاجة إلى منهج علمي مدروس تم إدخال طريقة التجربة وأسلوب الملاحظة في الأعمال العلمية.</a:t>
            </a:r>
            <a:r>
              <a:rPr lang="ar-SA" sz="1600" dirty="0">
                <a:latin typeface="Alexandria" pitchFamily="2" charset="-78"/>
                <a:cs typeface="Alexandria" pitchFamily="2" charset="-78"/>
              </a:rPr>
              <a:t> </a:t>
            </a:r>
          </a:p>
          <a:p>
            <a:pPr marL="373854" indent="-285750" algn="r" rtl="1">
              <a:lnSpc>
                <a:spcPct val="150000"/>
              </a:lnSpc>
              <a:spcBef>
                <a:spcPct val="20000"/>
              </a:spcBef>
              <a:buClr>
                <a:srgbClr val="C00000"/>
              </a:buClr>
              <a:buSzPct val="95000"/>
              <a:buFont typeface="Wingdings" panose="05000000000000000000" pitchFamily="2" charset="2"/>
              <a:buChar char="§"/>
              <a:tabLst>
                <a:tab pos="130966" algn="l"/>
              </a:tabLst>
            </a:pPr>
            <a:r>
              <a:rPr lang="ar-SY" sz="1600" dirty="0">
                <a:latin typeface="Alexandria" pitchFamily="2" charset="-78"/>
                <a:cs typeface="Alexandria" pitchFamily="2" charset="-78"/>
              </a:rPr>
              <a:t>وقد قسم العرب المعرفة إلى نوعين رئيسين: </a:t>
            </a:r>
            <a:endParaRPr lang="ar-SY" sz="1600" dirty="0" smtClean="0">
              <a:latin typeface="Alexandria" pitchFamily="2" charset="-78"/>
              <a:cs typeface="Alexandria" pitchFamily="2" charset="-78"/>
            </a:endParaRPr>
          </a:p>
          <a:p>
            <a:pPr marL="831054" lvl="1" indent="-285750" algn="r" rtl="1">
              <a:lnSpc>
                <a:spcPct val="150000"/>
              </a:lnSpc>
              <a:spcBef>
                <a:spcPct val="20000"/>
              </a:spcBef>
              <a:buClr>
                <a:srgbClr val="C00000"/>
              </a:buClr>
              <a:buSzPct val="95000"/>
              <a:buFont typeface="Wingdings" panose="05000000000000000000" pitchFamily="2" charset="2"/>
              <a:buChar char="ü"/>
              <a:tabLst>
                <a:tab pos="130966" algn="l"/>
              </a:tabLst>
            </a:pPr>
            <a:r>
              <a:rPr kumimoji="1" lang="ar-SY" altLang="ja-JP" sz="1600" kern="0" dirty="0">
                <a:latin typeface="Alexandria" pitchFamily="2" charset="-78"/>
                <a:cs typeface="Alexandria" pitchFamily="2" charset="-78"/>
              </a:rPr>
              <a:t> المعرفة المبنية على الاختبار </a:t>
            </a:r>
            <a:r>
              <a:rPr kumimoji="1" lang="ar-SY" altLang="ja-JP" sz="1600" kern="0" dirty="0" smtClean="0">
                <a:latin typeface="Alexandria" pitchFamily="2" charset="-78"/>
                <a:cs typeface="Alexandria" pitchFamily="2" charset="-78"/>
              </a:rPr>
              <a:t>والتجربة</a:t>
            </a:r>
          </a:p>
          <a:p>
            <a:pPr marL="831054" lvl="1" indent="-285750" algn="r" rtl="1">
              <a:lnSpc>
                <a:spcPct val="150000"/>
              </a:lnSpc>
              <a:spcBef>
                <a:spcPct val="20000"/>
              </a:spcBef>
              <a:buClr>
                <a:srgbClr val="C00000"/>
              </a:buClr>
              <a:buSzPct val="95000"/>
              <a:buFont typeface="Wingdings" panose="05000000000000000000" pitchFamily="2" charset="2"/>
              <a:buChar char="ü"/>
              <a:tabLst>
                <a:tab pos="130966" algn="l"/>
              </a:tabLst>
            </a:pPr>
            <a:r>
              <a:rPr kumimoji="1" lang="ar-SY" altLang="ja-JP" sz="1600" kern="0" dirty="0">
                <a:latin typeface="Alexandria" pitchFamily="2" charset="-78"/>
                <a:cs typeface="Alexandria" pitchFamily="2" charset="-78"/>
              </a:rPr>
              <a:t> المعرفة </a:t>
            </a:r>
            <a:r>
              <a:rPr kumimoji="1" lang="ar-SY" altLang="ja-JP" sz="1600" kern="0" dirty="0" smtClean="0">
                <a:latin typeface="Alexandria" pitchFamily="2" charset="-78"/>
                <a:cs typeface="Alexandria" pitchFamily="2" charset="-78"/>
              </a:rPr>
              <a:t>النظرية</a:t>
            </a:r>
          </a:p>
          <a:p>
            <a:pPr marL="396875" lvl="1" indent="-276225" algn="r" rtl="1">
              <a:lnSpc>
                <a:spcPct val="150000"/>
              </a:lnSpc>
              <a:spcBef>
                <a:spcPct val="20000"/>
              </a:spcBef>
              <a:buClr>
                <a:srgbClr val="C00000"/>
              </a:buClr>
              <a:buSzPct val="95000"/>
              <a:buFont typeface="Wingdings" panose="05000000000000000000" pitchFamily="2" charset="2"/>
              <a:buChar char="§"/>
              <a:tabLst>
                <a:tab pos="130966" algn="l"/>
              </a:tabLst>
            </a:pPr>
            <a:r>
              <a:rPr kumimoji="1" lang="ar-SY" sz="1600" kern="0" dirty="0" smtClean="0">
                <a:latin typeface="Alexandria" pitchFamily="2" charset="-78"/>
                <a:cs typeface="Alexandria" pitchFamily="2" charset="-78"/>
              </a:rPr>
              <a:t>لقد مارس هذا المنهج العلمي علماء كثيرون في الحضارة العربية والإسلامية منهم جابر ابن حيان والحسن ابن الهيثم والرازي والخوارزمي وابن سينا.</a:t>
            </a:r>
            <a:endParaRPr lang="ar-SY" sz="1600" dirty="0">
              <a:latin typeface="Alexandria" pitchFamily="2" charset="-78"/>
              <a:cs typeface="Alexandria" pitchFamily="2" charset="-78"/>
            </a:endParaRPr>
          </a:p>
          <a:p>
            <a:pPr marL="373854" indent="-285750" algn="r" rtl="1">
              <a:lnSpc>
                <a:spcPct val="150000"/>
              </a:lnSpc>
              <a:spcBef>
                <a:spcPct val="20000"/>
              </a:spcBef>
              <a:buClr>
                <a:srgbClr val="C00000"/>
              </a:buClr>
              <a:buSzPct val="95000"/>
              <a:buFont typeface="Wingdings" panose="05000000000000000000" pitchFamily="2" charset="2"/>
              <a:buChar char="§"/>
              <a:tabLst>
                <a:tab pos="130966" algn="l"/>
              </a:tabLst>
            </a:pPr>
            <a:endParaRPr lang="ar-SY" sz="1600" dirty="0">
              <a:latin typeface="Alexandria" pitchFamily="2" charset="-78"/>
              <a:cs typeface="Alexandria" pitchFamily="2" charset="-78"/>
            </a:endParaRPr>
          </a:p>
        </p:txBody>
      </p:sp>
      <p:sp>
        <p:nvSpPr>
          <p:cNvPr id="8" name="Slide Number Placeholder 7"/>
          <p:cNvSpPr>
            <a:spLocks noGrp="1"/>
          </p:cNvSpPr>
          <p:nvPr>
            <p:ph type="sldNum" sz="quarter" idx="12"/>
          </p:nvPr>
        </p:nvSpPr>
        <p:spPr/>
        <p:txBody>
          <a:bodyPr/>
          <a:lstStyle/>
          <a:p>
            <a:fld id="{F7542ADD-394E-41F3-B704-951748884AEE}" type="slidenum">
              <a:rPr lang="en-US" smtClean="0"/>
              <a:t>5</a:t>
            </a:fld>
            <a:endParaRPr lang="en-US"/>
          </a:p>
        </p:txBody>
      </p:sp>
    </p:spTree>
    <p:extLst>
      <p:ext uri="{BB962C8B-B14F-4D97-AF65-F5344CB8AC3E}">
        <p14:creationId xmlns:p14="http://schemas.microsoft.com/office/powerpoint/2010/main" val="25129955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9" y="729958"/>
            <a:ext cx="3902032" cy="430887"/>
          </a:xfrm>
          <a:prstGeom prst="rect">
            <a:avLst/>
          </a:prstGeom>
          <a:noFill/>
        </p:spPr>
        <p:txBody>
          <a:bodyPr wrap="square" rtlCol="0">
            <a:spAutoFit/>
          </a:bodyPr>
          <a:lstStyle/>
          <a:p>
            <a:pPr algn="ctr"/>
            <a:r>
              <a:rPr lang="ar-SY" sz="2200" b="1" dirty="0">
                <a:latin typeface="Alexandria" pitchFamily="2" charset="-78"/>
                <a:cs typeface="Alexandria" pitchFamily="2" charset="-78"/>
              </a:rPr>
              <a:t>مراحل تطور البحث العلمي</a:t>
            </a:r>
            <a:endParaRPr lang="en-US" sz="2200" b="1" dirty="0">
              <a:latin typeface="Alexandria" pitchFamily="2" charset="-78"/>
              <a:cs typeface="Alexandria" pitchFamily="2" charset="-78"/>
            </a:endParaRPr>
          </a:p>
        </p:txBody>
      </p:sp>
      <p:sp>
        <p:nvSpPr>
          <p:cNvPr id="7" name="TextBox 6"/>
          <p:cNvSpPr txBox="1"/>
          <p:nvPr/>
        </p:nvSpPr>
        <p:spPr>
          <a:xfrm>
            <a:off x="1675976" y="1468530"/>
            <a:ext cx="8417320" cy="4031873"/>
          </a:xfrm>
          <a:prstGeom prst="rect">
            <a:avLst/>
          </a:prstGeom>
          <a:noFill/>
        </p:spPr>
        <p:txBody>
          <a:bodyPr wrap="square" rtlCol="0">
            <a:spAutoFit/>
          </a:bodyPr>
          <a:lstStyle/>
          <a:p>
            <a:pPr marL="342900" lvl="0" indent="-342900" algn="just" defTabSz="1632753" rtl="1">
              <a:lnSpc>
                <a:spcPct val="200000"/>
              </a:lnSpc>
              <a:buAutoNum type="arabicPeriod"/>
              <a:defRPr/>
            </a:pPr>
            <a:r>
              <a:rPr kumimoji="1" lang="ar-SY" altLang="ja-JP" sz="1600" kern="0" dirty="0" smtClean="0">
                <a:solidFill>
                  <a:schemeClr val="bg2">
                    <a:lumMod val="10000"/>
                  </a:schemeClr>
                </a:solidFill>
                <a:latin typeface="Alexandria" pitchFamily="2" charset="-78"/>
                <a:cs typeface="Alexandria" pitchFamily="2" charset="-78"/>
              </a:rPr>
              <a:t>مرحلة الصدفة: حيث تنسب الحوادث والظواهر الى الصدفة دون البحث عن العلل والأسباب.</a:t>
            </a:r>
          </a:p>
          <a:p>
            <a:pPr marL="342900" lvl="0" indent="-342900" algn="just" defTabSz="1632753" rtl="1">
              <a:lnSpc>
                <a:spcPct val="200000"/>
              </a:lnSpc>
              <a:buAutoNum type="arabicPeriod"/>
              <a:defRPr/>
            </a:pPr>
            <a:r>
              <a:rPr kumimoji="1" lang="ar-SY" altLang="ja-JP" sz="1600" kern="0" dirty="0" smtClean="0">
                <a:solidFill>
                  <a:schemeClr val="bg2">
                    <a:lumMod val="10000"/>
                  </a:schemeClr>
                </a:solidFill>
                <a:latin typeface="Alexandria" pitchFamily="2" charset="-78"/>
                <a:cs typeface="Alexandria" pitchFamily="2" charset="-78"/>
              </a:rPr>
              <a:t> </a:t>
            </a:r>
            <a:r>
              <a:rPr kumimoji="1" lang="ar-SY" altLang="ja-JP" sz="1600" kern="0" dirty="0">
                <a:solidFill>
                  <a:schemeClr val="bg2">
                    <a:lumMod val="10000"/>
                  </a:schemeClr>
                </a:solidFill>
                <a:latin typeface="Alexandria" pitchFamily="2" charset="-78"/>
                <a:cs typeface="Alexandria" pitchFamily="2" charset="-78"/>
              </a:rPr>
              <a:t>مرحلة المحاولة والخطأ والاعتماد على </a:t>
            </a:r>
            <a:r>
              <a:rPr kumimoji="1" lang="ar-SY" altLang="ja-JP" sz="1600" kern="0" dirty="0" smtClean="0">
                <a:solidFill>
                  <a:schemeClr val="bg2">
                    <a:lumMod val="10000"/>
                  </a:schemeClr>
                </a:solidFill>
                <a:latin typeface="Alexandria" pitchFamily="2" charset="-78"/>
                <a:cs typeface="Alexandria" pitchFamily="2" charset="-78"/>
              </a:rPr>
              <a:t>الخبرة: حيث كان الانسان يظل يجرب حتى يجد حلاً للمشكلة التي </a:t>
            </a:r>
            <a:r>
              <a:rPr kumimoji="1" lang="ar-SY" altLang="ja-JP" sz="1600" kern="0" dirty="0" err="1" smtClean="0">
                <a:solidFill>
                  <a:schemeClr val="bg2">
                    <a:lumMod val="10000"/>
                  </a:schemeClr>
                </a:solidFill>
                <a:latin typeface="Alexandria" pitchFamily="2" charset="-78"/>
                <a:cs typeface="Alexandria" pitchFamily="2" charset="-78"/>
              </a:rPr>
              <a:t>يواجهها</a:t>
            </a:r>
            <a:r>
              <a:rPr kumimoji="1" lang="ar-SY" altLang="ja-JP" sz="1600" kern="0" dirty="0" smtClean="0">
                <a:solidFill>
                  <a:schemeClr val="bg2">
                    <a:lumMod val="10000"/>
                  </a:schemeClr>
                </a:solidFill>
                <a:latin typeface="Alexandria" pitchFamily="2" charset="-78"/>
                <a:cs typeface="Alexandria" pitchFamily="2" charset="-78"/>
              </a:rPr>
              <a:t> ثم يطور من هذا الحل بعض القواعد العامة والتعميمات التي يستخدمها في حياته اليومية البسيطة.</a:t>
            </a:r>
          </a:p>
          <a:p>
            <a:pPr marL="342900" indent="-342900" algn="just" defTabSz="1632753" rtl="1">
              <a:lnSpc>
                <a:spcPct val="200000"/>
              </a:lnSpc>
              <a:buFontTx/>
              <a:buAutoNum type="arabicPeriod"/>
              <a:defRPr/>
            </a:pPr>
            <a:r>
              <a:rPr kumimoji="1" lang="ar-SY" altLang="ja-JP" sz="1600" kern="0" dirty="0">
                <a:solidFill>
                  <a:schemeClr val="bg2">
                    <a:lumMod val="10000"/>
                  </a:schemeClr>
                </a:solidFill>
                <a:latin typeface="Alexandria" pitchFamily="2" charset="-78"/>
                <a:cs typeface="Alexandria" pitchFamily="2" charset="-78"/>
              </a:rPr>
              <a:t>مرحلة الاعتماد على السلطة والتقاليد حتى إن كانت </a:t>
            </a:r>
            <a:r>
              <a:rPr kumimoji="1" lang="ar-SY" altLang="ja-JP" sz="1600" kern="0" dirty="0" smtClean="0">
                <a:solidFill>
                  <a:schemeClr val="bg2">
                    <a:lumMod val="10000"/>
                  </a:schemeClr>
                </a:solidFill>
                <a:latin typeface="Alexandria" pitchFamily="2" charset="-78"/>
                <a:cs typeface="Alexandria" pitchFamily="2" charset="-78"/>
              </a:rPr>
              <a:t>خاطئة: كان يتم الاستناد فيها الى أفكار الق</a:t>
            </a:r>
            <a:r>
              <a:rPr kumimoji="1" lang="ar-SY" altLang="ja-JP" sz="1600" kern="0" dirty="0">
                <a:solidFill>
                  <a:schemeClr val="bg2">
                    <a:lumMod val="10000"/>
                  </a:schemeClr>
                </a:solidFill>
                <a:latin typeface="Alexandria" pitchFamily="2" charset="-78"/>
                <a:cs typeface="Alexandria" pitchFamily="2" charset="-78"/>
              </a:rPr>
              <a:t>ا</a:t>
            </a:r>
            <a:r>
              <a:rPr kumimoji="1" lang="ar-SY" altLang="ja-JP" sz="1600" kern="0" dirty="0" smtClean="0">
                <a:solidFill>
                  <a:schemeClr val="bg2">
                    <a:lumMod val="10000"/>
                  </a:schemeClr>
                </a:solidFill>
                <a:latin typeface="Alexandria" pitchFamily="2" charset="-78"/>
                <a:cs typeface="Alexandria" pitchFamily="2" charset="-78"/>
              </a:rPr>
              <a:t>دة وأصحاب السلطة الدينية والسياسية والتي كانت من القوة بحيث تصبح وجهة نظر تقليدية.</a:t>
            </a:r>
          </a:p>
        </p:txBody>
      </p:sp>
      <p:sp>
        <p:nvSpPr>
          <p:cNvPr id="8" name="Slide Number Placeholder 7"/>
          <p:cNvSpPr>
            <a:spLocks noGrp="1"/>
          </p:cNvSpPr>
          <p:nvPr>
            <p:ph type="sldNum" sz="quarter" idx="12"/>
          </p:nvPr>
        </p:nvSpPr>
        <p:spPr/>
        <p:txBody>
          <a:bodyPr/>
          <a:lstStyle/>
          <a:p>
            <a:fld id="{F7542ADD-394E-41F3-B704-951748884AEE}" type="slidenum">
              <a:rPr lang="en-US" smtClean="0"/>
              <a:t>6</a:t>
            </a:fld>
            <a:endParaRPr lang="en-US"/>
          </a:p>
        </p:txBody>
      </p:sp>
    </p:spTree>
    <p:extLst>
      <p:ext uri="{BB962C8B-B14F-4D97-AF65-F5344CB8AC3E}">
        <p14:creationId xmlns:p14="http://schemas.microsoft.com/office/powerpoint/2010/main" val="6407110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Rounded Corners 24"/>
          <p:cNvSpPr/>
          <p:nvPr/>
        </p:nvSpPr>
        <p:spPr>
          <a:xfrm>
            <a:off x="1181062"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p:cNvSpPr txBox="1"/>
          <p:nvPr/>
        </p:nvSpPr>
        <p:spPr>
          <a:xfrm>
            <a:off x="3190929" y="729958"/>
            <a:ext cx="3902032" cy="430887"/>
          </a:xfrm>
          <a:prstGeom prst="rect">
            <a:avLst/>
          </a:prstGeom>
          <a:noFill/>
        </p:spPr>
        <p:txBody>
          <a:bodyPr wrap="square" rtlCol="0">
            <a:spAutoFit/>
          </a:bodyPr>
          <a:lstStyle/>
          <a:p>
            <a:pPr algn="ctr"/>
            <a:r>
              <a:rPr lang="ar-SY" sz="2200" b="1" dirty="0">
                <a:latin typeface="Alexandria" pitchFamily="2" charset="-78"/>
                <a:cs typeface="Alexandria" pitchFamily="2" charset="-78"/>
              </a:rPr>
              <a:t>مراحل تطور البحث العلمي</a:t>
            </a:r>
            <a:endParaRPr lang="en-US" sz="2200" b="1" dirty="0">
              <a:latin typeface="Alexandria" pitchFamily="2" charset="-78"/>
              <a:cs typeface="Alexandria" pitchFamily="2" charset="-78"/>
            </a:endParaRPr>
          </a:p>
        </p:txBody>
      </p:sp>
      <p:sp>
        <p:nvSpPr>
          <p:cNvPr id="12" name="TextBox 11"/>
          <p:cNvSpPr txBox="1"/>
          <p:nvPr/>
        </p:nvSpPr>
        <p:spPr>
          <a:xfrm>
            <a:off x="1675976" y="1468530"/>
            <a:ext cx="8417320" cy="4031873"/>
          </a:xfrm>
          <a:prstGeom prst="rect">
            <a:avLst/>
          </a:prstGeom>
          <a:noFill/>
        </p:spPr>
        <p:txBody>
          <a:bodyPr wrap="square" rtlCol="0">
            <a:spAutoFit/>
          </a:bodyPr>
          <a:lstStyle/>
          <a:p>
            <a:pPr marL="339725" indent="-339725" algn="just" defTabSz="1632753" rtl="1">
              <a:lnSpc>
                <a:spcPct val="200000"/>
              </a:lnSpc>
              <a:defRPr/>
            </a:pPr>
            <a:r>
              <a:rPr kumimoji="1" lang="ar-SY" altLang="ja-JP" sz="1600" kern="0" dirty="0" smtClean="0">
                <a:solidFill>
                  <a:schemeClr val="bg2">
                    <a:lumMod val="10000"/>
                  </a:schemeClr>
                </a:solidFill>
                <a:latin typeface="Alexandria" pitchFamily="2" charset="-78"/>
                <a:cs typeface="Alexandria" pitchFamily="2" charset="-78"/>
              </a:rPr>
              <a:t>4. مرحلة </a:t>
            </a:r>
            <a:r>
              <a:rPr kumimoji="1" lang="ar-SY" altLang="ja-JP" sz="1600" kern="0" dirty="0">
                <a:solidFill>
                  <a:schemeClr val="bg2">
                    <a:lumMod val="10000"/>
                  </a:schemeClr>
                </a:solidFill>
                <a:latin typeface="Alexandria" pitchFamily="2" charset="-78"/>
                <a:cs typeface="Alexandria" pitchFamily="2" charset="-78"/>
              </a:rPr>
              <a:t>التأمل والجدل والحوار والشك بآراء </a:t>
            </a:r>
            <a:r>
              <a:rPr kumimoji="1" lang="ar-SY" altLang="ja-JP" sz="1600" kern="0" dirty="0" smtClean="0">
                <a:solidFill>
                  <a:schemeClr val="bg2">
                    <a:lumMod val="10000"/>
                  </a:schemeClr>
                </a:solidFill>
                <a:latin typeface="Alexandria" pitchFamily="2" charset="-78"/>
                <a:cs typeface="Alexandria" pitchFamily="2" charset="-78"/>
              </a:rPr>
              <a:t>السلطة: حيث ظهر في هذه المرحلة التفكير القياسي الذي يقوم على الانتقال من المقدمات الى النتائج والتفكير الاستقرائي الذي ينتقل من الشواهد الجزئية الى الحكم الكلي.</a:t>
            </a:r>
          </a:p>
          <a:p>
            <a:pPr marL="339725" indent="-339725" algn="just" defTabSz="1632753" rtl="1">
              <a:lnSpc>
                <a:spcPct val="200000"/>
              </a:lnSpc>
              <a:defRPr/>
            </a:pPr>
            <a:endParaRPr kumimoji="1" lang="ar-SY" altLang="ja-JP" sz="1600" kern="0" dirty="0" smtClean="0">
              <a:solidFill>
                <a:schemeClr val="bg2">
                  <a:lumMod val="10000"/>
                </a:schemeClr>
              </a:solidFill>
              <a:latin typeface="Alexandria" pitchFamily="2" charset="-78"/>
              <a:cs typeface="Alexandria" pitchFamily="2" charset="-78"/>
            </a:endParaRPr>
          </a:p>
          <a:p>
            <a:pPr marL="339725" indent="-339725" algn="just" defTabSz="1632753" rtl="1">
              <a:lnSpc>
                <a:spcPct val="200000"/>
              </a:lnSpc>
              <a:defRPr/>
            </a:pPr>
            <a:r>
              <a:rPr kumimoji="1" lang="ar-SY" altLang="ja-JP" sz="1600" kern="0" dirty="0" smtClean="0">
                <a:solidFill>
                  <a:schemeClr val="bg2">
                    <a:lumMod val="10000"/>
                  </a:schemeClr>
                </a:solidFill>
                <a:latin typeface="Alexandria" pitchFamily="2" charset="-78"/>
                <a:cs typeface="Alexandria" pitchFamily="2" charset="-78"/>
              </a:rPr>
              <a:t>5. مرحلة </a:t>
            </a:r>
            <a:r>
              <a:rPr kumimoji="1" lang="ar-SY" altLang="ja-JP" sz="1600" kern="0" dirty="0">
                <a:solidFill>
                  <a:schemeClr val="bg2">
                    <a:lumMod val="10000"/>
                  </a:schemeClr>
                </a:solidFill>
                <a:latin typeface="Alexandria" pitchFamily="2" charset="-78"/>
                <a:cs typeface="Alexandria" pitchFamily="2" charset="-78"/>
              </a:rPr>
              <a:t>المعرفة أو الطريقة </a:t>
            </a:r>
            <a:r>
              <a:rPr kumimoji="1" lang="ar-SY" altLang="ja-JP" sz="1600" kern="0" dirty="0" smtClean="0">
                <a:solidFill>
                  <a:schemeClr val="bg2">
                    <a:lumMod val="10000"/>
                  </a:schemeClr>
                </a:solidFill>
                <a:latin typeface="Alexandria" pitchFamily="2" charset="-78"/>
                <a:cs typeface="Alexandria" pitchFamily="2" charset="-78"/>
              </a:rPr>
              <a:t>العلمية: شاعت في العلوم التطبيقية ثم انتقلت الى باقي العلوم الإنسانية والاجتماعية وفيها توضع الفروض ويتم اجراء التجارب وجمع البيانات للوصول الى نتائج تؤيد او تنفي الفرضيات الموضوعة.</a:t>
            </a:r>
            <a:endParaRPr kumimoji="1" lang="ja-JP" altLang="en-US" sz="1600" kern="0" dirty="0">
              <a:solidFill>
                <a:schemeClr val="bg2">
                  <a:lumMod val="10000"/>
                </a:schemeClr>
              </a:solidFill>
              <a:latin typeface="Alexandria" pitchFamily="2" charset="-78"/>
              <a:cs typeface="Alexandria" pitchFamily="2" charset="-78"/>
            </a:endParaRPr>
          </a:p>
          <a:p>
            <a:pPr algn="just" defTabSz="1632753" rtl="1">
              <a:lnSpc>
                <a:spcPct val="200000"/>
              </a:lnSpc>
              <a:defRPr/>
            </a:pPr>
            <a:endParaRPr kumimoji="1" lang="ja-JP" altLang="en-US" sz="1600" kern="0" dirty="0">
              <a:solidFill>
                <a:schemeClr val="bg2">
                  <a:lumMod val="10000"/>
                </a:schemeClr>
              </a:solidFill>
              <a:latin typeface="Alexandria" pitchFamily="2" charset="-78"/>
              <a:cs typeface="Alexandria" pitchFamily="2" charset="-78"/>
            </a:endParaRPr>
          </a:p>
        </p:txBody>
      </p:sp>
      <p:sp>
        <p:nvSpPr>
          <p:cNvPr id="2" name="Slide Number Placeholder 1"/>
          <p:cNvSpPr>
            <a:spLocks noGrp="1"/>
          </p:cNvSpPr>
          <p:nvPr>
            <p:ph type="sldNum" sz="quarter" idx="12"/>
          </p:nvPr>
        </p:nvSpPr>
        <p:spPr/>
        <p:txBody>
          <a:bodyPr/>
          <a:lstStyle/>
          <a:p>
            <a:fld id="{F7542ADD-394E-41F3-B704-951748884AEE}" type="slidenum">
              <a:rPr lang="en-US" smtClean="0"/>
              <a:t>7</a:t>
            </a:fld>
            <a:endParaRPr lang="en-US"/>
          </a:p>
        </p:txBody>
      </p:sp>
    </p:spTree>
    <p:extLst>
      <p:ext uri="{BB962C8B-B14F-4D97-AF65-F5344CB8AC3E}">
        <p14:creationId xmlns:p14="http://schemas.microsoft.com/office/powerpoint/2010/main" val="32855515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1"/>
            <a:ext cx="9345750" cy="44122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9" y="729958"/>
            <a:ext cx="3902032" cy="430887"/>
          </a:xfrm>
          <a:prstGeom prst="rect">
            <a:avLst/>
          </a:prstGeom>
          <a:noFill/>
        </p:spPr>
        <p:txBody>
          <a:bodyPr wrap="square" rtlCol="0">
            <a:spAutoFit/>
          </a:bodyPr>
          <a:lstStyle/>
          <a:p>
            <a:pPr algn="ctr"/>
            <a:r>
              <a:rPr lang="ar-SY" sz="2200" b="1" dirty="0">
                <a:latin typeface="Alexandria" pitchFamily="2" charset="-78"/>
                <a:cs typeface="Alexandria" pitchFamily="2" charset="-78"/>
              </a:rPr>
              <a:t>مراحل تطور البحث العلمي</a:t>
            </a:r>
            <a:endParaRPr lang="en-US" sz="2200" b="1" dirty="0">
              <a:latin typeface="Alexandria" pitchFamily="2" charset="-78"/>
              <a:cs typeface="Alexandria" pitchFamily="2" charset="-78"/>
            </a:endParaRPr>
          </a:p>
        </p:txBody>
      </p:sp>
      <p:pic>
        <p:nvPicPr>
          <p:cNvPr id="8" name="Picture 7"/>
          <p:cNvPicPr>
            <a:picLocks noChangeAspect="1"/>
          </p:cNvPicPr>
          <p:nvPr/>
        </p:nvPicPr>
        <p:blipFill>
          <a:blip r:embed="rId3"/>
          <a:stretch>
            <a:fillRect/>
          </a:stretch>
        </p:blipFill>
        <p:spPr>
          <a:xfrm>
            <a:off x="1485376" y="1343238"/>
            <a:ext cx="8467516" cy="4259162"/>
          </a:xfrm>
          <a:prstGeom prst="rect">
            <a:avLst/>
          </a:prstGeom>
        </p:spPr>
      </p:pic>
      <p:sp>
        <p:nvSpPr>
          <p:cNvPr id="7" name="Slide Number Placeholder 6"/>
          <p:cNvSpPr>
            <a:spLocks noGrp="1"/>
          </p:cNvSpPr>
          <p:nvPr>
            <p:ph type="sldNum" sz="quarter" idx="12"/>
          </p:nvPr>
        </p:nvSpPr>
        <p:spPr/>
        <p:txBody>
          <a:bodyPr/>
          <a:lstStyle/>
          <a:p>
            <a:fld id="{F7542ADD-394E-41F3-B704-951748884AEE}" type="slidenum">
              <a:rPr lang="en-US" smtClean="0"/>
              <a:t>8</a:t>
            </a:fld>
            <a:endParaRPr lang="en-US"/>
          </a:p>
        </p:txBody>
      </p:sp>
    </p:spTree>
    <p:extLst>
      <p:ext uri="{BB962C8B-B14F-4D97-AF65-F5344CB8AC3E}">
        <p14:creationId xmlns:p14="http://schemas.microsoft.com/office/powerpoint/2010/main" val="20793679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1"/>
            <a:ext cx="9345750" cy="48694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683294" y="542390"/>
            <a:ext cx="4253225" cy="707886"/>
          </a:xfrm>
          <a:prstGeom prst="rect">
            <a:avLst/>
          </a:prstGeom>
          <a:noFill/>
        </p:spPr>
        <p:txBody>
          <a:bodyPr wrap="square" rtlCol="0">
            <a:spAutoFit/>
          </a:bodyPr>
          <a:lstStyle/>
          <a:p>
            <a:pPr algn="ctr" rtl="1"/>
            <a:r>
              <a:rPr lang="ar-SY" sz="2000" b="1" kern="0" dirty="0">
                <a:latin typeface="Alexandria" pitchFamily="2" charset="-78"/>
                <a:cs typeface="Alexandria" pitchFamily="2" charset="-78"/>
              </a:rPr>
              <a:t>مفهوم </a:t>
            </a:r>
            <a:r>
              <a:rPr lang="ar-SY" sz="2000" b="1" kern="0" dirty="0" smtClean="0">
                <a:latin typeface="Alexandria" pitchFamily="2" charset="-78"/>
                <a:cs typeface="Alexandria" pitchFamily="2" charset="-78"/>
              </a:rPr>
              <a:t>العلم (</a:t>
            </a:r>
            <a:r>
              <a:rPr lang="en-US" sz="2000" b="1" kern="0" dirty="0" smtClean="0">
                <a:latin typeface="Alexandria" pitchFamily="2" charset="-78"/>
                <a:cs typeface="Alexandria" pitchFamily="2" charset="-78"/>
              </a:rPr>
              <a:t>Science</a:t>
            </a:r>
            <a:r>
              <a:rPr lang="ar-SY" sz="2000" b="1" kern="0" dirty="0" smtClean="0">
                <a:latin typeface="Alexandria" pitchFamily="2" charset="-78"/>
                <a:cs typeface="Alexandria" pitchFamily="2" charset="-78"/>
              </a:rPr>
              <a:t>) </a:t>
            </a:r>
            <a:r>
              <a:rPr lang="ar-SY" sz="2000" b="1" kern="0" dirty="0">
                <a:latin typeface="Alexandria" pitchFamily="2" charset="-78"/>
                <a:cs typeface="Alexandria" pitchFamily="2" charset="-78"/>
              </a:rPr>
              <a:t>والبحث العلمي</a:t>
            </a:r>
            <a:endParaRPr lang="en-US" sz="2000" kern="0" dirty="0">
              <a:latin typeface="Alexandria" pitchFamily="2" charset="-78"/>
              <a:cs typeface="Alexandria" pitchFamily="2" charset="-78"/>
            </a:endParaRPr>
          </a:p>
        </p:txBody>
      </p:sp>
      <p:sp>
        <p:nvSpPr>
          <p:cNvPr id="7" name="TextBox 6"/>
          <p:cNvSpPr txBox="1"/>
          <p:nvPr/>
        </p:nvSpPr>
        <p:spPr>
          <a:xfrm>
            <a:off x="1675976" y="1409915"/>
            <a:ext cx="8417320" cy="4524315"/>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
            </a:pPr>
            <a:r>
              <a:rPr lang="ar-SY" sz="1600" dirty="0">
                <a:latin typeface="Alexandria" pitchFamily="2" charset="-78"/>
                <a:cs typeface="Alexandria" pitchFamily="2" charset="-78"/>
              </a:rPr>
              <a:t>تم </a:t>
            </a:r>
            <a:r>
              <a:rPr lang="ar-SY" sz="1600" b="1" dirty="0">
                <a:latin typeface="Alexandria" pitchFamily="2" charset="-78"/>
                <a:cs typeface="Alexandria" pitchFamily="2" charset="-78"/>
              </a:rPr>
              <a:t>تعريف العلم </a:t>
            </a:r>
            <a:r>
              <a:rPr lang="ar-SY" sz="1600" dirty="0">
                <a:latin typeface="Alexandria" pitchFamily="2" charset="-78"/>
                <a:cs typeface="Alexandria" pitchFamily="2" charset="-78"/>
              </a:rPr>
              <a:t>من منظورات مختلفة وبطرق مختلفة منها</a:t>
            </a:r>
            <a:r>
              <a:rPr lang="ar-SY" sz="1600" dirty="0" smtClean="0">
                <a:latin typeface="Alexandria" pitchFamily="2" charset="-78"/>
                <a:cs typeface="Alexandria" pitchFamily="2" charset="-78"/>
              </a:rPr>
              <a:t>:</a:t>
            </a:r>
            <a:endParaRPr lang="en-US" sz="1600" dirty="0" smtClean="0">
              <a:latin typeface="Alexandria" pitchFamily="2" charset="-78"/>
              <a:cs typeface="Alexandria" pitchFamily="2" charset="-78"/>
            </a:endParaRPr>
          </a:p>
          <a:p>
            <a:pPr marL="285750" indent="-285750" algn="just" rtl="1">
              <a:lnSpc>
                <a:spcPct val="150000"/>
              </a:lnSpc>
              <a:buFont typeface="Wingdings" panose="05000000000000000000" pitchFamily="2" charset="2"/>
              <a:buChar char="§"/>
            </a:pPr>
            <a:r>
              <a:rPr lang="ar-SY" sz="1600" dirty="0">
                <a:latin typeface="Alexandria" pitchFamily="2" charset="-78"/>
                <a:cs typeface="Alexandria" pitchFamily="2" charset="-78"/>
              </a:rPr>
              <a:t>مجموعة من المعارف الإنسانية التي تتضمن  المبادئ والفرضيات والحقائق والقوانين بهدف تفسير ظواهر </a:t>
            </a:r>
            <a:r>
              <a:rPr lang="ar-SY" sz="1600" dirty="0" smtClean="0">
                <a:latin typeface="Alexandria" pitchFamily="2" charset="-78"/>
                <a:cs typeface="Alexandria" pitchFamily="2" charset="-78"/>
              </a:rPr>
              <a:t>الكون</a:t>
            </a:r>
            <a:r>
              <a:rPr lang="en-US" sz="1600" dirty="0" smtClean="0">
                <a:latin typeface="Alexandria" pitchFamily="2" charset="-78"/>
                <a:cs typeface="Alexandria" pitchFamily="2" charset="-78"/>
              </a:rPr>
              <a:t>.</a:t>
            </a:r>
            <a:r>
              <a:rPr lang="ar-SY" sz="1600" dirty="0" smtClean="0">
                <a:latin typeface="Alexandria" pitchFamily="2" charset="-78"/>
                <a:cs typeface="Alexandria" pitchFamily="2" charset="-78"/>
              </a:rPr>
              <a:t> وقد </a:t>
            </a:r>
            <a:r>
              <a:rPr lang="ar-SY" sz="1600" b="1" dirty="0" smtClean="0">
                <a:latin typeface="Alexandria" pitchFamily="2" charset="-78"/>
                <a:cs typeface="Alexandria" pitchFamily="2" charset="-78"/>
              </a:rPr>
              <a:t>اعتبر </a:t>
            </a:r>
            <a:r>
              <a:rPr lang="ar-SY" sz="1600" b="1" dirty="0" err="1" smtClean="0">
                <a:latin typeface="Alexandria" pitchFamily="2" charset="-78"/>
                <a:cs typeface="Alexandria" pitchFamily="2" charset="-78"/>
              </a:rPr>
              <a:t>كونانت</a:t>
            </a:r>
            <a:r>
              <a:rPr lang="ar-SY" sz="1600" b="1" dirty="0" smtClean="0">
                <a:latin typeface="Alexandria" pitchFamily="2" charset="-78"/>
                <a:cs typeface="Alexandria" pitchFamily="2" charset="-78"/>
              </a:rPr>
              <a:t> (</a:t>
            </a:r>
            <a:r>
              <a:rPr lang="en-US" sz="1600" b="1" dirty="0" smtClean="0">
                <a:latin typeface="Alexandria" pitchFamily="2" charset="-78"/>
                <a:cs typeface="Alexandria" pitchFamily="2" charset="-78"/>
              </a:rPr>
              <a:t>Conant</a:t>
            </a:r>
            <a:r>
              <a:rPr lang="ar-SY" sz="1600" b="1" dirty="0" smtClean="0">
                <a:latin typeface="Alexandria" pitchFamily="2" charset="-78"/>
                <a:cs typeface="Alexandria" pitchFamily="2" charset="-78"/>
              </a:rPr>
              <a:t> ) </a:t>
            </a:r>
            <a:r>
              <a:rPr lang="ar-SY" sz="1600" dirty="0" smtClean="0">
                <a:latin typeface="Alexandria" pitchFamily="2" charset="-78"/>
                <a:cs typeface="Alexandria" pitchFamily="2" charset="-78"/>
              </a:rPr>
              <a:t>هذه النظرة للعلم جامدة فالنظرة الأخرى ترى العلم متحركاً ديناميكياً ونشاط انساني متصل لا يعرف الثبات او الجمود.</a:t>
            </a:r>
          </a:p>
          <a:p>
            <a:pPr marL="285750" indent="-285750" algn="just" rtl="1">
              <a:lnSpc>
                <a:spcPct val="150000"/>
              </a:lnSpc>
              <a:buFont typeface="Wingdings" panose="05000000000000000000" pitchFamily="2" charset="2"/>
              <a:buChar char="§"/>
            </a:pPr>
            <a:r>
              <a:rPr lang="ar-SY" sz="1600" dirty="0">
                <a:latin typeface="Alexandria" pitchFamily="2" charset="-78"/>
                <a:cs typeface="Alexandria" pitchFamily="2" charset="-78"/>
              </a:rPr>
              <a:t>المعرفة المنسقة التي تنشأ عن الملاحظة والدراسة والتجريب بغرض تحديد أسس ما تم </a:t>
            </a:r>
            <a:r>
              <a:rPr lang="ar-SY" sz="1600" dirty="0" smtClean="0">
                <a:latin typeface="Alexandria" pitchFamily="2" charset="-78"/>
                <a:cs typeface="Alexandria" pitchFamily="2" charset="-78"/>
              </a:rPr>
              <a:t>دراسته</a:t>
            </a:r>
          </a:p>
          <a:p>
            <a:pPr marL="285750" indent="-285750" algn="just" rtl="1">
              <a:lnSpc>
                <a:spcPct val="150000"/>
              </a:lnSpc>
              <a:buFont typeface="Wingdings" panose="05000000000000000000" pitchFamily="2" charset="2"/>
              <a:buChar char="§"/>
            </a:pPr>
            <a:r>
              <a:rPr lang="ar-SY" sz="1600" dirty="0" smtClean="0">
                <a:latin typeface="Alexandria" pitchFamily="2" charset="-78"/>
                <a:cs typeface="Alexandria" pitchFamily="2" charset="-78"/>
              </a:rPr>
              <a:t>أما </a:t>
            </a:r>
            <a:r>
              <a:rPr lang="ar-SY" sz="1600" b="1" dirty="0" smtClean="0">
                <a:latin typeface="Alexandria" pitchFamily="2" charset="-78"/>
                <a:cs typeface="Alexandria" pitchFamily="2" charset="-78"/>
              </a:rPr>
              <a:t>قاموس </a:t>
            </a:r>
            <a:r>
              <a:rPr lang="en-US" sz="1600" b="1" dirty="0" smtClean="0">
                <a:latin typeface="Alexandria" pitchFamily="2" charset="-78"/>
                <a:cs typeface="Alexandria" pitchFamily="2" charset="-78"/>
              </a:rPr>
              <a:t>Oxford</a:t>
            </a:r>
            <a:r>
              <a:rPr lang="ar-SY" sz="1600" dirty="0" smtClean="0">
                <a:latin typeface="Alexandria" pitchFamily="2" charset="-78"/>
                <a:cs typeface="Alexandria" pitchFamily="2" charset="-78"/>
              </a:rPr>
              <a:t> فيعرفه: ذلك الفرع من الدراسة الذي يتعلق بجسد مترابط من الحقائق الثابتة المصنفة والتي تحكمها قوانين عامة وتحوي على طرق ومناهج موثوق بها لاكتشاف الحقائق الجديدة في نطاق الدراسة.</a:t>
            </a:r>
          </a:p>
          <a:p>
            <a:pPr marL="285750" indent="-285750" algn="just" rtl="1">
              <a:lnSpc>
                <a:spcPct val="150000"/>
              </a:lnSpc>
              <a:buFont typeface="Wingdings" panose="05000000000000000000" pitchFamily="2" charset="2"/>
              <a:buChar char="§"/>
            </a:pPr>
            <a:r>
              <a:rPr lang="ar-SY" sz="1600" dirty="0" smtClean="0">
                <a:latin typeface="Alexandria" pitchFamily="2" charset="-78"/>
                <a:cs typeface="Alexandria" pitchFamily="2" charset="-78"/>
              </a:rPr>
              <a:t>يعرف </a:t>
            </a:r>
            <a:r>
              <a:rPr lang="ar-SY" sz="1600" b="1" dirty="0" smtClean="0">
                <a:latin typeface="Alexandria" pitchFamily="2" charset="-78"/>
                <a:cs typeface="Alexandria" pitchFamily="2" charset="-78"/>
              </a:rPr>
              <a:t>عوده وزميله</a:t>
            </a:r>
            <a:r>
              <a:rPr lang="ar-SY" sz="1600" dirty="0" smtClean="0">
                <a:latin typeface="Alexandria" pitchFamily="2" charset="-78"/>
                <a:cs typeface="Alexandria" pitchFamily="2" charset="-78"/>
              </a:rPr>
              <a:t>: </a:t>
            </a:r>
            <a:r>
              <a:rPr lang="ar-SY" sz="1600" dirty="0">
                <a:latin typeface="Alexandria" pitchFamily="2" charset="-78"/>
                <a:cs typeface="Alexandria" pitchFamily="2" charset="-78"/>
              </a:rPr>
              <a:t>جهد إنساني عقلي منظم ،وفق منهج محدد في البحث ،يشتمل على خطوات وطرائق محددة يقود للمعرفة التي  تطور الحياة </a:t>
            </a:r>
            <a:r>
              <a:rPr lang="ar-SY" sz="1600" dirty="0" smtClean="0">
                <a:latin typeface="Alexandria" pitchFamily="2" charset="-78"/>
                <a:cs typeface="Alexandria" pitchFamily="2" charset="-78"/>
              </a:rPr>
              <a:t>وحل </a:t>
            </a:r>
            <a:r>
              <a:rPr lang="ar-SY" sz="1600" dirty="0">
                <a:latin typeface="Alexandria" pitchFamily="2" charset="-78"/>
                <a:cs typeface="Alexandria" pitchFamily="2" charset="-78"/>
              </a:rPr>
              <a:t>مشاكلها</a:t>
            </a:r>
            <a:r>
              <a:rPr lang="ar-SY" sz="1600" dirty="0" smtClean="0">
                <a:latin typeface="Alexandria" pitchFamily="2" charset="-78"/>
                <a:cs typeface="Alexandria" pitchFamily="2" charset="-78"/>
              </a:rPr>
              <a:t>.</a:t>
            </a:r>
            <a:endParaRPr lang="ar-SA" sz="1600" dirty="0">
              <a:latin typeface="Alexandria" pitchFamily="2" charset="-78"/>
              <a:cs typeface="Alexandria" pitchFamily="2" charset="-78"/>
            </a:endParaRPr>
          </a:p>
        </p:txBody>
      </p:sp>
      <p:sp>
        <p:nvSpPr>
          <p:cNvPr id="8" name="Slide Number Placeholder 7"/>
          <p:cNvSpPr>
            <a:spLocks noGrp="1"/>
          </p:cNvSpPr>
          <p:nvPr>
            <p:ph type="sldNum" sz="quarter" idx="12"/>
          </p:nvPr>
        </p:nvSpPr>
        <p:spPr/>
        <p:txBody>
          <a:bodyPr/>
          <a:lstStyle/>
          <a:p>
            <a:fld id="{F7542ADD-394E-41F3-B704-951748884AEE}" type="slidenum">
              <a:rPr lang="en-US" smtClean="0"/>
              <a:t>9</a:t>
            </a:fld>
            <a:endParaRPr lang="en-US"/>
          </a:p>
        </p:txBody>
      </p:sp>
    </p:spTree>
    <p:extLst>
      <p:ext uri="{BB962C8B-B14F-4D97-AF65-F5344CB8AC3E}">
        <p14:creationId xmlns:p14="http://schemas.microsoft.com/office/powerpoint/2010/main" val="390152123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253225" cy="430887"/>
          </a:xfrm>
          <a:prstGeom prst="rect">
            <a:avLst/>
          </a:prstGeom>
          <a:noFill/>
        </p:spPr>
        <p:txBody>
          <a:bodyPr wrap="square" rtlCol="0">
            <a:spAutoFit/>
          </a:bodyPr>
          <a:lstStyle/>
          <a:p>
            <a:pPr algn="ctr"/>
            <a:r>
              <a:rPr lang="ar-SY" sz="2200" b="1" kern="0" dirty="0">
                <a:latin typeface="Alexandria" pitchFamily="2" charset="-78"/>
                <a:cs typeface="Alexandria" pitchFamily="2" charset="-78"/>
              </a:rPr>
              <a:t>مفهوم العلم والبحث العلمي</a:t>
            </a:r>
            <a:endParaRPr lang="en-US" sz="2200" kern="0" dirty="0">
              <a:latin typeface="Alexandria" pitchFamily="2" charset="-78"/>
              <a:cs typeface="Alexandria" pitchFamily="2" charset="-78"/>
            </a:endParaRPr>
          </a:p>
        </p:txBody>
      </p:sp>
      <p:sp>
        <p:nvSpPr>
          <p:cNvPr id="8" name="سهم للأسفل 17"/>
          <p:cNvSpPr/>
          <p:nvPr/>
        </p:nvSpPr>
        <p:spPr>
          <a:xfrm>
            <a:off x="4249968" y="1493191"/>
            <a:ext cx="3194185" cy="1894172"/>
          </a:xfrm>
          <a:prstGeom prst="downArrow">
            <a:avLst/>
          </a:prstGeom>
          <a:solidFill>
            <a:srgbClr val="00AEEF"/>
          </a:solidFill>
          <a:ln>
            <a:solidFill>
              <a:srgbClr val="006C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lnSpc>
                <a:spcPct val="150000"/>
              </a:lnSpc>
            </a:pPr>
            <a:r>
              <a:rPr lang="ar-SY" sz="1600" dirty="0">
                <a:solidFill>
                  <a:schemeClr val="tx1"/>
                </a:solidFill>
                <a:latin typeface="Alexandria" pitchFamily="2" charset="-78"/>
                <a:cs typeface="Alexandria" pitchFamily="2" charset="-78"/>
              </a:rPr>
              <a:t>تتفق التعريفات المختلفة للعلم في نقطتين أساسيتين:</a:t>
            </a:r>
          </a:p>
        </p:txBody>
      </p:sp>
      <p:sp>
        <p:nvSpPr>
          <p:cNvPr id="9" name="مخطط انسيابي: شريط مثقب 19"/>
          <p:cNvSpPr/>
          <p:nvPr/>
        </p:nvSpPr>
        <p:spPr>
          <a:xfrm>
            <a:off x="7586349" y="3130827"/>
            <a:ext cx="2348229" cy="960171"/>
          </a:xfrm>
          <a:prstGeom prst="flowChartPunchedTape">
            <a:avLst/>
          </a:prstGeom>
          <a:solidFill>
            <a:srgbClr val="88DAD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r" rtl="1"/>
            <a:r>
              <a:rPr lang="ar-SY" sz="2000" b="1" dirty="0">
                <a:solidFill>
                  <a:schemeClr val="accent1">
                    <a:lumMod val="50000"/>
                  </a:schemeClr>
                </a:solidFill>
                <a:latin typeface="Simplified Arabic" panose="02020603050405020304" pitchFamily="18" charset="-78"/>
                <a:cs typeface="Simplified Arabic" panose="02020603050405020304" pitchFamily="18" charset="-78"/>
              </a:rPr>
              <a:t>* أنه المعرفة والإدراك</a:t>
            </a:r>
          </a:p>
        </p:txBody>
      </p:sp>
      <p:sp>
        <p:nvSpPr>
          <p:cNvPr id="10" name="مخطط انسيابي: شريط مثقب 20"/>
          <p:cNvSpPr/>
          <p:nvPr/>
        </p:nvSpPr>
        <p:spPr>
          <a:xfrm>
            <a:off x="2038258" y="3130828"/>
            <a:ext cx="2366534" cy="960171"/>
          </a:xfrm>
          <a:prstGeom prst="flowChartPunchedTape">
            <a:avLst/>
          </a:prstGeom>
          <a:solidFill>
            <a:srgbClr val="88DAD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r" rtl="1"/>
            <a:r>
              <a:rPr lang="ar-SY" sz="2000" b="1" dirty="0">
                <a:solidFill>
                  <a:schemeClr val="accent1">
                    <a:lumMod val="50000"/>
                  </a:schemeClr>
                </a:solidFill>
                <a:latin typeface="Simplified Arabic" panose="02020603050405020304" pitchFamily="18" charset="-78"/>
                <a:cs typeface="Simplified Arabic" panose="02020603050405020304" pitchFamily="18" charset="-78"/>
              </a:rPr>
              <a:t>*ينشأ نتيجة للدراسات والتجارب</a:t>
            </a:r>
          </a:p>
        </p:txBody>
      </p:sp>
      <p:sp>
        <p:nvSpPr>
          <p:cNvPr id="7" name="Slide Number Placeholder 6"/>
          <p:cNvSpPr>
            <a:spLocks noGrp="1"/>
          </p:cNvSpPr>
          <p:nvPr>
            <p:ph type="sldNum" sz="quarter" idx="12"/>
          </p:nvPr>
        </p:nvSpPr>
        <p:spPr/>
        <p:txBody>
          <a:bodyPr/>
          <a:lstStyle/>
          <a:p>
            <a:fld id="{F7542ADD-394E-41F3-B704-951748884AEE}" type="slidenum">
              <a:rPr lang="en-US" smtClean="0"/>
              <a:t>10</a:t>
            </a:fld>
            <a:endParaRPr lang="en-US"/>
          </a:p>
        </p:txBody>
      </p:sp>
    </p:spTree>
    <p:extLst>
      <p:ext uri="{BB962C8B-B14F-4D97-AF65-F5344CB8AC3E}">
        <p14:creationId xmlns:p14="http://schemas.microsoft.com/office/powerpoint/2010/main" val="73081106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253225" cy="430887"/>
          </a:xfrm>
          <a:prstGeom prst="rect">
            <a:avLst/>
          </a:prstGeom>
          <a:noFill/>
        </p:spPr>
        <p:txBody>
          <a:bodyPr wrap="square" rtlCol="0">
            <a:spAutoFit/>
          </a:bodyPr>
          <a:lstStyle/>
          <a:p>
            <a:pPr algn="ctr"/>
            <a:r>
              <a:rPr lang="ar-SY" sz="2200" b="1" kern="0" dirty="0">
                <a:latin typeface="Alexandria" pitchFamily="2" charset="-78"/>
                <a:cs typeface="Alexandria" pitchFamily="2" charset="-78"/>
              </a:rPr>
              <a:t>مفهوم العلم والبحث العلمي</a:t>
            </a:r>
            <a:endParaRPr lang="en-US" sz="2200" kern="0" dirty="0">
              <a:latin typeface="Alexandria" pitchFamily="2" charset="-78"/>
              <a:cs typeface="Alexandria" pitchFamily="2" charset="-78"/>
            </a:endParaRPr>
          </a:p>
        </p:txBody>
      </p:sp>
      <p:sp>
        <p:nvSpPr>
          <p:cNvPr id="7" name="TextBox 6"/>
          <p:cNvSpPr txBox="1"/>
          <p:nvPr/>
        </p:nvSpPr>
        <p:spPr>
          <a:xfrm>
            <a:off x="1645277" y="1894441"/>
            <a:ext cx="8417320" cy="2974532"/>
          </a:xfrm>
          <a:prstGeom prst="rect">
            <a:avLst/>
          </a:prstGeom>
          <a:noFill/>
        </p:spPr>
        <p:txBody>
          <a:bodyPr wrap="square" rtlCol="0">
            <a:spAutoFit/>
          </a:bodyPr>
          <a:lstStyle/>
          <a:p>
            <a:pPr marL="285750" indent="-285750" algn="just" rtl="1">
              <a:lnSpc>
                <a:spcPct val="200000"/>
              </a:lnSpc>
              <a:buFont typeface="Wingdings" panose="05000000000000000000" pitchFamily="2" charset="2"/>
              <a:buChar char="§"/>
            </a:pPr>
            <a:r>
              <a:rPr lang="ar-SY" sz="1600" b="1" dirty="0" smtClean="0">
                <a:latin typeface="Alexandria" pitchFamily="2" charset="-78"/>
                <a:cs typeface="Alexandria" pitchFamily="2" charset="-78"/>
              </a:rPr>
              <a:t>المعرفة العلمية </a:t>
            </a:r>
            <a:r>
              <a:rPr lang="ar-SY" sz="1600" dirty="0" smtClean="0">
                <a:latin typeface="Alexandria" pitchFamily="2" charset="-78"/>
                <a:cs typeface="Alexandria" pitchFamily="2" charset="-78"/>
              </a:rPr>
              <a:t>المتوافرة لدى الانسان هي حصيلة جهود متواصلة تحققت عبر العصور المختلفة، </a:t>
            </a:r>
          </a:p>
          <a:p>
            <a:pPr marL="285750" indent="-285750" algn="just" rtl="1">
              <a:lnSpc>
                <a:spcPct val="200000"/>
              </a:lnSpc>
              <a:buFont typeface="Wingdings" panose="05000000000000000000" pitchFamily="2" charset="2"/>
              <a:buChar char="§"/>
            </a:pPr>
            <a:r>
              <a:rPr lang="ar-SY" sz="1600" dirty="0" smtClean="0">
                <a:latin typeface="Alexandria" pitchFamily="2" charset="-78"/>
                <a:cs typeface="Alexandria" pitchFamily="2" charset="-78"/>
              </a:rPr>
              <a:t>ومن ابرز خصائص المعرفة العلمية (التصحيح الذاتي) التي ترتبط بخطوات معينة كالمشاهدة والتجربة واختبار الفرضيات وصياغة النظريات واستخدامها في التنبؤ والاستنتاج.</a:t>
            </a:r>
          </a:p>
          <a:p>
            <a:pPr marL="285750" indent="-285750" algn="just" rtl="1">
              <a:lnSpc>
                <a:spcPct val="200000"/>
              </a:lnSpc>
              <a:buFont typeface="Wingdings" panose="05000000000000000000" pitchFamily="2" charset="2"/>
              <a:buChar char="§"/>
            </a:pPr>
            <a:r>
              <a:rPr lang="ar-SY" sz="1600" dirty="0" smtClean="0">
                <a:latin typeface="Alexandria" pitchFamily="2" charset="-78"/>
                <a:cs typeface="Alexandria" pitchFamily="2" charset="-78"/>
              </a:rPr>
              <a:t>أي ان المعرفة الناتجة تصحح نفسها باستمرار وبالتالي هذه المعرفة ليست نهائية او مطلقة انما تخضع للتعديل والتغيير.</a:t>
            </a:r>
          </a:p>
        </p:txBody>
      </p:sp>
      <p:sp>
        <p:nvSpPr>
          <p:cNvPr id="8" name="Slide Number Placeholder 7"/>
          <p:cNvSpPr>
            <a:spLocks noGrp="1"/>
          </p:cNvSpPr>
          <p:nvPr>
            <p:ph type="sldNum" sz="quarter" idx="12"/>
          </p:nvPr>
        </p:nvSpPr>
        <p:spPr/>
        <p:txBody>
          <a:bodyPr/>
          <a:lstStyle/>
          <a:p>
            <a:fld id="{F7542ADD-394E-41F3-B704-951748884AEE}" type="slidenum">
              <a:rPr lang="en-US" smtClean="0"/>
              <a:t>11</a:t>
            </a:fld>
            <a:endParaRPr lang="en-US"/>
          </a:p>
        </p:txBody>
      </p:sp>
    </p:spTree>
    <p:extLst>
      <p:ext uri="{BB962C8B-B14F-4D97-AF65-F5344CB8AC3E}">
        <p14:creationId xmlns:p14="http://schemas.microsoft.com/office/powerpoint/2010/main" val="383258017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253225" cy="430887"/>
          </a:xfrm>
          <a:prstGeom prst="rect">
            <a:avLst/>
          </a:prstGeom>
          <a:noFill/>
        </p:spPr>
        <p:txBody>
          <a:bodyPr wrap="square" rtlCol="0">
            <a:spAutoFit/>
          </a:bodyPr>
          <a:lstStyle/>
          <a:p>
            <a:pPr algn="ctr"/>
            <a:r>
              <a:rPr lang="ar-SY" sz="2200" b="1" kern="0" dirty="0" smtClean="0">
                <a:latin typeface="Alexandria" pitchFamily="2" charset="-78"/>
                <a:cs typeface="Alexandria" pitchFamily="2" charset="-78"/>
              </a:rPr>
              <a:t>ما هو الهدف من العلم</a:t>
            </a:r>
            <a:endParaRPr lang="en-US" sz="2200" kern="0" dirty="0">
              <a:latin typeface="Alexandria" pitchFamily="2" charset="-78"/>
              <a:cs typeface="Alexandria" pitchFamily="2" charset="-78"/>
            </a:endParaRPr>
          </a:p>
        </p:txBody>
      </p:sp>
      <p:sp>
        <p:nvSpPr>
          <p:cNvPr id="7" name="TextBox 6"/>
          <p:cNvSpPr txBox="1"/>
          <p:nvPr/>
        </p:nvSpPr>
        <p:spPr>
          <a:xfrm>
            <a:off x="1645277" y="1419097"/>
            <a:ext cx="8417320" cy="4031873"/>
          </a:xfrm>
          <a:prstGeom prst="rect">
            <a:avLst/>
          </a:prstGeom>
          <a:noFill/>
        </p:spPr>
        <p:txBody>
          <a:bodyPr wrap="square" rtlCol="0">
            <a:spAutoFit/>
          </a:bodyPr>
          <a:lstStyle/>
          <a:p>
            <a:pPr marL="285750" indent="-285750" algn="just" rtl="1">
              <a:lnSpc>
                <a:spcPct val="200000"/>
              </a:lnSpc>
              <a:buFont typeface="Wingdings" panose="05000000000000000000" pitchFamily="2" charset="2"/>
              <a:buChar char="§"/>
            </a:pPr>
            <a:r>
              <a:rPr lang="ar-SY" sz="1600" b="1" dirty="0" smtClean="0">
                <a:latin typeface="Alexandria" pitchFamily="2" charset="-78"/>
                <a:cs typeface="Alexandria" pitchFamily="2" charset="-78"/>
              </a:rPr>
              <a:t>يهدف العلم الى:</a:t>
            </a:r>
          </a:p>
          <a:p>
            <a:pPr marL="342900" indent="-342900" algn="just" rtl="1">
              <a:lnSpc>
                <a:spcPct val="200000"/>
              </a:lnSpc>
              <a:buFont typeface="+mj-lt"/>
              <a:buAutoNum type="arabicPeriod"/>
            </a:pPr>
            <a:r>
              <a:rPr lang="ar-SY" sz="1600" dirty="0" smtClean="0">
                <a:latin typeface="Alexandria" pitchFamily="2" charset="-78"/>
                <a:cs typeface="Alexandria" pitchFamily="2" charset="-78"/>
              </a:rPr>
              <a:t>وصف الظواهر وتفسيرها.</a:t>
            </a:r>
          </a:p>
          <a:p>
            <a:pPr marL="342900" indent="-342900" algn="just" rtl="1">
              <a:lnSpc>
                <a:spcPct val="200000"/>
              </a:lnSpc>
              <a:buFont typeface="+mj-lt"/>
              <a:buAutoNum type="arabicPeriod"/>
            </a:pPr>
            <a:r>
              <a:rPr lang="ar-SY" sz="1600" dirty="0" smtClean="0">
                <a:latin typeface="Alexandria" pitchFamily="2" charset="-78"/>
                <a:cs typeface="Alexandria" pitchFamily="2" charset="-78"/>
              </a:rPr>
              <a:t>التنبؤ بما سيحدث مستقبلاً بالاستفادة من النماذج التي تم التوصل اليها في دراسات سابقة.</a:t>
            </a:r>
          </a:p>
          <a:p>
            <a:pPr marL="342900" indent="-342900" algn="just" rtl="1">
              <a:lnSpc>
                <a:spcPct val="200000"/>
              </a:lnSpc>
              <a:buFont typeface="+mj-lt"/>
              <a:buAutoNum type="arabicPeriod"/>
            </a:pPr>
            <a:r>
              <a:rPr lang="ar-SY" sz="1600" dirty="0" smtClean="0">
                <a:latin typeface="Alexandria" pitchFamily="2" charset="-78"/>
                <a:cs typeface="Alexandria" pitchFamily="2" charset="-78"/>
              </a:rPr>
              <a:t>ضبط الظواهر وتقويمها وضبط العوامل المؤثرة فيها ونواتجها.</a:t>
            </a:r>
          </a:p>
          <a:p>
            <a:pPr marL="342900" indent="-342900" algn="just" rtl="1">
              <a:lnSpc>
                <a:spcPct val="200000"/>
              </a:lnSpc>
              <a:buFont typeface="+mj-lt"/>
              <a:buAutoNum type="arabicPeriod"/>
            </a:pPr>
            <a:r>
              <a:rPr lang="ar-SY" sz="1600" dirty="0" smtClean="0">
                <a:latin typeface="Alexandria" pitchFamily="2" charset="-78"/>
                <a:cs typeface="Alexandria" pitchFamily="2" charset="-78"/>
              </a:rPr>
              <a:t>تنمية النشاط العقلي من خلال أساليب التفكير المنظمة.</a:t>
            </a:r>
          </a:p>
          <a:p>
            <a:pPr marL="342900" indent="-342900" algn="just" rtl="1">
              <a:lnSpc>
                <a:spcPct val="200000"/>
              </a:lnSpc>
              <a:buFont typeface="+mj-lt"/>
              <a:buAutoNum type="arabicPeriod"/>
            </a:pPr>
            <a:r>
              <a:rPr lang="ar-SY" sz="1600" dirty="0" smtClean="0">
                <a:latin typeface="Alexandria" pitchFamily="2" charset="-78"/>
                <a:cs typeface="Alexandria" pitchFamily="2" charset="-78"/>
              </a:rPr>
              <a:t>اكتشاف التطبيقات العلمية للمعرفة النظرية والتي قد تؤدي الى وسائل وأساليب ومنتجات تخدم التطور البشري. </a:t>
            </a:r>
          </a:p>
        </p:txBody>
      </p:sp>
      <p:sp>
        <p:nvSpPr>
          <p:cNvPr id="8" name="Slide Number Placeholder 7"/>
          <p:cNvSpPr>
            <a:spLocks noGrp="1"/>
          </p:cNvSpPr>
          <p:nvPr>
            <p:ph type="sldNum" sz="quarter" idx="12"/>
          </p:nvPr>
        </p:nvSpPr>
        <p:spPr/>
        <p:txBody>
          <a:bodyPr/>
          <a:lstStyle/>
          <a:p>
            <a:fld id="{F7542ADD-394E-41F3-B704-951748884AEE}" type="slidenum">
              <a:rPr lang="en-US" smtClean="0"/>
              <a:t>12</a:t>
            </a:fld>
            <a:endParaRPr lang="en-US"/>
          </a:p>
        </p:txBody>
      </p:sp>
    </p:spTree>
    <p:extLst>
      <p:ext uri="{BB962C8B-B14F-4D97-AF65-F5344CB8AC3E}">
        <p14:creationId xmlns:p14="http://schemas.microsoft.com/office/powerpoint/2010/main" val="297571941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952771" cy="430887"/>
          </a:xfrm>
          <a:prstGeom prst="rect">
            <a:avLst/>
          </a:prstGeom>
          <a:noFill/>
        </p:spPr>
        <p:txBody>
          <a:bodyPr wrap="square" rtlCol="0">
            <a:spAutoFit/>
          </a:bodyPr>
          <a:lstStyle/>
          <a:p>
            <a:pPr algn="ctr"/>
            <a:r>
              <a:rPr lang="ar-SY" sz="2200" b="1" kern="0" dirty="0" smtClean="0">
                <a:latin typeface="Alexandria" pitchFamily="2" charset="-78"/>
                <a:cs typeface="Alexandria" pitchFamily="2" charset="-78"/>
              </a:rPr>
              <a:t>التعريفات </a:t>
            </a:r>
            <a:r>
              <a:rPr lang="ar-SY" sz="2200" b="1" kern="0" dirty="0">
                <a:latin typeface="Alexandria" pitchFamily="2" charset="-78"/>
                <a:cs typeface="Alexandria" pitchFamily="2" charset="-78"/>
              </a:rPr>
              <a:t>المختلفة للبحث العلمي</a:t>
            </a:r>
            <a:endParaRPr lang="en-US" sz="2200" kern="0" dirty="0">
              <a:latin typeface="Alexandria" pitchFamily="2" charset="-78"/>
              <a:cs typeface="Alexandria" pitchFamily="2" charset="-78"/>
            </a:endParaRPr>
          </a:p>
        </p:txBody>
      </p:sp>
      <p:sp>
        <p:nvSpPr>
          <p:cNvPr id="7" name="TextBox 6"/>
          <p:cNvSpPr txBox="1"/>
          <p:nvPr/>
        </p:nvSpPr>
        <p:spPr>
          <a:xfrm>
            <a:off x="1645277" y="1419097"/>
            <a:ext cx="8417320" cy="2554545"/>
          </a:xfrm>
          <a:prstGeom prst="rect">
            <a:avLst/>
          </a:prstGeom>
          <a:noFill/>
        </p:spPr>
        <p:txBody>
          <a:bodyPr wrap="square" rtlCol="0">
            <a:spAutoFit/>
          </a:bodyPr>
          <a:lstStyle/>
          <a:p>
            <a:pPr marL="285750" indent="-285750" algn="just" rtl="1">
              <a:lnSpc>
                <a:spcPct val="200000"/>
              </a:lnSpc>
              <a:buFont typeface="Wingdings" panose="05000000000000000000" pitchFamily="2" charset="2"/>
              <a:buChar char="§"/>
            </a:pPr>
            <a:r>
              <a:rPr kumimoji="1" lang="ar-SY" altLang="ja-JP" sz="1600" kern="0" dirty="0">
                <a:solidFill>
                  <a:schemeClr val="bg2">
                    <a:lumMod val="10000"/>
                  </a:schemeClr>
                </a:solidFill>
                <a:latin typeface="Alexandria" pitchFamily="2" charset="-78"/>
                <a:ea typeface="ＭＳ Ｐゴシック" panose="020B0600070205080204" pitchFamily="34" charset="-128"/>
                <a:cs typeface="Alexandria" pitchFamily="2" charset="-78"/>
              </a:rPr>
              <a:t>وسيلة للاستقصاء الدقيق والمنظم ،يقوم بها الباحث لاكتشاف حقائق أو علاقات جديدة تساهم في حل </a:t>
            </a:r>
            <a:r>
              <a:rPr kumimoji="1" lang="ar-SY" altLang="ja-JP" sz="1600" kern="0" dirty="0" smtClean="0">
                <a:solidFill>
                  <a:schemeClr val="bg2">
                    <a:lumMod val="10000"/>
                  </a:schemeClr>
                </a:solidFill>
                <a:latin typeface="Alexandria" pitchFamily="2" charset="-78"/>
                <a:ea typeface="ＭＳ Ｐゴシック" panose="020B0600070205080204" pitchFamily="34" charset="-128"/>
                <a:cs typeface="Alexandria" pitchFamily="2" charset="-78"/>
              </a:rPr>
              <a:t>مشكلة.</a:t>
            </a:r>
            <a:endParaRPr kumimoji="1" lang="en-US" altLang="ja-JP" sz="1600" kern="0" dirty="0" smtClean="0">
              <a:solidFill>
                <a:schemeClr val="bg2">
                  <a:lumMod val="10000"/>
                </a:schemeClr>
              </a:solidFill>
              <a:latin typeface="Alexandria" pitchFamily="2" charset="-78"/>
              <a:ea typeface="ＭＳ Ｐゴシック" panose="020B0600070205080204" pitchFamily="34" charset="-128"/>
              <a:cs typeface="Alexandria" pitchFamily="2" charset="-78"/>
            </a:endParaRPr>
          </a:p>
          <a:p>
            <a:pPr marL="285750" indent="-285750" algn="just" rtl="1">
              <a:lnSpc>
                <a:spcPct val="200000"/>
              </a:lnSpc>
              <a:buFont typeface="Wingdings" panose="05000000000000000000" pitchFamily="2" charset="2"/>
              <a:buChar char="§"/>
            </a:pPr>
            <a:r>
              <a:rPr lang="ar-SY" altLang="ja-JP" sz="1600" dirty="0">
                <a:solidFill>
                  <a:sysClr val="windowText" lastClr="000000"/>
                </a:solidFill>
                <a:latin typeface="Alexandria" pitchFamily="2" charset="-78"/>
                <a:ea typeface="ＭＳ Ｐゴシック" panose="020B0600070205080204" pitchFamily="34" charset="-128"/>
                <a:cs typeface="Alexandria" pitchFamily="2" charset="-78"/>
              </a:rPr>
              <a:t> عملية منظمة لجمع البيانات أو المعلومات وتحليلها لغرض </a:t>
            </a:r>
            <a:r>
              <a:rPr lang="ar-SY" altLang="ja-JP" sz="1600" dirty="0" smtClean="0">
                <a:solidFill>
                  <a:sysClr val="windowText" lastClr="000000"/>
                </a:solidFill>
                <a:latin typeface="Alexandria" pitchFamily="2" charset="-78"/>
                <a:ea typeface="ＭＳ Ｐゴシック" panose="020B0600070205080204" pitchFamily="34" charset="-128"/>
                <a:cs typeface="Alexandria" pitchFamily="2" charset="-78"/>
              </a:rPr>
              <a:t>معين.</a:t>
            </a:r>
            <a:endParaRPr lang="en-US" altLang="ja-JP" sz="1600" dirty="0" smtClean="0">
              <a:solidFill>
                <a:sysClr val="windowText" lastClr="000000"/>
              </a:solidFill>
              <a:latin typeface="Alexandria" pitchFamily="2" charset="-78"/>
              <a:ea typeface="ＭＳ Ｐゴシック" panose="020B0600070205080204" pitchFamily="34" charset="-128"/>
              <a:cs typeface="Alexandria" pitchFamily="2" charset="-78"/>
            </a:endParaRPr>
          </a:p>
          <a:p>
            <a:pPr marL="285750" indent="-285750" algn="just" rtl="1">
              <a:lnSpc>
                <a:spcPct val="200000"/>
              </a:lnSpc>
              <a:buFont typeface="Wingdings" panose="05000000000000000000" pitchFamily="2" charset="2"/>
              <a:buChar char="§"/>
            </a:pPr>
            <a:r>
              <a:rPr lang="ar-SY" altLang="ja-JP" sz="1600" dirty="0">
                <a:solidFill>
                  <a:sysClr val="windowText" lastClr="000000"/>
                </a:solidFill>
                <a:latin typeface="Alexandria" pitchFamily="2" charset="-78"/>
                <a:ea typeface="ＭＳ Ｐゴシック" panose="020B0600070205080204" pitchFamily="34" charset="-128"/>
                <a:cs typeface="Alexandria" pitchFamily="2" charset="-78"/>
              </a:rPr>
              <a:t>سلوك إنساني منظم يهدف إلى استقصاء صحة معلومة أو توضيح ظاهرة أو البحث عن حل ناجح </a:t>
            </a:r>
            <a:r>
              <a:rPr lang="ar-SY" altLang="ja-JP" sz="1600" dirty="0" smtClean="0">
                <a:solidFill>
                  <a:sysClr val="windowText" lastClr="000000"/>
                </a:solidFill>
                <a:latin typeface="Alexandria" pitchFamily="2" charset="-78"/>
                <a:ea typeface="ＭＳ Ｐゴシック" panose="020B0600070205080204" pitchFamily="34" charset="-128"/>
                <a:cs typeface="Alexandria" pitchFamily="2" charset="-78"/>
              </a:rPr>
              <a:t>لمشكلة.</a:t>
            </a:r>
            <a:endParaRPr lang="ar-SY" altLang="ja-JP" sz="1600" dirty="0">
              <a:solidFill>
                <a:sysClr val="windowText" lastClr="000000"/>
              </a:solidFill>
              <a:latin typeface="Alexandria" pitchFamily="2" charset="-78"/>
              <a:ea typeface="ＭＳ Ｐゴシック" panose="020B0600070205080204" pitchFamily="34" charset="-128"/>
              <a:cs typeface="Alexandria" pitchFamily="2" charset="-78"/>
            </a:endParaRPr>
          </a:p>
        </p:txBody>
      </p:sp>
      <p:sp>
        <p:nvSpPr>
          <p:cNvPr id="8" name="Slide Number Placeholder 7"/>
          <p:cNvSpPr>
            <a:spLocks noGrp="1"/>
          </p:cNvSpPr>
          <p:nvPr>
            <p:ph type="sldNum" sz="quarter" idx="12"/>
          </p:nvPr>
        </p:nvSpPr>
        <p:spPr/>
        <p:txBody>
          <a:bodyPr/>
          <a:lstStyle/>
          <a:p>
            <a:fld id="{F7542ADD-394E-41F3-B704-951748884AEE}" type="slidenum">
              <a:rPr lang="en-US" smtClean="0"/>
              <a:t>13</a:t>
            </a:fld>
            <a:endParaRPr lang="en-US"/>
          </a:p>
        </p:txBody>
      </p:sp>
    </p:spTree>
    <p:extLst>
      <p:ext uri="{BB962C8B-B14F-4D97-AF65-F5344CB8AC3E}">
        <p14:creationId xmlns:p14="http://schemas.microsoft.com/office/powerpoint/2010/main" val="258708224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1" y="1285190"/>
            <a:ext cx="9369707" cy="48811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952771" cy="430887"/>
          </a:xfrm>
          <a:prstGeom prst="rect">
            <a:avLst/>
          </a:prstGeom>
          <a:noFill/>
        </p:spPr>
        <p:txBody>
          <a:bodyPr wrap="square" rtlCol="0">
            <a:spAutoFit/>
          </a:bodyPr>
          <a:lstStyle/>
          <a:p>
            <a:pPr algn="ctr"/>
            <a:r>
              <a:rPr lang="ar-SY" sz="2200" b="1" kern="0" dirty="0" smtClean="0">
                <a:latin typeface="Alexandria" pitchFamily="2" charset="-78"/>
                <a:cs typeface="Alexandria" pitchFamily="2" charset="-78"/>
              </a:rPr>
              <a:t>التعريفات </a:t>
            </a:r>
            <a:r>
              <a:rPr lang="ar-SY" sz="2200" b="1" kern="0" dirty="0">
                <a:latin typeface="Alexandria" pitchFamily="2" charset="-78"/>
                <a:cs typeface="Alexandria" pitchFamily="2" charset="-78"/>
              </a:rPr>
              <a:t>المختلفة للبحث العلمي</a:t>
            </a:r>
            <a:endParaRPr lang="en-US" sz="2200" kern="0" dirty="0">
              <a:latin typeface="Alexandria" pitchFamily="2" charset="-78"/>
              <a:cs typeface="Alexandria" pitchFamily="2" charset="-78"/>
            </a:endParaRPr>
          </a:p>
        </p:txBody>
      </p:sp>
      <p:pic>
        <p:nvPicPr>
          <p:cNvPr id="8" name="Picture 7"/>
          <p:cNvPicPr>
            <a:picLocks noChangeAspect="1"/>
          </p:cNvPicPr>
          <p:nvPr/>
        </p:nvPicPr>
        <p:blipFill>
          <a:blip r:embed="rId3"/>
          <a:stretch>
            <a:fillRect/>
          </a:stretch>
        </p:blipFill>
        <p:spPr>
          <a:xfrm>
            <a:off x="1535723" y="1285191"/>
            <a:ext cx="8558772" cy="4721514"/>
          </a:xfrm>
          <a:prstGeom prst="rect">
            <a:avLst/>
          </a:prstGeom>
        </p:spPr>
      </p:pic>
      <p:sp>
        <p:nvSpPr>
          <p:cNvPr id="7" name="Slide Number Placeholder 6"/>
          <p:cNvSpPr>
            <a:spLocks noGrp="1"/>
          </p:cNvSpPr>
          <p:nvPr>
            <p:ph type="sldNum" sz="quarter" idx="12"/>
          </p:nvPr>
        </p:nvSpPr>
        <p:spPr/>
        <p:txBody>
          <a:bodyPr/>
          <a:lstStyle/>
          <a:p>
            <a:fld id="{F7542ADD-394E-41F3-B704-951748884AEE}" type="slidenum">
              <a:rPr lang="en-US" smtClean="0"/>
              <a:t>14</a:t>
            </a:fld>
            <a:endParaRPr lang="en-US"/>
          </a:p>
        </p:txBody>
      </p:sp>
    </p:spTree>
    <p:extLst>
      <p:ext uri="{BB962C8B-B14F-4D97-AF65-F5344CB8AC3E}">
        <p14:creationId xmlns:p14="http://schemas.microsoft.com/office/powerpoint/2010/main" val="63025966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Rounded Corners 24"/>
          <p:cNvSpPr/>
          <p:nvPr/>
        </p:nvSpPr>
        <p:spPr>
          <a:xfrm>
            <a:off x="1181061" y="1285190"/>
            <a:ext cx="9369707" cy="48811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p:cNvSpPr txBox="1"/>
          <p:nvPr/>
        </p:nvSpPr>
        <p:spPr>
          <a:xfrm>
            <a:off x="3190928" y="729958"/>
            <a:ext cx="4952771" cy="430887"/>
          </a:xfrm>
          <a:prstGeom prst="rect">
            <a:avLst/>
          </a:prstGeom>
          <a:noFill/>
        </p:spPr>
        <p:txBody>
          <a:bodyPr wrap="square" rtlCol="0">
            <a:spAutoFit/>
          </a:bodyPr>
          <a:lstStyle/>
          <a:p>
            <a:pPr algn="ctr"/>
            <a:r>
              <a:rPr lang="ar-SY" sz="2200" b="1" kern="0" dirty="0" smtClean="0">
                <a:latin typeface="Alexandria" pitchFamily="2" charset="-78"/>
                <a:cs typeface="Alexandria" pitchFamily="2" charset="-78"/>
              </a:rPr>
              <a:t>التعريفات </a:t>
            </a:r>
            <a:r>
              <a:rPr lang="ar-SY" sz="2200" b="1" kern="0" dirty="0">
                <a:latin typeface="Alexandria" pitchFamily="2" charset="-78"/>
                <a:cs typeface="Alexandria" pitchFamily="2" charset="-78"/>
              </a:rPr>
              <a:t>المختلفة للبحث العلمي</a:t>
            </a:r>
            <a:endParaRPr lang="en-US" sz="2200" kern="0" dirty="0">
              <a:latin typeface="Alexandria" pitchFamily="2" charset="-78"/>
              <a:cs typeface="Alexandria" pitchFamily="2" charset="-78"/>
            </a:endParaRPr>
          </a:p>
        </p:txBody>
      </p:sp>
      <p:pic>
        <p:nvPicPr>
          <p:cNvPr id="9" name="Picture 8"/>
          <p:cNvPicPr>
            <a:picLocks noChangeAspect="1"/>
          </p:cNvPicPr>
          <p:nvPr/>
        </p:nvPicPr>
        <p:blipFill>
          <a:blip r:embed="rId4"/>
          <a:stretch>
            <a:fillRect/>
          </a:stretch>
        </p:blipFill>
        <p:spPr>
          <a:xfrm>
            <a:off x="1352529" y="1339209"/>
            <a:ext cx="9026769" cy="4803684"/>
          </a:xfrm>
          <a:prstGeom prst="rect">
            <a:avLst/>
          </a:prstGeom>
        </p:spPr>
      </p:pic>
      <p:sp>
        <p:nvSpPr>
          <p:cNvPr id="2" name="Slide Number Placeholder 1"/>
          <p:cNvSpPr>
            <a:spLocks noGrp="1"/>
          </p:cNvSpPr>
          <p:nvPr>
            <p:ph type="sldNum" sz="quarter" idx="12"/>
          </p:nvPr>
        </p:nvSpPr>
        <p:spPr/>
        <p:txBody>
          <a:bodyPr/>
          <a:lstStyle/>
          <a:p>
            <a:fld id="{F7542ADD-394E-41F3-B704-951748884AEE}" type="slidenum">
              <a:rPr lang="en-US" smtClean="0"/>
              <a:t>15</a:t>
            </a:fld>
            <a:endParaRPr lang="en-US"/>
          </a:p>
        </p:txBody>
      </p:sp>
    </p:spTree>
    <p:extLst>
      <p:ext uri="{BB962C8B-B14F-4D97-AF65-F5344CB8AC3E}">
        <p14:creationId xmlns:p14="http://schemas.microsoft.com/office/powerpoint/2010/main" val="410379525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69339"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5226241" cy="430887"/>
          </a:xfrm>
          <a:prstGeom prst="rect">
            <a:avLst/>
          </a:prstGeom>
          <a:noFill/>
        </p:spPr>
        <p:txBody>
          <a:bodyPr wrap="square" rtlCol="0">
            <a:spAutoFit/>
          </a:bodyPr>
          <a:lstStyle/>
          <a:p>
            <a:pPr algn="ctr"/>
            <a:r>
              <a:rPr lang="ar-SY" sz="2200" b="1" kern="0" dirty="0">
                <a:latin typeface="Alexandria" pitchFamily="2" charset="-78"/>
                <a:cs typeface="Alexandria" pitchFamily="2" charset="-78"/>
              </a:rPr>
              <a:t>التعريفات المختلفة للبحث العلمي</a:t>
            </a:r>
            <a:endParaRPr lang="en-US" sz="2200" kern="0" dirty="0">
              <a:latin typeface="Alexandria" pitchFamily="2" charset="-78"/>
              <a:cs typeface="Alexandria" pitchFamily="2" charset="-78"/>
            </a:endParaRPr>
          </a:p>
        </p:txBody>
      </p:sp>
      <p:sp>
        <p:nvSpPr>
          <p:cNvPr id="8" name="テキスト プレースホルダー 6">
            <a:extLst>
              <a:ext uri="{FF2B5EF4-FFF2-40B4-BE49-F238E27FC236}">
                <a16:creationId xmlns:a16="http://schemas.microsoft.com/office/drawing/2014/main" id="{4CF5D410-474C-410D-8D17-003CA19CF014}"/>
              </a:ext>
            </a:extLst>
          </p:cNvPr>
          <p:cNvSpPr txBox="1">
            <a:spLocks/>
          </p:cNvSpPr>
          <p:nvPr/>
        </p:nvSpPr>
        <p:spPr>
          <a:xfrm>
            <a:off x="5718387" y="2316207"/>
            <a:ext cx="3849050" cy="545533"/>
          </a:xfrm>
          <a:prstGeom prst="rect">
            <a:avLst/>
          </a:prstGeom>
        </p:spPr>
        <p:txBody>
          <a:bodyPr vert="horz" lIns="163275" tIns="81638" rIns="163275" bIns="81638" rtlCol="0" anchor="ctr">
            <a:noAutofit/>
          </a:bodyPr>
          <a:lstStyle>
            <a:lvl1pPr marL="0" indent="0" algn="ctr" defTabSz="1632753" rtl="0" eaLnBrk="1" latinLnBrk="0" hangingPunct="1">
              <a:lnSpc>
                <a:spcPct val="120000"/>
              </a:lnSpc>
              <a:spcBef>
                <a:spcPts val="1200"/>
              </a:spcBef>
              <a:buFont typeface="Arial" panose="020B0604020202020204" pitchFamily="34" charset="0"/>
              <a:buNone/>
              <a:defRPr kumimoji="1" sz="2800" i="0" kern="1200" baseline="0">
                <a:solidFill>
                  <a:schemeClr val="bg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rtl="1"/>
            <a:endParaRPr lang="ar-SY" altLang="ja-JP" sz="1800" b="1" dirty="0">
              <a:solidFill>
                <a:sysClr val="windowText" lastClr="000000"/>
              </a:solidFill>
              <a:ea typeface="ＭＳ Ｐゴシック" panose="020B0600070205080204" pitchFamily="34" charset="-128"/>
            </a:endParaRPr>
          </a:p>
        </p:txBody>
      </p:sp>
      <p:sp>
        <p:nvSpPr>
          <p:cNvPr id="9" name="テキスト プレースホルダー 6">
            <a:extLst>
              <a:ext uri="{FF2B5EF4-FFF2-40B4-BE49-F238E27FC236}">
                <a16:creationId xmlns:a16="http://schemas.microsoft.com/office/drawing/2014/main" id="{3074CA7D-376E-4190-83EB-9F9D9417E0F3}"/>
              </a:ext>
            </a:extLst>
          </p:cNvPr>
          <p:cNvSpPr txBox="1">
            <a:spLocks/>
          </p:cNvSpPr>
          <p:nvPr/>
        </p:nvSpPr>
        <p:spPr>
          <a:xfrm>
            <a:off x="5675300" y="3078599"/>
            <a:ext cx="3849050" cy="545533"/>
          </a:xfrm>
          <a:prstGeom prst="rect">
            <a:avLst/>
          </a:prstGeom>
        </p:spPr>
        <p:txBody>
          <a:bodyPr vert="horz" lIns="163275" tIns="81638" rIns="163275" bIns="81638" rtlCol="0" anchor="ctr">
            <a:noAutofit/>
          </a:bodyPr>
          <a:lstStyle>
            <a:lvl1pPr marL="0" indent="0" algn="ctr" defTabSz="1632753" rtl="0" eaLnBrk="1" latinLnBrk="0" hangingPunct="1">
              <a:lnSpc>
                <a:spcPct val="120000"/>
              </a:lnSpc>
              <a:spcBef>
                <a:spcPts val="1200"/>
              </a:spcBef>
              <a:buFont typeface="Arial" panose="020B0604020202020204" pitchFamily="34" charset="0"/>
              <a:buNone/>
              <a:defRPr kumimoji="1" sz="2800" i="0" kern="1200" baseline="0">
                <a:solidFill>
                  <a:schemeClr val="bg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rtl="1"/>
            <a:endParaRPr lang="ar-SY" altLang="ja-JP" sz="1800" b="1" dirty="0">
              <a:solidFill>
                <a:sysClr val="windowText" lastClr="000000"/>
              </a:solidFill>
              <a:ea typeface="ＭＳ Ｐゴシック" panose="020B0600070205080204" pitchFamily="34" charset="-128"/>
            </a:endParaRPr>
          </a:p>
        </p:txBody>
      </p:sp>
      <p:sp>
        <p:nvSpPr>
          <p:cNvPr id="10" name="テキスト プレースホルダー 6">
            <a:extLst>
              <a:ext uri="{FF2B5EF4-FFF2-40B4-BE49-F238E27FC236}">
                <a16:creationId xmlns:a16="http://schemas.microsoft.com/office/drawing/2014/main" id="{9A7454AC-F62E-4897-AAF2-DC9768BD32CE}"/>
              </a:ext>
            </a:extLst>
          </p:cNvPr>
          <p:cNvSpPr txBox="1">
            <a:spLocks/>
          </p:cNvSpPr>
          <p:nvPr/>
        </p:nvSpPr>
        <p:spPr>
          <a:xfrm>
            <a:off x="5761238" y="3796224"/>
            <a:ext cx="3849050" cy="545533"/>
          </a:xfrm>
          <a:prstGeom prst="rect">
            <a:avLst/>
          </a:prstGeom>
        </p:spPr>
        <p:txBody>
          <a:bodyPr vert="horz" lIns="163275" tIns="81638" rIns="163275" bIns="81638" rtlCol="0" anchor="ctr">
            <a:noAutofit/>
          </a:bodyPr>
          <a:lstStyle>
            <a:lvl1pPr marL="0" indent="0" algn="ctr" defTabSz="1632753" rtl="0" eaLnBrk="1" latinLnBrk="0" hangingPunct="1">
              <a:lnSpc>
                <a:spcPct val="120000"/>
              </a:lnSpc>
              <a:spcBef>
                <a:spcPts val="1200"/>
              </a:spcBef>
              <a:buFont typeface="Arial" panose="020B0604020202020204" pitchFamily="34" charset="0"/>
              <a:buNone/>
              <a:defRPr kumimoji="1" sz="2800" i="0" kern="1200" baseline="0">
                <a:solidFill>
                  <a:schemeClr val="bg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rtl="1"/>
            <a:endParaRPr lang="ar-SY" altLang="ja-JP" sz="1800" b="1" dirty="0">
              <a:solidFill>
                <a:sysClr val="windowText" lastClr="000000"/>
              </a:solidFill>
              <a:ea typeface="ＭＳ Ｐゴシック" panose="020B0600070205080204" pitchFamily="34" charset="-128"/>
            </a:endParaRPr>
          </a:p>
        </p:txBody>
      </p:sp>
      <p:sp>
        <p:nvSpPr>
          <p:cNvPr id="11" name="سهم منحني إلى اليسار 5"/>
          <p:cNvSpPr/>
          <p:nvPr/>
        </p:nvSpPr>
        <p:spPr>
          <a:xfrm>
            <a:off x="8765514" y="2408886"/>
            <a:ext cx="1603374" cy="1974776"/>
          </a:xfrm>
          <a:prstGeom prst="curvedLeftArrow">
            <a:avLst>
              <a:gd name="adj1" fmla="val 25000"/>
              <a:gd name="adj2" fmla="val 68767"/>
              <a:gd name="adj3" fmla="val 25000"/>
            </a:avLst>
          </a:prstGeom>
          <a:solidFill>
            <a:srgbClr val="F1C11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2" name="مستطيل مستدير الزوايا 10"/>
          <p:cNvSpPr/>
          <p:nvPr/>
        </p:nvSpPr>
        <p:spPr>
          <a:xfrm>
            <a:off x="6762842" y="2837267"/>
            <a:ext cx="1845841" cy="1140448"/>
          </a:xfrm>
          <a:prstGeom prst="roundRect">
            <a:avLst/>
          </a:prstGeom>
          <a:solidFill>
            <a:srgbClr val="FF99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rtl="1"/>
            <a:r>
              <a:rPr lang="ar-SY" sz="1600" dirty="0">
                <a:solidFill>
                  <a:schemeClr val="tx1"/>
                </a:solidFill>
                <a:latin typeface="Alexandria" pitchFamily="2" charset="-78"/>
                <a:cs typeface="Alexandria" pitchFamily="2" charset="-78"/>
              </a:rPr>
              <a:t>تتفق التعريفات المختلفة للبحث </a:t>
            </a:r>
            <a:r>
              <a:rPr lang="ar-SY" sz="1600" dirty="0" smtClean="0">
                <a:solidFill>
                  <a:schemeClr val="tx1"/>
                </a:solidFill>
                <a:latin typeface="Alexandria" pitchFamily="2" charset="-78"/>
                <a:cs typeface="Alexandria" pitchFamily="2" charset="-78"/>
              </a:rPr>
              <a:t>العلمي في </a:t>
            </a:r>
            <a:r>
              <a:rPr lang="en-US" sz="1600" dirty="0" smtClean="0">
                <a:solidFill>
                  <a:schemeClr val="tx1"/>
                </a:solidFill>
                <a:latin typeface="Alexandria" pitchFamily="2" charset="-78"/>
                <a:cs typeface="Alexandria" pitchFamily="2" charset="-78"/>
              </a:rPr>
              <a:t>4</a:t>
            </a:r>
            <a:r>
              <a:rPr lang="ar-SY" sz="1600" dirty="0" smtClean="0">
                <a:solidFill>
                  <a:schemeClr val="tx1"/>
                </a:solidFill>
                <a:latin typeface="Alexandria" pitchFamily="2" charset="-78"/>
                <a:cs typeface="Alexandria" pitchFamily="2" charset="-78"/>
              </a:rPr>
              <a:t> </a:t>
            </a:r>
            <a:r>
              <a:rPr lang="ar-SY" sz="1600" dirty="0">
                <a:solidFill>
                  <a:schemeClr val="tx1"/>
                </a:solidFill>
                <a:latin typeface="Alexandria" pitchFamily="2" charset="-78"/>
                <a:cs typeface="Alexandria" pitchFamily="2" charset="-78"/>
              </a:rPr>
              <a:t>نقاط أساسية:</a:t>
            </a:r>
          </a:p>
        </p:txBody>
      </p:sp>
      <p:sp>
        <p:nvSpPr>
          <p:cNvPr id="13" name="円/楕円 4">
            <a:extLst>
              <a:ext uri="{FF2B5EF4-FFF2-40B4-BE49-F238E27FC236}">
                <a16:creationId xmlns:a16="http://schemas.microsoft.com/office/drawing/2014/main" id="{B0447A35-D59B-4DFA-9D46-089B05902F9A}"/>
              </a:ext>
            </a:extLst>
          </p:cNvPr>
          <p:cNvSpPr/>
          <p:nvPr/>
        </p:nvSpPr>
        <p:spPr>
          <a:xfrm>
            <a:off x="6107625" y="3947559"/>
            <a:ext cx="365760" cy="365760"/>
          </a:xfrm>
          <a:prstGeom prst="ellipse">
            <a:avLst/>
          </a:prstGeom>
          <a:solidFill>
            <a:srgbClr val="F1C113"/>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ja-JP" altLang="en-US"/>
          </a:p>
        </p:txBody>
      </p:sp>
      <p:sp>
        <p:nvSpPr>
          <p:cNvPr id="14" name="円/楕円 4">
            <a:extLst>
              <a:ext uri="{FF2B5EF4-FFF2-40B4-BE49-F238E27FC236}">
                <a16:creationId xmlns:a16="http://schemas.microsoft.com/office/drawing/2014/main" id="{B0447A35-D59B-4DFA-9D46-089B05902F9A}"/>
              </a:ext>
            </a:extLst>
          </p:cNvPr>
          <p:cNvSpPr/>
          <p:nvPr/>
        </p:nvSpPr>
        <p:spPr>
          <a:xfrm>
            <a:off x="6126998" y="3457453"/>
            <a:ext cx="365760" cy="365760"/>
          </a:xfrm>
          <a:prstGeom prst="ellipse">
            <a:avLst/>
          </a:prstGeom>
          <a:solidFill>
            <a:srgbClr val="F1C113"/>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ja-JP" altLang="en-US"/>
          </a:p>
        </p:txBody>
      </p:sp>
      <p:sp>
        <p:nvSpPr>
          <p:cNvPr id="15" name="円/楕円 4">
            <a:extLst>
              <a:ext uri="{FF2B5EF4-FFF2-40B4-BE49-F238E27FC236}">
                <a16:creationId xmlns:a16="http://schemas.microsoft.com/office/drawing/2014/main" id="{B0447A35-D59B-4DFA-9D46-089B05902F9A}"/>
              </a:ext>
            </a:extLst>
          </p:cNvPr>
          <p:cNvSpPr/>
          <p:nvPr/>
        </p:nvSpPr>
        <p:spPr>
          <a:xfrm>
            <a:off x="6126998" y="2975866"/>
            <a:ext cx="365760" cy="365760"/>
          </a:xfrm>
          <a:prstGeom prst="ellipse">
            <a:avLst/>
          </a:prstGeom>
          <a:solidFill>
            <a:srgbClr val="F1C113"/>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ja-JP" altLang="en-US"/>
          </a:p>
        </p:txBody>
      </p:sp>
      <p:sp>
        <p:nvSpPr>
          <p:cNvPr id="16" name="円/楕円 4">
            <a:extLst>
              <a:ext uri="{FF2B5EF4-FFF2-40B4-BE49-F238E27FC236}">
                <a16:creationId xmlns:a16="http://schemas.microsoft.com/office/drawing/2014/main" id="{B0447A35-D59B-4DFA-9D46-089B05902F9A}"/>
              </a:ext>
            </a:extLst>
          </p:cNvPr>
          <p:cNvSpPr/>
          <p:nvPr/>
        </p:nvSpPr>
        <p:spPr>
          <a:xfrm>
            <a:off x="6077428" y="2488128"/>
            <a:ext cx="365760" cy="365760"/>
          </a:xfrm>
          <a:prstGeom prst="ellipse">
            <a:avLst/>
          </a:prstGeom>
          <a:solidFill>
            <a:srgbClr val="F1C113"/>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ja-JP" altLang="en-US"/>
          </a:p>
        </p:txBody>
      </p:sp>
      <p:sp>
        <p:nvSpPr>
          <p:cNvPr id="17" name="مستطيل مستدير الزوايا 11"/>
          <p:cNvSpPr/>
          <p:nvPr/>
        </p:nvSpPr>
        <p:spPr>
          <a:xfrm>
            <a:off x="1477108" y="2473819"/>
            <a:ext cx="4527134" cy="363448"/>
          </a:xfrm>
          <a:prstGeom prst="roundRect">
            <a:avLst/>
          </a:prstGeom>
          <a:solidFill>
            <a:srgbClr val="F8E29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1600" b="1" dirty="0">
                <a:solidFill>
                  <a:schemeClr val="tx1"/>
                </a:solidFill>
                <a:latin typeface="Alexandria" pitchFamily="2" charset="-78"/>
                <a:cs typeface="Alexandria" pitchFamily="2" charset="-78"/>
              </a:rPr>
              <a:t>محاولة منظمة تتبع منهجا معينا</a:t>
            </a:r>
            <a:endParaRPr lang="en-US" sz="1600" b="1" dirty="0">
              <a:solidFill>
                <a:schemeClr val="tx1"/>
              </a:solidFill>
              <a:latin typeface="Alexandria" pitchFamily="2" charset="-78"/>
              <a:cs typeface="Alexandria" pitchFamily="2" charset="-78"/>
            </a:endParaRPr>
          </a:p>
        </p:txBody>
      </p:sp>
      <p:sp>
        <p:nvSpPr>
          <p:cNvPr id="18" name="مستطيل مستدير الزوايا 14"/>
          <p:cNvSpPr/>
          <p:nvPr/>
        </p:nvSpPr>
        <p:spPr>
          <a:xfrm>
            <a:off x="1477107" y="2989385"/>
            <a:ext cx="4527135" cy="336929"/>
          </a:xfrm>
          <a:prstGeom prst="roundRect">
            <a:avLst>
              <a:gd name="adj" fmla="val 0"/>
            </a:avLst>
          </a:prstGeom>
          <a:solidFill>
            <a:srgbClr val="F8E29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b="1" dirty="0">
                <a:solidFill>
                  <a:schemeClr val="tx1"/>
                </a:solidFill>
                <a:latin typeface="Simplified Arabic" panose="02020603050405020304" pitchFamily="18" charset="-78"/>
                <a:cs typeface="Simplified Arabic" panose="02020603050405020304" pitchFamily="18" charset="-78"/>
              </a:rPr>
              <a:t> </a:t>
            </a:r>
            <a:r>
              <a:rPr lang="ar-SY" sz="1600" b="1" dirty="0">
                <a:solidFill>
                  <a:schemeClr val="tx1"/>
                </a:solidFill>
                <a:latin typeface="Alexandria" pitchFamily="2" charset="-78"/>
                <a:cs typeface="Alexandria" pitchFamily="2" charset="-78"/>
              </a:rPr>
              <a:t>هدفه زيادة الحقائق وتوسيع دائرة المعرفة</a:t>
            </a:r>
            <a:endParaRPr lang="en-US" sz="1600" b="1" dirty="0">
              <a:solidFill>
                <a:schemeClr val="tx1"/>
              </a:solidFill>
              <a:latin typeface="Alexandria" pitchFamily="2" charset="-78"/>
              <a:cs typeface="Alexandria" pitchFamily="2" charset="-78"/>
            </a:endParaRPr>
          </a:p>
        </p:txBody>
      </p:sp>
      <p:sp>
        <p:nvSpPr>
          <p:cNvPr id="19" name="مستطيل مستدير الزوايا 19"/>
          <p:cNvSpPr/>
          <p:nvPr/>
        </p:nvSpPr>
        <p:spPr>
          <a:xfrm>
            <a:off x="1477108" y="3491039"/>
            <a:ext cx="4527134" cy="362982"/>
          </a:xfrm>
          <a:prstGeom prst="roundRect">
            <a:avLst/>
          </a:prstGeom>
          <a:solidFill>
            <a:srgbClr val="F8E29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1600" b="1" dirty="0">
                <a:solidFill>
                  <a:schemeClr val="tx1"/>
                </a:solidFill>
                <a:latin typeface="Alexandria" pitchFamily="2" charset="-78"/>
                <a:cs typeface="Alexandria" pitchFamily="2" charset="-78"/>
              </a:rPr>
              <a:t>يختبر العلاقات التي يتوصل إليها قبل إعلانها</a:t>
            </a:r>
            <a:endParaRPr lang="en-US" sz="1600" b="1" dirty="0">
              <a:solidFill>
                <a:schemeClr val="tx1"/>
              </a:solidFill>
              <a:latin typeface="Alexandria" pitchFamily="2" charset="-78"/>
              <a:cs typeface="Alexandria" pitchFamily="2" charset="-78"/>
            </a:endParaRPr>
          </a:p>
        </p:txBody>
      </p:sp>
      <p:sp>
        <p:nvSpPr>
          <p:cNvPr id="20" name="مستطيل مستدير الزوايا 20"/>
          <p:cNvSpPr/>
          <p:nvPr/>
        </p:nvSpPr>
        <p:spPr>
          <a:xfrm>
            <a:off x="1477108" y="4004041"/>
            <a:ext cx="4472593" cy="373103"/>
          </a:xfrm>
          <a:prstGeom prst="roundRect">
            <a:avLst/>
          </a:prstGeom>
          <a:solidFill>
            <a:srgbClr val="F8E29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1600" b="1" dirty="0">
                <a:solidFill>
                  <a:schemeClr val="tx1"/>
                </a:solidFill>
                <a:latin typeface="Alexandria" pitchFamily="2" charset="-78"/>
                <a:cs typeface="Alexandria" pitchFamily="2" charset="-78"/>
              </a:rPr>
              <a:t>يشمل جميع ميادين الحياة ويستخدم فيها</a:t>
            </a:r>
            <a:endParaRPr lang="en-US" sz="1600" b="1" dirty="0">
              <a:solidFill>
                <a:schemeClr val="tx1"/>
              </a:solidFill>
              <a:latin typeface="Alexandria" pitchFamily="2" charset="-78"/>
              <a:cs typeface="Alexandria" pitchFamily="2" charset="-78"/>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t>16</a:t>
            </a:fld>
            <a:endParaRPr lang="en-US"/>
          </a:p>
        </p:txBody>
      </p:sp>
    </p:spTree>
    <p:extLst>
      <p:ext uri="{BB962C8B-B14F-4D97-AF65-F5344CB8AC3E}">
        <p14:creationId xmlns:p14="http://schemas.microsoft.com/office/powerpoint/2010/main" val="396950734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1"/>
            <a:ext cx="9345750" cy="48694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952771" cy="461665"/>
          </a:xfrm>
          <a:prstGeom prst="rect">
            <a:avLst/>
          </a:prstGeom>
          <a:noFill/>
        </p:spPr>
        <p:txBody>
          <a:bodyPr wrap="square" rtlCol="0">
            <a:spAutoFit/>
          </a:bodyPr>
          <a:lstStyle/>
          <a:p>
            <a:pPr algn="ctr"/>
            <a:r>
              <a:rPr lang="ar-SY" sz="2400" b="1" kern="0" dirty="0">
                <a:latin typeface="Alexandria" pitchFamily="2" charset="-78"/>
                <a:cs typeface="Alexandria" pitchFamily="2" charset="-78"/>
              </a:rPr>
              <a:t>أهداف البحث العلمي</a:t>
            </a:r>
            <a:endParaRPr lang="en-US" sz="2200" kern="0" dirty="0">
              <a:latin typeface="Alexandria" pitchFamily="2" charset="-78"/>
              <a:cs typeface="Alexandria" pitchFamily="2" charset="-78"/>
            </a:endParaRPr>
          </a:p>
        </p:txBody>
      </p:sp>
      <p:sp>
        <p:nvSpPr>
          <p:cNvPr id="7" name="TextBox 6"/>
          <p:cNvSpPr txBox="1"/>
          <p:nvPr/>
        </p:nvSpPr>
        <p:spPr>
          <a:xfrm>
            <a:off x="1645277" y="1419097"/>
            <a:ext cx="8417320" cy="4524315"/>
          </a:xfrm>
          <a:prstGeom prst="rect">
            <a:avLst/>
          </a:prstGeom>
          <a:noFill/>
        </p:spPr>
        <p:txBody>
          <a:bodyPr wrap="square" rtlCol="0">
            <a:spAutoFit/>
          </a:bodyPr>
          <a:lstStyle/>
          <a:p>
            <a:pPr marL="285750" indent="-285750" algn="just" rtl="1">
              <a:lnSpc>
                <a:spcPct val="200000"/>
              </a:lnSpc>
              <a:buFont typeface="Wingdings" panose="05000000000000000000" pitchFamily="2" charset="2"/>
              <a:buChar char="§"/>
            </a:pPr>
            <a:r>
              <a:rPr kumimoji="1" lang="ar-SY" altLang="ja-JP" sz="1600" b="1" kern="0" dirty="0" smtClean="0">
                <a:solidFill>
                  <a:schemeClr val="bg2">
                    <a:lumMod val="10000"/>
                  </a:schemeClr>
                </a:solidFill>
                <a:latin typeface="Alexandria" pitchFamily="2" charset="-78"/>
                <a:ea typeface="ＭＳ Ｐゴシック" panose="020B0600070205080204" pitchFamily="34" charset="-128"/>
                <a:cs typeface="Alexandria" pitchFamily="2" charset="-78"/>
              </a:rPr>
              <a:t>لقد أشار حاجي خليفة في القرن السابع عشر الميلادي الى أن أغراض البحث أو التأليف تقع في مراتب وهي على النحو التالي:</a:t>
            </a:r>
          </a:p>
          <a:p>
            <a:pPr marL="342900" indent="-342900" algn="just" rtl="1">
              <a:lnSpc>
                <a:spcPct val="200000"/>
              </a:lnSpc>
              <a:buFont typeface="+mj-lt"/>
              <a:buAutoNum type="arabicPeriod"/>
            </a:pPr>
            <a:r>
              <a:rPr kumimoji="1" lang="ar-SY" altLang="ja-JP" sz="1600" b="1" kern="0" dirty="0" smtClean="0">
                <a:solidFill>
                  <a:schemeClr val="bg2">
                    <a:lumMod val="10000"/>
                  </a:schemeClr>
                </a:solidFill>
                <a:latin typeface="Alexandria" pitchFamily="2" charset="-78"/>
                <a:ea typeface="ＭＳ Ｐゴシック" panose="020B0600070205080204" pitchFamily="34" charset="-128"/>
                <a:cs typeface="Alexandria" pitchFamily="2" charset="-78"/>
              </a:rPr>
              <a:t>إما شيء لم يسبق اليه فيخترعه.</a:t>
            </a:r>
          </a:p>
          <a:p>
            <a:pPr marL="342900" indent="-342900" algn="just" rtl="1">
              <a:lnSpc>
                <a:spcPct val="200000"/>
              </a:lnSpc>
              <a:buFont typeface="+mj-lt"/>
              <a:buAutoNum type="arabicPeriod"/>
            </a:pPr>
            <a:r>
              <a:rPr kumimoji="1" lang="ar-SY" altLang="ja-JP" sz="1600" b="1" kern="0" dirty="0" smtClean="0">
                <a:solidFill>
                  <a:schemeClr val="bg2">
                    <a:lumMod val="10000"/>
                  </a:schemeClr>
                </a:solidFill>
                <a:latin typeface="Alexandria" pitchFamily="2" charset="-78"/>
                <a:ea typeface="ＭＳ Ｐゴシック" panose="020B0600070205080204" pitchFamily="34" charset="-128"/>
                <a:cs typeface="Alexandria" pitchFamily="2" charset="-78"/>
              </a:rPr>
              <a:t>أو شيء ناقص </a:t>
            </a:r>
            <a:r>
              <a:rPr kumimoji="1" lang="ar-SY" altLang="ja-JP" sz="1600" b="1" kern="0" dirty="0" smtClean="0">
                <a:solidFill>
                  <a:schemeClr val="bg2">
                    <a:lumMod val="10000"/>
                  </a:schemeClr>
                </a:solidFill>
                <a:latin typeface="Alexandria" pitchFamily="2" charset="-78"/>
                <a:ea typeface="ＭＳ Ｐゴシック" panose="020B0600070205080204" pitchFamily="34" charset="-128"/>
                <a:cs typeface="Alexandria" pitchFamily="2" charset="-78"/>
              </a:rPr>
              <a:t>فيتمه.</a:t>
            </a:r>
            <a:endParaRPr kumimoji="1" lang="ar-SY" altLang="ja-JP" sz="1600" b="1" kern="0" dirty="0" smtClean="0">
              <a:solidFill>
                <a:schemeClr val="bg2">
                  <a:lumMod val="10000"/>
                </a:schemeClr>
              </a:solidFill>
              <a:latin typeface="Alexandria" pitchFamily="2" charset="-78"/>
              <a:ea typeface="ＭＳ Ｐゴシック" panose="020B0600070205080204" pitchFamily="34" charset="-128"/>
              <a:cs typeface="Alexandria" pitchFamily="2" charset="-78"/>
            </a:endParaRPr>
          </a:p>
          <a:p>
            <a:pPr marL="342900" indent="-342900" algn="just" rtl="1">
              <a:lnSpc>
                <a:spcPct val="200000"/>
              </a:lnSpc>
              <a:buFont typeface="+mj-lt"/>
              <a:buAutoNum type="arabicPeriod"/>
            </a:pPr>
            <a:r>
              <a:rPr kumimoji="1" lang="ar-SY" altLang="ja-JP" sz="1600" b="1" kern="0" dirty="0" smtClean="0">
                <a:solidFill>
                  <a:schemeClr val="bg2">
                    <a:lumMod val="10000"/>
                  </a:schemeClr>
                </a:solidFill>
                <a:latin typeface="Alexandria" pitchFamily="2" charset="-78"/>
                <a:ea typeface="ＭＳ Ｐゴシック" panose="020B0600070205080204" pitchFamily="34" charset="-128"/>
                <a:cs typeface="Alexandria" pitchFamily="2" charset="-78"/>
              </a:rPr>
              <a:t>أو شيء مغلق فيشرحه.</a:t>
            </a:r>
          </a:p>
          <a:p>
            <a:pPr marL="342900" indent="-342900" algn="just" rtl="1">
              <a:lnSpc>
                <a:spcPct val="200000"/>
              </a:lnSpc>
              <a:buFont typeface="+mj-lt"/>
              <a:buAutoNum type="arabicPeriod"/>
            </a:pPr>
            <a:r>
              <a:rPr kumimoji="1" lang="ar-SY" altLang="ja-JP" sz="1600" b="1" kern="0" dirty="0" smtClean="0">
                <a:solidFill>
                  <a:schemeClr val="bg2">
                    <a:lumMod val="10000"/>
                  </a:schemeClr>
                </a:solidFill>
                <a:latin typeface="Alexandria" pitchFamily="2" charset="-78"/>
                <a:ea typeface="ＭＳ Ｐゴシック" panose="020B0600070205080204" pitchFamily="34" charset="-128"/>
                <a:cs typeface="Alexandria" pitchFamily="2" charset="-78"/>
              </a:rPr>
              <a:t>أو شيء طويل فيختصره دون أن يخل بشيء من معانيه.</a:t>
            </a:r>
          </a:p>
          <a:p>
            <a:pPr marL="342900" indent="-342900" algn="just" rtl="1">
              <a:lnSpc>
                <a:spcPct val="200000"/>
              </a:lnSpc>
              <a:buFont typeface="+mj-lt"/>
              <a:buAutoNum type="arabicPeriod"/>
            </a:pPr>
            <a:r>
              <a:rPr kumimoji="1" lang="ar-SY" altLang="ja-JP" sz="1600" b="1" kern="0" dirty="0" smtClean="0">
                <a:solidFill>
                  <a:schemeClr val="bg2">
                    <a:lumMod val="10000"/>
                  </a:schemeClr>
                </a:solidFill>
                <a:latin typeface="Alexandria" pitchFamily="2" charset="-78"/>
                <a:ea typeface="ＭＳ Ｐゴシック" panose="020B0600070205080204" pitchFamily="34" charset="-128"/>
                <a:cs typeface="Alexandria" pitchFamily="2" charset="-78"/>
              </a:rPr>
              <a:t>أو شيء متفرق فيجمعه.</a:t>
            </a:r>
          </a:p>
          <a:p>
            <a:pPr marL="342900" indent="-342900" algn="just" rtl="1">
              <a:lnSpc>
                <a:spcPct val="200000"/>
              </a:lnSpc>
              <a:buFont typeface="+mj-lt"/>
              <a:buAutoNum type="arabicPeriod"/>
            </a:pPr>
            <a:r>
              <a:rPr kumimoji="1" lang="ar-SY" altLang="ja-JP" sz="1600" b="1" kern="0" dirty="0" smtClean="0">
                <a:solidFill>
                  <a:schemeClr val="bg2">
                    <a:lumMod val="10000"/>
                  </a:schemeClr>
                </a:solidFill>
                <a:latin typeface="Alexandria" pitchFamily="2" charset="-78"/>
                <a:ea typeface="ＭＳ Ｐゴシック" panose="020B0600070205080204" pitchFamily="34" charset="-128"/>
                <a:cs typeface="Alexandria" pitchFamily="2" charset="-78"/>
              </a:rPr>
              <a:t>أو شيء مختلط فيرتبه.</a:t>
            </a:r>
          </a:p>
          <a:p>
            <a:pPr marL="342900" indent="-342900" algn="just" rtl="1">
              <a:lnSpc>
                <a:spcPct val="200000"/>
              </a:lnSpc>
              <a:buFont typeface="+mj-lt"/>
              <a:buAutoNum type="arabicPeriod"/>
            </a:pPr>
            <a:r>
              <a:rPr kumimoji="1" lang="ar-SY" altLang="ja-JP" sz="1600" b="1" kern="0" dirty="0" smtClean="0">
                <a:solidFill>
                  <a:schemeClr val="bg2">
                    <a:lumMod val="10000"/>
                  </a:schemeClr>
                </a:solidFill>
                <a:latin typeface="Alexandria" pitchFamily="2" charset="-78"/>
                <a:ea typeface="ＭＳ Ｐゴシック" panose="020B0600070205080204" pitchFamily="34" charset="-128"/>
                <a:cs typeface="Alexandria" pitchFamily="2" charset="-78"/>
              </a:rPr>
              <a:t>أو شيء أخطأ في تصنيفه </a:t>
            </a:r>
            <a:r>
              <a:rPr kumimoji="1" lang="ar-SY" altLang="ja-JP" sz="1600" b="1" kern="0" dirty="0" smtClean="0">
                <a:solidFill>
                  <a:schemeClr val="bg2">
                    <a:lumMod val="10000"/>
                  </a:schemeClr>
                </a:solidFill>
                <a:latin typeface="Alexandria" pitchFamily="2" charset="-78"/>
                <a:ea typeface="ＭＳ Ｐゴシック" panose="020B0600070205080204" pitchFamily="34" charset="-128"/>
                <a:cs typeface="Alexandria" pitchFamily="2" charset="-78"/>
              </a:rPr>
              <a:t>فيصلحه.</a:t>
            </a:r>
            <a:endParaRPr lang="ar-SY" altLang="ja-JP" sz="1600" b="1" dirty="0">
              <a:solidFill>
                <a:sysClr val="windowText" lastClr="000000"/>
              </a:solidFill>
              <a:latin typeface="Alexandria" pitchFamily="2" charset="-78"/>
              <a:ea typeface="ＭＳ Ｐゴシック" panose="020B0600070205080204" pitchFamily="34" charset="-128"/>
              <a:cs typeface="Alexandria" pitchFamily="2" charset="-78"/>
            </a:endParaRPr>
          </a:p>
        </p:txBody>
      </p:sp>
      <p:sp>
        <p:nvSpPr>
          <p:cNvPr id="8" name="Slide Number Placeholder 7"/>
          <p:cNvSpPr>
            <a:spLocks noGrp="1"/>
          </p:cNvSpPr>
          <p:nvPr>
            <p:ph type="sldNum" sz="quarter" idx="12"/>
          </p:nvPr>
        </p:nvSpPr>
        <p:spPr/>
        <p:txBody>
          <a:bodyPr/>
          <a:lstStyle/>
          <a:p>
            <a:fld id="{F7542ADD-394E-41F3-B704-951748884AEE}" type="slidenum">
              <a:rPr lang="en-US" smtClean="0"/>
              <a:t>17</a:t>
            </a:fld>
            <a:endParaRPr lang="en-US"/>
          </a:p>
        </p:txBody>
      </p:sp>
    </p:spTree>
    <p:extLst>
      <p:ext uri="{BB962C8B-B14F-4D97-AF65-F5344CB8AC3E}">
        <p14:creationId xmlns:p14="http://schemas.microsoft.com/office/powerpoint/2010/main" val="321648032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952771" cy="461665"/>
          </a:xfrm>
          <a:prstGeom prst="rect">
            <a:avLst/>
          </a:prstGeom>
          <a:noFill/>
        </p:spPr>
        <p:txBody>
          <a:bodyPr wrap="square" rtlCol="0">
            <a:spAutoFit/>
          </a:bodyPr>
          <a:lstStyle/>
          <a:p>
            <a:pPr algn="ctr"/>
            <a:r>
              <a:rPr lang="ar-SY" sz="2400" b="1" kern="0" dirty="0">
                <a:latin typeface="Alexandria" pitchFamily="2" charset="-78"/>
                <a:cs typeface="Alexandria" pitchFamily="2" charset="-78"/>
              </a:rPr>
              <a:t>أهداف البحث العلمي</a:t>
            </a:r>
            <a:endParaRPr lang="en-US" sz="2200" kern="0" dirty="0">
              <a:latin typeface="Alexandria" pitchFamily="2" charset="-78"/>
              <a:cs typeface="Alexandria" pitchFamily="2" charset="-78"/>
            </a:endParaRPr>
          </a:p>
        </p:txBody>
      </p:sp>
      <p:sp>
        <p:nvSpPr>
          <p:cNvPr id="7" name="TextBox 6"/>
          <p:cNvSpPr txBox="1"/>
          <p:nvPr/>
        </p:nvSpPr>
        <p:spPr>
          <a:xfrm>
            <a:off x="1645277" y="1419097"/>
            <a:ext cx="8417320" cy="338554"/>
          </a:xfrm>
          <a:prstGeom prst="rect">
            <a:avLst/>
          </a:prstGeom>
          <a:noFill/>
        </p:spPr>
        <p:txBody>
          <a:bodyPr wrap="square" rtlCol="0">
            <a:spAutoFit/>
          </a:bodyPr>
          <a:lstStyle/>
          <a:p>
            <a:pPr marL="88104" algn="just" rtl="1">
              <a:lnSpc>
                <a:spcPct val="100000"/>
              </a:lnSpc>
              <a:spcBef>
                <a:spcPct val="20000"/>
              </a:spcBef>
              <a:buClr>
                <a:srgbClr val="C00000"/>
              </a:buClr>
              <a:buSzPct val="95000"/>
              <a:tabLst>
                <a:tab pos="130966" algn="l"/>
              </a:tabLst>
            </a:pPr>
            <a:r>
              <a:rPr lang="ar-SY" sz="1600" b="1" dirty="0">
                <a:latin typeface="Alexandria" pitchFamily="2" charset="-78"/>
                <a:cs typeface="Alexandria" pitchFamily="2" charset="-78"/>
              </a:rPr>
              <a:t>هناك أربعة أهداف أساسية تسعى البحوث العلمية لتحقيقها:</a:t>
            </a:r>
          </a:p>
        </p:txBody>
      </p:sp>
      <p:pic>
        <p:nvPicPr>
          <p:cNvPr id="8" name="صورة 4">
            <a:extLst>
              <a:ext uri="{FF2B5EF4-FFF2-40B4-BE49-F238E27FC236}">
                <a16:creationId xmlns:a16="http://schemas.microsoft.com/office/drawing/2014/main" id="{46FB4882-8F70-4C57-83DB-DECD18CCC12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41686" y="1750856"/>
            <a:ext cx="2713463" cy="3428327"/>
          </a:xfrm>
          <a:prstGeom prst="ellipse">
            <a:avLst/>
          </a:prstGeom>
          <a:ln>
            <a:noFill/>
          </a:ln>
          <a:effectLst>
            <a:softEdge rad="112500"/>
          </a:effectLst>
        </p:spPr>
      </p:pic>
      <p:sp>
        <p:nvSpPr>
          <p:cNvPr id="9" name="角丸四角形 35">
            <a:extLst>
              <a:ext uri="{FF2B5EF4-FFF2-40B4-BE49-F238E27FC236}">
                <a16:creationId xmlns:a16="http://schemas.microsoft.com/office/drawing/2014/main" id="{4FCA17BB-FD54-4643-AFB6-EF328A5D1CD9}"/>
              </a:ext>
            </a:extLst>
          </p:cNvPr>
          <p:cNvSpPr/>
          <p:nvPr/>
        </p:nvSpPr>
        <p:spPr>
          <a:xfrm>
            <a:off x="4365394" y="2097087"/>
            <a:ext cx="5738549" cy="645211"/>
          </a:xfrm>
          <a:prstGeom prst="roundRect">
            <a:avLst>
              <a:gd name="adj" fmla="val 50000"/>
            </a:avLst>
          </a:prstGeom>
          <a:solidFill>
            <a:srgbClr val="FFDCA3"/>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a:r>
              <a:rPr kumimoji="1" lang="ar-SY" altLang="ja-JP" sz="2000" b="1" kern="0" dirty="0">
                <a:solidFill>
                  <a:schemeClr val="bg2">
                    <a:lumMod val="10000"/>
                  </a:schemeClr>
                </a:solidFill>
                <a:latin typeface="Simplified Arabic" panose="02020603050405020304" pitchFamily="18" charset="-78"/>
                <a:ea typeface="ＭＳ Ｐゴシック" panose="020B0600070205080204" pitchFamily="34" charset="-128"/>
                <a:cs typeface="Simplified Arabic" panose="02020603050405020304" pitchFamily="18" charset="-78"/>
              </a:rPr>
              <a:t>استعراض</a:t>
            </a:r>
            <a:r>
              <a:rPr kumimoji="1" lang="ar-SY" altLang="ja-JP" sz="2000" b="1" kern="0" dirty="0">
                <a:solidFill>
                  <a:schemeClr val="bg2">
                    <a:lumMod val="10000"/>
                  </a:schemeClr>
                </a:solidFill>
                <a:latin typeface="Route 159 Light" pitchFamily="50" charset="0"/>
                <a:ea typeface="ＭＳ Ｐゴシック" panose="020B0600070205080204" pitchFamily="34" charset="-128"/>
              </a:rPr>
              <a:t> المعرفة الحالية وتحليلها وإعادة تنظيمها</a:t>
            </a:r>
            <a:endParaRPr kumimoji="1" lang="ja-JP" altLang="en-US" sz="2000" b="1" kern="0" dirty="0">
              <a:solidFill>
                <a:schemeClr val="bg2">
                  <a:lumMod val="10000"/>
                </a:schemeClr>
              </a:solidFill>
              <a:latin typeface="Route 159 Light" pitchFamily="50" charset="0"/>
              <a:ea typeface="ＭＳ Ｐゴシック" panose="020B0600070205080204" pitchFamily="34" charset="-128"/>
            </a:endParaRPr>
          </a:p>
        </p:txBody>
      </p:sp>
      <p:sp>
        <p:nvSpPr>
          <p:cNvPr id="10" name="角丸四角形 35">
            <a:extLst>
              <a:ext uri="{FF2B5EF4-FFF2-40B4-BE49-F238E27FC236}">
                <a16:creationId xmlns:a16="http://schemas.microsoft.com/office/drawing/2014/main" id="{4FCA17BB-FD54-4643-AFB6-EF328A5D1CD9}"/>
              </a:ext>
            </a:extLst>
          </p:cNvPr>
          <p:cNvSpPr/>
          <p:nvPr/>
        </p:nvSpPr>
        <p:spPr>
          <a:xfrm>
            <a:off x="4390493" y="2968287"/>
            <a:ext cx="5738549" cy="645211"/>
          </a:xfrm>
          <a:prstGeom prst="roundRect">
            <a:avLst>
              <a:gd name="adj" fmla="val 50000"/>
            </a:avLst>
          </a:prstGeom>
          <a:solidFill>
            <a:srgbClr val="FFDCA3"/>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a:r>
              <a:rPr kumimoji="1" lang="ar-SY" altLang="ja-JP" sz="2000" b="1" kern="0" dirty="0">
                <a:solidFill>
                  <a:schemeClr val="bg2">
                    <a:lumMod val="10000"/>
                  </a:schemeClr>
                </a:solidFill>
                <a:latin typeface="Simplified Arabic" panose="02020603050405020304" pitchFamily="18" charset="-78"/>
                <a:ea typeface="ＭＳ Ｐゴシック" panose="020B0600070205080204" pitchFamily="34" charset="-128"/>
                <a:cs typeface="Simplified Arabic" panose="02020603050405020304" pitchFamily="18" charset="-78"/>
              </a:rPr>
              <a:t>وصف</a:t>
            </a:r>
            <a:r>
              <a:rPr kumimoji="1" lang="ar-SY" altLang="ja-JP" sz="2000" b="1" kern="0" dirty="0">
                <a:solidFill>
                  <a:schemeClr val="bg2">
                    <a:lumMod val="10000"/>
                  </a:schemeClr>
                </a:solidFill>
                <a:latin typeface="Route 159 Light" pitchFamily="50" charset="0"/>
                <a:ea typeface="ＭＳ Ｐゴシック" panose="020B0600070205080204" pitchFamily="34" charset="-128"/>
              </a:rPr>
              <a:t> موقف معين أو مشكلة محددة</a:t>
            </a:r>
          </a:p>
        </p:txBody>
      </p:sp>
      <p:sp>
        <p:nvSpPr>
          <p:cNvPr id="11" name="角丸四角形 35">
            <a:extLst>
              <a:ext uri="{FF2B5EF4-FFF2-40B4-BE49-F238E27FC236}">
                <a16:creationId xmlns:a16="http://schemas.microsoft.com/office/drawing/2014/main" id="{4FCA17BB-FD54-4643-AFB6-EF328A5D1CD9}"/>
              </a:ext>
            </a:extLst>
          </p:cNvPr>
          <p:cNvSpPr/>
          <p:nvPr/>
        </p:nvSpPr>
        <p:spPr>
          <a:xfrm>
            <a:off x="4378218" y="3722152"/>
            <a:ext cx="5738549" cy="645211"/>
          </a:xfrm>
          <a:prstGeom prst="roundRect">
            <a:avLst>
              <a:gd name="adj" fmla="val 50000"/>
            </a:avLst>
          </a:prstGeom>
          <a:solidFill>
            <a:srgbClr val="FFDCA3"/>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a:r>
              <a:rPr kumimoji="1" lang="ar-SY" altLang="ja-JP" sz="2000" b="1" kern="0" dirty="0">
                <a:solidFill>
                  <a:schemeClr val="bg2">
                    <a:lumMod val="10000"/>
                  </a:schemeClr>
                </a:solidFill>
                <a:latin typeface="Route 159 Light" pitchFamily="50" charset="0"/>
                <a:ea typeface="ＭＳ Ｐゴシック" panose="020B0600070205080204" pitchFamily="34" charset="-128"/>
              </a:rPr>
              <a:t>بناء </a:t>
            </a:r>
            <a:r>
              <a:rPr kumimoji="1" lang="ar-SY" altLang="ja-JP" sz="2000" b="1" kern="0" dirty="0">
                <a:solidFill>
                  <a:schemeClr val="bg2">
                    <a:lumMod val="10000"/>
                  </a:schemeClr>
                </a:solidFill>
                <a:latin typeface="Simplified Arabic" panose="02020603050405020304" pitchFamily="18" charset="-78"/>
                <a:ea typeface="ＭＳ Ｐゴシック" panose="020B0600070205080204" pitchFamily="34" charset="-128"/>
                <a:cs typeface="Simplified Arabic" panose="02020603050405020304" pitchFamily="18" charset="-78"/>
              </a:rPr>
              <a:t>نموذج</a:t>
            </a:r>
            <a:r>
              <a:rPr kumimoji="1" lang="ar-SY" altLang="ja-JP" sz="2000" b="1" kern="0" dirty="0">
                <a:solidFill>
                  <a:schemeClr val="bg2">
                    <a:lumMod val="10000"/>
                  </a:schemeClr>
                </a:solidFill>
                <a:latin typeface="Route 159 Light" pitchFamily="50" charset="0"/>
                <a:ea typeface="ＭＳ Ｐゴシック" panose="020B0600070205080204" pitchFamily="34" charset="-128"/>
              </a:rPr>
              <a:t> جديد وهو أعقد البحوث وأكثرها كلفة</a:t>
            </a:r>
            <a:endParaRPr kumimoji="1" lang="ja-JP" altLang="en-US" sz="2000" b="1" kern="0" dirty="0">
              <a:solidFill>
                <a:schemeClr val="bg2">
                  <a:lumMod val="10000"/>
                </a:schemeClr>
              </a:solidFill>
              <a:latin typeface="Route 159 Light" pitchFamily="50" charset="0"/>
              <a:ea typeface="ＭＳ Ｐゴシック" panose="020B0600070205080204" pitchFamily="34" charset="-128"/>
            </a:endParaRPr>
          </a:p>
        </p:txBody>
      </p:sp>
      <p:sp>
        <p:nvSpPr>
          <p:cNvPr id="12" name="角丸四角形 35">
            <a:extLst>
              <a:ext uri="{FF2B5EF4-FFF2-40B4-BE49-F238E27FC236}">
                <a16:creationId xmlns:a16="http://schemas.microsoft.com/office/drawing/2014/main" id="{4FCA17BB-FD54-4643-AFB6-EF328A5D1CD9}"/>
              </a:ext>
            </a:extLst>
          </p:cNvPr>
          <p:cNvSpPr/>
          <p:nvPr/>
        </p:nvSpPr>
        <p:spPr>
          <a:xfrm>
            <a:off x="4390494" y="4573872"/>
            <a:ext cx="5738549" cy="645211"/>
          </a:xfrm>
          <a:prstGeom prst="roundRect">
            <a:avLst>
              <a:gd name="adj" fmla="val 50000"/>
            </a:avLst>
          </a:prstGeom>
          <a:solidFill>
            <a:srgbClr val="FFDCA3"/>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a:r>
              <a:rPr kumimoji="1" lang="ar-SY" altLang="ja-JP" sz="2000" b="1" kern="0" dirty="0">
                <a:solidFill>
                  <a:schemeClr val="bg2">
                    <a:lumMod val="10000"/>
                  </a:schemeClr>
                </a:solidFill>
                <a:latin typeface="Route 159 Light" pitchFamily="50" charset="0"/>
                <a:ea typeface="ＭＳ Ｐゴシック" panose="020B0600070205080204" pitchFamily="34" charset="-128"/>
              </a:rPr>
              <a:t>وضع تفسيرات وتحليلات لشرح ظاهرة أو مشكلة معينة </a:t>
            </a:r>
            <a:endParaRPr kumimoji="1" lang="ja-JP" altLang="en-US" sz="2000" b="1" kern="0" dirty="0">
              <a:solidFill>
                <a:schemeClr val="bg2">
                  <a:lumMod val="10000"/>
                </a:schemeClr>
              </a:solidFill>
              <a:latin typeface="Route 159 Light" pitchFamily="50" charset="0"/>
              <a:ea typeface="ＭＳ Ｐゴシック" panose="020B0600070205080204" pitchFamily="34" charset="-128"/>
            </a:endParaRPr>
          </a:p>
        </p:txBody>
      </p:sp>
      <p:sp>
        <p:nvSpPr>
          <p:cNvPr id="13" name="円/楕円 4">
            <a:extLst>
              <a:ext uri="{FF2B5EF4-FFF2-40B4-BE49-F238E27FC236}">
                <a16:creationId xmlns:a16="http://schemas.microsoft.com/office/drawing/2014/main" id="{AFE9BA4F-94D1-4FF3-9971-A328CA3F49DA}"/>
              </a:ext>
            </a:extLst>
          </p:cNvPr>
          <p:cNvSpPr/>
          <p:nvPr/>
        </p:nvSpPr>
        <p:spPr>
          <a:xfrm>
            <a:off x="9540297" y="2271754"/>
            <a:ext cx="365760" cy="365760"/>
          </a:xfrm>
          <a:prstGeom prst="ellipse">
            <a:avLst/>
          </a:prstGeom>
          <a:solidFill>
            <a:srgbClr val="FFA513"/>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a:endParaRPr kumimoji="1" lang="ja-JP" altLang="en-US" sz="3200" kern="0">
              <a:solidFill>
                <a:srgbClr val="5BB8D1"/>
              </a:solidFill>
              <a:latin typeface="Open Sans"/>
              <a:ea typeface="ＭＳ Ｐゴシック" panose="020B0600070205080204" pitchFamily="34" charset="-128"/>
            </a:endParaRPr>
          </a:p>
        </p:txBody>
      </p:sp>
      <p:sp>
        <p:nvSpPr>
          <p:cNvPr id="14" name="円/楕円 4">
            <a:extLst>
              <a:ext uri="{FF2B5EF4-FFF2-40B4-BE49-F238E27FC236}">
                <a16:creationId xmlns:a16="http://schemas.microsoft.com/office/drawing/2014/main" id="{AFE9BA4F-94D1-4FF3-9971-A328CA3F49DA}"/>
              </a:ext>
            </a:extLst>
          </p:cNvPr>
          <p:cNvSpPr/>
          <p:nvPr/>
        </p:nvSpPr>
        <p:spPr>
          <a:xfrm>
            <a:off x="9540297" y="3099259"/>
            <a:ext cx="365760" cy="365760"/>
          </a:xfrm>
          <a:prstGeom prst="ellipse">
            <a:avLst/>
          </a:prstGeom>
          <a:solidFill>
            <a:srgbClr val="FFA513"/>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a:endParaRPr kumimoji="1" lang="ja-JP" altLang="en-US" sz="3200" kern="0">
              <a:solidFill>
                <a:srgbClr val="5BB8D1"/>
              </a:solidFill>
              <a:latin typeface="Open Sans"/>
              <a:ea typeface="ＭＳ Ｐゴシック" panose="020B0600070205080204" pitchFamily="34" charset="-128"/>
            </a:endParaRPr>
          </a:p>
        </p:txBody>
      </p:sp>
      <p:sp>
        <p:nvSpPr>
          <p:cNvPr id="15" name="円/楕円 4">
            <a:extLst>
              <a:ext uri="{FF2B5EF4-FFF2-40B4-BE49-F238E27FC236}">
                <a16:creationId xmlns:a16="http://schemas.microsoft.com/office/drawing/2014/main" id="{AFE9BA4F-94D1-4FF3-9971-A328CA3F49DA}"/>
              </a:ext>
            </a:extLst>
          </p:cNvPr>
          <p:cNvSpPr/>
          <p:nvPr/>
        </p:nvSpPr>
        <p:spPr>
          <a:xfrm>
            <a:off x="9540297" y="3873207"/>
            <a:ext cx="365760" cy="365760"/>
          </a:xfrm>
          <a:prstGeom prst="ellipse">
            <a:avLst/>
          </a:prstGeom>
          <a:solidFill>
            <a:srgbClr val="FFA513"/>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a:endParaRPr kumimoji="1" lang="ja-JP" altLang="en-US" sz="3200" kern="0">
              <a:solidFill>
                <a:srgbClr val="5BB8D1"/>
              </a:solidFill>
              <a:latin typeface="Open Sans"/>
              <a:ea typeface="ＭＳ Ｐゴシック" panose="020B0600070205080204" pitchFamily="34" charset="-128"/>
            </a:endParaRPr>
          </a:p>
        </p:txBody>
      </p:sp>
      <p:sp>
        <p:nvSpPr>
          <p:cNvPr id="16" name="円/楕円 4">
            <a:extLst>
              <a:ext uri="{FF2B5EF4-FFF2-40B4-BE49-F238E27FC236}">
                <a16:creationId xmlns:a16="http://schemas.microsoft.com/office/drawing/2014/main" id="{AFE9BA4F-94D1-4FF3-9971-A328CA3F49DA}"/>
              </a:ext>
            </a:extLst>
          </p:cNvPr>
          <p:cNvSpPr/>
          <p:nvPr/>
        </p:nvSpPr>
        <p:spPr>
          <a:xfrm>
            <a:off x="9540297" y="4713597"/>
            <a:ext cx="365760" cy="365760"/>
          </a:xfrm>
          <a:prstGeom prst="ellipse">
            <a:avLst/>
          </a:prstGeom>
          <a:solidFill>
            <a:srgbClr val="FFA513"/>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a:endParaRPr kumimoji="1" lang="ja-JP" altLang="en-US" sz="3200" kern="0">
              <a:solidFill>
                <a:srgbClr val="5BB8D1"/>
              </a:solidFill>
              <a:latin typeface="Open Sans"/>
              <a:ea typeface="ＭＳ Ｐゴシック" panose="020B0600070205080204" pitchFamily="34" charset="-128"/>
            </a:endParaRPr>
          </a:p>
        </p:txBody>
      </p:sp>
      <p:sp>
        <p:nvSpPr>
          <p:cNvPr id="17" name="Slide Number Placeholder 16"/>
          <p:cNvSpPr>
            <a:spLocks noGrp="1"/>
          </p:cNvSpPr>
          <p:nvPr>
            <p:ph type="sldNum" sz="quarter" idx="12"/>
          </p:nvPr>
        </p:nvSpPr>
        <p:spPr/>
        <p:txBody>
          <a:bodyPr/>
          <a:lstStyle/>
          <a:p>
            <a:fld id="{F7542ADD-394E-41F3-B704-951748884AEE}" type="slidenum">
              <a:rPr lang="en-US" smtClean="0"/>
              <a:t>18</a:t>
            </a:fld>
            <a:endParaRPr lang="en-US"/>
          </a:p>
        </p:txBody>
      </p:sp>
    </p:spTree>
    <p:extLst>
      <p:ext uri="{BB962C8B-B14F-4D97-AF65-F5344CB8AC3E}">
        <p14:creationId xmlns:p14="http://schemas.microsoft.com/office/powerpoint/2010/main" val="347613691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0"/>
            <a:ext cx="9345750" cy="49163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952771" cy="461665"/>
          </a:xfrm>
          <a:prstGeom prst="rect">
            <a:avLst/>
          </a:prstGeom>
          <a:noFill/>
        </p:spPr>
        <p:txBody>
          <a:bodyPr wrap="square" rtlCol="0">
            <a:spAutoFit/>
          </a:bodyPr>
          <a:lstStyle/>
          <a:p>
            <a:pPr algn="ctr"/>
            <a:r>
              <a:rPr lang="ar-SY" sz="2400" b="1" kern="0" dirty="0">
                <a:latin typeface="Alexandria" pitchFamily="2" charset="-78"/>
                <a:cs typeface="Alexandria" pitchFamily="2" charset="-78"/>
              </a:rPr>
              <a:t> </a:t>
            </a:r>
            <a:r>
              <a:rPr lang="ar-SY" sz="2400" b="1" kern="0" dirty="0" smtClean="0">
                <a:latin typeface="Alexandria" pitchFamily="2" charset="-78"/>
                <a:cs typeface="Alexandria" pitchFamily="2" charset="-78"/>
              </a:rPr>
              <a:t>خصائص </a:t>
            </a:r>
            <a:r>
              <a:rPr lang="ar-SY" sz="2400" b="1" kern="0" dirty="0">
                <a:latin typeface="Alexandria" pitchFamily="2" charset="-78"/>
                <a:cs typeface="Alexandria" pitchFamily="2" charset="-78"/>
              </a:rPr>
              <a:t>البحث العلمي</a:t>
            </a:r>
            <a:endParaRPr lang="en-US" sz="2200" kern="0" dirty="0">
              <a:latin typeface="Alexandria" pitchFamily="2" charset="-78"/>
              <a:cs typeface="Alexandria" pitchFamily="2" charset="-78"/>
            </a:endParaRPr>
          </a:p>
        </p:txBody>
      </p:sp>
      <p:sp>
        <p:nvSpPr>
          <p:cNvPr id="7" name="TextBox 6"/>
          <p:cNvSpPr txBox="1"/>
          <p:nvPr/>
        </p:nvSpPr>
        <p:spPr>
          <a:xfrm>
            <a:off x="1645277" y="1419097"/>
            <a:ext cx="8417320" cy="512320"/>
          </a:xfrm>
          <a:prstGeom prst="rect">
            <a:avLst/>
          </a:prstGeom>
          <a:noFill/>
        </p:spPr>
        <p:txBody>
          <a:bodyPr wrap="square" rtlCol="0">
            <a:spAutoFit/>
          </a:bodyPr>
          <a:lstStyle/>
          <a:p>
            <a:pPr marL="285750" indent="-285750" algn="just" rtl="1">
              <a:lnSpc>
                <a:spcPct val="200000"/>
              </a:lnSpc>
              <a:buFont typeface="Wingdings" panose="05000000000000000000" pitchFamily="2" charset="2"/>
              <a:buChar char="§"/>
            </a:pPr>
            <a:r>
              <a:rPr kumimoji="1" lang="ar-SY" altLang="ja-JP" sz="1600" kern="0" dirty="0" smtClean="0">
                <a:solidFill>
                  <a:schemeClr val="bg2">
                    <a:lumMod val="10000"/>
                  </a:schemeClr>
                </a:solidFill>
                <a:latin typeface="Alexandria" pitchFamily="2" charset="-78"/>
                <a:ea typeface="ＭＳ Ｐゴシック" panose="020B0600070205080204" pitchFamily="34" charset="-128"/>
                <a:cs typeface="Alexandria" pitchFamily="2" charset="-78"/>
              </a:rPr>
              <a:t>يلخص </a:t>
            </a:r>
            <a:r>
              <a:rPr kumimoji="1" lang="en-US" altLang="ja-JP" sz="1600" kern="0" dirty="0" err="1" smtClean="0">
                <a:solidFill>
                  <a:schemeClr val="bg2">
                    <a:lumMod val="10000"/>
                  </a:schemeClr>
                </a:solidFill>
                <a:latin typeface="Alexandria" pitchFamily="2" charset="-78"/>
                <a:ea typeface="ＭＳ Ｐゴシック" panose="020B0600070205080204" pitchFamily="34" charset="-128"/>
                <a:cs typeface="Alexandria" pitchFamily="2" charset="-78"/>
              </a:rPr>
              <a:t>Sekran</a:t>
            </a:r>
            <a:r>
              <a:rPr kumimoji="1" lang="ar-SY" altLang="ja-JP" sz="1600" kern="0" dirty="0" smtClean="0">
                <a:solidFill>
                  <a:schemeClr val="bg2">
                    <a:lumMod val="10000"/>
                  </a:schemeClr>
                </a:solidFill>
                <a:latin typeface="Alexandria" pitchFamily="2" charset="-78"/>
                <a:ea typeface="ＭＳ Ｐゴシック" panose="020B0600070205080204" pitchFamily="34" charset="-128"/>
                <a:cs typeface="Alexandria" pitchFamily="2" charset="-78"/>
              </a:rPr>
              <a:t> خصائص البحث العلمي بالتالي:</a:t>
            </a:r>
          </a:p>
        </p:txBody>
      </p:sp>
      <p:sp>
        <p:nvSpPr>
          <p:cNvPr id="8" name="テキスト プレースホルダー 6">
            <a:extLst>
              <a:ext uri="{FF2B5EF4-FFF2-40B4-BE49-F238E27FC236}">
                <a16:creationId xmlns:a16="http://schemas.microsoft.com/office/drawing/2014/main" id="{9BF0939D-DC23-4BA9-A357-BA2408CF29D7}"/>
              </a:ext>
            </a:extLst>
          </p:cNvPr>
          <p:cNvSpPr txBox="1">
            <a:spLocks/>
          </p:cNvSpPr>
          <p:nvPr/>
        </p:nvSpPr>
        <p:spPr>
          <a:xfrm>
            <a:off x="3079521" y="1954134"/>
            <a:ext cx="5196840" cy="545533"/>
          </a:xfrm>
          <a:prstGeom prst="rect">
            <a:avLst/>
          </a:prstGeom>
        </p:spPr>
        <p:txBody>
          <a:bodyPr vert="horz" lIns="163275" tIns="81638" rIns="163275" bIns="81638" rtlCol="0" anchor="ctr">
            <a:noAutofit/>
          </a:bodyPr>
          <a:lstStyle>
            <a:lvl1pPr marL="0" indent="0" algn="ctr" defTabSz="1632753" rtl="0" eaLnBrk="1" latinLnBrk="0" hangingPunct="1">
              <a:lnSpc>
                <a:spcPct val="120000"/>
              </a:lnSpc>
              <a:spcBef>
                <a:spcPts val="1200"/>
              </a:spcBef>
              <a:buFont typeface="Arial" panose="020B0604020202020204" pitchFamily="34" charset="0"/>
              <a:buNone/>
              <a:defRPr kumimoji="1" sz="2800" i="0" kern="1200" baseline="0">
                <a:solidFill>
                  <a:schemeClr val="bg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rtl="1"/>
            <a:endParaRPr lang="ar-SY" altLang="ja-JP" sz="2400" b="1" dirty="0">
              <a:solidFill>
                <a:sysClr val="windowText" lastClr="000000"/>
              </a:solidFill>
              <a:ea typeface="ＭＳ Ｐゴシック" panose="020B0600070205080204" pitchFamily="34" charset="-128"/>
            </a:endParaRPr>
          </a:p>
        </p:txBody>
      </p:sp>
      <p:sp>
        <p:nvSpPr>
          <p:cNvPr id="9" name="Rectangle 9">
            <a:extLst>
              <a:ext uri="{FF2B5EF4-FFF2-40B4-BE49-F238E27FC236}">
                <a16:creationId xmlns:a16="http://schemas.microsoft.com/office/drawing/2014/main" id="{4175DF84-292E-4411-A98B-55D11CFB253A}"/>
              </a:ext>
            </a:extLst>
          </p:cNvPr>
          <p:cNvSpPr/>
          <p:nvPr/>
        </p:nvSpPr>
        <p:spPr>
          <a:xfrm>
            <a:off x="4230603" y="2026457"/>
            <a:ext cx="5736303" cy="4049348"/>
          </a:xfrm>
          <a:prstGeom prst="rect">
            <a:avLst/>
          </a:prstGeom>
          <a:noFill/>
          <a:ln w="57150" cap="flat" cmpd="sng" algn="ctr">
            <a:solidFill>
              <a:schemeClr val="tx1"/>
            </a:solidFill>
            <a:prstDash val="solid"/>
            <a:miter lim="800000"/>
          </a:ln>
          <a:effectLst/>
        </p:spPr>
        <p:txBody>
          <a:bodyPr rtlCol="0" anchor="ctr"/>
          <a:lstStyle/>
          <a:p>
            <a:pPr algn="ctr" defTabSz="713232">
              <a:defRPr/>
            </a:pPr>
            <a:endParaRPr lang="en-US" sz="1404" kern="0" dirty="0">
              <a:solidFill>
                <a:prstClr val="white"/>
              </a:solidFill>
              <a:latin typeface="Roboto Lt"/>
            </a:endParaRPr>
          </a:p>
        </p:txBody>
      </p:sp>
      <p:sp>
        <p:nvSpPr>
          <p:cNvPr id="10" name="Text Placeholder 5">
            <a:extLst>
              <a:ext uri="{FF2B5EF4-FFF2-40B4-BE49-F238E27FC236}">
                <a16:creationId xmlns:a16="http://schemas.microsoft.com/office/drawing/2014/main" id="{69C06C41-916D-4201-BC7C-EB139C5D96D4}"/>
              </a:ext>
            </a:extLst>
          </p:cNvPr>
          <p:cNvSpPr txBox="1">
            <a:spLocks/>
          </p:cNvSpPr>
          <p:nvPr/>
        </p:nvSpPr>
        <p:spPr>
          <a:xfrm>
            <a:off x="4997221" y="2648097"/>
            <a:ext cx="4969685" cy="3427707"/>
          </a:xfrm>
          <a:prstGeom prst="rect">
            <a:avLst/>
          </a:prstGeom>
        </p:spPr>
        <p:txBody>
          <a:bodyPr vert="horz" lIns="91440" tIns="45720" rIns="91440" bIns="45720" rtlCol="0">
            <a:noAutofit/>
          </a:bodyPr>
          <a:lstStyle>
            <a:lvl1pPr marL="0" indent="0" algn="ctr" defTabSz="685800" rtl="0" eaLnBrk="1" latinLnBrk="0" hangingPunct="1">
              <a:lnSpc>
                <a:spcPct val="90000"/>
              </a:lnSpc>
              <a:spcBef>
                <a:spcPts val="750"/>
              </a:spcBef>
              <a:buFont typeface="Arial" panose="020B0604020202020204" pitchFamily="34" charset="0"/>
              <a:buNone/>
              <a:defRPr sz="2000" kern="1200">
                <a:solidFill>
                  <a:schemeClr val="tx1"/>
                </a:solidFill>
                <a:latin typeface="+mj-lt"/>
                <a:ea typeface="Roboto" pitchFamily="2" charset="0"/>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117475" lvl="0" defTabSz="914400" rtl="1">
              <a:lnSpc>
                <a:spcPct val="100000"/>
              </a:lnSpc>
              <a:spcBef>
                <a:spcPct val="20000"/>
              </a:spcBef>
              <a:buClr>
                <a:srgbClr val="C00000"/>
              </a:buClr>
              <a:buSzPct val="95000"/>
              <a:tabLst>
                <a:tab pos="174625" algn="l"/>
              </a:tabLst>
            </a:pPr>
            <a:endParaRPr lang="ar-SA" sz="2200" b="1" dirty="0">
              <a:solidFill>
                <a:schemeClr val="bg2">
                  <a:lumMod val="10000"/>
                </a:schemeClr>
              </a:solidFill>
              <a:latin typeface="Simplified Arabic" panose="02020603050405020304" pitchFamily="18" charset="-78"/>
              <a:ea typeface="+mn-ea"/>
              <a:cs typeface="Simplified Arabic" panose="02020603050405020304" pitchFamily="18" charset="-78"/>
            </a:endParaRPr>
          </a:p>
        </p:txBody>
      </p:sp>
      <p:pic>
        <p:nvPicPr>
          <p:cNvPr id="11" name="Picture 2" descr="بحث حول المنهج الوصفي التحليلي pdf |">
            <a:extLst>
              <a:ext uri="{FF2B5EF4-FFF2-40B4-BE49-F238E27FC236}">
                <a16:creationId xmlns:a16="http://schemas.microsoft.com/office/drawing/2014/main" id="{B712C8E0-8D6F-40E7-996D-EAA6151A68E6}"/>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artisticPaintBrush/>
                    </a14:imgEffect>
                    <a14:imgEffect>
                      <a14:colorTemperature colorTemp="5900"/>
                    </a14:imgEffect>
                  </a14:imgLayer>
                </a14:imgProps>
              </a:ext>
              <a:ext uri="{28A0092B-C50C-407E-A947-70E740481C1C}">
                <a14:useLocalDpi xmlns:a14="http://schemas.microsoft.com/office/drawing/2010/main" val="0"/>
              </a:ext>
            </a:extLst>
          </a:blip>
          <a:srcRect/>
          <a:stretch>
            <a:fillRect/>
          </a:stretch>
        </p:blipFill>
        <p:spPr bwMode="auto">
          <a:xfrm>
            <a:off x="1607475" y="2133868"/>
            <a:ext cx="2479396" cy="356496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2" name="صورة 2"/>
          <p:cNvPicPr>
            <a:picLocks noChangeAspect="1"/>
          </p:cNvPicPr>
          <p:nvPr/>
        </p:nvPicPr>
        <p:blipFill>
          <a:blip r:embed="rId5"/>
          <a:stretch>
            <a:fillRect/>
          </a:stretch>
        </p:blipFill>
        <p:spPr>
          <a:xfrm>
            <a:off x="9502413" y="5521020"/>
            <a:ext cx="365792" cy="365792"/>
          </a:xfrm>
          <a:prstGeom prst="rect">
            <a:avLst/>
          </a:prstGeom>
        </p:spPr>
      </p:pic>
      <p:pic>
        <p:nvPicPr>
          <p:cNvPr id="13" name="صورة 3"/>
          <p:cNvPicPr>
            <a:picLocks noChangeAspect="1"/>
          </p:cNvPicPr>
          <p:nvPr/>
        </p:nvPicPr>
        <p:blipFill>
          <a:blip r:embed="rId5"/>
          <a:stretch>
            <a:fillRect/>
          </a:stretch>
        </p:blipFill>
        <p:spPr>
          <a:xfrm>
            <a:off x="9522686" y="4807374"/>
            <a:ext cx="365792" cy="365792"/>
          </a:xfrm>
          <a:prstGeom prst="rect">
            <a:avLst/>
          </a:prstGeom>
        </p:spPr>
      </p:pic>
      <p:pic>
        <p:nvPicPr>
          <p:cNvPr id="14" name="صورة 4"/>
          <p:cNvPicPr>
            <a:picLocks noChangeAspect="1"/>
          </p:cNvPicPr>
          <p:nvPr/>
        </p:nvPicPr>
        <p:blipFill>
          <a:blip r:embed="rId5"/>
          <a:stretch>
            <a:fillRect/>
          </a:stretch>
        </p:blipFill>
        <p:spPr>
          <a:xfrm>
            <a:off x="9524578" y="4151461"/>
            <a:ext cx="365792" cy="365792"/>
          </a:xfrm>
          <a:prstGeom prst="rect">
            <a:avLst/>
          </a:prstGeom>
        </p:spPr>
      </p:pic>
      <p:pic>
        <p:nvPicPr>
          <p:cNvPr id="15" name="صورة 5"/>
          <p:cNvPicPr>
            <a:picLocks noChangeAspect="1"/>
          </p:cNvPicPr>
          <p:nvPr/>
        </p:nvPicPr>
        <p:blipFill>
          <a:blip r:embed="rId5"/>
          <a:stretch>
            <a:fillRect/>
          </a:stretch>
        </p:blipFill>
        <p:spPr>
          <a:xfrm>
            <a:off x="9522686" y="3472487"/>
            <a:ext cx="365792" cy="365792"/>
          </a:xfrm>
          <a:prstGeom prst="rect">
            <a:avLst/>
          </a:prstGeom>
        </p:spPr>
      </p:pic>
      <p:pic>
        <p:nvPicPr>
          <p:cNvPr id="16" name="صورة 7"/>
          <p:cNvPicPr>
            <a:picLocks noChangeAspect="1"/>
          </p:cNvPicPr>
          <p:nvPr/>
        </p:nvPicPr>
        <p:blipFill>
          <a:blip r:embed="rId5"/>
          <a:stretch>
            <a:fillRect/>
          </a:stretch>
        </p:blipFill>
        <p:spPr>
          <a:xfrm>
            <a:off x="9513834" y="2882236"/>
            <a:ext cx="365792" cy="365792"/>
          </a:xfrm>
          <a:prstGeom prst="rect">
            <a:avLst/>
          </a:prstGeom>
        </p:spPr>
      </p:pic>
      <p:pic>
        <p:nvPicPr>
          <p:cNvPr id="17" name="صورة 8"/>
          <p:cNvPicPr>
            <a:picLocks noChangeAspect="1"/>
          </p:cNvPicPr>
          <p:nvPr/>
        </p:nvPicPr>
        <p:blipFill>
          <a:blip r:embed="rId5"/>
          <a:stretch>
            <a:fillRect/>
          </a:stretch>
        </p:blipFill>
        <p:spPr>
          <a:xfrm>
            <a:off x="9522686" y="2182231"/>
            <a:ext cx="365792" cy="365792"/>
          </a:xfrm>
          <a:prstGeom prst="rect">
            <a:avLst/>
          </a:prstGeom>
        </p:spPr>
      </p:pic>
      <p:pic>
        <p:nvPicPr>
          <p:cNvPr id="18" name="صورة 19"/>
          <p:cNvPicPr>
            <a:picLocks noChangeAspect="1"/>
          </p:cNvPicPr>
          <p:nvPr/>
        </p:nvPicPr>
        <p:blipFill>
          <a:blip r:embed="rId6"/>
          <a:stretch>
            <a:fillRect/>
          </a:stretch>
        </p:blipFill>
        <p:spPr>
          <a:xfrm>
            <a:off x="4332026" y="2171338"/>
            <a:ext cx="5089237" cy="374705"/>
          </a:xfrm>
          <a:prstGeom prst="rect">
            <a:avLst/>
          </a:prstGeom>
        </p:spPr>
      </p:pic>
      <p:pic>
        <p:nvPicPr>
          <p:cNvPr id="19" name="صورة 20"/>
          <p:cNvPicPr>
            <a:picLocks noChangeAspect="1"/>
          </p:cNvPicPr>
          <p:nvPr/>
        </p:nvPicPr>
        <p:blipFill>
          <a:blip r:embed="rId7"/>
          <a:stretch>
            <a:fillRect/>
          </a:stretch>
        </p:blipFill>
        <p:spPr>
          <a:xfrm>
            <a:off x="4326628" y="3505509"/>
            <a:ext cx="5090601" cy="377985"/>
          </a:xfrm>
          <a:prstGeom prst="rect">
            <a:avLst/>
          </a:prstGeom>
        </p:spPr>
      </p:pic>
      <p:pic>
        <p:nvPicPr>
          <p:cNvPr id="20" name="صورة 21"/>
          <p:cNvPicPr>
            <a:picLocks noChangeAspect="1"/>
          </p:cNvPicPr>
          <p:nvPr/>
        </p:nvPicPr>
        <p:blipFill>
          <a:blip r:embed="rId7"/>
          <a:stretch>
            <a:fillRect/>
          </a:stretch>
        </p:blipFill>
        <p:spPr>
          <a:xfrm>
            <a:off x="4326630" y="2876140"/>
            <a:ext cx="5090601" cy="377985"/>
          </a:xfrm>
          <a:prstGeom prst="rect">
            <a:avLst/>
          </a:prstGeom>
        </p:spPr>
      </p:pic>
      <p:pic>
        <p:nvPicPr>
          <p:cNvPr id="21" name="صورة 22"/>
          <p:cNvPicPr>
            <a:picLocks noChangeAspect="1"/>
          </p:cNvPicPr>
          <p:nvPr/>
        </p:nvPicPr>
        <p:blipFill>
          <a:blip r:embed="rId7"/>
          <a:stretch>
            <a:fillRect/>
          </a:stretch>
        </p:blipFill>
        <p:spPr>
          <a:xfrm>
            <a:off x="4326628" y="4146854"/>
            <a:ext cx="5090601" cy="377985"/>
          </a:xfrm>
          <a:prstGeom prst="rect">
            <a:avLst/>
          </a:prstGeom>
        </p:spPr>
      </p:pic>
      <p:pic>
        <p:nvPicPr>
          <p:cNvPr id="22" name="صورة 24"/>
          <p:cNvPicPr>
            <a:picLocks noChangeAspect="1"/>
          </p:cNvPicPr>
          <p:nvPr/>
        </p:nvPicPr>
        <p:blipFill>
          <a:blip r:embed="rId7"/>
          <a:stretch>
            <a:fillRect/>
          </a:stretch>
        </p:blipFill>
        <p:spPr>
          <a:xfrm>
            <a:off x="4326629" y="4807374"/>
            <a:ext cx="5090601" cy="377985"/>
          </a:xfrm>
          <a:prstGeom prst="rect">
            <a:avLst/>
          </a:prstGeom>
        </p:spPr>
      </p:pic>
      <p:pic>
        <p:nvPicPr>
          <p:cNvPr id="23" name="صورة 25"/>
          <p:cNvPicPr>
            <a:picLocks noChangeAspect="1"/>
          </p:cNvPicPr>
          <p:nvPr/>
        </p:nvPicPr>
        <p:blipFill>
          <a:blip r:embed="rId7"/>
          <a:stretch>
            <a:fillRect/>
          </a:stretch>
        </p:blipFill>
        <p:spPr>
          <a:xfrm>
            <a:off x="4326630" y="5508827"/>
            <a:ext cx="5090601" cy="377985"/>
          </a:xfrm>
          <a:prstGeom prst="rect">
            <a:avLst/>
          </a:prstGeom>
        </p:spPr>
      </p:pic>
      <p:sp>
        <p:nvSpPr>
          <p:cNvPr id="24" name="مربع نص 26"/>
          <p:cNvSpPr txBox="1"/>
          <p:nvPr/>
        </p:nvSpPr>
        <p:spPr>
          <a:xfrm>
            <a:off x="4433804" y="2171337"/>
            <a:ext cx="4839854" cy="400110"/>
          </a:xfrm>
          <a:prstGeom prst="rect">
            <a:avLst/>
          </a:prstGeom>
          <a:noFill/>
        </p:spPr>
        <p:txBody>
          <a:bodyPr wrap="square" rtlCol="0">
            <a:spAutoFit/>
          </a:bodyPr>
          <a:lstStyle/>
          <a:p>
            <a:pPr algn="r" rtl="1"/>
            <a:r>
              <a:rPr lang="ar-SY" sz="2000" b="1" dirty="0" smtClean="0">
                <a:solidFill>
                  <a:schemeClr val="bg2">
                    <a:lumMod val="10000"/>
                  </a:schemeClr>
                </a:solidFill>
                <a:latin typeface="Simplified Arabic" panose="02020603050405020304" pitchFamily="18" charset="-78"/>
                <a:cs typeface="Simplified Arabic" panose="02020603050405020304" pitchFamily="18" charset="-78"/>
              </a:rPr>
              <a:t>الموضوعية </a:t>
            </a:r>
            <a:r>
              <a:rPr lang="en-US" sz="2000" b="1" dirty="0" smtClean="0">
                <a:solidFill>
                  <a:schemeClr val="bg2">
                    <a:lumMod val="10000"/>
                  </a:schemeClr>
                </a:solidFill>
                <a:latin typeface="Simplified Arabic" panose="02020603050405020304" pitchFamily="18" charset="-78"/>
                <a:cs typeface="Simplified Arabic" panose="02020603050405020304" pitchFamily="18" charset="-78"/>
              </a:rPr>
              <a:t>Objectivity</a:t>
            </a:r>
            <a:r>
              <a:rPr lang="ar-SY" sz="2000" b="1" dirty="0" smtClean="0">
                <a:latin typeface="Simplified Arabic" panose="02020603050405020304" pitchFamily="18" charset="-78"/>
                <a:cs typeface="Simplified Arabic" panose="02020603050405020304" pitchFamily="18" charset="-78"/>
              </a:rPr>
              <a:t> </a:t>
            </a:r>
            <a:endParaRPr lang="en-US" sz="2000" b="1" dirty="0">
              <a:latin typeface="Simplified Arabic" panose="02020603050405020304" pitchFamily="18" charset="-78"/>
              <a:cs typeface="Simplified Arabic" panose="02020603050405020304" pitchFamily="18" charset="-78"/>
            </a:endParaRPr>
          </a:p>
        </p:txBody>
      </p:sp>
      <p:sp>
        <p:nvSpPr>
          <p:cNvPr id="25" name="مربع نص 28"/>
          <p:cNvSpPr txBox="1"/>
          <p:nvPr/>
        </p:nvSpPr>
        <p:spPr>
          <a:xfrm>
            <a:off x="4757462" y="2863360"/>
            <a:ext cx="4516196" cy="400110"/>
          </a:xfrm>
          <a:prstGeom prst="rect">
            <a:avLst/>
          </a:prstGeom>
          <a:noFill/>
        </p:spPr>
        <p:txBody>
          <a:bodyPr wrap="square" rtlCol="0">
            <a:spAutoFit/>
          </a:bodyPr>
          <a:lstStyle/>
          <a:p>
            <a:pPr algn="r" rtl="1"/>
            <a:r>
              <a:rPr lang="ar-SY" sz="2000" b="1" dirty="0">
                <a:solidFill>
                  <a:schemeClr val="bg2">
                    <a:lumMod val="10000"/>
                  </a:schemeClr>
                </a:solidFill>
                <a:latin typeface="Simplified Arabic" panose="02020603050405020304" pitchFamily="18" charset="-78"/>
                <a:cs typeface="Simplified Arabic" panose="02020603050405020304" pitchFamily="18" charset="-78"/>
              </a:rPr>
              <a:t>الاختبارية </a:t>
            </a:r>
            <a:r>
              <a:rPr lang="ar-SY" sz="2000" b="1" dirty="0" smtClean="0">
                <a:solidFill>
                  <a:schemeClr val="bg2">
                    <a:lumMod val="10000"/>
                  </a:schemeClr>
                </a:solidFill>
                <a:latin typeface="Simplified Arabic" panose="02020603050405020304" pitchFamily="18" charset="-78"/>
                <a:cs typeface="Simplified Arabic" panose="02020603050405020304" pitchFamily="18" charset="-78"/>
              </a:rPr>
              <a:t>والدقة</a:t>
            </a:r>
            <a:r>
              <a:rPr lang="en-US" sz="2000" b="1" dirty="0" smtClean="0">
                <a:solidFill>
                  <a:schemeClr val="bg2">
                    <a:lumMod val="10000"/>
                  </a:schemeClr>
                </a:solidFill>
                <a:latin typeface="Simplified Arabic" panose="02020603050405020304" pitchFamily="18" charset="-78"/>
                <a:cs typeface="Simplified Arabic" panose="02020603050405020304" pitchFamily="18" charset="-78"/>
              </a:rPr>
              <a:t> Testability and Accuracy</a:t>
            </a:r>
            <a:endParaRPr lang="en-US" sz="2000" b="1" dirty="0">
              <a:solidFill>
                <a:schemeClr val="bg2">
                  <a:lumMod val="10000"/>
                </a:schemeClr>
              </a:solidFill>
              <a:latin typeface="Simplified Arabic" panose="02020603050405020304" pitchFamily="18" charset="-78"/>
              <a:cs typeface="Simplified Arabic" panose="02020603050405020304" pitchFamily="18" charset="-78"/>
            </a:endParaRPr>
          </a:p>
        </p:txBody>
      </p:sp>
      <p:sp>
        <p:nvSpPr>
          <p:cNvPr id="26" name="مربع نص 29"/>
          <p:cNvSpPr txBox="1"/>
          <p:nvPr/>
        </p:nvSpPr>
        <p:spPr>
          <a:xfrm>
            <a:off x="4757462" y="3505509"/>
            <a:ext cx="4516195" cy="400110"/>
          </a:xfrm>
          <a:prstGeom prst="rect">
            <a:avLst/>
          </a:prstGeom>
          <a:noFill/>
        </p:spPr>
        <p:txBody>
          <a:bodyPr wrap="square" rtlCol="0">
            <a:spAutoFit/>
          </a:bodyPr>
          <a:lstStyle>
            <a:defPPr>
              <a:defRPr lang="en-US"/>
            </a:defPPr>
            <a:lvl1pPr>
              <a:defRPr sz="2000" b="1">
                <a:solidFill>
                  <a:schemeClr val="bg2">
                    <a:lumMod val="10000"/>
                  </a:schemeClr>
                </a:solidFill>
                <a:latin typeface="Simplified Arabic" panose="02020603050405020304" pitchFamily="18" charset="-78"/>
                <a:cs typeface="Simplified Arabic" panose="02020603050405020304" pitchFamily="18" charset="-78"/>
              </a:defRPr>
            </a:lvl1pPr>
          </a:lstStyle>
          <a:p>
            <a:pPr algn="r" rtl="1"/>
            <a:r>
              <a:rPr lang="ar-SY" dirty="0"/>
              <a:t>إمكانية تكرار </a:t>
            </a:r>
            <a:r>
              <a:rPr lang="ar-SY" dirty="0" smtClean="0"/>
              <a:t>النتائج</a:t>
            </a:r>
            <a:r>
              <a:rPr lang="en-US" dirty="0" smtClean="0"/>
              <a:t> Replicability </a:t>
            </a:r>
            <a:endParaRPr lang="en-US" dirty="0"/>
          </a:p>
        </p:txBody>
      </p:sp>
      <p:sp>
        <p:nvSpPr>
          <p:cNvPr id="27" name="مربع نص 31"/>
          <p:cNvSpPr txBox="1"/>
          <p:nvPr/>
        </p:nvSpPr>
        <p:spPr>
          <a:xfrm>
            <a:off x="5920154" y="4151461"/>
            <a:ext cx="3353503" cy="400110"/>
          </a:xfrm>
          <a:prstGeom prst="rect">
            <a:avLst/>
          </a:prstGeom>
          <a:noFill/>
        </p:spPr>
        <p:txBody>
          <a:bodyPr wrap="square" rtlCol="0">
            <a:spAutoFit/>
          </a:bodyPr>
          <a:lstStyle/>
          <a:p>
            <a:pPr algn="r" rtl="1"/>
            <a:r>
              <a:rPr lang="ar-SY" sz="2000" b="1" dirty="0">
                <a:solidFill>
                  <a:schemeClr val="bg2">
                    <a:lumMod val="10000"/>
                  </a:schemeClr>
                </a:solidFill>
                <a:latin typeface="Simplified Arabic" panose="02020603050405020304" pitchFamily="18" charset="-78"/>
                <a:cs typeface="Simplified Arabic" panose="02020603050405020304" pitchFamily="18" charset="-78"/>
              </a:rPr>
              <a:t>التبسيط </a:t>
            </a:r>
            <a:r>
              <a:rPr lang="ar-SY" sz="2000" b="1" dirty="0" smtClean="0">
                <a:solidFill>
                  <a:schemeClr val="bg2">
                    <a:lumMod val="10000"/>
                  </a:schemeClr>
                </a:solidFill>
                <a:latin typeface="Simplified Arabic" panose="02020603050405020304" pitchFamily="18" charset="-78"/>
                <a:cs typeface="Simplified Arabic" panose="02020603050405020304" pitchFamily="18" charset="-78"/>
              </a:rPr>
              <a:t>والاختصار</a:t>
            </a:r>
            <a:r>
              <a:rPr lang="en-US" sz="2000" b="1" dirty="0" smtClean="0">
                <a:solidFill>
                  <a:schemeClr val="bg2">
                    <a:lumMod val="10000"/>
                  </a:schemeClr>
                </a:solidFill>
                <a:latin typeface="Simplified Arabic" panose="02020603050405020304" pitchFamily="18" charset="-78"/>
                <a:cs typeface="Simplified Arabic" panose="02020603050405020304" pitchFamily="18" charset="-78"/>
              </a:rPr>
              <a:t>Parsimony</a:t>
            </a:r>
            <a:endParaRPr lang="en-US" sz="2000" b="1" dirty="0">
              <a:solidFill>
                <a:schemeClr val="bg2">
                  <a:lumMod val="10000"/>
                </a:schemeClr>
              </a:solidFill>
              <a:latin typeface="Simplified Arabic" panose="02020603050405020304" pitchFamily="18" charset="-78"/>
              <a:cs typeface="Simplified Arabic" panose="02020603050405020304" pitchFamily="18" charset="-78"/>
            </a:endParaRPr>
          </a:p>
        </p:txBody>
      </p:sp>
      <p:sp>
        <p:nvSpPr>
          <p:cNvPr id="28" name="مربع نص 32"/>
          <p:cNvSpPr txBox="1"/>
          <p:nvPr/>
        </p:nvSpPr>
        <p:spPr>
          <a:xfrm>
            <a:off x="5237953" y="4807374"/>
            <a:ext cx="4035705" cy="400110"/>
          </a:xfrm>
          <a:prstGeom prst="rect">
            <a:avLst/>
          </a:prstGeom>
          <a:noFill/>
        </p:spPr>
        <p:txBody>
          <a:bodyPr wrap="square" rtlCol="0">
            <a:spAutoFit/>
          </a:bodyPr>
          <a:lstStyle/>
          <a:p>
            <a:pPr algn="r" rtl="1"/>
            <a:r>
              <a:rPr lang="ar-SY" sz="2000" b="1" dirty="0">
                <a:solidFill>
                  <a:schemeClr val="bg2">
                    <a:lumMod val="10000"/>
                  </a:schemeClr>
                </a:solidFill>
                <a:latin typeface="Simplified Arabic" panose="02020603050405020304" pitchFamily="18" charset="-78"/>
                <a:cs typeface="Simplified Arabic" panose="02020603050405020304" pitchFamily="18" charset="-78"/>
              </a:rPr>
              <a:t>أن يكون للبحث العلمي غاية أو هدف</a:t>
            </a:r>
            <a:endParaRPr lang="en-US" sz="2000" b="1" dirty="0">
              <a:solidFill>
                <a:schemeClr val="bg2">
                  <a:lumMod val="10000"/>
                </a:schemeClr>
              </a:solidFill>
              <a:latin typeface="Simplified Arabic" panose="02020603050405020304" pitchFamily="18" charset="-78"/>
              <a:cs typeface="Simplified Arabic" panose="02020603050405020304" pitchFamily="18" charset="-78"/>
            </a:endParaRPr>
          </a:p>
        </p:txBody>
      </p:sp>
      <p:sp>
        <p:nvSpPr>
          <p:cNvPr id="29" name="مربع نص 33"/>
          <p:cNvSpPr txBox="1"/>
          <p:nvPr/>
        </p:nvSpPr>
        <p:spPr>
          <a:xfrm>
            <a:off x="4433803" y="5521020"/>
            <a:ext cx="4839855" cy="400110"/>
          </a:xfrm>
          <a:prstGeom prst="rect">
            <a:avLst/>
          </a:prstGeom>
          <a:noFill/>
        </p:spPr>
        <p:txBody>
          <a:bodyPr wrap="square" rtlCol="0">
            <a:spAutoFit/>
          </a:bodyPr>
          <a:lstStyle/>
          <a:p>
            <a:pPr algn="r" rtl="1"/>
            <a:r>
              <a:rPr lang="ar-SY" sz="2000" b="1" dirty="0">
                <a:solidFill>
                  <a:schemeClr val="bg2">
                    <a:lumMod val="10000"/>
                  </a:schemeClr>
                </a:solidFill>
                <a:latin typeface="Simplified Arabic" panose="02020603050405020304" pitchFamily="18" charset="-78"/>
                <a:cs typeface="Simplified Arabic" panose="02020603050405020304" pitchFamily="18" charset="-78"/>
              </a:rPr>
              <a:t>استخدام نتائج البحث لاحقا في التنبؤ بحالات مشابهة</a:t>
            </a:r>
            <a:endParaRPr lang="en-US" sz="2000" b="1" dirty="0">
              <a:solidFill>
                <a:schemeClr val="bg2">
                  <a:lumMod val="10000"/>
                </a:schemeClr>
              </a:solidFill>
              <a:latin typeface="Simplified Arabic" panose="02020603050405020304" pitchFamily="18" charset="-78"/>
              <a:cs typeface="Simplified Arabic" panose="02020603050405020304" pitchFamily="18" charset="-78"/>
            </a:endParaRPr>
          </a:p>
        </p:txBody>
      </p:sp>
      <p:sp>
        <p:nvSpPr>
          <p:cNvPr id="30" name="Slide Number Placeholder 29"/>
          <p:cNvSpPr>
            <a:spLocks noGrp="1"/>
          </p:cNvSpPr>
          <p:nvPr>
            <p:ph type="sldNum" sz="quarter" idx="12"/>
          </p:nvPr>
        </p:nvSpPr>
        <p:spPr/>
        <p:txBody>
          <a:bodyPr/>
          <a:lstStyle/>
          <a:p>
            <a:fld id="{F7542ADD-394E-41F3-B704-951748884AEE}" type="slidenum">
              <a:rPr lang="en-US" smtClean="0"/>
              <a:t>19</a:t>
            </a:fld>
            <a:endParaRPr lang="en-US"/>
          </a:p>
        </p:txBody>
      </p:sp>
    </p:spTree>
    <p:extLst>
      <p:ext uri="{BB962C8B-B14F-4D97-AF65-F5344CB8AC3E}">
        <p14:creationId xmlns:p14="http://schemas.microsoft.com/office/powerpoint/2010/main" val="368711075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0"/>
            <a:ext cx="9345750" cy="54919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952771" cy="461665"/>
          </a:xfrm>
          <a:prstGeom prst="rect">
            <a:avLst/>
          </a:prstGeom>
          <a:noFill/>
        </p:spPr>
        <p:txBody>
          <a:bodyPr wrap="square" rtlCol="0">
            <a:spAutoFit/>
          </a:bodyPr>
          <a:lstStyle/>
          <a:p>
            <a:pPr algn="ctr"/>
            <a:r>
              <a:rPr lang="ar-SY" sz="2400" b="1" kern="0" dirty="0">
                <a:latin typeface="Alexandria" pitchFamily="2" charset="-78"/>
                <a:cs typeface="Alexandria" pitchFamily="2" charset="-78"/>
              </a:rPr>
              <a:t> </a:t>
            </a:r>
            <a:r>
              <a:rPr lang="ar-SY" sz="2400" b="1" kern="0" dirty="0" smtClean="0">
                <a:latin typeface="Alexandria" pitchFamily="2" charset="-78"/>
                <a:cs typeface="Alexandria" pitchFamily="2" charset="-78"/>
              </a:rPr>
              <a:t>خصائص </a:t>
            </a:r>
            <a:r>
              <a:rPr lang="ar-SY" sz="2400" b="1" kern="0" dirty="0">
                <a:latin typeface="Alexandria" pitchFamily="2" charset="-78"/>
                <a:cs typeface="Alexandria" pitchFamily="2" charset="-78"/>
              </a:rPr>
              <a:t>البحث العلمي</a:t>
            </a:r>
            <a:endParaRPr lang="en-US" sz="2200" kern="0" dirty="0">
              <a:latin typeface="Alexandria" pitchFamily="2" charset="-78"/>
              <a:cs typeface="Alexandria" pitchFamily="2" charset="-78"/>
            </a:endParaRPr>
          </a:p>
        </p:txBody>
      </p:sp>
      <p:sp>
        <p:nvSpPr>
          <p:cNvPr id="7" name="TextBox 6"/>
          <p:cNvSpPr txBox="1"/>
          <p:nvPr/>
        </p:nvSpPr>
        <p:spPr>
          <a:xfrm>
            <a:off x="1645277" y="1238617"/>
            <a:ext cx="8417320" cy="512320"/>
          </a:xfrm>
          <a:prstGeom prst="rect">
            <a:avLst/>
          </a:prstGeom>
          <a:noFill/>
        </p:spPr>
        <p:txBody>
          <a:bodyPr wrap="square" rtlCol="0">
            <a:spAutoFit/>
          </a:bodyPr>
          <a:lstStyle/>
          <a:p>
            <a:pPr marL="285750" indent="-285750" algn="just" rtl="1">
              <a:lnSpc>
                <a:spcPct val="200000"/>
              </a:lnSpc>
              <a:buFont typeface="Wingdings" panose="05000000000000000000" pitchFamily="2" charset="2"/>
              <a:buChar char="§"/>
            </a:pPr>
            <a:r>
              <a:rPr kumimoji="1" lang="ar-SY" altLang="ja-JP" sz="1600" kern="0" dirty="0" smtClean="0">
                <a:solidFill>
                  <a:schemeClr val="bg2">
                    <a:lumMod val="10000"/>
                  </a:schemeClr>
                </a:solidFill>
                <a:latin typeface="Alexandria" pitchFamily="2" charset="-78"/>
                <a:ea typeface="ＭＳ Ｐゴシック" panose="020B0600070205080204" pitchFamily="34" charset="-128"/>
                <a:cs typeface="Alexandria" pitchFamily="2" charset="-78"/>
              </a:rPr>
              <a:t>بشكل عام يمكن تلخيص خصائص البحث العلمي على النحو التالي:</a:t>
            </a:r>
          </a:p>
        </p:txBody>
      </p:sp>
      <p:pic>
        <p:nvPicPr>
          <p:cNvPr id="30" name="Picture 29"/>
          <p:cNvPicPr>
            <a:picLocks noChangeAspect="1"/>
          </p:cNvPicPr>
          <p:nvPr/>
        </p:nvPicPr>
        <p:blipFill>
          <a:blip r:embed="rId3"/>
          <a:stretch>
            <a:fillRect/>
          </a:stretch>
        </p:blipFill>
        <p:spPr>
          <a:xfrm>
            <a:off x="1645277" y="1894440"/>
            <a:ext cx="8649428" cy="4882685"/>
          </a:xfrm>
          <a:prstGeom prst="rect">
            <a:avLst/>
          </a:prstGeom>
        </p:spPr>
      </p:pic>
      <p:sp>
        <p:nvSpPr>
          <p:cNvPr id="8" name="Slide Number Placeholder 7"/>
          <p:cNvSpPr>
            <a:spLocks noGrp="1"/>
          </p:cNvSpPr>
          <p:nvPr>
            <p:ph type="sldNum" sz="quarter" idx="12"/>
          </p:nvPr>
        </p:nvSpPr>
        <p:spPr/>
        <p:txBody>
          <a:bodyPr/>
          <a:lstStyle/>
          <a:p>
            <a:fld id="{F7542ADD-394E-41F3-B704-951748884AEE}" type="slidenum">
              <a:rPr lang="en-US" smtClean="0"/>
              <a:t>20</a:t>
            </a:fld>
            <a:endParaRPr lang="en-US"/>
          </a:p>
        </p:txBody>
      </p:sp>
    </p:spTree>
    <p:extLst>
      <p:ext uri="{BB962C8B-B14F-4D97-AF65-F5344CB8AC3E}">
        <p14:creationId xmlns:p14="http://schemas.microsoft.com/office/powerpoint/2010/main" val="188847416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0"/>
            <a:ext cx="9345750" cy="47170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952771" cy="461665"/>
          </a:xfrm>
          <a:prstGeom prst="rect">
            <a:avLst/>
          </a:prstGeom>
          <a:noFill/>
        </p:spPr>
        <p:txBody>
          <a:bodyPr wrap="square" rtlCol="0">
            <a:spAutoFit/>
          </a:bodyPr>
          <a:lstStyle/>
          <a:p>
            <a:pPr algn="ctr"/>
            <a:r>
              <a:rPr lang="ar-SY" sz="2400" b="1" kern="0" dirty="0">
                <a:latin typeface="Alexandria" pitchFamily="2" charset="-78"/>
                <a:cs typeface="Alexandria" pitchFamily="2" charset="-78"/>
              </a:rPr>
              <a:t> </a:t>
            </a:r>
            <a:r>
              <a:rPr lang="ar-SY" sz="2400" b="1" kern="0" dirty="0" smtClean="0">
                <a:latin typeface="Alexandria" pitchFamily="2" charset="-78"/>
                <a:cs typeface="Alexandria" pitchFamily="2" charset="-78"/>
              </a:rPr>
              <a:t>خصائص </a:t>
            </a:r>
            <a:r>
              <a:rPr lang="ar-SY" sz="2400" b="1" kern="0" dirty="0">
                <a:latin typeface="Alexandria" pitchFamily="2" charset="-78"/>
                <a:cs typeface="Alexandria" pitchFamily="2" charset="-78"/>
              </a:rPr>
              <a:t>البحث العلمي</a:t>
            </a:r>
            <a:endParaRPr lang="en-US" sz="2200" kern="0" dirty="0">
              <a:latin typeface="Alexandria" pitchFamily="2" charset="-78"/>
              <a:cs typeface="Alexandria" pitchFamily="2" charset="-78"/>
            </a:endParaRPr>
          </a:p>
        </p:txBody>
      </p:sp>
      <p:pic>
        <p:nvPicPr>
          <p:cNvPr id="9" name="Picture 8"/>
          <p:cNvPicPr>
            <a:picLocks noChangeAspect="1"/>
          </p:cNvPicPr>
          <p:nvPr/>
        </p:nvPicPr>
        <p:blipFill>
          <a:blip r:embed="rId3"/>
          <a:stretch>
            <a:fillRect/>
          </a:stretch>
        </p:blipFill>
        <p:spPr>
          <a:xfrm>
            <a:off x="1333001" y="1723952"/>
            <a:ext cx="8729596" cy="752560"/>
          </a:xfrm>
          <a:prstGeom prst="rect">
            <a:avLst/>
          </a:prstGeom>
        </p:spPr>
      </p:pic>
      <p:pic>
        <p:nvPicPr>
          <p:cNvPr id="10" name="Picture 9"/>
          <p:cNvPicPr>
            <a:picLocks noChangeAspect="1"/>
          </p:cNvPicPr>
          <p:nvPr/>
        </p:nvPicPr>
        <p:blipFill>
          <a:blip r:embed="rId4"/>
          <a:stretch>
            <a:fillRect/>
          </a:stretch>
        </p:blipFill>
        <p:spPr>
          <a:xfrm>
            <a:off x="1333001" y="2387765"/>
            <a:ext cx="8981055" cy="2814691"/>
          </a:xfrm>
          <a:prstGeom prst="rect">
            <a:avLst/>
          </a:prstGeom>
        </p:spPr>
      </p:pic>
      <p:sp>
        <p:nvSpPr>
          <p:cNvPr id="7" name="Slide Number Placeholder 6"/>
          <p:cNvSpPr>
            <a:spLocks noGrp="1"/>
          </p:cNvSpPr>
          <p:nvPr>
            <p:ph type="sldNum" sz="quarter" idx="12"/>
          </p:nvPr>
        </p:nvSpPr>
        <p:spPr/>
        <p:txBody>
          <a:bodyPr/>
          <a:lstStyle/>
          <a:p>
            <a:fld id="{F7542ADD-394E-41F3-B704-951748884AEE}" type="slidenum">
              <a:rPr lang="en-US" smtClean="0"/>
              <a:t>21</a:t>
            </a:fld>
            <a:endParaRPr lang="en-US"/>
          </a:p>
        </p:txBody>
      </p:sp>
    </p:spTree>
    <p:extLst>
      <p:ext uri="{BB962C8B-B14F-4D97-AF65-F5344CB8AC3E}">
        <p14:creationId xmlns:p14="http://schemas.microsoft.com/office/powerpoint/2010/main" val="134669525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0"/>
            <a:ext cx="9345750" cy="47170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952771" cy="461665"/>
          </a:xfrm>
          <a:prstGeom prst="rect">
            <a:avLst/>
          </a:prstGeom>
          <a:noFill/>
        </p:spPr>
        <p:txBody>
          <a:bodyPr wrap="square" rtlCol="0">
            <a:spAutoFit/>
          </a:bodyPr>
          <a:lstStyle/>
          <a:p>
            <a:pPr algn="ctr"/>
            <a:r>
              <a:rPr lang="ar-SY" sz="2400" b="1" kern="0" dirty="0">
                <a:latin typeface="Alexandria" pitchFamily="2" charset="-78"/>
                <a:cs typeface="Alexandria" pitchFamily="2" charset="-78"/>
              </a:rPr>
              <a:t> </a:t>
            </a:r>
            <a:r>
              <a:rPr lang="ar-SY" sz="2400" b="1" kern="0" dirty="0" smtClean="0">
                <a:latin typeface="Alexandria" pitchFamily="2" charset="-78"/>
                <a:cs typeface="Alexandria" pitchFamily="2" charset="-78"/>
              </a:rPr>
              <a:t>خصائص </a:t>
            </a:r>
            <a:r>
              <a:rPr lang="ar-SY" sz="2400" b="1" kern="0" dirty="0">
                <a:latin typeface="Alexandria" pitchFamily="2" charset="-78"/>
                <a:cs typeface="Alexandria" pitchFamily="2" charset="-78"/>
              </a:rPr>
              <a:t>البحث العلمي</a:t>
            </a:r>
            <a:endParaRPr lang="en-US" sz="2200" kern="0" dirty="0">
              <a:latin typeface="Alexandria" pitchFamily="2" charset="-78"/>
              <a:cs typeface="Alexandria" pitchFamily="2" charset="-78"/>
            </a:endParaRPr>
          </a:p>
        </p:txBody>
      </p:sp>
      <p:pic>
        <p:nvPicPr>
          <p:cNvPr id="9" name="Picture 8"/>
          <p:cNvPicPr>
            <a:picLocks noChangeAspect="1"/>
          </p:cNvPicPr>
          <p:nvPr/>
        </p:nvPicPr>
        <p:blipFill>
          <a:blip r:embed="rId3"/>
          <a:stretch>
            <a:fillRect/>
          </a:stretch>
        </p:blipFill>
        <p:spPr>
          <a:xfrm>
            <a:off x="1422978" y="1562095"/>
            <a:ext cx="8861918" cy="3982920"/>
          </a:xfrm>
          <a:prstGeom prst="rect">
            <a:avLst/>
          </a:prstGeom>
        </p:spPr>
      </p:pic>
      <p:sp>
        <p:nvSpPr>
          <p:cNvPr id="7" name="Slide Number Placeholder 6"/>
          <p:cNvSpPr>
            <a:spLocks noGrp="1"/>
          </p:cNvSpPr>
          <p:nvPr>
            <p:ph type="sldNum" sz="quarter" idx="12"/>
          </p:nvPr>
        </p:nvSpPr>
        <p:spPr/>
        <p:txBody>
          <a:bodyPr/>
          <a:lstStyle/>
          <a:p>
            <a:fld id="{F7542ADD-394E-41F3-B704-951748884AEE}" type="slidenum">
              <a:rPr lang="en-US" smtClean="0"/>
              <a:t>22</a:t>
            </a:fld>
            <a:endParaRPr lang="en-US"/>
          </a:p>
        </p:txBody>
      </p:sp>
    </p:spTree>
    <p:extLst>
      <p:ext uri="{BB962C8B-B14F-4D97-AF65-F5344CB8AC3E}">
        <p14:creationId xmlns:p14="http://schemas.microsoft.com/office/powerpoint/2010/main" val="277002308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952771" cy="461665"/>
          </a:xfrm>
          <a:prstGeom prst="rect">
            <a:avLst/>
          </a:prstGeom>
          <a:noFill/>
        </p:spPr>
        <p:txBody>
          <a:bodyPr wrap="square" rtlCol="0">
            <a:spAutoFit/>
          </a:bodyPr>
          <a:lstStyle/>
          <a:p>
            <a:pPr lvl="0" algn="ctr" fontAlgn="base">
              <a:spcBef>
                <a:spcPct val="0"/>
              </a:spcBef>
              <a:spcAft>
                <a:spcPct val="0"/>
              </a:spcAft>
              <a:defRPr/>
            </a:pPr>
            <a:r>
              <a:rPr lang="ar-SY" sz="2400" b="1" kern="0" dirty="0">
                <a:latin typeface="Alexandria" pitchFamily="2" charset="-78"/>
                <a:cs typeface="Alexandria" pitchFamily="2" charset="-78"/>
              </a:rPr>
              <a:t>أنواع البحوث العلمية</a:t>
            </a:r>
            <a:endParaRPr lang="en-US" sz="2400" b="1" kern="0" dirty="0">
              <a:latin typeface="Alexandria" pitchFamily="2" charset="-78"/>
              <a:cs typeface="Alexandria" pitchFamily="2" charset="-78"/>
            </a:endParaRPr>
          </a:p>
        </p:txBody>
      </p:sp>
      <p:sp>
        <p:nvSpPr>
          <p:cNvPr id="8" name="Rectangle 7">
            <a:extLst>
              <a:ext uri="{FF2B5EF4-FFF2-40B4-BE49-F238E27FC236}">
                <a16:creationId xmlns:a16="http://schemas.microsoft.com/office/drawing/2014/main" id="{C476DEC1-6556-4792-BC4A-100109C4D928}"/>
              </a:ext>
            </a:extLst>
          </p:cNvPr>
          <p:cNvSpPr>
            <a:spLocks noChangeArrowheads="1"/>
          </p:cNvSpPr>
          <p:nvPr/>
        </p:nvSpPr>
        <p:spPr bwMode="gray">
          <a:xfrm>
            <a:off x="1981551" y="1501350"/>
            <a:ext cx="7204364" cy="548640"/>
          </a:xfrm>
          <a:prstGeom prst="rect">
            <a:avLst/>
          </a:prstGeom>
          <a:noFill/>
          <a:ln w="38100">
            <a:solidFill>
              <a:srgbClr val="23BB4B"/>
            </a:solidFill>
          </a:ln>
          <a:effectLst/>
        </p:spPr>
        <p:txBody>
          <a:bodyPr wrap="none"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1" eaLnBrk="0" hangingPunct="0"/>
            <a:r>
              <a:rPr lang="ar-SY" altLang="en-US" sz="2400" b="1" kern="0" dirty="0">
                <a:solidFill>
                  <a:srgbClr val="DDDDDD">
                    <a:lumMod val="10000"/>
                  </a:srgbClr>
                </a:solidFill>
                <a:latin typeface="Simplified Arabic" panose="02020603050405020304" pitchFamily="18" charset="-78"/>
                <a:cs typeface="Simplified Arabic" panose="02020603050405020304" pitchFamily="18" charset="-78"/>
              </a:rPr>
              <a:t>تقسم البحوث العلمية حسب طبيعتها ودوافع البحث إلى:</a:t>
            </a:r>
          </a:p>
        </p:txBody>
      </p:sp>
      <p:sp>
        <p:nvSpPr>
          <p:cNvPr id="9" name="円/楕円 4">
            <a:extLst>
              <a:ext uri="{FF2B5EF4-FFF2-40B4-BE49-F238E27FC236}">
                <a16:creationId xmlns:a16="http://schemas.microsoft.com/office/drawing/2014/main" id="{20D7F28C-16C7-4A5F-BD70-78AF7599247D}"/>
              </a:ext>
            </a:extLst>
          </p:cNvPr>
          <p:cNvSpPr/>
          <p:nvPr/>
        </p:nvSpPr>
        <p:spPr>
          <a:xfrm>
            <a:off x="8646314" y="1588610"/>
            <a:ext cx="365760" cy="365760"/>
          </a:xfrm>
          <a:prstGeom prst="ellipse">
            <a:avLst/>
          </a:prstGeom>
          <a:solidFill>
            <a:srgbClr val="23BB4B"/>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a:endParaRPr kumimoji="1" lang="ja-JP" altLang="en-US" sz="3200" kern="0">
              <a:solidFill>
                <a:srgbClr val="5BB8D1"/>
              </a:solidFill>
              <a:latin typeface="Open Sans"/>
              <a:ea typeface="ＭＳ Ｐゴシック" panose="020B0600070205080204" pitchFamily="34" charset="-128"/>
            </a:endParaRPr>
          </a:p>
        </p:txBody>
      </p:sp>
      <p:sp>
        <p:nvSpPr>
          <p:cNvPr id="10" name="円/楕円 4">
            <a:extLst>
              <a:ext uri="{FF2B5EF4-FFF2-40B4-BE49-F238E27FC236}">
                <a16:creationId xmlns:a16="http://schemas.microsoft.com/office/drawing/2014/main" id="{DCB53131-51C6-45BF-B9F2-66359377F863}"/>
              </a:ext>
            </a:extLst>
          </p:cNvPr>
          <p:cNvSpPr/>
          <p:nvPr/>
        </p:nvSpPr>
        <p:spPr>
          <a:xfrm>
            <a:off x="2084059" y="1597650"/>
            <a:ext cx="365760" cy="365760"/>
          </a:xfrm>
          <a:prstGeom prst="ellipse">
            <a:avLst/>
          </a:prstGeom>
          <a:solidFill>
            <a:srgbClr val="23BB4B"/>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a:endParaRPr kumimoji="1" lang="ja-JP" altLang="en-US" sz="3200" kern="0">
              <a:solidFill>
                <a:srgbClr val="5BB8D1"/>
              </a:solidFill>
              <a:latin typeface="Open Sans"/>
              <a:ea typeface="ＭＳ Ｐゴシック" panose="020B0600070205080204" pitchFamily="34" charset="-128"/>
            </a:endParaRPr>
          </a:p>
        </p:txBody>
      </p:sp>
      <p:sp>
        <p:nvSpPr>
          <p:cNvPr id="11" name="テキスト プレースホルダー 6">
            <a:extLst>
              <a:ext uri="{FF2B5EF4-FFF2-40B4-BE49-F238E27FC236}">
                <a16:creationId xmlns:a16="http://schemas.microsoft.com/office/drawing/2014/main" id="{9BF0939D-DC23-4BA9-A357-BA2408CF29D7}"/>
              </a:ext>
            </a:extLst>
          </p:cNvPr>
          <p:cNvSpPr txBox="1">
            <a:spLocks/>
          </p:cNvSpPr>
          <p:nvPr/>
        </p:nvSpPr>
        <p:spPr>
          <a:xfrm>
            <a:off x="2936163" y="2025218"/>
            <a:ext cx="5196840" cy="545533"/>
          </a:xfrm>
          <a:prstGeom prst="rect">
            <a:avLst/>
          </a:prstGeom>
        </p:spPr>
        <p:txBody>
          <a:bodyPr vert="horz" lIns="163275" tIns="81638" rIns="163275" bIns="81638" rtlCol="0" anchor="ctr">
            <a:noAutofit/>
          </a:bodyPr>
          <a:lstStyle>
            <a:lvl1pPr marL="0" indent="0" algn="ctr" defTabSz="1632753" rtl="0" eaLnBrk="1" latinLnBrk="0" hangingPunct="1">
              <a:lnSpc>
                <a:spcPct val="120000"/>
              </a:lnSpc>
              <a:spcBef>
                <a:spcPts val="1200"/>
              </a:spcBef>
              <a:buFont typeface="Arial" panose="020B0604020202020204" pitchFamily="34" charset="0"/>
              <a:buNone/>
              <a:defRPr kumimoji="1" sz="2800" i="0" kern="1200" baseline="0">
                <a:solidFill>
                  <a:schemeClr val="bg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rtl="1"/>
            <a:endParaRPr lang="ar-SY" altLang="ja-JP" sz="2400" b="1" dirty="0">
              <a:solidFill>
                <a:sysClr val="windowText" lastClr="000000"/>
              </a:solidFill>
              <a:ea typeface="ＭＳ Ｐゴシック" panose="020B0600070205080204" pitchFamily="34" charset="-128"/>
            </a:endParaRPr>
          </a:p>
        </p:txBody>
      </p:sp>
      <p:pic>
        <p:nvPicPr>
          <p:cNvPr id="13" name="صورة 2"/>
          <p:cNvPicPr>
            <a:picLocks noChangeAspect="1"/>
          </p:cNvPicPr>
          <p:nvPr/>
        </p:nvPicPr>
        <p:blipFill>
          <a:blip r:embed="rId3"/>
          <a:stretch>
            <a:fillRect/>
          </a:stretch>
        </p:blipFill>
        <p:spPr>
          <a:xfrm>
            <a:off x="7440254" y="2605682"/>
            <a:ext cx="988847" cy="988847"/>
          </a:xfrm>
          <a:prstGeom prst="rect">
            <a:avLst/>
          </a:prstGeom>
        </p:spPr>
      </p:pic>
      <p:sp>
        <p:nvSpPr>
          <p:cNvPr id="14" name="Rectangle 9">
            <a:extLst>
              <a:ext uri="{FF2B5EF4-FFF2-40B4-BE49-F238E27FC236}">
                <a16:creationId xmlns:a16="http://schemas.microsoft.com/office/drawing/2014/main" id="{4175DF84-292E-4411-A98B-55D11CFB253A}"/>
              </a:ext>
            </a:extLst>
          </p:cNvPr>
          <p:cNvSpPr/>
          <p:nvPr/>
        </p:nvSpPr>
        <p:spPr>
          <a:xfrm>
            <a:off x="2936163" y="2494846"/>
            <a:ext cx="4107531" cy="1210520"/>
          </a:xfrm>
          <a:prstGeom prst="rect">
            <a:avLst/>
          </a:prstGeom>
          <a:noFill/>
          <a:ln w="57150" cap="flat" cmpd="sng" algn="ctr">
            <a:solidFill>
              <a:schemeClr val="tx1"/>
            </a:solidFill>
            <a:prstDash val="solid"/>
            <a:miter lim="800000"/>
          </a:ln>
          <a:effectLst/>
        </p:spPr>
        <p:txBody>
          <a:bodyPr rtlCol="0" anchor="ctr"/>
          <a:lstStyle/>
          <a:p>
            <a:pPr algn="ctr" defTabSz="713232">
              <a:defRPr/>
            </a:pPr>
            <a:endParaRPr lang="en-US" sz="1404" kern="0" dirty="0">
              <a:solidFill>
                <a:prstClr val="white"/>
              </a:solidFill>
              <a:latin typeface="Roboto Lt"/>
            </a:endParaRPr>
          </a:p>
        </p:txBody>
      </p:sp>
      <p:pic>
        <p:nvPicPr>
          <p:cNvPr id="15" name="صورة 4"/>
          <p:cNvPicPr>
            <a:picLocks noChangeAspect="1"/>
          </p:cNvPicPr>
          <p:nvPr/>
        </p:nvPicPr>
        <p:blipFill>
          <a:blip r:embed="rId4"/>
          <a:stretch>
            <a:fillRect/>
          </a:stretch>
        </p:blipFill>
        <p:spPr>
          <a:xfrm>
            <a:off x="7441463" y="4235325"/>
            <a:ext cx="987638" cy="987638"/>
          </a:xfrm>
          <a:prstGeom prst="rect">
            <a:avLst/>
          </a:prstGeom>
        </p:spPr>
      </p:pic>
      <p:pic>
        <p:nvPicPr>
          <p:cNvPr id="16" name="صورة 5"/>
          <p:cNvPicPr>
            <a:picLocks noChangeAspect="1"/>
          </p:cNvPicPr>
          <p:nvPr/>
        </p:nvPicPr>
        <p:blipFill>
          <a:blip r:embed="rId5"/>
          <a:stretch>
            <a:fillRect/>
          </a:stretch>
        </p:blipFill>
        <p:spPr>
          <a:xfrm>
            <a:off x="2907963" y="4235325"/>
            <a:ext cx="4163929" cy="1268078"/>
          </a:xfrm>
          <a:prstGeom prst="rect">
            <a:avLst/>
          </a:prstGeom>
        </p:spPr>
      </p:pic>
      <p:sp>
        <p:nvSpPr>
          <p:cNvPr id="17" name="مربع نص 7"/>
          <p:cNvSpPr txBox="1"/>
          <p:nvPr/>
        </p:nvSpPr>
        <p:spPr>
          <a:xfrm>
            <a:off x="3542497" y="2605682"/>
            <a:ext cx="2955636" cy="892552"/>
          </a:xfrm>
          <a:prstGeom prst="rect">
            <a:avLst/>
          </a:prstGeom>
          <a:noFill/>
        </p:spPr>
        <p:txBody>
          <a:bodyPr wrap="square" rtlCol="0">
            <a:spAutoFit/>
          </a:bodyPr>
          <a:lstStyle/>
          <a:p>
            <a:pPr algn="ctr" rtl="1"/>
            <a:r>
              <a:rPr lang="ar-SY" sz="2600" b="1" dirty="0">
                <a:solidFill>
                  <a:schemeClr val="bg2">
                    <a:lumMod val="10000"/>
                  </a:schemeClr>
                </a:solidFill>
                <a:latin typeface="Simplified Arabic" panose="02020603050405020304" pitchFamily="18" charset="-78"/>
                <a:cs typeface="Simplified Arabic" panose="02020603050405020304" pitchFamily="18" charset="-78"/>
              </a:rPr>
              <a:t>البحث النظري (الأساسي</a:t>
            </a:r>
            <a:r>
              <a:rPr lang="ar-SY" sz="2600" b="1" dirty="0" smtClean="0">
                <a:solidFill>
                  <a:schemeClr val="bg2">
                    <a:lumMod val="10000"/>
                  </a:schemeClr>
                </a:solidFill>
                <a:latin typeface="Simplified Arabic" panose="02020603050405020304" pitchFamily="18" charset="-78"/>
                <a:cs typeface="Simplified Arabic" panose="02020603050405020304" pitchFamily="18" charset="-78"/>
              </a:rPr>
              <a:t>) </a:t>
            </a:r>
            <a:r>
              <a:rPr lang="en-US" sz="2600" b="1" dirty="0" smtClean="0">
                <a:solidFill>
                  <a:schemeClr val="bg2">
                    <a:lumMod val="10000"/>
                  </a:schemeClr>
                </a:solidFill>
                <a:latin typeface="Simplified Arabic" panose="02020603050405020304" pitchFamily="18" charset="-78"/>
                <a:cs typeface="Simplified Arabic" panose="02020603050405020304" pitchFamily="18" charset="-78"/>
              </a:rPr>
              <a:t>Basic Research</a:t>
            </a:r>
            <a:endParaRPr lang="en-US" sz="2600" b="1" dirty="0">
              <a:solidFill>
                <a:schemeClr val="bg2">
                  <a:lumMod val="10000"/>
                </a:schemeClr>
              </a:solidFill>
              <a:latin typeface="Simplified Arabic" panose="02020603050405020304" pitchFamily="18" charset="-78"/>
              <a:cs typeface="Simplified Arabic" panose="02020603050405020304" pitchFamily="18" charset="-78"/>
            </a:endParaRPr>
          </a:p>
        </p:txBody>
      </p:sp>
      <p:sp>
        <p:nvSpPr>
          <p:cNvPr id="18" name="مربع نص 8"/>
          <p:cNvSpPr txBox="1"/>
          <p:nvPr/>
        </p:nvSpPr>
        <p:spPr>
          <a:xfrm>
            <a:off x="3440897" y="4486030"/>
            <a:ext cx="3057236" cy="954107"/>
          </a:xfrm>
          <a:prstGeom prst="rect">
            <a:avLst/>
          </a:prstGeom>
          <a:noFill/>
        </p:spPr>
        <p:txBody>
          <a:bodyPr wrap="square" rtlCol="0">
            <a:spAutoFit/>
          </a:bodyPr>
          <a:lstStyle/>
          <a:p>
            <a:pPr algn="ctr" rtl="1"/>
            <a:r>
              <a:rPr lang="ar-SY" sz="2600" b="1" dirty="0">
                <a:solidFill>
                  <a:schemeClr val="bg2">
                    <a:lumMod val="10000"/>
                  </a:schemeClr>
                </a:solidFill>
                <a:latin typeface="Simplified Arabic" panose="02020603050405020304" pitchFamily="18" charset="-78"/>
                <a:cs typeface="Simplified Arabic" panose="02020603050405020304" pitchFamily="18" charset="-78"/>
              </a:rPr>
              <a:t>البحث</a:t>
            </a:r>
            <a:r>
              <a:rPr lang="ar-SY" sz="2800" b="1" dirty="0">
                <a:solidFill>
                  <a:schemeClr val="bg2">
                    <a:lumMod val="10000"/>
                  </a:schemeClr>
                </a:solidFill>
                <a:latin typeface="Simplified Arabic" panose="02020603050405020304" pitchFamily="18" charset="-78"/>
                <a:cs typeface="Simplified Arabic" panose="02020603050405020304" pitchFamily="18" charset="-78"/>
              </a:rPr>
              <a:t> </a:t>
            </a:r>
            <a:r>
              <a:rPr lang="ar-SY" sz="2600" b="1" dirty="0">
                <a:solidFill>
                  <a:schemeClr val="bg2">
                    <a:lumMod val="10000"/>
                  </a:schemeClr>
                </a:solidFill>
                <a:latin typeface="Simplified Arabic" panose="02020603050405020304" pitchFamily="18" charset="-78"/>
                <a:cs typeface="Simplified Arabic" panose="02020603050405020304" pitchFamily="18" charset="-78"/>
              </a:rPr>
              <a:t>التطبيقي</a:t>
            </a:r>
            <a:endParaRPr lang="en-US" sz="2600" b="1" dirty="0">
              <a:solidFill>
                <a:schemeClr val="bg2">
                  <a:lumMod val="10000"/>
                </a:schemeClr>
              </a:solidFill>
              <a:latin typeface="Simplified Arabic" panose="02020603050405020304" pitchFamily="18" charset="-78"/>
              <a:cs typeface="Simplified Arabic" panose="02020603050405020304" pitchFamily="18" charset="-78"/>
            </a:endParaRPr>
          </a:p>
          <a:p>
            <a:pPr algn="ctr" rtl="1"/>
            <a:r>
              <a:rPr lang="en-US" sz="2600" b="1" dirty="0">
                <a:solidFill>
                  <a:schemeClr val="bg2">
                    <a:lumMod val="10000"/>
                  </a:schemeClr>
                </a:solidFill>
                <a:latin typeface="Simplified Arabic" panose="02020603050405020304" pitchFamily="18" charset="-78"/>
                <a:cs typeface="Simplified Arabic" panose="02020603050405020304" pitchFamily="18" charset="-78"/>
              </a:rPr>
              <a:t>Applied Research</a:t>
            </a:r>
          </a:p>
        </p:txBody>
      </p:sp>
      <p:sp>
        <p:nvSpPr>
          <p:cNvPr id="7" name="Slide Number Placeholder 6"/>
          <p:cNvSpPr>
            <a:spLocks noGrp="1"/>
          </p:cNvSpPr>
          <p:nvPr>
            <p:ph type="sldNum" sz="quarter" idx="12"/>
          </p:nvPr>
        </p:nvSpPr>
        <p:spPr/>
        <p:txBody>
          <a:bodyPr/>
          <a:lstStyle/>
          <a:p>
            <a:fld id="{F7542ADD-394E-41F3-B704-951748884AEE}" type="slidenum">
              <a:rPr lang="en-US" smtClean="0"/>
              <a:t>23</a:t>
            </a:fld>
            <a:endParaRPr lang="en-US"/>
          </a:p>
        </p:txBody>
      </p:sp>
    </p:spTree>
    <p:extLst>
      <p:ext uri="{BB962C8B-B14F-4D97-AF65-F5344CB8AC3E}">
        <p14:creationId xmlns:p14="http://schemas.microsoft.com/office/powerpoint/2010/main" val="168055953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952771" cy="461665"/>
          </a:xfrm>
          <a:prstGeom prst="rect">
            <a:avLst/>
          </a:prstGeom>
          <a:noFill/>
        </p:spPr>
        <p:txBody>
          <a:bodyPr wrap="square" rtlCol="0">
            <a:spAutoFit/>
          </a:bodyPr>
          <a:lstStyle/>
          <a:p>
            <a:pPr lvl="0" algn="ctr" fontAlgn="base">
              <a:spcBef>
                <a:spcPct val="0"/>
              </a:spcBef>
              <a:spcAft>
                <a:spcPct val="0"/>
              </a:spcAft>
              <a:defRPr/>
            </a:pPr>
            <a:r>
              <a:rPr lang="ar-SY" sz="2400" b="1" kern="0" dirty="0">
                <a:latin typeface="Alexandria" pitchFamily="2" charset="-78"/>
                <a:cs typeface="Alexandria" pitchFamily="2" charset="-78"/>
              </a:rPr>
              <a:t>أنواع البحوث العلمية</a:t>
            </a:r>
            <a:endParaRPr lang="en-US" sz="2400" b="1" kern="0" dirty="0">
              <a:latin typeface="Alexandria" pitchFamily="2" charset="-78"/>
              <a:cs typeface="Alexandria" pitchFamily="2" charset="-78"/>
            </a:endParaRPr>
          </a:p>
        </p:txBody>
      </p:sp>
      <p:sp>
        <p:nvSpPr>
          <p:cNvPr id="7" name="TextBox 6"/>
          <p:cNvSpPr txBox="1"/>
          <p:nvPr/>
        </p:nvSpPr>
        <p:spPr>
          <a:xfrm>
            <a:off x="1645277" y="1419097"/>
            <a:ext cx="8417320" cy="4770537"/>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
            </a:pPr>
            <a:r>
              <a:rPr kumimoji="1" lang="ar-SY" altLang="ja-JP" sz="1600" b="1" kern="0" dirty="0">
                <a:solidFill>
                  <a:schemeClr val="bg2">
                    <a:lumMod val="10000"/>
                  </a:schemeClr>
                </a:solidFill>
                <a:latin typeface="Alexandria" pitchFamily="2" charset="-78"/>
                <a:ea typeface="ＭＳ Ｐゴシック" panose="020B0600070205080204" pitchFamily="34" charset="-128"/>
                <a:cs typeface="Alexandria" pitchFamily="2" charset="-78"/>
              </a:rPr>
              <a:t>البحث النظري الأساسي: </a:t>
            </a:r>
            <a:r>
              <a:rPr kumimoji="1" lang="ar-SY" sz="1600" kern="0" dirty="0">
                <a:solidFill>
                  <a:schemeClr val="bg2">
                    <a:lumMod val="10000"/>
                  </a:schemeClr>
                </a:solidFill>
                <a:latin typeface="Alexandria" pitchFamily="2" charset="-78"/>
                <a:ea typeface="ＭＳ Ｐゴシック" panose="020B0600070205080204" pitchFamily="34" charset="-128"/>
                <a:cs typeface="Alexandria" pitchFamily="2" charset="-78"/>
              </a:rPr>
              <a:t>هدفه: التوصل للحقيقة وتطوير المفاهيم النظرية ومحاولة تعميم نتائجها بغض النظر عن فوائد البحث ونتائجه. يجب على الباحث في هذا المجال أن يكون ملماً بالمفاهيم والافتراضات وما تم اجراؤه من قبل الأخرين للوصول الى المعرفة حول مشكلة معينة.</a:t>
            </a:r>
          </a:p>
          <a:p>
            <a:pPr marL="285750" indent="-285750" algn="just" rtl="1">
              <a:lnSpc>
                <a:spcPct val="150000"/>
              </a:lnSpc>
              <a:buFont typeface="Wingdings" panose="05000000000000000000" pitchFamily="2" charset="2"/>
              <a:buChar char="§"/>
            </a:pPr>
            <a:r>
              <a:rPr kumimoji="1" lang="ar-SY" sz="1600" b="1" kern="0" dirty="0">
                <a:latin typeface="Alexandria" pitchFamily="2" charset="-78"/>
                <a:ea typeface="ＭＳ Ｐゴシック" panose="020B0600070205080204" pitchFamily="34" charset="-128"/>
                <a:cs typeface="Alexandria" pitchFamily="2" charset="-78"/>
              </a:rPr>
              <a:t>البحث التطبيقي: </a:t>
            </a:r>
            <a:r>
              <a:rPr kumimoji="1" lang="ar-SY" sz="1600" kern="0" dirty="0">
                <a:solidFill>
                  <a:schemeClr val="bg2">
                    <a:lumMod val="10000"/>
                  </a:schemeClr>
                </a:solidFill>
                <a:latin typeface="Alexandria" pitchFamily="2" charset="-78"/>
                <a:ea typeface="ＭＳ Ｐゴシック" panose="020B0600070205080204" pitchFamily="34" charset="-128"/>
                <a:cs typeface="Alexandria" pitchFamily="2" charset="-78"/>
              </a:rPr>
              <a:t>هدفه:  هو تطبيق نتائج الدراسة لحل المشكلات ومعالجة مشكلات قائمة وتغطي العديد من التخصصات الإنسانية كالتعليم والإدارة والاقتصاد والتربية والاجتماع حيث يهدف البحث الى معالجة مشكلات قائمة لدى المؤسسات الاجتماعية والاقتصادية بعد تحديد المشكلة والتأكد من صحة ودقة مسبباتها ومحاولة علاجها وصولاً الى نتائج وتوصيات تسهم في التخفيف من حدة هذه المشكلات. ومن امثالها أبحاث التسويق، أبحاث البنوك، أبحاث الصحة، أبحاث الرضا الوظيفي....الخ.</a:t>
            </a:r>
            <a:endParaRPr kumimoji="1" lang="en-US" sz="1600" kern="0" dirty="0">
              <a:solidFill>
                <a:schemeClr val="bg2">
                  <a:lumMod val="10000"/>
                </a:schemeClr>
              </a:solidFill>
              <a:latin typeface="Alexandria" pitchFamily="2" charset="-78"/>
              <a:ea typeface="ＭＳ Ｐゴシック" panose="020B0600070205080204" pitchFamily="34" charset="-128"/>
              <a:cs typeface="Alexandria" pitchFamily="2" charset="-78"/>
            </a:endParaRPr>
          </a:p>
          <a:p>
            <a:pPr marL="285750" indent="-285750" algn="just" rtl="1">
              <a:lnSpc>
                <a:spcPct val="200000"/>
              </a:lnSpc>
              <a:buFont typeface="Wingdings" panose="05000000000000000000" pitchFamily="2" charset="2"/>
              <a:buChar char="§"/>
            </a:pPr>
            <a:endParaRPr lang="ar-SY" sz="1600" b="1" dirty="0">
              <a:solidFill>
                <a:schemeClr val="bg2">
                  <a:lumMod val="10000"/>
                </a:schemeClr>
              </a:solidFill>
              <a:latin typeface="Simplified Arabic" panose="02020603050405020304" pitchFamily="18" charset="-78"/>
              <a:cs typeface="Simplified Arabic" panose="02020603050405020304" pitchFamily="18" charset="-78"/>
            </a:endParaRPr>
          </a:p>
          <a:p>
            <a:pPr marL="285750" indent="-285750" algn="just" rtl="1">
              <a:lnSpc>
                <a:spcPct val="200000"/>
              </a:lnSpc>
              <a:buFont typeface="Wingdings" panose="05000000000000000000" pitchFamily="2" charset="2"/>
              <a:buChar char="§"/>
            </a:pPr>
            <a:endParaRPr lang="ar-SY" altLang="ja-JP" sz="1600" dirty="0">
              <a:solidFill>
                <a:sysClr val="windowText" lastClr="000000"/>
              </a:solidFill>
              <a:latin typeface="Alexandria" pitchFamily="2" charset="-78"/>
              <a:ea typeface="ＭＳ Ｐゴシック" panose="020B0600070205080204" pitchFamily="34" charset="-128"/>
              <a:cs typeface="Alexandria" pitchFamily="2" charset="-78"/>
            </a:endParaRPr>
          </a:p>
        </p:txBody>
      </p:sp>
      <p:sp>
        <p:nvSpPr>
          <p:cNvPr id="8" name="Slide Number Placeholder 7"/>
          <p:cNvSpPr>
            <a:spLocks noGrp="1"/>
          </p:cNvSpPr>
          <p:nvPr>
            <p:ph type="sldNum" sz="quarter" idx="12"/>
          </p:nvPr>
        </p:nvSpPr>
        <p:spPr/>
        <p:txBody>
          <a:bodyPr/>
          <a:lstStyle/>
          <a:p>
            <a:fld id="{F7542ADD-394E-41F3-B704-951748884AEE}" type="slidenum">
              <a:rPr lang="en-US" smtClean="0"/>
              <a:t>24</a:t>
            </a:fld>
            <a:endParaRPr lang="en-US"/>
          </a:p>
        </p:txBody>
      </p:sp>
    </p:spTree>
    <p:extLst>
      <p:ext uri="{BB962C8B-B14F-4D97-AF65-F5344CB8AC3E}">
        <p14:creationId xmlns:p14="http://schemas.microsoft.com/office/powerpoint/2010/main" val="170991276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2813538" y="729958"/>
            <a:ext cx="5330161" cy="400110"/>
          </a:xfrm>
          <a:prstGeom prst="rect">
            <a:avLst/>
          </a:prstGeom>
          <a:noFill/>
        </p:spPr>
        <p:txBody>
          <a:bodyPr wrap="square" rtlCol="0">
            <a:spAutoFit/>
          </a:bodyPr>
          <a:lstStyle/>
          <a:p>
            <a:pPr lvl="0" algn="ctr" fontAlgn="base">
              <a:spcBef>
                <a:spcPct val="0"/>
              </a:spcBef>
              <a:spcAft>
                <a:spcPct val="0"/>
              </a:spcAft>
              <a:defRPr/>
            </a:pPr>
            <a:r>
              <a:rPr lang="ar-SY" sz="2000" b="1" kern="0" dirty="0" smtClean="0">
                <a:latin typeface="Alexandria" pitchFamily="2" charset="-78"/>
                <a:cs typeface="Alexandria" pitchFamily="2" charset="-78"/>
              </a:rPr>
              <a:t>هل يمكن فصل البحوث عن بعضها</a:t>
            </a:r>
            <a:endParaRPr lang="en-US" sz="2000" b="1" kern="0" dirty="0">
              <a:latin typeface="Alexandria" pitchFamily="2" charset="-78"/>
              <a:cs typeface="Alexandria" pitchFamily="2" charset="-78"/>
            </a:endParaRPr>
          </a:p>
        </p:txBody>
      </p:sp>
      <p:sp>
        <p:nvSpPr>
          <p:cNvPr id="7" name="TextBox 6"/>
          <p:cNvSpPr txBox="1"/>
          <p:nvPr/>
        </p:nvSpPr>
        <p:spPr>
          <a:xfrm>
            <a:off x="1645277" y="1419097"/>
            <a:ext cx="8417320" cy="2974532"/>
          </a:xfrm>
          <a:prstGeom prst="rect">
            <a:avLst/>
          </a:prstGeom>
          <a:noFill/>
        </p:spPr>
        <p:txBody>
          <a:bodyPr wrap="square" rtlCol="0">
            <a:spAutoFit/>
          </a:bodyPr>
          <a:lstStyle/>
          <a:p>
            <a:pPr marL="285750" indent="-285750" algn="just" rtl="1">
              <a:lnSpc>
                <a:spcPct val="200000"/>
              </a:lnSpc>
              <a:buFont typeface="Wingdings" panose="05000000000000000000" pitchFamily="2" charset="2"/>
              <a:buChar char="§"/>
            </a:pPr>
            <a:r>
              <a:rPr kumimoji="1" lang="ar-SY" altLang="ja-JP" sz="1600" kern="0" dirty="0" smtClean="0">
                <a:solidFill>
                  <a:schemeClr val="bg2">
                    <a:lumMod val="10000"/>
                  </a:schemeClr>
                </a:solidFill>
                <a:latin typeface="Alexandria" pitchFamily="2" charset="-78"/>
                <a:ea typeface="ＭＳ Ｐゴシック" panose="020B0600070205080204" pitchFamily="34" charset="-128"/>
                <a:cs typeface="Alexandria" pitchFamily="2" charset="-78"/>
              </a:rPr>
              <a:t>في كثير من الأحيان من الصعب الفصل بين البحوث النظرية والتطبيقية وذلك للعلاقة التكاملية بينهما.</a:t>
            </a:r>
          </a:p>
          <a:p>
            <a:pPr marL="285750" indent="-285750" algn="just" rtl="1">
              <a:lnSpc>
                <a:spcPct val="200000"/>
              </a:lnSpc>
              <a:buFont typeface="Wingdings" panose="05000000000000000000" pitchFamily="2" charset="2"/>
              <a:buChar char="§"/>
            </a:pPr>
            <a:r>
              <a:rPr kumimoji="1" lang="ar-SY" altLang="ja-JP" sz="1600" kern="0" dirty="0" smtClean="0">
                <a:solidFill>
                  <a:schemeClr val="bg2">
                    <a:lumMod val="10000"/>
                  </a:schemeClr>
                </a:solidFill>
                <a:latin typeface="Alexandria" pitchFamily="2" charset="-78"/>
                <a:ea typeface="ＭＳ Ｐゴシック" panose="020B0600070205080204" pitchFamily="34" charset="-128"/>
                <a:cs typeface="Alexandria" pitchFamily="2" charset="-78"/>
              </a:rPr>
              <a:t>فالبحوث التطبيقية غالباً ما تعتمد في بناء فرضياتها أو أسئلتها على الأطر النظرية المتوافرة في الأدبيات المختلفة.</a:t>
            </a:r>
          </a:p>
          <a:p>
            <a:pPr marL="285750" indent="-285750" algn="just" rtl="1">
              <a:lnSpc>
                <a:spcPct val="200000"/>
              </a:lnSpc>
              <a:buFont typeface="Wingdings" panose="05000000000000000000" pitchFamily="2" charset="2"/>
              <a:buChar char="§"/>
            </a:pPr>
            <a:r>
              <a:rPr kumimoji="1" lang="ar-SY" altLang="ja-JP" sz="1600" kern="0" dirty="0" smtClean="0">
                <a:solidFill>
                  <a:schemeClr val="bg2">
                    <a:lumMod val="10000"/>
                  </a:schemeClr>
                </a:solidFill>
                <a:latin typeface="Alexandria" pitchFamily="2" charset="-78"/>
                <a:ea typeface="ＭＳ Ｐゴシック" panose="020B0600070205080204" pitchFamily="34" charset="-128"/>
                <a:cs typeface="Alexandria" pitchFamily="2" charset="-78"/>
              </a:rPr>
              <a:t>كما ان البحوث النظرية في نفس الوقت تستفيد بشكل مباشر أو غير مباشر من نتائج الدراسات التطبيقية من خلال إعادة النظر في منطلقاتها النظرية لتكييفها مع الواقع. </a:t>
            </a:r>
            <a:endParaRPr lang="ar-SY" altLang="ja-JP" sz="1600" dirty="0">
              <a:solidFill>
                <a:sysClr val="windowText" lastClr="000000"/>
              </a:solidFill>
              <a:latin typeface="Alexandria" pitchFamily="2" charset="-78"/>
              <a:ea typeface="ＭＳ Ｐゴシック" panose="020B0600070205080204" pitchFamily="34" charset="-128"/>
              <a:cs typeface="Alexandria" pitchFamily="2" charset="-78"/>
            </a:endParaRPr>
          </a:p>
        </p:txBody>
      </p:sp>
      <p:sp>
        <p:nvSpPr>
          <p:cNvPr id="8" name="Slide Number Placeholder 7"/>
          <p:cNvSpPr>
            <a:spLocks noGrp="1"/>
          </p:cNvSpPr>
          <p:nvPr>
            <p:ph type="sldNum" sz="quarter" idx="12"/>
          </p:nvPr>
        </p:nvSpPr>
        <p:spPr/>
        <p:txBody>
          <a:bodyPr/>
          <a:lstStyle/>
          <a:p>
            <a:fld id="{F7542ADD-394E-41F3-B704-951748884AEE}" type="slidenum">
              <a:rPr lang="en-US" smtClean="0"/>
              <a:t>25</a:t>
            </a:fld>
            <a:endParaRPr lang="en-US"/>
          </a:p>
        </p:txBody>
      </p:sp>
    </p:spTree>
    <p:extLst>
      <p:ext uri="{BB962C8B-B14F-4D97-AF65-F5344CB8AC3E}">
        <p14:creationId xmlns:p14="http://schemas.microsoft.com/office/powerpoint/2010/main" val="410270712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2813538" y="729958"/>
            <a:ext cx="5638800" cy="400110"/>
          </a:xfrm>
          <a:prstGeom prst="rect">
            <a:avLst/>
          </a:prstGeom>
          <a:noFill/>
        </p:spPr>
        <p:txBody>
          <a:bodyPr wrap="square" rtlCol="0">
            <a:spAutoFit/>
          </a:bodyPr>
          <a:lstStyle/>
          <a:p>
            <a:pPr lvl="0" algn="ctr" fontAlgn="base">
              <a:spcBef>
                <a:spcPct val="0"/>
              </a:spcBef>
              <a:spcAft>
                <a:spcPct val="0"/>
              </a:spcAft>
              <a:defRPr/>
            </a:pPr>
            <a:r>
              <a:rPr lang="ar-SY" altLang="en-US" sz="2000" b="1" kern="0" dirty="0">
                <a:solidFill>
                  <a:srgbClr val="DDDDDD">
                    <a:lumMod val="10000"/>
                  </a:srgbClr>
                </a:solidFill>
                <a:latin typeface="Alexandria" pitchFamily="2" charset="-78"/>
                <a:cs typeface="Alexandria" pitchFamily="2" charset="-78"/>
              </a:rPr>
              <a:t>البحوث العلمية حسب مناهج وأساليب البحث</a:t>
            </a:r>
            <a:endParaRPr lang="en-US" sz="2000" b="1" kern="0" dirty="0">
              <a:latin typeface="Alexandria" pitchFamily="2" charset="-78"/>
              <a:cs typeface="Alexandria" pitchFamily="2" charset="-78"/>
            </a:endParaRPr>
          </a:p>
        </p:txBody>
      </p:sp>
      <p:pic>
        <p:nvPicPr>
          <p:cNvPr id="8" name="صورة 2"/>
          <p:cNvPicPr>
            <a:picLocks noChangeAspect="1"/>
          </p:cNvPicPr>
          <p:nvPr/>
        </p:nvPicPr>
        <p:blipFill>
          <a:blip r:embed="rId3"/>
          <a:stretch>
            <a:fillRect/>
          </a:stretch>
        </p:blipFill>
        <p:spPr>
          <a:xfrm>
            <a:off x="1678481" y="1339208"/>
            <a:ext cx="8144962" cy="4109060"/>
          </a:xfrm>
          <a:prstGeom prst="rect">
            <a:avLst/>
          </a:prstGeom>
        </p:spPr>
      </p:pic>
      <p:pic>
        <p:nvPicPr>
          <p:cNvPr id="9" name="صورة 4"/>
          <p:cNvPicPr>
            <a:picLocks noChangeAspect="1"/>
          </p:cNvPicPr>
          <p:nvPr/>
        </p:nvPicPr>
        <p:blipFill>
          <a:blip r:embed="rId4"/>
          <a:stretch>
            <a:fillRect/>
          </a:stretch>
        </p:blipFill>
        <p:spPr>
          <a:xfrm>
            <a:off x="7643703" y="1702401"/>
            <a:ext cx="731655" cy="731655"/>
          </a:xfrm>
          <a:prstGeom prst="rect">
            <a:avLst/>
          </a:prstGeom>
        </p:spPr>
      </p:pic>
      <p:sp>
        <p:nvSpPr>
          <p:cNvPr id="10" name="Rectangle 9">
            <a:extLst>
              <a:ext uri="{FF2B5EF4-FFF2-40B4-BE49-F238E27FC236}">
                <a16:creationId xmlns:a16="http://schemas.microsoft.com/office/drawing/2014/main" id="{4175DF84-292E-4411-A98B-55D11CFB253A}"/>
              </a:ext>
            </a:extLst>
          </p:cNvPr>
          <p:cNvSpPr/>
          <p:nvPr/>
        </p:nvSpPr>
        <p:spPr>
          <a:xfrm>
            <a:off x="2995193" y="1702401"/>
            <a:ext cx="4014552" cy="827402"/>
          </a:xfrm>
          <a:prstGeom prst="rect">
            <a:avLst/>
          </a:prstGeom>
          <a:noFill/>
          <a:ln w="57150" cap="flat" cmpd="sng" algn="ctr">
            <a:solidFill>
              <a:schemeClr val="tx1"/>
            </a:solidFill>
            <a:prstDash val="solid"/>
            <a:miter lim="800000"/>
          </a:ln>
          <a:effectLst/>
        </p:spPr>
        <p:txBody>
          <a:bodyPr rtlCol="0" anchor="ctr"/>
          <a:lstStyle/>
          <a:p>
            <a:pPr algn="ctr" defTabSz="713232">
              <a:defRPr/>
            </a:pPr>
            <a:endParaRPr lang="en-US" sz="1404" kern="0" dirty="0">
              <a:solidFill>
                <a:prstClr val="white"/>
              </a:solidFill>
              <a:latin typeface="Roboto Lt"/>
            </a:endParaRPr>
          </a:p>
        </p:txBody>
      </p:sp>
      <p:pic>
        <p:nvPicPr>
          <p:cNvPr id="11" name="صورة 5"/>
          <p:cNvPicPr>
            <a:picLocks noChangeAspect="1"/>
          </p:cNvPicPr>
          <p:nvPr/>
        </p:nvPicPr>
        <p:blipFill>
          <a:blip r:embed="rId5"/>
          <a:stretch>
            <a:fillRect/>
          </a:stretch>
        </p:blipFill>
        <p:spPr>
          <a:xfrm>
            <a:off x="7643775" y="2960475"/>
            <a:ext cx="731583" cy="731583"/>
          </a:xfrm>
          <a:prstGeom prst="rect">
            <a:avLst/>
          </a:prstGeom>
        </p:spPr>
      </p:pic>
      <p:pic>
        <p:nvPicPr>
          <p:cNvPr id="12" name="صورة 7"/>
          <p:cNvPicPr>
            <a:picLocks noChangeAspect="1"/>
          </p:cNvPicPr>
          <p:nvPr/>
        </p:nvPicPr>
        <p:blipFill>
          <a:blip r:embed="rId5"/>
          <a:stretch>
            <a:fillRect/>
          </a:stretch>
        </p:blipFill>
        <p:spPr>
          <a:xfrm>
            <a:off x="7643775" y="4204371"/>
            <a:ext cx="731583" cy="731583"/>
          </a:xfrm>
          <a:prstGeom prst="rect">
            <a:avLst/>
          </a:prstGeom>
        </p:spPr>
      </p:pic>
      <p:pic>
        <p:nvPicPr>
          <p:cNvPr id="13" name="صورة 8"/>
          <p:cNvPicPr>
            <a:picLocks noChangeAspect="1"/>
          </p:cNvPicPr>
          <p:nvPr/>
        </p:nvPicPr>
        <p:blipFill>
          <a:blip r:embed="rId6"/>
          <a:stretch>
            <a:fillRect/>
          </a:stretch>
        </p:blipFill>
        <p:spPr>
          <a:xfrm>
            <a:off x="2990679" y="2960475"/>
            <a:ext cx="4072481" cy="877900"/>
          </a:xfrm>
          <a:prstGeom prst="rect">
            <a:avLst/>
          </a:prstGeom>
        </p:spPr>
      </p:pic>
      <p:pic>
        <p:nvPicPr>
          <p:cNvPr id="14" name="صورة 17"/>
          <p:cNvPicPr>
            <a:picLocks noChangeAspect="1"/>
          </p:cNvPicPr>
          <p:nvPr/>
        </p:nvPicPr>
        <p:blipFill>
          <a:blip r:embed="rId6"/>
          <a:stretch>
            <a:fillRect/>
          </a:stretch>
        </p:blipFill>
        <p:spPr>
          <a:xfrm>
            <a:off x="2990679" y="4188537"/>
            <a:ext cx="4072481" cy="877900"/>
          </a:xfrm>
          <a:prstGeom prst="rect">
            <a:avLst/>
          </a:prstGeom>
        </p:spPr>
      </p:pic>
      <p:sp>
        <p:nvSpPr>
          <p:cNvPr id="15" name="مربع نص 18"/>
          <p:cNvSpPr txBox="1"/>
          <p:nvPr/>
        </p:nvSpPr>
        <p:spPr>
          <a:xfrm>
            <a:off x="3442883" y="1885269"/>
            <a:ext cx="3168072" cy="461665"/>
          </a:xfrm>
          <a:prstGeom prst="rect">
            <a:avLst/>
          </a:prstGeom>
          <a:noFill/>
        </p:spPr>
        <p:txBody>
          <a:bodyPr wrap="square" rtlCol="0">
            <a:spAutoFit/>
          </a:bodyPr>
          <a:lstStyle/>
          <a:p>
            <a:pPr algn="ctr" rtl="1"/>
            <a:r>
              <a:rPr lang="ar-SY" sz="2400" b="1" dirty="0">
                <a:solidFill>
                  <a:schemeClr val="bg2">
                    <a:lumMod val="10000"/>
                  </a:schemeClr>
                </a:solidFill>
                <a:latin typeface="Simplified Arabic" panose="02020603050405020304" pitchFamily="18" charset="-78"/>
                <a:cs typeface="Simplified Arabic" panose="02020603050405020304" pitchFamily="18" charset="-78"/>
              </a:rPr>
              <a:t>البحوث </a:t>
            </a:r>
            <a:r>
              <a:rPr lang="ar-SY" sz="2400" b="1" dirty="0" smtClean="0">
                <a:solidFill>
                  <a:schemeClr val="bg2">
                    <a:lumMod val="10000"/>
                  </a:schemeClr>
                </a:solidFill>
                <a:latin typeface="Simplified Arabic" panose="02020603050405020304" pitchFamily="18" charset="-78"/>
                <a:cs typeface="Simplified Arabic" panose="02020603050405020304" pitchFamily="18" charset="-78"/>
              </a:rPr>
              <a:t>التاريخية</a:t>
            </a:r>
            <a:r>
              <a:rPr lang="en-US" sz="2400" b="1" dirty="0" smtClean="0">
                <a:solidFill>
                  <a:schemeClr val="bg2">
                    <a:lumMod val="10000"/>
                  </a:schemeClr>
                </a:solidFill>
                <a:latin typeface="Simplified Arabic" panose="02020603050405020304" pitchFamily="18" charset="-78"/>
                <a:cs typeface="Simplified Arabic" panose="02020603050405020304" pitchFamily="18" charset="-78"/>
              </a:rPr>
              <a:t>Historical </a:t>
            </a:r>
            <a:endParaRPr lang="en-US" sz="2400" b="1" dirty="0">
              <a:solidFill>
                <a:schemeClr val="bg2">
                  <a:lumMod val="10000"/>
                </a:schemeClr>
              </a:solidFill>
              <a:latin typeface="Simplified Arabic" panose="02020603050405020304" pitchFamily="18" charset="-78"/>
              <a:cs typeface="Simplified Arabic" panose="02020603050405020304" pitchFamily="18" charset="-78"/>
            </a:endParaRPr>
          </a:p>
        </p:txBody>
      </p:sp>
      <p:sp>
        <p:nvSpPr>
          <p:cNvPr id="16" name="مربع نص 19"/>
          <p:cNvSpPr txBox="1"/>
          <p:nvPr/>
        </p:nvSpPr>
        <p:spPr>
          <a:xfrm>
            <a:off x="3176954" y="3162905"/>
            <a:ext cx="3622431" cy="461665"/>
          </a:xfrm>
          <a:prstGeom prst="rect">
            <a:avLst/>
          </a:prstGeom>
          <a:noFill/>
        </p:spPr>
        <p:txBody>
          <a:bodyPr wrap="square" rtlCol="0">
            <a:spAutoFit/>
          </a:bodyPr>
          <a:lstStyle/>
          <a:p>
            <a:pPr algn="ctr" rtl="1"/>
            <a:r>
              <a:rPr lang="ar-SY" sz="2400" b="1" dirty="0">
                <a:solidFill>
                  <a:schemeClr val="bg2">
                    <a:lumMod val="10000"/>
                  </a:schemeClr>
                </a:solidFill>
                <a:latin typeface="Simplified Arabic" panose="02020603050405020304" pitchFamily="18" charset="-78"/>
                <a:cs typeface="Simplified Arabic" panose="02020603050405020304" pitchFamily="18" charset="-78"/>
              </a:rPr>
              <a:t>البحوث </a:t>
            </a:r>
            <a:r>
              <a:rPr lang="ar-SY" sz="2400" b="1" dirty="0" smtClean="0">
                <a:solidFill>
                  <a:schemeClr val="bg2">
                    <a:lumMod val="10000"/>
                  </a:schemeClr>
                </a:solidFill>
                <a:latin typeface="Simplified Arabic" panose="02020603050405020304" pitchFamily="18" charset="-78"/>
                <a:cs typeface="Simplified Arabic" panose="02020603050405020304" pitchFamily="18" charset="-78"/>
              </a:rPr>
              <a:t>الوصفية</a:t>
            </a:r>
            <a:r>
              <a:rPr lang="en-US" sz="2400" b="1" dirty="0" smtClean="0">
                <a:solidFill>
                  <a:schemeClr val="bg2">
                    <a:lumMod val="10000"/>
                  </a:schemeClr>
                </a:solidFill>
                <a:latin typeface="Simplified Arabic" panose="02020603050405020304" pitchFamily="18" charset="-78"/>
                <a:cs typeface="Simplified Arabic" panose="02020603050405020304" pitchFamily="18" charset="-78"/>
              </a:rPr>
              <a:t> Descriptive </a:t>
            </a:r>
            <a:endParaRPr lang="en-US" sz="2400" b="1" dirty="0">
              <a:solidFill>
                <a:schemeClr val="bg2">
                  <a:lumMod val="10000"/>
                </a:schemeClr>
              </a:solidFill>
              <a:latin typeface="Simplified Arabic" panose="02020603050405020304" pitchFamily="18" charset="-78"/>
              <a:cs typeface="Simplified Arabic" panose="02020603050405020304" pitchFamily="18" charset="-78"/>
            </a:endParaRPr>
          </a:p>
        </p:txBody>
      </p:sp>
      <p:sp>
        <p:nvSpPr>
          <p:cNvPr id="17" name="مربع نص 20"/>
          <p:cNvSpPr txBox="1"/>
          <p:nvPr/>
        </p:nvSpPr>
        <p:spPr>
          <a:xfrm>
            <a:off x="3176954" y="4396654"/>
            <a:ext cx="3763452" cy="461665"/>
          </a:xfrm>
          <a:prstGeom prst="rect">
            <a:avLst/>
          </a:prstGeom>
          <a:noFill/>
        </p:spPr>
        <p:txBody>
          <a:bodyPr wrap="square" rtlCol="0">
            <a:spAutoFit/>
          </a:bodyPr>
          <a:lstStyle/>
          <a:p>
            <a:pPr algn="ctr" rtl="1"/>
            <a:r>
              <a:rPr lang="ar-SY" sz="2400" b="1" dirty="0">
                <a:solidFill>
                  <a:schemeClr val="bg2">
                    <a:lumMod val="10000"/>
                  </a:schemeClr>
                </a:solidFill>
                <a:latin typeface="Simplified Arabic" panose="02020603050405020304" pitchFamily="18" charset="-78"/>
                <a:cs typeface="Simplified Arabic" panose="02020603050405020304" pitchFamily="18" charset="-78"/>
              </a:rPr>
              <a:t>البحوث </a:t>
            </a:r>
            <a:r>
              <a:rPr lang="ar-SY" sz="2400" b="1" dirty="0" smtClean="0">
                <a:solidFill>
                  <a:schemeClr val="bg2">
                    <a:lumMod val="10000"/>
                  </a:schemeClr>
                </a:solidFill>
                <a:latin typeface="Simplified Arabic" panose="02020603050405020304" pitchFamily="18" charset="-78"/>
                <a:cs typeface="Simplified Arabic" panose="02020603050405020304" pitchFamily="18" charset="-78"/>
              </a:rPr>
              <a:t>التجريبية </a:t>
            </a:r>
            <a:r>
              <a:rPr lang="en-US" sz="2400" b="1" dirty="0" smtClean="0">
                <a:solidFill>
                  <a:schemeClr val="bg2">
                    <a:lumMod val="10000"/>
                  </a:schemeClr>
                </a:solidFill>
                <a:latin typeface="Simplified Arabic" panose="02020603050405020304" pitchFamily="18" charset="-78"/>
                <a:cs typeface="Simplified Arabic" panose="02020603050405020304" pitchFamily="18" charset="-78"/>
              </a:rPr>
              <a:t> Experimental</a:t>
            </a:r>
            <a:endParaRPr lang="en-US" sz="2400" b="1" dirty="0">
              <a:solidFill>
                <a:schemeClr val="bg2">
                  <a:lumMod val="10000"/>
                </a:schemeClr>
              </a:solidFill>
              <a:latin typeface="Simplified Arabic" panose="02020603050405020304" pitchFamily="18" charset="-78"/>
              <a:cs typeface="Simplified Arabic" panose="02020603050405020304" pitchFamily="18" charset="-78"/>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t>26</a:t>
            </a:fld>
            <a:endParaRPr lang="en-US"/>
          </a:p>
        </p:txBody>
      </p:sp>
    </p:spTree>
    <p:extLst>
      <p:ext uri="{BB962C8B-B14F-4D97-AF65-F5344CB8AC3E}">
        <p14:creationId xmlns:p14="http://schemas.microsoft.com/office/powerpoint/2010/main" val="135520482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1"/>
            <a:ext cx="9345750" cy="48459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2813538" y="601005"/>
            <a:ext cx="5638800" cy="677108"/>
          </a:xfrm>
          <a:prstGeom prst="rect">
            <a:avLst/>
          </a:prstGeom>
          <a:noFill/>
        </p:spPr>
        <p:txBody>
          <a:bodyPr wrap="square" rtlCol="0">
            <a:spAutoFit/>
          </a:bodyPr>
          <a:lstStyle/>
          <a:p>
            <a:pPr lvl="0" algn="ctr" fontAlgn="base">
              <a:spcBef>
                <a:spcPct val="0"/>
              </a:spcBef>
              <a:spcAft>
                <a:spcPct val="0"/>
              </a:spcAft>
              <a:defRPr/>
            </a:pPr>
            <a:r>
              <a:rPr lang="ar-SY" sz="1900" b="1" kern="0" dirty="0">
                <a:latin typeface="Alexandria" pitchFamily="2" charset="-78"/>
                <a:cs typeface="Alexandria" pitchFamily="2" charset="-78"/>
              </a:rPr>
              <a:t>مشكلات البحث في العلوم الاجتماعية والإنسانية</a:t>
            </a:r>
            <a:endParaRPr lang="en-US" sz="1900" b="1" kern="0" dirty="0">
              <a:latin typeface="Alexandria" pitchFamily="2" charset="-78"/>
              <a:cs typeface="Alexandria" pitchFamily="2" charset="-78"/>
            </a:endParaRPr>
          </a:p>
        </p:txBody>
      </p:sp>
      <p:sp>
        <p:nvSpPr>
          <p:cNvPr id="17" name="角丸四角形 35">
            <a:extLst>
              <a:ext uri="{FF2B5EF4-FFF2-40B4-BE49-F238E27FC236}">
                <a16:creationId xmlns:a16="http://schemas.microsoft.com/office/drawing/2014/main" id="{CFE4BD58-E966-4A2B-8023-95913DA751CD}"/>
              </a:ext>
            </a:extLst>
          </p:cNvPr>
          <p:cNvSpPr/>
          <p:nvPr/>
        </p:nvSpPr>
        <p:spPr>
          <a:xfrm>
            <a:off x="1563353" y="1416387"/>
            <a:ext cx="8494397" cy="548640"/>
          </a:xfrm>
          <a:prstGeom prst="roundRect">
            <a:avLst>
              <a:gd name="adj" fmla="val 50000"/>
            </a:avLst>
          </a:prstGeom>
          <a:solidFill>
            <a:srgbClr val="FFDCA3"/>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a:endParaRPr kumimoji="1" lang="ja-JP" altLang="en-US" sz="2400" kern="0" dirty="0">
              <a:solidFill>
                <a:prstClr val="white"/>
              </a:solidFill>
              <a:latin typeface="Route 159 Light" pitchFamily="50" charset="0"/>
              <a:ea typeface="ＭＳ Ｐゴシック" panose="020B0600070205080204" pitchFamily="34" charset="-128"/>
            </a:endParaRPr>
          </a:p>
        </p:txBody>
      </p:sp>
      <p:sp>
        <p:nvSpPr>
          <p:cNvPr id="18" name="円/楕円 4">
            <a:extLst>
              <a:ext uri="{FF2B5EF4-FFF2-40B4-BE49-F238E27FC236}">
                <a16:creationId xmlns:a16="http://schemas.microsoft.com/office/drawing/2014/main" id="{36251A97-56E8-4BD0-80E0-BABE0B7D11D1}"/>
              </a:ext>
            </a:extLst>
          </p:cNvPr>
          <p:cNvSpPr/>
          <p:nvPr/>
        </p:nvSpPr>
        <p:spPr>
          <a:xfrm>
            <a:off x="9241267" y="1483034"/>
            <a:ext cx="365760" cy="365760"/>
          </a:xfrm>
          <a:prstGeom prst="ellipse">
            <a:avLst/>
          </a:prstGeom>
          <a:solidFill>
            <a:srgbClr val="23BB4B"/>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a:endParaRPr kumimoji="1" lang="ja-JP" altLang="en-US" sz="3200" kern="0">
              <a:solidFill>
                <a:srgbClr val="5BB8D1"/>
              </a:solidFill>
              <a:latin typeface="Open Sans"/>
              <a:ea typeface="ＭＳ Ｐゴシック" panose="020B0600070205080204" pitchFamily="34" charset="-128"/>
            </a:endParaRPr>
          </a:p>
        </p:txBody>
      </p:sp>
      <p:sp>
        <p:nvSpPr>
          <p:cNvPr id="19" name="角丸四角形 35">
            <a:extLst>
              <a:ext uri="{FF2B5EF4-FFF2-40B4-BE49-F238E27FC236}">
                <a16:creationId xmlns:a16="http://schemas.microsoft.com/office/drawing/2014/main" id="{06D63BB0-8136-450E-9ACA-3DC21F09B4C1}"/>
              </a:ext>
            </a:extLst>
          </p:cNvPr>
          <p:cNvSpPr/>
          <p:nvPr/>
        </p:nvSpPr>
        <p:spPr>
          <a:xfrm>
            <a:off x="1579285" y="2092551"/>
            <a:ext cx="8494396" cy="569693"/>
          </a:xfrm>
          <a:prstGeom prst="roundRect">
            <a:avLst>
              <a:gd name="adj" fmla="val 50000"/>
            </a:avLst>
          </a:prstGeom>
          <a:solidFill>
            <a:srgbClr val="FFDCA3"/>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a:endParaRPr kumimoji="1" lang="ja-JP" altLang="en-US" sz="2400" kern="0" dirty="0">
              <a:solidFill>
                <a:prstClr val="white"/>
              </a:solidFill>
              <a:latin typeface="Route 159 Light" pitchFamily="50" charset="0"/>
              <a:ea typeface="ＭＳ Ｐゴシック" panose="020B0600070205080204" pitchFamily="34" charset="-128"/>
            </a:endParaRPr>
          </a:p>
        </p:txBody>
      </p:sp>
      <p:sp>
        <p:nvSpPr>
          <p:cNvPr id="20" name="円/楕円 4">
            <a:extLst>
              <a:ext uri="{FF2B5EF4-FFF2-40B4-BE49-F238E27FC236}">
                <a16:creationId xmlns:a16="http://schemas.microsoft.com/office/drawing/2014/main" id="{7C7FD684-B76E-43A6-8308-5567B326CA55}"/>
              </a:ext>
            </a:extLst>
          </p:cNvPr>
          <p:cNvSpPr/>
          <p:nvPr/>
        </p:nvSpPr>
        <p:spPr>
          <a:xfrm>
            <a:off x="9241267" y="2230812"/>
            <a:ext cx="365760" cy="365760"/>
          </a:xfrm>
          <a:prstGeom prst="ellipse">
            <a:avLst/>
          </a:prstGeom>
          <a:solidFill>
            <a:srgbClr val="23BB4B"/>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a:endParaRPr kumimoji="1" lang="ja-JP" altLang="en-US" sz="3200" kern="0">
              <a:solidFill>
                <a:srgbClr val="5BB8D1"/>
              </a:solidFill>
              <a:latin typeface="Open Sans"/>
              <a:ea typeface="ＭＳ Ｐゴシック" panose="020B0600070205080204" pitchFamily="34" charset="-128"/>
            </a:endParaRPr>
          </a:p>
        </p:txBody>
      </p:sp>
      <p:sp>
        <p:nvSpPr>
          <p:cNvPr id="21" name="角丸四角形 35">
            <a:extLst>
              <a:ext uri="{FF2B5EF4-FFF2-40B4-BE49-F238E27FC236}">
                <a16:creationId xmlns:a16="http://schemas.microsoft.com/office/drawing/2014/main" id="{70D13458-F620-4810-875C-863B96AE04C1}"/>
              </a:ext>
            </a:extLst>
          </p:cNvPr>
          <p:cNvSpPr/>
          <p:nvPr/>
        </p:nvSpPr>
        <p:spPr>
          <a:xfrm>
            <a:off x="1563353" y="2778477"/>
            <a:ext cx="8468743" cy="783882"/>
          </a:xfrm>
          <a:prstGeom prst="roundRect">
            <a:avLst>
              <a:gd name="adj" fmla="val 50000"/>
            </a:avLst>
          </a:prstGeom>
          <a:solidFill>
            <a:srgbClr val="FFDCA3"/>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a:endParaRPr kumimoji="1" lang="ja-JP" altLang="en-US" sz="2400" kern="0" dirty="0">
              <a:solidFill>
                <a:prstClr val="white"/>
              </a:solidFill>
              <a:latin typeface="Route 159 Light" pitchFamily="50" charset="0"/>
              <a:ea typeface="ＭＳ Ｐゴシック" panose="020B0600070205080204" pitchFamily="34" charset="-128"/>
            </a:endParaRPr>
          </a:p>
        </p:txBody>
      </p:sp>
      <p:sp>
        <p:nvSpPr>
          <p:cNvPr id="22" name="テキスト プレースホルダー 6">
            <a:extLst>
              <a:ext uri="{FF2B5EF4-FFF2-40B4-BE49-F238E27FC236}">
                <a16:creationId xmlns:a16="http://schemas.microsoft.com/office/drawing/2014/main" id="{ECAA6E88-68E3-44F2-9EA4-58BF60864255}"/>
              </a:ext>
            </a:extLst>
          </p:cNvPr>
          <p:cNvSpPr txBox="1">
            <a:spLocks/>
          </p:cNvSpPr>
          <p:nvPr/>
        </p:nvSpPr>
        <p:spPr>
          <a:xfrm>
            <a:off x="1920365" y="2806279"/>
            <a:ext cx="7252845" cy="772165"/>
          </a:xfrm>
          <a:prstGeom prst="rect">
            <a:avLst/>
          </a:prstGeom>
        </p:spPr>
        <p:txBody>
          <a:bodyPr vert="horz" lIns="163275" tIns="81638" rIns="163275" bIns="81638" rtlCol="0" anchor="ctr">
            <a:noAutofit/>
          </a:bodyPr>
          <a:lstStyle>
            <a:lvl1pPr marL="0" indent="0" algn="ctr" defTabSz="1632753" rtl="0" eaLnBrk="1" latinLnBrk="0" hangingPunct="1">
              <a:lnSpc>
                <a:spcPct val="120000"/>
              </a:lnSpc>
              <a:spcBef>
                <a:spcPts val="1200"/>
              </a:spcBef>
              <a:buFont typeface="Arial" panose="020B0604020202020204" pitchFamily="34" charset="0"/>
              <a:buNone/>
              <a:defRPr kumimoji="1" sz="2800" i="0" kern="1200" baseline="0">
                <a:solidFill>
                  <a:schemeClr val="bg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algn="r" defTabSz="914400" rtl="1"/>
            <a:r>
              <a:rPr lang="ar-SY" altLang="ja-JP" sz="1800" b="1" dirty="0">
                <a:solidFill>
                  <a:sysClr val="windowText" lastClr="000000"/>
                </a:solidFill>
                <a:latin typeface="Simplified Arabic" panose="02020603050405020304" pitchFamily="18" charset="-78"/>
                <a:ea typeface="ＭＳ Ｐゴシック" panose="020B0600070205080204" pitchFamily="34" charset="-128"/>
                <a:cs typeface="Simplified Arabic" panose="02020603050405020304" pitchFamily="18" charset="-78"/>
              </a:rPr>
              <a:t>تأثر الوضع التجريبي بمراقبة وملاحظة الباحث مما قد يغير في سلوك الأفراد أو المجتمعات التي تخضع للدراسة</a:t>
            </a:r>
          </a:p>
        </p:txBody>
      </p:sp>
      <p:sp>
        <p:nvSpPr>
          <p:cNvPr id="23" name="円/楕円 4">
            <a:extLst>
              <a:ext uri="{FF2B5EF4-FFF2-40B4-BE49-F238E27FC236}">
                <a16:creationId xmlns:a16="http://schemas.microsoft.com/office/drawing/2014/main" id="{C92A1515-EA9F-403E-BE75-C22E3698E011}"/>
              </a:ext>
            </a:extLst>
          </p:cNvPr>
          <p:cNvSpPr/>
          <p:nvPr/>
        </p:nvSpPr>
        <p:spPr>
          <a:xfrm>
            <a:off x="9241267" y="3009482"/>
            <a:ext cx="365760" cy="365760"/>
          </a:xfrm>
          <a:prstGeom prst="ellipse">
            <a:avLst/>
          </a:prstGeom>
          <a:solidFill>
            <a:srgbClr val="23BB4B"/>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a:endParaRPr kumimoji="1" lang="ja-JP" altLang="en-US" sz="3200" kern="0">
              <a:solidFill>
                <a:srgbClr val="5BB8D1"/>
              </a:solidFill>
              <a:latin typeface="Open Sans"/>
              <a:ea typeface="ＭＳ Ｐゴシック" panose="020B0600070205080204" pitchFamily="34" charset="-128"/>
            </a:endParaRPr>
          </a:p>
        </p:txBody>
      </p:sp>
      <p:sp>
        <p:nvSpPr>
          <p:cNvPr id="24" name="角丸四角形 35">
            <a:extLst>
              <a:ext uri="{FF2B5EF4-FFF2-40B4-BE49-F238E27FC236}">
                <a16:creationId xmlns:a16="http://schemas.microsoft.com/office/drawing/2014/main" id="{D153FA84-8755-455A-B99A-F1695D63D727}"/>
              </a:ext>
            </a:extLst>
          </p:cNvPr>
          <p:cNvSpPr/>
          <p:nvPr/>
        </p:nvSpPr>
        <p:spPr>
          <a:xfrm>
            <a:off x="1563353" y="3658844"/>
            <a:ext cx="8485595" cy="633161"/>
          </a:xfrm>
          <a:prstGeom prst="roundRect">
            <a:avLst>
              <a:gd name="adj" fmla="val 50000"/>
            </a:avLst>
          </a:prstGeom>
          <a:solidFill>
            <a:srgbClr val="FFDCA3"/>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a:endParaRPr kumimoji="1" lang="ja-JP" altLang="en-US" sz="2400" kern="0" dirty="0">
              <a:solidFill>
                <a:prstClr val="white"/>
              </a:solidFill>
              <a:latin typeface="Route 159 Light" pitchFamily="50" charset="0"/>
              <a:ea typeface="ＭＳ Ｐゴシック" panose="020B0600070205080204" pitchFamily="34" charset="-128"/>
            </a:endParaRPr>
          </a:p>
        </p:txBody>
      </p:sp>
      <p:sp>
        <p:nvSpPr>
          <p:cNvPr id="25" name="円/楕円 4">
            <a:extLst>
              <a:ext uri="{FF2B5EF4-FFF2-40B4-BE49-F238E27FC236}">
                <a16:creationId xmlns:a16="http://schemas.microsoft.com/office/drawing/2014/main" id="{F654EC7D-9340-4B73-9BA8-1A3F292C4285}"/>
              </a:ext>
            </a:extLst>
          </p:cNvPr>
          <p:cNvSpPr/>
          <p:nvPr/>
        </p:nvSpPr>
        <p:spPr>
          <a:xfrm>
            <a:off x="9241267" y="3806104"/>
            <a:ext cx="365760" cy="365760"/>
          </a:xfrm>
          <a:prstGeom prst="ellipse">
            <a:avLst/>
          </a:prstGeom>
          <a:solidFill>
            <a:srgbClr val="23BB4B"/>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a:endParaRPr kumimoji="1" lang="ja-JP" altLang="en-US" sz="3200" kern="0">
              <a:solidFill>
                <a:srgbClr val="5BB8D1"/>
              </a:solidFill>
              <a:latin typeface="Open Sans"/>
              <a:ea typeface="ＭＳ Ｐゴシック" panose="020B0600070205080204" pitchFamily="34" charset="-128"/>
            </a:endParaRPr>
          </a:p>
        </p:txBody>
      </p:sp>
      <p:sp>
        <p:nvSpPr>
          <p:cNvPr id="26" name="角丸四角形 35">
            <a:extLst>
              <a:ext uri="{FF2B5EF4-FFF2-40B4-BE49-F238E27FC236}">
                <a16:creationId xmlns:a16="http://schemas.microsoft.com/office/drawing/2014/main" id="{8C5D820A-C4B8-4591-8C01-98878DADFF8F}"/>
              </a:ext>
            </a:extLst>
          </p:cNvPr>
          <p:cNvSpPr/>
          <p:nvPr/>
        </p:nvSpPr>
        <p:spPr>
          <a:xfrm>
            <a:off x="1563354" y="4369498"/>
            <a:ext cx="8468742" cy="720123"/>
          </a:xfrm>
          <a:prstGeom prst="roundRect">
            <a:avLst>
              <a:gd name="adj" fmla="val 50000"/>
            </a:avLst>
          </a:prstGeom>
          <a:solidFill>
            <a:srgbClr val="FFDCA3"/>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a:endParaRPr kumimoji="1" lang="ja-JP" altLang="en-US" sz="2400" kern="0" dirty="0">
              <a:solidFill>
                <a:prstClr val="white"/>
              </a:solidFill>
              <a:latin typeface="Route 159 Light" pitchFamily="50" charset="0"/>
              <a:ea typeface="ＭＳ Ｐゴシック" panose="020B0600070205080204" pitchFamily="34" charset="-128"/>
            </a:endParaRPr>
          </a:p>
        </p:txBody>
      </p:sp>
      <p:sp>
        <p:nvSpPr>
          <p:cNvPr id="27" name="円/楕円 4">
            <a:extLst>
              <a:ext uri="{FF2B5EF4-FFF2-40B4-BE49-F238E27FC236}">
                <a16:creationId xmlns:a16="http://schemas.microsoft.com/office/drawing/2014/main" id="{E55B1FFD-D8A5-4945-9788-CC3E5FFE13CC}"/>
              </a:ext>
            </a:extLst>
          </p:cNvPr>
          <p:cNvSpPr/>
          <p:nvPr/>
        </p:nvSpPr>
        <p:spPr>
          <a:xfrm>
            <a:off x="9251135" y="4597460"/>
            <a:ext cx="365760" cy="365760"/>
          </a:xfrm>
          <a:prstGeom prst="ellipse">
            <a:avLst/>
          </a:prstGeom>
          <a:solidFill>
            <a:srgbClr val="23BB4B"/>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a:endParaRPr kumimoji="1" lang="ja-JP" altLang="en-US" sz="3200" kern="0">
              <a:solidFill>
                <a:srgbClr val="5BB8D1"/>
              </a:solidFill>
              <a:latin typeface="Open Sans"/>
              <a:ea typeface="ＭＳ Ｐゴシック" panose="020B0600070205080204" pitchFamily="34" charset="-128"/>
            </a:endParaRPr>
          </a:p>
        </p:txBody>
      </p:sp>
      <p:sp>
        <p:nvSpPr>
          <p:cNvPr id="28" name="مربع نص 1"/>
          <p:cNvSpPr txBox="1"/>
          <p:nvPr/>
        </p:nvSpPr>
        <p:spPr>
          <a:xfrm>
            <a:off x="3268541" y="1550005"/>
            <a:ext cx="5761746" cy="369332"/>
          </a:xfrm>
          <a:prstGeom prst="rect">
            <a:avLst/>
          </a:prstGeom>
          <a:noFill/>
        </p:spPr>
        <p:txBody>
          <a:bodyPr wrap="square" rtlCol="0">
            <a:spAutoFit/>
          </a:bodyPr>
          <a:lstStyle>
            <a:defPPr>
              <a:defRPr lang="en-US"/>
            </a:defPPr>
            <a:lvl1pPr>
              <a:defRPr kumimoji="1">
                <a:solidFill>
                  <a:sysClr val="windowText" lastClr="000000"/>
                </a:solidFill>
                <a:latin typeface="Simplified Arabic" panose="02020603050405020304" pitchFamily="18" charset="-78"/>
                <a:ea typeface="ＭＳ Ｐゴシック" panose="020B0600070205080204" pitchFamily="34" charset="-128"/>
                <a:cs typeface="Simplified Arabic" panose="02020603050405020304" pitchFamily="18" charset="-78"/>
              </a:defRPr>
            </a:lvl1pPr>
          </a:lstStyle>
          <a:p>
            <a:pPr algn="r" rtl="1"/>
            <a:r>
              <a:rPr lang="ar-SY" b="1" dirty="0"/>
              <a:t>تعقد المشكلات الاجتماعية والإنسانية لأنها تتأثر بالسلوك الإنساني المعقد</a:t>
            </a:r>
            <a:endParaRPr lang="en-US" b="1" dirty="0"/>
          </a:p>
        </p:txBody>
      </p:sp>
      <p:sp>
        <p:nvSpPr>
          <p:cNvPr id="29" name="مربع نص 2"/>
          <p:cNvSpPr txBox="1"/>
          <p:nvPr/>
        </p:nvSpPr>
        <p:spPr>
          <a:xfrm>
            <a:off x="3435510" y="2259192"/>
            <a:ext cx="5539741" cy="369332"/>
          </a:xfrm>
          <a:prstGeom prst="rect">
            <a:avLst/>
          </a:prstGeom>
          <a:noFill/>
        </p:spPr>
        <p:txBody>
          <a:bodyPr wrap="square" rtlCol="0">
            <a:spAutoFit/>
          </a:bodyPr>
          <a:lstStyle/>
          <a:p>
            <a:pPr algn="r" rtl="1"/>
            <a:r>
              <a:rPr kumimoji="1" lang="ar-SY" b="1" dirty="0">
                <a:solidFill>
                  <a:sysClr val="windowText" lastClr="000000"/>
                </a:solidFill>
                <a:latin typeface="Simplified Arabic" panose="02020603050405020304" pitchFamily="18" charset="-78"/>
                <a:ea typeface="ＭＳ Ｐゴシック" panose="020B0600070205080204" pitchFamily="34" charset="-128"/>
                <a:cs typeface="Simplified Arabic" panose="02020603050405020304" pitchFamily="18" charset="-78"/>
              </a:rPr>
              <a:t>صعوبة الضبط التجريبي وعزل المتغيرات المتداخلة لهذه الظواهر</a:t>
            </a:r>
            <a:endParaRPr kumimoji="1" lang="en-US" b="1" dirty="0">
              <a:solidFill>
                <a:sysClr val="windowText" lastClr="000000"/>
              </a:solidFill>
              <a:latin typeface="Simplified Arabic" panose="02020603050405020304" pitchFamily="18" charset="-78"/>
              <a:ea typeface="ＭＳ Ｐゴシック" panose="020B0600070205080204" pitchFamily="34" charset="-128"/>
              <a:cs typeface="Simplified Arabic" panose="02020603050405020304" pitchFamily="18" charset="-78"/>
            </a:endParaRPr>
          </a:p>
        </p:txBody>
      </p:sp>
      <p:sp>
        <p:nvSpPr>
          <p:cNvPr id="30" name="مربع نص 3"/>
          <p:cNvSpPr txBox="1"/>
          <p:nvPr/>
        </p:nvSpPr>
        <p:spPr>
          <a:xfrm>
            <a:off x="1986168" y="3749196"/>
            <a:ext cx="7121237" cy="410882"/>
          </a:xfrm>
          <a:prstGeom prst="rect">
            <a:avLst/>
          </a:prstGeom>
          <a:noFill/>
        </p:spPr>
        <p:txBody>
          <a:bodyPr wrap="square" rtlCol="0">
            <a:spAutoFit/>
          </a:bodyPr>
          <a:lstStyle>
            <a:defPPr>
              <a:defRPr lang="en-US"/>
            </a:defPPr>
            <a:lvl1pPr>
              <a:lnSpc>
                <a:spcPct val="120000"/>
              </a:lnSpc>
              <a:spcBef>
                <a:spcPts val="1200"/>
              </a:spcBef>
              <a:defRPr kumimoji="1" b="1">
                <a:solidFill>
                  <a:sysClr val="windowText" lastClr="000000"/>
                </a:solidFill>
                <a:latin typeface="Simplified Arabic" panose="02020603050405020304" pitchFamily="18" charset="-78"/>
                <a:ea typeface="ＭＳ Ｐゴシック" panose="020B0600070205080204" pitchFamily="34" charset="-128"/>
                <a:cs typeface="Simplified Arabic" panose="02020603050405020304" pitchFamily="18" charset="-78"/>
              </a:defRPr>
            </a:lvl1pPr>
          </a:lstStyle>
          <a:p>
            <a:pPr algn="r" rtl="1"/>
            <a:r>
              <a:rPr lang="ar-SY" dirty="0"/>
              <a:t>تغير هذه الظواهر بشكل سريع نسبيا وهذا يقلل من فرصة إجراء التجربة في ظروف مماثلة</a:t>
            </a:r>
            <a:endParaRPr lang="en-US" dirty="0"/>
          </a:p>
        </p:txBody>
      </p:sp>
      <p:sp>
        <p:nvSpPr>
          <p:cNvPr id="31" name="مربع نص 4"/>
          <p:cNvSpPr txBox="1"/>
          <p:nvPr/>
        </p:nvSpPr>
        <p:spPr>
          <a:xfrm>
            <a:off x="2228658" y="4587247"/>
            <a:ext cx="6867168" cy="369332"/>
          </a:xfrm>
          <a:prstGeom prst="rect">
            <a:avLst/>
          </a:prstGeom>
          <a:noFill/>
        </p:spPr>
        <p:txBody>
          <a:bodyPr wrap="square" rtlCol="0">
            <a:spAutoFit/>
          </a:bodyPr>
          <a:lstStyle>
            <a:defPPr>
              <a:defRPr lang="en-US"/>
            </a:defPPr>
            <a:lvl1pPr algn="ctr">
              <a:defRPr>
                <a:solidFill>
                  <a:schemeClr val="bg2">
                    <a:lumMod val="10000"/>
                  </a:schemeClr>
                </a:solidFill>
                <a:latin typeface="Simplified Arabic" panose="02020603050405020304" pitchFamily="18" charset="-78"/>
                <a:cs typeface="Simplified Arabic" panose="02020603050405020304" pitchFamily="18" charset="-78"/>
              </a:defRPr>
            </a:lvl1pPr>
          </a:lstStyle>
          <a:p>
            <a:pPr algn="r" rtl="1"/>
            <a:r>
              <a:rPr kumimoji="1" lang="ar-SY" b="1" dirty="0">
                <a:solidFill>
                  <a:sysClr val="windowText" lastClr="000000"/>
                </a:solidFill>
                <a:ea typeface="ＭＳ Ｐゴシック" panose="020B0600070205080204" pitchFamily="34" charset="-128"/>
              </a:rPr>
              <a:t>خضوع بعض المشكلات الاجتماعية والإنسانية لمعايير أخلاقية</a:t>
            </a:r>
            <a:endParaRPr kumimoji="1" lang="en-US" b="1" dirty="0">
              <a:solidFill>
                <a:sysClr val="windowText" lastClr="000000"/>
              </a:solidFill>
              <a:ea typeface="ＭＳ Ｐゴシック" panose="020B0600070205080204" pitchFamily="34" charset="-128"/>
            </a:endParaRPr>
          </a:p>
        </p:txBody>
      </p:sp>
      <p:sp>
        <p:nvSpPr>
          <p:cNvPr id="32" name="角丸四角形 35">
            <a:extLst>
              <a:ext uri="{FF2B5EF4-FFF2-40B4-BE49-F238E27FC236}">
                <a16:creationId xmlns:a16="http://schemas.microsoft.com/office/drawing/2014/main" id="{8C5D820A-C4B8-4591-8C01-98878DADFF8F}"/>
              </a:ext>
            </a:extLst>
          </p:cNvPr>
          <p:cNvSpPr/>
          <p:nvPr/>
        </p:nvSpPr>
        <p:spPr>
          <a:xfrm>
            <a:off x="1563354" y="5231698"/>
            <a:ext cx="8494396" cy="720123"/>
          </a:xfrm>
          <a:prstGeom prst="roundRect">
            <a:avLst>
              <a:gd name="adj" fmla="val 50000"/>
            </a:avLst>
          </a:prstGeom>
          <a:solidFill>
            <a:srgbClr val="FFDCA3"/>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1632753"/>
            <a:endParaRPr kumimoji="1" lang="ja-JP" altLang="en-US" sz="2400" kern="0" dirty="0">
              <a:solidFill>
                <a:prstClr val="white"/>
              </a:solidFill>
              <a:latin typeface="Route 159 Light" pitchFamily="50" charset="0"/>
              <a:ea typeface="ＭＳ Ｐゴシック" panose="020B0600070205080204" pitchFamily="34" charset="-128"/>
            </a:endParaRPr>
          </a:p>
        </p:txBody>
      </p:sp>
      <p:pic>
        <p:nvPicPr>
          <p:cNvPr id="33" name="صورة 5"/>
          <p:cNvPicPr>
            <a:picLocks noChangeAspect="1"/>
          </p:cNvPicPr>
          <p:nvPr/>
        </p:nvPicPr>
        <p:blipFill>
          <a:blip r:embed="rId3"/>
          <a:stretch>
            <a:fillRect/>
          </a:stretch>
        </p:blipFill>
        <p:spPr>
          <a:xfrm>
            <a:off x="9251135" y="5480894"/>
            <a:ext cx="365792" cy="365792"/>
          </a:xfrm>
          <a:prstGeom prst="rect">
            <a:avLst/>
          </a:prstGeom>
        </p:spPr>
      </p:pic>
      <p:sp>
        <p:nvSpPr>
          <p:cNvPr id="34" name="مربع نص 7"/>
          <p:cNvSpPr txBox="1"/>
          <p:nvPr/>
        </p:nvSpPr>
        <p:spPr>
          <a:xfrm>
            <a:off x="3437285" y="5448679"/>
            <a:ext cx="5726545" cy="369332"/>
          </a:xfrm>
          <a:prstGeom prst="rect">
            <a:avLst/>
          </a:prstGeom>
          <a:noFill/>
        </p:spPr>
        <p:txBody>
          <a:bodyPr wrap="square" rtlCol="0">
            <a:spAutoFit/>
          </a:bodyPr>
          <a:lstStyle/>
          <a:p>
            <a:pPr algn="ctr" rtl="1"/>
            <a:r>
              <a:rPr kumimoji="1" lang="ar-SY" b="1" dirty="0">
                <a:solidFill>
                  <a:sysClr val="windowText" lastClr="000000"/>
                </a:solidFill>
                <a:latin typeface="Simplified Arabic" panose="02020603050405020304" pitchFamily="18" charset="-78"/>
                <a:ea typeface="ＭＳ Ｐゴシック" panose="020B0600070205080204" pitchFamily="34" charset="-128"/>
                <a:cs typeface="Simplified Arabic" panose="02020603050405020304" pitchFamily="18" charset="-78"/>
              </a:rPr>
              <a:t>صعوبة القياس بشكل دقيق لهذه الظواهر لعدم وجود أدوات قياس دقيقة لها </a:t>
            </a:r>
            <a:endParaRPr kumimoji="1" lang="en-US" b="1" dirty="0">
              <a:solidFill>
                <a:sysClr val="windowText" lastClr="000000"/>
              </a:solidFill>
              <a:latin typeface="Simplified Arabic" panose="02020603050405020304" pitchFamily="18" charset="-78"/>
              <a:ea typeface="ＭＳ Ｐゴシック" panose="020B0600070205080204" pitchFamily="34" charset="-128"/>
              <a:cs typeface="Simplified Arabic" panose="02020603050405020304" pitchFamily="18" charset="-78"/>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t>27</a:t>
            </a:fld>
            <a:endParaRPr lang="en-US"/>
          </a:p>
        </p:txBody>
      </p:sp>
    </p:spTree>
    <p:extLst>
      <p:ext uri="{BB962C8B-B14F-4D97-AF65-F5344CB8AC3E}">
        <p14:creationId xmlns:p14="http://schemas.microsoft.com/office/powerpoint/2010/main" val="109353957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952771" cy="430887"/>
          </a:xfrm>
          <a:prstGeom prst="rect">
            <a:avLst/>
          </a:prstGeom>
          <a:noFill/>
        </p:spPr>
        <p:txBody>
          <a:bodyPr wrap="square" rtlCol="0">
            <a:spAutoFit/>
          </a:bodyPr>
          <a:lstStyle/>
          <a:p>
            <a:pPr lvl="0" algn="ctr" fontAlgn="base">
              <a:spcBef>
                <a:spcPct val="0"/>
              </a:spcBef>
              <a:spcAft>
                <a:spcPct val="0"/>
              </a:spcAft>
              <a:defRPr/>
            </a:pPr>
            <a:r>
              <a:rPr lang="ar-SY" sz="2200" b="1" kern="0" dirty="0">
                <a:latin typeface="Alexandria" pitchFamily="2" charset="-78"/>
                <a:cs typeface="Alexandria" pitchFamily="2" charset="-78"/>
              </a:rPr>
              <a:t>خطوات البحث العلمي</a:t>
            </a:r>
            <a:endParaRPr lang="en-US" sz="2200" kern="0" dirty="0">
              <a:latin typeface="Alexandria" pitchFamily="2" charset="-78"/>
              <a:cs typeface="Alexandria" pitchFamily="2" charset="-78"/>
            </a:endParaRPr>
          </a:p>
        </p:txBody>
      </p:sp>
      <p:sp>
        <p:nvSpPr>
          <p:cNvPr id="7" name="TextBox 6"/>
          <p:cNvSpPr txBox="1"/>
          <p:nvPr/>
        </p:nvSpPr>
        <p:spPr>
          <a:xfrm>
            <a:off x="1645277" y="1419097"/>
            <a:ext cx="8417320" cy="4539704"/>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
            </a:pPr>
            <a:r>
              <a:rPr kumimoji="1" lang="ar-SY" altLang="ja-JP" sz="1700" kern="0" dirty="0" smtClean="0">
                <a:solidFill>
                  <a:schemeClr val="bg2">
                    <a:lumMod val="10000"/>
                  </a:schemeClr>
                </a:solidFill>
                <a:latin typeface="Alexandria" pitchFamily="2" charset="-78"/>
                <a:ea typeface="ＭＳ Ｐゴシック" panose="020B0600070205080204" pitchFamily="34" charset="-128"/>
                <a:cs typeface="Alexandria" pitchFamily="2" charset="-78"/>
              </a:rPr>
              <a:t>ترتبط خطوات البحث العلمي مع بعضها ارتباطاً قوياً لدرجة أنه يصعب الفصل بينها أحياناً. كما أنها تتداخل فيما بينها بحيث تشكل مجموعة من الخطوات المتسلسلة والمترابطة والمتكاملة..</a:t>
            </a:r>
          </a:p>
          <a:p>
            <a:pPr marL="285750" indent="-285750" algn="just" rtl="1">
              <a:lnSpc>
                <a:spcPct val="150000"/>
              </a:lnSpc>
              <a:buFont typeface="Wingdings" panose="05000000000000000000" pitchFamily="2" charset="2"/>
              <a:buChar char="§"/>
            </a:pPr>
            <a:r>
              <a:rPr kumimoji="1" lang="ar-SY" altLang="ja-JP" sz="1700" kern="0" dirty="0" smtClean="0">
                <a:solidFill>
                  <a:schemeClr val="bg2">
                    <a:lumMod val="10000"/>
                  </a:schemeClr>
                </a:solidFill>
                <a:latin typeface="Alexandria" pitchFamily="2" charset="-78"/>
                <a:ea typeface="ＭＳ Ｐゴシック" panose="020B0600070205080204" pitchFamily="34" charset="-128"/>
                <a:cs typeface="Alexandria" pitchFamily="2" charset="-78"/>
              </a:rPr>
              <a:t>هناك بعض الاختلافات بين الباحثين على عدد خطوات البحث العلمي وترتيبها الا انه هناك اتفاق على الخطوات الرئيسية والتي تشمل:</a:t>
            </a:r>
          </a:p>
          <a:p>
            <a:pPr marL="342900" indent="-342900" algn="just" rtl="1">
              <a:lnSpc>
                <a:spcPct val="200000"/>
              </a:lnSpc>
              <a:buFont typeface="+mj-lt"/>
              <a:buAutoNum type="arabicPeriod"/>
            </a:pPr>
            <a:r>
              <a:rPr kumimoji="1" lang="ar-SY" sz="1600" b="1" kern="0" dirty="0">
                <a:solidFill>
                  <a:schemeClr val="bg2">
                    <a:lumMod val="10000"/>
                  </a:schemeClr>
                </a:solidFill>
                <a:latin typeface="Alexandria" pitchFamily="2" charset="-78"/>
                <a:ea typeface="ＭＳ Ｐゴシック" panose="020B0600070205080204" pitchFamily="34" charset="-128"/>
                <a:cs typeface="Alexandria" pitchFamily="2" charset="-78"/>
              </a:rPr>
              <a:t>الشعور بالمشكلة وتحديدها</a:t>
            </a:r>
            <a:endParaRPr kumimoji="1" lang="en-US" sz="1600" b="1" kern="0" dirty="0">
              <a:solidFill>
                <a:schemeClr val="bg2">
                  <a:lumMod val="10000"/>
                </a:schemeClr>
              </a:solidFill>
              <a:latin typeface="Alexandria" pitchFamily="2" charset="-78"/>
              <a:ea typeface="ＭＳ Ｐゴシック" panose="020B0600070205080204" pitchFamily="34" charset="-128"/>
              <a:cs typeface="Alexandria" pitchFamily="2" charset="-78"/>
            </a:endParaRPr>
          </a:p>
          <a:p>
            <a:pPr marL="342900" indent="-342900" algn="just" rtl="1">
              <a:lnSpc>
                <a:spcPct val="200000"/>
              </a:lnSpc>
              <a:buFont typeface="+mj-lt"/>
              <a:buAutoNum type="arabicPeriod"/>
            </a:pPr>
            <a:r>
              <a:rPr kumimoji="1" lang="ar-SY" sz="1600" b="1" kern="0" dirty="0">
                <a:solidFill>
                  <a:schemeClr val="bg2">
                    <a:lumMod val="10000"/>
                  </a:schemeClr>
                </a:solidFill>
                <a:latin typeface="Alexandria" pitchFamily="2" charset="-78"/>
                <a:ea typeface="ＭＳ Ｐゴシック" panose="020B0600070205080204" pitchFamily="34" charset="-128"/>
                <a:cs typeface="Alexandria" pitchFamily="2" charset="-78"/>
              </a:rPr>
              <a:t>تحديد أبعاد البحث بما في ذلك الأهداف والأهمية.</a:t>
            </a:r>
          </a:p>
          <a:p>
            <a:pPr marL="342900" indent="-342900" algn="just" rtl="1">
              <a:lnSpc>
                <a:spcPct val="200000"/>
              </a:lnSpc>
              <a:buFont typeface="+mj-lt"/>
              <a:buAutoNum type="arabicPeriod"/>
            </a:pPr>
            <a:r>
              <a:rPr kumimoji="1" lang="ar-SY" altLang="ja-JP" sz="1600" b="1" kern="0" dirty="0">
                <a:solidFill>
                  <a:schemeClr val="bg2">
                    <a:lumMod val="10000"/>
                  </a:schemeClr>
                </a:solidFill>
                <a:latin typeface="Alexandria" pitchFamily="2" charset="-78"/>
                <a:ea typeface="ＭＳ Ｐゴシック" panose="020B0600070205080204" pitchFamily="34" charset="-128"/>
                <a:cs typeface="Alexandria" pitchFamily="2" charset="-78"/>
              </a:rPr>
              <a:t>مراجعة الدراسات السابقة</a:t>
            </a:r>
            <a:endParaRPr kumimoji="1" lang="ja-JP" altLang="en-US" sz="1600" b="1" kern="0" dirty="0">
              <a:solidFill>
                <a:schemeClr val="bg2">
                  <a:lumMod val="10000"/>
                </a:schemeClr>
              </a:solidFill>
              <a:latin typeface="Alexandria" pitchFamily="2" charset="-78"/>
              <a:ea typeface="ＭＳ Ｐゴシック" panose="020B0600070205080204" pitchFamily="34" charset="-128"/>
              <a:cs typeface="Alexandria" pitchFamily="2" charset="-78"/>
            </a:endParaRPr>
          </a:p>
          <a:p>
            <a:pPr marL="342900" indent="-342900" algn="just" rtl="1">
              <a:lnSpc>
                <a:spcPct val="200000"/>
              </a:lnSpc>
              <a:buFont typeface="+mj-lt"/>
              <a:buAutoNum type="arabicPeriod"/>
            </a:pPr>
            <a:r>
              <a:rPr kumimoji="1" lang="ar-SY" altLang="ja-JP" sz="1600" b="1" kern="0" dirty="0">
                <a:solidFill>
                  <a:schemeClr val="bg2">
                    <a:lumMod val="10000"/>
                  </a:schemeClr>
                </a:solidFill>
                <a:latin typeface="Alexandria" pitchFamily="2" charset="-78"/>
                <a:ea typeface="ＭＳ Ｐゴシック" panose="020B0600070205080204" pitchFamily="34" charset="-128"/>
                <a:cs typeface="Alexandria" pitchFamily="2" charset="-78"/>
              </a:rPr>
              <a:t> صياغة فرضيات الدراسة</a:t>
            </a:r>
            <a:endParaRPr kumimoji="1" lang="ja-JP" altLang="en-US" sz="1600" b="1" kern="0" dirty="0">
              <a:solidFill>
                <a:schemeClr val="bg2">
                  <a:lumMod val="10000"/>
                </a:schemeClr>
              </a:solidFill>
              <a:latin typeface="Alexandria" pitchFamily="2" charset="-78"/>
              <a:ea typeface="ＭＳ Ｐゴシック" panose="020B0600070205080204" pitchFamily="34" charset="-128"/>
              <a:cs typeface="Alexandria" pitchFamily="2" charset="-78"/>
            </a:endParaRPr>
          </a:p>
          <a:p>
            <a:pPr algn="just" rtl="1">
              <a:lnSpc>
                <a:spcPct val="150000"/>
              </a:lnSpc>
            </a:pPr>
            <a:endParaRPr lang="ar-SY" altLang="ja-JP" sz="1700" dirty="0">
              <a:solidFill>
                <a:sysClr val="windowText" lastClr="000000"/>
              </a:solidFill>
              <a:latin typeface="Alexandria" pitchFamily="2" charset="-78"/>
              <a:ea typeface="ＭＳ Ｐゴシック" panose="020B0600070205080204" pitchFamily="34" charset="-128"/>
              <a:cs typeface="Alexandria" pitchFamily="2" charset="-78"/>
            </a:endParaRPr>
          </a:p>
        </p:txBody>
      </p:sp>
      <p:sp>
        <p:nvSpPr>
          <p:cNvPr id="8" name="Slide Number Placeholder 7"/>
          <p:cNvSpPr>
            <a:spLocks noGrp="1"/>
          </p:cNvSpPr>
          <p:nvPr>
            <p:ph type="sldNum" sz="quarter" idx="12"/>
          </p:nvPr>
        </p:nvSpPr>
        <p:spPr/>
        <p:txBody>
          <a:bodyPr/>
          <a:lstStyle/>
          <a:p>
            <a:fld id="{F7542ADD-394E-41F3-B704-951748884AEE}" type="slidenum">
              <a:rPr lang="en-US" smtClean="0"/>
              <a:t>28</a:t>
            </a:fld>
            <a:endParaRPr lang="en-US"/>
          </a:p>
        </p:txBody>
      </p:sp>
    </p:spTree>
    <p:extLst>
      <p:ext uri="{BB962C8B-B14F-4D97-AF65-F5344CB8AC3E}">
        <p14:creationId xmlns:p14="http://schemas.microsoft.com/office/powerpoint/2010/main" val="345223106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952771" cy="430887"/>
          </a:xfrm>
          <a:prstGeom prst="rect">
            <a:avLst/>
          </a:prstGeom>
          <a:noFill/>
        </p:spPr>
        <p:txBody>
          <a:bodyPr wrap="square" rtlCol="0">
            <a:spAutoFit/>
          </a:bodyPr>
          <a:lstStyle/>
          <a:p>
            <a:pPr lvl="0" algn="ctr" fontAlgn="base">
              <a:spcBef>
                <a:spcPct val="0"/>
              </a:spcBef>
              <a:spcAft>
                <a:spcPct val="0"/>
              </a:spcAft>
              <a:defRPr/>
            </a:pPr>
            <a:r>
              <a:rPr lang="ar-SY" sz="2200" b="1" kern="0" dirty="0">
                <a:latin typeface="Alexandria" pitchFamily="2" charset="-78"/>
                <a:cs typeface="Alexandria" pitchFamily="2" charset="-78"/>
              </a:rPr>
              <a:t>خطوات البحث العلمي</a:t>
            </a:r>
            <a:endParaRPr lang="en-US" sz="2200" kern="0" dirty="0">
              <a:latin typeface="Alexandria" pitchFamily="2" charset="-78"/>
              <a:cs typeface="Alexandria" pitchFamily="2" charset="-78"/>
            </a:endParaRPr>
          </a:p>
        </p:txBody>
      </p:sp>
      <p:sp>
        <p:nvSpPr>
          <p:cNvPr id="7" name="TextBox 6"/>
          <p:cNvSpPr txBox="1"/>
          <p:nvPr/>
        </p:nvSpPr>
        <p:spPr>
          <a:xfrm>
            <a:off x="1645277" y="1419097"/>
            <a:ext cx="8417320" cy="3046988"/>
          </a:xfrm>
          <a:prstGeom prst="rect">
            <a:avLst/>
          </a:prstGeom>
          <a:noFill/>
        </p:spPr>
        <p:txBody>
          <a:bodyPr wrap="square" rtlCol="0">
            <a:spAutoFit/>
          </a:bodyPr>
          <a:lstStyle/>
          <a:p>
            <a:pPr algn="just" rtl="1">
              <a:lnSpc>
                <a:spcPct val="200000"/>
              </a:lnSpc>
            </a:pPr>
            <a:r>
              <a:rPr kumimoji="1" lang="ar-SY" altLang="ja-JP" sz="1600" b="1" kern="0" dirty="0">
                <a:solidFill>
                  <a:schemeClr val="bg2">
                    <a:lumMod val="10000"/>
                  </a:schemeClr>
                </a:solidFill>
                <a:latin typeface="Alexandria" pitchFamily="2" charset="-78"/>
                <a:ea typeface="ＭＳ Ｐゴシック" panose="020B0600070205080204" pitchFamily="34" charset="-128"/>
                <a:cs typeface="Alexandria" pitchFamily="2" charset="-78"/>
              </a:rPr>
              <a:t> </a:t>
            </a:r>
            <a:r>
              <a:rPr kumimoji="1" lang="ar-SY" altLang="ja-JP" sz="1600" b="1" kern="0" dirty="0" smtClean="0">
                <a:solidFill>
                  <a:schemeClr val="bg2">
                    <a:lumMod val="10000"/>
                  </a:schemeClr>
                </a:solidFill>
                <a:latin typeface="Alexandria" pitchFamily="2" charset="-78"/>
                <a:ea typeface="ＭＳ Ｐゴシック" panose="020B0600070205080204" pitchFamily="34" charset="-128"/>
                <a:cs typeface="Alexandria" pitchFamily="2" charset="-78"/>
              </a:rPr>
              <a:t>5. تحديد </a:t>
            </a:r>
            <a:r>
              <a:rPr kumimoji="1" lang="ar-SY" altLang="ja-JP" sz="1600" b="1" kern="0" dirty="0">
                <a:solidFill>
                  <a:schemeClr val="bg2">
                    <a:lumMod val="10000"/>
                  </a:schemeClr>
                </a:solidFill>
                <a:latin typeface="Alexandria" pitchFamily="2" charset="-78"/>
                <a:ea typeface="ＭＳ Ｐゴシック" panose="020B0600070205080204" pitchFamily="34" charset="-128"/>
                <a:cs typeface="Alexandria" pitchFamily="2" charset="-78"/>
              </a:rPr>
              <a:t>منهجية البحث المناسبة للمشكلة ومصادر البيانات</a:t>
            </a:r>
            <a:endParaRPr kumimoji="1" lang="ja-JP" altLang="en-US" sz="1600" b="1" kern="0" dirty="0">
              <a:solidFill>
                <a:schemeClr val="bg2">
                  <a:lumMod val="10000"/>
                </a:schemeClr>
              </a:solidFill>
              <a:latin typeface="Alexandria" pitchFamily="2" charset="-78"/>
              <a:ea typeface="ＭＳ Ｐゴシック" panose="020B0600070205080204" pitchFamily="34" charset="-128"/>
              <a:cs typeface="Alexandria" pitchFamily="2" charset="-78"/>
            </a:endParaRPr>
          </a:p>
          <a:p>
            <a:pPr algn="just" rtl="1">
              <a:lnSpc>
                <a:spcPct val="200000"/>
              </a:lnSpc>
            </a:pPr>
            <a:r>
              <a:rPr kumimoji="1" lang="ar-SY" altLang="ja-JP" sz="1600" b="1" kern="0" dirty="0" smtClean="0">
                <a:solidFill>
                  <a:schemeClr val="bg2">
                    <a:lumMod val="10000"/>
                  </a:schemeClr>
                </a:solidFill>
                <a:latin typeface="Alexandria" pitchFamily="2" charset="-78"/>
                <a:ea typeface="ＭＳ Ｐゴシック" panose="020B0600070205080204" pitchFamily="34" charset="-128"/>
                <a:cs typeface="Alexandria" pitchFamily="2" charset="-78"/>
              </a:rPr>
              <a:t>6. جمع </a:t>
            </a:r>
            <a:r>
              <a:rPr kumimoji="1" lang="ar-SY" altLang="ja-JP" sz="1600" b="1" kern="0" dirty="0">
                <a:solidFill>
                  <a:schemeClr val="bg2">
                    <a:lumMod val="10000"/>
                  </a:schemeClr>
                </a:solidFill>
                <a:latin typeface="Alexandria" pitchFamily="2" charset="-78"/>
                <a:ea typeface="ＭＳ Ｐゴシック" panose="020B0600070205080204" pitchFamily="34" charset="-128"/>
                <a:cs typeface="Alexandria" pitchFamily="2" charset="-78"/>
              </a:rPr>
              <a:t>البيانات ومعالجتها إحصائيا بالأسلوب المناسب</a:t>
            </a:r>
            <a:endParaRPr kumimoji="1" lang="ja-JP" altLang="en-US" sz="1600" b="1" kern="0" dirty="0">
              <a:solidFill>
                <a:schemeClr val="bg2">
                  <a:lumMod val="10000"/>
                </a:schemeClr>
              </a:solidFill>
              <a:latin typeface="Alexandria" pitchFamily="2" charset="-78"/>
              <a:ea typeface="ＭＳ Ｐゴシック" panose="020B0600070205080204" pitchFamily="34" charset="-128"/>
              <a:cs typeface="Alexandria" pitchFamily="2" charset="-78"/>
            </a:endParaRPr>
          </a:p>
          <a:p>
            <a:pPr algn="just" rtl="1">
              <a:lnSpc>
                <a:spcPct val="200000"/>
              </a:lnSpc>
            </a:pPr>
            <a:r>
              <a:rPr kumimoji="1" lang="ar-SY" sz="1600" b="1" kern="0" dirty="0" smtClean="0">
                <a:solidFill>
                  <a:schemeClr val="bg2">
                    <a:lumMod val="10000"/>
                  </a:schemeClr>
                </a:solidFill>
                <a:latin typeface="Alexandria" pitchFamily="2" charset="-78"/>
                <a:ea typeface="ＭＳ Ｐゴシック" panose="020B0600070205080204" pitchFamily="34" charset="-128"/>
                <a:cs typeface="Alexandria" pitchFamily="2" charset="-78"/>
              </a:rPr>
              <a:t>7. الخروج </a:t>
            </a:r>
            <a:r>
              <a:rPr kumimoji="1" lang="ar-SY" sz="1600" b="1" kern="0" dirty="0">
                <a:solidFill>
                  <a:schemeClr val="bg2">
                    <a:lumMod val="10000"/>
                  </a:schemeClr>
                </a:solidFill>
                <a:latin typeface="Alexandria" pitchFamily="2" charset="-78"/>
                <a:ea typeface="ＭＳ Ｐゴシック" panose="020B0600070205080204" pitchFamily="34" charset="-128"/>
                <a:cs typeface="Alexandria" pitchFamily="2" charset="-78"/>
              </a:rPr>
              <a:t>بنتائج البحث </a:t>
            </a:r>
            <a:endParaRPr kumimoji="1" lang="en-US" sz="1600" b="1" kern="0" dirty="0">
              <a:solidFill>
                <a:schemeClr val="bg2">
                  <a:lumMod val="10000"/>
                </a:schemeClr>
              </a:solidFill>
              <a:latin typeface="Alexandria" pitchFamily="2" charset="-78"/>
              <a:ea typeface="ＭＳ Ｐゴシック" panose="020B0600070205080204" pitchFamily="34" charset="-128"/>
              <a:cs typeface="Alexandria" pitchFamily="2" charset="-78"/>
            </a:endParaRPr>
          </a:p>
          <a:p>
            <a:pPr algn="just" rtl="1">
              <a:lnSpc>
                <a:spcPct val="200000"/>
              </a:lnSpc>
            </a:pPr>
            <a:r>
              <a:rPr kumimoji="1" lang="ar-SY" altLang="ja-JP" sz="1600" b="1" kern="0" dirty="0" smtClean="0">
                <a:solidFill>
                  <a:schemeClr val="bg2">
                    <a:lumMod val="10000"/>
                  </a:schemeClr>
                </a:solidFill>
                <a:latin typeface="Alexandria" pitchFamily="2" charset="-78"/>
                <a:ea typeface="ＭＳ Ｐゴシック" panose="020B0600070205080204" pitchFamily="34" charset="-128"/>
                <a:cs typeface="Alexandria" pitchFamily="2" charset="-78"/>
              </a:rPr>
              <a:t>8. وضع </a:t>
            </a:r>
            <a:r>
              <a:rPr kumimoji="1" lang="ar-SY" altLang="ja-JP" sz="1600" b="1" kern="0" dirty="0">
                <a:solidFill>
                  <a:schemeClr val="bg2">
                    <a:lumMod val="10000"/>
                  </a:schemeClr>
                </a:solidFill>
                <a:latin typeface="Alexandria" pitchFamily="2" charset="-78"/>
                <a:ea typeface="ＭＳ Ｐゴシック" panose="020B0600070205080204" pitchFamily="34" charset="-128"/>
                <a:cs typeface="Alexandria" pitchFamily="2" charset="-78"/>
              </a:rPr>
              <a:t>التوصيات المناسبة</a:t>
            </a:r>
            <a:endParaRPr kumimoji="1" lang="ja-JP" altLang="en-US" sz="1600" b="1" kern="0" dirty="0">
              <a:solidFill>
                <a:schemeClr val="bg2">
                  <a:lumMod val="10000"/>
                </a:schemeClr>
              </a:solidFill>
              <a:latin typeface="Alexandria" pitchFamily="2" charset="-78"/>
              <a:ea typeface="ＭＳ Ｐゴシック" panose="020B0600070205080204" pitchFamily="34" charset="-128"/>
              <a:cs typeface="Alexandria" pitchFamily="2" charset="-78"/>
            </a:endParaRPr>
          </a:p>
          <a:p>
            <a:pPr algn="just" rtl="1">
              <a:lnSpc>
                <a:spcPct val="200000"/>
              </a:lnSpc>
            </a:pPr>
            <a:r>
              <a:rPr kumimoji="1" lang="ar-SY" altLang="ja-JP" sz="1600" b="1" kern="0" dirty="0" smtClean="0">
                <a:solidFill>
                  <a:schemeClr val="bg2">
                    <a:lumMod val="10000"/>
                  </a:schemeClr>
                </a:solidFill>
                <a:latin typeface="Alexandria" pitchFamily="2" charset="-78"/>
                <a:ea typeface="ＭＳ Ｐゴシック" panose="020B0600070205080204" pitchFamily="34" charset="-128"/>
                <a:cs typeface="Alexandria" pitchFamily="2" charset="-78"/>
              </a:rPr>
              <a:t>9. إعداد </a:t>
            </a:r>
            <a:r>
              <a:rPr kumimoji="1" lang="ar-SY" altLang="ja-JP" sz="1600" b="1" kern="0" dirty="0">
                <a:solidFill>
                  <a:schemeClr val="bg2">
                    <a:lumMod val="10000"/>
                  </a:schemeClr>
                </a:solidFill>
                <a:latin typeface="Alexandria" pitchFamily="2" charset="-78"/>
                <a:ea typeface="ＭＳ Ｐゴシック" panose="020B0600070205080204" pitchFamily="34" charset="-128"/>
                <a:cs typeface="Alexandria" pitchFamily="2" charset="-78"/>
              </a:rPr>
              <a:t>تقرير البحث وكتابته</a:t>
            </a:r>
            <a:endParaRPr kumimoji="1" lang="ja-JP" altLang="en-US" sz="1600" b="1" kern="0" dirty="0">
              <a:solidFill>
                <a:schemeClr val="bg2">
                  <a:lumMod val="10000"/>
                </a:schemeClr>
              </a:solidFill>
              <a:latin typeface="Alexandria" pitchFamily="2" charset="-78"/>
              <a:ea typeface="ＭＳ Ｐゴシック" panose="020B0600070205080204" pitchFamily="34" charset="-128"/>
              <a:cs typeface="Alexandria" pitchFamily="2" charset="-78"/>
            </a:endParaRPr>
          </a:p>
          <a:p>
            <a:pPr marL="285750" indent="-285750" algn="just" rtl="1">
              <a:lnSpc>
                <a:spcPct val="200000"/>
              </a:lnSpc>
              <a:buFont typeface="Wingdings" panose="05000000000000000000" pitchFamily="2" charset="2"/>
              <a:buChar char="§"/>
            </a:pPr>
            <a:endParaRPr lang="ar-SY" altLang="ja-JP" sz="1600" b="1" dirty="0">
              <a:solidFill>
                <a:sysClr val="windowText" lastClr="000000"/>
              </a:solidFill>
              <a:latin typeface="Alexandria" pitchFamily="2" charset="-78"/>
              <a:ea typeface="ＭＳ Ｐゴシック" panose="020B0600070205080204" pitchFamily="34" charset="-128"/>
              <a:cs typeface="Alexandria" pitchFamily="2" charset="-78"/>
            </a:endParaRPr>
          </a:p>
        </p:txBody>
      </p:sp>
      <p:sp>
        <p:nvSpPr>
          <p:cNvPr id="8" name="Slide Number Placeholder 7"/>
          <p:cNvSpPr>
            <a:spLocks noGrp="1"/>
          </p:cNvSpPr>
          <p:nvPr>
            <p:ph type="sldNum" sz="quarter" idx="12"/>
          </p:nvPr>
        </p:nvSpPr>
        <p:spPr/>
        <p:txBody>
          <a:bodyPr/>
          <a:lstStyle/>
          <a:p>
            <a:fld id="{F7542ADD-394E-41F3-B704-951748884AEE}" type="slidenum">
              <a:rPr lang="en-US" smtClean="0"/>
              <a:t>29</a:t>
            </a:fld>
            <a:endParaRPr lang="en-US"/>
          </a:p>
        </p:txBody>
      </p:sp>
    </p:spTree>
    <p:extLst>
      <p:ext uri="{BB962C8B-B14F-4D97-AF65-F5344CB8AC3E}">
        <p14:creationId xmlns:p14="http://schemas.microsoft.com/office/powerpoint/2010/main" val="324151932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Rounded Corners 24"/>
          <p:cNvSpPr/>
          <p:nvPr/>
        </p:nvSpPr>
        <p:spPr>
          <a:xfrm>
            <a:off x="1094874" y="1285190"/>
            <a:ext cx="9431938" cy="55728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p:cNvSpPr txBox="1"/>
          <p:nvPr/>
        </p:nvSpPr>
        <p:spPr>
          <a:xfrm>
            <a:off x="3190928" y="729958"/>
            <a:ext cx="4952771" cy="430887"/>
          </a:xfrm>
          <a:prstGeom prst="rect">
            <a:avLst/>
          </a:prstGeom>
          <a:noFill/>
        </p:spPr>
        <p:txBody>
          <a:bodyPr wrap="square" rtlCol="0">
            <a:spAutoFit/>
          </a:bodyPr>
          <a:lstStyle/>
          <a:p>
            <a:pPr lvl="0" algn="ctr" fontAlgn="base">
              <a:spcBef>
                <a:spcPct val="0"/>
              </a:spcBef>
              <a:spcAft>
                <a:spcPct val="0"/>
              </a:spcAft>
              <a:defRPr/>
            </a:pPr>
            <a:r>
              <a:rPr lang="ar-SY" sz="2200" b="1" kern="0" dirty="0" smtClean="0">
                <a:latin typeface="Alexandria" pitchFamily="2" charset="-78"/>
                <a:cs typeface="Alexandria" pitchFamily="2" charset="-78"/>
              </a:rPr>
              <a:t>الاطار العام لخطوات البحث العلمي</a:t>
            </a:r>
            <a:endParaRPr lang="en-US" sz="2200" kern="0" dirty="0">
              <a:latin typeface="Alexandria" pitchFamily="2" charset="-78"/>
              <a:cs typeface="Alexandria" pitchFamily="2" charset="-78"/>
            </a:endParaRPr>
          </a:p>
        </p:txBody>
      </p:sp>
      <p:pic>
        <p:nvPicPr>
          <p:cNvPr id="9" name="Picture 8"/>
          <p:cNvPicPr>
            <a:picLocks noChangeAspect="1"/>
          </p:cNvPicPr>
          <p:nvPr/>
        </p:nvPicPr>
        <p:blipFill rotWithShape="1">
          <a:blip r:embed="rId4"/>
          <a:srcRect l="32135" t="13510" r="33655" b="28104"/>
          <a:stretch/>
        </p:blipFill>
        <p:spPr>
          <a:xfrm>
            <a:off x="3451382" y="1344184"/>
            <a:ext cx="5391829" cy="5513815"/>
          </a:xfrm>
          <a:prstGeom prst="rect">
            <a:avLst/>
          </a:prstGeom>
        </p:spPr>
      </p:pic>
      <p:sp>
        <p:nvSpPr>
          <p:cNvPr id="2" name="Slide Number Placeholder 1"/>
          <p:cNvSpPr>
            <a:spLocks noGrp="1"/>
          </p:cNvSpPr>
          <p:nvPr>
            <p:ph type="sldNum" sz="quarter" idx="12"/>
          </p:nvPr>
        </p:nvSpPr>
        <p:spPr/>
        <p:txBody>
          <a:bodyPr/>
          <a:lstStyle/>
          <a:p>
            <a:fld id="{F7542ADD-394E-41F3-B704-951748884AEE}" type="slidenum">
              <a:rPr lang="en-US" smtClean="0"/>
              <a:t>30</a:t>
            </a:fld>
            <a:endParaRPr lang="en-US"/>
          </a:p>
        </p:txBody>
      </p:sp>
    </p:spTree>
    <p:extLst>
      <p:ext uri="{BB962C8B-B14F-4D97-AF65-F5344CB8AC3E}">
        <p14:creationId xmlns:p14="http://schemas.microsoft.com/office/powerpoint/2010/main" val="230229264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952771" cy="430887"/>
          </a:xfrm>
          <a:prstGeom prst="rect">
            <a:avLst/>
          </a:prstGeom>
          <a:noFill/>
        </p:spPr>
        <p:txBody>
          <a:bodyPr wrap="square" rtlCol="0">
            <a:spAutoFit/>
          </a:bodyPr>
          <a:lstStyle/>
          <a:p>
            <a:pPr lvl="0" algn="ctr" fontAlgn="base">
              <a:spcBef>
                <a:spcPct val="0"/>
              </a:spcBef>
              <a:spcAft>
                <a:spcPct val="0"/>
              </a:spcAft>
              <a:defRPr/>
            </a:pPr>
            <a:r>
              <a:rPr lang="ar-SY" sz="2200" b="1" kern="0" dirty="0" smtClean="0">
                <a:latin typeface="Alexandria" pitchFamily="2" charset="-78"/>
                <a:cs typeface="Alexandria" pitchFamily="2" charset="-78"/>
              </a:rPr>
              <a:t>اختيار موضوع البحث</a:t>
            </a:r>
            <a:endParaRPr lang="en-US" sz="2200" kern="0" dirty="0">
              <a:latin typeface="Alexandria" pitchFamily="2" charset="-78"/>
              <a:cs typeface="Alexandria" pitchFamily="2" charset="-78"/>
            </a:endParaRPr>
          </a:p>
        </p:txBody>
      </p:sp>
      <p:sp>
        <p:nvSpPr>
          <p:cNvPr id="7" name="TextBox 6"/>
          <p:cNvSpPr txBox="1"/>
          <p:nvPr/>
        </p:nvSpPr>
        <p:spPr>
          <a:xfrm>
            <a:off x="1645277" y="1419097"/>
            <a:ext cx="8417320" cy="3785652"/>
          </a:xfrm>
          <a:prstGeom prst="rect">
            <a:avLst/>
          </a:prstGeom>
          <a:noFill/>
        </p:spPr>
        <p:txBody>
          <a:bodyPr wrap="square" rtlCol="0">
            <a:spAutoFit/>
          </a:bodyPr>
          <a:lstStyle/>
          <a:p>
            <a:pPr marL="285750" indent="-285750" algn="just" rtl="1">
              <a:lnSpc>
                <a:spcPct val="200000"/>
              </a:lnSpc>
              <a:buFont typeface="Wingdings" panose="05000000000000000000" pitchFamily="2" charset="2"/>
              <a:buChar char="§"/>
            </a:pPr>
            <a:r>
              <a:rPr kumimoji="1" lang="ar-SY" altLang="ja-JP" sz="1600" kern="0" dirty="0" smtClean="0">
                <a:solidFill>
                  <a:schemeClr val="bg2">
                    <a:lumMod val="10000"/>
                  </a:schemeClr>
                </a:solidFill>
                <a:latin typeface="Alexandria" pitchFamily="2" charset="-78"/>
                <a:ea typeface="ＭＳ Ｐゴシック" panose="020B0600070205080204" pitchFamily="34" charset="-128"/>
                <a:cs typeface="Alexandria" pitchFamily="2" charset="-78"/>
              </a:rPr>
              <a:t>قبل المضي في اجراء البحث العلمي ينبغي على الباحث التحقق من بعض الشروط الضرورية </a:t>
            </a:r>
            <a:r>
              <a:rPr kumimoji="1" lang="ar-SY" altLang="ja-JP" sz="1600" b="1" kern="0" dirty="0" smtClean="0">
                <a:solidFill>
                  <a:schemeClr val="bg2">
                    <a:lumMod val="10000"/>
                  </a:schemeClr>
                </a:solidFill>
                <a:latin typeface="Alexandria" pitchFamily="2" charset="-78"/>
                <a:ea typeface="ＭＳ Ｐゴシック" panose="020B0600070205080204" pitchFamily="34" charset="-128"/>
                <a:cs typeface="Alexandria" pitchFamily="2" charset="-78"/>
              </a:rPr>
              <a:t>لتحديد واختيار موضوع البحث </a:t>
            </a:r>
            <a:r>
              <a:rPr kumimoji="1" lang="ar-SY" altLang="ja-JP" sz="1600" kern="0" dirty="0" smtClean="0">
                <a:solidFill>
                  <a:schemeClr val="bg2">
                    <a:lumMod val="10000"/>
                  </a:schemeClr>
                </a:solidFill>
                <a:latin typeface="Alexandria" pitchFamily="2" charset="-78"/>
                <a:ea typeface="ＭＳ Ｐゴシック" panose="020B0600070205080204" pitchFamily="34" charset="-128"/>
                <a:cs typeface="Alexandria" pitchFamily="2" charset="-78"/>
              </a:rPr>
              <a:t>مثل:</a:t>
            </a:r>
          </a:p>
          <a:p>
            <a:pPr marL="800100" lvl="1" indent="-342900" algn="just" rtl="1">
              <a:lnSpc>
                <a:spcPct val="200000"/>
              </a:lnSpc>
              <a:buFont typeface="+mj-lt"/>
              <a:buAutoNum type="arabicPeriod"/>
            </a:pPr>
            <a:r>
              <a:rPr kumimoji="1" lang="ar-SY" altLang="ja-JP" sz="1600" kern="0" dirty="0" smtClean="0">
                <a:solidFill>
                  <a:schemeClr val="bg2">
                    <a:lumMod val="10000"/>
                  </a:schemeClr>
                </a:solidFill>
                <a:latin typeface="Alexandria" pitchFamily="2" charset="-78"/>
                <a:ea typeface="ＭＳ Ｐゴシック" panose="020B0600070205080204" pitchFamily="34" charset="-128"/>
                <a:cs typeface="Alexandria" pitchFamily="2" charset="-78"/>
              </a:rPr>
              <a:t>توافر المراجع الكافية والمناسبة لتغطية الموضوع.</a:t>
            </a:r>
          </a:p>
          <a:p>
            <a:pPr marL="800100" lvl="1" indent="-342900" algn="just" rtl="1">
              <a:lnSpc>
                <a:spcPct val="150000"/>
              </a:lnSpc>
              <a:buFont typeface="+mj-lt"/>
              <a:buAutoNum type="arabicPeriod"/>
            </a:pPr>
            <a:r>
              <a:rPr kumimoji="1" lang="ar-SY" altLang="ja-JP" sz="1600" kern="0" dirty="0" smtClean="0">
                <a:solidFill>
                  <a:schemeClr val="bg2">
                    <a:lumMod val="10000"/>
                  </a:schemeClr>
                </a:solidFill>
                <a:latin typeface="Alexandria" pitchFamily="2" charset="-78"/>
                <a:ea typeface="ＭＳ Ｐゴシック" panose="020B0600070205080204" pitchFamily="34" charset="-128"/>
                <a:cs typeface="Alexandria" pitchFamily="2" charset="-78"/>
              </a:rPr>
              <a:t>ارتباط موضوع البحث بتخصص الباحث واهتمامه.</a:t>
            </a:r>
          </a:p>
          <a:p>
            <a:pPr marL="800100" lvl="1" indent="-342900" algn="just" rtl="1">
              <a:lnSpc>
                <a:spcPct val="150000"/>
              </a:lnSpc>
              <a:buFont typeface="+mj-lt"/>
              <a:buAutoNum type="arabicPeriod"/>
            </a:pPr>
            <a:r>
              <a:rPr kumimoji="1" lang="ar-SY" altLang="ja-JP" sz="1600" kern="0" dirty="0" smtClean="0">
                <a:solidFill>
                  <a:schemeClr val="bg2">
                    <a:lumMod val="10000"/>
                  </a:schemeClr>
                </a:solidFill>
                <a:latin typeface="Alexandria" pitchFamily="2" charset="-78"/>
                <a:ea typeface="ＭＳ Ｐゴシック" panose="020B0600070205080204" pitchFamily="34" charset="-128"/>
                <a:cs typeface="Alexandria" pitchFamily="2" charset="-78"/>
              </a:rPr>
              <a:t>توافق الموضوع مع الاطار الزمني اللازم لإنجاز البحث.</a:t>
            </a:r>
          </a:p>
          <a:p>
            <a:pPr marL="800100" lvl="1" indent="-342900" algn="just" rtl="1">
              <a:lnSpc>
                <a:spcPct val="150000"/>
              </a:lnSpc>
              <a:buFont typeface="+mj-lt"/>
              <a:buAutoNum type="arabicPeriod"/>
            </a:pPr>
            <a:r>
              <a:rPr kumimoji="1" lang="ar-SY" altLang="ja-JP" sz="1600" kern="0" dirty="0" smtClean="0">
                <a:solidFill>
                  <a:schemeClr val="bg2">
                    <a:lumMod val="10000"/>
                  </a:schemeClr>
                </a:solidFill>
                <a:latin typeface="Alexandria" pitchFamily="2" charset="-78"/>
                <a:ea typeface="ＭＳ Ｐゴシック" panose="020B0600070205080204" pitchFamily="34" charset="-128"/>
                <a:cs typeface="Alexandria" pitchFamily="2" charset="-78"/>
              </a:rPr>
              <a:t>وضوح الهدف من البحث.</a:t>
            </a:r>
          </a:p>
          <a:p>
            <a:pPr marL="800100" lvl="1" indent="-342900" algn="just" rtl="1">
              <a:lnSpc>
                <a:spcPct val="150000"/>
              </a:lnSpc>
              <a:buFont typeface="+mj-lt"/>
              <a:buAutoNum type="arabicPeriod"/>
            </a:pPr>
            <a:r>
              <a:rPr kumimoji="1" lang="ar-SY" altLang="ja-JP" sz="1600" kern="0" dirty="0" smtClean="0">
                <a:solidFill>
                  <a:schemeClr val="bg2">
                    <a:lumMod val="10000"/>
                  </a:schemeClr>
                </a:solidFill>
                <a:latin typeface="Alexandria" pitchFamily="2" charset="-78"/>
                <a:ea typeface="ＭＳ Ｐゴシック" panose="020B0600070205080204" pitchFamily="34" charset="-128"/>
                <a:cs typeface="Alexandria" pitchFamily="2" charset="-78"/>
              </a:rPr>
              <a:t>أهمية البحث العلمية والتطبيقية.</a:t>
            </a:r>
          </a:p>
          <a:p>
            <a:pPr marL="800100" lvl="1" indent="-342900" algn="just" rtl="1">
              <a:lnSpc>
                <a:spcPct val="150000"/>
              </a:lnSpc>
              <a:buFont typeface="+mj-lt"/>
              <a:buAutoNum type="arabicPeriod"/>
            </a:pPr>
            <a:r>
              <a:rPr kumimoji="1" lang="ar-SY" altLang="ja-JP" sz="1600" kern="0" dirty="0" smtClean="0">
                <a:solidFill>
                  <a:schemeClr val="bg2">
                    <a:lumMod val="10000"/>
                  </a:schemeClr>
                </a:solidFill>
                <a:latin typeface="Alexandria" pitchFamily="2" charset="-78"/>
                <a:ea typeface="ＭＳ Ｐゴシック" panose="020B0600070205080204" pitchFamily="34" charset="-128"/>
                <a:cs typeface="Alexandria" pitchFamily="2" charset="-78"/>
              </a:rPr>
              <a:t>إمكانية تطبيق البحث وتوفر بيئة التطبيق المناسبة.</a:t>
            </a:r>
          </a:p>
          <a:p>
            <a:pPr marL="800100" lvl="1" indent="-342900" algn="just" rtl="1">
              <a:lnSpc>
                <a:spcPct val="150000"/>
              </a:lnSpc>
              <a:buFont typeface="+mj-lt"/>
              <a:buAutoNum type="arabicPeriod"/>
            </a:pPr>
            <a:r>
              <a:rPr kumimoji="1" lang="ar-SY" altLang="ja-JP" sz="1600" kern="0" dirty="0" smtClean="0">
                <a:solidFill>
                  <a:schemeClr val="bg2">
                    <a:lumMod val="10000"/>
                  </a:schemeClr>
                </a:solidFill>
                <a:latin typeface="Alexandria" pitchFamily="2" charset="-78"/>
                <a:ea typeface="ＭＳ Ｐゴシック" panose="020B0600070205080204" pitchFamily="34" charset="-128"/>
                <a:cs typeface="Alexandria" pitchFamily="2" charset="-78"/>
              </a:rPr>
              <a:t>معرفة ألية تطبيق البحث والأدوات المناسبة لذلك.</a:t>
            </a:r>
            <a:endParaRPr lang="ar-SY" altLang="ja-JP" sz="1600" dirty="0">
              <a:solidFill>
                <a:sysClr val="windowText" lastClr="000000"/>
              </a:solidFill>
              <a:latin typeface="Alexandria" pitchFamily="2" charset="-78"/>
              <a:ea typeface="ＭＳ Ｐゴシック" panose="020B0600070205080204" pitchFamily="34" charset="-128"/>
              <a:cs typeface="Alexandria" pitchFamily="2" charset="-78"/>
            </a:endParaRPr>
          </a:p>
        </p:txBody>
      </p:sp>
      <p:sp>
        <p:nvSpPr>
          <p:cNvPr id="8" name="Slide Number Placeholder 7"/>
          <p:cNvSpPr>
            <a:spLocks noGrp="1"/>
          </p:cNvSpPr>
          <p:nvPr>
            <p:ph type="sldNum" sz="quarter" idx="12"/>
          </p:nvPr>
        </p:nvSpPr>
        <p:spPr/>
        <p:txBody>
          <a:bodyPr/>
          <a:lstStyle/>
          <a:p>
            <a:fld id="{F7542ADD-394E-41F3-B704-951748884AEE}" type="slidenum">
              <a:rPr lang="en-US" smtClean="0"/>
              <a:t>31</a:t>
            </a:fld>
            <a:endParaRPr lang="en-US"/>
          </a:p>
        </p:txBody>
      </p:sp>
    </p:spTree>
    <p:extLst>
      <p:ext uri="{BB962C8B-B14F-4D97-AF65-F5344CB8AC3E}">
        <p14:creationId xmlns:p14="http://schemas.microsoft.com/office/powerpoint/2010/main" val="3251584675"/>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952771" cy="430887"/>
          </a:xfrm>
          <a:prstGeom prst="rect">
            <a:avLst/>
          </a:prstGeom>
          <a:noFill/>
        </p:spPr>
        <p:txBody>
          <a:bodyPr wrap="square" rtlCol="0">
            <a:spAutoFit/>
          </a:bodyPr>
          <a:lstStyle/>
          <a:p>
            <a:pPr lvl="0" algn="ctr" fontAlgn="base">
              <a:spcBef>
                <a:spcPct val="0"/>
              </a:spcBef>
              <a:spcAft>
                <a:spcPct val="0"/>
              </a:spcAft>
              <a:defRPr/>
            </a:pPr>
            <a:r>
              <a:rPr lang="ar-SY" sz="2200" b="1" kern="0" dirty="0" smtClean="0">
                <a:latin typeface="Alexandria" pitchFamily="2" charset="-78"/>
                <a:cs typeface="Alexandria" pitchFamily="2" charset="-78"/>
              </a:rPr>
              <a:t>تحديد مشكلة البحث</a:t>
            </a:r>
            <a:endParaRPr lang="en-US" sz="2200" kern="0" dirty="0">
              <a:latin typeface="Alexandria" pitchFamily="2" charset="-78"/>
              <a:cs typeface="Alexandria" pitchFamily="2" charset="-78"/>
            </a:endParaRPr>
          </a:p>
        </p:txBody>
      </p:sp>
      <p:sp>
        <p:nvSpPr>
          <p:cNvPr id="7" name="TextBox 6"/>
          <p:cNvSpPr txBox="1"/>
          <p:nvPr/>
        </p:nvSpPr>
        <p:spPr>
          <a:xfrm>
            <a:off x="1645277" y="1419097"/>
            <a:ext cx="8417320" cy="3539430"/>
          </a:xfrm>
          <a:prstGeom prst="rect">
            <a:avLst/>
          </a:prstGeom>
          <a:noFill/>
        </p:spPr>
        <p:txBody>
          <a:bodyPr wrap="square" rtlCol="0">
            <a:spAutoFit/>
          </a:bodyPr>
          <a:lstStyle/>
          <a:p>
            <a:pPr marL="285750" indent="-285750" algn="just" rtl="1">
              <a:lnSpc>
                <a:spcPct val="200000"/>
              </a:lnSpc>
              <a:buFont typeface="Wingdings" panose="05000000000000000000" pitchFamily="2" charset="2"/>
              <a:buChar char="§"/>
            </a:pPr>
            <a:r>
              <a:rPr kumimoji="1" lang="ar-SY" altLang="ja-JP" sz="1600" kern="0" dirty="0" smtClean="0">
                <a:solidFill>
                  <a:schemeClr val="bg2">
                    <a:lumMod val="10000"/>
                  </a:schemeClr>
                </a:solidFill>
                <a:latin typeface="Alexandria" pitchFamily="2" charset="-78"/>
                <a:ea typeface="ＭＳ Ｐゴシック" panose="020B0600070205080204" pitchFamily="34" charset="-128"/>
                <a:cs typeface="Alexandria" pitchFamily="2" charset="-78"/>
              </a:rPr>
              <a:t>المشكلة هي جوهر الدراسة المطلوب اجراؤها وصياغة المشكلة صياغة دقيقة يسهم في حلها بدرجة كبيرة.</a:t>
            </a:r>
          </a:p>
          <a:p>
            <a:pPr marL="285750" indent="-285750" algn="just" rtl="1">
              <a:lnSpc>
                <a:spcPct val="200000"/>
              </a:lnSpc>
              <a:buFont typeface="Wingdings" panose="05000000000000000000" pitchFamily="2" charset="2"/>
              <a:buChar char="§"/>
            </a:pPr>
            <a:r>
              <a:rPr kumimoji="1" lang="ar-SY" altLang="ja-JP" sz="1600" kern="0" dirty="0" smtClean="0">
                <a:solidFill>
                  <a:schemeClr val="bg2">
                    <a:lumMod val="10000"/>
                  </a:schemeClr>
                </a:solidFill>
                <a:latin typeface="Alexandria" pitchFamily="2" charset="-78"/>
                <a:ea typeface="ＭＳ Ｐゴシック" panose="020B0600070205080204" pitchFamily="34" charset="-128"/>
                <a:cs typeface="Alexandria" pitchFamily="2" charset="-78"/>
              </a:rPr>
              <a:t>يتم التعبير عن مشكلة البحث من خلال صياغتها على شكل قضية تحوي </a:t>
            </a:r>
            <a:r>
              <a:rPr kumimoji="1" lang="ar-SY" altLang="ja-JP" sz="1600" b="1" kern="0" dirty="0" smtClean="0">
                <a:solidFill>
                  <a:schemeClr val="bg2">
                    <a:lumMod val="10000"/>
                  </a:schemeClr>
                </a:solidFill>
                <a:latin typeface="Alexandria" pitchFamily="2" charset="-78"/>
                <a:ea typeface="ＭＳ Ｐゴシック" panose="020B0600070205080204" pitchFamily="34" charset="-128"/>
                <a:cs typeface="Alexandria" pitchFamily="2" charset="-78"/>
              </a:rPr>
              <a:t>متغيرات الدراسة </a:t>
            </a:r>
            <a:r>
              <a:rPr kumimoji="1" lang="ar-SY" altLang="ja-JP" sz="1600" kern="0" dirty="0" smtClean="0">
                <a:solidFill>
                  <a:schemeClr val="bg2">
                    <a:lumMod val="10000"/>
                  </a:schemeClr>
                </a:solidFill>
                <a:latin typeface="Alexandria" pitchFamily="2" charset="-78"/>
                <a:ea typeface="ＭＳ Ｐゴシック" panose="020B0600070205080204" pitchFamily="34" charset="-128"/>
                <a:cs typeface="Alexandria" pitchFamily="2" charset="-78"/>
              </a:rPr>
              <a:t>والكيفية التي يستطيع الباحث الربط بينها.</a:t>
            </a:r>
          </a:p>
          <a:p>
            <a:pPr marL="285750" indent="-285750" algn="just" rtl="1">
              <a:lnSpc>
                <a:spcPct val="200000"/>
              </a:lnSpc>
              <a:buFont typeface="Wingdings" panose="05000000000000000000" pitchFamily="2" charset="2"/>
              <a:buChar char="§"/>
            </a:pPr>
            <a:r>
              <a:rPr kumimoji="1" lang="ar-SY" altLang="ja-JP" sz="1600" kern="0" dirty="0" smtClean="0">
                <a:solidFill>
                  <a:schemeClr val="bg2">
                    <a:lumMod val="10000"/>
                  </a:schemeClr>
                </a:solidFill>
                <a:latin typeface="Alexandria" pitchFamily="2" charset="-78"/>
                <a:ea typeface="ＭＳ Ｐゴシック" panose="020B0600070205080204" pitchFamily="34" charset="-128"/>
                <a:cs typeface="Alexandria" pitchFamily="2" charset="-78"/>
              </a:rPr>
              <a:t>أو من خلال وضعها على صورة تساؤل أو مجموعة من التساؤلات حول كل ما يثار عن مشكلة البحث والمتغيرات المكونة للمشكلة.</a:t>
            </a:r>
          </a:p>
          <a:p>
            <a:pPr marL="285750" indent="-285750" algn="just" rtl="1">
              <a:lnSpc>
                <a:spcPct val="200000"/>
              </a:lnSpc>
              <a:buFont typeface="Wingdings" panose="05000000000000000000" pitchFamily="2" charset="2"/>
              <a:buChar char="§"/>
            </a:pPr>
            <a:endParaRPr lang="ar-SY" altLang="ja-JP" sz="1600" dirty="0">
              <a:solidFill>
                <a:sysClr val="windowText" lastClr="000000"/>
              </a:solidFill>
              <a:latin typeface="Alexandria" pitchFamily="2" charset="-78"/>
              <a:ea typeface="ＭＳ Ｐゴシック" panose="020B0600070205080204" pitchFamily="34" charset="-128"/>
              <a:cs typeface="Alexandria" pitchFamily="2" charset="-78"/>
            </a:endParaRPr>
          </a:p>
        </p:txBody>
      </p:sp>
      <p:sp>
        <p:nvSpPr>
          <p:cNvPr id="8" name="Slide Number Placeholder 7"/>
          <p:cNvSpPr>
            <a:spLocks noGrp="1"/>
          </p:cNvSpPr>
          <p:nvPr>
            <p:ph type="sldNum" sz="quarter" idx="12"/>
          </p:nvPr>
        </p:nvSpPr>
        <p:spPr/>
        <p:txBody>
          <a:bodyPr/>
          <a:lstStyle/>
          <a:p>
            <a:fld id="{F7542ADD-394E-41F3-B704-951748884AEE}" type="slidenum">
              <a:rPr lang="en-US" smtClean="0"/>
              <a:t>32</a:t>
            </a:fld>
            <a:endParaRPr lang="en-US"/>
          </a:p>
        </p:txBody>
      </p:sp>
    </p:spTree>
    <p:extLst>
      <p:ext uri="{BB962C8B-B14F-4D97-AF65-F5344CB8AC3E}">
        <p14:creationId xmlns:p14="http://schemas.microsoft.com/office/powerpoint/2010/main" val="3688972333"/>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952771" cy="430887"/>
          </a:xfrm>
          <a:prstGeom prst="rect">
            <a:avLst/>
          </a:prstGeom>
          <a:noFill/>
        </p:spPr>
        <p:txBody>
          <a:bodyPr wrap="square" rtlCol="0">
            <a:spAutoFit/>
          </a:bodyPr>
          <a:lstStyle/>
          <a:p>
            <a:pPr lvl="0" algn="ctr" fontAlgn="base">
              <a:spcBef>
                <a:spcPct val="0"/>
              </a:spcBef>
              <a:spcAft>
                <a:spcPct val="0"/>
              </a:spcAft>
              <a:defRPr/>
            </a:pPr>
            <a:r>
              <a:rPr lang="ar-SY" sz="2200" b="1" kern="0" dirty="0" smtClean="0">
                <a:latin typeface="Alexandria" pitchFamily="2" charset="-78"/>
                <a:cs typeface="Alexandria" pitchFamily="2" charset="-78"/>
              </a:rPr>
              <a:t>تحديد مشكلة البحث</a:t>
            </a:r>
            <a:endParaRPr lang="en-US" sz="2200" kern="0" dirty="0">
              <a:latin typeface="Alexandria" pitchFamily="2" charset="-78"/>
              <a:cs typeface="Alexandria" pitchFamily="2" charset="-78"/>
            </a:endParaRPr>
          </a:p>
        </p:txBody>
      </p:sp>
      <p:sp>
        <p:nvSpPr>
          <p:cNvPr id="7" name="TextBox 6"/>
          <p:cNvSpPr txBox="1"/>
          <p:nvPr/>
        </p:nvSpPr>
        <p:spPr>
          <a:xfrm>
            <a:off x="1645277" y="1419097"/>
            <a:ext cx="8417320" cy="4031873"/>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kumimoji="1" lang="ar-SY" altLang="ja-JP" sz="1600" kern="0" dirty="0" smtClean="0">
                <a:solidFill>
                  <a:schemeClr val="bg2">
                    <a:lumMod val="10000"/>
                  </a:schemeClr>
                </a:solidFill>
                <a:latin typeface="Alexandria" pitchFamily="2" charset="-78"/>
                <a:ea typeface="ＭＳ Ｐゴシック" panose="020B0600070205080204" pitchFamily="34" charset="-128"/>
                <a:cs typeface="Alexandria" pitchFamily="2" charset="-78"/>
              </a:rPr>
              <a:t>يعتمد في تحديد مشكلة البحث مصادر مختلفة</a:t>
            </a:r>
            <a:endParaRPr lang="ar-SY" dirty="0"/>
          </a:p>
          <a:p>
            <a:pPr marL="800100" lvl="1" indent="-342900" algn="r" rtl="1">
              <a:lnSpc>
                <a:spcPct val="200000"/>
              </a:lnSpc>
              <a:buFont typeface="+mj-lt"/>
              <a:buAutoNum type="arabicPeriod"/>
            </a:pPr>
            <a:r>
              <a:rPr lang="ar-SY" sz="1600" dirty="0">
                <a:solidFill>
                  <a:sysClr val="windowText" lastClr="000000"/>
                </a:solidFill>
                <a:latin typeface="Alexandria" pitchFamily="2" charset="-78"/>
                <a:ea typeface="ＭＳ Ｐゴシック" panose="020B0600070205080204" pitchFamily="34" charset="-128"/>
                <a:cs typeface="Alexandria" pitchFamily="2" charset="-78"/>
              </a:rPr>
              <a:t>بعض المشكلات المجتمعية أو الظواهر الاقتصادية.</a:t>
            </a:r>
          </a:p>
          <a:p>
            <a:pPr marL="800100" lvl="1" indent="-342900" algn="r" rtl="1">
              <a:lnSpc>
                <a:spcPct val="200000"/>
              </a:lnSpc>
              <a:buFont typeface="+mj-lt"/>
              <a:buAutoNum type="arabicPeriod"/>
            </a:pPr>
            <a:r>
              <a:rPr lang="ar-SY" altLang="ja-JP" sz="1600" dirty="0" smtClean="0">
                <a:solidFill>
                  <a:sysClr val="windowText" lastClr="000000"/>
                </a:solidFill>
                <a:latin typeface="Alexandria" pitchFamily="2" charset="-78"/>
                <a:ea typeface="ＭＳ Ｐゴシック" panose="020B0600070205080204" pitchFamily="34" charset="-128"/>
                <a:cs typeface="Alexandria" pitchFamily="2" charset="-78"/>
              </a:rPr>
              <a:t>الاهتمامات الذاتية للباحث.</a:t>
            </a:r>
          </a:p>
          <a:p>
            <a:pPr marL="800100" lvl="1" indent="-342900" algn="r" rtl="1">
              <a:lnSpc>
                <a:spcPct val="200000"/>
              </a:lnSpc>
              <a:buFont typeface="+mj-lt"/>
              <a:buAutoNum type="arabicPeriod"/>
            </a:pPr>
            <a:r>
              <a:rPr lang="ar-SY" altLang="ja-JP" sz="1600" dirty="0" smtClean="0">
                <a:solidFill>
                  <a:sysClr val="windowText" lastClr="000000"/>
                </a:solidFill>
                <a:latin typeface="Alexandria" pitchFamily="2" charset="-78"/>
                <a:ea typeface="ＭＳ Ｐゴシック" panose="020B0600070205080204" pitchFamily="34" charset="-128"/>
                <a:cs typeface="Alexandria" pitchFamily="2" charset="-78"/>
              </a:rPr>
              <a:t>محاولة استكمال النقص في الدراسات والبحوث في مجال التخصص.</a:t>
            </a:r>
          </a:p>
          <a:p>
            <a:pPr marL="285750" indent="-285750" algn="r" rtl="1">
              <a:lnSpc>
                <a:spcPct val="200000"/>
              </a:lnSpc>
              <a:buFont typeface="Arial" panose="020B0604020202020204" pitchFamily="34" charset="0"/>
              <a:buChar char="•"/>
            </a:pPr>
            <a:r>
              <a:rPr lang="ar-SY" altLang="ja-JP" sz="1600" dirty="0" smtClean="0">
                <a:solidFill>
                  <a:sysClr val="windowText" lastClr="000000"/>
                </a:solidFill>
                <a:latin typeface="Alexandria" pitchFamily="2" charset="-78"/>
                <a:ea typeface="ＭＳ Ｐゴシック" panose="020B0600070205080204" pitchFamily="34" charset="-128"/>
                <a:cs typeface="Alexandria" pitchFamily="2" charset="-78"/>
              </a:rPr>
              <a:t>يجب تجميع قدر كاف من البيانات والمعلومات المتاحة عن المشكلة أو المشكلات الفرعية ويفضل الاستعانة بقيم كمية على شكل جداول أو أشكال بيانية تبين وتؤكد مشكلة الباحث بوضوح.</a:t>
            </a:r>
          </a:p>
          <a:p>
            <a:pPr algn="r" rtl="1">
              <a:lnSpc>
                <a:spcPct val="200000"/>
              </a:lnSpc>
            </a:pPr>
            <a:endParaRPr lang="ar-SY" altLang="ja-JP" sz="1600" dirty="0">
              <a:solidFill>
                <a:sysClr val="windowText" lastClr="000000"/>
              </a:solidFill>
              <a:latin typeface="Alexandria" pitchFamily="2" charset="-78"/>
              <a:ea typeface="ＭＳ Ｐゴシック" panose="020B0600070205080204" pitchFamily="34" charset="-128"/>
              <a:cs typeface="Alexandria" pitchFamily="2" charset="-78"/>
            </a:endParaRPr>
          </a:p>
        </p:txBody>
      </p:sp>
      <p:sp>
        <p:nvSpPr>
          <p:cNvPr id="8" name="Slide Number Placeholder 7"/>
          <p:cNvSpPr>
            <a:spLocks noGrp="1"/>
          </p:cNvSpPr>
          <p:nvPr>
            <p:ph type="sldNum" sz="quarter" idx="12"/>
          </p:nvPr>
        </p:nvSpPr>
        <p:spPr/>
        <p:txBody>
          <a:bodyPr/>
          <a:lstStyle/>
          <a:p>
            <a:fld id="{F7542ADD-394E-41F3-B704-951748884AEE}" type="slidenum">
              <a:rPr lang="en-US" smtClean="0"/>
              <a:t>33</a:t>
            </a:fld>
            <a:endParaRPr lang="en-US"/>
          </a:p>
        </p:txBody>
      </p:sp>
    </p:spTree>
    <p:extLst>
      <p:ext uri="{BB962C8B-B14F-4D97-AF65-F5344CB8AC3E}">
        <p14:creationId xmlns:p14="http://schemas.microsoft.com/office/powerpoint/2010/main" val="3474666884"/>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952771" cy="430887"/>
          </a:xfrm>
          <a:prstGeom prst="rect">
            <a:avLst/>
          </a:prstGeom>
          <a:noFill/>
        </p:spPr>
        <p:txBody>
          <a:bodyPr wrap="square" rtlCol="0">
            <a:spAutoFit/>
          </a:bodyPr>
          <a:lstStyle/>
          <a:p>
            <a:pPr lvl="0" algn="ctr" fontAlgn="base">
              <a:spcBef>
                <a:spcPct val="0"/>
              </a:spcBef>
              <a:spcAft>
                <a:spcPct val="0"/>
              </a:spcAft>
              <a:defRPr/>
            </a:pPr>
            <a:r>
              <a:rPr lang="ar-SY" sz="2200" b="1" kern="0" dirty="0" smtClean="0">
                <a:latin typeface="Alexandria" pitchFamily="2" charset="-78"/>
                <a:cs typeface="Alexandria" pitchFamily="2" charset="-78"/>
              </a:rPr>
              <a:t>عنوان البحث</a:t>
            </a:r>
            <a:endParaRPr lang="en-US" sz="2200" kern="0" dirty="0">
              <a:latin typeface="Alexandria" pitchFamily="2" charset="-78"/>
              <a:cs typeface="Alexandria" pitchFamily="2" charset="-78"/>
            </a:endParaRPr>
          </a:p>
        </p:txBody>
      </p:sp>
      <p:sp>
        <p:nvSpPr>
          <p:cNvPr id="7" name="TextBox 6"/>
          <p:cNvSpPr txBox="1"/>
          <p:nvPr/>
        </p:nvSpPr>
        <p:spPr>
          <a:xfrm>
            <a:off x="1645277" y="1419097"/>
            <a:ext cx="8417320" cy="4154984"/>
          </a:xfrm>
          <a:prstGeom prst="rect">
            <a:avLst/>
          </a:prstGeom>
          <a:noFill/>
        </p:spPr>
        <p:txBody>
          <a:bodyPr wrap="square" rtlCol="0">
            <a:spAutoFit/>
          </a:bodyPr>
          <a:lstStyle/>
          <a:p>
            <a:pPr marL="285750" lvl="0" indent="-285750" algn="r" rtl="1" eaLnBrk="0" fontAlgn="base" hangingPunct="0">
              <a:lnSpc>
                <a:spcPct val="150000"/>
              </a:lnSpc>
              <a:spcBef>
                <a:spcPct val="0"/>
              </a:spcBef>
              <a:spcAft>
                <a:spcPct val="0"/>
              </a:spcAft>
              <a:buFont typeface="Wingdings" panose="05000000000000000000" pitchFamily="2" charset="2"/>
              <a:buChar char="§"/>
            </a:pPr>
            <a:r>
              <a:rPr lang="ar-SA" altLang="en-US" sz="1600" dirty="0">
                <a:solidFill>
                  <a:srgbClr val="202124"/>
                </a:solidFill>
                <a:latin typeface="Alexandria" pitchFamily="2" charset="-78"/>
                <a:cs typeface="Alexandria" pitchFamily="2" charset="-78"/>
              </a:rPr>
              <a:t>يجب أن يعكس عنوان البحث الجيد ثلاث نقاط: </a:t>
            </a:r>
            <a:endParaRPr lang="en-US" altLang="en-US" sz="1600" dirty="0">
              <a:solidFill>
                <a:srgbClr val="202124"/>
              </a:solidFill>
              <a:latin typeface="Alexandria" pitchFamily="2" charset="-78"/>
              <a:cs typeface="Alexandria" pitchFamily="2" charset="-78"/>
            </a:endParaRPr>
          </a:p>
          <a:p>
            <a:pPr marL="800100" lvl="1" indent="-342900" algn="r" rtl="1" eaLnBrk="0" fontAlgn="base" hangingPunct="0">
              <a:lnSpc>
                <a:spcPct val="150000"/>
              </a:lnSpc>
              <a:spcBef>
                <a:spcPct val="0"/>
              </a:spcBef>
              <a:spcAft>
                <a:spcPct val="0"/>
              </a:spcAft>
              <a:buFont typeface="+mj-lt"/>
              <a:buAutoNum type="arabicPeriod"/>
            </a:pPr>
            <a:r>
              <a:rPr lang="ar-SA" altLang="en-US" sz="1600" dirty="0">
                <a:solidFill>
                  <a:srgbClr val="202124"/>
                </a:solidFill>
                <a:latin typeface="Alexandria" pitchFamily="2" charset="-78"/>
                <a:cs typeface="Alexandria" pitchFamily="2" charset="-78"/>
              </a:rPr>
              <a:t>البحث عن المحتوى في بضع كلمات معبرة. </a:t>
            </a:r>
            <a:endParaRPr lang="en-US" altLang="en-US" sz="1600" dirty="0">
              <a:solidFill>
                <a:srgbClr val="202124"/>
              </a:solidFill>
              <a:latin typeface="Alexandria" pitchFamily="2" charset="-78"/>
              <a:cs typeface="Alexandria" pitchFamily="2" charset="-78"/>
            </a:endParaRPr>
          </a:p>
          <a:p>
            <a:pPr marL="800100" lvl="1" indent="-342900" algn="r" rtl="1" eaLnBrk="0" fontAlgn="base" hangingPunct="0">
              <a:lnSpc>
                <a:spcPct val="150000"/>
              </a:lnSpc>
              <a:spcBef>
                <a:spcPct val="0"/>
              </a:spcBef>
              <a:spcAft>
                <a:spcPct val="0"/>
              </a:spcAft>
              <a:buFont typeface="+mj-lt"/>
              <a:buAutoNum type="arabicPeriod"/>
            </a:pPr>
            <a:r>
              <a:rPr lang="ar-SA" altLang="en-US" sz="1600" dirty="0" smtClean="0">
                <a:solidFill>
                  <a:srgbClr val="202124"/>
                </a:solidFill>
                <a:latin typeface="Alexandria" pitchFamily="2" charset="-78"/>
                <a:cs typeface="Alexandria" pitchFamily="2" charset="-78"/>
              </a:rPr>
              <a:t>القدرة </a:t>
            </a:r>
            <a:r>
              <a:rPr lang="ar-SA" altLang="en-US" sz="1600" dirty="0">
                <a:solidFill>
                  <a:srgbClr val="202124"/>
                </a:solidFill>
                <a:latin typeface="Alexandria" pitchFamily="2" charset="-78"/>
                <a:cs typeface="Alexandria" pitchFamily="2" charset="-78"/>
              </a:rPr>
              <a:t>على جذب انتباه القارئ.</a:t>
            </a:r>
            <a:endParaRPr lang="en-US" altLang="en-US" sz="1600" dirty="0">
              <a:solidFill>
                <a:srgbClr val="202124"/>
              </a:solidFill>
              <a:latin typeface="Alexandria" pitchFamily="2" charset="-78"/>
              <a:cs typeface="Alexandria" pitchFamily="2" charset="-78"/>
            </a:endParaRPr>
          </a:p>
          <a:p>
            <a:pPr marL="800100" lvl="1" indent="-342900" algn="r" rtl="1" eaLnBrk="0" fontAlgn="base" hangingPunct="0">
              <a:lnSpc>
                <a:spcPct val="150000"/>
              </a:lnSpc>
              <a:spcBef>
                <a:spcPct val="0"/>
              </a:spcBef>
              <a:spcAft>
                <a:spcPct val="0"/>
              </a:spcAft>
              <a:buFont typeface="+mj-lt"/>
              <a:buAutoNum type="arabicPeriod"/>
            </a:pPr>
            <a:r>
              <a:rPr lang="ar-SA" altLang="en-US" sz="1600" dirty="0" smtClean="0">
                <a:solidFill>
                  <a:srgbClr val="202124"/>
                </a:solidFill>
                <a:latin typeface="Alexandria" pitchFamily="2" charset="-78"/>
                <a:cs typeface="Alexandria" pitchFamily="2" charset="-78"/>
              </a:rPr>
              <a:t>تمييز </a:t>
            </a:r>
            <a:r>
              <a:rPr lang="ar-SA" altLang="en-US" sz="1600" dirty="0">
                <a:solidFill>
                  <a:srgbClr val="202124"/>
                </a:solidFill>
                <a:latin typeface="Alexandria" pitchFamily="2" charset="-78"/>
                <a:cs typeface="Alexandria" pitchFamily="2" charset="-78"/>
              </a:rPr>
              <a:t>موضوع البحث</a:t>
            </a:r>
            <a:r>
              <a:rPr lang="en-US" altLang="en-US" sz="1600" dirty="0">
                <a:solidFill>
                  <a:srgbClr val="202124"/>
                </a:solidFill>
                <a:latin typeface="Alexandria" pitchFamily="2" charset="-78"/>
                <a:cs typeface="Alexandria" pitchFamily="2" charset="-78"/>
              </a:rPr>
              <a:t>.</a:t>
            </a:r>
            <a:r>
              <a:rPr lang="en-US" altLang="en-US" sz="1600" dirty="0">
                <a:latin typeface="Alexandria" pitchFamily="2" charset="-78"/>
                <a:cs typeface="Alexandria" pitchFamily="2" charset="-78"/>
              </a:rPr>
              <a:t> </a:t>
            </a:r>
            <a:endParaRPr lang="ar-SY" altLang="en-US" sz="1600" dirty="0" smtClean="0">
              <a:latin typeface="Alexandria" pitchFamily="2" charset="-78"/>
              <a:cs typeface="Alexandria" pitchFamily="2" charset="-78"/>
            </a:endParaRPr>
          </a:p>
          <a:p>
            <a:pPr marL="285750" lvl="0" indent="-285750" algn="r" rtl="1" eaLnBrk="0" fontAlgn="base" hangingPunct="0">
              <a:lnSpc>
                <a:spcPct val="150000"/>
              </a:lnSpc>
              <a:spcBef>
                <a:spcPct val="0"/>
              </a:spcBef>
              <a:spcAft>
                <a:spcPct val="0"/>
              </a:spcAft>
              <a:buFont typeface="Wingdings" panose="05000000000000000000" pitchFamily="2" charset="2"/>
              <a:buChar char="§"/>
            </a:pPr>
            <a:r>
              <a:rPr lang="ar-SA" altLang="en-US" sz="1600" dirty="0" smtClean="0">
                <a:solidFill>
                  <a:srgbClr val="202124"/>
                </a:solidFill>
                <a:latin typeface="Alexandria" pitchFamily="2" charset="-78"/>
                <a:cs typeface="Alexandria" pitchFamily="2" charset="-78"/>
              </a:rPr>
              <a:t>نصائح </a:t>
            </a:r>
            <a:r>
              <a:rPr lang="ar-SA" altLang="en-US" sz="1600" dirty="0">
                <a:solidFill>
                  <a:srgbClr val="202124"/>
                </a:solidFill>
                <a:latin typeface="Alexandria" pitchFamily="2" charset="-78"/>
                <a:cs typeface="Alexandria" pitchFamily="2" charset="-78"/>
              </a:rPr>
              <a:t>لعنوان البحث:</a:t>
            </a:r>
            <a:endParaRPr lang="en-US" altLang="en-US" sz="1600" dirty="0">
              <a:solidFill>
                <a:srgbClr val="202124"/>
              </a:solidFill>
              <a:latin typeface="Alexandria" pitchFamily="2" charset="-78"/>
              <a:cs typeface="Alexandria" pitchFamily="2" charset="-78"/>
            </a:endParaRPr>
          </a:p>
          <a:p>
            <a:pPr marL="800100" lvl="1" indent="-342900" algn="r" rtl="1" eaLnBrk="0" fontAlgn="base" hangingPunct="0">
              <a:lnSpc>
                <a:spcPct val="150000"/>
              </a:lnSpc>
              <a:spcBef>
                <a:spcPct val="0"/>
              </a:spcBef>
              <a:spcAft>
                <a:spcPct val="0"/>
              </a:spcAft>
              <a:buFont typeface="+mj-lt"/>
              <a:buAutoNum type="arabicPeriod"/>
            </a:pPr>
            <a:r>
              <a:rPr lang="ar-SA" altLang="en-US" sz="1600" dirty="0">
                <a:solidFill>
                  <a:srgbClr val="202124"/>
                </a:solidFill>
                <a:latin typeface="Alexandria" pitchFamily="2" charset="-78"/>
                <a:cs typeface="Alexandria" pitchFamily="2" charset="-78"/>
              </a:rPr>
              <a:t> بسيطة وموجزة وجذابة.</a:t>
            </a:r>
            <a:endParaRPr lang="en-US" altLang="en-US" sz="1600" dirty="0">
              <a:solidFill>
                <a:srgbClr val="202124"/>
              </a:solidFill>
              <a:latin typeface="Alexandria" pitchFamily="2" charset="-78"/>
              <a:cs typeface="Alexandria" pitchFamily="2" charset="-78"/>
            </a:endParaRPr>
          </a:p>
          <a:p>
            <a:pPr marL="800100" lvl="1" indent="-342900" algn="r" rtl="1" eaLnBrk="0" fontAlgn="base" hangingPunct="0">
              <a:lnSpc>
                <a:spcPct val="150000"/>
              </a:lnSpc>
              <a:spcBef>
                <a:spcPct val="0"/>
              </a:spcBef>
              <a:spcAft>
                <a:spcPct val="0"/>
              </a:spcAft>
              <a:buFont typeface="+mj-lt"/>
              <a:buAutoNum type="arabicPeriod"/>
            </a:pPr>
            <a:r>
              <a:rPr lang="ar-SA" altLang="en-US" sz="1600" dirty="0">
                <a:solidFill>
                  <a:srgbClr val="202124"/>
                </a:solidFill>
                <a:latin typeface="Alexandria" pitchFamily="2" charset="-78"/>
                <a:cs typeface="Alexandria" pitchFamily="2" charset="-78"/>
              </a:rPr>
              <a:t> استخدام والكلمات الرئيسية المعبرة. </a:t>
            </a:r>
            <a:endParaRPr lang="en-US" altLang="en-US" sz="1600" dirty="0">
              <a:solidFill>
                <a:srgbClr val="202124"/>
              </a:solidFill>
              <a:latin typeface="Alexandria" pitchFamily="2" charset="-78"/>
              <a:cs typeface="Alexandria" pitchFamily="2" charset="-78"/>
            </a:endParaRPr>
          </a:p>
          <a:p>
            <a:pPr marL="800100" lvl="1" indent="-342900" algn="r" rtl="1" eaLnBrk="0" fontAlgn="base" hangingPunct="0">
              <a:lnSpc>
                <a:spcPct val="150000"/>
              </a:lnSpc>
              <a:spcBef>
                <a:spcPct val="0"/>
              </a:spcBef>
              <a:spcAft>
                <a:spcPct val="0"/>
              </a:spcAft>
              <a:buFont typeface="+mj-lt"/>
              <a:buAutoNum type="arabicPeriod"/>
            </a:pPr>
            <a:r>
              <a:rPr lang="ar-SA" altLang="en-US" sz="1600" dirty="0">
                <a:solidFill>
                  <a:srgbClr val="202124"/>
                </a:solidFill>
                <a:latin typeface="Alexandria" pitchFamily="2" charset="-78"/>
                <a:cs typeface="Alexandria" pitchFamily="2" charset="-78"/>
              </a:rPr>
              <a:t>تجنب الإثارة أو المبالغة غير الضرورية. </a:t>
            </a:r>
            <a:endParaRPr lang="en-US" altLang="en-US" sz="1600" dirty="0">
              <a:solidFill>
                <a:srgbClr val="202124"/>
              </a:solidFill>
              <a:latin typeface="Alexandria" pitchFamily="2" charset="-78"/>
              <a:cs typeface="Alexandria" pitchFamily="2" charset="-78"/>
            </a:endParaRPr>
          </a:p>
          <a:p>
            <a:pPr marL="800100" lvl="1" indent="-342900" algn="r" rtl="1" eaLnBrk="0" fontAlgn="base" hangingPunct="0">
              <a:lnSpc>
                <a:spcPct val="150000"/>
              </a:lnSpc>
              <a:spcBef>
                <a:spcPct val="0"/>
              </a:spcBef>
              <a:spcAft>
                <a:spcPct val="0"/>
              </a:spcAft>
              <a:buFont typeface="+mj-lt"/>
              <a:buAutoNum type="arabicPeriod"/>
            </a:pPr>
            <a:r>
              <a:rPr lang="ar-SA" altLang="en-US" sz="1600" dirty="0">
                <a:solidFill>
                  <a:srgbClr val="202124"/>
                </a:solidFill>
                <a:latin typeface="Alexandria" pitchFamily="2" charset="-78"/>
                <a:cs typeface="Alexandria" pitchFamily="2" charset="-78"/>
              </a:rPr>
              <a:t>تجنب استخدام الاختصارات.</a:t>
            </a:r>
            <a:endParaRPr lang="en-US" altLang="en-US" sz="1600" dirty="0">
              <a:solidFill>
                <a:srgbClr val="202124"/>
              </a:solidFill>
              <a:latin typeface="Alexandria" pitchFamily="2" charset="-78"/>
              <a:cs typeface="Alexandria" pitchFamily="2" charset="-78"/>
            </a:endParaRPr>
          </a:p>
          <a:p>
            <a:pPr marL="800100" lvl="1" indent="-342900" algn="r" rtl="1" eaLnBrk="0" fontAlgn="base" hangingPunct="0">
              <a:lnSpc>
                <a:spcPct val="150000"/>
              </a:lnSpc>
              <a:spcBef>
                <a:spcPct val="0"/>
              </a:spcBef>
              <a:spcAft>
                <a:spcPct val="0"/>
              </a:spcAft>
              <a:buFont typeface="+mj-lt"/>
              <a:buAutoNum type="arabicPeriod"/>
            </a:pPr>
            <a:r>
              <a:rPr lang="ar-SA" altLang="en-US" sz="1600" dirty="0">
                <a:solidFill>
                  <a:srgbClr val="202124"/>
                </a:solidFill>
                <a:latin typeface="Alexandria" pitchFamily="2" charset="-78"/>
                <a:cs typeface="Alexandria" pitchFamily="2" charset="-78"/>
              </a:rPr>
              <a:t> خذ وقتك في تحديد العنوان الكامل للبحث بعد تحديد المشكلة</a:t>
            </a:r>
            <a:r>
              <a:rPr lang="en-US" altLang="en-US" sz="1600" dirty="0">
                <a:solidFill>
                  <a:srgbClr val="202124"/>
                </a:solidFill>
                <a:latin typeface="Alexandria" pitchFamily="2" charset="-78"/>
                <a:cs typeface="Alexandria" pitchFamily="2" charset="-78"/>
              </a:rPr>
              <a:t>. </a:t>
            </a:r>
            <a:endParaRPr lang="en-US" altLang="en-US" sz="1600" dirty="0">
              <a:latin typeface="Alexandria" pitchFamily="2" charset="-78"/>
              <a:cs typeface="Alexandria" pitchFamily="2" charset="-78"/>
            </a:endParaRPr>
          </a:p>
          <a:p>
            <a:pPr lvl="0" algn="r" rtl="1" eaLnBrk="0" fontAlgn="base" hangingPunct="0">
              <a:lnSpc>
                <a:spcPct val="150000"/>
              </a:lnSpc>
              <a:spcBef>
                <a:spcPct val="0"/>
              </a:spcBef>
              <a:spcAft>
                <a:spcPct val="0"/>
              </a:spcAft>
            </a:pPr>
            <a:endParaRPr lang="en-US" altLang="en-US" sz="1600" dirty="0">
              <a:latin typeface="Alexandria" pitchFamily="2" charset="-78"/>
              <a:cs typeface="Alexandria" pitchFamily="2" charset="-78"/>
            </a:endParaRPr>
          </a:p>
        </p:txBody>
      </p:sp>
      <p:sp>
        <p:nvSpPr>
          <p:cNvPr id="8" name="Slide Number Placeholder 7"/>
          <p:cNvSpPr>
            <a:spLocks noGrp="1"/>
          </p:cNvSpPr>
          <p:nvPr>
            <p:ph type="sldNum" sz="quarter" idx="12"/>
          </p:nvPr>
        </p:nvSpPr>
        <p:spPr/>
        <p:txBody>
          <a:bodyPr/>
          <a:lstStyle/>
          <a:p>
            <a:fld id="{F7542ADD-394E-41F3-B704-951748884AEE}" type="slidenum">
              <a:rPr lang="en-US" smtClean="0"/>
              <a:t>34</a:t>
            </a:fld>
            <a:endParaRPr lang="en-US"/>
          </a:p>
        </p:txBody>
      </p:sp>
    </p:spTree>
    <p:extLst>
      <p:ext uri="{BB962C8B-B14F-4D97-AF65-F5344CB8AC3E}">
        <p14:creationId xmlns:p14="http://schemas.microsoft.com/office/powerpoint/2010/main" val="1611896039"/>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952771" cy="430887"/>
          </a:xfrm>
          <a:prstGeom prst="rect">
            <a:avLst/>
          </a:prstGeom>
          <a:noFill/>
        </p:spPr>
        <p:txBody>
          <a:bodyPr wrap="square" rtlCol="0">
            <a:spAutoFit/>
          </a:bodyPr>
          <a:lstStyle/>
          <a:p>
            <a:pPr lvl="0" algn="ctr" fontAlgn="base">
              <a:spcBef>
                <a:spcPct val="0"/>
              </a:spcBef>
              <a:spcAft>
                <a:spcPct val="0"/>
              </a:spcAft>
              <a:defRPr/>
            </a:pPr>
            <a:r>
              <a:rPr lang="ar-SY" sz="2200" b="1" kern="0" dirty="0">
                <a:latin typeface="Alexandria" pitchFamily="2" charset="-78"/>
                <a:cs typeface="Alexandria" pitchFamily="2" charset="-78"/>
              </a:rPr>
              <a:t> </a:t>
            </a:r>
            <a:r>
              <a:rPr lang="ar-SY" sz="2200" b="1" kern="0" dirty="0" smtClean="0">
                <a:latin typeface="Alexandria" pitchFamily="2" charset="-78"/>
                <a:cs typeface="Alexandria" pitchFamily="2" charset="-78"/>
              </a:rPr>
              <a:t>مثال لعنوان البحث</a:t>
            </a:r>
            <a:endParaRPr lang="en-US" sz="2200" kern="0" dirty="0">
              <a:latin typeface="Alexandria" pitchFamily="2" charset="-78"/>
              <a:cs typeface="Alexandria" pitchFamily="2" charset="-78"/>
            </a:endParaRPr>
          </a:p>
        </p:txBody>
      </p:sp>
      <p:sp>
        <p:nvSpPr>
          <p:cNvPr id="8" name="TextBox 7">
            <a:extLst>
              <a:ext uri="{FF2B5EF4-FFF2-40B4-BE49-F238E27FC236}">
                <a16:creationId xmlns:a16="http://schemas.microsoft.com/office/drawing/2014/main" id="{4C9C3E93-CE3E-F570-C770-0DF798B0643E}"/>
              </a:ext>
            </a:extLst>
          </p:cNvPr>
          <p:cNvSpPr txBox="1"/>
          <p:nvPr/>
        </p:nvSpPr>
        <p:spPr>
          <a:xfrm>
            <a:off x="1866236" y="2856151"/>
            <a:ext cx="6288740" cy="369332"/>
          </a:xfrm>
          <a:prstGeom prst="rect">
            <a:avLst/>
          </a:prstGeom>
          <a:noFill/>
        </p:spPr>
        <p:txBody>
          <a:bodyPr wrap="square">
            <a:spAutoFit/>
          </a:bodyPr>
          <a:lstStyle/>
          <a:p>
            <a:r>
              <a:rPr lang="en-GB" sz="1800" b="1" dirty="0">
                <a:solidFill>
                  <a:schemeClr val="bg1"/>
                </a:solidFill>
                <a:latin typeface="Verdana" panose="020B0604030504040204" pitchFamily="34" charset="0"/>
                <a:ea typeface="Times New Roman" panose="02020603050405020304" pitchFamily="18" charset="0"/>
                <a:cs typeface="Times New Roman" panose="02020603050405020304" pitchFamily="18" charset="0"/>
              </a:rPr>
              <a:t>Research Title </a:t>
            </a:r>
            <a:r>
              <a:rPr lang="en-GB" sz="1800" b="1" dirty="0">
                <a:solidFill>
                  <a:schemeClr val="bg1"/>
                </a:solidFill>
                <a:effectLst/>
                <a:latin typeface="Verdana" panose="020B0604030504040204" pitchFamily="34" charset="0"/>
                <a:ea typeface="Times New Roman" panose="02020603050405020304" pitchFamily="18" charset="0"/>
                <a:cs typeface="Times New Roman" panose="02020603050405020304" pitchFamily="18" charset="0"/>
              </a:rPr>
              <a:t> </a:t>
            </a:r>
            <a:endParaRPr lang="en-US" sz="1800" b="1" dirty="0">
              <a:solidFill>
                <a:schemeClr val="bg1"/>
              </a:solidFill>
              <a:latin typeface="Tajawal Medium" panose="00000600000000000000" pitchFamily="2" charset="-78"/>
              <a:cs typeface="Tajawal Medium" panose="00000600000000000000" pitchFamily="2" charset="-78"/>
            </a:endParaRPr>
          </a:p>
        </p:txBody>
      </p:sp>
      <p:sp>
        <p:nvSpPr>
          <p:cNvPr id="9" name="Rectangle 8">
            <a:extLst>
              <a:ext uri="{FF2B5EF4-FFF2-40B4-BE49-F238E27FC236}">
                <a16:creationId xmlns:a16="http://schemas.microsoft.com/office/drawing/2014/main" id="{2668A206-D1D6-4DAA-6C33-DBA9666A65BD}"/>
              </a:ext>
            </a:extLst>
          </p:cNvPr>
          <p:cNvSpPr/>
          <p:nvPr/>
        </p:nvSpPr>
        <p:spPr bwMode="auto">
          <a:xfrm>
            <a:off x="6829205" y="1492001"/>
            <a:ext cx="3165718" cy="914400"/>
          </a:xfrm>
          <a:prstGeom prst="rect">
            <a:avLst/>
          </a:prstGeom>
          <a:solidFill>
            <a:schemeClr val="accent2">
              <a:lumMod val="40000"/>
              <a:lumOff val="60000"/>
            </a:schemeClr>
          </a:solidFill>
          <a:ln w="57150">
            <a:noFill/>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1"/>
          </a:fillRef>
          <a:effectRef idx="1">
            <a:schemeClr val="accent1"/>
          </a:effectRef>
          <a:fontRef idx="minor">
            <a:schemeClr val="lt1"/>
          </a:fontRef>
        </p:style>
        <p:txBody>
          <a:bodyPr/>
          <a:lstStyle/>
          <a:p>
            <a:pPr algn="ctr">
              <a:spcBef>
                <a:spcPct val="0"/>
              </a:spcBef>
              <a:defRPr/>
            </a:pPr>
            <a:r>
              <a:rPr lang="fr-FR" sz="2800" b="1" dirty="0">
                <a:solidFill>
                  <a:srgbClr val="C00000"/>
                </a:solidFill>
                <a:latin typeface="Times New Roman" panose="02020603050405020304" pitchFamily="18" charset="0"/>
                <a:cs typeface="Times New Roman" panose="02020603050405020304" pitchFamily="18" charset="0"/>
              </a:rPr>
              <a:t> </a:t>
            </a:r>
          </a:p>
        </p:txBody>
      </p:sp>
      <p:sp>
        <p:nvSpPr>
          <p:cNvPr id="10" name="Rectangle 9">
            <a:extLst>
              <a:ext uri="{FF2B5EF4-FFF2-40B4-BE49-F238E27FC236}">
                <a16:creationId xmlns:a16="http://schemas.microsoft.com/office/drawing/2014/main" id="{FDD294AE-1BCF-FDDF-A699-EA02BC912E9A}"/>
              </a:ext>
            </a:extLst>
          </p:cNvPr>
          <p:cNvSpPr/>
          <p:nvPr/>
        </p:nvSpPr>
        <p:spPr bwMode="auto">
          <a:xfrm>
            <a:off x="1567547" y="2609626"/>
            <a:ext cx="3517806" cy="1500198"/>
          </a:xfrm>
          <a:prstGeom prst="rect">
            <a:avLst/>
          </a:prstGeom>
          <a:ln w="38100">
            <a:noFill/>
            <a:headEnd type="none" w="med" len="med"/>
            <a:tailEnd type="none" w="med" len="med"/>
          </a:ln>
          <a:effectLst>
            <a:glow rad="63500">
              <a:schemeClr val="accent6">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5"/>
          </a:lnRef>
          <a:fillRef idx="3">
            <a:schemeClr val="accent5"/>
          </a:fillRef>
          <a:effectRef idx="2">
            <a:schemeClr val="accent5"/>
          </a:effectRef>
          <a:fontRef idx="minor">
            <a:schemeClr val="lt1"/>
          </a:fontRef>
        </p:style>
        <p:txBody>
          <a:bodyPr/>
          <a:lstStyle/>
          <a:p>
            <a:pPr algn="ctr" rtl="1" eaLnBrk="1" hangingPunct="1">
              <a:defRPr/>
            </a:pPr>
            <a:endParaRPr lang="ar-SA" sz="1600" b="1" dirty="0">
              <a:solidFill>
                <a:schemeClr val="tx1"/>
              </a:solidFill>
              <a:latin typeface="Times New Roman" pitchFamily="18" charset="0"/>
              <a:cs typeface="Times New Roman" pitchFamily="18" charset="0"/>
            </a:endParaRPr>
          </a:p>
          <a:p>
            <a:pPr algn="just" rtl="1">
              <a:defRPr/>
            </a:pPr>
            <a:r>
              <a:rPr lang="ar-SA" sz="2000" b="1" dirty="0">
                <a:solidFill>
                  <a:schemeClr val="tx1"/>
                </a:solidFill>
                <a:latin typeface="Times New Roman" pitchFamily="18" charset="0"/>
                <a:cs typeface="Times New Roman" pitchFamily="18" charset="0"/>
              </a:rPr>
              <a:t>أثر التدريب في رفع مستوى أداء العاملين: دراسة تطبيقية على مطاعم الوجبات السريعة</a:t>
            </a:r>
          </a:p>
        </p:txBody>
      </p:sp>
      <p:sp>
        <p:nvSpPr>
          <p:cNvPr id="11" name="Flèche gauche 23">
            <a:extLst>
              <a:ext uri="{FF2B5EF4-FFF2-40B4-BE49-F238E27FC236}">
                <a16:creationId xmlns:a16="http://schemas.microsoft.com/office/drawing/2014/main" id="{174D8ED7-5033-B79C-D27E-012938E910D7}"/>
              </a:ext>
            </a:extLst>
          </p:cNvPr>
          <p:cNvSpPr/>
          <p:nvPr/>
        </p:nvSpPr>
        <p:spPr bwMode="auto">
          <a:xfrm>
            <a:off x="5340474" y="3114426"/>
            <a:ext cx="1357322" cy="413194"/>
          </a:xfrm>
          <a:prstGeom prst="leftArrow">
            <a:avLst/>
          </a:prstGeom>
          <a:solidFill>
            <a:schemeClr val="accent2">
              <a:lumMod val="40000"/>
              <a:lumOff val="60000"/>
            </a:schemeClr>
          </a:solidFill>
          <a:ln w="9525" cap="flat" cmpd="sng" algn="ctr">
            <a:solidFill>
              <a:srgbClr val="C00000"/>
            </a:solidFill>
            <a:prstDash val="solid"/>
            <a:round/>
            <a:headEnd type="none" w="med" len="med"/>
            <a:tailEnd type="none" w="med" len="med"/>
          </a:ln>
          <a:effectLst>
            <a:glow rad="63500">
              <a:schemeClr val="accent2">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p>
            <a:pPr algn="ctr" eaLnBrk="1" hangingPunct="1">
              <a:defRPr/>
            </a:pPr>
            <a:endParaRPr lang="fr-FR"/>
          </a:p>
        </p:txBody>
      </p:sp>
      <p:sp>
        <p:nvSpPr>
          <p:cNvPr id="12" name="Rectangle 11">
            <a:extLst>
              <a:ext uri="{FF2B5EF4-FFF2-40B4-BE49-F238E27FC236}">
                <a16:creationId xmlns:a16="http://schemas.microsoft.com/office/drawing/2014/main" id="{C1472499-204C-3404-706E-2D62FFD07C3B}"/>
              </a:ext>
            </a:extLst>
          </p:cNvPr>
          <p:cNvSpPr/>
          <p:nvPr/>
        </p:nvSpPr>
        <p:spPr bwMode="auto">
          <a:xfrm>
            <a:off x="1567546" y="4361092"/>
            <a:ext cx="3570768" cy="1428760"/>
          </a:xfrm>
          <a:prstGeom prst="rect">
            <a:avLst/>
          </a:prstGeom>
          <a:ln w="38100">
            <a:noFill/>
            <a:headEnd type="none" w="med" len="med"/>
            <a:tailEnd type="none" w="med" len="med"/>
          </a:ln>
          <a:effectLst>
            <a:glow rad="63500">
              <a:schemeClr val="accent6">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5"/>
          </a:lnRef>
          <a:fillRef idx="3">
            <a:schemeClr val="accent5"/>
          </a:fillRef>
          <a:effectRef idx="2">
            <a:schemeClr val="accent5"/>
          </a:effectRef>
          <a:fontRef idx="minor">
            <a:schemeClr val="lt1"/>
          </a:fontRef>
        </p:style>
        <p:txBody>
          <a:bodyPr/>
          <a:lstStyle/>
          <a:p>
            <a:pPr algn="just" rtl="1">
              <a:defRPr/>
            </a:pPr>
            <a:r>
              <a:rPr lang="ar-SA" sz="2000" b="1" dirty="0">
                <a:solidFill>
                  <a:schemeClr val="tx1"/>
                </a:solidFill>
                <a:latin typeface="Times New Roman" pitchFamily="18" charset="0"/>
                <a:cs typeface="Times New Roman" pitchFamily="18" charset="0"/>
              </a:rPr>
              <a:t>أثر اتخاذ القرارات الإدارية على رضا العاملين والعملاء: دراسة تطبيقية على قطاع المصارف بالمملكة العربية السعودية</a:t>
            </a:r>
          </a:p>
        </p:txBody>
      </p:sp>
      <p:sp>
        <p:nvSpPr>
          <p:cNvPr id="13" name="Rectangle 12">
            <a:extLst>
              <a:ext uri="{FF2B5EF4-FFF2-40B4-BE49-F238E27FC236}">
                <a16:creationId xmlns:a16="http://schemas.microsoft.com/office/drawing/2014/main" id="{8FAE1927-48A3-5D7F-CCFA-D55E86753FF9}"/>
              </a:ext>
            </a:extLst>
          </p:cNvPr>
          <p:cNvSpPr/>
          <p:nvPr/>
        </p:nvSpPr>
        <p:spPr bwMode="auto">
          <a:xfrm>
            <a:off x="7077408" y="2769983"/>
            <a:ext cx="2643206" cy="928694"/>
          </a:xfrm>
          <a:prstGeom prst="rect">
            <a:avLst/>
          </a:prstGeom>
          <a:ln w="38100">
            <a:noFill/>
            <a:headEnd type="none" w="med" len="med"/>
            <a:tailEnd type="none" w="med" len="med"/>
          </a:ln>
          <a:effectLst>
            <a:glow rad="63500">
              <a:schemeClr val="accent6">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5"/>
          </a:lnRef>
          <a:fillRef idx="3">
            <a:schemeClr val="accent5"/>
          </a:fillRef>
          <a:effectRef idx="2">
            <a:schemeClr val="accent5"/>
          </a:effectRef>
          <a:fontRef idx="minor">
            <a:schemeClr val="lt1"/>
          </a:fontRef>
        </p:style>
        <p:txBody>
          <a:bodyPr/>
          <a:lstStyle/>
          <a:p>
            <a:pPr algn="ctr" rtl="1" eaLnBrk="1" hangingPunct="1">
              <a:defRPr/>
            </a:pPr>
            <a:endParaRPr lang="ar-SA" dirty="0">
              <a:solidFill>
                <a:schemeClr val="tx1"/>
              </a:solidFill>
              <a:latin typeface="Times New Roman" pitchFamily="18" charset="0"/>
              <a:cs typeface="Times New Roman" pitchFamily="18" charset="0"/>
            </a:endParaRPr>
          </a:p>
          <a:p>
            <a:pPr algn="ctr" rtl="1">
              <a:defRPr/>
            </a:pPr>
            <a:r>
              <a:rPr lang="ar-SA" sz="2000" b="1" dirty="0">
                <a:solidFill>
                  <a:schemeClr val="tx1"/>
                </a:solidFill>
                <a:latin typeface="Times New Roman" pitchFamily="18" charset="0"/>
                <a:cs typeface="Times New Roman" pitchFamily="18" charset="0"/>
              </a:rPr>
              <a:t>التدريب وأداء العاملين</a:t>
            </a:r>
          </a:p>
        </p:txBody>
      </p:sp>
      <p:sp>
        <p:nvSpPr>
          <p:cNvPr id="14" name="Rectangle 13">
            <a:extLst>
              <a:ext uri="{FF2B5EF4-FFF2-40B4-BE49-F238E27FC236}">
                <a16:creationId xmlns:a16="http://schemas.microsoft.com/office/drawing/2014/main" id="{AD8224DB-609C-8667-0000-D3D12E28DA7D}"/>
              </a:ext>
            </a:extLst>
          </p:cNvPr>
          <p:cNvSpPr/>
          <p:nvPr/>
        </p:nvSpPr>
        <p:spPr bwMode="auto">
          <a:xfrm>
            <a:off x="7077408" y="4611125"/>
            <a:ext cx="2714644" cy="928694"/>
          </a:xfrm>
          <a:prstGeom prst="rect">
            <a:avLst/>
          </a:prstGeom>
          <a:ln w="38100">
            <a:noFill/>
            <a:headEnd type="none" w="med" len="med"/>
            <a:tailEnd type="none" w="med" len="med"/>
          </a:ln>
          <a:effectLst>
            <a:glow rad="63500">
              <a:schemeClr val="accent6">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5"/>
          </a:lnRef>
          <a:fillRef idx="3">
            <a:schemeClr val="accent5"/>
          </a:fillRef>
          <a:effectRef idx="2">
            <a:schemeClr val="accent5"/>
          </a:effectRef>
          <a:fontRef idx="minor">
            <a:schemeClr val="lt1"/>
          </a:fontRef>
        </p:style>
        <p:txBody>
          <a:bodyPr/>
          <a:lstStyle/>
          <a:p>
            <a:pPr algn="ctr" rtl="1" eaLnBrk="1" hangingPunct="1">
              <a:defRPr/>
            </a:pPr>
            <a:endParaRPr lang="ar-SA" sz="1600" dirty="0">
              <a:solidFill>
                <a:schemeClr val="tx1"/>
              </a:solidFill>
              <a:latin typeface="Times New Roman" pitchFamily="18" charset="0"/>
              <a:cs typeface="Times New Roman" pitchFamily="18" charset="0"/>
            </a:endParaRPr>
          </a:p>
          <a:p>
            <a:pPr algn="ctr" rtl="1">
              <a:defRPr/>
            </a:pPr>
            <a:r>
              <a:rPr lang="ar-SA" sz="2000" b="1" dirty="0">
                <a:solidFill>
                  <a:schemeClr val="tx1"/>
                </a:solidFill>
                <a:latin typeface="Times New Roman" pitchFamily="18" charset="0"/>
                <a:cs typeface="Times New Roman" pitchFamily="18" charset="0"/>
              </a:rPr>
              <a:t>رضا العاملين والعملاء</a:t>
            </a:r>
          </a:p>
        </p:txBody>
      </p:sp>
      <p:sp>
        <p:nvSpPr>
          <p:cNvPr id="15" name="Rectangle 14">
            <a:extLst>
              <a:ext uri="{FF2B5EF4-FFF2-40B4-BE49-F238E27FC236}">
                <a16:creationId xmlns:a16="http://schemas.microsoft.com/office/drawing/2014/main" id="{FC39FEBD-0DEE-8A9F-C501-15E8D39898F2}"/>
              </a:ext>
            </a:extLst>
          </p:cNvPr>
          <p:cNvSpPr/>
          <p:nvPr/>
        </p:nvSpPr>
        <p:spPr bwMode="auto">
          <a:xfrm>
            <a:off x="1789774" y="1469122"/>
            <a:ext cx="3071834" cy="914400"/>
          </a:xfrm>
          <a:prstGeom prst="rect">
            <a:avLst/>
          </a:prstGeom>
          <a:solidFill>
            <a:schemeClr val="accent2">
              <a:lumMod val="40000"/>
              <a:lumOff val="60000"/>
            </a:schemeClr>
          </a:solidFill>
          <a:ln w="57150">
            <a:noFill/>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1"/>
          </a:fillRef>
          <a:effectRef idx="1">
            <a:schemeClr val="accent1"/>
          </a:effectRef>
          <a:fontRef idx="minor">
            <a:schemeClr val="lt1"/>
          </a:fontRef>
        </p:style>
        <p:txBody>
          <a:bodyPr/>
          <a:lstStyle/>
          <a:p>
            <a:pPr algn="ctr" eaLnBrk="1" hangingPunct="1">
              <a:defRPr/>
            </a:pPr>
            <a:endParaRPr lang="fr-FR">
              <a:ln>
                <a:solidFill>
                  <a:srgbClr val="C00000"/>
                </a:solidFill>
              </a:ln>
              <a:solidFill>
                <a:schemeClr val="tx1"/>
              </a:solidFill>
              <a:latin typeface="Times New Roman" pitchFamily="18" charset="0"/>
              <a:cs typeface="Times New Roman" pitchFamily="18" charset="0"/>
            </a:endParaRPr>
          </a:p>
        </p:txBody>
      </p:sp>
      <p:sp>
        <p:nvSpPr>
          <p:cNvPr id="16" name="Rectangle 10">
            <a:extLst>
              <a:ext uri="{FF2B5EF4-FFF2-40B4-BE49-F238E27FC236}">
                <a16:creationId xmlns:a16="http://schemas.microsoft.com/office/drawing/2014/main" id="{BB93B1C2-B54D-F824-6A6D-FEEACE2A2FC4}"/>
              </a:ext>
            </a:extLst>
          </p:cNvPr>
          <p:cNvSpPr>
            <a:spLocks noChangeArrowheads="1"/>
          </p:cNvSpPr>
          <p:nvPr/>
        </p:nvSpPr>
        <p:spPr bwMode="auto">
          <a:xfrm>
            <a:off x="1897060" y="1638578"/>
            <a:ext cx="278606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a:spcBef>
                <a:spcPct val="0"/>
              </a:spcBef>
              <a:buFontTx/>
              <a:buNone/>
            </a:pPr>
            <a:r>
              <a:rPr lang="en-US" altLang="en-US" b="1" dirty="0">
                <a:solidFill>
                  <a:srgbClr val="C00000"/>
                </a:solidFill>
                <a:latin typeface="Times New Roman" panose="02020603050405020304" pitchFamily="18" charset="0"/>
                <a:cs typeface="Times New Roman" panose="02020603050405020304" pitchFamily="18" charset="0"/>
              </a:rPr>
              <a:t>Recommended</a:t>
            </a:r>
            <a:endParaRPr lang="ar-SA" altLang="en-US" b="1" dirty="0">
              <a:solidFill>
                <a:srgbClr val="C00000"/>
              </a:solidFill>
              <a:latin typeface="Times New Roman" panose="02020603050405020304" pitchFamily="18" charset="0"/>
              <a:cs typeface="Times New Roman" panose="02020603050405020304" pitchFamily="18" charset="0"/>
            </a:endParaRPr>
          </a:p>
        </p:txBody>
      </p:sp>
      <p:sp>
        <p:nvSpPr>
          <p:cNvPr id="17" name="Flèche gauche 19">
            <a:extLst>
              <a:ext uri="{FF2B5EF4-FFF2-40B4-BE49-F238E27FC236}">
                <a16:creationId xmlns:a16="http://schemas.microsoft.com/office/drawing/2014/main" id="{A1210775-A357-787E-C05E-84276F1FD20F}"/>
              </a:ext>
            </a:extLst>
          </p:cNvPr>
          <p:cNvSpPr/>
          <p:nvPr/>
        </p:nvSpPr>
        <p:spPr bwMode="auto">
          <a:xfrm>
            <a:off x="5471883" y="4885225"/>
            <a:ext cx="1357322" cy="413194"/>
          </a:xfrm>
          <a:prstGeom prst="leftArrow">
            <a:avLst/>
          </a:prstGeom>
          <a:solidFill>
            <a:schemeClr val="accent2">
              <a:lumMod val="40000"/>
              <a:lumOff val="60000"/>
            </a:schemeClr>
          </a:solidFill>
          <a:ln w="9525" cap="flat" cmpd="sng" algn="ctr">
            <a:solidFill>
              <a:srgbClr val="C00000"/>
            </a:solidFill>
            <a:prstDash val="solid"/>
            <a:round/>
            <a:headEnd type="none" w="med" len="med"/>
            <a:tailEnd type="none" w="med" len="med"/>
          </a:ln>
          <a:effectLst>
            <a:glow rad="63500">
              <a:schemeClr val="accent2">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p>
            <a:pPr algn="ctr" eaLnBrk="1" hangingPunct="1">
              <a:defRPr/>
            </a:pPr>
            <a:endParaRPr lang="fr-FR"/>
          </a:p>
        </p:txBody>
      </p:sp>
      <p:sp>
        <p:nvSpPr>
          <p:cNvPr id="18" name="TextBox 17">
            <a:extLst>
              <a:ext uri="{FF2B5EF4-FFF2-40B4-BE49-F238E27FC236}">
                <a16:creationId xmlns:a16="http://schemas.microsoft.com/office/drawing/2014/main" id="{39AF4964-B559-A6C9-124B-01612A4BA639}"/>
              </a:ext>
            </a:extLst>
          </p:cNvPr>
          <p:cNvSpPr txBox="1"/>
          <p:nvPr/>
        </p:nvSpPr>
        <p:spPr>
          <a:xfrm>
            <a:off x="7228090" y="1643932"/>
            <a:ext cx="2250141" cy="646331"/>
          </a:xfrm>
          <a:prstGeom prst="rect">
            <a:avLst/>
          </a:prstGeom>
          <a:noFill/>
        </p:spPr>
        <p:txBody>
          <a:bodyPr wrap="square" rtlCol="0">
            <a:spAutoFit/>
          </a:bodyPr>
          <a:lstStyle/>
          <a:p>
            <a:pPr algn="ctr"/>
            <a:r>
              <a:rPr lang="fr-FR" sz="3600" b="1" dirty="0">
                <a:solidFill>
                  <a:srgbClr val="C00000"/>
                </a:solidFill>
                <a:latin typeface="Times New Roman" panose="02020603050405020304" pitchFamily="18" charset="0"/>
                <a:cs typeface="Times New Roman" panose="02020603050405020304" pitchFamily="18" charset="0"/>
              </a:rPr>
              <a:t>Field</a:t>
            </a:r>
            <a:endParaRPr lang="en-US" sz="2800" dirty="0">
              <a:solidFill>
                <a:srgbClr val="C00000"/>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t>35</a:t>
            </a:fld>
            <a:endParaRPr lang="en-US"/>
          </a:p>
        </p:txBody>
      </p:sp>
    </p:spTree>
    <p:extLst>
      <p:ext uri="{BB962C8B-B14F-4D97-AF65-F5344CB8AC3E}">
        <p14:creationId xmlns:p14="http://schemas.microsoft.com/office/powerpoint/2010/main" val="1440385841"/>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952771" cy="461665"/>
          </a:xfrm>
          <a:prstGeom prst="rect">
            <a:avLst/>
          </a:prstGeom>
          <a:noFill/>
        </p:spPr>
        <p:txBody>
          <a:bodyPr wrap="square" rtlCol="0">
            <a:spAutoFit/>
          </a:bodyPr>
          <a:lstStyle/>
          <a:p>
            <a:pPr lvl="0" algn="ctr" fontAlgn="base">
              <a:spcBef>
                <a:spcPct val="0"/>
              </a:spcBef>
              <a:spcAft>
                <a:spcPct val="0"/>
              </a:spcAft>
              <a:defRPr/>
            </a:pPr>
            <a:r>
              <a:rPr lang="ar-SA" altLang="en-US" sz="2400" b="1" dirty="0">
                <a:latin typeface="Alexandria" pitchFamily="2" charset="-78"/>
                <a:cs typeface="Alexandria" pitchFamily="2" charset="-78"/>
              </a:rPr>
              <a:t>أهمية البحث</a:t>
            </a:r>
            <a:endParaRPr lang="en-US" sz="2200" kern="0" dirty="0">
              <a:latin typeface="Alexandria" pitchFamily="2" charset="-78"/>
              <a:cs typeface="Alexandria" pitchFamily="2" charset="-78"/>
            </a:endParaRPr>
          </a:p>
        </p:txBody>
      </p:sp>
      <p:sp>
        <p:nvSpPr>
          <p:cNvPr id="7" name="TextBox 6"/>
          <p:cNvSpPr txBox="1"/>
          <p:nvPr/>
        </p:nvSpPr>
        <p:spPr>
          <a:xfrm>
            <a:off x="1645277" y="1419097"/>
            <a:ext cx="8417320" cy="3539430"/>
          </a:xfrm>
          <a:prstGeom prst="rect">
            <a:avLst/>
          </a:prstGeom>
          <a:noFill/>
        </p:spPr>
        <p:txBody>
          <a:bodyPr wrap="square" rtlCol="0">
            <a:spAutoFit/>
          </a:bodyPr>
          <a:lstStyle/>
          <a:p>
            <a:pPr marL="285750" indent="-285750" algn="r" rtl="1">
              <a:lnSpc>
                <a:spcPct val="200000"/>
              </a:lnSpc>
              <a:buFont typeface="Wingdings" panose="05000000000000000000" pitchFamily="2" charset="2"/>
              <a:buChar char="§"/>
            </a:pPr>
            <a:r>
              <a:rPr lang="ar-SA" altLang="en-US" sz="1600" dirty="0">
                <a:latin typeface="Alexandria" pitchFamily="2" charset="-78"/>
                <a:cs typeface="Alexandria" pitchFamily="2" charset="-78"/>
              </a:rPr>
              <a:t> أهمية ال</a:t>
            </a:r>
            <a:r>
              <a:rPr lang="ar-SY" altLang="en-US" sz="1600" dirty="0">
                <a:latin typeface="Alexandria" pitchFamily="2" charset="-78"/>
                <a:cs typeface="Alexandria" pitchFamily="2" charset="-78"/>
              </a:rPr>
              <a:t>ب</a:t>
            </a:r>
            <a:r>
              <a:rPr lang="ar-SA" altLang="en-US" sz="1600" dirty="0">
                <a:latin typeface="Alexandria" pitchFamily="2" charset="-78"/>
                <a:cs typeface="Alexandria" pitchFamily="2" charset="-78"/>
              </a:rPr>
              <a:t>حث :</a:t>
            </a:r>
            <a:r>
              <a:rPr lang="ar-SY" altLang="en-US" sz="1600" dirty="0">
                <a:latin typeface="Alexandria" pitchFamily="2" charset="-78"/>
                <a:cs typeface="Alexandria" pitchFamily="2" charset="-78"/>
              </a:rPr>
              <a:t> </a:t>
            </a:r>
            <a:r>
              <a:rPr lang="ar-SA" altLang="en-US" sz="1600" dirty="0">
                <a:latin typeface="Alexandria" pitchFamily="2" charset="-78"/>
                <a:cs typeface="Alexandria" pitchFamily="2" charset="-78"/>
              </a:rPr>
              <a:t>وهي ما يرمي البحث إلى تحقيقه أو الإسهامات التي سوف يقدمه للمعرفة الإنسانية أو للفرد أو للمجتمع أو كليهما .</a:t>
            </a:r>
          </a:p>
          <a:p>
            <a:pPr marL="285750" indent="-285750" algn="r" rtl="1">
              <a:lnSpc>
                <a:spcPct val="200000"/>
              </a:lnSpc>
              <a:buFont typeface="Wingdings" panose="05000000000000000000" pitchFamily="2" charset="2"/>
              <a:buChar char="§"/>
            </a:pPr>
            <a:r>
              <a:rPr lang="ar-SA" altLang="en-US" sz="1600" dirty="0">
                <a:latin typeface="Alexandria" pitchFamily="2" charset="-78"/>
                <a:cs typeface="Alexandria" pitchFamily="2" charset="-78"/>
              </a:rPr>
              <a:t>   ويشترط عند كتابتها:</a:t>
            </a:r>
          </a:p>
          <a:p>
            <a:pPr marL="285750" indent="-285750" algn="r" rtl="1">
              <a:lnSpc>
                <a:spcPct val="200000"/>
              </a:lnSpc>
              <a:buFont typeface="Arial" panose="020B0604020202020204" pitchFamily="34" charset="0"/>
              <a:buChar char="•"/>
            </a:pPr>
            <a:r>
              <a:rPr lang="ar-SA" altLang="en-US" sz="1600" dirty="0">
                <a:latin typeface="Alexandria" pitchFamily="2" charset="-78"/>
                <a:cs typeface="Alexandria" pitchFamily="2" charset="-78"/>
              </a:rPr>
              <a:t>  أن تتطرق إلى مدى أهمية الدراسة العلمية بشكل دقيق .</a:t>
            </a:r>
          </a:p>
          <a:p>
            <a:pPr marL="285750" indent="-285750" algn="r" rtl="1">
              <a:lnSpc>
                <a:spcPct val="200000"/>
              </a:lnSpc>
              <a:buFont typeface="Arial" panose="020B0604020202020204" pitchFamily="34" charset="0"/>
              <a:buChar char="•"/>
            </a:pPr>
            <a:r>
              <a:rPr lang="ar-SA" altLang="en-US" sz="1600" dirty="0">
                <a:latin typeface="Alexandria" pitchFamily="2" charset="-78"/>
                <a:cs typeface="Alexandria" pitchFamily="2" charset="-78"/>
              </a:rPr>
              <a:t>  أن ترتبط بأهداف البحث بشكل واضح .</a:t>
            </a:r>
          </a:p>
          <a:p>
            <a:pPr marL="285750" indent="-285750" algn="r" rtl="1">
              <a:lnSpc>
                <a:spcPct val="200000"/>
              </a:lnSpc>
              <a:buFont typeface="Arial" panose="020B0604020202020204" pitchFamily="34" charset="0"/>
              <a:buChar char="•"/>
            </a:pPr>
            <a:r>
              <a:rPr lang="ar-SA" altLang="en-US" sz="1600" dirty="0">
                <a:latin typeface="Alexandria" pitchFamily="2" charset="-78"/>
                <a:cs typeface="Alexandria" pitchFamily="2" charset="-78"/>
              </a:rPr>
              <a:t>  أن ترتبط بتساؤلات البحث بشكل واضح .</a:t>
            </a:r>
          </a:p>
          <a:p>
            <a:pPr marL="285750" indent="-285750" algn="r" rtl="1">
              <a:lnSpc>
                <a:spcPct val="200000"/>
              </a:lnSpc>
              <a:buFont typeface="Arial" panose="020B0604020202020204" pitchFamily="34" charset="0"/>
              <a:buChar char="•"/>
            </a:pPr>
            <a:r>
              <a:rPr lang="ar-SA" altLang="en-US" sz="1600" dirty="0">
                <a:latin typeface="Alexandria" pitchFamily="2" charset="-78"/>
                <a:cs typeface="Alexandria" pitchFamily="2" charset="-78"/>
              </a:rPr>
              <a:t>  أن تصاغ على شكل نقاط محددة . </a:t>
            </a:r>
            <a:endParaRPr lang="en-US" altLang="en-US" sz="1600" dirty="0">
              <a:latin typeface="Alexandria" pitchFamily="2" charset="-78"/>
              <a:cs typeface="Alexandria" pitchFamily="2" charset="-78"/>
            </a:endParaRPr>
          </a:p>
        </p:txBody>
      </p:sp>
      <p:sp>
        <p:nvSpPr>
          <p:cNvPr id="8" name="Slide Number Placeholder 7"/>
          <p:cNvSpPr>
            <a:spLocks noGrp="1"/>
          </p:cNvSpPr>
          <p:nvPr>
            <p:ph type="sldNum" sz="quarter" idx="12"/>
          </p:nvPr>
        </p:nvSpPr>
        <p:spPr/>
        <p:txBody>
          <a:bodyPr/>
          <a:lstStyle/>
          <a:p>
            <a:fld id="{F7542ADD-394E-41F3-B704-951748884AEE}" type="slidenum">
              <a:rPr lang="en-US" smtClean="0"/>
              <a:t>36</a:t>
            </a:fld>
            <a:endParaRPr lang="en-US"/>
          </a:p>
        </p:txBody>
      </p:sp>
    </p:spTree>
    <p:extLst>
      <p:ext uri="{BB962C8B-B14F-4D97-AF65-F5344CB8AC3E}">
        <p14:creationId xmlns:p14="http://schemas.microsoft.com/office/powerpoint/2010/main" val="863062336"/>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952771" cy="461665"/>
          </a:xfrm>
          <a:prstGeom prst="rect">
            <a:avLst/>
          </a:prstGeom>
          <a:noFill/>
        </p:spPr>
        <p:txBody>
          <a:bodyPr wrap="square" rtlCol="0">
            <a:spAutoFit/>
          </a:bodyPr>
          <a:lstStyle/>
          <a:p>
            <a:pPr lvl="0" algn="ctr" fontAlgn="base">
              <a:spcBef>
                <a:spcPct val="0"/>
              </a:spcBef>
              <a:spcAft>
                <a:spcPct val="0"/>
              </a:spcAft>
              <a:defRPr/>
            </a:pPr>
            <a:r>
              <a:rPr lang="ar-SA" altLang="en-US" sz="2400" b="1" dirty="0" smtClean="0">
                <a:latin typeface="Alexandria" pitchFamily="2" charset="-78"/>
                <a:cs typeface="Alexandria" pitchFamily="2" charset="-78"/>
              </a:rPr>
              <a:t>أهداف </a:t>
            </a:r>
            <a:r>
              <a:rPr lang="ar-SA" altLang="en-US" sz="2400" b="1" dirty="0">
                <a:latin typeface="Alexandria" pitchFamily="2" charset="-78"/>
                <a:cs typeface="Alexandria" pitchFamily="2" charset="-78"/>
              </a:rPr>
              <a:t>البحث</a:t>
            </a:r>
            <a:endParaRPr lang="en-US" sz="2200" kern="0" dirty="0">
              <a:latin typeface="Alexandria" pitchFamily="2" charset="-78"/>
              <a:cs typeface="Alexandria" pitchFamily="2" charset="-78"/>
            </a:endParaRPr>
          </a:p>
        </p:txBody>
      </p:sp>
      <p:sp>
        <p:nvSpPr>
          <p:cNvPr id="7" name="TextBox 6"/>
          <p:cNvSpPr txBox="1"/>
          <p:nvPr/>
        </p:nvSpPr>
        <p:spPr>
          <a:xfrm>
            <a:off x="1645277" y="1419097"/>
            <a:ext cx="8417320" cy="4039439"/>
          </a:xfrm>
          <a:prstGeom prst="rect">
            <a:avLst/>
          </a:prstGeom>
          <a:noFill/>
        </p:spPr>
        <p:txBody>
          <a:bodyPr wrap="square" rtlCol="0">
            <a:spAutoFit/>
          </a:bodyPr>
          <a:lstStyle/>
          <a:p>
            <a:pPr marL="285750" indent="-285750" algn="r" rtl="1">
              <a:lnSpc>
                <a:spcPct val="150000"/>
              </a:lnSpc>
              <a:buFont typeface="Wingdings" panose="05000000000000000000" pitchFamily="2" charset="2"/>
              <a:buChar char="§"/>
            </a:pPr>
            <a:r>
              <a:rPr lang="ar-SA" sz="1600" b="1" dirty="0">
                <a:latin typeface="Alexandria" pitchFamily="2" charset="-78"/>
                <a:cs typeface="Alexandria" pitchFamily="2" charset="-78"/>
              </a:rPr>
              <a:t> هدف البحث هو</a:t>
            </a:r>
            <a:r>
              <a:rPr lang="ar-SA" sz="1600" dirty="0">
                <a:latin typeface="Alexandria" pitchFamily="2" charset="-78"/>
                <a:cs typeface="Alexandria" pitchFamily="2" charset="-78"/>
              </a:rPr>
              <a:t> عبارة عن صياغة علمية وربط بين المفهوم الإجرائي للمتغير المستقل و المفهوم الإجرائي للمتغير التابع </a:t>
            </a:r>
            <a:r>
              <a:rPr lang="ar-SA" sz="1600" dirty="0" smtClean="0">
                <a:latin typeface="Alexandria" pitchFamily="2" charset="-78"/>
                <a:cs typeface="Alexandria" pitchFamily="2" charset="-78"/>
              </a:rPr>
              <a:t>.</a:t>
            </a:r>
            <a:endParaRPr lang="en-US" sz="1600" dirty="0" smtClean="0">
              <a:latin typeface="Alexandria" pitchFamily="2" charset="-78"/>
              <a:cs typeface="Alexandria" pitchFamily="2" charset="-78"/>
            </a:endParaRPr>
          </a:p>
          <a:p>
            <a:pPr marL="342900" indent="-342900" algn="r" rtl="1">
              <a:lnSpc>
                <a:spcPct val="150000"/>
              </a:lnSpc>
              <a:spcBef>
                <a:spcPct val="20000"/>
              </a:spcBef>
              <a:buFont typeface="Wingdings" pitchFamily="2" charset="2"/>
              <a:buNone/>
              <a:defRPr/>
            </a:pPr>
            <a:r>
              <a:rPr lang="ar-SA" sz="1600" b="1" dirty="0">
                <a:latin typeface="Alexandria" pitchFamily="2" charset="-78"/>
                <a:cs typeface="Alexandria" pitchFamily="2" charset="-78"/>
              </a:rPr>
              <a:t>المواصفات الخاصة ببناء الأهداف :</a:t>
            </a:r>
          </a:p>
          <a:p>
            <a:pPr marL="342900" indent="-342900" algn="r" rtl="1">
              <a:lnSpc>
                <a:spcPct val="150000"/>
              </a:lnSpc>
              <a:spcBef>
                <a:spcPct val="20000"/>
              </a:spcBef>
              <a:buFont typeface="Arial" pitchFamily="34" charset="0"/>
              <a:buChar char="•"/>
              <a:defRPr/>
            </a:pPr>
            <a:r>
              <a:rPr lang="ar-SA" sz="1600" dirty="0">
                <a:latin typeface="Alexandria" pitchFamily="2" charset="-78"/>
                <a:cs typeface="Alexandria" pitchFamily="2" charset="-78"/>
              </a:rPr>
              <a:t>صياغتها بشكل واضح ومفهوم وبعيدة عن الغموض.</a:t>
            </a:r>
          </a:p>
          <a:p>
            <a:pPr marL="342900" indent="-342900" algn="r" rtl="1">
              <a:lnSpc>
                <a:spcPct val="150000"/>
              </a:lnSpc>
              <a:spcBef>
                <a:spcPct val="20000"/>
              </a:spcBef>
              <a:buFont typeface="Arial" pitchFamily="34" charset="0"/>
              <a:buChar char="•"/>
              <a:defRPr/>
            </a:pPr>
            <a:r>
              <a:rPr lang="ar-SA" sz="1600" dirty="0">
                <a:latin typeface="Alexandria" pitchFamily="2" charset="-78"/>
                <a:cs typeface="Alexandria" pitchFamily="2" charset="-78"/>
              </a:rPr>
              <a:t> دقيقة وقابلة للقياس.</a:t>
            </a:r>
          </a:p>
          <a:p>
            <a:pPr marL="342900" indent="-342900" algn="r" rtl="1">
              <a:lnSpc>
                <a:spcPct val="150000"/>
              </a:lnSpc>
              <a:spcBef>
                <a:spcPct val="20000"/>
              </a:spcBef>
              <a:buFont typeface="Arial" pitchFamily="34" charset="0"/>
              <a:buChar char="•"/>
              <a:defRPr/>
            </a:pPr>
            <a:r>
              <a:rPr lang="ar-SA" sz="1600" dirty="0">
                <a:latin typeface="Alexandria" pitchFamily="2" charset="-78"/>
                <a:cs typeface="Alexandria" pitchFamily="2" charset="-78"/>
              </a:rPr>
              <a:t>مرتبطة بتساؤلات البحث والمشكلة.</a:t>
            </a:r>
          </a:p>
          <a:p>
            <a:pPr marL="342900" indent="-342900" algn="r" rtl="1">
              <a:lnSpc>
                <a:spcPct val="150000"/>
              </a:lnSpc>
              <a:spcBef>
                <a:spcPct val="20000"/>
              </a:spcBef>
              <a:buFont typeface="Arial" pitchFamily="34" charset="0"/>
              <a:buChar char="•"/>
              <a:defRPr/>
            </a:pPr>
            <a:r>
              <a:rPr lang="ar-SA" sz="1600" dirty="0">
                <a:latin typeface="Alexandria" pitchFamily="2" charset="-78"/>
                <a:cs typeface="Alexandria" pitchFamily="2" charset="-78"/>
              </a:rPr>
              <a:t> واقعية وقابلة للتحقيق في ضوء الظروف المتاحة حولها.</a:t>
            </a:r>
          </a:p>
          <a:p>
            <a:pPr marL="342900" indent="-342900" algn="r" rtl="1">
              <a:lnSpc>
                <a:spcPct val="150000"/>
              </a:lnSpc>
              <a:spcBef>
                <a:spcPct val="20000"/>
              </a:spcBef>
              <a:buFont typeface="Arial" pitchFamily="34" charset="0"/>
              <a:buChar char="•"/>
              <a:defRPr/>
            </a:pPr>
            <a:r>
              <a:rPr lang="ar-SA" sz="1600" dirty="0">
                <a:latin typeface="Alexandria" pitchFamily="2" charset="-78"/>
                <a:cs typeface="Alexandria" pitchFamily="2" charset="-78"/>
              </a:rPr>
              <a:t>ينبغي من ناحية منهجية أن يكون عدد الأهداف مناسباً و تشمل على الأبعاد والمحددات التي نص عليها التعريف الإجرائي للباحث عند صياغة مفاهيم البحث .</a:t>
            </a:r>
            <a:endParaRPr lang="en-US" sz="1600" dirty="0">
              <a:latin typeface="Alexandria" pitchFamily="2" charset="-78"/>
              <a:cs typeface="Alexandria" pitchFamily="2" charset="-78"/>
            </a:endParaRPr>
          </a:p>
          <a:p>
            <a:pPr marL="285750" indent="-285750" algn="r" rtl="1">
              <a:lnSpc>
                <a:spcPct val="150000"/>
              </a:lnSpc>
              <a:buFont typeface="Wingdings" panose="05000000000000000000" pitchFamily="2" charset="2"/>
              <a:buChar char="§"/>
            </a:pPr>
            <a:endParaRPr lang="en-US" altLang="en-US" sz="1600" dirty="0">
              <a:latin typeface="Alexandria" pitchFamily="2" charset="-78"/>
              <a:cs typeface="Alexandria" pitchFamily="2" charset="-78"/>
            </a:endParaRPr>
          </a:p>
        </p:txBody>
      </p:sp>
      <p:sp>
        <p:nvSpPr>
          <p:cNvPr id="8" name="Slide Number Placeholder 7"/>
          <p:cNvSpPr>
            <a:spLocks noGrp="1"/>
          </p:cNvSpPr>
          <p:nvPr>
            <p:ph type="sldNum" sz="quarter" idx="12"/>
          </p:nvPr>
        </p:nvSpPr>
        <p:spPr/>
        <p:txBody>
          <a:bodyPr/>
          <a:lstStyle/>
          <a:p>
            <a:fld id="{F7542ADD-394E-41F3-B704-951748884AEE}" type="slidenum">
              <a:rPr lang="en-US" smtClean="0"/>
              <a:t>37</a:t>
            </a:fld>
            <a:endParaRPr lang="en-US"/>
          </a:p>
        </p:txBody>
      </p:sp>
    </p:spTree>
    <p:extLst>
      <p:ext uri="{BB962C8B-B14F-4D97-AF65-F5344CB8AC3E}">
        <p14:creationId xmlns:p14="http://schemas.microsoft.com/office/powerpoint/2010/main" val="2035573387"/>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1"/>
            <a:ext cx="101727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952771" cy="461665"/>
          </a:xfrm>
          <a:prstGeom prst="rect">
            <a:avLst/>
          </a:prstGeom>
          <a:noFill/>
        </p:spPr>
        <p:txBody>
          <a:bodyPr wrap="square" rtlCol="0">
            <a:spAutoFit/>
          </a:bodyPr>
          <a:lstStyle/>
          <a:p>
            <a:pPr lvl="0" algn="ctr" fontAlgn="base">
              <a:spcBef>
                <a:spcPct val="0"/>
              </a:spcBef>
              <a:spcAft>
                <a:spcPct val="0"/>
              </a:spcAft>
              <a:defRPr/>
            </a:pPr>
            <a:r>
              <a:rPr lang="ar-SA" altLang="en-US" sz="2400" b="1" dirty="0">
                <a:latin typeface="Alexandria" pitchFamily="2" charset="-78"/>
                <a:cs typeface="Alexandria" pitchFamily="2" charset="-78"/>
              </a:rPr>
              <a:t>حدود البحث</a:t>
            </a:r>
            <a:endParaRPr lang="en-US" sz="2200" kern="0" dirty="0">
              <a:latin typeface="Alexandria" pitchFamily="2" charset="-78"/>
              <a:cs typeface="Alexandria" pitchFamily="2" charset="-78"/>
            </a:endParaRPr>
          </a:p>
        </p:txBody>
      </p:sp>
      <p:sp>
        <p:nvSpPr>
          <p:cNvPr id="7" name="TextBox 6"/>
          <p:cNvSpPr txBox="1"/>
          <p:nvPr/>
        </p:nvSpPr>
        <p:spPr>
          <a:xfrm>
            <a:off x="1535724" y="1419097"/>
            <a:ext cx="9413630" cy="4016484"/>
          </a:xfrm>
          <a:prstGeom prst="rect">
            <a:avLst/>
          </a:prstGeom>
          <a:noFill/>
        </p:spPr>
        <p:txBody>
          <a:bodyPr wrap="square" rtlCol="0">
            <a:spAutoFit/>
          </a:bodyPr>
          <a:lstStyle/>
          <a:p>
            <a:pPr algn="r" rtl="1">
              <a:lnSpc>
                <a:spcPct val="250000"/>
              </a:lnSpc>
              <a:defRPr/>
            </a:pPr>
            <a:r>
              <a:rPr lang="ar-SA" sz="1700" b="1" dirty="0">
                <a:latin typeface="Alexandria" pitchFamily="2" charset="-78"/>
                <a:cs typeface="Alexandria" pitchFamily="2" charset="-78"/>
              </a:rPr>
              <a:t>أنواع حدود البحث :</a:t>
            </a:r>
          </a:p>
          <a:p>
            <a:pPr lvl="1" algn="r" rtl="1">
              <a:lnSpc>
                <a:spcPct val="250000"/>
              </a:lnSpc>
              <a:defRPr/>
            </a:pPr>
            <a:r>
              <a:rPr lang="ar-SA" sz="1700" b="1" dirty="0">
                <a:latin typeface="Alexandria" pitchFamily="2" charset="-78"/>
                <a:cs typeface="Alexandria" pitchFamily="2" charset="-78"/>
              </a:rPr>
              <a:t> حدود </a:t>
            </a:r>
            <a:r>
              <a:rPr lang="ar-SA" sz="1700" b="1" dirty="0" smtClean="0">
                <a:latin typeface="Alexandria" pitchFamily="2" charset="-78"/>
                <a:cs typeface="Alexandria" pitchFamily="2" charset="-78"/>
              </a:rPr>
              <a:t>مكانية</a:t>
            </a:r>
            <a:r>
              <a:rPr lang="ar-SY" sz="1700" b="1" dirty="0">
                <a:latin typeface="Alexandria" pitchFamily="2" charset="-78"/>
                <a:cs typeface="Alexandria" pitchFamily="2" charset="-78"/>
              </a:rPr>
              <a:t>: </a:t>
            </a:r>
            <a:r>
              <a:rPr lang="ar-SY" sz="1700" dirty="0">
                <a:latin typeface="Alexandria" pitchFamily="2" charset="-78"/>
                <a:cs typeface="Alexandria" pitchFamily="2" charset="-78"/>
              </a:rPr>
              <a:t>تحدد المنطقة الجغرافية </a:t>
            </a:r>
            <a:r>
              <a:rPr lang="ar-SY" sz="1700" dirty="0" smtClean="0">
                <a:latin typeface="Alexandria" pitchFamily="2" charset="-78"/>
                <a:cs typeface="Alexandria" pitchFamily="2" charset="-78"/>
              </a:rPr>
              <a:t>للبحث فقد </a:t>
            </a:r>
            <a:r>
              <a:rPr lang="ar-SY" sz="1700" dirty="0">
                <a:latin typeface="Alexandria" pitchFamily="2" charset="-78"/>
                <a:cs typeface="Alexandria" pitchFamily="2" charset="-78"/>
              </a:rPr>
              <a:t>تكون هذه المنطقة دولة أو محافظة أو </a:t>
            </a:r>
            <a:r>
              <a:rPr lang="ar-SY" sz="1700" dirty="0" smtClean="0">
                <a:latin typeface="Alexandria" pitchFamily="2" charset="-78"/>
                <a:cs typeface="Alexandria" pitchFamily="2" charset="-78"/>
              </a:rPr>
              <a:t>مدينة.</a:t>
            </a:r>
          </a:p>
          <a:p>
            <a:pPr lvl="1" algn="r" rtl="1">
              <a:lnSpc>
                <a:spcPct val="250000"/>
              </a:lnSpc>
              <a:defRPr/>
            </a:pPr>
            <a:r>
              <a:rPr lang="ar-SA" sz="1700" b="1" dirty="0" smtClean="0">
                <a:latin typeface="Alexandria" pitchFamily="2" charset="-78"/>
                <a:cs typeface="Alexandria" pitchFamily="2" charset="-78"/>
              </a:rPr>
              <a:t>حدود زم</a:t>
            </a:r>
            <a:r>
              <a:rPr lang="ar-SY" sz="1700" b="1" dirty="0" smtClean="0">
                <a:latin typeface="Alexandria" pitchFamily="2" charset="-78"/>
                <a:cs typeface="Alexandria" pitchFamily="2" charset="-78"/>
              </a:rPr>
              <a:t>ا</a:t>
            </a:r>
            <a:r>
              <a:rPr lang="ar-SA" sz="1700" b="1" dirty="0" smtClean="0">
                <a:latin typeface="Alexandria" pitchFamily="2" charset="-78"/>
                <a:cs typeface="Alexandria" pitchFamily="2" charset="-78"/>
              </a:rPr>
              <a:t>نية</a:t>
            </a:r>
            <a:r>
              <a:rPr lang="ar-SY" sz="1700" b="1" dirty="0">
                <a:latin typeface="Alexandria" pitchFamily="2" charset="-78"/>
                <a:cs typeface="Alexandria" pitchFamily="2" charset="-78"/>
              </a:rPr>
              <a:t>: </a:t>
            </a:r>
            <a:r>
              <a:rPr lang="ar-SY" sz="1700" dirty="0">
                <a:latin typeface="Alexandria" pitchFamily="2" charset="-78"/>
                <a:cs typeface="Alexandria" pitchFamily="2" charset="-78"/>
              </a:rPr>
              <a:t>تحدد الفترة الزمنية </a:t>
            </a:r>
            <a:r>
              <a:rPr lang="ar-SY" sz="1700" dirty="0" smtClean="0">
                <a:latin typeface="Alexandria" pitchFamily="2" charset="-78"/>
                <a:cs typeface="Alexandria" pitchFamily="2" charset="-78"/>
              </a:rPr>
              <a:t>للبحث فقد </a:t>
            </a:r>
            <a:r>
              <a:rPr lang="ar-SY" sz="1700" dirty="0">
                <a:latin typeface="Alexandria" pitchFamily="2" charset="-78"/>
                <a:cs typeface="Alexandria" pitchFamily="2" charset="-78"/>
              </a:rPr>
              <a:t>تكون هذه الفترة زمنية محددة أو تتبع تطور ظاهرة عبر فترة </a:t>
            </a:r>
            <a:r>
              <a:rPr lang="ar-SY" sz="1700" dirty="0" smtClean="0">
                <a:latin typeface="Alexandria" pitchFamily="2" charset="-78"/>
                <a:cs typeface="Alexandria" pitchFamily="2" charset="-78"/>
              </a:rPr>
              <a:t>زمنية.</a:t>
            </a:r>
          </a:p>
          <a:p>
            <a:pPr lvl="1" algn="r" rtl="1">
              <a:lnSpc>
                <a:spcPct val="250000"/>
              </a:lnSpc>
              <a:defRPr/>
            </a:pPr>
            <a:r>
              <a:rPr lang="ar-SA" sz="1700" b="1" dirty="0" smtClean="0">
                <a:latin typeface="Alexandria" pitchFamily="2" charset="-78"/>
                <a:cs typeface="Alexandria" pitchFamily="2" charset="-78"/>
              </a:rPr>
              <a:t>الحد الموضوعي</a:t>
            </a:r>
            <a:r>
              <a:rPr lang="ar-SY" sz="1700" b="1" dirty="0">
                <a:latin typeface="Alexandria" pitchFamily="2" charset="-78"/>
                <a:cs typeface="Alexandria" pitchFamily="2" charset="-78"/>
              </a:rPr>
              <a:t>: </a:t>
            </a:r>
            <a:r>
              <a:rPr lang="ar-SY" sz="1700" dirty="0">
                <a:latin typeface="Alexandria" pitchFamily="2" charset="-78"/>
                <a:cs typeface="Alexandria" pitchFamily="2" charset="-78"/>
              </a:rPr>
              <a:t>نطاق البحث ومجالات البحث </a:t>
            </a:r>
            <a:r>
              <a:rPr lang="ar-SY" sz="1700" dirty="0" smtClean="0">
                <a:latin typeface="Alexandria" pitchFamily="2" charset="-78"/>
                <a:cs typeface="Alexandria" pitchFamily="2" charset="-78"/>
              </a:rPr>
              <a:t>بدقة و </a:t>
            </a:r>
            <a:r>
              <a:rPr lang="ar-SY" sz="1700" dirty="0">
                <a:latin typeface="Alexandria" pitchFamily="2" charset="-78"/>
                <a:cs typeface="Alexandria" pitchFamily="2" charset="-78"/>
              </a:rPr>
              <a:t>هذا يضمن عدم الخروج </a:t>
            </a:r>
            <a:r>
              <a:rPr lang="ar-SY" sz="1700" dirty="0" smtClean="0">
                <a:latin typeface="Alexandria" pitchFamily="2" charset="-78"/>
                <a:cs typeface="Alexandria" pitchFamily="2" charset="-78"/>
              </a:rPr>
              <a:t>عن الموضوع</a:t>
            </a:r>
            <a:endParaRPr lang="en-US" sz="1700" dirty="0">
              <a:latin typeface="Alexandria" pitchFamily="2" charset="-78"/>
              <a:cs typeface="Alexandria" pitchFamily="2" charset="-78"/>
            </a:endParaRPr>
          </a:p>
        </p:txBody>
      </p:sp>
      <p:sp>
        <p:nvSpPr>
          <p:cNvPr id="8" name="Slide Number Placeholder 7"/>
          <p:cNvSpPr>
            <a:spLocks noGrp="1"/>
          </p:cNvSpPr>
          <p:nvPr>
            <p:ph type="sldNum" sz="quarter" idx="12"/>
          </p:nvPr>
        </p:nvSpPr>
        <p:spPr/>
        <p:txBody>
          <a:bodyPr/>
          <a:lstStyle/>
          <a:p>
            <a:fld id="{F7542ADD-394E-41F3-B704-951748884AEE}" type="slidenum">
              <a:rPr lang="en-US" smtClean="0"/>
              <a:t>38</a:t>
            </a:fld>
            <a:endParaRPr lang="en-US"/>
          </a:p>
        </p:txBody>
      </p:sp>
    </p:spTree>
    <p:extLst>
      <p:ext uri="{BB962C8B-B14F-4D97-AF65-F5344CB8AC3E}">
        <p14:creationId xmlns:p14="http://schemas.microsoft.com/office/powerpoint/2010/main" val="4000842723"/>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Rounded Corners 24"/>
          <p:cNvSpPr/>
          <p:nvPr/>
        </p:nvSpPr>
        <p:spPr>
          <a:xfrm>
            <a:off x="1181062"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p:cNvSpPr txBox="1"/>
          <p:nvPr/>
        </p:nvSpPr>
        <p:spPr>
          <a:xfrm>
            <a:off x="3190928" y="729958"/>
            <a:ext cx="4952771" cy="461665"/>
          </a:xfrm>
          <a:prstGeom prst="rect">
            <a:avLst/>
          </a:prstGeom>
          <a:noFill/>
        </p:spPr>
        <p:txBody>
          <a:bodyPr wrap="square" rtlCol="0">
            <a:spAutoFit/>
          </a:bodyPr>
          <a:lstStyle/>
          <a:p>
            <a:pPr lvl="0" algn="ctr" fontAlgn="base">
              <a:spcBef>
                <a:spcPct val="0"/>
              </a:spcBef>
              <a:spcAft>
                <a:spcPct val="0"/>
              </a:spcAft>
              <a:defRPr/>
            </a:pPr>
            <a:r>
              <a:rPr lang="ar-SA" altLang="en-US" sz="2400" dirty="0">
                <a:latin typeface="Alexandria" pitchFamily="2" charset="-78"/>
                <a:cs typeface="Alexandria" pitchFamily="2" charset="-78"/>
              </a:rPr>
              <a:t>فروض البحث</a:t>
            </a:r>
            <a:endParaRPr lang="en-US" sz="2200" kern="0" dirty="0">
              <a:latin typeface="Alexandria" pitchFamily="2" charset="-78"/>
              <a:cs typeface="Alexandria" pitchFamily="2" charset="-78"/>
            </a:endParaRPr>
          </a:p>
        </p:txBody>
      </p:sp>
      <p:sp>
        <p:nvSpPr>
          <p:cNvPr id="8" name="TextBox 7"/>
          <p:cNvSpPr txBox="1"/>
          <p:nvPr/>
        </p:nvSpPr>
        <p:spPr>
          <a:xfrm>
            <a:off x="1645277" y="1419097"/>
            <a:ext cx="8417320" cy="4359527"/>
          </a:xfrm>
          <a:prstGeom prst="rect">
            <a:avLst/>
          </a:prstGeom>
          <a:noFill/>
        </p:spPr>
        <p:txBody>
          <a:bodyPr wrap="square" rtlCol="0">
            <a:spAutoFit/>
          </a:bodyPr>
          <a:lstStyle/>
          <a:p>
            <a:pPr marL="285750" indent="-285750" algn="r" rtl="1">
              <a:lnSpc>
                <a:spcPct val="150000"/>
              </a:lnSpc>
              <a:buFont typeface="Wingdings" panose="05000000000000000000" pitchFamily="2" charset="2"/>
              <a:buChar char="§"/>
            </a:pPr>
            <a:r>
              <a:rPr lang="ar-SA" altLang="en-US" sz="1600" b="1" dirty="0">
                <a:latin typeface="Alexandria" pitchFamily="2" charset="-78"/>
                <a:cs typeface="Alexandria" pitchFamily="2" charset="-78"/>
              </a:rPr>
              <a:t>الفروض هي: </a:t>
            </a:r>
            <a:r>
              <a:rPr lang="ar-SA" altLang="en-US" sz="1600" dirty="0">
                <a:latin typeface="Alexandria" pitchFamily="2" charset="-78"/>
                <a:cs typeface="Alexandria" pitchFamily="2" charset="-78"/>
              </a:rPr>
              <a:t> إجابات ذكية واعية لأسئلة البحث ،بناء على الفجوات الملاحظة في المعارف الراهنة أو الدراسات و الأبحاث السابقة للبحث و هي تمثل الطموح العلمي الذي يسعى الباحث إلى تحقيقه .</a:t>
            </a:r>
          </a:p>
          <a:p>
            <a:pPr marL="285750" indent="-285750" algn="r" rtl="1">
              <a:lnSpc>
                <a:spcPct val="150000"/>
              </a:lnSpc>
              <a:buFont typeface="Wingdings" panose="05000000000000000000" pitchFamily="2" charset="2"/>
              <a:buChar char="§"/>
            </a:pPr>
            <a:r>
              <a:rPr lang="ar-SA" altLang="en-US" sz="1600" dirty="0">
                <a:latin typeface="Alexandria" pitchFamily="2" charset="-78"/>
                <a:cs typeface="Alexandria" pitchFamily="2" charset="-78"/>
              </a:rPr>
              <a:t> </a:t>
            </a:r>
            <a:r>
              <a:rPr lang="ar-SA" altLang="en-US" sz="1600" dirty="0" smtClean="0">
                <a:latin typeface="Alexandria" pitchFamily="2" charset="-78"/>
                <a:cs typeface="Alexandria" pitchFamily="2" charset="-78"/>
              </a:rPr>
              <a:t>وهذه </a:t>
            </a:r>
            <a:r>
              <a:rPr lang="ar-SA" altLang="en-US" sz="1600" dirty="0">
                <a:latin typeface="Alexandria" pitchFamily="2" charset="-78"/>
                <a:cs typeface="Alexandria" pitchFamily="2" charset="-78"/>
              </a:rPr>
              <a:t>الإجابات المؤقتة قد لا تكون صحيحة و قد تكون صحيحة لذا نسميها محتملة , و من الملاحظ أنها ضرورية جدا في الأبحاث التجريبية </a:t>
            </a:r>
            <a:r>
              <a:rPr lang="ar-SA" altLang="en-US" sz="1600" dirty="0" smtClean="0">
                <a:latin typeface="Alexandria" pitchFamily="2" charset="-78"/>
                <a:cs typeface="Alexandria" pitchFamily="2" charset="-78"/>
              </a:rPr>
              <a:t>.</a:t>
            </a:r>
            <a:endParaRPr lang="en-US" altLang="en-US" sz="1600" dirty="0" smtClean="0">
              <a:latin typeface="Alexandria" pitchFamily="2" charset="-78"/>
              <a:cs typeface="Alexandria" pitchFamily="2" charset="-78"/>
            </a:endParaRPr>
          </a:p>
          <a:p>
            <a:pPr marL="342900" indent="-342900" algn="r" rtl="1" fontAlgn="auto">
              <a:lnSpc>
                <a:spcPct val="150000"/>
              </a:lnSpc>
              <a:spcBef>
                <a:spcPct val="20000"/>
              </a:spcBef>
              <a:spcAft>
                <a:spcPts val="0"/>
              </a:spcAft>
              <a:buFont typeface="Arial" pitchFamily="34" charset="0"/>
              <a:buChar char="•"/>
              <a:defRPr/>
            </a:pPr>
            <a:r>
              <a:rPr lang="ar-SA" sz="1600" b="1" dirty="0">
                <a:latin typeface="Alexandria" pitchFamily="2" charset="-78"/>
                <a:cs typeface="Alexandria" pitchFamily="2" charset="-78"/>
              </a:rPr>
              <a:t>فروض مباشرة أساسية </a:t>
            </a:r>
            <a:r>
              <a:rPr lang="ar-SA" sz="1600" dirty="0">
                <a:latin typeface="Alexandria" pitchFamily="2" charset="-78"/>
                <a:cs typeface="Alexandria" pitchFamily="2" charset="-78"/>
              </a:rPr>
              <a:t>:بحيث توضح العلاقة بين المتغير المستقل و المتغير التابع .</a:t>
            </a:r>
          </a:p>
          <a:p>
            <a:pPr marL="342900" indent="-342900" algn="r" rtl="1" fontAlgn="auto">
              <a:lnSpc>
                <a:spcPct val="150000"/>
              </a:lnSpc>
              <a:spcBef>
                <a:spcPct val="20000"/>
              </a:spcBef>
              <a:spcAft>
                <a:spcPts val="0"/>
              </a:spcAft>
              <a:buFont typeface="Wingdings" pitchFamily="2" charset="2"/>
              <a:buNone/>
              <a:defRPr/>
            </a:pPr>
            <a:r>
              <a:rPr lang="ar-SA" sz="1600" dirty="0">
                <a:latin typeface="Alexandria" pitchFamily="2" charset="-78"/>
                <a:cs typeface="Alexandria" pitchFamily="2" charset="-78"/>
              </a:rPr>
              <a:t>   </a:t>
            </a:r>
          </a:p>
          <a:p>
            <a:pPr marL="342900" indent="-342900" algn="r" rtl="1" fontAlgn="auto">
              <a:lnSpc>
                <a:spcPct val="150000"/>
              </a:lnSpc>
              <a:spcBef>
                <a:spcPct val="20000"/>
              </a:spcBef>
              <a:spcAft>
                <a:spcPts val="0"/>
              </a:spcAft>
              <a:buFont typeface="Arial" pitchFamily="34" charset="0"/>
              <a:buChar char="•"/>
              <a:defRPr/>
            </a:pPr>
            <a:r>
              <a:rPr lang="ar-SA" sz="1600" b="1" dirty="0">
                <a:latin typeface="Alexandria" pitchFamily="2" charset="-78"/>
                <a:cs typeface="Alexandria" pitchFamily="2" charset="-78"/>
              </a:rPr>
              <a:t>فروض صفرية </a:t>
            </a:r>
            <a:r>
              <a:rPr lang="ar-SA" sz="1600" dirty="0">
                <a:latin typeface="Alexandria" pitchFamily="2" charset="-78"/>
                <a:cs typeface="Alexandria" pitchFamily="2" charset="-78"/>
              </a:rPr>
              <a:t>: بحيث تنفي وجود علاقة بين المتغير المستقل و المتغير التابع .</a:t>
            </a:r>
          </a:p>
          <a:p>
            <a:pPr marL="342900" indent="-342900" algn="r" rtl="1" fontAlgn="auto">
              <a:lnSpc>
                <a:spcPct val="150000"/>
              </a:lnSpc>
              <a:spcBef>
                <a:spcPct val="20000"/>
              </a:spcBef>
              <a:spcAft>
                <a:spcPts val="0"/>
              </a:spcAft>
              <a:buFont typeface="Wingdings" pitchFamily="2" charset="2"/>
              <a:buNone/>
              <a:defRPr/>
            </a:pPr>
            <a:r>
              <a:rPr lang="ar-SA" sz="1600" dirty="0">
                <a:latin typeface="Alexandria" pitchFamily="2" charset="-78"/>
                <a:cs typeface="Alexandria" pitchFamily="2" charset="-78"/>
              </a:rPr>
              <a:t>   </a:t>
            </a:r>
          </a:p>
          <a:p>
            <a:pPr marL="342900" indent="-342900" algn="r" rtl="1" fontAlgn="auto">
              <a:lnSpc>
                <a:spcPct val="150000"/>
              </a:lnSpc>
              <a:spcBef>
                <a:spcPct val="20000"/>
              </a:spcBef>
              <a:spcAft>
                <a:spcPts val="0"/>
              </a:spcAft>
              <a:buFont typeface="Arial" pitchFamily="34" charset="0"/>
              <a:buChar char="•"/>
              <a:defRPr/>
            </a:pPr>
            <a:endParaRPr lang="en-US" sz="1600" dirty="0">
              <a:latin typeface="Alexandria" pitchFamily="2" charset="-78"/>
              <a:cs typeface="Alexandria" pitchFamily="2" charset="-78"/>
            </a:endParaRPr>
          </a:p>
          <a:p>
            <a:pPr algn="r" rtl="1">
              <a:lnSpc>
                <a:spcPct val="150000"/>
              </a:lnSpc>
            </a:pPr>
            <a:endParaRPr lang="en-US" altLang="en-US" sz="1600" dirty="0">
              <a:latin typeface="Alexandria" pitchFamily="2" charset="-78"/>
              <a:cs typeface="Alexandria" pitchFamily="2" charset="-78"/>
            </a:endParaRPr>
          </a:p>
        </p:txBody>
      </p:sp>
      <p:sp>
        <p:nvSpPr>
          <p:cNvPr id="2" name="Slide Number Placeholder 1"/>
          <p:cNvSpPr>
            <a:spLocks noGrp="1"/>
          </p:cNvSpPr>
          <p:nvPr>
            <p:ph type="sldNum" sz="quarter" idx="12"/>
          </p:nvPr>
        </p:nvSpPr>
        <p:spPr/>
        <p:txBody>
          <a:bodyPr/>
          <a:lstStyle/>
          <a:p>
            <a:fld id="{F7542ADD-394E-41F3-B704-951748884AEE}" type="slidenum">
              <a:rPr lang="en-US" smtClean="0"/>
              <a:t>39</a:t>
            </a:fld>
            <a:endParaRPr lang="en-US"/>
          </a:p>
        </p:txBody>
      </p:sp>
    </p:spTree>
    <p:extLst>
      <p:ext uri="{BB962C8B-B14F-4D97-AF65-F5344CB8AC3E}">
        <p14:creationId xmlns:p14="http://schemas.microsoft.com/office/powerpoint/2010/main" val="3141525748"/>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952771" cy="461665"/>
          </a:xfrm>
          <a:prstGeom prst="rect">
            <a:avLst/>
          </a:prstGeom>
          <a:noFill/>
        </p:spPr>
        <p:txBody>
          <a:bodyPr wrap="square" rtlCol="0">
            <a:spAutoFit/>
          </a:bodyPr>
          <a:lstStyle/>
          <a:p>
            <a:pPr lvl="0" algn="ctr" fontAlgn="base">
              <a:spcBef>
                <a:spcPct val="0"/>
              </a:spcBef>
              <a:spcAft>
                <a:spcPct val="0"/>
              </a:spcAft>
              <a:defRPr/>
            </a:pPr>
            <a:r>
              <a:rPr lang="ar-SA" altLang="en-US" sz="2400" dirty="0">
                <a:latin typeface="Alexandria" pitchFamily="2" charset="-78"/>
                <a:cs typeface="Alexandria" pitchFamily="2" charset="-78"/>
              </a:rPr>
              <a:t>الدراسات السابقة</a:t>
            </a:r>
            <a:endParaRPr lang="en-US" sz="2200" kern="0" dirty="0">
              <a:latin typeface="Alexandria" pitchFamily="2" charset="-78"/>
              <a:cs typeface="Alexandria" pitchFamily="2" charset="-78"/>
            </a:endParaRPr>
          </a:p>
        </p:txBody>
      </p:sp>
      <p:sp>
        <p:nvSpPr>
          <p:cNvPr id="7" name="TextBox 6"/>
          <p:cNvSpPr txBox="1"/>
          <p:nvPr/>
        </p:nvSpPr>
        <p:spPr>
          <a:xfrm>
            <a:off x="1750784" y="1609530"/>
            <a:ext cx="8417320" cy="3682418"/>
          </a:xfrm>
          <a:prstGeom prst="rect">
            <a:avLst/>
          </a:prstGeom>
          <a:noFill/>
        </p:spPr>
        <p:txBody>
          <a:bodyPr wrap="square" rtlCol="0">
            <a:spAutoFit/>
          </a:bodyPr>
          <a:lstStyle/>
          <a:p>
            <a:pPr algn="r" rtl="1">
              <a:lnSpc>
                <a:spcPct val="250000"/>
              </a:lnSpc>
            </a:pPr>
            <a:r>
              <a:rPr lang="ar-SA" altLang="en-US" sz="1600" b="1" dirty="0">
                <a:latin typeface="Alexandria" pitchFamily="2" charset="-78"/>
                <a:cs typeface="Alexandria" pitchFamily="2" charset="-78"/>
              </a:rPr>
              <a:t> شروط كتابة الدراسات السابقة :</a:t>
            </a:r>
          </a:p>
          <a:p>
            <a:pPr marL="742950" lvl="1" indent="-285750" algn="r" rtl="1">
              <a:lnSpc>
                <a:spcPct val="250000"/>
              </a:lnSpc>
              <a:buFont typeface="Arial" panose="020B0604020202020204" pitchFamily="34" charset="0"/>
              <a:buChar char="•"/>
            </a:pPr>
            <a:r>
              <a:rPr lang="ar-SA" altLang="en-US" sz="1600" dirty="0">
                <a:latin typeface="Alexandria" pitchFamily="2" charset="-78"/>
                <a:cs typeface="Alexandria" pitchFamily="2" charset="-78"/>
              </a:rPr>
              <a:t> عددها كاف ودقيقة وواضحة .  </a:t>
            </a:r>
          </a:p>
          <a:p>
            <a:pPr marL="742950" lvl="1" indent="-285750" algn="r" rtl="1">
              <a:lnSpc>
                <a:spcPct val="250000"/>
              </a:lnSpc>
              <a:buFont typeface="Arial" panose="020B0604020202020204" pitchFamily="34" charset="0"/>
              <a:buChar char="•"/>
            </a:pPr>
            <a:r>
              <a:rPr lang="ar-SA" altLang="en-US" sz="1600" dirty="0">
                <a:latin typeface="Alexandria" pitchFamily="2" charset="-78"/>
                <a:cs typeface="Alexandria" pitchFamily="2" charset="-78"/>
              </a:rPr>
              <a:t>  تواريخها حديثة ولم يمض عليها زمن طويل</a:t>
            </a:r>
            <a:r>
              <a:rPr lang="ar-SA" altLang="en-US" sz="1600" b="1" dirty="0">
                <a:latin typeface="Alexandria" pitchFamily="2" charset="-78"/>
                <a:cs typeface="Alexandria" pitchFamily="2" charset="-78"/>
              </a:rPr>
              <a:t> .</a:t>
            </a:r>
            <a:endParaRPr lang="ar-SA" altLang="en-US" sz="1600" dirty="0">
              <a:latin typeface="Alexandria" pitchFamily="2" charset="-78"/>
              <a:cs typeface="Alexandria" pitchFamily="2" charset="-78"/>
            </a:endParaRPr>
          </a:p>
          <a:p>
            <a:pPr marL="742950" lvl="1" indent="-285750" algn="r" rtl="1">
              <a:lnSpc>
                <a:spcPct val="250000"/>
              </a:lnSpc>
              <a:buFont typeface="Arial" panose="020B0604020202020204" pitchFamily="34" charset="0"/>
              <a:buChar char="•"/>
            </a:pPr>
            <a:r>
              <a:rPr lang="ar-SA" altLang="en-US" sz="1600" dirty="0">
                <a:latin typeface="Alexandria" pitchFamily="2" charset="-78"/>
                <a:cs typeface="Alexandria" pitchFamily="2" charset="-78"/>
              </a:rPr>
              <a:t>  لها صلة قوية بمشكلة الدراسة .</a:t>
            </a:r>
            <a:endParaRPr lang="en-US" altLang="en-US" sz="1600" dirty="0">
              <a:latin typeface="Alexandria" pitchFamily="2" charset="-78"/>
              <a:cs typeface="Alexandria" pitchFamily="2" charset="-78"/>
            </a:endParaRPr>
          </a:p>
          <a:p>
            <a:pPr marL="742950" lvl="1" indent="-285750" algn="r" rtl="1">
              <a:lnSpc>
                <a:spcPct val="250000"/>
              </a:lnSpc>
              <a:buFont typeface="Arial" panose="020B0604020202020204" pitchFamily="34" charset="0"/>
              <a:buChar char="•"/>
            </a:pPr>
            <a:r>
              <a:rPr lang="en-US" altLang="en-US" sz="1600" dirty="0">
                <a:latin typeface="Alexandria" pitchFamily="2" charset="-78"/>
                <a:cs typeface="Alexandria" pitchFamily="2" charset="-78"/>
              </a:rPr>
              <a:t> </a:t>
            </a:r>
            <a:r>
              <a:rPr lang="ar-SA" altLang="en-US" sz="1600" dirty="0">
                <a:latin typeface="Alexandria" pitchFamily="2" charset="-78"/>
                <a:cs typeface="Alexandria" pitchFamily="2" charset="-78"/>
              </a:rPr>
              <a:t>  تساعد على إبراز المشكلة</a:t>
            </a:r>
            <a:r>
              <a:rPr lang="ar-SA" altLang="en-US" sz="1600" b="1" dirty="0">
                <a:latin typeface="Alexandria" pitchFamily="2" charset="-78"/>
                <a:cs typeface="Alexandria" pitchFamily="2" charset="-78"/>
              </a:rPr>
              <a:t> .</a:t>
            </a:r>
            <a:endParaRPr lang="ar-SA" altLang="en-US" sz="1600" dirty="0">
              <a:latin typeface="Alexandria" pitchFamily="2" charset="-78"/>
              <a:cs typeface="Alexandria" pitchFamily="2" charset="-78"/>
            </a:endParaRPr>
          </a:p>
          <a:p>
            <a:pPr marL="742950" lvl="1" indent="-285750" algn="r" rtl="1">
              <a:lnSpc>
                <a:spcPct val="250000"/>
              </a:lnSpc>
              <a:buFont typeface="Arial" panose="020B0604020202020204" pitchFamily="34" charset="0"/>
              <a:buChar char="•"/>
            </a:pPr>
            <a:r>
              <a:rPr lang="ar-SA" altLang="en-US" sz="1600" dirty="0">
                <a:latin typeface="Alexandria" pitchFamily="2" charset="-78"/>
                <a:cs typeface="Alexandria" pitchFamily="2" charset="-78"/>
              </a:rPr>
              <a:t>   مفيدة للباحث بصورة كبيرة .</a:t>
            </a:r>
            <a:endParaRPr lang="en-US" altLang="en-US" sz="1600" dirty="0">
              <a:latin typeface="Alexandria" pitchFamily="2" charset="-78"/>
              <a:cs typeface="Alexandria" pitchFamily="2" charset="-78"/>
            </a:endParaRPr>
          </a:p>
        </p:txBody>
      </p:sp>
      <p:sp>
        <p:nvSpPr>
          <p:cNvPr id="8" name="Slide Number Placeholder 7"/>
          <p:cNvSpPr>
            <a:spLocks noGrp="1"/>
          </p:cNvSpPr>
          <p:nvPr>
            <p:ph type="sldNum" sz="quarter" idx="12"/>
          </p:nvPr>
        </p:nvSpPr>
        <p:spPr/>
        <p:txBody>
          <a:bodyPr/>
          <a:lstStyle/>
          <a:p>
            <a:fld id="{F7542ADD-394E-41F3-B704-951748884AEE}" type="slidenum">
              <a:rPr lang="en-US" smtClean="0"/>
              <a:t>40</a:t>
            </a:fld>
            <a:endParaRPr lang="en-US"/>
          </a:p>
        </p:txBody>
      </p:sp>
    </p:spTree>
    <p:extLst>
      <p:ext uri="{BB962C8B-B14F-4D97-AF65-F5344CB8AC3E}">
        <p14:creationId xmlns:p14="http://schemas.microsoft.com/office/powerpoint/2010/main" val="1194520873"/>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0"/>
            <a:ext cx="9345750" cy="43620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952771" cy="461665"/>
          </a:xfrm>
          <a:prstGeom prst="rect">
            <a:avLst/>
          </a:prstGeom>
          <a:noFill/>
        </p:spPr>
        <p:txBody>
          <a:bodyPr wrap="square" rtlCol="0">
            <a:spAutoFit/>
          </a:bodyPr>
          <a:lstStyle/>
          <a:p>
            <a:pPr lvl="0" algn="ctr" fontAlgn="base">
              <a:spcBef>
                <a:spcPct val="0"/>
              </a:spcBef>
              <a:spcAft>
                <a:spcPct val="0"/>
              </a:spcAft>
              <a:defRPr/>
            </a:pPr>
            <a:r>
              <a:rPr lang="ar-SA" sz="2400" b="1" dirty="0">
                <a:latin typeface="Alexandria" pitchFamily="2" charset="-78"/>
                <a:cs typeface="Alexandria" pitchFamily="2" charset="-78"/>
              </a:rPr>
              <a:t>منهجية البحث و إجراءاته</a:t>
            </a:r>
            <a:endParaRPr lang="en-US" sz="2200" kern="0" dirty="0">
              <a:latin typeface="Alexandria" pitchFamily="2" charset="-78"/>
              <a:cs typeface="Alexandria" pitchFamily="2" charset="-78"/>
            </a:endParaRPr>
          </a:p>
        </p:txBody>
      </p:sp>
      <p:sp>
        <p:nvSpPr>
          <p:cNvPr id="7" name="TextBox 6"/>
          <p:cNvSpPr txBox="1"/>
          <p:nvPr/>
        </p:nvSpPr>
        <p:spPr>
          <a:xfrm>
            <a:off x="1750784" y="1492300"/>
            <a:ext cx="8417320" cy="4154984"/>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Ø"/>
            </a:pPr>
            <a:r>
              <a:rPr lang="ar-SA" altLang="en-US" sz="1600" dirty="0" smtClean="0">
                <a:latin typeface="Alexandria" pitchFamily="2" charset="-78"/>
                <a:cs typeface="Alexandria" pitchFamily="2" charset="-78"/>
              </a:rPr>
              <a:t>الطريق </a:t>
            </a:r>
            <a:r>
              <a:rPr lang="ar-SA" altLang="en-US" sz="1600" dirty="0">
                <a:latin typeface="Alexandria" pitchFamily="2" charset="-78"/>
                <a:cs typeface="Alexandria" pitchFamily="2" charset="-78"/>
              </a:rPr>
              <a:t>المؤدي إلى الكشف عن الحقيقة في العلوم بواسطة </a:t>
            </a:r>
            <a:r>
              <a:rPr lang="ar-SY" altLang="en-US" sz="1600" dirty="0">
                <a:latin typeface="Alexandria" pitchFamily="2" charset="-78"/>
                <a:cs typeface="Alexandria" pitchFamily="2" charset="-78"/>
              </a:rPr>
              <a:t>مجموعة </a:t>
            </a:r>
            <a:r>
              <a:rPr lang="ar-SA" altLang="en-US" sz="1600" dirty="0">
                <a:latin typeface="Alexandria" pitchFamily="2" charset="-78"/>
                <a:cs typeface="Alexandria" pitchFamily="2" charset="-78"/>
              </a:rPr>
              <a:t>من القواعد العامة، ت</a:t>
            </a:r>
            <a:r>
              <a:rPr lang="ar-SY" altLang="en-US" sz="1600" dirty="0">
                <a:latin typeface="Alexandria" pitchFamily="2" charset="-78"/>
                <a:cs typeface="Alexandria" pitchFamily="2" charset="-78"/>
              </a:rPr>
              <a:t>سيطر</a:t>
            </a:r>
            <a:r>
              <a:rPr lang="ar-SA" altLang="en-US" sz="1600" dirty="0">
                <a:latin typeface="Alexandria" pitchFamily="2" charset="-78"/>
                <a:cs typeface="Alexandria" pitchFamily="2" charset="-78"/>
              </a:rPr>
              <a:t> على </a:t>
            </a:r>
            <a:r>
              <a:rPr lang="ar-SY" altLang="en-US" sz="1600" dirty="0">
                <a:latin typeface="Alexandria" pitchFamily="2" charset="-78"/>
                <a:cs typeface="Alexandria" pitchFamily="2" charset="-78"/>
              </a:rPr>
              <a:t>طريقة تفكير</a:t>
            </a:r>
            <a:r>
              <a:rPr lang="ar-SA" altLang="en-US" sz="1600" dirty="0">
                <a:latin typeface="Alexandria" pitchFamily="2" charset="-78"/>
                <a:cs typeface="Alexandria" pitchFamily="2" charset="-78"/>
              </a:rPr>
              <a:t>العقل و تحدد عملياته حتى يصل إلى نتيجة </a:t>
            </a:r>
            <a:r>
              <a:rPr lang="ar-SY" altLang="en-US" sz="1600" dirty="0">
                <a:latin typeface="Alexandria" pitchFamily="2" charset="-78"/>
                <a:cs typeface="Alexandria" pitchFamily="2" charset="-78"/>
              </a:rPr>
              <a:t>واضحة</a:t>
            </a:r>
            <a:r>
              <a:rPr lang="ar-SA" altLang="en-US" sz="1600" dirty="0" smtClean="0">
                <a:latin typeface="Alexandria" pitchFamily="2" charset="-78"/>
                <a:cs typeface="Alexandria" pitchFamily="2" charset="-78"/>
              </a:rPr>
              <a:t>.</a:t>
            </a:r>
            <a:endParaRPr lang="en-US" altLang="en-US" sz="1600" dirty="0" smtClean="0">
              <a:latin typeface="Alexandria" pitchFamily="2" charset="-78"/>
              <a:cs typeface="Alexandria" pitchFamily="2" charset="-78"/>
            </a:endParaRPr>
          </a:p>
          <a:p>
            <a:pPr marL="742950" lvl="1" indent="-285750" algn="just" rtl="1">
              <a:lnSpc>
                <a:spcPct val="150000"/>
              </a:lnSpc>
              <a:buFont typeface="Arial" panose="020B0604020202020204" pitchFamily="34" charset="0"/>
              <a:buChar char="•"/>
            </a:pPr>
            <a:r>
              <a:rPr lang="ar-SA" altLang="en-US" sz="1600" dirty="0" smtClean="0">
                <a:latin typeface="Alexandria" pitchFamily="2" charset="-78"/>
                <a:cs typeface="Alexandria" pitchFamily="2" charset="-78"/>
              </a:rPr>
              <a:t>المنهج </a:t>
            </a:r>
            <a:r>
              <a:rPr lang="ar-SA" altLang="en-US" sz="1600" dirty="0">
                <a:latin typeface="Alexandria" pitchFamily="2" charset="-78"/>
                <a:cs typeface="Alexandria" pitchFamily="2" charset="-78"/>
              </a:rPr>
              <a:t>الوصفي المسحي .</a:t>
            </a:r>
          </a:p>
          <a:p>
            <a:pPr marL="742950" lvl="1" indent="-285750" algn="just" rtl="1">
              <a:lnSpc>
                <a:spcPct val="150000"/>
              </a:lnSpc>
              <a:buFont typeface="Arial" panose="020B0604020202020204" pitchFamily="34" charset="0"/>
              <a:buChar char="•"/>
            </a:pPr>
            <a:r>
              <a:rPr lang="ar-SA" altLang="en-US" sz="1600" dirty="0">
                <a:latin typeface="Alexandria" pitchFamily="2" charset="-78"/>
                <a:cs typeface="Alexandria" pitchFamily="2" charset="-78"/>
              </a:rPr>
              <a:t>المنهج الوصفي الوثائقي .</a:t>
            </a:r>
            <a:endParaRPr lang="en-US" altLang="en-US" sz="1600" dirty="0">
              <a:latin typeface="Alexandria" pitchFamily="2" charset="-78"/>
              <a:cs typeface="Alexandria" pitchFamily="2" charset="-78"/>
            </a:endParaRPr>
          </a:p>
          <a:p>
            <a:pPr marL="742950" lvl="1" indent="-285750" algn="just" rtl="1">
              <a:lnSpc>
                <a:spcPct val="150000"/>
              </a:lnSpc>
              <a:buFont typeface="Arial" panose="020B0604020202020204" pitchFamily="34" charset="0"/>
              <a:buChar char="•"/>
            </a:pPr>
            <a:r>
              <a:rPr lang="en-US" altLang="en-US" sz="1600" dirty="0">
                <a:latin typeface="Alexandria" pitchFamily="2" charset="-78"/>
                <a:cs typeface="Alexandria" pitchFamily="2" charset="-78"/>
              </a:rPr>
              <a:t> </a:t>
            </a:r>
            <a:r>
              <a:rPr lang="ar-SA" altLang="en-US" sz="1600" dirty="0">
                <a:latin typeface="Alexandria" pitchFamily="2" charset="-78"/>
                <a:cs typeface="Alexandria" pitchFamily="2" charset="-78"/>
              </a:rPr>
              <a:t>المنهج الوصفي الحقلي .</a:t>
            </a:r>
          </a:p>
          <a:p>
            <a:pPr marL="742950" lvl="1" indent="-285750" algn="just" rtl="1">
              <a:lnSpc>
                <a:spcPct val="150000"/>
              </a:lnSpc>
              <a:buFont typeface="Arial" panose="020B0604020202020204" pitchFamily="34" charset="0"/>
              <a:buChar char="•"/>
            </a:pPr>
            <a:r>
              <a:rPr lang="ar-SA" altLang="en-US" sz="1600" dirty="0">
                <a:latin typeface="Alexandria" pitchFamily="2" charset="-78"/>
                <a:cs typeface="Alexandria" pitchFamily="2" charset="-78"/>
              </a:rPr>
              <a:t>المنهج الوصفي تحليل المحتوى .</a:t>
            </a:r>
          </a:p>
          <a:p>
            <a:pPr marL="742950" lvl="1" indent="-285750" algn="just" rtl="1">
              <a:lnSpc>
                <a:spcPct val="150000"/>
              </a:lnSpc>
              <a:buFont typeface="Arial" panose="020B0604020202020204" pitchFamily="34" charset="0"/>
              <a:buChar char="•"/>
            </a:pPr>
            <a:r>
              <a:rPr lang="ar-SA" altLang="en-US" sz="1600" dirty="0">
                <a:latin typeface="Alexandria" pitchFamily="2" charset="-78"/>
                <a:cs typeface="Alexandria" pitchFamily="2" charset="-78"/>
              </a:rPr>
              <a:t>المنهج الوصفي </a:t>
            </a:r>
            <a:r>
              <a:rPr lang="ar-SY" altLang="en-US" sz="1600" dirty="0">
                <a:latin typeface="Alexandria" pitchFamily="2" charset="-78"/>
                <a:cs typeface="Alexandria" pitchFamily="2" charset="-78"/>
              </a:rPr>
              <a:t>ا</a:t>
            </a:r>
            <a:r>
              <a:rPr lang="ar-SA" altLang="en-US" sz="1600" dirty="0">
                <a:latin typeface="Alexandria" pitchFamily="2" charset="-78"/>
                <a:cs typeface="Alexandria" pitchFamily="2" charset="-78"/>
              </a:rPr>
              <a:t>لسببي المقارن .</a:t>
            </a:r>
          </a:p>
          <a:p>
            <a:pPr marL="742950" lvl="1" indent="-285750" algn="just" rtl="1">
              <a:lnSpc>
                <a:spcPct val="150000"/>
              </a:lnSpc>
              <a:buFont typeface="Arial" panose="020B0604020202020204" pitchFamily="34" charset="0"/>
              <a:buChar char="•"/>
            </a:pPr>
            <a:r>
              <a:rPr lang="ar-SA" altLang="en-US" sz="1600" dirty="0">
                <a:latin typeface="Alexandria" pitchFamily="2" charset="-78"/>
                <a:cs typeface="Alexandria" pitchFamily="2" charset="-78"/>
              </a:rPr>
              <a:t>المنهج الوصفي </a:t>
            </a:r>
            <a:r>
              <a:rPr lang="ar-SY" altLang="en-US" sz="1600" dirty="0">
                <a:latin typeface="Alexandria" pitchFamily="2" charset="-78"/>
                <a:cs typeface="Alexandria" pitchFamily="2" charset="-78"/>
              </a:rPr>
              <a:t>ا</a:t>
            </a:r>
            <a:r>
              <a:rPr lang="ar-SA" altLang="en-US" sz="1600" dirty="0">
                <a:latin typeface="Alexandria" pitchFamily="2" charset="-78"/>
                <a:cs typeface="Alexandria" pitchFamily="2" charset="-78"/>
              </a:rPr>
              <a:t>لارتباطي .</a:t>
            </a:r>
          </a:p>
          <a:p>
            <a:pPr marL="742950" lvl="1" indent="-285750" algn="just" rtl="1">
              <a:lnSpc>
                <a:spcPct val="150000"/>
              </a:lnSpc>
              <a:buFont typeface="Arial" panose="020B0604020202020204" pitchFamily="34" charset="0"/>
              <a:buChar char="•"/>
            </a:pPr>
            <a:r>
              <a:rPr lang="ar-SA" altLang="en-US" sz="1600" dirty="0">
                <a:latin typeface="Alexandria" pitchFamily="2" charset="-78"/>
                <a:cs typeface="Alexandria" pitchFamily="2" charset="-78"/>
              </a:rPr>
              <a:t>المنهج الوصفي </a:t>
            </a:r>
            <a:r>
              <a:rPr lang="ar-SY" altLang="en-US" sz="1600" dirty="0">
                <a:latin typeface="Alexandria" pitchFamily="2" charset="-78"/>
                <a:cs typeface="Alexandria" pitchFamily="2" charset="-78"/>
              </a:rPr>
              <a:t>ا</a:t>
            </a:r>
            <a:r>
              <a:rPr lang="ar-SA" altLang="en-US" sz="1600" dirty="0">
                <a:latin typeface="Alexandria" pitchFamily="2" charset="-78"/>
                <a:cs typeface="Alexandria" pitchFamily="2" charset="-78"/>
              </a:rPr>
              <a:t>لتتبعي .</a:t>
            </a:r>
          </a:p>
          <a:p>
            <a:pPr marL="742950" lvl="1" indent="-285750" algn="just" rtl="1">
              <a:lnSpc>
                <a:spcPct val="150000"/>
              </a:lnSpc>
              <a:buFont typeface="Arial" panose="020B0604020202020204" pitchFamily="34" charset="0"/>
              <a:buChar char="•"/>
            </a:pPr>
            <a:r>
              <a:rPr lang="ar-SA" altLang="en-US" sz="1600" dirty="0">
                <a:latin typeface="Alexandria" pitchFamily="2" charset="-78"/>
                <a:cs typeface="Alexandria" pitchFamily="2" charset="-78"/>
              </a:rPr>
              <a:t>المنهج التاريخي .</a:t>
            </a:r>
          </a:p>
          <a:p>
            <a:pPr marL="742950" lvl="1" indent="-285750" algn="just" rtl="1">
              <a:lnSpc>
                <a:spcPct val="150000"/>
              </a:lnSpc>
              <a:buFont typeface="Arial" panose="020B0604020202020204" pitchFamily="34" charset="0"/>
              <a:buChar char="•"/>
            </a:pPr>
            <a:r>
              <a:rPr lang="ar-SA" altLang="en-US" sz="1600" dirty="0">
                <a:latin typeface="Alexandria" pitchFamily="2" charset="-78"/>
                <a:cs typeface="Alexandria" pitchFamily="2" charset="-78"/>
              </a:rPr>
              <a:t>المنهج التجريبي </a:t>
            </a:r>
          </a:p>
        </p:txBody>
      </p:sp>
      <p:sp>
        <p:nvSpPr>
          <p:cNvPr id="8" name="Slide Number Placeholder 7"/>
          <p:cNvSpPr>
            <a:spLocks noGrp="1"/>
          </p:cNvSpPr>
          <p:nvPr>
            <p:ph type="sldNum" sz="quarter" idx="12"/>
          </p:nvPr>
        </p:nvSpPr>
        <p:spPr/>
        <p:txBody>
          <a:bodyPr/>
          <a:lstStyle/>
          <a:p>
            <a:fld id="{F7542ADD-394E-41F3-B704-951748884AEE}" type="slidenum">
              <a:rPr lang="en-US" smtClean="0"/>
              <a:t>41</a:t>
            </a:fld>
            <a:endParaRPr lang="en-US"/>
          </a:p>
        </p:txBody>
      </p:sp>
    </p:spTree>
    <p:extLst>
      <p:ext uri="{BB962C8B-B14F-4D97-AF65-F5344CB8AC3E}">
        <p14:creationId xmlns:p14="http://schemas.microsoft.com/office/powerpoint/2010/main" val="2780377254"/>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0"/>
            <a:ext cx="9345750" cy="43620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952771" cy="461665"/>
          </a:xfrm>
          <a:prstGeom prst="rect">
            <a:avLst/>
          </a:prstGeom>
          <a:noFill/>
        </p:spPr>
        <p:txBody>
          <a:bodyPr wrap="square" rtlCol="0">
            <a:spAutoFit/>
          </a:bodyPr>
          <a:lstStyle/>
          <a:p>
            <a:pPr lvl="0" algn="ctr" fontAlgn="base">
              <a:spcBef>
                <a:spcPct val="0"/>
              </a:spcBef>
              <a:spcAft>
                <a:spcPct val="0"/>
              </a:spcAft>
              <a:defRPr/>
            </a:pPr>
            <a:r>
              <a:rPr lang="ar-SA" altLang="en-US" sz="2400" b="1" dirty="0">
                <a:latin typeface="Alexandria" pitchFamily="2" charset="-78"/>
                <a:cs typeface="Alexandria" pitchFamily="2" charset="-78"/>
              </a:rPr>
              <a:t>مجتمع البحث</a:t>
            </a:r>
            <a:endParaRPr lang="en-US" sz="2200" kern="0" dirty="0">
              <a:latin typeface="Alexandria" pitchFamily="2" charset="-78"/>
              <a:cs typeface="Alexandria" pitchFamily="2" charset="-78"/>
            </a:endParaRPr>
          </a:p>
        </p:txBody>
      </p:sp>
      <p:sp>
        <p:nvSpPr>
          <p:cNvPr id="7" name="TextBox 6"/>
          <p:cNvSpPr txBox="1"/>
          <p:nvPr/>
        </p:nvSpPr>
        <p:spPr>
          <a:xfrm>
            <a:off x="1750784" y="1492300"/>
            <a:ext cx="8417320" cy="2839239"/>
          </a:xfrm>
          <a:prstGeom prst="rect">
            <a:avLst/>
          </a:prstGeom>
          <a:noFill/>
        </p:spPr>
        <p:txBody>
          <a:bodyPr wrap="square" rtlCol="0">
            <a:spAutoFit/>
          </a:bodyPr>
          <a:lstStyle/>
          <a:p>
            <a:pPr marL="609600" indent="-609600" algn="r" rtl="1">
              <a:lnSpc>
                <a:spcPct val="150000"/>
              </a:lnSpc>
              <a:buFont typeface="Wingdings" panose="05000000000000000000" pitchFamily="2" charset="2"/>
              <a:buChar char="§"/>
            </a:pPr>
            <a:r>
              <a:rPr lang="ar-SA" altLang="en-US" sz="1700" b="1" dirty="0">
                <a:latin typeface="Alexandria" pitchFamily="2" charset="-78"/>
                <a:cs typeface="Alexandria" pitchFamily="2" charset="-78"/>
              </a:rPr>
              <a:t> </a:t>
            </a:r>
            <a:r>
              <a:rPr lang="ar-SA" altLang="en-US" sz="1700" b="1" u="sng" dirty="0">
                <a:latin typeface="Alexandria" pitchFamily="2" charset="-78"/>
                <a:cs typeface="Alexandria" pitchFamily="2" charset="-78"/>
              </a:rPr>
              <a:t>مجتمع البحث</a:t>
            </a:r>
            <a:r>
              <a:rPr lang="ar-SA" altLang="en-US" sz="1700" dirty="0">
                <a:latin typeface="Alexandria" pitchFamily="2" charset="-78"/>
                <a:cs typeface="Alexandria" pitchFamily="2" charset="-78"/>
              </a:rPr>
              <a:t> : مصطلح علمي منهجي يراد به كل من يمكن أن تعمم عليه نتائج البحث سواء أكان مجموعة أفراد أو كتب أو </a:t>
            </a:r>
            <a:r>
              <a:rPr lang="ar-SY" altLang="en-US" sz="1700" dirty="0">
                <a:latin typeface="Alexandria" pitchFamily="2" charset="-78"/>
                <a:cs typeface="Alexandria" pitchFamily="2" charset="-78"/>
              </a:rPr>
              <a:t>ظواهر</a:t>
            </a:r>
            <a:r>
              <a:rPr lang="ar-SA" altLang="en-US" sz="1700" dirty="0">
                <a:latin typeface="Alexandria" pitchFamily="2" charset="-78"/>
                <a:cs typeface="Alexandria" pitchFamily="2" charset="-78"/>
              </a:rPr>
              <a:t>................الخ.</a:t>
            </a:r>
          </a:p>
          <a:p>
            <a:pPr marL="609600" indent="-609600" algn="r" rtl="1">
              <a:lnSpc>
                <a:spcPct val="150000"/>
              </a:lnSpc>
              <a:buFont typeface="Wingdings" panose="05000000000000000000" pitchFamily="2" charset="2"/>
              <a:buChar char="§"/>
            </a:pPr>
            <a:r>
              <a:rPr lang="ar-SA" altLang="en-US" sz="1700" dirty="0">
                <a:latin typeface="Alexandria" pitchFamily="2" charset="-78"/>
                <a:cs typeface="Alexandria" pitchFamily="2" charset="-78"/>
              </a:rPr>
              <a:t> </a:t>
            </a:r>
            <a:r>
              <a:rPr lang="ar-SA" altLang="en-US" sz="1700" b="1" u="sng" dirty="0" smtClean="0">
                <a:latin typeface="Alexandria" pitchFamily="2" charset="-78"/>
                <a:cs typeface="Alexandria" pitchFamily="2" charset="-78"/>
              </a:rPr>
              <a:t>وحصر </a:t>
            </a:r>
            <a:r>
              <a:rPr lang="ar-SA" altLang="en-US" sz="1700" b="1" u="sng" dirty="0">
                <a:latin typeface="Alexandria" pitchFamily="2" charset="-78"/>
                <a:cs typeface="Alexandria" pitchFamily="2" charset="-78"/>
              </a:rPr>
              <a:t>مجتمع البحث يعد ضروريا للأسباب التالية :</a:t>
            </a:r>
          </a:p>
          <a:p>
            <a:pPr marL="1066800" lvl="1" indent="-609600" algn="r" rtl="1">
              <a:lnSpc>
                <a:spcPct val="150000"/>
              </a:lnSpc>
              <a:buFont typeface="Arial" panose="020B0604020202020204" pitchFamily="34" charset="0"/>
              <a:buChar char="•"/>
            </a:pPr>
            <a:r>
              <a:rPr lang="ar-SA" altLang="en-US" sz="1700" dirty="0">
                <a:latin typeface="Alexandria" pitchFamily="2" charset="-78"/>
                <a:cs typeface="Alexandria" pitchFamily="2" charset="-78"/>
              </a:rPr>
              <a:t>تبرير الاقتصار على العينة بدلا من تطبيق البحث على مجتمعه و خاصة عندما يكون العدد كبير.</a:t>
            </a:r>
          </a:p>
          <a:p>
            <a:pPr marL="1066800" lvl="1" indent="-609600" algn="r" rtl="1">
              <a:lnSpc>
                <a:spcPct val="150000"/>
              </a:lnSpc>
              <a:buFont typeface="Arial" panose="020B0604020202020204" pitchFamily="34" charset="0"/>
              <a:buChar char="•"/>
            </a:pPr>
            <a:r>
              <a:rPr lang="ar-SA" altLang="en-US" sz="1700" dirty="0">
                <a:latin typeface="Alexandria" pitchFamily="2" charset="-78"/>
                <a:cs typeface="Alexandria" pitchFamily="2" charset="-78"/>
              </a:rPr>
              <a:t>معرفة مدى قابلية نتائج البحث للتعميم .</a:t>
            </a:r>
          </a:p>
          <a:p>
            <a:pPr marL="1066800" lvl="1" indent="-609600" algn="r" rtl="1">
              <a:lnSpc>
                <a:spcPct val="150000"/>
              </a:lnSpc>
              <a:buFont typeface="Arial" panose="020B0604020202020204" pitchFamily="34" charset="0"/>
              <a:buChar char="•"/>
            </a:pPr>
            <a:r>
              <a:rPr lang="ar-SA" altLang="en-US" sz="1700" dirty="0">
                <a:latin typeface="Alexandria" pitchFamily="2" charset="-78"/>
                <a:cs typeface="Alexandria" pitchFamily="2" charset="-78"/>
              </a:rPr>
              <a:t>تأكيد تمثيل العينة لمجتمع البحث .</a:t>
            </a:r>
          </a:p>
        </p:txBody>
      </p:sp>
      <p:sp>
        <p:nvSpPr>
          <p:cNvPr id="8" name="Slide Number Placeholder 7"/>
          <p:cNvSpPr>
            <a:spLocks noGrp="1"/>
          </p:cNvSpPr>
          <p:nvPr>
            <p:ph type="sldNum" sz="quarter" idx="12"/>
          </p:nvPr>
        </p:nvSpPr>
        <p:spPr/>
        <p:txBody>
          <a:bodyPr/>
          <a:lstStyle/>
          <a:p>
            <a:fld id="{F7542ADD-394E-41F3-B704-951748884AEE}" type="slidenum">
              <a:rPr lang="en-US" smtClean="0"/>
              <a:t>42</a:t>
            </a:fld>
            <a:endParaRPr lang="en-US"/>
          </a:p>
        </p:txBody>
      </p:sp>
    </p:spTree>
    <p:extLst>
      <p:ext uri="{BB962C8B-B14F-4D97-AF65-F5344CB8AC3E}">
        <p14:creationId xmlns:p14="http://schemas.microsoft.com/office/powerpoint/2010/main" val="1743482011"/>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0"/>
            <a:ext cx="9345750" cy="43620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952771" cy="461665"/>
          </a:xfrm>
          <a:prstGeom prst="rect">
            <a:avLst/>
          </a:prstGeom>
          <a:noFill/>
        </p:spPr>
        <p:txBody>
          <a:bodyPr wrap="square" rtlCol="0">
            <a:spAutoFit/>
          </a:bodyPr>
          <a:lstStyle/>
          <a:p>
            <a:pPr lvl="0" algn="ctr" fontAlgn="base">
              <a:spcBef>
                <a:spcPct val="0"/>
              </a:spcBef>
              <a:spcAft>
                <a:spcPct val="0"/>
              </a:spcAft>
              <a:defRPr/>
            </a:pPr>
            <a:r>
              <a:rPr lang="ar-SY" sz="2400" b="1" dirty="0" smtClean="0">
                <a:latin typeface="Alexandria" pitchFamily="2" charset="-78"/>
                <a:cs typeface="Alexandria" pitchFamily="2" charset="-78"/>
              </a:rPr>
              <a:t>عينة البحث</a:t>
            </a:r>
            <a:endParaRPr lang="en-US" sz="2200" kern="0" dirty="0">
              <a:latin typeface="Alexandria" pitchFamily="2" charset="-78"/>
              <a:cs typeface="Alexandria" pitchFamily="2" charset="-78"/>
            </a:endParaRPr>
          </a:p>
        </p:txBody>
      </p:sp>
      <p:sp>
        <p:nvSpPr>
          <p:cNvPr id="7" name="TextBox 6"/>
          <p:cNvSpPr txBox="1"/>
          <p:nvPr/>
        </p:nvSpPr>
        <p:spPr>
          <a:xfrm>
            <a:off x="1750784" y="1492300"/>
            <a:ext cx="8417320" cy="3416320"/>
          </a:xfrm>
          <a:prstGeom prst="rect">
            <a:avLst/>
          </a:prstGeom>
          <a:noFill/>
        </p:spPr>
        <p:txBody>
          <a:bodyPr wrap="square" rtlCol="0">
            <a:spAutoFit/>
          </a:bodyPr>
          <a:lstStyle/>
          <a:p>
            <a:pPr algn="r" rtl="1">
              <a:lnSpc>
                <a:spcPct val="200000"/>
              </a:lnSpc>
            </a:pPr>
            <a:r>
              <a:rPr lang="ar-SA" altLang="en-US" b="1" u="sng" dirty="0">
                <a:latin typeface="Alexandria" pitchFamily="2" charset="-78"/>
                <a:cs typeface="Alexandria" pitchFamily="2" charset="-78"/>
              </a:rPr>
              <a:t>شروط عينة البحث :</a:t>
            </a:r>
          </a:p>
          <a:p>
            <a:pPr marL="285750" indent="-285750" algn="r" rtl="1">
              <a:lnSpc>
                <a:spcPct val="200000"/>
              </a:lnSpc>
              <a:buFont typeface="Arial" panose="020B0604020202020204" pitchFamily="34" charset="0"/>
              <a:buChar char="•"/>
            </a:pPr>
            <a:r>
              <a:rPr lang="ar-SA" altLang="en-US" dirty="0">
                <a:latin typeface="Alexandria" pitchFamily="2" charset="-78"/>
                <a:cs typeface="Alexandria" pitchFamily="2" charset="-78"/>
              </a:rPr>
              <a:t>    </a:t>
            </a:r>
            <a:r>
              <a:rPr lang="ar-SA" altLang="en-US" dirty="0" smtClean="0">
                <a:latin typeface="Alexandria" pitchFamily="2" charset="-78"/>
                <a:cs typeface="Alexandria" pitchFamily="2" charset="-78"/>
              </a:rPr>
              <a:t>تجانس </a:t>
            </a:r>
            <a:r>
              <a:rPr lang="ar-SA" altLang="en-US" dirty="0">
                <a:latin typeface="Alexandria" pitchFamily="2" charset="-78"/>
                <a:cs typeface="Alexandria" pitchFamily="2" charset="-78"/>
              </a:rPr>
              <a:t>الصفات و الخصائص بين أفراد العينة و أفراد المجتمع .</a:t>
            </a:r>
          </a:p>
          <a:p>
            <a:pPr marL="285750" indent="-285750" algn="r" rtl="1">
              <a:lnSpc>
                <a:spcPct val="200000"/>
              </a:lnSpc>
              <a:buFont typeface="Arial" panose="020B0604020202020204" pitchFamily="34" charset="0"/>
              <a:buChar char="•"/>
            </a:pPr>
            <a:r>
              <a:rPr lang="ar-SA" altLang="en-US" dirty="0">
                <a:latin typeface="Alexandria" pitchFamily="2" charset="-78"/>
                <a:cs typeface="Alexandria" pitchFamily="2" charset="-78"/>
              </a:rPr>
              <a:t> طريقة اختيارها ومواصفاتها مناسبة سواءً عشوائي</a:t>
            </a:r>
            <a:r>
              <a:rPr lang="ar-SY" altLang="en-US" dirty="0">
                <a:latin typeface="Alexandria" pitchFamily="2" charset="-78"/>
                <a:cs typeface="Alexandria" pitchFamily="2" charset="-78"/>
              </a:rPr>
              <a:t>اً</a:t>
            </a:r>
            <a:r>
              <a:rPr lang="ar-SA" altLang="en-US" dirty="0">
                <a:latin typeface="Alexandria" pitchFamily="2" charset="-78"/>
                <a:cs typeface="Alexandria" pitchFamily="2" charset="-78"/>
              </a:rPr>
              <a:t> أ</a:t>
            </a:r>
            <a:r>
              <a:rPr lang="ar-SY" altLang="en-US" dirty="0">
                <a:latin typeface="Alexandria" pitchFamily="2" charset="-78"/>
                <a:cs typeface="Alexandria" pitchFamily="2" charset="-78"/>
              </a:rPr>
              <a:t>و</a:t>
            </a:r>
            <a:r>
              <a:rPr lang="ar-SA" altLang="en-US" dirty="0">
                <a:latin typeface="Alexandria" pitchFamily="2" charset="-78"/>
                <a:cs typeface="Alexandria" pitchFamily="2" charset="-78"/>
              </a:rPr>
              <a:t> </a:t>
            </a:r>
            <a:r>
              <a:rPr lang="ar-SY" altLang="en-US" dirty="0">
                <a:latin typeface="Alexandria" pitchFamily="2" charset="-78"/>
                <a:cs typeface="Alexandria" pitchFamily="2" charset="-78"/>
              </a:rPr>
              <a:t>بشكل مركز</a:t>
            </a:r>
            <a:r>
              <a:rPr lang="ar-SA" altLang="en-US" dirty="0">
                <a:latin typeface="Alexandria" pitchFamily="2" charset="-78"/>
                <a:cs typeface="Alexandria" pitchFamily="2" charset="-78"/>
              </a:rPr>
              <a:t>.</a:t>
            </a:r>
          </a:p>
          <a:p>
            <a:pPr marL="285750" indent="-285750" algn="r" rtl="1">
              <a:lnSpc>
                <a:spcPct val="200000"/>
              </a:lnSpc>
              <a:buFont typeface="Arial" panose="020B0604020202020204" pitchFamily="34" charset="0"/>
              <a:buChar char="•"/>
            </a:pPr>
            <a:r>
              <a:rPr lang="ar-SA" altLang="en-US" dirty="0">
                <a:latin typeface="Alexandria" pitchFamily="2" charset="-78"/>
                <a:cs typeface="Alexandria" pitchFamily="2" charset="-78"/>
              </a:rPr>
              <a:t>  ممثلة بناءً على المتغيرات.</a:t>
            </a:r>
          </a:p>
          <a:p>
            <a:pPr marL="285750" indent="-285750" algn="r" rtl="1">
              <a:lnSpc>
                <a:spcPct val="200000"/>
              </a:lnSpc>
              <a:buFont typeface="Arial" panose="020B0604020202020204" pitchFamily="34" charset="0"/>
              <a:buChar char="•"/>
            </a:pPr>
            <a:r>
              <a:rPr lang="ar-SA" altLang="en-US" dirty="0">
                <a:latin typeface="Alexandria" pitchFamily="2" charset="-78"/>
                <a:cs typeface="Alexandria" pitchFamily="2" charset="-78"/>
              </a:rPr>
              <a:t>  درجة الاختيار فيها دقيقة وغير متحيزة .</a:t>
            </a:r>
          </a:p>
          <a:p>
            <a:pPr marL="285750" indent="-285750" algn="r" rtl="1">
              <a:lnSpc>
                <a:spcPct val="200000"/>
              </a:lnSpc>
              <a:buFont typeface="Arial" panose="020B0604020202020204" pitchFamily="34" charset="0"/>
              <a:buChar char="•"/>
            </a:pPr>
            <a:r>
              <a:rPr lang="ar-SA" altLang="en-US" dirty="0">
                <a:latin typeface="Alexandria" pitchFamily="2" charset="-78"/>
                <a:cs typeface="Alexandria" pitchFamily="2" charset="-78"/>
              </a:rPr>
              <a:t>  نسبة العينة لأفراد مجتمع البحث واضحة وكافية.</a:t>
            </a:r>
            <a:endParaRPr lang="en-US" altLang="en-US" dirty="0">
              <a:latin typeface="Alexandria" pitchFamily="2" charset="-78"/>
              <a:cs typeface="Alexandria" pitchFamily="2" charset="-78"/>
            </a:endParaRPr>
          </a:p>
        </p:txBody>
      </p:sp>
      <p:sp>
        <p:nvSpPr>
          <p:cNvPr id="8" name="Slide Number Placeholder 7"/>
          <p:cNvSpPr>
            <a:spLocks noGrp="1"/>
          </p:cNvSpPr>
          <p:nvPr>
            <p:ph type="sldNum" sz="quarter" idx="12"/>
          </p:nvPr>
        </p:nvSpPr>
        <p:spPr/>
        <p:txBody>
          <a:bodyPr/>
          <a:lstStyle/>
          <a:p>
            <a:fld id="{F7542ADD-394E-41F3-B704-951748884AEE}" type="slidenum">
              <a:rPr lang="en-US" smtClean="0"/>
              <a:t>43</a:t>
            </a:fld>
            <a:endParaRPr lang="en-US"/>
          </a:p>
        </p:txBody>
      </p:sp>
    </p:spTree>
    <p:extLst>
      <p:ext uri="{BB962C8B-B14F-4D97-AF65-F5344CB8AC3E}">
        <p14:creationId xmlns:p14="http://schemas.microsoft.com/office/powerpoint/2010/main" val="630937375"/>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0"/>
            <a:ext cx="9345750" cy="43620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952771" cy="461665"/>
          </a:xfrm>
          <a:prstGeom prst="rect">
            <a:avLst/>
          </a:prstGeom>
          <a:noFill/>
        </p:spPr>
        <p:txBody>
          <a:bodyPr wrap="square" rtlCol="0">
            <a:spAutoFit/>
          </a:bodyPr>
          <a:lstStyle/>
          <a:p>
            <a:pPr lvl="0" algn="ctr" fontAlgn="base">
              <a:spcBef>
                <a:spcPct val="0"/>
              </a:spcBef>
              <a:spcAft>
                <a:spcPct val="0"/>
              </a:spcAft>
              <a:defRPr/>
            </a:pPr>
            <a:r>
              <a:rPr lang="ar-SY" sz="2400" b="1" dirty="0" smtClean="0">
                <a:latin typeface="Alexandria" pitchFamily="2" charset="-78"/>
                <a:cs typeface="Alexandria" pitchFamily="2" charset="-78"/>
              </a:rPr>
              <a:t>أدوات البحث</a:t>
            </a:r>
            <a:endParaRPr lang="en-US" sz="2200" kern="0" dirty="0">
              <a:latin typeface="Alexandria" pitchFamily="2" charset="-78"/>
              <a:cs typeface="Alexandria" pitchFamily="2" charset="-78"/>
            </a:endParaRPr>
          </a:p>
        </p:txBody>
      </p:sp>
      <p:sp>
        <p:nvSpPr>
          <p:cNvPr id="7" name="TextBox 6"/>
          <p:cNvSpPr txBox="1"/>
          <p:nvPr/>
        </p:nvSpPr>
        <p:spPr>
          <a:xfrm>
            <a:off x="1750784" y="1492300"/>
            <a:ext cx="8417320" cy="4031873"/>
          </a:xfrm>
          <a:prstGeom prst="rect">
            <a:avLst/>
          </a:prstGeom>
          <a:noFill/>
        </p:spPr>
        <p:txBody>
          <a:bodyPr wrap="square" rtlCol="0">
            <a:spAutoFit/>
          </a:bodyPr>
          <a:lstStyle/>
          <a:p>
            <a:pPr algn="r" rtl="1">
              <a:lnSpc>
                <a:spcPct val="200000"/>
              </a:lnSpc>
            </a:pPr>
            <a:r>
              <a:rPr lang="ar-SA" altLang="en-US" sz="1600" b="1" dirty="0">
                <a:latin typeface="Alexandria" pitchFamily="2" charset="-78"/>
                <a:cs typeface="Alexandria" pitchFamily="2" charset="-78"/>
              </a:rPr>
              <a:t> </a:t>
            </a:r>
            <a:r>
              <a:rPr lang="ar-SA" altLang="en-US" sz="1600" b="1" u="sng" dirty="0">
                <a:latin typeface="Alexandria" pitchFamily="2" charset="-78"/>
                <a:cs typeface="Alexandria" pitchFamily="2" charset="-78"/>
              </a:rPr>
              <a:t>ومصطلح أداة البحث :</a:t>
            </a:r>
            <a:r>
              <a:rPr lang="ar-SA" altLang="en-US" sz="1600" dirty="0">
                <a:latin typeface="Alexandria" pitchFamily="2" charset="-78"/>
                <a:cs typeface="Alexandria" pitchFamily="2" charset="-78"/>
              </a:rPr>
              <a:t> مصطلح منهجي يعني الوسيلة التي ستجمع بها المعلومات اللازمة لإجابة أسئلة البحث أو لاختبار الفروض .</a:t>
            </a:r>
          </a:p>
          <a:p>
            <a:pPr algn="r" rtl="1">
              <a:lnSpc>
                <a:spcPct val="200000"/>
              </a:lnSpc>
            </a:pPr>
            <a:r>
              <a:rPr lang="ar-SA" altLang="en-US" sz="1600" b="1" dirty="0" smtClean="0">
                <a:latin typeface="Alexandria" pitchFamily="2" charset="-78"/>
                <a:cs typeface="Alexandria" pitchFamily="2" charset="-78"/>
              </a:rPr>
              <a:t>    </a:t>
            </a:r>
            <a:r>
              <a:rPr lang="ar-SA" altLang="en-US" sz="1600" b="1" u="sng" dirty="0">
                <a:latin typeface="Alexandria" pitchFamily="2" charset="-78"/>
                <a:cs typeface="Alexandria" pitchFamily="2" charset="-78"/>
              </a:rPr>
              <a:t>وتجمع المعلومات بواسطة واحدة أو أكثر من الأدوات التالية  </a:t>
            </a:r>
          </a:p>
          <a:p>
            <a:pPr marL="742950" lvl="1" indent="-285750" algn="r" rtl="1">
              <a:lnSpc>
                <a:spcPct val="200000"/>
              </a:lnSpc>
              <a:buFont typeface="Arial" panose="020B0604020202020204" pitchFamily="34" charset="0"/>
              <a:buChar char="•"/>
            </a:pPr>
            <a:r>
              <a:rPr lang="ar-SA" altLang="en-US" sz="1600" dirty="0" err="1">
                <a:latin typeface="Alexandria" pitchFamily="2" charset="-78"/>
                <a:cs typeface="Alexandria" pitchFamily="2" charset="-78"/>
              </a:rPr>
              <a:t>الإستب</a:t>
            </a:r>
            <a:r>
              <a:rPr lang="ar-SY" altLang="en-US" sz="1600" dirty="0">
                <a:latin typeface="Alexandria" pitchFamily="2" charset="-78"/>
                <a:cs typeface="Alexandria" pitchFamily="2" charset="-78"/>
              </a:rPr>
              <a:t>ي</a:t>
            </a:r>
            <a:r>
              <a:rPr lang="ar-SA" altLang="en-US" sz="1600" dirty="0">
                <a:latin typeface="Alexandria" pitchFamily="2" charset="-78"/>
                <a:cs typeface="Alexandria" pitchFamily="2" charset="-78"/>
              </a:rPr>
              <a:t>ان.</a:t>
            </a:r>
          </a:p>
          <a:p>
            <a:pPr marL="742950" lvl="1" indent="-285750" algn="r" rtl="1">
              <a:lnSpc>
                <a:spcPct val="200000"/>
              </a:lnSpc>
              <a:buFont typeface="Arial" panose="020B0604020202020204" pitchFamily="34" charset="0"/>
              <a:buChar char="•"/>
            </a:pPr>
            <a:r>
              <a:rPr lang="ar-SA" altLang="en-US" sz="1600" dirty="0">
                <a:latin typeface="Alexandria" pitchFamily="2" charset="-78"/>
                <a:cs typeface="Alexandria" pitchFamily="2" charset="-78"/>
              </a:rPr>
              <a:t>المقابلة .</a:t>
            </a:r>
          </a:p>
          <a:p>
            <a:pPr marL="742950" lvl="1" indent="-285750" algn="r" rtl="1">
              <a:lnSpc>
                <a:spcPct val="200000"/>
              </a:lnSpc>
              <a:buFont typeface="Arial" panose="020B0604020202020204" pitchFamily="34" charset="0"/>
              <a:buChar char="•"/>
            </a:pPr>
            <a:r>
              <a:rPr lang="ar-SA" altLang="en-US" sz="1600" dirty="0">
                <a:latin typeface="Alexandria" pitchFamily="2" charset="-78"/>
                <a:cs typeface="Alexandria" pitchFamily="2" charset="-78"/>
              </a:rPr>
              <a:t>الملاحظة .</a:t>
            </a:r>
          </a:p>
          <a:p>
            <a:pPr marL="742950" lvl="1" indent="-285750" algn="r" rtl="1">
              <a:lnSpc>
                <a:spcPct val="200000"/>
              </a:lnSpc>
              <a:buFont typeface="Arial" panose="020B0604020202020204" pitchFamily="34" charset="0"/>
              <a:buChar char="•"/>
            </a:pPr>
            <a:r>
              <a:rPr lang="ar-SA" altLang="en-US" sz="1600" dirty="0">
                <a:latin typeface="Alexandria" pitchFamily="2" charset="-78"/>
                <a:cs typeface="Alexandria" pitchFamily="2" charset="-78"/>
              </a:rPr>
              <a:t>الاختبارات.</a:t>
            </a:r>
          </a:p>
          <a:p>
            <a:pPr lvl="2" algn="r" rtl="1">
              <a:lnSpc>
                <a:spcPct val="200000"/>
              </a:lnSpc>
            </a:pPr>
            <a:r>
              <a:rPr lang="ar-SA" altLang="en-US" sz="1600" dirty="0">
                <a:latin typeface="Alexandria" pitchFamily="2" charset="-78"/>
                <a:cs typeface="Alexandria" pitchFamily="2" charset="-78"/>
              </a:rPr>
              <a:t> </a:t>
            </a:r>
            <a:endParaRPr lang="en-US" altLang="en-US" sz="1600" dirty="0">
              <a:latin typeface="Alexandria" pitchFamily="2" charset="-78"/>
              <a:cs typeface="Alexandria" pitchFamily="2" charset="-78"/>
            </a:endParaRPr>
          </a:p>
        </p:txBody>
      </p:sp>
      <p:sp>
        <p:nvSpPr>
          <p:cNvPr id="8" name="Slide Number Placeholder 7"/>
          <p:cNvSpPr>
            <a:spLocks noGrp="1"/>
          </p:cNvSpPr>
          <p:nvPr>
            <p:ph type="sldNum" sz="quarter" idx="12"/>
          </p:nvPr>
        </p:nvSpPr>
        <p:spPr/>
        <p:txBody>
          <a:bodyPr/>
          <a:lstStyle/>
          <a:p>
            <a:fld id="{F7542ADD-394E-41F3-B704-951748884AEE}" type="slidenum">
              <a:rPr lang="en-US" smtClean="0"/>
              <a:t>44</a:t>
            </a:fld>
            <a:endParaRPr lang="en-US"/>
          </a:p>
        </p:txBody>
      </p:sp>
    </p:spTree>
    <p:extLst>
      <p:ext uri="{BB962C8B-B14F-4D97-AF65-F5344CB8AC3E}">
        <p14:creationId xmlns:p14="http://schemas.microsoft.com/office/powerpoint/2010/main" val="1226648273"/>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0"/>
            <a:ext cx="9345750" cy="43620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952771" cy="461665"/>
          </a:xfrm>
          <a:prstGeom prst="rect">
            <a:avLst/>
          </a:prstGeom>
          <a:noFill/>
        </p:spPr>
        <p:txBody>
          <a:bodyPr wrap="square" rtlCol="0">
            <a:spAutoFit/>
          </a:bodyPr>
          <a:lstStyle/>
          <a:p>
            <a:pPr lvl="0" algn="ctr" fontAlgn="base">
              <a:spcBef>
                <a:spcPct val="0"/>
              </a:spcBef>
              <a:spcAft>
                <a:spcPct val="0"/>
              </a:spcAft>
              <a:defRPr/>
            </a:pPr>
            <a:r>
              <a:rPr lang="ar-SA" altLang="en-US" sz="2400" b="1" dirty="0">
                <a:latin typeface="Alexandria" pitchFamily="2" charset="-78"/>
                <a:cs typeface="Alexandria" pitchFamily="2" charset="-78"/>
              </a:rPr>
              <a:t>نتائج البحث</a:t>
            </a:r>
            <a:endParaRPr lang="en-US" sz="2200" kern="0" dirty="0">
              <a:latin typeface="Alexandria" pitchFamily="2" charset="-78"/>
              <a:cs typeface="Alexandria" pitchFamily="2" charset="-78"/>
            </a:endParaRPr>
          </a:p>
        </p:txBody>
      </p:sp>
      <p:sp>
        <p:nvSpPr>
          <p:cNvPr id="7" name="TextBox 6"/>
          <p:cNvSpPr txBox="1"/>
          <p:nvPr/>
        </p:nvSpPr>
        <p:spPr>
          <a:xfrm>
            <a:off x="1750784" y="1492300"/>
            <a:ext cx="8417320" cy="3785652"/>
          </a:xfrm>
          <a:prstGeom prst="rect">
            <a:avLst/>
          </a:prstGeom>
          <a:noFill/>
        </p:spPr>
        <p:txBody>
          <a:bodyPr wrap="square" rtlCol="0">
            <a:spAutoFit/>
          </a:bodyPr>
          <a:lstStyle/>
          <a:p>
            <a:pPr algn="r" rtl="1">
              <a:lnSpc>
                <a:spcPct val="200000"/>
              </a:lnSpc>
              <a:defRPr/>
            </a:pPr>
            <a:r>
              <a:rPr lang="ar-SA" sz="2400" b="1" dirty="0">
                <a:latin typeface="Alexandria" pitchFamily="2" charset="-78"/>
                <a:cs typeface="Alexandria" pitchFamily="2" charset="-78"/>
              </a:rPr>
              <a:t>شروطها :</a:t>
            </a:r>
          </a:p>
          <a:p>
            <a:pPr marL="285750" indent="-285750" algn="r" rtl="1">
              <a:lnSpc>
                <a:spcPct val="200000"/>
              </a:lnSpc>
              <a:buFont typeface="Arial" panose="020B0604020202020204" pitchFamily="34" charset="0"/>
              <a:buChar char="•"/>
              <a:defRPr/>
            </a:pPr>
            <a:r>
              <a:rPr lang="ar-SA" sz="1600" dirty="0">
                <a:latin typeface="Alexandria" pitchFamily="2" charset="-78"/>
                <a:cs typeface="Alexandria" pitchFamily="2" charset="-78"/>
              </a:rPr>
              <a:t>   المنطقية و الوضوح و الدقة  .</a:t>
            </a:r>
          </a:p>
          <a:p>
            <a:pPr marL="285750" indent="-285750" algn="r" rtl="1">
              <a:lnSpc>
                <a:spcPct val="200000"/>
              </a:lnSpc>
              <a:buFont typeface="Arial" panose="020B0604020202020204" pitchFamily="34" charset="0"/>
              <a:buChar char="•"/>
              <a:defRPr/>
            </a:pPr>
            <a:r>
              <a:rPr lang="ar-SA" sz="1600" dirty="0">
                <a:latin typeface="Alexandria" pitchFamily="2" charset="-78"/>
                <a:cs typeface="Alexandria" pitchFamily="2" charset="-78"/>
              </a:rPr>
              <a:t>    ارتباطها بالفروض وبأسئلة الدراسة.</a:t>
            </a:r>
          </a:p>
          <a:p>
            <a:pPr marL="285750" indent="-285750" algn="r" rtl="1">
              <a:lnSpc>
                <a:spcPct val="200000"/>
              </a:lnSpc>
              <a:buFont typeface="Arial" panose="020B0604020202020204" pitchFamily="34" charset="0"/>
              <a:buChar char="•"/>
              <a:defRPr/>
            </a:pPr>
            <a:r>
              <a:rPr lang="ar-SA" sz="1600" dirty="0">
                <a:latin typeface="Alexandria" pitchFamily="2" charset="-78"/>
                <a:cs typeface="Alexandria" pitchFamily="2" charset="-78"/>
              </a:rPr>
              <a:t>   أن تكون بررت النتائج التي عكست  الفروض إيجابيا .</a:t>
            </a:r>
          </a:p>
          <a:p>
            <a:pPr marL="285750" indent="-285750" algn="r" rtl="1">
              <a:lnSpc>
                <a:spcPct val="200000"/>
              </a:lnSpc>
              <a:buFont typeface="Arial" panose="020B0604020202020204" pitchFamily="34" charset="0"/>
              <a:buChar char="•"/>
              <a:defRPr/>
            </a:pPr>
            <a:r>
              <a:rPr lang="ar-SA" sz="1600" dirty="0">
                <a:latin typeface="Alexandria" pitchFamily="2" charset="-78"/>
                <a:cs typeface="Alexandria" pitchFamily="2" charset="-78"/>
              </a:rPr>
              <a:t>   أن تكون الأدلة الموجودة كافية للوصول إلى النتائج.</a:t>
            </a:r>
          </a:p>
          <a:p>
            <a:pPr marL="285750" indent="-285750" algn="r" rtl="1">
              <a:lnSpc>
                <a:spcPct val="200000"/>
              </a:lnSpc>
              <a:buFont typeface="Arial" panose="020B0604020202020204" pitchFamily="34" charset="0"/>
              <a:buChar char="•"/>
              <a:defRPr/>
            </a:pPr>
            <a:r>
              <a:rPr lang="ar-SA" sz="1600" dirty="0">
                <a:latin typeface="Alexandria" pitchFamily="2" charset="-78"/>
                <a:cs typeface="Alexandria" pitchFamily="2" charset="-78"/>
              </a:rPr>
              <a:t>  أن تكون عُرضت على شكل جداول ورسومات بيانية .</a:t>
            </a:r>
          </a:p>
          <a:p>
            <a:pPr marL="285750" indent="-285750" algn="r" rtl="1">
              <a:lnSpc>
                <a:spcPct val="200000"/>
              </a:lnSpc>
              <a:buFont typeface="Arial" panose="020B0604020202020204" pitchFamily="34" charset="0"/>
              <a:buChar char="•"/>
              <a:defRPr/>
            </a:pPr>
            <a:r>
              <a:rPr lang="ar-SA" sz="1600" dirty="0">
                <a:latin typeface="Alexandria" pitchFamily="2" charset="-78"/>
                <a:cs typeface="Alexandria" pitchFamily="2" charset="-78"/>
              </a:rPr>
              <a:t>  أن يتم تحليلها  بشكل موضوعي</a:t>
            </a:r>
            <a:r>
              <a:rPr lang="ar-SA" sz="1600" dirty="0" smtClean="0">
                <a:latin typeface="Alexandria" pitchFamily="2" charset="-78"/>
                <a:cs typeface="Alexandria" pitchFamily="2" charset="-78"/>
              </a:rPr>
              <a:t>.</a:t>
            </a:r>
            <a:endParaRPr lang="en-US" sz="1600" dirty="0">
              <a:latin typeface="Alexandria" pitchFamily="2" charset="-78"/>
              <a:cs typeface="Alexandria" pitchFamily="2" charset="-78"/>
            </a:endParaRPr>
          </a:p>
        </p:txBody>
      </p:sp>
      <p:sp>
        <p:nvSpPr>
          <p:cNvPr id="8" name="Slide Number Placeholder 7"/>
          <p:cNvSpPr>
            <a:spLocks noGrp="1"/>
          </p:cNvSpPr>
          <p:nvPr>
            <p:ph type="sldNum" sz="quarter" idx="12"/>
          </p:nvPr>
        </p:nvSpPr>
        <p:spPr/>
        <p:txBody>
          <a:bodyPr/>
          <a:lstStyle/>
          <a:p>
            <a:fld id="{F7542ADD-394E-41F3-B704-951748884AEE}" type="slidenum">
              <a:rPr lang="en-US" smtClean="0"/>
              <a:t>45</a:t>
            </a:fld>
            <a:endParaRPr lang="en-US"/>
          </a:p>
        </p:txBody>
      </p:sp>
    </p:spTree>
    <p:extLst>
      <p:ext uri="{BB962C8B-B14F-4D97-AF65-F5344CB8AC3E}">
        <p14:creationId xmlns:p14="http://schemas.microsoft.com/office/powerpoint/2010/main" val="500113383"/>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212107" y="1191623"/>
            <a:ext cx="9345750" cy="43620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952771" cy="461665"/>
          </a:xfrm>
          <a:prstGeom prst="rect">
            <a:avLst/>
          </a:prstGeom>
          <a:noFill/>
        </p:spPr>
        <p:txBody>
          <a:bodyPr wrap="square" rtlCol="0">
            <a:spAutoFit/>
          </a:bodyPr>
          <a:lstStyle/>
          <a:p>
            <a:pPr lvl="0" algn="ctr" fontAlgn="base">
              <a:spcBef>
                <a:spcPct val="0"/>
              </a:spcBef>
              <a:spcAft>
                <a:spcPct val="0"/>
              </a:spcAft>
              <a:defRPr/>
            </a:pPr>
            <a:r>
              <a:rPr lang="ar-SA" sz="2400" b="1" dirty="0">
                <a:solidFill>
                  <a:schemeClr val="folHlink"/>
                </a:solidFill>
                <a:latin typeface="Alexandria" pitchFamily="2" charset="-78"/>
                <a:cs typeface="Alexandria" pitchFamily="2" charset="-78"/>
              </a:rPr>
              <a:t>المقترحات و التوصيات</a:t>
            </a:r>
            <a:endParaRPr lang="en-US" sz="2200" kern="0" dirty="0">
              <a:latin typeface="Alexandria" pitchFamily="2" charset="-78"/>
              <a:cs typeface="Alexandria" pitchFamily="2" charset="-78"/>
            </a:endParaRPr>
          </a:p>
        </p:txBody>
      </p:sp>
      <p:sp>
        <p:nvSpPr>
          <p:cNvPr id="8" name="Rectangle 3"/>
          <p:cNvSpPr txBox="1">
            <a:spLocks noChangeArrowheads="1"/>
          </p:cNvSpPr>
          <p:nvPr/>
        </p:nvSpPr>
        <p:spPr>
          <a:xfrm>
            <a:off x="6113582" y="1524000"/>
            <a:ext cx="4038600" cy="449138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rtl="1">
              <a:lnSpc>
                <a:spcPct val="200000"/>
              </a:lnSpc>
              <a:buFont typeface="Wingdings" panose="05000000000000000000" pitchFamily="2" charset="2"/>
              <a:buNone/>
            </a:pPr>
            <a:r>
              <a:rPr lang="ar-SA" altLang="en-US" sz="1600" b="1" dirty="0" smtClean="0">
                <a:solidFill>
                  <a:schemeClr val="accent2"/>
                </a:solidFill>
                <a:latin typeface="Alexandria" pitchFamily="2" charset="-78"/>
                <a:cs typeface="Alexandria" pitchFamily="2" charset="-78"/>
              </a:rPr>
              <a:t>1- توصيات لحل المشكلة  .</a:t>
            </a:r>
          </a:p>
          <a:p>
            <a:pPr algn="r" rtl="1">
              <a:lnSpc>
                <a:spcPct val="200000"/>
              </a:lnSpc>
              <a:buFont typeface="Wingdings" panose="05000000000000000000" pitchFamily="2" charset="2"/>
              <a:buNone/>
            </a:pPr>
            <a:r>
              <a:rPr lang="ar-SA" altLang="en-US" sz="1600" b="1" dirty="0" smtClean="0">
                <a:solidFill>
                  <a:schemeClr val="folHlink"/>
                </a:solidFill>
                <a:latin typeface="Alexandria" pitchFamily="2" charset="-78"/>
                <a:cs typeface="Alexandria" pitchFamily="2" charset="-78"/>
              </a:rPr>
              <a:t>  </a:t>
            </a:r>
            <a:r>
              <a:rPr lang="ar-SA" altLang="en-US" sz="1600" b="1" u="sng" dirty="0" smtClean="0">
                <a:solidFill>
                  <a:schemeClr val="folHlink"/>
                </a:solidFill>
                <a:latin typeface="Alexandria" pitchFamily="2" charset="-78"/>
                <a:cs typeface="Alexandria" pitchFamily="2" charset="-78"/>
              </a:rPr>
              <a:t>و يشترط في توصياته لحل المشكلة :</a:t>
            </a:r>
            <a:endParaRPr lang="ar-SA" altLang="en-US" sz="1600" dirty="0" smtClean="0">
              <a:solidFill>
                <a:schemeClr val="folHlink"/>
              </a:solidFill>
              <a:latin typeface="Alexandria" pitchFamily="2" charset="-78"/>
              <a:cs typeface="Alexandria" pitchFamily="2" charset="-78"/>
            </a:endParaRPr>
          </a:p>
          <a:p>
            <a:pPr algn="r" rtl="1">
              <a:lnSpc>
                <a:spcPct val="200000"/>
              </a:lnSpc>
              <a:buFont typeface="Wingdings" panose="05000000000000000000" pitchFamily="2" charset="2"/>
              <a:buNone/>
            </a:pPr>
            <a:r>
              <a:rPr lang="ar-SA" altLang="en-US" sz="1600" dirty="0" smtClean="0">
                <a:latin typeface="Alexandria" pitchFamily="2" charset="-78"/>
                <a:cs typeface="Alexandria" pitchFamily="2" charset="-78"/>
              </a:rPr>
              <a:t>   - أن تكون مرتبطة بنتائج الدراسة.</a:t>
            </a:r>
            <a:br>
              <a:rPr lang="ar-SA" altLang="en-US" sz="1600" dirty="0" smtClean="0">
                <a:latin typeface="Alexandria" pitchFamily="2" charset="-78"/>
                <a:cs typeface="Alexandria" pitchFamily="2" charset="-78"/>
              </a:rPr>
            </a:br>
            <a:r>
              <a:rPr lang="ar-SA" altLang="en-US" sz="1600" dirty="0" smtClean="0">
                <a:latin typeface="Alexandria" pitchFamily="2" charset="-78"/>
                <a:cs typeface="Alexandria" pitchFamily="2" charset="-78"/>
              </a:rPr>
              <a:t>- أن تكون مفيدة علمياً وعملياً.</a:t>
            </a:r>
            <a:br>
              <a:rPr lang="ar-SA" altLang="en-US" sz="1600" dirty="0" smtClean="0">
                <a:latin typeface="Alexandria" pitchFamily="2" charset="-78"/>
                <a:cs typeface="Alexandria" pitchFamily="2" charset="-78"/>
              </a:rPr>
            </a:br>
            <a:r>
              <a:rPr lang="ar-SA" altLang="en-US" sz="1600" dirty="0" smtClean="0">
                <a:latin typeface="Alexandria" pitchFamily="2" charset="-78"/>
                <a:cs typeface="Alexandria" pitchFamily="2" charset="-78"/>
              </a:rPr>
              <a:t>- أن تكون دقيقة وواضحة.</a:t>
            </a:r>
            <a:br>
              <a:rPr lang="ar-SA" altLang="en-US" sz="1600" dirty="0" smtClean="0">
                <a:latin typeface="Alexandria" pitchFamily="2" charset="-78"/>
                <a:cs typeface="Alexandria" pitchFamily="2" charset="-78"/>
              </a:rPr>
            </a:br>
            <a:r>
              <a:rPr lang="ar-SA" altLang="en-US" sz="1600" dirty="0" smtClean="0">
                <a:latin typeface="Alexandria" pitchFamily="2" charset="-78"/>
                <a:cs typeface="Alexandria" pitchFamily="2" charset="-78"/>
              </a:rPr>
              <a:t>- أن تكون موضوعية وقابلة للتطبيق.</a:t>
            </a:r>
            <a:br>
              <a:rPr lang="ar-SA" altLang="en-US" sz="1600" dirty="0" smtClean="0">
                <a:latin typeface="Alexandria" pitchFamily="2" charset="-78"/>
                <a:cs typeface="Alexandria" pitchFamily="2" charset="-78"/>
              </a:rPr>
            </a:br>
            <a:r>
              <a:rPr lang="ar-SA" altLang="en-US" sz="1600" dirty="0" smtClean="0">
                <a:latin typeface="Alexandria" pitchFamily="2" charset="-78"/>
                <a:cs typeface="Alexandria" pitchFamily="2" charset="-78"/>
              </a:rPr>
              <a:t/>
            </a:r>
            <a:br>
              <a:rPr lang="ar-SA" altLang="en-US" sz="1600" dirty="0" smtClean="0">
                <a:latin typeface="Alexandria" pitchFamily="2" charset="-78"/>
                <a:cs typeface="Alexandria" pitchFamily="2" charset="-78"/>
              </a:rPr>
            </a:br>
            <a:endParaRPr lang="ar-SA" altLang="en-US" sz="1600" dirty="0" smtClean="0">
              <a:latin typeface="Alexandria" pitchFamily="2" charset="-78"/>
              <a:cs typeface="Alexandria" pitchFamily="2" charset="-78"/>
            </a:endParaRPr>
          </a:p>
        </p:txBody>
      </p:sp>
      <p:sp>
        <p:nvSpPr>
          <p:cNvPr id="9" name="Rectangle 4"/>
          <p:cNvSpPr txBox="1">
            <a:spLocks noChangeArrowheads="1"/>
          </p:cNvSpPr>
          <p:nvPr/>
        </p:nvSpPr>
        <p:spPr>
          <a:xfrm>
            <a:off x="1846382" y="1524000"/>
            <a:ext cx="4038600" cy="453072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rtl="1">
              <a:lnSpc>
                <a:spcPct val="200000"/>
              </a:lnSpc>
              <a:buFont typeface="Wingdings" panose="05000000000000000000" pitchFamily="2" charset="2"/>
              <a:buNone/>
            </a:pPr>
            <a:r>
              <a:rPr lang="ar-SA" altLang="en-US" sz="1600" b="1" dirty="0" smtClean="0">
                <a:solidFill>
                  <a:schemeClr val="accent2"/>
                </a:solidFill>
                <a:latin typeface="Alexandria" pitchFamily="2" charset="-78"/>
                <a:cs typeface="Alexandria" pitchFamily="2" charset="-78"/>
              </a:rPr>
              <a:t>2- مقترحات للبحوث المستقبلية: </a:t>
            </a:r>
            <a:endParaRPr lang="en-US" altLang="en-US" sz="1600" b="1" dirty="0" smtClean="0">
              <a:solidFill>
                <a:schemeClr val="accent2"/>
              </a:solidFill>
              <a:latin typeface="Alexandria" pitchFamily="2" charset="-78"/>
              <a:cs typeface="Alexandria" pitchFamily="2" charset="-78"/>
            </a:endParaRPr>
          </a:p>
          <a:p>
            <a:pPr algn="r" rtl="1">
              <a:lnSpc>
                <a:spcPct val="200000"/>
              </a:lnSpc>
              <a:buFont typeface="Wingdings" panose="05000000000000000000" pitchFamily="2" charset="2"/>
              <a:buNone/>
            </a:pPr>
            <a:r>
              <a:rPr lang="ar-SA" altLang="en-US" sz="1600" b="1" u="sng" dirty="0" smtClean="0">
                <a:solidFill>
                  <a:schemeClr val="folHlink"/>
                </a:solidFill>
                <a:latin typeface="Alexandria" pitchFamily="2" charset="-78"/>
                <a:cs typeface="Alexandria" pitchFamily="2" charset="-78"/>
              </a:rPr>
              <a:t>ويشترط في مقترحاته للبحوث المستقبلية :</a:t>
            </a:r>
            <a:endParaRPr lang="ar-SA" altLang="en-US" sz="1600" dirty="0" smtClean="0">
              <a:solidFill>
                <a:schemeClr val="folHlink"/>
              </a:solidFill>
              <a:latin typeface="Alexandria" pitchFamily="2" charset="-78"/>
              <a:cs typeface="Alexandria" pitchFamily="2" charset="-78"/>
            </a:endParaRPr>
          </a:p>
          <a:p>
            <a:pPr algn="r" rtl="1">
              <a:lnSpc>
                <a:spcPct val="200000"/>
              </a:lnSpc>
              <a:buFont typeface="Wingdings" panose="05000000000000000000" pitchFamily="2" charset="2"/>
              <a:buNone/>
            </a:pPr>
            <a:r>
              <a:rPr lang="ar-SA" altLang="en-US" sz="1600" dirty="0" smtClean="0">
                <a:latin typeface="Alexandria" pitchFamily="2" charset="-78"/>
                <a:cs typeface="Alexandria" pitchFamily="2" charset="-78"/>
              </a:rPr>
              <a:t>   - أن تكون مهمة و قابلة للبحث.</a:t>
            </a:r>
          </a:p>
          <a:p>
            <a:pPr algn="r" rtl="1">
              <a:lnSpc>
                <a:spcPct val="200000"/>
              </a:lnSpc>
              <a:buFont typeface="Wingdings" panose="05000000000000000000" pitchFamily="2" charset="2"/>
              <a:buNone/>
            </a:pPr>
            <a:r>
              <a:rPr lang="ar-SA" altLang="en-US" sz="1600" dirty="0" smtClean="0">
                <a:latin typeface="Alexandria" pitchFamily="2" charset="-78"/>
                <a:cs typeface="Alexandria" pitchFamily="2" charset="-78"/>
              </a:rPr>
              <a:t>   - أن يبذل جهدا في التفكير بها ، فهي مصدر معلومات يرجع لها الباحثين </a:t>
            </a:r>
            <a:endParaRPr lang="en-US" altLang="en-US" sz="1600" dirty="0" smtClean="0">
              <a:latin typeface="Alexandria" pitchFamily="2" charset="-78"/>
              <a:cs typeface="Alexandria" pitchFamily="2" charset="-78"/>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t>46</a:t>
            </a:fld>
            <a:endParaRPr lang="en-US"/>
          </a:p>
        </p:txBody>
      </p:sp>
    </p:spTree>
    <p:extLst>
      <p:ext uri="{BB962C8B-B14F-4D97-AF65-F5344CB8AC3E}">
        <p14:creationId xmlns:p14="http://schemas.microsoft.com/office/powerpoint/2010/main" val="3936717067"/>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952771" cy="400110"/>
          </a:xfrm>
          <a:prstGeom prst="rect">
            <a:avLst/>
          </a:prstGeom>
          <a:noFill/>
        </p:spPr>
        <p:txBody>
          <a:bodyPr wrap="square" rtlCol="0">
            <a:spAutoFit/>
          </a:bodyPr>
          <a:lstStyle/>
          <a:p>
            <a:pPr lvl="0" algn="ctr" fontAlgn="base">
              <a:spcBef>
                <a:spcPct val="0"/>
              </a:spcBef>
              <a:spcAft>
                <a:spcPct val="0"/>
              </a:spcAft>
              <a:defRPr/>
            </a:pPr>
            <a:r>
              <a:rPr lang="ar-SY" sz="2000" b="1" kern="0" dirty="0">
                <a:latin typeface="Alexandria" pitchFamily="2" charset="-78"/>
                <a:cs typeface="Alexandria" pitchFamily="2" charset="-78"/>
              </a:rPr>
              <a:t>مراكز البحث العلمي</a:t>
            </a:r>
            <a:endParaRPr lang="en-US" sz="2000" kern="0" dirty="0">
              <a:latin typeface="Alexandria" pitchFamily="2" charset="-78"/>
              <a:cs typeface="Alexandria" pitchFamily="2" charset="-78"/>
            </a:endParaRPr>
          </a:p>
        </p:txBody>
      </p:sp>
      <p:sp>
        <p:nvSpPr>
          <p:cNvPr id="7" name="TextBox 6"/>
          <p:cNvSpPr txBox="1"/>
          <p:nvPr/>
        </p:nvSpPr>
        <p:spPr>
          <a:xfrm>
            <a:off x="1645277" y="1419097"/>
            <a:ext cx="8417320" cy="2062103"/>
          </a:xfrm>
          <a:prstGeom prst="rect">
            <a:avLst/>
          </a:prstGeom>
          <a:noFill/>
        </p:spPr>
        <p:txBody>
          <a:bodyPr wrap="square" rtlCol="0">
            <a:spAutoFit/>
          </a:bodyPr>
          <a:lstStyle/>
          <a:p>
            <a:pPr marL="285750" indent="-285750" algn="just" rtl="1">
              <a:lnSpc>
                <a:spcPct val="200000"/>
              </a:lnSpc>
              <a:buFont typeface="Wingdings" panose="05000000000000000000" pitchFamily="2" charset="2"/>
              <a:buChar char="§"/>
            </a:pPr>
            <a:r>
              <a:rPr kumimoji="1" lang="ar-SY" altLang="ja-JP" sz="1600" b="1" kern="0" dirty="0">
                <a:solidFill>
                  <a:schemeClr val="tx1">
                    <a:lumMod val="75000"/>
                  </a:schemeClr>
                </a:solidFill>
                <a:latin typeface="Alexandria" pitchFamily="2" charset="-78"/>
                <a:cs typeface="Alexandria" pitchFamily="2" charset="-78"/>
              </a:rPr>
              <a:t>منها ما أنشئ في المجتمعات المتحضرة </a:t>
            </a:r>
            <a:r>
              <a:rPr kumimoji="1" lang="ar-SY" altLang="ja-JP" sz="1600" b="1" kern="0" dirty="0" smtClean="0">
                <a:solidFill>
                  <a:schemeClr val="tx1">
                    <a:lumMod val="75000"/>
                  </a:schemeClr>
                </a:solidFill>
                <a:latin typeface="Alexandria" pitchFamily="2" charset="-78"/>
                <a:cs typeface="Alexandria" pitchFamily="2" charset="-78"/>
              </a:rPr>
              <a:t>كمؤسسات</a:t>
            </a:r>
            <a:endParaRPr kumimoji="1" lang="en-US" altLang="ja-JP" sz="1600" b="1" kern="0" dirty="0" smtClean="0">
              <a:solidFill>
                <a:schemeClr val="tx1">
                  <a:lumMod val="75000"/>
                </a:schemeClr>
              </a:solidFill>
              <a:latin typeface="Alexandria" pitchFamily="2" charset="-78"/>
              <a:cs typeface="Alexandria" pitchFamily="2" charset="-78"/>
            </a:endParaRPr>
          </a:p>
          <a:p>
            <a:pPr marL="285750" indent="-285750" algn="just" rtl="1">
              <a:lnSpc>
                <a:spcPct val="200000"/>
              </a:lnSpc>
              <a:buFont typeface="Wingdings" panose="05000000000000000000" pitchFamily="2" charset="2"/>
              <a:buChar char="§"/>
            </a:pPr>
            <a:r>
              <a:rPr kumimoji="1" lang="ar-SY" altLang="ja-JP" sz="1600" b="1" kern="0" dirty="0">
                <a:solidFill>
                  <a:schemeClr val="tx1">
                    <a:lumMod val="75000"/>
                  </a:schemeClr>
                </a:solidFill>
                <a:latin typeface="Alexandria" pitchFamily="2" charset="-78"/>
                <a:cs typeface="Alexandria" pitchFamily="2" charset="-78"/>
              </a:rPr>
              <a:t>منها ما هو موجود في العديد من الجامعات</a:t>
            </a:r>
            <a:endParaRPr kumimoji="1" lang="ja-JP" altLang="en-US" sz="1600" b="1" kern="0" dirty="0">
              <a:solidFill>
                <a:schemeClr val="tx1">
                  <a:lumMod val="75000"/>
                </a:schemeClr>
              </a:solidFill>
              <a:latin typeface="Alexandria" pitchFamily="2" charset="-78"/>
              <a:cs typeface="Alexandria" pitchFamily="2" charset="-78"/>
            </a:endParaRPr>
          </a:p>
          <a:p>
            <a:pPr marL="285750" indent="-285750" algn="just" rtl="1">
              <a:lnSpc>
                <a:spcPct val="200000"/>
              </a:lnSpc>
              <a:buFont typeface="Wingdings" panose="05000000000000000000" pitchFamily="2" charset="2"/>
              <a:buChar char="§"/>
            </a:pPr>
            <a:r>
              <a:rPr kumimoji="1" lang="ar-SY" altLang="ja-JP" sz="1600" b="1" kern="0" dirty="0">
                <a:solidFill>
                  <a:schemeClr val="tx1">
                    <a:lumMod val="75000"/>
                  </a:schemeClr>
                </a:solidFill>
                <a:latin typeface="Alexandria" pitchFamily="2" charset="-78"/>
                <a:cs typeface="Alexandria" pitchFamily="2" charset="-78"/>
              </a:rPr>
              <a:t>منها ما هو موجود في الدول النامية لكن حصيلة إنتاجها محدود</a:t>
            </a:r>
            <a:endParaRPr kumimoji="1" lang="ja-JP" altLang="en-US" sz="1600" b="1" kern="0" dirty="0">
              <a:solidFill>
                <a:schemeClr val="tx1">
                  <a:lumMod val="75000"/>
                </a:schemeClr>
              </a:solidFill>
              <a:latin typeface="Alexandria" pitchFamily="2" charset="-78"/>
              <a:cs typeface="Alexandria" pitchFamily="2" charset="-78"/>
            </a:endParaRPr>
          </a:p>
          <a:p>
            <a:pPr marL="285750" indent="-285750" algn="just" rtl="1">
              <a:lnSpc>
                <a:spcPct val="200000"/>
              </a:lnSpc>
              <a:buFont typeface="Wingdings" panose="05000000000000000000" pitchFamily="2" charset="2"/>
              <a:buChar char="§"/>
            </a:pPr>
            <a:endParaRPr lang="ar-SY" altLang="ja-JP" sz="1600" dirty="0">
              <a:solidFill>
                <a:sysClr val="windowText" lastClr="000000"/>
              </a:solidFill>
              <a:latin typeface="Alexandria" pitchFamily="2" charset="-78"/>
              <a:ea typeface="ＭＳ Ｐゴシック" panose="020B0600070205080204" pitchFamily="34" charset="-128"/>
              <a:cs typeface="Alexandria" pitchFamily="2" charset="-78"/>
            </a:endParaRPr>
          </a:p>
        </p:txBody>
      </p:sp>
      <p:pic>
        <p:nvPicPr>
          <p:cNvPr id="8" name="صورة 27"/>
          <p:cNvPicPr>
            <a:picLocks noChangeAspect="1"/>
          </p:cNvPicPr>
          <p:nvPr/>
        </p:nvPicPr>
        <p:blipFill>
          <a:blip r:embed="rId3"/>
          <a:stretch>
            <a:fillRect/>
          </a:stretch>
        </p:blipFill>
        <p:spPr>
          <a:xfrm>
            <a:off x="7207882" y="3137580"/>
            <a:ext cx="1871634" cy="2542252"/>
          </a:xfrm>
          <a:prstGeom prst="rect">
            <a:avLst/>
          </a:prstGeom>
        </p:spPr>
      </p:pic>
      <p:pic>
        <p:nvPicPr>
          <p:cNvPr id="9" name="صورة 28"/>
          <p:cNvPicPr>
            <a:picLocks noChangeAspect="1"/>
          </p:cNvPicPr>
          <p:nvPr/>
        </p:nvPicPr>
        <p:blipFill>
          <a:blip r:embed="rId4"/>
          <a:stretch>
            <a:fillRect/>
          </a:stretch>
        </p:blipFill>
        <p:spPr>
          <a:xfrm>
            <a:off x="1376467" y="3346714"/>
            <a:ext cx="2218210" cy="2646563"/>
          </a:xfrm>
          <a:prstGeom prst="rect">
            <a:avLst/>
          </a:prstGeom>
        </p:spPr>
      </p:pic>
      <p:sp>
        <p:nvSpPr>
          <p:cNvPr id="10" name="Slide Number Placeholder 9"/>
          <p:cNvSpPr>
            <a:spLocks noGrp="1"/>
          </p:cNvSpPr>
          <p:nvPr>
            <p:ph type="sldNum" sz="quarter" idx="12"/>
          </p:nvPr>
        </p:nvSpPr>
        <p:spPr/>
        <p:txBody>
          <a:bodyPr/>
          <a:lstStyle/>
          <a:p>
            <a:fld id="{F7542ADD-394E-41F3-B704-951748884AEE}" type="slidenum">
              <a:rPr lang="en-US" smtClean="0"/>
              <a:t>47</a:t>
            </a:fld>
            <a:endParaRPr lang="en-US"/>
          </a:p>
        </p:txBody>
      </p:sp>
    </p:spTree>
    <p:extLst>
      <p:ext uri="{BB962C8B-B14F-4D97-AF65-F5344CB8AC3E}">
        <p14:creationId xmlns:p14="http://schemas.microsoft.com/office/powerpoint/2010/main" val="908564559"/>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952771" cy="400110"/>
          </a:xfrm>
          <a:prstGeom prst="rect">
            <a:avLst/>
          </a:prstGeom>
          <a:noFill/>
        </p:spPr>
        <p:txBody>
          <a:bodyPr wrap="square" rtlCol="0">
            <a:spAutoFit/>
          </a:bodyPr>
          <a:lstStyle/>
          <a:p>
            <a:pPr lvl="0" algn="ctr" fontAlgn="base">
              <a:spcBef>
                <a:spcPct val="0"/>
              </a:spcBef>
              <a:spcAft>
                <a:spcPct val="0"/>
              </a:spcAft>
              <a:defRPr/>
            </a:pPr>
            <a:r>
              <a:rPr lang="ar-SY" sz="2000" b="1" kern="0" dirty="0">
                <a:latin typeface="Alexandria" pitchFamily="2" charset="-78"/>
                <a:cs typeface="Alexandria" pitchFamily="2" charset="-78"/>
              </a:rPr>
              <a:t> </a:t>
            </a:r>
            <a:r>
              <a:rPr lang="ar-SY" sz="2000" b="1" kern="0" dirty="0" smtClean="0">
                <a:latin typeface="Alexandria" pitchFamily="2" charset="-78"/>
                <a:cs typeface="Alexandria" pitchFamily="2" charset="-78"/>
              </a:rPr>
              <a:t>مهام مراكز </a:t>
            </a:r>
            <a:r>
              <a:rPr lang="ar-SY" sz="2000" b="1" kern="0" dirty="0">
                <a:latin typeface="Alexandria" pitchFamily="2" charset="-78"/>
                <a:cs typeface="Alexandria" pitchFamily="2" charset="-78"/>
              </a:rPr>
              <a:t>البحث العلمي</a:t>
            </a:r>
            <a:endParaRPr lang="en-US" sz="2000" kern="0" dirty="0">
              <a:latin typeface="Alexandria" pitchFamily="2" charset="-78"/>
              <a:cs typeface="Alexandria" pitchFamily="2" charset="-78"/>
            </a:endParaRPr>
          </a:p>
        </p:txBody>
      </p:sp>
      <p:pic>
        <p:nvPicPr>
          <p:cNvPr id="10" name="Picture 9"/>
          <p:cNvPicPr>
            <a:picLocks noChangeAspect="1"/>
          </p:cNvPicPr>
          <p:nvPr/>
        </p:nvPicPr>
        <p:blipFill>
          <a:blip r:embed="rId3"/>
          <a:stretch>
            <a:fillRect/>
          </a:stretch>
        </p:blipFill>
        <p:spPr>
          <a:xfrm>
            <a:off x="299956" y="1285191"/>
            <a:ext cx="10895584" cy="4927698"/>
          </a:xfrm>
          <a:prstGeom prst="rect">
            <a:avLst/>
          </a:prstGeom>
        </p:spPr>
      </p:pic>
      <p:sp>
        <p:nvSpPr>
          <p:cNvPr id="7" name="Slide Number Placeholder 6"/>
          <p:cNvSpPr>
            <a:spLocks noGrp="1"/>
          </p:cNvSpPr>
          <p:nvPr>
            <p:ph type="sldNum" sz="quarter" idx="12"/>
          </p:nvPr>
        </p:nvSpPr>
        <p:spPr/>
        <p:txBody>
          <a:bodyPr/>
          <a:lstStyle/>
          <a:p>
            <a:fld id="{F7542ADD-394E-41F3-B704-951748884AEE}" type="slidenum">
              <a:rPr lang="en-US" smtClean="0"/>
              <a:t>48</a:t>
            </a:fld>
            <a:endParaRPr lang="en-US"/>
          </a:p>
        </p:txBody>
      </p:sp>
    </p:spTree>
    <p:extLst>
      <p:ext uri="{BB962C8B-B14F-4D97-AF65-F5344CB8AC3E}">
        <p14:creationId xmlns:p14="http://schemas.microsoft.com/office/powerpoint/2010/main" val="2812889319"/>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952771" cy="400110"/>
          </a:xfrm>
          <a:prstGeom prst="rect">
            <a:avLst/>
          </a:prstGeom>
          <a:noFill/>
        </p:spPr>
        <p:txBody>
          <a:bodyPr wrap="square" rtlCol="0">
            <a:spAutoFit/>
          </a:bodyPr>
          <a:lstStyle/>
          <a:p>
            <a:pPr lvl="0" algn="ctr" fontAlgn="base">
              <a:spcBef>
                <a:spcPct val="0"/>
              </a:spcBef>
              <a:spcAft>
                <a:spcPct val="0"/>
              </a:spcAft>
              <a:defRPr/>
            </a:pPr>
            <a:r>
              <a:rPr lang="ar-SY" sz="2000" b="1" kern="0" dirty="0">
                <a:latin typeface="Alexandria" pitchFamily="2" charset="-78"/>
                <a:cs typeface="Alexandria" pitchFamily="2" charset="-78"/>
              </a:rPr>
              <a:t> </a:t>
            </a:r>
            <a:r>
              <a:rPr lang="ar-SY" sz="2000" b="1" kern="0" dirty="0" smtClean="0">
                <a:latin typeface="Alexandria" pitchFamily="2" charset="-78"/>
                <a:cs typeface="Alexandria" pitchFamily="2" charset="-78"/>
              </a:rPr>
              <a:t>مهام مراكز </a:t>
            </a:r>
            <a:r>
              <a:rPr lang="ar-SY" sz="2000" b="1" kern="0" dirty="0">
                <a:latin typeface="Alexandria" pitchFamily="2" charset="-78"/>
                <a:cs typeface="Alexandria" pitchFamily="2" charset="-78"/>
              </a:rPr>
              <a:t>البحث العلمي</a:t>
            </a:r>
            <a:endParaRPr lang="en-US" sz="2000" kern="0" dirty="0">
              <a:latin typeface="Alexandria" pitchFamily="2" charset="-78"/>
              <a:cs typeface="Alexandria" pitchFamily="2" charset="-78"/>
            </a:endParaRPr>
          </a:p>
        </p:txBody>
      </p:sp>
      <p:pic>
        <p:nvPicPr>
          <p:cNvPr id="8" name="Picture 7"/>
          <p:cNvPicPr>
            <a:picLocks noChangeAspect="1"/>
          </p:cNvPicPr>
          <p:nvPr/>
        </p:nvPicPr>
        <p:blipFill>
          <a:blip r:embed="rId3"/>
          <a:stretch>
            <a:fillRect/>
          </a:stretch>
        </p:blipFill>
        <p:spPr>
          <a:xfrm>
            <a:off x="381886" y="1207629"/>
            <a:ext cx="10553139" cy="4442740"/>
          </a:xfrm>
          <a:prstGeom prst="rect">
            <a:avLst/>
          </a:prstGeom>
        </p:spPr>
      </p:pic>
      <p:pic>
        <p:nvPicPr>
          <p:cNvPr id="9" name="Picture 8"/>
          <p:cNvPicPr>
            <a:picLocks noChangeAspect="1"/>
          </p:cNvPicPr>
          <p:nvPr/>
        </p:nvPicPr>
        <p:blipFill>
          <a:blip r:embed="rId4"/>
          <a:stretch>
            <a:fillRect/>
          </a:stretch>
        </p:blipFill>
        <p:spPr>
          <a:xfrm>
            <a:off x="396865" y="5219008"/>
            <a:ext cx="10538160" cy="1627078"/>
          </a:xfrm>
          <a:prstGeom prst="rect">
            <a:avLst/>
          </a:prstGeom>
        </p:spPr>
      </p:pic>
      <p:sp>
        <p:nvSpPr>
          <p:cNvPr id="7" name="Slide Number Placeholder 6"/>
          <p:cNvSpPr>
            <a:spLocks noGrp="1"/>
          </p:cNvSpPr>
          <p:nvPr>
            <p:ph type="sldNum" sz="quarter" idx="12"/>
          </p:nvPr>
        </p:nvSpPr>
        <p:spPr/>
        <p:txBody>
          <a:bodyPr/>
          <a:lstStyle/>
          <a:p>
            <a:fld id="{F7542ADD-394E-41F3-B704-951748884AEE}" type="slidenum">
              <a:rPr lang="en-US" smtClean="0"/>
              <a:t>49</a:t>
            </a:fld>
            <a:endParaRPr lang="en-US"/>
          </a:p>
        </p:txBody>
      </p:sp>
    </p:spTree>
    <p:extLst>
      <p:ext uri="{BB962C8B-B14F-4D97-AF65-F5344CB8AC3E}">
        <p14:creationId xmlns:p14="http://schemas.microsoft.com/office/powerpoint/2010/main" val="1414011756"/>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1"/>
            <a:ext cx="9345750" cy="52093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952771" cy="400110"/>
          </a:xfrm>
          <a:prstGeom prst="rect">
            <a:avLst/>
          </a:prstGeom>
          <a:noFill/>
        </p:spPr>
        <p:txBody>
          <a:bodyPr wrap="square" rtlCol="0">
            <a:spAutoFit/>
          </a:bodyPr>
          <a:lstStyle/>
          <a:p>
            <a:pPr lvl="0" algn="ctr" fontAlgn="base">
              <a:spcBef>
                <a:spcPct val="0"/>
              </a:spcBef>
              <a:spcAft>
                <a:spcPct val="0"/>
              </a:spcAft>
              <a:defRPr/>
            </a:pPr>
            <a:r>
              <a:rPr lang="ar-SY" sz="2000" b="1" kern="0" dirty="0" smtClean="0">
                <a:latin typeface="Alexandria" pitchFamily="2" charset="-78"/>
                <a:cs typeface="Alexandria" pitchFamily="2" charset="-78"/>
              </a:rPr>
              <a:t>عوامل نجاح مراكز البحث العلمي</a:t>
            </a:r>
            <a:endParaRPr lang="en-US" sz="2000" kern="0" dirty="0">
              <a:latin typeface="Alexandria" pitchFamily="2" charset="-78"/>
              <a:cs typeface="Alexandria" pitchFamily="2" charset="-78"/>
            </a:endParaRPr>
          </a:p>
        </p:txBody>
      </p:sp>
      <p:pic>
        <p:nvPicPr>
          <p:cNvPr id="10" name="Picture 9"/>
          <p:cNvPicPr>
            <a:picLocks noChangeAspect="1"/>
          </p:cNvPicPr>
          <p:nvPr/>
        </p:nvPicPr>
        <p:blipFill>
          <a:blip r:embed="rId3"/>
          <a:stretch>
            <a:fillRect/>
          </a:stretch>
        </p:blipFill>
        <p:spPr>
          <a:xfrm>
            <a:off x="1333001" y="1357027"/>
            <a:ext cx="8828272" cy="4954352"/>
          </a:xfrm>
          <a:prstGeom prst="rect">
            <a:avLst/>
          </a:prstGeom>
        </p:spPr>
      </p:pic>
      <p:sp>
        <p:nvSpPr>
          <p:cNvPr id="7" name="Slide Number Placeholder 6"/>
          <p:cNvSpPr>
            <a:spLocks noGrp="1"/>
          </p:cNvSpPr>
          <p:nvPr>
            <p:ph type="sldNum" sz="quarter" idx="12"/>
          </p:nvPr>
        </p:nvSpPr>
        <p:spPr/>
        <p:txBody>
          <a:bodyPr/>
          <a:lstStyle/>
          <a:p>
            <a:fld id="{F7542ADD-394E-41F3-B704-951748884AEE}" type="slidenum">
              <a:rPr lang="en-US" smtClean="0"/>
              <a:t>50</a:t>
            </a:fld>
            <a:endParaRPr lang="en-US"/>
          </a:p>
        </p:txBody>
      </p:sp>
    </p:spTree>
    <p:extLst>
      <p:ext uri="{BB962C8B-B14F-4D97-AF65-F5344CB8AC3E}">
        <p14:creationId xmlns:p14="http://schemas.microsoft.com/office/powerpoint/2010/main" val="3804524141"/>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952771" cy="430887"/>
          </a:xfrm>
          <a:prstGeom prst="rect">
            <a:avLst/>
          </a:prstGeom>
          <a:noFill/>
        </p:spPr>
        <p:txBody>
          <a:bodyPr wrap="square" rtlCol="0">
            <a:spAutoFit/>
          </a:bodyPr>
          <a:lstStyle/>
          <a:p>
            <a:pPr lvl="0" algn="ctr" fontAlgn="base">
              <a:spcBef>
                <a:spcPct val="0"/>
              </a:spcBef>
              <a:spcAft>
                <a:spcPct val="0"/>
              </a:spcAft>
              <a:defRPr/>
            </a:pPr>
            <a:r>
              <a:rPr lang="ar-SY" sz="2200" b="1" kern="0" dirty="0" smtClean="0">
                <a:latin typeface="Alexandria" pitchFamily="2" charset="-78"/>
                <a:cs typeface="Alexandria" pitchFamily="2" charset="-78"/>
              </a:rPr>
              <a:t>خلاصة</a:t>
            </a:r>
            <a:endParaRPr lang="en-US" sz="2200" kern="0" dirty="0">
              <a:latin typeface="Alexandria" pitchFamily="2" charset="-78"/>
              <a:cs typeface="Alexandria" pitchFamily="2" charset="-78"/>
            </a:endParaRPr>
          </a:p>
        </p:txBody>
      </p:sp>
      <p:pic>
        <p:nvPicPr>
          <p:cNvPr id="8" name="รูปภาพ 1">
            <a:extLst>
              <a:ext uri="{FF2B5EF4-FFF2-40B4-BE49-F238E27FC236}">
                <a16:creationId xmlns:a16="http://schemas.microsoft.com/office/drawing/2014/main" id="{41E68A1F-5DE8-4430-898E-CC60606A7C5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80965" y="1353442"/>
            <a:ext cx="4772313" cy="4202594"/>
          </a:xfrm>
          <a:prstGeom prst="rect">
            <a:avLst/>
          </a:prstGeom>
        </p:spPr>
      </p:pic>
      <p:sp>
        <p:nvSpPr>
          <p:cNvPr id="9" name="مستطيل 58">
            <a:extLst>
              <a:ext uri="{FF2B5EF4-FFF2-40B4-BE49-F238E27FC236}">
                <a16:creationId xmlns:a16="http://schemas.microsoft.com/office/drawing/2014/main" id="{659FEE8E-457D-4B63-8CE8-0E0F86C953D6}"/>
              </a:ext>
            </a:extLst>
          </p:cNvPr>
          <p:cNvSpPr/>
          <p:nvPr/>
        </p:nvSpPr>
        <p:spPr>
          <a:xfrm>
            <a:off x="5454957" y="1563064"/>
            <a:ext cx="4475747" cy="2887579"/>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defTabSz="685800">
              <a:defRPr/>
            </a:pPr>
            <a:endParaRPr lang="en-US" sz="1350">
              <a:solidFill>
                <a:srgbClr val="23387D"/>
              </a:solidFill>
              <a:latin typeface="Verdana"/>
            </a:endParaRPr>
          </a:p>
        </p:txBody>
      </p:sp>
      <p:sp>
        <p:nvSpPr>
          <p:cNvPr id="10" name="مربع نص 59">
            <a:extLst>
              <a:ext uri="{FF2B5EF4-FFF2-40B4-BE49-F238E27FC236}">
                <a16:creationId xmlns:a16="http://schemas.microsoft.com/office/drawing/2014/main" id="{2876C3E3-2DE1-4E2B-899C-E0A683BED9B3}"/>
              </a:ext>
            </a:extLst>
          </p:cNvPr>
          <p:cNvSpPr txBox="1"/>
          <p:nvPr/>
        </p:nvSpPr>
        <p:spPr>
          <a:xfrm>
            <a:off x="3756906" y="2167847"/>
            <a:ext cx="4421606" cy="400494"/>
          </a:xfrm>
          <a:prstGeom prst="rect">
            <a:avLst/>
          </a:prstGeom>
          <a:noFill/>
        </p:spPr>
        <p:txBody>
          <a:bodyPr wrap="square" rtlCol="0">
            <a:spAutoFit/>
          </a:bodyPr>
          <a:lstStyle/>
          <a:p>
            <a:pPr defTabSz="685800">
              <a:lnSpc>
                <a:spcPct val="115000"/>
              </a:lnSpc>
              <a:spcAft>
                <a:spcPts val="750"/>
              </a:spcAft>
              <a:defRPr/>
            </a:pPr>
            <a:r>
              <a:rPr lang="ar-SY" dirty="0">
                <a:ln w="0"/>
                <a:solidFill>
                  <a:srgbClr val="050707"/>
                </a:solidFill>
                <a:effectLst>
                  <a:outerShdw blurRad="38100" dist="19050" dir="2700000" algn="tl" rotWithShape="0">
                    <a:srgbClr val="23387D">
                      <a:alpha val="40000"/>
                    </a:srgbClr>
                  </a:outerShdw>
                </a:effectLst>
                <a:latin typeface="Calibri" panose="020F0502020204030204" pitchFamily="34" charset="0"/>
                <a:ea typeface="Calibri" panose="020F0502020204030204" pitchFamily="34" charset="0"/>
                <a:cs typeface="Simplified Arabic" panose="02020603050405020304" pitchFamily="18" charset="-78"/>
              </a:rPr>
              <a:t> </a:t>
            </a:r>
            <a:endParaRPr lang="en-US" sz="1350" dirty="0">
              <a:ln w="0"/>
              <a:solidFill>
                <a:srgbClr val="050707"/>
              </a:solidFill>
              <a:effectLst>
                <a:outerShdw blurRad="38100" dist="19050" dir="2700000" algn="tl" rotWithShape="0">
                  <a:srgbClr val="23387D">
                    <a:alpha val="40000"/>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1" name="Isosceles Triangle 57">
            <a:extLst>
              <a:ext uri="{FF2B5EF4-FFF2-40B4-BE49-F238E27FC236}">
                <a16:creationId xmlns:a16="http://schemas.microsoft.com/office/drawing/2014/main" id="{E2612EE5-B87A-4CD8-B944-64E9495C09D9}"/>
              </a:ext>
            </a:extLst>
          </p:cNvPr>
          <p:cNvSpPr/>
          <p:nvPr/>
        </p:nvSpPr>
        <p:spPr>
          <a:xfrm>
            <a:off x="9473546" y="3763716"/>
            <a:ext cx="234850" cy="530924"/>
          </a:xfrm>
          <a:custGeom>
            <a:avLst/>
            <a:gdLst>
              <a:gd name="connsiteX0" fmla="*/ 1148449 w 1346449"/>
              <a:gd name="connsiteY0" fmla="*/ 2457725 h 3249725"/>
              <a:gd name="connsiteX1" fmla="*/ 198001 w 1346449"/>
              <a:gd name="connsiteY1" fmla="*/ 2457725 h 3249725"/>
              <a:gd name="connsiteX2" fmla="*/ 1 w 1346449"/>
              <a:gd name="connsiteY2" fmla="*/ 3249725 h 3249725"/>
              <a:gd name="connsiteX3" fmla="*/ 1346449 w 1346449"/>
              <a:gd name="connsiteY3" fmla="*/ 3249725 h 3249725"/>
              <a:gd name="connsiteX4" fmla="*/ 1148449 w 1346449"/>
              <a:gd name="connsiteY4" fmla="*/ 2457725 h 3249725"/>
              <a:gd name="connsiteX5" fmla="*/ 755186 w 1346449"/>
              <a:gd name="connsiteY5" fmla="*/ 82950 h 3249725"/>
              <a:gd name="connsiteX6" fmla="*/ 734449 w 1346449"/>
              <a:gd name="connsiteY6" fmla="*/ 1314594 h 3249725"/>
              <a:gd name="connsiteX7" fmla="*/ 853246 w 1346449"/>
              <a:gd name="connsiteY7" fmla="*/ 1483214 h 3249725"/>
              <a:gd name="connsiteX8" fmla="*/ 673226 w 1346449"/>
              <a:gd name="connsiteY8" fmla="*/ 1663234 h 3249725"/>
              <a:gd name="connsiteX9" fmla="*/ 493206 w 1346449"/>
              <a:gd name="connsiteY9" fmla="*/ 1483214 h 3249725"/>
              <a:gd name="connsiteX10" fmla="*/ 612000 w 1346449"/>
              <a:gd name="connsiteY10" fmla="*/ 1314595 h 3249725"/>
              <a:gd name="connsiteX11" fmla="*/ 612000 w 1346449"/>
              <a:gd name="connsiteY11" fmla="*/ 0 h 3249725"/>
              <a:gd name="connsiteX12" fmla="*/ 2939 w 1346449"/>
              <a:gd name="connsiteY12" fmla="*/ 1574694 h 3249725"/>
              <a:gd name="connsiteX13" fmla="*/ 0 w 1346449"/>
              <a:gd name="connsiteY13" fmla="*/ 1574694 h 3249725"/>
              <a:gd name="connsiteX14" fmla="*/ 2009 w 1346449"/>
              <a:gd name="connsiteY14" fmla="*/ 1577097 h 3249725"/>
              <a:gd name="connsiteX15" fmla="*/ 0 w 1346449"/>
              <a:gd name="connsiteY15" fmla="*/ 1582292 h 3249725"/>
              <a:gd name="connsiteX16" fmla="*/ 6353 w 1346449"/>
              <a:gd name="connsiteY16" fmla="*/ 1582292 h 3249725"/>
              <a:gd name="connsiteX17" fmla="*/ 273414 w 1346449"/>
              <a:gd name="connsiteY17" fmla="*/ 2376121 h 3249725"/>
              <a:gd name="connsiteX18" fmla="*/ 1091887 w 1346449"/>
              <a:gd name="connsiteY18" fmla="*/ 2366694 h 3249725"/>
              <a:gd name="connsiteX19" fmla="*/ 1340768 w 1346449"/>
              <a:gd name="connsiteY19" fmla="*/ 1582292 h 3249725"/>
              <a:gd name="connsiteX20" fmla="*/ 1346449 w 1346449"/>
              <a:gd name="connsiteY20" fmla="*/ 1582292 h 3249725"/>
              <a:gd name="connsiteX21" fmla="*/ 1344512 w 1346449"/>
              <a:gd name="connsiteY21" fmla="*/ 1577284 h 3249725"/>
              <a:gd name="connsiteX22" fmla="*/ 1346448 w 1346449"/>
              <a:gd name="connsiteY22" fmla="*/ 1574694 h 3249725"/>
              <a:gd name="connsiteX23" fmla="*/ 1343510 w 1346449"/>
              <a:gd name="connsiteY23" fmla="*/ 1574694 h 3249725"/>
              <a:gd name="connsiteX24" fmla="*/ 755186 w 1346449"/>
              <a:gd name="connsiteY24" fmla="*/ 82950 h 3249725"/>
              <a:gd name="connsiteX0" fmla="*/ 1148449 w 1346449"/>
              <a:gd name="connsiteY0" fmla="*/ 2374775 h 3166775"/>
              <a:gd name="connsiteX1" fmla="*/ 198001 w 1346449"/>
              <a:gd name="connsiteY1" fmla="*/ 2374775 h 3166775"/>
              <a:gd name="connsiteX2" fmla="*/ 1 w 1346449"/>
              <a:gd name="connsiteY2" fmla="*/ 3166775 h 3166775"/>
              <a:gd name="connsiteX3" fmla="*/ 1346449 w 1346449"/>
              <a:gd name="connsiteY3" fmla="*/ 3166775 h 3166775"/>
              <a:gd name="connsiteX4" fmla="*/ 1148449 w 1346449"/>
              <a:gd name="connsiteY4" fmla="*/ 2374775 h 3166775"/>
              <a:gd name="connsiteX5" fmla="*/ 755186 w 1346449"/>
              <a:gd name="connsiteY5" fmla="*/ 0 h 3166775"/>
              <a:gd name="connsiteX6" fmla="*/ 734449 w 1346449"/>
              <a:gd name="connsiteY6" fmla="*/ 1231644 h 3166775"/>
              <a:gd name="connsiteX7" fmla="*/ 853246 w 1346449"/>
              <a:gd name="connsiteY7" fmla="*/ 1400264 h 3166775"/>
              <a:gd name="connsiteX8" fmla="*/ 673226 w 1346449"/>
              <a:gd name="connsiteY8" fmla="*/ 1580284 h 3166775"/>
              <a:gd name="connsiteX9" fmla="*/ 493206 w 1346449"/>
              <a:gd name="connsiteY9" fmla="*/ 1400264 h 3166775"/>
              <a:gd name="connsiteX10" fmla="*/ 612000 w 1346449"/>
              <a:gd name="connsiteY10" fmla="*/ 1231645 h 3166775"/>
              <a:gd name="connsiteX11" fmla="*/ 591263 w 1346449"/>
              <a:gd name="connsiteY11" fmla="*/ 10368 h 3166775"/>
              <a:gd name="connsiteX12" fmla="*/ 2939 w 1346449"/>
              <a:gd name="connsiteY12" fmla="*/ 1491744 h 3166775"/>
              <a:gd name="connsiteX13" fmla="*/ 0 w 1346449"/>
              <a:gd name="connsiteY13" fmla="*/ 1491744 h 3166775"/>
              <a:gd name="connsiteX14" fmla="*/ 2009 w 1346449"/>
              <a:gd name="connsiteY14" fmla="*/ 1494147 h 3166775"/>
              <a:gd name="connsiteX15" fmla="*/ 0 w 1346449"/>
              <a:gd name="connsiteY15" fmla="*/ 1499342 h 3166775"/>
              <a:gd name="connsiteX16" fmla="*/ 6353 w 1346449"/>
              <a:gd name="connsiteY16" fmla="*/ 1499342 h 3166775"/>
              <a:gd name="connsiteX17" fmla="*/ 273414 w 1346449"/>
              <a:gd name="connsiteY17" fmla="*/ 2293171 h 3166775"/>
              <a:gd name="connsiteX18" fmla="*/ 1091887 w 1346449"/>
              <a:gd name="connsiteY18" fmla="*/ 2283744 h 3166775"/>
              <a:gd name="connsiteX19" fmla="*/ 1340768 w 1346449"/>
              <a:gd name="connsiteY19" fmla="*/ 1499342 h 3166775"/>
              <a:gd name="connsiteX20" fmla="*/ 1346449 w 1346449"/>
              <a:gd name="connsiteY20" fmla="*/ 1499342 h 3166775"/>
              <a:gd name="connsiteX21" fmla="*/ 1344512 w 1346449"/>
              <a:gd name="connsiteY21" fmla="*/ 1494334 h 3166775"/>
              <a:gd name="connsiteX22" fmla="*/ 1346448 w 1346449"/>
              <a:gd name="connsiteY22" fmla="*/ 1491744 h 3166775"/>
              <a:gd name="connsiteX23" fmla="*/ 1343510 w 1346449"/>
              <a:gd name="connsiteY23" fmla="*/ 1491744 h 3166775"/>
              <a:gd name="connsiteX24" fmla="*/ 755186 w 1346449"/>
              <a:gd name="connsiteY24" fmla="*/ 0 h 3166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346449" h="3166775">
                <a:moveTo>
                  <a:pt x="1148449" y="2374775"/>
                </a:moveTo>
                <a:lnTo>
                  <a:pt x="198001" y="2374775"/>
                </a:lnTo>
                <a:lnTo>
                  <a:pt x="1" y="3166775"/>
                </a:lnTo>
                <a:lnTo>
                  <a:pt x="1346449" y="3166775"/>
                </a:lnTo>
                <a:lnTo>
                  <a:pt x="1148449" y="2374775"/>
                </a:lnTo>
                <a:close/>
                <a:moveTo>
                  <a:pt x="755186" y="0"/>
                </a:moveTo>
                <a:cubicBezTo>
                  <a:pt x="755186" y="438198"/>
                  <a:pt x="734449" y="793446"/>
                  <a:pt x="734449" y="1231644"/>
                </a:cubicBezTo>
                <a:cubicBezTo>
                  <a:pt x="803843" y="1256124"/>
                  <a:pt x="853246" y="1322425"/>
                  <a:pt x="853246" y="1400264"/>
                </a:cubicBezTo>
                <a:cubicBezTo>
                  <a:pt x="853246" y="1499686"/>
                  <a:pt x="772648" y="1580284"/>
                  <a:pt x="673226" y="1580284"/>
                </a:cubicBezTo>
                <a:cubicBezTo>
                  <a:pt x="573804" y="1580284"/>
                  <a:pt x="493206" y="1499686"/>
                  <a:pt x="493206" y="1400264"/>
                </a:cubicBezTo>
                <a:cubicBezTo>
                  <a:pt x="493206" y="1322426"/>
                  <a:pt x="542608" y="1256126"/>
                  <a:pt x="612000" y="1231645"/>
                </a:cubicBezTo>
                <a:lnTo>
                  <a:pt x="591263" y="10368"/>
                </a:lnTo>
                <a:lnTo>
                  <a:pt x="2939" y="1491744"/>
                </a:lnTo>
                <a:lnTo>
                  <a:pt x="0" y="1491744"/>
                </a:lnTo>
                <a:lnTo>
                  <a:pt x="2009" y="1494147"/>
                </a:lnTo>
                <a:lnTo>
                  <a:pt x="0" y="1499342"/>
                </a:lnTo>
                <a:lnTo>
                  <a:pt x="6353" y="1499342"/>
                </a:lnTo>
                <a:cubicBezTo>
                  <a:pt x="274151" y="1797289"/>
                  <a:pt x="320153" y="2031319"/>
                  <a:pt x="273414" y="2293171"/>
                </a:cubicBezTo>
                <a:lnTo>
                  <a:pt x="1091887" y="2283744"/>
                </a:lnTo>
                <a:cubicBezTo>
                  <a:pt x="1035756" y="1984266"/>
                  <a:pt x="1081794" y="1833397"/>
                  <a:pt x="1340768" y="1499342"/>
                </a:cubicBezTo>
                <a:lnTo>
                  <a:pt x="1346449" y="1499342"/>
                </a:lnTo>
                <a:lnTo>
                  <a:pt x="1344512" y="1494334"/>
                </a:lnTo>
                <a:cubicBezTo>
                  <a:pt x="1345124" y="1493447"/>
                  <a:pt x="1345785" y="1492596"/>
                  <a:pt x="1346448" y="1491744"/>
                </a:cubicBezTo>
                <a:lnTo>
                  <a:pt x="1343510" y="1491744"/>
                </a:lnTo>
                <a:cubicBezTo>
                  <a:pt x="1140490" y="966846"/>
                  <a:pt x="958206" y="524898"/>
                  <a:pt x="755186" y="0"/>
                </a:cubicBezTo>
                <a:close/>
              </a:path>
            </a:pathLst>
          </a:custGeom>
          <a:solidFill>
            <a:srgbClr val="1ED0A6"/>
          </a:solidFill>
          <a:ln w="12700" cap="flat" cmpd="sng" algn="ctr">
            <a:noFill/>
            <a:prstDash val="solid"/>
            <a:miter lim="800000"/>
          </a:ln>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defTabSz="685715">
              <a:defRPr/>
            </a:pPr>
            <a:endParaRPr lang="ko-KR" altLang="en-US" sz="2025" kern="0" dirty="0">
              <a:solidFill>
                <a:prstClr val="white"/>
              </a:solidFill>
              <a:latin typeface="Arial"/>
            </a:endParaRPr>
          </a:p>
        </p:txBody>
      </p:sp>
      <p:sp>
        <p:nvSpPr>
          <p:cNvPr id="12" name="مربع نص 1">
            <a:extLst>
              <a:ext uri="{FF2B5EF4-FFF2-40B4-BE49-F238E27FC236}">
                <a16:creationId xmlns:a16="http://schemas.microsoft.com/office/drawing/2014/main" id="{D5D07F09-531F-419C-921B-2F16CC099EDC}"/>
              </a:ext>
            </a:extLst>
          </p:cNvPr>
          <p:cNvSpPr txBox="1"/>
          <p:nvPr/>
        </p:nvSpPr>
        <p:spPr>
          <a:xfrm>
            <a:off x="5625848" y="2284274"/>
            <a:ext cx="4159721" cy="1323439"/>
          </a:xfrm>
          <a:prstGeom prst="rect">
            <a:avLst/>
          </a:prstGeom>
          <a:noFill/>
        </p:spPr>
        <p:txBody>
          <a:bodyPr wrap="square" rtlCol="0">
            <a:spAutoFit/>
          </a:bodyPr>
          <a:lstStyle/>
          <a:p>
            <a:pPr algn="ctr" defTabSz="685800">
              <a:defRPr/>
            </a:pPr>
            <a:r>
              <a:rPr lang="ar-SY" sz="2000" b="1" dirty="0">
                <a:solidFill>
                  <a:schemeClr val="tx1">
                    <a:lumMod val="75000"/>
                  </a:schemeClr>
                </a:solidFill>
                <a:latin typeface="Simplified Arabic" panose="02020603050405020304" pitchFamily="18" charset="-78"/>
                <a:cs typeface="Simplified Arabic" panose="02020603050405020304" pitchFamily="18" charset="-78"/>
              </a:rPr>
              <a:t>للبحث العلمي دور فاعل في عمليات التطوير والتنمية ولكن ما زالت البلاد العربية بحاجة لتنشيط البحث العلمي وتطويره الأمر الذي يؤدي إلى تطورها وحل أخطر مشاكلها</a:t>
            </a:r>
            <a:r>
              <a:rPr lang="ar-SY" sz="2000" dirty="0">
                <a:solidFill>
                  <a:schemeClr val="tx1">
                    <a:lumMod val="75000"/>
                  </a:schemeClr>
                </a:solidFill>
                <a:latin typeface="Simplified Arabic" panose="02020603050405020304" pitchFamily="18" charset="-78"/>
                <a:cs typeface="Simplified Arabic" panose="02020603050405020304" pitchFamily="18" charset="-78"/>
              </a:rPr>
              <a:t>.</a:t>
            </a:r>
          </a:p>
        </p:txBody>
      </p:sp>
      <p:pic>
        <p:nvPicPr>
          <p:cNvPr id="13" name="صورة 4">
            <a:extLst>
              <a:ext uri="{FF2B5EF4-FFF2-40B4-BE49-F238E27FC236}">
                <a16:creationId xmlns:a16="http://schemas.microsoft.com/office/drawing/2014/main" id="{44E9C636-D323-435A-9DBB-21F40F7EEF33}"/>
              </a:ext>
            </a:extLst>
          </p:cNvPr>
          <p:cNvPicPr>
            <a:picLocks noChangeAspect="1"/>
          </p:cNvPicPr>
          <p:nvPr/>
        </p:nvPicPr>
        <p:blipFill>
          <a:blip r:embed="rId4"/>
          <a:stretch>
            <a:fillRect/>
          </a:stretch>
        </p:blipFill>
        <p:spPr>
          <a:xfrm>
            <a:off x="1722646" y="1353442"/>
            <a:ext cx="3245523" cy="337558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7" name="Slide Number Placeholder 6"/>
          <p:cNvSpPr>
            <a:spLocks noGrp="1"/>
          </p:cNvSpPr>
          <p:nvPr>
            <p:ph type="sldNum" sz="quarter" idx="12"/>
          </p:nvPr>
        </p:nvSpPr>
        <p:spPr/>
        <p:txBody>
          <a:bodyPr/>
          <a:lstStyle/>
          <a:p>
            <a:fld id="{F7542ADD-394E-41F3-B704-951748884AEE}" type="slidenum">
              <a:rPr lang="en-US" smtClean="0"/>
              <a:t>51</a:t>
            </a:fld>
            <a:endParaRPr lang="en-US"/>
          </a:p>
        </p:txBody>
      </p:sp>
    </p:spTree>
    <p:extLst>
      <p:ext uri="{BB962C8B-B14F-4D97-AF65-F5344CB8AC3E}">
        <p14:creationId xmlns:p14="http://schemas.microsoft.com/office/powerpoint/2010/main" val="3290834896"/>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schemas.microsoft.com/office/2006/metadata/properties"/>
    <ds:schemaRef ds:uri="http://schemas.microsoft.com/office/2006/documentManagement/types"/>
    <ds:schemaRef ds:uri="http://purl.org/dc/terms/"/>
    <ds:schemaRef ds:uri="http://purl.org/dc/dcmitype/"/>
    <ds:schemaRef ds:uri="688354b5-287c-4cda-825e-1d7935aea40e"/>
    <ds:schemaRef ds:uri="http://schemas.microsoft.com/office/infopath/2007/PartnerControls"/>
    <ds:schemaRef ds:uri="http://www.w3.org/XML/1998/namespace"/>
    <ds:schemaRef ds:uri="http://schemas.openxmlformats.org/package/2006/metadata/core-properties"/>
    <ds:schemaRef ds:uri="aca13214-df29-4e3c-a050-857c0bf7bd8e"/>
    <ds:schemaRef ds:uri="http://purl.org/dc/elements/1.1/"/>
  </ds:schemaRefs>
</ds:datastoreItem>
</file>

<file path=customXml/itemProps3.xml><?xml version="1.0" encoding="utf-8"?>
<ds:datastoreItem xmlns:ds="http://schemas.openxmlformats.org/officeDocument/2006/customXml" ds:itemID="{4671E649-0BAB-420C-AA10-4A042D87FC6E}"/>
</file>

<file path=docProps/app.xml><?xml version="1.0" encoding="utf-8"?>
<Properties xmlns="http://schemas.openxmlformats.org/officeDocument/2006/extended-properties" xmlns:vt="http://schemas.openxmlformats.org/officeDocument/2006/docPropsVTypes">
  <TotalTime>852</TotalTime>
  <Words>2522</Words>
  <Application>Microsoft Office PowerPoint</Application>
  <PresentationFormat>Widescreen</PresentationFormat>
  <Paragraphs>330</Paragraphs>
  <Slides>52</Slides>
  <Notes>6</Notes>
  <HiddenSlides>0</HiddenSlides>
  <MMClips>0</MMClips>
  <ScaleCrop>false</ScaleCrop>
  <HeadingPairs>
    <vt:vector size="6" baseType="variant">
      <vt:variant>
        <vt:lpstr>Fonts Used</vt:lpstr>
      </vt:variant>
      <vt:variant>
        <vt:i4>18</vt:i4>
      </vt:variant>
      <vt:variant>
        <vt:lpstr>Theme</vt:lpstr>
      </vt:variant>
      <vt:variant>
        <vt:i4>1</vt:i4>
      </vt:variant>
      <vt:variant>
        <vt:lpstr>Slide Titles</vt:lpstr>
      </vt:variant>
      <vt:variant>
        <vt:i4>52</vt:i4>
      </vt:variant>
    </vt:vector>
  </HeadingPairs>
  <TitlesOfParts>
    <vt:vector size="71" baseType="lpstr">
      <vt:lpstr>맑은 고딕</vt:lpstr>
      <vt:lpstr>ＭＳ Ｐゴシック</vt:lpstr>
      <vt:lpstr>游ゴシック</vt:lpstr>
      <vt:lpstr>Alexandria</vt:lpstr>
      <vt:lpstr>Arial</vt:lpstr>
      <vt:lpstr>Calibri</vt:lpstr>
      <vt:lpstr>Calibri Light</vt:lpstr>
      <vt:lpstr>Open Sans</vt:lpstr>
      <vt:lpstr>Roboto</vt:lpstr>
      <vt:lpstr>Roboto Light</vt:lpstr>
      <vt:lpstr>Roboto Lt</vt:lpstr>
      <vt:lpstr>Route 159 Light</vt:lpstr>
      <vt:lpstr>Route 159 SemiBold</vt:lpstr>
      <vt:lpstr>Simplified Arabic</vt:lpstr>
      <vt:lpstr>Tajawal Medium</vt:lpstr>
      <vt:lpstr>Times New Roman</vt:lpstr>
      <vt:lpstr>Verdana</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ASUS</cp:lastModifiedBy>
  <cp:revision>84</cp:revision>
  <dcterms:created xsi:type="dcterms:W3CDTF">2023-04-29T09:08:00Z</dcterms:created>
  <dcterms:modified xsi:type="dcterms:W3CDTF">2025-01-23T00:51:31Z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