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303" r:id="rId5"/>
    <p:sldId id="529" r:id="rId6"/>
    <p:sldId id="484" r:id="rId7"/>
    <p:sldId id="537" r:id="rId8"/>
    <p:sldId id="536" r:id="rId9"/>
    <p:sldId id="483" r:id="rId10"/>
    <p:sldId id="545" r:id="rId11"/>
    <p:sldId id="485" r:id="rId12"/>
    <p:sldId id="487" r:id="rId13"/>
    <p:sldId id="488" r:id="rId14"/>
    <p:sldId id="489" r:id="rId15"/>
    <p:sldId id="547" r:id="rId16"/>
    <p:sldId id="490" r:id="rId17"/>
    <p:sldId id="546" r:id="rId18"/>
    <p:sldId id="491" r:id="rId19"/>
    <p:sldId id="538" r:id="rId20"/>
    <p:sldId id="493" r:id="rId21"/>
    <p:sldId id="494" r:id="rId22"/>
    <p:sldId id="495" r:id="rId23"/>
    <p:sldId id="496" r:id="rId24"/>
    <p:sldId id="497" r:id="rId25"/>
    <p:sldId id="500" r:id="rId26"/>
    <p:sldId id="548" r:id="rId27"/>
    <p:sldId id="549" r:id="rId28"/>
    <p:sldId id="501" r:id="rId29"/>
    <p:sldId id="502" r:id="rId30"/>
    <p:sldId id="503" r:id="rId31"/>
    <p:sldId id="550" r:id="rId32"/>
    <p:sldId id="504" r:id="rId33"/>
    <p:sldId id="553" r:id="rId34"/>
    <p:sldId id="531" r:id="rId35"/>
    <p:sldId id="551" r:id="rId36"/>
    <p:sldId id="532" r:id="rId37"/>
    <p:sldId id="508" r:id="rId38"/>
    <p:sldId id="534" r:id="rId39"/>
    <p:sldId id="509" r:id="rId40"/>
    <p:sldId id="552" r:id="rId41"/>
    <p:sldId id="510" r:id="rId42"/>
    <p:sldId id="511" r:id="rId43"/>
    <p:sldId id="513" r:id="rId44"/>
    <p:sldId id="514" r:id="rId45"/>
    <p:sldId id="539" r:id="rId46"/>
    <p:sldId id="540" r:id="rId47"/>
    <p:sldId id="541" r:id="rId48"/>
    <p:sldId id="542" r:id="rId49"/>
    <p:sldId id="543" r:id="rId50"/>
    <p:sldId id="517"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545"/>
            <p14:sldId id="485"/>
            <p14:sldId id="487"/>
            <p14:sldId id="488"/>
            <p14:sldId id="489"/>
            <p14:sldId id="547"/>
            <p14:sldId id="490"/>
            <p14:sldId id="546"/>
            <p14:sldId id="491"/>
            <p14:sldId id="538"/>
            <p14:sldId id="493"/>
            <p14:sldId id="494"/>
            <p14:sldId id="495"/>
            <p14:sldId id="496"/>
            <p14:sldId id="497"/>
            <p14:sldId id="500"/>
            <p14:sldId id="548"/>
            <p14:sldId id="549"/>
            <p14:sldId id="501"/>
            <p14:sldId id="502"/>
            <p14:sldId id="503"/>
            <p14:sldId id="550"/>
            <p14:sldId id="504"/>
            <p14:sldId id="553"/>
            <p14:sldId id="531"/>
            <p14:sldId id="551"/>
            <p14:sldId id="532"/>
            <p14:sldId id="508"/>
            <p14:sldId id="534"/>
            <p14:sldId id="509"/>
            <p14:sldId id="552"/>
            <p14:sldId id="510"/>
            <p14:sldId id="511"/>
            <p14:sldId id="513"/>
            <p14:sldId id="514"/>
            <p14:sldId id="539"/>
            <p14:sldId id="540"/>
            <p14:sldId id="541"/>
            <p14:sldId id="542"/>
            <p14:sldId id="543"/>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PMG663</a:t>
            </a:r>
          </a:p>
          <a:p>
            <a:r>
              <a:rPr lang="en-US" sz="3200" dirty="0"/>
              <a:t>Managing Reputational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2</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043" y="1841242"/>
            <a:ext cx="11678036" cy="4031873"/>
          </a:xfrm>
          <a:prstGeom prst="rect">
            <a:avLst/>
          </a:prstGeom>
        </p:spPr>
        <p:txBody>
          <a:bodyPr wrap="square">
            <a:spAutoFit/>
          </a:bodyPr>
          <a:lstStyle/>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nature of reputation and the risks involved in a supply chain setting.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Understanding</a:t>
            </a:r>
            <a:r>
              <a:rPr lang="en-US" sz="3200" dirty="0">
                <a:latin typeface="Times New Roman" panose="02020603050405020304" pitchFamily="18" charset="0"/>
                <a:cs typeface="Times New Roman" panose="02020603050405020304" pitchFamily="18" charset="0"/>
              </a:rPr>
              <a:t>, identifying, and mitigating reputational risks becomes a key management task.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Our </a:t>
            </a:r>
            <a:r>
              <a:rPr lang="en-US" sz="3200" dirty="0">
                <a:latin typeface="Times New Roman" panose="02020603050405020304" pitchFamily="18" charset="0"/>
                <a:cs typeface="Times New Roman" panose="02020603050405020304" pitchFamily="18" charset="0"/>
              </a:rPr>
              <a:t>four-lenses CSR perspective enables </a:t>
            </a:r>
            <a:r>
              <a:rPr lang="en-US" sz="3200" dirty="0" smtClean="0">
                <a:latin typeface="Times New Roman" panose="02020603050405020304" pitchFamily="18" charset="0"/>
                <a:cs typeface="Times New Roman" panose="02020603050405020304" pitchFamily="18" charset="0"/>
              </a:rPr>
              <a:t>companies </a:t>
            </a:r>
            <a:r>
              <a:rPr lang="en-US" sz="3200" dirty="0">
                <a:latin typeface="Times New Roman" panose="02020603050405020304" pitchFamily="18" charset="0"/>
                <a:cs typeface="Times New Roman" panose="02020603050405020304" pitchFamily="18" charset="0"/>
              </a:rPr>
              <a:t>to improve upon the risk identification process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7161" y="1787345"/>
            <a:ext cx="11846830" cy="452431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face of ever expanding global markets, supply chain risks have become increasingly important</a:t>
            </a:r>
            <a:r>
              <a:rPr lang="en-US" sz="3200" dirty="0" smtClean="0">
                <a:latin typeface="Times New Roman" panose="02020603050405020304" pitchFamily="18" charset="0"/>
                <a:cs typeface="Times New Roman" panose="02020603050405020304" pitchFamily="18" charset="0"/>
              </a:rPr>
              <a:t>.</a:t>
            </a:r>
          </a:p>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Most professionals are fully aware of the risks that have the potential to disrupt supplies such as minor design problems or even natural disasters. </a:t>
            </a:r>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there is one kind of risk that has been often overlooked in supply chain management but is now becoming a threat: reputational risk</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Reputation is a dynamic and valuable asset that has been shown to mitigate the negative outcomes stemming from a </a:t>
            </a:r>
            <a:r>
              <a:rPr lang="en-US" sz="3200" dirty="0" smtClean="0">
                <a:solidFill>
                  <a:schemeClr val="tx1"/>
                </a:solidFill>
                <a:latin typeface="Times New Roman" panose="02020603050405020304" pitchFamily="18" charset="0"/>
                <a:cs typeface="Times New Roman" panose="02020603050405020304" pitchFamily="18" charset="0"/>
              </a:rPr>
              <a:t>crisis and </a:t>
            </a:r>
            <a:r>
              <a:rPr lang="en-US" sz="3200" dirty="0">
                <a:solidFill>
                  <a:schemeClr val="tx1"/>
                </a:solidFill>
                <a:latin typeface="Times New Roman" panose="02020603050405020304" pitchFamily="18" charset="0"/>
                <a:cs typeface="Times New Roman" panose="02020603050405020304" pitchFamily="18" charset="0"/>
              </a:rPr>
              <a:t>serves as a fundamental source of competitive advantage </a:t>
            </a:r>
            <a:r>
              <a:rPr lang="en-US" sz="3200" dirty="0" smtClean="0">
                <a:solidFill>
                  <a:schemeClr val="tx1"/>
                </a:solidFill>
                <a:latin typeface="Times New Roman" panose="02020603050405020304" pitchFamily="18" charset="0"/>
                <a:cs typeface="Times New Roman" panose="02020603050405020304" pitchFamily="18" charset="0"/>
              </a:rPr>
              <a:t>.</a:t>
            </a:r>
          </a:p>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The significance for managing the organization’s reputation cannot be over stated – particularly in the supply chain context</a:t>
            </a: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40755" y="713394"/>
            <a:ext cx="5857694"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Corporate </a:t>
            </a:r>
            <a:r>
              <a:rPr lang="en-US" sz="3200" b="1" dirty="0" smtClean="0">
                <a:latin typeface="Times New Roman" panose="02020603050405020304" pitchFamily="18" charset="0"/>
                <a:cs typeface="Times New Roman" panose="02020603050405020304" pitchFamily="18" charset="0"/>
              </a:rPr>
              <a:t>Reputation definition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9718" y="1503561"/>
            <a:ext cx="11846830" cy="4671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9718" y="1503561"/>
            <a:ext cx="11992282" cy="4031873"/>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There are three </a:t>
            </a:r>
            <a:r>
              <a:rPr lang="en-US" sz="3200" b="1" dirty="0">
                <a:latin typeface="Times New Roman" panose="02020603050405020304" pitchFamily="18" charset="0"/>
                <a:cs typeface="Times New Roman" panose="02020603050405020304" pitchFamily="18" charset="0"/>
              </a:rPr>
              <a:t>foundational elements in the development of a reputation</a:t>
            </a:r>
            <a:r>
              <a:rPr lang="en-US" sz="3200" b="1"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First, it is based upon perceptions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Second, it is the aggregated </a:t>
            </a:r>
            <a:r>
              <a:rPr lang="en-US" sz="3200" dirty="0" smtClean="0">
                <a:latin typeface="Times New Roman" panose="02020603050405020304" pitchFamily="18" charset="0"/>
                <a:cs typeface="Times New Roman" panose="02020603050405020304" pitchFamily="18" charset="0"/>
              </a:rPr>
              <a:t>perceptions </a:t>
            </a:r>
            <a:r>
              <a:rPr lang="en-US" sz="3200" dirty="0">
                <a:latin typeface="Times New Roman" panose="02020603050405020304" pitchFamily="18" charset="0"/>
                <a:cs typeface="Times New Roman" panose="02020603050405020304" pitchFamily="18" charset="0"/>
              </a:rPr>
              <a:t>of all stakeholder groups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third, it is comparative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Individuals form an impression of who and what an organization represents by their individual </a:t>
            </a:r>
            <a:r>
              <a:rPr lang="en-US" sz="3200" dirty="0" smtClean="0">
                <a:latin typeface="Times New Roman" panose="02020603050405020304" pitchFamily="18" charset="0"/>
                <a:cs typeface="Times New Roman" panose="02020603050405020304" pitchFamily="18" charset="0"/>
              </a:rPr>
              <a:t>experiences </a:t>
            </a:r>
            <a:r>
              <a:rPr lang="en-US" sz="3200" dirty="0">
                <a:latin typeface="Times New Roman" panose="02020603050405020304" pitchFamily="18" charset="0"/>
                <a:cs typeface="Times New Roman" panose="02020603050405020304" pitchFamily="18" charset="0"/>
              </a:rPr>
              <a:t>with the firm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by the way the firm manages its asset</a:t>
            </a:r>
          </a:p>
        </p:txBody>
      </p:sp>
      <p:sp>
        <p:nvSpPr>
          <p:cNvPr id="3" name="TextBox 2"/>
          <p:cNvSpPr txBox="1"/>
          <p:nvPr/>
        </p:nvSpPr>
        <p:spPr>
          <a:xfrm>
            <a:off x="2495824" y="647538"/>
            <a:ext cx="644920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Foundation elements of Reputation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75401" y="1345306"/>
            <a:ext cx="11808590" cy="5162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2836" y="1481383"/>
            <a:ext cx="11587989" cy="5170646"/>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In the former,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b="1" dirty="0" smtClean="0">
                <a:solidFill>
                  <a:srgbClr val="002060"/>
                </a:solidFill>
                <a:latin typeface="Times New Roman" panose="02020603050405020304" pitchFamily="18" charset="0"/>
                <a:cs typeface="Times New Roman" panose="02020603050405020304" pitchFamily="18" charset="0"/>
              </a:rPr>
              <a:t>The actions, </a:t>
            </a: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impression is shaped by the consumer’s experience with the firm regarding its actions (including how the firm interacts with the local community</a:t>
            </a:r>
            <a:r>
              <a:rPr lang="en-US" sz="3000" dirty="0" smtClean="0">
                <a:solidFill>
                  <a:srgbClr val="00206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3000" dirty="0" smtClean="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solidFill>
                  <a:srgbClr val="002060"/>
                </a:solidFill>
                <a:latin typeface="Times New Roman" panose="02020603050405020304" pitchFamily="18" charset="0"/>
                <a:cs typeface="Times New Roman" panose="02020603050405020304" pitchFamily="18" charset="0"/>
              </a:rPr>
              <a:t> </a:t>
            </a:r>
            <a:r>
              <a:rPr lang="en-US" sz="3000" b="1" dirty="0">
                <a:solidFill>
                  <a:srgbClr val="002060"/>
                </a:solidFill>
                <a:latin typeface="Times New Roman" panose="02020603050405020304" pitchFamily="18" charset="0"/>
                <a:cs typeface="Times New Roman" panose="02020603050405020304" pitchFamily="18" charset="0"/>
              </a:rPr>
              <a:t>the offering </a:t>
            </a:r>
            <a:r>
              <a:rPr lang="en-US" sz="3000" dirty="0">
                <a:latin typeface="Times New Roman" panose="02020603050405020304" pitchFamily="18" charset="0"/>
                <a:cs typeface="Times New Roman" panose="02020603050405020304" pitchFamily="18" charset="0"/>
              </a:rPr>
              <a:t>(including products and services</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and lastly </a:t>
            </a:r>
            <a:r>
              <a:rPr lang="en-US" sz="3000" b="1" dirty="0">
                <a:solidFill>
                  <a:srgbClr val="002060"/>
                </a:solidFill>
                <a:latin typeface="Times New Roman" panose="02020603050405020304" pitchFamily="18" charset="0"/>
                <a:cs typeface="Times New Roman" panose="02020603050405020304" pitchFamily="18" charset="0"/>
              </a:rPr>
              <a:t>the firm’s communications </a:t>
            </a:r>
            <a:r>
              <a:rPr lang="en-US" sz="3000" dirty="0">
                <a:latin typeface="Times New Roman" panose="02020603050405020304" pitchFamily="18" charset="0"/>
                <a:cs typeface="Times New Roman" panose="02020603050405020304" pitchFamily="18" charset="0"/>
              </a:rPr>
              <a:t>(including official standards and third-party certifications). </a:t>
            </a:r>
            <a:endParaRPr lang="en-US" sz="3000" dirty="0" smtClean="0">
              <a:latin typeface="Times New Roman" panose="02020603050405020304" pitchFamily="18" charset="0"/>
              <a:cs typeface="Times New Roman" panose="02020603050405020304" pitchFamily="18" charset="0"/>
            </a:endParaRPr>
          </a:p>
          <a:p>
            <a:pPr algn="just"/>
            <a:r>
              <a:rPr lang="en-US" sz="3000" dirty="0" smtClean="0">
                <a:latin typeface="Times New Roman" panose="02020603050405020304" pitchFamily="18" charset="0"/>
                <a:cs typeface="Times New Roman" panose="02020603050405020304" pitchFamily="18" charset="0"/>
              </a:rPr>
              <a:t>These </a:t>
            </a:r>
            <a:r>
              <a:rPr lang="en-US" sz="3000" dirty="0">
                <a:latin typeface="Times New Roman" panose="02020603050405020304" pitchFamily="18" charset="0"/>
                <a:cs typeface="Times New Roman" panose="02020603050405020304" pitchFamily="18" charset="0"/>
              </a:rPr>
              <a:t>three triggers convey an impression, and when considered collectively with other stakeholders, result in a </a:t>
            </a:r>
            <a:r>
              <a:rPr lang="en-US" sz="3000" dirty="0" smtClean="0">
                <a:latin typeface="Times New Roman" panose="02020603050405020304" pitchFamily="18" charset="0"/>
                <a:cs typeface="Times New Roman" panose="02020603050405020304" pitchFamily="18" charset="0"/>
              </a:rPr>
              <a:t>reputation</a:t>
            </a:r>
            <a:endParaRPr lang="en-US" sz="3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611880" y="570393"/>
            <a:ext cx="3934090"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Reputational triggers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75401" y="1486712"/>
            <a:ext cx="11808590" cy="487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147" y="1638664"/>
            <a:ext cx="11202214"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These are thus </a:t>
            </a:r>
            <a:r>
              <a:rPr lang="en-US" sz="3200" b="1" dirty="0" smtClean="0">
                <a:latin typeface="Times New Roman" panose="02020603050405020304" pitchFamily="18" charset="0"/>
                <a:cs typeface="Times New Roman" panose="02020603050405020304" pitchFamily="18" charset="0"/>
              </a:rPr>
              <a:t>considered </a:t>
            </a:r>
            <a:r>
              <a:rPr lang="en-US" sz="3200" b="1" dirty="0">
                <a:latin typeface="Times New Roman" panose="02020603050405020304" pitchFamily="18" charset="0"/>
                <a:cs typeface="Times New Roman" panose="02020603050405020304" pitchFamily="18" charset="0"/>
              </a:rPr>
              <a:t>‘reputational triggers</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Take </a:t>
            </a:r>
            <a:r>
              <a:rPr lang="en-US" sz="3200" dirty="0">
                <a:latin typeface="Times New Roman" panose="02020603050405020304" pitchFamily="18" charset="0"/>
                <a:cs typeface="Times New Roman" panose="02020603050405020304" pitchFamily="18" charset="0"/>
              </a:rPr>
              <a:t>for instance </a:t>
            </a:r>
            <a:r>
              <a:rPr lang="en-US" sz="3200" dirty="0" err="1">
                <a:latin typeface="Times New Roman" panose="02020603050405020304" pitchFamily="18" charset="0"/>
                <a:cs typeface="Times New Roman" panose="02020603050405020304" pitchFamily="18" charset="0"/>
              </a:rPr>
              <a:t>McWane</a:t>
            </a:r>
            <a:r>
              <a:rPr lang="en-US" sz="3200" dirty="0">
                <a:latin typeface="Times New Roman" panose="02020603050405020304" pitchFamily="18" charset="0"/>
                <a:cs typeface="Times New Roman" panose="02020603050405020304" pitchFamily="18" charset="0"/>
              </a:rPr>
              <a:t> Inc., a U.S. manufacturer of pipe used in municipal utilities. Its reputation for being a dangerous company is due in large part by its actions associated to the health and safety of its employees. Over the years, a significant number of employees have been injured or killed while working at the </a:t>
            </a:r>
            <a:r>
              <a:rPr lang="en-US" sz="3200" dirty="0" smtClean="0">
                <a:latin typeface="Times New Roman" panose="02020603050405020304" pitchFamily="18" charset="0"/>
                <a:cs typeface="Times New Roman" panose="02020603050405020304" pitchFamily="18" charset="0"/>
              </a:rPr>
              <a:t>facilities.</a:t>
            </a:r>
            <a:endParaRPr lang="en-US"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323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81" y="1345306"/>
            <a:ext cx="1172491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62471" y="3613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83119" y="52354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46870"/>
            <a:ext cx="11621744"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Inc. (the U.S. technology company) has the reputation of being an innovator. This is a result of their product offerings, sporting state of the art design, and cutting edge technology. </a:t>
            </a:r>
            <a:endParaRPr lang="en-US" sz="2800" dirty="0" smtClean="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Lastly</a:t>
            </a:r>
            <a:r>
              <a:rPr lang="en-US" sz="2800" dirty="0">
                <a:latin typeface="Times New Roman" panose="02020603050405020304" pitchFamily="18" charset="0"/>
                <a:cs typeface="Times New Roman" panose="02020603050405020304" pitchFamily="18" charset="0"/>
              </a:rPr>
              <a:t>, whether we read it on social media platforms, on the firm’s own website, or hear it from other stakeholders, we may decide that the BMW may not be the vehicle of our choice. It is a decision based upon a series of communications that influenced our perception. Others may have a completely different opinion. We, as consumers, pay attention to information that we deem relevant, which in turn impacts our views and resulting </a:t>
            </a:r>
            <a:r>
              <a:rPr lang="en-US" sz="2800" dirty="0" smtClean="0">
                <a:latin typeface="Times New Roman" panose="02020603050405020304" pitchFamily="18" charset="0"/>
                <a:cs typeface="Times New Roman" panose="02020603050405020304" pitchFamily="18" charset="0"/>
              </a:rPr>
              <a:t>reputation</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79" y="1345307"/>
            <a:ext cx="11724911" cy="5224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three general triggers, </a:t>
            </a:r>
            <a:r>
              <a:rPr lang="en-US" sz="2800" b="1" dirty="0">
                <a:solidFill>
                  <a:schemeClr val="tx1"/>
                </a:solidFill>
                <a:latin typeface="Times New Roman" panose="02020603050405020304" pitchFamily="18" charset="0"/>
                <a:cs typeface="Times New Roman" panose="02020603050405020304" pitchFamily="18" charset="0"/>
              </a:rPr>
              <a:t>actions, offering and communications </a:t>
            </a:r>
            <a:r>
              <a:rPr lang="en-US" sz="2800" dirty="0">
                <a:solidFill>
                  <a:schemeClr val="tx1"/>
                </a:solidFill>
                <a:latin typeface="Times New Roman" panose="02020603050405020304" pitchFamily="18" charset="0"/>
                <a:cs typeface="Times New Roman" panose="02020603050405020304" pitchFamily="18" charset="0"/>
              </a:rPr>
              <a:t>are made up of individual dimensions that form the basis of a reputation.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Before </a:t>
            </a:r>
            <a:r>
              <a:rPr lang="en-US" sz="2800" dirty="0">
                <a:solidFill>
                  <a:schemeClr val="tx1"/>
                </a:solidFill>
                <a:latin typeface="Times New Roman" panose="02020603050405020304" pitchFamily="18" charset="0"/>
                <a:cs typeface="Times New Roman" panose="02020603050405020304" pitchFamily="18" charset="0"/>
              </a:rPr>
              <a:t>proceeding to look at these more closely, it is important to </a:t>
            </a:r>
            <a:r>
              <a:rPr lang="en-US" sz="2800" dirty="0" smtClean="0">
                <a:solidFill>
                  <a:schemeClr val="tx1"/>
                </a:solidFill>
                <a:latin typeface="Times New Roman" panose="02020603050405020304" pitchFamily="18" charset="0"/>
                <a:cs typeface="Times New Roman" panose="02020603050405020304" pitchFamily="18" charset="0"/>
              </a:rPr>
              <a:t>recognize </a:t>
            </a:r>
            <a:r>
              <a:rPr lang="en-US" sz="2800" dirty="0">
                <a:solidFill>
                  <a:schemeClr val="tx1"/>
                </a:solidFill>
                <a:latin typeface="Times New Roman" panose="02020603050405020304" pitchFamily="18" charset="0"/>
                <a:cs typeface="Times New Roman" panose="02020603050405020304" pitchFamily="18" charset="0"/>
              </a:rPr>
              <a:t>that we often associate a firm’s reputation with the end-consumer market</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But if we were to broaden our focus beyond the consumer, even past the retailer, multiple stakeholder groups would come under consideration. In this larger context, we then see that reputation is relevant in both the business-to-consumer (B2C) and the business-to-business (B2B) setting. In order to capture the various impressions,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59340"/>
            <a:ext cx="11275606"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Each trigger has </a:t>
            </a:r>
            <a:r>
              <a:rPr lang="en-US" sz="2800" b="1" dirty="0">
                <a:latin typeface="Times New Roman" panose="02020603050405020304" pitchFamily="18" charset="0"/>
                <a:cs typeface="Times New Roman" panose="02020603050405020304" pitchFamily="18" charset="0"/>
              </a:rPr>
              <a:t>specific dimensions </a:t>
            </a:r>
            <a:r>
              <a:rPr lang="en-US" sz="2800" dirty="0">
                <a:latin typeface="Times New Roman" panose="02020603050405020304" pitchFamily="18" charset="0"/>
                <a:cs typeface="Times New Roman" panose="02020603050405020304" pitchFamily="18" charset="0"/>
              </a:rPr>
              <a:t>that are relevant for all stakeholder groups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The  </a:t>
            </a:r>
            <a:r>
              <a:rPr lang="en-US" sz="2800" dirty="0">
                <a:latin typeface="Times New Roman" panose="02020603050405020304" pitchFamily="18" charset="0"/>
                <a:cs typeface="Times New Roman" panose="02020603050405020304" pitchFamily="18" charset="0"/>
              </a:rPr>
              <a:t>end-consumers’ </a:t>
            </a:r>
            <a:r>
              <a:rPr lang="en-US" sz="2800" dirty="0" smtClean="0">
                <a:latin typeface="Times New Roman" panose="02020603050405020304" pitchFamily="18" charset="0"/>
                <a:cs typeface="Times New Roman" panose="02020603050405020304" pitchFamily="18" charset="0"/>
              </a:rPr>
              <a:t>perceptions </a:t>
            </a:r>
            <a:r>
              <a:rPr lang="en-US" sz="2800" dirty="0">
                <a:latin typeface="Times New Roman" panose="02020603050405020304" pitchFamily="18" charset="0"/>
                <a:cs typeface="Times New Roman" panose="02020603050405020304" pitchFamily="18" charset="0"/>
              </a:rPr>
              <a:t>play a dominant role for today’s market-oriented companies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With respect to the first trigger, the firm’s actions, this entails the quality of management, how management treats its employees, how the firm’s resources are being utilized, what long-term investments are made, their corporate social responsibility efforts, the image that is casted and lastly</a:t>
            </a:r>
          </a:p>
        </p:txBody>
      </p:sp>
      <p:sp>
        <p:nvSpPr>
          <p:cNvPr id="3" name="TextBox 2"/>
          <p:cNvSpPr txBox="1"/>
          <p:nvPr/>
        </p:nvSpPr>
        <p:spPr>
          <a:xfrm>
            <a:off x="2682240" y="379705"/>
            <a:ext cx="4698915" cy="584775"/>
          </a:xfrm>
          <a:prstGeom prst="rect">
            <a:avLst/>
          </a:prstGeom>
          <a:noFill/>
        </p:spPr>
        <p:txBody>
          <a:bodyPr wrap="none" rtlCol="0">
            <a:spAutoFit/>
          </a:bodyPr>
          <a:lstStyle/>
          <a:p>
            <a:r>
              <a:rPr lang="en-US" sz="3200" b="1" dirty="0" smtClean="0"/>
              <a:t>Dimensions of the Triggers</a:t>
            </a:r>
            <a:endParaRPr lang="en-US" sz="3200" b="1" dirty="0"/>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677758"/>
            <a:ext cx="115760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triggers serve as a set of variables for the formation and development of a reputation, which reflects a multi-stakeholder acuity whether it is in a B2C or B2B setting.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Within </a:t>
            </a:r>
            <a:r>
              <a:rPr lang="en-US" sz="3200" dirty="0">
                <a:latin typeface="Times New Roman" panose="02020603050405020304" pitchFamily="18" charset="0"/>
                <a:cs typeface="Times New Roman" panose="02020603050405020304" pitchFamily="18" charset="0"/>
              </a:rPr>
              <a:t>each of the three triggers, we can see how corporate reputation can be developed or in particular easily damaged ,</a:t>
            </a:r>
            <a:r>
              <a:rPr lang="en-US" sz="3200" dirty="0" smtClean="0">
                <a:latin typeface="Times New Roman" panose="02020603050405020304" pitchFamily="18" charset="0"/>
                <a:cs typeface="Times New Roman" panose="02020603050405020304" pitchFamily="18" charset="0"/>
              </a:rPr>
              <a:t>especially </a:t>
            </a:r>
            <a:r>
              <a:rPr lang="en-US" sz="3200" dirty="0">
                <a:latin typeface="Times New Roman" panose="02020603050405020304" pitchFamily="18" charset="0"/>
                <a:cs typeface="Times New Roman" panose="02020603050405020304" pitchFamily="18" charset="0"/>
              </a:rPr>
              <a:t>when it is not developed, managed, and protected in a timely and appropriate fashion </a:t>
            </a:r>
            <a:r>
              <a:rPr lang="en-US" sz="32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6241" y="1685495"/>
            <a:ext cx="1158775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1" y="1685495"/>
            <a:ext cx="11033759" cy="4537071"/>
          </a:xfrm>
          <a:prstGeom prst="rect">
            <a:avLst/>
          </a:prstGeom>
        </p:spPr>
      </p:pic>
    </p:spTree>
    <p:extLst>
      <p:ext uri="{BB962C8B-B14F-4D97-AF65-F5344CB8AC3E}">
        <p14:creationId xmlns:p14="http://schemas.microsoft.com/office/powerpoint/2010/main" val="3049625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Reputational risks are defined as the cumulative likelihood that events resulting from exogenous or endogenous sources can occur and negatively impact the stakeholder’s perception of the firm’s </a:t>
            </a:r>
            <a:r>
              <a:rPr lang="en-US" sz="2800" dirty="0" smtClean="0">
                <a:solidFill>
                  <a:schemeClr val="tx1"/>
                </a:solidFill>
                <a:latin typeface="Times New Roman" panose="02020603050405020304" pitchFamily="18" charset="0"/>
                <a:cs typeface="Times New Roman" panose="02020603050405020304" pitchFamily="18" charset="0"/>
              </a:rPr>
              <a:t>behavior </a:t>
            </a:r>
            <a:r>
              <a:rPr lang="en-US" sz="2800" dirty="0">
                <a:solidFill>
                  <a:schemeClr val="tx1"/>
                </a:solidFill>
                <a:latin typeface="Times New Roman" panose="02020603050405020304" pitchFamily="18" charset="0"/>
                <a:cs typeface="Times New Roman" panose="02020603050405020304" pitchFamily="18" charset="0"/>
              </a:rPr>
              <a:t>and performance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b="1" dirty="0" smtClean="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They may be based </a:t>
            </a:r>
            <a:r>
              <a:rPr lang="en-US" sz="2800" b="1" dirty="0" smtClean="0">
                <a:solidFill>
                  <a:schemeClr val="tx1"/>
                </a:solidFill>
                <a:latin typeface="Times New Roman" panose="02020603050405020304" pitchFamily="18" charset="0"/>
                <a:cs typeface="Times New Roman" panose="02020603050405020304" pitchFamily="18" charset="0"/>
              </a:rPr>
              <a:t>upon:</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an economic</a:t>
            </a:r>
            <a:r>
              <a:rPr lang="en-US" sz="2800" dirty="0" smtClean="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societal, </a:t>
            </a:r>
            <a:endParaRPr lang="en-US" sz="2800" dirty="0" smtClean="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or </a:t>
            </a:r>
            <a:r>
              <a:rPr lang="en-US" sz="2800" dirty="0">
                <a:solidFill>
                  <a:schemeClr val="tx1"/>
                </a:solidFill>
                <a:latin typeface="Times New Roman" panose="02020603050405020304" pitchFamily="18" charset="0"/>
                <a:cs typeface="Times New Roman" panose="02020603050405020304" pitchFamily="18" charset="0"/>
              </a:rPr>
              <a:t>environmental event that involves the firm directly or they may arise indirectly via the activities of another organization in the supply chain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57839" y="574439"/>
            <a:ext cx="352372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409373"/>
            <a:ext cx="11576024" cy="4832092"/>
          </a:xfrm>
          <a:prstGeom prst="rect">
            <a:avLst/>
          </a:prstGeom>
        </p:spPr>
        <p:txBody>
          <a:bodyPr wrap="square">
            <a:spAutoFit/>
          </a:bodyPr>
          <a:lstStyle/>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Wasting </a:t>
            </a:r>
            <a:r>
              <a:rPr lang="en-US" sz="2800" dirty="0">
                <a:latin typeface="Times New Roman" panose="02020603050405020304" pitchFamily="18" charset="0"/>
                <a:cs typeface="Times New Roman" panose="02020603050405020304" pitchFamily="18" charset="0"/>
              </a:rPr>
              <a:t>resources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taking a short-term horizon in investments may signal negligence</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Employee complaints of mistreatment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superior financial performance may signal that an organization is greedy</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That may be reinforced by insufficient activities in CSR and the destruction of the natural environment. In short, the reputation of any corporation is at risk and needs to be closely and regularly monitored</a:t>
            </a:r>
          </a:p>
        </p:txBody>
      </p:sp>
      <p:sp>
        <p:nvSpPr>
          <p:cNvPr id="3" name="TextBox 2"/>
          <p:cNvSpPr txBox="1"/>
          <p:nvPr/>
        </p:nvSpPr>
        <p:spPr>
          <a:xfrm>
            <a:off x="3751466" y="622469"/>
            <a:ext cx="4400564"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 Risk Signals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272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398" y="1289720"/>
            <a:ext cx="11831591" cy="489364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An organization’s </a:t>
            </a:r>
            <a:r>
              <a:rPr lang="en-US" sz="2800" dirty="0" smtClean="0">
                <a:latin typeface="Times New Roman" panose="02020603050405020304" pitchFamily="18" charset="0"/>
                <a:cs typeface="Times New Roman" panose="02020603050405020304" pitchFamily="18" charset="0"/>
              </a:rPr>
              <a:t>reputation </a:t>
            </a:r>
            <a:r>
              <a:rPr lang="en-US" sz="2800" dirty="0">
                <a:latin typeface="Times New Roman" panose="02020603050405020304" pitchFamily="18" charset="0"/>
                <a:cs typeface="Times New Roman" panose="02020603050405020304" pitchFamily="18" charset="0"/>
              </a:rPr>
              <a:t>may be placed at risk if a member organization conducts itself in such a manner that the </a:t>
            </a:r>
            <a:r>
              <a:rPr lang="en-US" sz="2800" dirty="0" smtClean="0">
                <a:latin typeface="Times New Roman" panose="02020603050405020304" pitchFamily="18" charset="0"/>
                <a:cs typeface="Times New Roman" panose="02020603050405020304" pitchFamily="18" charset="0"/>
              </a:rPr>
              <a:t>behavioral </a:t>
            </a:r>
            <a:r>
              <a:rPr lang="en-US" sz="2800" dirty="0">
                <a:latin typeface="Times New Roman" panose="02020603050405020304" pitchFamily="18" charset="0"/>
                <a:cs typeface="Times New Roman" panose="02020603050405020304" pitchFamily="18" charset="0"/>
              </a:rPr>
              <a:t>outcomes spread beyond its organizational </a:t>
            </a:r>
            <a:r>
              <a:rPr lang="en-US" sz="2800" dirty="0" smtClean="0">
                <a:latin typeface="Times New Roman" panose="02020603050405020304" pitchFamily="18" charset="0"/>
                <a:cs typeface="Times New Roman" panose="02020603050405020304" pitchFamily="18" charset="0"/>
              </a:rPr>
              <a:t>boundaries.</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is not surprising that this type of risk, if not realized, goes unnoticed. On the one hand, reputational risks rarely result in the disruption of resources and they hardly impact the quality and quantity of a supply—two major risks that tend to receive the most attention. On the other, it is generally problematic to assess their associated costs, if realized, making mitigation difficult to justify. Lastly, estimating the probability of an event occurring and the impact the event will have on a </a:t>
            </a:r>
            <a:r>
              <a:rPr lang="en-US" sz="2800" dirty="0" smtClean="0">
                <a:latin typeface="Times New Roman" panose="02020603050405020304" pitchFamily="18" charset="0"/>
                <a:cs typeface="Times New Roman" panose="02020603050405020304" pitchFamily="18" charset="0"/>
              </a:rPr>
              <a:t>reputation,</a:t>
            </a:r>
            <a:r>
              <a:rPr lang="en-US" sz="2800" dirty="0">
                <a:latin typeface="Times New Roman" panose="02020603050405020304" pitchFamily="18" charset="0"/>
                <a:cs typeface="Times New Roman" panose="02020603050405020304" pitchFamily="18" charset="0"/>
              </a:rPr>
              <a:t> (and to what extent) is very </a:t>
            </a:r>
            <a:r>
              <a:rPr lang="en-US" sz="2800" dirty="0" smtClean="0">
                <a:latin typeface="Times New Roman" panose="02020603050405020304" pitchFamily="18" charset="0"/>
                <a:cs typeface="Times New Roman" panose="02020603050405020304" pitchFamily="18" charset="0"/>
              </a:rPr>
              <a:t>difficult.</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169920" y="492031"/>
            <a:ext cx="5382371" cy="584775"/>
          </a:xfrm>
          <a:prstGeom prst="rect">
            <a:avLst/>
          </a:prstGeom>
          <a:noFill/>
        </p:spPr>
        <p:txBody>
          <a:bodyPr wrap="none" rtlCol="0">
            <a:spAutoFit/>
          </a:bodyPr>
          <a:lstStyle/>
          <a:p>
            <a:r>
              <a:rPr lang="en-US" sz="3200" b="1" dirty="0" smtClean="0"/>
              <a:t>Assessing the Reputation Cost </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3041" y="1470101"/>
            <a:ext cx="1153030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means that assessing the costs and benefits of managing such risks are highly unpredictable</a:t>
            </a:r>
            <a:r>
              <a:rPr lang="en-US" sz="3200" dirty="0" smtClean="0">
                <a:latin typeface="Times New Roman" panose="02020603050405020304" pitchFamily="18" charset="0"/>
                <a:cs typeface="Times New Roman" panose="02020603050405020304" pitchFamily="18" charset="0"/>
              </a:rPr>
              <a:t>.</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order to mitigate the potential risks that threaten a firm’s reputation, we must first understand its function in the supply chain context. Lets look at the theoretical underpinnings before proceeding with some of the practical steps</a:t>
            </a:r>
          </a:p>
        </p:txBody>
      </p:sp>
    </p:spTree>
    <p:extLst>
      <p:ext uri="{BB962C8B-B14F-4D97-AF65-F5344CB8AC3E}">
        <p14:creationId xmlns:p14="http://schemas.microsoft.com/office/powerpoint/2010/main" val="751061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4381" y="1488513"/>
            <a:ext cx="11469610" cy="480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tx1"/>
                </a:solidFill>
                <a:latin typeface="Times New Roman" panose="02020603050405020304" pitchFamily="18" charset="0"/>
                <a:cs typeface="Times New Roman" panose="02020603050405020304" pitchFamily="18" charset="0"/>
              </a:rPr>
              <a:t>Supply Chain </a:t>
            </a:r>
            <a:r>
              <a:rPr lang="en-US" sz="2800" b="1" dirty="0" smtClean="0">
                <a:solidFill>
                  <a:schemeClr val="tx1"/>
                </a:solidFill>
                <a:latin typeface="Times New Roman" panose="02020603050405020304" pitchFamily="18" charset="0"/>
                <a:cs typeface="Times New Roman" panose="02020603050405020304" pitchFamily="18" charset="0"/>
              </a:rPr>
              <a:t>Reputation: </a:t>
            </a:r>
            <a:r>
              <a:rPr lang="en-US" sz="2800" dirty="0">
                <a:solidFill>
                  <a:schemeClr val="tx1"/>
                </a:solidFill>
                <a:latin typeface="Times New Roman" panose="02020603050405020304" pitchFamily="18" charset="0"/>
                <a:cs typeface="Times New Roman" panose="02020603050405020304" pitchFamily="18" charset="0"/>
              </a:rPr>
              <a:t>The reputational triggers and dimensions discussed thus far are particularly suitable for capturing the perspectives of all stakeholders associated with the processes and outcomes of a supply chain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Yet, the underlying principle applies just the same: along the chain, each firm forms their own reputation based upon the </a:t>
            </a:r>
            <a:r>
              <a:rPr lang="en-US" sz="2800" dirty="0" smtClean="0">
                <a:solidFill>
                  <a:schemeClr val="tx1"/>
                </a:solidFill>
                <a:latin typeface="Times New Roman" panose="02020603050405020304" pitchFamily="18" charset="0"/>
                <a:cs typeface="Times New Roman" panose="02020603050405020304" pitchFamily="18" charset="0"/>
              </a:rPr>
              <a:t>perceptions </a:t>
            </a:r>
            <a:r>
              <a:rPr lang="en-US" sz="2800" dirty="0">
                <a:solidFill>
                  <a:schemeClr val="tx1"/>
                </a:solidFill>
                <a:latin typeface="Times New Roman" panose="02020603050405020304" pitchFamily="18" charset="0"/>
                <a:cs typeface="Times New Roman" panose="02020603050405020304" pitchFamily="18" charset="0"/>
              </a:rPr>
              <a:t>of stakeholders with respect to the firm’s </a:t>
            </a:r>
            <a:r>
              <a:rPr lang="en-US" sz="2800" dirty="0" smtClean="0">
                <a:solidFill>
                  <a:schemeClr val="tx1"/>
                </a:solidFill>
                <a:latin typeface="Times New Roman" panose="02020603050405020304" pitchFamily="18" charset="0"/>
                <a:cs typeface="Times New Roman" panose="02020603050405020304" pitchFamily="18" charset="0"/>
              </a:rPr>
              <a:t>behaviors </a:t>
            </a:r>
            <a:r>
              <a:rPr lang="en-US" sz="2800" dirty="0">
                <a:solidFill>
                  <a:schemeClr val="tx1"/>
                </a:solidFill>
                <a:latin typeface="Times New Roman" panose="02020603050405020304" pitchFamily="18" charset="0"/>
                <a:cs typeface="Times New Roman" panose="02020603050405020304" pitchFamily="18" charset="0"/>
              </a:rPr>
              <a:t>and competences for each of the three triggers. </a:t>
            </a:r>
            <a:r>
              <a:rPr lang="en-US" sz="2800" b="1" dirty="0">
                <a:solidFill>
                  <a:schemeClr val="tx1"/>
                </a:solidFill>
                <a:latin typeface="Times New Roman" panose="02020603050405020304" pitchFamily="18" charset="0"/>
                <a:cs typeface="Times New Roman" panose="02020603050405020304" pitchFamily="18" charset="0"/>
              </a:rPr>
              <a:t>The reputation derived from any one or more dimensions (i.e., within the respective trigger) has the probability of being transferred from one party to </a:t>
            </a:r>
            <a:r>
              <a:rPr lang="en-US" sz="2800" b="1" dirty="0" smtClean="0">
                <a:solidFill>
                  <a:schemeClr val="tx1"/>
                </a:solidFill>
                <a:latin typeface="Times New Roman" panose="02020603050405020304" pitchFamily="18" charset="0"/>
                <a:cs typeface="Times New Roman" panose="02020603050405020304" pitchFamily="18" charset="0"/>
              </a:rPr>
              <a:t>another</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64922" y="3734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64922" y="5871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19920" y="453934"/>
            <a:ext cx="6808342" cy="954107"/>
          </a:xfrm>
          <a:prstGeom prst="rect">
            <a:avLst/>
          </a:prstGeom>
        </p:spPr>
        <p:txBody>
          <a:bodyPr wrap="square">
            <a:spAutoFit/>
          </a:bodyPr>
          <a:lstStyle/>
          <a:p>
            <a:r>
              <a:rPr lang="en-US" sz="2800" b="1" dirty="0"/>
              <a:t>Reputation, Spillover and the Ripple Effect in the Supply </a:t>
            </a:r>
            <a:r>
              <a:rPr lang="en-US" sz="2800" b="1" dirty="0" smtClean="0"/>
              <a:t>Chain</a:t>
            </a:r>
            <a:endParaRPr lang="en-US" sz="2800" b="1" dirty="0"/>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1919" y="1345306"/>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Slide Number Placeholder 3"/>
          <p:cNvSpPr txBox="1">
            <a:spLocks/>
          </p:cNvSpPr>
          <p:nvPr/>
        </p:nvSpPr>
        <p:spPr>
          <a:xfrm>
            <a:off x="838200" y="635635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dirty="0" smtClean="0"/>
              <a:t>1-</a:t>
            </a:r>
            <a:fld id="{8557EDC9-0338-427C-A719-57DCB656BB94}" type="slidenum">
              <a:rPr lang="en-US" altLang="en-US" smtClean="0"/>
              <a:pPr/>
              <a:t>18</a:t>
            </a:fld>
            <a:endParaRPr lang="en-US" altLang="en-US" sz="1400" dirty="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126481" y="1390135"/>
            <a:ext cx="5754343" cy="4808676"/>
          </a:xfrm>
          <a:prstGeom prst="rect">
            <a:avLst/>
          </a:prstGeom>
        </p:spPr>
      </p:pic>
      <p:sp>
        <p:nvSpPr>
          <p:cNvPr id="3" name="Rectangle 2"/>
          <p:cNvSpPr/>
          <p:nvPr/>
        </p:nvSpPr>
        <p:spPr>
          <a:xfrm>
            <a:off x="396241" y="1543148"/>
            <a:ext cx="573024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4.2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represents </a:t>
            </a:r>
            <a:r>
              <a:rPr lang="en-US" sz="2800" dirty="0">
                <a:latin typeface="Times New Roman" panose="02020603050405020304" pitchFamily="18" charset="0"/>
                <a:cs typeface="Times New Roman" panose="02020603050405020304" pitchFamily="18" charset="0"/>
              </a:rPr>
              <a:t>a simplified view of such a chain. We only consider one raw material producer (tier-2 supplier), system supplier (tier-1), manufacturer, and a distributor for practical purposes but in reality, there may be many more with multiple tiers</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345306"/>
            <a:ext cx="1169443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3" y="1889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714" y="34256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78307" y="4316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5957" y="1625604"/>
            <a:ext cx="11421633"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Mechanics of Reputational Spillover and the Ripple Effect Even though a corporation will develop a reputation along the chain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is not in isolation.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fact, there is an associated chain where ‘reputational owners’ and ‘reputational borrowers’ co-exist </a:t>
            </a:r>
            <a:r>
              <a:rPr lang="en-US" sz="2800" dirty="0" smtClean="0">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Knowing </a:t>
            </a:r>
            <a:r>
              <a:rPr lang="en-US" sz="2800" dirty="0">
                <a:latin typeface="Times New Roman" panose="02020603050405020304" pitchFamily="18" charset="0"/>
                <a:cs typeface="Times New Roman" panose="02020603050405020304" pitchFamily="18" charset="0"/>
              </a:rPr>
              <a:t>which dimensions remain with the party that essentially earned it and which dimensions have a probability of spillover is the key to understanding when or where risks should be mitigated. </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81" y="1685495"/>
            <a:ext cx="1180111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2925" y="2498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09278" y="490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23111" y="6107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78881" y="1704292"/>
            <a:ext cx="5705110" cy="4467694"/>
          </a:xfrm>
          <a:prstGeom prst="rect">
            <a:avLst/>
          </a:prstGeom>
        </p:spPr>
      </p:pic>
      <p:sp>
        <p:nvSpPr>
          <p:cNvPr id="3" name="Rectangle 2"/>
          <p:cNvSpPr/>
          <p:nvPr/>
        </p:nvSpPr>
        <p:spPr>
          <a:xfrm>
            <a:off x="2127568" y="610743"/>
            <a:ext cx="5013960" cy="954107"/>
          </a:xfrm>
          <a:prstGeom prst="rect">
            <a:avLst/>
          </a:prstGeom>
        </p:spPr>
        <p:txBody>
          <a:bodyPr wrap="square">
            <a:spAutoFit/>
          </a:bodyPr>
          <a:lstStyle/>
          <a:p>
            <a:pPr lvl="0" algn="just"/>
            <a:r>
              <a:rPr lang="en-US" sz="2800" dirty="0">
                <a:solidFill>
                  <a:prstClr val="black"/>
                </a:solidFill>
                <a:latin typeface="Times New Roman" panose="02020603050405020304" pitchFamily="18" charset="0"/>
                <a:cs typeface="Times New Roman" panose="02020603050405020304" pitchFamily="18" charset="0"/>
              </a:rPr>
              <a:t>Figure 4.3 provides a snapshot of the underlying mechanics</a:t>
            </a:r>
          </a:p>
        </p:txBody>
      </p:sp>
      <p:sp>
        <p:nvSpPr>
          <p:cNvPr id="8" name="Rectangle 7"/>
          <p:cNvSpPr/>
          <p:nvPr/>
        </p:nvSpPr>
        <p:spPr>
          <a:xfrm>
            <a:off x="182881" y="1834514"/>
            <a:ext cx="6096000" cy="4401205"/>
          </a:xfrm>
          <a:prstGeom prst="rect">
            <a:avLst/>
          </a:prstGeom>
        </p:spPr>
        <p:txBody>
          <a:bodyPr>
            <a:spAutoFit/>
          </a:bodyPr>
          <a:lstStyle/>
          <a:p>
            <a:pPr algn="just"/>
            <a:r>
              <a:rPr lang="en-US" sz="2800" dirty="0">
                <a:latin typeface="Times New Roman" panose="02020603050405020304" pitchFamily="18" charset="0"/>
                <a:cs typeface="Times New Roman" panose="02020603050405020304" pitchFamily="18" charset="0"/>
              </a:rPr>
              <a:t>The reputational owner (RO in the figure) forms a reputation through the varying triggers associated with its market </a:t>
            </a:r>
            <a:r>
              <a:rPr lang="en-US" sz="2800" b="1" dirty="0">
                <a:latin typeface="Times New Roman" panose="02020603050405020304" pitchFamily="18" charset="0"/>
                <a:cs typeface="Times New Roman" panose="02020603050405020304" pitchFamily="18" charset="0"/>
              </a:rPr>
              <a:t>offering, communications, and actions</a:t>
            </a:r>
            <a:r>
              <a:rPr lang="en-US" sz="2800" b="1" dirty="0" smtClean="0">
                <a:latin typeface="Times New Roman" panose="02020603050405020304" pitchFamily="18" charset="0"/>
                <a:cs typeface="Times New Roman" panose="02020603050405020304" pitchFamily="18" charset="0"/>
              </a:rPr>
              <a:t>.</a:t>
            </a:r>
          </a:p>
          <a:p>
            <a:pPr algn="just"/>
            <a:endParaRPr lang="en-US" sz="2800" b="1"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reputational borrower (RB) will passively or indirectly be impacted by the reputation from the owner merely by association</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59" y="1345306"/>
            <a:ext cx="1184683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3205" y="1626493"/>
            <a:ext cx="11560785" cy="3970318"/>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association could be embedded in </a:t>
            </a:r>
            <a:r>
              <a:rPr lang="en-US" sz="2800" dirty="0" smtClean="0">
                <a:latin typeface="Times New Roman" panose="02020603050405020304" pitchFamily="18" charset="0"/>
                <a:cs typeface="Times New Roman" panose="02020603050405020304" pitchFamily="18" charset="0"/>
              </a:rPr>
              <a:t>a:</a:t>
            </a:r>
          </a:p>
          <a:p>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contractual frame (e.g., </a:t>
            </a:r>
            <a:r>
              <a:rPr lang="en-US" sz="2800" b="1" dirty="0">
                <a:latin typeface="Times New Roman" panose="02020603050405020304" pitchFamily="18" charset="0"/>
                <a:cs typeface="Times New Roman" panose="02020603050405020304" pitchFamily="18" charset="0"/>
              </a:rPr>
              <a:t>business partnership</a:t>
            </a:r>
            <a:r>
              <a:rPr lang="en-US" sz="2800" b="1"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industry setting </a:t>
            </a:r>
            <a:r>
              <a:rPr lang="en-US" sz="2800" b="1" dirty="0">
                <a:latin typeface="Times New Roman" panose="02020603050405020304" pitchFamily="18" charset="0"/>
                <a:cs typeface="Times New Roman" panose="02020603050405020304" pitchFamily="18" charset="0"/>
              </a:rPr>
              <a:t>(e.g., electronics</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geographical region (e.g., </a:t>
            </a:r>
            <a:r>
              <a:rPr lang="en-US" sz="2800" b="1" dirty="0">
                <a:latin typeface="Times New Roman" panose="02020603050405020304" pitchFamily="18" charset="0"/>
                <a:cs typeface="Times New Roman" panose="02020603050405020304" pitchFamily="18" charset="0"/>
              </a:rPr>
              <a:t>South America), </a:t>
            </a:r>
            <a:r>
              <a:rPr lang="en-US" sz="2800" dirty="0">
                <a:latin typeface="Times New Roman" panose="02020603050405020304" pitchFamily="18" charset="0"/>
                <a:cs typeface="Times New Roman" panose="02020603050405020304" pitchFamily="18" charset="0"/>
              </a:rPr>
              <a:t>and others. </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Transferring </a:t>
            </a:r>
            <a:r>
              <a:rPr lang="en-US" sz="2800" dirty="0">
                <a:latin typeface="Times New Roman" panose="02020603050405020304" pitchFamily="18" charset="0"/>
                <a:cs typeface="Times New Roman" panose="02020603050405020304" pitchFamily="18" charset="0"/>
              </a:rPr>
              <a:t>reputation from the owner to the borrower is what we consider the spillover effect. The spillover could be direct (RO to RB1, RB3, and RB4) or indirect (RO to RB2) via multiple partners</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pic>
        <p:nvPicPr>
          <p:cNvPr id="2" name="Picture 1"/>
          <p:cNvPicPr>
            <a:picLocks noChangeAspect="1"/>
          </p:cNvPicPr>
          <p:nvPr/>
        </p:nvPicPr>
        <p:blipFill>
          <a:blip r:embed="rId3"/>
          <a:stretch>
            <a:fillRect/>
          </a:stretch>
        </p:blipFill>
        <p:spPr>
          <a:xfrm>
            <a:off x="2275339" y="1168397"/>
            <a:ext cx="7418752" cy="5168509"/>
          </a:xfrm>
          <a:prstGeom prst="rect">
            <a:avLst/>
          </a:prstGeom>
        </p:spPr>
      </p:pic>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1212674"/>
            <a:ext cx="11816352"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draw attention to four different reputational spillover states (R1 to R4 in Fig. 4.4) to explain variations in the supply chain context</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Stemming </a:t>
            </a:r>
            <a:r>
              <a:rPr lang="en-US" sz="2800" dirty="0">
                <a:latin typeface="Times New Roman" panose="02020603050405020304" pitchFamily="18" charset="0"/>
                <a:cs typeface="Times New Roman" panose="02020603050405020304" pitchFamily="18" charset="0"/>
              </a:rPr>
              <a:t>from the reputational borrower, </a:t>
            </a:r>
            <a:r>
              <a:rPr lang="en-US" sz="2800" b="1" dirty="0">
                <a:latin typeface="Times New Roman" panose="02020603050405020304" pitchFamily="18" charset="0"/>
                <a:cs typeface="Times New Roman" panose="02020603050405020304" pitchFamily="18" charset="0"/>
              </a:rPr>
              <a:t>R1 is a direct downstream </a:t>
            </a:r>
            <a:r>
              <a:rPr lang="en-US" sz="2800" dirty="0">
                <a:latin typeface="Times New Roman" panose="02020603050405020304" pitchFamily="18" charset="0"/>
                <a:cs typeface="Times New Roman" panose="02020603050405020304" pitchFamily="18" charset="0"/>
              </a:rPr>
              <a:t>spillover. Note that ‘down’ refers to the supply chain, meaning that the reputation transfers from one supply chain actor to another that is positioned closer to the target market. For instance, a manufacturing firm that has a significant reputation for being fashionable, like </a:t>
            </a:r>
            <a:r>
              <a:rPr lang="en-US" sz="2800" dirty="0" smtClean="0">
                <a:latin typeface="Times New Roman" panose="02020603050405020304" pitchFamily="18" charset="0"/>
                <a:cs typeface="Times New Roman" panose="02020603050405020304" pitchFamily="18" charset="0"/>
              </a:rPr>
              <a:t>Super dry </a:t>
            </a:r>
            <a:r>
              <a:rPr lang="en-US" sz="2800" dirty="0">
                <a:latin typeface="Times New Roman" panose="02020603050405020304" pitchFamily="18" charset="0"/>
                <a:cs typeface="Times New Roman" panose="02020603050405020304" pitchFamily="18" charset="0"/>
              </a:rPr>
              <a:t>(the UK clothing company), may have a spillover effect and thereby enhances the reputation for being fashionable to a partnering firm. Put another way, the retailer borrows the reputation for being fashionable from the manufacturer</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5869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80"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959804"/>
            <a:ext cx="11697947" cy="569386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R2 describes an interesting spillover that first directly transfers undetected to a downstream partnering firm (R2a) and re-spills detected to the next downstream organization</a:t>
            </a:r>
          </a:p>
          <a:p>
            <a:pPr algn="just"/>
            <a:r>
              <a:rPr lang="en-US" sz="2800" b="1" dirty="0" smtClean="0">
                <a:latin typeface="Times New Roman" panose="02020603050405020304" pitchFamily="18" charset="0"/>
                <a:cs typeface="Times New Roman" panose="02020603050405020304" pitchFamily="18" charset="0"/>
              </a:rPr>
              <a:t>This </a:t>
            </a:r>
            <a:r>
              <a:rPr lang="en-US" sz="2800" b="1" dirty="0">
                <a:latin typeface="Times New Roman" panose="02020603050405020304" pitchFamily="18" charset="0"/>
                <a:cs typeface="Times New Roman" panose="02020603050405020304" pitchFamily="18" charset="0"/>
              </a:rPr>
              <a:t>is an indirect down </a:t>
            </a:r>
            <a:r>
              <a:rPr lang="en-US" sz="2800" dirty="0">
                <a:latin typeface="Times New Roman" panose="02020603050405020304" pitchFamily="18" charset="0"/>
                <a:cs typeface="Times New Roman" panose="02020603050405020304" pitchFamily="18" charset="0"/>
              </a:rPr>
              <a:t>spill from the reputational owner to a reputational borrower without any direct relationship (R2b). </a:t>
            </a: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example</a:t>
            </a:r>
            <a:r>
              <a:rPr lang="en-US" sz="2800" dirty="0">
                <a:latin typeface="Times New Roman" panose="02020603050405020304" pitchFamily="18" charset="0"/>
                <a:cs typeface="Times New Roman" panose="02020603050405020304" pitchFamily="18" charset="0"/>
              </a:rPr>
              <a:t>, the reputation of a manufacturer for following fair trade principles may not be important for a global distributor of food. </a:t>
            </a:r>
            <a:r>
              <a:rPr lang="en-US" sz="2800" dirty="0" smtClean="0">
                <a:latin typeface="Times New Roman" panose="02020603050405020304" pitchFamily="18" charset="0"/>
                <a:cs typeface="Times New Roman" panose="02020603050405020304" pitchFamily="18" charset="0"/>
              </a:rPr>
              <a:t>Given that this is neither relevant for the distributor nor for its stakeholders, there is a hidden fair trade reputational effect. The distributor could borrow the reputation, but does not look for it, does not detect it, and does not publicize it. Stakeholders also do not deem this important and are, thus, not concerned with this. Next, the retailer buys a range of products from the distributor and will then offer these to the end-consumer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37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79" y="1685495"/>
            <a:ext cx="118773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r>
              <a:rPr lang="en-US"/>
              <a:t>market. 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It is all about sequencing, which is another way of saying that the reputational ripple effect underlines the supply chain system</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7027"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96768"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66141" y="4668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50520" y="1891427"/>
            <a:ext cx="1135380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706" y="1069051"/>
            <a:ext cx="12085320" cy="5223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265908" y="231819"/>
            <a:ext cx="1404457" cy="8654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43138" y="498343"/>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290" y="1278909"/>
            <a:ext cx="11982152"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It is all about sequencing, which is another way of saying that the reputational ripple effect underlines the supply chain </a:t>
            </a:r>
            <a:r>
              <a:rPr lang="en-US" sz="2800" dirty="0" smtClean="0">
                <a:latin typeface="Times New Roman" panose="02020603050405020304" pitchFamily="18" charset="0"/>
                <a:cs typeface="Times New Roman" panose="02020603050405020304" pitchFamily="18" charset="0"/>
              </a:rPr>
              <a:t>system and </a:t>
            </a:r>
            <a:r>
              <a:rPr lang="en-US" sz="2800" dirty="0">
                <a:latin typeface="Times New Roman" panose="02020603050405020304" pitchFamily="18" charset="0"/>
                <a:cs typeface="Times New Roman" panose="02020603050405020304" pitchFamily="18" charset="0"/>
              </a:rPr>
              <a:t>extends beyond it. A re-spill creates the next wave that, in this particular case, increases in magnitude </a:t>
            </a:r>
            <a:r>
              <a:rPr lang="en-US" sz="2800" dirty="0" smtClean="0">
                <a:latin typeface="Times New Roman" panose="02020603050405020304" pitchFamily="18" charset="0"/>
                <a:cs typeface="Times New Roman" panose="02020603050405020304" pitchFamily="18" charset="0"/>
              </a:rPr>
              <a:t>Following </a:t>
            </a:r>
            <a:r>
              <a:rPr lang="en-US" sz="2800" dirty="0">
                <a:latin typeface="Times New Roman" panose="02020603050405020304" pitchFamily="18" charset="0"/>
                <a:cs typeface="Times New Roman" panose="02020603050405020304" pitchFamily="18" charset="0"/>
              </a:rPr>
              <a:t>this thought, R1 could be further transferred, providing that the reputation (for being </a:t>
            </a:r>
            <a:r>
              <a:rPr lang="en-US" sz="2800" dirty="0" smtClean="0">
                <a:latin typeface="Times New Roman" panose="02020603050405020304" pitchFamily="18" charset="0"/>
                <a:cs typeface="Times New Roman" panose="02020603050405020304" pitchFamily="18" charset="0"/>
              </a:rPr>
              <a:t>fashionable</a:t>
            </a:r>
            <a:r>
              <a:rPr lang="en-US" sz="2800" dirty="0">
                <a:latin typeface="Times New Roman" panose="02020603050405020304" pitchFamily="18" charset="0"/>
                <a:cs typeface="Times New Roman" panose="02020603050405020304" pitchFamily="18" charset="0"/>
              </a:rPr>
              <a:t>, to stay with the example above) becomes relevant for </a:t>
            </a:r>
            <a:r>
              <a:rPr lang="en-US" sz="2800" dirty="0" smtClean="0">
                <a:latin typeface="Times New Roman" panose="02020603050405020304" pitchFamily="18" charset="0"/>
                <a:cs typeface="Times New Roman" panose="02020603050405020304" pitchFamily="18" charset="0"/>
              </a:rPr>
              <a:t>organizations </a:t>
            </a:r>
            <a:r>
              <a:rPr lang="en-US" sz="2800" dirty="0">
                <a:latin typeface="Times New Roman" panose="02020603050405020304" pitchFamily="18" charset="0"/>
                <a:cs typeface="Times New Roman" panose="02020603050405020304" pitchFamily="18" charset="0"/>
              </a:rPr>
              <a:t>and stakeholders further downstream the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R3 describes an upstream spill of reputation. A supplier that works with Apple Inc. could borrow Apple’s reputation for being innovative and could “use the high-tech reputation to present itself as a highly capable and innovative supplier to new potential </a:t>
            </a:r>
            <a:r>
              <a:rPr lang="en-US" sz="2800" dirty="0" smtClean="0">
                <a:latin typeface="Times New Roman" panose="02020603050405020304" pitchFamily="18" charset="0"/>
                <a:cs typeface="Times New Roman" panose="02020603050405020304" pitchFamily="18" charset="0"/>
              </a:rPr>
              <a:t>customers”. </a:t>
            </a:r>
            <a:r>
              <a:rPr lang="en-US" sz="2800" dirty="0">
                <a:latin typeface="Times New Roman" panose="02020603050405020304" pitchFamily="18" charset="0"/>
                <a:cs typeface="Times New Roman" panose="02020603050405020304" pitchFamily="18" charset="0"/>
              </a:rPr>
              <a:t>In this example, we see that reputational spillovers can be multi-directional.</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7641" y="948255"/>
            <a:ext cx="11816350" cy="5254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77571" y="1"/>
            <a:ext cx="1404457" cy="905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62388" y="426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596685" y="1628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6545" y="998875"/>
            <a:ext cx="6859576"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R4 is an example that goes beyond the realm of a single supply chain</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Thus far, R1 to R3 described vertical spillovers that stay within a given chain. R4 demonstrates that an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outside that chain can borrow the reputation from the owner. </a:t>
            </a: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instance</a:t>
            </a:r>
            <a:r>
              <a:rPr lang="en-US" sz="2800" dirty="0">
                <a:latin typeface="Times New Roman" panose="02020603050405020304" pitchFamily="18" charset="0"/>
                <a:cs typeface="Times New Roman" panose="02020603050405020304" pitchFamily="18" charset="0"/>
              </a:rPr>
              <a:t>, the reputation of Volkswagen (the German automotive manufacturer) for being environmentally responsible was tarnished with the diesel emissions scandal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7209653" y="905647"/>
            <a:ext cx="5013961" cy="5168509"/>
          </a:xfrm>
          <a:prstGeom prst="rect">
            <a:avLst/>
          </a:prstGeom>
        </p:spPr>
      </p:pic>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380367"/>
            <a:ext cx="12085320" cy="4785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265908" y="2318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43138" y="4983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0" y="1524596"/>
            <a:ext cx="118808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 soon as it became public that the French police raided some of the manufacturing sites of Renault </a:t>
            </a:r>
            <a:r>
              <a:rPr lang="en-US" sz="2800" b="1" dirty="0">
                <a:latin typeface="Times New Roman" panose="02020603050405020304" pitchFamily="18" charset="0"/>
                <a:cs typeface="Times New Roman" panose="02020603050405020304" pitchFamily="18" charset="0"/>
              </a:rPr>
              <a:t>(the French automotive manufacturer</a:t>
            </a:r>
            <a:r>
              <a:rPr lang="en-US" sz="2800" dirty="0">
                <a:latin typeface="Times New Roman" panose="02020603050405020304" pitchFamily="18" charset="0"/>
                <a:cs typeface="Times New Roman" panose="02020603050405020304" pitchFamily="18" charset="0"/>
              </a:rPr>
              <a:t>), stock prices fell by 20% because investors were worried that Renault would be pulled into the Volkswagen emissions scandal as well .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Even </a:t>
            </a:r>
            <a:r>
              <a:rPr lang="en-US" sz="2800" dirty="0">
                <a:latin typeface="Times New Roman" panose="02020603050405020304" pitchFamily="18" charset="0"/>
                <a:cs typeface="Times New Roman" panose="02020603050405020304" pitchFamily="18" charset="0"/>
              </a:rPr>
              <a:t>the reassurances of the French government that Renault is not involved in any fraud, did not help to recover the losses. In this example, we see that the reputation of one company can spill horizontally to another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even though these are embedded in two different supply chains</a:t>
            </a:r>
          </a:p>
        </p:txBody>
      </p:sp>
    </p:spTree>
    <p:extLst>
      <p:ext uri="{BB962C8B-B14F-4D97-AF65-F5344CB8AC3E}">
        <p14:creationId xmlns:p14="http://schemas.microsoft.com/office/powerpoint/2010/main" val="1809407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sp>
        <p:nvSpPr>
          <p:cNvPr id="2" name="Rectangle 1"/>
          <p:cNvSpPr/>
          <p:nvPr/>
        </p:nvSpPr>
        <p:spPr>
          <a:xfrm>
            <a:off x="803268" y="1276795"/>
            <a:ext cx="10192298"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figure also draws attention to two time lapses (T1 and T2</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T1 shows that reputation could spill over with an immediate effect. </a:t>
            </a: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instance, the reputation of a company manufacturing real fur coats spills over to partner </a:t>
            </a:r>
            <a:r>
              <a:rPr lang="en-US" sz="2800" dirty="0" smtClean="0">
                <a:latin typeface="Times New Roman" panose="02020603050405020304" pitchFamily="18" charset="0"/>
                <a:cs typeface="Times New Roman" panose="02020603050405020304" pitchFamily="18" charset="0"/>
              </a:rPr>
              <a:t>organizations </a:t>
            </a:r>
            <a:r>
              <a:rPr lang="en-US" sz="2800" b="1" dirty="0">
                <a:latin typeface="Times New Roman" panose="02020603050405020304" pitchFamily="18" charset="0"/>
                <a:cs typeface="Times New Roman" panose="02020603050405020304" pitchFamily="18" charset="0"/>
              </a:rPr>
              <a:t>(e.g., retailers</a:t>
            </a:r>
            <a:r>
              <a:rPr lang="en-US" sz="2800" dirty="0">
                <a:latin typeface="Times New Roman" panose="02020603050405020304" pitchFamily="18" charset="0"/>
                <a:cs typeface="Times New Roman" panose="02020603050405020304" pitchFamily="18" charset="0"/>
              </a:rPr>
              <a:t>) as soon as ‘wearing real fur products’ becomes unfashionable, unethical, unsustainable, </a:t>
            </a:r>
            <a:r>
              <a:rPr lang="en-US" sz="2800" dirty="0" smtClean="0">
                <a:latin typeface="Times New Roman" panose="02020603050405020304" pitchFamily="18" charset="0"/>
                <a:cs typeface="Times New Roman" panose="02020603050405020304" pitchFamily="18" charset="0"/>
              </a:rPr>
              <a:t>etc.</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negative or positive reputation of the manufacturer has the potential to spillover directly and immediately to others.</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pic>
        <p:nvPicPr>
          <p:cNvPr id="11" name="Picture 10"/>
          <p:cNvPicPr>
            <a:picLocks noChangeAspect="1"/>
          </p:cNvPicPr>
          <p:nvPr/>
        </p:nvPicPr>
        <p:blipFill>
          <a:blip r:embed="rId3"/>
          <a:stretch>
            <a:fillRect/>
          </a:stretch>
        </p:blipFill>
        <p:spPr>
          <a:xfrm>
            <a:off x="190268" y="1076343"/>
            <a:ext cx="11690555" cy="5240745"/>
          </a:xfrm>
          <a:prstGeom prst="rect">
            <a:avLst/>
          </a:prstGeom>
        </p:spPr>
      </p:pic>
    </p:spTree>
    <p:extLst>
      <p:ext uri="{BB962C8B-B14F-4D97-AF65-F5344CB8AC3E}">
        <p14:creationId xmlns:p14="http://schemas.microsoft.com/office/powerpoint/2010/main" val="316385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8601" y="1219200"/>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1" y="1782124"/>
            <a:ext cx="1147571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T2 highlights that reputation could remain latent and stay with the owner for some time and may spill over later to another party as soon as the reputational trigger becomes relevant and active in a given situation. For example, a clothing company sourcing products from countries where child </a:t>
            </a:r>
            <a:r>
              <a:rPr lang="en-US" sz="3200" dirty="0" err="1">
                <a:latin typeface="Times New Roman" panose="02020603050405020304" pitchFamily="18" charset="0"/>
                <a:cs typeface="Times New Roman" panose="02020603050405020304" pitchFamily="18" charset="0"/>
              </a:rPr>
              <a:t>labour</a:t>
            </a:r>
            <a:r>
              <a:rPr lang="en-US" sz="3200" dirty="0">
                <a:latin typeface="Times New Roman" panose="02020603050405020304" pitchFamily="18" charset="0"/>
                <a:cs typeface="Times New Roman" panose="02020603050405020304" pitchFamily="18" charset="0"/>
              </a:rPr>
              <a:t> is the norm has no reputational damage, as long as ‘child </a:t>
            </a:r>
            <a:r>
              <a:rPr lang="en-US" sz="3200" dirty="0" err="1" smtClean="0">
                <a:latin typeface="Times New Roman" panose="02020603050405020304" pitchFamily="18" charset="0"/>
                <a:cs typeface="Times New Roman" panose="02020603050405020304" pitchFamily="18" charset="0"/>
              </a:rPr>
              <a:t>labour</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not perceived as being wrong. Retailers will not experience any spillover, given that its immediate stakeholders do not deem this important. </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0348" y="1250843"/>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0" y="1519510"/>
            <a:ext cx="11475719"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soon as child </a:t>
            </a:r>
            <a:r>
              <a:rPr lang="en-US" sz="3200" dirty="0" smtClean="0">
                <a:latin typeface="Times New Roman" panose="02020603050405020304" pitchFamily="18" charset="0"/>
                <a:cs typeface="Times New Roman" panose="02020603050405020304" pitchFamily="18" charset="0"/>
              </a:rPr>
              <a:t>labor </a:t>
            </a:r>
            <a:r>
              <a:rPr lang="en-US" sz="3200" dirty="0">
                <a:latin typeface="Times New Roman" panose="02020603050405020304" pitchFamily="18" charset="0"/>
                <a:cs typeface="Times New Roman" panose="02020603050405020304" pitchFamily="18" charset="0"/>
              </a:rPr>
              <a:t>becomes a topic of debate and stakeholders (such as end-consumers) perceive this as being negative, the reputation of the clothing company will spill over to the retailer, regardless of whether the retailer offers products from the clothing company at present</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Given that the manufacturer-retailer association has already been established, activities and market offerings of the past could result in a latent reputational spillover at a later point in time</a:t>
            </a:r>
          </a:p>
        </p:txBody>
      </p:sp>
    </p:spTree>
    <p:extLst>
      <p:ext uri="{BB962C8B-B14F-4D97-AF65-F5344CB8AC3E}">
        <p14:creationId xmlns:p14="http://schemas.microsoft.com/office/powerpoint/2010/main" val="41550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35279" y="1345306"/>
            <a:ext cx="11545545" cy="4954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7204" y="268963"/>
            <a:ext cx="2017031" cy="1076343"/>
          </a:xfrm>
          <a:prstGeom prst="rect">
            <a:avLst/>
          </a:prstGeom>
        </p:spPr>
      </p:pic>
      <p:sp>
        <p:nvSpPr>
          <p:cNvPr id="2" name="Rectangle 1"/>
          <p:cNvSpPr/>
          <p:nvPr/>
        </p:nvSpPr>
        <p:spPr>
          <a:xfrm>
            <a:off x="1916407" y="422921"/>
            <a:ext cx="8157233"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The Tool to Detect and Capture Reputational Spillover</a:t>
            </a:r>
          </a:p>
        </p:txBody>
      </p:sp>
      <p:sp>
        <p:nvSpPr>
          <p:cNvPr id="3" name="Rectangle 2"/>
          <p:cNvSpPr/>
          <p:nvPr/>
        </p:nvSpPr>
        <p:spPr>
          <a:xfrm>
            <a:off x="335278" y="1584158"/>
            <a:ext cx="1143746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Regardless of time and the reach of a reputational spillover within the ripple zone, it is important to understand what </a:t>
            </a:r>
            <a:r>
              <a:rPr lang="en-US" sz="3200" b="1" dirty="0">
                <a:latin typeface="Times New Roman" panose="02020603050405020304" pitchFamily="18" charset="0"/>
                <a:cs typeface="Times New Roman" panose="02020603050405020304" pitchFamily="18" charset="0"/>
              </a:rPr>
              <a:t>reputational dimensions </a:t>
            </a:r>
            <a:r>
              <a:rPr lang="en-US" sz="3200" dirty="0">
                <a:latin typeface="Times New Roman" panose="02020603050405020304" pitchFamily="18" charset="0"/>
                <a:cs typeface="Times New Roman" panose="02020603050405020304" pitchFamily="18" charset="0"/>
              </a:rPr>
              <a:t>typically stay with the reputational owner and what dimensions have the propensity to transfer to </a:t>
            </a:r>
            <a:r>
              <a:rPr lang="en-US" sz="3200" dirty="0" smtClean="0">
                <a:latin typeface="Times New Roman" panose="02020603050405020304" pitchFamily="18" charset="0"/>
                <a:cs typeface="Times New Roman" panose="02020603050405020304" pitchFamily="18" charset="0"/>
              </a:rPr>
              <a:t>borrowers</a:t>
            </a:r>
            <a:r>
              <a:rPr lang="en-US" sz="3200" dirty="0">
                <a:latin typeface="Times New Roman" panose="02020603050405020304" pitchFamily="18" charset="0"/>
                <a:cs typeface="Times New Roman" panose="02020603050405020304" pitchFamily="18" charset="0"/>
              </a:rPr>
              <a:t>. When seen from a distant, reputation in a supply chain becomes an unknown entity making it difficult to tease out the processes that lie behind it. The conceptual model presented next captures this by arranging the dimensions in the supply chain context</a:t>
            </a: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80" y="919162"/>
            <a:ext cx="11801111" cy="5527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54852" y="101323"/>
            <a:ext cx="1404457" cy="8852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39669" y="1249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73966" y="259609"/>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04800" y="952891"/>
            <a:ext cx="11576026" cy="5527358"/>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79" y="1052764"/>
            <a:ext cx="11801111" cy="4923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68331" y="33865"/>
            <a:ext cx="1404457" cy="9953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8" y="574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87445" y="2930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41856" y="426738"/>
            <a:ext cx="5767926"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 Management</a:t>
            </a:r>
          </a:p>
        </p:txBody>
      </p:sp>
      <p:sp>
        <p:nvSpPr>
          <p:cNvPr id="3" name="Rectangle 2"/>
          <p:cNvSpPr/>
          <p:nvPr/>
        </p:nvSpPr>
        <p:spPr>
          <a:xfrm>
            <a:off x="426720" y="1210539"/>
            <a:ext cx="11557270"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Integrating </a:t>
            </a:r>
            <a:r>
              <a:rPr lang="en-US" sz="2800" b="1" dirty="0">
                <a:latin typeface="Times New Roman" panose="02020603050405020304" pitchFamily="18" charset="0"/>
                <a:cs typeface="Times New Roman" panose="02020603050405020304" pitchFamily="18" charset="0"/>
              </a:rPr>
              <a:t>CSR</a:t>
            </a:r>
            <a:r>
              <a:rPr lang="en-US" sz="2800" dirty="0">
                <a:latin typeface="Times New Roman" panose="02020603050405020304" pitchFamily="18" charset="0"/>
                <a:cs typeface="Times New Roman" panose="02020603050405020304" pitchFamily="18" charset="0"/>
              </a:rPr>
              <a:t> into the supply chain serves to guide members with incentives and tools to enhance performance, a strategy that builds on the notion of ‘greening’ the supply </a:t>
            </a:r>
            <a:r>
              <a:rPr lang="en-US" sz="2800" dirty="0" smtClean="0">
                <a:latin typeface="Times New Roman" panose="02020603050405020304" pitchFamily="18" charset="0"/>
                <a:cs typeface="Times New Roman" panose="02020603050405020304" pitchFamily="18" charset="0"/>
              </a:rPr>
              <a:t>chain. </a:t>
            </a:r>
            <a:r>
              <a:rPr lang="en-US" sz="2800" b="1" dirty="0" smtClean="0">
                <a:latin typeface="Times New Roman" panose="02020603050405020304" pitchFamily="18" charset="0"/>
                <a:cs typeface="Times New Roman" panose="02020603050405020304" pitchFamily="18" charset="0"/>
              </a:rPr>
              <a:t>There are </a:t>
            </a:r>
            <a:r>
              <a:rPr lang="en-US" sz="2800" b="1" dirty="0">
                <a:latin typeface="Times New Roman" panose="02020603050405020304" pitchFamily="18" charset="0"/>
                <a:cs typeface="Times New Roman" panose="02020603050405020304" pitchFamily="18" charset="0"/>
              </a:rPr>
              <a:t>the relevant management </a:t>
            </a:r>
            <a:r>
              <a:rPr lang="en-US" sz="2800" b="1" dirty="0" smtClean="0">
                <a:latin typeface="Times New Roman" panose="02020603050405020304" pitchFamily="18" charset="0"/>
                <a:cs typeface="Times New Roman" panose="02020603050405020304" pitchFamily="18" charset="0"/>
              </a:rPr>
              <a:t>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20039" y="2753309"/>
            <a:ext cx="11560785"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Assessing and managing for reputational risks entails a coordinated effort to assess all supply chain members’ commitment, actions, and surrounding policies. The emphasis is to target the governance of partnering </a:t>
            </a:r>
            <a:r>
              <a:rPr lang="en-US" sz="2800" dirty="0" smtClean="0">
                <a:latin typeface="Times New Roman" panose="02020603050405020304" pitchFamily="18" charset="0"/>
                <a:cs typeface="Times New Roman" panose="02020603050405020304" pitchFamily="18" charset="0"/>
              </a:rPr>
              <a:t>firms .the </a:t>
            </a:r>
            <a:r>
              <a:rPr lang="en-US" sz="2800" dirty="0">
                <a:latin typeface="Times New Roman" panose="02020603050405020304" pitchFamily="18" charset="0"/>
                <a:cs typeface="Times New Roman" panose="02020603050405020304" pitchFamily="18" charset="0"/>
              </a:rPr>
              <a:t>seven-step management process that the environment initiates—one has to take these in stated order:</a:t>
            </a:r>
          </a:p>
        </p:txBody>
      </p:sp>
    </p:spTree>
    <p:extLst>
      <p:ext uri="{BB962C8B-B14F-4D97-AF65-F5344CB8AC3E}">
        <p14:creationId xmlns:p14="http://schemas.microsoft.com/office/powerpoint/2010/main" val="1384993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17364"/>
            <a:ext cx="11724910" cy="4031873"/>
          </a:xfrm>
          <a:prstGeom prst="rect">
            <a:avLst/>
          </a:prstGeom>
        </p:spPr>
        <p:txBody>
          <a:bodyPr wrap="square">
            <a:spAutoFit/>
          </a:bodyPr>
          <a:lstStyle/>
          <a:p>
            <a:pPr marL="342900" indent="-342900" algn="just">
              <a:buFont typeface="+mj-lt"/>
              <a:buAutoNum type="arabicPeriod"/>
            </a:pPr>
            <a:r>
              <a:rPr lang="en-US" sz="3200" b="1" dirty="0">
                <a:latin typeface="Times New Roman" panose="02020603050405020304" pitchFamily="18" charset="0"/>
                <a:cs typeface="Times New Roman" panose="02020603050405020304" pitchFamily="18" charset="0"/>
              </a:rPr>
              <a:t>Member </a:t>
            </a:r>
            <a:r>
              <a:rPr lang="en-US" sz="3200" b="1" dirty="0" smtClean="0">
                <a:latin typeface="Times New Roman" panose="02020603050405020304" pitchFamily="18" charset="0"/>
                <a:cs typeface="Times New Roman" panose="02020603050405020304" pitchFamily="18" charset="0"/>
              </a:rPr>
              <a:t>Orientation—</a:t>
            </a:r>
            <a:r>
              <a:rPr lang="en-US" sz="3200" dirty="0" smtClean="0">
                <a:latin typeface="Times New Roman" panose="02020603050405020304" pitchFamily="18" charset="0"/>
                <a:cs typeface="Times New Roman" panose="02020603050405020304" pitchFamily="18" charset="0"/>
              </a:rPr>
              <a:t>the</a:t>
            </a:r>
            <a:r>
              <a:rPr lang="en-US" sz="3200" b="1"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process begins with the gathering of information from supply chain members. This entails their responsibility and sustainability statements, an analysis of their policies and procedures, corresponding </a:t>
            </a:r>
            <a:r>
              <a:rPr lang="en-US" sz="3200" dirty="0" smtClean="0">
                <a:latin typeface="Times New Roman" panose="02020603050405020304" pitchFamily="18" charset="0"/>
                <a:cs typeface="Times New Roman" panose="02020603050405020304" pitchFamily="18" charset="0"/>
              </a:rPr>
              <a:t>performance</a:t>
            </a:r>
            <a:r>
              <a:rPr lang="en-US" sz="3200" dirty="0">
                <a:latin typeface="Times New Roman" panose="02020603050405020304" pitchFamily="18" charset="0"/>
                <a:cs typeface="Times New Roman" panose="02020603050405020304" pitchFamily="18" charset="0"/>
              </a:rPr>
              <a:t>, the quality of their metrics, and their connections to other business parties. This procedure would make the supply chain transparent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creates a platform where knowledge-sharing, learning, developing a sense of shared meaning and values, etc. is </a:t>
            </a:r>
            <a:r>
              <a:rPr lang="en-US" sz="3200" dirty="0" smtClean="0">
                <a:latin typeface="Times New Roman" panose="02020603050405020304" pitchFamily="18" charset="0"/>
                <a:cs typeface="Times New Roman" panose="02020603050405020304" pitchFamily="18" charset="0"/>
              </a:rPr>
              <a:t>encouraged.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83805"/>
            <a:ext cx="11724910"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Other </a:t>
            </a:r>
            <a:r>
              <a:rPr lang="en-US" sz="2800" dirty="0">
                <a:latin typeface="Times New Roman" panose="02020603050405020304" pitchFamily="18" charset="0"/>
                <a:cs typeface="Times New Roman" panose="02020603050405020304" pitchFamily="18" charset="0"/>
              </a:rPr>
              <a:t>efforts, such as conducting a lifecycle analyses on the </a:t>
            </a:r>
            <a:r>
              <a:rPr lang="en-US" sz="2800" dirty="0" smtClean="0">
                <a:latin typeface="Times New Roman" panose="02020603050405020304" pitchFamily="18" charset="0"/>
                <a:cs typeface="Times New Roman" panose="02020603050405020304" pitchFamily="18" charset="0"/>
              </a:rPr>
              <a:t>products, </a:t>
            </a:r>
            <a:r>
              <a:rPr lang="en-US" sz="2800" dirty="0">
                <a:latin typeface="Times New Roman" panose="02020603050405020304" pitchFamily="18" charset="0"/>
                <a:cs typeface="Times New Roman" panose="02020603050405020304" pitchFamily="18" charset="0"/>
              </a:rPr>
              <a:t>would assist in identifying opportunities to mitigating environmental issues, human rights problems or disruptions to </a:t>
            </a:r>
            <a:r>
              <a:rPr lang="en-US" sz="2800" dirty="0" smtClean="0">
                <a:latin typeface="Times New Roman" panose="02020603050405020304" pitchFamily="18" charset="0"/>
                <a:cs typeface="Times New Roman" panose="02020603050405020304" pitchFamily="18" charset="0"/>
              </a:rPr>
              <a:t>supplies</a:t>
            </a:r>
            <a:r>
              <a:rPr lang="en-US" sz="2800" dirty="0">
                <a:latin typeface="Times New Roman" panose="02020603050405020304" pitchFamily="18" charset="0"/>
                <a:cs typeface="Times New Roman" panose="02020603050405020304" pitchFamily="18" charset="0"/>
              </a:rPr>
              <a:t>. Scanning the environment for issues associated to the specific activities an organization engages in (i.e., regulatory matters, public policy issues, and societal trends) helps to identify and navigate through potential risks. This also includes regulatory non-compliance and/or awards. Ensuring that interested and affected parties are taken into consideration, identifying risks early on will assist in addressing and mitigating stakeholder issues at a later date.</a:t>
            </a:r>
          </a:p>
        </p:txBody>
      </p:sp>
    </p:spTree>
    <p:extLst>
      <p:ext uri="{BB962C8B-B14F-4D97-AF65-F5344CB8AC3E}">
        <p14:creationId xmlns:p14="http://schemas.microsoft.com/office/powerpoint/2010/main" val="217390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79" y="1057456"/>
            <a:ext cx="11724911" cy="5389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47367" y="179306"/>
            <a:ext cx="1404457" cy="87815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85596" y="472682"/>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36059" y="1203468"/>
            <a:ext cx="11258557" cy="4832092"/>
          </a:xfrm>
          <a:prstGeom prst="rect">
            <a:avLst/>
          </a:prstGeom>
        </p:spPr>
        <p:txBody>
          <a:bodyPr wrap="square">
            <a:spAutoFit/>
          </a:bodyPr>
          <a:lstStyle/>
          <a:p>
            <a:pPr algn="just"/>
            <a:r>
              <a:rPr lang="en-US" sz="2800" b="1" dirty="0" smtClean="0"/>
              <a:t>2. Risk </a:t>
            </a:r>
            <a:r>
              <a:rPr lang="en-US" sz="2800" b="1" dirty="0"/>
              <a:t>Analysis</a:t>
            </a:r>
            <a:r>
              <a:rPr lang="en-US" sz="2800" dirty="0"/>
              <a:t>—Assessment begins with the characterization of the risks. Probability, impacts, social burden and cost to the organization are conducted here. Prioritization should occur to determine which risks should receive immediate attention as per stakeholder preferences and their input. Nevertheless, capturing and detailing the risks, based on accurate and relevant information, will lead to better decision-making. </a:t>
            </a:r>
            <a:endParaRPr lang="en-US" sz="2800" dirty="0" smtClean="0"/>
          </a:p>
          <a:p>
            <a:pPr algn="just"/>
            <a:endParaRPr lang="en-US" sz="2800" b="1" dirty="0"/>
          </a:p>
          <a:p>
            <a:pPr algn="just"/>
            <a:r>
              <a:rPr lang="en-US" sz="2800" b="1" dirty="0" smtClean="0"/>
              <a:t>For </a:t>
            </a:r>
            <a:r>
              <a:rPr lang="en-US" sz="2800" b="1" dirty="0"/>
              <a:t>instance</a:t>
            </a:r>
            <a:r>
              <a:rPr lang="en-US" sz="2800" dirty="0"/>
              <a:t>, the lifecycle analysis will identify whether any supply chain member uses conflict materials in the </a:t>
            </a:r>
            <a:r>
              <a:rPr lang="en-US" sz="2800" dirty="0" smtClean="0"/>
              <a:t>production </a:t>
            </a:r>
            <a:r>
              <a:rPr lang="en-US" sz="2800" dirty="0"/>
              <a:t>process or perhaps detail the carbon footprint of their product or service. It will also indicate the risk type perceived by each stakeholder </a:t>
            </a:r>
            <a:r>
              <a:rPr lang="en-US" sz="2800" dirty="0" smtClean="0"/>
              <a:t>group.</a:t>
            </a:r>
            <a:endParaRPr lang="en-US" sz="2800"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498319"/>
            <a:ext cx="11816350" cy="4808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5402" y="1440167"/>
            <a:ext cx="11545545"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3. Risk </a:t>
            </a:r>
            <a:r>
              <a:rPr lang="en-US" sz="2800" b="1" dirty="0">
                <a:latin typeface="Times New Roman" panose="02020603050405020304" pitchFamily="18" charset="0"/>
                <a:cs typeface="Times New Roman" panose="02020603050405020304" pitchFamily="18" charset="0"/>
              </a:rPr>
              <a:t>Ranking</a:t>
            </a:r>
            <a:r>
              <a:rPr lang="en-US" sz="2800" dirty="0">
                <a:latin typeface="Times New Roman" panose="02020603050405020304" pitchFamily="18" charset="0"/>
                <a:cs typeface="Times New Roman" panose="02020603050405020304" pitchFamily="18" charset="0"/>
              </a:rPr>
              <a:t>—Risks should be prioritized and then categorically assessed for how the organization should manage them. This step could be based on the costs, resources, capabilities, impact, etc. involved in addressing the risk or on the consequences resulting from it</a:t>
            </a:r>
          </a:p>
        </p:txBody>
      </p:sp>
      <p:sp>
        <p:nvSpPr>
          <p:cNvPr id="9" name="Rectangle 8"/>
          <p:cNvSpPr/>
          <p:nvPr/>
        </p:nvSpPr>
        <p:spPr>
          <a:xfrm>
            <a:off x="56014" y="3197896"/>
            <a:ext cx="11704319" cy="3108543"/>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4. CSR </a:t>
            </a:r>
            <a:r>
              <a:rPr lang="en-US" sz="2800" b="1" dirty="0">
                <a:latin typeface="Times New Roman" panose="02020603050405020304" pitchFamily="18" charset="0"/>
                <a:cs typeface="Times New Roman" panose="02020603050405020304" pitchFamily="18" charset="0"/>
              </a:rPr>
              <a:t>Mitigating Strategies</a:t>
            </a:r>
            <a:r>
              <a:rPr lang="en-US" sz="2800" dirty="0">
                <a:latin typeface="Times New Roman" panose="02020603050405020304" pitchFamily="18" charset="0"/>
                <a:cs typeface="Times New Roman" panose="02020603050405020304" pitchFamily="18" charset="0"/>
              </a:rPr>
              <a:t>—CSR is shaped by the activities of the firm, the environmental situation, and the perceptions of respective stakeholders. The result of the previous step, risk ranking, provides a process of prioritization that is captured within a CSR framework, and would then provide options for </a:t>
            </a:r>
            <a:r>
              <a:rPr lang="en-US" sz="2800" dirty="0" smtClean="0">
                <a:latin typeface="Times New Roman" panose="02020603050405020304" pitchFamily="18" charset="0"/>
                <a:cs typeface="Times New Roman" panose="02020603050405020304" pitchFamily="18" charset="0"/>
              </a:rPr>
              <a:t>mitigation</a:t>
            </a:r>
            <a:r>
              <a:rPr lang="en-US" sz="2800" dirty="0">
                <a:latin typeface="Times New Roman" panose="02020603050405020304" pitchFamily="18" charset="0"/>
                <a:cs typeface="Times New Roman" panose="02020603050405020304" pitchFamily="18" charset="0"/>
              </a:rPr>
              <a:t>. Given the complexity, CSR allows the formulation of counter-strategies specifically in light of governance, ethical, environmental, and social aspects of the business, which shall be discussed later.</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7639" y="1176846"/>
            <a:ext cx="11816351" cy="5254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674939" y="268963"/>
            <a:ext cx="1404457" cy="8717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51139" y="59207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67637" y="1176846"/>
            <a:ext cx="11713187" cy="483209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5. Decision</a:t>
            </a:r>
            <a:r>
              <a:rPr lang="en-US" sz="2800" dirty="0" smtClean="0">
                <a:latin typeface="Times New Roman" panose="02020603050405020304" pitchFamily="18" charset="0"/>
                <a:cs typeface="Times New Roman" panose="02020603050405020304" pitchFamily="18" charset="0"/>
              </a:rPr>
              <a:t>—Selection </a:t>
            </a:r>
            <a:r>
              <a:rPr lang="en-US" sz="2800" dirty="0">
                <a:latin typeface="Times New Roman" panose="02020603050405020304" pitchFamily="18" charset="0"/>
                <a:cs typeface="Times New Roman" panose="02020603050405020304" pitchFamily="18" charset="0"/>
              </a:rPr>
              <a:t>of the best option should lead to reducing or eliminating the risk in the most cost effective manner. Management’s approach must be collaborative. Reducing or eliminating the risk is in the best interests of all supply chain members, but more so with those that have more to lose.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By </a:t>
            </a:r>
            <a:r>
              <a:rPr lang="en-US" sz="2800" dirty="0">
                <a:latin typeface="Times New Roman" panose="02020603050405020304" pitchFamily="18" charset="0"/>
                <a:cs typeface="Times New Roman" panose="02020603050405020304" pitchFamily="18" charset="0"/>
              </a:rPr>
              <a:t>developing the managerial competencies of all parties in the analysis, </a:t>
            </a:r>
            <a:r>
              <a:rPr lang="en-US" sz="2800" dirty="0" smtClean="0">
                <a:latin typeface="Times New Roman" panose="02020603050405020304" pitchFamily="18" charset="0"/>
                <a:cs typeface="Times New Roman" panose="02020603050405020304" pitchFamily="18" charset="0"/>
              </a:rPr>
              <a:t>recognition </a:t>
            </a:r>
            <a:r>
              <a:rPr lang="en-US" sz="2800" dirty="0">
                <a:latin typeface="Times New Roman" panose="02020603050405020304" pitchFamily="18" charset="0"/>
                <a:cs typeface="Times New Roman" panose="02020603050405020304" pitchFamily="18" charset="0"/>
              </a:rPr>
              <a:t>and decision-making process, the chain becomes stronger and has the probability of providing a competitive advantage. Selection of the mitigating options are contingent upon ensuring that there is a collaborative approach that considers the resources required by the decision, the intensity of the effort, and the parties that are affected</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8600" y="1043218"/>
            <a:ext cx="11755390" cy="5357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6103" y="114679"/>
            <a:ext cx="1404457" cy="8606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49126" y="39056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182" y="1345306"/>
            <a:ext cx="11652226" cy="2677656"/>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6. Implementation</a:t>
            </a:r>
            <a:r>
              <a:rPr lang="en-US" sz="2800" dirty="0" smtClean="0">
                <a:latin typeface="Times New Roman" panose="02020603050405020304" pitchFamily="18" charset="0"/>
                <a:cs typeface="Times New Roman" panose="02020603050405020304" pitchFamily="18" charset="0"/>
              </a:rPr>
              <a:t>—Collecting </a:t>
            </a:r>
            <a:r>
              <a:rPr lang="en-US" sz="2800" dirty="0">
                <a:latin typeface="Times New Roman" panose="02020603050405020304" pitchFamily="18" charset="0"/>
                <a:cs typeface="Times New Roman" panose="02020603050405020304" pitchFamily="18" charset="0"/>
              </a:rPr>
              <a:t>and assessing the performance data for </a:t>
            </a:r>
            <a:r>
              <a:rPr lang="en-US" sz="2800" dirty="0" smtClean="0">
                <a:latin typeface="Times New Roman" panose="02020603050405020304" pitchFamily="18" charset="0"/>
                <a:cs typeface="Times New Roman" panose="02020603050405020304" pitchFamily="18" charset="0"/>
              </a:rPr>
              <a:t>effectiveness </a:t>
            </a:r>
            <a:r>
              <a:rPr lang="en-US" sz="2800" dirty="0">
                <a:latin typeface="Times New Roman" panose="02020603050405020304" pitchFamily="18" charset="0"/>
                <a:cs typeface="Times New Roman" panose="02020603050405020304" pitchFamily="18" charset="0"/>
              </a:rPr>
              <a:t>ensures that management practices are measured. This then will allow for continuous improvement. Implementation involves the development of the appropriate policy, establishing goals and metrics, identifying roles and responsibilities, acquiring the needed resources, and starting the implementation programme</a:t>
            </a:r>
          </a:p>
        </p:txBody>
      </p:sp>
      <p:sp>
        <p:nvSpPr>
          <p:cNvPr id="9" name="Rectangle 8"/>
          <p:cNvSpPr/>
          <p:nvPr/>
        </p:nvSpPr>
        <p:spPr>
          <a:xfrm>
            <a:off x="280181" y="4278932"/>
            <a:ext cx="11600643"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7. Feedback</a:t>
            </a:r>
            <a:r>
              <a:rPr lang="en-US" sz="2800" dirty="0" smtClean="0">
                <a:latin typeface="Times New Roman" panose="02020603050405020304" pitchFamily="18" charset="0"/>
                <a:cs typeface="Times New Roman" panose="02020603050405020304" pitchFamily="18" charset="0"/>
              </a:rPr>
              <a:t>—After </a:t>
            </a:r>
            <a:r>
              <a:rPr lang="en-US" sz="2800" dirty="0">
                <a:latin typeface="Times New Roman" panose="02020603050405020304" pitchFamily="18" charset="0"/>
                <a:cs typeface="Times New Roman" panose="02020603050405020304" pitchFamily="18" charset="0"/>
              </a:rPr>
              <a:t>the data is collected, procedures implemented, and </a:t>
            </a:r>
            <a:r>
              <a:rPr lang="en-US" sz="2800" dirty="0" smtClean="0">
                <a:latin typeface="Times New Roman" panose="02020603050405020304" pitchFamily="18" charset="0"/>
                <a:cs typeface="Times New Roman" panose="02020603050405020304" pitchFamily="18" charset="0"/>
              </a:rPr>
              <a:t>performance </a:t>
            </a:r>
            <a:r>
              <a:rPr lang="en-US" sz="2800" dirty="0">
                <a:latin typeface="Times New Roman" panose="02020603050405020304" pitchFamily="18" charset="0"/>
                <a:cs typeface="Times New Roman" panose="02020603050405020304" pitchFamily="18" charset="0"/>
              </a:rPr>
              <a:t>evaluated, the loop must be closed. Performance evaluation data is fed back in at the front of the loop and the risk analysis process begins once again</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From a traditional stakeholder vantage point, one of the primary roles or </a:t>
            </a:r>
            <a:r>
              <a:rPr lang="en-US" sz="2800" dirty="0" smtClean="0">
                <a:solidFill>
                  <a:schemeClr val="tx1"/>
                </a:solidFill>
                <a:latin typeface="Times New Roman" panose="02020603050405020304" pitchFamily="18" charset="0"/>
                <a:cs typeface="Times New Roman" panose="02020603050405020304" pitchFamily="18" charset="0"/>
              </a:rPr>
              <a:t>responsibilities </a:t>
            </a:r>
            <a:r>
              <a:rPr lang="en-US" sz="2800" dirty="0">
                <a:solidFill>
                  <a:schemeClr val="tx1"/>
                </a:solidFill>
                <a:latin typeface="Times New Roman" panose="02020603050405020304" pitchFamily="18" charset="0"/>
                <a:cs typeface="Times New Roman" panose="02020603050405020304" pitchFamily="18" charset="0"/>
              </a:rPr>
              <a:t>of business is wealth generation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which guides them on their duties as for-profit entities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an extreme view, and one held by very few business people today. Included in the building up of monetary wealth, business now must also strive to assume CSR, which entails responsibilities </a:t>
            </a:r>
            <a:r>
              <a:rPr lang="en-US" sz="2800" dirty="0" smtClean="0">
                <a:solidFill>
                  <a:schemeClr val="tx1"/>
                </a:solidFill>
                <a:latin typeface="Times New Roman" panose="02020603050405020304" pitchFamily="18" charset="0"/>
                <a:cs typeface="Times New Roman" panose="02020603050405020304" pitchFamily="18" charset="0"/>
              </a:rPr>
              <a:t>surrounding </a:t>
            </a:r>
            <a:r>
              <a:rPr lang="en-US" sz="2800" dirty="0">
                <a:solidFill>
                  <a:schemeClr val="tx1"/>
                </a:solidFill>
                <a:latin typeface="Times New Roman" panose="02020603050405020304" pitchFamily="18" charset="0"/>
                <a:cs typeface="Times New Roman" panose="02020603050405020304" pitchFamily="18" charset="0"/>
              </a:rPr>
              <a:t>economic, societal and environmental issues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Although it is a topical business practice with a pedigree of academic writing, the CSR concept is still somewhat ill-defined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due, in part, to varying stakeholder </a:t>
            </a:r>
            <a:r>
              <a:rPr lang="en-US" sz="2800" dirty="0" smtClean="0">
                <a:solidFill>
                  <a:schemeClr val="tx1"/>
                </a:solidFill>
                <a:latin typeface="Times New Roman" panose="02020603050405020304" pitchFamily="18" charset="0"/>
                <a:cs typeface="Times New Roman" panose="02020603050405020304" pitchFamily="18" charset="0"/>
              </a:rPr>
              <a:t>expectations </a:t>
            </a:r>
            <a:r>
              <a:rPr lang="en-US" sz="2800" dirty="0">
                <a:solidFill>
                  <a:schemeClr val="tx1"/>
                </a:solidFill>
                <a:latin typeface="Times New Roman" panose="02020603050405020304" pitchFamily="18" charset="0"/>
                <a:cs typeface="Times New Roman" panose="02020603050405020304" pitchFamily="18" charset="0"/>
              </a:rPr>
              <a:t>and what one would consider to be a CSR-related </a:t>
            </a:r>
            <a:r>
              <a:rPr lang="en-US" sz="2800" dirty="0" smtClean="0">
                <a:solidFill>
                  <a:schemeClr val="tx1"/>
                </a:solidFill>
                <a:latin typeface="Times New Roman" panose="02020603050405020304" pitchFamily="18" charset="0"/>
                <a:cs typeface="Times New Roman" panose="02020603050405020304" pitchFamily="18" charset="0"/>
              </a:rPr>
              <a:t>action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13328" y="173652"/>
            <a:ext cx="1404457" cy="827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98146" y="1697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146" y="274575"/>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53591" y="219679"/>
            <a:ext cx="2305141" cy="1076343"/>
          </a:xfrm>
          <a:prstGeom prst="rect">
            <a:avLst/>
          </a:prstGeom>
        </p:spPr>
      </p:pic>
      <p:sp>
        <p:nvSpPr>
          <p:cNvPr id="3" name="Rectangle 2"/>
          <p:cNvSpPr/>
          <p:nvPr/>
        </p:nvSpPr>
        <p:spPr>
          <a:xfrm>
            <a:off x="1717785" y="412876"/>
            <a:ext cx="820929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Corporate Social Responsibility in the Supply Chain</a:t>
            </a:r>
          </a:p>
        </p:txBody>
      </p:sp>
    </p:spTree>
    <p:extLst>
      <p:ext uri="{BB962C8B-B14F-4D97-AF65-F5344CB8AC3E}">
        <p14:creationId xmlns:p14="http://schemas.microsoft.com/office/powerpoint/2010/main" val="31857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243840" y="1532629"/>
            <a:ext cx="11490960" cy="4659827"/>
          </a:xfrm>
          <a:prstGeom prst="rect">
            <a:avLst/>
          </a:prstGeom>
        </p:spPr>
      </p:pic>
    </p:spTree>
    <p:extLst>
      <p:ext uri="{BB962C8B-B14F-4D97-AF65-F5344CB8AC3E}">
        <p14:creationId xmlns:p14="http://schemas.microsoft.com/office/powerpoint/2010/main" val="3897295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6681" y="1547084"/>
            <a:ext cx="11877310" cy="3970318"/>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first CSR sphere, </a:t>
            </a:r>
            <a:r>
              <a:rPr lang="en-US" sz="2800" b="1" dirty="0" smtClean="0">
                <a:latin typeface="Times New Roman" panose="02020603050405020304" pitchFamily="18" charset="0"/>
                <a:cs typeface="Times New Roman" panose="02020603050405020304" pitchFamily="18" charset="0"/>
              </a:rPr>
              <a:t>governance:</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views a corporation as being embedded in existing social structures and international business networks. This sphere </a:t>
            </a:r>
            <a:r>
              <a:rPr lang="en-US" sz="2800" dirty="0" smtClean="0">
                <a:latin typeface="Times New Roman" panose="02020603050405020304" pitchFamily="18" charset="0"/>
                <a:cs typeface="Times New Roman" panose="02020603050405020304" pitchFamily="18" charset="0"/>
              </a:rPr>
              <a:t>encapsulates </a:t>
            </a:r>
            <a:r>
              <a:rPr lang="en-US" sz="2800" dirty="0">
                <a:latin typeface="Times New Roman" panose="02020603050405020304" pitchFamily="18" charset="0"/>
                <a:cs typeface="Times New Roman" panose="02020603050405020304" pitchFamily="18" charset="0"/>
              </a:rPr>
              <a:t>how organizational resources are being deployed and the type of interaction the organization has with its </a:t>
            </a:r>
            <a:r>
              <a:rPr lang="en-US" sz="2800" dirty="0" smtClean="0">
                <a:latin typeface="Times New Roman" panose="02020603050405020304" pitchFamily="18" charset="0"/>
                <a:cs typeface="Times New Roman" panose="02020603050405020304" pitchFamily="18" charset="0"/>
              </a:rPr>
              <a:t>.Responsible </a:t>
            </a:r>
            <a:r>
              <a:rPr lang="en-US" sz="2800" dirty="0">
                <a:latin typeface="Times New Roman" panose="02020603050405020304" pitchFamily="18" charset="0"/>
                <a:cs typeface="Times New Roman" panose="02020603050405020304" pitchFamily="18" charset="0"/>
              </a:rPr>
              <a:t>firms have better organizational performance, good risk management practices, support from institutional investors, satisfied employees, and loyal </a:t>
            </a:r>
            <a:r>
              <a:rPr lang="en-US" sz="2800" dirty="0" smtClean="0">
                <a:latin typeface="Times New Roman" panose="02020603050405020304" pitchFamily="18" charset="0"/>
                <a:cs typeface="Times New Roman" panose="02020603050405020304" pitchFamily="18" charset="0"/>
              </a:rPr>
              <a:t>Compliance </a:t>
            </a:r>
            <a:r>
              <a:rPr lang="en-US" sz="2800" dirty="0">
                <a:latin typeface="Times New Roman" panose="02020603050405020304" pitchFamily="18" charset="0"/>
                <a:cs typeface="Times New Roman" panose="02020603050405020304" pitchFamily="18" charset="0"/>
              </a:rPr>
              <a:t>and organizational responsiveness among chain members should be observed at the level of governance. </a:t>
            </a:r>
          </a:p>
        </p:txBody>
      </p:sp>
    </p:spTree>
    <p:extLst>
      <p:ext uri="{BB962C8B-B14F-4D97-AF65-F5344CB8AC3E}">
        <p14:creationId xmlns:p14="http://schemas.microsoft.com/office/powerpoint/2010/main" val="54416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b="1" dirty="0">
                <a:solidFill>
                  <a:schemeClr val="tx1"/>
                </a:solidFill>
                <a:latin typeface="Times New Roman" panose="02020603050405020304" pitchFamily="18" charset="0"/>
                <a:cs typeface="Times New Roman" panose="02020603050405020304" pitchFamily="18" charset="0"/>
              </a:rPr>
              <a:t>The second sphere is </a:t>
            </a:r>
            <a:r>
              <a:rPr lang="en-US" sz="2400" b="1" dirty="0" smtClean="0">
                <a:solidFill>
                  <a:schemeClr val="tx1"/>
                </a:solidFill>
                <a:latin typeface="Times New Roman" panose="02020603050405020304" pitchFamily="18" charset="0"/>
                <a:cs typeface="Times New Roman" panose="02020603050405020304" pitchFamily="18" charset="0"/>
              </a:rPr>
              <a:t>ethics:</a:t>
            </a:r>
          </a:p>
          <a:p>
            <a:pPr algn="just"/>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which captures the expectations of stakeholders and also the corporation’s willingness to assume its ethical responsibility .</a:t>
            </a:r>
            <a:r>
              <a:rPr lang="en-US" sz="2400" dirty="0" smtClean="0">
                <a:solidFill>
                  <a:schemeClr val="tx1"/>
                </a:solidFill>
                <a:latin typeface="Times New Roman" panose="02020603050405020304" pitchFamily="18" charset="0"/>
                <a:cs typeface="Times New Roman" panose="02020603050405020304" pitchFamily="18" charset="0"/>
              </a:rPr>
              <a:t>In </a:t>
            </a:r>
            <a:r>
              <a:rPr lang="en-US" sz="2400" dirty="0">
                <a:solidFill>
                  <a:schemeClr val="tx1"/>
                </a:solidFill>
                <a:latin typeface="Times New Roman" panose="02020603050405020304" pitchFamily="18" charset="0"/>
                <a:cs typeface="Times New Roman" panose="02020603050405020304" pitchFamily="18" charset="0"/>
              </a:rPr>
              <a:t>general, ethical </a:t>
            </a:r>
            <a:r>
              <a:rPr lang="en-US" sz="2400" dirty="0" smtClean="0">
                <a:solidFill>
                  <a:schemeClr val="tx1"/>
                </a:solidFill>
                <a:latin typeface="Times New Roman" panose="02020603050405020304" pitchFamily="18" charset="0"/>
                <a:cs typeface="Times New Roman" panose="02020603050405020304" pitchFamily="18" charset="0"/>
              </a:rPr>
              <a:t>behavior </a:t>
            </a:r>
            <a:r>
              <a:rPr lang="en-US" sz="2400" dirty="0">
                <a:solidFill>
                  <a:schemeClr val="tx1"/>
                </a:solidFill>
                <a:latin typeface="Times New Roman" panose="02020603050405020304" pitchFamily="18" charset="0"/>
                <a:cs typeface="Times New Roman" panose="02020603050405020304" pitchFamily="18" charset="0"/>
              </a:rPr>
              <a:t>has a direct impact on shareholder value </a:t>
            </a: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in the supply chain, organizations are serving a more diverse and global market and thus, have to cooperate with multiple and sometimes international suppliers and buyers. Ethics covers the materials and working processes </a:t>
            </a:r>
            <a:r>
              <a:rPr lang="en-US" sz="2400" dirty="0" smtClean="0">
                <a:solidFill>
                  <a:schemeClr val="tx1"/>
                </a:solidFill>
                <a:latin typeface="Times New Roman" panose="02020603050405020304" pitchFamily="18" charset="0"/>
                <a:cs typeface="Times New Roman" panose="02020603050405020304" pitchFamily="18" charset="0"/>
              </a:rPr>
              <a:t>employed </a:t>
            </a:r>
            <a:r>
              <a:rPr lang="en-US" sz="2400" dirty="0">
                <a:solidFill>
                  <a:schemeClr val="tx1"/>
                </a:solidFill>
                <a:latin typeface="Times New Roman" panose="02020603050405020304" pitchFamily="18" charset="0"/>
                <a:cs typeface="Times New Roman" panose="02020603050405020304" pitchFamily="18" charset="0"/>
              </a:rPr>
              <a:t>at each link of the supply chain that may start in one country, and cross national boundaries, cultural zones, legal systems, and individual viewpoints. On this journey, the interpretation of ethics can and does change and what appeared to be ethical at one stage – even with the best intentions at any given time – may look neutral or unethical in the next </a:t>
            </a:r>
            <a:r>
              <a:rPr lang="en-US" sz="2400" dirty="0" smtClean="0">
                <a:solidFill>
                  <a:schemeClr val="tx1"/>
                </a:solidFill>
                <a:latin typeface="Times New Roman" panose="02020603050405020304" pitchFamily="18" charset="0"/>
                <a:cs typeface="Times New Roman" panose="02020603050405020304" pitchFamily="18" charset="0"/>
              </a:rPr>
              <a:t>. in </a:t>
            </a:r>
            <a:r>
              <a:rPr lang="en-US" sz="2400" dirty="0">
                <a:solidFill>
                  <a:schemeClr val="tx1"/>
                </a:solidFill>
                <a:latin typeface="Times New Roman" panose="02020603050405020304" pitchFamily="18" charset="0"/>
                <a:cs typeface="Times New Roman" panose="02020603050405020304" pitchFamily="18" charset="0"/>
              </a:rPr>
              <a:t>the end, </a:t>
            </a: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consumer that fuels the production process and, therefore, the final ethical verdict would come from the end-consumer. This highlights the necessity that the ethical interpretation of all supply chain members becomes united and reflects one and the same ethical approach</a:t>
            </a:r>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9497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011463"/>
            <a:ext cx="11877310" cy="5281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177347"/>
            <a:ext cx="11755391"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environment represents the third </a:t>
            </a:r>
            <a:r>
              <a:rPr lang="en-US" sz="2800" b="1" dirty="0" smtClean="0">
                <a:latin typeface="Times New Roman" panose="02020603050405020304" pitchFamily="18" charset="0"/>
                <a:cs typeface="Times New Roman" panose="02020603050405020304" pitchFamily="18" charset="0"/>
              </a:rPr>
              <a:t>sphere:</a:t>
            </a:r>
          </a:p>
          <a:p>
            <a:pPr algn="just"/>
            <a:r>
              <a:rPr lang="en-US" sz="2800" b="1"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it captures the responsibilities and actions pertaining to the management of the natural environment. This sphere includes business </a:t>
            </a:r>
            <a:r>
              <a:rPr lang="en-US" sz="2800" dirty="0" smtClean="0">
                <a:latin typeface="Times New Roman" panose="02020603050405020304" pitchFamily="18" charset="0"/>
                <a:cs typeface="Times New Roman" panose="02020603050405020304" pitchFamily="18" charset="0"/>
              </a:rPr>
              <a:t>processes </a:t>
            </a:r>
            <a:r>
              <a:rPr lang="en-US" sz="2800" dirty="0">
                <a:latin typeface="Times New Roman" panose="02020603050405020304" pitchFamily="18" charset="0"/>
                <a:cs typeface="Times New Roman" panose="02020603050405020304" pitchFamily="18" charset="0"/>
              </a:rPr>
              <a:t>so that the organization and the environment form a symbiotic relationship in which both entities flourish. In this instance, a future-oriented and pro-active environmental strategy could reap financial rewards for the </a:t>
            </a:r>
            <a:r>
              <a:rPr lang="en-US" sz="2800" dirty="0" smtClean="0">
                <a:latin typeface="Times New Roman" panose="02020603050405020304" pitchFamily="18" charset="0"/>
                <a:cs typeface="Times New Roman" panose="02020603050405020304" pitchFamily="18" charset="0"/>
              </a:rPr>
              <a:t>business.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289558" y="3727587"/>
            <a:ext cx="11591267"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last CSR sphere is social </a:t>
            </a:r>
            <a:r>
              <a:rPr lang="en-US" sz="2800" dirty="0">
                <a:latin typeface="Times New Roman" panose="02020603050405020304" pitchFamily="18" charset="0"/>
                <a:cs typeface="Times New Roman" panose="02020603050405020304" pitchFamily="18" charset="0"/>
              </a:rPr>
              <a:t>and it involves the public’s expectations on business leaders that surpass their fiduciary duties. Just as we would expect of a good citizen to participate in alleviating social ills, businesses are expected to contribute in the same way. Human rights atrocities, racial disparity, the prevention of child </a:t>
            </a:r>
            <a:r>
              <a:rPr lang="en-US" sz="2800" dirty="0" smtClean="0">
                <a:latin typeface="Times New Roman" panose="02020603050405020304" pitchFamily="18" charset="0"/>
                <a:cs typeface="Times New Roman" panose="02020603050405020304" pitchFamily="18" charset="0"/>
              </a:rPr>
              <a:t>labor, </a:t>
            </a:r>
            <a:r>
              <a:rPr lang="en-US" sz="2800" dirty="0">
                <a:latin typeface="Times New Roman" panose="02020603050405020304" pitchFamily="18" charset="0"/>
                <a:cs typeface="Times New Roman" panose="02020603050405020304" pitchFamily="18" charset="0"/>
              </a:rPr>
              <a:t>creating awareness of alcohol abuse, anti-smoking </a:t>
            </a:r>
            <a:r>
              <a:rPr lang="en-US" sz="2800" dirty="0" smtClean="0">
                <a:latin typeface="Times New Roman" panose="02020603050405020304" pitchFamily="18" charset="0"/>
                <a:cs typeface="Times New Roman" panose="02020603050405020304" pitchFamily="18" charset="0"/>
              </a:rPr>
              <a:t>campaigns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02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B2CB3F-A087-4B18-B34F-3C7B03666F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842D27-95B6-426B-8864-CF5816F14633}">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8491CA3F-3E57-4A2B-938A-3D09E62885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4983</TotalTime>
  <Words>4108</Words>
  <Application>Microsoft Office PowerPoint</Application>
  <PresentationFormat>Custom</PresentationFormat>
  <Paragraphs>300</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100</cp:revision>
  <dcterms:created xsi:type="dcterms:W3CDTF">2023-04-29T09:08:23Z</dcterms:created>
  <dcterms:modified xsi:type="dcterms:W3CDTF">2024-05-26T21:02:53Z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