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8" r:id="rId12"/>
    <p:sldId id="266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2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51:09.8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8:41.5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1044 24575,'5'2'0,"-1"0"0,0 0 0,0 0 0,0 0 0,0 1 0,0-1 0,0 1 0,0 0 0,-1 0 0,0 1 0,4 3 0,7 7 0,45 33 0,87 75 0,-123-100 0,-1 2 0,-1 0 0,35 53 0,-22-17 0,-20-34 0,0-1 0,20 25 0,-32-47 0,0-1 0,0 1 0,0-1 0,1 1 0,-1-1 0,1 0 0,-1 1 0,1-1 0,0-1 0,0 1 0,0 0 0,0-1 0,0 1 0,0-1 0,0 0 0,0 0 0,0 0 0,1-1 0,-1 1 0,0-1 0,1 0 0,-1 1 0,1-2 0,-1 1 0,0 0 0,1-1 0,-1 1 0,0-1 0,1 0 0,-1 0 0,0 0 0,0-1 0,0 1 0,0-1 0,0 0 0,0 1 0,-1-1 0,4-4 0,10-7 0,-2-1 0,1 0 0,-2-1 0,23-34 0,-31 42 0,111-169 0,43-61 0,-42 98 0,-88 105 0,2 1 0,1 1 0,1 1 0,2 2 0,41-26 0,110-88 0,-77 59 0,-28 22 0,92-90 0,12-19 0,-177 163-273,0-1 0,0 0 0,-1 0 0,12-20 0,-3-1-6553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8:57.7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8:58.9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8:59.8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0.2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0.6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1.3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3.6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4.4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4.7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8T08:49:05.1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7FB86-E917-4239-B363-4D0C5265FBAD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4AD8C-BBBC-4F9D-BE86-9471BF30FA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27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1CDC2-9FDA-ED73-F4BB-AEADDFA2C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DBBF0E-68FE-B7B9-CBA0-2BF7EF325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24085-DCE5-E746-8EDB-A3DBB800E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1B0AB-8BC5-68EB-5B78-FC11602E7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02576-C5C2-3CDF-1418-8F7F1774E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4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5B678-97A2-5FE0-97FA-65E7C7CE2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D1ADA-2DB3-44F9-58AD-DDEBE54FA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C2233-9832-CD1E-900D-4413B380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822D3-64AC-BFBA-3F1D-A1CF9572C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D27DD7-EA4C-2BC1-FCAC-75661D151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6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8CBC7-ED79-854B-8D35-B9309CB77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1E42F-E93D-0BC5-731C-06C898F48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B33B6-E9CC-936E-62BF-099B4614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CF5A9-8F71-6AC4-2939-59655C7B7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349A7-A2E1-BDBB-BB74-BD334E53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07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DB0-C129-3048-EF32-337DADB36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D1FEE-873F-716C-74ED-691D3FD4B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A2FBD-36F8-3FFB-583E-A6F151ABA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D7BCF-BA92-9EE9-F8FD-DDD06476A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E31C86-44DB-A682-703F-4D2C3E7CF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73064-AC70-0F84-A99D-F9A52EF6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7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74FC9-6264-D9C5-8D9F-4CA7A3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4EFDD-47D4-C990-9E6D-77A2D43E1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ED8401-9731-939E-558F-12A42C900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83F0C9-C96B-6FC7-87FD-7F53A0F66D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2E041-52DA-EC2D-8312-9F82A87950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175241-26FF-17A5-F683-36E290B9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354E39-79A6-D82F-0ACD-16CFFAE62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4895E8-FBA8-30CC-B8C0-325F73390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43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33767-3E63-0476-8AAE-87D311F95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A746CA-B0BC-2CCE-2D6C-6C92BAEF8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49F91E-A4A2-0E3A-8DCE-194280259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5EAD51-631C-1B43-8D11-44F829531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7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150BB-0992-A7DC-CF40-3754356A1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EAE511-FE0E-2AEE-169B-E6C79584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6F1C5B-A0A3-B80C-B02D-42597CFC0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87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BBBF2-DD27-02F6-4A15-ABD56D9DA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2D0F6-DF64-84AE-87CB-6736D6B6C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94C37-F4DE-71D7-70DA-B2E0A16397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B3BD0-471D-1311-29E5-F613608F3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6B035-9500-84F9-742D-785BF94B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B224D-6746-1A39-059C-1102A677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51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FE2B6-379F-F8DB-EA1F-A9EBAFE00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D76D27-DB34-ECC7-C235-626FE033C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7098A-0248-B45D-51B5-ADA0BA024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931D3-C26B-943C-1E28-4FB8F86EC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CB379-89C0-2DBF-5368-5BC80AD72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8906E-65EE-C06C-8783-FE2A4752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5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D8E7-6552-9725-B439-11C34E7CA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C7FB3F-0C50-FF6F-3EF6-F8B5C5979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85E3-DC8B-FD0B-32EF-50076B4FE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54CC7-B7D2-3A70-BD05-4D4F37BB8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C3B6-38A8-4133-F864-0FF93945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61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1BFC8C-E666-01F7-A068-10B9B38383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66941B-8E5A-BAF6-62B0-2A7613A3D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80243-7E29-B693-E701-F4588194C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74E5-2231-2E7B-038A-C333902AF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9A86E-6997-FE82-0EB8-7E9E9427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04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7757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627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639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13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802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18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66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6481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90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5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1BC8E-B2EC-36EA-5EC3-DF6E3DC6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A1B89-3F5E-3DBA-4AE8-AC77F6678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6BF0E-A621-71FF-BC18-A494262144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A4C54-AF74-4FAB-A96D-D2BBA6C84374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32B75-1CB5-4186-82A5-33214ABA90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ACC9E-16BC-F364-C0E7-B77D3A0C43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4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3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ar.wikipedia.org/wiki/%D8%B2%D8%B1%D8%A7%D8%B9%D8%A9" TargetMode="External"/><Relationship Id="rId3" Type="http://schemas.openxmlformats.org/officeDocument/2006/relationships/hyperlink" Target="https://ar.wikipedia.org/wiki/%D9%82%D8%B1%D8%B6" TargetMode="External"/><Relationship Id="rId7" Type="http://schemas.openxmlformats.org/officeDocument/2006/relationships/hyperlink" Target="https://ar.wikipedia.org/wiki/%D8%B5%D9%86%D8%A7%D8%B9%D8%A9" TargetMode="External"/><Relationship Id="rId2" Type="http://schemas.openxmlformats.org/officeDocument/2006/relationships/hyperlink" Target="https://ar.wikipedia.org/wiki/%D9%85%D8%B5%D8%B1%D9%81_%D8%A5%D8%B3%D9%84%D8%A7%D9%85%D9%8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r.wikipedia.org/wiki/%D8%AA%D8%AC%D8%A7%D8%B1%D8%A9" TargetMode="External"/><Relationship Id="rId5" Type="http://schemas.openxmlformats.org/officeDocument/2006/relationships/hyperlink" Target="https://ar.wikipedia.org/wiki/%D8%B1%D8%A8%D8%A7" TargetMode="External"/><Relationship Id="rId4" Type="http://schemas.openxmlformats.org/officeDocument/2006/relationships/hyperlink" Target="https://ar.wikipedia.org/wiki/%D9%81%D8%A7%D8%A6%D8%AF%D8%A9" TargetMode="External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13" Type="http://schemas.openxmlformats.org/officeDocument/2006/relationships/customXml" Target="../ink/ink10.xml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12" Type="http://schemas.openxmlformats.org/officeDocument/2006/relationships/customXml" Target="../ink/ink9.xml"/><Relationship Id="rId2" Type="http://schemas.openxmlformats.org/officeDocument/2006/relationships/image" Target="../media/image9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8.xml"/><Relationship Id="rId5" Type="http://schemas.openxmlformats.org/officeDocument/2006/relationships/customXml" Target="../ink/ink3.xml"/><Relationship Id="rId15" Type="http://schemas.openxmlformats.org/officeDocument/2006/relationships/customXml" Target="../ink/ink12.xml"/><Relationship Id="rId10" Type="http://schemas.openxmlformats.org/officeDocument/2006/relationships/customXml" Target="../ink/ink7.xml"/><Relationship Id="rId4" Type="http://schemas.openxmlformats.org/officeDocument/2006/relationships/image" Target="../media/image10.png"/><Relationship Id="rId9" Type="http://schemas.openxmlformats.org/officeDocument/2006/relationships/customXml" Target="../ink/ink6.xml"/><Relationship Id="rId14" Type="http://schemas.openxmlformats.org/officeDocument/2006/relationships/customXml" Target="../ink/ink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3" y="-93134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422125"/>
            <a:ext cx="6601549" cy="19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93324" y="3078835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566840" y="422125"/>
            <a:ext cx="5726484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Introductory lecture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Walaa Mohamed</a:t>
            </a:r>
            <a:endParaRPr lang="en-US" sz="2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 txBox="1"/>
          <p:nvPr/>
        </p:nvSpPr>
        <p:spPr>
          <a:xfrm>
            <a:off x="6601549" y="3078835"/>
            <a:ext cx="5224715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PMG633</a:t>
            </a:r>
            <a:endParaRPr lang="ar-EG" sz="2800" dirty="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Risk Management </a:t>
            </a:r>
            <a:endParaRPr lang="en-US" sz="28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5FC226E-7129-8856-1B37-0B2CFA743B3A}"/>
                  </a:ext>
                </a:extLst>
              </p14:cNvPr>
              <p14:cNvContentPartPr/>
              <p14:nvPr/>
            </p14:nvContentPartPr>
            <p14:xfrm>
              <a:off x="1590681" y="4167790"/>
              <a:ext cx="360" cy="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5FC226E-7129-8856-1B37-0B2CFA743B3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82041" y="4158790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Core Bank Services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Deposit collection—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accepting cash or money (deposits) from individuals and businesses (depositors) for safekeeping in a bank account, available for future use.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Payment services—</a:t>
            </a:r>
            <a:r>
              <a:rPr lang="en-US" sz="3200" dirty="0"/>
              <a:t>the process of accepting and making payments on behalf of the customers using their bank accounts.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Loan underwriting—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evaluating and deciding whether a customer (borrower) is eligible to receive credit and then extending a loan or credit to the customer.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886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Types of banks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u="sng" dirty="0">
                <a:solidFill>
                  <a:srgbClr val="FF0000"/>
                </a:solidFill>
              </a:rPr>
              <a:t>Some types of banks</a:t>
            </a:r>
            <a:endParaRPr lang="ar-EG" sz="28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Retail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Wholesale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Bank Holding Companies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Cooperative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Credit Unions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Micro-finance Institutions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Central Banks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529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Some types of risks</a:t>
            </a:r>
          </a:p>
          <a:p>
            <a:pPr marL="0" indent="0">
              <a:buNone/>
            </a:pPr>
            <a:r>
              <a:rPr lang="en-US" sz="3000" b="1" u="sng" dirty="0">
                <a:solidFill>
                  <a:srgbClr val="FF0000"/>
                </a:solidFill>
              </a:rPr>
              <a:t>Some types of risks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1.  Credit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Credit risks the risk that a bank borrower, also known as a counterparty, may  fail  to  meet  its  obligations—pay  interest  on  the  loan  and  repay  the amount  borrowed—in  accordance  with  agreed  terms.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63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2.  Market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Market risks </a:t>
            </a:r>
            <a:r>
              <a:rPr lang="en-US" sz="2800" dirty="0"/>
              <a:t>the risk of losses to the bank arising from movements in market prices as a result of changes in interest rates, foreign exchange rates, and equity and commodity prices.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Operational risk </a:t>
            </a:r>
            <a:r>
              <a:rPr lang="en-US" sz="2800" dirty="0"/>
              <a:t>is the risk of loss resulting from inadequate or failed internal processes,  people,  and  systems  or  from  external  events.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010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4.  Liquidity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u="sng" dirty="0"/>
              <a:t>Liquidity risk </a:t>
            </a:r>
            <a:r>
              <a:rPr lang="en-US" sz="2800" u="sng" dirty="0"/>
              <a:t>is the risk that a bank may not be able to meet its obligations to repay deposits and other funding,</a:t>
            </a:r>
            <a:r>
              <a:rPr lang="en-US" sz="2800" dirty="0"/>
              <a:t> or to continue financing its assets.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5. Business risk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Business risk is the potential loss due to a decrease in the competitive  position of the bank and the prospect of the bank prospering in changing  markets.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712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6. Reputational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Reputational risk is  the  potential  loss  resulting  from  a  decrease  in  a bank’s standing in public opinion.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rgbClr val="FF0000"/>
                </a:solidFill>
              </a:rPr>
              <a:t>7. </a:t>
            </a:r>
            <a:r>
              <a:rPr lang="en-US" sz="2800" b="1" dirty="0">
                <a:solidFill>
                  <a:srgbClr val="FF0000"/>
                </a:solidFill>
              </a:rPr>
              <a:t>Compliance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Compliance risk is the risk that a bank may suffer losses as a result of its failure to comply with laws and regulations or with internal policies and  procedures  that  govern  the  way  it  operates.</a:t>
            </a:r>
            <a:endParaRPr lang="en-US" dirty="0"/>
          </a:p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7482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0A2CE260-0D56-6EAB-C9A2-533B43250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79940"/>
            <a:ext cx="10905066" cy="5098119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77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FD504-B80C-4870-B47C-49DB975CD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8" y="295422"/>
            <a:ext cx="11690252" cy="6400800"/>
          </a:xfrm>
        </p:spPr>
        <p:txBody>
          <a:bodyPr/>
          <a:lstStyle/>
          <a:p>
            <a:pPr marL="402590" marR="42418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 Diversification </a:t>
            </a:r>
          </a:p>
          <a:p>
            <a:pPr marL="402590" marR="4241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addition to finding the best combination of investments that delivers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 optimal return for the allowable risk profile of the portfolio, the portfolio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manager must also seek to minimize specific portfolio risks, namely concentration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default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correlation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4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914400" marR="0" lvl="2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960120" algn="l"/>
              </a:tabLst>
            </a:pPr>
            <a:r>
              <a:rPr lang="en-US" b="1" spc="6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Concentration</a:t>
            </a:r>
            <a:r>
              <a:rPr lang="en-US" b="1" spc="10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Tahoma" panose="020B0604030504040204" pitchFamily="34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ahoma" panose="020B060403050404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173990" marR="42354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inherent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is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become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skilled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 example, one geographical area or to one industry (e.g., shipping) and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tend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focus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majority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underwriting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efforts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sector.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This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highly</a:t>
            </a:r>
            <a:r>
              <a:rPr lang="en-US" sz="2000" spc="-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concentrated,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not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suitably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portfolio,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which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increase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exposure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potential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losses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event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deterioration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that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particular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224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2C0FB-5FD3-4156-BE9F-2D10F72CF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5" y="787791"/>
            <a:ext cx="11746523" cy="590843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2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19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2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2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geography,</a:t>
            </a:r>
            <a:r>
              <a:rPr lang="en-US" sz="2000" spc="1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type,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demographic</a:t>
            </a:r>
            <a:r>
              <a:rPr lang="en-US" sz="2000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profile,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indicators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should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impact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severe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disruption.</a:t>
            </a:r>
            <a:r>
              <a:rPr lang="en-US" sz="2000" spc="1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Although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development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core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competency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risks,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effects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mitigated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somewhat</a:t>
            </a:r>
            <a:r>
              <a:rPr lang="en-US" sz="2000" spc="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possibility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expertise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helps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avoid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weakest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Reducing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require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active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management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portfolio.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example,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sell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third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parties,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thereby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removing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those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banking</a:t>
            </a:r>
            <a:r>
              <a:rPr lang="en-US" sz="2000" spc="1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book.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1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introduce</a:t>
            </a:r>
            <a:r>
              <a:rPr lang="en-US" sz="2000" spc="-2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diversification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into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buying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nonsimilar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51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endParaRPr lang="en-US" b="1" spc="6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r>
              <a:rPr lang="en-US" b="1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</a:t>
            </a:r>
            <a:r>
              <a:rPr lang="en-US" b="1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 risk refers to a ripple effect of defaults that may occur in a particular industry or country or between countries where the default of one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borrower—or counterparty—has a negative impact on other borrowers. 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991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BC0AC-DB0E-250D-10CD-FC77B249D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8812"/>
            <a:ext cx="11788725" cy="6555545"/>
          </a:xfrm>
        </p:spPr>
        <p:txBody>
          <a:bodyPr/>
          <a:lstStyle/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 rtl="1">
              <a:lnSpc>
                <a:spcPct val="150000"/>
              </a:lnSpc>
            </a:pPr>
            <a:endParaRPr lang="ar-EG" sz="2000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endParaRPr lang="ar-EG" sz="20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صيغ التمويل في </a:t>
            </a:r>
            <a:r>
              <a:rPr lang="ar-EG" sz="2000" b="1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endParaRPr lang="ar-EG" sz="20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تقوم المصارف التجارية بعمليات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قرض"/>
              </a:rPr>
              <a:t>القروض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والسلفيات لعملائها مقابل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 tooltip="فائدة"/>
              </a:rPr>
              <a:t>فائدة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ربا"/>
              </a:rPr>
              <a:t>ربوية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محددة مقدماً. أما في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فيتم استخدام الأموال عن طريق صيغ التمويل المتعددة والمشروعة والتي تناسب كافة الأنشطة سواء أكانت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6" tooltip="تجارة"/>
              </a:rPr>
              <a:t>تجارية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7" tooltip="صناعة"/>
              </a:rPr>
              <a:t>صناعية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8" tooltip="زراعة"/>
              </a:rPr>
              <a:t>زراعية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عقارية، مهنية، حرفية. ويعد نشاط التمويل من أهم الأنشطة بالمصارف الإسلامية حيث تمثل عوائده أهم مصدر للأرباح.</a:t>
            </a: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وهناك العديد من صيغ التمويل الإسلامية، منها: التمويل بالمرابحة، والتمويل بالمشاركة، والتمويل بالمضاربة، والتمويل </a:t>
            </a:r>
            <a:r>
              <a:rPr lang="ar-EG" sz="2000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بالاستصناع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والتمويل بالسَلَم، والتمويل بالإجارة والتمويل بالبيع الآجل.</a:t>
            </a:r>
          </a:p>
          <a:p>
            <a:pPr marL="0" indent="0" algn="ctr">
              <a:buNone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BE836-18E0-9E1E-3950-13AF052681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" y="1"/>
            <a:ext cx="12192000" cy="258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22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endParaRPr lang="en-US" b="1" spc="6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8B86E5-9A02-7C33-674F-1DD593AEDB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711"/>
            <a:ext cx="12191999" cy="465591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BAD24BA-1688-B068-7763-7D80E3201B19}"/>
                  </a:ext>
                </a:extLst>
              </p14:cNvPr>
              <p14:cNvContentPartPr/>
              <p14:nvPr/>
            </p14:nvContentPartPr>
            <p14:xfrm>
              <a:off x="812720" y="3934589"/>
              <a:ext cx="767520" cy="5781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BAD24BA-1688-B068-7763-7D80E3201B1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03720" y="3925589"/>
                <a:ext cx="785160" cy="59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950DB609-E934-7BF0-343B-01BAFFDFEDB4}"/>
                  </a:ext>
                </a:extLst>
              </p14:cNvPr>
              <p14:cNvContentPartPr/>
              <p14:nvPr/>
            </p14:nvContentPartPr>
            <p14:xfrm>
              <a:off x="8737400" y="4803989"/>
              <a:ext cx="360" cy="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950DB609-E934-7BF0-343B-01BAFFDFEDB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728400" y="479534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F04D284-A187-782C-FC0D-9F945DDE9C5C}"/>
                  </a:ext>
                </a:extLst>
              </p14:cNvPr>
              <p14:cNvContentPartPr/>
              <p14:nvPr/>
            </p14:nvContentPartPr>
            <p14:xfrm>
              <a:off x="7024520" y="4499069"/>
              <a:ext cx="360" cy="3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F04D284-A187-782C-FC0D-9F945DDE9C5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015880" y="4490069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A3006D43-7143-E18B-5BEC-84EFAF68225A}"/>
              </a:ext>
            </a:extLst>
          </p:cNvPr>
          <p:cNvGrpSpPr/>
          <p:nvPr/>
        </p:nvGrpSpPr>
        <p:grpSpPr>
          <a:xfrm>
            <a:off x="6052160" y="3671789"/>
            <a:ext cx="360" cy="360"/>
            <a:chOff x="6052160" y="3671789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04456FBA-97A3-DAAE-6964-F22B15169A0B}"/>
                    </a:ext>
                  </a:extLst>
                </p14:cNvPr>
                <p14:cNvContentPartPr/>
                <p14:nvPr/>
              </p14:nvContentPartPr>
              <p14:xfrm>
                <a:off x="6052160" y="3671789"/>
                <a:ext cx="360" cy="36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04456FBA-97A3-DAAE-6964-F22B15169A0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43160" y="366278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9F4E2108-519F-2872-0EB3-770680C8BB47}"/>
                    </a:ext>
                  </a:extLst>
                </p14:cNvPr>
                <p14:cNvContentPartPr/>
                <p14:nvPr/>
              </p14:nvContentPartPr>
              <p14:xfrm>
                <a:off x="6052160" y="3671789"/>
                <a:ext cx="360" cy="36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9F4E2108-519F-2872-0EB3-770680C8BB4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43160" y="366278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82961493-7EFC-8602-B172-394A91A72DCC}"/>
                    </a:ext>
                  </a:extLst>
                </p14:cNvPr>
                <p14:cNvContentPartPr/>
                <p14:nvPr/>
              </p14:nvContentPartPr>
              <p14:xfrm>
                <a:off x="6052160" y="3671789"/>
                <a:ext cx="360" cy="36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82961493-7EFC-8602-B172-394A91A72DC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43160" y="366278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B344D6C5-0858-A9D6-FF08-0E3A97D6B683}"/>
                  </a:ext>
                </a:extLst>
              </p14:cNvPr>
              <p14:cNvContentPartPr/>
              <p14:nvPr/>
            </p14:nvContentPartPr>
            <p14:xfrm>
              <a:off x="6052160" y="4919909"/>
              <a:ext cx="360" cy="3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B344D6C5-0858-A9D6-FF08-0E3A97D6B68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43160" y="49109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58AA466-F1E4-96FF-56D8-3D77A86C0C09}"/>
                  </a:ext>
                </a:extLst>
              </p14:cNvPr>
              <p14:cNvContentPartPr/>
              <p14:nvPr/>
            </p14:nvContentPartPr>
            <p14:xfrm>
              <a:off x="11248040" y="5282789"/>
              <a:ext cx="360" cy="3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58AA466-F1E4-96FF-56D8-3D77A86C0C0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239400" y="5274149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Group 16">
            <a:extLst>
              <a:ext uri="{FF2B5EF4-FFF2-40B4-BE49-F238E27FC236}">
                <a16:creationId xmlns:a16="http://schemas.microsoft.com/office/drawing/2014/main" id="{6C319D08-5DF5-54D6-6133-CFA60B2C0C4B}"/>
              </a:ext>
            </a:extLst>
          </p:cNvPr>
          <p:cNvGrpSpPr/>
          <p:nvPr/>
        </p:nvGrpSpPr>
        <p:grpSpPr>
          <a:xfrm>
            <a:off x="4600640" y="3802469"/>
            <a:ext cx="360" cy="360"/>
            <a:chOff x="4600640" y="3802469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180D24FF-B146-D6FE-7CCC-B44507D61DF8}"/>
                    </a:ext>
                  </a:extLst>
                </p14:cNvPr>
                <p14:cNvContentPartPr/>
                <p14:nvPr/>
              </p14:nvContentPartPr>
              <p14:xfrm>
                <a:off x="4600640" y="3802469"/>
                <a:ext cx="360" cy="36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180D24FF-B146-D6FE-7CCC-B44507D61DF8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591640" y="379346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D3766995-83BE-7AD1-ECC6-C52A8C8C0D96}"/>
                    </a:ext>
                  </a:extLst>
                </p14:cNvPr>
                <p14:cNvContentPartPr/>
                <p14:nvPr/>
              </p14:nvContentPartPr>
              <p14:xfrm>
                <a:off x="4600640" y="3802469"/>
                <a:ext cx="360" cy="36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D3766995-83BE-7AD1-ECC6-C52A8C8C0D9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591640" y="379346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C2918114-B0D7-DD11-6728-7AACD1CB7708}"/>
                    </a:ext>
                  </a:extLst>
                </p14:cNvPr>
                <p14:cNvContentPartPr/>
                <p14:nvPr/>
              </p14:nvContentPartPr>
              <p14:xfrm>
                <a:off x="4600640" y="3802469"/>
                <a:ext cx="360" cy="36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C2918114-B0D7-DD11-6728-7AACD1CB7708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591640" y="379346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2A63C134-91B9-5BE6-ACE6-59308BA6E54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678750" y="4867456"/>
            <a:ext cx="2257117" cy="74377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F552B6C-B106-244E-37BA-F16D14416E84}"/>
              </a:ext>
            </a:extLst>
          </p:cNvPr>
          <p:cNvSpPr txBox="1"/>
          <p:nvPr/>
        </p:nvSpPr>
        <p:spPr>
          <a:xfrm>
            <a:off x="168813" y="5410196"/>
            <a:ext cx="856858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حساب اللينك ان الخاص بي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https://www.linkedin.com/in/walaa-mohamed-95a402122/</a:t>
            </a:r>
          </a:p>
        </p:txBody>
      </p:sp>
    </p:spTree>
    <p:extLst>
      <p:ext uri="{BB962C8B-B14F-4D97-AF65-F5344CB8AC3E}">
        <p14:creationId xmlns:p14="http://schemas.microsoft.com/office/powerpoint/2010/main" val="3762630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781</Words>
  <Application>Microsoft Office PowerPoint</Application>
  <PresentationFormat>Widescreen</PresentationFormat>
  <Paragraphs>60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Tahoma</vt:lpstr>
      <vt:lpstr>Tajawal Medium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4</cp:revision>
  <dcterms:created xsi:type="dcterms:W3CDTF">2022-09-25T21:26:26Z</dcterms:created>
  <dcterms:modified xsi:type="dcterms:W3CDTF">2023-01-28T08:51:27Z</dcterms:modified>
</cp:coreProperties>
</file>