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002C4-624D-1EED-D14B-F0900E4D025E}" v="61" dt="2024-05-29T12:06:00.526"/>
  </p1510:revLst>
</p1510:revInfo>
</file>

<file path=ppt/tableStyles.xml><?xml version="1.0" encoding="utf-8"?>
<a:tblStyleLst xmlns:a="http://schemas.openxmlformats.org/drawingml/2006/main" def="{1BDE3F2E-4E7F-4BAD-93C2-179259AEAE23}">
  <a:tblStyle styleId="{1BDE3F2E-4E7F-4BAD-93C2-179259AEAE23}"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0" name="Google Shape;11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3" name="Google Shape;12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8" name="Google Shape;22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2"/>
        <p:cNvGrpSpPr/>
        <p:nvPr/>
      </p:nvGrpSpPr>
      <p:grpSpPr>
        <a:xfrm>
          <a:off x="0" y="0"/>
          <a:ext cx="0" cy="0"/>
          <a:chOff x="0" y="0"/>
          <a:chExt cx="0" cy="0"/>
        </a:xfrm>
      </p:grpSpPr>
      <p:sp>
        <p:nvSpPr>
          <p:cNvPr id="23" name="Google Shape;23;p5"/>
          <p:cNvSpPr>
            <a:spLocks noGrp="1"/>
          </p:cNvSpPr>
          <p:nvPr>
            <p:ph type="pic" idx="2"/>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4"/>
        <p:cNvGrpSpPr/>
        <p:nvPr/>
      </p:nvGrpSpPr>
      <p:grpSpPr>
        <a:xfrm>
          <a:off x="0" y="0"/>
          <a:ext cx="0" cy="0"/>
          <a:chOff x="0" y="0"/>
          <a:chExt cx="0" cy="0"/>
        </a:xfrm>
      </p:grpSpPr>
      <p:sp>
        <p:nvSpPr>
          <p:cNvPr id="25" name="Google Shape;25;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9" name="Google Shape;39;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2"/>
        <p:cNvGrpSpPr/>
        <p:nvPr/>
      </p:nvGrpSpPr>
      <p:grpSpPr>
        <a:xfrm>
          <a:off x="0" y="0"/>
          <a:ext cx="0" cy="0"/>
          <a:chOff x="0" y="0"/>
          <a:chExt cx="0" cy="0"/>
        </a:xfrm>
      </p:grpSpPr>
      <p:sp>
        <p:nvSpPr>
          <p:cNvPr id="43" name="Google Shape;43;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5" name="Google Shape;45;p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1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1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4" name="Google Shape;54;p1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3"/>
        <p:cNvGrpSpPr/>
        <p:nvPr/>
      </p:nvGrpSpPr>
      <p:grpSpPr>
        <a:xfrm>
          <a:off x="0" y="0"/>
          <a:ext cx="0" cy="0"/>
          <a:chOff x="0" y="0"/>
          <a:chExt cx="0" cy="0"/>
        </a:xfrm>
      </p:grpSpPr>
      <p:sp>
        <p:nvSpPr>
          <p:cNvPr id="64" name="Google Shape;6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7"/>
        <p:cNvGrpSpPr/>
        <p:nvPr/>
      </p:nvGrpSpPr>
      <p:grpSpPr>
        <a:xfrm>
          <a:off x="0" y="0"/>
          <a:ext cx="0" cy="0"/>
          <a:chOff x="0" y="0"/>
          <a:chExt cx="0" cy="0"/>
        </a:xfrm>
      </p:grpSpPr>
      <p:sp>
        <p:nvSpPr>
          <p:cNvPr id="68" name="Google Shape;68;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70" name="Google Shape;70;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a:spLocks noGrp="1"/>
          </p:cNvSpPr>
          <p:nvPr>
            <p:ph type="pic" idx="2"/>
          </p:nvPr>
        </p:nvSpPr>
        <p:spPr>
          <a:xfrm>
            <a:off x="5183188" y="987425"/>
            <a:ext cx="6172200" cy="4873625"/>
          </a:xfrm>
          <a:prstGeom prst="rect">
            <a:avLst/>
          </a:prstGeom>
          <a:noFill/>
          <a:ln>
            <a:noFill/>
          </a:ln>
        </p:spPr>
      </p:sp>
      <p:sp>
        <p:nvSpPr>
          <p:cNvPr id="77" name="Google Shape;77;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8" name="Google Shape;7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81"/>
        <p:cNvGrpSpPr/>
        <p:nvPr/>
      </p:nvGrpSpPr>
      <p:grpSpPr>
        <a:xfrm>
          <a:off x="0" y="0"/>
          <a:ext cx="0" cy="0"/>
          <a:chOff x="0" y="0"/>
          <a:chExt cx="0" cy="0"/>
        </a:xfrm>
      </p:grpSpPr>
      <p:sp>
        <p:nvSpPr>
          <p:cNvPr id="82" name="Google Shape;8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4" name="Google Shape;8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7"/>
        <p:cNvGrpSpPr/>
        <p:nvPr/>
      </p:nvGrpSpPr>
      <p:grpSpPr>
        <a:xfrm>
          <a:off x="0" y="0"/>
          <a:ext cx="0" cy="0"/>
          <a:chOff x="0" y="0"/>
          <a:chExt cx="0" cy="0"/>
        </a:xfrm>
      </p:grpSpPr>
      <p:sp>
        <p:nvSpPr>
          <p:cNvPr id="88" name="Google Shape;88;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90" name="Google Shape;9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5"/>
        <p:cNvGrpSpPr/>
        <p:nvPr/>
      </p:nvGrpSpPr>
      <p:grpSpPr>
        <a:xfrm>
          <a:off x="0" y="0"/>
          <a:ext cx="0" cy="0"/>
          <a:chOff x="0" y="0"/>
          <a:chExt cx="0" cy="0"/>
        </a:xfrm>
      </p:grpSpPr>
      <p:sp>
        <p:nvSpPr>
          <p:cNvPr id="106" name="Google Shape;106;p2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4">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5" name="Google Shape;15;p1"/>
          <p:cNvPicPr preferRelativeResize="0"/>
          <p:nvPr/>
        </p:nvPicPr>
        <p:blipFill rotWithShape="1">
          <a:blip r:embed="rId25">
            <a:alphaModFix/>
          </a:blip>
          <a:srcRect t="27877" b="25428"/>
          <a:stretch/>
        </p:blipFill>
        <p:spPr>
          <a:xfrm>
            <a:off x="9408368" y="-99392"/>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4"/>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24"/>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019"/>
            </a:srgbClr>
          </a:solidFill>
          <a:ln>
            <a:noFill/>
          </a:ln>
        </p:spPr>
      </p:pic>
      <p:sp>
        <p:nvSpPr>
          <p:cNvPr id="114" name="Google Shape;114;p24"/>
          <p:cNvSpPr txBox="1"/>
          <p:nvPr/>
        </p:nvSpPr>
        <p:spPr>
          <a:xfrm>
            <a:off x="6307898" y="2785710"/>
            <a:ext cx="4326300" cy="144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a:solidFill>
                  <a:srgbClr val="00B0F0"/>
                </a:solidFill>
                <a:latin typeface="Times New Roman"/>
                <a:ea typeface="Times New Roman"/>
                <a:cs typeface="Times New Roman"/>
                <a:sym typeface="Times New Roman"/>
              </a:rPr>
              <a:t>English Language 1</a:t>
            </a:r>
            <a:endParaRPr sz="1400" b="0" i="0" u="none" strike="noStrike" cap="none">
              <a:solidFill>
                <a:srgbClr val="000000"/>
              </a:solidFill>
              <a:latin typeface="Arial"/>
              <a:ea typeface="Arial"/>
              <a:cs typeface="Arial"/>
              <a:sym typeface="Arial"/>
            </a:endParaRPr>
          </a:p>
        </p:txBody>
      </p:sp>
      <p:sp>
        <p:nvSpPr>
          <p:cNvPr id="115" name="Google Shape;115;p24"/>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Orientation Lecture</a:t>
            </a:r>
            <a:endParaRPr sz="1400" b="0" i="0" u="none" strike="noStrike" cap="none">
              <a:solidFill>
                <a:srgbClr val="000000"/>
              </a:solidFill>
              <a:latin typeface="Arial"/>
              <a:ea typeface="Arial"/>
              <a:cs typeface="Arial"/>
              <a:sym typeface="Arial"/>
            </a:endParaRPr>
          </a:p>
        </p:txBody>
      </p:sp>
      <p:sp>
        <p:nvSpPr>
          <p:cNvPr id="116" name="Google Shape;116;p24"/>
          <p:cNvSpPr txBox="1"/>
          <p:nvPr/>
        </p:nvSpPr>
        <p:spPr>
          <a:xfrm>
            <a:off x="6370225" y="4802550"/>
            <a:ext cx="2820000" cy="615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Times New Roman"/>
                <a:ea typeface="Times New Roman"/>
                <a:cs typeface="Times New Roman"/>
                <a:sym typeface="Times New Roman"/>
              </a:rPr>
              <a:t>ENG 101</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24"/>
          <p:cNvSpPr txBox="1"/>
          <p:nvPr/>
        </p:nvSpPr>
        <p:spPr>
          <a:xfrm>
            <a:off x="459150" y="6103570"/>
            <a:ext cx="4886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8" name="Google Shape;118;p24"/>
          <p:cNvSpPr txBox="1"/>
          <p:nvPr/>
        </p:nvSpPr>
        <p:spPr>
          <a:xfrm>
            <a:off x="459147" y="5725891"/>
            <a:ext cx="48864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sp>
        <p:nvSpPr>
          <p:cNvPr id="119" name="Google Shape;119;p24"/>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tx1"/>
                </a:solidFill>
                <a:latin typeface="Calibri"/>
                <a:ea typeface="Calibri"/>
                <a:cs typeface="Calibri"/>
                <a:sym typeface="Calibri"/>
              </a:rPr>
              <a:t>www.midocean.ae</a:t>
            </a:r>
            <a:endParaRPr lang="ar-SA" sz="1400" b="0" i="0" u="none" strike="noStrike" cap="none" dirty="0">
              <a:solidFill>
                <a:schemeClr val="tx1"/>
              </a:solidFill>
              <a:latin typeface="Arial"/>
              <a:ea typeface="Arial"/>
              <a:cs typeface="Arial"/>
            </a:endParaRPr>
          </a:p>
        </p:txBody>
      </p:sp>
      <p:pic>
        <p:nvPicPr>
          <p:cNvPr id="120" name="Google Shape;120;p24"/>
          <p:cNvPicPr preferRelativeResize="0"/>
          <p:nvPr/>
        </p:nvPicPr>
        <p:blipFill rotWithShape="1">
          <a:blip r:embed="rId4">
            <a:alphaModFix/>
          </a:blip>
          <a:srcRect t="27877" b="25428"/>
          <a:stretch/>
        </p:blipFill>
        <p:spPr>
          <a:xfrm>
            <a:off x="9264625" y="-43545"/>
            <a:ext cx="2954655" cy="137962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p25"/>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Who am I?</a:t>
            </a:r>
            <a:endParaRPr lang="ar-SA" sz="1400" b="0" i="0" u="none" strike="noStrike" cap="none" dirty="0">
              <a:solidFill>
                <a:schemeClr val="tx1"/>
              </a:solidFill>
              <a:latin typeface="Arial"/>
              <a:ea typeface="Arial"/>
              <a:cs typeface="Arial"/>
            </a:endParaRPr>
          </a:p>
        </p:txBody>
      </p:sp>
      <p:sp>
        <p:nvSpPr>
          <p:cNvPr id="127" name="Google Shape;127;p2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9" name="Google Shape;129;p2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30" name="Google Shape;130;p25"/>
          <p:cNvSpPr txBox="1"/>
          <p:nvPr/>
        </p:nvSpPr>
        <p:spPr>
          <a:xfrm>
            <a:off x="889000" y="2101400"/>
            <a:ext cx="9862800" cy="366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Ahmed Soliman</a:t>
            </a:r>
            <a:endParaRPr sz="2450" b="1" i="0" u="none" strike="noStrike" cap="none">
              <a:solidFill>
                <a:srgbClr val="FF0000"/>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Lecturer, College of Management, MIDOCEAN University.</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Assistant Lecturer, Faculty of Languages and Translation, Badr University in Cairo (BUC).</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Foreign Language Teaching Assistant, The University of Kansas, USA.</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Part-time ESL Instructor, School of Continuing Education, The British University in Egypt.</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Supervisor of English, Real Soft House Company.</a:t>
            </a:r>
            <a:endParaRPr sz="2250" b="0" i="0" u="none" strike="noStrike" cap="none">
              <a:solidFill>
                <a:srgbClr val="2D3956"/>
              </a:solidFill>
              <a:latin typeface="Times New Roman"/>
              <a:ea typeface="Times New Roman"/>
              <a:cs typeface="Times New Roman"/>
              <a:sym typeface="Times New Roman"/>
            </a:endParaRPr>
          </a:p>
        </p:txBody>
      </p:sp>
      <p:sp>
        <p:nvSpPr>
          <p:cNvPr id="131" name="Google Shape;131;p2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1" i="0" u="none" strike="noStrike" cap="none">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26"/>
          <p:cNvSpPr txBox="1"/>
          <p:nvPr/>
        </p:nvSpPr>
        <p:spPr>
          <a:xfrm>
            <a:off x="2427600" y="1177950"/>
            <a:ext cx="44877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300" b="1" i="0" u="none" strike="noStrike" cap="none">
              <a:solidFill>
                <a:schemeClr val="lt1"/>
              </a:solidFill>
              <a:latin typeface="Arial"/>
              <a:ea typeface="Arial"/>
              <a:cs typeface="Arial"/>
              <a:sym typeface="Arial"/>
            </a:endParaRPr>
          </a:p>
        </p:txBody>
      </p:sp>
      <p:sp>
        <p:nvSpPr>
          <p:cNvPr id="138" name="Google Shape;13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40" name="Google Shape;140;p26"/>
          <p:cNvSpPr txBox="1"/>
          <p:nvPr/>
        </p:nvSpPr>
        <p:spPr>
          <a:xfrm>
            <a:off x="942300" y="1231800"/>
            <a:ext cx="1245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2400" b="1" i="0" u="none" strike="noStrike" cap="none">
                <a:solidFill>
                  <a:srgbClr val="FF0000"/>
                </a:solidFill>
                <a:latin typeface="Times New Roman"/>
                <a:ea typeface="Times New Roman"/>
                <a:cs typeface="Times New Roman"/>
                <a:sym typeface="Times New Roman"/>
              </a:rPr>
              <a:t> Outline </a:t>
            </a:r>
            <a:endParaRPr sz="2400" b="1" i="0" u="none" strike="noStrike" cap="none">
              <a:solidFill>
                <a:srgbClr val="FF0000"/>
              </a:solidFill>
              <a:latin typeface="Times New Roman"/>
              <a:ea typeface="Times New Roman"/>
              <a:cs typeface="Times New Roman"/>
              <a:sym typeface="Times New Roman"/>
            </a:endParaRPr>
          </a:p>
        </p:txBody>
      </p:sp>
      <p:sp>
        <p:nvSpPr>
          <p:cNvPr id="141" name="Google Shape;141;p26"/>
          <p:cNvSpPr txBox="1"/>
          <p:nvPr/>
        </p:nvSpPr>
        <p:spPr>
          <a:xfrm>
            <a:off x="889000" y="2101400"/>
            <a:ext cx="9862800" cy="3001500"/>
          </a:xfrm>
          <a:prstGeom prst="rect">
            <a:avLst/>
          </a:prstGeom>
          <a:noFill/>
          <a:ln>
            <a:noFill/>
          </a:ln>
        </p:spPr>
        <p:txBody>
          <a:bodyPr spcFirstLastPara="1" wrap="square" lIns="91425" tIns="45700" rIns="91425" bIns="45700" anchor="t" anchorCtr="0">
            <a:spAutoFit/>
          </a:bodyPr>
          <a:lstStyle/>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a:solidFill>
                  <a:schemeClr val="dk1"/>
                </a:solidFill>
                <a:latin typeface="Times New Roman"/>
                <a:ea typeface="Times New Roman"/>
                <a:cs typeface="Times New Roman"/>
                <a:sym typeface="Times New Roman"/>
              </a:rPr>
              <a:t>Main Aims of the Course</a:t>
            </a:r>
            <a:endParaRPr sz="2700" b="1" i="0" u="none" strike="noStrike" cap="none">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a:solidFill>
                  <a:schemeClr val="dk1"/>
                </a:solidFill>
                <a:latin typeface="Times New Roman"/>
                <a:ea typeface="Times New Roman"/>
                <a:cs typeface="Times New Roman"/>
                <a:sym typeface="Times New Roman"/>
              </a:rPr>
              <a:t>Learning Resources</a:t>
            </a:r>
            <a:endParaRPr sz="2700" b="1" i="0" u="none" strike="noStrike" cap="none">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a:solidFill>
                  <a:schemeClr val="dk1"/>
                </a:solidFill>
                <a:latin typeface="Times New Roman"/>
                <a:ea typeface="Times New Roman"/>
                <a:cs typeface="Times New Roman"/>
                <a:sym typeface="Times New Roman"/>
              </a:rPr>
              <a:t>About the Coursebook</a:t>
            </a:r>
            <a:endParaRPr sz="2700" b="1" i="0" u="none" strike="noStrike" cap="none">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a:solidFill>
                  <a:schemeClr val="dk1"/>
                </a:solidFill>
                <a:latin typeface="Times New Roman"/>
                <a:ea typeface="Times New Roman"/>
                <a:cs typeface="Times New Roman"/>
                <a:sym typeface="Times New Roman"/>
              </a:rPr>
              <a:t>Course Content</a:t>
            </a:r>
            <a:endParaRPr sz="2700" b="1" i="0" u="none" strike="noStrike" cap="none">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a:solidFill>
                  <a:schemeClr val="dk1"/>
                </a:solidFill>
                <a:latin typeface="Times New Roman"/>
                <a:ea typeface="Times New Roman"/>
                <a:cs typeface="Times New Roman"/>
                <a:sym typeface="Times New Roman"/>
              </a:rPr>
              <a:t>Assessment</a:t>
            </a:r>
            <a:endParaRPr sz="2700" b="1" i="0" u="none" strike="noStrike" cap="none">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a:solidFill>
                  <a:schemeClr val="dk1"/>
                </a:solidFill>
                <a:latin typeface="Times New Roman"/>
                <a:ea typeface="Times New Roman"/>
                <a:cs typeface="Times New Roman"/>
                <a:sym typeface="Times New Roman"/>
              </a:rPr>
              <a:t>Academic Calendar</a:t>
            </a:r>
            <a:endParaRPr sz="2700" b="1" i="0" u="none" strike="noStrike" cap="none">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a:solidFill>
                  <a:schemeClr val="dk1"/>
                </a:solidFill>
                <a:latin typeface="Times New Roman"/>
                <a:ea typeface="Times New Roman"/>
                <a:cs typeface="Times New Roman"/>
                <a:sym typeface="Times New Roman"/>
              </a:rPr>
              <a:t>Zoom Discussion</a:t>
            </a:r>
            <a:endParaRPr sz="2700" b="1" i="0" u="none" strike="noStrike" cap="none">
              <a:solidFill>
                <a:schemeClr val="dk1"/>
              </a:solidFill>
              <a:latin typeface="Times New Roman"/>
              <a:ea typeface="Times New Roman"/>
              <a:cs typeface="Times New Roman"/>
              <a:sym typeface="Times New Roman"/>
            </a:endParaRPr>
          </a:p>
        </p:txBody>
      </p:sp>
      <p:sp>
        <p:nvSpPr>
          <p:cNvPr id="142" name="Google Shape;142;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a:solidFill>
                  <a:schemeClr val="dk1"/>
                </a:solidFill>
                <a:latin typeface="Calibri"/>
                <a:ea typeface="Calibri"/>
                <a:cs typeface="Calibri"/>
                <a:sym typeface="Calibri"/>
              </a:rPr>
              <a:t>www.midocean.ae</a:t>
            </a:r>
            <a:endParaRPr sz="2000" b="1">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8" name="Google Shape;148;p27"/>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Main Aims of the Course</a:t>
            </a:r>
            <a:endParaRPr lang="ar-SA" sz="1400" b="0" i="0" u="none" strike="noStrike" cap="none" dirty="0">
              <a:solidFill>
                <a:schemeClr val="tx1"/>
              </a:solidFill>
              <a:latin typeface="Arial"/>
              <a:ea typeface="Arial"/>
              <a:cs typeface="Arial"/>
            </a:endParaRPr>
          </a:p>
        </p:txBody>
      </p:sp>
      <p:sp>
        <p:nvSpPr>
          <p:cNvPr id="149" name="Google Shape;149;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0" name="Google Shape;150;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51" name="Google Shape;151;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52" name="Google Shape;152;p27"/>
          <p:cNvSpPr txBox="1"/>
          <p:nvPr/>
        </p:nvSpPr>
        <p:spPr>
          <a:xfrm>
            <a:off x="889000" y="2171138"/>
            <a:ext cx="9862800" cy="3971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This course aims to:</a:t>
            </a:r>
            <a:endParaRPr sz="2450" b="1" i="0" u="none" strike="noStrike" cap="none">
              <a:solidFill>
                <a:srgbClr val="FF0000"/>
              </a:solidFill>
              <a:latin typeface="Times New Roman"/>
              <a:ea typeface="Times New Roman"/>
              <a:cs typeface="Times New Roman"/>
              <a:sym typeface="Times New Roman"/>
            </a:endParaRPr>
          </a:p>
          <a:p>
            <a:pPr marL="457200" marR="0" lvl="0" indent="-384175" algn="l" rtl="0">
              <a:lnSpc>
                <a:spcPct val="100000"/>
              </a:lnSpc>
              <a:spcBef>
                <a:spcPts val="120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basic skills to deal with people in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Increase knowledge of key business concepts worldwide</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Manage and actively participate in meetings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Write and read basic business emails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Expand vocabulary related to general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confidence to deal with people and basic issues in the business world</a:t>
            </a:r>
            <a:endParaRPr sz="24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sp>
        <p:nvSpPr>
          <p:cNvPr id="153" name="Google Shape;153;p27"/>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a:solidFill>
                  <a:schemeClr val="dk1"/>
                </a:solidFill>
                <a:latin typeface="Calibri"/>
                <a:ea typeface="Calibri"/>
                <a:cs typeface="Calibri"/>
                <a:sym typeface="Calibri"/>
              </a:rPr>
              <a:t>www.midocean.ae</a:t>
            </a:r>
            <a:endParaRPr sz="2000" b="1">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28"/>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r>
              <a:rPr lang="en-US" sz="2800" b="1" i="0" u="none" strike="noStrike" cap="none" dirty="0">
                <a:solidFill>
                  <a:schemeClr val="tx1"/>
                </a:solidFill>
                <a:latin typeface="Calibri"/>
                <a:ea typeface="Calibri"/>
                <a:cs typeface="Calibri"/>
                <a:sym typeface="Calibri"/>
              </a:rPr>
              <a:t>Learning Resources</a:t>
            </a:r>
            <a:endParaRPr lang="ar-SA" sz="3100" b="0" i="0" u="none" strike="noStrike" cap="none" dirty="0">
              <a:solidFill>
                <a:schemeClr val="tx1"/>
              </a:solidFill>
              <a:latin typeface="Arial"/>
              <a:ea typeface="Arial"/>
              <a:cs typeface="Arial"/>
            </a:endParaRPr>
          </a:p>
        </p:txBody>
      </p:sp>
      <p:sp>
        <p:nvSpPr>
          <p:cNvPr id="160" name="Google Shape;160;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1" name="Google Shape;161;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62" name="Google Shape;162;p2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63" name="Google Shape;163;p28"/>
          <p:cNvSpPr txBox="1"/>
          <p:nvPr/>
        </p:nvSpPr>
        <p:spPr>
          <a:xfrm>
            <a:off x="889000" y="2391850"/>
            <a:ext cx="9862800" cy="4286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50"/>
              <a:buFont typeface="Arial"/>
              <a:buNone/>
            </a:pPr>
            <a:r>
              <a:rPr lang="en-US" sz="2550" b="1" i="0" u="none" strike="noStrike" cap="none">
                <a:solidFill>
                  <a:srgbClr val="FF0000"/>
                </a:solidFill>
                <a:latin typeface="Times New Roman"/>
                <a:ea typeface="Times New Roman"/>
                <a:cs typeface="Times New Roman"/>
                <a:sym typeface="Times New Roman"/>
              </a:rPr>
              <a:t>Required Textbooks</a:t>
            </a:r>
            <a:endParaRPr sz="2550" b="1" i="0" u="none" strike="noStrike" cap="none">
              <a:solidFill>
                <a:srgbClr val="FF0000"/>
              </a:solidFill>
              <a:latin typeface="Times New Roman"/>
              <a:ea typeface="Times New Roman"/>
              <a:cs typeface="Times New Roman"/>
              <a:sym typeface="Times New Roman"/>
            </a:endParaRPr>
          </a:p>
          <a:p>
            <a:pPr marL="457200" marR="0" lvl="0" indent="-390525" algn="l" rtl="0">
              <a:lnSpc>
                <a:spcPct val="100000"/>
              </a:lnSpc>
              <a:spcBef>
                <a:spcPts val="1200"/>
              </a:spcBef>
              <a:spcAft>
                <a:spcPts val="0"/>
              </a:spcAft>
              <a:buClr>
                <a:schemeClr val="dk1"/>
              </a:buClr>
              <a:buSzPts val="2550"/>
              <a:buFont typeface="Times New Roman"/>
              <a:buChar char="●"/>
            </a:pPr>
            <a:r>
              <a:rPr lang="en-US" sz="2550" b="0" i="0" u="none" strike="noStrike" cap="none">
                <a:solidFill>
                  <a:schemeClr val="dk1"/>
                </a:solidFill>
                <a:latin typeface="Times New Roman"/>
                <a:ea typeface="Times New Roman"/>
                <a:cs typeface="Times New Roman"/>
                <a:sym typeface="Times New Roman"/>
              </a:rPr>
              <a:t>Market Leader Elementary 3rd Edition COURSE BOOK </a:t>
            </a:r>
            <a:endParaRPr sz="2550" b="0" i="0" u="none" strike="noStrike" cap="none">
              <a:solidFill>
                <a:schemeClr val="dk1"/>
              </a:solidFill>
              <a:latin typeface="Times New Roman"/>
              <a:ea typeface="Times New Roman"/>
              <a:cs typeface="Times New Roman"/>
              <a:sym typeface="Times New Roman"/>
            </a:endParaRPr>
          </a:p>
          <a:p>
            <a:pPr marL="457200" marR="0" lvl="0" indent="-390525" algn="l" rtl="0">
              <a:lnSpc>
                <a:spcPct val="100000"/>
              </a:lnSpc>
              <a:spcBef>
                <a:spcPts val="0"/>
              </a:spcBef>
              <a:spcAft>
                <a:spcPts val="0"/>
              </a:spcAft>
              <a:buClr>
                <a:schemeClr val="dk1"/>
              </a:buClr>
              <a:buSzPts val="2550"/>
              <a:buFont typeface="Times New Roman"/>
              <a:buChar char="●"/>
            </a:pPr>
            <a:r>
              <a:rPr lang="en-US" sz="2550" b="0" i="0" u="none" strike="noStrike" cap="none">
                <a:solidFill>
                  <a:schemeClr val="dk1"/>
                </a:solidFill>
                <a:latin typeface="Times New Roman"/>
                <a:ea typeface="Times New Roman"/>
                <a:cs typeface="Times New Roman"/>
                <a:sym typeface="Times New Roman"/>
              </a:rPr>
              <a:t>Market Leader 3rd Edition Elementary Practice File</a:t>
            </a:r>
            <a:endParaRPr sz="25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endParaRPr sz="25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r>
              <a:rPr lang="en-US" sz="2550" b="1" i="0" u="none" strike="noStrike" cap="none">
                <a:solidFill>
                  <a:srgbClr val="FF0000"/>
                </a:solidFill>
                <a:latin typeface="Times New Roman"/>
                <a:ea typeface="Times New Roman"/>
                <a:cs typeface="Times New Roman"/>
                <a:sym typeface="Times New Roman"/>
              </a:rPr>
              <a:t>Essential References</a:t>
            </a:r>
            <a:endParaRPr sz="2550" b="1" i="0" u="none" strike="noStrike" cap="none">
              <a:solidFill>
                <a:srgbClr val="FF0000"/>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chemeClr val="dk1"/>
              </a:buClr>
              <a:buSzPts val="1100"/>
              <a:buFont typeface="Arial"/>
              <a:buNone/>
            </a:pPr>
            <a:r>
              <a:rPr lang="en-US" sz="2550" b="0" i="0" u="none" strike="noStrike" cap="none">
                <a:solidFill>
                  <a:schemeClr val="dk1"/>
                </a:solidFill>
                <a:latin typeface="Times New Roman"/>
                <a:ea typeface="Times New Roman"/>
                <a:cs typeface="Times New Roman"/>
                <a:sym typeface="Times New Roman"/>
              </a:rPr>
              <a:t>A Dictionary</a:t>
            </a:r>
            <a:endParaRPr sz="2550" b="0" i="0" u="none" strike="noStrike" cap="none">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sp>
        <p:nvSpPr>
          <p:cNvPr id="164" name="Google Shape;164;p28"/>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1" i="0" u="none" strike="noStrike" cap="none">
              <a:solidFill>
                <a:schemeClr val="dk1"/>
              </a:solidFill>
            </a:endParaRPr>
          </a:p>
        </p:txBody>
      </p:sp>
      <p:pic>
        <p:nvPicPr>
          <p:cNvPr id="165" name="Google Shape;165;p28"/>
          <p:cNvPicPr preferRelativeResize="0"/>
          <p:nvPr/>
        </p:nvPicPr>
        <p:blipFill rotWithShape="1">
          <a:blip r:embed="rId3">
            <a:alphaModFix/>
          </a:blip>
          <a:srcRect/>
          <a:stretch/>
        </p:blipFill>
        <p:spPr>
          <a:xfrm>
            <a:off x="8974175" y="1976600"/>
            <a:ext cx="2225500" cy="30942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29"/>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About the Coursebook</a:t>
            </a:r>
            <a:endParaRPr lang="ar-SA" sz="3100" b="0" i="0" u="none" strike="noStrike" cap="none" dirty="0">
              <a:solidFill>
                <a:schemeClr val="tx1"/>
              </a:solidFill>
              <a:latin typeface="Arial"/>
              <a:ea typeface="Arial"/>
              <a:cs typeface="Arial"/>
            </a:endParaRPr>
          </a:p>
        </p:txBody>
      </p:sp>
      <p:sp>
        <p:nvSpPr>
          <p:cNvPr id="172" name="Google Shape;172;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3" name="Google Shape;173;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4" name="Google Shape;174;p2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5" name="Google Shape;175;p29"/>
          <p:cNvSpPr txBox="1"/>
          <p:nvPr/>
        </p:nvSpPr>
        <p:spPr>
          <a:xfrm>
            <a:off x="1153150" y="2391850"/>
            <a:ext cx="9430500" cy="221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a:solidFill>
                  <a:srgbClr val="000000"/>
                </a:solidFill>
                <a:latin typeface="Arial"/>
                <a:ea typeface="Arial"/>
                <a:cs typeface="Arial"/>
                <a:sym typeface="Arial"/>
              </a:rPr>
              <a:t>Market Leader is a multi-level business English course for business people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sz="2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endParaRPr sz="2300" b="0" i="0" u="none" strike="noStrike" cap="none">
              <a:solidFill>
                <a:srgbClr val="000000"/>
              </a:solidFill>
              <a:latin typeface="Arial"/>
              <a:ea typeface="Arial"/>
              <a:cs typeface="Arial"/>
              <a:sym typeface="Arial"/>
            </a:endParaRPr>
          </a:p>
        </p:txBody>
      </p:sp>
      <p:sp>
        <p:nvSpPr>
          <p:cNvPr id="176" name="Google Shape;176;p29"/>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a:solidFill>
                  <a:schemeClr val="dk1"/>
                </a:solidFill>
                <a:latin typeface="Calibri"/>
                <a:ea typeface="Calibri"/>
                <a:cs typeface="Calibri"/>
                <a:sym typeface="Calibri"/>
              </a:rPr>
              <a:t>www.midocean.ae</a:t>
            </a:r>
            <a:endParaRPr sz="2000" b="1">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p:nvPr/>
        </p:nvSpPr>
        <p:spPr>
          <a:xfrm>
            <a:off x="762000" y="647700"/>
            <a:ext cx="10734675" cy="552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3" name="Google Shape;183;p3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a:solidFill>
                  <a:schemeClr val="dk1"/>
                </a:solidFill>
                <a:latin typeface="Calibri"/>
                <a:ea typeface="Calibri"/>
                <a:cs typeface="Calibri"/>
                <a:sym typeface="Calibri"/>
              </a:rPr>
              <a:t>www.midocean.ae</a:t>
            </a:r>
            <a:endParaRPr sz="2000" b="1">
              <a:solidFill>
                <a:schemeClr val="dk1"/>
              </a:solidFill>
              <a:latin typeface="Calibri"/>
              <a:ea typeface="Calibri"/>
              <a:cs typeface="Calibri"/>
              <a:sym typeface="Calibri"/>
            </a:endParaRPr>
          </a:p>
        </p:txBody>
      </p:sp>
      <p:sp>
        <p:nvSpPr>
          <p:cNvPr id="184" name="Google Shape;184;p30"/>
          <p:cNvSpPr txBox="1"/>
          <p:nvPr/>
        </p:nvSpPr>
        <p:spPr>
          <a:xfrm>
            <a:off x="3013075" y="3286091"/>
            <a:ext cx="6515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aphicFrame>
        <p:nvGraphicFramePr>
          <p:cNvPr id="185" name="Google Shape;185;p30"/>
          <p:cNvGraphicFramePr/>
          <p:nvPr>
            <p:extLst>
              <p:ext uri="{D42A27DB-BD31-4B8C-83A1-F6EECF244321}">
                <p14:modId xmlns:p14="http://schemas.microsoft.com/office/powerpoint/2010/main" val="2440936365"/>
              </p:ext>
            </p:extLst>
          </p:nvPr>
        </p:nvGraphicFramePr>
        <p:xfrm>
          <a:off x="2016204" y="1400950"/>
          <a:ext cx="8144576" cy="4383250"/>
        </p:xfrm>
        <a:graphic>
          <a:graphicData uri="http://schemas.openxmlformats.org/drawingml/2006/table">
            <a:tbl>
              <a:tblPr bandRow="1">
                <a:noFill/>
                <a:tableStyleId>{1BDE3F2E-4E7F-4BAD-93C2-179259AEAE23}</a:tableStyleId>
              </a:tblPr>
              <a:tblGrid>
                <a:gridCol w="6893150">
                  <a:extLst>
                    <a:ext uri="{9D8B030D-6E8A-4147-A177-3AD203B41FA5}">
                      <a16:colId xmlns:a16="http://schemas.microsoft.com/office/drawing/2014/main" val="20000"/>
                    </a:ext>
                  </a:extLst>
                </a:gridCol>
                <a:gridCol w="1251426">
                  <a:extLst>
                    <a:ext uri="{9D8B030D-6E8A-4147-A177-3AD203B41FA5}">
                      <a16:colId xmlns:a16="http://schemas.microsoft.com/office/drawing/2014/main" val="20001"/>
                    </a:ext>
                  </a:extLst>
                </a:gridCol>
              </a:tblGrid>
              <a:tr h="426500">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a:latin typeface="Times New Roman"/>
                          <a:ea typeface="Times New Roman"/>
                          <a:cs typeface="Times New Roman"/>
                          <a:sym typeface="Times New Roman"/>
                        </a:rPr>
                        <a:t>List of Topics</a:t>
                      </a:r>
                      <a:endParaRPr sz="2000" b="1" u="none" strike="noStrike" cap="none">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dirty="0">
                          <a:latin typeface="Times New Roman"/>
                          <a:ea typeface="Times New Roman"/>
                          <a:cs typeface="Times New Roman"/>
                          <a:sym typeface="Times New Roman"/>
                        </a:rPr>
                        <a:t>Week No.</a:t>
                      </a:r>
                      <a:endParaRPr sz="2000" b="1" u="none" strike="noStrike" cap="none" dirty="0">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1: Introductions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2nd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2: Work and Leisure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3rd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3: Problems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4th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4: Travel</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5th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5: Food and Entertaining</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6th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6: Buying and Selling</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7th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7: People</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8th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8: Advertising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9th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9: Companies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10th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95675">
                <a:tc>
                  <a:txBody>
                    <a:bodyPr/>
                    <a:lstStyle/>
                    <a:p>
                      <a:pPr marL="0" marR="0" lvl="0" indent="0" algn="l" rtl="0">
                        <a:lnSpc>
                          <a:spcPct val="100000"/>
                        </a:lnSpc>
                        <a:spcBef>
                          <a:spcPts val="0"/>
                        </a:spcBef>
                        <a:spcAft>
                          <a:spcPts val="0"/>
                        </a:spcAft>
                        <a:buClr>
                          <a:schemeClr val="accent1"/>
                        </a:buClr>
                        <a:buSzPts val="2000"/>
                        <a:buFont typeface="Times New Roman"/>
                        <a:buNone/>
                      </a:pPr>
                      <a:r>
                        <a:rPr lang="en-US" sz="2000" u="none" strike="noStrike" cap="none">
                          <a:solidFill>
                            <a:schemeClr val="accent1"/>
                          </a:solidFill>
                          <a:latin typeface="Times New Roman"/>
                          <a:ea typeface="Times New Roman"/>
                          <a:cs typeface="Times New Roman"/>
                          <a:sym typeface="Times New Roman"/>
                        </a:rPr>
                        <a:t>Unit 10: Communication</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accent1"/>
                        </a:buClr>
                        <a:buSzPts val="2000"/>
                        <a:buFont typeface="Times New Roman"/>
                        <a:buNone/>
                      </a:pPr>
                      <a:r>
                        <a:rPr lang="en-US" sz="2000" u="none" strike="noStrike" cap="none">
                          <a:solidFill>
                            <a:schemeClr val="accent1"/>
                          </a:solidFill>
                          <a:latin typeface="Times New Roman"/>
                          <a:ea typeface="Times New Roman"/>
                          <a:cs typeface="Times New Roman"/>
                          <a:sym typeface="Times New Roman"/>
                        </a:rPr>
                        <a:t>11th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86" name="Google Shape;186;p30"/>
          <p:cNvSpPr txBox="1"/>
          <p:nvPr/>
        </p:nvSpPr>
        <p:spPr>
          <a:xfrm>
            <a:off x="1130550" y="1524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2400"/>
              <a:buFont typeface="Arial"/>
              <a:buNone/>
            </a:pPr>
            <a:r>
              <a:rPr lang="en-US" sz="2400" b="1" i="0" u="none" strike="noStrike" cap="none">
                <a:solidFill>
                  <a:srgbClr val="FF0000"/>
                </a:solidFill>
                <a:latin typeface="Times New Roman"/>
                <a:ea typeface="Times New Roman"/>
                <a:cs typeface="Times New Roman"/>
                <a:sym typeface="Times New Roman"/>
              </a:rPr>
              <a:t>Course Content</a:t>
            </a:r>
            <a:endParaRPr sz="2400" b="1" i="0" u="none" strike="noStrike" cap="none">
              <a:solidFill>
                <a:srgbClr val="FF0000"/>
              </a:solidFill>
              <a:latin typeface="Times New Roman"/>
              <a:ea typeface="Times New Roman"/>
              <a:cs typeface="Times New Roman"/>
              <a:sym typeface="Times New Roman"/>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100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2" name="Google Shape;192;p31"/>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Assessment</a:t>
            </a:r>
            <a:endParaRPr lang="ar-SA" sz="3100" b="0" i="0" u="none" strike="noStrike" cap="none" dirty="0">
              <a:solidFill>
                <a:schemeClr val="tx1"/>
              </a:solidFill>
              <a:latin typeface="Arial"/>
              <a:ea typeface="Arial"/>
              <a:cs typeface="Arial"/>
            </a:endParaRPr>
          </a:p>
        </p:txBody>
      </p:sp>
      <p:sp>
        <p:nvSpPr>
          <p:cNvPr id="193" name="Google Shape;193;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4" name="Google Shape;194;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95" name="Google Shape;195;p3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96" name="Google Shape;196;p31"/>
          <p:cNvSpPr txBox="1"/>
          <p:nvPr/>
        </p:nvSpPr>
        <p:spPr>
          <a:xfrm>
            <a:off x="1153150" y="2278163"/>
            <a:ext cx="9430500" cy="36327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a:solidFill>
                  <a:srgbClr val="FF0000"/>
                </a:solidFill>
                <a:latin typeface="Arial"/>
                <a:ea typeface="Arial"/>
                <a:cs typeface="Arial"/>
                <a:sym typeface="Arial"/>
              </a:rPr>
              <a:t>Short Exams (Quizzes) 80%</a:t>
            </a:r>
            <a:endParaRPr sz="2300" b="1" i="0" u="none" strike="noStrike" cap="none">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a:solidFill>
                  <a:srgbClr val="000000"/>
                </a:solidFill>
                <a:latin typeface="Arial"/>
                <a:ea typeface="Arial"/>
                <a:cs typeface="Arial"/>
                <a:sym typeface="Arial"/>
              </a:rPr>
              <a:t>10 weekly quizzes ( open on Saturday at 10:00 PM KSA Time and close next Saturday at 9:00 PM KSA Time).</a:t>
            </a:r>
            <a:endParaRPr sz="2300" b="0" i="0" u="none" strike="noStrike" cap="none">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a:solidFill>
                  <a:srgbClr val="000000"/>
                </a:solidFill>
                <a:latin typeface="Arial"/>
                <a:ea typeface="Arial"/>
                <a:cs typeface="Arial"/>
                <a:sym typeface="Arial"/>
              </a:rPr>
              <a:t>The duration of each quiz is 24 minutes (3 minutes for each question)</a:t>
            </a:r>
            <a:endParaRPr sz="2300" b="0" i="0" u="none" strike="noStrike" cap="none">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a:solidFill>
                  <a:srgbClr val="000000"/>
                </a:solidFill>
                <a:latin typeface="Arial"/>
                <a:ea typeface="Arial"/>
                <a:cs typeface="Arial"/>
                <a:sym typeface="Arial"/>
              </a:rPr>
              <a:t>Each quiz includes 8 questions (8 Marks)</a:t>
            </a:r>
            <a:endParaRPr sz="2300" b="0" i="0" u="none" strike="noStrike" cap="none">
              <a:solidFill>
                <a:srgbClr val="000000"/>
              </a:solidFill>
              <a:latin typeface="Arial"/>
              <a:ea typeface="Arial"/>
              <a:cs typeface="Arial"/>
              <a:sym typeface="Arial"/>
            </a:endParaRPr>
          </a:p>
          <a:p>
            <a:pPr marL="457200" marR="0" lvl="0" indent="0" algn="just" rtl="0">
              <a:lnSpc>
                <a:spcPct val="100000"/>
              </a:lnSpc>
              <a:spcBef>
                <a:spcPts val="0"/>
              </a:spcBef>
              <a:spcAft>
                <a:spcPts val="0"/>
              </a:spcAft>
              <a:buClr>
                <a:srgbClr val="000000"/>
              </a:buClr>
              <a:buSzPts val="2300"/>
              <a:buFont typeface="Arial"/>
              <a:buNone/>
            </a:pPr>
            <a:endParaRPr sz="2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a:solidFill>
                  <a:srgbClr val="FF0000"/>
                </a:solidFill>
                <a:latin typeface="Arial"/>
                <a:ea typeface="Arial"/>
                <a:cs typeface="Arial"/>
                <a:sym typeface="Arial"/>
              </a:rPr>
              <a:t>Final Exam 20%</a:t>
            </a:r>
            <a:endParaRPr sz="2300" b="1" i="0" u="none" strike="noStrike" cap="none">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a:solidFill>
                  <a:srgbClr val="000000"/>
                </a:solidFill>
                <a:latin typeface="Arial"/>
                <a:ea typeface="Arial"/>
                <a:cs typeface="Arial"/>
                <a:sym typeface="Arial"/>
              </a:rPr>
              <a:t>20 questions (20 Marks)</a:t>
            </a:r>
            <a:endParaRPr sz="2300" b="0" i="0" u="none" strike="noStrike" cap="none">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a:solidFill>
                  <a:schemeClr val="dk1"/>
                </a:solidFill>
                <a:latin typeface="Arial"/>
                <a:ea typeface="Arial"/>
                <a:cs typeface="Arial"/>
                <a:sym typeface="Arial"/>
              </a:rPr>
              <a:t>The duration of the final exam is 60 minutes.</a:t>
            </a:r>
            <a:endParaRPr sz="2300" b="0" i="0" u="none" strike="noStrike" cap="none">
              <a:solidFill>
                <a:srgbClr val="000000"/>
              </a:solidFill>
              <a:latin typeface="Arial"/>
              <a:ea typeface="Arial"/>
              <a:cs typeface="Arial"/>
              <a:sym typeface="Arial"/>
            </a:endParaRPr>
          </a:p>
        </p:txBody>
      </p:sp>
      <p:sp>
        <p:nvSpPr>
          <p:cNvPr id="197" name="Google Shape;197;p31"/>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a:solidFill>
                  <a:schemeClr val="dk1"/>
                </a:solidFill>
                <a:latin typeface="Calibri"/>
                <a:ea typeface="Calibri"/>
                <a:cs typeface="Calibri"/>
                <a:sym typeface="Calibri"/>
              </a:rPr>
              <a:t>www.midocean.ae</a:t>
            </a:r>
            <a:endParaRPr sz="2000" b="1">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2"/>
          <p:cNvSpPr/>
          <p:nvPr/>
        </p:nvSpPr>
        <p:spPr>
          <a:xfrm>
            <a:off x="617275" y="1212850"/>
            <a:ext cx="10812600" cy="484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3" name="Google Shape;203;p32"/>
          <p:cNvSpPr txBox="1"/>
          <p:nvPr/>
        </p:nvSpPr>
        <p:spPr>
          <a:xfrm>
            <a:off x="2456100" y="708600"/>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a:solidFill>
                  <a:schemeClr val="lt1"/>
                </a:solidFill>
                <a:latin typeface="Calibri"/>
                <a:ea typeface="Calibri"/>
                <a:cs typeface="Calibri"/>
                <a:sym typeface="Calibri"/>
              </a:rPr>
              <a:t>Assessment</a:t>
            </a:r>
            <a:endParaRPr sz="3100" b="0" i="0" u="none" strike="noStrike" cap="none">
              <a:solidFill>
                <a:schemeClr val="lt1"/>
              </a:solidFill>
              <a:latin typeface="Arial"/>
              <a:ea typeface="Arial"/>
              <a:cs typeface="Arial"/>
              <a:sym typeface="Arial"/>
            </a:endParaRPr>
          </a:p>
        </p:txBody>
      </p:sp>
      <p:sp>
        <p:nvSpPr>
          <p:cNvPr id="204" name="Google Shape;20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5" name="Google Shape;20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06" name="Google Shape;20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07" name="Google Shape;207;p32"/>
          <p:cNvSpPr txBox="1"/>
          <p:nvPr/>
        </p:nvSpPr>
        <p:spPr>
          <a:xfrm>
            <a:off x="1153150" y="2391850"/>
            <a:ext cx="9430500" cy="44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2300" b="1" i="0" u="none" strike="noStrike" cap="none">
              <a:solidFill>
                <a:srgbClr val="FF0000"/>
              </a:solidFill>
              <a:latin typeface="Arial"/>
              <a:ea typeface="Arial"/>
              <a:cs typeface="Arial"/>
              <a:sym typeface="Arial"/>
            </a:endParaRPr>
          </a:p>
        </p:txBody>
      </p:sp>
      <p:sp>
        <p:nvSpPr>
          <p:cNvPr id="208" name="Google Shape;208;p3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a:solidFill>
                  <a:schemeClr val="dk1"/>
                </a:solidFill>
                <a:latin typeface="Calibri"/>
                <a:ea typeface="Calibri"/>
                <a:cs typeface="Calibri"/>
                <a:sym typeface="Calibri"/>
              </a:rPr>
              <a:t>www.midocean.ae</a:t>
            </a:r>
            <a:endParaRPr sz="2000" b="1">
              <a:solidFill>
                <a:schemeClr val="dk1"/>
              </a:solidFill>
              <a:latin typeface="Calibri"/>
              <a:ea typeface="Calibri"/>
              <a:cs typeface="Calibri"/>
              <a:sym typeface="Calibri"/>
            </a:endParaRPr>
          </a:p>
        </p:txBody>
      </p:sp>
      <p:pic>
        <p:nvPicPr>
          <p:cNvPr id="209" name="Google Shape;209;p32"/>
          <p:cNvPicPr preferRelativeResize="0"/>
          <p:nvPr/>
        </p:nvPicPr>
        <p:blipFill rotWithShape="1">
          <a:blip r:embed="rId3">
            <a:alphaModFix/>
          </a:blip>
          <a:srcRect/>
          <a:stretch/>
        </p:blipFill>
        <p:spPr>
          <a:xfrm>
            <a:off x="2456100" y="1019850"/>
            <a:ext cx="6952268" cy="5229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214" name="Google Shape;214;p33"/>
          <p:cNvPicPr preferRelativeResize="0">
            <a:picLocks noGrp="1"/>
          </p:cNvPicPr>
          <p:nvPr>
            <p:ph type="pic" idx="2"/>
          </p:nvPr>
        </p:nvPicPr>
        <p:blipFill rotWithShape="1">
          <a:blip r:embed="rId3">
            <a:alphaModFix/>
          </a:blip>
          <a:srcRect l="14288" r="14288"/>
          <a:stretch/>
        </p:blipFill>
        <p:spPr>
          <a:xfrm>
            <a:off x="839416" y="908720"/>
            <a:ext cx="9231275" cy="554409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p:nvPr/>
        </p:nvSpPr>
        <p:spPr>
          <a:xfrm>
            <a:off x="1133854" y="1397680"/>
            <a:ext cx="4955591" cy="441456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0" name="Google Shape;220;p34"/>
          <p:cNvPicPr preferRelativeResize="0">
            <a:picLocks noGrp="1"/>
          </p:cNvPicPr>
          <p:nvPr>
            <p:ph type="pic" idx="2"/>
          </p:nvPr>
        </p:nvPicPr>
        <p:blipFill rotWithShape="1">
          <a:blip r:embed="rId3">
            <a:alphaModFix/>
          </a:blip>
          <a:srcRect t="12318" b="12318"/>
          <a:stretch/>
        </p:blipFill>
        <p:spPr>
          <a:xfrm>
            <a:off x="6096000" y="933450"/>
            <a:ext cx="4962146" cy="2495550"/>
          </a:xfrm>
          <a:prstGeom prst="rect">
            <a:avLst/>
          </a:prstGeom>
          <a:solidFill>
            <a:srgbClr val="D8D8D8">
              <a:alpha val="49019"/>
            </a:srgbClr>
          </a:solidFill>
          <a:ln>
            <a:noFill/>
          </a:ln>
        </p:spPr>
      </p:pic>
      <p:sp>
        <p:nvSpPr>
          <p:cNvPr id="221" name="Google Shape;221;p34"/>
          <p:cNvSpPr/>
          <p:nvPr/>
        </p:nvSpPr>
        <p:spPr>
          <a:xfrm>
            <a:off x="1308298" y="1549486"/>
            <a:ext cx="4222539" cy="4504566"/>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FF0000"/>
                </a:solidFill>
                <a:latin typeface="Times New Roman"/>
                <a:ea typeface="Times New Roman"/>
                <a:cs typeface="Times New Roman"/>
                <a:sym typeface="Times New Roman"/>
              </a:rPr>
              <a:t>Live Discussion </a:t>
            </a:r>
            <a:endParaRPr sz="2500" b="1" i="0" u="none" strike="noStrike" cap="none">
              <a:solidFill>
                <a:srgbClr val="FF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000000"/>
                </a:solidFill>
                <a:latin typeface="Times New Roman"/>
                <a:ea typeface="Times New Roman"/>
                <a:cs typeface="Times New Roman"/>
                <a:sym typeface="Times New Roman"/>
              </a:rPr>
              <a:t>Wednesday (6:30 - 7:30)</a:t>
            </a:r>
            <a:endParaRPr sz="2500" b="1"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1600"/>
              <a:buFont typeface="Arial"/>
              <a:buNone/>
            </a:pPr>
            <a:endParaRPr sz="1600" b="0" i="0" u="none" strike="noStrike" cap="none">
              <a:solidFill>
                <a:srgbClr val="000000"/>
              </a:solidFill>
              <a:latin typeface="Times New Roman"/>
              <a:ea typeface="Times New Roman"/>
              <a:cs typeface="Times New Roman"/>
              <a:sym typeface="Times New Roman"/>
            </a:endParaRPr>
          </a:p>
        </p:txBody>
      </p:sp>
      <p:sp>
        <p:nvSpPr>
          <p:cNvPr id="222" name="Google Shape;222;p34"/>
          <p:cNvSpPr/>
          <p:nvPr/>
        </p:nvSpPr>
        <p:spPr>
          <a:xfrm>
            <a:off x="6310823" y="4804209"/>
            <a:ext cx="4747323" cy="957378"/>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300"/>
              <a:buFont typeface="Arial"/>
              <a:buNone/>
            </a:pPr>
            <a:endParaRPr sz="2300" b="1" i="0" u="none" strike="noStrike" cap="none">
              <a:solidFill>
                <a:srgbClr val="000000"/>
              </a:solidFill>
              <a:latin typeface="Arial"/>
              <a:ea typeface="Arial"/>
              <a:cs typeface="Arial"/>
              <a:sym typeface="Arial"/>
            </a:endParaRPr>
          </a:p>
        </p:txBody>
      </p:sp>
      <p:sp>
        <p:nvSpPr>
          <p:cNvPr id="223" name="Google Shape;223;p34"/>
          <p:cNvSpPr txBox="1"/>
          <p:nvPr/>
        </p:nvSpPr>
        <p:spPr>
          <a:xfrm>
            <a:off x="5692422" y="3499567"/>
            <a:ext cx="10911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24" name="Google Shape;224;p34"/>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5" name="Google Shape;225;p3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1" i="0" u="none" strike="noStrike" cap="none">
              <a:solidFill>
                <a:schemeClr val="dk1"/>
              </a:solidFill>
            </a:endParaRPr>
          </a:p>
        </p:txBody>
      </p:sp>
    </p:spTree>
  </p:cSld>
  <p:clrMapOvr>
    <a:masterClrMapping/>
  </p:clrMapOvr>
  <p:transition spd="slow">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5"/>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234" name="Google Shape;234;p35"/>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235" name="Google Shape;235;p35"/>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6" name="Google Shape;236;p35"/>
          <p:cNvSpPr/>
          <p:nvPr/>
        </p:nvSpPr>
        <p:spPr>
          <a:xfrm>
            <a:off x="1468709" y="1526062"/>
            <a:ext cx="9473666" cy="4142390"/>
          </a:xfrm>
          <a:prstGeom prst="rect">
            <a:avLst/>
          </a:prstGeom>
          <a:blipFill rotWithShape="1">
            <a:blip r:embed="rId4">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7FC8C7-75D9-4600-A2B8-66CC02B0375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BDA57F1-03D6-4088-B680-90790AA4ADDB}">
  <ds:schemaRefs>
    <ds:schemaRef ds:uri="http://schemas.microsoft.com/sharepoint/v3/contenttype/forms"/>
  </ds:schemaRefs>
</ds:datastoreItem>
</file>

<file path=customXml/itemProps3.xml><?xml version="1.0" encoding="utf-8"?>
<ds:datastoreItem xmlns:ds="http://schemas.openxmlformats.org/officeDocument/2006/customXml" ds:itemID="{D9B67907-A69D-4186-B369-CD7A63D881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شاشة عريضة</PresentationFormat>
  <Slides>12</Slides>
  <Notes>12</Notes>
  <HiddenSlides>0</HiddenSlides>
  <ScaleCrop>false</ScaleCrop>
  <HeadingPairs>
    <vt:vector size="4" baseType="variant">
      <vt:variant>
        <vt:lpstr>نسق</vt:lpstr>
      </vt:variant>
      <vt:variant>
        <vt:i4>1</vt:i4>
      </vt:variant>
      <vt:variant>
        <vt:lpstr>عناوين الشرائح</vt:lpstr>
      </vt:variant>
      <vt:variant>
        <vt:i4>12</vt:i4>
      </vt:variant>
    </vt:vector>
  </HeadingPairs>
  <TitlesOfParts>
    <vt:vector size="13" baseType="lpstr">
      <vt:lpstr>2024</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cp:revision>17</cp:revision>
  <dcterms:modified xsi:type="dcterms:W3CDTF">2024-05-29T12:06:36Z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