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13" r:id="rId4"/>
    <p:sldId id="262" r:id="rId5"/>
    <p:sldId id="264" r:id="rId6"/>
    <p:sldId id="265" r:id="rId7"/>
    <p:sldId id="266" r:id="rId8"/>
    <p:sldId id="267" r:id="rId9"/>
    <p:sldId id="310" r:id="rId10"/>
    <p:sldId id="268" r:id="rId11"/>
    <p:sldId id="269" r:id="rId12"/>
    <p:sldId id="270" r:id="rId13"/>
    <p:sldId id="271" r:id="rId14"/>
    <p:sldId id="272" r:id="rId15"/>
    <p:sldId id="273" r:id="rId16"/>
    <p:sldId id="274" r:id="rId17"/>
    <p:sldId id="275" r:id="rId18"/>
    <p:sldId id="276" r:id="rId19"/>
    <p:sldId id="277" r:id="rId20"/>
    <p:sldId id="278" r:id="rId21"/>
    <p:sldId id="305" r:id="rId22"/>
    <p:sldId id="306" r:id="rId23"/>
    <p:sldId id="307" r:id="rId24"/>
    <p:sldId id="308" r:id="rId25"/>
    <p:sldId id="311" r:id="rId26"/>
    <p:sldId id="312"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0" d="100"/>
          <a:sy n="110" d="100"/>
        </p:scale>
        <p:origin x="552"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9/26/2022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9/26/2022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9/26/2022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9/26/2022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9/26/2022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9/26/2022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9/26/2022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emf"/><Relationship Id="rId7" Type="http://schemas.openxmlformats.org/officeDocument/2006/relationships/image" Target="../media/image14.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 Id="rId9" Type="http://schemas.openxmlformats.org/officeDocument/2006/relationships/image" Target="../media/image16.emf"/></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16.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4.emf"/></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16.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14.emf"/><Relationship Id="rId4" Type="http://schemas.openxmlformats.org/officeDocument/2006/relationships/image" Target="../media/image9.png"/><Relationship Id="rId9" Type="http://schemas.openxmlformats.org/officeDocument/2006/relationships/image" Target="../media/image17.jpeg"/></Relationships>
</file>

<file path=ppt/slides/_rels/slide6.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6.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9" Type="http://schemas.openxmlformats.org/officeDocument/2006/relationships/image" Target="../media/image14.emf"/></Relationships>
</file>

<file path=ppt/slides/_rels/slide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16.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20.jpeg"/><Relationship Id="rId4" Type="http://schemas.openxmlformats.org/officeDocument/2006/relationships/image" Target="../media/image9.png"/><Relationship Id="rId9" Type="http://schemas.openxmlformats.org/officeDocument/2006/relationships/image" Target="../media/image19.jpeg"/></Relationships>
</file>

<file path=ppt/slides/_rels/slide8.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6.emf"/><Relationship Id="rId7" Type="http://schemas.openxmlformats.org/officeDocument/2006/relationships/image" Target="../media/image13.emf"/><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1.jpeg"/><Relationship Id="rId2" Type="http://schemas.openxmlformats.org/officeDocument/2006/relationships/image" Target="../media/image16.emf"/><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6.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6.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6.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6.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6.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6.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6.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6.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6.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6.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6.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6.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6.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6.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6.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6.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6.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508289" cy="2129489"/>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409665" y="551289"/>
            <a:ext cx="5463180" cy="1904111"/>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2000" dirty="0">
              <a:solidFill>
                <a:srgbClr val="FFFF00"/>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No.1</a:t>
            </a:r>
          </a:p>
        </p:txBody>
      </p:sp>
      <p:sp>
        <p:nvSpPr>
          <p:cNvPr id="16" name="TextBox 15"/>
          <p:cNvSpPr txBox="1"/>
          <p:nvPr/>
        </p:nvSpPr>
        <p:spPr>
          <a:xfrm>
            <a:off x="6995710" y="3340034"/>
            <a:ext cx="3384260" cy="530145"/>
          </a:xfrm>
          <a:prstGeom prst="rect">
            <a:avLst/>
          </a:prstGeom>
          <a:noFill/>
        </p:spPr>
        <p:txBody>
          <a:bodyPr wrap="none" rtlCol="0">
            <a:spAutoFit/>
          </a:bodyPr>
          <a:lstStyle/>
          <a:p>
            <a:pPr>
              <a:lnSpc>
                <a:spcPct val="107000"/>
              </a:lnSpc>
              <a:spcAft>
                <a:spcPts val="800"/>
              </a:spcAft>
            </a:pPr>
            <a:r>
              <a:rPr lang="en-GB" sz="28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723215" y="-46522"/>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8153657" y="-4822227"/>
            <a:ext cx="8806604" cy="16913283"/>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099679" y="5563795"/>
            <a:ext cx="3384260" cy="530145"/>
          </a:xfrm>
          <a:prstGeom prst="rect">
            <a:avLst/>
          </a:prstGeom>
          <a:noFill/>
        </p:spPr>
        <p:txBody>
          <a:bodyPr wrap="none" rtlCol="0">
            <a:spAutoFit/>
          </a:bodyPr>
          <a:lstStyle/>
          <a:p>
            <a:pPr>
              <a:lnSpc>
                <a:spcPct val="107000"/>
              </a:lnSpc>
              <a:spcAft>
                <a:spcPts val="800"/>
              </a:spcAft>
            </a:pPr>
            <a:r>
              <a:rPr lang="en-GB" sz="28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F4A664B3-56C3-D815-532B-1399BB47DAD1}"/>
              </a:ext>
            </a:extLst>
          </p:cNvPr>
          <p:cNvSpPr txBox="1"/>
          <p:nvPr/>
        </p:nvSpPr>
        <p:spPr>
          <a:xfrm>
            <a:off x="2880610" y="1026288"/>
            <a:ext cx="5463180" cy="229152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Course Description </a:t>
            </a:r>
            <a:endParaRPr lang="en-US" sz="3200" b="1" dirty="0">
              <a:solidFill>
                <a:srgbClr val="FF9518"/>
              </a:solidFill>
              <a:latin typeface="Tajawal Medium" panose="00000600000000000000" pitchFamily="2" charset="-78"/>
              <a:cs typeface="Tajawal Medium" panose="00000600000000000000" pitchFamily="2" charset="-78"/>
            </a:endParaRPr>
          </a:p>
          <a:p>
            <a:pPr>
              <a:lnSpc>
                <a:spcPct val="107000"/>
              </a:lnSpc>
              <a:spcAft>
                <a:spcPts val="800"/>
              </a:spcAft>
            </a:pPr>
            <a:r>
              <a:rPr lang="en-GB" sz="32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3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6" name="Picture 2" descr="What is Research - Definition, Types, Methods &amp; Examples">
            <a:extLst>
              <a:ext uri="{FF2B5EF4-FFF2-40B4-BE49-F238E27FC236}">
                <a16:creationId xmlns:a16="http://schemas.microsoft.com/office/drawing/2014/main" id="{C0ACFE9F-FE2D-A4A6-9A3C-522FDD7CA15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335661" y="2375751"/>
            <a:ext cx="4251949" cy="42706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456308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654943" y="533330"/>
            <a:ext cx="3267424" cy="5907194"/>
          </a:xfrm>
          <a:prstGeom prst="rect">
            <a:avLst/>
          </a:prstGeom>
        </p:spPr>
      </p:pic>
      <p:pic>
        <p:nvPicPr>
          <p:cNvPr id="12" name="Picture 11" descr="Graphical user interface&#10;&#10;Description automatically generated">
            <a:extLst>
              <a:ext uri="{FF2B5EF4-FFF2-40B4-BE49-F238E27FC236}">
                <a16:creationId xmlns:a16="http://schemas.microsoft.com/office/drawing/2014/main" id="{0F9DDEB4-CF4F-3A2E-9C44-2C129F87336E}"/>
              </a:ext>
            </a:extLst>
          </p:cNvPr>
          <p:cNvPicPr>
            <a:picLocks noChangeAspect="1"/>
          </p:cNvPicPr>
          <p:nvPr/>
        </p:nvPicPr>
        <p:blipFill rotWithShape="1">
          <a:blip r:embed="rId8"/>
          <a:srcRect l="35563" t="20260" r="36683" b="9610"/>
          <a:stretch/>
        </p:blipFill>
        <p:spPr bwMode="auto">
          <a:xfrm>
            <a:off x="2005510" y="1546226"/>
            <a:ext cx="5243159" cy="4885973"/>
          </a:xfrm>
          <a:prstGeom prst="rect">
            <a:avLst/>
          </a:prstGeom>
          <a:ln>
            <a:noFill/>
          </a:ln>
          <a:extLst>
            <a:ext uri="{53640926-AAD7-44D8-BBD7-CCE9431645EC}">
              <a14:shadowObscured xmlns:a14="http://schemas.microsoft.com/office/drawing/2010/main"/>
            </a:ext>
          </a:extLst>
        </p:spPr>
      </p:pic>
      <p:sp>
        <p:nvSpPr>
          <p:cNvPr id="18" name="TextBox 17">
            <a:extLst>
              <a:ext uri="{FF2B5EF4-FFF2-40B4-BE49-F238E27FC236}">
                <a16:creationId xmlns:a16="http://schemas.microsoft.com/office/drawing/2014/main" id="{3B5E01D5-968A-0F44-689A-65FD52223BE7}"/>
              </a:ext>
            </a:extLst>
          </p:cNvPr>
          <p:cNvSpPr txBox="1"/>
          <p:nvPr/>
        </p:nvSpPr>
        <p:spPr>
          <a:xfrm>
            <a:off x="2991556" y="3202000"/>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9"/>
          <a:stretch>
            <a:fillRect/>
          </a:stretch>
        </p:blipFill>
        <p:spPr>
          <a:xfrm>
            <a:off x="523664" y="397229"/>
            <a:ext cx="6198451" cy="840667"/>
          </a:xfrm>
          <a:prstGeom prst="rect">
            <a:avLst/>
          </a:prstGeom>
        </p:spPr>
      </p:pic>
      <p:sp>
        <p:nvSpPr>
          <p:cNvPr id="22" name="TextBox 21">
            <a:extLst>
              <a:ext uri="{FF2B5EF4-FFF2-40B4-BE49-F238E27FC236}">
                <a16:creationId xmlns:a16="http://schemas.microsoft.com/office/drawing/2014/main" id="{7809A54A-CF88-E838-9992-34FF0D2927E5}"/>
              </a:ext>
            </a:extLst>
          </p:cNvPr>
          <p:cNvSpPr txBox="1"/>
          <p:nvPr/>
        </p:nvSpPr>
        <p:spPr>
          <a:xfrm>
            <a:off x="755374" y="543490"/>
            <a:ext cx="5584465"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Recommended Reference</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72703585"/>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Course Description </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300869" y="1794043"/>
            <a:ext cx="7959222" cy="2862322"/>
          </a:xfrm>
          <a:prstGeom prst="rect">
            <a:avLst/>
          </a:prstGeom>
          <a:noFill/>
        </p:spPr>
        <p:txBody>
          <a:bodyPr wrap="square" rtlCol="0">
            <a:spAutoFit/>
          </a:bodyPr>
          <a:lstStyle/>
          <a:p>
            <a:pPr algn="just"/>
            <a:r>
              <a:rPr lang="en-GB" sz="2000" dirty="0"/>
              <a:t>This course will provide an opportunity for participants to establish or advance their understanding of research through critical exploration of research language, ethics, and approaches. The course introduces the language of research, ethical principles and challenges, and the elements of the research process within quantitative, qualitative, and mixed methods approaches. Participants will use these theoretical underpinnings to begin to critically review literature relevant to their field or interests and determine how research findings are useful in forming their understanding of their work, social, local and global environment.</a:t>
            </a:r>
          </a:p>
        </p:txBody>
      </p:sp>
      <p:pic>
        <p:nvPicPr>
          <p:cNvPr id="5" name="Picture 4"/>
          <p:cNvPicPr>
            <a:picLocks noChangeAspect="1"/>
          </p:cNvPicPr>
          <p:nvPr/>
        </p:nvPicPr>
        <p:blipFill>
          <a:blip r:embed="rId9"/>
          <a:stretch>
            <a:fillRect/>
          </a:stretch>
        </p:blipFill>
        <p:spPr>
          <a:xfrm>
            <a:off x="8654943" y="533330"/>
            <a:ext cx="3267424" cy="5907194"/>
          </a:xfrm>
          <a:prstGeom prst="rect">
            <a:avLst/>
          </a:prstGeom>
        </p:spPr>
      </p:pic>
    </p:spTree>
    <p:custDataLst>
      <p:tags r:id="rId1"/>
    </p:custDataLst>
    <p:extLst>
      <p:ext uri="{BB962C8B-B14F-4D97-AF65-F5344CB8AC3E}">
        <p14:creationId xmlns:p14="http://schemas.microsoft.com/office/powerpoint/2010/main" val="3954759630"/>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6" y="543490"/>
            <a:ext cx="3689463" cy="530145"/>
          </a:xfrm>
          <a:prstGeom prst="rect">
            <a:avLst/>
          </a:prstGeom>
          <a:noFill/>
        </p:spPr>
        <p:txBody>
          <a:bodyPr wrap="square" rtlCol="0">
            <a:spAutoFit/>
          </a:bodyPr>
          <a:lstStyle/>
          <a:p>
            <a:pPr>
              <a:lnSpc>
                <a:spcPct val="107000"/>
              </a:lnSpc>
              <a:spcAft>
                <a:spcPts val="800"/>
              </a:spcAft>
            </a:pPr>
            <a:r>
              <a:rPr lang="en-GB" sz="2800" b="1"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Learning outcomes</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TextBox 7"/>
          <p:cNvSpPr txBox="1"/>
          <p:nvPr/>
        </p:nvSpPr>
        <p:spPr>
          <a:xfrm>
            <a:off x="300869" y="236724"/>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a:spLocks/>
          </p:cNvSpPr>
          <p:nvPr/>
        </p:nvSpPr>
        <p:spPr>
          <a:xfrm>
            <a:off x="356138" y="2029179"/>
            <a:ext cx="7873057" cy="3539430"/>
          </a:xfrm>
          <a:prstGeom prst="rect">
            <a:avLst/>
          </a:prstGeom>
          <a:noFill/>
        </p:spPr>
        <p:txBody>
          <a:bodyPr wrap="square" rtlCol="0">
            <a:spAutoFit/>
          </a:bodyPr>
          <a:lstStyle/>
          <a:p>
            <a:pPr lvl="0"/>
            <a:r>
              <a:rPr lang="en-GB" sz="2800" dirty="0"/>
              <a:t>1.Understand research terminology.</a:t>
            </a:r>
          </a:p>
          <a:p>
            <a:pPr lvl="0"/>
            <a:r>
              <a:rPr lang="en-GB" sz="2800" dirty="0"/>
              <a:t>2. Be aware of the ethical principles of research, ethical challenges and approval processes.</a:t>
            </a:r>
          </a:p>
          <a:p>
            <a:pPr lvl="0"/>
            <a:r>
              <a:rPr lang="en-GB" sz="2800" dirty="0"/>
              <a:t>3.Describe quantitative, qualitative and mixed methods approaches to research.</a:t>
            </a:r>
          </a:p>
          <a:p>
            <a:pPr lvl="0"/>
            <a:r>
              <a:rPr lang="en-GB" sz="2800" dirty="0"/>
              <a:t>4.Identify the components of a literature review process.</a:t>
            </a:r>
          </a:p>
          <a:p>
            <a:pPr lvl="0"/>
            <a:r>
              <a:rPr lang="en-GB" sz="2800" dirty="0"/>
              <a:t>5.Critically analyze published research</a:t>
            </a:r>
            <a:r>
              <a:rPr lang="en-GB" dirty="0"/>
              <a:t>.</a:t>
            </a:r>
          </a:p>
        </p:txBody>
      </p:sp>
      <p:pic>
        <p:nvPicPr>
          <p:cNvPr id="20" name="Picture 2" descr="Social Media Marketing - Third Temple Digital">
            <a:extLst>
              <a:ext uri="{FF2B5EF4-FFF2-40B4-BE49-F238E27FC236}">
                <a16:creationId xmlns:a16="http://schemas.microsoft.com/office/drawing/2014/main" id="{A3A997D4-FE08-4F97-3446-DE650F4C8CE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41738" y="1454331"/>
            <a:ext cx="3094124" cy="382605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0B9F0C78-5E1B-92A5-D0B1-1CE2077728CB}"/>
              </a:ext>
            </a:extLst>
          </p:cNvPr>
          <p:cNvPicPr>
            <a:picLocks noChangeAspect="1"/>
          </p:cNvPicPr>
          <p:nvPr/>
        </p:nvPicPr>
        <p:blipFill>
          <a:blip r:embed="rId10"/>
          <a:stretch>
            <a:fillRect/>
          </a:stretch>
        </p:blipFill>
        <p:spPr>
          <a:xfrm>
            <a:off x="8654943" y="533330"/>
            <a:ext cx="3267424" cy="5907194"/>
          </a:xfrm>
          <a:prstGeom prst="rect">
            <a:avLst/>
          </a:prstGeom>
        </p:spPr>
      </p:pic>
    </p:spTree>
    <p:custDataLst>
      <p:tags r:id="rId1"/>
    </p:custDataLst>
    <p:extLst>
      <p:ext uri="{BB962C8B-B14F-4D97-AF65-F5344CB8AC3E}">
        <p14:creationId xmlns:p14="http://schemas.microsoft.com/office/powerpoint/2010/main" val="2327336302"/>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circle(in)">
                                      <p:cBhvr>
                                        <p:cTn id="7"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6" y="543490"/>
            <a:ext cx="3689463" cy="592726"/>
          </a:xfrm>
          <a:prstGeom prst="rect">
            <a:avLst/>
          </a:prstGeom>
          <a:noFill/>
        </p:spPr>
        <p:txBody>
          <a:bodyPr wrap="square" rtlCol="0">
            <a:spAutoFit/>
          </a:bodyPr>
          <a:lstStyle/>
          <a:p>
            <a:pPr>
              <a:lnSpc>
                <a:spcPct val="107000"/>
              </a:lnSpc>
              <a:spcAft>
                <a:spcPts val="800"/>
              </a:spcAft>
            </a:pPr>
            <a:r>
              <a:rPr lang="en-GB" sz="3200" b="1"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Course topics</a:t>
            </a:r>
            <a:endParaRPr lang="en-GB" sz="3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2052" name="Picture 4" descr="Intro to Digital Media Analytics - Online Course - FutureLearn">
            <a:extLst>
              <a:ext uri="{FF2B5EF4-FFF2-40B4-BE49-F238E27FC236}">
                <a16:creationId xmlns:a16="http://schemas.microsoft.com/office/drawing/2014/main" id="{968DFF1C-6443-ACB9-EF6F-18B9A9C13BC4}"/>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708266" y="1414636"/>
            <a:ext cx="3179850" cy="395260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FE107DC6-C783-EC6D-EAA7-D026C9BDE07F}"/>
              </a:ext>
            </a:extLst>
          </p:cNvPr>
          <p:cNvPicPr>
            <a:picLocks noChangeAspect="1"/>
          </p:cNvPicPr>
          <p:nvPr/>
        </p:nvPicPr>
        <p:blipFill>
          <a:blip r:embed="rId9"/>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23664" y="2215537"/>
            <a:ext cx="6405039" cy="1939890"/>
          </a:xfrm>
          <a:prstGeom prst="rect">
            <a:avLst/>
          </a:prstGeom>
          <a:noFill/>
        </p:spPr>
        <p:txBody>
          <a:bodyPr wrap="square">
            <a:spAutoFit/>
          </a:bodyPr>
          <a:lstStyle/>
          <a:p>
            <a:pPr>
              <a:lnSpc>
                <a:spcPct val="107000"/>
              </a:lnSpc>
              <a:spcAft>
                <a:spcPts val="800"/>
              </a:spcAft>
            </a:pPr>
            <a:r>
              <a:rPr lang="en-GB" sz="1800" dirty="0">
                <a:effectLst/>
                <a:latin typeface="Verdana" panose="020B0604030504040204" pitchFamily="34" charset="0"/>
                <a:ea typeface="Times New Roman" panose="02020603050405020304" pitchFamily="18" charset="0"/>
                <a:cs typeface="Times New Roman" panose="02020603050405020304" pitchFamily="18" charset="0"/>
              </a:rPr>
              <a:t>Module 1: Foundations</a:t>
            </a:r>
            <a:endParaRPr lang="en-GB" sz="16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dirty="0">
                <a:effectLst/>
                <a:latin typeface="Verdana" panose="020B0604030504040204" pitchFamily="34" charset="0"/>
                <a:ea typeface="Times New Roman" panose="02020603050405020304" pitchFamily="18" charset="0"/>
                <a:cs typeface="Times New Roman" panose="02020603050405020304" pitchFamily="18" charset="0"/>
              </a:rPr>
              <a:t>Lesson 1: Definition and Purposes of Research </a:t>
            </a:r>
            <a:endParaRPr lang="en-GB" sz="16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dirty="0">
                <a:effectLst/>
                <a:latin typeface="Verdana" panose="020B0604030504040204" pitchFamily="34" charset="0"/>
                <a:ea typeface="Times New Roman" panose="02020603050405020304" pitchFamily="18" charset="0"/>
                <a:cs typeface="Times New Roman" panose="02020603050405020304" pitchFamily="18" charset="0"/>
              </a:rPr>
              <a:t>Lesson 2: Research Ethics </a:t>
            </a:r>
            <a:endParaRPr lang="en-GB" sz="16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dirty="0">
                <a:effectLst/>
                <a:latin typeface="Verdana" panose="020B0604030504040204" pitchFamily="34" charset="0"/>
                <a:ea typeface="Times New Roman" panose="02020603050405020304" pitchFamily="18" charset="0"/>
                <a:cs typeface="Times New Roman" panose="02020603050405020304" pitchFamily="18" charset="0"/>
              </a:rPr>
              <a:t>Lesson 3: Sources of Knowledge</a:t>
            </a:r>
            <a:endParaRPr lang="en-GB" sz="1600" dirty="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endParaRPr lang="en-GB" sz="16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827609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6" y="543490"/>
            <a:ext cx="3689463" cy="530145"/>
          </a:xfrm>
          <a:prstGeom prst="rect">
            <a:avLst/>
          </a:prstGeom>
          <a:noFill/>
        </p:spPr>
        <p:txBody>
          <a:bodyPr wrap="square" rtlCol="0">
            <a:spAutoFit/>
          </a:bodyPr>
          <a:lstStyle/>
          <a:p>
            <a:pPr>
              <a:lnSpc>
                <a:spcPct val="107000"/>
              </a:lnSpc>
              <a:spcAft>
                <a:spcPts val="800"/>
              </a:spcAft>
            </a:pPr>
            <a:r>
              <a:rPr lang="en-GB" sz="2800" b="1"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Course topics</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982549" y="2301990"/>
            <a:ext cx="6257302" cy="1170705"/>
          </a:xfrm>
          <a:prstGeom prst="rect">
            <a:avLst/>
          </a:prstGeom>
          <a:noFill/>
        </p:spPr>
        <p:txBody>
          <a:bodyPr wrap="square" rtlCol="0">
            <a:spAutoFit/>
          </a:bodyPr>
          <a:lstStyle/>
          <a:p>
            <a:pPr>
              <a:lnSpc>
                <a:spcPct val="107000"/>
              </a:lnSpc>
              <a:spcAft>
                <a:spcPts val="800"/>
              </a:spcAft>
            </a:pPr>
            <a:r>
              <a:rPr lang="en-GB" dirty="0">
                <a:latin typeface="Verdana" panose="020B0604030504040204" pitchFamily="34" charset="0"/>
                <a:ea typeface="Times New Roman" panose="02020603050405020304" pitchFamily="18" charset="0"/>
                <a:cs typeface="Times New Roman" panose="02020603050405020304" pitchFamily="18" charset="0"/>
              </a:rPr>
              <a:t>Module 2: Quantitative Research</a:t>
            </a:r>
            <a:endParaRPr lang="en-GB" dirty="0">
              <a:latin typeface="Calibri" panose="020F0502020204030204" pitchFamily="34" charset="0"/>
              <a:ea typeface="Calibri" panose="020F0502020204030204" pitchFamily="34" charset="0"/>
              <a:cs typeface="Arial" panose="020B0604020202020204" pitchFamily="34" charset="0"/>
            </a:endParaRPr>
          </a:p>
          <a:p>
            <a:pPr marL="285750" lvl="0" indent="-285750">
              <a:lnSpc>
                <a:spcPct val="107000"/>
              </a:lnSpc>
              <a:spcAft>
                <a:spcPts val="800"/>
              </a:spcAft>
              <a:buSzPts val="1000"/>
              <a:buFont typeface="Arial" panose="020B0604020202020204" pitchFamily="34" charset="0"/>
              <a:buChar char="•"/>
              <a:tabLst>
                <a:tab pos="457200" algn="l"/>
              </a:tabLst>
            </a:pPr>
            <a:r>
              <a:rPr lang="en-GB" dirty="0">
                <a:latin typeface="Verdana" panose="020B0604030504040204" pitchFamily="34" charset="0"/>
                <a:ea typeface="Times New Roman" panose="02020603050405020304" pitchFamily="18" charset="0"/>
                <a:cs typeface="Times New Roman" panose="02020603050405020304" pitchFamily="18" charset="0"/>
              </a:rPr>
              <a:t>Lesson 4: Classification of Quantitative Research.</a:t>
            </a:r>
          </a:p>
          <a:p>
            <a:pPr marL="285750" indent="-285750">
              <a:lnSpc>
                <a:spcPct val="107000"/>
              </a:lnSpc>
              <a:spcAft>
                <a:spcPts val="800"/>
              </a:spcAft>
              <a:buFont typeface="Arial" panose="020B0604020202020204" pitchFamily="34" charset="0"/>
              <a:buChar char="•"/>
            </a:pPr>
            <a:r>
              <a:rPr lang="en-GB" dirty="0">
                <a:latin typeface="Verdana" panose="020B0604030504040204" pitchFamily="34" charset="0"/>
                <a:ea typeface="Times New Roman" panose="02020603050405020304" pitchFamily="18" charset="0"/>
                <a:cs typeface="Times New Roman" panose="02020603050405020304" pitchFamily="18" charset="0"/>
              </a:rPr>
              <a:t>Lesson 5: Analysis and Interpretation</a:t>
            </a:r>
            <a:endParaRPr lang="en-GB"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8"/>
          <a:stretch>
            <a:fillRect/>
          </a:stretch>
        </p:blipFill>
        <p:spPr>
          <a:xfrm>
            <a:off x="8768372" y="554566"/>
            <a:ext cx="3119743" cy="5748868"/>
          </a:xfrm>
          <a:prstGeom prst="rect">
            <a:avLst/>
          </a:prstGeom>
        </p:spPr>
      </p:pic>
      <p:pic>
        <p:nvPicPr>
          <p:cNvPr id="15" name="Picture 2" descr="Absolute Digital Media On The New Digital Marketing Trends of 2021 - Modern  Diplomacy">
            <a:extLst>
              <a:ext uri="{FF2B5EF4-FFF2-40B4-BE49-F238E27FC236}">
                <a16:creationId xmlns:a16="http://schemas.microsoft.com/office/drawing/2014/main" id="{79F7C4C3-44F5-3516-89BB-85C847DD6AC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08266" y="543490"/>
            <a:ext cx="4554723" cy="5759943"/>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My Market Research Methods | Your Hub for Market Research Lessons and  Resources">
            <a:extLst>
              <a:ext uri="{FF2B5EF4-FFF2-40B4-BE49-F238E27FC236}">
                <a16:creationId xmlns:a16="http://schemas.microsoft.com/office/drawing/2014/main" id="{FB7340C5-E079-59C4-B32F-3DC29EFBAE6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027231" y="3714445"/>
            <a:ext cx="4554723" cy="189965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929290920"/>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54678" y="527742"/>
            <a:ext cx="4141869" cy="530145"/>
          </a:xfrm>
          <a:prstGeom prst="rect">
            <a:avLst/>
          </a:prstGeom>
          <a:noFill/>
        </p:spPr>
        <p:txBody>
          <a:bodyPr wrap="square" rtlCol="0">
            <a:spAutoFit/>
          </a:bodyPr>
          <a:lstStyle/>
          <a:p>
            <a:pPr>
              <a:lnSpc>
                <a:spcPct val="107000"/>
              </a:lnSpc>
              <a:spcAft>
                <a:spcPts val="800"/>
              </a:spcAft>
            </a:pPr>
            <a:r>
              <a:rPr lang="en-GB" sz="2800" b="1"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Course topics</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9" name="TextBox 18"/>
          <p:cNvSpPr txBox="1"/>
          <p:nvPr/>
        </p:nvSpPr>
        <p:spPr>
          <a:xfrm>
            <a:off x="428978" y="2245775"/>
            <a:ext cx="8242576" cy="2009012"/>
          </a:xfrm>
          <a:prstGeom prst="rect">
            <a:avLst/>
          </a:prstGeom>
          <a:noFill/>
        </p:spPr>
        <p:txBody>
          <a:bodyPr wrap="square" rtlCol="0">
            <a:spAutoFit/>
          </a:bodyPr>
          <a:lstStyle/>
          <a:p>
            <a:pPr>
              <a:lnSpc>
                <a:spcPct val="107000"/>
              </a:lnSpc>
              <a:spcAft>
                <a:spcPts val="800"/>
              </a:spcAft>
            </a:pPr>
            <a:r>
              <a:rPr lang="en-GB" dirty="0">
                <a:latin typeface="Verdana" panose="020B0604030504040204" pitchFamily="34" charset="0"/>
                <a:ea typeface="Times New Roman" panose="02020603050405020304" pitchFamily="18" charset="0"/>
                <a:cs typeface="Times New Roman" panose="02020603050405020304" pitchFamily="18" charset="0"/>
              </a:rPr>
              <a:t>Module 3: Qualitative Research</a:t>
            </a:r>
            <a:endParaRPr lang="en-GB"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dirty="0">
                <a:latin typeface="Verdana" panose="020B0604030504040204" pitchFamily="34" charset="0"/>
                <a:ea typeface="Times New Roman" panose="02020603050405020304" pitchFamily="18" charset="0"/>
                <a:cs typeface="Times New Roman" panose="02020603050405020304" pitchFamily="18" charset="0"/>
              </a:rPr>
              <a:t>Lesson 6: Introduction to Qualitative Research, Study Designs and Methods.</a:t>
            </a:r>
            <a:endParaRPr lang="en-GB"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dirty="0">
                <a:latin typeface="Verdana" panose="020B0604030504040204" pitchFamily="34" charset="0"/>
                <a:ea typeface="Times New Roman" panose="02020603050405020304" pitchFamily="18" charset="0"/>
                <a:cs typeface="Times New Roman" panose="02020603050405020304" pitchFamily="18" charset="0"/>
              </a:rPr>
              <a:t>Lesson7: What is the Research Proposal of Quantitative Data.</a:t>
            </a:r>
            <a:endParaRPr lang="en-GB" dirty="0">
              <a:latin typeface="Calibri" panose="020F0502020204030204" pitchFamily="34" charset="0"/>
              <a:ea typeface="Calibri" panose="020F0502020204030204" pitchFamily="34" charset="0"/>
              <a:cs typeface="Arial" panose="020B0604020202020204" pitchFamily="34" charset="0"/>
            </a:endParaRPr>
          </a:p>
          <a:p>
            <a:pPr>
              <a:lnSpc>
                <a:spcPct val="200000"/>
              </a:lnSpc>
            </a:pPr>
            <a:endParaRPr lang="en-GB" sz="1600" b="1" dirty="0">
              <a:solidFill>
                <a:srgbClr val="0070C0"/>
              </a:solidFill>
            </a:endParaRPr>
          </a:p>
        </p:txBody>
      </p:sp>
      <p:pic>
        <p:nvPicPr>
          <p:cNvPr id="5" name="Picture 4">
            <a:extLst>
              <a:ext uri="{FF2B5EF4-FFF2-40B4-BE49-F238E27FC236}">
                <a16:creationId xmlns:a16="http://schemas.microsoft.com/office/drawing/2014/main" id="{85B513DA-F46A-B261-2D5A-69C18440673D}"/>
              </a:ext>
            </a:extLst>
          </p:cNvPr>
          <p:cNvPicPr>
            <a:picLocks noChangeAspect="1"/>
          </p:cNvPicPr>
          <p:nvPr/>
        </p:nvPicPr>
        <p:blipFill>
          <a:blip r:embed="rId7"/>
          <a:stretch>
            <a:fillRect/>
          </a:stretch>
        </p:blipFill>
        <p:spPr>
          <a:xfrm>
            <a:off x="8986532" y="200376"/>
            <a:ext cx="3119743" cy="5748868"/>
          </a:xfrm>
          <a:prstGeom prst="rect">
            <a:avLst/>
          </a:prstGeom>
        </p:spPr>
      </p:pic>
      <p:pic>
        <p:nvPicPr>
          <p:cNvPr id="6" name="Picture 8" descr="My Market Research Methods | Your Hub for Market Research Lessons and  Resources">
            <a:extLst>
              <a:ext uri="{FF2B5EF4-FFF2-40B4-BE49-F238E27FC236}">
                <a16:creationId xmlns:a16="http://schemas.microsoft.com/office/drawing/2014/main" id="{4037C0A5-E7C1-DAB0-59F7-268ECE86EEF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65788" y="817562"/>
            <a:ext cx="2947530" cy="3891957"/>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95135244"/>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821122" y="26350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530145"/>
          </a:xfrm>
          <a:prstGeom prst="rect">
            <a:avLst/>
          </a:prstGeom>
          <a:noFill/>
        </p:spPr>
        <p:txBody>
          <a:bodyPr wrap="square" rtlCol="0">
            <a:spAutoFit/>
          </a:bodyPr>
          <a:lstStyle/>
          <a:p>
            <a:pPr>
              <a:lnSpc>
                <a:spcPct val="107000"/>
              </a:lnSpc>
              <a:spcAft>
                <a:spcPts val="800"/>
              </a:spcAft>
            </a:pPr>
            <a:r>
              <a:rPr lang="en-GB" sz="2800" b="1"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Course topics</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9" name="TextBox 18"/>
          <p:cNvSpPr txBox="1"/>
          <p:nvPr/>
        </p:nvSpPr>
        <p:spPr>
          <a:xfrm>
            <a:off x="130615" y="2526803"/>
            <a:ext cx="8448942" cy="1866024"/>
          </a:xfrm>
          <a:prstGeom prst="rect">
            <a:avLst/>
          </a:prstGeom>
          <a:noFill/>
        </p:spPr>
        <p:txBody>
          <a:bodyPr wrap="square" rtlCol="0">
            <a:spAutoFit/>
          </a:bodyPr>
          <a:lstStyle/>
          <a:p>
            <a:pPr>
              <a:lnSpc>
                <a:spcPct val="107000"/>
              </a:lnSpc>
              <a:spcAft>
                <a:spcPts val="800"/>
              </a:spcAft>
            </a:pPr>
            <a:r>
              <a:rPr lang="en-GB" dirty="0">
                <a:latin typeface="Verdana" panose="020B0604030504040204" pitchFamily="34" charset="0"/>
                <a:ea typeface="Times New Roman" panose="02020603050405020304" pitchFamily="18" charset="0"/>
                <a:cs typeface="Times New Roman" panose="02020603050405020304" pitchFamily="18" charset="0"/>
              </a:rPr>
              <a:t>Module 4: Mixed Methods Research</a:t>
            </a:r>
            <a:endParaRPr lang="en-GB"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dirty="0">
                <a:latin typeface="Verdana" panose="020B0604030504040204" pitchFamily="34" charset="0"/>
                <a:ea typeface="Times New Roman" panose="02020603050405020304" pitchFamily="18" charset="0"/>
                <a:cs typeface="Times New Roman" panose="02020603050405020304" pitchFamily="18" charset="0"/>
              </a:rPr>
              <a:t>Lesson 8: Introduction to Mixed Methods Research, Study Designs and Methods</a:t>
            </a:r>
            <a:endParaRPr lang="en-GB"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dirty="0">
                <a:latin typeface="Verdana" panose="020B0604030504040204" pitchFamily="34" charset="0"/>
                <a:ea typeface="Times New Roman" panose="02020603050405020304" pitchFamily="18" charset="0"/>
                <a:cs typeface="Times New Roman" panose="02020603050405020304" pitchFamily="18" charset="0"/>
              </a:rPr>
              <a:t>Lesson 9: Analysis and Interpretation of Mixed Methods Data</a:t>
            </a:r>
            <a:endParaRPr lang="en-GB"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dirty="0">
                <a:latin typeface="Verdana" panose="020B0604030504040204" pitchFamily="34" charset="0"/>
                <a:ea typeface="Times New Roman" panose="02020603050405020304" pitchFamily="18" charset="0"/>
                <a:cs typeface="Times New Roman" panose="02020603050405020304" pitchFamily="18" charset="0"/>
              </a:rPr>
              <a:t>Lesson 10:Writing a Scientific Report</a:t>
            </a:r>
            <a:endParaRPr lang="en-GB" b="1" dirty="0">
              <a:solidFill>
                <a:srgbClr val="0070C0"/>
              </a:solidFill>
            </a:endParaRPr>
          </a:p>
        </p:txBody>
      </p:sp>
      <p:pic>
        <p:nvPicPr>
          <p:cNvPr id="6" name="Picture 5">
            <a:extLst>
              <a:ext uri="{FF2B5EF4-FFF2-40B4-BE49-F238E27FC236}">
                <a16:creationId xmlns:a16="http://schemas.microsoft.com/office/drawing/2014/main" id="{F35ACBB4-0F50-6F69-17DD-A847AEDFFD0E}"/>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8" name="Picture 6" descr="HSM: All courses">
            <a:extLst>
              <a:ext uri="{FF2B5EF4-FFF2-40B4-BE49-F238E27FC236}">
                <a16:creationId xmlns:a16="http://schemas.microsoft.com/office/drawing/2014/main" id="{B55E12C7-E873-3662-0429-AC0BBE80336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31984" y="936426"/>
            <a:ext cx="3156131" cy="46309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4613791"/>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sp>
        <p:nvSpPr>
          <p:cNvPr id="7" name="TextBox 6"/>
          <p:cNvSpPr txBox="1"/>
          <p:nvPr/>
        </p:nvSpPr>
        <p:spPr>
          <a:xfrm>
            <a:off x="1854071" y="263506"/>
            <a:ext cx="5090840" cy="513346"/>
          </a:xfrm>
          <a:prstGeom prst="rect">
            <a:avLst/>
          </a:prstGeom>
          <a:noFill/>
        </p:spPr>
        <p:txBody>
          <a:bodyPr wrap="square" rtlCol="0">
            <a:spAutoFit/>
          </a:bodyPr>
          <a:lstStyle/>
          <a:p>
            <a:pPr>
              <a:lnSpc>
                <a:spcPct val="200000"/>
              </a:lnSpc>
            </a:pPr>
            <a:r>
              <a:rPr lang="en-GB" sz="16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Definition and Purposes of Research </a:t>
            </a:r>
            <a:endParaRPr lang="en-GB" sz="1600" b="1" dirty="0">
              <a:solidFill>
                <a:schemeClr val="bg1"/>
              </a:solidFill>
            </a:endParaRPr>
          </a:p>
        </p:txBody>
      </p:sp>
      <p:pic>
        <p:nvPicPr>
          <p:cNvPr id="9" name="Picture 8"/>
          <p:cNvPicPr>
            <a:picLocks noChangeAspect="1"/>
          </p:cNvPicPr>
          <p:nvPr/>
        </p:nvPicPr>
        <p:blipFill>
          <a:blip r:embed="rId6"/>
          <a:stretch>
            <a:fillRect/>
          </a:stretch>
        </p:blipFill>
        <p:spPr>
          <a:xfrm>
            <a:off x="13997116" y="-54868"/>
            <a:ext cx="2483250" cy="6912868"/>
          </a:xfrm>
          <a:prstGeom prst="rect">
            <a:avLst/>
          </a:prstGeom>
        </p:spPr>
      </p:pic>
      <p:sp>
        <p:nvSpPr>
          <p:cNvPr id="19" name="TextBox 18"/>
          <p:cNvSpPr txBox="1"/>
          <p:nvPr/>
        </p:nvSpPr>
        <p:spPr>
          <a:xfrm>
            <a:off x="300867" y="1756985"/>
            <a:ext cx="7978295" cy="4177297"/>
          </a:xfrm>
          <a:prstGeom prst="rect">
            <a:avLst/>
          </a:prstGeom>
          <a:noFill/>
        </p:spPr>
        <p:txBody>
          <a:bodyPr wrap="square" rtlCol="0">
            <a:spAutoFit/>
          </a:bodyPr>
          <a:lstStyle/>
          <a:p>
            <a:pPr>
              <a:lnSpc>
                <a:spcPct val="150000"/>
              </a:lnSpc>
            </a:pPr>
            <a:r>
              <a:rPr lang="en-GB" sz="2000" b="1" dirty="0"/>
              <a:t>Scientific research defined :</a:t>
            </a:r>
            <a:br>
              <a:rPr lang="en-GB" sz="2000" b="1" dirty="0"/>
            </a:br>
            <a:endParaRPr lang="en-GB" sz="1000" b="1" dirty="0">
              <a:solidFill>
                <a:srgbClr val="0070C0"/>
              </a:solidFill>
            </a:endParaRPr>
          </a:p>
          <a:p>
            <a:pPr marL="0" indent="0">
              <a:buNone/>
            </a:pPr>
            <a:r>
              <a:rPr lang="en-GB" sz="2400" dirty="0"/>
              <a:t>People have long strived to come to grips with their environment and to understand the nature of the phenomena it presents to their senses.</a:t>
            </a:r>
          </a:p>
          <a:p>
            <a:pPr marL="0" indent="0">
              <a:buNone/>
            </a:pPr>
            <a:r>
              <a:rPr lang="en-GB" sz="2400" dirty="0"/>
              <a:t>One of the means by which they set out to achieve these ends is research</a:t>
            </a:r>
            <a:r>
              <a:rPr lang="en-GB" sz="2400" b="1" dirty="0">
                <a:solidFill>
                  <a:srgbClr val="0070C0"/>
                </a:solidFill>
              </a:rPr>
              <a:t>.</a:t>
            </a:r>
          </a:p>
          <a:p>
            <a:pPr>
              <a:lnSpc>
                <a:spcPct val="150000"/>
              </a:lnSpc>
            </a:pPr>
            <a:r>
              <a:rPr lang="en-GB" sz="2400" dirty="0"/>
              <a:t>Scientific research </a:t>
            </a:r>
            <a:r>
              <a:rPr lang="en-US" sz="2400" dirty="0"/>
              <a:t>adheres to a set of strict protocols and long-established structures.</a:t>
            </a:r>
            <a:r>
              <a:rPr lang="en-GB" sz="2400" dirty="0"/>
              <a:t> </a:t>
            </a:r>
          </a:p>
          <a:p>
            <a:pPr>
              <a:lnSpc>
                <a:spcPct val="150000"/>
              </a:lnSpc>
            </a:pPr>
            <a:endParaRPr lang="en-GB" sz="1000" b="1" dirty="0">
              <a:solidFill>
                <a:srgbClr val="0070C0"/>
              </a:solidFill>
            </a:endParaRPr>
          </a:p>
          <a:p>
            <a:pPr>
              <a:lnSpc>
                <a:spcPct val="150000"/>
              </a:lnSpc>
            </a:pPr>
            <a:endParaRPr lang="en-GB" sz="1000" b="1" dirty="0">
              <a:solidFill>
                <a:srgbClr val="0070C0"/>
              </a:solidFill>
            </a:endParaRPr>
          </a:p>
        </p:txBody>
      </p:sp>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6" name="Picture 6" descr="Introduction - Research Methods Guide - Research Guides at Virginia Tech">
            <a:extLst>
              <a:ext uri="{FF2B5EF4-FFF2-40B4-BE49-F238E27FC236}">
                <a16:creationId xmlns:a16="http://schemas.microsoft.com/office/drawing/2014/main" id="{1A8E402B-DE3C-787D-68A2-6A7C4D6B410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07050" y="948543"/>
            <a:ext cx="2562225" cy="46067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0943499"/>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1599029" y="263506"/>
            <a:ext cx="4737344" cy="513346"/>
          </a:xfrm>
          <a:prstGeom prst="rect">
            <a:avLst/>
          </a:prstGeom>
          <a:noFill/>
        </p:spPr>
        <p:txBody>
          <a:bodyPr wrap="square" rtlCol="0">
            <a:spAutoFit/>
          </a:bodyPr>
          <a:lstStyle/>
          <a:p>
            <a:pPr>
              <a:lnSpc>
                <a:spcPct val="200000"/>
              </a:lnSpc>
            </a:pPr>
            <a:r>
              <a:rPr lang="en-GB" sz="16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Definition and Purposes of Research </a:t>
            </a:r>
            <a:endParaRPr lang="en-GB" sz="16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725323" y="1844848"/>
            <a:ext cx="6239392" cy="4243662"/>
          </a:xfrm>
          <a:prstGeom prst="rect">
            <a:avLst/>
          </a:prstGeom>
          <a:noFill/>
        </p:spPr>
        <p:txBody>
          <a:bodyPr wrap="square" rtlCol="0">
            <a:spAutoFit/>
          </a:bodyPr>
          <a:lstStyle/>
          <a:p>
            <a:pPr>
              <a:lnSpc>
                <a:spcPct val="200000"/>
              </a:lnSpc>
            </a:pPr>
            <a:r>
              <a:rPr lang="en-US" sz="2000" b="1" dirty="0"/>
              <a:t>Research is defined as human activity based on intellectual.</a:t>
            </a:r>
            <a:br>
              <a:rPr lang="en-US" sz="2000" dirty="0"/>
            </a:br>
            <a:r>
              <a:rPr lang="en-US" sz="2000" dirty="0"/>
              <a:t>application in the investigation of matter. In other words, research is the systematic process of collecting and analyzing information to increase our understanding of the phenomenon under study.</a:t>
            </a:r>
            <a:endParaRPr lang="en-GB" sz="2000" dirty="0"/>
          </a:p>
          <a:p>
            <a:pPr>
              <a:lnSpc>
                <a:spcPct val="200000"/>
              </a:lnSpc>
            </a:pPr>
            <a:endParaRPr lang="en-GB" sz="800" b="1" dirty="0"/>
          </a:p>
          <a:p>
            <a:pPr>
              <a:lnSpc>
                <a:spcPct val="200000"/>
              </a:lnSpc>
            </a:pPr>
            <a:endParaRPr lang="en-GB" sz="80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6" descr="HSM: All courses">
            <a:extLst>
              <a:ext uri="{FF2B5EF4-FFF2-40B4-BE49-F238E27FC236}">
                <a16:creationId xmlns:a16="http://schemas.microsoft.com/office/drawing/2014/main" id="{F855907D-CC74-CF6D-97A7-DA59B051C38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16216" y="817562"/>
            <a:ext cx="3048181" cy="46309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7897387"/>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61183" y="263506"/>
            <a:ext cx="4221038" cy="568745"/>
          </a:xfrm>
          <a:prstGeom prst="rect">
            <a:avLst/>
          </a:prstGeom>
          <a:noFill/>
        </p:spPr>
        <p:txBody>
          <a:bodyPr wrap="square" rtlCol="0">
            <a:spAutoFit/>
          </a:bodyPr>
          <a:lstStyle/>
          <a:p>
            <a:pPr>
              <a:lnSpc>
                <a:spcPct val="200000"/>
              </a:lnSpc>
            </a:pPr>
            <a:r>
              <a:rPr lang="en-US" dirty="0">
                <a:solidFill>
                  <a:schemeClr val="bg1"/>
                </a:solidFill>
              </a:rPr>
              <a:t>the function of the researcher</a:t>
            </a:r>
            <a:endParaRPr lang="en-GB" b="1" dirty="0">
              <a:solidFill>
                <a:schemeClr val="bg1"/>
              </a:solidFill>
            </a:endParaRPr>
          </a:p>
        </p:txBody>
      </p:sp>
      <p:sp>
        <p:nvSpPr>
          <p:cNvPr id="8" name="TextBox 7"/>
          <p:cNvSpPr txBox="1"/>
          <p:nvPr/>
        </p:nvSpPr>
        <p:spPr>
          <a:xfrm>
            <a:off x="300868" y="236724"/>
            <a:ext cx="1493097"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523664" y="1756985"/>
            <a:ext cx="5502667" cy="3697487"/>
          </a:xfrm>
          <a:prstGeom prst="rect">
            <a:avLst/>
          </a:prstGeom>
          <a:noFill/>
        </p:spPr>
        <p:txBody>
          <a:bodyPr wrap="square" rtlCol="0">
            <a:spAutoFit/>
          </a:bodyPr>
          <a:lstStyle/>
          <a:p>
            <a:pPr>
              <a:lnSpc>
                <a:spcPct val="200000"/>
              </a:lnSpc>
            </a:pPr>
            <a:r>
              <a:rPr lang="en-US" sz="800" dirty="0"/>
              <a:t> </a:t>
            </a:r>
            <a:r>
              <a:rPr lang="en-US" sz="2000" dirty="0"/>
              <a:t>contribute to the understanding of the phenomenon and to communicate that understanding to others. It may be said that the general aims of research are to observe and describe, to predict, to determine causes and explain</a:t>
            </a:r>
            <a:r>
              <a:rPr lang="en-US" sz="2000" i="0" u="none" strike="noStrike" baseline="0" dirty="0">
                <a:latin typeface="ArialMT"/>
              </a:rPr>
              <a:t>.</a:t>
            </a:r>
            <a:endParaRPr lang="en-GB" sz="200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6" descr="HSM: All courses">
            <a:extLst>
              <a:ext uri="{FF2B5EF4-FFF2-40B4-BE49-F238E27FC236}">
                <a16:creationId xmlns:a16="http://schemas.microsoft.com/office/drawing/2014/main" id="{83C880A9-1063-3CA1-D27D-022BA4D33CE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16216" y="817562"/>
            <a:ext cx="3048181" cy="46309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1396630"/>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10" y="263506"/>
            <a:ext cx="3110424" cy="1387431"/>
          </a:xfrm>
          <a:prstGeom prst="rect">
            <a:avLst/>
          </a:prstGeom>
          <a:noFill/>
        </p:spPr>
        <p:txBody>
          <a:bodyPr wrap="square" rtlCol="0">
            <a:spAutoFit/>
          </a:bodyPr>
          <a:lstStyle/>
          <a:p>
            <a:pPr>
              <a:lnSpc>
                <a:spcPct val="200000"/>
              </a:lnSpc>
            </a:pPr>
            <a:r>
              <a:rPr lang="en-GB" b="1" dirty="0">
                <a:solidFill>
                  <a:schemeClr val="bg1"/>
                </a:solidFill>
              </a:rPr>
              <a:t>research outcomes : </a:t>
            </a:r>
            <a:br>
              <a:rPr lang="en-GB" sz="6000" dirty="0">
                <a:solidFill>
                  <a:schemeClr val="bg1"/>
                </a:solidFill>
              </a:rPr>
            </a:br>
            <a:endParaRPr lang="en-GB"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6112772" cy="1323439"/>
          </a:xfrm>
          <a:prstGeom prst="rect">
            <a:avLst/>
          </a:prstGeom>
          <a:noFill/>
        </p:spPr>
        <p:txBody>
          <a:bodyPr wrap="square" rtlCol="0">
            <a:spAutoFit/>
          </a:bodyPr>
          <a:lstStyle/>
          <a:p>
            <a:pPr marL="0" indent="0" algn="l">
              <a:buNone/>
            </a:pPr>
            <a:r>
              <a:rPr lang="en-US" sz="2000" dirty="0"/>
              <a:t>• </a:t>
            </a:r>
            <a:r>
              <a:rPr lang="en-US" sz="2000" b="1" dirty="0"/>
              <a:t>Empirical</a:t>
            </a:r>
            <a:r>
              <a:rPr lang="en-US" sz="2000" dirty="0"/>
              <a:t> - putting beliefs, ideas, or assumptions to a test.</a:t>
            </a:r>
          </a:p>
          <a:p>
            <a:pPr marL="0" indent="0" algn="l">
              <a:buNone/>
            </a:pPr>
            <a:r>
              <a:rPr lang="en-US" sz="2000" dirty="0"/>
              <a:t>•</a:t>
            </a:r>
            <a:r>
              <a:rPr lang="en-US" sz="2000" b="1" dirty="0"/>
              <a:t> Critical </a:t>
            </a:r>
            <a:r>
              <a:rPr lang="en-US" sz="2000" dirty="0"/>
              <a:t>- many truths are tentative and are subject to change as a result of subsequent research.</a:t>
            </a:r>
            <a:endParaRPr lang="en-GB" sz="2000"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2" name="Picture 4" descr="Everywhere Agency | LinkedIn">
            <a:extLst>
              <a:ext uri="{FF2B5EF4-FFF2-40B4-BE49-F238E27FC236}">
                <a16:creationId xmlns:a16="http://schemas.microsoft.com/office/drawing/2014/main" id="{922A08DB-1AAD-E8C3-395C-437A773329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47818" y="554566"/>
            <a:ext cx="4344182" cy="5748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3799162"/>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455691" y="37508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0787" y="236724"/>
            <a:ext cx="4942146" cy="566950"/>
          </a:xfrm>
          <a:prstGeom prst="rect">
            <a:avLst/>
          </a:prstGeom>
          <a:noFill/>
        </p:spPr>
        <p:txBody>
          <a:bodyPr wrap="square" rtlCol="0">
            <a:spAutoFit/>
          </a:bodyPr>
          <a:lstStyle/>
          <a:p>
            <a:pPr>
              <a:lnSpc>
                <a:spcPct val="200000"/>
              </a:lnSpc>
            </a:pPr>
            <a:r>
              <a:rPr lang="en-GB" b="1" i="0" u="none" strike="noStrike" baseline="0" dirty="0">
                <a:solidFill>
                  <a:schemeClr val="bg1"/>
                </a:solidFill>
                <a:latin typeface="Arial" panose="020B0604020202020204" pitchFamily="34" charset="0"/>
              </a:rPr>
              <a:t>Characteristics of  Scientific Research ::</a:t>
            </a:r>
            <a:endParaRPr lang="en-GB"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671053" y="2305615"/>
            <a:ext cx="6613914" cy="2246769"/>
          </a:xfrm>
          <a:prstGeom prst="rect">
            <a:avLst/>
          </a:prstGeom>
          <a:noFill/>
        </p:spPr>
        <p:txBody>
          <a:bodyPr wrap="square" rtlCol="0">
            <a:spAutoFit/>
          </a:bodyPr>
          <a:lstStyle/>
          <a:p>
            <a:r>
              <a:rPr lang="en-US" sz="2000" b="0" i="0" u="none" strike="noStrike" baseline="0" dirty="0">
                <a:latin typeface="ArialMT"/>
              </a:rPr>
              <a:t>As mentioned above research has been considered as an impartial, objective, empirical and logical analysis and recording of controlled observations that may lead to the development of generalizations, principles or theories, resulting, to some extent, in prediction and  control of events that may be causes or consequences of specific phenomena. We can summarize the main.</a:t>
            </a:r>
            <a:endParaRPr lang="en-GB" sz="2000"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6" descr="HSM: All courses">
            <a:extLst>
              <a:ext uri="{FF2B5EF4-FFF2-40B4-BE49-F238E27FC236}">
                <a16:creationId xmlns:a16="http://schemas.microsoft.com/office/drawing/2014/main" id="{5566F299-A62F-1612-7EF7-19740DCF115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16216" y="870570"/>
            <a:ext cx="3048181" cy="46309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6515593"/>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1320800" y="263506"/>
            <a:ext cx="5401315" cy="514180"/>
          </a:xfrm>
          <a:prstGeom prst="rect">
            <a:avLst/>
          </a:prstGeom>
          <a:noFill/>
        </p:spPr>
        <p:txBody>
          <a:bodyPr wrap="square" rtlCol="0">
            <a:spAutoFit/>
          </a:bodyPr>
          <a:lstStyle/>
          <a:p>
            <a:pPr>
              <a:lnSpc>
                <a:spcPct val="200000"/>
              </a:lnSpc>
            </a:pPr>
            <a:r>
              <a:rPr lang="en-US" sz="1600" b="1" i="0" u="none" strike="noStrike" baseline="0" dirty="0">
                <a:solidFill>
                  <a:schemeClr val="bg1"/>
                </a:solidFill>
                <a:latin typeface="ArialMT"/>
              </a:rPr>
              <a:t>characteristics of research </a:t>
            </a:r>
            <a:r>
              <a:rPr lang="en-GB" sz="1600" b="1" i="0" u="none" strike="noStrike" baseline="0" dirty="0">
                <a:solidFill>
                  <a:schemeClr val="bg1"/>
                </a:solidFill>
                <a:latin typeface="ArialMT"/>
              </a:rPr>
              <a:t>as follows :</a:t>
            </a:r>
            <a:endParaRPr lang="en-GB" sz="16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3884" y="2897869"/>
            <a:ext cx="6713173" cy="1323439"/>
          </a:xfrm>
          <a:prstGeom prst="rect">
            <a:avLst/>
          </a:prstGeom>
          <a:noFill/>
        </p:spPr>
        <p:txBody>
          <a:bodyPr wrap="square" rtlCol="0">
            <a:spAutoFit/>
          </a:bodyPr>
          <a:lstStyle/>
          <a:p>
            <a:pPr marL="0" indent="0" algn="l">
              <a:buNone/>
            </a:pPr>
            <a:r>
              <a:rPr lang="en-US" sz="2000" b="0" i="0" u="none" strike="noStrike" baseline="0" dirty="0">
                <a:latin typeface="SymbolMT-Identity-H"/>
              </a:rPr>
              <a:t>• </a:t>
            </a:r>
            <a:r>
              <a:rPr lang="en-US" sz="2000" b="0" i="0" u="none" strike="noStrike" baseline="0" dirty="0">
                <a:latin typeface="ArialMT"/>
              </a:rPr>
              <a:t>is directed toward the solution of a problem.</a:t>
            </a:r>
          </a:p>
          <a:p>
            <a:pPr marL="0" indent="0" algn="l">
              <a:buNone/>
            </a:pPr>
            <a:r>
              <a:rPr lang="en-US" sz="2000" b="0" i="0" u="none" strike="noStrike" baseline="0" dirty="0">
                <a:latin typeface="SymbolMT-Identity-H"/>
              </a:rPr>
              <a:t>• </a:t>
            </a:r>
            <a:r>
              <a:rPr lang="en-US" sz="2000" b="0" i="0" u="none" strike="noStrike" baseline="0" dirty="0">
                <a:latin typeface="ArialMT"/>
              </a:rPr>
              <a:t>is based upon observable experience or empirical evidence.</a:t>
            </a:r>
          </a:p>
          <a:p>
            <a:pPr marL="0" indent="0" algn="l">
              <a:buNone/>
            </a:pPr>
            <a:r>
              <a:rPr lang="en-GB" sz="2000" b="0" i="0" u="none" strike="noStrike" baseline="0" dirty="0">
                <a:latin typeface="SymbolMT-Identity-H"/>
              </a:rPr>
              <a:t>• </a:t>
            </a:r>
            <a:r>
              <a:rPr lang="en-GB" sz="2000" b="0" i="0" u="none" strike="noStrike" baseline="0" dirty="0">
                <a:latin typeface="ArialMT"/>
              </a:rPr>
              <a:t>demands accurate observation and description.</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2" name="Picture 4" descr="Everywhere Agency | LinkedIn">
            <a:extLst>
              <a:ext uri="{FF2B5EF4-FFF2-40B4-BE49-F238E27FC236}">
                <a16:creationId xmlns:a16="http://schemas.microsoft.com/office/drawing/2014/main" id="{922A08DB-1AAD-E8C3-395C-437A773329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47818" y="554566"/>
            <a:ext cx="4344182" cy="5748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8146947"/>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857956" y="263506"/>
            <a:ext cx="6302097" cy="566950"/>
          </a:xfrm>
          <a:prstGeom prst="rect">
            <a:avLst/>
          </a:prstGeom>
          <a:noFill/>
        </p:spPr>
        <p:txBody>
          <a:bodyPr wrap="square" rtlCol="0">
            <a:spAutoFit/>
          </a:bodyPr>
          <a:lstStyle/>
          <a:p>
            <a:pPr>
              <a:lnSpc>
                <a:spcPct val="200000"/>
              </a:lnSpc>
            </a:pPr>
            <a:r>
              <a:rPr lang="en-US" b="1" i="0" u="none" strike="noStrike" baseline="0" dirty="0">
                <a:solidFill>
                  <a:schemeClr val="bg1"/>
                </a:solidFill>
                <a:latin typeface="ArialMT"/>
              </a:rPr>
              <a:t>characteristics of research </a:t>
            </a:r>
            <a:r>
              <a:rPr lang="en-GB" b="1" i="0" u="none" strike="noStrike" baseline="0" dirty="0">
                <a:solidFill>
                  <a:schemeClr val="bg1"/>
                </a:solidFill>
                <a:latin typeface="ArialMT"/>
              </a:rPr>
              <a:t>as follows:</a:t>
            </a:r>
            <a:endParaRPr lang="en-GB" b="1" dirty="0">
              <a:solidFill>
                <a:schemeClr val="bg1"/>
              </a:solidFill>
            </a:endParaRPr>
          </a:p>
        </p:txBody>
      </p:sp>
      <p:sp>
        <p:nvSpPr>
          <p:cNvPr id="8" name="TextBox 7"/>
          <p:cNvSpPr txBox="1"/>
          <p:nvPr/>
        </p:nvSpPr>
        <p:spPr>
          <a:xfrm>
            <a:off x="300868" y="195853"/>
            <a:ext cx="1493097"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0868" y="2265148"/>
            <a:ext cx="6980465" cy="1631216"/>
          </a:xfrm>
          <a:prstGeom prst="rect">
            <a:avLst/>
          </a:prstGeom>
          <a:noFill/>
        </p:spPr>
        <p:txBody>
          <a:bodyPr wrap="square" rtlCol="0">
            <a:spAutoFit/>
          </a:bodyPr>
          <a:lstStyle/>
          <a:p>
            <a:pPr marL="0" indent="0" algn="l">
              <a:buNone/>
            </a:pPr>
            <a:r>
              <a:rPr lang="en-US" sz="2000" b="0" i="0" u="none" strike="noStrike" baseline="0" dirty="0">
                <a:latin typeface="SymbolMT-Identity-H"/>
              </a:rPr>
              <a:t>• </a:t>
            </a:r>
            <a:r>
              <a:rPr lang="en-US" sz="2000" b="0" i="0" u="none" strike="noStrike" baseline="0" dirty="0">
                <a:latin typeface="ArialMT"/>
              </a:rPr>
              <a:t>involves gathering new data from primary or first-hand sources or using existing data for a new purpose;</a:t>
            </a:r>
          </a:p>
          <a:p>
            <a:pPr marL="0" indent="0" algn="l">
              <a:buNone/>
            </a:pPr>
            <a:r>
              <a:rPr lang="en-US" sz="2000" b="0" i="0" u="none" strike="noStrike" baseline="0" dirty="0">
                <a:latin typeface="SymbolMT-Identity-H"/>
              </a:rPr>
              <a:t>• </a:t>
            </a:r>
            <a:r>
              <a:rPr lang="en-US" sz="2000" b="0" i="0" u="none" strike="noStrike" baseline="0" dirty="0">
                <a:latin typeface="ArialMT"/>
              </a:rPr>
              <a:t>is characterized by carefully designed procedures, always applying rigorous analysis. However, it is sometimes </a:t>
            </a:r>
            <a:r>
              <a:rPr lang="en-GB" sz="2000" b="0" i="0" u="none" strike="noStrike" baseline="0" dirty="0">
                <a:latin typeface="ArialMT"/>
              </a:rPr>
              <a:t>somewhat random and unsystematic</a:t>
            </a:r>
            <a:endParaRPr lang="en-GB" sz="2000"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2" name="Picture 4" descr="Everywhere Agency | LinkedIn">
            <a:extLst>
              <a:ext uri="{FF2B5EF4-FFF2-40B4-BE49-F238E27FC236}">
                <a16:creationId xmlns:a16="http://schemas.microsoft.com/office/drawing/2014/main" id="{922A08DB-1AAD-E8C3-395C-437A773329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47818" y="554566"/>
            <a:ext cx="4344182" cy="5748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7449377"/>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009108" y="288405"/>
            <a:ext cx="5500994" cy="566950"/>
          </a:xfrm>
          <a:prstGeom prst="rect">
            <a:avLst/>
          </a:prstGeom>
          <a:noFill/>
        </p:spPr>
        <p:txBody>
          <a:bodyPr wrap="square" rtlCol="0">
            <a:spAutoFit/>
          </a:bodyPr>
          <a:lstStyle/>
          <a:p>
            <a:pPr>
              <a:lnSpc>
                <a:spcPct val="200000"/>
              </a:lnSpc>
            </a:pPr>
            <a:r>
              <a:rPr lang="en-US" b="1" i="0" u="none" strike="noStrike" baseline="0" dirty="0">
                <a:solidFill>
                  <a:schemeClr val="bg1"/>
                </a:solidFill>
                <a:latin typeface="ArialMT"/>
              </a:rPr>
              <a:t>characteristics of research </a:t>
            </a:r>
            <a:r>
              <a:rPr lang="en-GB" b="1" i="0" u="none" strike="noStrike" baseline="0" dirty="0">
                <a:solidFill>
                  <a:schemeClr val="bg1"/>
                </a:solidFill>
                <a:latin typeface="ArialMT"/>
              </a:rPr>
              <a:t>as follows:</a:t>
            </a:r>
            <a:endParaRPr lang="en-GB" b="1" dirty="0">
              <a:solidFill>
                <a:schemeClr val="bg1"/>
              </a:solidFill>
            </a:endParaRPr>
          </a:p>
        </p:txBody>
      </p:sp>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chemeClr val="bg1"/>
              </a:solidFill>
            </a:endParaRPr>
          </a:p>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35378" y="2068893"/>
            <a:ext cx="6790818" cy="1015663"/>
          </a:xfrm>
          <a:prstGeom prst="rect">
            <a:avLst/>
          </a:prstGeom>
          <a:noFill/>
        </p:spPr>
        <p:txBody>
          <a:bodyPr wrap="square" rtlCol="0">
            <a:spAutoFit/>
          </a:bodyPr>
          <a:lstStyle/>
          <a:p>
            <a:pPr marL="0" indent="0" algn="l">
              <a:buNone/>
            </a:pPr>
            <a:r>
              <a:rPr lang="en-GB" sz="2000" b="0" i="0" u="none" strike="noStrike" baseline="0" dirty="0">
                <a:latin typeface="SymbolMT-Identity-H"/>
              </a:rPr>
              <a:t>• </a:t>
            </a:r>
            <a:r>
              <a:rPr lang="en-GB" sz="2000" b="0" i="0" u="none" strike="noStrike" baseline="0" dirty="0">
                <a:latin typeface="ArialMT"/>
              </a:rPr>
              <a:t>requires expertise.</a:t>
            </a:r>
          </a:p>
          <a:p>
            <a:pPr marL="0" indent="0" algn="l">
              <a:buNone/>
            </a:pPr>
            <a:r>
              <a:rPr lang="en-US" sz="2000" b="0" i="0" u="none" strike="noStrike" baseline="0" dirty="0">
                <a:latin typeface="SymbolMT-Identity-H"/>
              </a:rPr>
              <a:t>• </a:t>
            </a:r>
            <a:r>
              <a:rPr lang="en-US" sz="2000" b="0" i="0" u="none" strike="noStrike" baseline="0" dirty="0">
                <a:latin typeface="ArialMT"/>
              </a:rPr>
              <a:t>is characterized by patient and unhurried activity.</a:t>
            </a:r>
          </a:p>
          <a:p>
            <a:pPr marL="0" indent="0" algn="l">
              <a:buNone/>
            </a:pPr>
            <a:r>
              <a:rPr lang="en-US" sz="2000" b="0" i="0" u="none" strike="noStrike" baseline="0" dirty="0">
                <a:latin typeface="SymbolMT-Identity-H"/>
              </a:rPr>
              <a:t>• </a:t>
            </a:r>
            <a:r>
              <a:rPr lang="en-US" sz="2000" b="0" i="0" u="none" strike="noStrike" baseline="0" dirty="0">
                <a:latin typeface="ArialMT"/>
              </a:rPr>
              <a:t>is carefully recorded and reported.</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2" name="Picture 4" descr="Everywhere Agency | LinkedIn">
            <a:extLst>
              <a:ext uri="{FF2B5EF4-FFF2-40B4-BE49-F238E27FC236}">
                <a16:creationId xmlns:a16="http://schemas.microsoft.com/office/drawing/2014/main" id="{922A08DB-1AAD-E8C3-395C-437A773329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47818" y="554566"/>
            <a:ext cx="4344182" cy="5748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7486666"/>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98493" y="263506"/>
            <a:ext cx="4488286" cy="566950"/>
          </a:xfrm>
          <a:prstGeom prst="rect">
            <a:avLst/>
          </a:prstGeom>
          <a:noFill/>
        </p:spPr>
        <p:txBody>
          <a:bodyPr wrap="square" rtlCol="0">
            <a:spAutoFit/>
          </a:bodyPr>
          <a:lstStyle/>
          <a:p>
            <a:pPr>
              <a:lnSpc>
                <a:spcPct val="200000"/>
              </a:lnSpc>
            </a:pPr>
            <a:r>
              <a:rPr lang="en-GB" b="1" i="0" u="none" strike="noStrike" baseline="0" dirty="0">
                <a:solidFill>
                  <a:schemeClr val="bg1"/>
                </a:solidFill>
                <a:latin typeface="Arial" panose="020B0604020202020204" pitchFamily="34" charset="0"/>
              </a:rPr>
              <a:t>Goals of Scientific Research:</a:t>
            </a:r>
            <a:endParaRPr lang="en-GB"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88275" y="1756985"/>
            <a:ext cx="6544245" cy="3139321"/>
          </a:xfrm>
          <a:prstGeom prst="rect">
            <a:avLst/>
          </a:prstGeom>
          <a:noFill/>
        </p:spPr>
        <p:txBody>
          <a:bodyPr wrap="square" rtlCol="0">
            <a:spAutoFit/>
          </a:bodyPr>
          <a:lstStyle/>
          <a:p>
            <a:r>
              <a:rPr lang="en-US" b="0" i="0" u="none" strike="noStrike" baseline="0" dirty="0">
                <a:latin typeface="ArialMT"/>
              </a:rPr>
              <a:t>The purpose of scientific research is problem solving. The problem could be of an immediate and practical value, or they could be of theoretical nature. That is, research focuses on answering various.</a:t>
            </a:r>
            <a:endParaRPr lang="en-US" dirty="0">
              <a:latin typeface="ArialMT"/>
            </a:endParaRPr>
          </a:p>
          <a:p>
            <a:r>
              <a:rPr lang="en-US" sz="1800" b="0" i="0" u="none" strike="noStrike" baseline="0" dirty="0">
                <a:latin typeface="ArialMT"/>
              </a:rPr>
              <a:t>questions and acquiring new knowledge. It is the primary tool used in virtually all areas of science to expand the frontiers of knowledge. In addition, by conducting research, researchers attempt to reduce the complexity of problems, discover the relationship between seemingly unrelated events, and ultimately improve the way we live.</a:t>
            </a:r>
          </a:p>
          <a:p>
            <a:endParaRPr lang="en-US" b="0" i="0" u="none" strike="noStrike" baseline="0" dirty="0">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2" name="Picture 4" descr="Everywhere Agency | LinkedIn">
            <a:extLst>
              <a:ext uri="{FF2B5EF4-FFF2-40B4-BE49-F238E27FC236}">
                <a16:creationId xmlns:a16="http://schemas.microsoft.com/office/drawing/2014/main" id="{922A08DB-1AAD-E8C3-395C-437A773329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47818" y="554566"/>
            <a:ext cx="4344182" cy="5748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617721"/>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90720" y="2149585"/>
            <a:ext cx="5207725" cy="1631216"/>
          </a:xfrm>
          <a:prstGeom prst="rect">
            <a:avLst/>
          </a:prstGeom>
          <a:noFill/>
        </p:spPr>
        <p:txBody>
          <a:bodyPr wrap="square" rtlCol="0">
            <a:spAutoFit/>
          </a:bodyPr>
          <a:lstStyle/>
          <a:p>
            <a:pPr marL="0" indent="0" algn="l">
              <a:buNone/>
            </a:pPr>
            <a:r>
              <a:rPr lang="en-GB" sz="2000" b="0" i="0" u="none" strike="noStrike" baseline="0" dirty="0">
                <a:latin typeface="SymbolMT-Identity-H"/>
              </a:rPr>
              <a:t>• </a:t>
            </a:r>
            <a:r>
              <a:rPr lang="en-GB" sz="2000" b="0" i="0" u="none" strike="noStrike" baseline="0" dirty="0">
                <a:latin typeface="ArialMT"/>
              </a:rPr>
              <a:t>Describing phenomena.</a:t>
            </a:r>
          </a:p>
          <a:p>
            <a:pPr marL="0" indent="0" algn="l">
              <a:buNone/>
            </a:pPr>
            <a:r>
              <a:rPr lang="en-GB" sz="2000" b="0" i="0" u="none" strike="noStrike" baseline="0" dirty="0">
                <a:latin typeface="SymbolMT-Identity-H"/>
              </a:rPr>
              <a:t>• </a:t>
            </a:r>
            <a:r>
              <a:rPr lang="en-GB" sz="2000" b="0" i="0" u="none" strike="noStrike" baseline="0" dirty="0">
                <a:latin typeface="ArialMT"/>
              </a:rPr>
              <a:t>Explaining phenomena.</a:t>
            </a:r>
          </a:p>
          <a:p>
            <a:pPr marL="0" indent="0" algn="l">
              <a:buNone/>
            </a:pPr>
            <a:r>
              <a:rPr lang="en-GB" sz="2000" b="0" i="0" u="none" strike="noStrike" baseline="0" dirty="0">
                <a:latin typeface="SymbolMT-Identity-H"/>
              </a:rPr>
              <a:t>• </a:t>
            </a:r>
            <a:r>
              <a:rPr lang="en-GB" sz="2000" b="0" i="0" u="none" strike="noStrike" baseline="0" dirty="0">
                <a:latin typeface="ArialMT"/>
              </a:rPr>
              <a:t>Predicting phenomena.</a:t>
            </a:r>
          </a:p>
          <a:p>
            <a:pPr marL="0" indent="0" algn="l">
              <a:buNone/>
            </a:pPr>
            <a:r>
              <a:rPr lang="en-GB" sz="2000" b="0" i="0" u="none" strike="noStrike" baseline="0" dirty="0">
                <a:latin typeface="SymbolMT-Identity-H"/>
              </a:rPr>
              <a:t>• </a:t>
            </a:r>
            <a:r>
              <a:rPr lang="en-GB" sz="2000" b="0" i="0" u="none" strike="noStrike" baseline="0" dirty="0">
                <a:latin typeface="ArialMT"/>
              </a:rPr>
              <a:t>Controlling phenomena.</a:t>
            </a:r>
          </a:p>
          <a:p>
            <a:pPr marL="0" indent="0" algn="l">
              <a:buNone/>
            </a:pPr>
            <a:r>
              <a:rPr lang="en-GB" sz="2000" b="0" i="0" u="none" strike="noStrike" baseline="0" dirty="0">
                <a:latin typeface="SymbolMT-Identity-H"/>
              </a:rPr>
              <a:t>• </a:t>
            </a:r>
            <a:r>
              <a:rPr lang="en-GB" sz="2000" b="0" i="0" u="none" strike="noStrike" baseline="0" dirty="0">
                <a:latin typeface="ArialMT"/>
              </a:rPr>
              <a:t>Comparing phenomena</a:t>
            </a:r>
            <a:r>
              <a:rPr lang="en-GB" sz="800" b="0" i="0" u="none" strike="noStrike" baseline="0" dirty="0">
                <a:latin typeface="ArialMT"/>
              </a:rPr>
              <a:t>.</a:t>
            </a:r>
            <a:endParaRPr lang="en-GB" sz="800"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2" name="Picture 4" descr="Everywhere Agency | LinkedIn">
            <a:extLst>
              <a:ext uri="{FF2B5EF4-FFF2-40B4-BE49-F238E27FC236}">
                <a16:creationId xmlns:a16="http://schemas.microsoft.com/office/drawing/2014/main" id="{922A08DB-1AAD-E8C3-395C-437A773329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47818" y="554566"/>
            <a:ext cx="4344182" cy="574886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FD1F14E-885E-6492-734E-6A4287FFF9E7}"/>
              </a:ext>
            </a:extLst>
          </p:cNvPr>
          <p:cNvSpPr txBox="1"/>
          <p:nvPr/>
        </p:nvSpPr>
        <p:spPr>
          <a:xfrm>
            <a:off x="85725" y="180074"/>
            <a:ext cx="7364942" cy="1006622"/>
          </a:xfrm>
          <a:prstGeom prst="rect">
            <a:avLst/>
          </a:prstGeom>
          <a:noFill/>
        </p:spPr>
        <p:txBody>
          <a:bodyPr wrap="square">
            <a:spAutoFit/>
          </a:bodyPr>
          <a:lstStyle/>
          <a:p>
            <a:pPr>
              <a:lnSpc>
                <a:spcPct val="200000"/>
              </a:lnSpc>
            </a:pPr>
            <a:r>
              <a:rPr lang="en-US" sz="1600" b="0" i="0" u="none" strike="noStrike" baseline="0" dirty="0">
                <a:solidFill>
                  <a:schemeClr val="bg1"/>
                </a:solidFill>
                <a:latin typeface="ArialMT"/>
              </a:rPr>
              <a:t>Seeking solutions to practical or theoretical problems involves doing</a:t>
            </a:r>
            <a:br>
              <a:rPr lang="en-US" sz="1600" b="0" i="0" u="none" strike="noStrike" baseline="0" dirty="0">
                <a:solidFill>
                  <a:schemeClr val="bg1"/>
                </a:solidFill>
                <a:latin typeface="ArialMT"/>
              </a:rPr>
            </a:br>
            <a:r>
              <a:rPr lang="en-GB" sz="1600" b="0" i="0" u="none" strike="noStrike" baseline="0" dirty="0">
                <a:solidFill>
                  <a:schemeClr val="bg1"/>
                </a:solidFill>
                <a:latin typeface="ArialMT"/>
              </a:rPr>
              <a:t>the following important tasks.</a:t>
            </a:r>
            <a:endParaRPr lang="en-GB" sz="1600" b="1" dirty="0">
              <a:solidFill>
                <a:schemeClr val="bg1"/>
              </a:solidFill>
            </a:endParaRPr>
          </a:p>
        </p:txBody>
      </p:sp>
    </p:spTree>
    <p:extLst>
      <p:ext uri="{BB962C8B-B14F-4D97-AF65-F5344CB8AC3E}">
        <p14:creationId xmlns:p14="http://schemas.microsoft.com/office/powerpoint/2010/main" val="1258530501"/>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gn="ctr">
              <a:lnSpc>
                <a:spcPct val="200000"/>
              </a:lnSpc>
            </a:pPr>
            <a:r>
              <a:rPr lang="en-GB" sz="2800" b="1" i="0" u="none" strike="noStrike" baseline="0" dirty="0">
                <a:solidFill>
                  <a:schemeClr val="bg1"/>
                </a:solidFill>
                <a:latin typeface="ArialMT"/>
              </a:rPr>
              <a:t>Description</a:t>
            </a:r>
            <a:endParaRPr lang="en-GB"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660242" cy="4227824"/>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ArialMT"/>
                <a:ea typeface="+mn-ea"/>
                <a:cs typeface="+mn-cs"/>
              </a:rPr>
              <a:t>Description represents efforts exerted to give pictorial account of the phenomenon being studied. It is actually the first step in research since it provides the basis for further exploration about the </a:t>
            </a:r>
            <a:r>
              <a:rPr kumimoji="0" lang="en-GB" sz="2800" b="0" i="0" u="none" strike="noStrike" kern="1200" cap="none" spc="0" normalizeH="0" baseline="0" noProof="0" dirty="0">
                <a:ln>
                  <a:noFill/>
                </a:ln>
                <a:solidFill>
                  <a:prstClr val="black"/>
                </a:solidFill>
                <a:effectLst/>
                <a:uLnTx/>
                <a:uFillTx/>
                <a:latin typeface="ArialMT"/>
                <a:ea typeface="+mn-ea"/>
                <a:cs typeface="+mn-cs"/>
              </a:rPr>
              <a:t>phenomenon under consideration.</a:t>
            </a:r>
          </a:p>
          <a:p>
            <a:pPr marL="228600" indent="-228600">
              <a:lnSpc>
                <a:spcPct val="90000"/>
              </a:lnSpc>
              <a:spcBef>
                <a:spcPts val="1000"/>
              </a:spcBef>
              <a:buFont typeface="Arial" panose="020B0604020202020204" pitchFamily="34" charset="0"/>
              <a:buChar char="•"/>
              <a:defRPr/>
            </a:pPr>
            <a:r>
              <a:rPr lang="en-US" sz="2800" b="0" i="0" u="none" strike="noStrike" baseline="0" dirty="0">
                <a:latin typeface="ArialMT"/>
              </a:rPr>
              <a:t>In description, the researcher attempts to find answers to the questions “what,” “who,” and “where?”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GB" sz="2800" b="0" i="0" u="none" strike="noStrike" kern="1200" cap="none" spc="0" normalizeH="0" baseline="0" noProof="0" dirty="0">
              <a:ln>
                <a:noFill/>
              </a:ln>
              <a:solidFill>
                <a:prstClr val="black"/>
              </a:solidFill>
              <a:effectLst/>
              <a:uLnTx/>
              <a:uFillTx/>
              <a:latin typeface="ArialMT"/>
              <a:ea typeface="+mn-ea"/>
              <a:cs typeface="+mn-cs"/>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2" name="Picture 4" descr="Everywhere Agency | LinkedIn">
            <a:extLst>
              <a:ext uri="{FF2B5EF4-FFF2-40B4-BE49-F238E27FC236}">
                <a16:creationId xmlns:a16="http://schemas.microsoft.com/office/drawing/2014/main" id="{922A08DB-1AAD-E8C3-395C-437A773329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04068" y="554566"/>
            <a:ext cx="3587931" cy="5748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8095364"/>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gn="ctr">
              <a:lnSpc>
                <a:spcPct val="200000"/>
              </a:lnSpc>
            </a:pPr>
            <a:r>
              <a:rPr lang="en-GB" sz="2800" b="1" i="0" u="none" strike="noStrike" baseline="0" dirty="0">
                <a:solidFill>
                  <a:schemeClr val="bg1"/>
                </a:solidFill>
                <a:latin typeface="ArialMT"/>
              </a:rPr>
              <a:t>Explanation</a:t>
            </a:r>
            <a:endParaRPr lang="en-GB"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6613914" cy="1631216"/>
          </a:xfrm>
          <a:prstGeom prst="rect">
            <a:avLst/>
          </a:prstGeom>
          <a:noFill/>
        </p:spPr>
        <p:txBody>
          <a:bodyPr wrap="square" rtlCol="0">
            <a:spAutoFit/>
          </a:bodyPr>
          <a:lstStyle/>
          <a:p>
            <a:r>
              <a:rPr lang="en-US" sz="2000" b="0" i="0" u="none" strike="noStrike" baseline="0" dirty="0">
                <a:latin typeface="ArialMT"/>
              </a:rPr>
              <a:t>In explanation, the researcher is interested in exploring the reasons or the causes of the occurrence of certain behavior or event. It involves understanding the cause – and – effect relationship between phenomena. Attempts have been made to answer the </a:t>
            </a:r>
            <a:r>
              <a:rPr lang="en-GB" sz="2000" b="0" i="0" u="none" strike="noStrike" baseline="0" dirty="0">
                <a:latin typeface="ArialMT"/>
              </a:rPr>
              <a:t>question “why?”</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2" name="Picture 4" descr="Everywhere Agency | LinkedIn">
            <a:extLst>
              <a:ext uri="{FF2B5EF4-FFF2-40B4-BE49-F238E27FC236}">
                <a16:creationId xmlns:a16="http://schemas.microsoft.com/office/drawing/2014/main" id="{922A08DB-1AAD-E8C3-395C-437A773329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47818" y="554566"/>
            <a:ext cx="4344182" cy="5748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4461920"/>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gn="ctr">
              <a:lnSpc>
                <a:spcPct val="200000"/>
              </a:lnSpc>
            </a:pPr>
            <a:r>
              <a:rPr lang="en-GB" sz="2800" b="1" i="0" u="none" strike="noStrike" baseline="0" dirty="0">
                <a:solidFill>
                  <a:schemeClr val="bg1"/>
                </a:solidFill>
                <a:latin typeface="ArialMT"/>
              </a:rPr>
              <a:t>Prediction</a:t>
            </a:r>
            <a:endParaRPr lang="en-GB"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79070" y="1756985"/>
            <a:ext cx="6504526" cy="1631216"/>
          </a:xfrm>
          <a:prstGeom prst="rect">
            <a:avLst/>
          </a:prstGeom>
          <a:noFill/>
        </p:spPr>
        <p:txBody>
          <a:bodyPr wrap="square" rtlCol="0">
            <a:spAutoFit/>
          </a:bodyPr>
          <a:lstStyle/>
          <a:p>
            <a:pPr marL="0" indent="0" algn="l">
              <a:buNone/>
            </a:pPr>
            <a:r>
              <a:rPr lang="en-US" sz="2000" b="0" i="0" u="none" strike="noStrike" baseline="0" dirty="0">
                <a:latin typeface="ArialMT"/>
              </a:rPr>
              <a:t>In research, generalization is made not only to explain the past but also to predict what will happen in the future. A widely based conceptual framework or theory will be used to make prediction about the variable of interest.</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2" name="Picture 4" descr="Everywhere Agency | LinkedIn">
            <a:extLst>
              <a:ext uri="{FF2B5EF4-FFF2-40B4-BE49-F238E27FC236}">
                <a16:creationId xmlns:a16="http://schemas.microsoft.com/office/drawing/2014/main" id="{922A08DB-1AAD-E8C3-395C-437A773329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47818" y="554566"/>
            <a:ext cx="4344182" cy="5748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9509074"/>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gn="ctr">
              <a:lnSpc>
                <a:spcPct val="200000"/>
              </a:lnSpc>
            </a:pPr>
            <a:r>
              <a:rPr lang="en-GB" sz="2800" b="1" i="0" u="none" strike="noStrike" baseline="0" dirty="0">
                <a:solidFill>
                  <a:schemeClr val="bg1"/>
                </a:solidFill>
                <a:latin typeface="ArialMT"/>
              </a:rPr>
              <a:t>Control</a:t>
            </a:r>
            <a:endParaRPr lang="en-GB"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6807590" cy="3046988"/>
          </a:xfrm>
          <a:prstGeom prst="rect">
            <a:avLst/>
          </a:prstGeom>
          <a:noFill/>
        </p:spPr>
        <p:txBody>
          <a:bodyPr wrap="square" rtlCol="0">
            <a:spAutoFit/>
          </a:bodyPr>
          <a:lstStyle/>
          <a:p>
            <a:r>
              <a:rPr lang="en-US" sz="2400" b="0" i="0" u="none" strike="noStrike" baseline="0" dirty="0">
                <a:latin typeface="ArialMT"/>
              </a:rPr>
              <a:t>Researchers are also interested in influencing or changing a particular event or condition for different purposes. Therefore, the description, explanation, and or prediction of events which result from any research undertaking are not casual or without aim. It is to explore and allow possibilities of control – to intervene and subsequently observe an expected result</a:t>
            </a:r>
            <a:r>
              <a:rPr lang="en-US" sz="1400" b="0" i="0" u="none" strike="noStrike" baseline="0" dirty="0">
                <a:latin typeface="ArialMT"/>
              </a:rPr>
              <a:t>.</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2" name="Picture 4" descr="Everywhere Agency | LinkedIn">
            <a:extLst>
              <a:ext uri="{FF2B5EF4-FFF2-40B4-BE49-F238E27FC236}">
                <a16:creationId xmlns:a16="http://schemas.microsoft.com/office/drawing/2014/main" id="{922A08DB-1AAD-E8C3-395C-437A773329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47818" y="554566"/>
            <a:ext cx="4344182" cy="5748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0520886"/>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gn="ctr">
              <a:lnSpc>
                <a:spcPct val="200000"/>
              </a:lnSpc>
            </a:pPr>
            <a:r>
              <a:rPr lang="en-GB" sz="2800" b="0" i="0" u="none" strike="noStrike" baseline="0" dirty="0">
                <a:solidFill>
                  <a:schemeClr val="bg1"/>
                </a:solidFill>
                <a:latin typeface="ArialMT"/>
              </a:rPr>
              <a:t>Comparison</a:t>
            </a:r>
            <a:endParaRPr lang="en-GB"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6903993" cy="1938992"/>
          </a:xfrm>
          <a:prstGeom prst="rect">
            <a:avLst/>
          </a:prstGeom>
          <a:noFill/>
        </p:spPr>
        <p:txBody>
          <a:bodyPr wrap="square" rtlCol="0">
            <a:spAutoFit/>
          </a:bodyPr>
          <a:lstStyle/>
          <a:p>
            <a:r>
              <a:rPr lang="en-US" sz="2000" b="0" i="0" u="none" strike="noStrike" baseline="0" dirty="0">
                <a:latin typeface="ArialMT"/>
              </a:rPr>
              <a:t>The researcher may also be interested in comparing two or more groups on a certain behavior. The purpose here is to explore whether two or more groups are similar or different with respect to the occurrence of certain event. Comparison may take different forms. Instead of comparing groups on one behavior, the researcher.</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2" name="Picture 4" descr="Everywhere Agency | LinkedIn">
            <a:extLst>
              <a:ext uri="{FF2B5EF4-FFF2-40B4-BE49-F238E27FC236}">
                <a16:creationId xmlns:a16="http://schemas.microsoft.com/office/drawing/2014/main" id="{922A08DB-1AAD-E8C3-395C-437A773329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47818" y="554566"/>
            <a:ext cx="4344182" cy="5748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6780473"/>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25850" y="185773"/>
            <a:ext cx="6117422" cy="1120948"/>
          </a:xfrm>
          <a:prstGeom prst="rect">
            <a:avLst/>
          </a:prstGeom>
          <a:noFill/>
        </p:spPr>
        <p:txBody>
          <a:bodyPr wrap="square" rtlCol="0">
            <a:spAutoFit/>
          </a:bodyPr>
          <a:lstStyle/>
          <a:p>
            <a:pPr algn="ctr">
              <a:lnSpc>
                <a:spcPct val="200000"/>
              </a:lnSpc>
            </a:pPr>
            <a:r>
              <a:rPr lang="en-US" b="1" i="0" u="none" strike="noStrike" baseline="0" dirty="0">
                <a:solidFill>
                  <a:schemeClr val="bg1"/>
                </a:solidFill>
                <a:latin typeface="Arial" panose="020B0604020202020204" pitchFamily="34" charset="0"/>
              </a:rPr>
              <a:t>The Difference between Research Method and Research </a:t>
            </a:r>
            <a:r>
              <a:rPr lang="en-GB" b="1" i="0" u="none" strike="noStrike" baseline="0" dirty="0">
                <a:solidFill>
                  <a:schemeClr val="bg1"/>
                </a:solidFill>
                <a:latin typeface="Arial" panose="020B0604020202020204" pitchFamily="34" charset="0"/>
              </a:rPr>
              <a:t>Methodology</a:t>
            </a:r>
            <a:endParaRPr lang="en-GB"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92186" y="2282409"/>
            <a:ext cx="6903993" cy="2554545"/>
          </a:xfrm>
          <a:prstGeom prst="rect">
            <a:avLst/>
          </a:prstGeom>
          <a:noFill/>
        </p:spPr>
        <p:txBody>
          <a:bodyPr wrap="square" rtlCol="0">
            <a:spAutoFit/>
          </a:bodyPr>
          <a:lstStyle/>
          <a:p>
            <a:r>
              <a:rPr lang="en-US" sz="2000" b="1" i="0" u="none" strike="noStrike" baseline="0" dirty="0">
                <a:latin typeface="ArialMT"/>
              </a:rPr>
              <a:t>Methodology </a:t>
            </a:r>
            <a:r>
              <a:rPr lang="en-US" sz="2000" b="0" i="0" u="none" strike="noStrike" baseline="0" dirty="0">
                <a:latin typeface="ArialMT"/>
              </a:rPr>
              <a:t>describes “the theory of how inquiry should proceed” that “involves analysis of the principles and procedures in a particular field of inquiry.</a:t>
            </a:r>
            <a:endParaRPr lang="ar-EG" sz="2000" b="0" i="0" u="none" strike="noStrike" baseline="0" dirty="0">
              <a:latin typeface="ArialMT"/>
            </a:endParaRPr>
          </a:p>
          <a:p>
            <a:r>
              <a:rPr lang="en-US" sz="2000" b="1" i="0" u="none" strike="noStrike" baseline="0" dirty="0">
                <a:latin typeface="ArialMT"/>
              </a:rPr>
              <a:t>A method </a:t>
            </a:r>
            <a:r>
              <a:rPr lang="en-US" sz="2000" b="0" i="0" u="none" strike="noStrike" baseline="0" dirty="0">
                <a:latin typeface="ArialMT"/>
              </a:rPr>
              <a:t>is a particular research technique or way to gather evidence about a phenomenon. Therefore, methods are the specific research tools we use in research projects to gain fuller understanding of phenomena</a:t>
            </a:r>
            <a:r>
              <a:rPr lang="ar-EG" sz="2000" dirty="0">
                <a:latin typeface="ArialMT"/>
              </a:rPr>
              <a:t>.</a:t>
            </a:r>
            <a:endParaRPr lang="en-GB" sz="2000" b="0" i="0" u="none" strike="noStrike" baseline="0" dirty="0">
              <a:latin typeface="ArialMT"/>
            </a:endParaRPr>
          </a:p>
          <a:p>
            <a:endParaRPr lang="en-US" sz="2000" b="0" i="0" u="none" strike="noStrike" baseline="0" dirty="0">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2" name="Picture 4" descr="Everywhere Agency | LinkedIn">
            <a:extLst>
              <a:ext uri="{FF2B5EF4-FFF2-40B4-BE49-F238E27FC236}">
                <a16:creationId xmlns:a16="http://schemas.microsoft.com/office/drawing/2014/main" id="{922A08DB-1AAD-E8C3-395C-437A773329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47818" y="554566"/>
            <a:ext cx="4344182" cy="5748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5829756"/>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r>
              <a:rPr lang="en-GB" sz="6600" dirty="0">
                <a:latin typeface="ArialMT"/>
              </a:rPr>
              <a:t>Thank you </a:t>
            </a:r>
            <a:endParaRPr lang="en-US" sz="6600" b="0" i="0" u="none" strike="noStrike" baseline="0" dirty="0">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2" name="Picture 4" descr="Everywhere Agency | LinkedIn">
            <a:extLst>
              <a:ext uri="{FF2B5EF4-FFF2-40B4-BE49-F238E27FC236}">
                <a16:creationId xmlns:a16="http://schemas.microsoft.com/office/drawing/2014/main" id="{922A08DB-1AAD-E8C3-395C-437A773329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47818" y="554566"/>
            <a:ext cx="4344182" cy="5748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6369778"/>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29"/>
</p:tagLst>
</file>

<file path=ppt/tags/tag2.xml><?xml version="1.0" encoding="utf-8"?>
<p:tagLst xmlns:a="http://schemas.openxmlformats.org/drawingml/2006/main" xmlns:r="http://schemas.openxmlformats.org/officeDocument/2006/relationships" xmlns:p="http://schemas.openxmlformats.org/presentationml/2006/main">
  <p:tag name="TIMING" val="|6.8"/>
</p:tagLst>
</file>

<file path=ppt/tags/tag3.xml><?xml version="1.0" encoding="utf-8"?>
<p:tagLst xmlns:a="http://schemas.openxmlformats.org/drawingml/2006/main" xmlns:r="http://schemas.openxmlformats.org/officeDocument/2006/relationships" xmlns:p="http://schemas.openxmlformats.org/presentationml/2006/main">
  <p:tag name="TIMING" val="|2.1"/>
</p:tagLst>
</file>

<file path=ppt/tags/tag4.xml><?xml version="1.0" encoding="utf-8"?>
<p:tagLst xmlns:a="http://schemas.openxmlformats.org/drawingml/2006/main" xmlns:r="http://schemas.openxmlformats.org/officeDocument/2006/relationships" xmlns:p="http://schemas.openxmlformats.org/presentationml/2006/main">
  <p:tag name="TIMING" val="|2.3|1.3|1"/>
</p:tagLst>
</file>

<file path=ppt/tags/tag5.xml><?xml version="1.0" encoding="utf-8"?>
<p:tagLst xmlns:a="http://schemas.openxmlformats.org/drawingml/2006/main" xmlns:r="http://schemas.openxmlformats.org/officeDocument/2006/relationships" xmlns:p="http://schemas.openxmlformats.org/presentationml/2006/main">
  <p:tag name="TIMING" val="|13.5|3.1|1.7"/>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609</TotalTime>
  <Words>1154</Words>
  <Application>Microsoft Office PowerPoint</Application>
  <PresentationFormat>Widescreen</PresentationFormat>
  <Paragraphs>98</Paragraphs>
  <Slides>26</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26</vt:i4>
      </vt:variant>
    </vt:vector>
  </HeadingPairs>
  <TitlesOfParts>
    <vt:vector size="35" baseType="lpstr">
      <vt:lpstr>Arial</vt:lpstr>
      <vt:lpstr>ArialMT</vt:lpstr>
      <vt:lpstr>Calibri</vt:lpstr>
      <vt:lpstr>Calibri Light</vt:lpstr>
      <vt:lpstr>Symbol</vt:lpstr>
      <vt:lpstr>SymbolMT-Identity-H</vt:lpstr>
      <vt:lpstr>Tajawal Medium</vt:lpstr>
      <vt:lpstr>Verdana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52</cp:revision>
  <dcterms:created xsi:type="dcterms:W3CDTF">2021-08-03T13:03:26Z</dcterms:created>
  <dcterms:modified xsi:type="dcterms:W3CDTF">2022-09-26T07:32:37Z</dcterms:modified>
</cp:coreProperties>
</file>