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p:sldMasterIdLst>
    <p:sldMasterId id="2147483648" r:id="rId4"/>
  </p:sldMasterIdLst>
  <p:notesMasterIdLst>
    <p:notesMasterId r:id="rId50"/>
  </p:notesMasterIdLst>
  <p:sldIdLst>
    <p:sldId id="480" r:id="rId5"/>
    <p:sldId id="529" r:id="rId6"/>
    <p:sldId id="256" r:id="rId7"/>
    <p:sldId id="558" r:id="rId8"/>
    <p:sldId id="545" r:id="rId9"/>
    <p:sldId id="587" r:id="rId10"/>
    <p:sldId id="588" r:id="rId11"/>
    <p:sldId id="590" r:id="rId12"/>
    <p:sldId id="591" r:id="rId13"/>
    <p:sldId id="592" r:id="rId14"/>
    <p:sldId id="593" r:id="rId15"/>
    <p:sldId id="594" r:id="rId16"/>
    <p:sldId id="595" r:id="rId17"/>
    <p:sldId id="596" r:id="rId18"/>
    <p:sldId id="597" r:id="rId19"/>
    <p:sldId id="598" r:id="rId20"/>
    <p:sldId id="599" r:id="rId21"/>
    <p:sldId id="600" r:id="rId22"/>
    <p:sldId id="602" r:id="rId23"/>
    <p:sldId id="601" r:id="rId24"/>
    <p:sldId id="604" r:id="rId25"/>
    <p:sldId id="603" r:id="rId26"/>
    <p:sldId id="605" r:id="rId27"/>
    <p:sldId id="606" r:id="rId28"/>
    <p:sldId id="607" r:id="rId29"/>
    <p:sldId id="608" r:id="rId30"/>
    <p:sldId id="609" r:id="rId31"/>
    <p:sldId id="611" r:id="rId32"/>
    <p:sldId id="610" r:id="rId33"/>
    <p:sldId id="612" r:id="rId34"/>
    <p:sldId id="613" r:id="rId35"/>
    <p:sldId id="614" r:id="rId36"/>
    <p:sldId id="615" r:id="rId37"/>
    <p:sldId id="616" r:id="rId38"/>
    <p:sldId id="617" r:id="rId39"/>
    <p:sldId id="618" r:id="rId40"/>
    <p:sldId id="619" r:id="rId41"/>
    <p:sldId id="620" r:id="rId42"/>
    <p:sldId id="621" r:id="rId43"/>
    <p:sldId id="622" r:id="rId44"/>
    <p:sldId id="623" r:id="rId45"/>
    <p:sldId id="624" r:id="rId46"/>
    <p:sldId id="625" r:id="rId47"/>
    <p:sldId id="626" r:id="rId48"/>
    <p:sldId id="349" r:id="rId49"/>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529"/>
            <p14:sldId id="256"/>
            <p14:sldId id="558"/>
            <p14:sldId id="545"/>
            <p14:sldId id="587"/>
            <p14:sldId id="588"/>
            <p14:sldId id="590"/>
            <p14:sldId id="591"/>
            <p14:sldId id="592"/>
            <p14:sldId id="593"/>
            <p14:sldId id="594"/>
            <p14:sldId id="595"/>
            <p14:sldId id="596"/>
            <p14:sldId id="597"/>
            <p14:sldId id="598"/>
            <p14:sldId id="599"/>
            <p14:sldId id="600"/>
            <p14:sldId id="602"/>
            <p14:sldId id="601"/>
            <p14:sldId id="604"/>
            <p14:sldId id="603"/>
            <p14:sldId id="605"/>
            <p14:sldId id="606"/>
            <p14:sldId id="607"/>
            <p14:sldId id="608"/>
            <p14:sldId id="609"/>
            <p14:sldId id="611"/>
            <p14:sldId id="610"/>
            <p14:sldId id="612"/>
            <p14:sldId id="613"/>
            <p14:sldId id="614"/>
            <p14:sldId id="615"/>
            <p14:sldId id="616"/>
            <p14:sldId id="617"/>
            <p14:sldId id="618"/>
            <p14:sldId id="619"/>
            <p14:sldId id="620"/>
            <p14:sldId id="621"/>
            <p14:sldId id="622"/>
            <p14:sldId id="623"/>
            <p14:sldId id="624"/>
            <p14:sldId id="625"/>
            <p14:sldId id="626"/>
            <p14:sldId id="349"/>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259F6C"/>
    <a:srgbClr val="00AEEF"/>
    <a:srgbClr val="FFD200"/>
    <a:srgbClr val="203E5F"/>
    <a:srgbClr val="F58221"/>
    <a:srgbClr val="000000"/>
    <a:srgbClr val="669BBC"/>
    <a:srgbClr val="2D3956"/>
    <a:srgbClr val="8E5A6D"/>
    <a:srgbClr val="FAC748"/>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AAB95B99-0F72-5DA0-87AE-3ED0F10E3E86}" v="11" dt="2024-08-03T22:11:52.769"/>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7E9639D4-E3E2-4D34-9284-5A2195B3D0D7}" styleName="Light Style 2">
    <a:wholeTbl>
      <a:tcTxStyle>
        <a:fontRef idx="minor">
          <a:scrgbClr r="0" g="0" b="0"/>
        </a:fontRef>
        <a:schemeClr val="tx1"/>
      </a:tcTxStyle>
      <a:tcStyle>
        <a:tcBdr>
          <a:left>
            <a:lnRef idx="1">
              <a:schemeClr val="tx1"/>
            </a:lnRef>
          </a:left>
          <a:right>
            <a:lnRef idx="1">
              <a:schemeClr val="tx1"/>
            </a:lnRef>
          </a:right>
          <a:top>
            <a:lnRef idx="1">
              <a:schemeClr val="tx1"/>
            </a:lnRef>
          </a:top>
          <a:bottom>
            <a:lnRef idx="1">
              <a:schemeClr val="tx1"/>
            </a:lnRef>
          </a:bottom>
          <a:insideH>
            <a:ln>
              <a:noFill/>
            </a:ln>
          </a:insideH>
          <a:insideV>
            <a:ln>
              <a:noFill/>
            </a:ln>
          </a:insideV>
        </a:tcBdr>
        <a:fill>
          <a:noFill/>
        </a:fill>
      </a:tcStyle>
    </a:wholeTbl>
    <a:band1H>
      <a:tcStyle>
        <a:tcBdr>
          <a:top>
            <a:lnRef idx="1">
              <a:schemeClr val="tx1"/>
            </a:lnRef>
          </a:top>
          <a:bottom>
            <a:lnRef idx="1">
              <a:schemeClr val="tx1"/>
            </a:lnRef>
          </a:bottom>
        </a:tcBdr>
      </a:tcStyle>
    </a:band1H>
    <a:band1V>
      <a:tcStyle>
        <a:tcBdr>
          <a:left>
            <a:lnRef idx="1">
              <a:schemeClr val="tx1"/>
            </a:lnRef>
          </a:left>
          <a:right>
            <a:lnRef idx="1">
              <a:schemeClr val="tx1"/>
            </a:lnRef>
          </a:right>
        </a:tcBdr>
      </a:tcStyle>
    </a:band1V>
    <a:band2V>
      <a:tcStyle>
        <a:tcBdr>
          <a:left>
            <a:lnRef idx="1">
              <a:schemeClr val="tx1"/>
            </a:lnRef>
          </a:left>
          <a:right>
            <a:lnRef idx="1">
              <a:schemeClr val="tx1"/>
            </a:lnRef>
          </a:right>
        </a:tcBdr>
      </a:tcStyle>
    </a:band2V>
    <a:lastCol>
      <a:tcTxStyle b="on"/>
      <a:tcStyle>
        <a:tcBdr/>
      </a:tcStyle>
    </a:lastCol>
    <a:firstCol>
      <a:tcTxStyle b="on"/>
      <a:tcStyle>
        <a:tcBdr/>
      </a:tcStyle>
    </a:firstCol>
    <a:lastRow>
      <a:tcTxStyle b="on"/>
      <a:tcStyle>
        <a:tcBdr>
          <a:top>
            <a:ln w="50800" cmpd="dbl">
              <a:solidFill>
                <a:schemeClr val="tx1"/>
              </a:solidFill>
            </a:ln>
          </a:top>
        </a:tcBdr>
      </a:tcStyle>
    </a:lastRow>
    <a:firstRow>
      <a:tcTxStyle b="on">
        <a:fontRef idx="minor">
          <a:scrgbClr r="0" g="0" b="0"/>
        </a:fontRef>
        <a:schemeClr val="bg1"/>
      </a:tcTxStyle>
      <a:tcStyle>
        <a:tcBdr/>
        <a:fillRef idx="1">
          <a:schemeClr val="tx1"/>
        </a:fillRef>
      </a:tcStyle>
    </a:firstRow>
  </a:tblStyle>
  <a:tblStyle styleId="{5A111915-BE36-4E01-A7E5-04B1672EAD32}" styleName="Light Style 2 - Accent 5">
    <a:wholeTbl>
      <a:tcTxStyle>
        <a:fontRef idx="minor">
          <a:scrgbClr r="0" g="0" b="0"/>
        </a:fontRef>
        <a:schemeClr val="tx1"/>
      </a:tcTxStyle>
      <a:tcStyle>
        <a:tcBdr>
          <a:left>
            <a:lnRef idx="1">
              <a:schemeClr val="accent5"/>
            </a:lnRef>
          </a:left>
          <a:right>
            <a:lnRef idx="1">
              <a:schemeClr val="accent5"/>
            </a:lnRef>
          </a:right>
          <a:top>
            <a:lnRef idx="1">
              <a:schemeClr val="accent5"/>
            </a:lnRef>
          </a:top>
          <a:bottom>
            <a:lnRef idx="1">
              <a:schemeClr val="accent5"/>
            </a:lnRef>
          </a:bottom>
          <a:insideH>
            <a:ln>
              <a:noFill/>
            </a:ln>
          </a:insideH>
          <a:insideV>
            <a:ln>
              <a:noFill/>
            </a:ln>
          </a:insideV>
        </a:tcBdr>
        <a:fill>
          <a:noFill/>
        </a:fill>
      </a:tcStyle>
    </a:wholeTbl>
    <a:band1H>
      <a:tcStyle>
        <a:tcBdr>
          <a:top>
            <a:lnRef idx="1">
              <a:schemeClr val="accent5"/>
            </a:lnRef>
          </a:top>
          <a:bottom>
            <a:lnRef idx="1">
              <a:schemeClr val="accent5"/>
            </a:lnRef>
          </a:bottom>
        </a:tcBdr>
      </a:tcStyle>
    </a:band1H>
    <a:band1V>
      <a:tcStyle>
        <a:tcBdr>
          <a:left>
            <a:lnRef idx="1">
              <a:schemeClr val="accent5"/>
            </a:lnRef>
          </a:left>
          <a:right>
            <a:lnRef idx="1">
              <a:schemeClr val="accent5"/>
            </a:lnRef>
          </a:right>
        </a:tcBdr>
      </a:tcStyle>
    </a:band1V>
    <a:band2V>
      <a:tcStyle>
        <a:tcBdr>
          <a:left>
            <a:lnRef idx="1">
              <a:schemeClr val="accent5"/>
            </a:lnRef>
          </a:left>
          <a:right>
            <a:lnRef idx="1">
              <a:schemeClr val="accent5"/>
            </a:lnRef>
          </a:right>
        </a:tcBdr>
      </a:tcStyle>
    </a:band2V>
    <a:lastCol>
      <a:tcTxStyle b="on"/>
      <a:tcStyle>
        <a:tcBdr/>
      </a:tcStyle>
    </a:lastCol>
    <a:firstCol>
      <a:tcTxStyle b="on"/>
      <a:tcStyle>
        <a:tcBdr/>
      </a:tcStyle>
    </a:firstCol>
    <a:lastRow>
      <a:tcTxStyle b="on"/>
      <a:tcStyle>
        <a:tcBdr>
          <a:top>
            <a:ln w="50800" cmpd="dbl">
              <a:solidFill>
                <a:schemeClr val="accent5"/>
              </a:solidFill>
            </a:ln>
          </a:top>
        </a:tcBdr>
      </a:tcStyle>
    </a:lastRow>
    <a:firstRow>
      <a:tcTxStyle b="on">
        <a:fontRef idx="minor">
          <a:scrgbClr r="0" g="0" b="0"/>
        </a:fontRef>
        <a:schemeClr val="bg1"/>
      </a:tcTxStyle>
      <a:tcStyle>
        <a:tcBdr/>
        <a:fillRef idx="1">
          <a:schemeClr val="accent5"/>
        </a:fillRef>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78" d="100"/>
          <a:sy n="78" d="100"/>
        </p:scale>
        <p:origin x="850" y="62"/>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slide" Target="slides/slide43.xml"/><Relationship Id="rId50" Type="http://schemas.openxmlformats.org/officeDocument/2006/relationships/notesMaster" Target="notesMasters/notesMaster1.xml"/><Relationship Id="rId55" Type="http://schemas.microsoft.com/office/2015/10/relationships/revisionInfo" Target="revisionInfo.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slide" Target="slides/slide41.xml"/><Relationship Id="rId53" Type="http://schemas.openxmlformats.org/officeDocument/2006/relationships/theme" Target="theme/theme1.xml"/><Relationship Id="rId5" Type="http://schemas.openxmlformats.org/officeDocument/2006/relationships/slide" Target="slides/slide1.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4" Type="http://schemas.openxmlformats.org/officeDocument/2006/relationships/slide" Target="slides/slide40.xml"/><Relationship Id="rId52" Type="http://schemas.openxmlformats.org/officeDocument/2006/relationships/viewProps" Target="viewProps.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slide" Target="slides/slide44.xml"/><Relationship Id="rId8" Type="http://schemas.openxmlformats.org/officeDocument/2006/relationships/slide" Target="slides/slide4.xml"/><Relationship Id="rId51" Type="http://schemas.openxmlformats.org/officeDocument/2006/relationships/presProps" Target="presProps.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slide" Target="slides/slide42.xml"/><Relationship Id="rId20" Type="http://schemas.openxmlformats.org/officeDocument/2006/relationships/slide" Target="slides/slide16.xml"/><Relationship Id="rId41" Type="http://schemas.openxmlformats.org/officeDocument/2006/relationships/slide" Target="slides/slide37.xml"/><Relationship Id="rId54" Type="http://schemas.openxmlformats.org/officeDocument/2006/relationships/tableStyles" Target="tableStyles.xml"/><Relationship Id="rId1" Type="http://schemas.openxmlformats.org/officeDocument/2006/relationships/customXml" Target="../customXml/item1.xml"/><Relationship Id="rId6" Type="http://schemas.openxmlformats.org/officeDocument/2006/relationships/slide" Target="slides/slide2.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slide" Target="slides/slide45.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5/30/2025</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C30ED74A-02F9-4812-981B-7E94DA09C056}" type="datetime1">
              <a:rPr lang="en-US" smtClean="0"/>
              <a:t>5/30/2025</a:t>
            </a:fld>
            <a:endParaRPr lang="en-US"/>
          </a:p>
        </p:txBody>
      </p:sp>
      <p:sp>
        <p:nvSpPr>
          <p:cNvPr id="5" name="Footer Placeholder 4"/>
          <p:cNvSpPr>
            <a:spLocks noGrp="1"/>
          </p:cNvSpPr>
          <p:nvPr>
            <p:ph type="ftr" sz="quarter" idx="11"/>
          </p:nvPr>
        </p:nvSpPr>
        <p:spPr/>
        <p:txBody>
          <a:bodyPr/>
          <a:lstStyle/>
          <a:p>
            <a:r>
              <a:rPr lang="en-US"/>
              <a:t>Dr. Raef Baraka</a:t>
            </a:r>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1653091-39BA-4F6F-9260-EA67511F4023}" type="datetime1">
              <a:rPr lang="en-US" smtClean="0"/>
              <a:t>5/30/2025</a:t>
            </a:fld>
            <a:endParaRPr lang="en-US"/>
          </a:p>
        </p:txBody>
      </p:sp>
      <p:sp>
        <p:nvSpPr>
          <p:cNvPr id="5" name="Footer Placeholder 4"/>
          <p:cNvSpPr>
            <a:spLocks noGrp="1"/>
          </p:cNvSpPr>
          <p:nvPr>
            <p:ph type="ftr" sz="quarter" idx="11"/>
          </p:nvPr>
        </p:nvSpPr>
        <p:spPr/>
        <p:txBody>
          <a:bodyPr/>
          <a:lstStyle/>
          <a:p>
            <a:r>
              <a:rPr lang="en-US"/>
              <a:t>Dr. Raef Baraka</a:t>
            </a:r>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BE0E2CF6-150A-45B7-87DA-D7E1F8D38519}" type="datetime1">
              <a:rPr lang="en-US" smtClean="0"/>
              <a:t>5/30/2025</a:t>
            </a:fld>
            <a:endParaRPr lang="en-US"/>
          </a:p>
        </p:txBody>
      </p:sp>
      <p:sp>
        <p:nvSpPr>
          <p:cNvPr id="5" name="Footer Placeholder 4"/>
          <p:cNvSpPr>
            <a:spLocks noGrp="1"/>
          </p:cNvSpPr>
          <p:nvPr>
            <p:ph type="ftr" sz="quarter" idx="11"/>
          </p:nvPr>
        </p:nvSpPr>
        <p:spPr/>
        <p:txBody>
          <a:bodyPr/>
          <a:lstStyle/>
          <a:p>
            <a:r>
              <a:rPr lang="en-US"/>
              <a:t>Dr. Raef Baraka</a:t>
            </a:r>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B5D42C5-0B19-4652-8AE0-D357E48741C0}" type="datetime1">
              <a:rPr lang="en-US" smtClean="0"/>
              <a:t>5/30/2025</a:t>
            </a:fld>
            <a:endParaRPr lang="en-US"/>
          </a:p>
        </p:txBody>
      </p:sp>
      <p:sp>
        <p:nvSpPr>
          <p:cNvPr id="6" name="Footer Placeholder 5"/>
          <p:cNvSpPr>
            <a:spLocks noGrp="1"/>
          </p:cNvSpPr>
          <p:nvPr>
            <p:ph type="ftr" sz="quarter" idx="11"/>
          </p:nvPr>
        </p:nvSpPr>
        <p:spPr/>
        <p:txBody>
          <a:bodyPr/>
          <a:lstStyle/>
          <a:p>
            <a:r>
              <a:rPr lang="en-US"/>
              <a:t>Dr. Raef Baraka</a:t>
            </a:r>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18D45EB5-5D0D-42E6-9A5C-73EDE542F604}" type="datetime1">
              <a:rPr lang="en-US" smtClean="0"/>
              <a:t>5/30/2025</a:t>
            </a:fld>
            <a:endParaRPr lang="en-US"/>
          </a:p>
        </p:txBody>
      </p:sp>
      <p:sp>
        <p:nvSpPr>
          <p:cNvPr id="8" name="Footer Placeholder 7"/>
          <p:cNvSpPr>
            <a:spLocks noGrp="1"/>
          </p:cNvSpPr>
          <p:nvPr>
            <p:ph type="ftr" sz="quarter" idx="11"/>
          </p:nvPr>
        </p:nvSpPr>
        <p:spPr/>
        <p:txBody>
          <a:bodyPr/>
          <a:lstStyle/>
          <a:p>
            <a:r>
              <a:rPr lang="en-US"/>
              <a:t>Dr. Raef Baraka</a:t>
            </a:r>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8EBD82C-2922-409E-A08B-5FDAA6FA1F19}" type="datetime1">
              <a:rPr lang="en-US" smtClean="0"/>
              <a:t>5/30/2025</a:t>
            </a:fld>
            <a:endParaRPr lang="en-US"/>
          </a:p>
        </p:txBody>
      </p:sp>
      <p:sp>
        <p:nvSpPr>
          <p:cNvPr id="4" name="Footer Placeholder 3"/>
          <p:cNvSpPr>
            <a:spLocks noGrp="1"/>
          </p:cNvSpPr>
          <p:nvPr>
            <p:ph type="ftr" sz="quarter" idx="11"/>
          </p:nvPr>
        </p:nvSpPr>
        <p:spPr/>
        <p:txBody>
          <a:bodyPr/>
          <a:lstStyle/>
          <a:p>
            <a:r>
              <a:rPr lang="en-US"/>
              <a:t>Dr. Raef Baraka</a:t>
            </a:r>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32B2CEDE-81A6-40F0-A901-5E12100B8FA4}" type="datetime1">
              <a:rPr lang="en-US" smtClean="0"/>
              <a:t>5/30/2025</a:t>
            </a:fld>
            <a:endParaRPr lang="en-US"/>
          </a:p>
        </p:txBody>
      </p:sp>
      <p:sp>
        <p:nvSpPr>
          <p:cNvPr id="3" name="Footer Placeholder 2"/>
          <p:cNvSpPr>
            <a:spLocks noGrp="1"/>
          </p:cNvSpPr>
          <p:nvPr>
            <p:ph type="ftr" sz="quarter" idx="11"/>
          </p:nvPr>
        </p:nvSpPr>
        <p:spPr/>
        <p:txBody>
          <a:bodyPr/>
          <a:lstStyle/>
          <a:p>
            <a:r>
              <a:rPr lang="en-US"/>
              <a:t>Dr. Raef Baraka</a:t>
            </a:r>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12D4D39C-F991-405F-B361-545F5D400DA1}" type="datetime1">
              <a:rPr lang="en-US" smtClean="0"/>
              <a:t>5/30/2025</a:t>
            </a:fld>
            <a:endParaRPr lang="en-US"/>
          </a:p>
        </p:txBody>
      </p:sp>
      <p:sp>
        <p:nvSpPr>
          <p:cNvPr id="6" name="Footer Placeholder 5"/>
          <p:cNvSpPr>
            <a:spLocks noGrp="1"/>
          </p:cNvSpPr>
          <p:nvPr>
            <p:ph type="ftr" sz="quarter" idx="11"/>
          </p:nvPr>
        </p:nvSpPr>
        <p:spPr/>
        <p:txBody>
          <a:bodyPr/>
          <a:lstStyle/>
          <a:p>
            <a:r>
              <a:rPr lang="en-US"/>
              <a:t>Dr. Raef Baraka</a:t>
            </a:r>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47996CFB-BCBE-48E6-8AAD-499571C3583B}" type="datetime1">
              <a:rPr lang="en-US" smtClean="0"/>
              <a:t>5/30/2025</a:t>
            </a:fld>
            <a:endParaRPr lang="en-US"/>
          </a:p>
        </p:txBody>
      </p:sp>
      <p:sp>
        <p:nvSpPr>
          <p:cNvPr id="6" name="Footer Placeholder 5"/>
          <p:cNvSpPr>
            <a:spLocks noGrp="1"/>
          </p:cNvSpPr>
          <p:nvPr>
            <p:ph type="ftr" sz="quarter" idx="11"/>
          </p:nvPr>
        </p:nvSpPr>
        <p:spPr/>
        <p:txBody>
          <a:bodyPr/>
          <a:lstStyle/>
          <a:p>
            <a:r>
              <a:rPr lang="en-US"/>
              <a:t>Dr. Raef Baraka</a:t>
            </a:r>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D7420592-0DBF-41DC-8BF2-641C72270DA6}" type="datetime1">
              <a:rPr lang="en-US" smtClean="0"/>
              <a:t>5/30/2025</a:t>
            </a:fld>
            <a:endParaRPr lang="en-US"/>
          </a:p>
        </p:txBody>
      </p:sp>
      <p:sp>
        <p:nvSpPr>
          <p:cNvPr id="5" name="Footer Placeholder 4"/>
          <p:cNvSpPr>
            <a:spLocks noGrp="1"/>
          </p:cNvSpPr>
          <p:nvPr>
            <p:ph type="ftr" sz="quarter" idx="11"/>
          </p:nvPr>
        </p:nvSpPr>
        <p:spPr/>
        <p:txBody>
          <a:bodyPr/>
          <a:lstStyle/>
          <a:p>
            <a:r>
              <a:rPr lang="en-US"/>
              <a:t>Dr. Raef Baraka</a:t>
            </a:r>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0FA938AF-C03B-4151-AA77-8C48B4F2EE09}" type="datetime1">
              <a:rPr lang="en-US" smtClean="0"/>
              <a:t>5/30/2025</a:t>
            </a:fld>
            <a:endParaRPr lang="en-US"/>
          </a:p>
        </p:txBody>
      </p:sp>
      <p:sp>
        <p:nvSpPr>
          <p:cNvPr id="5" name="Footer Placeholder 4"/>
          <p:cNvSpPr>
            <a:spLocks noGrp="1"/>
          </p:cNvSpPr>
          <p:nvPr>
            <p:ph type="ftr" sz="quarter" idx="11"/>
          </p:nvPr>
        </p:nvSpPr>
        <p:spPr/>
        <p:txBody>
          <a:bodyPr/>
          <a:lstStyle/>
          <a:p>
            <a:r>
              <a:rPr lang="en-US"/>
              <a:t>Dr. Raef Baraka</a:t>
            </a:r>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image" Target="../media/image1.png"/><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5">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077842B1-895C-4605-A96A-7E0CB315FE58}" type="datetime1">
              <a:rPr lang="en-US" smtClean="0"/>
              <a:t>5/30/2025</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en-US"/>
              <a:t>Dr. Raef Baraka</a:t>
            </a:r>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5" r:id="rId13"/>
  </p:sldLayoutIdLst>
  <p:hf hdr="0" dt="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28.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slideLayout" Target="../slideLayouts/slideLayout1.xml"/><Relationship Id="rId1" Type="http://schemas.openxmlformats.org/officeDocument/2006/relationships/video" Target="https://www.youtube.com/embed/aoLMHDhYEBk?feature=oembed" TargetMode="External"/><Relationship Id="rId4" Type="http://schemas.openxmlformats.org/officeDocument/2006/relationships/image" Target="../media/image11.jpeg"/></Relationships>
</file>

<file path=ppt/slides/_rels/slide29.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30.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31.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3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3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3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3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3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37.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4.png"/><Relationship Id="rId1" Type="http://schemas.openxmlformats.org/officeDocument/2006/relationships/slideLayout" Target="../slideLayouts/slideLayout1.xml"/><Relationship Id="rId5" Type="http://schemas.openxmlformats.org/officeDocument/2006/relationships/image" Target="../media/image14.jpeg"/><Relationship Id="rId4" Type="http://schemas.openxmlformats.org/officeDocument/2006/relationships/image" Target="../media/image13.jpeg"/></Relationships>
</file>

<file path=ppt/slides/_rels/slide3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39.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40.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41.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4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4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4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45.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15.jpeg"/><Relationship Id="rId1" Type="http://schemas.openxmlformats.org/officeDocument/2006/relationships/slideLayout" Target="../slideLayouts/slideLayout13.xml"/><Relationship Id="rId5" Type="http://schemas.openxmlformats.org/officeDocument/2006/relationships/image" Target="../media/image18.png"/><Relationship Id="rId4" Type="http://schemas.openxmlformats.org/officeDocument/2006/relationships/image" Target="../media/image17.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p:cNvSpPr txBox="1"/>
          <p:nvPr/>
        </p:nvSpPr>
        <p:spPr>
          <a:xfrm>
            <a:off x="910861" y="3823153"/>
            <a:ext cx="5216525" cy="461665"/>
          </a:xfrm>
          <a:prstGeom prst="rect">
            <a:avLst/>
          </a:prstGeom>
          <a:noFill/>
        </p:spPr>
        <p:txBody>
          <a:bodyPr wrap="square" rtlCol="0">
            <a:spAutoFit/>
          </a:bodyPr>
          <a:lstStyle/>
          <a:p>
            <a:r>
              <a:rPr lang="en-US" sz="2400" b="1">
                <a:solidFill>
                  <a:srgbClr val="002060"/>
                </a:solidFill>
                <a:latin typeface="Alexandria" charset="0"/>
                <a:cs typeface="Alexandria" charset="0"/>
              </a:rPr>
              <a:t>Lecturer: </a:t>
            </a:r>
            <a:r>
              <a:rPr lang="en-US" sz="2400" b="1" dirty="0">
                <a:solidFill>
                  <a:srgbClr val="002060"/>
                </a:solidFill>
                <a:latin typeface="Alexandria" charset="0"/>
                <a:cs typeface="Alexandria" charset="0"/>
              </a:rPr>
              <a:t>Dr. Raef Baraka</a:t>
            </a:r>
          </a:p>
        </p:txBody>
      </p:sp>
      <p:sp>
        <p:nvSpPr>
          <p:cNvPr id="31" name="TextBox 30"/>
          <p:cNvSpPr txBox="1"/>
          <p:nvPr/>
        </p:nvSpPr>
        <p:spPr>
          <a:xfrm>
            <a:off x="99185" y="1804750"/>
            <a:ext cx="5875165" cy="1660647"/>
          </a:xfrm>
          <a:prstGeom prst="rect">
            <a:avLst/>
          </a:prstGeom>
          <a:noFill/>
        </p:spPr>
        <p:txBody>
          <a:bodyPr wrap="square" rtlCol="0">
            <a:spAutoFit/>
          </a:bodyPr>
          <a:lstStyle/>
          <a:p>
            <a:pPr algn="ctr">
              <a:lnSpc>
                <a:spcPct val="150000"/>
              </a:lnSpc>
            </a:pPr>
            <a:r>
              <a:rPr lang="en-US" sz="3600" b="1" dirty="0">
                <a:solidFill>
                  <a:srgbClr val="002060"/>
                </a:solidFill>
                <a:latin typeface="Alexandria" charset="0"/>
                <a:cs typeface="Alexandria" charset="0"/>
              </a:rPr>
              <a:t>College of Management</a:t>
            </a:r>
          </a:p>
          <a:p>
            <a:pPr algn="ctr">
              <a:lnSpc>
                <a:spcPct val="150000"/>
              </a:lnSpc>
            </a:pPr>
            <a:r>
              <a:rPr lang="en-US" sz="3600" b="1" dirty="0">
                <a:solidFill>
                  <a:srgbClr val="00B0F0"/>
                </a:solidFill>
                <a:latin typeface="Alexandria" charset="0"/>
                <a:cs typeface="Alexandria" charset="0"/>
              </a:rPr>
              <a:t>Communication Skills</a:t>
            </a:r>
          </a:p>
        </p:txBody>
      </p:sp>
      <p:sp>
        <p:nvSpPr>
          <p:cNvPr id="34" name="Rectangle: Rounded Corners 33"/>
          <p:cNvSpPr/>
          <p:nvPr/>
        </p:nvSpPr>
        <p:spPr>
          <a:xfrm>
            <a:off x="99185" y="5537508"/>
            <a:ext cx="4502666"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bg1"/>
                </a:solidFill>
                <a:latin typeface="Alexandria" charset="0"/>
                <a:cs typeface="Alexandria" charset="0"/>
              </a:rPr>
              <a:t>Lecture</a:t>
            </a:r>
            <a:r>
              <a:rPr lang="tr-TR" sz="2800" b="1" dirty="0">
                <a:solidFill>
                  <a:schemeClr val="bg1"/>
                </a:solidFill>
                <a:latin typeface="Alexandria" charset="0"/>
                <a:cs typeface="Alexandria" charset="0"/>
              </a:rPr>
              <a:t> </a:t>
            </a:r>
            <a:r>
              <a:rPr lang="en-US" sz="2800" b="1" dirty="0">
                <a:solidFill>
                  <a:schemeClr val="bg1"/>
                </a:solidFill>
                <a:latin typeface="Alexandria" charset="0"/>
                <a:cs typeface="Alexandria" charset="0"/>
              </a:rPr>
              <a:t>02</a:t>
            </a:r>
          </a:p>
        </p:txBody>
      </p:sp>
      <p:sp>
        <p:nvSpPr>
          <p:cNvPr id="46" name="TextBox 45"/>
          <p:cNvSpPr txBox="1"/>
          <p:nvPr/>
        </p:nvSpPr>
        <p:spPr>
          <a:xfrm>
            <a:off x="329269" y="5104240"/>
            <a:ext cx="1295547" cy="400110"/>
          </a:xfrm>
          <a:prstGeom prst="rect">
            <a:avLst/>
          </a:prstGeom>
          <a:noFill/>
        </p:spPr>
        <p:txBody>
          <a:bodyPr wrap="none" rtlCol="0">
            <a:spAutoFit/>
          </a:bodyPr>
          <a:lstStyle/>
          <a:p>
            <a:r>
              <a:rPr lang="en-US" sz="2000" dirty="0">
                <a:latin typeface="Alexandria" charset="0"/>
                <a:cs typeface="Alexandria" charset="0"/>
              </a:rPr>
              <a:t>CMM 201</a:t>
            </a:r>
          </a:p>
        </p:txBody>
      </p:sp>
      <p:sp>
        <p:nvSpPr>
          <p:cNvPr id="14" name="Oval 13"/>
          <p:cNvSpPr/>
          <p:nvPr/>
        </p:nvSpPr>
        <p:spPr>
          <a:xfrm>
            <a:off x="6200343" y="-32067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62822AE-8ADF-19BD-24CF-EAA1F5F8B995}"/>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D5E53ACC-6F3F-4DE4-0F2E-B506095B05E5}"/>
              </a:ext>
            </a:extLst>
          </p:cNvPr>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24630BEE-0492-5307-E660-FECA34707586}"/>
              </a:ext>
            </a:extLst>
          </p:cNvPr>
          <p:cNvSpPr/>
          <p:nvPr/>
        </p:nvSpPr>
        <p:spPr>
          <a:xfrm>
            <a:off x="187286" y="4457382"/>
            <a:ext cx="11511935" cy="88153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5F4DCA63-93FC-E42C-501F-34CB6103A426}"/>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2" name="Rectangle 1">
            <a:extLst>
              <a:ext uri="{FF2B5EF4-FFF2-40B4-BE49-F238E27FC236}">
                <a16:creationId xmlns:a16="http://schemas.microsoft.com/office/drawing/2014/main" id="{EE170D34-C96D-6A78-5EE4-CFB55B8A289A}"/>
              </a:ext>
            </a:extLst>
          </p:cNvPr>
          <p:cNvSpPr/>
          <p:nvPr/>
        </p:nvSpPr>
        <p:spPr>
          <a:xfrm>
            <a:off x="496489" y="634335"/>
            <a:ext cx="6720388" cy="461665"/>
          </a:xfrm>
          <a:prstGeom prst="rect">
            <a:avLst/>
          </a:prstGeom>
        </p:spPr>
        <p:txBody>
          <a:bodyPr wrap="square">
            <a:spAutoFit/>
          </a:bodyPr>
          <a:lstStyle/>
          <a:p>
            <a:r>
              <a:rPr lang="en-US" sz="2400" b="1" dirty="0">
                <a:solidFill>
                  <a:srgbClr val="00B0F0"/>
                </a:solidFill>
                <a:latin typeface="Alexandria" charset="0"/>
                <a:cs typeface="Alexandria" charset="0"/>
              </a:rPr>
              <a:t>Verbal and Nonverbal Communication</a:t>
            </a:r>
          </a:p>
        </p:txBody>
      </p:sp>
      <p:sp>
        <p:nvSpPr>
          <p:cNvPr id="9" name="TextBox 8">
            <a:extLst>
              <a:ext uri="{FF2B5EF4-FFF2-40B4-BE49-F238E27FC236}">
                <a16:creationId xmlns:a16="http://schemas.microsoft.com/office/drawing/2014/main" id="{22A83D4E-CC8B-AA47-DE95-EE40DA5B8636}"/>
              </a:ext>
            </a:extLst>
          </p:cNvPr>
          <p:cNvSpPr txBox="1"/>
          <p:nvPr/>
        </p:nvSpPr>
        <p:spPr>
          <a:xfrm>
            <a:off x="6725265" y="624892"/>
            <a:ext cx="4828492" cy="461665"/>
          </a:xfrm>
          <a:prstGeom prst="rect">
            <a:avLst/>
          </a:prstGeom>
          <a:noFill/>
        </p:spPr>
        <p:txBody>
          <a:bodyPr wrap="square" rtlCol="0">
            <a:spAutoFit/>
          </a:bodyPr>
          <a:lstStyle/>
          <a:p>
            <a:pPr algn="r"/>
            <a:r>
              <a:rPr lang="ar-SA" sz="2400" b="1" dirty="0">
                <a:solidFill>
                  <a:srgbClr val="00B0F0"/>
                </a:solidFill>
                <a:latin typeface="Alexandria" charset="0"/>
                <a:cs typeface="Alexandria" charset="0"/>
              </a:rPr>
              <a:t>التواصل اللفظي وغير اللفظي</a:t>
            </a:r>
            <a:endParaRPr lang="en-US" sz="2400" b="1" dirty="0">
              <a:solidFill>
                <a:srgbClr val="00B0F0"/>
              </a:solidFill>
              <a:latin typeface="Alexandria" charset="0"/>
              <a:cs typeface="Alexandria" charset="0"/>
            </a:endParaRPr>
          </a:p>
        </p:txBody>
      </p:sp>
      <p:sp>
        <p:nvSpPr>
          <p:cNvPr id="4" name="Rectangle 3">
            <a:extLst>
              <a:ext uri="{FF2B5EF4-FFF2-40B4-BE49-F238E27FC236}">
                <a16:creationId xmlns:a16="http://schemas.microsoft.com/office/drawing/2014/main" id="{6B33EFBA-EBA5-1B46-D515-C7D45307FD64}"/>
              </a:ext>
            </a:extLst>
          </p:cNvPr>
          <p:cNvSpPr/>
          <p:nvPr/>
        </p:nvSpPr>
        <p:spPr>
          <a:xfrm>
            <a:off x="323773" y="4707250"/>
            <a:ext cx="11238959" cy="523220"/>
          </a:xfrm>
          <a:prstGeom prst="rect">
            <a:avLst/>
          </a:prstGeom>
        </p:spPr>
        <p:txBody>
          <a:bodyPr wrap="square">
            <a:spAutoFit/>
          </a:bodyPr>
          <a:lstStyle/>
          <a:p>
            <a:pPr>
              <a:spcBef>
                <a:spcPts val="1800"/>
              </a:spcBef>
              <a:spcAft>
                <a:spcPts val="1500"/>
              </a:spcAft>
            </a:pPr>
            <a:r>
              <a:rPr lang="en-US" sz="2800" dirty="0">
                <a:solidFill>
                  <a:srgbClr val="002060"/>
                </a:solidFill>
                <a:latin typeface="Alexandria" pitchFamily="2" charset="-78"/>
                <a:ea typeface="Times New Roman" panose="02020603050405020304" pitchFamily="18" charset="0"/>
                <a:cs typeface="Alexandria" pitchFamily="2" charset="-78"/>
              </a:rPr>
              <a:t>Chapter 2: </a:t>
            </a:r>
            <a:r>
              <a:rPr lang="en-US" sz="2800" dirty="0">
                <a:latin typeface="Alexandria" pitchFamily="2" charset="-78"/>
                <a:ea typeface="Times New Roman" panose="02020603050405020304" pitchFamily="18" charset="0"/>
                <a:cs typeface="Alexandria" pitchFamily="2" charset="-78"/>
              </a:rPr>
              <a:t>Verbal and Nonverbal Communication</a:t>
            </a:r>
          </a:p>
        </p:txBody>
      </p:sp>
      <p:sp>
        <p:nvSpPr>
          <p:cNvPr id="8" name="Rectangle: Rounded Corners 7">
            <a:extLst>
              <a:ext uri="{FF2B5EF4-FFF2-40B4-BE49-F238E27FC236}">
                <a16:creationId xmlns:a16="http://schemas.microsoft.com/office/drawing/2014/main" id="{E794D26D-6259-6010-1E58-26CB5EA4F025}"/>
              </a:ext>
            </a:extLst>
          </p:cNvPr>
          <p:cNvSpPr/>
          <p:nvPr/>
        </p:nvSpPr>
        <p:spPr>
          <a:xfrm>
            <a:off x="187286" y="5661833"/>
            <a:ext cx="11511935" cy="88153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41B65AEA-28D8-3245-9CDD-34E99416B2B6}"/>
              </a:ext>
            </a:extLst>
          </p:cNvPr>
          <p:cNvSpPr/>
          <p:nvPr/>
        </p:nvSpPr>
        <p:spPr>
          <a:xfrm>
            <a:off x="318856" y="5842876"/>
            <a:ext cx="11238959" cy="461665"/>
          </a:xfrm>
          <a:prstGeom prst="rect">
            <a:avLst/>
          </a:prstGeom>
        </p:spPr>
        <p:txBody>
          <a:bodyPr wrap="square">
            <a:spAutoFit/>
          </a:bodyPr>
          <a:lstStyle/>
          <a:p>
            <a:pPr algn="r" rtl="1">
              <a:spcBef>
                <a:spcPts val="1800"/>
              </a:spcBef>
              <a:spcAft>
                <a:spcPts val="1500"/>
              </a:spcAft>
            </a:pPr>
            <a:r>
              <a:rPr lang="ar-SA" sz="2400" dirty="0">
                <a:solidFill>
                  <a:srgbClr val="002060"/>
                </a:solidFill>
                <a:latin typeface="Alexandria" pitchFamily="2" charset="-78"/>
                <a:ea typeface="Times New Roman" panose="02020603050405020304" pitchFamily="18" charset="0"/>
                <a:cs typeface="Alexandria" pitchFamily="2" charset="-78"/>
              </a:rPr>
              <a:t>الفصل الثاني: </a:t>
            </a:r>
            <a:r>
              <a:rPr lang="ar-SA" sz="2400" dirty="0">
                <a:latin typeface="Alexandria" pitchFamily="2" charset="-78"/>
                <a:ea typeface="Times New Roman" panose="02020603050405020304" pitchFamily="18" charset="0"/>
                <a:cs typeface="Alexandria" pitchFamily="2" charset="-78"/>
              </a:rPr>
              <a:t>التواصل اللفظي وغير اللفظي</a:t>
            </a:r>
            <a:endParaRPr lang="en-US" sz="2400" dirty="0">
              <a:latin typeface="Alexandria" pitchFamily="2" charset="-78"/>
              <a:ea typeface="Times New Roman" panose="02020603050405020304" pitchFamily="18" charset="0"/>
              <a:cs typeface="Alexandria" pitchFamily="2" charset="-78"/>
            </a:endParaRPr>
          </a:p>
        </p:txBody>
      </p:sp>
      <p:pic>
        <p:nvPicPr>
          <p:cNvPr id="15362" name="Picture 2" descr="Verbal communication vs non-verbal communication - YouTube">
            <a:extLst>
              <a:ext uri="{FF2B5EF4-FFF2-40B4-BE49-F238E27FC236}">
                <a16:creationId xmlns:a16="http://schemas.microsoft.com/office/drawing/2014/main" id="{45FE025F-F631-D5BD-2AE1-E9A505D918D1}"/>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l="5098" t="7172" r="2656" b="17019"/>
          <a:stretch/>
        </p:blipFill>
        <p:spPr bwMode="auto">
          <a:xfrm>
            <a:off x="2468657" y="1458085"/>
            <a:ext cx="7187680" cy="2621174"/>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132590486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1"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arn(inVertical)">
                                      <p:cBhvr>
                                        <p:cTn id="7" dur="500"/>
                                        <p:tgtEl>
                                          <p:spTgt spid="4"/>
                                        </p:tgtEl>
                                      </p:cBhvr>
                                    </p:animEffect>
                                  </p:childTnLst>
                                </p:cTn>
                              </p:par>
                              <p:par>
                                <p:cTn id="8" presetID="16" presetClass="entr" presetSubtype="21" fill="hold" grpId="0" nodeType="withEffect">
                                  <p:stCondLst>
                                    <p:cond delay="0"/>
                                  </p:stCondLst>
                                  <p:childTnLst>
                                    <p:set>
                                      <p:cBhvr>
                                        <p:cTn id="9" dur="1" fill="hold">
                                          <p:stCondLst>
                                            <p:cond delay="0"/>
                                          </p:stCondLst>
                                        </p:cTn>
                                        <p:tgtEl>
                                          <p:spTgt spid="12"/>
                                        </p:tgtEl>
                                        <p:attrNameLst>
                                          <p:attrName>style.visibility</p:attrName>
                                        </p:attrNameLst>
                                      </p:cBhvr>
                                      <p:to>
                                        <p:strVal val="visible"/>
                                      </p:to>
                                    </p:set>
                                    <p:animEffect transition="in" filter="barn(inVertical)">
                                      <p:cBhvr>
                                        <p:cTn id="10" dur="5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12"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2" name="Rectangle 1"/>
          <p:cNvSpPr/>
          <p:nvPr/>
        </p:nvSpPr>
        <p:spPr>
          <a:xfrm>
            <a:off x="496489" y="634335"/>
            <a:ext cx="6720388" cy="461665"/>
          </a:xfrm>
          <a:prstGeom prst="rect">
            <a:avLst/>
          </a:prstGeom>
        </p:spPr>
        <p:txBody>
          <a:bodyPr wrap="square">
            <a:spAutoFit/>
          </a:bodyPr>
          <a:lstStyle/>
          <a:p>
            <a:r>
              <a:rPr lang="en-US" sz="2400" b="1" dirty="0">
                <a:solidFill>
                  <a:srgbClr val="00B0F0"/>
                </a:solidFill>
                <a:latin typeface="Alexandria" charset="0"/>
                <a:cs typeface="Alexandria" charset="0"/>
              </a:rPr>
              <a:t>Verbal and Nonverbal Communication</a:t>
            </a:r>
          </a:p>
        </p:txBody>
      </p:sp>
      <p:sp>
        <p:nvSpPr>
          <p:cNvPr id="9" name="TextBox 8"/>
          <p:cNvSpPr txBox="1"/>
          <p:nvPr/>
        </p:nvSpPr>
        <p:spPr>
          <a:xfrm>
            <a:off x="6725265" y="624892"/>
            <a:ext cx="4828492" cy="461665"/>
          </a:xfrm>
          <a:prstGeom prst="rect">
            <a:avLst/>
          </a:prstGeom>
          <a:noFill/>
        </p:spPr>
        <p:txBody>
          <a:bodyPr wrap="square" rtlCol="0">
            <a:spAutoFit/>
          </a:bodyPr>
          <a:lstStyle/>
          <a:p>
            <a:pPr algn="r"/>
            <a:r>
              <a:rPr lang="ar-SA" sz="2400" b="1" dirty="0">
                <a:solidFill>
                  <a:srgbClr val="00B0F0"/>
                </a:solidFill>
                <a:latin typeface="Alexandria" charset="0"/>
                <a:cs typeface="Alexandria" charset="0"/>
              </a:rPr>
              <a:t>التواصل اللفظي وغير اللفظي</a:t>
            </a:r>
            <a:endParaRPr lang="en-US" sz="2400" b="1" dirty="0">
              <a:solidFill>
                <a:srgbClr val="00B0F0"/>
              </a:solidFill>
              <a:latin typeface="Alexandria" charset="0"/>
              <a:cs typeface="Alexandria" charset="0"/>
            </a:endParaRPr>
          </a:p>
        </p:txBody>
      </p:sp>
      <p:sp>
        <p:nvSpPr>
          <p:cNvPr id="3" name="Rectangle: Rounded Corners 2">
            <a:extLst>
              <a:ext uri="{FF2B5EF4-FFF2-40B4-BE49-F238E27FC236}">
                <a16:creationId xmlns:a16="http://schemas.microsoft.com/office/drawing/2014/main" id="{9885DD0A-52EB-11AA-BA36-1F71B791710C}"/>
              </a:ext>
            </a:extLst>
          </p:cNvPr>
          <p:cNvSpPr/>
          <p:nvPr/>
        </p:nvSpPr>
        <p:spPr>
          <a:xfrm>
            <a:off x="638242" y="1897054"/>
            <a:ext cx="5457757" cy="479747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Rectangle: Rounded Corners 24">
            <a:extLst>
              <a:ext uri="{FF2B5EF4-FFF2-40B4-BE49-F238E27FC236}">
                <a16:creationId xmlns:a16="http://schemas.microsoft.com/office/drawing/2014/main" id="{3DD9DFCA-4B1B-0B72-57ED-962D5FA1AAE0}"/>
              </a:ext>
            </a:extLst>
          </p:cNvPr>
          <p:cNvSpPr/>
          <p:nvPr/>
        </p:nvSpPr>
        <p:spPr>
          <a:xfrm>
            <a:off x="6440129" y="1897054"/>
            <a:ext cx="5113628" cy="479747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dirty="0"/>
              <a:t>حل النزاعات: يمكن أن يكون التواصل وجهاً لوجه فعالاً في حل النزاعات، لأنه يسمح بالتفاعل في الوقت الفعلي، والاستماع النشط، والفرصة لمعالجة المخاوف بشكل مباشر.</a:t>
            </a:r>
            <a:endParaRPr lang="en-US" dirty="0"/>
          </a:p>
        </p:txBody>
      </p:sp>
      <p:sp>
        <p:nvSpPr>
          <p:cNvPr id="6" name="Rectangle 5">
            <a:extLst>
              <a:ext uri="{FF2B5EF4-FFF2-40B4-BE49-F238E27FC236}">
                <a16:creationId xmlns:a16="http://schemas.microsoft.com/office/drawing/2014/main" id="{B66F66FA-49DE-AB81-8658-B3E15A627C92}"/>
              </a:ext>
            </a:extLst>
          </p:cNvPr>
          <p:cNvSpPr/>
          <p:nvPr/>
        </p:nvSpPr>
        <p:spPr>
          <a:xfrm>
            <a:off x="845574" y="1356215"/>
            <a:ext cx="4906298" cy="461665"/>
          </a:xfrm>
          <a:prstGeom prst="rect">
            <a:avLst/>
          </a:prstGeom>
        </p:spPr>
        <p:txBody>
          <a:bodyPr wrap="square">
            <a:spAutoFit/>
          </a:bodyPr>
          <a:lstStyle/>
          <a:p>
            <a:pPr algn="ctr"/>
            <a:r>
              <a:rPr lang="en-US" sz="2400" b="1" dirty="0">
                <a:solidFill>
                  <a:srgbClr val="00B0F0"/>
                </a:solidFill>
                <a:latin typeface="Alexandria" charset="0"/>
                <a:cs typeface="Alexandria" charset="0"/>
              </a:rPr>
              <a:t>Intended Learning Outcomes</a:t>
            </a:r>
          </a:p>
        </p:txBody>
      </p:sp>
      <p:sp>
        <p:nvSpPr>
          <p:cNvPr id="7" name="Rectangle 6">
            <a:extLst>
              <a:ext uri="{FF2B5EF4-FFF2-40B4-BE49-F238E27FC236}">
                <a16:creationId xmlns:a16="http://schemas.microsoft.com/office/drawing/2014/main" id="{81F11100-025D-F5A1-5964-5F4D287037E5}"/>
              </a:ext>
            </a:extLst>
          </p:cNvPr>
          <p:cNvSpPr/>
          <p:nvPr/>
        </p:nvSpPr>
        <p:spPr>
          <a:xfrm>
            <a:off x="6614160" y="1390178"/>
            <a:ext cx="4582160" cy="400110"/>
          </a:xfrm>
          <a:prstGeom prst="rect">
            <a:avLst/>
          </a:prstGeom>
        </p:spPr>
        <p:txBody>
          <a:bodyPr wrap="square">
            <a:spAutoFit/>
          </a:bodyPr>
          <a:lstStyle/>
          <a:p>
            <a:pPr algn="ctr" rtl="1"/>
            <a:r>
              <a:rPr lang="ar-SA" sz="2000" b="1" dirty="0">
                <a:solidFill>
                  <a:srgbClr val="00B0F0"/>
                </a:solidFill>
                <a:latin typeface="Alexandria" charset="0"/>
                <a:cs typeface="Alexandria" charset="0"/>
              </a:rPr>
              <a:t>المخرجات التعليمية المقصودة</a:t>
            </a:r>
            <a:endParaRPr lang="en-US" sz="2000" b="1" dirty="0">
              <a:solidFill>
                <a:srgbClr val="00B0F0"/>
              </a:solidFill>
              <a:latin typeface="Alexandria" charset="0"/>
              <a:cs typeface="Alexandria" charset="0"/>
            </a:endParaRPr>
          </a:p>
        </p:txBody>
      </p:sp>
      <p:sp>
        <p:nvSpPr>
          <p:cNvPr id="8" name="Rectangle 7">
            <a:extLst>
              <a:ext uri="{FF2B5EF4-FFF2-40B4-BE49-F238E27FC236}">
                <a16:creationId xmlns:a16="http://schemas.microsoft.com/office/drawing/2014/main" id="{B647F0E2-601F-E548-FA90-ED8C15E00BA3}"/>
              </a:ext>
            </a:extLst>
          </p:cNvPr>
          <p:cNvSpPr/>
          <p:nvPr/>
        </p:nvSpPr>
        <p:spPr>
          <a:xfrm>
            <a:off x="845574" y="2010190"/>
            <a:ext cx="4955458" cy="4565930"/>
          </a:xfrm>
          <a:prstGeom prst="rect">
            <a:avLst/>
          </a:prstGeom>
        </p:spPr>
        <p:txBody>
          <a:bodyPr wrap="square">
            <a:spAutoFit/>
          </a:bodyPr>
          <a:lstStyle/>
          <a:p>
            <a:pPr algn="just">
              <a:lnSpc>
                <a:spcPct val="200000"/>
              </a:lnSpc>
            </a:pPr>
            <a:r>
              <a:rPr lang="en-US" sz="2000" dirty="0">
                <a:solidFill>
                  <a:srgbClr val="002060"/>
                </a:solidFill>
                <a:latin typeface="Alexandria Light" pitchFamily="2" charset="-78"/>
                <a:cs typeface="Alexandria Light" pitchFamily="2" charset="-78"/>
              </a:rPr>
              <a:t>After studying this chapter, you should be able to:</a:t>
            </a:r>
          </a:p>
          <a:p>
            <a:pPr marL="457200" indent="-457200" algn="just">
              <a:lnSpc>
                <a:spcPct val="200000"/>
              </a:lnSpc>
              <a:buFont typeface="+mj-lt"/>
              <a:buAutoNum type="arabicPeriod"/>
            </a:pPr>
            <a:r>
              <a:rPr lang="en-US" dirty="0">
                <a:latin typeface="Alexandria Light" pitchFamily="2" charset="-78"/>
                <a:cs typeface="Alexandria Light" pitchFamily="2" charset="-78"/>
              </a:rPr>
              <a:t>Define verbal communication</a:t>
            </a:r>
          </a:p>
          <a:p>
            <a:pPr marL="457200" indent="-457200" algn="just">
              <a:lnSpc>
                <a:spcPct val="200000"/>
              </a:lnSpc>
              <a:buFont typeface="+mj-lt"/>
              <a:buAutoNum type="arabicPeriod"/>
            </a:pPr>
            <a:r>
              <a:rPr lang="en-US" dirty="0">
                <a:latin typeface="Alexandria Light" pitchFamily="2" charset="-78"/>
                <a:cs typeface="Alexandria Light" pitchFamily="2" charset="-78"/>
              </a:rPr>
              <a:t>Define nonverbal communication</a:t>
            </a:r>
          </a:p>
          <a:p>
            <a:pPr marL="457200" indent="-457200" algn="just">
              <a:lnSpc>
                <a:spcPct val="200000"/>
              </a:lnSpc>
              <a:buFont typeface="+mj-lt"/>
              <a:buAutoNum type="arabicPeriod"/>
            </a:pPr>
            <a:r>
              <a:rPr lang="en-US" dirty="0">
                <a:latin typeface="Alexandria Light" pitchFamily="2" charset="-78"/>
                <a:cs typeface="Alexandria Light" pitchFamily="2" charset="-78"/>
              </a:rPr>
              <a:t>Appraise your verbal and nonverbal communication skills</a:t>
            </a:r>
          </a:p>
          <a:p>
            <a:pPr marL="457200" indent="-457200" algn="just">
              <a:lnSpc>
                <a:spcPct val="200000"/>
              </a:lnSpc>
              <a:buFont typeface="+mj-lt"/>
              <a:buAutoNum type="arabicPeriod"/>
            </a:pPr>
            <a:r>
              <a:rPr lang="en-US" dirty="0">
                <a:latin typeface="Alexandria Light" pitchFamily="2" charset="-78"/>
                <a:cs typeface="Alexandria Light" pitchFamily="2" charset="-78"/>
              </a:rPr>
              <a:t>Discuss examples of how verbal and nonverbal communication are related</a:t>
            </a:r>
          </a:p>
        </p:txBody>
      </p:sp>
      <p:sp>
        <p:nvSpPr>
          <p:cNvPr id="11" name="TextBox 10">
            <a:extLst>
              <a:ext uri="{FF2B5EF4-FFF2-40B4-BE49-F238E27FC236}">
                <a16:creationId xmlns:a16="http://schemas.microsoft.com/office/drawing/2014/main" id="{E9CC582A-C8AF-CFB3-53C2-2A863A49ECD8}"/>
              </a:ext>
            </a:extLst>
          </p:cNvPr>
          <p:cNvSpPr txBox="1"/>
          <p:nvPr/>
        </p:nvSpPr>
        <p:spPr>
          <a:xfrm>
            <a:off x="0" y="6646605"/>
            <a:ext cx="1747520" cy="261610"/>
          </a:xfrm>
          <a:prstGeom prst="rect">
            <a:avLst/>
          </a:prstGeom>
          <a:noFill/>
          <a:ln>
            <a:solidFill>
              <a:schemeClr val="bg1"/>
            </a:solidFill>
          </a:ln>
        </p:spPr>
        <p:txBody>
          <a:bodyPr wrap="square" rtlCol="0">
            <a:spAutoFit/>
          </a:bodyPr>
          <a:lstStyle/>
          <a:p>
            <a:r>
              <a:rPr lang="en-US" sz="1100" dirty="0">
                <a:latin typeface="Alexandria" pitchFamily="2" charset="-78"/>
                <a:cs typeface="Alexandria" pitchFamily="2" charset="-78"/>
              </a:rPr>
              <a:t>Dr. Raef Baraka</a:t>
            </a:r>
          </a:p>
        </p:txBody>
      </p:sp>
      <p:sp>
        <p:nvSpPr>
          <p:cNvPr id="10" name="Rectangle 9">
            <a:extLst>
              <a:ext uri="{FF2B5EF4-FFF2-40B4-BE49-F238E27FC236}">
                <a16:creationId xmlns:a16="http://schemas.microsoft.com/office/drawing/2014/main" id="{9B9BABB7-8146-6ABB-E470-05D5A89BFE29}"/>
              </a:ext>
            </a:extLst>
          </p:cNvPr>
          <p:cNvSpPr/>
          <p:nvPr/>
        </p:nvSpPr>
        <p:spPr>
          <a:xfrm>
            <a:off x="6476541" y="2010190"/>
            <a:ext cx="4955458" cy="4249112"/>
          </a:xfrm>
          <a:prstGeom prst="rect">
            <a:avLst/>
          </a:prstGeom>
        </p:spPr>
        <p:txBody>
          <a:bodyPr wrap="square">
            <a:spAutoFit/>
          </a:bodyPr>
          <a:lstStyle/>
          <a:p>
            <a:pPr algn="just" rtl="1">
              <a:lnSpc>
                <a:spcPct val="200000"/>
              </a:lnSpc>
            </a:pPr>
            <a:r>
              <a:rPr lang="ar-SA" dirty="0">
                <a:solidFill>
                  <a:srgbClr val="002060"/>
                </a:solidFill>
                <a:latin typeface="Alexandria Light" pitchFamily="2" charset="-78"/>
                <a:cs typeface="Alexandria Light" pitchFamily="2" charset="-78"/>
              </a:rPr>
              <a:t>بعد دراسة هذا الفصل، يجب أن تكون قادرًا على</a:t>
            </a:r>
            <a:r>
              <a:rPr lang="en-US" dirty="0">
                <a:solidFill>
                  <a:srgbClr val="002060"/>
                </a:solidFill>
                <a:latin typeface="Alexandria Light" pitchFamily="2" charset="-78"/>
                <a:cs typeface="Alexandria Light" pitchFamily="2" charset="-78"/>
              </a:rPr>
              <a:t>:</a:t>
            </a:r>
          </a:p>
          <a:p>
            <a:pPr marL="457200" indent="-457200" algn="just" rtl="1">
              <a:lnSpc>
                <a:spcPct val="200000"/>
              </a:lnSpc>
              <a:buFont typeface="+mj-lt"/>
              <a:buAutoNum type="arabicPeriod"/>
            </a:pPr>
            <a:r>
              <a:rPr lang="ar-SA" sz="2000" dirty="0">
                <a:latin typeface="Alexandria Light" pitchFamily="2" charset="-78"/>
                <a:cs typeface="Alexandria Light" pitchFamily="2" charset="-78"/>
              </a:rPr>
              <a:t>تعريف الاتصال اللفظي.</a:t>
            </a:r>
          </a:p>
          <a:p>
            <a:pPr marL="457200" indent="-457200" algn="just" rtl="1">
              <a:lnSpc>
                <a:spcPct val="200000"/>
              </a:lnSpc>
              <a:buFont typeface="+mj-lt"/>
              <a:buAutoNum type="arabicPeriod"/>
            </a:pPr>
            <a:r>
              <a:rPr lang="ar-SA" sz="2000" dirty="0">
                <a:latin typeface="Alexandria Light" pitchFamily="2" charset="-78"/>
                <a:cs typeface="Alexandria Light" pitchFamily="2" charset="-78"/>
              </a:rPr>
              <a:t>تعريف الاتصال غير اللفظي.</a:t>
            </a:r>
          </a:p>
          <a:p>
            <a:pPr marL="457200" indent="-457200" algn="just" rtl="1">
              <a:lnSpc>
                <a:spcPct val="200000"/>
              </a:lnSpc>
              <a:buFont typeface="+mj-lt"/>
              <a:buAutoNum type="arabicPeriod"/>
            </a:pPr>
            <a:r>
              <a:rPr lang="ar-SA" sz="2000" dirty="0">
                <a:latin typeface="Alexandria Light" pitchFamily="2" charset="-78"/>
                <a:cs typeface="Alexandria Light" pitchFamily="2" charset="-78"/>
              </a:rPr>
              <a:t>تقييم مهارات الاتصال اللفظي وغير اللفظي.</a:t>
            </a:r>
          </a:p>
          <a:p>
            <a:pPr marL="457200" indent="-457200" algn="just" rtl="1">
              <a:lnSpc>
                <a:spcPct val="200000"/>
              </a:lnSpc>
              <a:buFont typeface="+mj-lt"/>
              <a:buAutoNum type="arabicPeriod"/>
            </a:pPr>
            <a:r>
              <a:rPr lang="ar-SA" sz="2000" dirty="0">
                <a:latin typeface="Alexandria Light" pitchFamily="2" charset="-78"/>
                <a:cs typeface="Alexandria Light" pitchFamily="2" charset="-78"/>
              </a:rPr>
              <a:t>مناقشة أمثلة حول كيفية ارتباط الاتصال اللفظي وغير اللفظي.</a:t>
            </a:r>
            <a:endParaRPr lang="en-US" sz="2000" dirty="0">
              <a:latin typeface="Alexandria Light" pitchFamily="2" charset="-78"/>
              <a:cs typeface="Alexandria Light" pitchFamily="2" charset="-78"/>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 fill="hold"/>
                                        <p:tgtEl>
                                          <p:spTgt spid="8"/>
                                        </p:tgtEl>
                                        <p:attrNameLst>
                                          <p:attrName>ppt_x</p:attrName>
                                        </p:attrNameLst>
                                      </p:cBhvr>
                                      <p:tavLst>
                                        <p:tav tm="0">
                                          <p:val>
                                            <p:strVal val="#ppt_x"/>
                                          </p:val>
                                        </p:tav>
                                        <p:tav tm="100000">
                                          <p:val>
                                            <p:strVal val="#ppt_x"/>
                                          </p:val>
                                        </p:tav>
                                      </p:tavLst>
                                    </p:anim>
                                    <p:anim calcmode="lin" valueType="num">
                                      <p:cBhvr additive="base">
                                        <p:cTn id="8" dur="500" fill="hold"/>
                                        <p:tgtEl>
                                          <p:spTgt spid="8"/>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10"/>
                                        </p:tgtEl>
                                        <p:attrNameLst>
                                          <p:attrName>style.visibility</p:attrName>
                                        </p:attrNameLst>
                                      </p:cBhvr>
                                      <p:to>
                                        <p:strVal val="visible"/>
                                      </p:to>
                                    </p:set>
                                    <p:anim calcmode="lin" valueType="num">
                                      <p:cBhvr additive="base">
                                        <p:cTn id="13" dur="500" fill="hold"/>
                                        <p:tgtEl>
                                          <p:spTgt spid="10"/>
                                        </p:tgtEl>
                                        <p:attrNameLst>
                                          <p:attrName>ppt_x</p:attrName>
                                        </p:attrNameLst>
                                      </p:cBhvr>
                                      <p:tavLst>
                                        <p:tav tm="0">
                                          <p:val>
                                            <p:strVal val="#ppt_x"/>
                                          </p:val>
                                        </p:tav>
                                        <p:tav tm="100000">
                                          <p:val>
                                            <p:strVal val="#ppt_x"/>
                                          </p:val>
                                        </p:tav>
                                      </p:tavLst>
                                    </p:anim>
                                    <p:anim calcmode="lin" valueType="num">
                                      <p:cBhvr additive="base">
                                        <p:cTn id="14"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P spid="10"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21CF33E-5F0C-885F-2EB1-679ED6D95862}"/>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EF6DFD6F-AA59-7A3C-196A-F0FF06F168A6}"/>
              </a:ext>
            </a:extLst>
          </p:cNvPr>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0E7B2A1E-77D6-071A-A5F9-78CC3A16CCAF}"/>
              </a:ext>
            </a:extLst>
          </p:cNvPr>
          <p:cNvSpPr/>
          <p:nvPr/>
        </p:nvSpPr>
        <p:spPr>
          <a:xfrm>
            <a:off x="180431" y="1641366"/>
            <a:ext cx="11511935" cy="88153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EB8936F7-3262-99D0-FBF5-7AC35FD3AF33}"/>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2" name="Rectangle 1">
            <a:extLst>
              <a:ext uri="{FF2B5EF4-FFF2-40B4-BE49-F238E27FC236}">
                <a16:creationId xmlns:a16="http://schemas.microsoft.com/office/drawing/2014/main" id="{E4AFFA66-0DBE-76FA-017C-1124A1BED316}"/>
              </a:ext>
            </a:extLst>
          </p:cNvPr>
          <p:cNvSpPr/>
          <p:nvPr/>
        </p:nvSpPr>
        <p:spPr>
          <a:xfrm>
            <a:off x="496489" y="634335"/>
            <a:ext cx="6720388" cy="461665"/>
          </a:xfrm>
          <a:prstGeom prst="rect">
            <a:avLst/>
          </a:prstGeom>
        </p:spPr>
        <p:txBody>
          <a:bodyPr wrap="square">
            <a:spAutoFit/>
          </a:bodyPr>
          <a:lstStyle/>
          <a:p>
            <a:r>
              <a:rPr lang="en-US" sz="2400" b="1" dirty="0">
                <a:solidFill>
                  <a:srgbClr val="00B0F0"/>
                </a:solidFill>
                <a:latin typeface="Alexandria" charset="0"/>
                <a:cs typeface="Alexandria" charset="0"/>
              </a:rPr>
              <a:t>Verbal and Nonverbal Communication</a:t>
            </a:r>
          </a:p>
        </p:txBody>
      </p:sp>
      <p:sp>
        <p:nvSpPr>
          <p:cNvPr id="9" name="TextBox 8">
            <a:extLst>
              <a:ext uri="{FF2B5EF4-FFF2-40B4-BE49-F238E27FC236}">
                <a16:creationId xmlns:a16="http://schemas.microsoft.com/office/drawing/2014/main" id="{CE25C49C-4016-EDD8-3DD6-0CA117EA0CE5}"/>
              </a:ext>
            </a:extLst>
          </p:cNvPr>
          <p:cNvSpPr txBox="1"/>
          <p:nvPr/>
        </p:nvSpPr>
        <p:spPr>
          <a:xfrm>
            <a:off x="6725265" y="624892"/>
            <a:ext cx="4828492" cy="461665"/>
          </a:xfrm>
          <a:prstGeom prst="rect">
            <a:avLst/>
          </a:prstGeom>
          <a:noFill/>
        </p:spPr>
        <p:txBody>
          <a:bodyPr wrap="square" rtlCol="0">
            <a:spAutoFit/>
          </a:bodyPr>
          <a:lstStyle/>
          <a:p>
            <a:pPr algn="r"/>
            <a:r>
              <a:rPr lang="ar-SA" sz="2400" b="1" dirty="0">
                <a:solidFill>
                  <a:srgbClr val="00B0F0"/>
                </a:solidFill>
                <a:latin typeface="Alexandria" charset="0"/>
                <a:cs typeface="Alexandria" charset="0"/>
              </a:rPr>
              <a:t>التواصل اللفظي وغير اللفظي</a:t>
            </a:r>
            <a:endParaRPr lang="en-US" sz="2400" b="1" dirty="0">
              <a:solidFill>
                <a:srgbClr val="00B0F0"/>
              </a:solidFill>
              <a:latin typeface="Alexandria" charset="0"/>
              <a:cs typeface="Alexandria" charset="0"/>
            </a:endParaRPr>
          </a:p>
        </p:txBody>
      </p:sp>
      <p:sp>
        <p:nvSpPr>
          <p:cNvPr id="4" name="Rectangle 3">
            <a:extLst>
              <a:ext uri="{FF2B5EF4-FFF2-40B4-BE49-F238E27FC236}">
                <a16:creationId xmlns:a16="http://schemas.microsoft.com/office/drawing/2014/main" id="{3E12BF8C-21A9-3430-A8E8-611C3BF05F89}"/>
              </a:ext>
            </a:extLst>
          </p:cNvPr>
          <p:cNvSpPr/>
          <p:nvPr/>
        </p:nvSpPr>
        <p:spPr>
          <a:xfrm>
            <a:off x="314798" y="1848669"/>
            <a:ext cx="11238959" cy="461665"/>
          </a:xfrm>
          <a:prstGeom prst="rect">
            <a:avLst/>
          </a:prstGeom>
        </p:spPr>
        <p:txBody>
          <a:bodyPr wrap="square">
            <a:spAutoFit/>
          </a:bodyPr>
          <a:lstStyle/>
          <a:p>
            <a:pPr>
              <a:spcBef>
                <a:spcPts val="1800"/>
              </a:spcBef>
              <a:spcAft>
                <a:spcPts val="1500"/>
              </a:spcAft>
            </a:pPr>
            <a:r>
              <a:rPr lang="en-US" sz="2400" dirty="0">
                <a:solidFill>
                  <a:srgbClr val="002060"/>
                </a:solidFill>
                <a:latin typeface="Alexandria" pitchFamily="2" charset="-78"/>
                <a:ea typeface="Times New Roman" panose="02020603050405020304" pitchFamily="18" charset="0"/>
                <a:cs typeface="Alexandria" pitchFamily="2" charset="-78"/>
              </a:rPr>
              <a:t>Verbal Communication</a:t>
            </a:r>
          </a:p>
        </p:txBody>
      </p:sp>
      <p:sp>
        <p:nvSpPr>
          <p:cNvPr id="8" name="Rectangle: Rounded Corners 7">
            <a:extLst>
              <a:ext uri="{FF2B5EF4-FFF2-40B4-BE49-F238E27FC236}">
                <a16:creationId xmlns:a16="http://schemas.microsoft.com/office/drawing/2014/main" id="{868DF7CF-42BE-52F7-B4EA-605C17939A1B}"/>
              </a:ext>
            </a:extLst>
          </p:cNvPr>
          <p:cNvSpPr/>
          <p:nvPr/>
        </p:nvSpPr>
        <p:spPr>
          <a:xfrm>
            <a:off x="187286" y="2620464"/>
            <a:ext cx="11511935" cy="88153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C239E098-8F3E-1408-B021-3C965A50A35E}"/>
              </a:ext>
            </a:extLst>
          </p:cNvPr>
          <p:cNvSpPr/>
          <p:nvPr/>
        </p:nvSpPr>
        <p:spPr>
          <a:xfrm>
            <a:off x="318856" y="2801507"/>
            <a:ext cx="11238959" cy="461665"/>
          </a:xfrm>
          <a:prstGeom prst="rect">
            <a:avLst/>
          </a:prstGeom>
        </p:spPr>
        <p:txBody>
          <a:bodyPr wrap="square">
            <a:spAutoFit/>
          </a:bodyPr>
          <a:lstStyle/>
          <a:p>
            <a:pPr algn="r" rtl="1">
              <a:spcBef>
                <a:spcPts val="1800"/>
              </a:spcBef>
              <a:spcAft>
                <a:spcPts val="1500"/>
              </a:spcAft>
            </a:pPr>
            <a:r>
              <a:rPr lang="ar-SA" sz="2400" dirty="0">
                <a:solidFill>
                  <a:srgbClr val="002060"/>
                </a:solidFill>
                <a:latin typeface="Alexandria" pitchFamily="2" charset="-78"/>
                <a:ea typeface="Times New Roman" panose="02020603050405020304" pitchFamily="18" charset="0"/>
                <a:cs typeface="Alexandria" pitchFamily="2" charset="-78"/>
              </a:rPr>
              <a:t>التواصل اللفظي</a:t>
            </a:r>
          </a:p>
        </p:txBody>
      </p:sp>
      <p:pic>
        <p:nvPicPr>
          <p:cNvPr id="2050" name="Picture 2" descr="Effective Communication Skills: How to Improve Your Verbal and Nonverbal  Communication | Sangita Banerjee">
            <a:extLst>
              <a:ext uri="{FF2B5EF4-FFF2-40B4-BE49-F238E27FC236}">
                <a16:creationId xmlns:a16="http://schemas.microsoft.com/office/drawing/2014/main" id="{5478A475-3386-4DC2-E9C9-F2D3BEC240A3}"/>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l="5905" t="9112" r="3613" b="12115"/>
          <a:stretch/>
        </p:blipFill>
        <p:spPr bwMode="auto">
          <a:xfrm>
            <a:off x="3755572" y="3515847"/>
            <a:ext cx="4179061" cy="3234032"/>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43082603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1"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arn(inVertical)">
                                      <p:cBhvr>
                                        <p:cTn id="7" dur="500"/>
                                        <p:tgtEl>
                                          <p:spTgt spid="4"/>
                                        </p:tgtEl>
                                      </p:cBhvr>
                                    </p:animEffect>
                                  </p:childTnLst>
                                </p:cTn>
                              </p:par>
                              <p:par>
                                <p:cTn id="8" presetID="16" presetClass="entr" presetSubtype="21" fill="hold" grpId="0" nodeType="withEffect">
                                  <p:stCondLst>
                                    <p:cond delay="0"/>
                                  </p:stCondLst>
                                  <p:childTnLst>
                                    <p:set>
                                      <p:cBhvr>
                                        <p:cTn id="9" dur="1" fill="hold">
                                          <p:stCondLst>
                                            <p:cond delay="0"/>
                                          </p:stCondLst>
                                        </p:cTn>
                                        <p:tgtEl>
                                          <p:spTgt spid="12"/>
                                        </p:tgtEl>
                                        <p:attrNameLst>
                                          <p:attrName>style.visibility</p:attrName>
                                        </p:attrNameLst>
                                      </p:cBhvr>
                                      <p:to>
                                        <p:strVal val="visible"/>
                                      </p:to>
                                    </p:set>
                                    <p:animEffect transition="in" filter="barn(inVertical)">
                                      <p:cBhvr>
                                        <p:cTn id="10" dur="5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12"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97613BD-503D-897B-A518-981DFCA472B3}"/>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ADCB6FA5-859A-7BAB-CFFB-7DBF30B0CD32}"/>
              </a:ext>
            </a:extLst>
          </p:cNvPr>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D40D7DA9-B988-E8E2-1A23-F44CB85CAA6F}"/>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2" name="Rectangle 1">
            <a:extLst>
              <a:ext uri="{FF2B5EF4-FFF2-40B4-BE49-F238E27FC236}">
                <a16:creationId xmlns:a16="http://schemas.microsoft.com/office/drawing/2014/main" id="{9AF22A1E-E867-C0BD-CFB2-228BE783FA55}"/>
              </a:ext>
            </a:extLst>
          </p:cNvPr>
          <p:cNvSpPr/>
          <p:nvPr/>
        </p:nvSpPr>
        <p:spPr>
          <a:xfrm>
            <a:off x="496488" y="634335"/>
            <a:ext cx="7387672" cy="400110"/>
          </a:xfrm>
          <a:prstGeom prst="rect">
            <a:avLst/>
          </a:prstGeom>
        </p:spPr>
        <p:txBody>
          <a:bodyPr wrap="square">
            <a:spAutoFit/>
          </a:bodyPr>
          <a:lstStyle/>
          <a:p>
            <a:r>
              <a:rPr lang="en-US" sz="2000" b="1" dirty="0">
                <a:solidFill>
                  <a:srgbClr val="00B0F0"/>
                </a:solidFill>
                <a:latin typeface="Alexandria" charset="0"/>
                <a:cs typeface="Alexandria" charset="0"/>
              </a:rPr>
              <a:t>What is Verbal Communication?</a:t>
            </a:r>
          </a:p>
        </p:txBody>
      </p:sp>
      <p:sp>
        <p:nvSpPr>
          <p:cNvPr id="9" name="TextBox 8">
            <a:extLst>
              <a:ext uri="{FF2B5EF4-FFF2-40B4-BE49-F238E27FC236}">
                <a16:creationId xmlns:a16="http://schemas.microsoft.com/office/drawing/2014/main" id="{CA5E4655-DBEE-2452-23BB-C3660577B9D8}"/>
              </a:ext>
            </a:extLst>
          </p:cNvPr>
          <p:cNvSpPr txBox="1"/>
          <p:nvPr/>
        </p:nvSpPr>
        <p:spPr>
          <a:xfrm>
            <a:off x="6729323" y="648421"/>
            <a:ext cx="4828492" cy="384721"/>
          </a:xfrm>
          <a:prstGeom prst="rect">
            <a:avLst/>
          </a:prstGeom>
          <a:noFill/>
        </p:spPr>
        <p:txBody>
          <a:bodyPr wrap="square" rtlCol="0">
            <a:spAutoFit/>
          </a:bodyPr>
          <a:lstStyle/>
          <a:p>
            <a:pPr algn="r"/>
            <a:r>
              <a:rPr lang="ar-SA" sz="1900" b="1" dirty="0">
                <a:solidFill>
                  <a:srgbClr val="00B0F0"/>
                </a:solidFill>
                <a:latin typeface="Alexandria" charset="0"/>
                <a:cs typeface="Alexandria" charset="0"/>
              </a:rPr>
              <a:t>ما هو التواصل اللفظي؟</a:t>
            </a:r>
            <a:endParaRPr lang="en-US" sz="1900" b="1" dirty="0">
              <a:solidFill>
                <a:srgbClr val="00B0F0"/>
              </a:solidFill>
              <a:latin typeface="Alexandria" charset="0"/>
              <a:cs typeface="Alexandria" charset="0"/>
            </a:endParaRPr>
          </a:p>
        </p:txBody>
      </p:sp>
      <p:sp>
        <p:nvSpPr>
          <p:cNvPr id="3" name="Rectangle: Rounded Corners 2">
            <a:extLst>
              <a:ext uri="{FF2B5EF4-FFF2-40B4-BE49-F238E27FC236}">
                <a16:creationId xmlns:a16="http://schemas.microsoft.com/office/drawing/2014/main" id="{F372CCBB-29DB-4FD9-A77C-EDB9D230A844}"/>
              </a:ext>
            </a:extLst>
          </p:cNvPr>
          <p:cNvSpPr/>
          <p:nvPr/>
        </p:nvSpPr>
        <p:spPr>
          <a:xfrm>
            <a:off x="638242" y="1704014"/>
            <a:ext cx="5457757" cy="479747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 name="Rectangle: Rounded Corners 24">
            <a:extLst>
              <a:ext uri="{FF2B5EF4-FFF2-40B4-BE49-F238E27FC236}">
                <a16:creationId xmlns:a16="http://schemas.microsoft.com/office/drawing/2014/main" id="{762F5E65-171C-D998-B523-1768F3C4B427}"/>
              </a:ext>
            </a:extLst>
          </p:cNvPr>
          <p:cNvSpPr/>
          <p:nvPr/>
        </p:nvSpPr>
        <p:spPr>
          <a:xfrm>
            <a:off x="6440129" y="1704014"/>
            <a:ext cx="5113628" cy="479747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dirty="0"/>
              <a:t>حل النزاعات: يمكن أن يكون التواصل وجهاً لوجه فعالاً في حل النزاعات، لأنه يسمح بالتفاعل في الوقت الفعلي، والاستماع النشط، والفرصة لمعالجة المخاوف بشكل مباشر.</a:t>
            </a:r>
            <a:endParaRPr lang="en-US" dirty="0"/>
          </a:p>
        </p:txBody>
      </p:sp>
      <p:sp>
        <p:nvSpPr>
          <p:cNvPr id="7" name="Rectangle 6">
            <a:extLst>
              <a:ext uri="{FF2B5EF4-FFF2-40B4-BE49-F238E27FC236}">
                <a16:creationId xmlns:a16="http://schemas.microsoft.com/office/drawing/2014/main" id="{6460CA40-301A-29C6-B3D7-CD3CC0B3AE18}"/>
              </a:ext>
            </a:extLst>
          </p:cNvPr>
          <p:cNvSpPr/>
          <p:nvPr/>
        </p:nvSpPr>
        <p:spPr>
          <a:xfrm>
            <a:off x="845574" y="1817150"/>
            <a:ext cx="4955458" cy="4201150"/>
          </a:xfrm>
          <a:prstGeom prst="rect">
            <a:avLst/>
          </a:prstGeom>
        </p:spPr>
        <p:txBody>
          <a:bodyPr wrap="square">
            <a:spAutoFit/>
          </a:bodyPr>
          <a:lstStyle/>
          <a:p>
            <a:pPr marL="457200" indent="-457200" algn="just">
              <a:lnSpc>
                <a:spcPct val="200000"/>
              </a:lnSpc>
              <a:buFont typeface="Arial" panose="020B0604020202020204" pitchFamily="34" charset="0"/>
              <a:buChar char="•"/>
            </a:pPr>
            <a:r>
              <a:rPr lang="en-US" sz="1700" b="1" dirty="0">
                <a:solidFill>
                  <a:schemeClr val="accent6">
                    <a:lumMod val="50000"/>
                  </a:schemeClr>
                </a:solidFill>
                <a:latin typeface="Alexandria" pitchFamily="2" charset="-78"/>
                <a:cs typeface="Alexandria" pitchFamily="2" charset="-78"/>
              </a:rPr>
              <a:t>Verbal communication </a:t>
            </a:r>
            <a:r>
              <a:rPr lang="en-US" sz="1700" dirty="0">
                <a:latin typeface="Alexandria Light" pitchFamily="2" charset="-78"/>
                <a:cs typeface="Alexandria Light" pitchFamily="2" charset="-78"/>
              </a:rPr>
              <a:t>encompasses both our spoken words and our verbal fillers (e.g., um, like).</a:t>
            </a:r>
          </a:p>
          <a:p>
            <a:pPr marL="457200" indent="-457200" algn="just">
              <a:lnSpc>
                <a:spcPct val="200000"/>
              </a:lnSpc>
              <a:buFont typeface="Arial" panose="020B0604020202020204" pitchFamily="34" charset="0"/>
              <a:buChar char="•"/>
            </a:pPr>
            <a:r>
              <a:rPr lang="en-US" sz="1700" dirty="0">
                <a:latin typeface="Alexandria Light" pitchFamily="2" charset="-78"/>
                <a:cs typeface="Alexandria Light" pitchFamily="2" charset="-78"/>
              </a:rPr>
              <a:t>Verbal messages are created through language. </a:t>
            </a:r>
          </a:p>
          <a:p>
            <a:pPr marL="457200" indent="-457200" algn="just">
              <a:lnSpc>
                <a:spcPct val="200000"/>
              </a:lnSpc>
              <a:buFont typeface="Arial" panose="020B0604020202020204" pitchFamily="34" charset="0"/>
              <a:buChar char="•"/>
            </a:pPr>
            <a:r>
              <a:rPr lang="en-US" sz="1700" dirty="0">
                <a:latin typeface="Alexandria Light" pitchFamily="2" charset="-78"/>
                <a:cs typeface="Alexandria Light" pitchFamily="2" charset="-78"/>
              </a:rPr>
              <a:t>Effective communication involves accurate interpretations of others’ verbal messages as meaning is co-created.</a:t>
            </a:r>
          </a:p>
        </p:txBody>
      </p:sp>
      <p:sp>
        <p:nvSpPr>
          <p:cNvPr id="10" name="Rectangle 9">
            <a:extLst>
              <a:ext uri="{FF2B5EF4-FFF2-40B4-BE49-F238E27FC236}">
                <a16:creationId xmlns:a16="http://schemas.microsoft.com/office/drawing/2014/main" id="{DABE7421-9C45-83AF-785E-15A3A10FD688}"/>
              </a:ext>
            </a:extLst>
          </p:cNvPr>
          <p:cNvSpPr/>
          <p:nvPr/>
        </p:nvSpPr>
        <p:spPr>
          <a:xfrm>
            <a:off x="6476541" y="1817150"/>
            <a:ext cx="4955458" cy="4099712"/>
          </a:xfrm>
          <a:prstGeom prst="rect">
            <a:avLst/>
          </a:prstGeom>
        </p:spPr>
        <p:txBody>
          <a:bodyPr wrap="square">
            <a:spAutoFit/>
          </a:bodyPr>
          <a:lstStyle/>
          <a:p>
            <a:pPr marL="457200" indent="-457200" algn="just" rtl="1">
              <a:lnSpc>
                <a:spcPct val="200000"/>
              </a:lnSpc>
              <a:buFont typeface="Arial" panose="020B0604020202020204" pitchFamily="34" charset="0"/>
              <a:buChar char="•"/>
            </a:pPr>
            <a:r>
              <a:rPr lang="ar-SA" sz="1900" b="1" dirty="0">
                <a:solidFill>
                  <a:schemeClr val="accent6">
                    <a:lumMod val="50000"/>
                  </a:schemeClr>
                </a:solidFill>
                <a:latin typeface="Alexandria" pitchFamily="2" charset="-78"/>
                <a:cs typeface="Alexandria" pitchFamily="2" charset="-78"/>
              </a:rPr>
              <a:t>التواصل اللفظي </a:t>
            </a:r>
            <a:r>
              <a:rPr lang="ar-SA" sz="1900" dirty="0">
                <a:latin typeface="Alexandria Light" pitchFamily="2" charset="-78"/>
                <a:cs typeface="Alexandria Light" pitchFamily="2" charset="-78"/>
              </a:rPr>
              <a:t>يشتمل على كلماتنا المنطوقة وحشونا اللفظي (على سبيل المثال، </a:t>
            </a:r>
            <a:r>
              <a:rPr lang="ar-SA" sz="1900" dirty="0" err="1">
                <a:latin typeface="Alexandria Light" pitchFamily="2" charset="-78"/>
                <a:cs typeface="Alexandria Light" pitchFamily="2" charset="-78"/>
              </a:rPr>
              <a:t>أممم</a:t>
            </a:r>
            <a:r>
              <a:rPr lang="ar-SA" sz="1900" dirty="0">
                <a:latin typeface="Alexandria Light" pitchFamily="2" charset="-78"/>
                <a:cs typeface="Alexandria Light" pitchFamily="2" charset="-78"/>
              </a:rPr>
              <a:t>، مثل).</a:t>
            </a:r>
          </a:p>
          <a:p>
            <a:pPr marL="457200" indent="-457200" algn="just" rtl="1">
              <a:lnSpc>
                <a:spcPct val="200000"/>
              </a:lnSpc>
              <a:buFont typeface="Arial" panose="020B0604020202020204" pitchFamily="34" charset="0"/>
              <a:buChar char="•"/>
            </a:pPr>
            <a:r>
              <a:rPr lang="ar-SA" sz="1900" dirty="0">
                <a:latin typeface="Alexandria Light" pitchFamily="2" charset="-78"/>
                <a:cs typeface="Alexandria Light" pitchFamily="2" charset="-78"/>
              </a:rPr>
              <a:t>يتم إنشاء الرسائل اللفظية من خلال اللغة.</a:t>
            </a:r>
          </a:p>
          <a:p>
            <a:pPr marL="457200" indent="-457200" algn="just" rtl="1">
              <a:lnSpc>
                <a:spcPct val="200000"/>
              </a:lnSpc>
              <a:buFont typeface="Arial" panose="020B0604020202020204" pitchFamily="34" charset="0"/>
              <a:buChar char="•"/>
            </a:pPr>
            <a:r>
              <a:rPr lang="ar-SA" sz="1900" dirty="0">
                <a:latin typeface="Alexandria Light" pitchFamily="2" charset="-78"/>
                <a:cs typeface="Alexandria Light" pitchFamily="2" charset="-78"/>
              </a:rPr>
              <a:t>يتضمن التواصل الفعال تفسيرات دقيقة للرسائل اللفظية للآخرين حيث يتم إنشاء المعنى بشكل مشترك..</a:t>
            </a:r>
          </a:p>
        </p:txBody>
      </p:sp>
      <p:sp>
        <p:nvSpPr>
          <p:cNvPr id="4" name="TextBox 3">
            <a:extLst>
              <a:ext uri="{FF2B5EF4-FFF2-40B4-BE49-F238E27FC236}">
                <a16:creationId xmlns:a16="http://schemas.microsoft.com/office/drawing/2014/main" id="{D02DC1CB-35EE-502C-38FD-EC65FB3EBD99}"/>
              </a:ext>
            </a:extLst>
          </p:cNvPr>
          <p:cNvSpPr txBox="1"/>
          <p:nvPr/>
        </p:nvSpPr>
        <p:spPr>
          <a:xfrm>
            <a:off x="0" y="6646605"/>
            <a:ext cx="1747520" cy="261610"/>
          </a:xfrm>
          <a:prstGeom prst="rect">
            <a:avLst/>
          </a:prstGeom>
          <a:noFill/>
          <a:ln>
            <a:solidFill>
              <a:schemeClr val="bg1"/>
            </a:solidFill>
          </a:ln>
        </p:spPr>
        <p:txBody>
          <a:bodyPr wrap="square" rtlCol="0">
            <a:spAutoFit/>
          </a:bodyPr>
          <a:lstStyle/>
          <a:p>
            <a:r>
              <a:rPr lang="en-US" sz="1100" dirty="0">
                <a:latin typeface="Alexandria" pitchFamily="2" charset="-78"/>
                <a:cs typeface="Alexandria" pitchFamily="2" charset="-78"/>
              </a:rPr>
              <a:t>Dr. Raef Baraka</a:t>
            </a:r>
          </a:p>
        </p:txBody>
      </p:sp>
    </p:spTree>
    <p:extLst>
      <p:ext uri="{BB962C8B-B14F-4D97-AF65-F5344CB8AC3E}">
        <p14:creationId xmlns:p14="http://schemas.microsoft.com/office/powerpoint/2010/main" val="291858490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10"/>
                                        </p:tgtEl>
                                        <p:attrNameLst>
                                          <p:attrName>style.visibility</p:attrName>
                                        </p:attrNameLst>
                                      </p:cBhvr>
                                      <p:to>
                                        <p:strVal val="visible"/>
                                      </p:to>
                                    </p:set>
                                    <p:anim calcmode="lin" valueType="num">
                                      <p:cBhvr additive="base">
                                        <p:cTn id="13" dur="500" fill="hold"/>
                                        <p:tgtEl>
                                          <p:spTgt spid="10"/>
                                        </p:tgtEl>
                                        <p:attrNameLst>
                                          <p:attrName>ppt_x</p:attrName>
                                        </p:attrNameLst>
                                      </p:cBhvr>
                                      <p:tavLst>
                                        <p:tav tm="0">
                                          <p:val>
                                            <p:strVal val="#ppt_x"/>
                                          </p:val>
                                        </p:tav>
                                        <p:tav tm="100000">
                                          <p:val>
                                            <p:strVal val="#ppt_x"/>
                                          </p:val>
                                        </p:tav>
                                      </p:tavLst>
                                    </p:anim>
                                    <p:anim calcmode="lin" valueType="num">
                                      <p:cBhvr additive="base">
                                        <p:cTn id="14"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10"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63D2579-5314-180A-D8DD-EE3838B010D1}"/>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EE4236A2-B8B5-EE1B-51E4-BAD5BD472CC7}"/>
              </a:ext>
            </a:extLst>
          </p:cNvPr>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843D13BB-387B-0416-AF0D-E7026CCA20A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2" name="Rectangle 1">
            <a:extLst>
              <a:ext uri="{FF2B5EF4-FFF2-40B4-BE49-F238E27FC236}">
                <a16:creationId xmlns:a16="http://schemas.microsoft.com/office/drawing/2014/main" id="{8115DFF1-0075-4811-858B-CDBEF7278EEF}"/>
              </a:ext>
            </a:extLst>
          </p:cNvPr>
          <p:cNvSpPr/>
          <p:nvPr/>
        </p:nvSpPr>
        <p:spPr>
          <a:xfrm>
            <a:off x="496488" y="634335"/>
            <a:ext cx="7387672" cy="400110"/>
          </a:xfrm>
          <a:prstGeom prst="rect">
            <a:avLst/>
          </a:prstGeom>
        </p:spPr>
        <p:txBody>
          <a:bodyPr wrap="square">
            <a:spAutoFit/>
          </a:bodyPr>
          <a:lstStyle/>
          <a:p>
            <a:r>
              <a:rPr lang="en-US" sz="2000" b="1" dirty="0">
                <a:solidFill>
                  <a:srgbClr val="00B0F0"/>
                </a:solidFill>
                <a:latin typeface="Alexandria" charset="0"/>
                <a:cs typeface="Alexandria" charset="0"/>
              </a:rPr>
              <a:t>What is Verbal Communication?</a:t>
            </a:r>
          </a:p>
        </p:txBody>
      </p:sp>
      <p:sp>
        <p:nvSpPr>
          <p:cNvPr id="9" name="TextBox 8">
            <a:extLst>
              <a:ext uri="{FF2B5EF4-FFF2-40B4-BE49-F238E27FC236}">
                <a16:creationId xmlns:a16="http://schemas.microsoft.com/office/drawing/2014/main" id="{94B62B41-87DD-E951-CB3A-AEC69534A79E}"/>
              </a:ext>
            </a:extLst>
          </p:cNvPr>
          <p:cNvSpPr txBox="1"/>
          <p:nvPr/>
        </p:nvSpPr>
        <p:spPr>
          <a:xfrm>
            <a:off x="6729323" y="648421"/>
            <a:ext cx="4828492" cy="384721"/>
          </a:xfrm>
          <a:prstGeom prst="rect">
            <a:avLst/>
          </a:prstGeom>
          <a:noFill/>
        </p:spPr>
        <p:txBody>
          <a:bodyPr wrap="square" rtlCol="0">
            <a:spAutoFit/>
          </a:bodyPr>
          <a:lstStyle/>
          <a:p>
            <a:pPr algn="r"/>
            <a:r>
              <a:rPr lang="ar-SA" sz="1900" b="1" dirty="0">
                <a:solidFill>
                  <a:srgbClr val="00B0F0"/>
                </a:solidFill>
                <a:latin typeface="Alexandria" charset="0"/>
                <a:cs typeface="Alexandria" charset="0"/>
              </a:rPr>
              <a:t>ما هو التواصل اللفظي؟</a:t>
            </a:r>
            <a:endParaRPr lang="en-US" sz="1900" b="1" dirty="0">
              <a:solidFill>
                <a:srgbClr val="00B0F0"/>
              </a:solidFill>
              <a:latin typeface="Alexandria" charset="0"/>
              <a:cs typeface="Alexandria" charset="0"/>
            </a:endParaRPr>
          </a:p>
        </p:txBody>
      </p:sp>
      <p:sp>
        <p:nvSpPr>
          <p:cNvPr id="3" name="Rectangle: Rounded Corners 2">
            <a:extLst>
              <a:ext uri="{FF2B5EF4-FFF2-40B4-BE49-F238E27FC236}">
                <a16:creationId xmlns:a16="http://schemas.microsoft.com/office/drawing/2014/main" id="{1B0FCBF0-F10C-45D6-D533-F5D9A9AFF332}"/>
              </a:ext>
            </a:extLst>
          </p:cNvPr>
          <p:cNvSpPr/>
          <p:nvPr/>
        </p:nvSpPr>
        <p:spPr>
          <a:xfrm>
            <a:off x="638242" y="1704014"/>
            <a:ext cx="5457757" cy="491637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 name="Rectangle: Rounded Corners 24">
            <a:extLst>
              <a:ext uri="{FF2B5EF4-FFF2-40B4-BE49-F238E27FC236}">
                <a16:creationId xmlns:a16="http://schemas.microsoft.com/office/drawing/2014/main" id="{72796BCF-B2B1-050E-A9FE-770E1428C8F5}"/>
              </a:ext>
            </a:extLst>
          </p:cNvPr>
          <p:cNvSpPr/>
          <p:nvPr/>
        </p:nvSpPr>
        <p:spPr>
          <a:xfrm>
            <a:off x="6440129" y="1704014"/>
            <a:ext cx="5113628" cy="491637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dirty="0"/>
              <a:t>حل النزاعات: يمكن أن يكون التواصل وجهاً لوجه فعالاً في حل النزاعات، لأنه يسمح بالتفاعل في الوقت الفعلي، والاستماع النشط، والفرصة لمعالجة المخاوف بشكل مباشر.</a:t>
            </a:r>
            <a:endParaRPr lang="en-US" dirty="0"/>
          </a:p>
        </p:txBody>
      </p:sp>
      <p:sp>
        <p:nvSpPr>
          <p:cNvPr id="7" name="Rectangle 6">
            <a:extLst>
              <a:ext uri="{FF2B5EF4-FFF2-40B4-BE49-F238E27FC236}">
                <a16:creationId xmlns:a16="http://schemas.microsoft.com/office/drawing/2014/main" id="{0741BA11-7555-1703-CB00-B6CCDEF60BD8}"/>
              </a:ext>
            </a:extLst>
          </p:cNvPr>
          <p:cNvSpPr/>
          <p:nvPr/>
        </p:nvSpPr>
        <p:spPr>
          <a:xfrm>
            <a:off x="845574" y="1817150"/>
            <a:ext cx="4955458" cy="4803238"/>
          </a:xfrm>
          <a:prstGeom prst="rect">
            <a:avLst/>
          </a:prstGeom>
        </p:spPr>
        <p:txBody>
          <a:bodyPr wrap="square">
            <a:spAutoFit/>
          </a:bodyPr>
          <a:lstStyle/>
          <a:p>
            <a:pPr marL="457200" indent="-457200" algn="just">
              <a:lnSpc>
                <a:spcPct val="150000"/>
              </a:lnSpc>
              <a:buFont typeface="Arial" panose="020B0604020202020204" pitchFamily="34" charset="0"/>
              <a:buChar char="•"/>
            </a:pPr>
            <a:r>
              <a:rPr lang="en-US" sz="1700" dirty="0">
                <a:latin typeface="Alexandria Light" pitchFamily="2" charset="-78"/>
                <a:cs typeface="Alexandria Light" pitchFamily="2" charset="-78"/>
              </a:rPr>
              <a:t>If the meanings of the words are not accurately co-created, your communication will not be understood.</a:t>
            </a:r>
          </a:p>
          <a:p>
            <a:pPr marL="457200" indent="-457200" algn="just">
              <a:lnSpc>
                <a:spcPct val="150000"/>
              </a:lnSpc>
              <a:buFont typeface="Arial" panose="020B0604020202020204" pitchFamily="34" charset="0"/>
              <a:buChar char="•"/>
            </a:pPr>
            <a:r>
              <a:rPr lang="en-US" sz="1900" b="1" dirty="0">
                <a:solidFill>
                  <a:schemeClr val="accent6">
                    <a:lumMod val="50000"/>
                  </a:schemeClr>
                </a:solidFill>
                <a:latin typeface="Alexandria" pitchFamily="2" charset="-78"/>
                <a:cs typeface="Alexandria" pitchFamily="2" charset="-78"/>
              </a:rPr>
              <a:t>As a professional</a:t>
            </a:r>
            <a:r>
              <a:rPr lang="en-US" sz="1700" dirty="0">
                <a:latin typeface="Alexandria Light" pitchFamily="2" charset="-78"/>
                <a:cs typeface="Alexandria Light" pitchFamily="2" charset="-78"/>
              </a:rPr>
              <a:t>, you must make effective use of your language skills and improve your ability to interpret other people’s messages.</a:t>
            </a:r>
          </a:p>
          <a:p>
            <a:pPr marL="457200" indent="-457200" algn="just">
              <a:lnSpc>
                <a:spcPct val="150000"/>
              </a:lnSpc>
              <a:buFont typeface="Arial" panose="020B0604020202020204" pitchFamily="34" charset="0"/>
              <a:buChar char="•"/>
            </a:pPr>
            <a:r>
              <a:rPr lang="en-US" sz="1700" dirty="0">
                <a:latin typeface="Alexandria Light" pitchFamily="2" charset="-78"/>
                <a:cs typeface="Alexandria Light" pitchFamily="2" charset="-78"/>
              </a:rPr>
              <a:t>The </a:t>
            </a:r>
            <a:r>
              <a:rPr lang="en-US" sz="1900" b="1" dirty="0">
                <a:solidFill>
                  <a:schemeClr val="accent6">
                    <a:lumMod val="50000"/>
                  </a:schemeClr>
                </a:solidFill>
                <a:latin typeface="Alexandria" pitchFamily="2" charset="-78"/>
                <a:cs typeface="Alexandria" pitchFamily="2" charset="-78"/>
              </a:rPr>
              <a:t>symbols</a:t>
            </a:r>
            <a:r>
              <a:rPr lang="en-US" sz="1700" dirty="0">
                <a:latin typeface="Alexandria Light" pitchFamily="2" charset="-78"/>
                <a:cs typeface="Alexandria Light" pitchFamily="2" charset="-78"/>
              </a:rPr>
              <a:t> communicators use are abstract, vague, and sometimes arbitrary. Because symbols can make things a bit off or fuzzy, we have to interpret the meaning.</a:t>
            </a:r>
          </a:p>
        </p:txBody>
      </p:sp>
      <p:sp>
        <p:nvSpPr>
          <p:cNvPr id="10" name="Rectangle 9">
            <a:extLst>
              <a:ext uri="{FF2B5EF4-FFF2-40B4-BE49-F238E27FC236}">
                <a16:creationId xmlns:a16="http://schemas.microsoft.com/office/drawing/2014/main" id="{5B5C6982-1887-64FD-D2E9-03EB224C56FF}"/>
              </a:ext>
            </a:extLst>
          </p:cNvPr>
          <p:cNvSpPr/>
          <p:nvPr/>
        </p:nvSpPr>
        <p:spPr>
          <a:xfrm>
            <a:off x="6476541" y="1817150"/>
            <a:ext cx="4955458" cy="4847481"/>
          </a:xfrm>
          <a:prstGeom prst="rect">
            <a:avLst/>
          </a:prstGeom>
        </p:spPr>
        <p:txBody>
          <a:bodyPr wrap="square">
            <a:spAutoFit/>
          </a:bodyPr>
          <a:lstStyle/>
          <a:p>
            <a:pPr marL="457200" indent="-457200" algn="just" rtl="1">
              <a:lnSpc>
                <a:spcPct val="200000"/>
              </a:lnSpc>
              <a:buFont typeface="Arial" panose="020B0604020202020204" pitchFamily="34" charset="0"/>
              <a:buChar char="•"/>
            </a:pPr>
            <a:r>
              <a:rPr lang="ar-SA" sz="1700" dirty="0">
                <a:latin typeface="Alexandria Light" pitchFamily="2" charset="-78"/>
                <a:cs typeface="Alexandria Light" pitchFamily="2" charset="-78"/>
              </a:rPr>
              <a:t>إذا لم يتم إنشاء معاني الكلمات بشكل دقيق، فلن يتم فهم تواصلك.</a:t>
            </a:r>
          </a:p>
          <a:p>
            <a:pPr marL="457200" indent="-457200" algn="just" rtl="1">
              <a:lnSpc>
                <a:spcPct val="200000"/>
              </a:lnSpc>
              <a:buFont typeface="Arial" panose="020B0604020202020204" pitchFamily="34" charset="0"/>
              <a:buChar char="•"/>
            </a:pPr>
            <a:r>
              <a:rPr lang="ar-SA" sz="1900" b="1" dirty="0">
                <a:solidFill>
                  <a:schemeClr val="accent6">
                    <a:lumMod val="50000"/>
                  </a:schemeClr>
                </a:solidFill>
                <a:latin typeface="Alexandria" pitchFamily="2" charset="-78"/>
                <a:cs typeface="Alexandria" pitchFamily="2" charset="-78"/>
              </a:rPr>
              <a:t>في السياق المهني</a:t>
            </a:r>
            <a:r>
              <a:rPr lang="ar-SA" sz="1700" dirty="0">
                <a:latin typeface="Alexandria Light" pitchFamily="2" charset="-78"/>
                <a:cs typeface="Alexandria Light" pitchFamily="2" charset="-78"/>
              </a:rPr>
              <a:t>، يجب عليك استخدام مهاراتك اللغوية بشكل فعال وتحسين قدرتك على تفسير رسائل الآخرين.</a:t>
            </a:r>
          </a:p>
          <a:p>
            <a:pPr marL="457200" indent="-457200" algn="just" rtl="1">
              <a:lnSpc>
                <a:spcPct val="200000"/>
              </a:lnSpc>
              <a:buFont typeface="Arial" panose="020B0604020202020204" pitchFamily="34" charset="0"/>
              <a:buChar char="•"/>
            </a:pPr>
            <a:r>
              <a:rPr lang="ar-SA" sz="1900" b="1" dirty="0">
                <a:solidFill>
                  <a:schemeClr val="accent6">
                    <a:lumMod val="50000"/>
                  </a:schemeClr>
                </a:solidFill>
                <a:latin typeface="Alexandria" pitchFamily="2" charset="-78"/>
                <a:cs typeface="Alexandria" pitchFamily="2" charset="-78"/>
              </a:rPr>
              <a:t>الرموز</a:t>
            </a:r>
            <a:r>
              <a:rPr lang="ar-SA" sz="1700" dirty="0">
                <a:latin typeface="Alexandria Light" pitchFamily="2" charset="-78"/>
                <a:cs typeface="Alexandria Light" pitchFamily="2" charset="-78"/>
              </a:rPr>
              <a:t> التي يستخدمها المتواصلون مجردة وغامضة وأحيانًا تعسفية. ولأن الرموز يمكن أن تجعل الأمور غير واضحة أو غامضة بعض الشيء، يتعين علينا تفسير المعنى الخاص بها.</a:t>
            </a:r>
          </a:p>
        </p:txBody>
      </p:sp>
      <p:sp>
        <p:nvSpPr>
          <p:cNvPr id="4" name="TextBox 3">
            <a:extLst>
              <a:ext uri="{FF2B5EF4-FFF2-40B4-BE49-F238E27FC236}">
                <a16:creationId xmlns:a16="http://schemas.microsoft.com/office/drawing/2014/main" id="{D23E778A-1358-7A6F-04B7-62C68C28975C}"/>
              </a:ext>
            </a:extLst>
          </p:cNvPr>
          <p:cNvSpPr txBox="1"/>
          <p:nvPr/>
        </p:nvSpPr>
        <p:spPr>
          <a:xfrm>
            <a:off x="0" y="6646605"/>
            <a:ext cx="1747520" cy="261610"/>
          </a:xfrm>
          <a:prstGeom prst="rect">
            <a:avLst/>
          </a:prstGeom>
          <a:noFill/>
          <a:ln>
            <a:solidFill>
              <a:schemeClr val="bg1"/>
            </a:solidFill>
          </a:ln>
        </p:spPr>
        <p:txBody>
          <a:bodyPr wrap="square" rtlCol="0">
            <a:spAutoFit/>
          </a:bodyPr>
          <a:lstStyle/>
          <a:p>
            <a:r>
              <a:rPr lang="en-US" sz="1100" dirty="0">
                <a:latin typeface="Alexandria" pitchFamily="2" charset="-78"/>
                <a:cs typeface="Alexandria" pitchFamily="2" charset="-78"/>
              </a:rPr>
              <a:t>Dr. Raef Baraka</a:t>
            </a:r>
          </a:p>
        </p:txBody>
      </p:sp>
    </p:spTree>
    <p:extLst>
      <p:ext uri="{BB962C8B-B14F-4D97-AF65-F5344CB8AC3E}">
        <p14:creationId xmlns:p14="http://schemas.microsoft.com/office/powerpoint/2010/main" val="10225906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10"/>
                                        </p:tgtEl>
                                        <p:attrNameLst>
                                          <p:attrName>style.visibility</p:attrName>
                                        </p:attrNameLst>
                                      </p:cBhvr>
                                      <p:to>
                                        <p:strVal val="visible"/>
                                      </p:to>
                                    </p:set>
                                    <p:anim calcmode="lin" valueType="num">
                                      <p:cBhvr additive="base">
                                        <p:cTn id="13" dur="500" fill="hold"/>
                                        <p:tgtEl>
                                          <p:spTgt spid="10"/>
                                        </p:tgtEl>
                                        <p:attrNameLst>
                                          <p:attrName>ppt_x</p:attrName>
                                        </p:attrNameLst>
                                      </p:cBhvr>
                                      <p:tavLst>
                                        <p:tav tm="0">
                                          <p:val>
                                            <p:strVal val="#ppt_x"/>
                                          </p:val>
                                        </p:tav>
                                        <p:tav tm="100000">
                                          <p:val>
                                            <p:strVal val="#ppt_x"/>
                                          </p:val>
                                        </p:tav>
                                      </p:tavLst>
                                    </p:anim>
                                    <p:anim calcmode="lin" valueType="num">
                                      <p:cBhvr additive="base">
                                        <p:cTn id="14"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10"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4D836AB-0920-6161-8A4D-815E6FFECEDB}"/>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96DAC37B-5015-2039-65EF-40AC0C2ED01D}"/>
              </a:ext>
            </a:extLst>
          </p:cNvPr>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554C6A53-1149-34B2-8FE6-15B0DBB023C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2" name="Rectangle 1">
            <a:extLst>
              <a:ext uri="{FF2B5EF4-FFF2-40B4-BE49-F238E27FC236}">
                <a16:creationId xmlns:a16="http://schemas.microsoft.com/office/drawing/2014/main" id="{F7448D78-3253-B72D-ACA7-DC6172272451}"/>
              </a:ext>
            </a:extLst>
          </p:cNvPr>
          <p:cNvSpPr/>
          <p:nvPr/>
        </p:nvSpPr>
        <p:spPr>
          <a:xfrm>
            <a:off x="496488" y="634335"/>
            <a:ext cx="7387672" cy="400110"/>
          </a:xfrm>
          <a:prstGeom prst="rect">
            <a:avLst/>
          </a:prstGeom>
        </p:spPr>
        <p:txBody>
          <a:bodyPr wrap="square">
            <a:spAutoFit/>
          </a:bodyPr>
          <a:lstStyle/>
          <a:p>
            <a:r>
              <a:rPr lang="en-US" sz="2000" b="1" dirty="0">
                <a:solidFill>
                  <a:srgbClr val="00B0F0"/>
                </a:solidFill>
                <a:latin typeface="Alexandria" charset="0"/>
                <a:cs typeface="Alexandria" charset="0"/>
              </a:rPr>
              <a:t>What is Verbal Communication?</a:t>
            </a:r>
          </a:p>
        </p:txBody>
      </p:sp>
      <p:sp>
        <p:nvSpPr>
          <p:cNvPr id="9" name="TextBox 8">
            <a:extLst>
              <a:ext uri="{FF2B5EF4-FFF2-40B4-BE49-F238E27FC236}">
                <a16:creationId xmlns:a16="http://schemas.microsoft.com/office/drawing/2014/main" id="{2AFB9E25-78D4-6D9A-1232-5F34B5F3B440}"/>
              </a:ext>
            </a:extLst>
          </p:cNvPr>
          <p:cNvSpPr txBox="1"/>
          <p:nvPr/>
        </p:nvSpPr>
        <p:spPr>
          <a:xfrm>
            <a:off x="6729323" y="648421"/>
            <a:ext cx="4828492" cy="384721"/>
          </a:xfrm>
          <a:prstGeom prst="rect">
            <a:avLst/>
          </a:prstGeom>
          <a:noFill/>
        </p:spPr>
        <p:txBody>
          <a:bodyPr wrap="square" rtlCol="0">
            <a:spAutoFit/>
          </a:bodyPr>
          <a:lstStyle/>
          <a:p>
            <a:pPr algn="r"/>
            <a:r>
              <a:rPr lang="ar-SA" sz="1900" b="1" dirty="0">
                <a:solidFill>
                  <a:srgbClr val="00B0F0"/>
                </a:solidFill>
                <a:latin typeface="Alexandria" charset="0"/>
                <a:cs typeface="Alexandria" charset="0"/>
              </a:rPr>
              <a:t>ما هو التواصل اللفظي؟</a:t>
            </a:r>
            <a:endParaRPr lang="en-US" sz="1900" b="1" dirty="0">
              <a:solidFill>
                <a:srgbClr val="00B0F0"/>
              </a:solidFill>
              <a:latin typeface="Alexandria" charset="0"/>
              <a:cs typeface="Alexandria" charset="0"/>
            </a:endParaRPr>
          </a:p>
        </p:txBody>
      </p:sp>
      <p:sp>
        <p:nvSpPr>
          <p:cNvPr id="3" name="Rectangle: Rounded Corners 2">
            <a:extLst>
              <a:ext uri="{FF2B5EF4-FFF2-40B4-BE49-F238E27FC236}">
                <a16:creationId xmlns:a16="http://schemas.microsoft.com/office/drawing/2014/main" id="{C38C307E-8554-E8B2-F3D4-4D2CD79950A2}"/>
              </a:ext>
            </a:extLst>
          </p:cNvPr>
          <p:cNvSpPr/>
          <p:nvPr/>
        </p:nvSpPr>
        <p:spPr>
          <a:xfrm>
            <a:off x="638242" y="1704014"/>
            <a:ext cx="5457757" cy="491637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 name="Rectangle: Rounded Corners 24">
            <a:extLst>
              <a:ext uri="{FF2B5EF4-FFF2-40B4-BE49-F238E27FC236}">
                <a16:creationId xmlns:a16="http://schemas.microsoft.com/office/drawing/2014/main" id="{51A01B25-A41A-CEFB-1EEF-933E831ADE32}"/>
              </a:ext>
            </a:extLst>
          </p:cNvPr>
          <p:cNvSpPr/>
          <p:nvPr/>
        </p:nvSpPr>
        <p:spPr>
          <a:xfrm>
            <a:off x="6440129" y="1704014"/>
            <a:ext cx="5113628" cy="491637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dirty="0"/>
              <a:t>حل النزاعات: يمكن أن يكون التواصل وجهاً لوجه فعالاً في حل النزاعات، لأنه يسمح بالتفاعل في الوقت الفعلي، والاستماع النشط، والفرصة لمعالجة المخاوف بشكل مباشر.</a:t>
            </a:r>
            <a:endParaRPr lang="en-US" dirty="0"/>
          </a:p>
        </p:txBody>
      </p:sp>
      <p:sp>
        <p:nvSpPr>
          <p:cNvPr id="7" name="Rectangle 6">
            <a:extLst>
              <a:ext uri="{FF2B5EF4-FFF2-40B4-BE49-F238E27FC236}">
                <a16:creationId xmlns:a16="http://schemas.microsoft.com/office/drawing/2014/main" id="{D1855939-D073-C758-F551-8258941D92EB}"/>
              </a:ext>
            </a:extLst>
          </p:cNvPr>
          <p:cNvSpPr/>
          <p:nvPr/>
        </p:nvSpPr>
        <p:spPr>
          <a:xfrm>
            <a:off x="845574" y="1817150"/>
            <a:ext cx="4955458" cy="4200445"/>
          </a:xfrm>
          <a:prstGeom prst="rect">
            <a:avLst/>
          </a:prstGeom>
        </p:spPr>
        <p:txBody>
          <a:bodyPr wrap="square">
            <a:spAutoFit/>
          </a:bodyPr>
          <a:lstStyle/>
          <a:p>
            <a:pPr marL="457200" indent="-457200" algn="just">
              <a:lnSpc>
                <a:spcPct val="150000"/>
              </a:lnSpc>
              <a:buFont typeface="Arial" panose="020B0604020202020204" pitchFamily="34" charset="0"/>
              <a:buChar char="•"/>
            </a:pPr>
            <a:r>
              <a:rPr lang="en-US" dirty="0">
                <a:latin typeface="Alexandria Light" pitchFamily="2" charset="-78"/>
                <a:cs typeface="Alexandria Light" pitchFamily="2" charset="-78"/>
              </a:rPr>
              <a:t>Building relationships in the workplace is vital to being a successful professional. Effective communication is part of this process and involves accurate interpretations of both verbal and nonverbal messages.</a:t>
            </a:r>
          </a:p>
          <a:p>
            <a:pPr marL="457200" indent="-457200" algn="just">
              <a:lnSpc>
                <a:spcPct val="150000"/>
              </a:lnSpc>
              <a:buFont typeface="Arial" panose="020B0604020202020204" pitchFamily="34" charset="0"/>
              <a:buChar char="•"/>
            </a:pPr>
            <a:r>
              <a:rPr lang="en-US" dirty="0">
                <a:latin typeface="Alexandria Light" pitchFamily="2" charset="-78"/>
                <a:cs typeface="Alexandria Light" pitchFamily="2" charset="-78"/>
              </a:rPr>
              <a:t>Because of the need for interpretation of the meaning of symbols, being an audience-centered communicator is a must for professional excellence.</a:t>
            </a:r>
          </a:p>
        </p:txBody>
      </p:sp>
      <p:sp>
        <p:nvSpPr>
          <p:cNvPr id="10" name="Rectangle 9">
            <a:extLst>
              <a:ext uri="{FF2B5EF4-FFF2-40B4-BE49-F238E27FC236}">
                <a16:creationId xmlns:a16="http://schemas.microsoft.com/office/drawing/2014/main" id="{2A7B5F55-D8FC-34F8-ECE2-A4F28A7DD40F}"/>
              </a:ext>
            </a:extLst>
          </p:cNvPr>
          <p:cNvSpPr/>
          <p:nvPr/>
        </p:nvSpPr>
        <p:spPr>
          <a:xfrm>
            <a:off x="6476541" y="1817150"/>
            <a:ext cx="4955458" cy="3888821"/>
          </a:xfrm>
          <a:prstGeom prst="rect">
            <a:avLst/>
          </a:prstGeom>
        </p:spPr>
        <p:txBody>
          <a:bodyPr wrap="square">
            <a:spAutoFit/>
          </a:bodyPr>
          <a:lstStyle/>
          <a:p>
            <a:pPr marL="457200" indent="-457200" algn="just" rtl="1">
              <a:lnSpc>
                <a:spcPct val="200000"/>
              </a:lnSpc>
              <a:buFont typeface="Arial" panose="020B0604020202020204" pitchFamily="34" charset="0"/>
              <a:buChar char="•"/>
            </a:pPr>
            <a:r>
              <a:rPr lang="ar-SA" dirty="0">
                <a:latin typeface="Alexandria Light" pitchFamily="2" charset="-78"/>
                <a:cs typeface="Alexandria Light" pitchFamily="2" charset="-78"/>
              </a:rPr>
              <a:t>إن بناء العلاقات في مكان العمل أمر حيوي لكي تكون محترفًا ناجحًا. يعتبر التواصل الفعال جزءًا من هذه العملية ويتضمن تفسيرات دقيقة للرسائل اللفظية وغير اللفظية.</a:t>
            </a:r>
          </a:p>
          <a:p>
            <a:pPr marL="457200" indent="-457200" algn="just" rtl="1">
              <a:lnSpc>
                <a:spcPct val="200000"/>
              </a:lnSpc>
              <a:buFont typeface="Arial" panose="020B0604020202020204" pitchFamily="34" charset="0"/>
              <a:buChar char="•"/>
            </a:pPr>
            <a:r>
              <a:rPr lang="ar-SA" dirty="0">
                <a:latin typeface="Alexandria Light" pitchFamily="2" charset="-78"/>
                <a:cs typeface="Alexandria Light" pitchFamily="2" charset="-78"/>
              </a:rPr>
              <a:t>نظرًا للحاجة إلى تفسير معنى الرموز والإيماءات، فإن كونك متواصلاً يركز على الجمهور أمر ضروري للتميز المهني.</a:t>
            </a:r>
          </a:p>
        </p:txBody>
      </p:sp>
      <p:sp>
        <p:nvSpPr>
          <p:cNvPr id="4" name="TextBox 3">
            <a:extLst>
              <a:ext uri="{FF2B5EF4-FFF2-40B4-BE49-F238E27FC236}">
                <a16:creationId xmlns:a16="http://schemas.microsoft.com/office/drawing/2014/main" id="{1FCD1B50-4BCD-2170-8E66-7D9D489BDEF4}"/>
              </a:ext>
            </a:extLst>
          </p:cNvPr>
          <p:cNvSpPr txBox="1"/>
          <p:nvPr/>
        </p:nvSpPr>
        <p:spPr>
          <a:xfrm>
            <a:off x="0" y="6646605"/>
            <a:ext cx="1747520" cy="261610"/>
          </a:xfrm>
          <a:prstGeom prst="rect">
            <a:avLst/>
          </a:prstGeom>
          <a:noFill/>
          <a:ln>
            <a:solidFill>
              <a:schemeClr val="bg1"/>
            </a:solidFill>
          </a:ln>
        </p:spPr>
        <p:txBody>
          <a:bodyPr wrap="square" rtlCol="0">
            <a:spAutoFit/>
          </a:bodyPr>
          <a:lstStyle/>
          <a:p>
            <a:r>
              <a:rPr lang="en-US" sz="1100" dirty="0">
                <a:latin typeface="Alexandria" pitchFamily="2" charset="-78"/>
                <a:cs typeface="Alexandria" pitchFamily="2" charset="-78"/>
              </a:rPr>
              <a:t>Dr. Raef Baraka</a:t>
            </a:r>
          </a:p>
        </p:txBody>
      </p:sp>
    </p:spTree>
    <p:extLst>
      <p:ext uri="{BB962C8B-B14F-4D97-AF65-F5344CB8AC3E}">
        <p14:creationId xmlns:p14="http://schemas.microsoft.com/office/powerpoint/2010/main" val="301008127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10"/>
                                        </p:tgtEl>
                                        <p:attrNameLst>
                                          <p:attrName>style.visibility</p:attrName>
                                        </p:attrNameLst>
                                      </p:cBhvr>
                                      <p:to>
                                        <p:strVal val="visible"/>
                                      </p:to>
                                    </p:set>
                                    <p:anim calcmode="lin" valueType="num">
                                      <p:cBhvr additive="base">
                                        <p:cTn id="13" dur="500" fill="hold"/>
                                        <p:tgtEl>
                                          <p:spTgt spid="10"/>
                                        </p:tgtEl>
                                        <p:attrNameLst>
                                          <p:attrName>ppt_x</p:attrName>
                                        </p:attrNameLst>
                                      </p:cBhvr>
                                      <p:tavLst>
                                        <p:tav tm="0">
                                          <p:val>
                                            <p:strVal val="#ppt_x"/>
                                          </p:val>
                                        </p:tav>
                                        <p:tav tm="100000">
                                          <p:val>
                                            <p:strVal val="#ppt_x"/>
                                          </p:val>
                                        </p:tav>
                                      </p:tavLst>
                                    </p:anim>
                                    <p:anim calcmode="lin" valueType="num">
                                      <p:cBhvr additive="base">
                                        <p:cTn id="14"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10"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5A14D7F-8ED1-6DD4-B1C8-6A84159E25DB}"/>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F26765E5-0D67-4314-36A7-AA67FF8F07BC}"/>
              </a:ext>
            </a:extLst>
          </p:cNvPr>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5A4F9B9E-8FB2-5E4C-241A-6677F9B333E9}"/>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2" name="Rectangle 1">
            <a:extLst>
              <a:ext uri="{FF2B5EF4-FFF2-40B4-BE49-F238E27FC236}">
                <a16:creationId xmlns:a16="http://schemas.microsoft.com/office/drawing/2014/main" id="{CB762B8C-21B9-6EC2-BB35-2ADB3ABA6E27}"/>
              </a:ext>
            </a:extLst>
          </p:cNvPr>
          <p:cNvSpPr/>
          <p:nvPr/>
        </p:nvSpPr>
        <p:spPr>
          <a:xfrm>
            <a:off x="496488" y="634335"/>
            <a:ext cx="7387672" cy="400110"/>
          </a:xfrm>
          <a:prstGeom prst="rect">
            <a:avLst/>
          </a:prstGeom>
        </p:spPr>
        <p:txBody>
          <a:bodyPr wrap="square">
            <a:spAutoFit/>
          </a:bodyPr>
          <a:lstStyle/>
          <a:p>
            <a:r>
              <a:rPr lang="en-US" sz="2000" b="1" dirty="0">
                <a:solidFill>
                  <a:srgbClr val="00B0F0"/>
                </a:solidFill>
                <a:latin typeface="Alexandria" charset="0"/>
                <a:cs typeface="Alexandria" charset="0"/>
              </a:rPr>
              <a:t>What is Verbal Communication?</a:t>
            </a:r>
          </a:p>
        </p:txBody>
      </p:sp>
      <p:sp>
        <p:nvSpPr>
          <p:cNvPr id="9" name="TextBox 8">
            <a:extLst>
              <a:ext uri="{FF2B5EF4-FFF2-40B4-BE49-F238E27FC236}">
                <a16:creationId xmlns:a16="http://schemas.microsoft.com/office/drawing/2014/main" id="{C067574F-1B76-093D-68CE-D4E37A0544BB}"/>
              </a:ext>
            </a:extLst>
          </p:cNvPr>
          <p:cNvSpPr txBox="1"/>
          <p:nvPr/>
        </p:nvSpPr>
        <p:spPr>
          <a:xfrm>
            <a:off x="6729323" y="648421"/>
            <a:ext cx="4828492" cy="384721"/>
          </a:xfrm>
          <a:prstGeom prst="rect">
            <a:avLst/>
          </a:prstGeom>
          <a:noFill/>
        </p:spPr>
        <p:txBody>
          <a:bodyPr wrap="square" rtlCol="0">
            <a:spAutoFit/>
          </a:bodyPr>
          <a:lstStyle/>
          <a:p>
            <a:pPr algn="r"/>
            <a:r>
              <a:rPr lang="ar-SA" sz="1900" b="1" dirty="0">
                <a:solidFill>
                  <a:srgbClr val="00B0F0"/>
                </a:solidFill>
                <a:latin typeface="Alexandria" charset="0"/>
                <a:cs typeface="Alexandria" charset="0"/>
              </a:rPr>
              <a:t>ما هو التواصل اللفظي؟</a:t>
            </a:r>
            <a:endParaRPr lang="en-US" sz="1900" b="1" dirty="0">
              <a:solidFill>
                <a:srgbClr val="00B0F0"/>
              </a:solidFill>
              <a:latin typeface="Alexandria" charset="0"/>
              <a:cs typeface="Alexandria" charset="0"/>
            </a:endParaRPr>
          </a:p>
        </p:txBody>
      </p:sp>
      <p:sp>
        <p:nvSpPr>
          <p:cNvPr id="3" name="Rectangle: Rounded Corners 2">
            <a:extLst>
              <a:ext uri="{FF2B5EF4-FFF2-40B4-BE49-F238E27FC236}">
                <a16:creationId xmlns:a16="http://schemas.microsoft.com/office/drawing/2014/main" id="{2D536C0C-1DA9-B882-CA97-D6A4383E8672}"/>
              </a:ext>
            </a:extLst>
          </p:cNvPr>
          <p:cNvSpPr/>
          <p:nvPr/>
        </p:nvSpPr>
        <p:spPr>
          <a:xfrm>
            <a:off x="638242" y="1704014"/>
            <a:ext cx="5457757" cy="491637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 name="Rectangle: Rounded Corners 24">
            <a:extLst>
              <a:ext uri="{FF2B5EF4-FFF2-40B4-BE49-F238E27FC236}">
                <a16:creationId xmlns:a16="http://schemas.microsoft.com/office/drawing/2014/main" id="{F91BF541-2F7D-8F3E-C58E-20A0B412DC41}"/>
              </a:ext>
            </a:extLst>
          </p:cNvPr>
          <p:cNvSpPr/>
          <p:nvPr/>
        </p:nvSpPr>
        <p:spPr>
          <a:xfrm>
            <a:off x="6440129" y="1704014"/>
            <a:ext cx="5113628" cy="491637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dirty="0"/>
              <a:t>حل النزاعات: يمكن أن يكون التواصل وجهاً لوجه فعالاً في حل النزاعات، لأنه يسمح بالتفاعل في الوقت الفعلي، والاستماع النشط، والفرصة لمعالجة المخاوف بشكل مباشر.</a:t>
            </a:r>
            <a:endParaRPr lang="en-US" dirty="0"/>
          </a:p>
        </p:txBody>
      </p:sp>
      <p:sp>
        <p:nvSpPr>
          <p:cNvPr id="7" name="Rectangle 6">
            <a:extLst>
              <a:ext uri="{FF2B5EF4-FFF2-40B4-BE49-F238E27FC236}">
                <a16:creationId xmlns:a16="http://schemas.microsoft.com/office/drawing/2014/main" id="{F0E22E72-16C2-1473-F6D5-50696E0A5977}"/>
              </a:ext>
            </a:extLst>
          </p:cNvPr>
          <p:cNvSpPr/>
          <p:nvPr/>
        </p:nvSpPr>
        <p:spPr>
          <a:xfrm>
            <a:off x="845574" y="1767990"/>
            <a:ext cx="4955458" cy="4900765"/>
          </a:xfrm>
          <a:prstGeom prst="rect">
            <a:avLst/>
          </a:prstGeom>
        </p:spPr>
        <p:txBody>
          <a:bodyPr wrap="square">
            <a:spAutoFit/>
          </a:bodyPr>
          <a:lstStyle/>
          <a:p>
            <a:pPr algn="just">
              <a:lnSpc>
                <a:spcPct val="150000"/>
              </a:lnSpc>
            </a:pPr>
            <a:r>
              <a:rPr lang="en-US" sz="1500" b="1" dirty="0">
                <a:solidFill>
                  <a:schemeClr val="accent6">
                    <a:lumMod val="50000"/>
                  </a:schemeClr>
                </a:solidFill>
                <a:latin typeface="Alexandria Light" pitchFamily="2" charset="-78"/>
                <a:cs typeface="Alexandria Light" pitchFamily="2" charset="-78"/>
              </a:rPr>
              <a:t>Let’s look at an example from the retail industry to illustrate the point. </a:t>
            </a:r>
          </a:p>
          <a:p>
            <a:pPr marL="457200" indent="-457200" algn="just">
              <a:lnSpc>
                <a:spcPct val="150000"/>
              </a:lnSpc>
              <a:buFont typeface="Arial" panose="020B0604020202020204" pitchFamily="34" charset="0"/>
              <a:buChar char="•"/>
            </a:pPr>
            <a:r>
              <a:rPr lang="en-US" sz="1500" dirty="0">
                <a:latin typeface="Alexandria Light" pitchFamily="2" charset="-78"/>
                <a:cs typeface="Alexandria Light" pitchFamily="2" charset="-78"/>
              </a:rPr>
              <a:t>A customer comes into a grocery store and asks for green beans. Trying to provide good customer service, a manager explains, “</a:t>
            </a:r>
            <a:r>
              <a:rPr lang="en-US" sz="1500" dirty="0">
                <a:solidFill>
                  <a:srgbClr val="FF0000"/>
                </a:solidFill>
                <a:latin typeface="Alexandria Light" pitchFamily="2" charset="-78"/>
                <a:cs typeface="Alexandria Light" pitchFamily="2" charset="-78"/>
              </a:rPr>
              <a:t>The green beans are on Aisle 8</a:t>
            </a:r>
            <a:r>
              <a:rPr lang="en-US" sz="1500" dirty="0">
                <a:latin typeface="Alexandria Light" pitchFamily="2" charset="-78"/>
                <a:cs typeface="Alexandria Light" pitchFamily="2" charset="-78"/>
              </a:rPr>
              <a:t>.” Twenty minutes later, the customer is still wandering around the store frustrated. Why? Because canned green beans are on Aisle 8, fresh green beans are on Aisle 1, frozen green beans are on Aisle 14, and the prepared green beans she wanted are in the deli across from Aisle 10. “Green beans” is an arbitrary symbol with various interpretations of meaning.</a:t>
            </a:r>
          </a:p>
        </p:txBody>
      </p:sp>
      <p:sp>
        <p:nvSpPr>
          <p:cNvPr id="10" name="Rectangle 9">
            <a:extLst>
              <a:ext uri="{FF2B5EF4-FFF2-40B4-BE49-F238E27FC236}">
                <a16:creationId xmlns:a16="http://schemas.microsoft.com/office/drawing/2014/main" id="{E764F849-8794-D85E-9CAE-8B90695573B1}"/>
              </a:ext>
            </a:extLst>
          </p:cNvPr>
          <p:cNvSpPr/>
          <p:nvPr/>
        </p:nvSpPr>
        <p:spPr>
          <a:xfrm>
            <a:off x="6476541" y="1777822"/>
            <a:ext cx="4955458" cy="4768678"/>
          </a:xfrm>
          <a:prstGeom prst="rect">
            <a:avLst/>
          </a:prstGeom>
        </p:spPr>
        <p:txBody>
          <a:bodyPr wrap="square">
            <a:spAutoFit/>
          </a:bodyPr>
          <a:lstStyle/>
          <a:p>
            <a:pPr marL="457200" indent="-457200" algn="just" rtl="1">
              <a:lnSpc>
                <a:spcPct val="200000"/>
              </a:lnSpc>
              <a:buFont typeface="Arial" panose="020B0604020202020204" pitchFamily="34" charset="0"/>
              <a:buChar char="•"/>
            </a:pPr>
            <a:r>
              <a:rPr lang="ar-SA" sz="1500" b="1" dirty="0">
                <a:solidFill>
                  <a:schemeClr val="accent6">
                    <a:lumMod val="50000"/>
                  </a:schemeClr>
                </a:solidFill>
                <a:latin typeface="Alexandria Light" pitchFamily="2" charset="-78"/>
                <a:cs typeface="Alexandria Light" pitchFamily="2" charset="-78"/>
              </a:rPr>
              <a:t>مثال من مبيعات التجزئة لتوضيح هذه النقطة. </a:t>
            </a:r>
          </a:p>
          <a:p>
            <a:pPr marL="457200" indent="-457200" algn="just" rtl="1">
              <a:lnSpc>
                <a:spcPct val="200000"/>
              </a:lnSpc>
              <a:buFont typeface="Arial" panose="020B0604020202020204" pitchFamily="34" charset="0"/>
              <a:buChar char="•"/>
            </a:pPr>
            <a:r>
              <a:rPr lang="ar-SA" sz="1400" dirty="0">
                <a:latin typeface="Alexandria Light" pitchFamily="2" charset="-78"/>
                <a:cs typeface="Alexandria Light" pitchFamily="2" charset="-78"/>
              </a:rPr>
              <a:t>يأتي أحد العملاء إلى متجر بقالة ليشتري الفاصوليا الخضراء. وفي محاولة لتقديم خدمة عملاء جيدة، يشرح المدير، "</a:t>
            </a:r>
            <a:r>
              <a:rPr lang="ar-SA" sz="1400" dirty="0">
                <a:solidFill>
                  <a:srgbClr val="FF0000"/>
                </a:solidFill>
                <a:latin typeface="Alexandria Light" pitchFamily="2" charset="-78"/>
                <a:cs typeface="Alexandria Light" pitchFamily="2" charset="-78"/>
              </a:rPr>
              <a:t>الفاصوليا الخضراء موجودة في الممر 8</a:t>
            </a:r>
            <a:r>
              <a:rPr lang="ar-SA" sz="1400" dirty="0">
                <a:latin typeface="Alexandria Light" pitchFamily="2" charset="-78"/>
                <a:cs typeface="Alexandria Light" pitchFamily="2" charset="-78"/>
              </a:rPr>
              <a:t>". وبعد عشرين دقيقة، لا يزال العميل يتجول في المتجر محبطًا. لماذا؟ لأن الفاصوليا الخضراء المعلبة موجودة في الممر 8، والفاصوليا الخضراء الطازجة موجودة في الممر 1، والفاصوليا الخضراء المجمدة موجودة في الممر 14، والفاصوليا الخضراء المحضرة التي أرادها موجودة في قسم الأطعمة الجاهزة مقابل الممر 10. "الفاصوليا الخضراء" هو رمز تعسفي له تفسيرات مختلفة للمعنى.</a:t>
            </a:r>
          </a:p>
        </p:txBody>
      </p:sp>
      <p:sp>
        <p:nvSpPr>
          <p:cNvPr id="4" name="TextBox 3">
            <a:extLst>
              <a:ext uri="{FF2B5EF4-FFF2-40B4-BE49-F238E27FC236}">
                <a16:creationId xmlns:a16="http://schemas.microsoft.com/office/drawing/2014/main" id="{560CB086-5B3B-E9F2-12AA-08E4E6F32170}"/>
              </a:ext>
            </a:extLst>
          </p:cNvPr>
          <p:cNvSpPr txBox="1"/>
          <p:nvPr/>
        </p:nvSpPr>
        <p:spPr>
          <a:xfrm>
            <a:off x="0" y="6646605"/>
            <a:ext cx="1747520" cy="261610"/>
          </a:xfrm>
          <a:prstGeom prst="rect">
            <a:avLst/>
          </a:prstGeom>
          <a:noFill/>
          <a:ln>
            <a:solidFill>
              <a:schemeClr val="bg1"/>
            </a:solidFill>
          </a:ln>
        </p:spPr>
        <p:txBody>
          <a:bodyPr wrap="square" rtlCol="0">
            <a:spAutoFit/>
          </a:bodyPr>
          <a:lstStyle/>
          <a:p>
            <a:r>
              <a:rPr lang="en-US" sz="1100" dirty="0">
                <a:latin typeface="Alexandria" pitchFamily="2" charset="-78"/>
                <a:cs typeface="Alexandria" pitchFamily="2" charset="-78"/>
              </a:rPr>
              <a:t>Dr. Raef Baraka</a:t>
            </a:r>
          </a:p>
        </p:txBody>
      </p:sp>
    </p:spTree>
    <p:extLst>
      <p:ext uri="{BB962C8B-B14F-4D97-AF65-F5344CB8AC3E}">
        <p14:creationId xmlns:p14="http://schemas.microsoft.com/office/powerpoint/2010/main" val="25417882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10"/>
                                        </p:tgtEl>
                                        <p:attrNameLst>
                                          <p:attrName>style.visibility</p:attrName>
                                        </p:attrNameLst>
                                      </p:cBhvr>
                                      <p:to>
                                        <p:strVal val="visible"/>
                                      </p:to>
                                    </p:set>
                                    <p:anim calcmode="lin" valueType="num">
                                      <p:cBhvr additive="base">
                                        <p:cTn id="13" dur="500" fill="hold"/>
                                        <p:tgtEl>
                                          <p:spTgt spid="10"/>
                                        </p:tgtEl>
                                        <p:attrNameLst>
                                          <p:attrName>ppt_x</p:attrName>
                                        </p:attrNameLst>
                                      </p:cBhvr>
                                      <p:tavLst>
                                        <p:tav tm="0">
                                          <p:val>
                                            <p:strVal val="#ppt_x"/>
                                          </p:val>
                                        </p:tav>
                                        <p:tav tm="100000">
                                          <p:val>
                                            <p:strVal val="#ppt_x"/>
                                          </p:val>
                                        </p:tav>
                                      </p:tavLst>
                                    </p:anim>
                                    <p:anim calcmode="lin" valueType="num">
                                      <p:cBhvr additive="base">
                                        <p:cTn id="14"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10"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9636E81-F47A-231F-5838-94E188F5DD84}"/>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15727DC9-0D40-2511-61D6-5405C60AA9AA}"/>
              </a:ext>
            </a:extLst>
          </p:cNvPr>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22651640-4F2C-002A-2B5A-4AC446214099}"/>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2" name="Rectangle 1">
            <a:extLst>
              <a:ext uri="{FF2B5EF4-FFF2-40B4-BE49-F238E27FC236}">
                <a16:creationId xmlns:a16="http://schemas.microsoft.com/office/drawing/2014/main" id="{57ECA9F6-789D-15CD-6B9F-780C8CD3AFA0}"/>
              </a:ext>
            </a:extLst>
          </p:cNvPr>
          <p:cNvSpPr/>
          <p:nvPr/>
        </p:nvSpPr>
        <p:spPr>
          <a:xfrm>
            <a:off x="496488" y="634335"/>
            <a:ext cx="7387672" cy="400110"/>
          </a:xfrm>
          <a:prstGeom prst="rect">
            <a:avLst/>
          </a:prstGeom>
        </p:spPr>
        <p:txBody>
          <a:bodyPr wrap="square">
            <a:spAutoFit/>
          </a:bodyPr>
          <a:lstStyle/>
          <a:p>
            <a:r>
              <a:rPr lang="en-US" sz="2000" b="1" dirty="0">
                <a:solidFill>
                  <a:srgbClr val="00B0F0"/>
                </a:solidFill>
                <a:latin typeface="Alexandria" charset="0"/>
                <a:cs typeface="Alexandria" charset="0"/>
              </a:rPr>
              <a:t>What is Verbal Communication?</a:t>
            </a:r>
          </a:p>
        </p:txBody>
      </p:sp>
      <p:sp>
        <p:nvSpPr>
          <p:cNvPr id="9" name="TextBox 8">
            <a:extLst>
              <a:ext uri="{FF2B5EF4-FFF2-40B4-BE49-F238E27FC236}">
                <a16:creationId xmlns:a16="http://schemas.microsoft.com/office/drawing/2014/main" id="{DDF82F25-D2E6-BF1E-5030-3748F4EF2096}"/>
              </a:ext>
            </a:extLst>
          </p:cNvPr>
          <p:cNvSpPr txBox="1"/>
          <p:nvPr/>
        </p:nvSpPr>
        <p:spPr>
          <a:xfrm>
            <a:off x="6729323" y="648421"/>
            <a:ext cx="4828492" cy="384721"/>
          </a:xfrm>
          <a:prstGeom prst="rect">
            <a:avLst/>
          </a:prstGeom>
          <a:noFill/>
        </p:spPr>
        <p:txBody>
          <a:bodyPr wrap="square" rtlCol="0">
            <a:spAutoFit/>
          </a:bodyPr>
          <a:lstStyle/>
          <a:p>
            <a:pPr algn="r"/>
            <a:r>
              <a:rPr lang="ar-SA" sz="1900" b="1" dirty="0">
                <a:solidFill>
                  <a:srgbClr val="00B0F0"/>
                </a:solidFill>
                <a:latin typeface="Alexandria" charset="0"/>
                <a:cs typeface="Alexandria" charset="0"/>
              </a:rPr>
              <a:t>ما هو التواصل اللفظي؟</a:t>
            </a:r>
            <a:endParaRPr lang="en-US" sz="1900" b="1" dirty="0">
              <a:solidFill>
                <a:srgbClr val="00B0F0"/>
              </a:solidFill>
              <a:latin typeface="Alexandria" charset="0"/>
              <a:cs typeface="Alexandria" charset="0"/>
            </a:endParaRPr>
          </a:p>
        </p:txBody>
      </p:sp>
      <p:sp>
        <p:nvSpPr>
          <p:cNvPr id="3" name="Rectangle: Rounded Corners 2">
            <a:extLst>
              <a:ext uri="{FF2B5EF4-FFF2-40B4-BE49-F238E27FC236}">
                <a16:creationId xmlns:a16="http://schemas.microsoft.com/office/drawing/2014/main" id="{E1550002-75C2-B521-14EB-58FDC412631F}"/>
              </a:ext>
            </a:extLst>
          </p:cNvPr>
          <p:cNvSpPr/>
          <p:nvPr/>
        </p:nvSpPr>
        <p:spPr>
          <a:xfrm>
            <a:off x="638242" y="1704014"/>
            <a:ext cx="5457757" cy="491637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 name="Rectangle: Rounded Corners 24">
            <a:extLst>
              <a:ext uri="{FF2B5EF4-FFF2-40B4-BE49-F238E27FC236}">
                <a16:creationId xmlns:a16="http://schemas.microsoft.com/office/drawing/2014/main" id="{FD26ABA8-A1E6-97A3-3097-9377892866B4}"/>
              </a:ext>
            </a:extLst>
          </p:cNvPr>
          <p:cNvSpPr/>
          <p:nvPr/>
        </p:nvSpPr>
        <p:spPr>
          <a:xfrm>
            <a:off x="6440129" y="1704014"/>
            <a:ext cx="5113628" cy="491637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dirty="0"/>
              <a:t>حل النزاعات: يمكن أن يكون التواصل وجهاً لوجه فعالاً في حل النزاعات، لأنه يسمح بالتفاعل في الوقت الفعلي، والاستماع النشط، والفرصة لمعالجة المخاوف بشكل مباشر.</a:t>
            </a:r>
            <a:endParaRPr lang="en-US" dirty="0"/>
          </a:p>
        </p:txBody>
      </p:sp>
      <p:sp>
        <p:nvSpPr>
          <p:cNvPr id="7" name="Rectangle 6">
            <a:extLst>
              <a:ext uri="{FF2B5EF4-FFF2-40B4-BE49-F238E27FC236}">
                <a16:creationId xmlns:a16="http://schemas.microsoft.com/office/drawing/2014/main" id="{FED3EDC6-DFE0-4CC8-3696-D1B8E80E1188}"/>
              </a:ext>
            </a:extLst>
          </p:cNvPr>
          <p:cNvSpPr/>
          <p:nvPr/>
        </p:nvSpPr>
        <p:spPr>
          <a:xfrm>
            <a:off x="845574" y="1817150"/>
            <a:ext cx="4955458" cy="4200509"/>
          </a:xfrm>
          <a:prstGeom prst="rect">
            <a:avLst/>
          </a:prstGeom>
        </p:spPr>
        <p:txBody>
          <a:bodyPr wrap="square">
            <a:spAutoFit/>
          </a:bodyPr>
          <a:lstStyle/>
          <a:p>
            <a:pPr marL="457200" indent="-457200" algn="just">
              <a:lnSpc>
                <a:spcPct val="150000"/>
              </a:lnSpc>
              <a:buFont typeface="Arial" panose="020B0604020202020204" pitchFamily="34" charset="0"/>
              <a:buChar char="•"/>
            </a:pPr>
            <a:r>
              <a:rPr lang="en-US" dirty="0">
                <a:latin typeface="Alexandria Light" pitchFamily="2" charset="-78"/>
                <a:cs typeface="Alexandria Light" pitchFamily="2" charset="-78"/>
              </a:rPr>
              <a:t>Verbal communication concerns </a:t>
            </a:r>
            <a:r>
              <a:rPr lang="en-US" b="1" dirty="0">
                <a:solidFill>
                  <a:schemeClr val="accent6">
                    <a:lumMod val="50000"/>
                  </a:schemeClr>
                </a:solidFill>
                <a:latin typeface="Alexandria Light" pitchFamily="2" charset="-78"/>
                <a:cs typeface="Alexandria Light" pitchFamily="2" charset="-78"/>
              </a:rPr>
              <a:t>communication rules</a:t>
            </a:r>
            <a:r>
              <a:rPr lang="en-US" dirty="0">
                <a:latin typeface="Alexandria Light" pitchFamily="2" charset="-78"/>
                <a:cs typeface="Alexandria Light" pitchFamily="2" charset="-78"/>
              </a:rPr>
              <a:t>— a shared understanding of what communication means and what constitutes appropriate communication given the context.</a:t>
            </a:r>
          </a:p>
          <a:p>
            <a:pPr marL="457200" indent="-457200" algn="just">
              <a:lnSpc>
                <a:spcPct val="150000"/>
              </a:lnSpc>
              <a:buFont typeface="Arial" panose="020B0604020202020204" pitchFamily="34" charset="0"/>
              <a:buChar char="•"/>
            </a:pPr>
            <a:r>
              <a:rPr lang="en-US" dirty="0">
                <a:latin typeface="Alexandria Light" pitchFamily="2" charset="-78"/>
                <a:cs typeface="Alexandria Light" pitchFamily="2" charset="-78"/>
              </a:rPr>
              <a:t>Two kinds of rules guide communication:</a:t>
            </a:r>
          </a:p>
          <a:p>
            <a:pPr marL="457200" indent="-457200" algn="just">
              <a:lnSpc>
                <a:spcPct val="150000"/>
              </a:lnSpc>
              <a:buFont typeface="+mj-lt"/>
              <a:buAutoNum type="arabicPeriod"/>
            </a:pPr>
            <a:r>
              <a:rPr lang="en-US" b="1" dirty="0">
                <a:solidFill>
                  <a:srgbClr val="C00000"/>
                </a:solidFill>
                <a:latin typeface="Alexandria Light" pitchFamily="2" charset="-78"/>
                <a:cs typeface="Alexandria Light" pitchFamily="2" charset="-78"/>
              </a:rPr>
              <a:t>Regulative Rules.</a:t>
            </a:r>
          </a:p>
          <a:p>
            <a:pPr marL="457200" indent="-457200" algn="just">
              <a:lnSpc>
                <a:spcPct val="150000"/>
              </a:lnSpc>
              <a:buFont typeface="+mj-lt"/>
              <a:buAutoNum type="arabicPeriod"/>
            </a:pPr>
            <a:r>
              <a:rPr lang="en-US" b="1" dirty="0">
                <a:solidFill>
                  <a:srgbClr val="C00000"/>
                </a:solidFill>
                <a:latin typeface="Alexandria Light" pitchFamily="2" charset="-78"/>
                <a:cs typeface="Alexandria Light" pitchFamily="2" charset="-78"/>
              </a:rPr>
              <a:t>Constitutive Rules.</a:t>
            </a:r>
          </a:p>
        </p:txBody>
      </p:sp>
      <p:sp>
        <p:nvSpPr>
          <p:cNvPr id="10" name="Rectangle 9">
            <a:extLst>
              <a:ext uri="{FF2B5EF4-FFF2-40B4-BE49-F238E27FC236}">
                <a16:creationId xmlns:a16="http://schemas.microsoft.com/office/drawing/2014/main" id="{32F9A31B-729A-6318-A1C6-03745B5CCFDE}"/>
              </a:ext>
            </a:extLst>
          </p:cNvPr>
          <p:cNvSpPr/>
          <p:nvPr/>
        </p:nvSpPr>
        <p:spPr>
          <a:xfrm>
            <a:off x="6476541" y="1817150"/>
            <a:ext cx="4955458" cy="3334824"/>
          </a:xfrm>
          <a:prstGeom prst="rect">
            <a:avLst/>
          </a:prstGeom>
        </p:spPr>
        <p:txBody>
          <a:bodyPr wrap="square">
            <a:spAutoFit/>
          </a:bodyPr>
          <a:lstStyle/>
          <a:p>
            <a:pPr marL="457200" indent="-457200" algn="just" rtl="1">
              <a:lnSpc>
                <a:spcPct val="200000"/>
              </a:lnSpc>
              <a:buFont typeface="Arial" panose="020B0604020202020204" pitchFamily="34" charset="0"/>
              <a:buChar char="•"/>
            </a:pPr>
            <a:r>
              <a:rPr lang="ar-SA" dirty="0">
                <a:latin typeface="Alexandria Light" pitchFamily="2" charset="-78"/>
                <a:cs typeface="Alexandria Light" pitchFamily="2" charset="-78"/>
              </a:rPr>
              <a:t>تتعلق الاتصالات اللفظية </a:t>
            </a:r>
            <a:r>
              <a:rPr lang="ar-SA" b="1" dirty="0">
                <a:solidFill>
                  <a:schemeClr val="accent6">
                    <a:lumMod val="50000"/>
                  </a:schemeClr>
                </a:solidFill>
                <a:latin typeface="Alexandria Light" pitchFamily="2" charset="-78"/>
                <a:cs typeface="Alexandria Light" pitchFamily="2" charset="-78"/>
              </a:rPr>
              <a:t>بقواعد الاتصال </a:t>
            </a:r>
            <a:r>
              <a:rPr lang="ar-SA" dirty="0">
                <a:latin typeface="Alexandria Light" pitchFamily="2" charset="-78"/>
                <a:cs typeface="Alexandria Light" pitchFamily="2" charset="-78"/>
              </a:rPr>
              <a:t>- فهم مشترك لما يعنيه الاتصال وما يشكل اتصالاً مناسبًا في ظل السياق.</a:t>
            </a:r>
          </a:p>
          <a:p>
            <a:pPr marL="457200" indent="-457200" algn="just" rtl="1">
              <a:lnSpc>
                <a:spcPct val="200000"/>
              </a:lnSpc>
              <a:buFont typeface="Arial" panose="020B0604020202020204" pitchFamily="34" charset="0"/>
              <a:buChar char="•"/>
            </a:pPr>
            <a:r>
              <a:rPr lang="ar-SA" b="1" dirty="0">
                <a:solidFill>
                  <a:schemeClr val="accent6">
                    <a:lumMod val="50000"/>
                  </a:schemeClr>
                </a:solidFill>
                <a:latin typeface="Alexandria Light" pitchFamily="2" charset="-78"/>
                <a:cs typeface="Alexandria Light" pitchFamily="2" charset="-78"/>
              </a:rPr>
              <a:t>هناك نوعان من القواعد التي توجه الاتصال</a:t>
            </a:r>
            <a:r>
              <a:rPr lang="ar-SA" dirty="0">
                <a:latin typeface="Alexandria Light" pitchFamily="2" charset="-78"/>
                <a:cs typeface="Alexandria Light" pitchFamily="2" charset="-78"/>
              </a:rPr>
              <a:t>:</a:t>
            </a:r>
          </a:p>
          <a:p>
            <a:pPr marL="457200" indent="-457200" algn="just" rtl="1">
              <a:lnSpc>
                <a:spcPct val="200000"/>
              </a:lnSpc>
              <a:buFont typeface="+mj-lt"/>
              <a:buAutoNum type="arabicPeriod"/>
            </a:pPr>
            <a:r>
              <a:rPr lang="ar-SA" b="1" dirty="0">
                <a:solidFill>
                  <a:srgbClr val="C00000"/>
                </a:solidFill>
                <a:latin typeface="Alexandria Light" pitchFamily="2" charset="-78"/>
                <a:cs typeface="Alexandria Light" pitchFamily="2" charset="-78"/>
              </a:rPr>
              <a:t>القواعد التنظيمية.</a:t>
            </a:r>
          </a:p>
          <a:p>
            <a:pPr marL="457200" indent="-457200" algn="just" rtl="1">
              <a:lnSpc>
                <a:spcPct val="200000"/>
              </a:lnSpc>
              <a:buFont typeface="+mj-lt"/>
              <a:buAutoNum type="arabicPeriod"/>
            </a:pPr>
            <a:r>
              <a:rPr lang="ar-SA" b="1" dirty="0">
                <a:solidFill>
                  <a:srgbClr val="C00000"/>
                </a:solidFill>
                <a:latin typeface="Alexandria Light" pitchFamily="2" charset="-78"/>
                <a:cs typeface="Alexandria Light" pitchFamily="2" charset="-78"/>
              </a:rPr>
              <a:t>القواعد التأسيسية.</a:t>
            </a:r>
          </a:p>
        </p:txBody>
      </p:sp>
      <p:sp>
        <p:nvSpPr>
          <p:cNvPr id="4" name="TextBox 3">
            <a:extLst>
              <a:ext uri="{FF2B5EF4-FFF2-40B4-BE49-F238E27FC236}">
                <a16:creationId xmlns:a16="http://schemas.microsoft.com/office/drawing/2014/main" id="{94DCD891-BFA4-0E78-48D5-CC8F2A9B143C}"/>
              </a:ext>
            </a:extLst>
          </p:cNvPr>
          <p:cNvSpPr txBox="1"/>
          <p:nvPr/>
        </p:nvSpPr>
        <p:spPr>
          <a:xfrm>
            <a:off x="0" y="6646605"/>
            <a:ext cx="1747520" cy="261610"/>
          </a:xfrm>
          <a:prstGeom prst="rect">
            <a:avLst/>
          </a:prstGeom>
          <a:noFill/>
          <a:ln>
            <a:solidFill>
              <a:schemeClr val="bg1"/>
            </a:solidFill>
          </a:ln>
        </p:spPr>
        <p:txBody>
          <a:bodyPr wrap="square" rtlCol="0">
            <a:spAutoFit/>
          </a:bodyPr>
          <a:lstStyle/>
          <a:p>
            <a:r>
              <a:rPr lang="en-US" sz="1100" dirty="0">
                <a:latin typeface="Alexandria" pitchFamily="2" charset="-78"/>
                <a:cs typeface="Alexandria" pitchFamily="2" charset="-78"/>
              </a:rPr>
              <a:t>Dr. Raef Baraka</a:t>
            </a:r>
          </a:p>
        </p:txBody>
      </p:sp>
    </p:spTree>
    <p:extLst>
      <p:ext uri="{BB962C8B-B14F-4D97-AF65-F5344CB8AC3E}">
        <p14:creationId xmlns:p14="http://schemas.microsoft.com/office/powerpoint/2010/main" val="104917885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10"/>
                                        </p:tgtEl>
                                        <p:attrNameLst>
                                          <p:attrName>style.visibility</p:attrName>
                                        </p:attrNameLst>
                                      </p:cBhvr>
                                      <p:to>
                                        <p:strVal val="visible"/>
                                      </p:to>
                                    </p:set>
                                    <p:anim calcmode="lin" valueType="num">
                                      <p:cBhvr additive="base">
                                        <p:cTn id="13" dur="500" fill="hold"/>
                                        <p:tgtEl>
                                          <p:spTgt spid="10"/>
                                        </p:tgtEl>
                                        <p:attrNameLst>
                                          <p:attrName>ppt_x</p:attrName>
                                        </p:attrNameLst>
                                      </p:cBhvr>
                                      <p:tavLst>
                                        <p:tav tm="0">
                                          <p:val>
                                            <p:strVal val="#ppt_x"/>
                                          </p:val>
                                        </p:tav>
                                        <p:tav tm="100000">
                                          <p:val>
                                            <p:strVal val="#ppt_x"/>
                                          </p:val>
                                        </p:tav>
                                      </p:tavLst>
                                    </p:anim>
                                    <p:anim calcmode="lin" valueType="num">
                                      <p:cBhvr additive="base">
                                        <p:cTn id="14"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10"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E5AFCA0-3ECC-FE80-4166-D53E48E399F6}"/>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A29D28E8-66D5-543C-A599-8FB13871B454}"/>
              </a:ext>
            </a:extLst>
          </p:cNvPr>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99C982EF-0237-D325-4315-F9A982E7993E}"/>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2" name="Rectangle 1">
            <a:extLst>
              <a:ext uri="{FF2B5EF4-FFF2-40B4-BE49-F238E27FC236}">
                <a16:creationId xmlns:a16="http://schemas.microsoft.com/office/drawing/2014/main" id="{DD705843-A902-CD16-95DB-DB0E0C3864A1}"/>
              </a:ext>
            </a:extLst>
          </p:cNvPr>
          <p:cNvSpPr/>
          <p:nvPr/>
        </p:nvSpPr>
        <p:spPr>
          <a:xfrm>
            <a:off x="496488" y="634335"/>
            <a:ext cx="7387672" cy="400110"/>
          </a:xfrm>
          <a:prstGeom prst="rect">
            <a:avLst/>
          </a:prstGeom>
        </p:spPr>
        <p:txBody>
          <a:bodyPr wrap="square">
            <a:spAutoFit/>
          </a:bodyPr>
          <a:lstStyle/>
          <a:p>
            <a:r>
              <a:rPr lang="en-US" sz="2000" b="1" dirty="0">
                <a:solidFill>
                  <a:srgbClr val="00B0F0"/>
                </a:solidFill>
                <a:latin typeface="Alexandria" charset="0"/>
                <a:cs typeface="Alexandria" charset="0"/>
              </a:rPr>
              <a:t>What is Verbal Communication?</a:t>
            </a:r>
          </a:p>
        </p:txBody>
      </p:sp>
      <p:sp>
        <p:nvSpPr>
          <p:cNvPr id="9" name="TextBox 8">
            <a:extLst>
              <a:ext uri="{FF2B5EF4-FFF2-40B4-BE49-F238E27FC236}">
                <a16:creationId xmlns:a16="http://schemas.microsoft.com/office/drawing/2014/main" id="{C6428DF1-1504-8440-3780-417D2E7EAD5B}"/>
              </a:ext>
            </a:extLst>
          </p:cNvPr>
          <p:cNvSpPr txBox="1"/>
          <p:nvPr/>
        </p:nvSpPr>
        <p:spPr>
          <a:xfrm>
            <a:off x="6729323" y="648421"/>
            <a:ext cx="4828492" cy="384721"/>
          </a:xfrm>
          <a:prstGeom prst="rect">
            <a:avLst/>
          </a:prstGeom>
          <a:noFill/>
        </p:spPr>
        <p:txBody>
          <a:bodyPr wrap="square" rtlCol="0">
            <a:spAutoFit/>
          </a:bodyPr>
          <a:lstStyle/>
          <a:p>
            <a:pPr algn="r"/>
            <a:r>
              <a:rPr lang="ar-SA" sz="1900" b="1" dirty="0">
                <a:solidFill>
                  <a:srgbClr val="00B0F0"/>
                </a:solidFill>
                <a:latin typeface="Alexandria" charset="0"/>
                <a:cs typeface="Alexandria" charset="0"/>
              </a:rPr>
              <a:t>ما هو التواصل اللفظي؟</a:t>
            </a:r>
            <a:endParaRPr lang="en-US" sz="1900" b="1" dirty="0">
              <a:solidFill>
                <a:srgbClr val="00B0F0"/>
              </a:solidFill>
              <a:latin typeface="Alexandria" charset="0"/>
              <a:cs typeface="Alexandria" charset="0"/>
            </a:endParaRPr>
          </a:p>
        </p:txBody>
      </p:sp>
      <p:sp>
        <p:nvSpPr>
          <p:cNvPr id="3" name="Rectangle: Rounded Corners 2">
            <a:extLst>
              <a:ext uri="{FF2B5EF4-FFF2-40B4-BE49-F238E27FC236}">
                <a16:creationId xmlns:a16="http://schemas.microsoft.com/office/drawing/2014/main" id="{17EE5F43-8AD3-249B-CD49-08777DBF17CE}"/>
              </a:ext>
            </a:extLst>
          </p:cNvPr>
          <p:cNvSpPr/>
          <p:nvPr/>
        </p:nvSpPr>
        <p:spPr>
          <a:xfrm>
            <a:off x="638242" y="1704014"/>
            <a:ext cx="5457757" cy="491637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 name="Rectangle: Rounded Corners 24">
            <a:extLst>
              <a:ext uri="{FF2B5EF4-FFF2-40B4-BE49-F238E27FC236}">
                <a16:creationId xmlns:a16="http://schemas.microsoft.com/office/drawing/2014/main" id="{C86F5411-229E-434F-012B-ED4B87CA14D0}"/>
              </a:ext>
            </a:extLst>
          </p:cNvPr>
          <p:cNvSpPr/>
          <p:nvPr/>
        </p:nvSpPr>
        <p:spPr>
          <a:xfrm>
            <a:off x="6440130" y="1704014"/>
            <a:ext cx="5113628" cy="491637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dirty="0"/>
              <a:t>حل النزاعات: يمكن أن يكون التواصل وجهاً لوجه فعالاً في حل النزاعات، لأنه يسمح بالتفاعل في الوقت الفعلي، والاستماع النشط، والفرصة لمعالجة المخاوف بشكل مباشر.</a:t>
            </a:r>
            <a:endParaRPr lang="en-US" dirty="0"/>
          </a:p>
        </p:txBody>
      </p:sp>
      <p:sp>
        <p:nvSpPr>
          <p:cNvPr id="7" name="Rectangle 6">
            <a:extLst>
              <a:ext uri="{FF2B5EF4-FFF2-40B4-BE49-F238E27FC236}">
                <a16:creationId xmlns:a16="http://schemas.microsoft.com/office/drawing/2014/main" id="{BAD97C54-9EAD-B34B-D7A6-98EAE49F0A3F}"/>
              </a:ext>
            </a:extLst>
          </p:cNvPr>
          <p:cNvSpPr/>
          <p:nvPr/>
        </p:nvSpPr>
        <p:spPr>
          <a:xfrm>
            <a:off x="845574" y="1817150"/>
            <a:ext cx="4955458" cy="4667368"/>
          </a:xfrm>
          <a:prstGeom prst="rect">
            <a:avLst/>
          </a:prstGeom>
        </p:spPr>
        <p:txBody>
          <a:bodyPr wrap="square">
            <a:spAutoFit/>
          </a:bodyPr>
          <a:lstStyle/>
          <a:p>
            <a:pPr marL="342900" indent="-342900" algn="just">
              <a:lnSpc>
                <a:spcPct val="150000"/>
              </a:lnSpc>
              <a:buFont typeface="+mj-lt"/>
              <a:buAutoNum type="arabicPeriod"/>
            </a:pPr>
            <a:r>
              <a:rPr lang="en-US" sz="1600" b="1" dirty="0">
                <a:solidFill>
                  <a:srgbClr val="C00000"/>
                </a:solidFill>
                <a:latin typeface="Alexandria Light" pitchFamily="2" charset="-78"/>
                <a:cs typeface="Alexandria Light" pitchFamily="2" charset="-78"/>
              </a:rPr>
              <a:t>Regulative Rules.</a:t>
            </a:r>
          </a:p>
          <a:p>
            <a:pPr marL="457200" indent="-457200" algn="just">
              <a:lnSpc>
                <a:spcPct val="150000"/>
              </a:lnSpc>
              <a:buFont typeface="Arial" panose="020B0604020202020204" pitchFamily="34" charset="0"/>
              <a:buChar char="•"/>
            </a:pPr>
            <a:r>
              <a:rPr lang="en-US" b="1" dirty="0">
                <a:solidFill>
                  <a:schemeClr val="accent6">
                    <a:lumMod val="50000"/>
                  </a:schemeClr>
                </a:solidFill>
                <a:latin typeface="Alexandria Light" pitchFamily="2" charset="-78"/>
                <a:cs typeface="Alexandria Light" pitchFamily="2" charset="-78"/>
              </a:rPr>
              <a:t>Regulative rules describe when, how, where, and with whom to talk about certain things.</a:t>
            </a:r>
          </a:p>
          <a:p>
            <a:pPr marL="457200" indent="-457200" algn="just">
              <a:lnSpc>
                <a:spcPct val="150000"/>
              </a:lnSpc>
              <a:buFont typeface="Arial" panose="020B0604020202020204" pitchFamily="34" charset="0"/>
              <a:buChar char="•"/>
            </a:pPr>
            <a:r>
              <a:rPr lang="en-US" b="1" dirty="0">
                <a:solidFill>
                  <a:schemeClr val="accent6">
                    <a:lumMod val="50000"/>
                  </a:schemeClr>
                </a:solidFill>
                <a:latin typeface="Alexandria Light" pitchFamily="2" charset="-78"/>
                <a:cs typeface="Alexandria Light" pitchFamily="2" charset="-78"/>
              </a:rPr>
              <a:t>For instance</a:t>
            </a:r>
            <a:r>
              <a:rPr lang="en-US" sz="1600" dirty="0">
                <a:latin typeface="Alexandria Light" pitchFamily="2" charset="-78"/>
                <a:cs typeface="Alexandria Light" pitchFamily="2" charset="-78"/>
              </a:rPr>
              <a:t>, it might be appropriate for your boss to call you at home after hours, but would it be appropriate for you to do the same if you had a concern about your travel schedule? What’s appropriate for the person with power or control may not be appropriate for those serving in a subordinate role. </a:t>
            </a:r>
          </a:p>
        </p:txBody>
      </p:sp>
      <p:sp>
        <p:nvSpPr>
          <p:cNvPr id="10" name="Rectangle 9">
            <a:extLst>
              <a:ext uri="{FF2B5EF4-FFF2-40B4-BE49-F238E27FC236}">
                <a16:creationId xmlns:a16="http://schemas.microsoft.com/office/drawing/2014/main" id="{F7C4C88F-231B-A933-0036-7A761BF4442C}"/>
              </a:ext>
            </a:extLst>
          </p:cNvPr>
          <p:cNvSpPr/>
          <p:nvPr/>
        </p:nvSpPr>
        <p:spPr>
          <a:xfrm>
            <a:off x="6476541" y="1817150"/>
            <a:ext cx="4955458" cy="4179414"/>
          </a:xfrm>
          <a:prstGeom prst="rect">
            <a:avLst/>
          </a:prstGeom>
        </p:spPr>
        <p:txBody>
          <a:bodyPr wrap="square">
            <a:spAutoFit/>
          </a:bodyPr>
          <a:lstStyle/>
          <a:p>
            <a:pPr marL="457200" indent="-457200" algn="just" rtl="1">
              <a:lnSpc>
                <a:spcPct val="200000"/>
              </a:lnSpc>
              <a:buFont typeface="+mj-lt"/>
              <a:buAutoNum type="arabicPeriod"/>
            </a:pPr>
            <a:r>
              <a:rPr lang="ar-SA" sz="1500" b="1" dirty="0">
                <a:solidFill>
                  <a:srgbClr val="C00000"/>
                </a:solidFill>
                <a:latin typeface="Alexandria Light" pitchFamily="2" charset="-78"/>
                <a:cs typeface="Alexandria Light" pitchFamily="2" charset="-78"/>
              </a:rPr>
              <a:t>القواعد التنظيمية.</a:t>
            </a:r>
          </a:p>
          <a:p>
            <a:pPr marL="457200" indent="-457200" algn="just" rtl="1">
              <a:lnSpc>
                <a:spcPct val="200000"/>
              </a:lnSpc>
              <a:buFont typeface="Arial" panose="020B0604020202020204" pitchFamily="34" charset="0"/>
              <a:buChar char="•"/>
            </a:pPr>
            <a:r>
              <a:rPr lang="ar-SA" sz="1500" b="1" dirty="0">
                <a:solidFill>
                  <a:schemeClr val="accent6">
                    <a:lumMod val="50000"/>
                  </a:schemeClr>
                </a:solidFill>
                <a:latin typeface="Alexandria Light" pitchFamily="2" charset="-78"/>
                <a:cs typeface="Alexandria Light" pitchFamily="2" charset="-78"/>
              </a:rPr>
              <a:t>تحدد القواعد التنظيمية متى وكيف وأين ومع من يجب التحدث عن أشياء معينة.</a:t>
            </a:r>
            <a:endParaRPr lang="en-US" sz="1500" b="1" dirty="0">
              <a:solidFill>
                <a:schemeClr val="accent6">
                  <a:lumMod val="50000"/>
                </a:schemeClr>
              </a:solidFill>
              <a:latin typeface="Alexandria Light" pitchFamily="2" charset="-78"/>
              <a:cs typeface="Alexandria Light" pitchFamily="2" charset="-78"/>
            </a:endParaRPr>
          </a:p>
          <a:p>
            <a:pPr marL="457200" indent="-457200" algn="just" rtl="1">
              <a:lnSpc>
                <a:spcPct val="200000"/>
              </a:lnSpc>
              <a:buFont typeface="Arial" panose="020B0604020202020204" pitchFamily="34" charset="0"/>
              <a:buChar char="•"/>
            </a:pPr>
            <a:r>
              <a:rPr lang="ar-SA" sz="1500" b="1" dirty="0">
                <a:solidFill>
                  <a:schemeClr val="accent6">
                    <a:lumMod val="50000"/>
                  </a:schemeClr>
                </a:solidFill>
                <a:latin typeface="Alexandria Light" pitchFamily="2" charset="-78"/>
                <a:cs typeface="Alexandria Light" pitchFamily="2" charset="-78"/>
              </a:rPr>
              <a:t>على سبيل المثال</a:t>
            </a:r>
            <a:r>
              <a:rPr lang="ar-SA" sz="1500" dirty="0">
                <a:latin typeface="Alexandria Light" pitchFamily="2" charset="-78"/>
                <a:cs typeface="Alexandria Light" pitchFamily="2" charset="-78"/>
              </a:rPr>
              <a:t>، قد يكون من المناسب أن يتصل بك رئيسك في العمل في المنزل بعد ساعات العمل، ولكن هل سيكون من المناسب لك أن تفعل الشيء نفسه إذا كانت لديك مخاوف بشأن جدول سفرك؟ قد لا يكون ما هو مناسب للشخص الذي يتمتع بالسلطة أو السيطرة مناسبًا لأولئك الذين يشغلون منصبًا تابعًا.</a:t>
            </a:r>
            <a:endParaRPr lang="ar-SA" sz="1500" b="1" dirty="0">
              <a:solidFill>
                <a:srgbClr val="C00000"/>
              </a:solidFill>
              <a:latin typeface="Alexandria Light" pitchFamily="2" charset="-78"/>
              <a:cs typeface="Alexandria Light" pitchFamily="2" charset="-78"/>
            </a:endParaRPr>
          </a:p>
        </p:txBody>
      </p:sp>
      <p:sp>
        <p:nvSpPr>
          <p:cNvPr id="4" name="TextBox 3">
            <a:extLst>
              <a:ext uri="{FF2B5EF4-FFF2-40B4-BE49-F238E27FC236}">
                <a16:creationId xmlns:a16="http://schemas.microsoft.com/office/drawing/2014/main" id="{C93B37CC-30D2-A6A0-7143-0ED429FF47D3}"/>
              </a:ext>
            </a:extLst>
          </p:cNvPr>
          <p:cNvSpPr txBox="1"/>
          <p:nvPr/>
        </p:nvSpPr>
        <p:spPr>
          <a:xfrm>
            <a:off x="0" y="6646605"/>
            <a:ext cx="1747520" cy="261610"/>
          </a:xfrm>
          <a:prstGeom prst="rect">
            <a:avLst/>
          </a:prstGeom>
          <a:noFill/>
          <a:ln>
            <a:solidFill>
              <a:schemeClr val="bg1"/>
            </a:solidFill>
          </a:ln>
        </p:spPr>
        <p:txBody>
          <a:bodyPr wrap="square" rtlCol="0">
            <a:spAutoFit/>
          </a:bodyPr>
          <a:lstStyle/>
          <a:p>
            <a:r>
              <a:rPr lang="en-US" sz="1100" dirty="0">
                <a:latin typeface="Alexandria" pitchFamily="2" charset="-78"/>
                <a:cs typeface="Alexandria" pitchFamily="2" charset="-78"/>
              </a:rPr>
              <a:t>Dr. Raef Baraka</a:t>
            </a:r>
          </a:p>
        </p:txBody>
      </p:sp>
    </p:spTree>
    <p:extLst>
      <p:ext uri="{BB962C8B-B14F-4D97-AF65-F5344CB8AC3E}">
        <p14:creationId xmlns:p14="http://schemas.microsoft.com/office/powerpoint/2010/main" val="178888041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10"/>
                                        </p:tgtEl>
                                        <p:attrNameLst>
                                          <p:attrName>style.visibility</p:attrName>
                                        </p:attrNameLst>
                                      </p:cBhvr>
                                      <p:to>
                                        <p:strVal val="visible"/>
                                      </p:to>
                                    </p:set>
                                    <p:anim calcmode="lin" valueType="num">
                                      <p:cBhvr additive="base">
                                        <p:cTn id="13" dur="500" fill="hold"/>
                                        <p:tgtEl>
                                          <p:spTgt spid="10"/>
                                        </p:tgtEl>
                                        <p:attrNameLst>
                                          <p:attrName>ppt_x</p:attrName>
                                        </p:attrNameLst>
                                      </p:cBhvr>
                                      <p:tavLst>
                                        <p:tav tm="0">
                                          <p:val>
                                            <p:strVal val="#ppt_x"/>
                                          </p:val>
                                        </p:tav>
                                        <p:tav tm="100000">
                                          <p:val>
                                            <p:strVal val="#ppt_x"/>
                                          </p:val>
                                        </p:tav>
                                      </p:tavLst>
                                    </p:anim>
                                    <p:anim calcmode="lin" valueType="num">
                                      <p:cBhvr additive="base">
                                        <p:cTn id="14"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10"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6F77E8A-F1F8-0C06-F6F4-B8B3B1C3E3BC}"/>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C9621CD0-19A6-9073-CDC4-71F6AFC45E5D}"/>
              </a:ext>
            </a:extLst>
          </p:cNvPr>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37B3EEBD-9878-D9E7-C78B-E5A0EAAA098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2" name="Rectangle 1">
            <a:extLst>
              <a:ext uri="{FF2B5EF4-FFF2-40B4-BE49-F238E27FC236}">
                <a16:creationId xmlns:a16="http://schemas.microsoft.com/office/drawing/2014/main" id="{70E89A96-B09B-985E-7716-7E197855E6F7}"/>
              </a:ext>
            </a:extLst>
          </p:cNvPr>
          <p:cNvSpPr/>
          <p:nvPr/>
        </p:nvSpPr>
        <p:spPr>
          <a:xfrm>
            <a:off x="496488" y="634335"/>
            <a:ext cx="7387672" cy="400110"/>
          </a:xfrm>
          <a:prstGeom prst="rect">
            <a:avLst/>
          </a:prstGeom>
        </p:spPr>
        <p:txBody>
          <a:bodyPr wrap="square">
            <a:spAutoFit/>
          </a:bodyPr>
          <a:lstStyle/>
          <a:p>
            <a:r>
              <a:rPr lang="en-US" sz="2000" b="1" dirty="0">
                <a:solidFill>
                  <a:srgbClr val="00B0F0"/>
                </a:solidFill>
                <a:latin typeface="Alexandria" charset="0"/>
                <a:cs typeface="Alexandria" charset="0"/>
              </a:rPr>
              <a:t>What is Verbal Communication?</a:t>
            </a:r>
          </a:p>
        </p:txBody>
      </p:sp>
      <p:sp>
        <p:nvSpPr>
          <p:cNvPr id="9" name="TextBox 8">
            <a:extLst>
              <a:ext uri="{FF2B5EF4-FFF2-40B4-BE49-F238E27FC236}">
                <a16:creationId xmlns:a16="http://schemas.microsoft.com/office/drawing/2014/main" id="{6B157851-7789-3F87-D29B-AC76C163C6E4}"/>
              </a:ext>
            </a:extLst>
          </p:cNvPr>
          <p:cNvSpPr txBox="1"/>
          <p:nvPr/>
        </p:nvSpPr>
        <p:spPr>
          <a:xfrm>
            <a:off x="6729323" y="648421"/>
            <a:ext cx="4828492" cy="384721"/>
          </a:xfrm>
          <a:prstGeom prst="rect">
            <a:avLst/>
          </a:prstGeom>
          <a:noFill/>
        </p:spPr>
        <p:txBody>
          <a:bodyPr wrap="square" rtlCol="0">
            <a:spAutoFit/>
          </a:bodyPr>
          <a:lstStyle/>
          <a:p>
            <a:pPr algn="r"/>
            <a:r>
              <a:rPr lang="ar-SA" sz="1900" b="1" dirty="0">
                <a:solidFill>
                  <a:srgbClr val="00B0F0"/>
                </a:solidFill>
                <a:latin typeface="Alexandria" charset="0"/>
                <a:cs typeface="Alexandria" charset="0"/>
              </a:rPr>
              <a:t>ما هو التواصل اللفظي؟</a:t>
            </a:r>
            <a:endParaRPr lang="en-US" sz="1900" b="1" dirty="0">
              <a:solidFill>
                <a:srgbClr val="00B0F0"/>
              </a:solidFill>
              <a:latin typeface="Alexandria" charset="0"/>
              <a:cs typeface="Alexandria" charset="0"/>
            </a:endParaRPr>
          </a:p>
        </p:txBody>
      </p:sp>
      <p:sp>
        <p:nvSpPr>
          <p:cNvPr id="3" name="Rectangle: Rounded Corners 2">
            <a:extLst>
              <a:ext uri="{FF2B5EF4-FFF2-40B4-BE49-F238E27FC236}">
                <a16:creationId xmlns:a16="http://schemas.microsoft.com/office/drawing/2014/main" id="{021713C9-1702-CFA8-61EC-FBD9BFE4CF61}"/>
              </a:ext>
            </a:extLst>
          </p:cNvPr>
          <p:cNvSpPr/>
          <p:nvPr/>
        </p:nvSpPr>
        <p:spPr>
          <a:xfrm>
            <a:off x="638242" y="1704014"/>
            <a:ext cx="5457757" cy="491637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 name="Rectangle: Rounded Corners 24">
            <a:extLst>
              <a:ext uri="{FF2B5EF4-FFF2-40B4-BE49-F238E27FC236}">
                <a16:creationId xmlns:a16="http://schemas.microsoft.com/office/drawing/2014/main" id="{54C3598E-86D5-5FC1-984A-88D6A2F0DCC4}"/>
              </a:ext>
            </a:extLst>
          </p:cNvPr>
          <p:cNvSpPr/>
          <p:nvPr/>
        </p:nvSpPr>
        <p:spPr>
          <a:xfrm>
            <a:off x="6440130" y="1704014"/>
            <a:ext cx="5113628" cy="491637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dirty="0"/>
              <a:t>حل النزاعات: يمكن أن يكون التواصل وجهاً لوجه فعالاً في حل النزاعات، لأنه يسمح بالتفاعل في الوقت الفعلي، والاستماع النشط، والفرصة لمعالجة المخاوف بشكل مباشر.</a:t>
            </a:r>
            <a:endParaRPr lang="en-US" dirty="0"/>
          </a:p>
        </p:txBody>
      </p:sp>
      <p:sp>
        <p:nvSpPr>
          <p:cNvPr id="7" name="Rectangle 6">
            <a:extLst>
              <a:ext uri="{FF2B5EF4-FFF2-40B4-BE49-F238E27FC236}">
                <a16:creationId xmlns:a16="http://schemas.microsoft.com/office/drawing/2014/main" id="{DC4D8282-5146-4DE3-9841-06E8FDCFFFDA}"/>
              </a:ext>
            </a:extLst>
          </p:cNvPr>
          <p:cNvSpPr/>
          <p:nvPr/>
        </p:nvSpPr>
        <p:spPr>
          <a:xfrm>
            <a:off x="845574" y="1817150"/>
            <a:ext cx="4955458" cy="2662267"/>
          </a:xfrm>
          <a:prstGeom prst="rect">
            <a:avLst/>
          </a:prstGeom>
        </p:spPr>
        <p:txBody>
          <a:bodyPr wrap="square">
            <a:spAutoFit/>
          </a:bodyPr>
          <a:lstStyle/>
          <a:p>
            <a:pPr marL="342900" indent="-342900" algn="just">
              <a:lnSpc>
                <a:spcPct val="200000"/>
              </a:lnSpc>
              <a:buFont typeface="+mj-lt"/>
              <a:buAutoNum type="arabicPeriod"/>
            </a:pPr>
            <a:r>
              <a:rPr lang="en-US" b="1" dirty="0">
                <a:solidFill>
                  <a:srgbClr val="C00000"/>
                </a:solidFill>
                <a:latin typeface="Alexandria Light" pitchFamily="2" charset="-78"/>
                <a:cs typeface="Alexandria Light" pitchFamily="2" charset="-78"/>
              </a:rPr>
              <a:t>Regulative Rules.</a:t>
            </a:r>
          </a:p>
          <a:p>
            <a:pPr marL="457200" indent="-457200" algn="just">
              <a:lnSpc>
                <a:spcPct val="200000"/>
              </a:lnSpc>
              <a:buFont typeface="Arial" panose="020B0604020202020204" pitchFamily="34" charset="0"/>
              <a:buChar char="•"/>
            </a:pPr>
            <a:r>
              <a:rPr lang="en-US" sz="1700" dirty="0">
                <a:latin typeface="Alexandria Light" pitchFamily="2" charset="-78"/>
                <a:cs typeface="Alexandria Light" pitchFamily="2" charset="-78"/>
              </a:rPr>
              <a:t>To demonstrate professional and workplace excellence, you must be able to monitor your own appropriateness when communicating</a:t>
            </a:r>
          </a:p>
        </p:txBody>
      </p:sp>
      <p:sp>
        <p:nvSpPr>
          <p:cNvPr id="10" name="Rectangle 9">
            <a:extLst>
              <a:ext uri="{FF2B5EF4-FFF2-40B4-BE49-F238E27FC236}">
                <a16:creationId xmlns:a16="http://schemas.microsoft.com/office/drawing/2014/main" id="{9A4D1584-9EBE-55CD-E337-876493703B2A}"/>
              </a:ext>
            </a:extLst>
          </p:cNvPr>
          <p:cNvSpPr/>
          <p:nvPr/>
        </p:nvSpPr>
        <p:spPr>
          <a:xfrm>
            <a:off x="6476541" y="1817150"/>
            <a:ext cx="4955458" cy="2226892"/>
          </a:xfrm>
          <a:prstGeom prst="rect">
            <a:avLst/>
          </a:prstGeom>
        </p:spPr>
        <p:txBody>
          <a:bodyPr wrap="square">
            <a:spAutoFit/>
          </a:bodyPr>
          <a:lstStyle/>
          <a:p>
            <a:pPr marL="457200" indent="-457200" algn="just" rtl="1">
              <a:lnSpc>
                <a:spcPct val="200000"/>
              </a:lnSpc>
              <a:buFont typeface="+mj-lt"/>
              <a:buAutoNum type="arabicPeriod"/>
            </a:pPr>
            <a:r>
              <a:rPr lang="ar-SA" b="1" dirty="0">
                <a:solidFill>
                  <a:srgbClr val="C00000"/>
                </a:solidFill>
                <a:latin typeface="Alexandria Light" pitchFamily="2" charset="-78"/>
                <a:cs typeface="Alexandria Light" pitchFamily="2" charset="-78"/>
              </a:rPr>
              <a:t>القواعد التنظيمية.</a:t>
            </a:r>
          </a:p>
          <a:p>
            <a:pPr marL="457200" indent="-457200" algn="just" rtl="1">
              <a:lnSpc>
                <a:spcPct val="200000"/>
              </a:lnSpc>
              <a:buFont typeface="Arial" panose="020B0604020202020204" pitchFamily="34" charset="0"/>
              <a:buChar char="•"/>
            </a:pPr>
            <a:r>
              <a:rPr lang="ar-SA" dirty="0">
                <a:latin typeface="Alexandria Light" pitchFamily="2" charset="-78"/>
                <a:cs typeface="Alexandria Light" pitchFamily="2" charset="-78"/>
              </a:rPr>
              <a:t>لإظهار التميز المهني وفي مكان العمل، يجب أن تكون قادرًا على مراقبة مدى ملاءمتك عند التواصل مع الأخرين.</a:t>
            </a:r>
            <a:endParaRPr lang="ar-SA" b="1" dirty="0">
              <a:solidFill>
                <a:srgbClr val="C00000"/>
              </a:solidFill>
              <a:latin typeface="Alexandria Light" pitchFamily="2" charset="-78"/>
              <a:cs typeface="Alexandria Light" pitchFamily="2" charset="-78"/>
            </a:endParaRPr>
          </a:p>
        </p:txBody>
      </p:sp>
      <p:sp>
        <p:nvSpPr>
          <p:cNvPr id="4" name="TextBox 3">
            <a:extLst>
              <a:ext uri="{FF2B5EF4-FFF2-40B4-BE49-F238E27FC236}">
                <a16:creationId xmlns:a16="http://schemas.microsoft.com/office/drawing/2014/main" id="{FD1E98D2-A86D-E8E9-09A2-36DFEF076656}"/>
              </a:ext>
            </a:extLst>
          </p:cNvPr>
          <p:cNvSpPr txBox="1"/>
          <p:nvPr/>
        </p:nvSpPr>
        <p:spPr>
          <a:xfrm>
            <a:off x="0" y="6646605"/>
            <a:ext cx="1747520" cy="261610"/>
          </a:xfrm>
          <a:prstGeom prst="rect">
            <a:avLst/>
          </a:prstGeom>
          <a:noFill/>
          <a:ln>
            <a:solidFill>
              <a:schemeClr val="bg1"/>
            </a:solidFill>
          </a:ln>
        </p:spPr>
        <p:txBody>
          <a:bodyPr wrap="square" rtlCol="0">
            <a:spAutoFit/>
          </a:bodyPr>
          <a:lstStyle/>
          <a:p>
            <a:r>
              <a:rPr lang="en-US" sz="1100" dirty="0">
                <a:latin typeface="Alexandria" pitchFamily="2" charset="-78"/>
                <a:cs typeface="Alexandria" pitchFamily="2" charset="-78"/>
              </a:rPr>
              <a:t>Dr. Raef Baraka</a:t>
            </a:r>
          </a:p>
        </p:txBody>
      </p:sp>
    </p:spTree>
    <p:extLst>
      <p:ext uri="{BB962C8B-B14F-4D97-AF65-F5344CB8AC3E}">
        <p14:creationId xmlns:p14="http://schemas.microsoft.com/office/powerpoint/2010/main" val="350351030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10"/>
                                        </p:tgtEl>
                                        <p:attrNameLst>
                                          <p:attrName>style.visibility</p:attrName>
                                        </p:attrNameLst>
                                      </p:cBhvr>
                                      <p:to>
                                        <p:strVal val="visible"/>
                                      </p:to>
                                    </p:set>
                                    <p:anim calcmode="lin" valueType="num">
                                      <p:cBhvr additive="base">
                                        <p:cTn id="13" dur="500" fill="hold"/>
                                        <p:tgtEl>
                                          <p:spTgt spid="10"/>
                                        </p:tgtEl>
                                        <p:attrNameLst>
                                          <p:attrName>ppt_x</p:attrName>
                                        </p:attrNameLst>
                                      </p:cBhvr>
                                      <p:tavLst>
                                        <p:tav tm="0">
                                          <p:val>
                                            <p:strVal val="#ppt_x"/>
                                          </p:val>
                                        </p:tav>
                                        <p:tav tm="100000">
                                          <p:val>
                                            <p:strVal val="#ppt_x"/>
                                          </p:val>
                                        </p:tav>
                                      </p:tavLst>
                                    </p:anim>
                                    <p:anim calcmode="lin" valueType="num">
                                      <p:cBhvr additive="base">
                                        <p:cTn id="14"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10"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6D617C1-5C99-402E-8670-FB4DF83EBEB0}"/>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6D0F8DD4-D997-6889-2E20-D521721D3C24}"/>
              </a:ext>
            </a:extLst>
          </p:cNvPr>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7198B1F4-2CD5-2E0E-340F-E9032A9F1E3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2" name="Rectangle 1">
            <a:extLst>
              <a:ext uri="{FF2B5EF4-FFF2-40B4-BE49-F238E27FC236}">
                <a16:creationId xmlns:a16="http://schemas.microsoft.com/office/drawing/2014/main" id="{30A9BC2E-1E0D-0F92-CD43-F62011B76172}"/>
              </a:ext>
            </a:extLst>
          </p:cNvPr>
          <p:cNvSpPr/>
          <p:nvPr/>
        </p:nvSpPr>
        <p:spPr>
          <a:xfrm>
            <a:off x="496488" y="634335"/>
            <a:ext cx="7387672" cy="400110"/>
          </a:xfrm>
          <a:prstGeom prst="rect">
            <a:avLst/>
          </a:prstGeom>
        </p:spPr>
        <p:txBody>
          <a:bodyPr wrap="square">
            <a:spAutoFit/>
          </a:bodyPr>
          <a:lstStyle/>
          <a:p>
            <a:r>
              <a:rPr lang="en-US" sz="2000" b="1" dirty="0">
                <a:solidFill>
                  <a:srgbClr val="00B0F0"/>
                </a:solidFill>
                <a:latin typeface="Alexandria" charset="0"/>
                <a:cs typeface="Alexandria" charset="0"/>
              </a:rPr>
              <a:t>What is Verbal Communication?</a:t>
            </a:r>
          </a:p>
        </p:txBody>
      </p:sp>
      <p:sp>
        <p:nvSpPr>
          <p:cNvPr id="9" name="TextBox 8">
            <a:extLst>
              <a:ext uri="{FF2B5EF4-FFF2-40B4-BE49-F238E27FC236}">
                <a16:creationId xmlns:a16="http://schemas.microsoft.com/office/drawing/2014/main" id="{534D1D38-AFF4-47C4-F367-8CCDA1EC59D1}"/>
              </a:ext>
            </a:extLst>
          </p:cNvPr>
          <p:cNvSpPr txBox="1"/>
          <p:nvPr/>
        </p:nvSpPr>
        <p:spPr>
          <a:xfrm>
            <a:off x="6729323" y="648421"/>
            <a:ext cx="4828492" cy="384721"/>
          </a:xfrm>
          <a:prstGeom prst="rect">
            <a:avLst/>
          </a:prstGeom>
          <a:noFill/>
        </p:spPr>
        <p:txBody>
          <a:bodyPr wrap="square" rtlCol="0">
            <a:spAutoFit/>
          </a:bodyPr>
          <a:lstStyle/>
          <a:p>
            <a:pPr algn="r"/>
            <a:r>
              <a:rPr lang="ar-SA" sz="1900" b="1" dirty="0">
                <a:solidFill>
                  <a:srgbClr val="00B0F0"/>
                </a:solidFill>
                <a:latin typeface="Alexandria" charset="0"/>
                <a:cs typeface="Alexandria" charset="0"/>
              </a:rPr>
              <a:t>ما هو التواصل اللفظي؟</a:t>
            </a:r>
            <a:endParaRPr lang="en-US" sz="1900" b="1" dirty="0">
              <a:solidFill>
                <a:srgbClr val="00B0F0"/>
              </a:solidFill>
              <a:latin typeface="Alexandria" charset="0"/>
              <a:cs typeface="Alexandria" charset="0"/>
            </a:endParaRPr>
          </a:p>
        </p:txBody>
      </p:sp>
      <p:sp>
        <p:nvSpPr>
          <p:cNvPr id="3" name="Rectangle: Rounded Corners 2">
            <a:extLst>
              <a:ext uri="{FF2B5EF4-FFF2-40B4-BE49-F238E27FC236}">
                <a16:creationId xmlns:a16="http://schemas.microsoft.com/office/drawing/2014/main" id="{117D5D0C-D6BE-BF5C-7744-B3A7EFCD2B9F}"/>
              </a:ext>
            </a:extLst>
          </p:cNvPr>
          <p:cNvSpPr/>
          <p:nvPr/>
        </p:nvSpPr>
        <p:spPr>
          <a:xfrm>
            <a:off x="638242" y="1704014"/>
            <a:ext cx="5457757" cy="491637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 name="Rectangle: Rounded Corners 24">
            <a:extLst>
              <a:ext uri="{FF2B5EF4-FFF2-40B4-BE49-F238E27FC236}">
                <a16:creationId xmlns:a16="http://schemas.microsoft.com/office/drawing/2014/main" id="{A2D69938-AA55-5565-5928-052AD22B2FED}"/>
              </a:ext>
            </a:extLst>
          </p:cNvPr>
          <p:cNvSpPr/>
          <p:nvPr/>
        </p:nvSpPr>
        <p:spPr>
          <a:xfrm>
            <a:off x="6440130" y="1704014"/>
            <a:ext cx="5113628" cy="491637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dirty="0"/>
              <a:t>حل النزاعات: يمكن أن يكون التواصل وجهاً لوجه فعالاً في حل النزاعات، لأنه يسمح بالتفاعل في الوقت الفعلي، والاستماع النشط، والفرصة لمعالجة المخاوف بشكل مباشر.</a:t>
            </a:r>
            <a:endParaRPr lang="en-US" dirty="0"/>
          </a:p>
        </p:txBody>
      </p:sp>
      <p:sp>
        <p:nvSpPr>
          <p:cNvPr id="7" name="Rectangle 6">
            <a:extLst>
              <a:ext uri="{FF2B5EF4-FFF2-40B4-BE49-F238E27FC236}">
                <a16:creationId xmlns:a16="http://schemas.microsoft.com/office/drawing/2014/main" id="{47B5F7CB-0948-082F-7E42-28F1C4CB5F2D}"/>
              </a:ext>
            </a:extLst>
          </p:cNvPr>
          <p:cNvSpPr/>
          <p:nvPr/>
        </p:nvSpPr>
        <p:spPr>
          <a:xfrm>
            <a:off x="845574" y="1817150"/>
            <a:ext cx="4955458" cy="4615944"/>
          </a:xfrm>
          <a:prstGeom prst="rect">
            <a:avLst/>
          </a:prstGeom>
        </p:spPr>
        <p:txBody>
          <a:bodyPr wrap="square">
            <a:spAutoFit/>
          </a:bodyPr>
          <a:lstStyle/>
          <a:p>
            <a:pPr marL="342900" indent="-342900" algn="just">
              <a:lnSpc>
                <a:spcPct val="150000"/>
              </a:lnSpc>
              <a:buFont typeface="+mj-lt"/>
              <a:buAutoNum type="arabicPeriod" startAt="2"/>
            </a:pPr>
            <a:r>
              <a:rPr lang="en-US" b="1" dirty="0">
                <a:solidFill>
                  <a:srgbClr val="C00000"/>
                </a:solidFill>
                <a:latin typeface="Alexandria Light" pitchFamily="2" charset="-78"/>
                <a:cs typeface="Alexandria Light" pitchFamily="2" charset="-78"/>
              </a:rPr>
              <a:t>Constitutive Rules.</a:t>
            </a:r>
          </a:p>
          <a:p>
            <a:pPr marL="457200" indent="-457200" algn="just">
              <a:lnSpc>
                <a:spcPct val="150000"/>
              </a:lnSpc>
              <a:buFont typeface="Arial" panose="020B0604020202020204" pitchFamily="34" charset="0"/>
              <a:buChar char="•"/>
            </a:pPr>
            <a:r>
              <a:rPr lang="en-US" b="1" dirty="0">
                <a:solidFill>
                  <a:schemeClr val="accent6">
                    <a:lumMod val="50000"/>
                  </a:schemeClr>
                </a:solidFill>
                <a:latin typeface="Alexandria Light" pitchFamily="2" charset="-78"/>
                <a:cs typeface="Alexandria Light" pitchFamily="2" charset="-78"/>
              </a:rPr>
              <a:t>Constitutive rules define what communication means by prompting us to count certain kinds of communication.</a:t>
            </a:r>
          </a:p>
          <a:p>
            <a:pPr marL="457200" indent="-457200" algn="just">
              <a:lnSpc>
                <a:spcPct val="150000"/>
              </a:lnSpc>
              <a:buFont typeface="Arial" panose="020B0604020202020204" pitchFamily="34" charset="0"/>
              <a:buChar char="•"/>
            </a:pPr>
            <a:r>
              <a:rPr lang="en-US" dirty="0">
                <a:latin typeface="Alexandria Light" pitchFamily="2" charset="-78"/>
                <a:cs typeface="Alexandria Light" pitchFamily="2" charset="-78"/>
              </a:rPr>
              <a:t>In other words, we learn what counts as paying attention (e.g., eye contact) and showing affection (e.g., kissing, hugging), as well as what counts as being inappropriate (e.g., interrupting conversations, rolling one’s eyes)</a:t>
            </a:r>
            <a:r>
              <a:rPr lang="ar-SA" dirty="0">
                <a:latin typeface="Alexandria Light" pitchFamily="2" charset="-78"/>
                <a:cs typeface="Alexandria Light" pitchFamily="2" charset="-78"/>
              </a:rPr>
              <a:t>.</a:t>
            </a:r>
            <a:endParaRPr lang="en-US" dirty="0">
              <a:latin typeface="Alexandria Light" pitchFamily="2" charset="-78"/>
              <a:cs typeface="Alexandria Light" pitchFamily="2" charset="-78"/>
            </a:endParaRPr>
          </a:p>
        </p:txBody>
      </p:sp>
      <p:sp>
        <p:nvSpPr>
          <p:cNvPr id="10" name="Rectangle 9">
            <a:extLst>
              <a:ext uri="{FF2B5EF4-FFF2-40B4-BE49-F238E27FC236}">
                <a16:creationId xmlns:a16="http://schemas.microsoft.com/office/drawing/2014/main" id="{E3E93D74-26FD-57EB-0106-4D4C7544CAC9}"/>
              </a:ext>
            </a:extLst>
          </p:cNvPr>
          <p:cNvSpPr/>
          <p:nvPr/>
        </p:nvSpPr>
        <p:spPr>
          <a:xfrm>
            <a:off x="6476541" y="1817150"/>
            <a:ext cx="4955458" cy="3935052"/>
          </a:xfrm>
          <a:prstGeom prst="rect">
            <a:avLst/>
          </a:prstGeom>
        </p:spPr>
        <p:txBody>
          <a:bodyPr wrap="square">
            <a:spAutoFit/>
          </a:bodyPr>
          <a:lstStyle/>
          <a:p>
            <a:pPr marL="342900" indent="-342900" algn="just" rtl="1">
              <a:lnSpc>
                <a:spcPct val="150000"/>
              </a:lnSpc>
              <a:buFont typeface="+mj-lt"/>
              <a:buAutoNum type="arabicPeriod" startAt="2"/>
            </a:pPr>
            <a:r>
              <a:rPr lang="ar-SA" sz="2000" b="1" dirty="0">
                <a:solidFill>
                  <a:srgbClr val="C00000"/>
                </a:solidFill>
                <a:latin typeface="Alexandria Light" pitchFamily="2" charset="-78"/>
                <a:cs typeface="Alexandria Light" pitchFamily="2" charset="-78"/>
              </a:rPr>
              <a:t>القواعد التأسيسية.</a:t>
            </a:r>
          </a:p>
          <a:p>
            <a:pPr marL="457200" indent="-457200" algn="just" rtl="1">
              <a:lnSpc>
                <a:spcPct val="150000"/>
              </a:lnSpc>
              <a:buFont typeface="Arial" panose="020B0604020202020204" pitchFamily="34" charset="0"/>
              <a:buChar char="•"/>
            </a:pPr>
            <a:r>
              <a:rPr lang="ar-SA" b="1" dirty="0">
                <a:solidFill>
                  <a:schemeClr val="accent6">
                    <a:lumMod val="50000"/>
                  </a:schemeClr>
                </a:solidFill>
                <a:latin typeface="Alexandria Light" pitchFamily="2" charset="-78"/>
                <a:cs typeface="Alexandria Light" pitchFamily="2" charset="-78"/>
              </a:rPr>
              <a:t>تحدد القواعد التأسيسية معنى التواصل من خلال حثنا على إحصاء أنواع معينة من التواصل.</a:t>
            </a:r>
          </a:p>
          <a:p>
            <a:pPr marL="457200" indent="-457200" algn="just" rtl="1">
              <a:lnSpc>
                <a:spcPct val="200000"/>
              </a:lnSpc>
              <a:buFont typeface="Arial" panose="020B0604020202020204" pitchFamily="34" charset="0"/>
              <a:buChar char="•"/>
            </a:pPr>
            <a:r>
              <a:rPr lang="ar-SA" dirty="0">
                <a:latin typeface="Alexandria Light" pitchFamily="2" charset="-78"/>
                <a:cs typeface="Alexandria Light" pitchFamily="2" charset="-78"/>
              </a:rPr>
              <a:t>بعبارة أخرى، نتعلم ما يعد اهتمامًا (مثل التواصل البصري) وإظهار المودة (مثل التقبيل والعناق)، وكذلك ما يعد غير لائق (مثل مقاطعة المحادثات، وتدوير العينين).</a:t>
            </a:r>
            <a:endParaRPr lang="ar-SA" b="1" dirty="0">
              <a:solidFill>
                <a:srgbClr val="C00000"/>
              </a:solidFill>
              <a:latin typeface="Alexandria Light" pitchFamily="2" charset="-78"/>
              <a:cs typeface="Alexandria Light" pitchFamily="2" charset="-78"/>
            </a:endParaRPr>
          </a:p>
        </p:txBody>
      </p:sp>
      <p:sp>
        <p:nvSpPr>
          <p:cNvPr id="4" name="TextBox 3">
            <a:extLst>
              <a:ext uri="{FF2B5EF4-FFF2-40B4-BE49-F238E27FC236}">
                <a16:creationId xmlns:a16="http://schemas.microsoft.com/office/drawing/2014/main" id="{919C2B12-174F-407D-A1CC-D92687398679}"/>
              </a:ext>
            </a:extLst>
          </p:cNvPr>
          <p:cNvSpPr txBox="1"/>
          <p:nvPr/>
        </p:nvSpPr>
        <p:spPr>
          <a:xfrm>
            <a:off x="0" y="6646605"/>
            <a:ext cx="1747520" cy="261610"/>
          </a:xfrm>
          <a:prstGeom prst="rect">
            <a:avLst/>
          </a:prstGeom>
          <a:noFill/>
          <a:ln>
            <a:solidFill>
              <a:schemeClr val="bg1"/>
            </a:solidFill>
          </a:ln>
        </p:spPr>
        <p:txBody>
          <a:bodyPr wrap="square" rtlCol="0">
            <a:spAutoFit/>
          </a:bodyPr>
          <a:lstStyle/>
          <a:p>
            <a:r>
              <a:rPr lang="en-US" sz="1100" dirty="0">
                <a:latin typeface="Alexandria" pitchFamily="2" charset="-78"/>
                <a:cs typeface="Alexandria" pitchFamily="2" charset="-78"/>
              </a:rPr>
              <a:t>Dr. Raef Baraka</a:t>
            </a:r>
          </a:p>
        </p:txBody>
      </p:sp>
    </p:spTree>
    <p:extLst>
      <p:ext uri="{BB962C8B-B14F-4D97-AF65-F5344CB8AC3E}">
        <p14:creationId xmlns:p14="http://schemas.microsoft.com/office/powerpoint/2010/main" val="149055060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10"/>
                                        </p:tgtEl>
                                        <p:attrNameLst>
                                          <p:attrName>style.visibility</p:attrName>
                                        </p:attrNameLst>
                                      </p:cBhvr>
                                      <p:to>
                                        <p:strVal val="visible"/>
                                      </p:to>
                                    </p:set>
                                    <p:anim calcmode="lin" valueType="num">
                                      <p:cBhvr additive="base">
                                        <p:cTn id="13" dur="500" fill="hold"/>
                                        <p:tgtEl>
                                          <p:spTgt spid="10"/>
                                        </p:tgtEl>
                                        <p:attrNameLst>
                                          <p:attrName>ppt_x</p:attrName>
                                        </p:attrNameLst>
                                      </p:cBhvr>
                                      <p:tavLst>
                                        <p:tav tm="0">
                                          <p:val>
                                            <p:strVal val="#ppt_x"/>
                                          </p:val>
                                        </p:tav>
                                        <p:tav tm="100000">
                                          <p:val>
                                            <p:strVal val="#ppt_x"/>
                                          </p:val>
                                        </p:tav>
                                      </p:tavLst>
                                    </p:anim>
                                    <p:anim calcmode="lin" valueType="num">
                                      <p:cBhvr additive="base">
                                        <p:cTn id="14"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10"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BAC3D2A-3AC6-3138-C78F-52AA9F8657CC}"/>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E22EA9BF-BCA5-7BAA-BFA9-7846549E8933}"/>
              </a:ext>
            </a:extLst>
          </p:cNvPr>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19ABD5A2-F801-7C0A-FBA2-987B75255F19}"/>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2" name="Rectangle 1">
            <a:extLst>
              <a:ext uri="{FF2B5EF4-FFF2-40B4-BE49-F238E27FC236}">
                <a16:creationId xmlns:a16="http://schemas.microsoft.com/office/drawing/2014/main" id="{F8B85834-0551-F52B-6B51-AAF0EE3A2FCC}"/>
              </a:ext>
            </a:extLst>
          </p:cNvPr>
          <p:cNvSpPr/>
          <p:nvPr/>
        </p:nvSpPr>
        <p:spPr>
          <a:xfrm>
            <a:off x="496488" y="634335"/>
            <a:ext cx="7387672" cy="400110"/>
          </a:xfrm>
          <a:prstGeom prst="rect">
            <a:avLst/>
          </a:prstGeom>
        </p:spPr>
        <p:txBody>
          <a:bodyPr wrap="square">
            <a:spAutoFit/>
          </a:bodyPr>
          <a:lstStyle/>
          <a:p>
            <a:r>
              <a:rPr lang="en-US" sz="2000" b="1" dirty="0">
                <a:solidFill>
                  <a:srgbClr val="00B0F0"/>
                </a:solidFill>
                <a:latin typeface="Alexandria" charset="0"/>
                <a:cs typeface="Alexandria" charset="0"/>
              </a:rPr>
              <a:t>What is Verbal Communication?</a:t>
            </a:r>
          </a:p>
        </p:txBody>
      </p:sp>
      <p:sp>
        <p:nvSpPr>
          <p:cNvPr id="9" name="TextBox 8">
            <a:extLst>
              <a:ext uri="{FF2B5EF4-FFF2-40B4-BE49-F238E27FC236}">
                <a16:creationId xmlns:a16="http://schemas.microsoft.com/office/drawing/2014/main" id="{95426CDD-89B2-ACB1-DFBA-61DF2A61BE0A}"/>
              </a:ext>
            </a:extLst>
          </p:cNvPr>
          <p:cNvSpPr txBox="1"/>
          <p:nvPr/>
        </p:nvSpPr>
        <p:spPr>
          <a:xfrm>
            <a:off x="6729323" y="648421"/>
            <a:ext cx="4828492" cy="384721"/>
          </a:xfrm>
          <a:prstGeom prst="rect">
            <a:avLst/>
          </a:prstGeom>
          <a:noFill/>
        </p:spPr>
        <p:txBody>
          <a:bodyPr wrap="square" rtlCol="0">
            <a:spAutoFit/>
          </a:bodyPr>
          <a:lstStyle/>
          <a:p>
            <a:pPr algn="r"/>
            <a:r>
              <a:rPr lang="ar-SA" sz="1900" b="1" dirty="0">
                <a:solidFill>
                  <a:srgbClr val="00B0F0"/>
                </a:solidFill>
                <a:latin typeface="Alexandria" charset="0"/>
                <a:cs typeface="Alexandria" charset="0"/>
              </a:rPr>
              <a:t>ما هو التواصل اللفظي؟</a:t>
            </a:r>
            <a:endParaRPr lang="en-US" sz="1900" b="1" dirty="0">
              <a:solidFill>
                <a:srgbClr val="00B0F0"/>
              </a:solidFill>
              <a:latin typeface="Alexandria" charset="0"/>
              <a:cs typeface="Alexandria" charset="0"/>
            </a:endParaRPr>
          </a:p>
        </p:txBody>
      </p:sp>
      <p:sp>
        <p:nvSpPr>
          <p:cNvPr id="3" name="Rectangle: Rounded Corners 2">
            <a:extLst>
              <a:ext uri="{FF2B5EF4-FFF2-40B4-BE49-F238E27FC236}">
                <a16:creationId xmlns:a16="http://schemas.microsoft.com/office/drawing/2014/main" id="{049AF269-AD52-97CF-164B-C9BB417BF6AC}"/>
              </a:ext>
            </a:extLst>
          </p:cNvPr>
          <p:cNvSpPr/>
          <p:nvPr/>
        </p:nvSpPr>
        <p:spPr>
          <a:xfrm>
            <a:off x="1" y="1468040"/>
            <a:ext cx="6007510" cy="509007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 name="Rectangle: Rounded Corners 24">
            <a:extLst>
              <a:ext uri="{FF2B5EF4-FFF2-40B4-BE49-F238E27FC236}">
                <a16:creationId xmlns:a16="http://schemas.microsoft.com/office/drawing/2014/main" id="{B569B512-7DD4-A4C2-C357-68BE70D599DD}"/>
              </a:ext>
            </a:extLst>
          </p:cNvPr>
          <p:cNvSpPr/>
          <p:nvPr/>
        </p:nvSpPr>
        <p:spPr>
          <a:xfrm>
            <a:off x="6096000" y="1468041"/>
            <a:ext cx="6096000" cy="509007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dirty="0"/>
              <a:t>حل النزاعات: يمكن أن يكون التواصل وجهاً لوجه فعالاً في حل النزاعات، لأنه يسمح بالتفاعل في الوقت الفعلي، والاستماع النشط، والفرصة لمعالجة المخاوف بشكل مباشر.</a:t>
            </a:r>
            <a:endParaRPr lang="en-US" dirty="0"/>
          </a:p>
        </p:txBody>
      </p:sp>
      <p:sp>
        <p:nvSpPr>
          <p:cNvPr id="4" name="TextBox 3">
            <a:extLst>
              <a:ext uri="{FF2B5EF4-FFF2-40B4-BE49-F238E27FC236}">
                <a16:creationId xmlns:a16="http://schemas.microsoft.com/office/drawing/2014/main" id="{F8E20A25-43C7-A566-E24E-40190B6C1A27}"/>
              </a:ext>
            </a:extLst>
          </p:cNvPr>
          <p:cNvSpPr txBox="1"/>
          <p:nvPr/>
        </p:nvSpPr>
        <p:spPr>
          <a:xfrm>
            <a:off x="0" y="6646605"/>
            <a:ext cx="1747520" cy="261610"/>
          </a:xfrm>
          <a:prstGeom prst="rect">
            <a:avLst/>
          </a:prstGeom>
          <a:noFill/>
          <a:ln>
            <a:solidFill>
              <a:schemeClr val="bg1"/>
            </a:solidFill>
          </a:ln>
        </p:spPr>
        <p:txBody>
          <a:bodyPr wrap="square" rtlCol="0">
            <a:spAutoFit/>
          </a:bodyPr>
          <a:lstStyle/>
          <a:p>
            <a:r>
              <a:rPr lang="en-US" sz="1100" dirty="0">
                <a:latin typeface="Alexandria" pitchFamily="2" charset="-78"/>
                <a:cs typeface="Alexandria" pitchFamily="2" charset="-78"/>
              </a:rPr>
              <a:t>Dr. Raef Baraka</a:t>
            </a:r>
          </a:p>
        </p:txBody>
      </p:sp>
      <p:graphicFrame>
        <p:nvGraphicFramePr>
          <p:cNvPr id="8" name="Table 7">
            <a:extLst>
              <a:ext uri="{FF2B5EF4-FFF2-40B4-BE49-F238E27FC236}">
                <a16:creationId xmlns:a16="http://schemas.microsoft.com/office/drawing/2014/main" id="{C374286C-551E-3AEB-6131-664129CAD455}"/>
              </a:ext>
            </a:extLst>
          </p:cNvPr>
          <p:cNvGraphicFramePr>
            <a:graphicFrameLocks noGrp="1"/>
          </p:cNvGraphicFramePr>
          <p:nvPr>
            <p:extLst>
              <p:ext uri="{D42A27DB-BD31-4B8C-83A1-F6EECF244321}">
                <p14:modId xmlns:p14="http://schemas.microsoft.com/office/powerpoint/2010/main" val="2695915246"/>
              </p:ext>
            </p:extLst>
          </p:nvPr>
        </p:nvGraphicFramePr>
        <p:xfrm>
          <a:off x="219759" y="1615132"/>
          <a:ext cx="11824757" cy="4705324"/>
        </p:xfrm>
        <a:graphic>
          <a:graphicData uri="http://schemas.openxmlformats.org/drawingml/2006/table">
            <a:tbl>
              <a:tblPr firstRow="1" bandRow="1">
                <a:tableStyleId>{5A111915-BE36-4E01-A7E5-04B1672EAD32}</a:tableStyleId>
              </a:tblPr>
              <a:tblGrid>
                <a:gridCol w="5833246">
                  <a:extLst>
                    <a:ext uri="{9D8B030D-6E8A-4147-A177-3AD203B41FA5}">
                      <a16:colId xmlns:a16="http://schemas.microsoft.com/office/drawing/2014/main" val="1019010635"/>
                    </a:ext>
                  </a:extLst>
                </a:gridCol>
                <a:gridCol w="5991511">
                  <a:extLst>
                    <a:ext uri="{9D8B030D-6E8A-4147-A177-3AD203B41FA5}">
                      <a16:colId xmlns:a16="http://schemas.microsoft.com/office/drawing/2014/main" val="3672084510"/>
                    </a:ext>
                  </a:extLst>
                </a:gridCol>
              </a:tblGrid>
              <a:tr h="430838">
                <a:tc>
                  <a:txBody>
                    <a:bodyPr/>
                    <a:lstStyle/>
                    <a:p>
                      <a:pPr algn="ctr">
                        <a:lnSpc>
                          <a:spcPct val="150000"/>
                        </a:lnSpc>
                      </a:pPr>
                      <a:r>
                        <a:rPr lang="en-US" sz="1500" dirty="0">
                          <a:latin typeface="Alexandria" pitchFamily="2" charset="-78"/>
                          <a:cs typeface="Alexandria" pitchFamily="2" charset="-78"/>
                        </a:rPr>
                        <a:t>Regulative rules (Rules of Behavior)</a:t>
                      </a:r>
                    </a:p>
                  </a:txBody>
                  <a:tcPr/>
                </a:tc>
                <a:tc>
                  <a:txBody>
                    <a:bodyPr/>
                    <a:lstStyle/>
                    <a:p>
                      <a:pPr algn="ctr">
                        <a:lnSpc>
                          <a:spcPct val="150000"/>
                        </a:lnSpc>
                      </a:pPr>
                      <a:r>
                        <a:rPr lang="en-US" sz="1500" dirty="0">
                          <a:latin typeface="Alexandria" pitchFamily="2" charset="-78"/>
                          <a:cs typeface="Alexandria" pitchFamily="2" charset="-78"/>
                        </a:rPr>
                        <a:t>Constitutive rules (Rules of Meaning)</a:t>
                      </a:r>
                    </a:p>
                  </a:txBody>
                  <a:tcPr/>
                </a:tc>
                <a:extLst>
                  <a:ext uri="{0D108BD9-81ED-4DB2-BD59-A6C34878D82A}">
                    <a16:rowId xmlns:a16="http://schemas.microsoft.com/office/drawing/2014/main" val="2885511016"/>
                  </a:ext>
                </a:extLst>
              </a:tr>
              <a:tr h="737698">
                <a:tc>
                  <a:txBody>
                    <a:bodyPr/>
                    <a:lstStyle/>
                    <a:p>
                      <a:pPr marL="285750" indent="-285750" algn="just">
                        <a:lnSpc>
                          <a:spcPct val="150000"/>
                        </a:lnSpc>
                        <a:buFont typeface="Arial" panose="020B0604020202020204" pitchFamily="34" charset="0"/>
                        <a:buChar char="•"/>
                      </a:pPr>
                      <a:r>
                        <a:rPr lang="en-US" sz="1500" kern="1200" dirty="0">
                          <a:solidFill>
                            <a:srgbClr val="002060"/>
                          </a:solidFill>
                          <a:latin typeface="Alexandria Light" pitchFamily="2" charset="-78"/>
                          <a:ea typeface="+mn-ea"/>
                          <a:cs typeface="Alexandria Light" pitchFamily="2" charset="-78"/>
                        </a:rPr>
                        <a:t>Maintain order and prevent misunderstandings.</a:t>
                      </a:r>
                    </a:p>
                  </a:txBody>
                  <a:tcPr anchor="ctr"/>
                </a:tc>
                <a:tc>
                  <a:txBody>
                    <a:bodyPr/>
                    <a:lstStyle/>
                    <a:p>
                      <a:pPr marL="285750" indent="-285750" algn="just">
                        <a:lnSpc>
                          <a:spcPct val="150000"/>
                        </a:lnSpc>
                        <a:buFont typeface="Arial" panose="020B0604020202020204" pitchFamily="34" charset="0"/>
                        <a:buChar char="•"/>
                      </a:pPr>
                      <a:r>
                        <a:rPr lang="en-US" sz="1500" kern="1200" dirty="0">
                          <a:solidFill>
                            <a:srgbClr val="002060"/>
                          </a:solidFill>
                          <a:latin typeface="Alexandria Light" pitchFamily="2" charset="-78"/>
                          <a:ea typeface="+mn-ea"/>
                          <a:cs typeface="Alexandria Light" pitchFamily="2" charset="-78"/>
                        </a:rPr>
                        <a:t>Ensure messages are correctly understood based on shared meanings.</a:t>
                      </a:r>
                    </a:p>
                  </a:txBody>
                  <a:tcPr anchor="ctr"/>
                </a:tc>
                <a:extLst>
                  <a:ext uri="{0D108BD9-81ED-4DB2-BD59-A6C34878D82A}">
                    <a16:rowId xmlns:a16="http://schemas.microsoft.com/office/drawing/2014/main" val="1477337263"/>
                  </a:ext>
                </a:extLst>
              </a:tr>
              <a:tr h="1082848">
                <a:tc>
                  <a:txBody>
                    <a:bodyPr/>
                    <a:lstStyle/>
                    <a:p>
                      <a:pPr marL="285750" indent="-285750" algn="just">
                        <a:lnSpc>
                          <a:spcPct val="150000"/>
                        </a:lnSpc>
                        <a:buFont typeface="Arial" panose="020B0604020202020204" pitchFamily="34" charset="0"/>
                        <a:buChar char="•"/>
                      </a:pPr>
                      <a:r>
                        <a:rPr lang="en-US" sz="1500" kern="1200" dirty="0">
                          <a:solidFill>
                            <a:srgbClr val="002060"/>
                          </a:solidFill>
                          <a:latin typeface="Alexandria Light" pitchFamily="2" charset="-78"/>
                          <a:ea typeface="+mn-ea"/>
                          <a:cs typeface="Alexandria Light" pitchFamily="2" charset="-78"/>
                        </a:rPr>
                        <a:t>Regulative rules govern how communication should occur, setting guidelines for appropriate behavior in specific contexts. These rules dictate:</a:t>
                      </a:r>
                    </a:p>
                    <a:p>
                      <a:pPr marL="342900" indent="-342900" algn="just" defTabSz="914400" rtl="0" eaLnBrk="1" latinLnBrk="0" hangingPunct="1">
                        <a:lnSpc>
                          <a:spcPct val="150000"/>
                        </a:lnSpc>
                        <a:buFont typeface="+mj-lt"/>
                        <a:buAutoNum type="arabicPeriod"/>
                      </a:pPr>
                      <a:r>
                        <a:rPr lang="en-US" sz="1500" kern="1200" dirty="0">
                          <a:solidFill>
                            <a:schemeClr val="accent6">
                              <a:lumMod val="50000"/>
                            </a:schemeClr>
                          </a:solidFill>
                          <a:latin typeface="Alexandria Light" pitchFamily="2" charset="-78"/>
                          <a:ea typeface="+mn-ea"/>
                          <a:cs typeface="Alexandria Light" pitchFamily="2" charset="-78"/>
                        </a:rPr>
                        <a:t>When, where, and how communication takes place.</a:t>
                      </a:r>
                    </a:p>
                    <a:p>
                      <a:pPr marL="342900" indent="-342900" algn="just" defTabSz="914400" rtl="0" eaLnBrk="1" latinLnBrk="0" hangingPunct="1">
                        <a:lnSpc>
                          <a:spcPct val="150000"/>
                        </a:lnSpc>
                        <a:buFont typeface="+mj-lt"/>
                        <a:buAutoNum type="arabicPeriod"/>
                      </a:pPr>
                      <a:r>
                        <a:rPr lang="en-US" sz="1500" kern="1200" dirty="0">
                          <a:solidFill>
                            <a:schemeClr val="accent6">
                              <a:lumMod val="50000"/>
                            </a:schemeClr>
                          </a:solidFill>
                          <a:latin typeface="Alexandria Light" pitchFamily="2" charset="-78"/>
                          <a:ea typeface="+mn-ea"/>
                          <a:cs typeface="Alexandria Light" pitchFamily="2" charset="-78"/>
                        </a:rPr>
                        <a:t>Expected responses in different social or professional situations.</a:t>
                      </a:r>
                    </a:p>
                    <a:p>
                      <a:pPr marL="342900" indent="-342900" algn="just" defTabSz="914400" rtl="0" eaLnBrk="1" latinLnBrk="0" hangingPunct="1">
                        <a:lnSpc>
                          <a:spcPct val="150000"/>
                        </a:lnSpc>
                        <a:buFont typeface="+mj-lt"/>
                        <a:buAutoNum type="arabicPeriod"/>
                      </a:pPr>
                      <a:r>
                        <a:rPr lang="en-US" sz="1500" kern="1200" dirty="0">
                          <a:solidFill>
                            <a:schemeClr val="accent6">
                              <a:lumMod val="50000"/>
                            </a:schemeClr>
                          </a:solidFill>
                          <a:latin typeface="Alexandria Light" pitchFamily="2" charset="-78"/>
                          <a:ea typeface="+mn-ea"/>
                          <a:cs typeface="Alexandria Light" pitchFamily="2" charset="-78"/>
                        </a:rPr>
                        <a:t>Cultural norms and etiquette in interactions.</a:t>
                      </a:r>
                    </a:p>
                  </a:txBody>
                  <a:tcPr anchor="ctr"/>
                </a:tc>
                <a:tc>
                  <a:txBody>
                    <a:bodyPr/>
                    <a:lstStyle/>
                    <a:p>
                      <a:pPr marL="285750" indent="-285750" algn="just" defTabSz="914400" rtl="0" eaLnBrk="1" latinLnBrk="0" hangingPunct="1">
                        <a:lnSpc>
                          <a:spcPct val="150000"/>
                        </a:lnSpc>
                        <a:buFont typeface="Arial" panose="020B0604020202020204" pitchFamily="34" charset="0"/>
                        <a:buChar char="•"/>
                      </a:pPr>
                      <a:r>
                        <a:rPr lang="en-US" sz="1500" kern="1200" dirty="0">
                          <a:solidFill>
                            <a:srgbClr val="002060"/>
                          </a:solidFill>
                          <a:latin typeface="Alexandria Light" pitchFamily="2" charset="-78"/>
                          <a:ea typeface="+mn-ea"/>
                          <a:cs typeface="Alexandria Light" pitchFamily="2" charset="-78"/>
                        </a:rPr>
                        <a:t>Constitutive rules define what communication means by shaping how messages are interpreted. </a:t>
                      </a:r>
                    </a:p>
                    <a:p>
                      <a:pPr marL="285750" indent="-285750" algn="just" defTabSz="914400" rtl="0" eaLnBrk="1" latinLnBrk="0" hangingPunct="1">
                        <a:lnSpc>
                          <a:spcPct val="150000"/>
                        </a:lnSpc>
                        <a:buFont typeface="Arial" panose="020B0604020202020204" pitchFamily="34" charset="0"/>
                        <a:buChar char="•"/>
                      </a:pPr>
                      <a:r>
                        <a:rPr lang="en-US" sz="1500" kern="1200" dirty="0">
                          <a:solidFill>
                            <a:schemeClr val="accent6">
                              <a:lumMod val="50000"/>
                            </a:schemeClr>
                          </a:solidFill>
                          <a:latin typeface="Alexandria Light" pitchFamily="2" charset="-78"/>
                          <a:ea typeface="+mn-ea"/>
                          <a:cs typeface="Alexandria Light" pitchFamily="2" charset="-78"/>
                        </a:rPr>
                        <a:t>These rules help people assign meaning to words, gestures, and actions. They vary across cultures and social groups.</a:t>
                      </a:r>
                    </a:p>
                  </a:txBody>
                  <a:tcPr anchor="ctr"/>
                </a:tc>
                <a:extLst>
                  <a:ext uri="{0D108BD9-81ED-4DB2-BD59-A6C34878D82A}">
                    <a16:rowId xmlns:a16="http://schemas.microsoft.com/office/drawing/2014/main" val="1366671943"/>
                  </a:ext>
                </a:extLst>
              </a:tr>
              <a:tr h="1082848">
                <a:tc>
                  <a:txBody>
                    <a:bodyPr/>
                    <a:lstStyle/>
                    <a:p>
                      <a:pPr marL="285750" indent="-285750" algn="just" defTabSz="914400" rtl="0" eaLnBrk="1" latinLnBrk="0" hangingPunct="1">
                        <a:lnSpc>
                          <a:spcPct val="150000"/>
                        </a:lnSpc>
                        <a:buFont typeface="Arial" panose="020B0604020202020204" pitchFamily="34" charset="0"/>
                        <a:buChar char="•"/>
                      </a:pPr>
                      <a:r>
                        <a:rPr lang="en-US" sz="1500" kern="1200" dirty="0">
                          <a:solidFill>
                            <a:srgbClr val="002060"/>
                          </a:solidFill>
                          <a:latin typeface="Alexandria Light" pitchFamily="2" charset="-78"/>
                          <a:ea typeface="+mn-ea"/>
                          <a:cs typeface="Alexandria Light" pitchFamily="2" charset="-78"/>
                        </a:rPr>
                        <a:t>Example: In a formal meeting, it is expected to wait for your turn to speak, address colleagues professionally, and follow an agenda.</a:t>
                      </a:r>
                    </a:p>
                  </a:txBody>
                  <a:tcPr anchor="ctr"/>
                </a:tc>
                <a:tc>
                  <a:txBody>
                    <a:bodyPr/>
                    <a:lstStyle/>
                    <a:p>
                      <a:pPr marL="285750" indent="-285750" algn="just" defTabSz="914400" rtl="0" eaLnBrk="1" latinLnBrk="0" hangingPunct="1">
                        <a:lnSpc>
                          <a:spcPct val="150000"/>
                        </a:lnSpc>
                        <a:buFont typeface="Arial" panose="020B0604020202020204" pitchFamily="34" charset="0"/>
                        <a:buChar char="•"/>
                      </a:pPr>
                      <a:r>
                        <a:rPr lang="en-US" sz="1500" kern="1200" dirty="0">
                          <a:solidFill>
                            <a:srgbClr val="002060"/>
                          </a:solidFill>
                          <a:latin typeface="Alexandria Light" pitchFamily="2" charset="-78"/>
                          <a:ea typeface="+mn-ea"/>
                          <a:cs typeface="Alexandria Light" pitchFamily="2" charset="-78"/>
                        </a:rPr>
                        <a:t>Example: A thumbs-up gesture may mean approval in one culture but be offensive in another. Similarly, in professional settings, a firm handshake signifies confidence and respect.</a:t>
                      </a:r>
                    </a:p>
                  </a:txBody>
                  <a:tcPr anchor="ctr"/>
                </a:tc>
                <a:extLst>
                  <a:ext uri="{0D108BD9-81ED-4DB2-BD59-A6C34878D82A}">
                    <a16:rowId xmlns:a16="http://schemas.microsoft.com/office/drawing/2014/main" val="1476382191"/>
                  </a:ext>
                </a:extLst>
              </a:tr>
            </a:tbl>
          </a:graphicData>
        </a:graphic>
      </p:graphicFrame>
    </p:spTree>
    <p:extLst>
      <p:ext uri="{BB962C8B-B14F-4D97-AF65-F5344CB8AC3E}">
        <p14:creationId xmlns:p14="http://schemas.microsoft.com/office/powerpoint/2010/main" val="3468350944"/>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61BD8D6-FCA8-B8E1-D108-066FB631B5B4}"/>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B1EB5FB4-80E2-EC40-6739-11E40F55A819}"/>
              </a:ext>
            </a:extLst>
          </p:cNvPr>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7CDC1F82-49C4-9382-313B-4980708A8B7A}"/>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2" name="Rectangle 1">
            <a:extLst>
              <a:ext uri="{FF2B5EF4-FFF2-40B4-BE49-F238E27FC236}">
                <a16:creationId xmlns:a16="http://schemas.microsoft.com/office/drawing/2014/main" id="{1DBE474E-0333-0757-F953-76BBA7BBA193}"/>
              </a:ext>
            </a:extLst>
          </p:cNvPr>
          <p:cNvSpPr/>
          <p:nvPr/>
        </p:nvSpPr>
        <p:spPr>
          <a:xfrm>
            <a:off x="496488" y="634335"/>
            <a:ext cx="7387672" cy="400110"/>
          </a:xfrm>
          <a:prstGeom prst="rect">
            <a:avLst/>
          </a:prstGeom>
        </p:spPr>
        <p:txBody>
          <a:bodyPr wrap="square">
            <a:spAutoFit/>
          </a:bodyPr>
          <a:lstStyle/>
          <a:p>
            <a:r>
              <a:rPr lang="en-US" sz="2000" b="1" dirty="0">
                <a:solidFill>
                  <a:srgbClr val="00B0F0"/>
                </a:solidFill>
                <a:latin typeface="Alexandria" charset="0"/>
                <a:cs typeface="Alexandria" charset="0"/>
              </a:rPr>
              <a:t>What is Verbal Communication?</a:t>
            </a:r>
          </a:p>
        </p:txBody>
      </p:sp>
      <p:sp>
        <p:nvSpPr>
          <p:cNvPr id="9" name="TextBox 8">
            <a:extLst>
              <a:ext uri="{FF2B5EF4-FFF2-40B4-BE49-F238E27FC236}">
                <a16:creationId xmlns:a16="http://schemas.microsoft.com/office/drawing/2014/main" id="{4613014D-B2AD-808E-CAA4-9EB56AA81EE7}"/>
              </a:ext>
            </a:extLst>
          </p:cNvPr>
          <p:cNvSpPr txBox="1"/>
          <p:nvPr/>
        </p:nvSpPr>
        <p:spPr>
          <a:xfrm>
            <a:off x="6729323" y="648421"/>
            <a:ext cx="4828492" cy="384721"/>
          </a:xfrm>
          <a:prstGeom prst="rect">
            <a:avLst/>
          </a:prstGeom>
          <a:noFill/>
        </p:spPr>
        <p:txBody>
          <a:bodyPr wrap="square" rtlCol="0">
            <a:spAutoFit/>
          </a:bodyPr>
          <a:lstStyle/>
          <a:p>
            <a:pPr algn="r"/>
            <a:r>
              <a:rPr lang="ar-SA" sz="1900" b="1" dirty="0">
                <a:solidFill>
                  <a:srgbClr val="00B0F0"/>
                </a:solidFill>
                <a:latin typeface="Alexandria" charset="0"/>
                <a:cs typeface="Alexandria" charset="0"/>
              </a:rPr>
              <a:t>ما هو التواصل اللفظي؟</a:t>
            </a:r>
            <a:endParaRPr lang="en-US" sz="1900" b="1" dirty="0">
              <a:solidFill>
                <a:srgbClr val="00B0F0"/>
              </a:solidFill>
              <a:latin typeface="Alexandria" charset="0"/>
              <a:cs typeface="Alexandria" charset="0"/>
            </a:endParaRPr>
          </a:p>
        </p:txBody>
      </p:sp>
      <p:sp>
        <p:nvSpPr>
          <p:cNvPr id="3" name="Rectangle: Rounded Corners 2">
            <a:extLst>
              <a:ext uri="{FF2B5EF4-FFF2-40B4-BE49-F238E27FC236}">
                <a16:creationId xmlns:a16="http://schemas.microsoft.com/office/drawing/2014/main" id="{B939B79D-B2DA-F421-D083-47578C32F72C}"/>
              </a:ext>
            </a:extLst>
          </p:cNvPr>
          <p:cNvSpPr/>
          <p:nvPr/>
        </p:nvSpPr>
        <p:spPr>
          <a:xfrm>
            <a:off x="72275" y="1468040"/>
            <a:ext cx="5935236" cy="509007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 name="Rectangle: Rounded Corners 24">
            <a:extLst>
              <a:ext uri="{FF2B5EF4-FFF2-40B4-BE49-F238E27FC236}">
                <a16:creationId xmlns:a16="http://schemas.microsoft.com/office/drawing/2014/main" id="{805AC5D7-E183-B9FE-C719-52CDA52B01F9}"/>
              </a:ext>
            </a:extLst>
          </p:cNvPr>
          <p:cNvSpPr/>
          <p:nvPr/>
        </p:nvSpPr>
        <p:spPr>
          <a:xfrm>
            <a:off x="6096000" y="1468041"/>
            <a:ext cx="6023725" cy="509007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dirty="0"/>
              <a:t>حل النزاعات: يمكن أن يكون التواصل وجهاً لوجه فعالاً في حل النزاعات، لأنه يسمح بالتفاعل في الوقت الفعلي، والاستماع النشط، والفرصة لمعالجة المخاوف بشكل مباشر.</a:t>
            </a:r>
            <a:endParaRPr lang="en-US" dirty="0"/>
          </a:p>
        </p:txBody>
      </p:sp>
      <p:sp>
        <p:nvSpPr>
          <p:cNvPr id="4" name="TextBox 3">
            <a:extLst>
              <a:ext uri="{FF2B5EF4-FFF2-40B4-BE49-F238E27FC236}">
                <a16:creationId xmlns:a16="http://schemas.microsoft.com/office/drawing/2014/main" id="{3469425D-899E-BE53-76DB-A9E1512C16EC}"/>
              </a:ext>
            </a:extLst>
          </p:cNvPr>
          <p:cNvSpPr txBox="1"/>
          <p:nvPr/>
        </p:nvSpPr>
        <p:spPr>
          <a:xfrm>
            <a:off x="0" y="6646605"/>
            <a:ext cx="1747520" cy="261610"/>
          </a:xfrm>
          <a:prstGeom prst="rect">
            <a:avLst/>
          </a:prstGeom>
          <a:noFill/>
          <a:ln>
            <a:solidFill>
              <a:schemeClr val="bg1"/>
            </a:solidFill>
          </a:ln>
        </p:spPr>
        <p:txBody>
          <a:bodyPr wrap="square" rtlCol="0">
            <a:spAutoFit/>
          </a:bodyPr>
          <a:lstStyle/>
          <a:p>
            <a:r>
              <a:rPr lang="en-US" sz="1100" dirty="0">
                <a:latin typeface="Alexandria" pitchFamily="2" charset="-78"/>
                <a:cs typeface="Alexandria" pitchFamily="2" charset="-78"/>
              </a:rPr>
              <a:t>Dr. Raef Baraka</a:t>
            </a:r>
          </a:p>
        </p:txBody>
      </p:sp>
      <p:graphicFrame>
        <p:nvGraphicFramePr>
          <p:cNvPr id="8" name="Table 7">
            <a:extLst>
              <a:ext uri="{FF2B5EF4-FFF2-40B4-BE49-F238E27FC236}">
                <a16:creationId xmlns:a16="http://schemas.microsoft.com/office/drawing/2014/main" id="{F665BF2D-1C9F-0741-38F9-00180A42255C}"/>
              </a:ext>
            </a:extLst>
          </p:cNvPr>
          <p:cNvGraphicFramePr>
            <a:graphicFrameLocks noGrp="1"/>
          </p:cNvGraphicFramePr>
          <p:nvPr>
            <p:extLst>
              <p:ext uri="{D42A27DB-BD31-4B8C-83A1-F6EECF244321}">
                <p14:modId xmlns:p14="http://schemas.microsoft.com/office/powerpoint/2010/main" val="2688588784"/>
              </p:ext>
            </p:extLst>
          </p:nvPr>
        </p:nvGraphicFramePr>
        <p:xfrm>
          <a:off x="219759" y="1615132"/>
          <a:ext cx="11824757" cy="4926594"/>
        </p:xfrm>
        <a:graphic>
          <a:graphicData uri="http://schemas.openxmlformats.org/drawingml/2006/table">
            <a:tbl>
              <a:tblPr firstRow="1" bandRow="1">
                <a:tableStyleId>{5A111915-BE36-4E01-A7E5-04B1672EAD32}</a:tableStyleId>
              </a:tblPr>
              <a:tblGrid>
                <a:gridCol w="5833246">
                  <a:extLst>
                    <a:ext uri="{9D8B030D-6E8A-4147-A177-3AD203B41FA5}">
                      <a16:colId xmlns:a16="http://schemas.microsoft.com/office/drawing/2014/main" val="1019010635"/>
                    </a:ext>
                  </a:extLst>
                </a:gridCol>
                <a:gridCol w="5991511">
                  <a:extLst>
                    <a:ext uri="{9D8B030D-6E8A-4147-A177-3AD203B41FA5}">
                      <a16:colId xmlns:a16="http://schemas.microsoft.com/office/drawing/2014/main" val="3672084510"/>
                    </a:ext>
                  </a:extLst>
                </a:gridCol>
              </a:tblGrid>
              <a:tr h="430838">
                <a:tc>
                  <a:txBody>
                    <a:bodyPr/>
                    <a:lstStyle/>
                    <a:p>
                      <a:pPr algn="ctr">
                        <a:lnSpc>
                          <a:spcPct val="150000"/>
                        </a:lnSpc>
                      </a:pPr>
                      <a:r>
                        <a:rPr lang="ar-SA" sz="1600" dirty="0">
                          <a:latin typeface="Alexandria" pitchFamily="2" charset="-78"/>
                          <a:cs typeface="Alexandria" pitchFamily="2" charset="-78"/>
                        </a:rPr>
                        <a:t>القواعد التنظيمية (قواعد السلوك)</a:t>
                      </a:r>
                      <a:endParaRPr lang="en-US" sz="1600" dirty="0">
                        <a:latin typeface="Alexandria" pitchFamily="2" charset="-78"/>
                        <a:cs typeface="Alexandria" pitchFamily="2" charset="-78"/>
                      </a:endParaRPr>
                    </a:p>
                  </a:txBody>
                  <a:tcPr/>
                </a:tc>
                <a:tc>
                  <a:txBody>
                    <a:bodyPr/>
                    <a:lstStyle/>
                    <a:p>
                      <a:pPr algn="ctr">
                        <a:lnSpc>
                          <a:spcPct val="150000"/>
                        </a:lnSpc>
                      </a:pPr>
                      <a:r>
                        <a:rPr lang="ar-SA" sz="1600" dirty="0">
                          <a:latin typeface="Alexandria" pitchFamily="2" charset="-78"/>
                          <a:cs typeface="Alexandria" pitchFamily="2" charset="-78"/>
                        </a:rPr>
                        <a:t>القواعد التأسيسية (قواعد المعاني)</a:t>
                      </a:r>
                      <a:endParaRPr lang="en-US" sz="1600" dirty="0">
                        <a:latin typeface="Alexandria" pitchFamily="2" charset="-78"/>
                        <a:cs typeface="Alexandria" pitchFamily="2" charset="-78"/>
                      </a:endParaRPr>
                    </a:p>
                  </a:txBody>
                  <a:tcPr/>
                </a:tc>
                <a:extLst>
                  <a:ext uri="{0D108BD9-81ED-4DB2-BD59-A6C34878D82A}">
                    <a16:rowId xmlns:a16="http://schemas.microsoft.com/office/drawing/2014/main" val="2885511016"/>
                  </a:ext>
                </a:extLst>
              </a:tr>
              <a:tr h="737698">
                <a:tc>
                  <a:txBody>
                    <a:bodyPr/>
                    <a:lstStyle/>
                    <a:p>
                      <a:pPr marL="285750" indent="-285750" algn="just" rtl="1">
                        <a:lnSpc>
                          <a:spcPct val="150000"/>
                        </a:lnSpc>
                        <a:buFont typeface="Arial" panose="020B0604020202020204" pitchFamily="34" charset="0"/>
                        <a:buChar char="•"/>
                      </a:pPr>
                      <a:r>
                        <a:rPr lang="ar-SA" sz="1600" kern="1200" dirty="0">
                          <a:solidFill>
                            <a:srgbClr val="002060"/>
                          </a:solidFill>
                          <a:latin typeface="Alexandria Light" pitchFamily="2" charset="-78"/>
                          <a:ea typeface="+mn-ea"/>
                          <a:cs typeface="Alexandria Light" pitchFamily="2" charset="-78"/>
                        </a:rPr>
                        <a:t>تحافظ على النظام وتمنع سوء الفهم.</a:t>
                      </a:r>
                      <a:endParaRPr lang="en-US" sz="1600" kern="1200" dirty="0">
                        <a:solidFill>
                          <a:srgbClr val="002060"/>
                        </a:solidFill>
                        <a:latin typeface="Alexandria Light" pitchFamily="2" charset="-78"/>
                        <a:ea typeface="+mn-ea"/>
                        <a:cs typeface="Alexandria Light" pitchFamily="2" charset="-78"/>
                      </a:endParaRPr>
                    </a:p>
                  </a:txBody>
                  <a:tcPr anchor="ctr"/>
                </a:tc>
                <a:tc>
                  <a:txBody>
                    <a:bodyPr/>
                    <a:lstStyle/>
                    <a:p>
                      <a:pPr marL="285750" indent="-285750" algn="just" rtl="1">
                        <a:lnSpc>
                          <a:spcPct val="150000"/>
                        </a:lnSpc>
                        <a:buFont typeface="Arial" panose="020B0604020202020204" pitchFamily="34" charset="0"/>
                        <a:buChar char="•"/>
                      </a:pPr>
                      <a:r>
                        <a:rPr lang="ar-SA" sz="1600" kern="1200" dirty="0">
                          <a:solidFill>
                            <a:srgbClr val="002060"/>
                          </a:solidFill>
                          <a:latin typeface="Alexandria Light" pitchFamily="2" charset="-78"/>
                          <a:ea typeface="+mn-ea"/>
                          <a:cs typeface="Alexandria Light" pitchFamily="2" charset="-78"/>
                        </a:rPr>
                        <a:t>تضمن فهم الرسائل بشكل صحيح بناءً على المعاني المشتركة.</a:t>
                      </a:r>
                      <a:endParaRPr lang="en-US" sz="1600" kern="1200" dirty="0">
                        <a:solidFill>
                          <a:srgbClr val="002060"/>
                        </a:solidFill>
                        <a:latin typeface="Alexandria Light" pitchFamily="2" charset="-78"/>
                        <a:ea typeface="+mn-ea"/>
                        <a:cs typeface="Alexandria Light" pitchFamily="2" charset="-78"/>
                      </a:endParaRPr>
                    </a:p>
                  </a:txBody>
                  <a:tcPr anchor="ctr"/>
                </a:tc>
                <a:extLst>
                  <a:ext uri="{0D108BD9-81ED-4DB2-BD59-A6C34878D82A}">
                    <a16:rowId xmlns:a16="http://schemas.microsoft.com/office/drawing/2014/main" val="1477337263"/>
                  </a:ext>
                </a:extLst>
              </a:tr>
              <a:tr h="1082848">
                <a:tc>
                  <a:txBody>
                    <a:bodyPr/>
                    <a:lstStyle/>
                    <a:p>
                      <a:pPr marL="285750" indent="-285750" algn="just" rtl="1">
                        <a:lnSpc>
                          <a:spcPct val="150000"/>
                        </a:lnSpc>
                        <a:buFont typeface="Arial" panose="020B0604020202020204" pitchFamily="34" charset="0"/>
                        <a:buChar char="•"/>
                      </a:pPr>
                      <a:r>
                        <a:rPr lang="ar-SA" sz="1600" kern="1200" dirty="0">
                          <a:solidFill>
                            <a:srgbClr val="002060"/>
                          </a:solidFill>
                          <a:latin typeface="Alexandria Light" pitchFamily="2" charset="-78"/>
                          <a:ea typeface="+mn-ea"/>
                          <a:cs typeface="Alexandria Light" pitchFamily="2" charset="-78"/>
                        </a:rPr>
                        <a:t>تحكم القواعد التنظيمية كيفية حدوث الاتصال، حيث تضع إرشادات للسلوك المناسب في سياقات معينة. هذه القواعد تحدد:</a:t>
                      </a:r>
                    </a:p>
                    <a:p>
                      <a:pPr marL="800100" lvl="1" indent="-342900" algn="just" defTabSz="914400" rtl="1" eaLnBrk="1" latinLnBrk="0" hangingPunct="1">
                        <a:lnSpc>
                          <a:spcPct val="150000"/>
                        </a:lnSpc>
                        <a:buFont typeface="+mj-lt"/>
                        <a:buAutoNum type="arabicPeriod"/>
                      </a:pPr>
                      <a:r>
                        <a:rPr lang="ar-SA" sz="1600" kern="1200" dirty="0">
                          <a:solidFill>
                            <a:schemeClr val="accent6">
                              <a:lumMod val="50000"/>
                            </a:schemeClr>
                          </a:solidFill>
                          <a:latin typeface="Alexandria Light" pitchFamily="2" charset="-78"/>
                          <a:ea typeface="+mn-ea"/>
                          <a:cs typeface="Alexandria Light" pitchFamily="2" charset="-78"/>
                        </a:rPr>
                        <a:t>متى وأين وكيف يجب أن يحدث الاتصال.</a:t>
                      </a:r>
                    </a:p>
                    <a:p>
                      <a:pPr marL="800100" lvl="1" indent="-342900" algn="just" defTabSz="914400" rtl="1" eaLnBrk="1" latinLnBrk="0" hangingPunct="1">
                        <a:lnSpc>
                          <a:spcPct val="150000"/>
                        </a:lnSpc>
                        <a:buFont typeface="+mj-lt"/>
                        <a:buAutoNum type="arabicPeriod"/>
                      </a:pPr>
                      <a:r>
                        <a:rPr lang="ar-SA" sz="1600" kern="1200" dirty="0">
                          <a:solidFill>
                            <a:schemeClr val="accent6">
                              <a:lumMod val="50000"/>
                            </a:schemeClr>
                          </a:solidFill>
                          <a:latin typeface="Alexandria Light" pitchFamily="2" charset="-78"/>
                          <a:ea typeface="+mn-ea"/>
                          <a:cs typeface="Alexandria Light" pitchFamily="2" charset="-78"/>
                        </a:rPr>
                        <a:t>الاستجابات المتوقعة في المواقف الاجتماعية أو المهنية المختلفة.</a:t>
                      </a:r>
                    </a:p>
                    <a:p>
                      <a:pPr marL="800100" lvl="1" indent="-342900" algn="just" defTabSz="914400" rtl="1" eaLnBrk="1" latinLnBrk="0" hangingPunct="1">
                        <a:lnSpc>
                          <a:spcPct val="150000"/>
                        </a:lnSpc>
                        <a:buFont typeface="+mj-lt"/>
                        <a:buAutoNum type="arabicPeriod"/>
                      </a:pPr>
                      <a:r>
                        <a:rPr lang="ar-SA" sz="1600" kern="1200" dirty="0">
                          <a:solidFill>
                            <a:schemeClr val="accent6">
                              <a:lumMod val="50000"/>
                            </a:schemeClr>
                          </a:solidFill>
                          <a:latin typeface="Alexandria Light" pitchFamily="2" charset="-78"/>
                          <a:ea typeface="+mn-ea"/>
                          <a:cs typeface="Alexandria Light" pitchFamily="2" charset="-78"/>
                        </a:rPr>
                        <a:t>الأعراف الثقافية وآداب التواصل في التفاعلات المختلفة.</a:t>
                      </a:r>
                      <a:endParaRPr lang="en-US" sz="1600" kern="1200" dirty="0">
                        <a:solidFill>
                          <a:schemeClr val="accent6">
                            <a:lumMod val="50000"/>
                          </a:schemeClr>
                        </a:solidFill>
                        <a:latin typeface="Alexandria Light" pitchFamily="2" charset="-78"/>
                        <a:ea typeface="+mn-ea"/>
                        <a:cs typeface="Alexandria Light" pitchFamily="2" charset="-78"/>
                      </a:endParaRPr>
                    </a:p>
                  </a:txBody>
                  <a:tcPr anchor="ctr"/>
                </a:tc>
                <a:tc>
                  <a:txBody>
                    <a:bodyPr/>
                    <a:lstStyle/>
                    <a:p>
                      <a:pPr marL="285750" indent="-285750" algn="just" defTabSz="914400" rtl="1" eaLnBrk="1" latinLnBrk="0" hangingPunct="1">
                        <a:lnSpc>
                          <a:spcPct val="200000"/>
                        </a:lnSpc>
                        <a:buFont typeface="Arial" panose="020B0604020202020204" pitchFamily="34" charset="0"/>
                        <a:buChar char="•"/>
                      </a:pPr>
                      <a:r>
                        <a:rPr lang="ar-SA" sz="1600" kern="1200" dirty="0">
                          <a:solidFill>
                            <a:srgbClr val="002060"/>
                          </a:solidFill>
                          <a:latin typeface="Alexandria Light" pitchFamily="2" charset="-78"/>
                          <a:ea typeface="+mn-ea"/>
                          <a:cs typeface="Alexandria Light" pitchFamily="2" charset="-78"/>
                        </a:rPr>
                        <a:t>تعرف القواعد التأسيسية معنى الاتصال من خلال تحديد كيفية تفسير الرسائل.</a:t>
                      </a:r>
                    </a:p>
                    <a:p>
                      <a:pPr marL="285750" indent="-285750" algn="just" defTabSz="914400" rtl="1" eaLnBrk="1" latinLnBrk="0" hangingPunct="1">
                        <a:lnSpc>
                          <a:spcPct val="200000"/>
                        </a:lnSpc>
                        <a:buFont typeface="Arial" panose="020B0604020202020204" pitchFamily="34" charset="0"/>
                        <a:buChar char="•"/>
                      </a:pPr>
                      <a:r>
                        <a:rPr lang="ar-SA" sz="1600" kern="1200" dirty="0">
                          <a:solidFill>
                            <a:schemeClr val="accent6">
                              <a:lumMod val="50000"/>
                            </a:schemeClr>
                          </a:solidFill>
                          <a:latin typeface="Alexandria Light" pitchFamily="2" charset="-78"/>
                          <a:ea typeface="+mn-ea"/>
                          <a:cs typeface="Alexandria Light" pitchFamily="2" charset="-78"/>
                        </a:rPr>
                        <a:t>تساعد هذه القواعد الأشخاص على فهم المعاني المضمنة في الكلمات والإيماءات والأفعال، والتي قد تختلف عبر الثقافات والمجموعات الاجتماعية.</a:t>
                      </a:r>
                    </a:p>
                  </a:txBody>
                  <a:tcPr anchor="ctr"/>
                </a:tc>
                <a:extLst>
                  <a:ext uri="{0D108BD9-81ED-4DB2-BD59-A6C34878D82A}">
                    <a16:rowId xmlns:a16="http://schemas.microsoft.com/office/drawing/2014/main" val="1366671943"/>
                  </a:ext>
                </a:extLst>
              </a:tr>
              <a:tr h="1082848">
                <a:tc>
                  <a:txBody>
                    <a:bodyPr/>
                    <a:lstStyle/>
                    <a:p>
                      <a:pPr marL="285750" indent="-285750" algn="just" defTabSz="914400" rtl="1" eaLnBrk="1" latinLnBrk="0" hangingPunct="1">
                        <a:lnSpc>
                          <a:spcPct val="150000"/>
                        </a:lnSpc>
                        <a:buFont typeface="Arial" panose="020B0604020202020204" pitchFamily="34" charset="0"/>
                        <a:buChar char="•"/>
                      </a:pPr>
                      <a:r>
                        <a:rPr lang="ar-SA" sz="1600" b="1" kern="1200" dirty="0">
                          <a:solidFill>
                            <a:srgbClr val="002060"/>
                          </a:solidFill>
                          <a:latin typeface="Alexandria Black" pitchFamily="2" charset="-78"/>
                          <a:ea typeface="+mn-ea"/>
                          <a:cs typeface="Alexandria Black" pitchFamily="2" charset="-78"/>
                        </a:rPr>
                        <a:t>مثال</a:t>
                      </a:r>
                      <a:r>
                        <a:rPr lang="ar-SA" sz="1600" kern="1200" dirty="0">
                          <a:solidFill>
                            <a:srgbClr val="002060"/>
                          </a:solidFill>
                          <a:latin typeface="Alexandria Light" pitchFamily="2" charset="-78"/>
                          <a:ea typeface="+mn-ea"/>
                          <a:cs typeface="Alexandria Light" pitchFamily="2" charset="-78"/>
                        </a:rPr>
                        <a:t>: في اجتماع رسمي، من المتوقع الانتظار حتى يحين دورك في الكلام، والتحدث بأسلوب مهني، واتباع جدول الأعمال المحدد.</a:t>
                      </a:r>
                      <a:endParaRPr lang="en-US" sz="1600" kern="1200" dirty="0">
                        <a:solidFill>
                          <a:srgbClr val="002060"/>
                        </a:solidFill>
                        <a:latin typeface="Alexandria Light" pitchFamily="2" charset="-78"/>
                        <a:ea typeface="+mn-ea"/>
                        <a:cs typeface="Alexandria Light" pitchFamily="2" charset="-78"/>
                      </a:endParaRPr>
                    </a:p>
                  </a:txBody>
                  <a:tcPr anchor="ctr"/>
                </a:tc>
                <a:tc>
                  <a:txBody>
                    <a:bodyPr/>
                    <a:lstStyle/>
                    <a:p>
                      <a:pPr marL="285750" indent="-285750" algn="just" defTabSz="914400" rtl="1" eaLnBrk="1" latinLnBrk="0" hangingPunct="1">
                        <a:lnSpc>
                          <a:spcPct val="150000"/>
                        </a:lnSpc>
                        <a:buFont typeface="Arial" panose="020B0604020202020204" pitchFamily="34" charset="0"/>
                        <a:buChar char="•"/>
                      </a:pPr>
                      <a:r>
                        <a:rPr lang="ar-SA" sz="1600" b="1" kern="1200" dirty="0">
                          <a:solidFill>
                            <a:srgbClr val="002060"/>
                          </a:solidFill>
                          <a:latin typeface="Alexandria Black" pitchFamily="2" charset="-78"/>
                          <a:ea typeface="+mn-ea"/>
                          <a:cs typeface="Alexandria Black" pitchFamily="2" charset="-78"/>
                        </a:rPr>
                        <a:t>مثال</a:t>
                      </a:r>
                      <a:r>
                        <a:rPr lang="ar-SA" sz="1600" kern="1200" dirty="0">
                          <a:solidFill>
                            <a:srgbClr val="002060"/>
                          </a:solidFill>
                          <a:latin typeface="Alexandria Light" pitchFamily="2" charset="-78"/>
                          <a:ea typeface="+mn-ea"/>
                          <a:cs typeface="Alexandria Light" pitchFamily="2" charset="-78"/>
                        </a:rPr>
                        <a:t>: قد تعني إشارة "الإبهام لأعلى" الموافقة في ثقافة معينة، لكنها تكون إشارة مسيئة في ثقافة أخرى. وبالمثل، في البيئات المهنية، تعتبر المصافحة القوية دليلاً على الثقة والاحترام.</a:t>
                      </a:r>
                      <a:endParaRPr lang="en-US" sz="1600" kern="1200" dirty="0">
                        <a:solidFill>
                          <a:srgbClr val="002060"/>
                        </a:solidFill>
                        <a:latin typeface="Alexandria Light" pitchFamily="2" charset="-78"/>
                        <a:ea typeface="+mn-ea"/>
                        <a:cs typeface="Alexandria Light" pitchFamily="2" charset="-78"/>
                      </a:endParaRPr>
                    </a:p>
                  </a:txBody>
                  <a:tcPr anchor="ctr"/>
                </a:tc>
                <a:extLst>
                  <a:ext uri="{0D108BD9-81ED-4DB2-BD59-A6C34878D82A}">
                    <a16:rowId xmlns:a16="http://schemas.microsoft.com/office/drawing/2014/main" val="1476382191"/>
                  </a:ext>
                </a:extLst>
              </a:tr>
            </a:tbl>
          </a:graphicData>
        </a:graphic>
      </p:graphicFrame>
    </p:spTree>
    <p:extLst>
      <p:ext uri="{BB962C8B-B14F-4D97-AF65-F5344CB8AC3E}">
        <p14:creationId xmlns:p14="http://schemas.microsoft.com/office/powerpoint/2010/main" val="945156045"/>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D0C7F5B-988C-1D27-0977-588C62DDDCF0}"/>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62F01096-6DE5-35DB-5DCE-8FE07BF0A6FB}"/>
              </a:ext>
            </a:extLst>
          </p:cNvPr>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2E3D75A3-F620-2225-6D16-6FD9DA5A116E}"/>
              </a:ext>
            </a:extLst>
          </p:cNvPr>
          <p:cNvSpPr/>
          <p:nvPr/>
        </p:nvSpPr>
        <p:spPr>
          <a:xfrm>
            <a:off x="180431" y="1641366"/>
            <a:ext cx="11511935" cy="88153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35A7DD52-3BE0-D21C-9FE9-76797123775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2" name="Rectangle 1">
            <a:extLst>
              <a:ext uri="{FF2B5EF4-FFF2-40B4-BE49-F238E27FC236}">
                <a16:creationId xmlns:a16="http://schemas.microsoft.com/office/drawing/2014/main" id="{EDB0F6ED-E4F9-5734-00AD-076FF542BE0F}"/>
              </a:ext>
            </a:extLst>
          </p:cNvPr>
          <p:cNvSpPr/>
          <p:nvPr/>
        </p:nvSpPr>
        <p:spPr>
          <a:xfrm>
            <a:off x="496489" y="634335"/>
            <a:ext cx="6720388" cy="461665"/>
          </a:xfrm>
          <a:prstGeom prst="rect">
            <a:avLst/>
          </a:prstGeom>
        </p:spPr>
        <p:txBody>
          <a:bodyPr wrap="square">
            <a:spAutoFit/>
          </a:bodyPr>
          <a:lstStyle/>
          <a:p>
            <a:r>
              <a:rPr lang="en-US" sz="2400" b="1" dirty="0">
                <a:solidFill>
                  <a:srgbClr val="00B0F0"/>
                </a:solidFill>
                <a:latin typeface="Alexandria" charset="0"/>
                <a:cs typeface="Alexandria" charset="0"/>
              </a:rPr>
              <a:t>Verbal and Nonverbal Communication</a:t>
            </a:r>
          </a:p>
        </p:txBody>
      </p:sp>
      <p:sp>
        <p:nvSpPr>
          <p:cNvPr id="9" name="TextBox 8">
            <a:extLst>
              <a:ext uri="{FF2B5EF4-FFF2-40B4-BE49-F238E27FC236}">
                <a16:creationId xmlns:a16="http://schemas.microsoft.com/office/drawing/2014/main" id="{67D394BC-C7E0-7300-7450-0D39B98FF775}"/>
              </a:ext>
            </a:extLst>
          </p:cNvPr>
          <p:cNvSpPr txBox="1"/>
          <p:nvPr/>
        </p:nvSpPr>
        <p:spPr>
          <a:xfrm>
            <a:off x="6725265" y="624892"/>
            <a:ext cx="4828492" cy="461665"/>
          </a:xfrm>
          <a:prstGeom prst="rect">
            <a:avLst/>
          </a:prstGeom>
          <a:noFill/>
        </p:spPr>
        <p:txBody>
          <a:bodyPr wrap="square" rtlCol="0">
            <a:spAutoFit/>
          </a:bodyPr>
          <a:lstStyle/>
          <a:p>
            <a:pPr algn="r"/>
            <a:r>
              <a:rPr lang="ar-SA" sz="2400" b="1" dirty="0">
                <a:solidFill>
                  <a:srgbClr val="00B0F0"/>
                </a:solidFill>
                <a:latin typeface="Alexandria" charset="0"/>
                <a:cs typeface="Alexandria" charset="0"/>
              </a:rPr>
              <a:t>التواصل اللفظي وغير اللفظي</a:t>
            </a:r>
            <a:endParaRPr lang="en-US" sz="2400" b="1" dirty="0">
              <a:solidFill>
                <a:srgbClr val="00B0F0"/>
              </a:solidFill>
              <a:latin typeface="Alexandria" charset="0"/>
              <a:cs typeface="Alexandria" charset="0"/>
            </a:endParaRPr>
          </a:p>
        </p:txBody>
      </p:sp>
      <p:sp>
        <p:nvSpPr>
          <p:cNvPr id="4" name="Rectangle 3">
            <a:extLst>
              <a:ext uri="{FF2B5EF4-FFF2-40B4-BE49-F238E27FC236}">
                <a16:creationId xmlns:a16="http://schemas.microsoft.com/office/drawing/2014/main" id="{91C75559-44B4-2F98-0EA2-D4F7006E9123}"/>
              </a:ext>
            </a:extLst>
          </p:cNvPr>
          <p:cNvSpPr/>
          <p:nvPr/>
        </p:nvSpPr>
        <p:spPr>
          <a:xfrm>
            <a:off x="314798" y="1848669"/>
            <a:ext cx="11238959" cy="461665"/>
          </a:xfrm>
          <a:prstGeom prst="rect">
            <a:avLst/>
          </a:prstGeom>
        </p:spPr>
        <p:txBody>
          <a:bodyPr wrap="square">
            <a:spAutoFit/>
          </a:bodyPr>
          <a:lstStyle/>
          <a:p>
            <a:pPr>
              <a:spcBef>
                <a:spcPts val="1800"/>
              </a:spcBef>
              <a:spcAft>
                <a:spcPts val="1500"/>
              </a:spcAft>
            </a:pPr>
            <a:r>
              <a:rPr lang="en-US" sz="2400" dirty="0">
                <a:solidFill>
                  <a:srgbClr val="002060"/>
                </a:solidFill>
                <a:latin typeface="Alexandria" pitchFamily="2" charset="-78"/>
                <a:ea typeface="Times New Roman" panose="02020603050405020304" pitchFamily="18" charset="0"/>
                <a:cs typeface="Alexandria" pitchFamily="2" charset="-78"/>
              </a:rPr>
              <a:t>Nonverbal Communication</a:t>
            </a:r>
          </a:p>
        </p:txBody>
      </p:sp>
      <p:sp>
        <p:nvSpPr>
          <p:cNvPr id="8" name="Rectangle: Rounded Corners 7">
            <a:extLst>
              <a:ext uri="{FF2B5EF4-FFF2-40B4-BE49-F238E27FC236}">
                <a16:creationId xmlns:a16="http://schemas.microsoft.com/office/drawing/2014/main" id="{F1E6F193-F08B-C482-31C9-4C323D6551B5}"/>
              </a:ext>
            </a:extLst>
          </p:cNvPr>
          <p:cNvSpPr/>
          <p:nvPr/>
        </p:nvSpPr>
        <p:spPr>
          <a:xfrm>
            <a:off x="187286" y="2620464"/>
            <a:ext cx="11511935" cy="88153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47F704E7-AFAF-8CAA-E40A-04F24C128B0F}"/>
              </a:ext>
            </a:extLst>
          </p:cNvPr>
          <p:cNvSpPr/>
          <p:nvPr/>
        </p:nvSpPr>
        <p:spPr>
          <a:xfrm>
            <a:off x="318856" y="2801507"/>
            <a:ext cx="11238959" cy="461665"/>
          </a:xfrm>
          <a:prstGeom prst="rect">
            <a:avLst/>
          </a:prstGeom>
        </p:spPr>
        <p:txBody>
          <a:bodyPr wrap="square">
            <a:spAutoFit/>
          </a:bodyPr>
          <a:lstStyle/>
          <a:p>
            <a:pPr algn="r" rtl="1">
              <a:spcBef>
                <a:spcPts val="1800"/>
              </a:spcBef>
              <a:spcAft>
                <a:spcPts val="1500"/>
              </a:spcAft>
            </a:pPr>
            <a:r>
              <a:rPr lang="ar-SA" sz="2400" dirty="0">
                <a:solidFill>
                  <a:srgbClr val="002060"/>
                </a:solidFill>
                <a:latin typeface="Alexandria" pitchFamily="2" charset="-78"/>
                <a:ea typeface="Times New Roman" panose="02020603050405020304" pitchFamily="18" charset="0"/>
                <a:cs typeface="Alexandria" pitchFamily="2" charset="-78"/>
              </a:rPr>
              <a:t>التواصل غير اللفظي</a:t>
            </a:r>
          </a:p>
        </p:txBody>
      </p:sp>
      <p:pic>
        <p:nvPicPr>
          <p:cNvPr id="2050" name="Picture 2" descr="Nonverbal and visual persuasion cues 😃 😃 😃 😃 😃 😃 😃 😃 😃 😃 😃 😃 😃  😃 | Shreesh Sarvagya (सर्वज्ञ)">
            <a:extLst>
              <a:ext uri="{FF2B5EF4-FFF2-40B4-BE49-F238E27FC236}">
                <a16:creationId xmlns:a16="http://schemas.microsoft.com/office/drawing/2014/main" id="{03C44229-92DF-3967-1ABA-CA950C5D35E7}"/>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612489" y="3515847"/>
            <a:ext cx="8711381" cy="3266768"/>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6160863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1"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arn(inVertical)">
                                      <p:cBhvr>
                                        <p:cTn id="7" dur="500"/>
                                        <p:tgtEl>
                                          <p:spTgt spid="4"/>
                                        </p:tgtEl>
                                      </p:cBhvr>
                                    </p:animEffect>
                                  </p:childTnLst>
                                </p:cTn>
                              </p:par>
                              <p:par>
                                <p:cTn id="8" presetID="16" presetClass="entr" presetSubtype="21" fill="hold" grpId="0" nodeType="withEffect">
                                  <p:stCondLst>
                                    <p:cond delay="0"/>
                                  </p:stCondLst>
                                  <p:childTnLst>
                                    <p:set>
                                      <p:cBhvr>
                                        <p:cTn id="9" dur="1" fill="hold">
                                          <p:stCondLst>
                                            <p:cond delay="0"/>
                                          </p:stCondLst>
                                        </p:cTn>
                                        <p:tgtEl>
                                          <p:spTgt spid="12"/>
                                        </p:tgtEl>
                                        <p:attrNameLst>
                                          <p:attrName>style.visibility</p:attrName>
                                        </p:attrNameLst>
                                      </p:cBhvr>
                                      <p:to>
                                        <p:strVal val="visible"/>
                                      </p:to>
                                    </p:set>
                                    <p:animEffect transition="in" filter="barn(inVertical)">
                                      <p:cBhvr>
                                        <p:cTn id="10" dur="5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12"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579B6A9-5CA5-E246-9531-A57BF7AC80F7}"/>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ED847E00-CC02-1E79-4AB6-B1DA514A5715}"/>
              </a:ext>
            </a:extLst>
          </p:cNvPr>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A7A4D186-086D-4C36-13BB-CEDD58B6A546}"/>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2" name="Rectangle 1">
            <a:extLst>
              <a:ext uri="{FF2B5EF4-FFF2-40B4-BE49-F238E27FC236}">
                <a16:creationId xmlns:a16="http://schemas.microsoft.com/office/drawing/2014/main" id="{F195E3CB-588D-30D4-AE0A-1AD630C252DE}"/>
              </a:ext>
            </a:extLst>
          </p:cNvPr>
          <p:cNvSpPr/>
          <p:nvPr/>
        </p:nvSpPr>
        <p:spPr>
          <a:xfrm>
            <a:off x="496488" y="634335"/>
            <a:ext cx="7387672" cy="400110"/>
          </a:xfrm>
          <a:prstGeom prst="rect">
            <a:avLst/>
          </a:prstGeom>
        </p:spPr>
        <p:txBody>
          <a:bodyPr wrap="square">
            <a:spAutoFit/>
          </a:bodyPr>
          <a:lstStyle/>
          <a:p>
            <a:r>
              <a:rPr lang="en-US" sz="2000" b="1" dirty="0">
                <a:solidFill>
                  <a:srgbClr val="00B0F0"/>
                </a:solidFill>
                <a:latin typeface="Alexandria" charset="0"/>
                <a:cs typeface="Alexandria" charset="0"/>
              </a:rPr>
              <a:t>What is </a:t>
            </a:r>
            <a:r>
              <a:rPr lang="tr-TR" sz="2000" b="1" dirty="0">
                <a:solidFill>
                  <a:srgbClr val="00B0F0"/>
                </a:solidFill>
                <a:latin typeface="Alexandria" charset="0"/>
                <a:cs typeface="Alexandria" charset="0"/>
              </a:rPr>
              <a:t>Non-</a:t>
            </a:r>
            <a:r>
              <a:rPr lang="en-US" sz="2000" b="1" dirty="0">
                <a:solidFill>
                  <a:srgbClr val="00B0F0"/>
                </a:solidFill>
                <a:latin typeface="Alexandria" charset="0"/>
                <a:cs typeface="Alexandria" charset="0"/>
              </a:rPr>
              <a:t>Verbal Communication?</a:t>
            </a:r>
          </a:p>
        </p:txBody>
      </p:sp>
      <p:sp>
        <p:nvSpPr>
          <p:cNvPr id="9" name="TextBox 8">
            <a:extLst>
              <a:ext uri="{FF2B5EF4-FFF2-40B4-BE49-F238E27FC236}">
                <a16:creationId xmlns:a16="http://schemas.microsoft.com/office/drawing/2014/main" id="{A0B9820A-9FD3-41E9-A87D-79AF374B2CAA}"/>
              </a:ext>
            </a:extLst>
          </p:cNvPr>
          <p:cNvSpPr txBox="1"/>
          <p:nvPr/>
        </p:nvSpPr>
        <p:spPr>
          <a:xfrm>
            <a:off x="6729323" y="648421"/>
            <a:ext cx="4828492" cy="384721"/>
          </a:xfrm>
          <a:prstGeom prst="rect">
            <a:avLst/>
          </a:prstGeom>
          <a:noFill/>
        </p:spPr>
        <p:txBody>
          <a:bodyPr wrap="square" rtlCol="0">
            <a:spAutoFit/>
          </a:bodyPr>
          <a:lstStyle/>
          <a:p>
            <a:pPr algn="r"/>
            <a:r>
              <a:rPr lang="ar-SA" sz="1900" b="1" dirty="0">
                <a:solidFill>
                  <a:srgbClr val="00B0F0"/>
                </a:solidFill>
                <a:latin typeface="Alexandria" charset="0"/>
                <a:cs typeface="Alexandria" charset="0"/>
              </a:rPr>
              <a:t>ما هو التواصل غير اللفظي؟</a:t>
            </a:r>
            <a:endParaRPr lang="en-US" sz="1900" b="1" dirty="0">
              <a:solidFill>
                <a:srgbClr val="00B0F0"/>
              </a:solidFill>
              <a:latin typeface="Alexandria" charset="0"/>
              <a:cs typeface="Alexandria" charset="0"/>
            </a:endParaRPr>
          </a:p>
        </p:txBody>
      </p:sp>
      <p:sp>
        <p:nvSpPr>
          <p:cNvPr id="3" name="Rectangle: Rounded Corners 2">
            <a:extLst>
              <a:ext uri="{FF2B5EF4-FFF2-40B4-BE49-F238E27FC236}">
                <a16:creationId xmlns:a16="http://schemas.microsoft.com/office/drawing/2014/main" id="{6406F82C-CDCA-2FFA-2667-DC3EF43B8EC1}"/>
              </a:ext>
            </a:extLst>
          </p:cNvPr>
          <p:cNvSpPr/>
          <p:nvPr/>
        </p:nvSpPr>
        <p:spPr>
          <a:xfrm>
            <a:off x="638242" y="1704014"/>
            <a:ext cx="5457757" cy="479747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 name="Rectangle: Rounded Corners 24">
            <a:extLst>
              <a:ext uri="{FF2B5EF4-FFF2-40B4-BE49-F238E27FC236}">
                <a16:creationId xmlns:a16="http://schemas.microsoft.com/office/drawing/2014/main" id="{3B62135D-4E57-166F-57A6-4A73C45E67B6}"/>
              </a:ext>
            </a:extLst>
          </p:cNvPr>
          <p:cNvSpPr/>
          <p:nvPr/>
        </p:nvSpPr>
        <p:spPr>
          <a:xfrm>
            <a:off x="6440129" y="1704014"/>
            <a:ext cx="5113628" cy="479747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dirty="0"/>
              <a:t>حل النزاعات: يمكن أن يكون التواصل وجهاً لوجه فعالاً في حل النزاعات، لأنه يسمح بالتفاعل في الوقت الفعلي، والاستماع النشط، والفرصة لمعالجة المخاوف بشكل مباشر.</a:t>
            </a:r>
            <a:endParaRPr lang="en-US" dirty="0"/>
          </a:p>
        </p:txBody>
      </p:sp>
      <p:sp>
        <p:nvSpPr>
          <p:cNvPr id="7" name="Rectangle 6">
            <a:extLst>
              <a:ext uri="{FF2B5EF4-FFF2-40B4-BE49-F238E27FC236}">
                <a16:creationId xmlns:a16="http://schemas.microsoft.com/office/drawing/2014/main" id="{45B86854-9D95-2278-9C6C-4050BBF42517}"/>
              </a:ext>
            </a:extLst>
          </p:cNvPr>
          <p:cNvSpPr/>
          <p:nvPr/>
        </p:nvSpPr>
        <p:spPr>
          <a:xfrm>
            <a:off x="845574" y="1679500"/>
            <a:ext cx="4955458" cy="4785926"/>
          </a:xfrm>
          <a:prstGeom prst="rect">
            <a:avLst/>
          </a:prstGeom>
        </p:spPr>
        <p:txBody>
          <a:bodyPr wrap="square">
            <a:spAutoFit/>
          </a:bodyPr>
          <a:lstStyle/>
          <a:p>
            <a:pPr marL="457200" indent="-457200" algn="just">
              <a:lnSpc>
                <a:spcPct val="200000"/>
              </a:lnSpc>
              <a:buFont typeface="Arial" panose="020B0604020202020204" pitchFamily="34" charset="0"/>
              <a:buChar char="•"/>
            </a:pPr>
            <a:r>
              <a:rPr lang="en-US" sz="1900" b="1" dirty="0">
                <a:solidFill>
                  <a:schemeClr val="accent6">
                    <a:lumMod val="50000"/>
                  </a:schemeClr>
                </a:solidFill>
                <a:latin typeface="Alexandria" pitchFamily="2" charset="-78"/>
                <a:cs typeface="Alexandria" pitchFamily="2" charset="-78"/>
              </a:rPr>
              <a:t>Nonverbal</a:t>
            </a:r>
            <a:r>
              <a:rPr lang="tr-TR" sz="1900" b="1" dirty="0">
                <a:solidFill>
                  <a:schemeClr val="accent6">
                    <a:lumMod val="50000"/>
                  </a:schemeClr>
                </a:solidFill>
                <a:latin typeface="Alexandria" pitchFamily="2" charset="-78"/>
                <a:cs typeface="Alexandria" pitchFamily="2" charset="-78"/>
              </a:rPr>
              <a:t> </a:t>
            </a:r>
            <a:r>
              <a:rPr lang="en-US" sz="1900" b="1" dirty="0">
                <a:solidFill>
                  <a:schemeClr val="accent6">
                    <a:lumMod val="50000"/>
                  </a:schemeClr>
                </a:solidFill>
                <a:latin typeface="Alexandria" pitchFamily="2" charset="-78"/>
                <a:cs typeface="Alexandria" pitchFamily="2" charset="-78"/>
              </a:rPr>
              <a:t>communication </a:t>
            </a:r>
            <a:r>
              <a:rPr lang="en-US" sz="1700" dirty="0">
                <a:latin typeface="Alexandria Light" pitchFamily="2" charset="-78"/>
                <a:cs typeface="Alexandria Light" pitchFamily="2" charset="-78"/>
              </a:rPr>
              <a:t>(also referred</a:t>
            </a:r>
            <a:r>
              <a:rPr lang="tr-TR" sz="1700" dirty="0">
                <a:latin typeface="Alexandria Light" pitchFamily="2" charset="-78"/>
                <a:cs typeface="Alexandria Light" pitchFamily="2" charset="-78"/>
              </a:rPr>
              <a:t> </a:t>
            </a:r>
            <a:r>
              <a:rPr lang="en-US" sz="1700" dirty="0">
                <a:latin typeface="Alexandria Light" pitchFamily="2" charset="-78"/>
                <a:cs typeface="Alexandria Light" pitchFamily="2" charset="-78"/>
              </a:rPr>
              <a:t>to as body language) includes all those ways we communicate without words. </a:t>
            </a:r>
            <a:endParaRPr lang="tr-TR" sz="1700" dirty="0">
              <a:latin typeface="Alexandria Light" pitchFamily="2" charset="-78"/>
              <a:cs typeface="Alexandria Light" pitchFamily="2" charset="-78"/>
            </a:endParaRPr>
          </a:p>
          <a:p>
            <a:pPr marL="457200" indent="-457200" algn="just">
              <a:lnSpc>
                <a:spcPct val="200000"/>
              </a:lnSpc>
              <a:buFont typeface="Arial" panose="020B0604020202020204" pitchFamily="34" charset="0"/>
              <a:buChar char="•"/>
            </a:pPr>
            <a:r>
              <a:rPr lang="en-US" sz="1700" dirty="0">
                <a:latin typeface="Alexandria Light" pitchFamily="2" charset="-78"/>
                <a:cs typeface="Alexandria Light" pitchFamily="2" charset="-78"/>
              </a:rPr>
              <a:t>A more</a:t>
            </a:r>
            <a:r>
              <a:rPr lang="tr-TR" sz="1700" dirty="0">
                <a:latin typeface="Alexandria Light" pitchFamily="2" charset="-78"/>
                <a:cs typeface="Alexandria Light" pitchFamily="2" charset="-78"/>
              </a:rPr>
              <a:t> </a:t>
            </a:r>
            <a:r>
              <a:rPr lang="en-US" sz="1700" dirty="0">
                <a:latin typeface="Alexandria Light" pitchFamily="2" charset="-78"/>
                <a:cs typeface="Alexandria Light" pitchFamily="2" charset="-78"/>
              </a:rPr>
              <a:t>technical definition for nonverbal communication is “communication other than written or</a:t>
            </a:r>
            <a:r>
              <a:rPr lang="tr-TR" sz="1700" dirty="0">
                <a:latin typeface="Alexandria Light" pitchFamily="2" charset="-78"/>
                <a:cs typeface="Alexandria Light" pitchFamily="2" charset="-78"/>
              </a:rPr>
              <a:t> </a:t>
            </a:r>
            <a:r>
              <a:rPr lang="en-US" sz="1700" dirty="0">
                <a:latin typeface="Alexandria Light" pitchFamily="2" charset="-78"/>
                <a:cs typeface="Alexandria Light" pitchFamily="2" charset="-78"/>
              </a:rPr>
              <a:t>spoken language that creates meaning for someone”.</a:t>
            </a:r>
          </a:p>
        </p:txBody>
      </p:sp>
      <p:sp>
        <p:nvSpPr>
          <p:cNvPr id="10" name="Rectangle 9">
            <a:extLst>
              <a:ext uri="{FF2B5EF4-FFF2-40B4-BE49-F238E27FC236}">
                <a16:creationId xmlns:a16="http://schemas.microsoft.com/office/drawing/2014/main" id="{6F1AE653-0056-D66E-C786-751D18440F91}"/>
              </a:ext>
            </a:extLst>
          </p:cNvPr>
          <p:cNvSpPr/>
          <p:nvPr/>
        </p:nvSpPr>
        <p:spPr>
          <a:xfrm>
            <a:off x="6476541" y="1748326"/>
            <a:ext cx="4955458" cy="4355551"/>
          </a:xfrm>
          <a:prstGeom prst="rect">
            <a:avLst/>
          </a:prstGeom>
        </p:spPr>
        <p:txBody>
          <a:bodyPr wrap="square">
            <a:spAutoFit/>
          </a:bodyPr>
          <a:lstStyle/>
          <a:p>
            <a:pPr marL="457200" indent="-457200" algn="just" rtl="1">
              <a:lnSpc>
                <a:spcPct val="250000"/>
              </a:lnSpc>
              <a:buFont typeface="Arial" panose="020B0604020202020204" pitchFamily="34" charset="0"/>
              <a:buChar char="•"/>
            </a:pPr>
            <a:r>
              <a:rPr lang="ar-SA" sz="1900" b="1" dirty="0">
                <a:solidFill>
                  <a:schemeClr val="accent6">
                    <a:lumMod val="50000"/>
                  </a:schemeClr>
                </a:solidFill>
                <a:latin typeface="Alexandria" pitchFamily="2" charset="-78"/>
                <a:cs typeface="Alexandria" pitchFamily="2" charset="-78"/>
              </a:rPr>
              <a:t>التواصل غير اللفظي </a:t>
            </a:r>
            <a:r>
              <a:rPr lang="ar-SA" sz="1900" dirty="0">
                <a:latin typeface="Alexandria Light" pitchFamily="2" charset="-78"/>
                <a:cs typeface="Alexandria Light" pitchFamily="2" charset="-78"/>
              </a:rPr>
              <a:t>(يُشار إليه أيضًا باسم لغة الجسد) يشمل</a:t>
            </a:r>
            <a:r>
              <a:rPr lang="en-US" sz="1900" dirty="0">
                <a:latin typeface="Alexandria Light" pitchFamily="2" charset="-78"/>
                <a:cs typeface="Alexandria Light" pitchFamily="2" charset="-78"/>
              </a:rPr>
              <a:t> </a:t>
            </a:r>
            <a:r>
              <a:rPr lang="ar-SA" sz="1900" dirty="0">
                <a:latin typeface="Alexandria Light" pitchFamily="2" charset="-78"/>
                <a:cs typeface="Alexandria Light" pitchFamily="2" charset="-78"/>
              </a:rPr>
              <a:t>كل تلك الطرق التي نتواصل بها دون كلمات.</a:t>
            </a:r>
          </a:p>
          <a:p>
            <a:pPr marL="457200" indent="-457200" algn="just" rtl="1">
              <a:lnSpc>
                <a:spcPct val="250000"/>
              </a:lnSpc>
              <a:buFont typeface="Arial" panose="020B0604020202020204" pitchFamily="34" charset="0"/>
              <a:buChar char="•"/>
            </a:pPr>
            <a:r>
              <a:rPr lang="ar-SA" sz="1900" dirty="0">
                <a:latin typeface="Alexandria Light" pitchFamily="2" charset="-78"/>
                <a:cs typeface="Alexandria Light" pitchFamily="2" charset="-78"/>
              </a:rPr>
              <a:t>التعريف الأكثر تقنية للتواصل غير اللفظي هو "التواصل بخلاف اللغة المكتوبة أو المنطوقة التي تخلق معنى لشخص ما".</a:t>
            </a:r>
          </a:p>
        </p:txBody>
      </p:sp>
      <p:sp>
        <p:nvSpPr>
          <p:cNvPr id="4" name="TextBox 3">
            <a:extLst>
              <a:ext uri="{FF2B5EF4-FFF2-40B4-BE49-F238E27FC236}">
                <a16:creationId xmlns:a16="http://schemas.microsoft.com/office/drawing/2014/main" id="{B4550FB1-7FB2-4E45-9BE4-4EAC1CF53E5B}"/>
              </a:ext>
            </a:extLst>
          </p:cNvPr>
          <p:cNvSpPr txBox="1"/>
          <p:nvPr/>
        </p:nvSpPr>
        <p:spPr>
          <a:xfrm>
            <a:off x="0" y="6646605"/>
            <a:ext cx="1747520" cy="261610"/>
          </a:xfrm>
          <a:prstGeom prst="rect">
            <a:avLst/>
          </a:prstGeom>
          <a:noFill/>
          <a:ln>
            <a:solidFill>
              <a:schemeClr val="bg1"/>
            </a:solidFill>
          </a:ln>
        </p:spPr>
        <p:txBody>
          <a:bodyPr wrap="square" rtlCol="0">
            <a:spAutoFit/>
          </a:bodyPr>
          <a:lstStyle/>
          <a:p>
            <a:r>
              <a:rPr lang="en-US" sz="1100" dirty="0">
                <a:latin typeface="Alexandria" pitchFamily="2" charset="-78"/>
                <a:cs typeface="Alexandria" pitchFamily="2" charset="-78"/>
              </a:rPr>
              <a:t>Dr. Raef Baraka</a:t>
            </a:r>
          </a:p>
        </p:txBody>
      </p:sp>
    </p:spTree>
    <p:extLst>
      <p:ext uri="{BB962C8B-B14F-4D97-AF65-F5344CB8AC3E}">
        <p14:creationId xmlns:p14="http://schemas.microsoft.com/office/powerpoint/2010/main" val="295745063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10"/>
                                        </p:tgtEl>
                                        <p:attrNameLst>
                                          <p:attrName>style.visibility</p:attrName>
                                        </p:attrNameLst>
                                      </p:cBhvr>
                                      <p:to>
                                        <p:strVal val="visible"/>
                                      </p:to>
                                    </p:set>
                                    <p:anim calcmode="lin" valueType="num">
                                      <p:cBhvr additive="base">
                                        <p:cTn id="13" dur="500" fill="hold"/>
                                        <p:tgtEl>
                                          <p:spTgt spid="10"/>
                                        </p:tgtEl>
                                        <p:attrNameLst>
                                          <p:attrName>ppt_x</p:attrName>
                                        </p:attrNameLst>
                                      </p:cBhvr>
                                      <p:tavLst>
                                        <p:tav tm="0">
                                          <p:val>
                                            <p:strVal val="#ppt_x"/>
                                          </p:val>
                                        </p:tav>
                                        <p:tav tm="100000">
                                          <p:val>
                                            <p:strVal val="#ppt_x"/>
                                          </p:val>
                                        </p:tav>
                                      </p:tavLst>
                                    </p:anim>
                                    <p:anim calcmode="lin" valueType="num">
                                      <p:cBhvr additive="base">
                                        <p:cTn id="14"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10" grpId="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551490F-2E45-A706-DFD6-572C4C581E44}"/>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A2334BA4-0F9D-D5FE-265C-EECDD1DDBB62}"/>
              </a:ext>
            </a:extLst>
          </p:cNvPr>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FF8DBEA8-2F10-5550-1AFE-093B6C11654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2" name="Rectangle 1">
            <a:extLst>
              <a:ext uri="{FF2B5EF4-FFF2-40B4-BE49-F238E27FC236}">
                <a16:creationId xmlns:a16="http://schemas.microsoft.com/office/drawing/2014/main" id="{26EB1353-C5E0-3AD2-8855-82E8266D84CD}"/>
              </a:ext>
            </a:extLst>
          </p:cNvPr>
          <p:cNvSpPr/>
          <p:nvPr/>
        </p:nvSpPr>
        <p:spPr>
          <a:xfrm>
            <a:off x="496488" y="634335"/>
            <a:ext cx="7387672" cy="400110"/>
          </a:xfrm>
          <a:prstGeom prst="rect">
            <a:avLst/>
          </a:prstGeom>
        </p:spPr>
        <p:txBody>
          <a:bodyPr wrap="square">
            <a:spAutoFit/>
          </a:bodyPr>
          <a:lstStyle/>
          <a:p>
            <a:r>
              <a:rPr lang="en-US" sz="2000" b="1" dirty="0">
                <a:solidFill>
                  <a:srgbClr val="00B0F0"/>
                </a:solidFill>
                <a:latin typeface="Alexandria" charset="0"/>
                <a:cs typeface="Alexandria" charset="0"/>
              </a:rPr>
              <a:t>What is </a:t>
            </a:r>
            <a:r>
              <a:rPr lang="tr-TR" sz="2000" b="1" dirty="0">
                <a:solidFill>
                  <a:srgbClr val="00B0F0"/>
                </a:solidFill>
                <a:latin typeface="Alexandria" charset="0"/>
                <a:cs typeface="Alexandria" charset="0"/>
              </a:rPr>
              <a:t>Non-</a:t>
            </a:r>
            <a:r>
              <a:rPr lang="en-US" sz="2000" b="1" dirty="0">
                <a:solidFill>
                  <a:srgbClr val="00B0F0"/>
                </a:solidFill>
                <a:latin typeface="Alexandria" charset="0"/>
                <a:cs typeface="Alexandria" charset="0"/>
              </a:rPr>
              <a:t>Verbal Communication?</a:t>
            </a:r>
          </a:p>
        </p:txBody>
      </p:sp>
      <p:sp>
        <p:nvSpPr>
          <p:cNvPr id="9" name="TextBox 8">
            <a:extLst>
              <a:ext uri="{FF2B5EF4-FFF2-40B4-BE49-F238E27FC236}">
                <a16:creationId xmlns:a16="http://schemas.microsoft.com/office/drawing/2014/main" id="{C14737A3-DAB7-5DBA-59DB-40DEFBE05FA4}"/>
              </a:ext>
            </a:extLst>
          </p:cNvPr>
          <p:cNvSpPr txBox="1"/>
          <p:nvPr/>
        </p:nvSpPr>
        <p:spPr>
          <a:xfrm>
            <a:off x="6729323" y="648421"/>
            <a:ext cx="4828492" cy="384721"/>
          </a:xfrm>
          <a:prstGeom prst="rect">
            <a:avLst/>
          </a:prstGeom>
          <a:noFill/>
        </p:spPr>
        <p:txBody>
          <a:bodyPr wrap="square" rtlCol="0">
            <a:spAutoFit/>
          </a:bodyPr>
          <a:lstStyle/>
          <a:p>
            <a:pPr algn="r"/>
            <a:r>
              <a:rPr lang="ar-SA" sz="1900" b="1" dirty="0">
                <a:solidFill>
                  <a:srgbClr val="00B0F0"/>
                </a:solidFill>
                <a:latin typeface="Alexandria" charset="0"/>
                <a:cs typeface="Alexandria" charset="0"/>
              </a:rPr>
              <a:t>ما هو التواصل غير اللفظي؟</a:t>
            </a:r>
            <a:endParaRPr lang="en-US" sz="1900" b="1" dirty="0">
              <a:solidFill>
                <a:srgbClr val="00B0F0"/>
              </a:solidFill>
              <a:latin typeface="Alexandria" charset="0"/>
              <a:cs typeface="Alexandria" charset="0"/>
            </a:endParaRPr>
          </a:p>
        </p:txBody>
      </p:sp>
      <p:sp>
        <p:nvSpPr>
          <p:cNvPr id="3" name="Rectangle: Rounded Corners 2">
            <a:extLst>
              <a:ext uri="{FF2B5EF4-FFF2-40B4-BE49-F238E27FC236}">
                <a16:creationId xmlns:a16="http://schemas.microsoft.com/office/drawing/2014/main" id="{1CB9F390-732F-E83A-8B0D-7FC78405CA97}"/>
              </a:ext>
            </a:extLst>
          </p:cNvPr>
          <p:cNvSpPr/>
          <p:nvPr/>
        </p:nvSpPr>
        <p:spPr>
          <a:xfrm>
            <a:off x="638242" y="1704014"/>
            <a:ext cx="5457757" cy="479747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 name="Rectangle: Rounded Corners 24">
            <a:extLst>
              <a:ext uri="{FF2B5EF4-FFF2-40B4-BE49-F238E27FC236}">
                <a16:creationId xmlns:a16="http://schemas.microsoft.com/office/drawing/2014/main" id="{1C15C953-D384-8127-9BF3-8DF07DCA2F85}"/>
              </a:ext>
            </a:extLst>
          </p:cNvPr>
          <p:cNvSpPr/>
          <p:nvPr/>
        </p:nvSpPr>
        <p:spPr>
          <a:xfrm>
            <a:off x="6440129" y="1704014"/>
            <a:ext cx="5113628" cy="479747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dirty="0"/>
              <a:t>حل النزاعات: يمكن أن يكون التواصل وجهاً لوجه فعالاً في حل النزاعات، لأنه يسمح بالتفاعل في الوقت الفعلي، والاستماع النشط، والفرصة لمعالجة المخاوف بشكل مباشر.</a:t>
            </a:r>
            <a:endParaRPr lang="en-US" dirty="0"/>
          </a:p>
        </p:txBody>
      </p:sp>
      <p:sp>
        <p:nvSpPr>
          <p:cNvPr id="7" name="Rectangle 6">
            <a:extLst>
              <a:ext uri="{FF2B5EF4-FFF2-40B4-BE49-F238E27FC236}">
                <a16:creationId xmlns:a16="http://schemas.microsoft.com/office/drawing/2014/main" id="{BB64D0A9-865A-F80F-272C-A4DD6C726A68}"/>
              </a:ext>
            </a:extLst>
          </p:cNvPr>
          <p:cNvSpPr/>
          <p:nvPr/>
        </p:nvSpPr>
        <p:spPr>
          <a:xfrm>
            <a:off x="845574" y="1679500"/>
            <a:ext cx="4955458" cy="4364656"/>
          </a:xfrm>
          <a:prstGeom prst="rect">
            <a:avLst/>
          </a:prstGeom>
        </p:spPr>
        <p:txBody>
          <a:bodyPr wrap="square">
            <a:spAutoFit/>
          </a:bodyPr>
          <a:lstStyle/>
          <a:p>
            <a:pPr marL="457200" indent="-457200" algn="just">
              <a:lnSpc>
                <a:spcPct val="150000"/>
              </a:lnSpc>
              <a:buFont typeface="Arial" panose="020B0604020202020204" pitchFamily="34" charset="0"/>
              <a:buChar char="•"/>
            </a:pPr>
            <a:r>
              <a:rPr lang="en-US" sz="1700" dirty="0">
                <a:latin typeface="Alexandria Light" pitchFamily="2" charset="-78"/>
                <a:cs typeface="Alexandria Light" pitchFamily="2" charset="-78"/>
              </a:rPr>
              <a:t>The literature provides considerable support for the effectiveness of nonverbal communication as a tool for conveying thoughts, attitudes, perceptions, and meaning.</a:t>
            </a:r>
          </a:p>
          <a:p>
            <a:pPr marL="457200" indent="-457200" algn="just">
              <a:lnSpc>
                <a:spcPct val="150000"/>
              </a:lnSpc>
              <a:buFont typeface="Arial" panose="020B0604020202020204" pitchFamily="34" charset="0"/>
              <a:buChar char="•"/>
            </a:pPr>
            <a:r>
              <a:rPr lang="en-US" sz="1700" b="1" dirty="0">
                <a:solidFill>
                  <a:schemeClr val="accent6">
                    <a:lumMod val="50000"/>
                  </a:schemeClr>
                </a:solidFill>
                <a:latin typeface="Alexandria Light" pitchFamily="2" charset="-78"/>
                <a:cs typeface="Alexandria Light" pitchFamily="2" charset="-78"/>
              </a:rPr>
              <a:t>A widely held viewpoint among scholars is that communication is optimized when verbal and nonverbal elements operate in an integrated fashion, producing a coordinated and synchronized effect.</a:t>
            </a:r>
          </a:p>
        </p:txBody>
      </p:sp>
      <p:sp>
        <p:nvSpPr>
          <p:cNvPr id="10" name="Rectangle 9">
            <a:extLst>
              <a:ext uri="{FF2B5EF4-FFF2-40B4-BE49-F238E27FC236}">
                <a16:creationId xmlns:a16="http://schemas.microsoft.com/office/drawing/2014/main" id="{40D2CCBC-607C-7360-2590-48AD8DB770F1}"/>
              </a:ext>
            </a:extLst>
          </p:cNvPr>
          <p:cNvSpPr/>
          <p:nvPr/>
        </p:nvSpPr>
        <p:spPr>
          <a:xfrm>
            <a:off x="6476541" y="1748326"/>
            <a:ext cx="4955458" cy="4684488"/>
          </a:xfrm>
          <a:prstGeom prst="rect">
            <a:avLst/>
          </a:prstGeom>
        </p:spPr>
        <p:txBody>
          <a:bodyPr wrap="square">
            <a:spAutoFit/>
          </a:bodyPr>
          <a:lstStyle/>
          <a:p>
            <a:pPr marL="457200" indent="-457200" algn="just" rtl="1">
              <a:lnSpc>
                <a:spcPct val="200000"/>
              </a:lnSpc>
              <a:buFont typeface="Arial" panose="020B0604020202020204" pitchFamily="34" charset="0"/>
              <a:buChar char="•"/>
            </a:pPr>
            <a:r>
              <a:rPr lang="ar-SA" sz="1900" dirty="0">
                <a:latin typeface="Alexandria Light" pitchFamily="2" charset="-78"/>
                <a:cs typeface="Alexandria Light" pitchFamily="2" charset="-78"/>
              </a:rPr>
              <a:t>تشير الأدبيات والمؤلفات إلى فعالية الاتصال غير اللفظي كأداة لنقل الأفكار والمواقف والإدراكات والمعنى.</a:t>
            </a:r>
          </a:p>
          <a:p>
            <a:pPr marL="457200" indent="-457200" algn="just" rtl="1">
              <a:lnSpc>
                <a:spcPct val="200000"/>
              </a:lnSpc>
              <a:buFont typeface="Arial" panose="020B0604020202020204" pitchFamily="34" charset="0"/>
              <a:buChar char="•"/>
            </a:pPr>
            <a:r>
              <a:rPr lang="ar-SA" sz="1900" b="1" dirty="0">
                <a:solidFill>
                  <a:schemeClr val="accent6">
                    <a:lumMod val="50000"/>
                  </a:schemeClr>
                </a:solidFill>
                <a:latin typeface="Alexandria Light" pitchFamily="2" charset="-78"/>
                <a:cs typeface="Alexandria Light" pitchFamily="2" charset="-78"/>
              </a:rPr>
              <a:t>وجهة نظر واسعة النطاق بين العلماء هي أن الاتصال يتم تحسينه عندما تعمل العناصر اللفظية وغير اللفظية بطريقة متكاملة، مما ينتج عنه تأثير منسق ومتزامن.</a:t>
            </a:r>
          </a:p>
        </p:txBody>
      </p:sp>
      <p:sp>
        <p:nvSpPr>
          <p:cNvPr id="4" name="TextBox 3">
            <a:extLst>
              <a:ext uri="{FF2B5EF4-FFF2-40B4-BE49-F238E27FC236}">
                <a16:creationId xmlns:a16="http://schemas.microsoft.com/office/drawing/2014/main" id="{6FE9FF1D-DFFC-14A0-31E9-C638DF596F9E}"/>
              </a:ext>
            </a:extLst>
          </p:cNvPr>
          <p:cNvSpPr txBox="1"/>
          <p:nvPr/>
        </p:nvSpPr>
        <p:spPr>
          <a:xfrm>
            <a:off x="0" y="6646605"/>
            <a:ext cx="1747520" cy="261610"/>
          </a:xfrm>
          <a:prstGeom prst="rect">
            <a:avLst/>
          </a:prstGeom>
          <a:noFill/>
          <a:ln>
            <a:solidFill>
              <a:schemeClr val="bg1"/>
            </a:solidFill>
          </a:ln>
        </p:spPr>
        <p:txBody>
          <a:bodyPr wrap="square" rtlCol="0">
            <a:spAutoFit/>
          </a:bodyPr>
          <a:lstStyle/>
          <a:p>
            <a:r>
              <a:rPr lang="en-US" sz="1100" dirty="0">
                <a:latin typeface="Alexandria" pitchFamily="2" charset="-78"/>
                <a:cs typeface="Alexandria" pitchFamily="2" charset="-78"/>
              </a:rPr>
              <a:t>Dr. Raef Baraka</a:t>
            </a:r>
          </a:p>
        </p:txBody>
      </p:sp>
    </p:spTree>
    <p:extLst>
      <p:ext uri="{BB962C8B-B14F-4D97-AF65-F5344CB8AC3E}">
        <p14:creationId xmlns:p14="http://schemas.microsoft.com/office/powerpoint/2010/main" val="199513562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10"/>
                                        </p:tgtEl>
                                        <p:attrNameLst>
                                          <p:attrName>style.visibility</p:attrName>
                                        </p:attrNameLst>
                                      </p:cBhvr>
                                      <p:to>
                                        <p:strVal val="visible"/>
                                      </p:to>
                                    </p:set>
                                    <p:anim calcmode="lin" valueType="num">
                                      <p:cBhvr additive="base">
                                        <p:cTn id="13" dur="500" fill="hold"/>
                                        <p:tgtEl>
                                          <p:spTgt spid="10"/>
                                        </p:tgtEl>
                                        <p:attrNameLst>
                                          <p:attrName>ppt_x</p:attrName>
                                        </p:attrNameLst>
                                      </p:cBhvr>
                                      <p:tavLst>
                                        <p:tav tm="0">
                                          <p:val>
                                            <p:strVal val="#ppt_x"/>
                                          </p:val>
                                        </p:tav>
                                        <p:tav tm="100000">
                                          <p:val>
                                            <p:strVal val="#ppt_x"/>
                                          </p:val>
                                        </p:tav>
                                      </p:tavLst>
                                    </p:anim>
                                    <p:anim calcmode="lin" valueType="num">
                                      <p:cBhvr additive="base">
                                        <p:cTn id="14"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10"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3553EBA-CA75-8862-9374-01E89570C309}"/>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AF4946AB-C55E-A5A3-3D02-4029384D4093}"/>
              </a:ext>
            </a:extLst>
          </p:cNvPr>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54C5AB29-A370-8DC0-B39D-54A0E262418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2" name="Rectangle 1">
            <a:extLst>
              <a:ext uri="{FF2B5EF4-FFF2-40B4-BE49-F238E27FC236}">
                <a16:creationId xmlns:a16="http://schemas.microsoft.com/office/drawing/2014/main" id="{85BFA870-0693-6B07-D001-EDE91D8837EC}"/>
              </a:ext>
            </a:extLst>
          </p:cNvPr>
          <p:cNvSpPr/>
          <p:nvPr/>
        </p:nvSpPr>
        <p:spPr>
          <a:xfrm>
            <a:off x="496488" y="634335"/>
            <a:ext cx="7387672" cy="400110"/>
          </a:xfrm>
          <a:prstGeom prst="rect">
            <a:avLst/>
          </a:prstGeom>
        </p:spPr>
        <p:txBody>
          <a:bodyPr wrap="square">
            <a:spAutoFit/>
          </a:bodyPr>
          <a:lstStyle/>
          <a:p>
            <a:r>
              <a:rPr lang="en-US" sz="2000" b="1" dirty="0">
                <a:solidFill>
                  <a:srgbClr val="00B0F0"/>
                </a:solidFill>
                <a:latin typeface="Alexandria" charset="0"/>
                <a:cs typeface="Alexandria" charset="0"/>
              </a:rPr>
              <a:t>What is </a:t>
            </a:r>
            <a:r>
              <a:rPr lang="tr-TR" sz="2000" b="1" dirty="0">
                <a:solidFill>
                  <a:srgbClr val="00B0F0"/>
                </a:solidFill>
                <a:latin typeface="Alexandria" charset="0"/>
                <a:cs typeface="Alexandria" charset="0"/>
              </a:rPr>
              <a:t>Non-</a:t>
            </a:r>
            <a:r>
              <a:rPr lang="en-US" sz="2000" b="1" dirty="0">
                <a:solidFill>
                  <a:srgbClr val="00B0F0"/>
                </a:solidFill>
                <a:latin typeface="Alexandria" charset="0"/>
                <a:cs typeface="Alexandria" charset="0"/>
              </a:rPr>
              <a:t>Verbal Communication?</a:t>
            </a:r>
          </a:p>
        </p:txBody>
      </p:sp>
      <p:sp>
        <p:nvSpPr>
          <p:cNvPr id="9" name="TextBox 8">
            <a:extLst>
              <a:ext uri="{FF2B5EF4-FFF2-40B4-BE49-F238E27FC236}">
                <a16:creationId xmlns:a16="http://schemas.microsoft.com/office/drawing/2014/main" id="{269A98F5-C2F2-CA8D-D330-6D2372C69001}"/>
              </a:ext>
            </a:extLst>
          </p:cNvPr>
          <p:cNvSpPr txBox="1"/>
          <p:nvPr/>
        </p:nvSpPr>
        <p:spPr>
          <a:xfrm>
            <a:off x="6729323" y="648421"/>
            <a:ext cx="4828492" cy="384721"/>
          </a:xfrm>
          <a:prstGeom prst="rect">
            <a:avLst/>
          </a:prstGeom>
          <a:noFill/>
        </p:spPr>
        <p:txBody>
          <a:bodyPr wrap="square" rtlCol="0">
            <a:spAutoFit/>
          </a:bodyPr>
          <a:lstStyle/>
          <a:p>
            <a:pPr algn="r"/>
            <a:r>
              <a:rPr lang="ar-SA" sz="1900" b="1" dirty="0">
                <a:solidFill>
                  <a:srgbClr val="00B0F0"/>
                </a:solidFill>
                <a:latin typeface="Alexandria" charset="0"/>
                <a:cs typeface="Alexandria" charset="0"/>
              </a:rPr>
              <a:t>ما هو التواصل غير اللفظي؟</a:t>
            </a:r>
            <a:endParaRPr lang="en-US" sz="1900" b="1" dirty="0">
              <a:solidFill>
                <a:srgbClr val="00B0F0"/>
              </a:solidFill>
              <a:latin typeface="Alexandria" charset="0"/>
              <a:cs typeface="Alexandria" charset="0"/>
            </a:endParaRPr>
          </a:p>
        </p:txBody>
      </p:sp>
      <p:sp>
        <p:nvSpPr>
          <p:cNvPr id="3" name="Rectangle: Rounded Corners 2">
            <a:extLst>
              <a:ext uri="{FF2B5EF4-FFF2-40B4-BE49-F238E27FC236}">
                <a16:creationId xmlns:a16="http://schemas.microsoft.com/office/drawing/2014/main" id="{46637C83-AE97-2BAA-E0FC-D7A772F7E70B}"/>
              </a:ext>
            </a:extLst>
          </p:cNvPr>
          <p:cNvSpPr/>
          <p:nvPr/>
        </p:nvSpPr>
        <p:spPr>
          <a:xfrm>
            <a:off x="638242" y="1704014"/>
            <a:ext cx="5457757" cy="479747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 name="Rectangle: Rounded Corners 24">
            <a:extLst>
              <a:ext uri="{FF2B5EF4-FFF2-40B4-BE49-F238E27FC236}">
                <a16:creationId xmlns:a16="http://schemas.microsoft.com/office/drawing/2014/main" id="{80F976D7-4D13-EE34-CCCC-42E6517F5BFD}"/>
              </a:ext>
            </a:extLst>
          </p:cNvPr>
          <p:cNvSpPr/>
          <p:nvPr/>
        </p:nvSpPr>
        <p:spPr>
          <a:xfrm>
            <a:off x="6440129" y="1704014"/>
            <a:ext cx="5113628" cy="479747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dirty="0"/>
              <a:t>حل النزاعات: يمكن أن يكون التواصل وجهاً لوجه فعالاً في حل النزاعات، لأنه يسمح بالتفاعل في الوقت الفعلي، والاستماع النشط، والفرصة لمعالجة المخاوف بشكل مباشر.</a:t>
            </a:r>
            <a:endParaRPr lang="en-US" dirty="0"/>
          </a:p>
        </p:txBody>
      </p:sp>
      <p:sp>
        <p:nvSpPr>
          <p:cNvPr id="7" name="Rectangle 6">
            <a:extLst>
              <a:ext uri="{FF2B5EF4-FFF2-40B4-BE49-F238E27FC236}">
                <a16:creationId xmlns:a16="http://schemas.microsoft.com/office/drawing/2014/main" id="{18CFC0CA-70C9-F3F8-1C24-14688B981570}"/>
              </a:ext>
            </a:extLst>
          </p:cNvPr>
          <p:cNvSpPr/>
          <p:nvPr/>
        </p:nvSpPr>
        <p:spPr>
          <a:xfrm>
            <a:off x="845574" y="1679500"/>
            <a:ext cx="4955458" cy="4757071"/>
          </a:xfrm>
          <a:prstGeom prst="rect">
            <a:avLst/>
          </a:prstGeom>
        </p:spPr>
        <p:txBody>
          <a:bodyPr wrap="square">
            <a:spAutoFit/>
          </a:bodyPr>
          <a:lstStyle/>
          <a:p>
            <a:pPr marL="457200" indent="-457200" algn="just">
              <a:lnSpc>
                <a:spcPct val="150000"/>
              </a:lnSpc>
              <a:buFont typeface="Arial" panose="020B0604020202020204" pitchFamily="34" charset="0"/>
              <a:buChar char="•"/>
            </a:pPr>
            <a:r>
              <a:rPr lang="en-US" sz="1700" dirty="0">
                <a:latin typeface="Alexandria Light" pitchFamily="2" charset="-78"/>
                <a:cs typeface="Alexandria Light" pitchFamily="2" charset="-78"/>
              </a:rPr>
              <a:t>Nonverbal symbols are everywhere, even though we tend to use verbal forms for our most</a:t>
            </a:r>
            <a:r>
              <a:rPr lang="tr-TR" sz="1700" dirty="0">
                <a:latin typeface="Alexandria Light" pitchFamily="2" charset="-78"/>
                <a:cs typeface="Alexandria Light" pitchFamily="2" charset="-78"/>
              </a:rPr>
              <a:t> </a:t>
            </a:r>
            <a:r>
              <a:rPr lang="en-US" sz="1700" dirty="0">
                <a:latin typeface="Alexandria Light" pitchFamily="2" charset="-78"/>
                <a:cs typeface="Alexandria Light" pitchFamily="2" charset="-78"/>
              </a:rPr>
              <a:t>formal communications.</a:t>
            </a:r>
            <a:endParaRPr lang="tr-TR" sz="1700" dirty="0">
              <a:latin typeface="Alexandria Light" pitchFamily="2" charset="-78"/>
              <a:cs typeface="Alexandria Light" pitchFamily="2" charset="-78"/>
            </a:endParaRPr>
          </a:p>
          <a:p>
            <a:pPr algn="just">
              <a:lnSpc>
                <a:spcPct val="150000"/>
              </a:lnSpc>
            </a:pPr>
            <a:r>
              <a:rPr lang="en-US" sz="1700" dirty="0">
                <a:solidFill>
                  <a:srgbClr val="FF0000"/>
                </a:solidFill>
                <a:latin typeface="Alexandria Light" pitchFamily="2" charset="-78"/>
                <a:cs typeface="Alexandria Light" pitchFamily="2" charset="-78"/>
              </a:rPr>
              <a:t>What kinds of behavior are included in the term nonverbal communication?</a:t>
            </a:r>
          </a:p>
          <a:p>
            <a:pPr marL="457200" indent="-457200" algn="just">
              <a:lnSpc>
                <a:spcPct val="150000"/>
              </a:lnSpc>
              <a:buFont typeface="Arial" panose="020B0604020202020204" pitchFamily="34" charset="0"/>
              <a:buChar char="•"/>
            </a:pPr>
            <a:r>
              <a:rPr lang="en-US" sz="1700" dirty="0">
                <a:latin typeface="Alexandria Light" pitchFamily="2" charset="-78"/>
                <a:cs typeface="Alexandria Light" pitchFamily="2" charset="-78"/>
              </a:rPr>
              <a:t>Your “walk, stance, posture, and footsteps are a form of nonverbal communication. What you wear and how you look, move, and gesture, as well as the facial and eye expressions you make all count as nonverbal communication”.</a:t>
            </a:r>
          </a:p>
        </p:txBody>
      </p:sp>
      <p:sp>
        <p:nvSpPr>
          <p:cNvPr id="10" name="Rectangle 9">
            <a:extLst>
              <a:ext uri="{FF2B5EF4-FFF2-40B4-BE49-F238E27FC236}">
                <a16:creationId xmlns:a16="http://schemas.microsoft.com/office/drawing/2014/main" id="{B81E1C58-B382-88C7-C7BC-5C8AB32BFA18}"/>
              </a:ext>
            </a:extLst>
          </p:cNvPr>
          <p:cNvSpPr/>
          <p:nvPr/>
        </p:nvSpPr>
        <p:spPr>
          <a:xfrm>
            <a:off x="6476541" y="1748326"/>
            <a:ext cx="4955458" cy="4200509"/>
          </a:xfrm>
          <a:prstGeom prst="rect">
            <a:avLst/>
          </a:prstGeom>
        </p:spPr>
        <p:txBody>
          <a:bodyPr wrap="square">
            <a:spAutoFit/>
          </a:bodyPr>
          <a:lstStyle/>
          <a:p>
            <a:pPr marL="457200" indent="-457200" algn="just" rtl="1">
              <a:lnSpc>
                <a:spcPct val="150000"/>
              </a:lnSpc>
              <a:buFont typeface="Arial" panose="020B0604020202020204" pitchFamily="34" charset="0"/>
              <a:buChar char="•"/>
            </a:pPr>
            <a:r>
              <a:rPr lang="ar-SA" dirty="0">
                <a:latin typeface="Alexandria Light" pitchFamily="2" charset="-78"/>
                <a:cs typeface="Alexandria Light" pitchFamily="2" charset="-78"/>
              </a:rPr>
              <a:t>الرموز غير اللفظية موجودة في كل مكان، على الرغم من أننا نميل إلى استخدام الأشكال اللفظية في اتصالاتنا الأكثر رسمية.</a:t>
            </a:r>
          </a:p>
          <a:p>
            <a:pPr algn="just" rtl="1">
              <a:lnSpc>
                <a:spcPct val="150000"/>
              </a:lnSpc>
            </a:pPr>
            <a:r>
              <a:rPr lang="ar-SA" dirty="0">
                <a:solidFill>
                  <a:srgbClr val="FF0000"/>
                </a:solidFill>
                <a:latin typeface="Alexandria Light" pitchFamily="2" charset="-78"/>
                <a:cs typeface="Alexandria Light" pitchFamily="2" charset="-78"/>
              </a:rPr>
              <a:t>ما هي أنواع السلوكيات التي تندرج تحت مصطلح الاتصال غير اللفظي؟</a:t>
            </a:r>
          </a:p>
          <a:p>
            <a:pPr marL="457200" indent="-457200" algn="just" rtl="1">
              <a:lnSpc>
                <a:spcPct val="150000"/>
              </a:lnSpc>
              <a:buFont typeface="Arial" panose="020B0604020202020204" pitchFamily="34" charset="0"/>
              <a:buChar char="•"/>
            </a:pPr>
            <a:r>
              <a:rPr lang="ar-SA" dirty="0">
                <a:latin typeface="Alexandria Light" pitchFamily="2" charset="-78"/>
                <a:cs typeface="Alexandria Light" pitchFamily="2" charset="-78"/>
              </a:rPr>
              <a:t>"مشيتك، وقفتك، وضعيتك، وخطواتك هي شكل من أشكال الاتصال غير اللفظي. ما ترتديه وكيف تبدو، وتتحرك، وتفعل الإيماءات، وكذلك تعبيرات الوجه والعين التي تقوم بها، كلها تعتبر اتصالاً غير لفظي".</a:t>
            </a:r>
            <a:endParaRPr lang="ar-SA" b="1" dirty="0">
              <a:solidFill>
                <a:schemeClr val="accent6">
                  <a:lumMod val="50000"/>
                </a:schemeClr>
              </a:solidFill>
              <a:latin typeface="Alexandria Light" pitchFamily="2" charset="-78"/>
              <a:cs typeface="Alexandria Light" pitchFamily="2" charset="-78"/>
            </a:endParaRPr>
          </a:p>
        </p:txBody>
      </p:sp>
      <p:sp>
        <p:nvSpPr>
          <p:cNvPr id="4" name="TextBox 3">
            <a:extLst>
              <a:ext uri="{FF2B5EF4-FFF2-40B4-BE49-F238E27FC236}">
                <a16:creationId xmlns:a16="http://schemas.microsoft.com/office/drawing/2014/main" id="{04C71216-929E-F9C5-8C91-F35DE1939D8D}"/>
              </a:ext>
            </a:extLst>
          </p:cNvPr>
          <p:cNvSpPr txBox="1"/>
          <p:nvPr/>
        </p:nvSpPr>
        <p:spPr>
          <a:xfrm>
            <a:off x="0" y="6646605"/>
            <a:ext cx="1747520" cy="261610"/>
          </a:xfrm>
          <a:prstGeom prst="rect">
            <a:avLst/>
          </a:prstGeom>
          <a:noFill/>
          <a:ln>
            <a:solidFill>
              <a:schemeClr val="bg1"/>
            </a:solidFill>
          </a:ln>
        </p:spPr>
        <p:txBody>
          <a:bodyPr wrap="square" rtlCol="0">
            <a:spAutoFit/>
          </a:bodyPr>
          <a:lstStyle/>
          <a:p>
            <a:r>
              <a:rPr lang="en-US" sz="1100" dirty="0">
                <a:latin typeface="Alexandria" pitchFamily="2" charset="-78"/>
                <a:cs typeface="Alexandria" pitchFamily="2" charset="-78"/>
              </a:rPr>
              <a:t>Dr. Raef Baraka</a:t>
            </a:r>
          </a:p>
        </p:txBody>
      </p:sp>
    </p:spTree>
    <p:extLst>
      <p:ext uri="{BB962C8B-B14F-4D97-AF65-F5344CB8AC3E}">
        <p14:creationId xmlns:p14="http://schemas.microsoft.com/office/powerpoint/2010/main" val="413076711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10"/>
                                        </p:tgtEl>
                                        <p:attrNameLst>
                                          <p:attrName>style.visibility</p:attrName>
                                        </p:attrNameLst>
                                      </p:cBhvr>
                                      <p:to>
                                        <p:strVal val="visible"/>
                                      </p:to>
                                    </p:set>
                                    <p:anim calcmode="lin" valueType="num">
                                      <p:cBhvr additive="base">
                                        <p:cTn id="13" dur="500" fill="hold"/>
                                        <p:tgtEl>
                                          <p:spTgt spid="10"/>
                                        </p:tgtEl>
                                        <p:attrNameLst>
                                          <p:attrName>ppt_x</p:attrName>
                                        </p:attrNameLst>
                                      </p:cBhvr>
                                      <p:tavLst>
                                        <p:tav tm="0">
                                          <p:val>
                                            <p:strVal val="#ppt_x"/>
                                          </p:val>
                                        </p:tav>
                                        <p:tav tm="100000">
                                          <p:val>
                                            <p:strVal val="#ppt_x"/>
                                          </p:val>
                                        </p:tav>
                                      </p:tavLst>
                                    </p:anim>
                                    <p:anim calcmode="lin" valueType="num">
                                      <p:cBhvr additive="base">
                                        <p:cTn id="14"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10"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F3B8B7D-CF3B-EAAC-596C-E5B7F8ECA767}"/>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6C6B7672-1E01-F217-5755-7950E59A51C4}"/>
              </a:ext>
            </a:extLst>
          </p:cNvPr>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61C4B9BD-61D1-CD0A-3C33-FF486FB95C3C}"/>
              </a:ext>
            </a:extLst>
          </p:cNvPr>
          <p:cNvSpPr/>
          <p:nvPr/>
        </p:nvSpPr>
        <p:spPr>
          <a:xfrm>
            <a:off x="180431" y="1641366"/>
            <a:ext cx="11511935" cy="88153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4A91A039-DD98-E41E-AE25-46A02645A36E}"/>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2" name="Rectangle 1">
            <a:extLst>
              <a:ext uri="{FF2B5EF4-FFF2-40B4-BE49-F238E27FC236}">
                <a16:creationId xmlns:a16="http://schemas.microsoft.com/office/drawing/2014/main" id="{D5874CBA-07A7-26B7-644F-FA1B89C0C60D}"/>
              </a:ext>
            </a:extLst>
          </p:cNvPr>
          <p:cNvSpPr/>
          <p:nvPr/>
        </p:nvSpPr>
        <p:spPr>
          <a:xfrm>
            <a:off x="496489" y="634335"/>
            <a:ext cx="6720388" cy="461665"/>
          </a:xfrm>
          <a:prstGeom prst="rect">
            <a:avLst/>
          </a:prstGeom>
        </p:spPr>
        <p:txBody>
          <a:bodyPr wrap="square">
            <a:spAutoFit/>
          </a:bodyPr>
          <a:lstStyle/>
          <a:p>
            <a:r>
              <a:rPr lang="en-US" sz="2400" b="1" dirty="0">
                <a:solidFill>
                  <a:srgbClr val="00B0F0"/>
                </a:solidFill>
                <a:latin typeface="Alexandria" charset="0"/>
                <a:cs typeface="Alexandria" charset="0"/>
              </a:rPr>
              <a:t>Verbal and Nonverbal Communication</a:t>
            </a:r>
          </a:p>
        </p:txBody>
      </p:sp>
      <p:sp>
        <p:nvSpPr>
          <p:cNvPr id="9" name="TextBox 8">
            <a:extLst>
              <a:ext uri="{FF2B5EF4-FFF2-40B4-BE49-F238E27FC236}">
                <a16:creationId xmlns:a16="http://schemas.microsoft.com/office/drawing/2014/main" id="{871569D5-1952-9F7A-EBB1-A427475B504F}"/>
              </a:ext>
            </a:extLst>
          </p:cNvPr>
          <p:cNvSpPr txBox="1"/>
          <p:nvPr/>
        </p:nvSpPr>
        <p:spPr>
          <a:xfrm>
            <a:off x="6725265" y="624892"/>
            <a:ext cx="4828492" cy="461665"/>
          </a:xfrm>
          <a:prstGeom prst="rect">
            <a:avLst/>
          </a:prstGeom>
          <a:noFill/>
        </p:spPr>
        <p:txBody>
          <a:bodyPr wrap="square" rtlCol="0">
            <a:spAutoFit/>
          </a:bodyPr>
          <a:lstStyle/>
          <a:p>
            <a:pPr algn="r"/>
            <a:r>
              <a:rPr lang="ar-SA" sz="2400" b="1" dirty="0">
                <a:solidFill>
                  <a:srgbClr val="00B0F0"/>
                </a:solidFill>
                <a:latin typeface="Alexandria" charset="0"/>
                <a:cs typeface="Alexandria" charset="0"/>
              </a:rPr>
              <a:t>التواصل اللفظي وغير اللفظي</a:t>
            </a:r>
            <a:endParaRPr lang="en-US" sz="2400" b="1" dirty="0">
              <a:solidFill>
                <a:srgbClr val="00B0F0"/>
              </a:solidFill>
              <a:latin typeface="Alexandria" charset="0"/>
              <a:cs typeface="Alexandria" charset="0"/>
            </a:endParaRPr>
          </a:p>
        </p:txBody>
      </p:sp>
      <p:sp>
        <p:nvSpPr>
          <p:cNvPr id="4" name="Rectangle 3">
            <a:extLst>
              <a:ext uri="{FF2B5EF4-FFF2-40B4-BE49-F238E27FC236}">
                <a16:creationId xmlns:a16="http://schemas.microsoft.com/office/drawing/2014/main" id="{CBD17304-9917-DD68-FF9B-BDDE0F261CDA}"/>
              </a:ext>
            </a:extLst>
          </p:cNvPr>
          <p:cNvSpPr/>
          <p:nvPr/>
        </p:nvSpPr>
        <p:spPr>
          <a:xfrm>
            <a:off x="314798" y="1848669"/>
            <a:ext cx="11238959" cy="461665"/>
          </a:xfrm>
          <a:prstGeom prst="rect">
            <a:avLst/>
          </a:prstGeom>
        </p:spPr>
        <p:txBody>
          <a:bodyPr wrap="square">
            <a:spAutoFit/>
          </a:bodyPr>
          <a:lstStyle/>
          <a:p>
            <a:pPr>
              <a:spcBef>
                <a:spcPts val="1800"/>
              </a:spcBef>
              <a:spcAft>
                <a:spcPts val="1500"/>
              </a:spcAft>
            </a:pPr>
            <a:r>
              <a:rPr lang="en-US" sz="2400" dirty="0">
                <a:solidFill>
                  <a:srgbClr val="002060"/>
                </a:solidFill>
                <a:latin typeface="Alexandria" pitchFamily="2" charset="-78"/>
                <a:ea typeface="Times New Roman" panose="02020603050405020304" pitchFamily="18" charset="0"/>
                <a:cs typeface="Alexandria" pitchFamily="2" charset="-78"/>
              </a:rPr>
              <a:t>Purposes</a:t>
            </a:r>
            <a:r>
              <a:rPr lang="tr-TR" sz="2400" dirty="0">
                <a:solidFill>
                  <a:srgbClr val="002060"/>
                </a:solidFill>
                <a:latin typeface="Alexandria" pitchFamily="2" charset="-78"/>
                <a:ea typeface="Times New Roman" panose="02020603050405020304" pitchFamily="18" charset="0"/>
                <a:cs typeface="Alexandria" pitchFamily="2" charset="-78"/>
              </a:rPr>
              <a:t> </a:t>
            </a:r>
            <a:r>
              <a:rPr lang="en-US" sz="2400" dirty="0">
                <a:solidFill>
                  <a:srgbClr val="002060"/>
                </a:solidFill>
                <a:latin typeface="Alexandria" pitchFamily="2" charset="-78"/>
                <a:ea typeface="Times New Roman" panose="02020603050405020304" pitchFamily="18" charset="0"/>
                <a:cs typeface="Alexandria" pitchFamily="2" charset="-78"/>
              </a:rPr>
              <a:t>of</a:t>
            </a:r>
            <a:r>
              <a:rPr lang="tr-TR" sz="2400" dirty="0">
                <a:solidFill>
                  <a:srgbClr val="002060"/>
                </a:solidFill>
                <a:latin typeface="Alexandria" pitchFamily="2" charset="-78"/>
                <a:ea typeface="Times New Roman" panose="02020603050405020304" pitchFamily="18" charset="0"/>
                <a:cs typeface="Alexandria" pitchFamily="2" charset="-78"/>
              </a:rPr>
              <a:t> </a:t>
            </a:r>
            <a:r>
              <a:rPr lang="en-US" sz="2400" dirty="0">
                <a:solidFill>
                  <a:srgbClr val="002060"/>
                </a:solidFill>
                <a:latin typeface="Alexandria" pitchFamily="2" charset="-78"/>
                <a:ea typeface="Times New Roman" panose="02020603050405020304" pitchFamily="18" charset="0"/>
                <a:cs typeface="Alexandria" pitchFamily="2" charset="-78"/>
              </a:rPr>
              <a:t>nonverbal communication</a:t>
            </a:r>
          </a:p>
        </p:txBody>
      </p:sp>
      <p:sp>
        <p:nvSpPr>
          <p:cNvPr id="8" name="Rectangle: Rounded Corners 7">
            <a:extLst>
              <a:ext uri="{FF2B5EF4-FFF2-40B4-BE49-F238E27FC236}">
                <a16:creationId xmlns:a16="http://schemas.microsoft.com/office/drawing/2014/main" id="{D99BC73E-04F7-C835-B1D1-6EDA59E17E8D}"/>
              </a:ext>
            </a:extLst>
          </p:cNvPr>
          <p:cNvSpPr/>
          <p:nvPr/>
        </p:nvSpPr>
        <p:spPr>
          <a:xfrm>
            <a:off x="187286" y="2620464"/>
            <a:ext cx="11511935" cy="88153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E359EE3C-E8AA-E151-B9C3-586CE9810E9A}"/>
              </a:ext>
            </a:extLst>
          </p:cNvPr>
          <p:cNvSpPr/>
          <p:nvPr/>
        </p:nvSpPr>
        <p:spPr>
          <a:xfrm>
            <a:off x="318856" y="2801507"/>
            <a:ext cx="11238959" cy="461665"/>
          </a:xfrm>
          <a:prstGeom prst="rect">
            <a:avLst/>
          </a:prstGeom>
        </p:spPr>
        <p:txBody>
          <a:bodyPr wrap="square">
            <a:spAutoFit/>
          </a:bodyPr>
          <a:lstStyle/>
          <a:p>
            <a:pPr algn="r" rtl="1">
              <a:spcBef>
                <a:spcPts val="1800"/>
              </a:spcBef>
              <a:spcAft>
                <a:spcPts val="1500"/>
              </a:spcAft>
            </a:pPr>
            <a:r>
              <a:rPr lang="ar-SA" sz="2400" dirty="0">
                <a:solidFill>
                  <a:srgbClr val="002060"/>
                </a:solidFill>
                <a:latin typeface="Alexandria" pitchFamily="2" charset="-78"/>
                <a:ea typeface="Times New Roman" panose="02020603050405020304" pitchFamily="18" charset="0"/>
                <a:cs typeface="Alexandria" pitchFamily="2" charset="-78"/>
              </a:rPr>
              <a:t>أغراض الاتصال غير اللفظي</a:t>
            </a:r>
          </a:p>
        </p:txBody>
      </p:sp>
      <p:pic>
        <p:nvPicPr>
          <p:cNvPr id="13" name="Picture 12">
            <a:extLst>
              <a:ext uri="{FF2B5EF4-FFF2-40B4-BE49-F238E27FC236}">
                <a16:creationId xmlns:a16="http://schemas.microsoft.com/office/drawing/2014/main" id="{D8565693-A599-2ACA-1681-D155A83DA81F}"/>
              </a:ext>
            </a:extLst>
          </p:cNvPr>
          <p:cNvPicPr>
            <a:picLocks noChangeAspect="1"/>
          </p:cNvPicPr>
          <p:nvPr/>
        </p:nvPicPr>
        <p:blipFill>
          <a:blip r:embed="rId3"/>
          <a:stretch>
            <a:fillRect/>
          </a:stretch>
        </p:blipFill>
        <p:spPr>
          <a:xfrm>
            <a:off x="2568657" y="3629155"/>
            <a:ext cx="6748952" cy="3174957"/>
          </a:xfrm>
          <a:prstGeom prst="rect">
            <a:avLst/>
          </a:prstGeom>
          <a:ln>
            <a:noFill/>
          </a:ln>
          <a:effectLst>
            <a:softEdge rad="112500"/>
          </a:effectLst>
        </p:spPr>
      </p:pic>
    </p:spTree>
    <p:extLst>
      <p:ext uri="{BB962C8B-B14F-4D97-AF65-F5344CB8AC3E}">
        <p14:creationId xmlns:p14="http://schemas.microsoft.com/office/powerpoint/2010/main" val="322395636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1"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arn(inVertical)">
                                      <p:cBhvr>
                                        <p:cTn id="7" dur="500"/>
                                        <p:tgtEl>
                                          <p:spTgt spid="4"/>
                                        </p:tgtEl>
                                      </p:cBhvr>
                                    </p:animEffect>
                                  </p:childTnLst>
                                </p:cTn>
                              </p:par>
                              <p:par>
                                <p:cTn id="8" presetID="16" presetClass="entr" presetSubtype="21" fill="hold" grpId="0" nodeType="withEffect">
                                  <p:stCondLst>
                                    <p:cond delay="0"/>
                                  </p:stCondLst>
                                  <p:childTnLst>
                                    <p:set>
                                      <p:cBhvr>
                                        <p:cTn id="9" dur="1" fill="hold">
                                          <p:stCondLst>
                                            <p:cond delay="0"/>
                                          </p:stCondLst>
                                        </p:cTn>
                                        <p:tgtEl>
                                          <p:spTgt spid="12"/>
                                        </p:tgtEl>
                                        <p:attrNameLst>
                                          <p:attrName>style.visibility</p:attrName>
                                        </p:attrNameLst>
                                      </p:cBhvr>
                                      <p:to>
                                        <p:strVal val="visible"/>
                                      </p:to>
                                    </p:set>
                                    <p:animEffect transition="in" filter="barn(inVertical)">
                                      <p:cBhvr>
                                        <p:cTn id="10" dur="5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12"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8F33131-43C6-811D-C896-9AFDF28926D3}"/>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86EDC81F-53C0-931C-F158-2304AAF2CE65}"/>
              </a:ext>
            </a:extLst>
          </p:cNvPr>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C70877E9-BB6F-8B5D-5F25-56C81774D713}"/>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2" name="Rectangle 1">
            <a:extLst>
              <a:ext uri="{FF2B5EF4-FFF2-40B4-BE49-F238E27FC236}">
                <a16:creationId xmlns:a16="http://schemas.microsoft.com/office/drawing/2014/main" id="{49C28539-CD72-ED98-E47F-1BC21EDC1F53}"/>
              </a:ext>
            </a:extLst>
          </p:cNvPr>
          <p:cNvSpPr/>
          <p:nvPr/>
        </p:nvSpPr>
        <p:spPr>
          <a:xfrm>
            <a:off x="496488" y="634335"/>
            <a:ext cx="7387672" cy="400110"/>
          </a:xfrm>
          <a:prstGeom prst="rect">
            <a:avLst/>
          </a:prstGeom>
        </p:spPr>
        <p:txBody>
          <a:bodyPr wrap="square">
            <a:spAutoFit/>
          </a:bodyPr>
          <a:lstStyle/>
          <a:p>
            <a:r>
              <a:rPr lang="en-US" sz="2000" b="1" dirty="0">
                <a:solidFill>
                  <a:srgbClr val="00B0F0"/>
                </a:solidFill>
                <a:latin typeface="Alexandria" charset="0"/>
                <a:cs typeface="Alexandria" charset="0"/>
              </a:rPr>
              <a:t>Purposes of nonverbal communication</a:t>
            </a:r>
          </a:p>
        </p:txBody>
      </p:sp>
      <p:sp>
        <p:nvSpPr>
          <p:cNvPr id="9" name="TextBox 8">
            <a:extLst>
              <a:ext uri="{FF2B5EF4-FFF2-40B4-BE49-F238E27FC236}">
                <a16:creationId xmlns:a16="http://schemas.microsoft.com/office/drawing/2014/main" id="{68260BFC-EFE4-1EFB-7EDD-D153986356DA}"/>
              </a:ext>
            </a:extLst>
          </p:cNvPr>
          <p:cNvSpPr txBox="1"/>
          <p:nvPr/>
        </p:nvSpPr>
        <p:spPr>
          <a:xfrm>
            <a:off x="6729323" y="648421"/>
            <a:ext cx="4828492" cy="384721"/>
          </a:xfrm>
          <a:prstGeom prst="rect">
            <a:avLst/>
          </a:prstGeom>
          <a:noFill/>
        </p:spPr>
        <p:txBody>
          <a:bodyPr wrap="square" rtlCol="0">
            <a:spAutoFit/>
          </a:bodyPr>
          <a:lstStyle/>
          <a:p>
            <a:pPr algn="r"/>
            <a:r>
              <a:rPr lang="ar-SA" sz="1900" b="1" dirty="0">
                <a:solidFill>
                  <a:srgbClr val="00B0F0"/>
                </a:solidFill>
                <a:latin typeface="Alexandria" charset="0"/>
                <a:cs typeface="Alexandria" charset="0"/>
              </a:rPr>
              <a:t>أغراض الاتصال غير اللفظي</a:t>
            </a:r>
          </a:p>
        </p:txBody>
      </p:sp>
      <p:sp>
        <p:nvSpPr>
          <p:cNvPr id="3" name="Rectangle: Rounded Corners 2">
            <a:extLst>
              <a:ext uri="{FF2B5EF4-FFF2-40B4-BE49-F238E27FC236}">
                <a16:creationId xmlns:a16="http://schemas.microsoft.com/office/drawing/2014/main" id="{8CD441C3-3DA9-D15C-3AF8-744C0F21B232}"/>
              </a:ext>
            </a:extLst>
          </p:cNvPr>
          <p:cNvSpPr/>
          <p:nvPr/>
        </p:nvSpPr>
        <p:spPr>
          <a:xfrm>
            <a:off x="638242" y="1704014"/>
            <a:ext cx="5457757" cy="479747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 name="Rectangle: Rounded Corners 24">
            <a:extLst>
              <a:ext uri="{FF2B5EF4-FFF2-40B4-BE49-F238E27FC236}">
                <a16:creationId xmlns:a16="http://schemas.microsoft.com/office/drawing/2014/main" id="{A05EF799-96DF-5820-22B7-E289D7973C01}"/>
              </a:ext>
            </a:extLst>
          </p:cNvPr>
          <p:cNvSpPr/>
          <p:nvPr/>
        </p:nvSpPr>
        <p:spPr>
          <a:xfrm>
            <a:off x="6440129" y="1704014"/>
            <a:ext cx="5113628" cy="479747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dirty="0"/>
              <a:t>حل النزاعات: يمكن أن يكون التواصل وجهاً لوجه فعالاً في حل النزاعات، لأنه يسمح بالتفاعل في الوقت الفعلي، والاستماع النشط، والفرصة لمعالجة المخاوف بشكل مباشر.</a:t>
            </a:r>
            <a:endParaRPr lang="en-US" dirty="0"/>
          </a:p>
        </p:txBody>
      </p:sp>
      <p:sp>
        <p:nvSpPr>
          <p:cNvPr id="7" name="Rectangle 6">
            <a:extLst>
              <a:ext uri="{FF2B5EF4-FFF2-40B4-BE49-F238E27FC236}">
                <a16:creationId xmlns:a16="http://schemas.microsoft.com/office/drawing/2014/main" id="{82FE7D04-7E02-E8F0-FE0D-F252433C3C3F}"/>
              </a:ext>
            </a:extLst>
          </p:cNvPr>
          <p:cNvSpPr/>
          <p:nvPr/>
        </p:nvSpPr>
        <p:spPr>
          <a:xfrm>
            <a:off x="845574" y="1679500"/>
            <a:ext cx="4955458" cy="4623766"/>
          </a:xfrm>
          <a:prstGeom prst="rect">
            <a:avLst/>
          </a:prstGeom>
        </p:spPr>
        <p:txBody>
          <a:bodyPr wrap="square">
            <a:spAutoFit/>
          </a:bodyPr>
          <a:lstStyle/>
          <a:p>
            <a:pPr marL="342900" indent="-342900" algn="just">
              <a:lnSpc>
                <a:spcPct val="150000"/>
              </a:lnSpc>
              <a:buFont typeface="+mj-lt"/>
              <a:buAutoNum type="arabicPeriod"/>
            </a:pPr>
            <a:r>
              <a:rPr lang="en-US" dirty="0">
                <a:solidFill>
                  <a:srgbClr val="FF0000"/>
                </a:solidFill>
                <a:latin typeface="Alexandria Light" pitchFamily="2" charset="-78"/>
                <a:cs typeface="Alexandria Light" pitchFamily="2" charset="-78"/>
              </a:rPr>
              <a:t>Express</a:t>
            </a:r>
            <a:r>
              <a:rPr lang="tr-TR" dirty="0">
                <a:solidFill>
                  <a:srgbClr val="FF0000"/>
                </a:solidFill>
                <a:latin typeface="Alexandria Light" pitchFamily="2" charset="-78"/>
                <a:cs typeface="Alexandria Light" pitchFamily="2" charset="-78"/>
              </a:rPr>
              <a:t> </a:t>
            </a:r>
            <a:r>
              <a:rPr lang="en-US" dirty="0">
                <a:solidFill>
                  <a:srgbClr val="FF0000"/>
                </a:solidFill>
                <a:latin typeface="Alexandria Light" pitchFamily="2" charset="-78"/>
                <a:cs typeface="Alexandria Light" pitchFamily="2" charset="-78"/>
              </a:rPr>
              <a:t>emotion.</a:t>
            </a:r>
          </a:p>
          <a:p>
            <a:pPr marL="457200" indent="-457200" algn="just">
              <a:lnSpc>
                <a:spcPct val="150000"/>
              </a:lnSpc>
              <a:buFont typeface="Arial" panose="020B0604020202020204" pitchFamily="34" charset="0"/>
              <a:buChar char="•"/>
            </a:pPr>
            <a:r>
              <a:rPr lang="en-US" sz="1500" dirty="0">
                <a:latin typeface="Alexandria Light" pitchFamily="2" charset="-78"/>
                <a:cs typeface="Alexandria Light" pitchFamily="2" charset="-78"/>
              </a:rPr>
              <a:t>Displaying appropriate emotion is vital to professional excellence. </a:t>
            </a:r>
            <a:endParaRPr lang="tr-TR" sz="1500" dirty="0">
              <a:latin typeface="Alexandria Light" pitchFamily="2" charset="-78"/>
              <a:cs typeface="Alexandria Light" pitchFamily="2" charset="-78"/>
            </a:endParaRPr>
          </a:p>
          <a:p>
            <a:pPr marL="457200" indent="-457200" algn="just">
              <a:lnSpc>
                <a:spcPct val="150000"/>
              </a:lnSpc>
              <a:buFont typeface="Arial" panose="020B0604020202020204" pitchFamily="34" charset="0"/>
              <a:buChar char="•"/>
            </a:pPr>
            <a:r>
              <a:rPr lang="en-US" sz="1500" dirty="0">
                <a:latin typeface="Alexandria Light" pitchFamily="2" charset="-78"/>
                <a:cs typeface="Alexandria Light" pitchFamily="2" charset="-78"/>
              </a:rPr>
              <a:t>One should show passion</a:t>
            </a:r>
            <a:r>
              <a:rPr lang="tr-TR" sz="1500" dirty="0">
                <a:latin typeface="Alexandria Light" pitchFamily="2" charset="-78"/>
                <a:cs typeface="Alexandria Light" pitchFamily="2" charset="-78"/>
              </a:rPr>
              <a:t> </a:t>
            </a:r>
            <a:r>
              <a:rPr lang="en-US" sz="1500" dirty="0">
                <a:latin typeface="Alexandria Light" pitchFamily="2" charset="-78"/>
                <a:cs typeface="Alexandria Light" pitchFamily="2" charset="-78"/>
              </a:rPr>
              <a:t>and drive but also demonstrate resilience and be able to triumph over day-to-day</a:t>
            </a:r>
            <a:r>
              <a:rPr lang="tr-TR" sz="1500" dirty="0">
                <a:latin typeface="Alexandria Light" pitchFamily="2" charset="-78"/>
                <a:cs typeface="Alexandria Light" pitchFamily="2" charset="-78"/>
              </a:rPr>
              <a:t> </a:t>
            </a:r>
            <a:r>
              <a:rPr lang="en-US" sz="1500" dirty="0">
                <a:latin typeface="Alexandria Light" pitchFamily="2" charset="-78"/>
                <a:cs typeface="Alexandria Light" pitchFamily="2" charset="-78"/>
              </a:rPr>
              <a:t>disappointments in the workplace.</a:t>
            </a:r>
            <a:endParaRPr lang="tr-TR" sz="1500" dirty="0">
              <a:latin typeface="Alexandria Light" pitchFamily="2" charset="-78"/>
              <a:cs typeface="Alexandria Light" pitchFamily="2" charset="-78"/>
            </a:endParaRPr>
          </a:p>
          <a:p>
            <a:pPr marL="457200" indent="-457200" algn="just">
              <a:lnSpc>
                <a:spcPct val="150000"/>
              </a:lnSpc>
              <a:buFont typeface="Arial" panose="020B0604020202020204" pitchFamily="34" charset="0"/>
              <a:buChar char="•"/>
            </a:pPr>
            <a:r>
              <a:rPr lang="tr-TR" sz="1500" b="1" dirty="0">
                <a:solidFill>
                  <a:schemeClr val="accent6">
                    <a:lumMod val="50000"/>
                  </a:schemeClr>
                </a:solidFill>
                <a:latin typeface="Alexandria Light" pitchFamily="2" charset="-78"/>
                <a:cs typeface="Alexandria Light" pitchFamily="2" charset="-78"/>
              </a:rPr>
              <a:t>Example</a:t>
            </a:r>
            <a:r>
              <a:rPr lang="en-US" sz="1500" b="1" dirty="0">
                <a:solidFill>
                  <a:schemeClr val="accent6">
                    <a:lumMod val="50000"/>
                  </a:schemeClr>
                </a:solidFill>
                <a:latin typeface="Alexandria Light" pitchFamily="2" charset="-78"/>
                <a:cs typeface="Alexandria Light" pitchFamily="2" charset="-78"/>
              </a:rPr>
              <a:t>: Consider a moment when you may have had a conflict with a friend or family member. When that person asked you what was wrong, you probably responded, “Nothing,” but you could not control your facial expressions, which indicated otherwise.</a:t>
            </a:r>
          </a:p>
        </p:txBody>
      </p:sp>
      <p:sp>
        <p:nvSpPr>
          <p:cNvPr id="10" name="Rectangle 9">
            <a:extLst>
              <a:ext uri="{FF2B5EF4-FFF2-40B4-BE49-F238E27FC236}">
                <a16:creationId xmlns:a16="http://schemas.microsoft.com/office/drawing/2014/main" id="{E40691C5-18C0-556B-9D32-2BAD6C7C1B59}"/>
              </a:ext>
            </a:extLst>
          </p:cNvPr>
          <p:cNvSpPr/>
          <p:nvPr/>
        </p:nvSpPr>
        <p:spPr>
          <a:xfrm>
            <a:off x="6476541" y="1748326"/>
            <a:ext cx="4955458" cy="4513480"/>
          </a:xfrm>
          <a:prstGeom prst="rect">
            <a:avLst/>
          </a:prstGeom>
        </p:spPr>
        <p:txBody>
          <a:bodyPr wrap="square">
            <a:spAutoFit/>
          </a:bodyPr>
          <a:lstStyle/>
          <a:p>
            <a:pPr marL="342900" indent="-342900" algn="just" rtl="1">
              <a:lnSpc>
                <a:spcPct val="200000"/>
              </a:lnSpc>
              <a:buFont typeface="+mj-lt"/>
              <a:buAutoNum type="arabicPeriod"/>
            </a:pPr>
            <a:r>
              <a:rPr lang="ar-SA" dirty="0">
                <a:solidFill>
                  <a:srgbClr val="FF0000"/>
                </a:solidFill>
                <a:latin typeface="Alexandria Light" pitchFamily="2" charset="-78"/>
                <a:cs typeface="Alexandria Light" pitchFamily="2" charset="-78"/>
              </a:rPr>
              <a:t>التعبير عن المشاعر</a:t>
            </a:r>
            <a:r>
              <a:rPr lang="en-US" dirty="0">
                <a:solidFill>
                  <a:srgbClr val="FF0000"/>
                </a:solidFill>
                <a:latin typeface="Alexandria Light" pitchFamily="2" charset="-78"/>
                <a:cs typeface="Alexandria Light" pitchFamily="2" charset="-78"/>
              </a:rPr>
              <a:t>.</a:t>
            </a:r>
          </a:p>
          <a:p>
            <a:pPr marL="457200" indent="-457200" algn="just" rtl="1">
              <a:lnSpc>
                <a:spcPct val="200000"/>
              </a:lnSpc>
              <a:buFont typeface="Arial" panose="020B0604020202020204" pitchFamily="34" charset="0"/>
              <a:buChar char="•"/>
            </a:pPr>
            <a:r>
              <a:rPr lang="ar-SA" sz="1600" dirty="0">
                <a:latin typeface="Alexandria Light" pitchFamily="2" charset="-78"/>
                <a:cs typeface="Alexandria Light" pitchFamily="2" charset="-78"/>
              </a:rPr>
              <a:t>إن إظهار المشاعر المناسبة أمر حيوي للتميز المهني.</a:t>
            </a:r>
          </a:p>
          <a:p>
            <a:pPr marL="457200" indent="-457200" algn="just" rtl="1">
              <a:lnSpc>
                <a:spcPct val="200000"/>
              </a:lnSpc>
              <a:buFont typeface="Arial" panose="020B0604020202020204" pitchFamily="34" charset="0"/>
              <a:buChar char="•"/>
            </a:pPr>
            <a:r>
              <a:rPr lang="ar-SA" sz="1600" dirty="0">
                <a:latin typeface="Alexandria Light" pitchFamily="2" charset="-78"/>
                <a:cs typeface="Alexandria Light" pitchFamily="2" charset="-78"/>
              </a:rPr>
              <a:t>يجب على المرء أن يُظهِر الشغف والدافع، ولكن يجب عليه أيضًا إظهار المرونة والقدرة على التغلب على خيبات الأمل اليومية في مكان العمل.</a:t>
            </a:r>
          </a:p>
          <a:p>
            <a:pPr marL="457200" indent="-457200" algn="just" rtl="1">
              <a:lnSpc>
                <a:spcPct val="200000"/>
              </a:lnSpc>
              <a:buFont typeface="Arial" panose="020B0604020202020204" pitchFamily="34" charset="0"/>
              <a:buChar char="•"/>
            </a:pPr>
            <a:r>
              <a:rPr lang="ar-SA" sz="1600" b="1" dirty="0">
                <a:solidFill>
                  <a:schemeClr val="accent6">
                    <a:lumMod val="50000"/>
                  </a:schemeClr>
                </a:solidFill>
                <a:latin typeface="Alexandria Light" pitchFamily="2" charset="-78"/>
                <a:cs typeface="Alexandria Light" pitchFamily="2" charset="-78"/>
              </a:rPr>
              <a:t>مثال: فكر في لحظة كنت فيها في صراع مع صديق أو أحد أفراد الأسرة. عندما سألك ذلك الشخص عما حدث، ربما أجبته "لا شيء"، لكنك لم تتمكن من التحكم في تعابير وجهك، مما يشير إلى خلاف ذلك.</a:t>
            </a:r>
          </a:p>
        </p:txBody>
      </p:sp>
      <p:sp>
        <p:nvSpPr>
          <p:cNvPr id="4" name="TextBox 3">
            <a:extLst>
              <a:ext uri="{FF2B5EF4-FFF2-40B4-BE49-F238E27FC236}">
                <a16:creationId xmlns:a16="http://schemas.microsoft.com/office/drawing/2014/main" id="{EB2FD997-7307-EA54-62CF-B0EB50FD0E77}"/>
              </a:ext>
            </a:extLst>
          </p:cNvPr>
          <p:cNvSpPr txBox="1"/>
          <p:nvPr/>
        </p:nvSpPr>
        <p:spPr>
          <a:xfrm>
            <a:off x="0" y="6646605"/>
            <a:ext cx="1747520" cy="261610"/>
          </a:xfrm>
          <a:prstGeom prst="rect">
            <a:avLst/>
          </a:prstGeom>
          <a:noFill/>
          <a:ln>
            <a:solidFill>
              <a:schemeClr val="bg1"/>
            </a:solidFill>
          </a:ln>
        </p:spPr>
        <p:txBody>
          <a:bodyPr wrap="square" rtlCol="0">
            <a:spAutoFit/>
          </a:bodyPr>
          <a:lstStyle/>
          <a:p>
            <a:r>
              <a:rPr lang="en-US" sz="1100" dirty="0">
                <a:latin typeface="Alexandria" pitchFamily="2" charset="-78"/>
                <a:cs typeface="Alexandria" pitchFamily="2" charset="-78"/>
              </a:rPr>
              <a:t>Dr. Raef Baraka</a:t>
            </a:r>
          </a:p>
        </p:txBody>
      </p:sp>
    </p:spTree>
    <p:extLst>
      <p:ext uri="{BB962C8B-B14F-4D97-AF65-F5344CB8AC3E}">
        <p14:creationId xmlns:p14="http://schemas.microsoft.com/office/powerpoint/2010/main" val="338981630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10"/>
                                        </p:tgtEl>
                                        <p:attrNameLst>
                                          <p:attrName>style.visibility</p:attrName>
                                        </p:attrNameLst>
                                      </p:cBhvr>
                                      <p:to>
                                        <p:strVal val="visible"/>
                                      </p:to>
                                    </p:set>
                                    <p:anim calcmode="lin" valueType="num">
                                      <p:cBhvr additive="base">
                                        <p:cTn id="13" dur="500" fill="hold"/>
                                        <p:tgtEl>
                                          <p:spTgt spid="10"/>
                                        </p:tgtEl>
                                        <p:attrNameLst>
                                          <p:attrName>ppt_x</p:attrName>
                                        </p:attrNameLst>
                                      </p:cBhvr>
                                      <p:tavLst>
                                        <p:tav tm="0">
                                          <p:val>
                                            <p:strVal val="#ppt_x"/>
                                          </p:val>
                                        </p:tav>
                                        <p:tav tm="100000">
                                          <p:val>
                                            <p:strVal val="#ppt_x"/>
                                          </p:val>
                                        </p:tav>
                                      </p:tavLst>
                                    </p:anim>
                                    <p:anim calcmode="lin" valueType="num">
                                      <p:cBhvr additive="base">
                                        <p:cTn id="14"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10" grpId="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6DC319E-3754-6EEE-6E4F-48C53D77AEB3}"/>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76A35D79-42C3-6ACB-FD1F-B1FAD6E4D395}"/>
              </a:ext>
            </a:extLst>
          </p:cNvPr>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018EC5A9-8E1E-DBCE-BC57-F25E47C428B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2" name="Rectangle 1">
            <a:extLst>
              <a:ext uri="{FF2B5EF4-FFF2-40B4-BE49-F238E27FC236}">
                <a16:creationId xmlns:a16="http://schemas.microsoft.com/office/drawing/2014/main" id="{9057F839-4AA6-59C4-E8E5-1480DE5D9D54}"/>
              </a:ext>
            </a:extLst>
          </p:cNvPr>
          <p:cNvSpPr/>
          <p:nvPr/>
        </p:nvSpPr>
        <p:spPr>
          <a:xfrm>
            <a:off x="496488" y="634335"/>
            <a:ext cx="7387672" cy="400110"/>
          </a:xfrm>
          <a:prstGeom prst="rect">
            <a:avLst/>
          </a:prstGeom>
        </p:spPr>
        <p:txBody>
          <a:bodyPr wrap="square">
            <a:spAutoFit/>
          </a:bodyPr>
          <a:lstStyle/>
          <a:p>
            <a:r>
              <a:rPr lang="en-US" sz="2000" b="1" dirty="0">
                <a:solidFill>
                  <a:srgbClr val="00B0F0"/>
                </a:solidFill>
                <a:latin typeface="Alexandria" charset="0"/>
                <a:cs typeface="Alexandria" charset="0"/>
              </a:rPr>
              <a:t>Purposes of nonverbal communication</a:t>
            </a:r>
          </a:p>
        </p:txBody>
      </p:sp>
      <p:sp>
        <p:nvSpPr>
          <p:cNvPr id="9" name="TextBox 8">
            <a:extLst>
              <a:ext uri="{FF2B5EF4-FFF2-40B4-BE49-F238E27FC236}">
                <a16:creationId xmlns:a16="http://schemas.microsoft.com/office/drawing/2014/main" id="{B0017671-6B57-93F1-0D85-37DF73272155}"/>
              </a:ext>
            </a:extLst>
          </p:cNvPr>
          <p:cNvSpPr txBox="1"/>
          <p:nvPr/>
        </p:nvSpPr>
        <p:spPr>
          <a:xfrm>
            <a:off x="6729323" y="648421"/>
            <a:ext cx="4828492" cy="384721"/>
          </a:xfrm>
          <a:prstGeom prst="rect">
            <a:avLst/>
          </a:prstGeom>
          <a:noFill/>
        </p:spPr>
        <p:txBody>
          <a:bodyPr wrap="square" rtlCol="0">
            <a:spAutoFit/>
          </a:bodyPr>
          <a:lstStyle/>
          <a:p>
            <a:pPr algn="r"/>
            <a:r>
              <a:rPr lang="ar-SA" sz="1900" b="1" dirty="0">
                <a:solidFill>
                  <a:srgbClr val="00B0F0"/>
                </a:solidFill>
                <a:latin typeface="Alexandria" charset="0"/>
                <a:cs typeface="Alexandria" charset="0"/>
              </a:rPr>
              <a:t>أغراض الاتصال غير اللفظي</a:t>
            </a:r>
          </a:p>
        </p:txBody>
      </p:sp>
      <p:sp>
        <p:nvSpPr>
          <p:cNvPr id="3" name="Rectangle: Rounded Corners 2">
            <a:extLst>
              <a:ext uri="{FF2B5EF4-FFF2-40B4-BE49-F238E27FC236}">
                <a16:creationId xmlns:a16="http://schemas.microsoft.com/office/drawing/2014/main" id="{2FD914FD-E618-30D3-7D56-D45B627438D4}"/>
              </a:ext>
            </a:extLst>
          </p:cNvPr>
          <p:cNvSpPr/>
          <p:nvPr/>
        </p:nvSpPr>
        <p:spPr>
          <a:xfrm>
            <a:off x="638242" y="1704014"/>
            <a:ext cx="5457757" cy="479747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 name="Rectangle: Rounded Corners 24">
            <a:extLst>
              <a:ext uri="{FF2B5EF4-FFF2-40B4-BE49-F238E27FC236}">
                <a16:creationId xmlns:a16="http://schemas.microsoft.com/office/drawing/2014/main" id="{1BC3D82B-1EC0-D1DF-E280-EA91A35999E2}"/>
              </a:ext>
            </a:extLst>
          </p:cNvPr>
          <p:cNvSpPr/>
          <p:nvPr/>
        </p:nvSpPr>
        <p:spPr>
          <a:xfrm>
            <a:off x="6440129" y="1704014"/>
            <a:ext cx="5113628" cy="479747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dirty="0"/>
              <a:t>حل النزاعات: يمكن أن يكون التواصل وجهاً لوجه فعالاً في حل النزاعات، لأنه يسمح بالتفاعل في الوقت الفعلي، والاستماع النشط، والفرصة لمعالجة المخاوف بشكل مباشر.</a:t>
            </a:r>
            <a:endParaRPr lang="en-US" dirty="0"/>
          </a:p>
        </p:txBody>
      </p:sp>
      <p:sp>
        <p:nvSpPr>
          <p:cNvPr id="7" name="Rectangle 6">
            <a:extLst>
              <a:ext uri="{FF2B5EF4-FFF2-40B4-BE49-F238E27FC236}">
                <a16:creationId xmlns:a16="http://schemas.microsoft.com/office/drawing/2014/main" id="{18C64CED-09B5-153A-4BFE-6F3AC78029CC}"/>
              </a:ext>
            </a:extLst>
          </p:cNvPr>
          <p:cNvSpPr/>
          <p:nvPr/>
        </p:nvSpPr>
        <p:spPr>
          <a:xfrm>
            <a:off x="845574" y="1679500"/>
            <a:ext cx="4955458" cy="4277518"/>
          </a:xfrm>
          <a:prstGeom prst="rect">
            <a:avLst/>
          </a:prstGeom>
        </p:spPr>
        <p:txBody>
          <a:bodyPr wrap="square">
            <a:spAutoFit/>
          </a:bodyPr>
          <a:lstStyle/>
          <a:p>
            <a:pPr marL="342900" indent="-342900" algn="just">
              <a:lnSpc>
                <a:spcPct val="150000"/>
              </a:lnSpc>
              <a:buFont typeface="+mj-lt"/>
              <a:buAutoNum type="arabicPeriod" startAt="2"/>
            </a:pPr>
            <a:r>
              <a:rPr lang="en-US" dirty="0">
                <a:solidFill>
                  <a:srgbClr val="FF0000"/>
                </a:solidFill>
                <a:latin typeface="Alexandria Light" pitchFamily="2" charset="-78"/>
                <a:cs typeface="Alexandria Light" pitchFamily="2" charset="-78"/>
              </a:rPr>
              <a:t>Convey interpersonal attitudes.</a:t>
            </a:r>
          </a:p>
          <a:p>
            <a:pPr marL="457200" indent="-457200" algn="just">
              <a:lnSpc>
                <a:spcPct val="150000"/>
              </a:lnSpc>
              <a:buFont typeface="Arial" panose="020B0604020202020204" pitchFamily="34" charset="0"/>
              <a:buChar char="•"/>
            </a:pPr>
            <a:r>
              <a:rPr lang="en-US" sz="1500" dirty="0">
                <a:latin typeface="Alexandria Light" pitchFamily="2" charset="-78"/>
                <a:cs typeface="Alexandria Light" pitchFamily="2" charset="-78"/>
              </a:rPr>
              <a:t>Being skilled in observing and interpreting the nonverbal behavior of others will give you an edge over other professionals.</a:t>
            </a:r>
          </a:p>
          <a:p>
            <a:pPr algn="just">
              <a:lnSpc>
                <a:spcPct val="150000"/>
              </a:lnSpc>
            </a:pPr>
            <a:r>
              <a:rPr lang="en-US" sz="1500" b="1" dirty="0">
                <a:solidFill>
                  <a:schemeClr val="accent6">
                    <a:lumMod val="50000"/>
                  </a:schemeClr>
                </a:solidFill>
                <a:latin typeface="Alexandria Light" pitchFamily="2" charset="-78"/>
                <a:cs typeface="Alexandria Light" pitchFamily="2" charset="-78"/>
              </a:rPr>
              <a:t>Examples of conveying interpersonal attitudes include:</a:t>
            </a:r>
          </a:p>
          <a:p>
            <a:pPr marL="457200" indent="-457200" algn="just">
              <a:lnSpc>
                <a:spcPct val="150000"/>
              </a:lnSpc>
              <a:buFont typeface="Arial" panose="020B0604020202020204" pitchFamily="34" charset="0"/>
              <a:buChar char="•"/>
            </a:pPr>
            <a:r>
              <a:rPr lang="en-US" sz="1500" b="1" dirty="0">
                <a:solidFill>
                  <a:schemeClr val="accent6">
                    <a:lumMod val="50000"/>
                  </a:schemeClr>
                </a:solidFill>
                <a:latin typeface="Alexandria Light" pitchFamily="2" charset="-78"/>
                <a:cs typeface="Alexandria Light" pitchFamily="2" charset="-78"/>
              </a:rPr>
              <a:t>Facial Expressions</a:t>
            </a:r>
            <a:r>
              <a:rPr lang="en-US" sz="1500" dirty="0">
                <a:latin typeface="Alexandria Light" pitchFamily="2" charset="-78"/>
                <a:cs typeface="Alexandria Light" pitchFamily="2" charset="-78"/>
              </a:rPr>
              <a:t>: A warm smile conveys friendliness and openness, while a frown may indicate disapproval or concern.</a:t>
            </a:r>
          </a:p>
          <a:p>
            <a:pPr marL="457200" indent="-457200" algn="just">
              <a:lnSpc>
                <a:spcPct val="150000"/>
              </a:lnSpc>
              <a:buFont typeface="Arial" panose="020B0604020202020204" pitchFamily="34" charset="0"/>
              <a:buChar char="•"/>
            </a:pPr>
            <a:r>
              <a:rPr lang="en-US" sz="1500" b="1" dirty="0">
                <a:solidFill>
                  <a:schemeClr val="accent6">
                    <a:lumMod val="50000"/>
                  </a:schemeClr>
                </a:solidFill>
                <a:latin typeface="Alexandria Light" pitchFamily="2" charset="-78"/>
                <a:cs typeface="Alexandria Light" pitchFamily="2" charset="-78"/>
              </a:rPr>
              <a:t>Body Language</a:t>
            </a:r>
            <a:r>
              <a:rPr lang="en-US" sz="1500" dirty="0">
                <a:latin typeface="Alexandria Light" pitchFamily="2" charset="-78"/>
                <a:cs typeface="Alexandria Light" pitchFamily="2" charset="-78"/>
              </a:rPr>
              <a:t>: Leaning forward shows interest and engagement while crossing arms can signal defensiveness or disinterest.</a:t>
            </a:r>
          </a:p>
        </p:txBody>
      </p:sp>
      <p:sp>
        <p:nvSpPr>
          <p:cNvPr id="10" name="Rectangle 9">
            <a:extLst>
              <a:ext uri="{FF2B5EF4-FFF2-40B4-BE49-F238E27FC236}">
                <a16:creationId xmlns:a16="http://schemas.microsoft.com/office/drawing/2014/main" id="{F4F7C944-DBEB-1A43-8EE8-5BC5B3069C4D}"/>
              </a:ext>
            </a:extLst>
          </p:cNvPr>
          <p:cNvSpPr/>
          <p:nvPr/>
        </p:nvSpPr>
        <p:spPr>
          <a:xfrm>
            <a:off x="6476541" y="1748326"/>
            <a:ext cx="4955458" cy="4733412"/>
          </a:xfrm>
          <a:prstGeom prst="rect">
            <a:avLst/>
          </a:prstGeom>
        </p:spPr>
        <p:txBody>
          <a:bodyPr wrap="square">
            <a:spAutoFit/>
          </a:bodyPr>
          <a:lstStyle/>
          <a:p>
            <a:pPr marL="342900" indent="-342900" algn="just" rtl="1">
              <a:lnSpc>
                <a:spcPct val="200000"/>
              </a:lnSpc>
              <a:buFont typeface="+mj-lt"/>
              <a:buAutoNum type="arabicPeriod" startAt="2"/>
            </a:pPr>
            <a:r>
              <a:rPr lang="ar-SA" dirty="0">
                <a:solidFill>
                  <a:srgbClr val="FF0000"/>
                </a:solidFill>
                <a:latin typeface="Alexandria Light" pitchFamily="2" charset="-78"/>
                <a:cs typeface="Alexandria Light" pitchFamily="2" charset="-78"/>
              </a:rPr>
              <a:t>نقل المواقف الشخصية</a:t>
            </a:r>
            <a:r>
              <a:rPr lang="en-US" dirty="0">
                <a:solidFill>
                  <a:srgbClr val="FF0000"/>
                </a:solidFill>
                <a:latin typeface="Alexandria Light" pitchFamily="2" charset="-78"/>
                <a:cs typeface="Alexandria Light" pitchFamily="2" charset="-78"/>
              </a:rPr>
              <a:t>.</a:t>
            </a:r>
          </a:p>
          <a:p>
            <a:pPr marL="457200" indent="-457200" algn="just" rtl="1">
              <a:lnSpc>
                <a:spcPct val="200000"/>
              </a:lnSpc>
              <a:buFont typeface="Arial" panose="020B0604020202020204" pitchFamily="34" charset="0"/>
              <a:buChar char="•"/>
            </a:pPr>
            <a:r>
              <a:rPr lang="ar-SA" sz="1500" dirty="0">
                <a:latin typeface="Alexandria Light" pitchFamily="2" charset="-78"/>
                <a:cs typeface="Alexandria Light" pitchFamily="2" charset="-78"/>
              </a:rPr>
              <a:t>إن إتقان ملاحظة وتفسير السلوك غير اللفظي للآخرين سيمنحك ميزة على غيرك من المهنيين.</a:t>
            </a:r>
          </a:p>
          <a:p>
            <a:pPr algn="just" rtl="1">
              <a:lnSpc>
                <a:spcPct val="200000"/>
              </a:lnSpc>
            </a:pPr>
            <a:r>
              <a:rPr lang="ar-SA" sz="1500" b="1" dirty="0">
                <a:solidFill>
                  <a:schemeClr val="accent6">
                    <a:lumMod val="50000"/>
                  </a:schemeClr>
                </a:solidFill>
                <a:latin typeface="Alexandria Light" pitchFamily="2" charset="-78"/>
                <a:cs typeface="Alexandria Light" pitchFamily="2" charset="-78"/>
              </a:rPr>
              <a:t>تتضمن أمثلة نقل المواقف الشخصية ما يلي:</a:t>
            </a:r>
          </a:p>
          <a:p>
            <a:pPr marL="457200" indent="-457200" algn="just" rtl="1">
              <a:lnSpc>
                <a:spcPct val="200000"/>
              </a:lnSpc>
              <a:buFont typeface="Arial" panose="020B0604020202020204" pitchFamily="34" charset="0"/>
              <a:buChar char="•"/>
            </a:pPr>
            <a:r>
              <a:rPr lang="ar-SA" sz="1500" b="1" dirty="0">
                <a:solidFill>
                  <a:schemeClr val="accent6">
                    <a:lumMod val="50000"/>
                  </a:schemeClr>
                </a:solidFill>
                <a:latin typeface="Alexandria Light" pitchFamily="2" charset="-78"/>
                <a:cs typeface="Alexandria Light" pitchFamily="2" charset="-78"/>
              </a:rPr>
              <a:t>تعبيرات</a:t>
            </a:r>
            <a:r>
              <a:rPr lang="ar-SA" sz="1500" dirty="0">
                <a:latin typeface="Alexandria Light" pitchFamily="2" charset="-78"/>
                <a:cs typeface="Alexandria Light" pitchFamily="2" charset="-78"/>
              </a:rPr>
              <a:t> </a:t>
            </a:r>
            <a:r>
              <a:rPr lang="ar-SA" sz="1500" b="1" dirty="0">
                <a:solidFill>
                  <a:schemeClr val="accent6">
                    <a:lumMod val="50000"/>
                  </a:schemeClr>
                </a:solidFill>
                <a:latin typeface="Alexandria Light" pitchFamily="2" charset="-78"/>
                <a:cs typeface="Alexandria Light" pitchFamily="2" charset="-78"/>
              </a:rPr>
              <a:t>الوجه</a:t>
            </a:r>
            <a:r>
              <a:rPr lang="ar-SA" sz="1500" dirty="0">
                <a:latin typeface="Alexandria Light" pitchFamily="2" charset="-78"/>
                <a:cs typeface="Alexandria Light" pitchFamily="2" charset="-78"/>
              </a:rPr>
              <a:t>: تعبر الابتسامة الدافئة عن الود والانفتاح، في حين قد يشير العبوس إلى عدم الموافقة أو القلق.</a:t>
            </a:r>
          </a:p>
          <a:p>
            <a:pPr marL="457200" indent="-457200" algn="just" rtl="1">
              <a:lnSpc>
                <a:spcPct val="200000"/>
              </a:lnSpc>
              <a:buFont typeface="Arial" panose="020B0604020202020204" pitchFamily="34" charset="0"/>
              <a:buChar char="•"/>
            </a:pPr>
            <a:r>
              <a:rPr lang="ar-SA" sz="1500" b="1" dirty="0">
                <a:solidFill>
                  <a:schemeClr val="accent6">
                    <a:lumMod val="50000"/>
                  </a:schemeClr>
                </a:solidFill>
                <a:latin typeface="Alexandria Light" pitchFamily="2" charset="-78"/>
                <a:cs typeface="Alexandria Light" pitchFamily="2" charset="-78"/>
              </a:rPr>
              <a:t>لغة</a:t>
            </a:r>
            <a:r>
              <a:rPr lang="ar-SA" sz="1500" dirty="0">
                <a:latin typeface="Alexandria Light" pitchFamily="2" charset="-78"/>
                <a:cs typeface="Alexandria Light" pitchFamily="2" charset="-78"/>
              </a:rPr>
              <a:t> </a:t>
            </a:r>
            <a:r>
              <a:rPr lang="ar-SA" sz="1500" b="1" dirty="0">
                <a:solidFill>
                  <a:schemeClr val="accent6">
                    <a:lumMod val="50000"/>
                  </a:schemeClr>
                </a:solidFill>
                <a:latin typeface="Alexandria Light" pitchFamily="2" charset="-78"/>
                <a:cs typeface="Alexandria Light" pitchFamily="2" charset="-78"/>
              </a:rPr>
              <a:t>الجسد</a:t>
            </a:r>
            <a:r>
              <a:rPr lang="ar-SA" sz="1500" dirty="0">
                <a:latin typeface="Alexandria Light" pitchFamily="2" charset="-78"/>
                <a:cs typeface="Alexandria Light" pitchFamily="2" charset="-78"/>
              </a:rPr>
              <a:t>: يشير الانحناء إلى الأمام إلى الاهتمام والمشاركة، في حين قد يشير تقاطع الذراعين إلى الدفاعية أو عدم الاهتمام.</a:t>
            </a:r>
          </a:p>
        </p:txBody>
      </p:sp>
      <p:sp>
        <p:nvSpPr>
          <p:cNvPr id="4" name="TextBox 3">
            <a:extLst>
              <a:ext uri="{FF2B5EF4-FFF2-40B4-BE49-F238E27FC236}">
                <a16:creationId xmlns:a16="http://schemas.microsoft.com/office/drawing/2014/main" id="{DF46017B-B7C9-14F6-131F-879FB369CDEE}"/>
              </a:ext>
            </a:extLst>
          </p:cNvPr>
          <p:cNvSpPr txBox="1"/>
          <p:nvPr/>
        </p:nvSpPr>
        <p:spPr>
          <a:xfrm>
            <a:off x="0" y="6646605"/>
            <a:ext cx="1747520" cy="261610"/>
          </a:xfrm>
          <a:prstGeom prst="rect">
            <a:avLst/>
          </a:prstGeom>
          <a:noFill/>
          <a:ln>
            <a:solidFill>
              <a:schemeClr val="bg1"/>
            </a:solidFill>
          </a:ln>
        </p:spPr>
        <p:txBody>
          <a:bodyPr wrap="square" rtlCol="0">
            <a:spAutoFit/>
          </a:bodyPr>
          <a:lstStyle/>
          <a:p>
            <a:r>
              <a:rPr lang="en-US" sz="1100" dirty="0">
                <a:latin typeface="Alexandria" pitchFamily="2" charset="-78"/>
                <a:cs typeface="Alexandria" pitchFamily="2" charset="-78"/>
              </a:rPr>
              <a:t>Dr. Raef Baraka</a:t>
            </a:r>
          </a:p>
        </p:txBody>
      </p:sp>
    </p:spTree>
    <p:extLst>
      <p:ext uri="{BB962C8B-B14F-4D97-AF65-F5344CB8AC3E}">
        <p14:creationId xmlns:p14="http://schemas.microsoft.com/office/powerpoint/2010/main" val="413672768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10"/>
                                        </p:tgtEl>
                                        <p:attrNameLst>
                                          <p:attrName>style.visibility</p:attrName>
                                        </p:attrNameLst>
                                      </p:cBhvr>
                                      <p:to>
                                        <p:strVal val="visible"/>
                                      </p:to>
                                    </p:set>
                                    <p:anim calcmode="lin" valueType="num">
                                      <p:cBhvr additive="base">
                                        <p:cTn id="13" dur="500" fill="hold"/>
                                        <p:tgtEl>
                                          <p:spTgt spid="10"/>
                                        </p:tgtEl>
                                        <p:attrNameLst>
                                          <p:attrName>ppt_x</p:attrName>
                                        </p:attrNameLst>
                                      </p:cBhvr>
                                      <p:tavLst>
                                        <p:tav tm="0">
                                          <p:val>
                                            <p:strVal val="#ppt_x"/>
                                          </p:val>
                                        </p:tav>
                                        <p:tav tm="100000">
                                          <p:val>
                                            <p:strVal val="#ppt_x"/>
                                          </p:val>
                                        </p:tav>
                                      </p:tavLst>
                                    </p:anim>
                                    <p:anim calcmode="lin" valueType="num">
                                      <p:cBhvr additive="base">
                                        <p:cTn id="14"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10" grpId="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A704C6B-2765-BF81-F6E5-8D23533DBCF6}"/>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5DCF566F-7CA2-49DD-908A-B1EEFD734E29}"/>
              </a:ext>
            </a:extLst>
          </p:cNvPr>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28D7A4FF-A0CC-AF9B-83E9-FA322F9705A2}"/>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2" name="Rectangle 1">
            <a:extLst>
              <a:ext uri="{FF2B5EF4-FFF2-40B4-BE49-F238E27FC236}">
                <a16:creationId xmlns:a16="http://schemas.microsoft.com/office/drawing/2014/main" id="{93F457D5-349D-7E71-E27B-DA524C945215}"/>
              </a:ext>
            </a:extLst>
          </p:cNvPr>
          <p:cNvSpPr/>
          <p:nvPr/>
        </p:nvSpPr>
        <p:spPr>
          <a:xfrm>
            <a:off x="496488" y="634335"/>
            <a:ext cx="7387672" cy="400110"/>
          </a:xfrm>
          <a:prstGeom prst="rect">
            <a:avLst/>
          </a:prstGeom>
        </p:spPr>
        <p:txBody>
          <a:bodyPr wrap="square">
            <a:spAutoFit/>
          </a:bodyPr>
          <a:lstStyle/>
          <a:p>
            <a:r>
              <a:rPr lang="en-US" sz="2000" b="1" dirty="0">
                <a:solidFill>
                  <a:srgbClr val="00B0F0"/>
                </a:solidFill>
                <a:latin typeface="Alexandria" charset="0"/>
                <a:cs typeface="Alexandria" charset="0"/>
              </a:rPr>
              <a:t>Purposes of nonverbal communication</a:t>
            </a:r>
          </a:p>
        </p:txBody>
      </p:sp>
      <p:sp>
        <p:nvSpPr>
          <p:cNvPr id="9" name="TextBox 8">
            <a:extLst>
              <a:ext uri="{FF2B5EF4-FFF2-40B4-BE49-F238E27FC236}">
                <a16:creationId xmlns:a16="http://schemas.microsoft.com/office/drawing/2014/main" id="{C280C2E5-BE2C-9B2B-CD18-B7C84E3A34D2}"/>
              </a:ext>
            </a:extLst>
          </p:cNvPr>
          <p:cNvSpPr txBox="1"/>
          <p:nvPr/>
        </p:nvSpPr>
        <p:spPr>
          <a:xfrm>
            <a:off x="6729323" y="648421"/>
            <a:ext cx="4828492" cy="384721"/>
          </a:xfrm>
          <a:prstGeom prst="rect">
            <a:avLst/>
          </a:prstGeom>
          <a:noFill/>
        </p:spPr>
        <p:txBody>
          <a:bodyPr wrap="square" rtlCol="0">
            <a:spAutoFit/>
          </a:bodyPr>
          <a:lstStyle/>
          <a:p>
            <a:pPr algn="r"/>
            <a:r>
              <a:rPr lang="ar-SA" sz="1900" b="1" dirty="0">
                <a:solidFill>
                  <a:srgbClr val="00B0F0"/>
                </a:solidFill>
                <a:latin typeface="Alexandria" charset="0"/>
                <a:cs typeface="Alexandria" charset="0"/>
              </a:rPr>
              <a:t>أغراض الاتصال غير اللفظي</a:t>
            </a:r>
          </a:p>
        </p:txBody>
      </p:sp>
      <p:sp>
        <p:nvSpPr>
          <p:cNvPr id="3" name="Rectangle: Rounded Corners 2">
            <a:extLst>
              <a:ext uri="{FF2B5EF4-FFF2-40B4-BE49-F238E27FC236}">
                <a16:creationId xmlns:a16="http://schemas.microsoft.com/office/drawing/2014/main" id="{2B5ADC9D-0B64-0C05-5E1F-CEE69D793B54}"/>
              </a:ext>
            </a:extLst>
          </p:cNvPr>
          <p:cNvSpPr/>
          <p:nvPr/>
        </p:nvSpPr>
        <p:spPr>
          <a:xfrm>
            <a:off x="638242" y="1704013"/>
            <a:ext cx="5457757" cy="494259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 name="Rectangle: Rounded Corners 24">
            <a:extLst>
              <a:ext uri="{FF2B5EF4-FFF2-40B4-BE49-F238E27FC236}">
                <a16:creationId xmlns:a16="http://schemas.microsoft.com/office/drawing/2014/main" id="{29B600D2-DF6E-52C6-B7B3-52F447835129}"/>
              </a:ext>
            </a:extLst>
          </p:cNvPr>
          <p:cNvSpPr/>
          <p:nvPr/>
        </p:nvSpPr>
        <p:spPr>
          <a:xfrm>
            <a:off x="6440129" y="1704014"/>
            <a:ext cx="5113628" cy="494259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dirty="0"/>
              <a:t>حل النزاعات: يمكن أن يكون التواصل وجهاً لوجه فعالاً في حل النزاعات، لأنه يسمح بالتفاعل في الوقت الفعلي، والاستماع النشط، والفرصة لمعالجة المخاوف بشكل مباشر.</a:t>
            </a:r>
            <a:endParaRPr lang="en-US" dirty="0"/>
          </a:p>
        </p:txBody>
      </p:sp>
      <p:sp>
        <p:nvSpPr>
          <p:cNvPr id="7" name="Rectangle 6">
            <a:extLst>
              <a:ext uri="{FF2B5EF4-FFF2-40B4-BE49-F238E27FC236}">
                <a16:creationId xmlns:a16="http://schemas.microsoft.com/office/drawing/2014/main" id="{36E0D2F5-BEE1-8591-32C4-AB708011B77A}"/>
              </a:ext>
            </a:extLst>
          </p:cNvPr>
          <p:cNvSpPr/>
          <p:nvPr/>
        </p:nvSpPr>
        <p:spPr>
          <a:xfrm>
            <a:off x="845574" y="1679500"/>
            <a:ext cx="4955458" cy="4970015"/>
          </a:xfrm>
          <a:prstGeom prst="rect">
            <a:avLst/>
          </a:prstGeom>
        </p:spPr>
        <p:txBody>
          <a:bodyPr wrap="square">
            <a:spAutoFit/>
          </a:bodyPr>
          <a:lstStyle/>
          <a:p>
            <a:pPr marL="342900" indent="-342900" algn="just">
              <a:lnSpc>
                <a:spcPct val="150000"/>
              </a:lnSpc>
              <a:buFont typeface="+mj-lt"/>
              <a:buAutoNum type="arabicPeriod" startAt="2"/>
            </a:pPr>
            <a:r>
              <a:rPr lang="en-US" dirty="0">
                <a:solidFill>
                  <a:srgbClr val="FF0000"/>
                </a:solidFill>
                <a:latin typeface="Alexandria Light" pitchFamily="2" charset="-78"/>
                <a:cs typeface="Alexandria Light" pitchFamily="2" charset="-78"/>
              </a:rPr>
              <a:t>Convey interpersonal attitudes.</a:t>
            </a:r>
          </a:p>
          <a:p>
            <a:pPr algn="just">
              <a:lnSpc>
                <a:spcPct val="150000"/>
              </a:lnSpc>
            </a:pPr>
            <a:r>
              <a:rPr lang="en-US" sz="1500" b="1" dirty="0">
                <a:solidFill>
                  <a:schemeClr val="accent6">
                    <a:lumMod val="50000"/>
                  </a:schemeClr>
                </a:solidFill>
                <a:latin typeface="Alexandria Light" pitchFamily="2" charset="-78"/>
                <a:cs typeface="Alexandria Light" pitchFamily="2" charset="-78"/>
              </a:rPr>
              <a:t>Examples of conveying interpersonal attitudes include:</a:t>
            </a:r>
          </a:p>
          <a:p>
            <a:pPr marL="457200" indent="-457200" algn="just">
              <a:lnSpc>
                <a:spcPct val="150000"/>
              </a:lnSpc>
              <a:buFont typeface="Arial" panose="020B0604020202020204" pitchFamily="34" charset="0"/>
              <a:buChar char="•"/>
            </a:pPr>
            <a:r>
              <a:rPr lang="en-US" sz="1500" b="1" dirty="0">
                <a:solidFill>
                  <a:schemeClr val="accent6">
                    <a:lumMod val="50000"/>
                  </a:schemeClr>
                </a:solidFill>
                <a:latin typeface="Alexandria Light" pitchFamily="2" charset="-78"/>
                <a:cs typeface="Alexandria Light" pitchFamily="2" charset="-78"/>
              </a:rPr>
              <a:t>Eye Contact</a:t>
            </a:r>
            <a:r>
              <a:rPr lang="en-US" sz="1500" dirty="0">
                <a:latin typeface="Alexandria Light" pitchFamily="2" charset="-78"/>
                <a:cs typeface="Alexandria Light" pitchFamily="2" charset="-78"/>
              </a:rPr>
              <a:t>: Sustained eye contact can express confidence and attentiveness, whereas avoiding eye contact might indicate discomfort or dishonesty.</a:t>
            </a:r>
          </a:p>
          <a:p>
            <a:pPr marL="457200" indent="-457200" algn="just">
              <a:lnSpc>
                <a:spcPct val="150000"/>
              </a:lnSpc>
              <a:buFont typeface="Arial" panose="020B0604020202020204" pitchFamily="34" charset="0"/>
              <a:buChar char="•"/>
            </a:pPr>
            <a:r>
              <a:rPr lang="en-US" sz="1500" b="1" dirty="0">
                <a:solidFill>
                  <a:schemeClr val="accent6">
                    <a:lumMod val="50000"/>
                  </a:schemeClr>
                </a:solidFill>
                <a:latin typeface="Alexandria Light" pitchFamily="2" charset="-78"/>
                <a:cs typeface="Alexandria Light" pitchFamily="2" charset="-78"/>
              </a:rPr>
              <a:t>Tone of Voice</a:t>
            </a:r>
            <a:r>
              <a:rPr lang="en-US" sz="1500" dirty="0">
                <a:latin typeface="Alexandria Light" pitchFamily="2" charset="-78"/>
                <a:cs typeface="Alexandria Light" pitchFamily="2" charset="-78"/>
              </a:rPr>
              <a:t>: A soft, gentle tone suggests warmth and empathy, while a sharp or loud tone can indicate authority or irritation.</a:t>
            </a:r>
          </a:p>
          <a:p>
            <a:pPr marL="457200" indent="-457200" algn="just">
              <a:lnSpc>
                <a:spcPct val="150000"/>
              </a:lnSpc>
              <a:buFont typeface="Arial" panose="020B0604020202020204" pitchFamily="34" charset="0"/>
              <a:buChar char="•"/>
            </a:pPr>
            <a:r>
              <a:rPr lang="en-US" sz="1500" b="1" dirty="0">
                <a:solidFill>
                  <a:schemeClr val="accent6">
                    <a:lumMod val="50000"/>
                  </a:schemeClr>
                </a:solidFill>
                <a:latin typeface="Alexandria Light" pitchFamily="2" charset="-78"/>
                <a:cs typeface="Alexandria Light" pitchFamily="2" charset="-78"/>
              </a:rPr>
              <a:t>Gestures</a:t>
            </a:r>
            <a:r>
              <a:rPr lang="en-US" sz="1500" dirty="0">
                <a:latin typeface="Alexandria Light" pitchFamily="2" charset="-78"/>
                <a:cs typeface="Alexandria Light" pitchFamily="2" charset="-78"/>
              </a:rPr>
              <a:t>: A thumbs-up can express approval, while a shrug might indicate uncertainty. Would you like examples specific to a business or academic setting?</a:t>
            </a:r>
          </a:p>
        </p:txBody>
      </p:sp>
      <p:sp>
        <p:nvSpPr>
          <p:cNvPr id="10" name="Rectangle 9">
            <a:extLst>
              <a:ext uri="{FF2B5EF4-FFF2-40B4-BE49-F238E27FC236}">
                <a16:creationId xmlns:a16="http://schemas.microsoft.com/office/drawing/2014/main" id="{0A66D89E-724F-E00D-392B-9C43142C7F27}"/>
              </a:ext>
            </a:extLst>
          </p:cNvPr>
          <p:cNvSpPr/>
          <p:nvPr/>
        </p:nvSpPr>
        <p:spPr>
          <a:xfrm>
            <a:off x="6476541" y="1748326"/>
            <a:ext cx="4955458" cy="4852034"/>
          </a:xfrm>
          <a:prstGeom prst="rect">
            <a:avLst/>
          </a:prstGeom>
        </p:spPr>
        <p:txBody>
          <a:bodyPr wrap="square">
            <a:spAutoFit/>
          </a:bodyPr>
          <a:lstStyle/>
          <a:p>
            <a:pPr marL="342900" indent="-342900" algn="just" rtl="1">
              <a:lnSpc>
                <a:spcPct val="150000"/>
              </a:lnSpc>
              <a:buFont typeface="+mj-lt"/>
              <a:buAutoNum type="arabicPeriod" startAt="2"/>
            </a:pPr>
            <a:r>
              <a:rPr lang="ar-SA" dirty="0">
                <a:solidFill>
                  <a:srgbClr val="FF0000"/>
                </a:solidFill>
                <a:latin typeface="Alexandria Light" pitchFamily="2" charset="-78"/>
                <a:cs typeface="Alexandria Light" pitchFamily="2" charset="-78"/>
              </a:rPr>
              <a:t>نقل المواقف الشخصية</a:t>
            </a:r>
            <a:r>
              <a:rPr lang="en-US" dirty="0">
                <a:solidFill>
                  <a:srgbClr val="FF0000"/>
                </a:solidFill>
                <a:latin typeface="Alexandria Light" pitchFamily="2" charset="-78"/>
                <a:cs typeface="Alexandria Light" pitchFamily="2" charset="-78"/>
              </a:rPr>
              <a:t>.</a:t>
            </a:r>
          </a:p>
          <a:p>
            <a:pPr algn="just" rtl="1">
              <a:lnSpc>
                <a:spcPct val="150000"/>
              </a:lnSpc>
            </a:pPr>
            <a:r>
              <a:rPr lang="ar-SA" sz="1600" b="1" dirty="0">
                <a:solidFill>
                  <a:schemeClr val="accent6">
                    <a:lumMod val="50000"/>
                  </a:schemeClr>
                </a:solidFill>
                <a:latin typeface="Alexandria Light" pitchFamily="2" charset="-78"/>
                <a:cs typeface="Alexandria Light" pitchFamily="2" charset="-78"/>
              </a:rPr>
              <a:t>تتضمن أمثلة نقل المواقف الشخصية ما يلي:</a:t>
            </a:r>
          </a:p>
          <a:p>
            <a:pPr marL="457200" indent="-457200" algn="just" rtl="1">
              <a:lnSpc>
                <a:spcPct val="150000"/>
              </a:lnSpc>
              <a:buFont typeface="Arial" panose="020B0604020202020204" pitchFamily="34" charset="0"/>
              <a:buChar char="•"/>
            </a:pPr>
            <a:r>
              <a:rPr lang="ar-SA" sz="1600" b="1" dirty="0">
                <a:solidFill>
                  <a:schemeClr val="accent6">
                    <a:lumMod val="50000"/>
                  </a:schemeClr>
                </a:solidFill>
                <a:latin typeface="Alexandria Light" pitchFamily="2" charset="-78"/>
                <a:cs typeface="Alexandria Light" pitchFamily="2" charset="-78"/>
              </a:rPr>
              <a:t>التواصل البصري</a:t>
            </a:r>
            <a:r>
              <a:rPr lang="ar-SA" sz="1600" dirty="0">
                <a:latin typeface="Alexandria Light" pitchFamily="2" charset="-78"/>
                <a:cs typeface="Alexandria Light" pitchFamily="2" charset="-78"/>
              </a:rPr>
              <a:t>: يمكن للتواصل البصري المستمر أن يعبر عن الثقة والانتباه، في حين أن تجنب التواصل البصري قد يشير إلى عدم الارتياح أو عدم الأمانة.</a:t>
            </a:r>
          </a:p>
          <a:p>
            <a:pPr marL="457200" indent="-457200" algn="just" rtl="1">
              <a:lnSpc>
                <a:spcPct val="150000"/>
              </a:lnSpc>
              <a:buFont typeface="Arial" panose="020B0604020202020204" pitchFamily="34" charset="0"/>
              <a:buChar char="•"/>
            </a:pPr>
            <a:r>
              <a:rPr lang="ar-SA" sz="1600" b="1" dirty="0">
                <a:solidFill>
                  <a:schemeClr val="accent6">
                    <a:lumMod val="50000"/>
                  </a:schemeClr>
                </a:solidFill>
                <a:latin typeface="Alexandria Light" pitchFamily="2" charset="-78"/>
                <a:cs typeface="Alexandria Light" pitchFamily="2" charset="-78"/>
              </a:rPr>
              <a:t>نبرة الصوت</a:t>
            </a:r>
            <a:r>
              <a:rPr lang="ar-SA" sz="1600" dirty="0">
                <a:latin typeface="Alexandria Light" pitchFamily="2" charset="-78"/>
                <a:cs typeface="Alexandria Light" pitchFamily="2" charset="-78"/>
              </a:rPr>
              <a:t>: تشير النبرة الناعمة واللطيفة إلى الدفء والتعاطف، في حين أن النبرة الحادة أو الصاخبة قد تشير إلى السلطة أو الانزعاج.</a:t>
            </a:r>
          </a:p>
          <a:p>
            <a:pPr marL="457200" indent="-457200" algn="just" rtl="1">
              <a:lnSpc>
                <a:spcPct val="150000"/>
              </a:lnSpc>
              <a:buFont typeface="Arial" panose="020B0604020202020204" pitchFamily="34" charset="0"/>
              <a:buChar char="•"/>
            </a:pPr>
            <a:r>
              <a:rPr lang="ar-SA" sz="1600" b="1" dirty="0">
                <a:solidFill>
                  <a:schemeClr val="accent6">
                    <a:lumMod val="50000"/>
                  </a:schemeClr>
                </a:solidFill>
                <a:latin typeface="Alexandria Light" pitchFamily="2" charset="-78"/>
                <a:cs typeface="Alexandria Light" pitchFamily="2" charset="-78"/>
              </a:rPr>
              <a:t>الإيماءات</a:t>
            </a:r>
            <a:r>
              <a:rPr lang="ar-SA" sz="1600" dirty="0">
                <a:latin typeface="Alexandria Light" pitchFamily="2" charset="-78"/>
                <a:cs typeface="Alexandria Light" pitchFamily="2" charset="-78"/>
              </a:rPr>
              <a:t>: يمكن أن تعبر الإشارة بالإبهام إلى الأعلى عن الموافقة، في حين أن هز الكتف قد يشير إلى عدم اليقين. هل ترغب في أمثلة خاصة ببيئة الأعمال أو الأكاديمية؟</a:t>
            </a:r>
          </a:p>
        </p:txBody>
      </p:sp>
      <p:sp>
        <p:nvSpPr>
          <p:cNvPr id="4" name="TextBox 3">
            <a:extLst>
              <a:ext uri="{FF2B5EF4-FFF2-40B4-BE49-F238E27FC236}">
                <a16:creationId xmlns:a16="http://schemas.microsoft.com/office/drawing/2014/main" id="{F237D0A3-7D4A-E596-47DE-8454C500BF00}"/>
              </a:ext>
            </a:extLst>
          </p:cNvPr>
          <p:cNvSpPr txBox="1"/>
          <p:nvPr/>
        </p:nvSpPr>
        <p:spPr>
          <a:xfrm>
            <a:off x="0" y="6646605"/>
            <a:ext cx="1747520" cy="261610"/>
          </a:xfrm>
          <a:prstGeom prst="rect">
            <a:avLst/>
          </a:prstGeom>
          <a:noFill/>
          <a:ln>
            <a:solidFill>
              <a:schemeClr val="bg1"/>
            </a:solidFill>
          </a:ln>
        </p:spPr>
        <p:txBody>
          <a:bodyPr wrap="square" rtlCol="0">
            <a:spAutoFit/>
          </a:bodyPr>
          <a:lstStyle/>
          <a:p>
            <a:r>
              <a:rPr lang="en-US" sz="1100" dirty="0">
                <a:latin typeface="Alexandria" pitchFamily="2" charset="-78"/>
                <a:cs typeface="Alexandria" pitchFamily="2" charset="-78"/>
              </a:rPr>
              <a:t>Dr. Raef Baraka</a:t>
            </a:r>
          </a:p>
        </p:txBody>
      </p:sp>
    </p:spTree>
    <p:extLst>
      <p:ext uri="{BB962C8B-B14F-4D97-AF65-F5344CB8AC3E}">
        <p14:creationId xmlns:p14="http://schemas.microsoft.com/office/powerpoint/2010/main" val="246140786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10"/>
                                        </p:tgtEl>
                                        <p:attrNameLst>
                                          <p:attrName>style.visibility</p:attrName>
                                        </p:attrNameLst>
                                      </p:cBhvr>
                                      <p:to>
                                        <p:strVal val="visible"/>
                                      </p:to>
                                    </p:set>
                                    <p:anim calcmode="lin" valueType="num">
                                      <p:cBhvr additive="base">
                                        <p:cTn id="13" dur="500" fill="hold"/>
                                        <p:tgtEl>
                                          <p:spTgt spid="10"/>
                                        </p:tgtEl>
                                        <p:attrNameLst>
                                          <p:attrName>ppt_x</p:attrName>
                                        </p:attrNameLst>
                                      </p:cBhvr>
                                      <p:tavLst>
                                        <p:tav tm="0">
                                          <p:val>
                                            <p:strVal val="#ppt_x"/>
                                          </p:val>
                                        </p:tav>
                                        <p:tav tm="100000">
                                          <p:val>
                                            <p:strVal val="#ppt_x"/>
                                          </p:val>
                                        </p:tav>
                                      </p:tavLst>
                                    </p:anim>
                                    <p:anim calcmode="lin" valueType="num">
                                      <p:cBhvr additive="base">
                                        <p:cTn id="14"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10" grpId="0"/>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4EB1F0B-61A8-9DE1-2785-AF17CC44DB5E}"/>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74FA7ADE-C264-7C19-4D95-977502D25F69}"/>
              </a:ext>
            </a:extLst>
          </p:cNvPr>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A4214702-1ADE-66A7-4C19-B4AEBB7E1100}"/>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2" name="Rectangle 1">
            <a:extLst>
              <a:ext uri="{FF2B5EF4-FFF2-40B4-BE49-F238E27FC236}">
                <a16:creationId xmlns:a16="http://schemas.microsoft.com/office/drawing/2014/main" id="{BF3B4541-B226-A874-1172-060697098B64}"/>
              </a:ext>
            </a:extLst>
          </p:cNvPr>
          <p:cNvSpPr/>
          <p:nvPr/>
        </p:nvSpPr>
        <p:spPr>
          <a:xfrm>
            <a:off x="496488" y="634335"/>
            <a:ext cx="7387672" cy="400110"/>
          </a:xfrm>
          <a:prstGeom prst="rect">
            <a:avLst/>
          </a:prstGeom>
        </p:spPr>
        <p:txBody>
          <a:bodyPr wrap="square">
            <a:spAutoFit/>
          </a:bodyPr>
          <a:lstStyle/>
          <a:p>
            <a:r>
              <a:rPr lang="en-US" sz="2000" b="1" dirty="0">
                <a:solidFill>
                  <a:srgbClr val="00B0F0"/>
                </a:solidFill>
                <a:latin typeface="Alexandria" charset="0"/>
                <a:cs typeface="Alexandria" charset="0"/>
              </a:rPr>
              <a:t>Purposes of nonverbal communication</a:t>
            </a:r>
          </a:p>
        </p:txBody>
      </p:sp>
      <p:sp>
        <p:nvSpPr>
          <p:cNvPr id="9" name="TextBox 8">
            <a:extLst>
              <a:ext uri="{FF2B5EF4-FFF2-40B4-BE49-F238E27FC236}">
                <a16:creationId xmlns:a16="http://schemas.microsoft.com/office/drawing/2014/main" id="{D2E14EFC-0C6D-5D70-8C2C-D75E74D9FE37}"/>
              </a:ext>
            </a:extLst>
          </p:cNvPr>
          <p:cNvSpPr txBox="1"/>
          <p:nvPr/>
        </p:nvSpPr>
        <p:spPr>
          <a:xfrm>
            <a:off x="6729323" y="648421"/>
            <a:ext cx="4828492" cy="384721"/>
          </a:xfrm>
          <a:prstGeom prst="rect">
            <a:avLst/>
          </a:prstGeom>
          <a:noFill/>
        </p:spPr>
        <p:txBody>
          <a:bodyPr wrap="square" rtlCol="0">
            <a:spAutoFit/>
          </a:bodyPr>
          <a:lstStyle/>
          <a:p>
            <a:pPr algn="r"/>
            <a:r>
              <a:rPr lang="ar-SA" sz="1900" b="1" dirty="0">
                <a:solidFill>
                  <a:srgbClr val="00B0F0"/>
                </a:solidFill>
                <a:latin typeface="Alexandria" charset="0"/>
                <a:cs typeface="Alexandria" charset="0"/>
              </a:rPr>
              <a:t>أغراض الاتصال غير اللفظي</a:t>
            </a:r>
          </a:p>
        </p:txBody>
      </p:sp>
      <p:sp>
        <p:nvSpPr>
          <p:cNvPr id="3" name="Rectangle: Rounded Corners 2">
            <a:extLst>
              <a:ext uri="{FF2B5EF4-FFF2-40B4-BE49-F238E27FC236}">
                <a16:creationId xmlns:a16="http://schemas.microsoft.com/office/drawing/2014/main" id="{0680DA7C-3BC9-2E8E-2735-9680E9475554}"/>
              </a:ext>
            </a:extLst>
          </p:cNvPr>
          <p:cNvSpPr/>
          <p:nvPr/>
        </p:nvSpPr>
        <p:spPr>
          <a:xfrm>
            <a:off x="638242" y="1704014"/>
            <a:ext cx="5457757" cy="479747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 name="Rectangle: Rounded Corners 24">
            <a:extLst>
              <a:ext uri="{FF2B5EF4-FFF2-40B4-BE49-F238E27FC236}">
                <a16:creationId xmlns:a16="http://schemas.microsoft.com/office/drawing/2014/main" id="{D91563DC-E7FF-E412-1324-782EC5E84C25}"/>
              </a:ext>
            </a:extLst>
          </p:cNvPr>
          <p:cNvSpPr/>
          <p:nvPr/>
        </p:nvSpPr>
        <p:spPr>
          <a:xfrm>
            <a:off x="6440129" y="1704014"/>
            <a:ext cx="5113628" cy="479747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dirty="0"/>
              <a:t>حل النزاعات: يمكن أن يكون التواصل وجهاً لوجه فعالاً في حل النزاعات، لأنه يسمح بالتفاعل في الوقت الفعلي، والاستماع النشط، والفرصة لمعالجة المخاوف بشكل مباشر.</a:t>
            </a:r>
            <a:endParaRPr lang="en-US" dirty="0"/>
          </a:p>
        </p:txBody>
      </p:sp>
      <p:sp>
        <p:nvSpPr>
          <p:cNvPr id="7" name="Rectangle 6">
            <a:extLst>
              <a:ext uri="{FF2B5EF4-FFF2-40B4-BE49-F238E27FC236}">
                <a16:creationId xmlns:a16="http://schemas.microsoft.com/office/drawing/2014/main" id="{14D26063-F094-1F40-3A34-F22C5C0CF1AB}"/>
              </a:ext>
            </a:extLst>
          </p:cNvPr>
          <p:cNvSpPr/>
          <p:nvPr/>
        </p:nvSpPr>
        <p:spPr>
          <a:xfrm>
            <a:off x="845574" y="1679500"/>
            <a:ext cx="4955458" cy="4575035"/>
          </a:xfrm>
          <a:prstGeom prst="rect">
            <a:avLst/>
          </a:prstGeom>
        </p:spPr>
        <p:txBody>
          <a:bodyPr wrap="square">
            <a:spAutoFit/>
          </a:bodyPr>
          <a:lstStyle/>
          <a:p>
            <a:pPr marL="342900" indent="-342900" algn="just">
              <a:lnSpc>
                <a:spcPct val="150000"/>
              </a:lnSpc>
              <a:buFont typeface="+mj-lt"/>
              <a:buAutoNum type="arabicPeriod" startAt="3"/>
            </a:pPr>
            <a:r>
              <a:rPr lang="en-US" dirty="0">
                <a:solidFill>
                  <a:srgbClr val="FF0000"/>
                </a:solidFill>
                <a:latin typeface="Alexandria Light" pitchFamily="2" charset="-78"/>
                <a:cs typeface="Alexandria Light" pitchFamily="2" charset="-78"/>
              </a:rPr>
              <a:t>Present one’s personality.</a:t>
            </a:r>
          </a:p>
          <a:p>
            <a:pPr marL="457200" indent="-457200" algn="just">
              <a:lnSpc>
                <a:spcPct val="150000"/>
              </a:lnSpc>
              <a:buFont typeface="Arial" panose="020B0604020202020204" pitchFamily="34" charset="0"/>
              <a:buChar char="•"/>
            </a:pPr>
            <a:r>
              <a:rPr lang="en-US" sz="1600" dirty="0">
                <a:latin typeface="Alexandria Light" pitchFamily="2" charset="-78"/>
                <a:cs typeface="Alexandria Light" pitchFamily="2" charset="-78"/>
              </a:rPr>
              <a:t>The third function is to present one’s personality, such as character, disposition, or temperament.</a:t>
            </a:r>
          </a:p>
          <a:p>
            <a:pPr algn="just">
              <a:lnSpc>
                <a:spcPct val="150000"/>
              </a:lnSpc>
            </a:pPr>
            <a:r>
              <a:rPr lang="en-US" sz="1600" b="1" dirty="0">
                <a:solidFill>
                  <a:schemeClr val="accent6">
                    <a:lumMod val="50000"/>
                  </a:schemeClr>
                </a:solidFill>
                <a:latin typeface="Alexandria Light" pitchFamily="2" charset="-78"/>
                <a:cs typeface="Alexandria Light" pitchFamily="2" charset="-78"/>
              </a:rPr>
              <a:t>Examples of Present one’s personality include:</a:t>
            </a:r>
          </a:p>
          <a:p>
            <a:pPr marL="457200" indent="-457200" algn="just">
              <a:lnSpc>
                <a:spcPct val="150000"/>
              </a:lnSpc>
              <a:buFont typeface="Arial" panose="020B0604020202020204" pitchFamily="34" charset="0"/>
              <a:buChar char="•"/>
            </a:pPr>
            <a:r>
              <a:rPr lang="en-US" sz="1600" b="1" dirty="0">
                <a:solidFill>
                  <a:schemeClr val="accent6">
                    <a:lumMod val="50000"/>
                  </a:schemeClr>
                </a:solidFill>
                <a:latin typeface="Alexandria Light" pitchFamily="2" charset="-78"/>
                <a:cs typeface="Alexandria Light" pitchFamily="2" charset="-78"/>
              </a:rPr>
              <a:t>Confidence</a:t>
            </a:r>
            <a:r>
              <a:rPr lang="en-US" sz="1600" dirty="0">
                <a:latin typeface="Alexandria Light" pitchFamily="2" charset="-78"/>
                <a:cs typeface="Alexandria Light" pitchFamily="2" charset="-78"/>
              </a:rPr>
              <a:t>: Maintaining good posture, making steady eye contact, and using firm handshakes convey self-assurance.</a:t>
            </a:r>
          </a:p>
          <a:p>
            <a:pPr marL="457200" indent="-457200" algn="just">
              <a:lnSpc>
                <a:spcPct val="150000"/>
              </a:lnSpc>
              <a:buFont typeface="Arial" panose="020B0604020202020204" pitchFamily="34" charset="0"/>
              <a:buChar char="•"/>
            </a:pPr>
            <a:r>
              <a:rPr lang="en-US" sz="1600" b="1" dirty="0">
                <a:solidFill>
                  <a:schemeClr val="accent6">
                    <a:lumMod val="50000"/>
                  </a:schemeClr>
                </a:solidFill>
                <a:latin typeface="Alexandria Light" pitchFamily="2" charset="-78"/>
                <a:cs typeface="Alexandria Light" pitchFamily="2" charset="-78"/>
              </a:rPr>
              <a:t>Openness &amp; Friendliness</a:t>
            </a:r>
            <a:r>
              <a:rPr lang="en-US" sz="1600" dirty="0">
                <a:latin typeface="Alexandria Light" pitchFamily="2" charset="-78"/>
                <a:cs typeface="Alexandria Light" pitchFamily="2" charset="-78"/>
              </a:rPr>
              <a:t>: Smiling, relaxed body language, and an approachable stance reflect an outgoing and warm personality.</a:t>
            </a:r>
          </a:p>
        </p:txBody>
      </p:sp>
      <p:sp>
        <p:nvSpPr>
          <p:cNvPr id="10" name="Rectangle 9">
            <a:extLst>
              <a:ext uri="{FF2B5EF4-FFF2-40B4-BE49-F238E27FC236}">
                <a16:creationId xmlns:a16="http://schemas.microsoft.com/office/drawing/2014/main" id="{72C2E1FE-100C-0B42-3D34-7F27D663BFB7}"/>
              </a:ext>
            </a:extLst>
          </p:cNvPr>
          <p:cNvSpPr/>
          <p:nvPr/>
        </p:nvSpPr>
        <p:spPr>
          <a:xfrm>
            <a:off x="6476541" y="1748326"/>
            <a:ext cx="4955458" cy="4271747"/>
          </a:xfrm>
          <a:prstGeom prst="rect">
            <a:avLst/>
          </a:prstGeom>
        </p:spPr>
        <p:txBody>
          <a:bodyPr wrap="square">
            <a:spAutoFit/>
          </a:bodyPr>
          <a:lstStyle/>
          <a:p>
            <a:pPr marL="342900" indent="-342900" algn="just" rtl="1">
              <a:lnSpc>
                <a:spcPct val="200000"/>
              </a:lnSpc>
              <a:buFont typeface="+mj-lt"/>
              <a:buAutoNum type="arabicPeriod" startAt="3"/>
            </a:pPr>
            <a:r>
              <a:rPr lang="ar-SA" dirty="0">
                <a:solidFill>
                  <a:srgbClr val="FF0000"/>
                </a:solidFill>
                <a:latin typeface="Alexandria Light" pitchFamily="2" charset="-78"/>
                <a:cs typeface="Alexandria Light" pitchFamily="2" charset="-78"/>
              </a:rPr>
              <a:t>تقديم شخصية الفرد</a:t>
            </a:r>
            <a:r>
              <a:rPr lang="en-US" dirty="0">
                <a:solidFill>
                  <a:srgbClr val="FF0000"/>
                </a:solidFill>
                <a:latin typeface="Alexandria Light" pitchFamily="2" charset="-78"/>
                <a:cs typeface="Alexandria Light" pitchFamily="2" charset="-78"/>
              </a:rPr>
              <a:t>.</a:t>
            </a:r>
          </a:p>
          <a:p>
            <a:pPr marL="457200" indent="-457200" algn="just" rtl="1">
              <a:lnSpc>
                <a:spcPct val="200000"/>
              </a:lnSpc>
              <a:buFont typeface="Arial" panose="020B0604020202020204" pitchFamily="34" charset="0"/>
              <a:buChar char="•"/>
            </a:pPr>
            <a:r>
              <a:rPr lang="ar-SA" sz="1500" dirty="0">
                <a:latin typeface="Alexandria Light" pitchFamily="2" charset="-78"/>
                <a:cs typeface="Alexandria Light" pitchFamily="2" charset="-78"/>
              </a:rPr>
              <a:t>الوظيفة الثالثة هي تقديم شخصية الإنسان، مثل الطبع، أو المزاج، أو المزاجية.</a:t>
            </a:r>
          </a:p>
          <a:p>
            <a:pPr algn="just" rtl="1">
              <a:lnSpc>
                <a:spcPct val="200000"/>
              </a:lnSpc>
            </a:pPr>
            <a:r>
              <a:rPr lang="ar-SA" sz="1500" b="1" dirty="0">
                <a:solidFill>
                  <a:schemeClr val="accent6">
                    <a:lumMod val="50000"/>
                  </a:schemeClr>
                </a:solidFill>
                <a:latin typeface="Alexandria Light" pitchFamily="2" charset="-78"/>
                <a:cs typeface="Alexandria Light" pitchFamily="2" charset="-78"/>
              </a:rPr>
              <a:t>تتضمن أمثلة تقديم شخصية الفرد</a:t>
            </a:r>
            <a:r>
              <a:rPr lang="en-US" sz="1500" b="1" dirty="0">
                <a:solidFill>
                  <a:schemeClr val="accent6">
                    <a:lumMod val="50000"/>
                  </a:schemeClr>
                </a:solidFill>
                <a:latin typeface="Alexandria Light" pitchFamily="2" charset="-78"/>
                <a:cs typeface="Alexandria Light" pitchFamily="2" charset="-78"/>
              </a:rPr>
              <a:t> </a:t>
            </a:r>
            <a:r>
              <a:rPr lang="ar-SA" sz="1500" b="1" dirty="0">
                <a:solidFill>
                  <a:schemeClr val="accent6">
                    <a:lumMod val="50000"/>
                  </a:schemeClr>
                </a:solidFill>
                <a:latin typeface="Alexandria Light" pitchFamily="2" charset="-78"/>
                <a:cs typeface="Alexandria Light" pitchFamily="2" charset="-78"/>
              </a:rPr>
              <a:t>ما يلي:</a:t>
            </a:r>
          </a:p>
          <a:p>
            <a:pPr marL="457200" indent="-457200" algn="just" rtl="1">
              <a:lnSpc>
                <a:spcPct val="200000"/>
              </a:lnSpc>
              <a:buFont typeface="Arial" panose="020B0604020202020204" pitchFamily="34" charset="0"/>
              <a:buChar char="•"/>
            </a:pPr>
            <a:r>
              <a:rPr lang="ar-SA" sz="1500" b="1" dirty="0">
                <a:solidFill>
                  <a:schemeClr val="accent6">
                    <a:lumMod val="50000"/>
                  </a:schemeClr>
                </a:solidFill>
                <a:latin typeface="Alexandria Light" pitchFamily="2" charset="-78"/>
                <a:cs typeface="Alexandria Light" pitchFamily="2" charset="-78"/>
              </a:rPr>
              <a:t>الثقة</a:t>
            </a:r>
            <a:r>
              <a:rPr lang="ar-SA" sz="1500" dirty="0">
                <a:latin typeface="Alexandria Light" pitchFamily="2" charset="-78"/>
                <a:cs typeface="Alexandria Light" pitchFamily="2" charset="-78"/>
              </a:rPr>
              <a:t>: الحفاظ على وضعية جيدة، وإجراء اتصال بصري ثابت، واستخدام المصافحة القوية، كل ذلك يعكس الثقة بالنفس.</a:t>
            </a:r>
          </a:p>
          <a:p>
            <a:pPr marL="457200" indent="-457200" algn="just" rtl="1">
              <a:lnSpc>
                <a:spcPct val="200000"/>
              </a:lnSpc>
              <a:buFont typeface="Arial" panose="020B0604020202020204" pitchFamily="34" charset="0"/>
              <a:buChar char="•"/>
            </a:pPr>
            <a:r>
              <a:rPr lang="ar-SA" sz="1500" b="1" dirty="0">
                <a:solidFill>
                  <a:schemeClr val="accent6">
                    <a:lumMod val="50000"/>
                  </a:schemeClr>
                </a:solidFill>
                <a:latin typeface="Alexandria Light" pitchFamily="2" charset="-78"/>
                <a:cs typeface="Alexandria Light" pitchFamily="2" charset="-78"/>
              </a:rPr>
              <a:t>الانفتاح</a:t>
            </a:r>
            <a:r>
              <a:rPr lang="ar-SA" sz="1500" dirty="0">
                <a:latin typeface="Alexandria Light" pitchFamily="2" charset="-78"/>
                <a:cs typeface="Alexandria Light" pitchFamily="2" charset="-78"/>
              </a:rPr>
              <a:t> </a:t>
            </a:r>
            <a:r>
              <a:rPr lang="ar-SA" sz="1500" b="1" dirty="0">
                <a:solidFill>
                  <a:schemeClr val="accent6">
                    <a:lumMod val="50000"/>
                  </a:schemeClr>
                </a:solidFill>
                <a:latin typeface="Alexandria Light" pitchFamily="2" charset="-78"/>
                <a:cs typeface="Alexandria Light" pitchFamily="2" charset="-78"/>
              </a:rPr>
              <a:t>والود</a:t>
            </a:r>
            <a:r>
              <a:rPr lang="ar-SA" sz="1500" dirty="0">
                <a:latin typeface="Alexandria Light" pitchFamily="2" charset="-78"/>
                <a:cs typeface="Alexandria Light" pitchFamily="2" charset="-78"/>
              </a:rPr>
              <a:t>: الابتسامة، ولغة الجسد المريحة، والموقف الودود يعكسان شخصية منفتحة ودافئة.</a:t>
            </a:r>
          </a:p>
        </p:txBody>
      </p:sp>
      <p:sp>
        <p:nvSpPr>
          <p:cNvPr id="4" name="TextBox 3">
            <a:extLst>
              <a:ext uri="{FF2B5EF4-FFF2-40B4-BE49-F238E27FC236}">
                <a16:creationId xmlns:a16="http://schemas.microsoft.com/office/drawing/2014/main" id="{6D182AE9-A86B-A319-3BBB-4C28EEC575A2}"/>
              </a:ext>
            </a:extLst>
          </p:cNvPr>
          <p:cNvSpPr txBox="1"/>
          <p:nvPr/>
        </p:nvSpPr>
        <p:spPr>
          <a:xfrm>
            <a:off x="0" y="6646605"/>
            <a:ext cx="1747520" cy="261610"/>
          </a:xfrm>
          <a:prstGeom prst="rect">
            <a:avLst/>
          </a:prstGeom>
          <a:noFill/>
          <a:ln>
            <a:solidFill>
              <a:schemeClr val="bg1"/>
            </a:solidFill>
          </a:ln>
        </p:spPr>
        <p:txBody>
          <a:bodyPr wrap="square" rtlCol="0">
            <a:spAutoFit/>
          </a:bodyPr>
          <a:lstStyle/>
          <a:p>
            <a:r>
              <a:rPr lang="en-US" sz="1100" dirty="0">
                <a:latin typeface="Alexandria" pitchFamily="2" charset="-78"/>
                <a:cs typeface="Alexandria" pitchFamily="2" charset="-78"/>
              </a:rPr>
              <a:t>Dr. Raef Baraka</a:t>
            </a:r>
          </a:p>
        </p:txBody>
      </p:sp>
    </p:spTree>
    <p:extLst>
      <p:ext uri="{BB962C8B-B14F-4D97-AF65-F5344CB8AC3E}">
        <p14:creationId xmlns:p14="http://schemas.microsoft.com/office/powerpoint/2010/main" val="335566042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10"/>
                                        </p:tgtEl>
                                        <p:attrNameLst>
                                          <p:attrName>style.visibility</p:attrName>
                                        </p:attrNameLst>
                                      </p:cBhvr>
                                      <p:to>
                                        <p:strVal val="visible"/>
                                      </p:to>
                                    </p:set>
                                    <p:anim calcmode="lin" valueType="num">
                                      <p:cBhvr additive="base">
                                        <p:cTn id="13" dur="500" fill="hold"/>
                                        <p:tgtEl>
                                          <p:spTgt spid="10"/>
                                        </p:tgtEl>
                                        <p:attrNameLst>
                                          <p:attrName>ppt_x</p:attrName>
                                        </p:attrNameLst>
                                      </p:cBhvr>
                                      <p:tavLst>
                                        <p:tav tm="0">
                                          <p:val>
                                            <p:strVal val="#ppt_x"/>
                                          </p:val>
                                        </p:tav>
                                        <p:tav tm="100000">
                                          <p:val>
                                            <p:strVal val="#ppt_x"/>
                                          </p:val>
                                        </p:tav>
                                      </p:tavLst>
                                    </p:anim>
                                    <p:anim calcmode="lin" valueType="num">
                                      <p:cBhvr additive="base">
                                        <p:cTn id="14"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10" grpId="0"/>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90221D4-313F-4F6D-E056-6F86EEF3B983}"/>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ACB34DD6-6815-AE25-A49A-44DDC40F0CB6}"/>
              </a:ext>
            </a:extLst>
          </p:cNvPr>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AB5C369B-9F6A-4804-4A8E-6ECE078503C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2" name="Rectangle 1">
            <a:extLst>
              <a:ext uri="{FF2B5EF4-FFF2-40B4-BE49-F238E27FC236}">
                <a16:creationId xmlns:a16="http://schemas.microsoft.com/office/drawing/2014/main" id="{07A54440-55D0-5888-5C1D-4BBCE55A9C66}"/>
              </a:ext>
            </a:extLst>
          </p:cNvPr>
          <p:cNvSpPr/>
          <p:nvPr/>
        </p:nvSpPr>
        <p:spPr>
          <a:xfrm>
            <a:off x="496488" y="634335"/>
            <a:ext cx="7387672" cy="400110"/>
          </a:xfrm>
          <a:prstGeom prst="rect">
            <a:avLst/>
          </a:prstGeom>
        </p:spPr>
        <p:txBody>
          <a:bodyPr wrap="square">
            <a:spAutoFit/>
          </a:bodyPr>
          <a:lstStyle/>
          <a:p>
            <a:r>
              <a:rPr lang="en-US" sz="2000" b="1" dirty="0">
                <a:solidFill>
                  <a:srgbClr val="00B0F0"/>
                </a:solidFill>
                <a:latin typeface="Alexandria" charset="0"/>
                <a:cs typeface="Alexandria" charset="0"/>
              </a:rPr>
              <a:t>Purposes of nonverbal communication</a:t>
            </a:r>
          </a:p>
        </p:txBody>
      </p:sp>
      <p:sp>
        <p:nvSpPr>
          <p:cNvPr id="9" name="TextBox 8">
            <a:extLst>
              <a:ext uri="{FF2B5EF4-FFF2-40B4-BE49-F238E27FC236}">
                <a16:creationId xmlns:a16="http://schemas.microsoft.com/office/drawing/2014/main" id="{BB98E95E-DCCA-F760-9BA9-9F50DEA6D139}"/>
              </a:ext>
            </a:extLst>
          </p:cNvPr>
          <p:cNvSpPr txBox="1"/>
          <p:nvPr/>
        </p:nvSpPr>
        <p:spPr>
          <a:xfrm>
            <a:off x="6729323" y="648421"/>
            <a:ext cx="4828492" cy="384721"/>
          </a:xfrm>
          <a:prstGeom prst="rect">
            <a:avLst/>
          </a:prstGeom>
          <a:noFill/>
        </p:spPr>
        <p:txBody>
          <a:bodyPr wrap="square" rtlCol="0">
            <a:spAutoFit/>
          </a:bodyPr>
          <a:lstStyle/>
          <a:p>
            <a:pPr algn="r"/>
            <a:r>
              <a:rPr lang="ar-SA" sz="1900" b="1" dirty="0">
                <a:solidFill>
                  <a:srgbClr val="00B0F0"/>
                </a:solidFill>
                <a:latin typeface="Alexandria" charset="0"/>
                <a:cs typeface="Alexandria" charset="0"/>
              </a:rPr>
              <a:t>أغراض الاتصال غير اللفظي</a:t>
            </a:r>
          </a:p>
        </p:txBody>
      </p:sp>
      <p:sp>
        <p:nvSpPr>
          <p:cNvPr id="3" name="Rectangle: Rounded Corners 2">
            <a:extLst>
              <a:ext uri="{FF2B5EF4-FFF2-40B4-BE49-F238E27FC236}">
                <a16:creationId xmlns:a16="http://schemas.microsoft.com/office/drawing/2014/main" id="{11EB7B45-BC3E-53F8-14F9-8039A077969E}"/>
              </a:ext>
            </a:extLst>
          </p:cNvPr>
          <p:cNvSpPr/>
          <p:nvPr/>
        </p:nvSpPr>
        <p:spPr>
          <a:xfrm>
            <a:off x="638242" y="1704014"/>
            <a:ext cx="5457757" cy="479747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 name="Rectangle: Rounded Corners 24">
            <a:extLst>
              <a:ext uri="{FF2B5EF4-FFF2-40B4-BE49-F238E27FC236}">
                <a16:creationId xmlns:a16="http://schemas.microsoft.com/office/drawing/2014/main" id="{88783E34-ACF0-3ECE-28A8-C15E37FACA7A}"/>
              </a:ext>
            </a:extLst>
          </p:cNvPr>
          <p:cNvSpPr/>
          <p:nvPr/>
        </p:nvSpPr>
        <p:spPr>
          <a:xfrm>
            <a:off x="6440129" y="1704014"/>
            <a:ext cx="5113628" cy="479747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dirty="0"/>
              <a:t>حل النزاعات: يمكن أن يكون التواصل وجهاً لوجه فعالاً في حل النزاعات، لأنه يسمح بالتفاعل في الوقت الفعلي، والاستماع النشط، والفرصة لمعالجة المخاوف بشكل مباشر.</a:t>
            </a:r>
            <a:endParaRPr lang="en-US" dirty="0"/>
          </a:p>
        </p:txBody>
      </p:sp>
      <p:sp>
        <p:nvSpPr>
          <p:cNvPr id="7" name="Rectangle 6">
            <a:extLst>
              <a:ext uri="{FF2B5EF4-FFF2-40B4-BE49-F238E27FC236}">
                <a16:creationId xmlns:a16="http://schemas.microsoft.com/office/drawing/2014/main" id="{B05CA595-0FC5-3B8D-8EE2-9FB4EDB40790}"/>
              </a:ext>
            </a:extLst>
          </p:cNvPr>
          <p:cNvSpPr/>
          <p:nvPr/>
        </p:nvSpPr>
        <p:spPr>
          <a:xfrm>
            <a:off x="845574" y="1679500"/>
            <a:ext cx="4955458" cy="4246612"/>
          </a:xfrm>
          <a:prstGeom prst="rect">
            <a:avLst/>
          </a:prstGeom>
        </p:spPr>
        <p:txBody>
          <a:bodyPr wrap="square">
            <a:spAutoFit/>
          </a:bodyPr>
          <a:lstStyle/>
          <a:p>
            <a:pPr marL="342900" indent="-342900" algn="just">
              <a:lnSpc>
                <a:spcPct val="150000"/>
              </a:lnSpc>
              <a:buFont typeface="+mj-lt"/>
              <a:buAutoNum type="arabicPeriod" startAt="4"/>
            </a:pPr>
            <a:r>
              <a:rPr lang="en-US" sz="2000" dirty="0">
                <a:solidFill>
                  <a:srgbClr val="FF0000"/>
                </a:solidFill>
                <a:latin typeface="Alexandria Light" pitchFamily="2" charset="-78"/>
                <a:cs typeface="Alexandria Light" pitchFamily="2" charset="-78"/>
              </a:rPr>
              <a:t>accompany verbal communication.</a:t>
            </a:r>
          </a:p>
          <a:p>
            <a:pPr marL="457200" indent="-457200" algn="just">
              <a:lnSpc>
                <a:spcPct val="150000"/>
              </a:lnSpc>
              <a:buFont typeface="Arial" panose="020B0604020202020204" pitchFamily="34" charset="0"/>
              <a:buChar char="•"/>
            </a:pPr>
            <a:r>
              <a:rPr lang="en-US" dirty="0">
                <a:latin typeface="Alexandria Light" pitchFamily="2" charset="-78"/>
                <a:cs typeface="Alexandria Light" pitchFamily="2" charset="-78"/>
              </a:rPr>
              <a:t>Nonverbal communication can simply repeat what is said verbally. It can also conflict with what is being said. Verbal and nonverbal communication can be incongruous, or in disagreement.</a:t>
            </a:r>
          </a:p>
          <a:p>
            <a:pPr marL="457200" indent="-457200" algn="just">
              <a:lnSpc>
                <a:spcPct val="150000"/>
              </a:lnSpc>
              <a:buFont typeface="Arial" panose="020B0604020202020204" pitchFamily="34" charset="0"/>
              <a:buChar char="•"/>
            </a:pPr>
            <a:r>
              <a:rPr lang="en-US" dirty="0">
                <a:latin typeface="Alexandria Light" pitchFamily="2" charset="-78"/>
                <a:cs typeface="Alexandria Light" pitchFamily="2" charset="-78"/>
              </a:rPr>
              <a:t>When verbal communication carries one message and body language a conflicting message, the result is likely to be communication failure.</a:t>
            </a:r>
          </a:p>
        </p:txBody>
      </p:sp>
      <p:sp>
        <p:nvSpPr>
          <p:cNvPr id="10" name="Rectangle 9">
            <a:extLst>
              <a:ext uri="{FF2B5EF4-FFF2-40B4-BE49-F238E27FC236}">
                <a16:creationId xmlns:a16="http://schemas.microsoft.com/office/drawing/2014/main" id="{C58ADAC6-68FE-2438-9269-7DCF77CE0F69}"/>
              </a:ext>
            </a:extLst>
          </p:cNvPr>
          <p:cNvSpPr/>
          <p:nvPr/>
        </p:nvSpPr>
        <p:spPr>
          <a:xfrm>
            <a:off x="6476541" y="1748326"/>
            <a:ext cx="4955458" cy="4442819"/>
          </a:xfrm>
          <a:prstGeom prst="rect">
            <a:avLst/>
          </a:prstGeom>
        </p:spPr>
        <p:txBody>
          <a:bodyPr wrap="square">
            <a:spAutoFit/>
          </a:bodyPr>
          <a:lstStyle/>
          <a:p>
            <a:pPr marL="342900" indent="-342900" algn="just" rtl="1">
              <a:lnSpc>
                <a:spcPct val="200000"/>
              </a:lnSpc>
              <a:buFont typeface="+mj-lt"/>
              <a:buAutoNum type="arabicPeriod" startAt="4"/>
            </a:pPr>
            <a:r>
              <a:rPr lang="ar-SA" dirty="0">
                <a:solidFill>
                  <a:srgbClr val="FF0000"/>
                </a:solidFill>
                <a:latin typeface="Alexandria Light" pitchFamily="2" charset="-78"/>
                <a:cs typeface="Alexandria Light" pitchFamily="2" charset="-78"/>
              </a:rPr>
              <a:t>مرافقة التواصل اللفظي</a:t>
            </a:r>
            <a:r>
              <a:rPr lang="en-US" dirty="0">
                <a:solidFill>
                  <a:srgbClr val="FF0000"/>
                </a:solidFill>
                <a:latin typeface="Alexandria Light" pitchFamily="2" charset="-78"/>
                <a:cs typeface="Alexandria Light" pitchFamily="2" charset="-78"/>
              </a:rPr>
              <a:t>.</a:t>
            </a:r>
          </a:p>
          <a:p>
            <a:pPr marL="457200" indent="-457200" algn="just" rtl="1">
              <a:lnSpc>
                <a:spcPct val="200000"/>
              </a:lnSpc>
              <a:buFont typeface="Arial" panose="020B0604020202020204" pitchFamily="34" charset="0"/>
              <a:buChar char="•"/>
            </a:pPr>
            <a:r>
              <a:rPr lang="ar-SA" dirty="0">
                <a:latin typeface="Alexandria Light" pitchFamily="2" charset="-78"/>
                <a:cs typeface="Alexandria Light" pitchFamily="2" charset="-78"/>
              </a:rPr>
              <a:t>يمكن أن يكون التواصل غير اللفظي مجرد تكرار لما قيل لفظيًا. كما يمكن أن يتعارض مع ما قيل. يمكن أن يكون التواصل اللفظي وغير اللفظي غير متوافقين أو متعارضين.</a:t>
            </a:r>
          </a:p>
          <a:p>
            <a:pPr marL="457200" indent="-457200" algn="just" rtl="1">
              <a:lnSpc>
                <a:spcPct val="200000"/>
              </a:lnSpc>
              <a:buFont typeface="Arial" panose="020B0604020202020204" pitchFamily="34" charset="0"/>
              <a:buChar char="•"/>
            </a:pPr>
            <a:r>
              <a:rPr lang="ar-SA" dirty="0">
                <a:latin typeface="Alexandria Light" pitchFamily="2" charset="-78"/>
                <a:cs typeface="Alexandria Light" pitchFamily="2" charset="-78"/>
              </a:rPr>
              <a:t>عندما يحمل التواصل اللفظي رسالة واحدة ولغة الجسد رسالة متضاربة، فمن المرجح أن تكون النتيجة فشل التواصل.</a:t>
            </a:r>
          </a:p>
        </p:txBody>
      </p:sp>
      <p:sp>
        <p:nvSpPr>
          <p:cNvPr id="4" name="TextBox 3">
            <a:extLst>
              <a:ext uri="{FF2B5EF4-FFF2-40B4-BE49-F238E27FC236}">
                <a16:creationId xmlns:a16="http://schemas.microsoft.com/office/drawing/2014/main" id="{ED4C4EE4-BC81-F9A4-B678-5B3D30613AE3}"/>
              </a:ext>
            </a:extLst>
          </p:cNvPr>
          <p:cNvSpPr txBox="1"/>
          <p:nvPr/>
        </p:nvSpPr>
        <p:spPr>
          <a:xfrm>
            <a:off x="0" y="6646605"/>
            <a:ext cx="1747520" cy="261610"/>
          </a:xfrm>
          <a:prstGeom prst="rect">
            <a:avLst/>
          </a:prstGeom>
          <a:noFill/>
          <a:ln>
            <a:solidFill>
              <a:schemeClr val="bg1"/>
            </a:solidFill>
          </a:ln>
        </p:spPr>
        <p:txBody>
          <a:bodyPr wrap="square" rtlCol="0">
            <a:spAutoFit/>
          </a:bodyPr>
          <a:lstStyle/>
          <a:p>
            <a:r>
              <a:rPr lang="en-US" sz="1100" dirty="0">
                <a:latin typeface="Alexandria" pitchFamily="2" charset="-78"/>
                <a:cs typeface="Alexandria" pitchFamily="2" charset="-78"/>
              </a:rPr>
              <a:t>Dr. Raef Baraka</a:t>
            </a:r>
          </a:p>
        </p:txBody>
      </p:sp>
    </p:spTree>
    <p:extLst>
      <p:ext uri="{BB962C8B-B14F-4D97-AF65-F5344CB8AC3E}">
        <p14:creationId xmlns:p14="http://schemas.microsoft.com/office/powerpoint/2010/main" val="401978488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10"/>
                                        </p:tgtEl>
                                        <p:attrNameLst>
                                          <p:attrName>style.visibility</p:attrName>
                                        </p:attrNameLst>
                                      </p:cBhvr>
                                      <p:to>
                                        <p:strVal val="visible"/>
                                      </p:to>
                                    </p:set>
                                    <p:anim calcmode="lin" valueType="num">
                                      <p:cBhvr additive="base">
                                        <p:cTn id="13" dur="500" fill="hold"/>
                                        <p:tgtEl>
                                          <p:spTgt spid="10"/>
                                        </p:tgtEl>
                                        <p:attrNameLst>
                                          <p:attrName>ppt_x</p:attrName>
                                        </p:attrNameLst>
                                      </p:cBhvr>
                                      <p:tavLst>
                                        <p:tav tm="0">
                                          <p:val>
                                            <p:strVal val="#ppt_x"/>
                                          </p:val>
                                        </p:tav>
                                        <p:tav tm="100000">
                                          <p:val>
                                            <p:strVal val="#ppt_x"/>
                                          </p:val>
                                        </p:tav>
                                      </p:tavLst>
                                    </p:anim>
                                    <p:anim calcmode="lin" valueType="num">
                                      <p:cBhvr additive="base">
                                        <p:cTn id="14"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10" grpId="0"/>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AF6B624-EE32-450C-4873-9D1FBC039114}"/>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79F86EEA-5F89-4539-3173-17473391DFDC}"/>
              </a:ext>
            </a:extLst>
          </p:cNvPr>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9443C159-BBF1-DA2E-4BE4-40C3A32A1BF4}"/>
              </a:ext>
            </a:extLst>
          </p:cNvPr>
          <p:cNvSpPr/>
          <p:nvPr/>
        </p:nvSpPr>
        <p:spPr>
          <a:xfrm>
            <a:off x="180431" y="1641366"/>
            <a:ext cx="11511935" cy="88153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dirty="0"/>
              <a:t> </a:t>
            </a:r>
            <a:endParaRPr lang="en-US" dirty="0"/>
          </a:p>
        </p:txBody>
      </p:sp>
      <p:pic>
        <p:nvPicPr>
          <p:cNvPr id="5" name="Graphic 21">
            <a:extLst>
              <a:ext uri="{FF2B5EF4-FFF2-40B4-BE49-F238E27FC236}">
                <a16:creationId xmlns:a16="http://schemas.microsoft.com/office/drawing/2014/main" id="{50B0220E-A8F1-C3E2-C586-89E8CA96E38A}"/>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2" name="Rectangle 1">
            <a:extLst>
              <a:ext uri="{FF2B5EF4-FFF2-40B4-BE49-F238E27FC236}">
                <a16:creationId xmlns:a16="http://schemas.microsoft.com/office/drawing/2014/main" id="{89036E40-26AC-6BF3-87DD-3C6B24E84881}"/>
              </a:ext>
            </a:extLst>
          </p:cNvPr>
          <p:cNvSpPr/>
          <p:nvPr/>
        </p:nvSpPr>
        <p:spPr>
          <a:xfrm>
            <a:off x="496488" y="634335"/>
            <a:ext cx="6877705" cy="400110"/>
          </a:xfrm>
          <a:prstGeom prst="rect">
            <a:avLst/>
          </a:prstGeom>
        </p:spPr>
        <p:txBody>
          <a:bodyPr wrap="square">
            <a:spAutoFit/>
          </a:bodyPr>
          <a:lstStyle/>
          <a:p>
            <a:r>
              <a:rPr lang="en-US" sz="2000" b="1" dirty="0">
                <a:solidFill>
                  <a:srgbClr val="00B0F0"/>
                </a:solidFill>
                <a:latin typeface="Alexandria" charset="0"/>
                <a:cs typeface="Alexandria" charset="0"/>
              </a:rPr>
              <a:t>Dimensions of </a:t>
            </a:r>
            <a:r>
              <a:rPr lang="tr-TR" sz="2000" b="1" dirty="0">
                <a:solidFill>
                  <a:srgbClr val="00B0F0"/>
                </a:solidFill>
                <a:latin typeface="Alexandria" charset="0"/>
                <a:cs typeface="Alexandria" charset="0"/>
              </a:rPr>
              <a:t>Non-</a:t>
            </a:r>
            <a:r>
              <a:rPr lang="en-US" sz="2000" b="1" dirty="0">
                <a:solidFill>
                  <a:srgbClr val="00B0F0"/>
                </a:solidFill>
                <a:latin typeface="Alexandria" charset="0"/>
                <a:cs typeface="Alexandria" charset="0"/>
              </a:rPr>
              <a:t>Verbal Communication</a:t>
            </a:r>
          </a:p>
        </p:txBody>
      </p:sp>
      <p:sp>
        <p:nvSpPr>
          <p:cNvPr id="9" name="TextBox 8">
            <a:extLst>
              <a:ext uri="{FF2B5EF4-FFF2-40B4-BE49-F238E27FC236}">
                <a16:creationId xmlns:a16="http://schemas.microsoft.com/office/drawing/2014/main" id="{85E1297A-E579-030C-0E7C-5C1F17AAED29}"/>
              </a:ext>
            </a:extLst>
          </p:cNvPr>
          <p:cNvSpPr txBox="1"/>
          <p:nvPr/>
        </p:nvSpPr>
        <p:spPr>
          <a:xfrm>
            <a:off x="6725265" y="624892"/>
            <a:ext cx="4828492" cy="461665"/>
          </a:xfrm>
          <a:prstGeom prst="rect">
            <a:avLst/>
          </a:prstGeom>
          <a:noFill/>
        </p:spPr>
        <p:txBody>
          <a:bodyPr wrap="square" rtlCol="0">
            <a:spAutoFit/>
          </a:bodyPr>
          <a:lstStyle/>
          <a:p>
            <a:pPr algn="r"/>
            <a:r>
              <a:rPr lang="ar-SA" sz="2400" b="1" dirty="0">
                <a:solidFill>
                  <a:srgbClr val="00B0F0"/>
                </a:solidFill>
                <a:latin typeface="Alexandria" charset="0"/>
                <a:cs typeface="Alexandria" charset="0"/>
              </a:rPr>
              <a:t>أبعاد التواصل غير اللفظي</a:t>
            </a:r>
            <a:endParaRPr lang="en-US" sz="2400" b="1" dirty="0">
              <a:solidFill>
                <a:srgbClr val="00B0F0"/>
              </a:solidFill>
              <a:latin typeface="Alexandria" charset="0"/>
              <a:cs typeface="Alexandria" charset="0"/>
            </a:endParaRPr>
          </a:p>
        </p:txBody>
      </p:sp>
      <p:sp>
        <p:nvSpPr>
          <p:cNvPr id="4" name="Rectangle 3">
            <a:extLst>
              <a:ext uri="{FF2B5EF4-FFF2-40B4-BE49-F238E27FC236}">
                <a16:creationId xmlns:a16="http://schemas.microsoft.com/office/drawing/2014/main" id="{E11AB939-1E3E-542E-2AB1-982195084A27}"/>
              </a:ext>
            </a:extLst>
          </p:cNvPr>
          <p:cNvSpPr/>
          <p:nvPr/>
        </p:nvSpPr>
        <p:spPr>
          <a:xfrm>
            <a:off x="314798" y="1848669"/>
            <a:ext cx="11238959" cy="461665"/>
          </a:xfrm>
          <a:prstGeom prst="rect">
            <a:avLst/>
          </a:prstGeom>
        </p:spPr>
        <p:txBody>
          <a:bodyPr wrap="square">
            <a:spAutoFit/>
          </a:bodyPr>
          <a:lstStyle/>
          <a:p>
            <a:pPr>
              <a:spcBef>
                <a:spcPts val="1800"/>
              </a:spcBef>
              <a:spcAft>
                <a:spcPts val="1500"/>
              </a:spcAft>
            </a:pPr>
            <a:r>
              <a:rPr lang="en-US" sz="2400" dirty="0">
                <a:solidFill>
                  <a:srgbClr val="002060"/>
                </a:solidFill>
                <a:latin typeface="Alexandria" pitchFamily="2" charset="-78"/>
                <a:ea typeface="Times New Roman" panose="02020603050405020304" pitchFamily="18" charset="0"/>
                <a:cs typeface="Alexandria" pitchFamily="2" charset="-78"/>
              </a:rPr>
              <a:t>Three dimensions that indicate how we</a:t>
            </a:r>
            <a:r>
              <a:rPr lang="tr-TR" sz="2400" dirty="0">
                <a:solidFill>
                  <a:srgbClr val="002060"/>
                </a:solidFill>
                <a:latin typeface="Alexandria" pitchFamily="2" charset="-78"/>
                <a:ea typeface="Times New Roman" panose="02020603050405020304" pitchFamily="18" charset="0"/>
                <a:cs typeface="Alexandria" pitchFamily="2" charset="-78"/>
              </a:rPr>
              <a:t> </a:t>
            </a:r>
            <a:r>
              <a:rPr lang="en-US" sz="2400" dirty="0">
                <a:solidFill>
                  <a:srgbClr val="002060"/>
                </a:solidFill>
                <a:latin typeface="Alexandria" pitchFamily="2" charset="-78"/>
                <a:ea typeface="Times New Roman" panose="02020603050405020304" pitchFamily="18" charset="0"/>
                <a:cs typeface="Alexandria" pitchFamily="2" charset="-78"/>
              </a:rPr>
              <a:t>use nonverbal communication:</a:t>
            </a:r>
          </a:p>
        </p:txBody>
      </p:sp>
      <p:sp>
        <p:nvSpPr>
          <p:cNvPr id="8" name="Rectangle: Rounded Corners 7">
            <a:extLst>
              <a:ext uri="{FF2B5EF4-FFF2-40B4-BE49-F238E27FC236}">
                <a16:creationId xmlns:a16="http://schemas.microsoft.com/office/drawing/2014/main" id="{9DF22686-0998-D174-73FC-2F77EA2CDF97}"/>
              </a:ext>
            </a:extLst>
          </p:cNvPr>
          <p:cNvSpPr/>
          <p:nvPr/>
        </p:nvSpPr>
        <p:spPr>
          <a:xfrm>
            <a:off x="187286" y="2620464"/>
            <a:ext cx="11511935" cy="88153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973B6CAF-0E54-AD07-18C8-58D673B52831}"/>
              </a:ext>
            </a:extLst>
          </p:cNvPr>
          <p:cNvSpPr/>
          <p:nvPr/>
        </p:nvSpPr>
        <p:spPr>
          <a:xfrm>
            <a:off x="318856" y="2801507"/>
            <a:ext cx="11238959" cy="461665"/>
          </a:xfrm>
          <a:prstGeom prst="rect">
            <a:avLst/>
          </a:prstGeom>
        </p:spPr>
        <p:txBody>
          <a:bodyPr wrap="square">
            <a:spAutoFit/>
          </a:bodyPr>
          <a:lstStyle/>
          <a:p>
            <a:pPr algn="r" rtl="1">
              <a:spcBef>
                <a:spcPts val="1800"/>
              </a:spcBef>
              <a:spcAft>
                <a:spcPts val="1500"/>
              </a:spcAft>
            </a:pPr>
            <a:r>
              <a:rPr lang="ar-SA" sz="2400" dirty="0">
                <a:solidFill>
                  <a:srgbClr val="002060"/>
                </a:solidFill>
                <a:latin typeface="Alexandria" pitchFamily="2" charset="-78"/>
                <a:ea typeface="Times New Roman" panose="02020603050405020304" pitchFamily="18" charset="0"/>
                <a:cs typeface="Alexandria" pitchFamily="2" charset="-78"/>
              </a:rPr>
              <a:t>ثلاثة أبعاد تشير إلى كيفية استخدامنا للتواصل غير اللفظي:</a:t>
            </a:r>
          </a:p>
        </p:txBody>
      </p:sp>
      <p:sp>
        <p:nvSpPr>
          <p:cNvPr id="3" name="AutoShape 2" descr="What is Nonverbal Communication? Principles, Functions, Types">
            <a:extLst>
              <a:ext uri="{FF2B5EF4-FFF2-40B4-BE49-F238E27FC236}">
                <a16:creationId xmlns:a16="http://schemas.microsoft.com/office/drawing/2014/main" id="{B0714B06-5D2B-3805-A7C0-6176BB9E6DB2}"/>
              </a:ext>
            </a:extLst>
          </p:cNvPr>
          <p:cNvSpPr>
            <a:spLocks noChangeAspect="1" noChangeArrowheads="1"/>
          </p:cNvSpPr>
          <p:nvPr/>
        </p:nvSpPr>
        <p:spPr bwMode="auto">
          <a:xfrm>
            <a:off x="5943600" y="3276600"/>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pic>
        <p:nvPicPr>
          <p:cNvPr id="10" name="Picture 9">
            <a:extLst>
              <a:ext uri="{FF2B5EF4-FFF2-40B4-BE49-F238E27FC236}">
                <a16:creationId xmlns:a16="http://schemas.microsoft.com/office/drawing/2014/main" id="{D55A4B62-3771-1158-E88A-039C261F92F7}"/>
              </a:ext>
            </a:extLst>
          </p:cNvPr>
          <p:cNvPicPr>
            <a:picLocks noChangeAspect="1"/>
          </p:cNvPicPr>
          <p:nvPr/>
        </p:nvPicPr>
        <p:blipFill>
          <a:blip r:embed="rId3"/>
          <a:stretch>
            <a:fillRect/>
          </a:stretch>
        </p:blipFill>
        <p:spPr>
          <a:xfrm>
            <a:off x="3551269" y="3683043"/>
            <a:ext cx="5089461" cy="2706267"/>
          </a:xfrm>
          <a:prstGeom prst="rect">
            <a:avLst/>
          </a:prstGeom>
          <a:ln>
            <a:noFill/>
          </a:ln>
          <a:effectLst>
            <a:softEdge rad="112500"/>
          </a:effectLst>
        </p:spPr>
      </p:pic>
    </p:spTree>
    <p:extLst>
      <p:ext uri="{BB962C8B-B14F-4D97-AF65-F5344CB8AC3E}">
        <p14:creationId xmlns:p14="http://schemas.microsoft.com/office/powerpoint/2010/main" val="318944339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1"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arn(inVertical)">
                                      <p:cBhvr>
                                        <p:cTn id="7" dur="500"/>
                                        <p:tgtEl>
                                          <p:spTgt spid="4"/>
                                        </p:tgtEl>
                                      </p:cBhvr>
                                    </p:animEffect>
                                  </p:childTnLst>
                                </p:cTn>
                              </p:par>
                              <p:par>
                                <p:cTn id="8" presetID="16" presetClass="entr" presetSubtype="21" fill="hold" grpId="0" nodeType="withEffect">
                                  <p:stCondLst>
                                    <p:cond delay="0"/>
                                  </p:stCondLst>
                                  <p:childTnLst>
                                    <p:set>
                                      <p:cBhvr>
                                        <p:cTn id="9" dur="1" fill="hold">
                                          <p:stCondLst>
                                            <p:cond delay="0"/>
                                          </p:stCondLst>
                                        </p:cTn>
                                        <p:tgtEl>
                                          <p:spTgt spid="12"/>
                                        </p:tgtEl>
                                        <p:attrNameLst>
                                          <p:attrName>style.visibility</p:attrName>
                                        </p:attrNameLst>
                                      </p:cBhvr>
                                      <p:to>
                                        <p:strVal val="visible"/>
                                      </p:to>
                                    </p:set>
                                    <p:animEffect transition="in" filter="barn(inVertical)">
                                      <p:cBhvr>
                                        <p:cTn id="10" dur="5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12" grpId="0"/>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897BEAB-E7E8-6354-DC7C-389994AAD8A0}"/>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99E3B797-C527-5CA7-0B1E-C6B27D64DB49}"/>
              </a:ext>
            </a:extLst>
          </p:cNvPr>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863BCCE0-B30B-19CB-D11B-82622ECCA0CF}"/>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2" name="Rectangle 1">
            <a:extLst>
              <a:ext uri="{FF2B5EF4-FFF2-40B4-BE49-F238E27FC236}">
                <a16:creationId xmlns:a16="http://schemas.microsoft.com/office/drawing/2014/main" id="{F8A5DD5F-0E3C-7F58-F1B6-18FA659A6495}"/>
              </a:ext>
            </a:extLst>
          </p:cNvPr>
          <p:cNvSpPr/>
          <p:nvPr/>
        </p:nvSpPr>
        <p:spPr>
          <a:xfrm>
            <a:off x="496488" y="634335"/>
            <a:ext cx="7387672" cy="400110"/>
          </a:xfrm>
          <a:prstGeom prst="rect">
            <a:avLst/>
          </a:prstGeom>
        </p:spPr>
        <p:txBody>
          <a:bodyPr wrap="square">
            <a:spAutoFit/>
          </a:bodyPr>
          <a:lstStyle/>
          <a:p>
            <a:r>
              <a:rPr lang="en-US" sz="2000" b="1" dirty="0">
                <a:solidFill>
                  <a:srgbClr val="00B0F0"/>
                </a:solidFill>
                <a:latin typeface="Alexandria" charset="0"/>
                <a:cs typeface="Alexandria" charset="0"/>
              </a:rPr>
              <a:t>Dimensions of </a:t>
            </a:r>
            <a:r>
              <a:rPr lang="tr-TR" sz="2000" b="1" dirty="0">
                <a:solidFill>
                  <a:srgbClr val="00B0F0"/>
                </a:solidFill>
                <a:latin typeface="Alexandria" charset="0"/>
                <a:cs typeface="Alexandria" charset="0"/>
              </a:rPr>
              <a:t>Non-</a:t>
            </a:r>
            <a:r>
              <a:rPr lang="en-US" sz="2000" b="1" dirty="0">
                <a:solidFill>
                  <a:srgbClr val="00B0F0"/>
                </a:solidFill>
                <a:latin typeface="Alexandria" charset="0"/>
                <a:cs typeface="Alexandria" charset="0"/>
              </a:rPr>
              <a:t>Verbal Communication</a:t>
            </a:r>
          </a:p>
        </p:txBody>
      </p:sp>
      <p:sp>
        <p:nvSpPr>
          <p:cNvPr id="9" name="TextBox 8">
            <a:extLst>
              <a:ext uri="{FF2B5EF4-FFF2-40B4-BE49-F238E27FC236}">
                <a16:creationId xmlns:a16="http://schemas.microsoft.com/office/drawing/2014/main" id="{0FE97123-B0B1-40F3-011D-35CCD462E269}"/>
              </a:ext>
            </a:extLst>
          </p:cNvPr>
          <p:cNvSpPr txBox="1"/>
          <p:nvPr/>
        </p:nvSpPr>
        <p:spPr>
          <a:xfrm>
            <a:off x="6729323" y="648421"/>
            <a:ext cx="4828492" cy="384721"/>
          </a:xfrm>
          <a:prstGeom prst="rect">
            <a:avLst/>
          </a:prstGeom>
          <a:noFill/>
        </p:spPr>
        <p:txBody>
          <a:bodyPr wrap="square" rtlCol="0">
            <a:spAutoFit/>
          </a:bodyPr>
          <a:lstStyle/>
          <a:p>
            <a:pPr algn="r"/>
            <a:r>
              <a:rPr lang="ar-SA" sz="1900" b="1" dirty="0">
                <a:solidFill>
                  <a:srgbClr val="00B0F0"/>
                </a:solidFill>
                <a:latin typeface="Alexandria" charset="0"/>
                <a:cs typeface="Alexandria" charset="0"/>
              </a:rPr>
              <a:t>أبعاد التواصل غير اللفظي</a:t>
            </a:r>
            <a:endParaRPr lang="en-US" sz="1900" b="1" dirty="0">
              <a:solidFill>
                <a:srgbClr val="00B0F0"/>
              </a:solidFill>
              <a:latin typeface="Alexandria" charset="0"/>
              <a:cs typeface="Alexandria" charset="0"/>
            </a:endParaRPr>
          </a:p>
        </p:txBody>
      </p:sp>
      <p:sp>
        <p:nvSpPr>
          <p:cNvPr id="3" name="Rectangle: Rounded Corners 2">
            <a:extLst>
              <a:ext uri="{FF2B5EF4-FFF2-40B4-BE49-F238E27FC236}">
                <a16:creationId xmlns:a16="http://schemas.microsoft.com/office/drawing/2014/main" id="{552F50FA-9A25-B650-9809-A0BE83E35C7E}"/>
              </a:ext>
            </a:extLst>
          </p:cNvPr>
          <p:cNvSpPr/>
          <p:nvPr/>
        </p:nvSpPr>
        <p:spPr>
          <a:xfrm>
            <a:off x="638242" y="1704014"/>
            <a:ext cx="5457757" cy="479747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 name="Rectangle: Rounded Corners 24">
            <a:extLst>
              <a:ext uri="{FF2B5EF4-FFF2-40B4-BE49-F238E27FC236}">
                <a16:creationId xmlns:a16="http://schemas.microsoft.com/office/drawing/2014/main" id="{4A118CA8-7AAA-46B8-6F06-57ADAC82C11E}"/>
              </a:ext>
            </a:extLst>
          </p:cNvPr>
          <p:cNvSpPr/>
          <p:nvPr/>
        </p:nvSpPr>
        <p:spPr>
          <a:xfrm>
            <a:off x="6440129" y="1704014"/>
            <a:ext cx="5113628" cy="479747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dirty="0"/>
              <a:t>حل النزاعات: يمكن أن يكون التواصل وجهاً لوجه فعالاً في حل النزاعات، لأنه يسمح بالتفاعل في الوقت الفعلي، والاستماع النشط، والفرصة لمعالجة المخاوف بشكل مباشر.</a:t>
            </a:r>
            <a:endParaRPr lang="en-US" dirty="0"/>
          </a:p>
        </p:txBody>
      </p:sp>
      <p:sp>
        <p:nvSpPr>
          <p:cNvPr id="7" name="Rectangle 6">
            <a:extLst>
              <a:ext uri="{FF2B5EF4-FFF2-40B4-BE49-F238E27FC236}">
                <a16:creationId xmlns:a16="http://schemas.microsoft.com/office/drawing/2014/main" id="{B12D5234-7EB8-2B7A-3E72-64923D02AD9B}"/>
              </a:ext>
            </a:extLst>
          </p:cNvPr>
          <p:cNvSpPr/>
          <p:nvPr/>
        </p:nvSpPr>
        <p:spPr>
          <a:xfrm>
            <a:off x="845574" y="1679500"/>
            <a:ext cx="4955458" cy="4482702"/>
          </a:xfrm>
          <a:prstGeom prst="rect">
            <a:avLst/>
          </a:prstGeom>
        </p:spPr>
        <p:txBody>
          <a:bodyPr wrap="square">
            <a:spAutoFit/>
          </a:bodyPr>
          <a:lstStyle/>
          <a:p>
            <a:pPr marL="342900" indent="-342900" algn="just">
              <a:lnSpc>
                <a:spcPct val="150000"/>
              </a:lnSpc>
              <a:buFont typeface="+mj-lt"/>
              <a:buAutoNum type="arabicPeriod"/>
            </a:pPr>
            <a:r>
              <a:rPr lang="en-US" sz="1600" dirty="0">
                <a:solidFill>
                  <a:srgbClr val="FF0000"/>
                </a:solidFill>
                <a:latin typeface="Alexandria Light" pitchFamily="2" charset="-78"/>
                <a:cs typeface="Alexandria Light" pitchFamily="2" charset="-78"/>
              </a:rPr>
              <a:t>Immediacy:</a:t>
            </a:r>
          </a:p>
          <a:p>
            <a:pPr marL="457200" indent="-457200" algn="just">
              <a:lnSpc>
                <a:spcPct val="150000"/>
              </a:lnSpc>
              <a:buFont typeface="Arial" panose="020B0604020202020204" pitchFamily="34" charset="0"/>
              <a:buChar char="•"/>
            </a:pPr>
            <a:r>
              <a:rPr lang="en-US" sz="1600" dirty="0">
                <a:latin typeface="Alexandria Light" pitchFamily="2" charset="-78"/>
                <a:cs typeface="Alexandria Light" pitchFamily="2" charset="-78"/>
              </a:rPr>
              <a:t>We react to things by evaluating them as positive or negative, good or bad.</a:t>
            </a:r>
            <a:endParaRPr lang="tr-TR" sz="1600" dirty="0">
              <a:latin typeface="Alexandria Light" pitchFamily="2" charset="-78"/>
              <a:cs typeface="Alexandria Light" pitchFamily="2" charset="-78"/>
            </a:endParaRPr>
          </a:p>
          <a:p>
            <a:pPr marL="342900" indent="-342900" algn="just">
              <a:lnSpc>
                <a:spcPct val="150000"/>
              </a:lnSpc>
              <a:buFont typeface="+mj-lt"/>
              <a:buAutoNum type="arabicPeriod" startAt="2"/>
            </a:pPr>
            <a:r>
              <a:rPr lang="en-US" sz="1600" dirty="0">
                <a:solidFill>
                  <a:srgbClr val="FF0000"/>
                </a:solidFill>
                <a:latin typeface="Alexandria Light" pitchFamily="2" charset="-78"/>
                <a:cs typeface="Alexandria Light" pitchFamily="2" charset="-78"/>
              </a:rPr>
              <a:t>Status::</a:t>
            </a:r>
          </a:p>
          <a:p>
            <a:pPr marL="457200" indent="-457200" algn="just">
              <a:lnSpc>
                <a:spcPct val="150000"/>
              </a:lnSpc>
              <a:buFont typeface="Arial" panose="020B0604020202020204" pitchFamily="34" charset="0"/>
              <a:buChar char="•"/>
            </a:pPr>
            <a:r>
              <a:rPr lang="en-US" sz="1600" dirty="0">
                <a:latin typeface="Alexandria Light" pitchFamily="2" charset="-78"/>
                <a:cs typeface="Alexandria Light" pitchFamily="2" charset="-78"/>
              </a:rPr>
              <a:t>We perceive behaviors that indicate various aspects of status to us, for example, rich or poor, strong or weak, superior or subordinate.</a:t>
            </a:r>
            <a:endParaRPr lang="tr-TR" sz="1600" dirty="0">
              <a:latin typeface="Alexandria Light" pitchFamily="2" charset="-78"/>
              <a:cs typeface="Alexandria Light" pitchFamily="2" charset="-78"/>
            </a:endParaRPr>
          </a:p>
          <a:p>
            <a:pPr marL="342900" indent="-342900" algn="just">
              <a:lnSpc>
                <a:spcPct val="150000"/>
              </a:lnSpc>
              <a:buFont typeface="+mj-lt"/>
              <a:buAutoNum type="arabicPeriod" startAt="3"/>
            </a:pPr>
            <a:r>
              <a:rPr lang="en-US" sz="1600" dirty="0">
                <a:solidFill>
                  <a:srgbClr val="FF0000"/>
                </a:solidFill>
                <a:latin typeface="Alexandria Light" pitchFamily="2" charset="-78"/>
                <a:cs typeface="Alexandria Light" pitchFamily="2" charset="-78"/>
              </a:rPr>
              <a:t>Responsiveness:</a:t>
            </a:r>
          </a:p>
          <a:p>
            <a:pPr marL="457200" indent="-457200" algn="just">
              <a:lnSpc>
                <a:spcPct val="150000"/>
              </a:lnSpc>
              <a:buFont typeface="Arial" panose="020B0604020202020204" pitchFamily="34" charset="0"/>
              <a:buChar char="•"/>
            </a:pPr>
            <a:r>
              <a:rPr lang="en-US" sz="1600" dirty="0">
                <a:latin typeface="Alexandria Light" pitchFamily="2" charset="-78"/>
                <a:cs typeface="Alexandria Light" pitchFamily="2" charset="-78"/>
              </a:rPr>
              <a:t>We perceive activity as being active or passive. This signals the intensity of our feelings about a person or subject.</a:t>
            </a:r>
            <a:endParaRPr lang="tr-TR" sz="1600" dirty="0">
              <a:latin typeface="Alexandria Light" pitchFamily="2" charset="-78"/>
              <a:cs typeface="Alexandria Light" pitchFamily="2" charset="-78"/>
            </a:endParaRPr>
          </a:p>
        </p:txBody>
      </p:sp>
      <p:sp>
        <p:nvSpPr>
          <p:cNvPr id="10" name="Rectangle 9">
            <a:extLst>
              <a:ext uri="{FF2B5EF4-FFF2-40B4-BE49-F238E27FC236}">
                <a16:creationId xmlns:a16="http://schemas.microsoft.com/office/drawing/2014/main" id="{13DF1EDD-ECEA-3592-6831-CBE03A2C50A9}"/>
              </a:ext>
            </a:extLst>
          </p:cNvPr>
          <p:cNvSpPr/>
          <p:nvPr/>
        </p:nvSpPr>
        <p:spPr>
          <a:xfrm>
            <a:off x="6476541" y="1748326"/>
            <a:ext cx="4955458" cy="4830233"/>
          </a:xfrm>
          <a:prstGeom prst="rect">
            <a:avLst/>
          </a:prstGeom>
        </p:spPr>
        <p:txBody>
          <a:bodyPr wrap="square">
            <a:spAutoFit/>
          </a:bodyPr>
          <a:lstStyle/>
          <a:p>
            <a:pPr marL="342900" indent="-342900" algn="just" rtl="1">
              <a:lnSpc>
                <a:spcPct val="200000"/>
              </a:lnSpc>
              <a:buFont typeface="+mj-lt"/>
              <a:buAutoNum type="arabicPeriod"/>
            </a:pPr>
            <a:r>
              <a:rPr lang="ar-SA" sz="1600" dirty="0">
                <a:solidFill>
                  <a:srgbClr val="FF0000"/>
                </a:solidFill>
                <a:latin typeface="Alexandria Light" pitchFamily="2" charset="-78"/>
                <a:cs typeface="Alexandria Light" pitchFamily="2" charset="-78"/>
              </a:rPr>
              <a:t>السرعة الفورية:</a:t>
            </a:r>
            <a:endParaRPr lang="en-US" sz="1600" dirty="0">
              <a:solidFill>
                <a:srgbClr val="FF0000"/>
              </a:solidFill>
              <a:latin typeface="Alexandria Light" pitchFamily="2" charset="-78"/>
              <a:cs typeface="Alexandria Light" pitchFamily="2" charset="-78"/>
            </a:endParaRPr>
          </a:p>
          <a:p>
            <a:pPr marL="457200" indent="-457200" algn="just" rtl="1">
              <a:lnSpc>
                <a:spcPct val="200000"/>
              </a:lnSpc>
              <a:buFont typeface="Arial" panose="020B0604020202020204" pitchFamily="34" charset="0"/>
              <a:buChar char="•"/>
            </a:pPr>
            <a:r>
              <a:rPr lang="ar-SA" sz="1400" dirty="0">
                <a:latin typeface="Alexandria Light" pitchFamily="2" charset="-78"/>
                <a:cs typeface="Alexandria Light" pitchFamily="2" charset="-78"/>
              </a:rPr>
              <a:t>نتفاعل مع الأشياء من خلال تقييمها على أنها إيجابية أو سلبية، جيدة أو سيئة.</a:t>
            </a:r>
            <a:endParaRPr lang="en-US" sz="1400" dirty="0">
              <a:latin typeface="Alexandria Light" pitchFamily="2" charset="-78"/>
              <a:cs typeface="Alexandria Light" pitchFamily="2" charset="-78"/>
            </a:endParaRPr>
          </a:p>
          <a:p>
            <a:pPr marL="342900" indent="-342900" algn="just" rtl="1">
              <a:lnSpc>
                <a:spcPct val="200000"/>
              </a:lnSpc>
              <a:buFont typeface="+mj-lt"/>
              <a:buAutoNum type="arabicPeriod" startAt="2"/>
            </a:pPr>
            <a:r>
              <a:rPr lang="ar-SA" sz="1400" dirty="0">
                <a:solidFill>
                  <a:srgbClr val="FF0000"/>
                </a:solidFill>
                <a:latin typeface="Alexandria Light" pitchFamily="2" charset="-78"/>
                <a:cs typeface="Alexandria Light" pitchFamily="2" charset="-78"/>
              </a:rPr>
              <a:t>المكانة الاجتماعية:</a:t>
            </a:r>
            <a:endParaRPr lang="en-US" sz="1400" dirty="0">
              <a:solidFill>
                <a:srgbClr val="FF0000"/>
              </a:solidFill>
              <a:latin typeface="Alexandria Light" pitchFamily="2" charset="-78"/>
              <a:cs typeface="Alexandria Light" pitchFamily="2" charset="-78"/>
            </a:endParaRPr>
          </a:p>
          <a:p>
            <a:pPr marL="457200" indent="-457200" algn="just" rtl="1">
              <a:lnSpc>
                <a:spcPct val="200000"/>
              </a:lnSpc>
              <a:buFont typeface="Arial" panose="020B0604020202020204" pitchFamily="34" charset="0"/>
              <a:buChar char="•"/>
            </a:pPr>
            <a:r>
              <a:rPr lang="ar-SA" sz="1400" dirty="0">
                <a:latin typeface="Alexandria Light" pitchFamily="2" charset="-78"/>
                <a:cs typeface="Alexandria Light" pitchFamily="2" charset="-78"/>
              </a:rPr>
              <a:t>نتصور سلوكيات تشير إلى جوانب مختلفة من المكانة بالنسبة لنا، على سبيل المثال، غني أو فقير، قوي أو ضعيف، متفوق أو تابع.</a:t>
            </a:r>
            <a:endParaRPr lang="en-US" sz="1400" dirty="0">
              <a:latin typeface="Alexandria Light" pitchFamily="2" charset="-78"/>
              <a:cs typeface="Alexandria Light" pitchFamily="2" charset="-78"/>
            </a:endParaRPr>
          </a:p>
          <a:p>
            <a:pPr marL="342900" indent="-342900" algn="just" rtl="1">
              <a:lnSpc>
                <a:spcPct val="200000"/>
              </a:lnSpc>
              <a:buFont typeface="+mj-lt"/>
              <a:buAutoNum type="arabicPeriod" startAt="3"/>
            </a:pPr>
            <a:r>
              <a:rPr lang="ar-SA" sz="1400" dirty="0">
                <a:solidFill>
                  <a:srgbClr val="FF0000"/>
                </a:solidFill>
                <a:latin typeface="Alexandria Light" pitchFamily="2" charset="-78"/>
                <a:cs typeface="Alexandria Light" pitchFamily="2" charset="-78"/>
              </a:rPr>
              <a:t>الاستجابة:</a:t>
            </a:r>
            <a:endParaRPr lang="en-US" sz="1400" dirty="0">
              <a:solidFill>
                <a:srgbClr val="FF0000"/>
              </a:solidFill>
              <a:latin typeface="Alexandria Light" pitchFamily="2" charset="-78"/>
              <a:cs typeface="Alexandria Light" pitchFamily="2" charset="-78"/>
            </a:endParaRPr>
          </a:p>
          <a:p>
            <a:pPr marL="457200" indent="-457200" algn="just" rtl="1">
              <a:lnSpc>
                <a:spcPct val="200000"/>
              </a:lnSpc>
              <a:buFont typeface="Arial" panose="020B0604020202020204" pitchFamily="34" charset="0"/>
              <a:buChar char="•"/>
            </a:pPr>
            <a:r>
              <a:rPr lang="ar-SA" sz="1400" dirty="0">
                <a:latin typeface="Alexandria Light" pitchFamily="2" charset="-78"/>
                <a:cs typeface="Alexandria Light" pitchFamily="2" charset="-78"/>
              </a:rPr>
              <a:t>نتصور النشاط على أنه نشط أو سلبي. وهذا يشير إلى شدة مشاعرنا تجاه شخص أو موضوع.</a:t>
            </a:r>
            <a:endParaRPr lang="en-US" sz="1400" dirty="0">
              <a:latin typeface="Alexandria Light" pitchFamily="2" charset="-78"/>
              <a:cs typeface="Alexandria Light" pitchFamily="2" charset="-78"/>
            </a:endParaRPr>
          </a:p>
          <a:p>
            <a:pPr algn="just" rtl="1">
              <a:lnSpc>
                <a:spcPct val="200000"/>
              </a:lnSpc>
            </a:pPr>
            <a:endParaRPr lang="ar-SA" sz="1400" dirty="0">
              <a:latin typeface="Alexandria Light" pitchFamily="2" charset="-78"/>
              <a:cs typeface="Alexandria Light" pitchFamily="2" charset="-78"/>
            </a:endParaRPr>
          </a:p>
        </p:txBody>
      </p:sp>
      <p:sp>
        <p:nvSpPr>
          <p:cNvPr id="4" name="TextBox 3">
            <a:extLst>
              <a:ext uri="{FF2B5EF4-FFF2-40B4-BE49-F238E27FC236}">
                <a16:creationId xmlns:a16="http://schemas.microsoft.com/office/drawing/2014/main" id="{F51F01BE-612B-DA62-64DA-0B03FEBB3D9F}"/>
              </a:ext>
            </a:extLst>
          </p:cNvPr>
          <p:cNvSpPr txBox="1"/>
          <p:nvPr/>
        </p:nvSpPr>
        <p:spPr>
          <a:xfrm>
            <a:off x="0" y="6646605"/>
            <a:ext cx="1747520" cy="261610"/>
          </a:xfrm>
          <a:prstGeom prst="rect">
            <a:avLst/>
          </a:prstGeom>
          <a:noFill/>
          <a:ln>
            <a:solidFill>
              <a:schemeClr val="bg1"/>
            </a:solidFill>
          </a:ln>
        </p:spPr>
        <p:txBody>
          <a:bodyPr wrap="square" rtlCol="0">
            <a:spAutoFit/>
          </a:bodyPr>
          <a:lstStyle/>
          <a:p>
            <a:r>
              <a:rPr lang="en-US" sz="1100" dirty="0">
                <a:latin typeface="Alexandria" pitchFamily="2" charset="-78"/>
                <a:cs typeface="Alexandria" pitchFamily="2" charset="-78"/>
              </a:rPr>
              <a:t>Dr. Raef Baraka</a:t>
            </a:r>
          </a:p>
        </p:txBody>
      </p:sp>
    </p:spTree>
    <p:extLst>
      <p:ext uri="{BB962C8B-B14F-4D97-AF65-F5344CB8AC3E}">
        <p14:creationId xmlns:p14="http://schemas.microsoft.com/office/powerpoint/2010/main" val="147165027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10"/>
                                        </p:tgtEl>
                                        <p:attrNameLst>
                                          <p:attrName>style.visibility</p:attrName>
                                        </p:attrNameLst>
                                      </p:cBhvr>
                                      <p:to>
                                        <p:strVal val="visible"/>
                                      </p:to>
                                    </p:set>
                                    <p:anim calcmode="lin" valueType="num">
                                      <p:cBhvr additive="base">
                                        <p:cTn id="13" dur="500" fill="hold"/>
                                        <p:tgtEl>
                                          <p:spTgt spid="10"/>
                                        </p:tgtEl>
                                        <p:attrNameLst>
                                          <p:attrName>ppt_x</p:attrName>
                                        </p:attrNameLst>
                                      </p:cBhvr>
                                      <p:tavLst>
                                        <p:tav tm="0">
                                          <p:val>
                                            <p:strVal val="#ppt_x"/>
                                          </p:val>
                                        </p:tav>
                                        <p:tav tm="100000">
                                          <p:val>
                                            <p:strVal val="#ppt_x"/>
                                          </p:val>
                                        </p:tav>
                                      </p:tavLst>
                                    </p:anim>
                                    <p:anim calcmode="lin" valueType="num">
                                      <p:cBhvr additive="base">
                                        <p:cTn id="14"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10" grpId="0"/>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F3FE59A-B4A6-C934-E593-F71485FB48F6}"/>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182F770C-4936-8D8C-9C1B-4D2950DFA1ED}"/>
              </a:ext>
            </a:extLst>
          </p:cNvPr>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4DEA7E13-5348-A286-5E10-015CCE175D82}"/>
              </a:ext>
            </a:extLst>
          </p:cNvPr>
          <p:cNvSpPr/>
          <p:nvPr/>
        </p:nvSpPr>
        <p:spPr>
          <a:xfrm>
            <a:off x="180431" y="1641366"/>
            <a:ext cx="11511935" cy="88153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dirty="0"/>
              <a:t> </a:t>
            </a:r>
            <a:endParaRPr lang="en-US" dirty="0"/>
          </a:p>
        </p:txBody>
      </p:sp>
      <p:pic>
        <p:nvPicPr>
          <p:cNvPr id="5" name="Graphic 21">
            <a:extLst>
              <a:ext uri="{FF2B5EF4-FFF2-40B4-BE49-F238E27FC236}">
                <a16:creationId xmlns:a16="http://schemas.microsoft.com/office/drawing/2014/main" id="{42EA416C-2B39-F6F5-6843-93F1AC422B19}"/>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2" name="Rectangle 1">
            <a:extLst>
              <a:ext uri="{FF2B5EF4-FFF2-40B4-BE49-F238E27FC236}">
                <a16:creationId xmlns:a16="http://schemas.microsoft.com/office/drawing/2014/main" id="{5A5F68E8-2C21-5709-366A-79C7D8520287}"/>
              </a:ext>
            </a:extLst>
          </p:cNvPr>
          <p:cNvSpPr/>
          <p:nvPr/>
        </p:nvSpPr>
        <p:spPr>
          <a:xfrm>
            <a:off x="496488" y="634335"/>
            <a:ext cx="6877705" cy="461665"/>
          </a:xfrm>
          <a:prstGeom prst="rect">
            <a:avLst/>
          </a:prstGeom>
        </p:spPr>
        <p:txBody>
          <a:bodyPr wrap="square">
            <a:spAutoFit/>
          </a:bodyPr>
          <a:lstStyle/>
          <a:p>
            <a:r>
              <a:rPr lang="en-US" sz="2400" b="1" dirty="0">
                <a:solidFill>
                  <a:srgbClr val="00B0F0"/>
                </a:solidFill>
                <a:latin typeface="Alexandria" charset="0"/>
                <a:cs typeface="Alexandria" charset="0"/>
              </a:rPr>
              <a:t>Codes of Nonverbal Communication</a:t>
            </a:r>
          </a:p>
        </p:txBody>
      </p:sp>
      <p:sp>
        <p:nvSpPr>
          <p:cNvPr id="9" name="TextBox 8">
            <a:extLst>
              <a:ext uri="{FF2B5EF4-FFF2-40B4-BE49-F238E27FC236}">
                <a16:creationId xmlns:a16="http://schemas.microsoft.com/office/drawing/2014/main" id="{339FCBA4-CFC1-3284-B152-F9C509D7B576}"/>
              </a:ext>
            </a:extLst>
          </p:cNvPr>
          <p:cNvSpPr txBox="1"/>
          <p:nvPr/>
        </p:nvSpPr>
        <p:spPr>
          <a:xfrm>
            <a:off x="6725265" y="624892"/>
            <a:ext cx="4828492" cy="461665"/>
          </a:xfrm>
          <a:prstGeom prst="rect">
            <a:avLst/>
          </a:prstGeom>
          <a:noFill/>
        </p:spPr>
        <p:txBody>
          <a:bodyPr wrap="square" rtlCol="0">
            <a:spAutoFit/>
          </a:bodyPr>
          <a:lstStyle/>
          <a:p>
            <a:pPr algn="r"/>
            <a:r>
              <a:rPr lang="ar-SA" sz="2400" b="1" dirty="0">
                <a:solidFill>
                  <a:srgbClr val="00B0F0"/>
                </a:solidFill>
                <a:latin typeface="Alexandria" charset="0"/>
                <a:cs typeface="Alexandria" charset="0"/>
              </a:rPr>
              <a:t>قواعد التواصل غير اللفظي</a:t>
            </a:r>
            <a:endParaRPr lang="en-US" sz="2400" b="1" dirty="0">
              <a:solidFill>
                <a:srgbClr val="00B0F0"/>
              </a:solidFill>
              <a:latin typeface="Alexandria" charset="0"/>
              <a:cs typeface="Alexandria" charset="0"/>
            </a:endParaRPr>
          </a:p>
        </p:txBody>
      </p:sp>
      <p:sp>
        <p:nvSpPr>
          <p:cNvPr id="4" name="Rectangle 3">
            <a:extLst>
              <a:ext uri="{FF2B5EF4-FFF2-40B4-BE49-F238E27FC236}">
                <a16:creationId xmlns:a16="http://schemas.microsoft.com/office/drawing/2014/main" id="{01FDB1A1-68B9-E7B7-02E3-AC58C636EFE2}"/>
              </a:ext>
            </a:extLst>
          </p:cNvPr>
          <p:cNvSpPr/>
          <p:nvPr/>
        </p:nvSpPr>
        <p:spPr>
          <a:xfrm>
            <a:off x="314798" y="1848669"/>
            <a:ext cx="11238959" cy="461665"/>
          </a:xfrm>
          <a:prstGeom prst="rect">
            <a:avLst/>
          </a:prstGeom>
        </p:spPr>
        <p:txBody>
          <a:bodyPr wrap="square">
            <a:spAutoFit/>
          </a:bodyPr>
          <a:lstStyle/>
          <a:p>
            <a:pPr>
              <a:spcBef>
                <a:spcPts val="1800"/>
              </a:spcBef>
              <a:spcAft>
                <a:spcPts val="1500"/>
              </a:spcAft>
            </a:pPr>
            <a:r>
              <a:rPr lang="en-US" sz="2400" dirty="0">
                <a:solidFill>
                  <a:srgbClr val="002060"/>
                </a:solidFill>
                <a:latin typeface="Alexandria" pitchFamily="2" charset="-78"/>
                <a:ea typeface="Times New Roman" panose="02020603050405020304" pitchFamily="18" charset="0"/>
                <a:cs typeface="Alexandria" pitchFamily="2" charset="-78"/>
              </a:rPr>
              <a:t>Codes of Nonverbal Communication</a:t>
            </a:r>
          </a:p>
        </p:txBody>
      </p:sp>
      <p:sp>
        <p:nvSpPr>
          <p:cNvPr id="8" name="Rectangle: Rounded Corners 7">
            <a:extLst>
              <a:ext uri="{FF2B5EF4-FFF2-40B4-BE49-F238E27FC236}">
                <a16:creationId xmlns:a16="http://schemas.microsoft.com/office/drawing/2014/main" id="{B2108FC7-4E8C-EA46-2549-E11A5348D635}"/>
              </a:ext>
            </a:extLst>
          </p:cNvPr>
          <p:cNvSpPr/>
          <p:nvPr/>
        </p:nvSpPr>
        <p:spPr>
          <a:xfrm>
            <a:off x="187286" y="2620464"/>
            <a:ext cx="11511935" cy="88153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766209F1-83BC-3540-8890-EE548108A0B5}"/>
              </a:ext>
            </a:extLst>
          </p:cNvPr>
          <p:cNvSpPr/>
          <p:nvPr/>
        </p:nvSpPr>
        <p:spPr>
          <a:xfrm>
            <a:off x="318856" y="2801507"/>
            <a:ext cx="11238959" cy="461665"/>
          </a:xfrm>
          <a:prstGeom prst="rect">
            <a:avLst/>
          </a:prstGeom>
        </p:spPr>
        <p:txBody>
          <a:bodyPr wrap="square">
            <a:spAutoFit/>
          </a:bodyPr>
          <a:lstStyle/>
          <a:p>
            <a:pPr algn="r" rtl="1">
              <a:spcBef>
                <a:spcPts val="1800"/>
              </a:spcBef>
              <a:spcAft>
                <a:spcPts val="1500"/>
              </a:spcAft>
            </a:pPr>
            <a:r>
              <a:rPr lang="ar-SA" sz="2400" dirty="0">
                <a:solidFill>
                  <a:srgbClr val="002060"/>
                </a:solidFill>
                <a:latin typeface="Alexandria" pitchFamily="2" charset="-78"/>
                <a:ea typeface="Times New Roman" panose="02020603050405020304" pitchFamily="18" charset="0"/>
                <a:cs typeface="Alexandria" pitchFamily="2" charset="-78"/>
              </a:rPr>
              <a:t>قواعد التواصل غير اللفظي</a:t>
            </a:r>
          </a:p>
        </p:txBody>
      </p:sp>
      <p:sp>
        <p:nvSpPr>
          <p:cNvPr id="3" name="AutoShape 2" descr="What is Nonverbal Communication? Principles, Functions, Types">
            <a:extLst>
              <a:ext uri="{FF2B5EF4-FFF2-40B4-BE49-F238E27FC236}">
                <a16:creationId xmlns:a16="http://schemas.microsoft.com/office/drawing/2014/main" id="{9DD796A7-4653-9BFE-F4D6-320A0074BB05}"/>
              </a:ext>
            </a:extLst>
          </p:cNvPr>
          <p:cNvSpPr>
            <a:spLocks noChangeAspect="1" noChangeArrowheads="1"/>
          </p:cNvSpPr>
          <p:nvPr/>
        </p:nvSpPr>
        <p:spPr bwMode="auto">
          <a:xfrm>
            <a:off x="5943600" y="3276600"/>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pic>
        <p:nvPicPr>
          <p:cNvPr id="3074" name="Picture 2" descr="Mam please xplain me proxemics type of non verbal communication">
            <a:extLst>
              <a:ext uri="{FF2B5EF4-FFF2-40B4-BE49-F238E27FC236}">
                <a16:creationId xmlns:a16="http://schemas.microsoft.com/office/drawing/2014/main" id="{B5F30764-2586-855B-1550-3BEF3F71704E}"/>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767780" y="3663703"/>
            <a:ext cx="7099113" cy="3105862"/>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50549887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1"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arn(inVertical)">
                                      <p:cBhvr>
                                        <p:cTn id="7" dur="500"/>
                                        <p:tgtEl>
                                          <p:spTgt spid="4"/>
                                        </p:tgtEl>
                                      </p:cBhvr>
                                    </p:animEffect>
                                  </p:childTnLst>
                                </p:cTn>
                              </p:par>
                              <p:par>
                                <p:cTn id="8" presetID="16" presetClass="entr" presetSubtype="21" fill="hold" grpId="0" nodeType="withEffect">
                                  <p:stCondLst>
                                    <p:cond delay="0"/>
                                  </p:stCondLst>
                                  <p:childTnLst>
                                    <p:set>
                                      <p:cBhvr>
                                        <p:cTn id="9" dur="1" fill="hold">
                                          <p:stCondLst>
                                            <p:cond delay="0"/>
                                          </p:stCondLst>
                                        </p:cTn>
                                        <p:tgtEl>
                                          <p:spTgt spid="12"/>
                                        </p:tgtEl>
                                        <p:attrNameLst>
                                          <p:attrName>style.visibility</p:attrName>
                                        </p:attrNameLst>
                                      </p:cBhvr>
                                      <p:to>
                                        <p:strVal val="visible"/>
                                      </p:to>
                                    </p:set>
                                    <p:animEffect transition="in" filter="barn(inVertical)">
                                      <p:cBhvr>
                                        <p:cTn id="10" dur="5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12" grpId="0"/>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82900F0-8DE4-CAFB-ED1E-2320D1F18F51}"/>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2F3D1B5A-ABDF-E9D7-874D-67E1F39B7D53}"/>
              </a:ext>
            </a:extLst>
          </p:cNvPr>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AF8A338F-E982-07AA-3C8C-9219D540B34A}"/>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2" name="Rectangle 1">
            <a:extLst>
              <a:ext uri="{FF2B5EF4-FFF2-40B4-BE49-F238E27FC236}">
                <a16:creationId xmlns:a16="http://schemas.microsoft.com/office/drawing/2014/main" id="{73CF96BD-1658-2D79-2E67-5F708BF1A7B6}"/>
              </a:ext>
            </a:extLst>
          </p:cNvPr>
          <p:cNvSpPr/>
          <p:nvPr/>
        </p:nvSpPr>
        <p:spPr>
          <a:xfrm>
            <a:off x="496488" y="634335"/>
            <a:ext cx="7387672" cy="400110"/>
          </a:xfrm>
          <a:prstGeom prst="rect">
            <a:avLst/>
          </a:prstGeom>
        </p:spPr>
        <p:txBody>
          <a:bodyPr wrap="square">
            <a:spAutoFit/>
          </a:bodyPr>
          <a:lstStyle/>
          <a:p>
            <a:r>
              <a:rPr lang="en-US" sz="2000" b="1" dirty="0">
                <a:solidFill>
                  <a:srgbClr val="00B0F0"/>
                </a:solidFill>
                <a:latin typeface="Alexandria" charset="0"/>
                <a:cs typeface="Alexandria" charset="0"/>
              </a:rPr>
              <a:t>Codes of Nonverbal Communication</a:t>
            </a:r>
          </a:p>
        </p:txBody>
      </p:sp>
      <p:sp>
        <p:nvSpPr>
          <p:cNvPr id="9" name="TextBox 8">
            <a:extLst>
              <a:ext uri="{FF2B5EF4-FFF2-40B4-BE49-F238E27FC236}">
                <a16:creationId xmlns:a16="http://schemas.microsoft.com/office/drawing/2014/main" id="{509F79CB-C5D4-2BF2-85C5-C952DE7D8F5B}"/>
              </a:ext>
            </a:extLst>
          </p:cNvPr>
          <p:cNvSpPr txBox="1"/>
          <p:nvPr/>
        </p:nvSpPr>
        <p:spPr>
          <a:xfrm>
            <a:off x="6729323" y="648421"/>
            <a:ext cx="4828492" cy="400110"/>
          </a:xfrm>
          <a:prstGeom prst="rect">
            <a:avLst/>
          </a:prstGeom>
          <a:noFill/>
        </p:spPr>
        <p:txBody>
          <a:bodyPr wrap="square" rtlCol="0">
            <a:spAutoFit/>
          </a:bodyPr>
          <a:lstStyle/>
          <a:p>
            <a:pPr algn="r"/>
            <a:r>
              <a:rPr lang="ar-SA" sz="2000" b="1" dirty="0">
                <a:solidFill>
                  <a:srgbClr val="00B0F0"/>
                </a:solidFill>
                <a:latin typeface="Alexandria" charset="0"/>
                <a:cs typeface="Alexandria" charset="0"/>
              </a:rPr>
              <a:t>قواعد التواصل غير اللفظي</a:t>
            </a:r>
            <a:endParaRPr lang="en-US" sz="2000" b="1" dirty="0">
              <a:solidFill>
                <a:srgbClr val="00B0F0"/>
              </a:solidFill>
              <a:latin typeface="Alexandria" charset="0"/>
              <a:cs typeface="Alexandria" charset="0"/>
            </a:endParaRPr>
          </a:p>
        </p:txBody>
      </p:sp>
      <p:sp>
        <p:nvSpPr>
          <p:cNvPr id="4" name="TextBox 3">
            <a:extLst>
              <a:ext uri="{FF2B5EF4-FFF2-40B4-BE49-F238E27FC236}">
                <a16:creationId xmlns:a16="http://schemas.microsoft.com/office/drawing/2014/main" id="{7241D335-A225-07F0-A4B4-7A25BA1C03E3}"/>
              </a:ext>
            </a:extLst>
          </p:cNvPr>
          <p:cNvSpPr txBox="1"/>
          <p:nvPr/>
        </p:nvSpPr>
        <p:spPr>
          <a:xfrm>
            <a:off x="0" y="6646605"/>
            <a:ext cx="1747520" cy="261610"/>
          </a:xfrm>
          <a:prstGeom prst="rect">
            <a:avLst/>
          </a:prstGeom>
          <a:noFill/>
          <a:ln>
            <a:solidFill>
              <a:schemeClr val="bg1"/>
            </a:solidFill>
          </a:ln>
        </p:spPr>
        <p:txBody>
          <a:bodyPr wrap="square" rtlCol="0">
            <a:spAutoFit/>
          </a:bodyPr>
          <a:lstStyle/>
          <a:p>
            <a:r>
              <a:rPr lang="en-US" sz="1100" dirty="0">
                <a:latin typeface="Alexandria" pitchFamily="2" charset="-78"/>
                <a:cs typeface="Alexandria" pitchFamily="2" charset="-78"/>
              </a:rPr>
              <a:t>Dr. Raef Baraka</a:t>
            </a:r>
          </a:p>
        </p:txBody>
      </p:sp>
      <p:pic>
        <p:nvPicPr>
          <p:cNvPr id="8" name="Online Media 7" title="Nonverbal Communication || Kinesics, Haptics, Vocalics, Proxemics, Chronemics || Oral Communication">
            <a:hlinkClick r:id="" action="ppaction://media"/>
            <a:extLst>
              <a:ext uri="{FF2B5EF4-FFF2-40B4-BE49-F238E27FC236}">
                <a16:creationId xmlns:a16="http://schemas.microsoft.com/office/drawing/2014/main" id="{A20D8B1F-5B2F-8C56-1A39-07165F1FAB48}"/>
              </a:ext>
            </a:extLst>
          </p:cNvPr>
          <p:cNvPicPr>
            <a:picLocks noRot="1" noChangeAspect="1"/>
          </p:cNvPicPr>
          <p:nvPr>
            <a:videoFile r:link="rId1"/>
          </p:nvPr>
        </p:nvPicPr>
        <p:blipFill>
          <a:blip r:embed="rId4"/>
          <a:stretch>
            <a:fillRect/>
          </a:stretch>
        </p:blipFill>
        <p:spPr>
          <a:xfrm>
            <a:off x="1465936" y="1496831"/>
            <a:ext cx="9121775" cy="5149774"/>
          </a:xfrm>
          <a:prstGeom prst="rect">
            <a:avLst/>
          </a:prstGeom>
        </p:spPr>
      </p:pic>
    </p:spTree>
    <p:extLst>
      <p:ext uri="{BB962C8B-B14F-4D97-AF65-F5344CB8AC3E}">
        <p14:creationId xmlns:p14="http://schemas.microsoft.com/office/powerpoint/2010/main" val="49369678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 fill="hold"/>
                                        <p:tgtEl>
                                          <p:spTgt spid="8"/>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8"/>
                </p:tgtEl>
              </p:cMediaNode>
            </p:video>
            <p:seq concurrent="1" nextAc="seek">
              <p:cTn id="8" restart="whenNotActive" fill="hold" evtFilter="cancelBubble" nodeType="interactiveSeq">
                <p:stCondLst>
                  <p:cond evt="onClick" delay="0">
                    <p:tgtEl>
                      <p:spTgt spid="8"/>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8"/>
                                        </p:tgtEl>
                                      </p:cBhvr>
                                    </p:cmd>
                                  </p:childTnLst>
                                </p:cTn>
                              </p:par>
                            </p:childTnLst>
                          </p:cTn>
                        </p:par>
                      </p:childTnLst>
                    </p:cTn>
                  </p:par>
                </p:childTnLst>
              </p:cTn>
              <p:nextCondLst>
                <p:cond evt="onClick" delay="0">
                  <p:tgtEl>
                    <p:spTgt spid="8"/>
                  </p:tgtEl>
                </p:cond>
              </p:nextCondLst>
            </p:seq>
          </p:childTnLst>
        </p:cTn>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0FFA63F-DE88-A3DF-63CC-E2755EDDEF67}"/>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81921161-20E8-6ED2-0277-AA78266470A1}"/>
              </a:ext>
            </a:extLst>
          </p:cNvPr>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9BDCA800-28DE-395F-991D-2EC4BC0842CC}"/>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2" name="Rectangle 1">
            <a:extLst>
              <a:ext uri="{FF2B5EF4-FFF2-40B4-BE49-F238E27FC236}">
                <a16:creationId xmlns:a16="http://schemas.microsoft.com/office/drawing/2014/main" id="{FC7F119D-4318-B121-18B2-500155F8E9C5}"/>
              </a:ext>
            </a:extLst>
          </p:cNvPr>
          <p:cNvSpPr/>
          <p:nvPr/>
        </p:nvSpPr>
        <p:spPr>
          <a:xfrm>
            <a:off x="496488" y="634335"/>
            <a:ext cx="7387672" cy="400110"/>
          </a:xfrm>
          <a:prstGeom prst="rect">
            <a:avLst/>
          </a:prstGeom>
        </p:spPr>
        <p:txBody>
          <a:bodyPr wrap="square">
            <a:spAutoFit/>
          </a:bodyPr>
          <a:lstStyle/>
          <a:p>
            <a:r>
              <a:rPr lang="en-US" sz="2000" b="1" dirty="0">
                <a:solidFill>
                  <a:srgbClr val="00B0F0"/>
                </a:solidFill>
                <a:latin typeface="Alexandria" charset="0"/>
                <a:cs typeface="Alexandria" charset="0"/>
              </a:rPr>
              <a:t>Codes of Nonverbal Communication</a:t>
            </a:r>
          </a:p>
        </p:txBody>
      </p:sp>
      <p:sp>
        <p:nvSpPr>
          <p:cNvPr id="9" name="TextBox 8">
            <a:extLst>
              <a:ext uri="{FF2B5EF4-FFF2-40B4-BE49-F238E27FC236}">
                <a16:creationId xmlns:a16="http://schemas.microsoft.com/office/drawing/2014/main" id="{9DE83CF8-CD38-4477-0E78-9451EF820D52}"/>
              </a:ext>
            </a:extLst>
          </p:cNvPr>
          <p:cNvSpPr txBox="1"/>
          <p:nvPr/>
        </p:nvSpPr>
        <p:spPr>
          <a:xfrm>
            <a:off x="6729323" y="648421"/>
            <a:ext cx="4828492" cy="400110"/>
          </a:xfrm>
          <a:prstGeom prst="rect">
            <a:avLst/>
          </a:prstGeom>
          <a:noFill/>
        </p:spPr>
        <p:txBody>
          <a:bodyPr wrap="square" rtlCol="0">
            <a:spAutoFit/>
          </a:bodyPr>
          <a:lstStyle/>
          <a:p>
            <a:pPr algn="r"/>
            <a:r>
              <a:rPr lang="ar-SA" sz="2000" b="1" dirty="0">
                <a:solidFill>
                  <a:srgbClr val="00B0F0"/>
                </a:solidFill>
                <a:latin typeface="Alexandria" charset="0"/>
                <a:cs typeface="Alexandria" charset="0"/>
              </a:rPr>
              <a:t>قواعد التواصل غير اللفظي</a:t>
            </a:r>
            <a:endParaRPr lang="en-US" sz="2000" b="1" dirty="0">
              <a:solidFill>
                <a:srgbClr val="00B0F0"/>
              </a:solidFill>
              <a:latin typeface="Alexandria" charset="0"/>
              <a:cs typeface="Alexandria" charset="0"/>
            </a:endParaRPr>
          </a:p>
        </p:txBody>
      </p:sp>
      <p:sp>
        <p:nvSpPr>
          <p:cNvPr id="3" name="Rectangle: Rounded Corners 2">
            <a:extLst>
              <a:ext uri="{FF2B5EF4-FFF2-40B4-BE49-F238E27FC236}">
                <a16:creationId xmlns:a16="http://schemas.microsoft.com/office/drawing/2014/main" id="{9F7924D4-47BB-E546-EB1F-BBCB6739E73B}"/>
              </a:ext>
            </a:extLst>
          </p:cNvPr>
          <p:cNvSpPr/>
          <p:nvPr/>
        </p:nvSpPr>
        <p:spPr>
          <a:xfrm>
            <a:off x="638242" y="1704014"/>
            <a:ext cx="5457757" cy="479747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 name="Rectangle: Rounded Corners 24">
            <a:extLst>
              <a:ext uri="{FF2B5EF4-FFF2-40B4-BE49-F238E27FC236}">
                <a16:creationId xmlns:a16="http://schemas.microsoft.com/office/drawing/2014/main" id="{FE3427D2-1F05-7091-28DC-70AB5A165E2E}"/>
              </a:ext>
            </a:extLst>
          </p:cNvPr>
          <p:cNvSpPr/>
          <p:nvPr/>
        </p:nvSpPr>
        <p:spPr>
          <a:xfrm>
            <a:off x="6440129" y="1704014"/>
            <a:ext cx="5113628" cy="479747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dirty="0"/>
              <a:t>حل النزاعات: يمكن أن يكون التواصل وجهاً لوجه فعالاً في حل النزاعات، لأنه يسمح بالتفاعل في الوقت الفعلي، والاستماع النشط، والفرصة لمعالجة المخاوف بشكل مباشر.</a:t>
            </a:r>
            <a:endParaRPr lang="en-US" dirty="0"/>
          </a:p>
        </p:txBody>
      </p:sp>
      <p:sp>
        <p:nvSpPr>
          <p:cNvPr id="7" name="Rectangle 6">
            <a:extLst>
              <a:ext uri="{FF2B5EF4-FFF2-40B4-BE49-F238E27FC236}">
                <a16:creationId xmlns:a16="http://schemas.microsoft.com/office/drawing/2014/main" id="{7E8A15B0-19A6-C706-437E-7215E80F4F1F}"/>
              </a:ext>
            </a:extLst>
          </p:cNvPr>
          <p:cNvSpPr/>
          <p:nvPr/>
        </p:nvSpPr>
        <p:spPr>
          <a:xfrm>
            <a:off x="845574" y="1679500"/>
            <a:ext cx="4955458" cy="4554517"/>
          </a:xfrm>
          <a:prstGeom prst="rect">
            <a:avLst/>
          </a:prstGeom>
        </p:spPr>
        <p:txBody>
          <a:bodyPr wrap="square">
            <a:spAutoFit/>
          </a:bodyPr>
          <a:lstStyle/>
          <a:p>
            <a:pPr marL="342900" indent="-342900" algn="just">
              <a:lnSpc>
                <a:spcPct val="150000"/>
              </a:lnSpc>
              <a:buFont typeface="+mj-lt"/>
              <a:buAutoNum type="arabicPeriod"/>
            </a:pPr>
            <a:r>
              <a:rPr lang="en-US" sz="1500" dirty="0">
                <a:solidFill>
                  <a:srgbClr val="FF0000"/>
                </a:solidFill>
                <a:latin typeface="Alexandria Light" pitchFamily="2" charset="-78"/>
                <a:cs typeface="Alexandria Light" pitchFamily="2" charset="-78"/>
              </a:rPr>
              <a:t>Vocal Expression (Vocalics):</a:t>
            </a:r>
          </a:p>
          <a:p>
            <a:pPr marL="457200" indent="-457200" algn="just">
              <a:lnSpc>
                <a:spcPct val="150000"/>
              </a:lnSpc>
              <a:buFont typeface="Arial" panose="020B0604020202020204" pitchFamily="34" charset="0"/>
              <a:buChar char="•"/>
            </a:pPr>
            <a:r>
              <a:rPr lang="en-US" sz="1500" dirty="0">
                <a:latin typeface="Alexandria Light" pitchFamily="2" charset="-78"/>
                <a:cs typeface="Alexandria Light" pitchFamily="2" charset="-78"/>
              </a:rPr>
              <a:t>Vocalics, sometimes referred to as paralanguage, refers to how people use their voices to</a:t>
            </a:r>
            <a:r>
              <a:rPr lang="tr-TR" sz="1500" dirty="0">
                <a:latin typeface="Alexandria Light" pitchFamily="2" charset="-78"/>
                <a:cs typeface="Alexandria Light" pitchFamily="2" charset="-78"/>
              </a:rPr>
              <a:t> </a:t>
            </a:r>
            <a:r>
              <a:rPr lang="en-US" sz="1500" dirty="0">
                <a:latin typeface="Alexandria Light" pitchFamily="2" charset="-78"/>
                <a:cs typeface="Alexandria Light" pitchFamily="2" charset="-78"/>
              </a:rPr>
              <a:t>communicate and express themselves.</a:t>
            </a:r>
            <a:endParaRPr lang="tr-TR" sz="1500" dirty="0">
              <a:latin typeface="Alexandria Light" pitchFamily="2" charset="-78"/>
              <a:cs typeface="Alexandria Light" pitchFamily="2" charset="-78"/>
            </a:endParaRPr>
          </a:p>
          <a:p>
            <a:pPr marL="457200" indent="-457200" algn="just">
              <a:lnSpc>
                <a:spcPct val="150000"/>
              </a:lnSpc>
              <a:buFont typeface="Arial" panose="020B0604020202020204" pitchFamily="34" charset="0"/>
              <a:buChar char="•"/>
            </a:pPr>
            <a:r>
              <a:rPr lang="en-US" sz="1500" dirty="0">
                <a:latin typeface="Alexandria Light" pitchFamily="2" charset="-78"/>
                <a:cs typeface="Alexandria Light" pitchFamily="2" charset="-78"/>
              </a:rPr>
              <a:t>Vocalic</a:t>
            </a:r>
            <a:r>
              <a:rPr lang="tr-TR" sz="1500" dirty="0">
                <a:latin typeface="Alexandria Light" pitchFamily="2" charset="-78"/>
                <a:cs typeface="Alexandria Light" pitchFamily="2" charset="-78"/>
              </a:rPr>
              <a:t> </a:t>
            </a:r>
            <a:r>
              <a:rPr lang="en-US" sz="1500" dirty="0">
                <a:latin typeface="Alexandria Light" pitchFamily="2" charset="-78"/>
                <a:cs typeface="Alexandria Light" pitchFamily="2" charset="-78"/>
              </a:rPr>
              <a:t>cues include tone (quality) of voice, volume, articulation, pitch (highness or lowness), rate</a:t>
            </a:r>
            <a:r>
              <a:rPr lang="tr-TR" sz="1500" dirty="0">
                <a:latin typeface="Alexandria Light" pitchFamily="2" charset="-78"/>
                <a:cs typeface="Alexandria Light" pitchFamily="2" charset="-78"/>
              </a:rPr>
              <a:t> </a:t>
            </a:r>
            <a:r>
              <a:rPr lang="en-US" sz="1500" dirty="0">
                <a:latin typeface="Alexandria Light" pitchFamily="2" charset="-78"/>
                <a:cs typeface="Alexandria Light" pitchFamily="2" charset="-78"/>
              </a:rPr>
              <a:t>of speech, and use of silence.</a:t>
            </a:r>
            <a:endParaRPr lang="ar-SA" sz="1500" dirty="0">
              <a:latin typeface="Alexandria Light" pitchFamily="2" charset="-78"/>
              <a:cs typeface="Alexandria Light" pitchFamily="2" charset="-78"/>
            </a:endParaRPr>
          </a:p>
          <a:p>
            <a:pPr marL="457200" indent="-457200" algn="just">
              <a:lnSpc>
                <a:spcPct val="150000"/>
              </a:lnSpc>
              <a:buFont typeface="Arial" panose="020B0604020202020204" pitchFamily="34" charset="0"/>
              <a:buChar char="•"/>
            </a:pPr>
            <a:r>
              <a:rPr lang="en-US" sz="1500" dirty="0">
                <a:latin typeface="Alexandria Light" pitchFamily="2" charset="-78"/>
                <a:cs typeface="Alexandria Light" pitchFamily="2" charset="-78"/>
              </a:rPr>
              <a:t>The voice reveals our emotions, our thoughts, and the relationships we have with others.</a:t>
            </a:r>
          </a:p>
          <a:p>
            <a:pPr marL="457200" indent="-457200" algn="just">
              <a:lnSpc>
                <a:spcPct val="150000"/>
              </a:lnSpc>
              <a:buFont typeface="Arial" panose="020B0604020202020204" pitchFamily="34" charset="0"/>
              <a:buChar char="•"/>
            </a:pPr>
            <a:r>
              <a:rPr lang="en-US" sz="1500" dirty="0">
                <a:latin typeface="Alexandria Light" pitchFamily="2" charset="-78"/>
                <a:cs typeface="Alexandria Light" pitchFamily="2" charset="-78"/>
              </a:rPr>
              <a:t>Vocalics provide information about our self confidence and knowledge and influence how we are perceived by others.</a:t>
            </a:r>
            <a:endParaRPr lang="tr-TR" sz="1500" dirty="0">
              <a:latin typeface="Alexandria Light" pitchFamily="2" charset="-78"/>
              <a:cs typeface="Alexandria Light" pitchFamily="2" charset="-78"/>
            </a:endParaRPr>
          </a:p>
        </p:txBody>
      </p:sp>
      <p:sp>
        <p:nvSpPr>
          <p:cNvPr id="10" name="Rectangle 9">
            <a:extLst>
              <a:ext uri="{FF2B5EF4-FFF2-40B4-BE49-F238E27FC236}">
                <a16:creationId xmlns:a16="http://schemas.microsoft.com/office/drawing/2014/main" id="{8E8FA7D7-1A55-0405-EDBF-2EA47DFC5B95}"/>
              </a:ext>
            </a:extLst>
          </p:cNvPr>
          <p:cNvSpPr/>
          <p:nvPr/>
        </p:nvSpPr>
        <p:spPr>
          <a:xfrm>
            <a:off x="6476541" y="1630342"/>
            <a:ext cx="4955458" cy="4830233"/>
          </a:xfrm>
          <a:prstGeom prst="rect">
            <a:avLst/>
          </a:prstGeom>
        </p:spPr>
        <p:txBody>
          <a:bodyPr wrap="square">
            <a:spAutoFit/>
          </a:bodyPr>
          <a:lstStyle/>
          <a:p>
            <a:pPr marL="342900" indent="-342900" algn="just" rtl="1">
              <a:lnSpc>
                <a:spcPct val="200000"/>
              </a:lnSpc>
              <a:buFont typeface="+mj-lt"/>
              <a:buAutoNum type="arabicPeriod"/>
            </a:pPr>
            <a:r>
              <a:rPr lang="ar-SA" sz="1600" dirty="0">
                <a:solidFill>
                  <a:srgbClr val="FF0000"/>
                </a:solidFill>
                <a:latin typeface="Alexandria Light" pitchFamily="2" charset="-78"/>
                <a:cs typeface="Alexandria Light" pitchFamily="2" charset="-78"/>
              </a:rPr>
              <a:t>التعبير الصوتي (الصوتيات):</a:t>
            </a:r>
            <a:endParaRPr lang="en-US" sz="1600" dirty="0">
              <a:solidFill>
                <a:srgbClr val="FF0000"/>
              </a:solidFill>
              <a:latin typeface="Alexandria Light" pitchFamily="2" charset="-78"/>
              <a:cs typeface="Alexandria Light" pitchFamily="2" charset="-78"/>
            </a:endParaRPr>
          </a:p>
          <a:p>
            <a:pPr marL="285750" indent="-285750" algn="just" rtl="1">
              <a:lnSpc>
                <a:spcPct val="200000"/>
              </a:lnSpc>
              <a:buFont typeface="Arial" panose="020B0604020202020204" pitchFamily="34" charset="0"/>
              <a:buChar char="•"/>
            </a:pPr>
            <a:r>
              <a:rPr lang="ar-SA" sz="1400" dirty="0">
                <a:latin typeface="Alexandria Light" pitchFamily="2" charset="-78"/>
                <a:cs typeface="Alexandria Light" pitchFamily="2" charset="-78"/>
              </a:rPr>
              <a:t>التعبير الصوتي، يُشار أحيانًا إليها باعتبارها لغة موازية، وهي تشير إلى كيفية استخدام الأشخاص لأصواتهم للتواصل والتعبير عن أنفسهم.</a:t>
            </a:r>
          </a:p>
          <a:p>
            <a:pPr marL="285750" indent="-285750" algn="just" rtl="1">
              <a:lnSpc>
                <a:spcPct val="200000"/>
              </a:lnSpc>
              <a:buFont typeface="Arial" panose="020B0604020202020204" pitchFamily="34" charset="0"/>
              <a:buChar char="•"/>
            </a:pPr>
            <a:r>
              <a:rPr lang="ar-SA" sz="1400" dirty="0">
                <a:latin typeface="Alexandria Light" pitchFamily="2" charset="-78"/>
                <a:cs typeface="Alexandria Light" pitchFamily="2" charset="-78"/>
              </a:rPr>
              <a:t>وتشمل الإشارات الصوتية نبرة الصوت (الجودة)، وحجمه، وطريقة نطقه، ودرجة نبرته (ارتفاعه أو انخفاضه)، ومعدل الكلام، واستخدام الصمت.</a:t>
            </a:r>
          </a:p>
          <a:p>
            <a:pPr marL="285750" indent="-285750" algn="just" rtl="1">
              <a:lnSpc>
                <a:spcPct val="200000"/>
              </a:lnSpc>
              <a:buFont typeface="Arial" panose="020B0604020202020204" pitchFamily="34" charset="0"/>
              <a:buChar char="•"/>
            </a:pPr>
            <a:r>
              <a:rPr lang="ar-SA" sz="1400" dirty="0">
                <a:latin typeface="Alexandria Light" pitchFamily="2" charset="-78"/>
                <a:cs typeface="Alexandria Light" pitchFamily="2" charset="-78"/>
              </a:rPr>
              <a:t>ويكشف الصوت عن مشاعرنا وأفكارنا والعلاقات التي تربطنا بالآخرين.</a:t>
            </a:r>
          </a:p>
          <a:p>
            <a:pPr marL="285750" indent="-285750" algn="just" rtl="1">
              <a:lnSpc>
                <a:spcPct val="200000"/>
              </a:lnSpc>
              <a:buFont typeface="Arial" panose="020B0604020202020204" pitchFamily="34" charset="0"/>
              <a:buChar char="•"/>
            </a:pPr>
            <a:r>
              <a:rPr lang="ar-SA" sz="1400" dirty="0">
                <a:latin typeface="Alexandria Light" pitchFamily="2" charset="-78"/>
                <a:cs typeface="Alexandria Light" pitchFamily="2" charset="-78"/>
              </a:rPr>
              <a:t>وتقدم الأصوات الصوتية معلومات عن ثقتنا بأنفسنا ومعرفتنا وتؤثر على كيفية إدراك الآخرين لنا.</a:t>
            </a:r>
          </a:p>
        </p:txBody>
      </p:sp>
      <p:sp>
        <p:nvSpPr>
          <p:cNvPr id="4" name="TextBox 3">
            <a:extLst>
              <a:ext uri="{FF2B5EF4-FFF2-40B4-BE49-F238E27FC236}">
                <a16:creationId xmlns:a16="http://schemas.microsoft.com/office/drawing/2014/main" id="{735233F3-15BA-0888-2718-861A2D4C4AC4}"/>
              </a:ext>
            </a:extLst>
          </p:cNvPr>
          <p:cNvSpPr txBox="1"/>
          <p:nvPr/>
        </p:nvSpPr>
        <p:spPr>
          <a:xfrm>
            <a:off x="0" y="6646605"/>
            <a:ext cx="1747520" cy="261610"/>
          </a:xfrm>
          <a:prstGeom prst="rect">
            <a:avLst/>
          </a:prstGeom>
          <a:noFill/>
          <a:ln>
            <a:solidFill>
              <a:schemeClr val="bg1"/>
            </a:solidFill>
          </a:ln>
        </p:spPr>
        <p:txBody>
          <a:bodyPr wrap="square" rtlCol="0">
            <a:spAutoFit/>
          </a:bodyPr>
          <a:lstStyle/>
          <a:p>
            <a:r>
              <a:rPr lang="en-US" sz="1100" dirty="0">
                <a:latin typeface="Alexandria" pitchFamily="2" charset="-78"/>
                <a:cs typeface="Alexandria" pitchFamily="2" charset="-78"/>
              </a:rPr>
              <a:t>Dr. Raef Baraka</a:t>
            </a:r>
          </a:p>
        </p:txBody>
      </p:sp>
    </p:spTree>
    <p:extLst>
      <p:ext uri="{BB962C8B-B14F-4D97-AF65-F5344CB8AC3E}">
        <p14:creationId xmlns:p14="http://schemas.microsoft.com/office/powerpoint/2010/main" val="100456245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10"/>
                                        </p:tgtEl>
                                        <p:attrNameLst>
                                          <p:attrName>style.visibility</p:attrName>
                                        </p:attrNameLst>
                                      </p:cBhvr>
                                      <p:to>
                                        <p:strVal val="visible"/>
                                      </p:to>
                                    </p:set>
                                    <p:anim calcmode="lin" valueType="num">
                                      <p:cBhvr additive="base">
                                        <p:cTn id="13" dur="500" fill="hold"/>
                                        <p:tgtEl>
                                          <p:spTgt spid="10"/>
                                        </p:tgtEl>
                                        <p:attrNameLst>
                                          <p:attrName>ppt_x</p:attrName>
                                        </p:attrNameLst>
                                      </p:cBhvr>
                                      <p:tavLst>
                                        <p:tav tm="0">
                                          <p:val>
                                            <p:strVal val="#ppt_x"/>
                                          </p:val>
                                        </p:tav>
                                        <p:tav tm="100000">
                                          <p:val>
                                            <p:strVal val="#ppt_x"/>
                                          </p:val>
                                        </p:tav>
                                      </p:tavLst>
                                    </p:anim>
                                    <p:anim calcmode="lin" valueType="num">
                                      <p:cBhvr additive="base">
                                        <p:cTn id="14"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10" grpId="0"/>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8A82E8E-05F4-8F96-5CAD-C38F361FE257}"/>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C0843B34-30FC-39D4-20FE-1B57CCA3E49D}"/>
              </a:ext>
            </a:extLst>
          </p:cNvPr>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AA41AA51-84D0-8019-B0EF-21BAC183473A}"/>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2" name="Rectangle 1">
            <a:extLst>
              <a:ext uri="{FF2B5EF4-FFF2-40B4-BE49-F238E27FC236}">
                <a16:creationId xmlns:a16="http://schemas.microsoft.com/office/drawing/2014/main" id="{E352D643-F7D9-FDC2-0D91-885C660F2944}"/>
              </a:ext>
            </a:extLst>
          </p:cNvPr>
          <p:cNvSpPr/>
          <p:nvPr/>
        </p:nvSpPr>
        <p:spPr>
          <a:xfrm>
            <a:off x="496488" y="634335"/>
            <a:ext cx="7387672" cy="400110"/>
          </a:xfrm>
          <a:prstGeom prst="rect">
            <a:avLst/>
          </a:prstGeom>
        </p:spPr>
        <p:txBody>
          <a:bodyPr wrap="square">
            <a:spAutoFit/>
          </a:bodyPr>
          <a:lstStyle/>
          <a:p>
            <a:r>
              <a:rPr lang="en-US" sz="2000" b="1" dirty="0">
                <a:solidFill>
                  <a:srgbClr val="00B0F0"/>
                </a:solidFill>
                <a:latin typeface="Alexandria" charset="0"/>
                <a:cs typeface="Alexandria" charset="0"/>
              </a:rPr>
              <a:t>Codes of Nonverbal Communication</a:t>
            </a:r>
          </a:p>
        </p:txBody>
      </p:sp>
      <p:sp>
        <p:nvSpPr>
          <p:cNvPr id="9" name="TextBox 8">
            <a:extLst>
              <a:ext uri="{FF2B5EF4-FFF2-40B4-BE49-F238E27FC236}">
                <a16:creationId xmlns:a16="http://schemas.microsoft.com/office/drawing/2014/main" id="{2F688020-C0A0-CD14-7A3C-702E5FC7C22D}"/>
              </a:ext>
            </a:extLst>
          </p:cNvPr>
          <p:cNvSpPr txBox="1"/>
          <p:nvPr/>
        </p:nvSpPr>
        <p:spPr>
          <a:xfrm>
            <a:off x="6729323" y="648421"/>
            <a:ext cx="4828492" cy="400110"/>
          </a:xfrm>
          <a:prstGeom prst="rect">
            <a:avLst/>
          </a:prstGeom>
          <a:noFill/>
        </p:spPr>
        <p:txBody>
          <a:bodyPr wrap="square" rtlCol="0">
            <a:spAutoFit/>
          </a:bodyPr>
          <a:lstStyle/>
          <a:p>
            <a:pPr algn="r"/>
            <a:r>
              <a:rPr lang="ar-SA" sz="2000" b="1" dirty="0">
                <a:solidFill>
                  <a:srgbClr val="00B0F0"/>
                </a:solidFill>
                <a:latin typeface="Alexandria" charset="0"/>
                <a:cs typeface="Alexandria" charset="0"/>
              </a:rPr>
              <a:t>قواعد التواصل غير اللفظي</a:t>
            </a:r>
            <a:endParaRPr lang="en-US" sz="2000" b="1" dirty="0">
              <a:solidFill>
                <a:srgbClr val="00B0F0"/>
              </a:solidFill>
              <a:latin typeface="Alexandria" charset="0"/>
              <a:cs typeface="Alexandria" charset="0"/>
            </a:endParaRPr>
          </a:p>
        </p:txBody>
      </p:sp>
      <p:sp>
        <p:nvSpPr>
          <p:cNvPr id="3" name="Rectangle: Rounded Corners 2">
            <a:extLst>
              <a:ext uri="{FF2B5EF4-FFF2-40B4-BE49-F238E27FC236}">
                <a16:creationId xmlns:a16="http://schemas.microsoft.com/office/drawing/2014/main" id="{7D0F3EB5-3DB9-E7CF-2A6B-57D193D31666}"/>
              </a:ext>
            </a:extLst>
          </p:cNvPr>
          <p:cNvSpPr/>
          <p:nvPr/>
        </p:nvSpPr>
        <p:spPr>
          <a:xfrm>
            <a:off x="638242" y="1704014"/>
            <a:ext cx="5457757" cy="479747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 name="Rectangle: Rounded Corners 24">
            <a:extLst>
              <a:ext uri="{FF2B5EF4-FFF2-40B4-BE49-F238E27FC236}">
                <a16:creationId xmlns:a16="http://schemas.microsoft.com/office/drawing/2014/main" id="{86A31E20-FCE9-D1EC-3DEF-C1AFBD37C043}"/>
              </a:ext>
            </a:extLst>
          </p:cNvPr>
          <p:cNvSpPr/>
          <p:nvPr/>
        </p:nvSpPr>
        <p:spPr>
          <a:xfrm>
            <a:off x="6440129" y="1704014"/>
            <a:ext cx="5113628" cy="479747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dirty="0"/>
              <a:t>حل النزاعات: يمكن أن يكون التواصل وجهاً لوجه فعالاً في حل النزاعات، لأنه يسمح بالتفاعل في الوقت الفعلي، والاستماع النشط، والفرصة لمعالجة المخاوف بشكل مباشر.</a:t>
            </a:r>
            <a:endParaRPr lang="en-US" dirty="0"/>
          </a:p>
        </p:txBody>
      </p:sp>
      <p:sp>
        <p:nvSpPr>
          <p:cNvPr id="7" name="Rectangle 6">
            <a:extLst>
              <a:ext uri="{FF2B5EF4-FFF2-40B4-BE49-F238E27FC236}">
                <a16:creationId xmlns:a16="http://schemas.microsoft.com/office/drawing/2014/main" id="{F5A7E0FC-CAAD-9D71-1EF7-36FB5ED30D23}"/>
              </a:ext>
            </a:extLst>
          </p:cNvPr>
          <p:cNvSpPr/>
          <p:nvPr/>
        </p:nvSpPr>
        <p:spPr>
          <a:xfrm>
            <a:off x="845574" y="1679500"/>
            <a:ext cx="4955458" cy="4482702"/>
          </a:xfrm>
          <a:prstGeom prst="rect">
            <a:avLst/>
          </a:prstGeom>
        </p:spPr>
        <p:txBody>
          <a:bodyPr wrap="square">
            <a:spAutoFit/>
          </a:bodyPr>
          <a:lstStyle/>
          <a:p>
            <a:pPr marL="342900" indent="-342900" algn="just">
              <a:lnSpc>
                <a:spcPct val="150000"/>
              </a:lnSpc>
              <a:buFont typeface="+mj-lt"/>
              <a:buAutoNum type="arabicPeriod" startAt="2"/>
            </a:pPr>
            <a:r>
              <a:rPr lang="en-US" sz="1600" dirty="0">
                <a:solidFill>
                  <a:srgbClr val="FF0000"/>
                </a:solidFill>
                <a:latin typeface="Alexandria Light" pitchFamily="2" charset="-78"/>
                <a:cs typeface="Alexandria Light" pitchFamily="2" charset="-78"/>
              </a:rPr>
              <a:t>Space (Proxemics):</a:t>
            </a:r>
          </a:p>
          <a:p>
            <a:pPr marL="457200" indent="-457200" algn="just">
              <a:lnSpc>
                <a:spcPct val="150000"/>
              </a:lnSpc>
              <a:buFont typeface="Arial" panose="020B0604020202020204" pitchFamily="34" charset="0"/>
              <a:buChar char="•"/>
            </a:pPr>
            <a:r>
              <a:rPr lang="en-US" sz="1600" dirty="0">
                <a:latin typeface="Alexandria Light" pitchFamily="2" charset="-78"/>
                <a:cs typeface="Alexandria Light" pitchFamily="2" charset="-78"/>
              </a:rPr>
              <a:t>Proxemics</a:t>
            </a:r>
            <a:r>
              <a:rPr lang="tr-TR" sz="1600" dirty="0">
                <a:latin typeface="Alexandria Light" pitchFamily="2" charset="-78"/>
                <a:cs typeface="Alexandria Light" pitchFamily="2" charset="-78"/>
              </a:rPr>
              <a:t> </a:t>
            </a:r>
            <a:r>
              <a:rPr lang="en-US" sz="1600" dirty="0">
                <a:latin typeface="Alexandria Light" pitchFamily="2" charset="-78"/>
                <a:cs typeface="Alexandria Light" pitchFamily="2" charset="-78"/>
              </a:rPr>
              <a:t>is how people create and use</a:t>
            </a:r>
            <a:r>
              <a:rPr lang="tr-TR" sz="1600" dirty="0">
                <a:latin typeface="Alexandria Light" pitchFamily="2" charset="-78"/>
                <a:cs typeface="Alexandria Light" pitchFamily="2" charset="-78"/>
              </a:rPr>
              <a:t> </a:t>
            </a:r>
            <a:r>
              <a:rPr lang="en-US" sz="1600" dirty="0">
                <a:latin typeface="Alexandria Light" pitchFamily="2" charset="-78"/>
                <a:cs typeface="Alexandria Light" pitchFamily="2" charset="-78"/>
              </a:rPr>
              <a:t>space and distance, as well as how they behave to protect and defend that space.</a:t>
            </a:r>
            <a:endParaRPr lang="ar-SA" sz="1600" dirty="0">
              <a:latin typeface="Alexandria Light" pitchFamily="2" charset="-78"/>
              <a:cs typeface="Alexandria Light" pitchFamily="2" charset="-78"/>
            </a:endParaRPr>
          </a:p>
          <a:p>
            <a:pPr marL="457200" indent="-457200" algn="just">
              <a:lnSpc>
                <a:spcPct val="150000"/>
              </a:lnSpc>
              <a:buFont typeface="Arial" panose="020B0604020202020204" pitchFamily="34" charset="0"/>
              <a:buChar char="•"/>
            </a:pPr>
            <a:r>
              <a:rPr lang="en-US" sz="1600" dirty="0">
                <a:latin typeface="Alexandria Light" pitchFamily="2" charset="-78"/>
                <a:cs typeface="Alexandria Light" pitchFamily="2" charset="-78"/>
              </a:rPr>
              <a:t>Violations of territory and our personal space can be detrimental in business and professional settings.</a:t>
            </a:r>
          </a:p>
          <a:p>
            <a:pPr marL="457200" indent="-457200" algn="just">
              <a:lnSpc>
                <a:spcPct val="150000"/>
              </a:lnSpc>
              <a:buFont typeface="Arial" panose="020B0604020202020204" pitchFamily="34" charset="0"/>
              <a:buChar char="•"/>
            </a:pPr>
            <a:r>
              <a:rPr lang="en-US" sz="1600" dirty="0">
                <a:latin typeface="Alexandria Light" pitchFamily="2" charset="-78"/>
                <a:cs typeface="Alexandria Light" pitchFamily="2" charset="-78"/>
              </a:rPr>
              <a:t>Our relationships with others, power and status, and our cultural backgrounds determine how physically close we get to others and how close we let others get to us.</a:t>
            </a:r>
            <a:endParaRPr lang="tr-TR" sz="1600" dirty="0">
              <a:latin typeface="Alexandria Light" pitchFamily="2" charset="-78"/>
              <a:cs typeface="Alexandria Light" pitchFamily="2" charset="-78"/>
            </a:endParaRPr>
          </a:p>
        </p:txBody>
      </p:sp>
      <p:sp>
        <p:nvSpPr>
          <p:cNvPr id="10" name="Rectangle 9">
            <a:extLst>
              <a:ext uri="{FF2B5EF4-FFF2-40B4-BE49-F238E27FC236}">
                <a16:creationId xmlns:a16="http://schemas.microsoft.com/office/drawing/2014/main" id="{D0EF6BCE-881A-B97A-B2B3-941AAD086582}"/>
              </a:ext>
            </a:extLst>
          </p:cNvPr>
          <p:cNvSpPr/>
          <p:nvPr/>
        </p:nvSpPr>
        <p:spPr>
          <a:xfrm>
            <a:off x="6476541" y="1630342"/>
            <a:ext cx="4955458" cy="4513480"/>
          </a:xfrm>
          <a:prstGeom prst="rect">
            <a:avLst/>
          </a:prstGeom>
        </p:spPr>
        <p:txBody>
          <a:bodyPr wrap="square">
            <a:spAutoFit/>
          </a:bodyPr>
          <a:lstStyle/>
          <a:p>
            <a:pPr marL="342900" indent="-342900" algn="just" rtl="1">
              <a:lnSpc>
                <a:spcPct val="200000"/>
              </a:lnSpc>
              <a:buFont typeface="+mj-lt"/>
              <a:buAutoNum type="arabicPeriod" startAt="2"/>
            </a:pPr>
            <a:r>
              <a:rPr lang="ar-SA" dirty="0">
                <a:solidFill>
                  <a:srgbClr val="FF0000"/>
                </a:solidFill>
                <a:latin typeface="Alexandria Light" pitchFamily="2" charset="-78"/>
                <a:cs typeface="Alexandria Light" pitchFamily="2" charset="-78"/>
              </a:rPr>
              <a:t>المسافة الاجتماعية (علم القرب):</a:t>
            </a:r>
            <a:endParaRPr lang="en-US" dirty="0">
              <a:solidFill>
                <a:srgbClr val="FF0000"/>
              </a:solidFill>
              <a:latin typeface="Alexandria Light" pitchFamily="2" charset="-78"/>
              <a:cs typeface="Alexandria Light" pitchFamily="2" charset="-78"/>
            </a:endParaRPr>
          </a:p>
          <a:p>
            <a:pPr marL="285750" indent="-285750" algn="just" rtl="1">
              <a:lnSpc>
                <a:spcPct val="200000"/>
              </a:lnSpc>
              <a:buFont typeface="Arial" panose="020B0604020202020204" pitchFamily="34" charset="0"/>
              <a:buChar char="•"/>
            </a:pPr>
            <a:r>
              <a:rPr lang="ar-SA" sz="1600" dirty="0">
                <a:latin typeface="Alexandria Light" pitchFamily="2" charset="-78"/>
                <a:cs typeface="Alexandria Light" pitchFamily="2" charset="-78"/>
              </a:rPr>
              <a:t>علم القرب هو كيفية إنشاء الناس للمساحة والمسافة واستخدامها، وكذلك كيفية تصرفهم لحماية تلك المساحة والدفاع عنها.</a:t>
            </a:r>
          </a:p>
          <a:p>
            <a:pPr marL="285750" indent="-285750" algn="just" rtl="1">
              <a:lnSpc>
                <a:spcPct val="200000"/>
              </a:lnSpc>
              <a:buFont typeface="Arial" panose="020B0604020202020204" pitchFamily="34" charset="0"/>
              <a:buChar char="•"/>
            </a:pPr>
            <a:r>
              <a:rPr lang="ar-SA" sz="1600" dirty="0">
                <a:latin typeface="Alexandria Light" pitchFamily="2" charset="-78"/>
                <a:cs typeface="Alexandria Light" pitchFamily="2" charset="-78"/>
              </a:rPr>
              <a:t>إن تجاوز حدودنا</a:t>
            </a:r>
            <a:r>
              <a:rPr lang="en-US" sz="1600" dirty="0">
                <a:latin typeface="Alexandria Light" pitchFamily="2" charset="-78"/>
                <a:cs typeface="Alexandria Light" pitchFamily="2" charset="-78"/>
              </a:rPr>
              <a:t> </a:t>
            </a:r>
            <a:r>
              <a:rPr lang="ar-SA" sz="1600" dirty="0">
                <a:latin typeface="Alexandria Light" pitchFamily="2" charset="-78"/>
                <a:cs typeface="Alexandria Light" pitchFamily="2" charset="-78"/>
              </a:rPr>
              <a:t>ومساحتنا الشخصية قد يكون ضارًا في البيئات التجارية والمهنية.</a:t>
            </a:r>
          </a:p>
          <a:p>
            <a:pPr marL="285750" indent="-285750" algn="just" rtl="1">
              <a:lnSpc>
                <a:spcPct val="200000"/>
              </a:lnSpc>
              <a:buFont typeface="Arial" panose="020B0604020202020204" pitchFamily="34" charset="0"/>
              <a:buChar char="•"/>
            </a:pPr>
            <a:r>
              <a:rPr lang="ar-SA" sz="1600" dirty="0">
                <a:latin typeface="Alexandria Light" pitchFamily="2" charset="-78"/>
                <a:cs typeface="Alexandria Light" pitchFamily="2" charset="-78"/>
              </a:rPr>
              <a:t>علاقاتنا مع الآخرين، والسلطة والمكانة، وخلفياتنا الثقافية تحدد مدى قربنا جسديًا من الآخرين ومدى قربنا من الآخرين..</a:t>
            </a:r>
          </a:p>
        </p:txBody>
      </p:sp>
      <p:sp>
        <p:nvSpPr>
          <p:cNvPr id="4" name="TextBox 3">
            <a:extLst>
              <a:ext uri="{FF2B5EF4-FFF2-40B4-BE49-F238E27FC236}">
                <a16:creationId xmlns:a16="http://schemas.microsoft.com/office/drawing/2014/main" id="{A6014121-2BE9-1A9D-3A13-103185D5F9E2}"/>
              </a:ext>
            </a:extLst>
          </p:cNvPr>
          <p:cNvSpPr txBox="1"/>
          <p:nvPr/>
        </p:nvSpPr>
        <p:spPr>
          <a:xfrm>
            <a:off x="0" y="6646605"/>
            <a:ext cx="1747520" cy="261610"/>
          </a:xfrm>
          <a:prstGeom prst="rect">
            <a:avLst/>
          </a:prstGeom>
          <a:noFill/>
          <a:ln>
            <a:solidFill>
              <a:schemeClr val="bg1"/>
            </a:solidFill>
          </a:ln>
        </p:spPr>
        <p:txBody>
          <a:bodyPr wrap="square" rtlCol="0">
            <a:spAutoFit/>
          </a:bodyPr>
          <a:lstStyle/>
          <a:p>
            <a:r>
              <a:rPr lang="en-US" sz="1100" dirty="0">
                <a:latin typeface="Alexandria" pitchFamily="2" charset="-78"/>
                <a:cs typeface="Alexandria" pitchFamily="2" charset="-78"/>
              </a:rPr>
              <a:t>Dr. Raef Baraka</a:t>
            </a:r>
          </a:p>
        </p:txBody>
      </p:sp>
    </p:spTree>
    <p:extLst>
      <p:ext uri="{BB962C8B-B14F-4D97-AF65-F5344CB8AC3E}">
        <p14:creationId xmlns:p14="http://schemas.microsoft.com/office/powerpoint/2010/main" val="79062277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10"/>
                                        </p:tgtEl>
                                        <p:attrNameLst>
                                          <p:attrName>style.visibility</p:attrName>
                                        </p:attrNameLst>
                                      </p:cBhvr>
                                      <p:to>
                                        <p:strVal val="visible"/>
                                      </p:to>
                                    </p:set>
                                    <p:anim calcmode="lin" valueType="num">
                                      <p:cBhvr additive="base">
                                        <p:cTn id="13" dur="500" fill="hold"/>
                                        <p:tgtEl>
                                          <p:spTgt spid="10"/>
                                        </p:tgtEl>
                                        <p:attrNameLst>
                                          <p:attrName>ppt_x</p:attrName>
                                        </p:attrNameLst>
                                      </p:cBhvr>
                                      <p:tavLst>
                                        <p:tav tm="0">
                                          <p:val>
                                            <p:strVal val="#ppt_x"/>
                                          </p:val>
                                        </p:tav>
                                        <p:tav tm="100000">
                                          <p:val>
                                            <p:strVal val="#ppt_x"/>
                                          </p:val>
                                        </p:tav>
                                      </p:tavLst>
                                    </p:anim>
                                    <p:anim calcmode="lin" valueType="num">
                                      <p:cBhvr additive="base">
                                        <p:cTn id="14"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10" grpId="0"/>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459DE74-BDF5-0640-B9FA-F9AFB262C75D}"/>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C21602B2-21C5-38C7-4DBB-80D0E1631C1D}"/>
              </a:ext>
            </a:extLst>
          </p:cNvPr>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3BF9C148-8926-1843-1D4C-5F04C91B9E0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2" name="Rectangle 1">
            <a:extLst>
              <a:ext uri="{FF2B5EF4-FFF2-40B4-BE49-F238E27FC236}">
                <a16:creationId xmlns:a16="http://schemas.microsoft.com/office/drawing/2014/main" id="{EF1AB8C3-3A5F-0C57-7129-180BC1CBD6D7}"/>
              </a:ext>
            </a:extLst>
          </p:cNvPr>
          <p:cNvSpPr/>
          <p:nvPr/>
        </p:nvSpPr>
        <p:spPr>
          <a:xfrm>
            <a:off x="496488" y="634335"/>
            <a:ext cx="7387672" cy="400110"/>
          </a:xfrm>
          <a:prstGeom prst="rect">
            <a:avLst/>
          </a:prstGeom>
        </p:spPr>
        <p:txBody>
          <a:bodyPr wrap="square">
            <a:spAutoFit/>
          </a:bodyPr>
          <a:lstStyle/>
          <a:p>
            <a:r>
              <a:rPr lang="en-US" sz="2000" b="1" dirty="0">
                <a:solidFill>
                  <a:srgbClr val="00B0F0"/>
                </a:solidFill>
                <a:latin typeface="Alexandria" charset="0"/>
                <a:cs typeface="Alexandria" charset="0"/>
              </a:rPr>
              <a:t>Codes of Nonverbal Communication</a:t>
            </a:r>
          </a:p>
        </p:txBody>
      </p:sp>
      <p:sp>
        <p:nvSpPr>
          <p:cNvPr id="9" name="TextBox 8">
            <a:extLst>
              <a:ext uri="{FF2B5EF4-FFF2-40B4-BE49-F238E27FC236}">
                <a16:creationId xmlns:a16="http://schemas.microsoft.com/office/drawing/2014/main" id="{B58DC77E-A7E6-8564-DAF7-AF4E7671047B}"/>
              </a:ext>
            </a:extLst>
          </p:cNvPr>
          <p:cNvSpPr txBox="1"/>
          <p:nvPr/>
        </p:nvSpPr>
        <p:spPr>
          <a:xfrm>
            <a:off x="6729323" y="648421"/>
            <a:ext cx="4828492" cy="400110"/>
          </a:xfrm>
          <a:prstGeom prst="rect">
            <a:avLst/>
          </a:prstGeom>
          <a:noFill/>
        </p:spPr>
        <p:txBody>
          <a:bodyPr wrap="square" rtlCol="0">
            <a:spAutoFit/>
          </a:bodyPr>
          <a:lstStyle/>
          <a:p>
            <a:pPr algn="r"/>
            <a:r>
              <a:rPr lang="ar-SA" sz="2000" b="1" dirty="0">
                <a:solidFill>
                  <a:srgbClr val="00B0F0"/>
                </a:solidFill>
                <a:latin typeface="Alexandria" charset="0"/>
                <a:cs typeface="Alexandria" charset="0"/>
              </a:rPr>
              <a:t>قواعد التواصل غير اللفظي</a:t>
            </a:r>
            <a:endParaRPr lang="en-US" sz="2000" b="1" dirty="0">
              <a:solidFill>
                <a:srgbClr val="00B0F0"/>
              </a:solidFill>
              <a:latin typeface="Alexandria" charset="0"/>
              <a:cs typeface="Alexandria" charset="0"/>
            </a:endParaRPr>
          </a:p>
        </p:txBody>
      </p:sp>
      <p:sp>
        <p:nvSpPr>
          <p:cNvPr id="3" name="Rectangle: Rounded Corners 2">
            <a:extLst>
              <a:ext uri="{FF2B5EF4-FFF2-40B4-BE49-F238E27FC236}">
                <a16:creationId xmlns:a16="http://schemas.microsoft.com/office/drawing/2014/main" id="{1676DFC9-5D98-55EB-91BD-AEF43B1E2D01}"/>
              </a:ext>
            </a:extLst>
          </p:cNvPr>
          <p:cNvSpPr/>
          <p:nvPr/>
        </p:nvSpPr>
        <p:spPr>
          <a:xfrm>
            <a:off x="638242" y="1704014"/>
            <a:ext cx="5457757" cy="479747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 name="Rectangle: Rounded Corners 24">
            <a:extLst>
              <a:ext uri="{FF2B5EF4-FFF2-40B4-BE49-F238E27FC236}">
                <a16:creationId xmlns:a16="http://schemas.microsoft.com/office/drawing/2014/main" id="{B63B00EC-2228-EB4A-4E13-88A468808152}"/>
              </a:ext>
            </a:extLst>
          </p:cNvPr>
          <p:cNvSpPr/>
          <p:nvPr/>
        </p:nvSpPr>
        <p:spPr>
          <a:xfrm>
            <a:off x="6440129" y="1704014"/>
            <a:ext cx="5113628" cy="479747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dirty="0"/>
              <a:t>حل النزاعات: يمكن أن يكون التواصل وجهاً لوجه فعالاً في حل النزاعات، لأنه يسمح بالتفاعل في الوقت الفعلي، والاستماع النشط، والفرصة لمعالجة المخاوف بشكل مباشر.</a:t>
            </a:r>
            <a:endParaRPr lang="en-US" dirty="0"/>
          </a:p>
        </p:txBody>
      </p:sp>
      <p:sp>
        <p:nvSpPr>
          <p:cNvPr id="7" name="Rectangle 6">
            <a:extLst>
              <a:ext uri="{FF2B5EF4-FFF2-40B4-BE49-F238E27FC236}">
                <a16:creationId xmlns:a16="http://schemas.microsoft.com/office/drawing/2014/main" id="{F202DCBD-E384-5729-12AC-FEC67848047F}"/>
              </a:ext>
            </a:extLst>
          </p:cNvPr>
          <p:cNvSpPr/>
          <p:nvPr/>
        </p:nvSpPr>
        <p:spPr>
          <a:xfrm>
            <a:off x="845574" y="1600844"/>
            <a:ext cx="4955458" cy="4944367"/>
          </a:xfrm>
          <a:prstGeom prst="rect">
            <a:avLst/>
          </a:prstGeom>
        </p:spPr>
        <p:txBody>
          <a:bodyPr wrap="square">
            <a:spAutoFit/>
          </a:bodyPr>
          <a:lstStyle/>
          <a:p>
            <a:pPr marL="342900" indent="-342900" algn="just">
              <a:lnSpc>
                <a:spcPct val="200000"/>
              </a:lnSpc>
              <a:buFont typeface="+mj-lt"/>
              <a:buAutoNum type="arabicPeriod" startAt="2"/>
            </a:pPr>
            <a:r>
              <a:rPr lang="en-US" sz="1600" dirty="0">
                <a:solidFill>
                  <a:srgbClr val="FF0000"/>
                </a:solidFill>
                <a:latin typeface="Alexandria Light" pitchFamily="2" charset="-78"/>
                <a:cs typeface="Alexandria Light" pitchFamily="2" charset="-78"/>
              </a:rPr>
              <a:t>Space (Proxemics):</a:t>
            </a:r>
          </a:p>
          <a:p>
            <a:pPr marL="457200" indent="-457200" algn="just">
              <a:lnSpc>
                <a:spcPct val="200000"/>
              </a:lnSpc>
              <a:buFont typeface="Arial" panose="020B0604020202020204" pitchFamily="34" charset="0"/>
              <a:buChar char="•"/>
            </a:pPr>
            <a:r>
              <a:rPr lang="en-US" sz="1600" b="1" dirty="0">
                <a:solidFill>
                  <a:schemeClr val="accent6">
                    <a:lumMod val="50000"/>
                  </a:schemeClr>
                </a:solidFill>
                <a:latin typeface="Alexandria Light" pitchFamily="2" charset="-78"/>
                <a:cs typeface="Alexandria Light" pitchFamily="2" charset="-78"/>
              </a:rPr>
              <a:t>The personal zone </a:t>
            </a:r>
            <a:r>
              <a:rPr lang="en-US" sz="1600" dirty="0">
                <a:latin typeface="Alexandria Light" pitchFamily="2" charset="-78"/>
                <a:cs typeface="Alexandria Light" pitchFamily="2" charset="-78"/>
              </a:rPr>
              <a:t>(18 inches to about 4 feet) is reserved for personal relationships with casual acquaintances and friends. The social zone (4 to 12 feet) is the distance at which we usually talk to strangers or conduct business. If you went to your professor’s office to discuss a grade, for example, you would most likely remain at a distance of 4 to 12 feet.</a:t>
            </a:r>
            <a:endParaRPr lang="tr-TR" sz="1600" dirty="0">
              <a:latin typeface="Alexandria Light" pitchFamily="2" charset="-78"/>
              <a:cs typeface="Alexandria Light" pitchFamily="2" charset="-78"/>
            </a:endParaRPr>
          </a:p>
        </p:txBody>
      </p:sp>
      <p:sp>
        <p:nvSpPr>
          <p:cNvPr id="10" name="Rectangle 9">
            <a:extLst>
              <a:ext uri="{FF2B5EF4-FFF2-40B4-BE49-F238E27FC236}">
                <a16:creationId xmlns:a16="http://schemas.microsoft.com/office/drawing/2014/main" id="{2901E0A7-CD12-32CB-A4C6-00B8A953DD99}"/>
              </a:ext>
            </a:extLst>
          </p:cNvPr>
          <p:cNvSpPr/>
          <p:nvPr/>
        </p:nvSpPr>
        <p:spPr>
          <a:xfrm>
            <a:off x="6476541" y="1630342"/>
            <a:ext cx="4955458" cy="4724370"/>
          </a:xfrm>
          <a:prstGeom prst="rect">
            <a:avLst/>
          </a:prstGeom>
        </p:spPr>
        <p:txBody>
          <a:bodyPr wrap="square">
            <a:spAutoFit/>
          </a:bodyPr>
          <a:lstStyle/>
          <a:p>
            <a:pPr marL="342900" indent="-342900" algn="just" rtl="1">
              <a:lnSpc>
                <a:spcPct val="200000"/>
              </a:lnSpc>
              <a:buFont typeface="+mj-lt"/>
              <a:buAutoNum type="arabicPeriod" startAt="2"/>
            </a:pPr>
            <a:r>
              <a:rPr lang="ar-SA" sz="1700" dirty="0">
                <a:solidFill>
                  <a:srgbClr val="FF0000"/>
                </a:solidFill>
                <a:latin typeface="Alexandria Light" pitchFamily="2" charset="-78"/>
                <a:cs typeface="Alexandria Light" pitchFamily="2" charset="-78"/>
              </a:rPr>
              <a:t>المسافة الاجتماعية (علم القرب):</a:t>
            </a:r>
            <a:endParaRPr lang="en-US" sz="1700" dirty="0">
              <a:solidFill>
                <a:srgbClr val="FF0000"/>
              </a:solidFill>
              <a:latin typeface="Alexandria Light" pitchFamily="2" charset="-78"/>
              <a:cs typeface="Alexandria Light" pitchFamily="2" charset="-78"/>
            </a:endParaRPr>
          </a:p>
          <a:p>
            <a:pPr marL="285750" indent="-285750" algn="just" rtl="1">
              <a:lnSpc>
                <a:spcPct val="200000"/>
              </a:lnSpc>
              <a:buFont typeface="Arial" panose="020B0604020202020204" pitchFamily="34" charset="0"/>
              <a:buChar char="•"/>
            </a:pPr>
            <a:r>
              <a:rPr lang="ar-SA" sz="1700" b="1" dirty="0">
                <a:solidFill>
                  <a:schemeClr val="accent6">
                    <a:lumMod val="50000"/>
                  </a:schemeClr>
                </a:solidFill>
                <a:latin typeface="Alexandria Light" pitchFamily="2" charset="-78"/>
                <a:cs typeface="Alexandria Light" pitchFamily="2" charset="-78"/>
              </a:rPr>
              <a:t>المنطقة الشخصية </a:t>
            </a:r>
            <a:r>
              <a:rPr lang="ar-SA" sz="1700" dirty="0">
                <a:latin typeface="Alexandria Light" pitchFamily="2" charset="-78"/>
                <a:cs typeface="Alexandria Light" pitchFamily="2" charset="-78"/>
              </a:rPr>
              <a:t>(18 بوصة إلى حوالي 4 أقدام) مخصصة للعلاقات الشخصية مع المعارف والأصدقاء غير الرسميين. المنطقة الاجتماعية (4 إلى 12 قدمًا) هي المسافة التي نتحدث بها عادةً مع الغرباء أو نجري الأعمال التجارية. إذا ذهبت إلى مكتب أستاذك لمناقشة درجة ما، على سبيل المثال، فمن المرجح أن تظل على مسافة 4 إلى 12 قدمًا.</a:t>
            </a:r>
          </a:p>
        </p:txBody>
      </p:sp>
      <p:sp>
        <p:nvSpPr>
          <p:cNvPr id="4" name="TextBox 3">
            <a:extLst>
              <a:ext uri="{FF2B5EF4-FFF2-40B4-BE49-F238E27FC236}">
                <a16:creationId xmlns:a16="http://schemas.microsoft.com/office/drawing/2014/main" id="{7B3D2946-ECC7-BC89-F666-A7945DC4E2B2}"/>
              </a:ext>
            </a:extLst>
          </p:cNvPr>
          <p:cNvSpPr txBox="1"/>
          <p:nvPr/>
        </p:nvSpPr>
        <p:spPr>
          <a:xfrm>
            <a:off x="0" y="6646605"/>
            <a:ext cx="1747520" cy="261610"/>
          </a:xfrm>
          <a:prstGeom prst="rect">
            <a:avLst/>
          </a:prstGeom>
          <a:noFill/>
          <a:ln>
            <a:solidFill>
              <a:schemeClr val="bg1"/>
            </a:solidFill>
          </a:ln>
        </p:spPr>
        <p:txBody>
          <a:bodyPr wrap="square" rtlCol="0">
            <a:spAutoFit/>
          </a:bodyPr>
          <a:lstStyle/>
          <a:p>
            <a:r>
              <a:rPr lang="en-US" sz="1100" dirty="0">
                <a:latin typeface="Alexandria" pitchFamily="2" charset="-78"/>
                <a:cs typeface="Alexandria" pitchFamily="2" charset="-78"/>
              </a:rPr>
              <a:t>Dr. Raef Baraka</a:t>
            </a:r>
          </a:p>
        </p:txBody>
      </p:sp>
    </p:spTree>
    <p:extLst>
      <p:ext uri="{BB962C8B-B14F-4D97-AF65-F5344CB8AC3E}">
        <p14:creationId xmlns:p14="http://schemas.microsoft.com/office/powerpoint/2010/main" val="380256516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10"/>
                                        </p:tgtEl>
                                        <p:attrNameLst>
                                          <p:attrName>style.visibility</p:attrName>
                                        </p:attrNameLst>
                                      </p:cBhvr>
                                      <p:to>
                                        <p:strVal val="visible"/>
                                      </p:to>
                                    </p:set>
                                    <p:anim calcmode="lin" valueType="num">
                                      <p:cBhvr additive="base">
                                        <p:cTn id="13" dur="500" fill="hold"/>
                                        <p:tgtEl>
                                          <p:spTgt spid="10"/>
                                        </p:tgtEl>
                                        <p:attrNameLst>
                                          <p:attrName>ppt_x</p:attrName>
                                        </p:attrNameLst>
                                      </p:cBhvr>
                                      <p:tavLst>
                                        <p:tav tm="0">
                                          <p:val>
                                            <p:strVal val="#ppt_x"/>
                                          </p:val>
                                        </p:tav>
                                        <p:tav tm="100000">
                                          <p:val>
                                            <p:strVal val="#ppt_x"/>
                                          </p:val>
                                        </p:tav>
                                      </p:tavLst>
                                    </p:anim>
                                    <p:anim calcmode="lin" valueType="num">
                                      <p:cBhvr additive="base">
                                        <p:cTn id="14"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10" grpId="0"/>
    </p:bld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3D0B681-A389-3FE8-F98A-3B40020E70E8}"/>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D47F553A-EFCB-5A8B-135C-4744A0A76FBB}"/>
              </a:ext>
            </a:extLst>
          </p:cNvPr>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0C056142-4DD0-8BDB-7F11-062C270CF487}"/>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2" name="Rectangle 1">
            <a:extLst>
              <a:ext uri="{FF2B5EF4-FFF2-40B4-BE49-F238E27FC236}">
                <a16:creationId xmlns:a16="http://schemas.microsoft.com/office/drawing/2014/main" id="{3DC1890F-F161-F9CE-E909-960F99FB888F}"/>
              </a:ext>
            </a:extLst>
          </p:cNvPr>
          <p:cNvSpPr/>
          <p:nvPr/>
        </p:nvSpPr>
        <p:spPr>
          <a:xfrm>
            <a:off x="496488" y="634335"/>
            <a:ext cx="7387672" cy="400110"/>
          </a:xfrm>
          <a:prstGeom prst="rect">
            <a:avLst/>
          </a:prstGeom>
        </p:spPr>
        <p:txBody>
          <a:bodyPr wrap="square">
            <a:spAutoFit/>
          </a:bodyPr>
          <a:lstStyle/>
          <a:p>
            <a:r>
              <a:rPr lang="en-US" sz="2000" b="1" dirty="0">
                <a:solidFill>
                  <a:srgbClr val="00B0F0"/>
                </a:solidFill>
                <a:latin typeface="Alexandria" charset="0"/>
                <a:cs typeface="Alexandria" charset="0"/>
              </a:rPr>
              <a:t>Codes of Nonverbal Communication</a:t>
            </a:r>
          </a:p>
        </p:txBody>
      </p:sp>
      <p:sp>
        <p:nvSpPr>
          <p:cNvPr id="9" name="TextBox 8">
            <a:extLst>
              <a:ext uri="{FF2B5EF4-FFF2-40B4-BE49-F238E27FC236}">
                <a16:creationId xmlns:a16="http://schemas.microsoft.com/office/drawing/2014/main" id="{BDE739F0-863D-F108-40DD-D52383C34E93}"/>
              </a:ext>
            </a:extLst>
          </p:cNvPr>
          <p:cNvSpPr txBox="1"/>
          <p:nvPr/>
        </p:nvSpPr>
        <p:spPr>
          <a:xfrm>
            <a:off x="6729323" y="648421"/>
            <a:ext cx="4828492" cy="400110"/>
          </a:xfrm>
          <a:prstGeom prst="rect">
            <a:avLst/>
          </a:prstGeom>
          <a:noFill/>
        </p:spPr>
        <p:txBody>
          <a:bodyPr wrap="square" rtlCol="0">
            <a:spAutoFit/>
          </a:bodyPr>
          <a:lstStyle/>
          <a:p>
            <a:pPr algn="r"/>
            <a:r>
              <a:rPr lang="ar-SA" sz="2000" b="1" dirty="0">
                <a:solidFill>
                  <a:srgbClr val="00B0F0"/>
                </a:solidFill>
                <a:latin typeface="Alexandria" charset="0"/>
                <a:cs typeface="Alexandria" charset="0"/>
              </a:rPr>
              <a:t>قواعد التواصل غير اللفظي</a:t>
            </a:r>
            <a:endParaRPr lang="en-US" sz="2000" b="1" dirty="0">
              <a:solidFill>
                <a:srgbClr val="00B0F0"/>
              </a:solidFill>
              <a:latin typeface="Alexandria" charset="0"/>
              <a:cs typeface="Alexandria" charset="0"/>
            </a:endParaRPr>
          </a:p>
        </p:txBody>
      </p:sp>
      <p:sp>
        <p:nvSpPr>
          <p:cNvPr id="3" name="Rectangle: Rounded Corners 2">
            <a:extLst>
              <a:ext uri="{FF2B5EF4-FFF2-40B4-BE49-F238E27FC236}">
                <a16:creationId xmlns:a16="http://schemas.microsoft.com/office/drawing/2014/main" id="{63CF0D2D-11A2-1EEA-0BC3-911543A0D9FA}"/>
              </a:ext>
            </a:extLst>
          </p:cNvPr>
          <p:cNvSpPr/>
          <p:nvPr/>
        </p:nvSpPr>
        <p:spPr>
          <a:xfrm>
            <a:off x="638242" y="1704014"/>
            <a:ext cx="5457757" cy="479747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 name="Rectangle: Rounded Corners 24">
            <a:extLst>
              <a:ext uri="{FF2B5EF4-FFF2-40B4-BE49-F238E27FC236}">
                <a16:creationId xmlns:a16="http://schemas.microsoft.com/office/drawing/2014/main" id="{E0E1A40F-ED1E-0018-4ED9-E12C634BD884}"/>
              </a:ext>
            </a:extLst>
          </p:cNvPr>
          <p:cNvSpPr/>
          <p:nvPr/>
        </p:nvSpPr>
        <p:spPr>
          <a:xfrm>
            <a:off x="6440129" y="1704014"/>
            <a:ext cx="5113628" cy="479747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dirty="0"/>
              <a:t>حل النزاعات: يمكن أن يكون التواصل وجهاً لوجه فعالاً في حل النزاعات، لأنه يسمح بالتفاعل في الوقت الفعلي، والاستماع النشط، والفرصة لمعالجة المخاوف بشكل مباشر.</a:t>
            </a:r>
            <a:endParaRPr lang="en-US" dirty="0"/>
          </a:p>
        </p:txBody>
      </p:sp>
      <p:sp>
        <p:nvSpPr>
          <p:cNvPr id="7" name="Rectangle 6">
            <a:extLst>
              <a:ext uri="{FF2B5EF4-FFF2-40B4-BE49-F238E27FC236}">
                <a16:creationId xmlns:a16="http://schemas.microsoft.com/office/drawing/2014/main" id="{ACF67749-748A-92BA-02BD-ED5E1CE5F506}"/>
              </a:ext>
            </a:extLst>
          </p:cNvPr>
          <p:cNvSpPr/>
          <p:nvPr/>
        </p:nvSpPr>
        <p:spPr>
          <a:xfrm>
            <a:off x="845574" y="1600844"/>
            <a:ext cx="4955458" cy="4442819"/>
          </a:xfrm>
          <a:prstGeom prst="rect">
            <a:avLst/>
          </a:prstGeom>
        </p:spPr>
        <p:txBody>
          <a:bodyPr wrap="square">
            <a:spAutoFit/>
          </a:bodyPr>
          <a:lstStyle/>
          <a:p>
            <a:pPr marL="342900" indent="-342900" algn="just">
              <a:lnSpc>
                <a:spcPct val="200000"/>
              </a:lnSpc>
              <a:buFont typeface="+mj-lt"/>
              <a:buAutoNum type="arabicPeriod" startAt="2"/>
            </a:pPr>
            <a:r>
              <a:rPr lang="en-US" dirty="0">
                <a:solidFill>
                  <a:srgbClr val="FF0000"/>
                </a:solidFill>
                <a:latin typeface="Alexandria Light" pitchFamily="2" charset="-78"/>
                <a:cs typeface="Alexandria Light" pitchFamily="2" charset="-78"/>
              </a:rPr>
              <a:t>Space (Proxemics):</a:t>
            </a:r>
          </a:p>
          <a:p>
            <a:pPr marL="457200" indent="-457200" algn="just">
              <a:lnSpc>
                <a:spcPct val="200000"/>
              </a:lnSpc>
              <a:buFont typeface="Arial" panose="020B0604020202020204" pitchFamily="34" charset="0"/>
              <a:buChar char="•"/>
            </a:pPr>
            <a:r>
              <a:rPr lang="en-US" b="1" dirty="0">
                <a:solidFill>
                  <a:schemeClr val="accent6">
                    <a:lumMod val="50000"/>
                  </a:schemeClr>
                </a:solidFill>
                <a:latin typeface="Alexandria Light" pitchFamily="2" charset="-78"/>
                <a:cs typeface="Alexandria Light" pitchFamily="2" charset="-78"/>
              </a:rPr>
              <a:t>The public zone </a:t>
            </a:r>
            <a:r>
              <a:rPr lang="en-US" dirty="0">
                <a:latin typeface="Alexandria Light" pitchFamily="2" charset="-78"/>
                <a:cs typeface="Alexandria Light" pitchFamily="2" charset="-78"/>
              </a:rPr>
              <a:t>(more than 12 feet) refers to the distance typical of large, formal, public events. In large lecture classrooms, campaign rallies, or public speeches, the distance between speaker and audience is usually more than 12 feet.</a:t>
            </a:r>
            <a:endParaRPr lang="tr-TR" dirty="0">
              <a:latin typeface="Alexandria Light" pitchFamily="2" charset="-78"/>
              <a:cs typeface="Alexandria Light" pitchFamily="2" charset="-78"/>
            </a:endParaRPr>
          </a:p>
        </p:txBody>
      </p:sp>
      <p:sp>
        <p:nvSpPr>
          <p:cNvPr id="10" name="Rectangle 9">
            <a:extLst>
              <a:ext uri="{FF2B5EF4-FFF2-40B4-BE49-F238E27FC236}">
                <a16:creationId xmlns:a16="http://schemas.microsoft.com/office/drawing/2014/main" id="{3650D9D2-DEC0-630C-4637-1E42EF6FF681}"/>
              </a:ext>
            </a:extLst>
          </p:cNvPr>
          <p:cNvSpPr/>
          <p:nvPr/>
        </p:nvSpPr>
        <p:spPr>
          <a:xfrm>
            <a:off x="6476541" y="1630342"/>
            <a:ext cx="4955458" cy="3950377"/>
          </a:xfrm>
          <a:prstGeom prst="rect">
            <a:avLst/>
          </a:prstGeom>
        </p:spPr>
        <p:txBody>
          <a:bodyPr wrap="square">
            <a:spAutoFit/>
          </a:bodyPr>
          <a:lstStyle/>
          <a:p>
            <a:pPr marL="342900" indent="-342900" algn="just" rtl="1">
              <a:lnSpc>
                <a:spcPct val="200000"/>
              </a:lnSpc>
              <a:buFont typeface="+mj-lt"/>
              <a:buAutoNum type="arabicPeriod" startAt="2"/>
            </a:pPr>
            <a:r>
              <a:rPr lang="ar-SA" sz="2000" dirty="0">
                <a:solidFill>
                  <a:srgbClr val="FF0000"/>
                </a:solidFill>
                <a:latin typeface="Alexandria Light" pitchFamily="2" charset="-78"/>
                <a:cs typeface="Alexandria Light" pitchFamily="2" charset="-78"/>
              </a:rPr>
              <a:t>المسافة الاجتماعية (علم القرب):</a:t>
            </a:r>
            <a:endParaRPr lang="en-US" sz="2000" dirty="0">
              <a:solidFill>
                <a:srgbClr val="FF0000"/>
              </a:solidFill>
              <a:latin typeface="Alexandria Light" pitchFamily="2" charset="-78"/>
              <a:cs typeface="Alexandria Light" pitchFamily="2" charset="-78"/>
            </a:endParaRPr>
          </a:p>
          <a:p>
            <a:pPr marL="285750" indent="-285750" algn="just" rtl="1">
              <a:lnSpc>
                <a:spcPct val="200000"/>
              </a:lnSpc>
              <a:buFont typeface="Arial" panose="020B0604020202020204" pitchFamily="34" charset="0"/>
              <a:buChar char="•"/>
            </a:pPr>
            <a:r>
              <a:rPr lang="ar-SA" b="1" dirty="0">
                <a:solidFill>
                  <a:schemeClr val="accent6">
                    <a:lumMod val="50000"/>
                  </a:schemeClr>
                </a:solidFill>
                <a:latin typeface="Alexandria Light" pitchFamily="2" charset="-78"/>
                <a:cs typeface="Alexandria Light" pitchFamily="2" charset="-78"/>
              </a:rPr>
              <a:t>المنطقة العامة </a:t>
            </a:r>
            <a:r>
              <a:rPr lang="ar-SA" dirty="0">
                <a:latin typeface="Alexandria Light" pitchFamily="2" charset="-78"/>
                <a:cs typeface="Alexandria Light" pitchFamily="2" charset="-78"/>
              </a:rPr>
              <a:t>(أكثر من 12 قدمًا) تشير</a:t>
            </a:r>
            <a:r>
              <a:rPr lang="en-US" dirty="0">
                <a:latin typeface="Alexandria Light" pitchFamily="2" charset="-78"/>
                <a:cs typeface="Alexandria Light" pitchFamily="2" charset="-78"/>
              </a:rPr>
              <a:t> </a:t>
            </a:r>
            <a:r>
              <a:rPr lang="ar-SA" dirty="0">
                <a:latin typeface="Alexandria Light" pitchFamily="2" charset="-78"/>
                <a:cs typeface="Alexandria Light" pitchFamily="2" charset="-78"/>
              </a:rPr>
              <a:t>إلى المسافة النموذجية للأحداث العامة الرسمية الكبيرة. في قاعات المحاضرات الكبيرة أو التجمعات الانتخابية أو الخطب العامة، تكون المسافة بين المتحدث والجمهور عادةً أكثر من 12 قدمًا.</a:t>
            </a:r>
          </a:p>
        </p:txBody>
      </p:sp>
      <p:sp>
        <p:nvSpPr>
          <p:cNvPr id="4" name="TextBox 3">
            <a:extLst>
              <a:ext uri="{FF2B5EF4-FFF2-40B4-BE49-F238E27FC236}">
                <a16:creationId xmlns:a16="http://schemas.microsoft.com/office/drawing/2014/main" id="{B788E497-764D-B682-0FAB-73B9FCC4A076}"/>
              </a:ext>
            </a:extLst>
          </p:cNvPr>
          <p:cNvSpPr txBox="1"/>
          <p:nvPr/>
        </p:nvSpPr>
        <p:spPr>
          <a:xfrm>
            <a:off x="0" y="6646605"/>
            <a:ext cx="1747520" cy="261610"/>
          </a:xfrm>
          <a:prstGeom prst="rect">
            <a:avLst/>
          </a:prstGeom>
          <a:noFill/>
          <a:ln>
            <a:solidFill>
              <a:schemeClr val="bg1"/>
            </a:solidFill>
          </a:ln>
        </p:spPr>
        <p:txBody>
          <a:bodyPr wrap="square" rtlCol="0">
            <a:spAutoFit/>
          </a:bodyPr>
          <a:lstStyle/>
          <a:p>
            <a:r>
              <a:rPr lang="en-US" sz="1100" dirty="0">
                <a:latin typeface="Alexandria" pitchFamily="2" charset="-78"/>
                <a:cs typeface="Alexandria" pitchFamily="2" charset="-78"/>
              </a:rPr>
              <a:t>Dr. Raef Baraka</a:t>
            </a:r>
          </a:p>
        </p:txBody>
      </p:sp>
    </p:spTree>
    <p:extLst>
      <p:ext uri="{BB962C8B-B14F-4D97-AF65-F5344CB8AC3E}">
        <p14:creationId xmlns:p14="http://schemas.microsoft.com/office/powerpoint/2010/main" val="80474338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10"/>
                                        </p:tgtEl>
                                        <p:attrNameLst>
                                          <p:attrName>style.visibility</p:attrName>
                                        </p:attrNameLst>
                                      </p:cBhvr>
                                      <p:to>
                                        <p:strVal val="visible"/>
                                      </p:to>
                                    </p:set>
                                    <p:anim calcmode="lin" valueType="num">
                                      <p:cBhvr additive="base">
                                        <p:cTn id="13" dur="500" fill="hold"/>
                                        <p:tgtEl>
                                          <p:spTgt spid="10"/>
                                        </p:tgtEl>
                                        <p:attrNameLst>
                                          <p:attrName>ppt_x</p:attrName>
                                        </p:attrNameLst>
                                      </p:cBhvr>
                                      <p:tavLst>
                                        <p:tav tm="0">
                                          <p:val>
                                            <p:strVal val="#ppt_x"/>
                                          </p:val>
                                        </p:tav>
                                        <p:tav tm="100000">
                                          <p:val>
                                            <p:strVal val="#ppt_x"/>
                                          </p:val>
                                        </p:tav>
                                      </p:tavLst>
                                    </p:anim>
                                    <p:anim calcmode="lin" valueType="num">
                                      <p:cBhvr additive="base">
                                        <p:cTn id="14"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10" grpId="0"/>
    </p:bld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060B2BD-C490-5315-1222-0B5B09DE2CAC}"/>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151D7A10-AF33-9B13-FF00-10DD1C40E5A1}"/>
              </a:ext>
            </a:extLst>
          </p:cNvPr>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460FD5F3-2A7A-3233-8AF1-C680E81E2BB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2" name="Rectangle 1">
            <a:extLst>
              <a:ext uri="{FF2B5EF4-FFF2-40B4-BE49-F238E27FC236}">
                <a16:creationId xmlns:a16="http://schemas.microsoft.com/office/drawing/2014/main" id="{5630C3D8-6D37-F2C8-A80A-65ABA4DAC1CD}"/>
              </a:ext>
            </a:extLst>
          </p:cNvPr>
          <p:cNvSpPr/>
          <p:nvPr/>
        </p:nvSpPr>
        <p:spPr>
          <a:xfrm>
            <a:off x="496488" y="634335"/>
            <a:ext cx="7387672" cy="400110"/>
          </a:xfrm>
          <a:prstGeom prst="rect">
            <a:avLst/>
          </a:prstGeom>
        </p:spPr>
        <p:txBody>
          <a:bodyPr wrap="square">
            <a:spAutoFit/>
          </a:bodyPr>
          <a:lstStyle/>
          <a:p>
            <a:r>
              <a:rPr lang="en-US" sz="2000" b="1" dirty="0">
                <a:solidFill>
                  <a:srgbClr val="00B0F0"/>
                </a:solidFill>
                <a:latin typeface="Alexandria" charset="0"/>
                <a:cs typeface="Alexandria" charset="0"/>
              </a:rPr>
              <a:t>Codes of Nonverbal Communication</a:t>
            </a:r>
          </a:p>
        </p:txBody>
      </p:sp>
      <p:sp>
        <p:nvSpPr>
          <p:cNvPr id="9" name="TextBox 8">
            <a:extLst>
              <a:ext uri="{FF2B5EF4-FFF2-40B4-BE49-F238E27FC236}">
                <a16:creationId xmlns:a16="http://schemas.microsoft.com/office/drawing/2014/main" id="{3ACAFAD0-264E-3FA2-CB65-EFA3613B0DD9}"/>
              </a:ext>
            </a:extLst>
          </p:cNvPr>
          <p:cNvSpPr txBox="1"/>
          <p:nvPr/>
        </p:nvSpPr>
        <p:spPr>
          <a:xfrm>
            <a:off x="6729323" y="648421"/>
            <a:ext cx="4828492" cy="400110"/>
          </a:xfrm>
          <a:prstGeom prst="rect">
            <a:avLst/>
          </a:prstGeom>
          <a:noFill/>
        </p:spPr>
        <p:txBody>
          <a:bodyPr wrap="square" rtlCol="0">
            <a:spAutoFit/>
          </a:bodyPr>
          <a:lstStyle/>
          <a:p>
            <a:pPr algn="r"/>
            <a:r>
              <a:rPr lang="ar-SA" sz="2000" b="1" dirty="0">
                <a:solidFill>
                  <a:srgbClr val="00B0F0"/>
                </a:solidFill>
                <a:latin typeface="Alexandria" charset="0"/>
                <a:cs typeface="Alexandria" charset="0"/>
              </a:rPr>
              <a:t>قواعد التواصل غير اللفظي</a:t>
            </a:r>
            <a:endParaRPr lang="en-US" sz="2000" b="1" dirty="0">
              <a:solidFill>
                <a:srgbClr val="00B0F0"/>
              </a:solidFill>
              <a:latin typeface="Alexandria" charset="0"/>
              <a:cs typeface="Alexandria" charset="0"/>
            </a:endParaRPr>
          </a:p>
        </p:txBody>
      </p:sp>
      <p:sp>
        <p:nvSpPr>
          <p:cNvPr id="3" name="Rectangle: Rounded Corners 2">
            <a:extLst>
              <a:ext uri="{FF2B5EF4-FFF2-40B4-BE49-F238E27FC236}">
                <a16:creationId xmlns:a16="http://schemas.microsoft.com/office/drawing/2014/main" id="{C9F83048-AB00-E23B-E232-236A47A6D365}"/>
              </a:ext>
            </a:extLst>
          </p:cNvPr>
          <p:cNvSpPr/>
          <p:nvPr/>
        </p:nvSpPr>
        <p:spPr>
          <a:xfrm>
            <a:off x="638242" y="1704014"/>
            <a:ext cx="5457757" cy="479747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 name="Rectangle: Rounded Corners 24">
            <a:extLst>
              <a:ext uri="{FF2B5EF4-FFF2-40B4-BE49-F238E27FC236}">
                <a16:creationId xmlns:a16="http://schemas.microsoft.com/office/drawing/2014/main" id="{8702B136-0F97-816D-93D6-D0CF7BE760CB}"/>
              </a:ext>
            </a:extLst>
          </p:cNvPr>
          <p:cNvSpPr/>
          <p:nvPr/>
        </p:nvSpPr>
        <p:spPr>
          <a:xfrm>
            <a:off x="6440129" y="1704014"/>
            <a:ext cx="5113628" cy="479747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dirty="0"/>
              <a:t>حل النزاعات: يمكن أن يكون التواصل وجهاً لوجه فعالاً في حل النزاعات، لأنه يسمح بالتفاعل في الوقت الفعلي، والاستماع النشط، والفرصة لمعالجة المخاوف بشكل مباشر.</a:t>
            </a:r>
            <a:endParaRPr lang="en-US" dirty="0"/>
          </a:p>
        </p:txBody>
      </p:sp>
      <p:sp>
        <p:nvSpPr>
          <p:cNvPr id="7" name="Rectangle 6">
            <a:extLst>
              <a:ext uri="{FF2B5EF4-FFF2-40B4-BE49-F238E27FC236}">
                <a16:creationId xmlns:a16="http://schemas.microsoft.com/office/drawing/2014/main" id="{D80A5B31-8CE8-F9ED-D801-A426C879148E}"/>
              </a:ext>
            </a:extLst>
          </p:cNvPr>
          <p:cNvSpPr/>
          <p:nvPr/>
        </p:nvSpPr>
        <p:spPr>
          <a:xfrm>
            <a:off x="845574" y="1679500"/>
            <a:ext cx="4955458" cy="4852034"/>
          </a:xfrm>
          <a:prstGeom prst="rect">
            <a:avLst/>
          </a:prstGeom>
        </p:spPr>
        <p:txBody>
          <a:bodyPr wrap="square">
            <a:spAutoFit/>
          </a:bodyPr>
          <a:lstStyle/>
          <a:p>
            <a:pPr marL="342900" indent="-342900" algn="just">
              <a:lnSpc>
                <a:spcPct val="150000"/>
              </a:lnSpc>
              <a:buFont typeface="+mj-lt"/>
              <a:buAutoNum type="arabicPeriod" startAt="3"/>
            </a:pPr>
            <a:r>
              <a:rPr lang="en-US" sz="1600" dirty="0">
                <a:solidFill>
                  <a:srgbClr val="FF0000"/>
                </a:solidFill>
                <a:latin typeface="Alexandria Light" pitchFamily="2" charset="-78"/>
                <a:cs typeface="Alexandria Light" pitchFamily="2" charset="-78"/>
              </a:rPr>
              <a:t>Environment:</a:t>
            </a:r>
          </a:p>
          <a:p>
            <a:pPr marL="457200" indent="-457200" algn="just">
              <a:lnSpc>
                <a:spcPct val="150000"/>
              </a:lnSpc>
              <a:buFont typeface="Arial" panose="020B0604020202020204" pitchFamily="34" charset="0"/>
              <a:buChar char="•"/>
            </a:pPr>
            <a:r>
              <a:rPr lang="en-US" sz="1600" dirty="0">
                <a:latin typeface="Alexandria Light" pitchFamily="2" charset="-78"/>
                <a:cs typeface="Alexandria Light" pitchFamily="2" charset="-78"/>
              </a:rPr>
              <a:t>The constructed or natural surroundings that influence your communicative decisions, attitude, and mood are termed the environment.</a:t>
            </a:r>
          </a:p>
          <a:p>
            <a:pPr marL="457200" indent="-457200" algn="just">
              <a:lnSpc>
                <a:spcPct val="150000"/>
              </a:lnSpc>
              <a:buFont typeface="Arial" panose="020B0604020202020204" pitchFamily="34" charset="0"/>
              <a:buChar char="•"/>
            </a:pPr>
            <a:r>
              <a:rPr lang="en-US" sz="1600" dirty="0">
                <a:latin typeface="Alexandria Light" pitchFamily="2" charset="-78"/>
                <a:cs typeface="Alexandria Light" pitchFamily="2" charset="-78"/>
              </a:rPr>
              <a:t>People are influenced by environmental factors such as architecture, design, doors,</a:t>
            </a:r>
          </a:p>
          <a:p>
            <a:pPr marL="457200" indent="-457200" algn="just">
              <a:lnSpc>
                <a:spcPct val="150000"/>
              </a:lnSpc>
              <a:buFont typeface="Arial" panose="020B0604020202020204" pitchFamily="34" charset="0"/>
              <a:buChar char="•"/>
            </a:pPr>
            <a:r>
              <a:rPr lang="en-US" sz="1600" dirty="0">
                <a:latin typeface="Alexandria Light" pitchFamily="2" charset="-78"/>
                <a:cs typeface="Alexandria Light" pitchFamily="2" charset="-78"/>
              </a:rPr>
              <a:t>windows, color, lighting, smell, seating arrangements, temperature, and cleanliness.</a:t>
            </a:r>
          </a:p>
          <a:p>
            <a:pPr marL="457200" indent="-457200" algn="just">
              <a:lnSpc>
                <a:spcPct val="150000"/>
              </a:lnSpc>
              <a:buFont typeface="Arial" panose="020B0604020202020204" pitchFamily="34" charset="0"/>
              <a:buChar char="•"/>
            </a:pPr>
            <a:r>
              <a:rPr lang="en-US" sz="1600" dirty="0">
                <a:latin typeface="Alexandria Light" pitchFamily="2" charset="-78"/>
                <a:cs typeface="Alexandria Light" pitchFamily="2" charset="-78"/>
              </a:rPr>
              <a:t>The way we perceive our environment and the environments of others is an important</a:t>
            </a:r>
          </a:p>
          <a:p>
            <a:pPr marL="457200" indent="-457200" algn="just">
              <a:lnSpc>
                <a:spcPct val="150000"/>
              </a:lnSpc>
              <a:buFont typeface="Arial" panose="020B0604020202020204" pitchFamily="34" charset="0"/>
              <a:buChar char="•"/>
            </a:pPr>
            <a:r>
              <a:rPr lang="en-US" sz="1600" dirty="0">
                <a:latin typeface="Alexandria Light" pitchFamily="2" charset="-78"/>
                <a:cs typeface="Alexandria Light" pitchFamily="2" charset="-78"/>
              </a:rPr>
              <a:t>factor in how we respond.</a:t>
            </a:r>
            <a:endParaRPr lang="tr-TR" sz="1600" dirty="0">
              <a:latin typeface="Alexandria Light" pitchFamily="2" charset="-78"/>
              <a:cs typeface="Alexandria Light" pitchFamily="2" charset="-78"/>
            </a:endParaRPr>
          </a:p>
        </p:txBody>
      </p:sp>
      <p:sp>
        <p:nvSpPr>
          <p:cNvPr id="10" name="Rectangle 9">
            <a:extLst>
              <a:ext uri="{FF2B5EF4-FFF2-40B4-BE49-F238E27FC236}">
                <a16:creationId xmlns:a16="http://schemas.microsoft.com/office/drawing/2014/main" id="{6C57DBB4-5D8A-5A56-FDAA-BCBDBCF28F1C}"/>
              </a:ext>
            </a:extLst>
          </p:cNvPr>
          <p:cNvSpPr/>
          <p:nvPr/>
        </p:nvSpPr>
        <p:spPr>
          <a:xfrm>
            <a:off x="6476541" y="1630342"/>
            <a:ext cx="4955458" cy="4021037"/>
          </a:xfrm>
          <a:prstGeom prst="rect">
            <a:avLst/>
          </a:prstGeom>
        </p:spPr>
        <p:txBody>
          <a:bodyPr wrap="square">
            <a:spAutoFit/>
          </a:bodyPr>
          <a:lstStyle/>
          <a:p>
            <a:pPr marL="342900" indent="-342900" algn="just" rtl="1">
              <a:lnSpc>
                <a:spcPct val="200000"/>
              </a:lnSpc>
              <a:buFont typeface="+mj-lt"/>
              <a:buAutoNum type="arabicPeriod" startAt="3"/>
            </a:pPr>
            <a:r>
              <a:rPr lang="ar-SA" dirty="0">
                <a:solidFill>
                  <a:srgbClr val="FF0000"/>
                </a:solidFill>
                <a:latin typeface="Alexandria Light" pitchFamily="2" charset="-78"/>
                <a:cs typeface="Alexandria Light" pitchFamily="2" charset="-78"/>
              </a:rPr>
              <a:t>البيئة المحيطة:</a:t>
            </a:r>
            <a:endParaRPr lang="en-US" dirty="0">
              <a:solidFill>
                <a:srgbClr val="FF0000"/>
              </a:solidFill>
              <a:latin typeface="Alexandria Light" pitchFamily="2" charset="-78"/>
              <a:cs typeface="Alexandria Light" pitchFamily="2" charset="-78"/>
            </a:endParaRPr>
          </a:p>
          <a:p>
            <a:pPr marL="285750" indent="-285750" algn="just" rtl="1">
              <a:lnSpc>
                <a:spcPct val="200000"/>
              </a:lnSpc>
              <a:buFont typeface="Arial" panose="020B0604020202020204" pitchFamily="34" charset="0"/>
              <a:buChar char="•"/>
            </a:pPr>
            <a:r>
              <a:rPr lang="ar-SA" sz="1600" dirty="0">
                <a:latin typeface="Alexandria Light" pitchFamily="2" charset="-78"/>
                <a:cs typeface="Alexandria Light" pitchFamily="2" charset="-78"/>
              </a:rPr>
              <a:t>تُسمى البيئة المحيطة بالبيئة المصطنعة أو الطبيعية التي تؤثر على قراراتك التواصلية وموقفك ومزاجك.</a:t>
            </a:r>
          </a:p>
          <a:p>
            <a:pPr marL="285750" indent="-285750" algn="just" rtl="1">
              <a:lnSpc>
                <a:spcPct val="200000"/>
              </a:lnSpc>
              <a:buFont typeface="Arial" panose="020B0604020202020204" pitchFamily="34" charset="0"/>
              <a:buChar char="•"/>
            </a:pPr>
            <a:r>
              <a:rPr lang="ar-SA" sz="1600" dirty="0">
                <a:latin typeface="Alexandria Light" pitchFamily="2" charset="-78"/>
                <a:cs typeface="Alexandria Light" pitchFamily="2" charset="-78"/>
              </a:rPr>
              <a:t>يتأثر الناس بالعوامل البيئية مثل الهندسة المعمارية والتصميم والأبواب والنوافذ والألوان والإضاءة والرائحة وترتيبات الجلوس ودرجة الحرارة والنظافة.</a:t>
            </a:r>
          </a:p>
          <a:p>
            <a:pPr marL="285750" indent="-285750" algn="just" rtl="1">
              <a:lnSpc>
                <a:spcPct val="200000"/>
              </a:lnSpc>
              <a:buFont typeface="Arial" panose="020B0604020202020204" pitchFamily="34" charset="0"/>
              <a:buChar char="•"/>
            </a:pPr>
            <a:r>
              <a:rPr lang="ar-SA" sz="1600" dirty="0">
                <a:latin typeface="Alexandria Light" pitchFamily="2" charset="-78"/>
                <a:cs typeface="Alexandria Light" pitchFamily="2" charset="-78"/>
              </a:rPr>
              <a:t>إن الطريقة التي ندرك بها بيئتنا وبيئات الآخرين تشكل عاملاً مهمًا في كيفية استجابتنا.</a:t>
            </a:r>
          </a:p>
        </p:txBody>
      </p:sp>
      <p:sp>
        <p:nvSpPr>
          <p:cNvPr id="4" name="TextBox 3">
            <a:extLst>
              <a:ext uri="{FF2B5EF4-FFF2-40B4-BE49-F238E27FC236}">
                <a16:creationId xmlns:a16="http://schemas.microsoft.com/office/drawing/2014/main" id="{888B27A7-848E-069A-2AF9-F7F2B6C7636C}"/>
              </a:ext>
            </a:extLst>
          </p:cNvPr>
          <p:cNvSpPr txBox="1"/>
          <p:nvPr/>
        </p:nvSpPr>
        <p:spPr>
          <a:xfrm>
            <a:off x="0" y="6646605"/>
            <a:ext cx="1747520" cy="261610"/>
          </a:xfrm>
          <a:prstGeom prst="rect">
            <a:avLst/>
          </a:prstGeom>
          <a:noFill/>
          <a:ln>
            <a:solidFill>
              <a:schemeClr val="bg1"/>
            </a:solidFill>
          </a:ln>
        </p:spPr>
        <p:txBody>
          <a:bodyPr wrap="square" rtlCol="0">
            <a:spAutoFit/>
          </a:bodyPr>
          <a:lstStyle/>
          <a:p>
            <a:r>
              <a:rPr lang="en-US" sz="1100" dirty="0">
                <a:latin typeface="Alexandria" pitchFamily="2" charset="-78"/>
                <a:cs typeface="Alexandria" pitchFamily="2" charset="-78"/>
              </a:rPr>
              <a:t>Dr. Raef Baraka</a:t>
            </a:r>
          </a:p>
        </p:txBody>
      </p:sp>
    </p:spTree>
    <p:extLst>
      <p:ext uri="{BB962C8B-B14F-4D97-AF65-F5344CB8AC3E}">
        <p14:creationId xmlns:p14="http://schemas.microsoft.com/office/powerpoint/2010/main" val="115324042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10"/>
                                        </p:tgtEl>
                                        <p:attrNameLst>
                                          <p:attrName>style.visibility</p:attrName>
                                        </p:attrNameLst>
                                      </p:cBhvr>
                                      <p:to>
                                        <p:strVal val="visible"/>
                                      </p:to>
                                    </p:set>
                                    <p:anim calcmode="lin" valueType="num">
                                      <p:cBhvr additive="base">
                                        <p:cTn id="13" dur="500" fill="hold"/>
                                        <p:tgtEl>
                                          <p:spTgt spid="10"/>
                                        </p:tgtEl>
                                        <p:attrNameLst>
                                          <p:attrName>ppt_x</p:attrName>
                                        </p:attrNameLst>
                                      </p:cBhvr>
                                      <p:tavLst>
                                        <p:tav tm="0">
                                          <p:val>
                                            <p:strVal val="#ppt_x"/>
                                          </p:val>
                                        </p:tav>
                                        <p:tav tm="100000">
                                          <p:val>
                                            <p:strVal val="#ppt_x"/>
                                          </p:val>
                                        </p:tav>
                                      </p:tavLst>
                                    </p:anim>
                                    <p:anim calcmode="lin" valueType="num">
                                      <p:cBhvr additive="base">
                                        <p:cTn id="14"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10" grpId="0"/>
    </p:bld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FB8B272-2E27-E413-CEA0-D22CA986581D}"/>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3AAA5E39-2E46-1EE0-35D6-584D4BE0DFF8}"/>
              </a:ext>
            </a:extLst>
          </p:cNvPr>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F075035D-CD26-F6DE-9AFA-84E6EED7DE76}"/>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2" name="Rectangle 1">
            <a:extLst>
              <a:ext uri="{FF2B5EF4-FFF2-40B4-BE49-F238E27FC236}">
                <a16:creationId xmlns:a16="http://schemas.microsoft.com/office/drawing/2014/main" id="{E3CFBABD-EFA5-E811-23CE-23181C3D2314}"/>
              </a:ext>
            </a:extLst>
          </p:cNvPr>
          <p:cNvSpPr/>
          <p:nvPr/>
        </p:nvSpPr>
        <p:spPr>
          <a:xfrm>
            <a:off x="496488" y="634335"/>
            <a:ext cx="7387672" cy="400110"/>
          </a:xfrm>
          <a:prstGeom prst="rect">
            <a:avLst/>
          </a:prstGeom>
        </p:spPr>
        <p:txBody>
          <a:bodyPr wrap="square">
            <a:spAutoFit/>
          </a:bodyPr>
          <a:lstStyle/>
          <a:p>
            <a:r>
              <a:rPr lang="en-US" sz="2000" b="1" dirty="0">
                <a:solidFill>
                  <a:srgbClr val="00B0F0"/>
                </a:solidFill>
                <a:latin typeface="Alexandria" charset="0"/>
                <a:cs typeface="Alexandria" charset="0"/>
              </a:rPr>
              <a:t>Codes of Nonverbal Communication</a:t>
            </a:r>
          </a:p>
        </p:txBody>
      </p:sp>
      <p:sp>
        <p:nvSpPr>
          <p:cNvPr id="9" name="TextBox 8">
            <a:extLst>
              <a:ext uri="{FF2B5EF4-FFF2-40B4-BE49-F238E27FC236}">
                <a16:creationId xmlns:a16="http://schemas.microsoft.com/office/drawing/2014/main" id="{F6736445-814E-FEAB-AA64-EA2583E6812F}"/>
              </a:ext>
            </a:extLst>
          </p:cNvPr>
          <p:cNvSpPr txBox="1"/>
          <p:nvPr/>
        </p:nvSpPr>
        <p:spPr>
          <a:xfrm>
            <a:off x="6729323" y="648421"/>
            <a:ext cx="4828492" cy="400110"/>
          </a:xfrm>
          <a:prstGeom prst="rect">
            <a:avLst/>
          </a:prstGeom>
          <a:noFill/>
        </p:spPr>
        <p:txBody>
          <a:bodyPr wrap="square" rtlCol="0">
            <a:spAutoFit/>
          </a:bodyPr>
          <a:lstStyle/>
          <a:p>
            <a:pPr algn="r"/>
            <a:r>
              <a:rPr lang="ar-SA" sz="2000" b="1" dirty="0">
                <a:solidFill>
                  <a:srgbClr val="00B0F0"/>
                </a:solidFill>
                <a:latin typeface="Alexandria" charset="0"/>
                <a:cs typeface="Alexandria" charset="0"/>
              </a:rPr>
              <a:t>قواعد التواصل غير اللفظي</a:t>
            </a:r>
            <a:endParaRPr lang="en-US" sz="2000" b="1" dirty="0">
              <a:solidFill>
                <a:srgbClr val="00B0F0"/>
              </a:solidFill>
              <a:latin typeface="Alexandria" charset="0"/>
              <a:cs typeface="Alexandria" charset="0"/>
            </a:endParaRPr>
          </a:p>
        </p:txBody>
      </p:sp>
      <p:sp>
        <p:nvSpPr>
          <p:cNvPr id="3" name="Rectangle: Rounded Corners 2">
            <a:extLst>
              <a:ext uri="{FF2B5EF4-FFF2-40B4-BE49-F238E27FC236}">
                <a16:creationId xmlns:a16="http://schemas.microsoft.com/office/drawing/2014/main" id="{C15871B7-4AE6-45E0-73F7-351EA57588D5}"/>
              </a:ext>
            </a:extLst>
          </p:cNvPr>
          <p:cNvSpPr/>
          <p:nvPr/>
        </p:nvSpPr>
        <p:spPr>
          <a:xfrm>
            <a:off x="638242" y="1704014"/>
            <a:ext cx="5457757" cy="479747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 name="Rectangle: Rounded Corners 24">
            <a:extLst>
              <a:ext uri="{FF2B5EF4-FFF2-40B4-BE49-F238E27FC236}">
                <a16:creationId xmlns:a16="http://schemas.microsoft.com/office/drawing/2014/main" id="{0D5A4454-345C-637E-CD55-E6B6F789EDB7}"/>
              </a:ext>
            </a:extLst>
          </p:cNvPr>
          <p:cNvSpPr/>
          <p:nvPr/>
        </p:nvSpPr>
        <p:spPr>
          <a:xfrm>
            <a:off x="6440129" y="1704014"/>
            <a:ext cx="5113628" cy="479747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dirty="0"/>
              <a:t>حل النزاعات: يمكن أن يكون التواصل وجهاً لوجه فعالاً في حل النزاعات، لأنه يسمح بالتفاعل في الوقت الفعلي، والاستماع النشط، والفرصة لمعالجة المخاوف بشكل مباشر.</a:t>
            </a:r>
            <a:endParaRPr lang="en-US" dirty="0"/>
          </a:p>
        </p:txBody>
      </p:sp>
      <p:sp>
        <p:nvSpPr>
          <p:cNvPr id="7" name="Rectangle 6">
            <a:extLst>
              <a:ext uri="{FF2B5EF4-FFF2-40B4-BE49-F238E27FC236}">
                <a16:creationId xmlns:a16="http://schemas.microsoft.com/office/drawing/2014/main" id="{E13C3EF3-B038-6F56-FF53-5B258664AECC}"/>
              </a:ext>
            </a:extLst>
          </p:cNvPr>
          <p:cNvSpPr/>
          <p:nvPr/>
        </p:nvSpPr>
        <p:spPr>
          <a:xfrm>
            <a:off x="760001" y="1679500"/>
            <a:ext cx="5041031" cy="4903394"/>
          </a:xfrm>
          <a:prstGeom prst="rect">
            <a:avLst/>
          </a:prstGeom>
        </p:spPr>
        <p:txBody>
          <a:bodyPr wrap="square">
            <a:spAutoFit/>
          </a:bodyPr>
          <a:lstStyle/>
          <a:p>
            <a:pPr marL="342900" indent="-342900" algn="just">
              <a:lnSpc>
                <a:spcPct val="150000"/>
              </a:lnSpc>
              <a:buFont typeface="+mj-lt"/>
              <a:buAutoNum type="arabicPeriod" startAt="4"/>
            </a:pPr>
            <a:r>
              <a:rPr lang="en-US" sz="1400" dirty="0">
                <a:solidFill>
                  <a:srgbClr val="FF0000"/>
                </a:solidFill>
                <a:latin typeface="Alexandria Light" pitchFamily="2" charset="-78"/>
                <a:cs typeface="Alexandria Light" pitchFamily="2" charset="-78"/>
              </a:rPr>
              <a:t>Physical Appearance (Artifacts):</a:t>
            </a:r>
          </a:p>
          <a:p>
            <a:pPr marL="457200" indent="-457200" algn="just">
              <a:lnSpc>
                <a:spcPct val="150000"/>
              </a:lnSpc>
              <a:buFont typeface="Arial" panose="020B0604020202020204" pitchFamily="34" charset="0"/>
              <a:buChar char="•"/>
            </a:pPr>
            <a:r>
              <a:rPr lang="en-US" sz="1400" dirty="0">
                <a:latin typeface="Alexandria Light" pitchFamily="2" charset="-78"/>
                <a:cs typeface="Alexandria Light" pitchFamily="2" charset="-78"/>
              </a:rPr>
              <a:t>Physical appearance—“the way our bodies and overall appearance nonverbally communicate to others and impact our view of ourselves in everyday life”.</a:t>
            </a:r>
          </a:p>
          <a:p>
            <a:pPr marL="457200" indent="-457200" algn="just">
              <a:lnSpc>
                <a:spcPct val="150000"/>
              </a:lnSpc>
              <a:buFont typeface="Arial" panose="020B0604020202020204" pitchFamily="34" charset="0"/>
              <a:buChar char="•"/>
            </a:pPr>
            <a:r>
              <a:rPr lang="en-US" sz="1400" dirty="0">
                <a:latin typeface="Alexandria Light" pitchFamily="2" charset="-78"/>
                <a:cs typeface="Alexandria Light" pitchFamily="2" charset="-78"/>
              </a:rPr>
              <a:t>Making the connection between physical appearance and nonverbal communication is important for two reasons:</a:t>
            </a:r>
          </a:p>
          <a:p>
            <a:pPr marL="457200" indent="-457200" algn="just">
              <a:lnSpc>
                <a:spcPct val="150000"/>
              </a:lnSpc>
              <a:buFont typeface="Arial" panose="020B0604020202020204" pitchFamily="34" charset="0"/>
              <a:buChar char="•"/>
            </a:pPr>
            <a:r>
              <a:rPr lang="en-US" sz="1400" b="1" dirty="0">
                <a:solidFill>
                  <a:schemeClr val="accent6">
                    <a:lumMod val="50000"/>
                  </a:schemeClr>
                </a:solidFill>
                <a:latin typeface="Alexandria Light" pitchFamily="2" charset="-78"/>
                <a:cs typeface="Alexandria Light" pitchFamily="2" charset="-78"/>
              </a:rPr>
              <a:t>(1) The way we represent ourselves and our physical appearance reveals a lot about who we are, and </a:t>
            </a:r>
          </a:p>
          <a:p>
            <a:pPr marL="457200" indent="-457200" algn="just">
              <a:lnSpc>
                <a:spcPct val="150000"/>
              </a:lnSpc>
              <a:buFont typeface="Arial" panose="020B0604020202020204" pitchFamily="34" charset="0"/>
              <a:buChar char="•"/>
            </a:pPr>
            <a:r>
              <a:rPr lang="en-US" sz="1400" b="1" dirty="0">
                <a:solidFill>
                  <a:schemeClr val="accent6">
                    <a:lumMod val="50000"/>
                  </a:schemeClr>
                </a:solidFill>
                <a:latin typeface="Alexandria Light" pitchFamily="2" charset="-78"/>
                <a:cs typeface="Alexandria Light" pitchFamily="2" charset="-78"/>
              </a:rPr>
              <a:t>(2) the physical appearance of other people influences our perception of them, how we talk to them, how approachable they are, how attractive or unattractive we think they are, and so on. </a:t>
            </a:r>
            <a:endParaRPr lang="tr-TR" sz="1400" b="1" dirty="0">
              <a:solidFill>
                <a:schemeClr val="accent6">
                  <a:lumMod val="50000"/>
                </a:schemeClr>
              </a:solidFill>
              <a:latin typeface="Alexandria Light" pitchFamily="2" charset="-78"/>
              <a:cs typeface="Alexandria Light" pitchFamily="2" charset="-78"/>
            </a:endParaRPr>
          </a:p>
        </p:txBody>
      </p:sp>
      <p:sp>
        <p:nvSpPr>
          <p:cNvPr id="10" name="Rectangle 9">
            <a:extLst>
              <a:ext uri="{FF2B5EF4-FFF2-40B4-BE49-F238E27FC236}">
                <a16:creationId xmlns:a16="http://schemas.microsoft.com/office/drawing/2014/main" id="{23559B00-71DC-7EEE-7B58-8AA905905329}"/>
              </a:ext>
            </a:extLst>
          </p:cNvPr>
          <p:cNvSpPr/>
          <p:nvPr/>
        </p:nvSpPr>
        <p:spPr>
          <a:xfrm>
            <a:off x="6476541" y="1630342"/>
            <a:ext cx="4955458" cy="4830233"/>
          </a:xfrm>
          <a:prstGeom prst="rect">
            <a:avLst/>
          </a:prstGeom>
        </p:spPr>
        <p:txBody>
          <a:bodyPr wrap="square">
            <a:spAutoFit/>
          </a:bodyPr>
          <a:lstStyle/>
          <a:p>
            <a:pPr marL="342900" indent="-342900" algn="just" rtl="1">
              <a:lnSpc>
                <a:spcPct val="200000"/>
              </a:lnSpc>
              <a:buFont typeface="+mj-lt"/>
              <a:buAutoNum type="arabicPeriod" startAt="4"/>
            </a:pPr>
            <a:r>
              <a:rPr lang="ar-SA" sz="1600" dirty="0">
                <a:solidFill>
                  <a:srgbClr val="FF0000"/>
                </a:solidFill>
                <a:latin typeface="Alexandria Light" pitchFamily="2" charset="-78"/>
                <a:cs typeface="Alexandria Light" pitchFamily="2" charset="-78"/>
              </a:rPr>
              <a:t>المظهر الجسدي (القطع الأثرية):</a:t>
            </a:r>
            <a:endParaRPr lang="en-US" sz="1600" dirty="0">
              <a:solidFill>
                <a:srgbClr val="FF0000"/>
              </a:solidFill>
              <a:latin typeface="Alexandria Light" pitchFamily="2" charset="-78"/>
              <a:cs typeface="Alexandria Light" pitchFamily="2" charset="-78"/>
            </a:endParaRPr>
          </a:p>
          <a:p>
            <a:pPr marL="285750" indent="-285750" algn="just" rtl="1">
              <a:lnSpc>
                <a:spcPct val="200000"/>
              </a:lnSpc>
              <a:buFont typeface="Arial" panose="020B0604020202020204" pitchFamily="34" charset="0"/>
              <a:buChar char="•"/>
            </a:pPr>
            <a:r>
              <a:rPr lang="ar-SA" sz="1400" b="1" dirty="0">
                <a:solidFill>
                  <a:schemeClr val="accent6">
                    <a:lumMod val="50000"/>
                  </a:schemeClr>
                </a:solidFill>
                <a:latin typeface="Alexandria Light" pitchFamily="2" charset="-78"/>
                <a:cs typeface="Alexandria Light" pitchFamily="2" charset="-78"/>
              </a:rPr>
              <a:t>المظهر الجسدي </a:t>
            </a:r>
            <a:r>
              <a:rPr lang="ar-SA" sz="1400" dirty="0">
                <a:latin typeface="Alexandria Light" pitchFamily="2" charset="-78"/>
                <a:cs typeface="Alexandria Light" pitchFamily="2" charset="-78"/>
              </a:rPr>
              <a:t>- "الطريقة التي تتواصل بها أجسادنا ومظهرنا العام مع الآخرين بشكل غير لفظي وتؤثر على نظرتنا لأنفسنا في الحياة اليومية".</a:t>
            </a:r>
          </a:p>
          <a:p>
            <a:pPr marL="285750" indent="-285750" algn="just" rtl="1">
              <a:lnSpc>
                <a:spcPct val="200000"/>
              </a:lnSpc>
              <a:buFont typeface="Arial" panose="020B0604020202020204" pitchFamily="34" charset="0"/>
              <a:buChar char="•"/>
            </a:pPr>
            <a:r>
              <a:rPr lang="ar-SA" sz="1400" dirty="0">
                <a:latin typeface="Alexandria Light" pitchFamily="2" charset="-78"/>
                <a:cs typeface="Alexandria Light" pitchFamily="2" charset="-78"/>
              </a:rPr>
              <a:t>إن الربط بين المظهر الجسدي والتواصل غير اللفظي أمر مهم لسببين:</a:t>
            </a:r>
          </a:p>
          <a:p>
            <a:pPr marL="285750" indent="-285750" algn="just" rtl="1">
              <a:lnSpc>
                <a:spcPct val="200000"/>
              </a:lnSpc>
              <a:buFont typeface="Arial" panose="020B0604020202020204" pitchFamily="34" charset="0"/>
              <a:buChar char="•"/>
            </a:pPr>
            <a:r>
              <a:rPr lang="ar-SA" sz="1400" b="1" dirty="0">
                <a:solidFill>
                  <a:schemeClr val="accent6">
                    <a:lumMod val="50000"/>
                  </a:schemeClr>
                </a:solidFill>
                <a:latin typeface="Alexandria Light" pitchFamily="2" charset="-78"/>
                <a:cs typeface="Alexandria Light" pitchFamily="2" charset="-78"/>
              </a:rPr>
              <a:t>(1) الطريقة التي نمثل بها أنفسنا ومظهرنا الجسدي تكشف الكثير عن هويتنا، و</a:t>
            </a:r>
          </a:p>
          <a:p>
            <a:pPr marL="285750" indent="-285750" algn="just" rtl="1">
              <a:lnSpc>
                <a:spcPct val="200000"/>
              </a:lnSpc>
              <a:buFont typeface="Arial" panose="020B0604020202020204" pitchFamily="34" charset="0"/>
              <a:buChar char="•"/>
            </a:pPr>
            <a:r>
              <a:rPr lang="ar-SA" sz="1400" b="1" dirty="0">
                <a:solidFill>
                  <a:schemeClr val="accent6">
                    <a:lumMod val="50000"/>
                  </a:schemeClr>
                </a:solidFill>
                <a:latin typeface="Alexandria Light" pitchFamily="2" charset="-78"/>
                <a:cs typeface="Alexandria Light" pitchFamily="2" charset="-78"/>
              </a:rPr>
              <a:t>(2) المظهر الجسدي للأشخاص الآخرين يؤثر على تصورنا لهم، وكيف نتحدث معهم، ومدى سهولة التعامل معهم، ومدى جاذبيتهم أو عدم جاذبيتهم في نظرنا، وما إلى ذلك.</a:t>
            </a:r>
          </a:p>
        </p:txBody>
      </p:sp>
      <p:sp>
        <p:nvSpPr>
          <p:cNvPr id="4" name="TextBox 3">
            <a:extLst>
              <a:ext uri="{FF2B5EF4-FFF2-40B4-BE49-F238E27FC236}">
                <a16:creationId xmlns:a16="http://schemas.microsoft.com/office/drawing/2014/main" id="{290D8850-4463-727C-9A3C-32C2AA5283AA}"/>
              </a:ext>
            </a:extLst>
          </p:cNvPr>
          <p:cNvSpPr txBox="1"/>
          <p:nvPr/>
        </p:nvSpPr>
        <p:spPr>
          <a:xfrm>
            <a:off x="0" y="6646605"/>
            <a:ext cx="1747520" cy="261610"/>
          </a:xfrm>
          <a:prstGeom prst="rect">
            <a:avLst/>
          </a:prstGeom>
          <a:noFill/>
          <a:ln>
            <a:solidFill>
              <a:schemeClr val="bg1"/>
            </a:solidFill>
          </a:ln>
        </p:spPr>
        <p:txBody>
          <a:bodyPr wrap="square" rtlCol="0">
            <a:spAutoFit/>
          </a:bodyPr>
          <a:lstStyle/>
          <a:p>
            <a:r>
              <a:rPr lang="en-US" sz="1100" dirty="0">
                <a:latin typeface="Alexandria" pitchFamily="2" charset="-78"/>
                <a:cs typeface="Alexandria" pitchFamily="2" charset="-78"/>
              </a:rPr>
              <a:t>Dr. Raef Baraka</a:t>
            </a:r>
          </a:p>
        </p:txBody>
      </p:sp>
    </p:spTree>
    <p:extLst>
      <p:ext uri="{BB962C8B-B14F-4D97-AF65-F5344CB8AC3E}">
        <p14:creationId xmlns:p14="http://schemas.microsoft.com/office/powerpoint/2010/main" val="356768235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10"/>
                                        </p:tgtEl>
                                        <p:attrNameLst>
                                          <p:attrName>style.visibility</p:attrName>
                                        </p:attrNameLst>
                                      </p:cBhvr>
                                      <p:to>
                                        <p:strVal val="visible"/>
                                      </p:to>
                                    </p:set>
                                    <p:anim calcmode="lin" valueType="num">
                                      <p:cBhvr additive="base">
                                        <p:cTn id="13" dur="500" fill="hold"/>
                                        <p:tgtEl>
                                          <p:spTgt spid="10"/>
                                        </p:tgtEl>
                                        <p:attrNameLst>
                                          <p:attrName>ppt_x</p:attrName>
                                        </p:attrNameLst>
                                      </p:cBhvr>
                                      <p:tavLst>
                                        <p:tav tm="0">
                                          <p:val>
                                            <p:strVal val="#ppt_x"/>
                                          </p:val>
                                        </p:tav>
                                        <p:tav tm="100000">
                                          <p:val>
                                            <p:strVal val="#ppt_x"/>
                                          </p:val>
                                        </p:tav>
                                      </p:tavLst>
                                    </p:anim>
                                    <p:anim calcmode="lin" valueType="num">
                                      <p:cBhvr additive="base">
                                        <p:cTn id="14"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10" grpId="0"/>
    </p:bld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7BD6BE9-FC56-9228-4E7E-3D76375BCACE}"/>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AFB06CDE-F9F6-DC7F-83C9-A5FB871909AC}"/>
              </a:ext>
            </a:extLst>
          </p:cNvPr>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A54F6C61-3601-87BD-18BF-9F7BF43F8EB6}"/>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2" name="Rectangle 1">
            <a:extLst>
              <a:ext uri="{FF2B5EF4-FFF2-40B4-BE49-F238E27FC236}">
                <a16:creationId xmlns:a16="http://schemas.microsoft.com/office/drawing/2014/main" id="{959B7E8D-E98E-DF6A-AD43-A51AFC4F6331}"/>
              </a:ext>
            </a:extLst>
          </p:cNvPr>
          <p:cNvSpPr/>
          <p:nvPr/>
        </p:nvSpPr>
        <p:spPr>
          <a:xfrm>
            <a:off x="496488" y="634335"/>
            <a:ext cx="7387672" cy="400110"/>
          </a:xfrm>
          <a:prstGeom prst="rect">
            <a:avLst/>
          </a:prstGeom>
        </p:spPr>
        <p:txBody>
          <a:bodyPr wrap="square">
            <a:spAutoFit/>
          </a:bodyPr>
          <a:lstStyle/>
          <a:p>
            <a:r>
              <a:rPr lang="en-US" sz="2000" b="1" dirty="0">
                <a:solidFill>
                  <a:srgbClr val="00B0F0"/>
                </a:solidFill>
                <a:latin typeface="Alexandria" charset="0"/>
                <a:cs typeface="Alexandria" charset="0"/>
              </a:rPr>
              <a:t>Codes of Nonverbal Communication</a:t>
            </a:r>
          </a:p>
        </p:txBody>
      </p:sp>
      <p:sp>
        <p:nvSpPr>
          <p:cNvPr id="9" name="TextBox 8">
            <a:extLst>
              <a:ext uri="{FF2B5EF4-FFF2-40B4-BE49-F238E27FC236}">
                <a16:creationId xmlns:a16="http://schemas.microsoft.com/office/drawing/2014/main" id="{DFBEF1F4-1C2A-3761-3D0B-E755BAD5B830}"/>
              </a:ext>
            </a:extLst>
          </p:cNvPr>
          <p:cNvSpPr txBox="1"/>
          <p:nvPr/>
        </p:nvSpPr>
        <p:spPr>
          <a:xfrm>
            <a:off x="6729323" y="648421"/>
            <a:ext cx="4828492" cy="400110"/>
          </a:xfrm>
          <a:prstGeom prst="rect">
            <a:avLst/>
          </a:prstGeom>
          <a:noFill/>
        </p:spPr>
        <p:txBody>
          <a:bodyPr wrap="square" rtlCol="0">
            <a:spAutoFit/>
          </a:bodyPr>
          <a:lstStyle/>
          <a:p>
            <a:pPr algn="r"/>
            <a:r>
              <a:rPr lang="ar-SA" sz="2000" b="1" dirty="0">
                <a:solidFill>
                  <a:srgbClr val="00B0F0"/>
                </a:solidFill>
                <a:latin typeface="Alexandria" charset="0"/>
                <a:cs typeface="Alexandria" charset="0"/>
              </a:rPr>
              <a:t>قواعد التواصل غير اللفظي</a:t>
            </a:r>
            <a:endParaRPr lang="en-US" sz="2000" b="1" dirty="0">
              <a:solidFill>
                <a:srgbClr val="00B0F0"/>
              </a:solidFill>
              <a:latin typeface="Alexandria" charset="0"/>
              <a:cs typeface="Alexandria" charset="0"/>
            </a:endParaRPr>
          </a:p>
        </p:txBody>
      </p:sp>
      <p:sp>
        <p:nvSpPr>
          <p:cNvPr id="3" name="Rectangle: Rounded Corners 2">
            <a:extLst>
              <a:ext uri="{FF2B5EF4-FFF2-40B4-BE49-F238E27FC236}">
                <a16:creationId xmlns:a16="http://schemas.microsoft.com/office/drawing/2014/main" id="{9EDFB110-C19B-4B79-D8D1-6B8FC764D669}"/>
              </a:ext>
            </a:extLst>
          </p:cNvPr>
          <p:cNvSpPr/>
          <p:nvPr/>
        </p:nvSpPr>
        <p:spPr>
          <a:xfrm>
            <a:off x="638242" y="1704014"/>
            <a:ext cx="5457757" cy="479747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 name="Rectangle: Rounded Corners 24">
            <a:extLst>
              <a:ext uri="{FF2B5EF4-FFF2-40B4-BE49-F238E27FC236}">
                <a16:creationId xmlns:a16="http://schemas.microsoft.com/office/drawing/2014/main" id="{76963EE8-B676-A765-6CAE-3B436E4D80FE}"/>
              </a:ext>
            </a:extLst>
          </p:cNvPr>
          <p:cNvSpPr/>
          <p:nvPr/>
        </p:nvSpPr>
        <p:spPr>
          <a:xfrm>
            <a:off x="6440129" y="1704014"/>
            <a:ext cx="5113628" cy="479747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dirty="0"/>
              <a:t>حل النزاعات: يمكن أن يكون التواصل وجهاً لوجه فعالاً في حل النزاعات، لأنه يسمح بالتفاعل في الوقت الفعلي، والاستماع النشط، والفرصة لمعالجة المخاوف بشكل مباشر.</a:t>
            </a:r>
            <a:endParaRPr lang="en-US" dirty="0"/>
          </a:p>
        </p:txBody>
      </p:sp>
      <p:sp>
        <p:nvSpPr>
          <p:cNvPr id="7" name="Rectangle 6">
            <a:extLst>
              <a:ext uri="{FF2B5EF4-FFF2-40B4-BE49-F238E27FC236}">
                <a16:creationId xmlns:a16="http://schemas.microsoft.com/office/drawing/2014/main" id="{DCAABED2-F79B-9060-1B69-A85098794811}"/>
              </a:ext>
            </a:extLst>
          </p:cNvPr>
          <p:cNvSpPr/>
          <p:nvPr/>
        </p:nvSpPr>
        <p:spPr>
          <a:xfrm>
            <a:off x="760001" y="1679500"/>
            <a:ext cx="5041031" cy="4616007"/>
          </a:xfrm>
          <a:prstGeom prst="rect">
            <a:avLst/>
          </a:prstGeom>
        </p:spPr>
        <p:txBody>
          <a:bodyPr wrap="square">
            <a:spAutoFit/>
          </a:bodyPr>
          <a:lstStyle/>
          <a:p>
            <a:pPr marL="342900" indent="-342900" algn="just">
              <a:lnSpc>
                <a:spcPct val="150000"/>
              </a:lnSpc>
              <a:buFont typeface="+mj-lt"/>
              <a:buAutoNum type="arabicPeriod" startAt="4"/>
            </a:pPr>
            <a:r>
              <a:rPr lang="en-US" dirty="0">
                <a:solidFill>
                  <a:srgbClr val="FF0000"/>
                </a:solidFill>
                <a:latin typeface="Alexandria Light" pitchFamily="2" charset="-78"/>
                <a:cs typeface="Alexandria Light" pitchFamily="2" charset="-78"/>
              </a:rPr>
              <a:t>Physical Appearance (Artifacts):</a:t>
            </a:r>
          </a:p>
          <a:p>
            <a:pPr marL="457200" indent="-457200" algn="just">
              <a:lnSpc>
                <a:spcPct val="150000"/>
              </a:lnSpc>
              <a:buFont typeface="Arial" panose="020B0604020202020204" pitchFamily="34" charset="0"/>
              <a:buChar char="•"/>
            </a:pPr>
            <a:r>
              <a:rPr lang="en-US" dirty="0">
                <a:latin typeface="Alexandria Light" pitchFamily="2" charset="-78"/>
                <a:cs typeface="Alexandria Light" pitchFamily="2" charset="-78"/>
              </a:rPr>
              <a:t>Clothing is also a part of our physical appearance that is often critical to professional situations. Clothing helps you convey a sense of professionalism. Clothing and other appearance aspects, termed artifacts (e.g., jewelry, tattoos, piercings, makeup, cologne, eyeglasses), send nonverbal messages and help others form perceptions of us, both good and bad.</a:t>
            </a:r>
            <a:endParaRPr lang="tr-TR" b="1" dirty="0">
              <a:solidFill>
                <a:schemeClr val="accent6">
                  <a:lumMod val="50000"/>
                </a:schemeClr>
              </a:solidFill>
              <a:latin typeface="Alexandria Light" pitchFamily="2" charset="-78"/>
              <a:cs typeface="Alexandria Light" pitchFamily="2" charset="-78"/>
            </a:endParaRPr>
          </a:p>
        </p:txBody>
      </p:sp>
      <p:sp>
        <p:nvSpPr>
          <p:cNvPr id="10" name="Rectangle 9">
            <a:extLst>
              <a:ext uri="{FF2B5EF4-FFF2-40B4-BE49-F238E27FC236}">
                <a16:creationId xmlns:a16="http://schemas.microsoft.com/office/drawing/2014/main" id="{EBB291DA-F623-EA66-F06C-2419E2F160C0}"/>
              </a:ext>
            </a:extLst>
          </p:cNvPr>
          <p:cNvSpPr/>
          <p:nvPr/>
        </p:nvSpPr>
        <p:spPr>
          <a:xfrm>
            <a:off x="6476541" y="1630342"/>
            <a:ext cx="4955458" cy="4565994"/>
          </a:xfrm>
          <a:prstGeom prst="rect">
            <a:avLst/>
          </a:prstGeom>
        </p:spPr>
        <p:txBody>
          <a:bodyPr wrap="square">
            <a:spAutoFit/>
          </a:bodyPr>
          <a:lstStyle/>
          <a:p>
            <a:pPr marL="342900" indent="-342900" algn="just" rtl="1">
              <a:lnSpc>
                <a:spcPct val="200000"/>
              </a:lnSpc>
              <a:buFont typeface="+mj-lt"/>
              <a:buAutoNum type="arabicPeriod" startAt="4"/>
            </a:pPr>
            <a:r>
              <a:rPr lang="ar-SA" dirty="0">
                <a:solidFill>
                  <a:srgbClr val="FF0000"/>
                </a:solidFill>
                <a:latin typeface="Alexandria Light" pitchFamily="2" charset="-78"/>
                <a:cs typeface="Alexandria Light" pitchFamily="2" charset="-78"/>
              </a:rPr>
              <a:t>المظهر الجسدي (القطع الأثرية):</a:t>
            </a:r>
            <a:endParaRPr lang="en-US" dirty="0">
              <a:solidFill>
                <a:srgbClr val="FF0000"/>
              </a:solidFill>
              <a:latin typeface="Alexandria Light" pitchFamily="2" charset="-78"/>
              <a:cs typeface="Alexandria Light" pitchFamily="2" charset="-78"/>
            </a:endParaRPr>
          </a:p>
          <a:p>
            <a:pPr marL="285750" indent="-285750" algn="just" rtl="1">
              <a:lnSpc>
                <a:spcPct val="200000"/>
              </a:lnSpc>
              <a:buFont typeface="Arial" panose="020B0604020202020204" pitchFamily="34" charset="0"/>
              <a:buChar char="•"/>
            </a:pPr>
            <a:r>
              <a:rPr lang="ar-SA" sz="1600" dirty="0">
                <a:latin typeface="Alexandria Light" pitchFamily="2" charset="-78"/>
                <a:cs typeface="Alexandria Light" pitchFamily="2" charset="-78"/>
              </a:rPr>
              <a:t>الملابس هي أيضًا جزء من مظهرنا الجسدي الذي غالبًا ما يكون حاسمًا في المواقف المهنية. تساعدك الملابس على نقل شعور بالاحتراف. الملابس وجوانب المظهر الأخرى، والتي يطلق عليها التحف (مثل المجوهرات والوشم والثقب والمكياج والعطور والنظارات)، ترسل رسائل غير لفظية وتساعد الآخرين على تكوين تصورات عنا، سواء كانت جيدة أو سيئة.</a:t>
            </a:r>
            <a:endParaRPr lang="en-US" sz="1600" dirty="0">
              <a:latin typeface="Alexandria Light" pitchFamily="2" charset="-78"/>
              <a:cs typeface="Alexandria Light" pitchFamily="2" charset="-78"/>
            </a:endParaRPr>
          </a:p>
          <a:p>
            <a:pPr marL="285750" indent="-285750" algn="just" rtl="1">
              <a:lnSpc>
                <a:spcPct val="200000"/>
              </a:lnSpc>
              <a:buFont typeface="Arial" panose="020B0604020202020204" pitchFamily="34" charset="0"/>
              <a:buChar char="•"/>
            </a:pPr>
            <a:endParaRPr lang="ar-SA" sz="1600" b="1" dirty="0">
              <a:solidFill>
                <a:schemeClr val="accent6">
                  <a:lumMod val="50000"/>
                </a:schemeClr>
              </a:solidFill>
              <a:latin typeface="Alexandria Light" pitchFamily="2" charset="-78"/>
              <a:cs typeface="Alexandria Light" pitchFamily="2" charset="-78"/>
            </a:endParaRPr>
          </a:p>
        </p:txBody>
      </p:sp>
      <p:sp>
        <p:nvSpPr>
          <p:cNvPr id="4" name="TextBox 3">
            <a:extLst>
              <a:ext uri="{FF2B5EF4-FFF2-40B4-BE49-F238E27FC236}">
                <a16:creationId xmlns:a16="http://schemas.microsoft.com/office/drawing/2014/main" id="{0240C5D1-B8EE-0A40-4077-7A58C6785F69}"/>
              </a:ext>
            </a:extLst>
          </p:cNvPr>
          <p:cNvSpPr txBox="1"/>
          <p:nvPr/>
        </p:nvSpPr>
        <p:spPr>
          <a:xfrm>
            <a:off x="0" y="6646605"/>
            <a:ext cx="1747520" cy="261610"/>
          </a:xfrm>
          <a:prstGeom prst="rect">
            <a:avLst/>
          </a:prstGeom>
          <a:noFill/>
          <a:ln>
            <a:solidFill>
              <a:schemeClr val="bg1"/>
            </a:solidFill>
          </a:ln>
        </p:spPr>
        <p:txBody>
          <a:bodyPr wrap="square" rtlCol="0">
            <a:spAutoFit/>
          </a:bodyPr>
          <a:lstStyle/>
          <a:p>
            <a:r>
              <a:rPr lang="en-US" sz="1100" dirty="0">
                <a:latin typeface="Alexandria" pitchFamily="2" charset="-78"/>
                <a:cs typeface="Alexandria" pitchFamily="2" charset="-78"/>
              </a:rPr>
              <a:t>Dr. Raef Baraka</a:t>
            </a:r>
          </a:p>
        </p:txBody>
      </p:sp>
    </p:spTree>
    <p:extLst>
      <p:ext uri="{BB962C8B-B14F-4D97-AF65-F5344CB8AC3E}">
        <p14:creationId xmlns:p14="http://schemas.microsoft.com/office/powerpoint/2010/main" val="295375497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10"/>
                                        </p:tgtEl>
                                        <p:attrNameLst>
                                          <p:attrName>style.visibility</p:attrName>
                                        </p:attrNameLst>
                                      </p:cBhvr>
                                      <p:to>
                                        <p:strVal val="visible"/>
                                      </p:to>
                                    </p:set>
                                    <p:anim calcmode="lin" valueType="num">
                                      <p:cBhvr additive="base">
                                        <p:cTn id="13" dur="500" fill="hold"/>
                                        <p:tgtEl>
                                          <p:spTgt spid="10"/>
                                        </p:tgtEl>
                                        <p:attrNameLst>
                                          <p:attrName>ppt_x</p:attrName>
                                        </p:attrNameLst>
                                      </p:cBhvr>
                                      <p:tavLst>
                                        <p:tav tm="0">
                                          <p:val>
                                            <p:strVal val="#ppt_x"/>
                                          </p:val>
                                        </p:tav>
                                        <p:tav tm="100000">
                                          <p:val>
                                            <p:strVal val="#ppt_x"/>
                                          </p:val>
                                        </p:tav>
                                      </p:tavLst>
                                    </p:anim>
                                    <p:anim calcmode="lin" valueType="num">
                                      <p:cBhvr additive="base">
                                        <p:cTn id="14"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10" grpId="0"/>
    </p:bld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C786DE8-56CE-6BFD-DFE8-FF514B2F741F}"/>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2DC63C4F-076C-89CF-BCC1-B71D5755B4C5}"/>
              </a:ext>
            </a:extLst>
          </p:cNvPr>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2B36765D-E590-7465-82F8-3B93D4B510DF}"/>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2" name="Rectangle 1">
            <a:extLst>
              <a:ext uri="{FF2B5EF4-FFF2-40B4-BE49-F238E27FC236}">
                <a16:creationId xmlns:a16="http://schemas.microsoft.com/office/drawing/2014/main" id="{7B3A9FF9-F967-8364-0598-A5A59843EE2A}"/>
              </a:ext>
            </a:extLst>
          </p:cNvPr>
          <p:cNvSpPr/>
          <p:nvPr/>
        </p:nvSpPr>
        <p:spPr>
          <a:xfrm>
            <a:off x="496488" y="634335"/>
            <a:ext cx="7387672" cy="400110"/>
          </a:xfrm>
          <a:prstGeom prst="rect">
            <a:avLst/>
          </a:prstGeom>
        </p:spPr>
        <p:txBody>
          <a:bodyPr wrap="square">
            <a:spAutoFit/>
          </a:bodyPr>
          <a:lstStyle/>
          <a:p>
            <a:r>
              <a:rPr lang="en-US" sz="2000" b="1" dirty="0">
                <a:solidFill>
                  <a:srgbClr val="00B0F0"/>
                </a:solidFill>
                <a:latin typeface="Alexandria" charset="0"/>
                <a:cs typeface="Alexandria" charset="0"/>
              </a:rPr>
              <a:t>Codes of Nonverbal Communication</a:t>
            </a:r>
          </a:p>
        </p:txBody>
      </p:sp>
      <p:sp>
        <p:nvSpPr>
          <p:cNvPr id="9" name="TextBox 8">
            <a:extLst>
              <a:ext uri="{FF2B5EF4-FFF2-40B4-BE49-F238E27FC236}">
                <a16:creationId xmlns:a16="http://schemas.microsoft.com/office/drawing/2014/main" id="{E1DD5553-57D3-68EB-550D-24A0D6FD8C5A}"/>
              </a:ext>
            </a:extLst>
          </p:cNvPr>
          <p:cNvSpPr txBox="1"/>
          <p:nvPr/>
        </p:nvSpPr>
        <p:spPr>
          <a:xfrm>
            <a:off x="6729323" y="648421"/>
            <a:ext cx="4828492" cy="400110"/>
          </a:xfrm>
          <a:prstGeom prst="rect">
            <a:avLst/>
          </a:prstGeom>
          <a:noFill/>
        </p:spPr>
        <p:txBody>
          <a:bodyPr wrap="square" rtlCol="0">
            <a:spAutoFit/>
          </a:bodyPr>
          <a:lstStyle/>
          <a:p>
            <a:pPr algn="r"/>
            <a:r>
              <a:rPr lang="ar-SA" sz="2000" b="1" dirty="0">
                <a:solidFill>
                  <a:srgbClr val="00B0F0"/>
                </a:solidFill>
                <a:latin typeface="Alexandria" charset="0"/>
                <a:cs typeface="Alexandria" charset="0"/>
              </a:rPr>
              <a:t>قواعد التواصل غير اللفظي</a:t>
            </a:r>
            <a:endParaRPr lang="en-US" sz="2000" b="1" dirty="0">
              <a:solidFill>
                <a:srgbClr val="00B0F0"/>
              </a:solidFill>
              <a:latin typeface="Alexandria" charset="0"/>
              <a:cs typeface="Alexandria" charset="0"/>
            </a:endParaRPr>
          </a:p>
        </p:txBody>
      </p:sp>
      <p:sp>
        <p:nvSpPr>
          <p:cNvPr id="3" name="Rectangle: Rounded Corners 2">
            <a:extLst>
              <a:ext uri="{FF2B5EF4-FFF2-40B4-BE49-F238E27FC236}">
                <a16:creationId xmlns:a16="http://schemas.microsoft.com/office/drawing/2014/main" id="{9515DB17-98F6-6278-C4EE-28FB23C76B73}"/>
              </a:ext>
            </a:extLst>
          </p:cNvPr>
          <p:cNvSpPr/>
          <p:nvPr/>
        </p:nvSpPr>
        <p:spPr>
          <a:xfrm>
            <a:off x="638242" y="1704014"/>
            <a:ext cx="5457757" cy="479747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 name="Rectangle: Rounded Corners 24">
            <a:extLst>
              <a:ext uri="{FF2B5EF4-FFF2-40B4-BE49-F238E27FC236}">
                <a16:creationId xmlns:a16="http://schemas.microsoft.com/office/drawing/2014/main" id="{1AB733AA-B181-C9C7-538B-019BBDDB1483}"/>
              </a:ext>
            </a:extLst>
          </p:cNvPr>
          <p:cNvSpPr/>
          <p:nvPr/>
        </p:nvSpPr>
        <p:spPr>
          <a:xfrm>
            <a:off x="6440129" y="1704014"/>
            <a:ext cx="5113628" cy="479747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dirty="0"/>
              <a:t>حل النزاعات: يمكن أن يكون التواصل وجهاً لوجه فعالاً في حل النزاعات، لأنه يسمح بالتفاعل في الوقت الفعلي، والاستماع النشط، والفرصة لمعالجة المخاوف بشكل مباشر.</a:t>
            </a:r>
            <a:endParaRPr lang="en-US" dirty="0"/>
          </a:p>
        </p:txBody>
      </p:sp>
      <p:sp>
        <p:nvSpPr>
          <p:cNvPr id="7" name="Rectangle 6">
            <a:extLst>
              <a:ext uri="{FF2B5EF4-FFF2-40B4-BE49-F238E27FC236}">
                <a16:creationId xmlns:a16="http://schemas.microsoft.com/office/drawing/2014/main" id="{F4E5DBF2-FC7D-10D8-76BC-4BD8D6BCC9D4}"/>
              </a:ext>
            </a:extLst>
          </p:cNvPr>
          <p:cNvSpPr/>
          <p:nvPr/>
        </p:nvSpPr>
        <p:spPr>
          <a:xfrm>
            <a:off x="760001" y="1679500"/>
            <a:ext cx="5041031" cy="3784947"/>
          </a:xfrm>
          <a:prstGeom prst="rect">
            <a:avLst/>
          </a:prstGeom>
        </p:spPr>
        <p:txBody>
          <a:bodyPr wrap="square">
            <a:spAutoFit/>
          </a:bodyPr>
          <a:lstStyle/>
          <a:p>
            <a:pPr marL="342900" indent="-342900" algn="just">
              <a:lnSpc>
                <a:spcPct val="150000"/>
              </a:lnSpc>
              <a:buFont typeface="+mj-lt"/>
              <a:buAutoNum type="arabicPeriod" startAt="5"/>
            </a:pPr>
            <a:r>
              <a:rPr lang="en-US" dirty="0">
                <a:solidFill>
                  <a:srgbClr val="FF0000"/>
                </a:solidFill>
                <a:latin typeface="Alexandria Light" pitchFamily="2" charset="-78"/>
                <a:cs typeface="Alexandria Light" pitchFamily="2" charset="-78"/>
              </a:rPr>
              <a:t>Body Movement (Kinesics):</a:t>
            </a:r>
          </a:p>
          <a:p>
            <a:pPr marL="457200" indent="-457200" algn="just">
              <a:lnSpc>
                <a:spcPct val="150000"/>
              </a:lnSpc>
              <a:buFont typeface="Arial" panose="020B0604020202020204" pitchFamily="34" charset="0"/>
              <a:buChar char="•"/>
            </a:pPr>
            <a:r>
              <a:rPr lang="en-US" dirty="0">
                <a:latin typeface="Alexandria Light" pitchFamily="2" charset="-78"/>
                <a:cs typeface="Alexandria Light" pitchFamily="2" charset="-78"/>
              </a:rPr>
              <a:t>Kinesics is a general term for the study of human movement, gestures, and posture.</a:t>
            </a:r>
          </a:p>
          <a:p>
            <a:pPr marL="457200" indent="-457200" algn="just">
              <a:lnSpc>
                <a:spcPct val="150000"/>
              </a:lnSpc>
              <a:buFont typeface="Arial" panose="020B0604020202020204" pitchFamily="34" charset="0"/>
              <a:buChar char="•"/>
            </a:pPr>
            <a:r>
              <a:rPr lang="en-US" dirty="0">
                <a:latin typeface="Alexandria Light" pitchFamily="2" charset="-78"/>
                <a:cs typeface="Alexandria Light" pitchFamily="2" charset="-78"/>
              </a:rPr>
              <a:t>Kinesics provides valuable information about a person to others.</a:t>
            </a:r>
          </a:p>
          <a:p>
            <a:pPr marL="457200" indent="-457200" algn="just">
              <a:lnSpc>
                <a:spcPct val="150000"/>
              </a:lnSpc>
              <a:buFont typeface="Arial" panose="020B0604020202020204" pitchFamily="34" charset="0"/>
              <a:buChar char="•"/>
            </a:pPr>
            <a:r>
              <a:rPr lang="en-US" b="1" dirty="0">
                <a:solidFill>
                  <a:schemeClr val="accent6">
                    <a:lumMod val="50000"/>
                  </a:schemeClr>
                </a:solidFill>
                <a:latin typeface="Alexandria Light" pitchFamily="2" charset="-78"/>
                <a:cs typeface="Alexandria Light" pitchFamily="2" charset="-78"/>
              </a:rPr>
              <a:t>The five categories of kinesics are emblems, illustrators, affect displays, regulators, and adapters.</a:t>
            </a:r>
            <a:endParaRPr lang="tr-TR" b="1" dirty="0">
              <a:solidFill>
                <a:schemeClr val="accent6">
                  <a:lumMod val="50000"/>
                </a:schemeClr>
              </a:solidFill>
              <a:latin typeface="Alexandria Light" pitchFamily="2" charset="-78"/>
              <a:cs typeface="Alexandria Light" pitchFamily="2" charset="-78"/>
            </a:endParaRPr>
          </a:p>
        </p:txBody>
      </p:sp>
      <p:sp>
        <p:nvSpPr>
          <p:cNvPr id="10" name="Rectangle 9">
            <a:extLst>
              <a:ext uri="{FF2B5EF4-FFF2-40B4-BE49-F238E27FC236}">
                <a16:creationId xmlns:a16="http://schemas.microsoft.com/office/drawing/2014/main" id="{89EE384C-3B10-3C28-FE8E-F3FCA380F3E1}"/>
              </a:ext>
            </a:extLst>
          </p:cNvPr>
          <p:cNvSpPr/>
          <p:nvPr/>
        </p:nvSpPr>
        <p:spPr>
          <a:xfrm>
            <a:off x="6476541" y="1630342"/>
            <a:ext cx="4955458" cy="4504438"/>
          </a:xfrm>
          <a:prstGeom prst="rect">
            <a:avLst/>
          </a:prstGeom>
        </p:spPr>
        <p:txBody>
          <a:bodyPr wrap="square">
            <a:spAutoFit/>
          </a:bodyPr>
          <a:lstStyle/>
          <a:p>
            <a:pPr marL="342900" indent="-342900" algn="just" rtl="1">
              <a:lnSpc>
                <a:spcPct val="200000"/>
              </a:lnSpc>
              <a:buFont typeface="+mj-lt"/>
              <a:buAutoNum type="arabicPeriod" startAt="5"/>
            </a:pPr>
            <a:r>
              <a:rPr lang="ar-SA" sz="2000" dirty="0">
                <a:solidFill>
                  <a:srgbClr val="FF0000"/>
                </a:solidFill>
                <a:latin typeface="Alexandria Light" pitchFamily="2" charset="-78"/>
                <a:cs typeface="Alexandria Light" pitchFamily="2" charset="-78"/>
              </a:rPr>
              <a:t>حركة الجسم</a:t>
            </a:r>
            <a:r>
              <a:rPr lang="en-US" sz="2000" dirty="0">
                <a:solidFill>
                  <a:srgbClr val="FF0000"/>
                </a:solidFill>
                <a:latin typeface="Alexandria Light" pitchFamily="2" charset="-78"/>
                <a:cs typeface="Alexandria Light" pitchFamily="2" charset="-78"/>
              </a:rPr>
              <a:t> </a:t>
            </a:r>
            <a:r>
              <a:rPr lang="ar-SA" sz="2000" dirty="0">
                <a:solidFill>
                  <a:srgbClr val="FF0000"/>
                </a:solidFill>
                <a:latin typeface="Alexandria Light" pitchFamily="2" charset="-78"/>
                <a:cs typeface="Alexandria Light" pitchFamily="2" charset="-78"/>
              </a:rPr>
              <a:t>(علم الحركة):</a:t>
            </a:r>
            <a:endParaRPr lang="en-US" sz="2000" dirty="0">
              <a:solidFill>
                <a:srgbClr val="FF0000"/>
              </a:solidFill>
              <a:latin typeface="Alexandria Light" pitchFamily="2" charset="-78"/>
              <a:cs typeface="Alexandria Light" pitchFamily="2" charset="-78"/>
            </a:endParaRPr>
          </a:p>
          <a:p>
            <a:pPr marL="285750" indent="-285750" algn="just" rtl="1">
              <a:lnSpc>
                <a:spcPct val="200000"/>
              </a:lnSpc>
              <a:buFont typeface="Arial" panose="020B0604020202020204" pitchFamily="34" charset="0"/>
              <a:buChar char="•"/>
            </a:pPr>
            <a:r>
              <a:rPr lang="ar-SA" dirty="0">
                <a:latin typeface="Alexandria Light" pitchFamily="2" charset="-78"/>
                <a:cs typeface="Alexandria Light" pitchFamily="2" charset="-78"/>
              </a:rPr>
              <a:t>علم الحركة هو مصطلح عام لدراسة الحركة البشرية والإيماءات والوضعية.</a:t>
            </a:r>
          </a:p>
          <a:p>
            <a:pPr marL="285750" indent="-285750" algn="just" rtl="1">
              <a:lnSpc>
                <a:spcPct val="200000"/>
              </a:lnSpc>
              <a:buFont typeface="Arial" panose="020B0604020202020204" pitchFamily="34" charset="0"/>
              <a:buChar char="•"/>
            </a:pPr>
            <a:r>
              <a:rPr lang="ar-SA" dirty="0">
                <a:latin typeface="Alexandria Light" pitchFamily="2" charset="-78"/>
                <a:cs typeface="Alexandria Light" pitchFamily="2" charset="-78"/>
              </a:rPr>
              <a:t>يوفر علم الحركة معلومات قيمة عن الشخص للآخرين.</a:t>
            </a:r>
          </a:p>
          <a:p>
            <a:pPr marL="285750" indent="-285750" algn="just" rtl="1">
              <a:lnSpc>
                <a:spcPct val="200000"/>
              </a:lnSpc>
              <a:buFont typeface="Arial" panose="020B0604020202020204" pitchFamily="34" charset="0"/>
              <a:buChar char="•"/>
            </a:pPr>
            <a:r>
              <a:rPr lang="ar-SA" b="1" dirty="0">
                <a:solidFill>
                  <a:schemeClr val="accent6">
                    <a:lumMod val="50000"/>
                  </a:schemeClr>
                </a:solidFill>
                <a:latin typeface="Alexandria Light" pitchFamily="2" charset="-78"/>
                <a:cs typeface="Alexandria Light" pitchFamily="2" charset="-78"/>
              </a:rPr>
              <a:t>الفئات الخمس لعلم الحركة هي الشعارات، والرسامين، وعروض التأثير، والمنظمين، والمحولات.</a:t>
            </a:r>
          </a:p>
        </p:txBody>
      </p:sp>
      <p:sp>
        <p:nvSpPr>
          <p:cNvPr id="4" name="TextBox 3">
            <a:extLst>
              <a:ext uri="{FF2B5EF4-FFF2-40B4-BE49-F238E27FC236}">
                <a16:creationId xmlns:a16="http://schemas.microsoft.com/office/drawing/2014/main" id="{87F7E3AE-30CA-F188-B9E7-92EEB471301B}"/>
              </a:ext>
            </a:extLst>
          </p:cNvPr>
          <p:cNvSpPr txBox="1"/>
          <p:nvPr/>
        </p:nvSpPr>
        <p:spPr>
          <a:xfrm>
            <a:off x="0" y="6646605"/>
            <a:ext cx="1747520" cy="261610"/>
          </a:xfrm>
          <a:prstGeom prst="rect">
            <a:avLst/>
          </a:prstGeom>
          <a:noFill/>
          <a:ln>
            <a:solidFill>
              <a:schemeClr val="bg1"/>
            </a:solidFill>
          </a:ln>
        </p:spPr>
        <p:txBody>
          <a:bodyPr wrap="square" rtlCol="0">
            <a:spAutoFit/>
          </a:bodyPr>
          <a:lstStyle/>
          <a:p>
            <a:r>
              <a:rPr lang="en-US" sz="1100" dirty="0">
                <a:latin typeface="Alexandria" pitchFamily="2" charset="-78"/>
                <a:cs typeface="Alexandria" pitchFamily="2" charset="-78"/>
              </a:rPr>
              <a:t>Dr. Raef Baraka</a:t>
            </a:r>
          </a:p>
        </p:txBody>
      </p:sp>
    </p:spTree>
    <p:extLst>
      <p:ext uri="{BB962C8B-B14F-4D97-AF65-F5344CB8AC3E}">
        <p14:creationId xmlns:p14="http://schemas.microsoft.com/office/powerpoint/2010/main" val="126262650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10"/>
                                        </p:tgtEl>
                                        <p:attrNameLst>
                                          <p:attrName>style.visibility</p:attrName>
                                        </p:attrNameLst>
                                      </p:cBhvr>
                                      <p:to>
                                        <p:strVal val="visible"/>
                                      </p:to>
                                    </p:set>
                                    <p:anim calcmode="lin" valueType="num">
                                      <p:cBhvr additive="base">
                                        <p:cTn id="13" dur="500" fill="hold"/>
                                        <p:tgtEl>
                                          <p:spTgt spid="10"/>
                                        </p:tgtEl>
                                        <p:attrNameLst>
                                          <p:attrName>ppt_x</p:attrName>
                                        </p:attrNameLst>
                                      </p:cBhvr>
                                      <p:tavLst>
                                        <p:tav tm="0">
                                          <p:val>
                                            <p:strVal val="#ppt_x"/>
                                          </p:val>
                                        </p:tav>
                                        <p:tav tm="100000">
                                          <p:val>
                                            <p:strVal val="#ppt_x"/>
                                          </p:val>
                                        </p:tav>
                                      </p:tavLst>
                                    </p:anim>
                                    <p:anim calcmode="lin" valueType="num">
                                      <p:cBhvr additive="base">
                                        <p:cTn id="14"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10" grpId="0"/>
    </p:bld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C050C8A-84A6-3744-5CC3-49582EAEA14B}"/>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B2EE5E8D-B52A-853C-419A-2EF39A31E93E}"/>
              </a:ext>
            </a:extLst>
          </p:cNvPr>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F0C92720-D648-6C59-437E-35B3D7E9818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2" name="Rectangle 1">
            <a:extLst>
              <a:ext uri="{FF2B5EF4-FFF2-40B4-BE49-F238E27FC236}">
                <a16:creationId xmlns:a16="http://schemas.microsoft.com/office/drawing/2014/main" id="{5160DD83-7859-3090-5223-11148384EA54}"/>
              </a:ext>
            </a:extLst>
          </p:cNvPr>
          <p:cNvSpPr/>
          <p:nvPr/>
        </p:nvSpPr>
        <p:spPr>
          <a:xfrm>
            <a:off x="496488" y="634335"/>
            <a:ext cx="7387672" cy="400110"/>
          </a:xfrm>
          <a:prstGeom prst="rect">
            <a:avLst/>
          </a:prstGeom>
        </p:spPr>
        <p:txBody>
          <a:bodyPr wrap="square">
            <a:spAutoFit/>
          </a:bodyPr>
          <a:lstStyle/>
          <a:p>
            <a:r>
              <a:rPr lang="en-US" sz="2000" b="1" dirty="0">
                <a:solidFill>
                  <a:srgbClr val="00B0F0"/>
                </a:solidFill>
                <a:latin typeface="Alexandria" charset="0"/>
                <a:cs typeface="Alexandria" charset="0"/>
              </a:rPr>
              <a:t>Codes of Nonverbal Communication</a:t>
            </a:r>
          </a:p>
        </p:txBody>
      </p:sp>
      <p:sp>
        <p:nvSpPr>
          <p:cNvPr id="9" name="TextBox 8">
            <a:extLst>
              <a:ext uri="{FF2B5EF4-FFF2-40B4-BE49-F238E27FC236}">
                <a16:creationId xmlns:a16="http://schemas.microsoft.com/office/drawing/2014/main" id="{67CCD9DC-2586-449B-2996-51A294234CE7}"/>
              </a:ext>
            </a:extLst>
          </p:cNvPr>
          <p:cNvSpPr txBox="1"/>
          <p:nvPr/>
        </p:nvSpPr>
        <p:spPr>
          <a:xfrm>
            <a:off x="6729323" y="648421"/>
            <a:ext cx="4828492" cy="400110"/>
          </a:xfrm>
          <a:prstGeom prst="rect">
            <a:avLst/>
          </a:prstGeom>
          <a:noFill/>
        </p:spPr>
        <p:txBody>
          <a:bodyPr wrap="square" rtlCol="0">
            <a:spAutoFit/>
          </a:bodyPr>
          <a:lstStyle/>
          <a:p>
            <a:pPr algn="r"/>
            <a:r>
              <a:rPr lang="ar-SA" sz="2000" b="1" dirty="0">
                <a:solidFill>
                  <a:srgbClr val="00B0F0"/>
                </a:solidFill>
                <a:latin typeface="Alexandria" charset="0"/>
                <a:cs typeface="Alexandria" charset="0"/>
              </a:rPr>
              <a:t>قواعد التواصل غير اللفظي</a:t>
            </a:r>
            <a:endParaRPr lang="en-US" sz="2000" b="1" dirty="0">
              <a:solidFill>
                <a:srgbClr val="00B0F0"/>
              </a:solidFill>
              <a:latin typeface="Alexandria" charset="0"/>
              <a:cs typeface="Alexandria" charset="0"/>
            </a:endParaRPr>
          </a:p>
        </p:txBody>
      </p:sp>
      <p:sp>
        <p:nvSpPr>
          <p:cNvPr id="4" name="TextBox 3">
            <a:extLst>
              <a:ext uri="{FF2B5EF4-FFF2-40B4-BE49-F238E27FC236}">
                <a16:creationId xmlns:a16="http://schemas.microsoft.com/office/drawing/2014/main" id="{8407CF1F-DCE6-B24D-E1FC-5CC143101223}"/>
              </a:ext>
            </a:extLst>
          </p:cNvPr>
          <p:cNvSpPr txBox="1"/>
          <p:nvPr/>
        </p:nvSpPr>
        <p:spPr>
          <a:xfrm>
            <a:off x="0" y="6646605"/>
            <a:ext cx="1747520" cy="261610"/>
          </a:xfrm>
          <a:prstGeom prst="rect">
            <a:avLst/>
          </a:prstGeom>
          <a:noFill/>
          <a:ln>
            <a:solidFill>
              <a:schemeClr val="bg1"/>
            </a:solidFill>
          </a:ln>
        </p:spPr>
        <p:txBody>
          <a:bodyPr wrap="square" rtlCol="0">
            <a:spAutoFit/>
          </a:bodyPr>
          <a:lstStyle/>
          <a:p>
            <a:r>
              <a:rPr lang="en-US" sz="1100" dirty="0">
                <a:latin typeface="Alexandria" pitchFamily="2" charset="-78"/>
                <a:cs typeface="Alexandria" pitchFamily="2" charset="-78"/>
              </a:rPr>
              <a:t>Dr. Raef Baraka</a:t>
            </a:r>
          </a:p>
        </p:txBody>
      </p:sp>
      <p:pic>
        <p:nvPicPr>
          <p:cNvPr id="4098" name="Picture 2" descr="How does body language shape perceptions of the world | Islam Mokhtar">
            <a:extLst>
              <a:ext uri="{FF2B5EF4-FFF2-40B4-BE49-F238E27FC236}">
                <a16:creationId xmlns:a16="http://schemas.microsoft.com/office/drawing/2014/main" id="{FFC53699-076B-6C1B-1FF1-2A94B65C028B}"/>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4288" y="1389449"/>
            <a:ext cx="4985459" cy="4985459"/>
          </a:xfrm>
          <a:prstGeom prst="rect">
            <a:avLst/>
          </a:prstGeom>
          <a:noFill/>
          <a:extLst>
            <a:ext uri="{909E8E84-426E-40DD-AFC4-6F175D3DCCD1}">
              <a14:hiddenFill xmlns:a14="http://schemas.microsoft.com/office/drawing/2010/main">
                <a:solidFill>
                  <a:srgbClr val="FFFFFF"/>
                </a:solidFill>
              </a14:hiddenFill>
            </a:ext>
          </a:extLst>
        </p:spPr>
      </p:pic>
      <p:pic>
        <p:nvPicPr>
          <p:cNvPr id="4100" name="Picture 4" descr="5 Body Language Rules to Break | Mary Hartley">
            <a:extLst>
              <a:ext uri="{FF2B5EF4-FFF2-40B4-BE49-F238E27FC236}">
                <a16:creationId xmlns:a16="http://schemas.microsoft.com/office/drawing/2014/main" id="{19699A43-D9BE-717E-2B62-42DD5112BF54}"/>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7175120" y="1395677"/>
            <a:ext cx="4985458" cy="4985458"/>
          </a:xfrm>
          <a:prstGeom prst="rect">
            <a:avLst/>
          </a:prstGeom>
          <a:noFill/>
          <a:extLst>
            <a:ext uri="{909E8E84-426E-40DD-AFC4-6F175D3DCCD1}">
              <a14:hiddenFill xmlns:a14="http://schemas.microsoft.com/office/drawing/2010/main">
                <a:solidFill>
                  <a:srgbClr val="FFFFFF"/>
                </a:solidFill>
              </a14:hiddenFill>
            </a:ext>
          </a:extLst>
        </p:spPr>
      </p:pic>
      <p:pic>
        <p:nvPicPr>
          <p:cNvPr id="4102" name="Picture 6" descr="Positive Body Language: Over 2,611 Royalty-Free Licensable Stock  Illustrations &amp; Drawings | Shutterstock">
            <a:extLst>
              <a:ext uri="{FF2B5EF4-FFF2-40B4-BE49-F238E27FC236}">
                <a16:creationId xmlns:a16="http://schemas.microsoft.com/office/drawing/2014/main" id="{0C003FB3-CB38-9240-66F0-20F9793C3279}"/>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5019675" y="2795323"/>
            <a:ext cx="2152650" cy="2667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651705542"/>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9D7D919-CAE9-8853-D02F-9D6A9C2DD7D8}"/>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7A458F3E-E438-6C3D-74E0-DBB4F1BD52FD}"/>
              </a:ext>
            </a:extLst>
          </p:cNvPr>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619293CD-579E-DDDB-6637-6AB14A89404F}"/>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2" name="Rectangle 1">
            <a:extLst>
              <a:ext uri="{FF2B5EF4-FFF2-40B4-BE49-F238E27FC236}">
                <a16:creationId xmlns:a16="http://schemas.microsoft.com/office/drawing/2014/main" id="{BA00C2E8-A78B-01C8-94A0-3090950A6B24}"/>
              </a:ext>
            </a:extLst>
          </p:cNvPr>
          <p:cNvSpPr/>
          <p:nvPr/>
        </p:nvSpPr>
        <p:spPr>
          <a:xfrm>
            <a:off x="496488" y="634335"/>
            <a:ext cx="7387672" cy="400110"/>
          </a:xfrm>
          <a:prstGeom prst="rect">
            <a:avLst/>
          </a:prstGeom>
        </p:spPr>
        <p:txBody>
          <a:bodyPr wrap="square">
            <a:spAutoFit/>
          </a:bodyPr>
          <a:lstStyle/>
          <a:p>
            <a:r>
              <a:rPr lang="en-US" sz="2000" b="1" dirty="0">
                <a:solidFill>
                  <a:srgbClr val="00B0F0"/>
                </a:solidFill>
                <a:latin typeface="Alexandria" charset="0"/>
                <a:cs typeface="Alexandria" charset="0"/>
              </a:rPr>
              <a:t>Codes of Nonverbal Communication</a:t>
            </a:r>
          </a:p>
        </p:txBody>
      </p:sp>
      <p:sp>
        <p:nvSpPr>
          <p:cNvPr id="9" name="TextBox 8">
            <a:extLst>
              <a:ext uri="{FF2B5EF4-FFF2-40B4-BE49-F238E27FC236}">
                <a16:creationId xmlns:a16="http://schemas.microsoft.com/office/drawing/2014/main" id="{B7CAA544-4D39-ECAE-2860-6F5F1F3D3FCD}"/>
              </a:ext>
            </a:extLst>
          </p:cNvPr>
          <p:cNvSpPr txBox="1"/>
          <p:nvPr/>
        </p:nvSpPr>
        <p:spPr>
          <a:xfrm>
            <a:off x="6729323" y="648421"/>
            <a:ext cx="4828492" cy="400110"/>
          </a:xfrm>
          <a:prstGeom prst="rect">
            <a:avLst/>
          </a:prstGeom>
          <a:noFill/>
        </p:spPr>
        <p:txBody>
          <a:bodyPr wrap="square" rtlCol="0">
            <a:spAutoFit/>
          </a:bodyPr>
          <a:lstStyle/>
          <a:p>
            <a:pPr algn="r"/>
            <a:r>
              <a:rPr lang="ar-SA" sz="2000" b="1" dirty="0">
                <a:solidFill>
                  <a:srgbClr val="00B0F0"/>
                </a:solidFill>
                <a:latin typeface="Alexandria" charset="0"/>
                <a:cs typeface="Alexandria" charset="0"/>
              </a:rPr>
              <a:t>قواعد التواصل غير اللفظي</a:t>
            </a:r>
            <a:endParaRPr lang="en-US" sz="2000" b="1" dirty="0">
              <a:solidFill>
                <a:srgbClr val="00B0F0"/>
              </a:solidFill>
              <a:latin typeface="Alexandria" charset="0"/>
              <a:cs typeface="Alexandria" charset="0"/>
            </a:endParaRPr>
          </a:p>
        </p:txBody>
      </p:sp>
      <p:sp>
        <p:nvSpPr>
          <p:cNvPr id="3" name="Rectangle: Rounded Corners 2">
            <a:extLst>
              <a:ext uri="{FF2B5EF4-FFF2-40B4-BE49-F238E27FC236}">
                <a16:creationId xmlns:a16="http://schemas.microsoft.com/office/drawing/2014/main" id="{AC5D15E7-9C09-8721-1C4A-24B77639B903}"/>
              </a:ext>
            </a:extLst>
          </p:cNvPr>
          <p:cNvSpPr/>
          <p:nvPr/>
        </p:nvSpPr>
        <p:spPr>
          <a:xfrm>
            <a:off x="638242" y="1704014"/>
            <a:ext cx="5457757" cy="479747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 name="Rectangle: Rounded Corners 24">
            <a:extLst>
              <a:ext uri="{FF2B5EF4-FFF2-40B4-BE49-F238E27FC236}">
                <a16:creationId xmlns:a16="http://schemas.microsoft.com/office/drawing/2014/main" id="{0EB1E2A9-6E29-8A69-EF02-0CB1ACA243EF}"/>
              </a:ext>
            </a:extLst>
          </p:cNvPr>
          <p:cNvSpPr/>
          <p:nvPr/>
        </p:nvSpPr>
        <p:spPr>
          <a:xfrm>
            <a:off x="6440129" y="1704014"/>
            <a:ext cx="5113628" cy="479747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dirty="0"/>
              <a:t>حل النزاعات: يمكن أن يكون التواصل وجهاً لوجه فعالاً في حل النزاعات، لأنه يسمح بالتفاعل في الوقت الفعلي، والاستماع النشط، والفرصة لمعالجة المخاوف بشكل مباشر.</a:t>
            </a:r>
            <a:endParaRPr lang="en-US" dirty="0"/>
          </a:p>
        </p:txBody>
      </p:sp>
      <p:sp>
        <p:nvSpPr>
          <p:cNvPr id="7" name="Rectangle 6">
            <a:extLst>
              <a:ext uri="{FF2B5EF4-FFF2-40B4-BE49-F238E27FC236}">
                <a16:creationId xmlns:a16="http://schemas.microsoft.com/office/drawing/2014/main" id="{FE5D2B08-305A-F671-D819-E95EA3B0E85A}"/>
              </a:ext>
            </a:extLst>
          </p:cNvPr>
          <p:cNvSpPr/>
          <p:nvPr/>
        </p:nvSpPr>
        <p:spPr>
          <a:xfrm>
            <a:off x="760001" y="1679500"/>
            <a:ext cx="5041031" cy="4364656"/>
          </a:xfrm>
          <a:prstGeom prst="rect">
            <a:avLst/>
          </a:prstGeom>
        </p:spPr>
        <p:txBody>
          <a:bodyPr wrap="square">
            <a:spAutoFit/>
          </a:bodyPr>
          <a:lstStyle/>
          <a:p>
            <a:pPr marL="342900" indent="-342900" algn="just">
              <a:lnSpc>
                <a:spcPct val="150000"/>
              </a:lnSpc>
              <a:buFont typeface="+mj-lt"/>
              <a:buAutoNum type="arabicPeriod" startAt="5"/>
            </a:pPr>
            <a:r>
              <a:rPr lang="en-US" sz="1700" dirty="0">
                <a:solidFill>
                  <a:srgbClr val="FF0000"/>
                </a:solidFill>
                <a:latin typeface="Alexandria Light" pitchFamily="2" charset="-78"/>
                <a:cs typeface="Alexandria Light" pitchFamily="2" charset="-78"/>
              </a:rPr>
              <a:t>Body Movement (Kinesics):</a:t>
            </a:r>
          </a:p>
          <a:p>
            <a:pPr marL="457200" indent="-457200" algn="just">
              <a:lnSpc>
                <a:spcPct val="150000"/>
              </a:lnSpc>
              <a:buFont typeface="Arial" panose="020B0604020202020204" pitchFamily="34" charset="0"/>
              <a:buChar char="•"/>
            </a:pPr>
            <a:r>
              <a:rPr lang="en-US" sz="1700" b="1" dirty="0">
                <a:solidFill>
                  <a:schemeClr val="accent6">
                    <a:lumMod val="50000"/>
                  </a:schemeClr>
                </a:solidFill>
                <a:latin typeface="Alexandria Light" pitchFamily="2" charset="-78"/>
                <a:cs typeface="Alexandria Light" pitchFamily="2" charset="-78"/>
              </a:rPr>
              <a:t>Emblems: </a:t>
            </a:r>
            <a:r>
              <a:rPr lang="en-US" sz="1700" dirty="0">
                <a:latin typeface="Alexandria Light" pitchFamily="2" charset="-78"/>
                <a:cs typeface="Alexandria Light" pitchFamily="2" charset="-78"/>
              </a:rPr>
              <a:t>substitute for a word or phrase.</a:t>
            </a:r>
          </a:p>
          <a:p>
            <a:pPr marL="457200" indent="-457200" algn="just">
              <a:lnSpc>
                <a:spcPct val="150000"/>
              </a:lnSpc>
              <a:buFont typeface="Arial" panose="020B0604020202020204" pitchFamily="34" charset="0"/>
              <a:buChar char="•"/>
            </a:pPr>
            <a:r>
              <a:rPr lang="en-US" sz="1700" b="1" dirty="0">
                <a:solidFill>
                  <a:schemeClr val="accent6">
                    <a:lumMod val="50000"/>
                  </a:schemeClr>
                </a:solidFill>
                <a:latin typeface="Alexandria Light" pitchFamily="2" charset="-78"/>
                <a:cs typeface="Alexandria Light" pitchFamily="2" charset="-78"/>
              </a:rPr>
              <a:t>Illustrators: </a:t>
            </a:r>
            <a:r>
              <a:rPr lang="en-US" sz="1700" dirty="0">
                <a:latin typeface="Alexandria Light" pitchFamily="2" charset="-78"/>
                <a:cs typeface="Alexandria Light" pitchFamily="2" charset="-78"/>
              </a:rPr>
              <a:t>are gestures that complement, enhance, or substitute for the verbal message.</a:t>
            </a:r>
          </a:p>
          <a:p>
            <a:pPr marL="457200" indent="-457200" algn="just">
              <a:lnSpc>
                <a:spcPct val="150000"/>
              </a:lnSpc>
              <a:buFont typeface="Arial" panose="020B0604020202020204" pitchFamily="34" charset="0"/>
              <a:buChar char="•"/>
            </a:pPr>
            <a:r>
              <a:rPr lang="en-US" sz="1700" b="1" dirty="0">
                <a:solidFill>
                  <a:schemeClr val="accent6">
                    <a:lumMod val="50000"/>
                  </a:schemeClr>
                </a:solidFill>
                <a:latin typeface="Alexandria Light" pitchFamily="2" charset="-78"/>
                <a:cs typeface="Alexandria Light" pitchFamily="2" charset="-78"/>
              </a:rPr>
              <a:t>Affect displays: </a:t>
            </a:r>
            <a:r>
              <a:rPr lang="en-US" sz="1700" dirty="0">
                <a:latin typeface="Alexandria Light" pitchFamily="2" charset="-78"/>
                <a:cs typeface="Alexandria Light" pitchFamily="2" charset="-78"/>
              </a:rPr>
              <a:t>are facial expressions and gestures that display emotion.</a:t>
            </a:r>
          </a:p>
          <a:p>
            <a:pPr marL="457200" indent="-457200" algn="just">
              <a:lnSpc>
                <a:spcPct val="150000"/>
              </a:lnSpc>
              <a:buFont typeface="Arial" panose="020B0604020202020204" pitchFamily="34" charset="0"/>
              <a:buChar char="•"/>
            </a:pPr>
            <a:r>
              <a:rPr lang="en-US" sz="1700" b="1" dirty="0">
                <a:solidFill>
                  <a:schemeClr val="accent6">
                    <a:lumMod val="50000"/>
                  </a:schemeClr>
                </a:solidFill>
                <a:latin typeface="Alexandria Light" pitchFamily="2" charset="-78"/>
                <a:cs typeface="Alexandria Light" pitchFamily="2" charset="-78"/>
              </a:rPr>
              <a:t>Regulators: </a:t>
            </a:r>
            <a:r>
              <a:rPr lang="en-US" sz="1700" dirty="0">
                <a:latin typeface="Alexandria Light" pitchFamily="2" charset="-78"/>
                <a:cs typeface="Alexandria Light" pitchFamily="2" charset="-78"/>
              </a:rPr>
              <a:t>are gestures used to control the turn-taking in conversations.</a:t>
            </a:r>
          </a:p>
          <a:p>
            <a:pPr marL="457200" indent="-457200" algn="just">
              <a:lnSpc>
                <a:spcPct val="150000"/>
              </a:lnSpc>
              <a:buFont typeface="Arial" panose="020B0604020202020204" pitchFamily="34" charset="0"/>
              <a:buChar char="•"/>
            </a:pPr>
            <a:r>
              <a:rPr lang="en-US" sz="1700" b="1" dirty="0">
                <a:solidFill>
                  <a:schemeClr val="accent6">
                    <a:lumMod val="50000"/>
                  </a:schemeClr>
                </a:solidFill>
                <a:latin typeface="Alexandria Light" pitchFamily="2" charset="-78"/>
                <a:cs typeface="Alexandria Light" pitchFamily="2" charset="-78"/>
              </a:rPr>
              <a:t>Adapters: </a:t>
            </a:r>
            <a:r>
              <a:rPr lang="en-US" sz="1700" dirty="0">
                <a:latin typeface="Alexandria Light" pitchFamily="2" charset="-78"/>
                <a:cs typeface="Alexandria Light" pitchFamily="2" charset="-78"/>
              </a:rPr>
              <a:t>Adapters are gestures we use to release tension.</a:t>
            </a:r>
          </a:p>
        </p:txBody>
      </p:sp>
      <p:sp>
        <p:nvSpPr>
          <p:cNvPr id="10" name="Rectangle 9">
            <a:extLst>
              <a:ext uri="{FF2B5EF4-FFF2-40B4-BE49-F238E27FC236}">
                <a16:creationId xmlns:a16="http://schemas.microsoft.com/office/drawing/2014/main" id="{2041BD68-3CB5-B836-9964-DACD5BA50CA3}"/>
              </a:ext>
            </a:extLst>
          </p:cNvPr>
          <p:cNvSpPr/>
          <p:nvPr/>
        </p:nvSpPr>
        <p:spPr>
          <a:xfrm>
            <a:off x="6476541" y="1630342"/>
            <a:ext cx="4955458" cy="4478149"/>
          </a:xfrm>
          <a:prstGeom prst="rect">
            <a:avLst/>
          </a:prstGeom>
        </p:spPr>
        <p:txBody>
          <a:bodyPr wrap="square">
            <a:spAutoFit/>
          </a:bodyPr>
          <a:lstStyle/>
          <a:p>
            <a:pPr marL="342900" indent="-342900" algn="just" rtl="1">
              <a:lnSpc>
                <a:spcPct val="200000"/>
              </a:lnSpc>
              <a:buFont typeface="+mj-lt"/>
              <a:buAutoNum type="arabicPeriod" startAt="5"/>
            </a:pPr>
            <a:r>
              <a:rPr lang="ar-SA" sz="1500" dirty="0">
                <a:solidFill>
                  <a:srgbClr val="FF0000"/>
                </a:solidFill>
                <a:latin typeface="Alexandria Light" pitchFamily="2" charset="-78"/>
                <a:cs typeface="Alexandria Light" pitchFamily="2" charset="-78"/>
              </a:rPr>
              <a:t>حركة الجسم</a:t>
            </a:r>
            <a:r>
              <a:rPr lang="en-US" sz="1500" dirty="0">
                <a:solidFill>
                  <a:srgbClr val="FF0000"/>
                </a:solidFill>
                <a:latin typeface="Alexandria Light" pitchFamily="2" charset="-78"/>
                <a:cs typeface="Alexandria Light" pitchFamily="2" charset="-78"/>
              </a:rPr>
              <a:t> </a:t>
            </a:r>
            <a:r>
              <a:rPr lang="ar-SA" sz="1500" dirty="0">
                <a:solidFill>
                  <a:srgbClr val="FF0000"/>
                </a:solidFill>
                <a:latin typeface="Alexandria Light" pitchFamily="2" charset="-78"/>
                <a:cs typeface="Alexandria Light" pitchFamily="2" charset="-78"/>
              </a:rPr>
              <a:t>(علم الحركة):</a:t>
            </a:r>
            <a:endParaRPr lang="en-US" sz="1500" dirty="0">
              <a:solidFill>
                <a:srgbClr val="FF0000"/>
              </a:solidFill>
              <a:latin typeface="Alexandria Light" pitchFamily="2" charset="-78"/>
              <a:cs typeface="Alexandria Light" pitchFamily="2" charset="-78"/>
            </a:endParaRPr>
          </a:p>
          <a:p>
            <a:pPr marL="285750" indent="-285750" algn="just" rtl="1">
              <a:lnSpc>
                <a:spcPct val="200000"/>
              </a:lnSpc>
              <a:buFont typeface="Arial" panose="020B0604020202020204" pitchFamily="34" charset="0"/>
              <a:buChar char="•"/>
            </a:pPr>
            <a:r>
              <a:rPr lang="ar-SA" sz="1700" b="1" dirty="0">
                <a:solidFill>
                  <a:schemeClr val="accent6">
                    <a:lumMod val="50000"/>
                  </a:schemeClr>
                </a:solidFill>
                <a:latin typeface="Alexandria Light" pitchFamily="2" charset="-78"/>
                <a:cs typeface="Alexandria Light" pitchFamily="2" charset="-78"/>
              </a:rPr>
              <a:t>الشعارات</a:t>
            </a:r>
            <a:r>
              <a:rPr lang="ar-SA" sz="1500" dirty="0">
                <a:latin typeface="Alexandria Light" pitchFamily="2" charset="-78"/>
                <a:cs typeface="Alexandria Light" pitchFamily="2" charset="-78"/>
              </a:rPr>
              <a:t>: تحل محل كلمة أو عبارة.</a:t>
            </a:r>
          </a:p>
          <a:p>
            <a:pPr marL="285750" indent="-285750" algn="just" rtl="1">
              <a:lnSpc>
                <a:spcPct val="200000"/>
              </a:lnSpc>
              <a:buFont typeface="Arial" panose="020B0604020202020204" pitchFamily="34" charset="0"/>
              <a:buChar char="•"/>
            </a:pPr>
            <a:r>
              <a:rPr lang="ar-SA" sz="1700" b="1" dirty="0">
                <a:solidFill>
                  <a:schemeClr val="accent6">
                    <a:lumMod val="50000"/>
                  </a:schemeClr>
                </a:solidFill>
                <a:latin typeface="Alexandria Light" pitchFamily="2" charset="-78"/>
                <a:cs typeface="Alexandria Light" pitchFamily="2" charset="-78"/>
              </a:rPr>
              <a:t>الرسّامون</a:t>
            </a:r>
            <a:r>
              <a:rPr lang="ar-SA" sz="1500" dirty="0">
                <a:latin typeface="Alexandria Light" pitchFamily="2" charset="-78"/>
                <a:cs typeface="Alexandria Light" pitchFamily="2" charset="-78"/>
              </a:rPr>
              <a:t>: هي الإيماءات التي تكمل الرسالة اللفظية أو تعززها أو تحل محلها.</a:t>
            </a:r>
          </a:p>
          <a:p>
            <a:pPr marL="285750" indent="-285750" algn="just" rtl="1">
              <a:lnSpc>
                <a:spcPct val="200000"/>
              </a:lnSpc>
              <a:buFont typeface="Arial" panose="020B0604020202020204" pitchFamily="34" charset="0"/>
              <a:buChar char="•"/>
            </a:pPr>
            <a:r>
              <a:rPr lang="ar-SA" sz="1700" b="1" dirty="0">
                <a:solidFill>
                  <a:schemeClr val="accent6">
                    <a:lumMod val="50000"/>
                  </a:schemeClr>
                </a:solidFill>
                <a:latin typeface="Alexandria Light" pitchFamily="2" charset="-78"/>
                <a:cs typeface="Alexandria Light" pitchFamily="2" charset="-78"/>
              </a:rPr>
              <a:t>العروض</a:t>
            </a:r>
            <a:r>
              <a:rPr lang="ar-SA" sz="1500" dirty="0">
                <a:latin typeface="Alexandria Light" pitchFamily="2" charset="-78"/>
                <a:cs typeface="Alexandria Light" pitchFamily="2" charset="-78"/>
              </a:rPr>
              <a:t> </a:t>
            </a:r>
            <a:r>
              <a:rPr lang="ar-SA" sz="1700" b="1" dirty="0">
                <a:solidFill>
                  <a:schemeClr val="accent6">
                    <a:lumMod val="50000"/>
                  </a:schemeClr>
                </a:solidFill>
                <a:latin typeface="Alexandria Light" pitchFamily="2" charset="-78"/>
                <a:cs typeface="Alexandria Light" pitchFamily="2" charset="-78"/>
              </a:rPr>
              <a:t>المؤثرة</a:t>
            </a:r>
            <a:r>
              <a:rPr lang="ar-SA" sz="1500" dirty="0">
                <a:latin typeface="Alexandria Light" pitchFamily="2" charset="-78"/>
                <a:cs typeface="Alexandria Light" pitchFamily="2" charset="-78"/>
              </a:rPr>
              <a:t>: هي تعبيرات الوجه والإيماءات التي تعرض المشاعر.</a:t>
            </a:r>
          </a:p>
          <a:p>
            <a:pPr marL="285750" indent="-285750" algn="just" rtl="1">
              <a:lnSpc>
                <a:spcPct val="200000"/>
              </a:lnSpc>
              <a:buFont typeface="Arial" panose="020B0604020202020204" pitchFamily="34" charset="0"/>
              <a:buChar char="•"/>
            </a:pPr>
            <a:r>
              <a:rPr lang="ar-SA" sz="1700" b="1" dirty="0">
                <a:solidFill>
                  <a:schemeClr val="accent6">
                    <a:lumMod val="50000"/>
                  </a:schemeClr>
                </a:solidFill>
                <a:latin typeface="Alexandria Light" pitchFamily="2" charset="-78"/>
                <a:cs typeface="Alexandria Light" pitchFamily="2" charset="-78"/>
              </a:rPr>
              <a:t>المنظمون</a:t>
            </a:r>
            <a:r>
              <a:rPr lang="ar-SA" sz="1500" dirty="0">
                <a:latin typeface="Alexandria Light" pitchFamily="2" charset="-78"/>
                <a:cs typeface="Alexandria Light" pitchFamily="2" charset="-78"/>
              </a:rPr>
              <a:t>: هي الإيماءات المستخدمة للتحكم في تبادل الأدوار في المحادثات.</a:t>
            </a:r>
          </a:p>
          <a:p>
            <a:pPr marL="285750" indent="-285750" algn="just" rtl="1">
              <a:lnSpc>
                <a:spcPct val="200000"/>
              </a:lnSpc>
              <a:buFont typeface="Arial" panose="020B0604020202020204" pitchFamily="34" charset="0"/>
              <a:buChar char="•"/>
            </a:pPr>
            <a:r>
              <a:rPr lang="ar-SA" sz="1700" b="1" dirty="0">
                <a:solidFill>
                  <a:schemeClr val="accent6">
                    <a:lumMod val="50000"/>
                  </a:schemeClr>
                </a:solidFill>
                <a:latin typeface="Alexandria Light" pitchFamily="2" charset="-78"/>
                <a:cs typeface="Alexandria Light" pitchFamily="2" charset="-78"/>
              </a:rPr>
              <a:t>المحولات</a:t>
            </a:r>
            <a:r>
              <a:rPr lang="ar-SA" sz="1500" dirty="0">
                <a:latin typeface="Alexandria Light" pitchFamily="2" charset="-78"/>
                <a:cs typeface="Alexandria Light" pitchFamily="2" charset="-78"/>
              </a:rPr>
              <a:t>: هي الإيماءات التي نستخدمها لتخفيف التوتر.</a:t>
            </a:r>
          </a:p>
        </p:txBody>
      </p:sp>
      <p:sp>
        <p:nvSpPr>
          <p:cNvPr id="4" name="TextBox 3">
            <a:extLst>
              <a:ext uri="{FF2B5EF4-FFF2-40B4-BE49-F238E27FC236}">
                <a16:creationId xmlns:a16="http://schemas.microsoft.com/office/drawing/2014/main" id="{1E7CE42C-F1FE-D0CA-7D19-3AFE2B77E67C}"/>
              </a:ext>
            </a:extLst>
          </p:cNvPr>
          <p:cNvSpPr txBox="1"/>
          <p:nvPr/>
        </p:nvSpPr>
        <p:spPr>
          <a:xfrm>
            <a:off x="0" y="6646605"/>
            <a:ext cx="1747520" cy="261610"/>
          </a:xfrm>
          <a:prstGeom prst="rect">
            <a:avLst/>
          </a:prstGeom>
          <a:noFill/>
          <a:ln>
            <a:solidFill>
              <a:schemeClr val="bg1"/>
            </a:solidFill>
          </a:ln>
        </p:spPr>
        <p:txBody>
          <a:bodyPr wrap="square" rtlCol="0">
            <a:spAutoFit/>
          </a:bodyPr>
          <a:lstStyle/>
          <a:p>
            <a:r>
              <a:rPr lang="en-US" sz="1100" dirty="0">
                <a:latin typeface="Alexandria" pitchFamily="2" charset="-78"/>
                <a:cs typeface="Alexandria" pitchFamily="2" charset="-78"/>
              </a:rPr>
              <a:t>Dr. Raef Baraka</a:t>
            </a:r>
          </a:p>
        </p:txBody>
      </p:sp>
    </p:spTree>
    <p:extLst>
      <p:ext uri="{BB962C8B-B14F-4D97-AF65-F5344CB8AC3E}">
        <p14:creationId xmlns:p14="http://schemas.microsoft.com/office/powerpoint/2010/main" val="428989259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10"/>
                                        </p:tgtEl>
                                        <p:attrNameLst>
                                          <p:attrName>style.visibility</p:attrName>
                                        </p:attrNameLst>
                                      </p:cBhvr>
                                      <p:to>
                                        <p:strVal val="visible"/>
                                      </p:to>
                                    </p:set>
                                    <p:anim calcmode="lin" valueType="num">
                                      <p:cBhvr additive="base">
                                        <p:cTn id="13" dur="500" fill="hold"/>
                                        <p:tgtEl>
                                          <p:spTgt spid="10"/>
                                        </p:tgtEl>
                                        <p:attrNameLst>
                                          <p:attrName>ppt_x</p:attrName>
                                        </p:attrNameLst>
                                      </p:cBhvr>
                                      <p:tavLst>
                                        <p:tav tm="0">
                                          <p:val>
                                            <p:strVal val="#ppt_x"/>
                                          </p:val>
                                        </p:tav>
                                        <p:tav tm="100000">
                                          <p:val>
                                            <p:strVal val="#ppt_x"/>
                                          </p:val>
                                        </p:tav>
                                      </p:tavLst>
                                    </p:anim>
                                    <p:anim calcmode="lin" valueType="num">
                                      <p:cBhvr additive="base">
                                        <p:cTn id="14"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10" grpId="0"/>
    </p:bld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D98360B-09FC-2A43-B474-1B9D7B6FBF01}"/>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FFC2E44C-D0A6-B396-4DA7-F7A17CB38BC9}"/>
              </a:ext>
            </a:extLst>
          </p:cNvPr>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07FA02A9-2E82-E37F-F856-5B1315316A4F}"/>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2" name="Rectangle 1">
            <a:extLst>
              <a:ext uri="{FF2B5EF4-FFF2-40B4-BE49-F238E27FC236}">
                <a16:creationId xmlns:a16="http://schemas.microsoft.com/office/drawing/2014/main" id="{EDC43042-DBCF-B9A9-C584-8F392E0332E8}"/>
              </a:ext>
            </a:extLst>
          </p:cNvPr>
          <p:cNvSpPr/>
          <p:nvPr/>
        </p:nvSpPr>
        <p:spPr>
          <a:xfrm>
            <a:off x="496488" y="634335"/>
            <a:ext cx="7387672" cy="400110"/>
          </a:xfrm>
          <a:prstGeom prst="rect">
            <a:avLst/>
          </a:prstGeom>
        </p:spPr>
        <p:txBody>
          <a:bodyPr wrap="square">
            <a:spAutoFit/>
          </a:bodyPr>
          <a:lstStyle/>
          <a:p>
            <a:r>
              <a:rPr lang="en-US" sz="2000" b="1" dirty="0">
                <a:solidFill>
                  <a:srgbClr val="00B0F0"/>
                </a:solidFill>
                <a:latin typeface="Alexandria" charset="0"/>
                <a:cs typeface="Alexandria" charset="0"/>
              </a:rPr>
              <a:t>Codes of Nonverbal Communication</a:t>
            </a:r>
          </a:p>
        </p:txBody>
      </p:sp>
      <p:sp>
        <p:nvSpPr>
          <p:cNvPr id="9" name="TextBox 8">
            <a:extLst>
              <a:ext uri="{FF2B5EF4-FFF2-40B4-BE49-F238E27FC236}">
                <a16:creationId xmlns:a16="http://schemas.microsoft.com/office/drawing/2014/main" id="{A47660BE-3AE0-65BB-F4A7-A49C46C3DC89}"/>
              </a:ext>
            </a:extLst>
          </p:cNvPr>
          <p:cNvSpPr txBox="1"/>
          <p:nvPr/>
        </p:nvSpPr>
        <p:spPr>
          <a:xfrm>
            <a:off x="6729323" y="648421"/>
            <a:ext cx="4828492" cy="400110"/>
          </a:xfrm>
          <a:prstGeom prst="rect">
            <a:avLst/>
          </a:prstGeom>
          <a:noFill/>
        </p:spPr>
        <p:txBody>
          <a:bodyPr wrap="square" rtlCol="0">
            <a:spAutoFit/>
          </a:bodyPr>
          <a:lstStyle/>
          <a:p>
            <a:pPr algn="r"/>
            <a:r>
              <a:rPr lang="ar-SA" sz="2000" b="1" dirty="0">
                <a:solidFill>
                  <a:srgbClr val="00B0F0"/>
                </a:solidFill>
                <a:latin typeface="Alexandria" charset="0"/>
                <a:cs typeface="Alexandria" charset="0"/>
              </a:rPr>
              <a:t>قواعد التواصل غير اللفظي</a:t>
            </a:r>
            <a:endParaRPr lang="en-US" sz="2000" b="1" dirty="0">
              <a:solidFill>
                <a:srgbClr val="00B0F0"/>
              </a:solidFill>
              <a:latin typeface="Alexandria" charset="0"/>
              <a:cs typeface="Alexandria" charset="0"/>
            </a:endParaRPr>
          </a:p>
        </p:txBody>
      </p:sp>
      <p:sp>
        <p:nvSpPr>
          <p:cNvPr id="3" name="Rectangle: Rounded Corners 2">
            <a:extLst>
              <a:ext uri="{FF2B5EF4-FFF2-40B4-BE49-F238E27FC236}">
                <a16:creationId xmlns:a16="http://schemas.microsoft.com/office/drawing/2014/main" id="{5E588316-8DB9-440F-A524-B76065FEED20}"/>
              </a:ext>
            </a:extLst>
          </p:cNvPr>
          <p:cNvSpPr/>
          <p:nvPr/>
        </p:nvSpPr>
        <p:spPr>
          <a:xfrm>
            <a:off x="638242" y="1704014"/>
            <a:ext cx="5457757" cy="479747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 name="Rectangle: Rounded Corners 24">
            <a:extLst>
              <a:ext uri="{FF2B5EF4-FFF2-40B4-BE49-F238E27FC236}">
                <a16:creationId xmlns:a16="http://schemas.microsoft.com/office/drawing/2014/main" id="{4AB64AB4-4B81-C812-78A1-DC9C1A97B86A}"/>
              </a:ext>
            </a:extLst>
          </p:cNvPr>
          <p:cNvSpPr/>
          <p:nvPr/>
        </p:nvSpPr>
        <p:spPr>
          <a:xfrm>
            <a:off x="6440129" y="1704014"/>
            <a:ext cx="5113628" cy="479747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dirty="0"/>
              <a:t>حل النزاعات: يمكن أن يكون التواصل وجهاً لوجه فعالاً في حل النزاعات، لأنه يسمح بالتفاعل في الوقت الفعلي، والاستماع النشط، والفرصة لمعالجة المخاوف بشكل مباشر.</a:t>
            </a:r>
            <a:endParaRPr lang="en-US" dirty="0"/>
          </a:p>
        </p:txBody>
      </p:sp>
      <p:sp>
        <p:nvSpPr>
          <p:cNvPr id="7" name="Rectangle 6">
            <a:extLst>
              <a:ext uri="{FF2B5EF4-FFF2-40B4-BE49-F238E27FC236}">
                <a16:creationId xmlns:a16="http://schemas.microsoft.com/office/drawing/2014/main" id="{28BE8332-2B55-E9E5-E961-337D2D745CB6}"/>
              </a:ext>
            </a:extLst>
          </p:cNvPr>
          <p:cNvSpPr/>
          <p:nvPr/>
        </p:nvSpPr>
        <p:spPr>
          <a:xfrm>
            <a:off x="760001" y="1679500"/>
            <a:ext cx="5041031" cy="4757071"/>
          </a:xfrm>
          <a:prstGeom prst="rect">
            <a:avLst/>
          </a:prstGeom>
        </p:spPr>
        <p:txBody>
          <a:bodyPr wrap="square">
            <a:spAutoFit/>
          </a:bodyPr>
          <a:lstStyle/>
          <a:p>
            <a:pPr marL="342900" indent="-342900" algn="just">
              <a:lnSpc>
                <a:spcPct val="150000"/>
              </a:lnSpc>
              <a:buFont typeface="+mj-lt"/>
              <a:buAutoNum type="arabicPeriod" startAt="6"/>
            </a:pPr>
            <a:r>
              <a:rPr lang="en-US" sz="1700" dirty="0">
                <a:solidFill>
                  <a:srgbClr val="FF0000"/>
                </a:solidFill>
                <a:latin typeface="Alexandria Light" pitchFamily="2" charset="-78"/>
                <a:cs typeface="Alexandria Light" pitchFamily="2" charset="-78"/>
              </a:rPr>
              <a:t>Facial Behavior</a:t>
            </a:r>
            <a:r>
              <a:rPr lang="ar-SA" sz="1700" dirty="0">
                <a:solidFill>
                  <a:srgbClr val="FF0000"/>
                </a:solidFill>
                <a:latin typeface="Alexandria Light" pitchFamily="2" charset="-78"/>
                <a:cs typeface="Alexandria Light" pitchFamily="2" charset="-78"/>
              </a:rPr>
              <a:t> </a:t>
            </a:r>
            <a:r>
              <a:rPr lang="en-US" sz="1700" dirty="0">
                <a:solidFill>
                  <a:srgbClr val="FF0000"/>
                </a:solidFill>
                <a:latin typeface="Alexandria Light" pitchFamily="2" charset="-78"/>
                <a:cs typeface="Alexandria Light" pitchFamily="2" charset="-78"/>
              </a:rPr>
              <a:t>(</a:t>
            </a:r>
            <a:r>
              <a:rPr lang="en-US" sz="1700" dirty="0" err="1">
                <a:solidFill>
                  <a:srgbClr val="FF0000"/>
                </a:solidFill>
                <a:latin typeface="Alexandria Light" pitchFamily="2" charset="-78"/>
                <a:cs typeface="Alexandria Light" pitchFamily="2" charset="-78"/>
              </a:rPr>
              <a:t>Oculesics</a:t>
            </a:r>
            <a:r>
              <a:rPr lang="en-US" sz="1700" dirty="0">
                <a:solidFill>
                  <a:srgbClr val="FF0000"/>
                </a:solidFill>
                <a:latin typeface="Alexandria Light" pitchFamily="2" charset="-78"/>
                <a:cs typeface="Alexandria Light" pitchFamily="2" charset="-78"/>
              </a:rPr>
              <a:t>):</a:t>
            </a:r>
          </a:p>
          <a:p>
            <a:pPr marL="457200" indent="-457200" algn="just">
              <a:lnSpc>
                <a:spcPct val="150000"/>
              </a:lnSpc>
              <a:buFont typeface="Arial" panose="020B0604020202020204" pitchFamily="34" charset="0"/>
              <a:buChar char="•"/>
            </a:pPr>
            <a:r>
              <a:rPr lang="en-US" sz="1700" dirty="0">
                <a:latin typeface="Alexandria Light" pitchFamily="2" charset="-78"/>
                <a:cs typeface="Alexandria Light" pitchFamily="2" charset="-78"/>
              </a:rPr>
              <a:t>The face can be considered a gallery for our emotional displays.</a:t>
            </a:r>
          </a:p>
          <a:p>
            <a:pPr marL="457200" indent="-457200" algn="just">
              <a:lnSpc>
                <a:spcPct val="150000"/>
              </a:lnSpc>
              <a:buFont typeface="Arial" panose="020B0604020202020204" pitchFamily="34" charset="0"/>
              <a:buChar char="•"/>
            </a:pPr>
            <a:r>
              <a:rPr lang="en-US" sz="1700" dirty="0">
                <a:latin typeface="Alexandria Light" pitchFamily="2" charset="-78"/>
                <a:cs typeface="Alexandria Light" pitchFamily="2" charset="-78"/>
              </a:rPr>
              <a:t>It is important not only to have a basic understanding of the emotions communicated by the face but also to be aware of how we manage our faces in daily interactions. </a:t>
            </a:r>
          </a:p>
          <a:p>
            <a:pPr marL="457200" indent="-457200" algn="just">
              <a:lnSpc>
                <a:spcPct val="150000"/>
              </a:lnSpc>
              <a:buFont typeface="Arial" panose="020B0604020202020204" pitchFamily="34" charset="0"/>
              <a:buChar char="•"/>
            </a:pPr>
            <a:r>
              <a:rPr lang="en-US" sz="1700" dirty="0">
                <a:latin typeface="Alexandria Light" pitchFamily="2" charset="-78"/>
                <a:cs typeface="Alexandria Light" pitchFamily="2" charset="-78"/>
              </a:rPr>
              <a:t>Social norms and communication expectations in our culture set the rules for what kinds of emotional expressions are appropriate in certain situations.</a:t>
            </a:r>
          </a:p>
        </p:txBody>
      </p:sp>
      <p:sp>
        <p:nvSpPr>
          <p:cNvPr id="10" name="Rectangle 9">
            <a:extLst>
              <a:ext uri="{FF2B5EF4-FFF2-40B4-BE49-F238E27FC236}">
                <a16:creationId xmlns:a16="http://schemas.microsoft.com/office/drawing/2014/main" id="{60D6BB03-F7CB-A017-C3A8-9C02DCBE5179}"/>
              </a:ext>
            </a:extLst>
          </p:cNvPr>
          <p:cNvSpPr/>
          <p:nvPr/>
        </p:nvSpPr>
        <p:spPr>
          <a:xfrm>
            <a:off x="6476541" y="1630342"/>
            <a:ext cx="4955458" cy="3959482"/>
          </a:xfrm>
          <a:prstGeom prst="rect">
            <a:avLst/>
          </a:prstGeom>
        </p:spPr>
        <p:txBody>
          <a:bodyPr wrap="square">
            <a:spAutoFit/>
          </a:bodyPr>
          <a:lstStyle/>
          <a:p>
            <a:pPr marL="342900" indent="-342900" algn="just" rtl="1">
              <a:lnSpc>
                <a:spcPct val="200000"/>
              </a:lnSpc>
              <a:buFont typeface="+mj-lt"/>
              <a:buAutoNum type="arabicPeriod" startAt="6"/>
            </a:pPr>
            <a:r>
              <a:rPr lang="ar-SA" sz="1600" dirty="0">
                <a:solidFill>
                  <a:srgbClr val="FF0000"/>
                </a:solidFill>
                <a:latin typeface="Alexandria Light" pitchFamily="2" charset="-78"/>
                <a:cs typeface="Alexandria Light" pitchFamily="2" charset="-78"/>
              </a:rPr>
              <a:t>سلوك الوجه (علم العين):</a:t>
            </a:r>
            <a:endParaRPr lang="en-US" sz="1600" dirty="0">
              <a:solidFill>
                <a:srgbClr val="FF0000"/>
              </a:solidFill>
              <a:latin typeface="Alexandria Light" pitchFamily="2" charset="-78"/>
              <a:cs typeface="Alexandria Light" pitchFamily="2" charset="-78"/>
            </a:endParaRPr>
          </a:p>
          <a:p>
            <a:pPr marL="285750" indent="-285750" algn="just" rtl="1">
              <a:lnSpc>
                <a:spcPct val="200000"/>
              </a:lnSpc>
              <a:buFont typeface="Arial" panose="020B0604020202020204" pitchFamily="34" charset="0"/>
              <a:buChar char="•"/>
            </a:pPr>
            <a:r>
              <a:rPr lang="ar-SA" sz="1600" dirty="0">
                <a:latin typeface="Alexandria Light" pitchFamily="2" charset="-78"/>
                <a:cs typeface="Alexandria Light" pitchFamily="2" charset="-78"/>
              </a:rPr>
              <a:t>يمكن اعتبار الوجه بمثابة معرض لعروضنا العاطفية.</a:t>
            </a:r>
            <a:endParaRPr lang="en-US" sz="1600" dirty="0">
              <a:latin typeface="Alexandria Light" pitchFamily="2" charset="-78"/>
              <a:cs typeface="Alexandria Light" pitchFamily="2" charset="-78"/>
            </a:endParaRPr>
          </a:p>
          <a:p>
            <a:pPr marL="285750" indent="-285750" algn="just" rtl="1">
              <a:lnSpc>
                <a:spcPct val="200000"/>
              </a:lnSpc>
              <a:buFont typeface="Arial" panose="020B0604020202020204" pitchFamily="34" charset="0"/>
              <a:buChar char="•"/>
            </a:pPr>
            <a:r>
              <a:rPr lang="ar-SA" sz="1600" dirty="0">
                <a:latin typeface="Alexandria Light" pitchFamily="2" charset="-78"/>
                <a:cs typeface="Alexandria Light" pitchFamily="2" charset="-78"/>
              </a:rPr>
              <a:t>من المهم ليس فقط أن يكون لديك فهم أساسي للعواطف التي تنقلها الوجوه، بل أن تكون على دراية أيضًا بكيفية إدارة وجوهنا في التفاعلات اليومية. </a:t>
            </a:r>
            <a:endParaRPr lang="en-US" sz="1600" dirty="0">
              <a:latin typeface="Alexandria Light" pitchFamily="2" charset="-78"/>
              <a:cs typeface="Alexandria Light" pitchFamily="2" charset="-78"/>
            </a:endParaRPr>
          </a:p>
          <a:p>
            <a:pPr marL="285750" indent="-285750" algn="just" rtl="1">
              <a:lnSpc>
                <a:spcPct val="200000"/>
              </a:lnSpc>
              <a:buFont typeface="Arial" panose="020B0604020202020204" pitchFamily="34" charset="0"/>
              <a:buChar char="•"/>
            </a:pPr>
            <a:r>
              <a:rPr lang="ar-SA" sz="1600" dirty="0">
                <a:latin typeface="Alexandria Light" pitchFamily="2" charset="-78"/>
                <a:cs typeface="Alexandria Light" pitchFamily="2" charset="-78"/>
              </a:rPr>
              <a:t>تحدد المعايير الاجتماعية وتوقعات التواصل في ثقافتنا القواعد التي تحدد أنواع التعبيرات العاطفية المناسبة في مواقف معينة.</a:t>
            </a:r>
          </a:p>
        </p:txBody>
      </p:sp>
      <p:sp>
        <p:nvSpPr>
          <p:cNvPr id="4" name="TextBox 3">
            <a:extLst>
              <a:ext uri="{FF2B5EF4-FFF2-40B4-BE49-F238E27FC236}">
                <a16:creationId xmlns:a16="http://schemas.microsoft.com/office/drawing/2014/main" id="{B92F3CEA-84F1-07B1-C38B-F5186C9C4DC8}"/>
              </a:ext>
            </a:extLst>
          </p:cNvPr>
          <p:cNvSpPr txBox="1"/>
          <p:nvPr/>
        </p:nvSpPr>
        <p:spPr>
          <a:xfrm>
            <a:off x="0" y="6646605"/>
            <a:ext cx="1747520" cy="261610"/>
          </a:xfrm>
          <a:prstGeom prst="rect">
            <a:avLst/>
          </a:prstGeom>
          <a:noFill/>
          <a:ln>
            <a:solidFill>
              <a:schemeClr val="bg1"/>
            </a:solidFill>
          </a:ln>
        </p:spPr>
        <p:txBody>
          <a:bodyPr wrap="square" rtlCol="0">
            <a:spAutoFit/>
          </a:bodyPr>
          <a:lstStyle/>
          <a:p>
            <a:r>
              <a:rPr lang="en-US" sz="1100" dirty="0">
                <a:latin typeface="Alexandria" pitchFamily="2" charset="-78"/>
                <a:cs typeface="Alexandria" pitchFamily="2" charset="-78"/>
              </a:rPr>
              <a:t>Dr. Raef Baraka</a:t>
            </a:r>
          </a:p>
        </p:txBody>
      </p:sp>
    </p:spTree>
    <p:extLst>
      <p:ext uri="{BB962C8B-B14F-4D97-AF65-F5344CB8AC3E}">
        <p14:creationId xmlns:p14="http://schemas.microsoft.com/office/powerpoint/2010/main" val="173308803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10"/>
                                        </p:tgtEl>
                                        <p:attrNameLst>
                                          <p:attrName>style.visibility</p:attrName>
                                        </p:attrNameLst>
                                      </p:cBhvr>
                                      <p:to>
                                        <p:strVal val="visible"/>
                                      </p:to>
                                    </p:set>
                                    <p:anim calcmode="lin" valueType="num">
                                      <p:cBhvr additive="base">
                                        <p:cTn id="13" dur="500" fill="hold"/>
                                        <p:tgtEl>
                                          <p:spTgt spid="10"/>
                                        </p:tgtEl>
                                        <p:attrNameLst>
                                          <p:attrName>ppt_x</p:attrName>
                                        </p:attrNameLst>
                                      </p:cBhvr>
                                      <p:tavLst>
                                        <p:tav tm="0">
                                          <p:val>
                                            <p:strVal val="#ppt_x"/>
                                          </p:val>
                                        </p:tav>
                                        <p:tav tm="100000">
                                          <p:val>
                                            <p:strVal val="#ppt_x"/>
                                          </p:val>
                                        </p:tav>
                                      </p:tavLst>
                                    </p:anim>
                                    <p:anim calcmode="lin" valueType="num">
                                      <p:cBhvr additive="base">
                                        <p:cTn id="14"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10" grpId="0"/>
    </p:bld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E5E525F-BC7C-D83C-0BF8-C46ADF6F8C3D}"/>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3E610CD2-7F13-FBC2-19E6-1A52962B9002}"/>
              </a:ext>
            </a:extLst>
          </p:cNvPr>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35766E92-D880-3EB1-6012-7E986EE920B6}"/>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2" name="Rectangle 1">
            <a:extLst>
              <a:ext uri="{FF2B5EF4-FFF2-40B4-BE49-F238E27FC236}">
                <a16:creationId xmlns:a16="http://schemas.microsoft.com/office/drawing/2014/main" id="{83BEB95F-8C7D-9DBA-3190-1B60F8D5B73C}"/>
              </a:ext>
            </a:extLst>
          </p:cNvPr>
          <p:cNvSpPr/>
          <p:nvPr/>
        </p:nvSpPr>
        <p:spPr>
          <a:xfrm>
            <a:off x="496488" y="634335"/>
            <a:ext cx="7387672" cy="400110"/>
          </a:xfrm>
          <a:prstGeom prst="rect">
            <a:avLst/>
          </a:prstGeom>
        </p:spPr>
        <p:txBody>
          <a:bodyPr wrap="square">
            <a:spAutoFit/>
          </a:bodyPr>
          <a:lstStyle/>
          <a:p>
            <a:r>
              <a:rPr lang="en-US" sz="2000" b="1" dirty="0">
                <a:solidFill>
                  <a:srgbClr val="00B0F0"/>
                </a:solidFill>
                <a:latin typeface="Alexandria" charset="0"/>
                <a:cs typeface="Alexandria" charset="0"/>
              </a:rPr>
              <a:t>Codes of Nonverbal Communication</a:t>
            </a:r>
          </a:p>
        </p:txBody>
      </p:sp>
      <p:sp>
        <p:nvSpPr>
          <p:cNvPr id="9" name="TextBox 8">
            <a:extLst>
              <a:ext uri="{FF2B5EF4-FFF2-40B4-BE49-F238E27FC236}">
                <a16:creationId xmlns:a16="http://schemas.microsoft.com/office/drawing/2014/main" id="{78E9DDA7-8C74-15FD-0321-215A5EB87C2A}"/>
              </a:ext>
            </a:extLst>
          </p:cNvPr>
          <p:cNvSpPr txBox="1"/>
          <p:nvPr/>
        </p:nvSpPr>
        <p:spPr>
          <a:xfrm>
            <a:off x="6729323" y="648421"/>
            <a:ext cx="4828492" cy="400110"/>
          </a:xfrm>
          <a:prstGeom prst="rect">
            <a:avLst/>
          </a:prstGeom>
          <a:noFill/>
        </p:spPr>
        <p:txBody>
          <a:bodyPr wrap="square" rtlCol="0">
            <a:spAutoFit/>
          </a:bodyPr>
          <a:lstStyle/>
          <a:p>
            <a:pPr algn="r"/>
            <a:r>
              <a:rPr lang="ar-SA" sz="2000" b="1" dirty="0">
                <a:solidFill>
                  <a:srgbClr val="00B0F0"/>
                </a:solidFill>
                <a:latin typeface="Alexandria" charset="0"/>
                <a:cs typeface="Alexandria" charset="0"/>
              </a:rPr>
              <a:t>قواعد التواصل غير اللفظي</a:t>
            </a:r>
            <a:endParaRPr lang="en-US" sz="2000" b="1" dirty="0">
              <a:solidFill>
                <a:srgbClr val="00B0F0"/>
              </a:solidFill>
              <a:latin typeface="Alexandria" charset="0"/>
              <a:cs typeface="Alexandria" charset="0"/>
            </a:endParaRPr>
          </a:p>
        </p:txBody>
      </p:sp>
      <p:sp>
        <p:nvSpPr>
          <p:cNvPr id="3" name="Rectangle: Rounded Corners 2">
            <a:extLst>
              <a:ext uri="{FF2B5EF4-FFF2-40B4-BE49-F238E27FC236}">
                <a16:creationId xmlns:a16="http://schemas.microsoft.com/office/drawing/2014/main" id="{7E9D0374-9336-7039-AEDE-5BCB7FC72BED}"/>
              </a:ext>
            </a:extLst>
          </p:cNvPr>
          <p:cNvSpPr/>
          <p:nvPr/>
        </p:nvSpPr>
        <p:spPr>
          <a:xfrm>
            <a:off x="638242" y="1704014"/>
            <a:ext cx="5457757" cy="479747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 name="Rectangle: Rounded Corners 24">
            <a:extLst>
              <a:ext uri="{FF2B5EF4-FFF2-40B4-BE49-F238E27FC236}">
                <a16:creationId xmlns:a16="http://schemas.microsoft.com/office/drawing/2014/main" id="{BA0D03BC-6B09-B24C-6B3C-54B242734241}"/>
              </a:ext>
            </a:extLst>
          </p:cNvPr>
          <p:cNvSpPr/>
          <p:nvPr/>
        </p:nvSpPr>
        <p:spPr>
          <a:xfrm>
            <a:off x="6440129" y="1704014"/>
            <a:ext cx="5113628" cy="479747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dirty="0"/>
              <a:t>حل النزاعات: يمكن أن يكون التواصل وجهاً لوجه فعالاً في حل النزاعات، لأنه يسمح بالتفاعل في الوقت الفعلي، والاستماع النشط، والفرصة لمعالجة المخاوف بشكل مباشر.</a:t>
            </a:r>
            <a:endParaRPr lang="en-US" dirty="0"/>
          </a:p>
        </p:txBody>
      </p:sp>
      <p:sp>
        <p:nvSpPr>
          <p:cNvPr id="7" name="Rectangle 6">
            <a:extLst>
              <a:ext uri="{FF2B5EF4-FFF2-40B4-BE49-F238E27FC236}">
                <a16:creationId xmlns:a16="http://schemas.microsoft.com/office/drawing/2014/main" id="{126008A9-5167-4BD2-DE14-A82B9CA1C5E5}"/>
              </a:ext>
            </a:extLst>
          </p:cNvPr>
          <p:cNvSpPr/>
          <p:nvPr/>
        </p:nvSpPr>
        <p:spPr>
          <a:xfrm>
            <a:off x="760001" y="1679500"/>
            <a:ext cx="5041031" cy="4852034"/>
          </a:xfrm>
          <a:prstGeom prst="rect">
            <a:avLst/>
          </a:prstGeom>
        </p:spPr>
        <p:txBody>
          <a:bodyPr wrap="square">
            <a:spAutoFit/>
          </a:bodyPr>
          <a:lstStyle/>
          <a:p>
            <a:pPr marL="342900" indent="-342900" algn="just">
              <a:lnSpc>
                <a:spcPct val="150000"/>
              </a:lnSpc>
              <a:buFont typeface="+mj-lt"/>
              <a:buAutoNum type="arabicPeriod" startAt="6"/>
            </a:pPr>
            <a:r>
              <a:rPr lang="en-US" sz="1600" dirty="0">
                <a:solidFill>
                  <a:srgbClr val="FF0000"/>
                </a:solidFill>
                <a:latin typeface="Alexandria Light" pitchFamily="2" charset="-78"/>
                <a:cs typeface="Alexandria Light" pitchFamily="2" charset="-78"/>
              </a:rPr>
              <a:t>Facial Behavior</a:t>
            </a:r>
            <a:r>
              <a:rPr lang="ar-SA" sz="1600" dirty="0">
                <a:solidFill>
                  <a:srgbClr val="FF0000"/>
                </a:solidFill>
                <a:latin typeface="Alexandria Light" pitchFamily="2" charset="-78"/>
                <a:cs typeface="Alexandria Light" pitchFamily="2" charset="-78"/>
              </a:rPr>
              <a:t> </a:t>
            </a:r>
            <a:r>
              <a:rPr lang="en-US" sz="1600" dirty="0">
                <a:solidFill>
                  <a:srgbClr val="FF0000"/>
                </a:solidFill>
                <a:latin typeface="Alexandria Light" pitchFamily="2" charset="-78"/>
                <a:cs typeface="Alexandria Light" pitchFamily="2" charset="-78"/>
              </a:rPr>
              <a:t>(</a:t>
            </a:r>
            <a:r>
              <a:rPr lang="en-US" sz="1600" dirty="0" err="1">
                <a:solidFill>
                  <a:srgbClr val="FF0000"/>
                </a:solidFill>
                <a:latin typeface="Alexandria Light" pitchFamily="2" charset="-78"/>
                <a:cs typeface="Alexandria Light" pitchFamily="2" charset="-78"/>
              </a:rPr>
              <a:t>Oculesics</a:t>
            </a:r>
            <a:r>
              <a:rPr lang="en-US" sz="1600" dirty="0">
                <a:solidFill>
                  <a:srgbClr val="FF0000"/>
                </a:solidFill>
                <a:latin typeface="Alexandria Light" pitchFamily="2" charset="-78"/>
                <a:cs typeface="Alexandria Light" pitchFamily="2" charset="-78"/>
              </a:rPr>
              <a:t>):</a:t>
            </a:r>
          </a:p>
          <a:p>
            <a:pPr algn="just">
              <a:lnSpc>
                <a:spcPct val="150000"/>
              </a:lnSpc>
            </a:pPr>
            <a:r>
              <a:rPr lang="en-US" sz="1600" b="1" dirty="0">
                <a:latin typeface="Alexandria Light" pitchFamily="2" charset="-78"/>
                <a:cs typeface="Alexandria Light" pitchFamily="2" charset="-78"/>
              </a:rPr>
              <a:t>Common techniques of facial behavior are:</a:t>
            </a:r>
          </a:p>
          <a:p>
            <a:pPr marL="457200" indent="-457200" algn="just">
              <a:lnSpc>
                <a:spcPct val="150000"/>
              </a:lnSpc>
              <a:buFont typeface="Arial" panose="020B0604020202020204" pitchFamily="34" charset="0"/>
              <a:buChar char="•"/>
            </a:pPr>
            <a:r>
              <a:rPr lang="en-US" sz="1600" b="1" dirty="0">
                <a:solidFill>
                  <a:schemeClr val="accent6">
                    <a:lumMod val="50000"/>
                  </a:schemeClr>
                </a:solidFill>
                <a:latin typeface="Alexandria Light" pitchFamily="2" charset="-78"/>
                <a:cs typeface="Alexandria Light" pitchFamily="2" charset="-78"/>
              </a:rPr>
              <a:t>Neutralization</a:t>
            </a:r>
            <a:r>
              <a:rPr lang="en-US" sz="1600" dirty="0">
                <a:latin typeface="Alexandria Light" pitchFamily="2" charset="-78"/>
                <a:cs typeface="Alexandria Light" pitchFamily="2" charset="-78"/>
              </a:rPr>
              <a:t>: The process of using facial expressions to erase how we really feel.</a:t>
            </a:r>
          </a:p>
          <a:p>
            <a:pPr marL="457200" indent="-457200" algn="just">
              <a:lnSpc>
                <a:spcPct val="150000"/>
              </a:lnSpc>
              <a:buFont typeface="Arial" panose="020B0604020202020204" pitchFamily="34" charset="0"/>
              <a:buChar char="•"/>
            </a:pPr>
            <a:r>
              <a:rPr lang="en-US" sz="1600" b="1" dirty="0">
                <a:solidFill>
                  <a:schemeClr val="accent6">
                    <a:lumMod val="50000"/>
                  </a:schemeClr>
                </a:solidFill>
                <a:latin typeface="Alexandria Light" pitchFamily="2" charset="-78"/>
                <a:cs typeface="Alexandria Light" pitchFamily="2" charset="-78"/>
              </a:rPr>
              <a:t>Masking</a:t>
            </a:r>
            <a:r>
              <a:rPr lang="en-US" sz="1600" dirty="0">
                <a:latin typeface="Alexandria Light" pitchFamily="2" charset="-78"/>
                <a:cs typeface="Alexandria Light" pitchFamily="2" charset="-78"/>
              </a:rPr>
              <a:t>: means hiding an expression connected to a felt emotion and replacing it with an expression more appropriate to the situation.</a:t>
            </a:r>
          </a:p>
          <a:p>
            <a:pPr marL="457200" indent="-457200" algn="just">
              <a:lnSpc>
                <a:spcPct val="150000"/>
              </a:lnSpc>
              <a:buFont typeface="Arial" panose="020B0604020202020204" pitchFamily="34" charset="0"/>
              <a:buChar char="•"/>
            </a:pPr>
            <a:r>
              <a:rPr lang="en-US" sz="1600" b="1" dirty="0">
                <a:solidFill>
                  <a:schemeClr val="accent6">
                    <a:lumMod val="50000"/>
                  </a:schemeClr>
                </a:solidFill>
                <a:latin typeface="Alexandria Light" pitchFamily="2" charset="-78"/>
                <a:cs typeface="Alexandria Light" pitchFamily="2" charset="-78"/>
              </a:rPr>
              <a:t>Intensification</a:t>
            </a:r>
            <a:r>
              <a:rPr lang="en-US" sz="1600" dirty="0">
                <a:latin typeface="Alexandria Light" pitchFamily="2" charset="-78"/>
                <a:cs typeface="Alexandria Light" pitchFamily="2" charset="-78"/>
              </a:rPr>
              <a:t>: If we use an expression that exaggerates how we feel about something.</a:t>
            </a:r>
          </a:p>
          <a:p>
            <a:pPr marL="457200" indent="-457200" algn="just">
              <a:lnSpc>
                <a:spcPct val="150000"/>
              </a:lnSpc>
              <a:buFont typeface="Arial" panose="020B0604020202020204" pitchFamily="34" charset="0"/>
              <a:buChar char="•"/>
            </a:pPr>
            <a:r>
              <a:rPr lang="en-US" sz="1600" b="1" dirty="0">
                <a:solidFill>
                  <a:schemeClr val="accent6">
                    <a:lumMod val="50000"/>
                  </a:schemeClr>
                </a:solidFill>
                <a:latin typeface="Alexandria Light" pitchFamily="2" charset="-78"/>
                <a:cs typeface="Alexandria Light" pitchFamily="2" charset="-78"/>
              </a:rPr>
              <a:t>Deintensification</a:t>
            </a:r>
            <a:r>
              <a:rPr lang="en-US" sz="1600" dirty="0">
                <a:latin typeface="Alexandria Light" pitchFamily="2" charset="-78"/>
                <a:cs typeface="Alexandria Light" pitchFamily="2" charset="-78"/>
              </a:rPr>
              <a:t>: if we reduce the intensity of our facial expression connected to a certain emotion.</a:t>
            </a:r>
          </a:p>
        </p:txBody>
      </p:sp>
      <p:sp>
        <p:nvSpPr>
          <p:cNvPr id="10" name="Rectangle 9">
            <a:extLst>
              <a:ext uri="{FF2B5EF4-FFF2-40B4-BE49-F238E27FC236}">
                <a16:creationId xmlns:a16="http://schemas.microsoft.com/office/drawing/2014/main" id="{389332CF-C81E-A1D8-E65F-AC5248E77548}"/>
              </a:ext>
            </a:extLst>
          </p:cNvPr>
          <p:cNvSpPr/>
          <p:nvPr/>
        </p:nvSpPr>
        <p:spPr>
          <a:xfrm>
            <a:off x="6476541" y="1630342"/>
            <a:ext cx="4955458" cy="4944367"/>
          </a:xfrm>
          <a:prstGeom prst="rect">
            <a:avLst/>
          </a:prstGeom>
        </p:spPr>
        <p:txBody>
          <a:bodyPr wrap="square">
            <a:spAutoFit/>
          </a:bodyPr>
          <a:lstStyle/>
          <a:p>
            <a:pPr marL="342900" indent="-342900" algn="just" rtl="1">
              <a:lnSpc>
                <a:spcPct val="200000"/>
              </a:lnSpc>
              <a:buFont typeface="+mj-lt"/>
              <a:buAutoNum type="arabicPeriod" startAt="6"/>
            </a:pPr>
            <a:r>
              <a:rPr lang="ar-SA" sz="1600" dirty="0">
                <a:solidFill>
                  <a:srgbClr val="FF0000"/>
                </a:solidFill>
                <a:latin typeface="Alexandria Light" pitchFamily="2" charset="-78"/>
                <a:cs typeface="Alexandria Light" pitchFamily="2" charset="-78"/>
              </a:rPr>
              <a:t>سلوك الوجه (علم العين):</a:t>
            </a:r>
            <a:endParaRPr lang="en-US" sz="1600" dirty="0">
              <a:solidFill>
                <a:srgbClr val="FF0000"/>
              </a:solidFill>
              <a:latin typeface="Alexandria Light" pitchFamily="2" charset="-78"/>
              <a:cs typeface="Alexandria Light" pitchFamily="2" charset="-78"/>
            </a:endParaRPr>
          </a:p>
          <a:p>
            <a:pPr algn="just" rtl="1">
              <a:lnSpc>
                <a:spcPct val="200000"/>
              </a:lnSpc>
            </a:pPr>
            <a:r>
              <a:rPr lang="ar-SA" sz="1600" b="1" dirty="0">
                <a:latin typeface="Alexandria Light" pitchFamily="2" charset="-78"/>
                <a:cs typeface="Alexandria Light" pitchFamily="2" charset="-78"/>
              </a:rPr>
              <a:t>التقنيات الشائعة لسلوك الوجه هي:</a:t>
            </a:r>
          </a:p>
          <a:p>
            <a:pPr marL="285750" indent="-285750" algn="just" rtl="1">
              <a:lnSpc>
                <a:spcPct val="200000"/>
              </a:lnSpc>
              <a:buFont typeface="Arial" panose="020B0604020202020204" pitchFamily="34" charset="0"/>
              <a:buChar char="•"/>
            </a:pPr>
            <a:r>
              <a:rPr lang="ar-SA" sz="1600" b="1" dirty="0">
                <a:solidFill>
                  <a:schemeClr val="accent6">
                    <a:lumMod val="50000"/>
                  </a:schemeClr>
                </a:solidFill>
                <a:latin typeface="Alexandria Light" pitchFamily="2" charset="-78"/>
                <a:cs typeface="Alexandria Light" pitchFamily="2" charset="-78"/>
              </a:rPr>
              <a:t>التحييد</a:t>
            </a:r>
            <a:r>
              <a:rPr lang="ar-SA" sz="1600" dirty="0">
                <a:latin typeface="Alexandria Light" pitchFamily="2" charset="-78"/>
                <a:cs typeface="Alexandria Light" pitchFamily="2" charset="-78"/>
              </a:rPr>
              <a:t>: عملية استخدام تعابير الوجه لمحو ما نشعر به حقًا.</a:t>
            </a:r>
          </a:p>
          <a:p>
            <a:pPr marL="285750" indent="-285750" algn="just" rtl="1">
              <a:lnSpc>
                <a:spcPct val="200000"/>
              </a:lnSpc>
              <a:buFont typeface="Arial" panose="020B0604020202020204" pitchFamily="34" charset="0"/>
              <a:buChar char="•"/>
            </a:pPr>
            <a:r>
              <a:rPr lang="ar-SA" sz="1600" b="1" dirty="0">
                <a:solidFill>
                  <a:schemeClr val="accent6">
                    <a:lumMod val="50000"/>
                  </a:schemeClr>
                </a:solidFill>
                <a:latin typeface="Alexandria Light" pitchFamily="2" charset="-78"/>
                <a:cs typeface="Alexandria Light" pitchFamily="2" charset="-78"/>
              </a:rPr>
              <a:t>الإخفاء</a:t>
            </a:r>
            <a:r>
              <a:rPr lang="ar-SA" sz="1600" dirty="0">
                <a:latin typeface="Alexandria Light" pitchFamily="2" charset="-78"/>
                <a:cs typeface="Alexandria Light" pitchFamily="2" charset="-78"/>
              </a:rPr>
              <a:t>: يعني إخفاء تعبير مرتبط بعاطفة محسوسة واستبداله بتعبير أكثر ملاءمة للموقف.</a:t>
            </a:r>
          </a:p>
          <a:p>
            <a:pPr marL="285750" indent="-285750" algn="just" rtl="1">
              <a:lnSpc>
                <a:spcPct val="200000"/>
              </a:lnSpc>
              <a:buFont typeface="Arial" panose="020B0604020202020204" pitchFamily="34" charset="0"/>
              <a:buChar char="•"/>
            </a:pPr>
            <a:r>
              <a:rPr lang="ar-SA" sz="1600" b="1" dirty="0">
                <a:solidFill>
                  <a:schemeClr val="accent6">
                    <a:lumMod val="50000"/>
                  </a:schemeClr>
                </a:solidFill>
                <a:latin typeface="Alexandria Light" pitchFamily="2" charset="-78"/>
                <a:cs typeface="Alexandria Light" pitchFamily="2" charset="-78"/>
              </a:rPr>
              <a:t>التكثيف</a:t>
            </a:r>
            <a:r>
              <a:rPr lang="ar-SA" sz="1600" dirty="0">
                <a:latin typeface="Alexandria Light" pitchFamily="2" charset="-78"/>
                <a:cs typeface="Alexandria Light" pitchFamily="2" charset="-78"/>
              </a:rPr>
              <a:t>: إذا استخدمنا تعبيرًا يبالغ في مشاعرنا تجاه شيء ما.</a:t>
            </a:r>
          </a:p>
          <a:p>
            <a:pPr marL="285750" indent="-285750" algn="just" rtl="1">
              <a:lnSpc>
                <a:spcPct val="200000"/>
              </a:lnSpc>
              <a:buFont typeface="Arial" panose="020B0604020202020204" pitchFamily="34" charset="0"/>
              <a:buChar char="•"/>
            </a:pPr>
            <a:r>
              <a:rPr lang="ar-SA" sz="1600" b="1" dirty="0">
                <a:solidFill>
                  <a:schemeClr val="accent6">
                    <a:lumMod val="50000"/>
                  </a:schemeClr>
                </a:solidFill>
                <a:latin typeface="Alexandria Light" pitchFamily="2" charset="-78"/>
                <a:cs typeface="Alexandria Light" pitchFamily="2" charset="-78"/>
              </a:rPr>
              <a:t>التقليل من التكثيف</a:t>
            </a:r>
            <a:r>
              <a:rPr lang="ar-SA" sz="1600" dirty="0">
                <a:latin typeface="Alexandria Light" pitchFamily="2" charset="-78"/>
                <a:cs typeface="Alexandria Light" pitchFamily="2" charset="-78"/>
              </a:rPr>
              <a:t>: إذا قللنا من شدة تعابير الوجه المرتبطة بعاطفة معينة.</a:t>
            </a:r>
          </a:p>
        </p:txBody>
      </p:sp>
      <p:sp>
        <p:nvSpPr>
          <p:cNvPr id="4" name="TextBox 3">
            <a:extLst>
              <a:ext uri="{FF2B5EF4-FFF2-40B4-BE49-F238E27FC236}">
                <a16:creationId xmlns:a16="http://schemas.microsoft.com/office/drawing/2014/main" id="{961D9579-5983-FE9F-8CD0-C0EBE8C8A789}"/>
              </a:ext>
            </a:extLst>
          </p:cNvPr>
          <p:cNvSpPr txBox="1"/>
          <p:nvPr/>
        </p:nvSpPr>
        <p:spPr>
          <a:xfrm>
            <a:off x="0" y="6646605"/>
            <a:ext cx="1747520" cy="261610"/>
          </a:xfrm>
          <a:prstGeom prst="rect">
            <a:avLst/>
          </a:prstGeom>
          <a:noFill/>
          <a:ln>
            <a:solidFill>
              <a:schemeClr val="bg1"/>
            </a:solidFill>
          </a:ln>
        </p:spPr>
        <p:txBody>
          <a:bodyPr wrap="square" rtlCol="0">
            <a:spAutoFit/>
          </a:bodyPr>
          <a:lstStyle/>
          <a:p>
            <a:r>
              <a:rPr lang="en-US" sz="1100" dirty="0">
                <a:latin typeface="Alexandria" pitchFamily="2" charset="-78"/>
                <a:cs typeface="Alexandria" pitchFamily="2" charset="-78"/>
              </a:rPr>
              <a:t>Dr. Raef Baraka</a:t>
            </a:r>
          </a:p>
        </p:txBody>
      </p:sp>
    </p:spTree>
    <p:extLst>
      <p:ext uri="{BB962C8B-B14F-4D97-AF65-F5344CB8AC3E}">
        <p14:creationId xmlns:p14="http://schemas.microsoft.com/office/powerpoint/2010/main" val="15770684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10"/>
                                        </p:tgtEl>
                                        <p:attrNameLst>
                                          <p:attrName>style.visibility</p:attrName>
                                        </p:attrNameLst>
                                      </p:cBhvr>
                                      <p:to>
                                        <p:strVal val="visible"/>
                                      </p:to>
                                    </p:set>
                                    <p:anim calcmode="lin" valueType="num">
                                      <p:cBhvr additive="base">
                                        <p:cTn id="13" dur="500" fill="hold"/>
                                        <p:tgtEl>
                                          <p:spTgt spid="10"/>
                                        </p:tgtEl>
                                        <p:attrNameLst>
                                          <p:attrName>ppt_x</p:attrName>
                                        </p:attrNameLst>
                                      </p:cBhvr>
                                      <p:tavLst>
                                        <p:tav tm="0">
                                          <p:val>
                                            <p:strVal val="#ppt_x"/>
                                          </p:val>
                                        </p:tav>
                                        <p:tav tm="100000">
                                          <p:val>
                                            <p:strVal val="#ppt_x"/>
                                          </p:val>
                                        </p:tav>
                                      </p:tavLst>
                                    </p:anim>
                                    <p:anim calcmode="lin" valueType="num">
                                      <p:cBhvr additive="base">
                                        <p:cTn id="14"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10" grpId="0"/>
    </p:bld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AD5FEAE-8FB1-DD55-DB6F-6C4478602343}"/>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51C1D831-22EB-00F2-8836-951A2A17F978}"/>
              </a:ext>
            </a:extLst>
          </p:cNvPr>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ABCB55D0-D8F9-F7A7-DD2A-1AA9B4279429}"/>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2" name="Rectangle 1">
            <a:extLst>
              <a:ext uri="{FF2B5EF4-FFF2-40B4-BE49-F238E27FC236}">
                <a16:creationId xmlns:a16="http://schemas.microsoft.com/office/drawing/2014/main" id="{1A773CA4-143A-D3CD-75CF-8B01D45F6D00}"/>
              </a:ext>
            </a:extLst>
          </p:cNvPr>
          <p:cNvSpPr/>
          <p:nvPr/>
        </p:nvSpPr>
        <p:spPr>
          <a:xfrm>
            <a:off x="496488" y="634335"/>
            <a:ext cx="7387672" cy="400110"/>
          </a:xfrm>
          <a:prstGeom prst="rect">
            <a:avLst/>
          </a:prstGeom>
        </p:spPr>
        <p:txBody>
          <a:bodyPr wrap="square">
            <a:spAutoFit/>
          </a:bodyPr>
          <a:lstStyle/>
          <a:p>
            <a:r>
              <a:rPr lang="en-US" sz="2000" b="1" dirty="0">
                <a:solidFill>
                  <a:srgbClr val="00B0F0"/>
                </a:solidFill>
                <a:latin typeface="Alexandria" charset="0"/>
                <a:cs typeface="Alexandria" charset="0"/>
              </a:rPr>
              <a:t>Codes of Nonverbal Communication</a:t>
            </a:r>
          </a:p>
        </p:txBody>
      </p:sp>
      <p:sp>
        <p:nvSpPr>
          <p:cNvPr id="9" name="TextBox 8">
            <a:extLst>
              <a:ext uri="{FF2B5EF4-FFF2-40B4-BE49-F238E27FC236}">
                <a16:creationId xmlns:a16="http://schemas.microsoft.com/office/drawing/2014/main" id="{5B4D50D3-F051-E0F2-1FF1-A64303E4CDE2}"/>
              </a:ext>
            </a:extLst>
          </p:cNvPr>
          <p:cNvSpPr txBox="1"/>
          <p:nvPr/>
        </p:nvSpPr>
        <p:spPr>
          <a:xfrm>
            <a:off x="6729323" y="648421"/>
            <a:ext cx="4828492" cy="400110"/>
          </a:xfrm>
          <a:prstGeom prst="rect">
            <a:avLst/>
          </a:prstGeom>
          <a:noFill/>
        </p:spPr>
        <p:txBody>
          <a:bodyPr wrap="square" rtlCol="0">
            <a:spAutoFit/>
          </a:bodyPr>
          <a:lstStyle/>
          <a:p>
            <a:pPr algn="r"/>
            <a:r>
              <a:rPr lang="ar-SA" sz="2000" b="1" dirty="0">
                <a:solidFill>
                  <a:srgbClr val="00B0F0"/>
                </a:solidFill>
                <a:latin typeface="Alexandria" charset="0"/>
                <a:cs typeface="Alexandria" charset="0"/>
              </a:rPr>
              <a:t>قواعد التواصل غير اللفظي</a:t>
            </a:r>
            <a:endParaRPr lang="en-US" sz="2000" b="1" dirty="0">
              <a:solidFill>
                <a:srgbClr val="00B0F0"/>
              </a:solidFill>
              <a:latin typeface="Alexandria" charset="0"/>
              <a:cs typeface="Alexandria" charset="0"/>
            </a:endParaRPr>
          </a:p>
        </p:txBody>
      </p:sp>
      <p:sp>
        <p:nvSpPr>
          <p:cNvPr id="3" name="Rectangle: Rounded Corners 2">
            <a:extLst>
              <a:ext uri="{FF2B5EF4-FFF2-40B4-BE49-F238E27FC236}">
                <a16:creationId xmlns:a16="http://schemas.microsoft.com/office/drawing/2014/main" id="{44A5E4F7-4EFD-9D56-9C05-F002415D8483}"/>
              </a:ext>
            </a:extLst>
          </p:cNvPr>
          <p:cNvSpPr/>
          <p:nvPr/>
        </p:nvSpPr>
        <p:spPr>
          <a:xfrm>
            <a:off x="638242" y="1704014"/>
            <a:ext cx="5457757" cy="479747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 name="Rectangle: Rounded Corners 24">
            <a:extLst>
              <a:ext uri="{FF2B5EF4-FFF2-40B4-BE49-F238E27FC236}">
                <a16:creationId xmlns:a16="http://schemas.microsoft.com/office/drawing/2014/main" id="{F9B6CDEC-FBA8-4BED-5409-24B9160D9845}"/>
              </a:ext>
            </a:extLst>
          </p:cNvPr>
          <p:cNvSpPr/>
          <p:nvPr/>
        </p:nvSpPr>
        <p:spPr>
          <a:xfrm>
            <a:off x="6440129" y="1704014"/>
            <a:ext cx="5113628" cy="479747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dirty="0"/>
              <a:t>حل النزاعات: يمكن أن يكون التواصل وجهاً لوجه فعالاً في حل النزاعات، لأنه يسمح بالتفاعل في الوقت الفعلي، والاستماع النشط، والفرصة لمعالجة المخاوف بشكل مباشر.</a:t>
            </a:r>
            <a:endParaRPr lang="en-US" dirty="0"/>
          </a:p>
        </p:txBody>
      </p:sp>
      <p:sp>
        <p:nvSpPr>
          <p:cNvPr id="7" name="Rectangle 6">
            <a:extLst>
              <a:ext uri="{FF2B5EF4-FFF2-40B4-BE49-F238E27FC236}">
                <a16:creationId xmlns:a16="http://schemas.microsoft.com/office/drawing/2014/main" id="{C48B8899-81D3-A5A3-1D03-9BC6CBBE9003}"/>
              </a:ext>
            </a:extLst>
          </p:cNvPr>
          <p:cNvSpPr/>
          <p:nvPr/>
        </p:nvSpPr>
        <p:spPr>
          <a:xfrm>
            <a:off x="760001" y="1679500"/>
            <a:ext cx="5041031" cy="3972241"/>
          </a:xfrm>
          <a:prstGeom prst="rect">
            <a:avLst/>
          </a:prstGeom>
        </p:spPr>
        <p:txBody>
          <a:bodyPr wrap="square">
            <a:spAutoFit/>
          </a:bodyPr>
          <a:lstStyle/>
          <a:p>
            <a:pPr marL="342900" indent="-342900" algn="just">
              <a:lnSpc>
                <a:spcPct val="150000"/>
              </a:lnSpc>
              <a:buFont typeface="+mj-lt"/>
              <a:buAutoNum type="arabicPeriod" startAt="7"/>
            </a:pPr>
            <a:r>
              <a:rPr lang="en-US" sz="1700" dirty="0">
                <a:solidFill>
                  <a:srgbClr val="FF0000"/>
                </a:solidFill>
                <a:latin typeface="Alexandria Light" pitchFamily="2" charset="-78"/>
                <a:cs typeface="Alexandria Light" pitchFamily="2" charset="-78"/>
              </a:rPr>
              <a:t>Touch (Haptics):</a:t>
            </a:r>
          </a:p>
          <a:p>
            <a:pPr marL="457200" indent="-457200" algn="just">
              <a:lnSpc>
                <a:spcPct val="150000"/>
              </a:lnSpc>
              <a:buFont typeface="Arial" panose="020B0604020202020204" pitchFamily="34" charset="0"/>
              <a:buChar char="•"/>
            </a:pPr>
            <a:r>
              <a:rPr lang="en-US" sz="1700" dirty="0">
                <a:latin typeface="Alexandria Light" pitchFamily="2" charset="-78"/>
                <a:cs typeface="Alexandria Light" pitchFamily="2" charset="-78"/>
              </a:rPr>
              <a:t>It is the most powerful form of nonverbal communication; it’s also the most misunderstood and has the potential for severely negative consequences if not enacted appropriately”.</a:t>
            </a:r>
          </a:p>
          <a:p>
            <a:pPr marL="457200" indent="-457200" algn="just">
              <a:lnSpc>
                <a:spcPct val="150000"/>
              </a:lnSpc>
              <a:buFont typeface="Arial" panose="020B0604020202020204" pitchFamily="34" charset="0"/>
              <a:buChar char="•"/>
            </a:pPr>
            <a:r>
              <a:rPr lang="en-US" sz="1700" dirty="0">
                <a:latin typeface="Alexandria Light" pitchFamily="2" charset="-78"/>
                <a:cs typeface="Alexandria Light" pitchFamily="2" charset="-78"/>
              </a:rPr>
              <a:t>Several different systems for categorizing touch have been developed to help us better understand this complex code of nonverbal communication.</a:t>
            </a:r>
          </a:p>
        </p:txBody>
      </p:sp>
      <p:sp>
        <p:nvSpPr>
          <p:cNvPr id="10" name="Rectangle 9">
            <a:extLst>
              <a:ext uri="{FF2B5EF4-FFF2-40B4-BE49-F238E27FC236}">
                <a16:creationId xmlns:a16="http://schemas.microsoft.com/office/drawing/2014/main" id="{CF270DD3-1F77-9BC2-8DDE-B640FA06ADF1}"/>
              </a:ext>
            </a:extLst>
          </p:cNvPr>
          <p:cNvSpPr/>
          <p:nvPr/>
        </p:nvSpPr>
        <p:spPr>
          <a:xfrm>
            <a:off x="6476541" y="1630342"/>
            <a:ext cx="4955458" cy="3467039"/>
          </a:xfrm>
          <a:prstGeom prst="rect">
            <a:avLst/>
          </a:prstGeom>
        </p:spPr>
        <p:txBody>
          <a:bodyPr wrap="square">
            <a:spAutoFit/>
          </a:bodyPr>
          <a:lstStyle/>
          <a:p>
            <a:pPr marL="342900" indent="-342900" algn="just" rtl="1">
              <a:lnSpc>
                <a:spcPct val="200000"/>
              </a:lnSpc>
              <a:buFont typeface="+mj-lt"/>
              <a:buAutoNum type="arabicPeriod" startAt="7"/>
            </a:pPr>
            <a:r>
              <a:rPr lang="ar-SA" sz="1600" dirty="0">
                <a:solidFill>
                  <a:srgbClr val="FF0000"/>
                </a:solidFill>
                <a:latin typeface="Alexandria Light" pitchFamily="2" charset="-78"/>
                <a:cs typeface="Alexandria Light" pitchFamily="2" charset="-78"/>
              </a:rPr>
              <a:t>اللمس:</a:t>
            </a:r>
            <a:endParaRPr lang="en-US" sz="1600" dirty="0">
              <a:solidFill>
                <a:srgbClr val="FF0000"/>
              </a:solidFill>
              <a:latin typeface="Alexandria Light" pitchFamily="2" charset="-78"/>
              <a:cs typeface="Alexandria Light" pitchFamily="2" charset="-78"/>
            </a:endParaRPr>
          </a:p>
          <a:p>
            <a:pPr marL="285750" indent="-285750" algn="just" rtl="1">
              <a:lnSpc>
                <a:spcPct val="200000"/>
              </a:lnSpc>
              <a:buFont typeface="Arial" panose="020B0604020202020204" pitchFamily="34" charset="0"/>
              <a:buChar char="•"/>
            </a:pPr>
            <a:r>
              <a:rPr lang="ar-SA" sz="1600" dirty="0">
                <a:latin typeface="Alexandria Light" pitchFamily="2" charset="-78"/>
                <a:cs typeface="Alexandria Light" pitchFamily="2" charset="-78"/>
              </a:rPr>
              <a:t>"إنها أقوى أشكال الاتصال غير اللفظي؛ وهي أيضًا الأكثر سوء فهمًا ولديها القدرة على إحداث عواقب سلبية شديدة إذا لم يتم تنفيذها بشكل مناسب".</a:t>
            </a:r>
          </a:p>
          <a:p>
            <a:pPr marL="285750" indent="-285750" algn="just" rtl="1">
              <a:lnSpc>
                <a:spcPct val="200000"/>
              </a:lnSpc>
              <a:buFont typeface="Arial" panose="020B0604020202020204" pitchFamily="34" charset="0"/>
              <a:buChar char="•"/>
            </a:pPr>
            <a:r>
              <a:rPr lang="ar-SA" sz="1600" dirty="0">
                <a:latin typeface="Alexandria Light" pitchFamily="2" charset="-78"/>
                <a:cs typeface="Alexandria Light" pitchFamily="2" charset="-78"/>
              </a:rPr>
              <a:t>تم تطوير العديد من الأنظمة المختلفة لتصنيف اللمس لمساعدتنا على فهم هذا الرمز المعقد للتواصل غير اللفظي بشكل أفضل.</a:t>
            </a:r>
          </a:p>
        </p:txBody>
      </p:sp>
      <p:sp>
        <p:nvSpPr>
          <p:cNvPr id="4" name="TextBox 3">
            <a:extLst>
              <a:ext uri="{FF2B5EF4-FFF2-40B4-BE49-F238E27FC236}">
                <a16:creationId xmlns:a16="http://schemas.microsoft.com/office/drawing/2014/main" id="{85497E6B-6BC8-1A9A-8E52-2EF4807FAC5D}"/>
              </a:ext>
            </a:extLst>
          </p:cNvPr>
          <p:cNvSpPr txBox="1"/>
          <p:nvPr/>
        </p:nvSpPr>
        <p:spPr>
          <a:xfrm>
            <a:off x="0" y="6646605"/>
            <a:ext cx="1747520" cy="261610"/>
          </a:xfrm>
          <a:prstGeom prst="rect">
            <a:avLst/>
          </a:prstGeom>
          <a:noFill/>
          <a:ln>
            <a:solidFill>
              <a:schemeClr val="bg1"/>
            </a:solidFill>
          </a:ln>
        </p:spPr>
        <p:txBody>
          <a:bodyPr wrap="square" rtlCol="0">
            <a:spAutoFit/>
          </a:bodyPr>
          <a:lstStyle/>
          <a:p>
            <a:r>
              <a:rPr lang="en-US" sz="1100" dirty="0">
                <a:latin typeface="Alexandria" pitchFamily="2" charset="-78"/>
                <a:cs typeface="Alexandria" pitchFamily="2" charset="-78"/>
              </a:rPr>
              <a:t>Dr. Raef Baraka</a:t>
            </a:r>
          </a:p>
        </p:txBody>
      </p:sp>
    </p:spTree>
    <p:extLst>
      <p:ext uri="{BB962C8B-B14F-4D97-AF65-F5344CB8AC3E}">
        <p14:creationId xmlns:p14="http://schemas.microsoft.com/office/powerpoint/2010/main" val="274350268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10"/>
                                        </p:tgtEl>
                                        <p:attrNameLst>
                                          <p:attrName>style.visibility</p:attrName>
                                        </p:attrNameLst>
                                      </p:cBhvr>
                                      <p:to>
                                        <p:strVal val="visible"/>
                                      </p:to>
                                    </p:set>
                                    <p:anim calcmode="lin" valueType="num">
                                      <p:cBhvr additive="base">
                                        <p:cTn id="13" dur="500" fill="hold"/>
                                        <p:tgtEl>
                                          <p:spTgt spid="10"/>
                                        </p:tgtEl>
                                        <p:attrNameLst>
                                          <p:attrName>ppt_x</p:attrName>
                                        </p:attrNameLst>
                                      </p:cBhvr>
                                      <p:tavLst>
                                        <p:tav tm="0">
                                          <p:val>
                                            <p:strVal val="#ppt_x"/>
                                          </p:val>
                                        </p:tav>
                                        <p:tav tm="100000">
                                          <p:val>
                                            <p:strVal val="#ppt_x"/>
                                          </p:val>
                                        </p:tav>
                                      </p:tavLst>
                                    </p:anim>
                                    <p:anim calcmode="lin" valueType="num">
                                      <p:cBhvr additive="base">
                                        <p:cTn id="14"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10" grpId="0"/>
    </p:bld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55EA49E-465E-1735-532E-1F9F335A5871}"/>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70CD6A6A-FA96-4748-7B9B-FE6FB32B405F}"/>
              </a:ext>
            </a:extLst>
          </p:cNvPr>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54CC214B-7057-8AE8-78F8-EADA3D38841C}"/>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2" name="Rectangle 1">
            <a:extLst>
              <a:ext uri="{FF2B5EF4-FFF2-40B4-BE49-F238E27FC236}">
                <a16:creationId xmlns:a16="http://schemas.microsoft.com/office/drawing/2014/main" id="{D9A26E9C-294F-41F8-24FD-02A81D7895B1}"/>
              </a:ext>
            </a:extLst>
          </p:cNvPr>
          <p:cNvSpPr/>
          <p:nvPr/>
        </p:nvSpPr>
        <p:spPr>
          <a:xfrm>
            <a:off x="496488" y="634335"/>
            <a:ext cx="7387672" cy="400110"/>
          </a:xfrm>
          <a:prstGeom prst="rect">
            <a:avLst/>
          </a:prstGeom>
        </p:spPr>
        <p:txBody>
          <a:bodyPr wrap="square">
            <a:spAutoFit/>
          </a:bodyPr>
          <a:lstStyle/>
          <a:p>
            <a:r>
              <a:rPr lang="en-US" sz="2000" b="1" dirty="0">
                <a:solidFill>
                  <a:srgbClr val="00B0F0"/>
                </a:solidFill>
                <a:latin typeface="Alexandria" charset="0"/>
                <a:cs typeface="Alexandria" charset="0"/>
              </a:rPr>
              <a:t>Codes of Nonverbal Communication</a:t>
            </a:r>
          </a:p>
        </p:txBody>
      </p:sp>
      <p:sp>
        <p:nvSpPr>
          <p:cNvPr id="9" name="TextBox 8">
            <a:extLst>
              <a:ext uri="{FF2B5EF4-FFF2-40B4-BE49-F238E27FC236}">
                <a16:creationId xmlns:a16="http://schemas.microsoft.com/office/drawing/2014/main" id="{883F16BC-8CDC-1C4B-F905-733F09781C02}"/>
              </a:ext>
            </a:extLst>
          </p:cNvPr>
          <p:cNvSpPr txBox="1"/>
          <p:nvPr/>
        </p:nvSpPr>
        <p:spPr>
          <a:xfrm>
            <a:off x="6729323" y="648421"/>
            <a:ext cx="4828492" cy="400110"/>
          </a:xfrm>
          <a:prstGeom prst="rect">
            <a:avLst/>
          </a:prstGeom>
          <a:noFill/>
        </p:spPr>
        <p:txBody>
          <a:bodyPr wrap="square" rtlCol="0">
            <a:spAutoFit/>
          </a:bodyPr>
          <a:lstStyle/>
          <a:p>
            <a:pPr algn="r"/>
            <a:r>
              <a:rPr lang="ar-SA" sz="2000" b="1" dirty="0">
                <a:solidFill>
                  <a:srgbClr val="00B0F0"/>
                </a:solidFill>
                <a:latin typeface="Alexandria" charset="0"/>
                <a:cs typeface="Alexandria" charset="0"/>
              </a:rPr>
              <a:t>قواعد التواصل غير اللفظي</a:t>
            </a:r>
            <a:endParaRPr lang="en-US" sz="2000" b="1" dirty="0">
              <a:solidFill>
                <a:srgbClr val="00B0F0"/>
              </a:solidFill>
              <a:latin typeface="Alexandria" charset="0"/>
              <a:cs typeface="Alexandria" charset="0"/>
            </a:endParaRPr>
          </a:p>
        </p:txBody>
      </p:sp>
      <p:sp>
        <p:nvSpPr>
          <p:cNvPr id="3" name="Rectangle: Rounded Corners 2">
            <a:extLst>
              <a:ext uri="{FF2B5EF4-FFF2-40B4-BE49-F238E27FC236}">
                <a16:creationId xmlns:a16="http://schemas.microsoft.com/office/drawing/2014/main" id="{11F0E7F0-1D60-FF2F-28D2-3BBBAAC81F5D}"/>
              </a:ext>
            </a:extLst>
          </p:cNvPr>
          <p:cNvSpPr/>
          <p:nvPr/>
        </p:nvSpPr>
        <p:spPr>
          <a:xfrm>
            <a:off x="638242" y="1704014"/>
            <a:ext cx="5457757" cy="479747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 name="Rectangle: Rounded Corners 24">
            <a:extLst>
              <a:ext uri="{FF2B5EF4-FFF2-40B4-BE49-F238E27FC236}">
                <a16:creationId xmlns:a16="http://schemas.microsoft.com/office/drawing/2014/main" id="{5BB07DF2-BDA7-A015-AA1E-6AFA60534123}"/>
              </a:ext>
            </a:extLst>
          </p:cNvPr>
          <p:cNvSpPr/>
          <p:nvPr/>
        </p:nvSpPr>
        <p:spPr>
          <a:xfrm>
            <a:off x="6440129" y="1704014"/>
            <a:ext cx="5113628" cy="479747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dirty="0"/>
              <a:t>حل النزاعات: يمكن أن يكون التواصل وجهاً لوجه فعالاً في حل النزاعات، لأنه يسمح بالتفاعل في الوقت الفعلي، والاستماع النشط، والفرصة لمعالجة المخاوف بشكل مباشر.</a:t>
            </a:r>
            <a:endParaRPr lang="en-US" dirty="0"/>
          </a:p>
        </p:txBody>
      </p:sp>
      <p:sp>
        <p:nvSpPr>
          <p:cNvPr id="7" name="Rectangle 6">
            <a:extLst>
              <a:ext uri="{FF2B5EF4-FFF2-40B4-BE49-F238E27FC236}">
                <a16:creationId xmlns:a16="http://schemas.microsoft.com/office/drawing/2014/main" id="{B83D4A7B-B79D-9EC1-2738-6CDBCF969333}"/>
              </a:ext>
            </a:extLst>
          </p:cNvPr>
          <p:cNvSpPr/>
          <p:nvPr/>
        </p:nvSpPr>
        <p:spPr>
          <a:xfrm>
            <a:off x="760001" y="1679500"/>
            <a:ext cx="5041031" cy="4482702"/>
          </a:xfrm>
          <a:prstGeom prst="rect">
            <a:avLst/>
          </a:prstGeom>
        </p:spPr>
        <p:txBody>
          <a:bodyPr wrap="square">
            <a:spAutoFit/>
          </a:bodyPr>
          <a:lstStyle/>
          <a:p>
            <a:pPr marL="342900" indent="-342900" algn="just">
              <a:lnSpc>
                <a:spcPct val="150000"/>
              </a:lnSpc>
              <a:buFont typeface="+mj-lt"/>
              <a:buAutoNum type="arabicPeriod" startAt="7"/>
            </a:pPr>
            <a:r>
              <a:rPr lang="en-US" sz="1600" dirty="0">
                <a:solidFill>
                  <a:srgbClr val="FF0000"/>
                </a:solidFill>
                <a:latin typeface="Alexandria Light" pitchFamily="2" charset="-78"/>
                <a:cs typeface="Alexandria Light" pitchFamily="2" charset="-78"/>
              </a:rPr>
              <a:t>Touch (Haptics):</a:t>
            </a:r>
          </a:p>
          <a:p>
            <a:pPr marL="457200" indent="-457200" algn="just">
              <a:lnSpc>
                <a:spcPct val="150000"/>
              </a:lnSpc>
              <a:buFont typeface="Arial" panose="020B0604020202020204" pitchFamily="34" charset="0"/>
              <a:buChar char="•"/>
            </a:pPr>
            <a:r>
              <a:rPr lang="en-US" sz="1600" b="1" dirty="0">
                <a:solidFill>
                  <a:schemeClr val="accent6">
                    <a:lumMod val="50000"/>
                  </a:schemeClr>
                </a:solidFill>
                <a:latin typeface="Alexandria Light" pitchFamily="2" charset="-78"/>
                <a:cs typeface="Alexandria Light" pitchFamily="2" charset="-78"/>
              </a:rPr>
              <a:t>Functional</a:t>
            </a:r>
            <a:r>
              <a:rPr lang="en-US" sz="1600" dirty="0">
                <a:latin typeface="Alexandria Light" pitchFamily="2" charset="-78"/>
                <a:cs typeface="Alexandria Light" pitchFamily="2" charset="-78"/>
              </a:rPr>
              <a:t>/ </a:t>
            </a:r>
            <a:r>
              <a:rPr lang="en-US" sz="1600" b="1" dirty="0">
                <a:solidFill>
                  <a:schemeClr val="accent6">
                    <a:lumMod val="50000"/>
                  </a:schemeClr>
                </a:solidFill>
                <a:latin typeface="Alexandria Light" pitchFamily="2" charset="-78"/>
                <a:cs typeface="Alexandria Light" pitchFamily="2" charset="-78"/>
              </a:rPr>
              <a:t>professional</a:t>
            </a:r>
            <a:r>
              <a:rPr lang="en-US" sz="1600" dirty="0">
                <a:latin typeface="Alexandria Light" pitchFamily="2" charset="-78"/>
                <a:cs typeface="Alexandria Light" pitchFamily="2" charset="-78"/>
              </a:rPr>
              <a:t> </a:t>
            </a:r>
            <a:r>
              <a:rPr lang="en-US" sz="1600" b="1" dirty="0">
                <a:solidFill>
                  <a:schemeClr val="accent6">
                    <a:lumMod val="50000"/>
                  </a:schemeClr>
                </a:solidFill>
                <a:latin typeface="Alexandria Light" pitchFamily="2" charset="-78"/>
                <a:cs typeface="Alexandria Light" pitchFamily="2" charset="-78"/>
              </a:rPr>
              <a:t>touch</a:t>
            </a:r>
            <a:r>
              <a:rPr lang="en-US" sz="1600" dirty="0">
                <a:latin typeface="Alexandria Light" pitchFamily="2" charset="-78"/>
                <a:cs typeface="Alexandria Light" pitchFamily="2" charset="-78"/>
              </a:rPr>
              <a:t>: These touches typically take place within the context of a professional relationship and are low in intimacy.</a:t>
            </a:r>
          </a:p>
          <a:p>
            <a:pPr marL="457200" indent="-457200" algn="just">
              <a:lnSpc>
                <a:spcPct val="150000"/>
              </a:lnSpc>
              <a:buFont typeface="Arial" panose="020B0604020202020204" pitchFamily="34" charset="0"/>
              <a:buChar char="•"/>
            </a:pPr>
            <a:r>
              <a:rPr lang="en-US" sz="1600" b="1" dirty="0">
                <a:solidFill>
                  <a:schemeClr val="accent6">
                    <a:lumMod val="50000"/>
                  </a:schemeClr>
                </a:solidFill>
                <a:latin typeface="Alexandria Light" pitchFamily="2" charset="-78"/>
                <a:cs typeface="Alexandria Light" pitchFamily="2" charset="-78"/>
              </a:rPr>
              <a:t>Social</a:t>
            </a:r>
            <a:r>
              <a:rPr lang="en-US" sz="1600" dirty="0">
                <a:latin typeface="Alexandria Light" pitchFamily="2" charset="-78"/>
                <a:cs typeface="Alexandria Light" pitchFamily="2" charset="-78"/>
              </a:rPr>
              <a:t>/</a:t>
            </a:r>
            <a:r>
              <a:rPr lang="en-US" sz="1600" b="1" dirty="0">
                <a:solidFill>
                  <a:schemeClr val="accent6">
                    <a:lumMod val="50000"/>
                  </a:schemeClr>
                </a:solidFill>
                <a:latin typeface="Alexandria Light" pitchFamily="2" charset="-78"/>
                <a:cs typeface="Alexandria Light" pitchFamily="2" charset="-78"/>
              </a:rPr>
              <a:t>polite</a:t>
            </a:r>
            <a:r>
              <a:rPr lang="en-US" sz="1600" dirty="0">
                <a:latin typeface="Alexandria Light" pitchFamily="2" charset="-78"/>
                <a:cs typeface="Alexandria Light" pitchFamily="2" charset="-78"/>
              </a:rPr>
              <a:t> </a:t>
            </a:r>
            <a:r>
              <a:rPr lang="en-US" sz="1600" b="1" dirty="0">
                <a:solidFill>
                  <a:schemeClr val="accent6">
                    <a:lumMod val="50000"/>
                  </a:schemeClr>
                </a:solidFill>
                <a:latin typeface="Alexandria Light" pitchFamily="2" charset="-78"/>
                <a:cs typeface="Alexandria Light" pitchFamily="2" charset="-78"/>
              </a:rPr>
              <a:t>touch</a:t>
            </a:r>
            <a:r>
              <a:rPr lang="en-US" sz="1600" dirty="0">
                <a:latin typeface="Alexandria Light" pitchFamily="2" charset="-78"/>
                <a:cs typeface="Alexandria Light" pitchFamily="2" charset="-78"/>
              </a:rPr>
              <a:t> is connected to cultural norms, such as hugs or pats on the back.</a:t>
            </a:r>
          </a:p>
          <a:p>
            <a:pPr marL="457200" indent="-457200" algn="just">
              <a:lnSpc>
                <a:spcPct val="150000"/>
              </a:lnSpc>
              <a:buFont typeface="Arial" panose="020B0604020202020204" pitchFamily="34" charset="0"/>
              <a:buChar char="•"/>
            </a:pPr>
            <a:r>
              <a:rPr lang="en-US" sz="1600" b="1" dirty="0">
                <a:solidFill>
                  <a:schemeClr val="accent6">
                    <a:lumMod val="50000"/>
                  </a:schemeClr>
                </a:solidFill>
                <a:latin typeface="Alexandria Light" pitchFamily="2" charset="-78"/>
                <a:cs typeface="Alexandria Light" pitchFamily="2" charset="-78"/>
              </a:rPr>
              <a:t>Friendship</a:t>
            </a:r>
            <a:r>
              <a:rPr lang="en-US" sz="1600" dirty="0">
                <a:latin typeface="Alexandria Light" pitchFamily="2" charset="-78"/>
                <a:cs typeface="Alexandria Light" pitchFamily="2" charset="-78"/>
              </a:rPr>
              <a:t>/</a:t>
            </a:r>
            <a:r>
              <a:rPr lang="en-US" sz="1600" b="1" dirty="0">
                <a:solidFill>
                  <a:schemeClr val="accent6">
                    <a:lumMod val="50000"/>
                  </a:schemeClr>
                </a:solidFill>
                <a:latin typeface="Alexandria Light" pitchFamily="2" charset="-78"/>
                <a:cs typeface="Alexandria Light" pitchFamily="2" charset="-78"/>
              </a:rPr>
              <a:t>warmth</a:t>
            </a:r>
            <a:r>
              <a:rPr lang="en-US" sz="1600" dirty="0">
                <a:latin typeface="Alexandria Light" pitchFamily="2" charset="-78"/>
                <a:cs typeface="Alexandria Light" pitchFamily="2" charset="-78"/>
              </a:rPr>
              <a:t> </a:t>
            </a:r>
            <a:r>
              <a:rPr lang="en-US" sz="1600" b="1" dirty="0">
                <a:solidFill>
                  <a:schemeClr val="accent6">
                    <a:lumMod val="50000"/>
                  </a:schemeClr>
                </a:solidFill>
                <a:latin typeface="Alexandria Light" pitchFamily="2" charset="-78"/>
                <a:cs typeface="Alexandria Light" pitchFamily="2" charset="-78"/>
              </a:rPr>
              <a:t>touch</a:t>
            </a:r>
            <a:r>
              <a:rPr lang="en-US" sz="1600" dirty="0">
                <a:latin typeface="Alexandria Light" pitchFamily="2" charset="-78"/>
                <a:cs typeface="Alexandria Light" pitchFamily="2" charset="-78"/>
              </a:rPr>
              <a:t> is the type people use to show their platonic affection toward each other. Hugs and kisses on the cheek might be exchanged between two close friends, for example.</a:t>
            </a:r>
          </a:p>
        </p:txBody>
      </p:sp>
      <p:sp>
        <p:nvSpPr>
          <p:cNvPr id="10" name="Rectangle 9">
            <a:extLst>
              <a:ext uri="{FF2B5EF4-FFF2-40B4-BE49-F238E27FC236}">
                <a16:creationId xmlns:a16="http://schemas.microsoft.com/office/drawing/2014/main" id="{4E79FE49-975B-1B3A-0AF4-31B35219D651}"/>
              </a:ext>
            </a:extLst>
          </p:cNvPr>
          <p:cNvSpPr/>
          <p:nvPr/>
        </p:nvSpPr>
        <p:spPr>
          <a:xfrm>
            <a:off x="6476541" y="1630342"/>
            <a:ext cx="4955458" cy="4944367"/>
          </a:xfrm>
          <a:prstGeom prst="rect">
            <a:avLst/>
          </a:prstGeom>
        </p:spPr>
        <p:txBody>
          <a:bodyPr wrap="square">
            <a:spAutoFit/>
          </a:bodyPr>
          <a:lstStyle/>
          <a:p>
            <a:pPr marL="342900" indent="-342900" algn="just" rtl="1">
              <a:lnSpc>
                <a:spcPct val="200000"/>
              </a:lnSpc>
              <a:buFont typeface="+mj-lt"/>
              <a:buAutoNum type="arabicPeriod" startAt="7"/>
            </a:pPr>
            <a:r>
              <a:rPr lang="ar-SA" sz="1600" dirty="0">
                <a:solidFill>
                  <a:srgbClr val="FF0000"/>
                </a:solidFill>
                <a:latin typeface="Alexandria Light" pitchFamily="2" charset="-78"/>
                <a:cs typeface="Alexandria Light" pitchFamily="2" charset="-78"/>
              </a:rPr>
              <a:t>اللمس:</a:t>
            </a:r>
            <a:endParaRPr lang="en-US" sz="1600" dirty="0">
              <a:solidFill>
                <a:srgbClr val="FF0000"/>
              </a:solidFill>
              <a:latin typeface="Alexandria Light" pitchFamily="2" charset="-78"/>
              <a:cs typeface="Alexandria Light" pitchFamily="2" charset="-78"/>
            </a:endParaRPr>
          </a:p>
          <a:p>
            <a:pPr marL="285750" indent="-285750" algn="just" rtl="1">
              <a:lnSpc>
                <a:spcPct val="200000"/>
              </a:lnSpc>
              <a:buFont typeface="Arial" panose="020B0604020202020204" pitchFamily="34" charset="0"/>
              <a:buChar char="•"/>
            </a:pPr>
            <a:r>
              <a:rPr lang="ar-SA" sz="1600" b="1" dirty="0">
                <a:solidFill>
                  <a:schemeClr val="accent6">
                    <a:lumMod val="50000"/>
                  </a:schemeClr>
                </a:solidFill>
                <a:latin typeface="Alexandria Light" pitchFamily="2" charset="-78"/>
                <a:cs typeface="Alexandria Light" pitchFamily="2" charset="-78"/>
              </a:rPr>
              <a:t>اللمس</a:t>
            </a:r>
            <a:r>
              <a:rPr lang="ar-SA" sz="1600" dirty="0">
                <a:latin typeface="Alexandria Light" pitchFamily="2" charset="-78"/>
                <a:cs typeface="Alexandria Light" pitchFamily="2" charset="-78"/>
              </a:rPr>
              <a:t> </a:t>
            </a:r>
            <a:r>
              <a:rPr lang="ar-SA" sz="1600" b="1" dirty="0">
                <a:solidFill>
                  <a:schemeClr val="accent6">
                    <a:lumMod val="50000"/>
                  </a:schemeClr>
                </a:solidFill>
                <a:latin typeface="Alexandria Light" pitchFamily="2" charset="-78"/>
                <a:cs typeface="Alexandria Light" pitchFamily="2" charset="-78"/>
              </a:rPr>
              <a:t>الوظيفي</a:t>
            </a:r>
            <a:r>
              <a:rPr lang="ar-SA" sz="1600" dirty="0">
                <a:latin typeface="Alexandria Light" pitchFamily="2" charset="-78"/>
                <a:cs typeface="Alexandria Light" pitchFamily="2" charset="-78"/>
              </a:rPr>
              <a:t>/ </a:t>
            </a:r>
            <a:r>
              <a:rPr lang="ar-SA" sz="1600" b="1" dirty="0">
                <a:solidFill>
                  <a:schemeClr val="accent6">
                    <a:lumMod val="50000"/>
                  </a:schemeClr>
                </a:solidFill>
                <a:latin typeface="Alexandria Light" pitchFamily="2" charset="-78"/>
                <a:cs typeface="Alexandria Light" pitchFamily="2" charset="-78"/>
              </a:rPr>
              <a:t>المهني</a:t>
            </a:r>
            <a:r>
              <a:rPr lang="ar-SA" sz="1600" dirty="0">
                <a:latin typeface="Alexandria Light" pitchFamily="2" charset="-78"/>
                <a:cs typeface="Alexandria Light" pitchFamily="2" charset="-78"/>
              </a:rPr>
              <a:t>: تحدث هذه اللمسات عادةً في سياق علاقة مهنية وتكون منخفضة في الحميمية.</a:t>
            </a:r>
          </a:p>
          <a:p>
            <a:pPr marL="285750" indent="-285750" algn="just" rtl="1">
              <a:lnSpc>
                <a:spcPct val="200000"/>
              </a:lnSpc>
              <a:buFont typeface="Arial" panose="020B0604020202020204" pitchFamily="34" charset="0"/>
              <a:buChar char="•"/>
            </a:pPr>
            <a:r>
              <a:rPr lang="ar-SA" sz="1600" b="1" dirty="0">
                <a:solidFill>
                  <a:schemeClr val="accent6">
                    <a:lumMod val="50000"/>
                  </a:schemeClr>
                </a:solidFill>
                <a:latin typeface="Alexandria Light" pitchFamily="2" charset="-78"/>
                <a:cs typeface="Alexandria Light" pitchFamily="2" charset="-78"/>
              </a:rPr>
              <a:t>اللمس</a:t>
            </a:r>
            <a:r>
              <a:rPr lang="ar-SA" sz="1600" dirty="0">
                <a:latin typeface="Alexandria Light" pitchFamily="2" charset="-78"/>
                <a:cs typeface="Alexandria Light" pitchFamily="2" charset="-78"/>
              </a:rPr>
              <a:t> </a:t>
            </a:r>
            <a:r>
              <a:rPr lang="ar-SA" sz="1600" b="1" dirty="0">
                <a:solidFill>
                  <a:schemeClr val="accent6">
                    <a:lumMod val="50000"/>
                  </a:schemeClr>
                </a:solidFill>
                <a:latin typeface="Alexandria Light" pitchFamily="2" charset="-78"/>
                <a:cs typeface="Alexandria Light" pitchFamily="2" charset="-78"/>
              </a:rPr>
              <a:t>الاجتماعي</a:t>
            </a:r>
            <a:r>
              <a:rPr lang="ar-SA" sz="1600" dirty="0">
                <a:latin typeface="Alexandria Light" pitchFamily="2" charset="-78"/>
                <a:cs typeface="Alexandria Light" pitchFamily="2" charset="-78"/>
              </a:rPr>
              <a:t>/ </a:t>
            </a:r>
            <a:r>
              <a:rPr lang="ar-SA" sz="1600" b="1" dirty="0">
                <a:solidFill>
                  <a:schemeClr val="accent6">
                    <a:lumMod val="50000"/>
                  </a:schemeClr>
                </a:solidFill>
                <a:latin typeface="Alexandria Light" pitchFamily="2" charset="-78"/>
                <a:cs typeface="Alexandria Light" pitchFamily="2" charset="-78"/>
              </a:rPr>
              <a:t>المهذب</a:t>
            </a:r>
            <a:r>
              <a:rPr lang="ar-SA" sz="1600" dirty="0">
                <a:latin typeface="Alexandria Light" pitchFamily="2" charset="-78"/>
                <a:cs typeface="Alexandria Light" pitchFamily="2" charset="-78"/>
              </a:rPr>
              <a:t> مرتبط بالمعايير الثقافية، مثل العناق أو التربيت على الظهر.</a:t>
            </a:r>
          </a:p>
          <a:p>
            <a:pPr marL="285750" indent="-285750" algn="just" rtl="1">
              <a:lnSpc>
                <a:spcPct val="200000"/>
              </a:lnSpc>
              <a:buFont typeface="Arial" panose="020B0604020202020204" pitchFamily="34" charset="0"/>
              <a:buChar char="•"/>
            </a:pPr>
            <a:r>
              <a:rPr lang="ar-SA" sz="1600" b="1" dirty="0">
                <a:solidFill>
                  <a:schemeClr val="accent6">
                    <a:lumMod val="50000"/>
                  </a:schemeClr>
                </a:solidFill>
                <a:latin typeface="Alexandria Light" pitchFamily="2" charset="-78"/>
                <a:cs typeface="Alexandria Light" pitchFamily="2" charset="-78"/>
              </a:rPr>
              <a:t>لمسة</a:t>
            </a:r>
            <a:r>
              <a:rPr lang="ar-SA" sz="1600" dirty="0">
                <a:latin typeface="Alexandria Light" pitchFamily="2" charset="-78"/>
                <a:cs typeface="Alexandria Light" pitchFamily="2" charset="-78"/>
              </a:rPr>
              <a:t> </a:t>
            </a:r>
            <a:r>
              <a:rPr lang="ar-SA" sz="1600" b="1" dirty="0">
                <a:solidFill>
                  <a:schemeClr val="accent6">
                    <a:lumMod val="50000"/>
                  </a:schemeClr>
                </a:solidFill>
                <a:latin typeface="Alexandria Light" pitchFamily="2" charset="-78"/>
                <a:cs typeface="Alexandria Light" pitchFamily="2" charset="-78"/>
              </a:rPr>
              <a:t>الصداقة</a:t>
            </a:r>
            <a:r>
              <a:rPr lang="ar-SA" sz="1600" dirty="0">
                <a:latin typeface="Alexandria Light" pitchFamily="2" charset="-78"/>
                <a:cs typeface="Alexandria Light" pitchFamily="2" charset="-78"/>
              </a:rPr>
              <a:t>/ </a:t>
            </a:r>
            <a:r>
              <a:rPr lang="ar-SA" sz="1600" b="1" dirty="0">
                <a:solidFill>
                  <a:schemeClr val="accent6">
                    <a:lumMod val="50000"/>
                  </a:schemeClr>
                </a:solidFill>
                <a:latin typeface="Alexandria Light" pitchFamily="2" charset="-78"/>
                <a:cs typeface="Alexandria Light" pitchFamily="2" charset="-78"/>
              </a:rPr>
              <a:t>الدفء</a:t>
            </a:r>
            <a:r>
              <a:rPr lang="ar-SA" sz="1600" dirty="0">
                <a:latin typeface="Alexandria Light" pitchFamily="2" charset="-78"/>
                <a:cs typeface="Alexandria Light" pitchFamily="2" charset="-78"/>
              </a:rPr>
              <a:t> هي النوع الذي يستخدمه الناس لإظهار عاطفتهم الأفلاطونية تجاه بعضهم البعض. قد يتم تبادل العناق والقبلات على الخد بين صديقين مقربين، على سبيل المثال.</a:t>
            </a:r>
          </a:p>
        </p:txBody>
      </p:sp>
      <p:sp>
        <p:nvSpPr>
          <p:cNvPr id="4" name="TextBox 3">
            <a:extLst>
              <a:ext uri="{FF2B5EF4-FFF2-40B4-BE49-F238E27FC236}">
                <a16:creationId xmlns:a16="http://schemas.microsoft.com/office/drawing/2014/main" id="{C290AEB3-3E79-42CA-5BED-39463213E073}"/>
              </a:ext>
            </a:extLst>
          </p:cNvPr>
          <p:cNvSpPr txBox="1"/>
          <p:nvPr/>
        </p:nvSpPr>
        <p:spPr>
          <a:xfrm>
            <a:off x="0" y="6646605"/>
            <a:ext cx="1747520" cy="261610"/>
          </a:xfrm>
          <a:prstGeom prst="rect">
            <a:avLst/>
          </a:prstGeom>
          <a:noFill/>
          <a:ln>
            <a:solidFill>
              <a:schemeClr val="bg1"/>
            </a:solidFill>
          </a:ln>
        </p:spPr>
        <p:txBody>
          <a:bodyPr wrap="square" rtlCol="0">
            <a:spAutoFit/>
          </a:bodyPr>
          <a:lstStyle/>
          <a:p>
            <a:r>
              <a:rPr lang="en-US" sz="1100" dirty="0">
                <a:latin typeface="Alexandria" pitchFamily="2" charset="-78"/>
                <a:cs typeface="Alexandria" pitchFamily="2" charset="-78"/>
              </a:rPr>
              <a:t>Dr. Raef Baraka</a:t>
            </a:r>
          </a:p>
        </p:txBody>
      </p:sp>
    </p:spTree>
    <p:extLst>
      <p:ext uri="{BB962C8B-B14F-4D97-AF65-F5344CB8AC3E}">
        <p14:creationId xmlns:p14="http://schemas.microsoft.com/office/powerpoint/2010/main" val="316863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10"/>
                                        </p:tgtEl>
                                        <p:attrNameLst>
                                          <p:attrName>style.visibility</p:attrName>
                                        </p:attrNameLst>
                                      </p:cBhvr>
                                      <p:to>
                                        <p:strVal val="visible"/>
                                      </p:to>
                                    </p:set>
                                    <p:anim calcmode="lin" valueType="num">
                                      <p:cBhvr additive="base">
                                        <p:cTn id="13" dur="500" fill="hold"/>
                                        <p:tgtEl>
                                          <p:spTgt spid="10"/>
                                        </p:tgtEl>
                                        <p:attrNameLst>
                                          <p:attrName>ppt_x</p:attrName>
                                        </p:attrNameLst>
                                      </p:cBhvr>
                                      <p:tavLst>
                                        <p:tav tm="0">
                                          <p:val>
                                            <p:strVal val="#ppt_x"/>
                                          </p:val>
                                        </p:tav>
                                        <p:tav tm="100000">
                                          <p:val>
                                            <p:strVal val="#ppt_x"/>
                                          </p:val>
                                        </p:tav>
                                      </p:tavLst>
                                    </p:anim>
                                    <p:anim calcmode="lin" valueType="num">
                                      <p:cBhvr additive="base">
                                        <p:cTn id="14"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10" grpId="0"/>
    </p:bld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BCCC7A4-2DFF-B693-2A27-9C3B96CBA937}"/>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4C41571B-31B5-6519-15B1-46962BEF6404}"/>
              </a:ext>
            </a:extLst>
          </p:cNvPr>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FD683078-C271-2A94-773C-6F6AC0022C6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2" name="Rectangle 1">
            <a:extLst>
              <a:ext uri="{FF2B5EF4-FFF2-40B4-BE49-F238E27FC236}">
                <a16:creationId xmlns:a16="http://schemas.microsoft.com/office/drawing/2014/main" id="{F67D82EF-9418-6E2D-714C-0C0714E064FD}"/>
              </a:ext>
            </a:extLst>
          </p:cNvPr>
          <p:cNvSpPr/>
          <p:nvPr/>
        </p:nvSpPr>
        <p:spPr>
          <a:xfrm>
            <a:off x="496488" y="634335"/>
            <a:ext cx="7387672" cy="400110"/>
          </a:xfrm>
          <a:prstGeom prst="rect">
            <a:avLst/>
          </a:prstGeom>
        </p:spPr>
        <p:txBody>
          <a:bodyPr wrap="square">
            <a:spAutoFit/>
          </a:bodyPr>
          <a:lstStyle/>
          <a:p>
            <a:r>
              <a:rPr lang="en-US" sz="2000" b="1" dirty="0">
                <a:solidFill>
                  <a:srgbClr val="00B0F0"/>
                </a:solidFill>
                <a:latin typeface="Alexandria" charset="0"/>
                <a:cs typeface="Alexandria" charset="0"/>
              </a:rPr>
              <a:t>Codes of Nonverbal Communication</a:t>
            </a:r>
          </a:p>
        </p:txBody>
      </p:sp>
      <p:sp>
        <p:nvSpPr>
          <p:cNvPr id="9" name="TextBox 8">
            <a:extLst>
              <a:ext uri="{FF2B5EF4-FFF2-40B4-BE49-F238E27FC236}">
                <a16:creationId xmlns:a16="http://schemas.microsoft.com/office/drawing/2014/main" id="{F66FABEA-3481-7F41-8585-2A1DAEC43FDA}"/>
              </a:ext>
            </a:extLst>
          </p:cNvPr>
          <p:cNvSpPr txBox="1"/>
          <p:nvPr/>
        </p:nvSpPr>
        <p:spPr>
          <a:xfrm>
            <a:off x="6729323" y="648421"/>
            <a:ext cx="4828492" cy="400110"/>
          </a:xfrm>
          <a:prstGeom prst="rect">
            <a:avLst/>
          </a:prstGeom>
          <a:noFill/>
        </p:spPr>
        <p:txBody>
          <a:bodyPr wrap="square" rtlCol="0">
            <a:spAutoFit/>
          </a:bodyPr>
          <a:lstStyle/>
          <a:p>
            <a:pPr algn="r"/>
            <a:r>
              <a:rPr lang="ar-SA" sz="2000" b="1" dirty="0">
                <a:solidFill>
                  <a:srgbClr val="00B0F0"/>
                </a:solidFill>
                <a:latin typeface="Alexandria" charset="0"/>
                <a:cs typeface="Alexandria" charset="0"/>
              </a:rPr>
              <a:t>قواعد التواصل غير اللفظي</a:t>
            </a:r>
            <a:endParaRPr lang="en-US" sz="2000" b="1" dirty="0">
              <a:solidFill>
                <a:srgbClr val="00B0F0"/>
              </a:solidFill>
              <a:latin typeface="Alexandria" charset="0"/>
              <a:cs typeface="Alexandria" charset="0"/>
            </a:endParaRPr>
          </a:p>
        </p:txBody>
      </p:sp>
      <p:sp>
        <p:nvSpPr>
          <p:cNvPr id="3" name="Rectangle: Rounded Corners 2">
            <a:extLst>
              <a:ext uri="{FF2B5EF4-FFF2-40B4-BE49-F238E27FC236}">
                <a16:creationId xmlns:a16="http://schemas.microsoft.com/office/drawing/2014/main" id="{23FC1709-ADF2-191D-28FE-0BD5DB2C33C4}"/>
              </a:ext>
            </a:extLst>
          </p:cNvPr>
          <p:cNvSpPr/>
          <p:nvPr/>
        </p:nvSpPr>
        <p:spPr>
          <a:xfrm>
            <a:off x="638242" y="1704014"/>
            <a:ext cx="5457757" cy="479747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 name="Rectangle: Rounded Corners 24">
            <a:extLst>
              <a:ext uri="{FF2B5EF4-FFF2-40B4-BE49-F238E27FC236}">
                <a16:creationId xmlns:a16="http://schemas.microsoft.com/office/drawing/2014/main" id="{0446261B-74F5-6301-9AE7-1F543969F69C}"/>
              </a:ext>
            </a:extLst>
          </p:cNvPr>
          <p:cNvSpPr/>
          <p:nvPr/>
        </p:nvSpPr>
        <p:spPr>
          <a:xfrm>
            <a:off x="6440129" y="1704014"/>
            <a:ext cx="5113628" cy="479747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dirty="0"/>
              <a:t>حل النزاعات: يمكن أن يكون التواصل وجهاً لوجه فعالاً في حل النزاعات، لأنه يسمح بالتفاعل في الوقت الفعلي، والاستماع النشط، والفرصة لمعالجة المخاوف بشكل مباشر.</a:t>
            </a:r>
            <a:endParaRPr lang="en-US" dirty="0"/>
          </a:p>
        </p:txBody>
      </p:sp>
      <p:sp>
        <p:nvSpPr>
          <p:cNvPr id="7" name="Rectangle 6">
            <a:extLst>
              <a:ext uri="{FF2B5EF4-FFF2-40B4-BE49-F238E27FC236}">
                <a16:creationId xmlns:a16="http://schemas.microsoft.com/office/drawing/2014/main" id="{44FD2EB6-AD7A-F7DE-E96E-F592FC7D7F0F}"/>
              </a:ext>
            </a:extLst>
          </p:cNvPr>
          <p:cNvSpPr/>
          <p:nvPr/>
        </p:nvSpPr>
        <p:spPr>
          <a:xfrm>
            <a:off x="760001" y="1679500"/>
            <a:ext cx="5041031" cy="3785011"/>
          </a:xfrm>
          <a:prstGeom prst="rect">
            <a:avLst/>
          </a:prstGeom>
        </p:spPr>
        <p:txBody>
          <a:bodyPr wrap="square">
            <a:spAutoFit/>
          </a:bodyPr>
          <a:lstStyle/>
          <a:p>
            <a:pPr marL="342900" indent="-342900" algn="just">
              <a:lnSpc>
                <a:spcPct val="150000"/>
              </a:lnSpc>
              <a:buFont typeface="+mj-lt"/>
              <a:buAutoNum type="arabicPeriod" startAt="7"/>
            </a:pPr>
            <a:r>
              <a:rPr lang="en-US" dirty="0">
                <a:solidFill>
                  <a:srgbClr val="FF0000"/>
                </a:solidFill>
                <a:latin typeface="Alexandria Light" pitchFamily="2" charset="-78"/>
                <a:cs typeface="Alexandria Light" pitchFamily="2" charset="-78"/>
              </a:rPr>
              <a:t>Touch (Haptics):</a:t>
            </a:r>
          </a:p>
          <a:p>
            <a:pPr marL="457200" indent="-457200" algn="just">
              <a:lnSpc>
                <a:spcPct val="150000"/>
              </a:lnSpc>
              <a:buFont typeface="Arial" panose="020B0604020202020204" pitchFamily="34" charset="0"/>
              <a:buChar char="•"/>
            </a:pPr>
            <a:r>
              <a:rPr lang="en-US" b="1" dirty="0">
                <a:solidFill>
                  <a:schemeClr val="accent6">
                    <a:lumMod val="50000"/>
                  </a:schemeClr>
                </a:solidFill>
                <a:latin typeface="Alexandria Light" pitchFamily="2" charset="-78"/>
                <a:cs typeface="Alexandria Light" pitchFamily="2" charset="-78"/>
              </a:rPr>
              <a:t>Love/intimacy touch</a:t>
            </a:r>
            <a:r>
              <a:rPr lang="en-US" dirty="0">
                <a:latin typeface="Alexandria Light" pitchFamily="2" charset="-78"/>
                <a:cs typeface="Alexandria Light" pitchFamily="2" charset="-78"/>
              </a:rPr>
              <a:t>, by contrast, is highly personal and intimate. People communicate strong feelings of affection toward each other with these kinds of touches; in this case, hugs may last longer and kisses may be on the lips.</a:t>
            </a:r>
          </a:p>
          <a:p>
            <a:pPr marL="457200" indent="-457200" algn="just">
              <a:lnSpc>
                <a:spcPct val="150000"/>
              </a:lnSpc>
              <a:buFont typeface="Arial" panose="020B0604020202020204" pitchFamily="34" charset="0"/>
              <a:buChar char="•"/>
            </a:pPr>
            <a:r>
              <a:rPr lang="en-US" b="1" dirty="0">
                <a:solidFill>
                  <a:schemeClr val="accent6">
                    <a:lumMod val="50000"/>
                  </a:schemeClr>
                </a:solidFill>
                <a:latin typeface="Alexandria Light" pitchFamily="2" charset="-78"/>
                <a:cs typeface="Alexandria Light" pitchFamily="2" charset="-78"/>
              </a:rPr>
              <a:t>Sexual arousal touch.</a:t>
            </a:r>
            <a:endParaRPr lang="en-US" dirty="0">
              <a:latin typeface="Alexandria Light" pitchFamily="2" charset="-78"/>
              <a:cs typeface="Alexandria Light" pitchFamily="2" charset="-78"/>
            </a:endParaRPr>
          </a:p>
        </p:txBody>
      </p:sp>
      <p:sp>
        <p:nvSpPr>
          <p:cNvPr id="10" name="Rectangle 9">
            <a:extLst>
              <a:ext uri="{FF2B5EF4-FFF2-40B4-BE49-F238E27FC236}">
                <a16:creationId xmlns:a16="http://schemas.microsoft.com/office/drawing/2014/main" id="{CBD6A91C-E2CC-7AFD-C0D1-25010302EFD6}"/>
              </a:ext>
            </a:extLst>
          </p:cNvPr>
          <p:cNvSpPr/>
          <p:nvPr/>
        </p:nvSpPr>
        <p:spPr>
          <a:xfrm>
            <a:off x="6476541" y="1630342"/>
            <a:ext cx="4955458" cy="4442819"/>
          </a:xfrm>
          <a:prstGeom prst="rect">
            <a:avLst/>
          </a:prstGeom>
        </p:spPr>
        <p:txBody>
          <a:bodyPr wrap="square">
            <a:spAutoFit/>
          </a:bodyPr>
          <a:lstStyle/>
          <a:p>
            <a:pPr marL="342900" indent="-342900" algn="just" rtl="1">
              <a:lnSpc>
                <a:spcPct val="200000"/>
              </a:lnSpc>
              <a:buFont typeface="+mj-lt"/>
              <a:buAutoNum type="arabicPeriod" startAt="7"/>
            </a:pPr>
            <a:r>
              <a:rPr lang="ar-SA" dirty="0">
                <a:solidFill>
                  <a:srgbClr val="FF0000"/>
                </a:solidFill>
                <a:latin typeface="Alexandria Light" pitchFamily="2" charset="-78"/>
                <a:cs typeface="Alexandria Light" pitchFamily="2" charset="-78"/>
              </a:rPr>
              <a:t>اللمس:</a:t>
            </a:r>
            <a:endParaRPr lang="en-US" dirty="0">
              <a:solidFill>
                <a:srgbClr val="FF0000"/>
              </a:solidFill>
              <a:latin typeface="Alexandria Light" pitchFamily="2" charset="-78"/>
              <a:cs typeface="Alexandria Light" pitchFamily="2" charset="-78"/>
            </a:endParaRPr>
          </a:p>
          <a:p>
            <a:pPr marL="285750" indent="-285750" algn="just" rtl="1">
              <a:lnSpc>
                <a:spcPct val="200000"/>
              </a:lnSpc>
              <a:buFont typeface="Arial" panose="020B0604020202020204" pitchFamily="34" charset="0"/>
              <a:buChar char="•"/>
            </a:pPr>
            <a:r>
              <a:rPr lang="ar-SA" b="1" dirty="0">
                <a:solidFill>
                  <a:schemeClr val="accent6">
                    <a:lumMod val="50000"/>
                  </a:schemeClr>
                </a:solidFill>
                <a:latin typeface="Alexandria Light" pitchFamily="2" charset="-78"/>
                <a:cs typeface="Alexandria Light" pitchFamily="2" charset="-78"/>
              </a:rPr>
              <a:t>لمسات الحب/الألفة </a:t>
            </a:r>
            <a:r>
              <a:rPr lang="ar-SA" dirty="0">
                <a:latin typeface="Alexandria Light" pitchFamily="2" charset="-78"/>
                <a:cs typeface="Alexandria Light" pitchFamily="2" charset="-78"/>
              </a:rPr>
              <a:t>على النقيض من ذلك، فإنها شخصية للغاية وحميمة. يتواصل الناس مع بعضهم البعض بمشاعر قوية من المودة من خلال هذا النوع من اللمسات؛ في هذه الحالة، قد تستمر العناق لفترة أطول وقد تكون القبلات على الشفاه.</a:t>
            </a:r>
          </a:p>
          <a:p>
            <a:pPr marL="285750" indent="-285750" algn="just" rtl="1">
              <a:lnSpc>
                <a:spcPct val="200000"/>
              </a:lnSpc>
              <a:buFont typeface="Arial" panose="020B0604020202020204" pitchFamily="34" charset="0"/>
              <a:buChar char="•"/>
            </a:pPr>
            <a:r>
              <a:rPr lang="ar-SA" b="1" dirty="0">
                <a:solidFill>
                  <a:schemeClr val="accent6">
                    <a:lumMod val="50000"/>
                  </a:schemeClr>
                </a:solidFill>
                <a:latin typeface="Alexandria Light" pitchFamily="2" charset="-78"/>
                <a:cs typeface="Alexandria Light" pitchFamily="2" charset="-78"/>
              </a:rPr>
              <a:t>لمسات الإثارة الجنسية</a:t>
            </a:r>
            <a:r>
              <a:rPr lang="ar-SA" dirty="0">
                <a:latin typeface="Alexandria Light" pitchFamily="2" charset="-78"/>
                <a:cs typeface="Alexandria Light" pitchFamily="2" charset="-78"/>
              </a:rPr>
              <a:t>.</a:t>
            </a:r>
          </a:p>
        </p:txBody>
      </p:sp>
      <p:sp>
        <p:nvSpPr>
          <p:cNvPr id="4" name="TextBox 3">
            <a:extLst>
              <a:ext uri="{FF2B5EF4-FFF2-40B4-BE49-F238E27FC236}">
                <a16:creationId xmlns:a16="http://schemas.microsoft.com/office/drawing/2014/main" id="{61EE2717-A45E-43CE-71F3-6C12EB8CE86A}"/>
              </a:ext>
            </a:extLst>
          </p:cNvPr>
          <p:cNvSpPr txBox="1"/>
          <p:nvPr/>
        </p:nvSpPr>
        <p:spPr>
          <a:xfrm>
            <a:off x="0" y="6646605"/>
            <a:ext cx="1747520" cy="261610"/>
          </a:xfrm>
          <a:prstGeom prst="rect">
            <a:avLst/>
          </a:prstGeom>
          <a:noFill/>
          <a:ln>
            <a:solidFill>
              <a:schemeClr val="bg1"/>
            </a:solidFill>
          </a:ln>
        </p:spPr>
        <p:txBody>
          <a:bodyPr wrap="square" rtlCol="0">
            <a:spAutoFit/>
          </a:bodyPr>
          <a:lstStyle/>
          <a:p>
            <a:r>
              <a:rPr lang="en-US" sz="1100" dirty="0">
                <a:latin typeface="Alexandria" pitchFamily="2" charset="-78"/>
                <a:cs typeface="Alexandria" pitchFamily="2" charset="-78"/>
              </a:rPr>
              <a:t>Dr. Raef Baraka</a:t>
            </a:r>
          </a:p>
        </p:txBody>
      </p:sp>
    </p:spTree>
    <p:extLst>
      <p:ext uri="{BB962C8B-B14F-4D97-AF65-F5344CB8AC3E}">
        <p14:creationId xmlns:p14="http://schemas.microsoft.com/office/powerpoint/2010/main" val="142968202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10"/>
                                        </p:tgtEl>
                                        <p:attrNameLst>
                                          <p:attrName>style.visibility</p:attrName>
                                        </p:attrNameLst>
                                      </p:cBhvr>
                                      <p:to>
                                        <p:strVal val="visible"/>
                                      </p:to>
                                    </p:set>
                                    <p:anim calcmode="lin" valueType="num">
                                      <p:cBhvr additive="base">
                                        <p:cTn id="13" dur="500" fill="hold"/>
                                        <p:tgtEl>
                                          <p:spTgt spid="10"/>
                                        </p:tgtEl>
                                        <p:attrNameLst>
                                          <p:attrName>ppt_x</p:attrName>
                                        </p:attrNameLst>
                                      </p:cBhvr>
                                      <p:tavLst>
                                        <p:tav tm="0">
                                          <p:val>
                                            <p:strVal val="#ppt_x"/>
                                          </p:val>
                                        </p:tav>
                                        <p:tav tm="100000">
                                          <p:val>
                                            <p:strVal val="#ppt_x"/>
                                          </p:val>
                                        </p:tav>
                                      </p:tavLst>
                                    </p:anim>
                                    <p:anim calcmode="lin" valueType="num">
                                      <p:cBhvr additive="base">
                                        <p:cTn id="14"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10" grpId="0"/>
    </p:bld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0C36F8C-D823-2ABF-1CFF-46AA2384AC90}"/>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44E43C14-6AF7-71A4-64DA-614426DE72A1}"/>
              </a:ext>
            </a:extLst>
          </p:cNvPr>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902466BC-A1EA-DB23-3195-96938C32757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2" name="Rectangle 1">
            <a:extLst>
              <a:ext uri="{FF2B5EF4-FFF2-40B4-BE49-F238E27FC236}">
                <a16:creationId xmlns:a16="http://schemas.microsoft.com/office/drawing/2014/main" id="{CDA0F4C9-46FA-F6DF-D3D7-2BB52664875F}"/>
              </a:ext>
            </a:extLst>
          </p:cNvPr>
          <p:cNvSpPr/>
          <p:nvPr/>
        </p:nvSpPr>
        <p:spPr>
          <a:xfrm>
            <a:off x="496489" y="634335"/>
            <a:ext cx="6720388" cy="461665"/>
          </a:xfrm>
          <a:prstGeom prst="rect">
            <a:avLst/>
          </a:prstGeom>
        </p:spPr>
        <p:txBody>
          <a:bodyPr wrap="square">
            <a:spAutoFit/>
          </a:bodyPr>
          <a:lstStyle/>
          <a:p>
            <a:r>
              <a:rPr lang="en-US" sz="2400" b="1" dirty="0">
                <a:solidFill>
                  <a:srgbClr val="00B0F0"/>
                </a:solidFill>
                <a:latin typeface="Alexandria" charset="0"/>
                <a:cs typeface="Alexandria" charset="0"/>
              </a:rPr>
              <a:t>Verbal and Nonverbal Communication</a:t>
            </a:r>
          </a:p>
        </p:txBody>
      </p:sp>
      <p:sp>
        <p:nvSpPr>
          <p:cNvPr id="4" name="Rectangle: Rounded Corners 3">
            <a:extLst>
              <a:ext uri="{FF2B5EF4-FFF2-40B4-BE49-F238E27FC236}">
                <a16:creationId xmlns:a16="http://schemas.microsoft.com/office/drawing/2014/main" id="{822927BB-9070-D1D8-8A70-9ABE072D630A}"/>
              </a:ext>
            </a:extLst>
          </p:cNvPr>
          <p:cNvSpPr/>
          <p:nvPr/>
        </p:nvSpPr>
        <p:spPr>
          <a:xfrm>
            <a:off x="570268" y="1386319"/>
            <a:ext cx="10835250" cy="56812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Rectangle 5">
            <a:extLst>
              <a:ext uri="{FF2B5EF4-FFF2-40B4-BE49-F238E27FC236}">
                <a16:creationId xmlns:a16="http://schemas.microsoft.com/office/drawing/2014/main" id="{7940FBD5-C3DE-E460-1EF8-39F7B94EBB84}"/>
              </a:ext>
            </a:extLst>
          </p:cNvPr>
          <p:cNvSpPr/>
          <p:nvPr/>
        </p:nvSpPr>
        <p:spPr>
          <a:xfrm>
            <a:off x="994153" y="1427823"/>
            <a:ext cx="9653084" cy="461665"/>
          </a:xfrm>
          <a:prstGeom prst="rect">
            <a:avLst/>
          </a:prstGeom>
        </p:spPr>
        <p:txBody>
          <a:bodyPr wrap="square">
            <a:spAutoFit/>
          </a:bodyPr>
          <a:lstStyle/>
          <a:p>
            <a:pPr algn="ctr"/>
            <a:r>
              <a:rPr lang="en-US" sz="2400" dirty="0">
                <a:solidFill>
                  <a:srgbClr val="002060"/>
                </a:solidFill>
                <a:latin typeface="Alexandria" pitchFamily="2" charset="-78"/>
                <a:cs typeface="Alexandria" pitchFamily="2" charset="-78"/>
              </a:rPr>
              <a:t>Lecture Summary</a:t>
            </a:r>
          </a:p>
        </p:txBody>
      </p:sp>
      <p:sp>
        <p:nvSpPr>
          <p:cNvPr id="7" name="Rectangle: Rounded Corners 6">
            <a:extLst>
              <a:ext uri="{FF2B5EF4-FFF2-40B4-BE49-F238E27FC236}">
                <a16:creationId xmlns:a16="http://schemas.microsoft.com/office/drawing/2014/main" id="{5146043E-5D3A-AA03-0ED0-411D954C49D2}"/>
              </a:ext>
            </a:extLst>
          </p:cNvPr>
          <p:cNvSpPr/>
          <p:nvPr/>
        </p:nvSpPr>
        <p:spPr>
          <a:xfrm>
            <a:off x="570268" y="2063722"/>
            <a:ext cx="10915515" cy="479747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9" name="Rectangle 8">
            <a:extLst>
              <a:ext uri="{FF2B5EF4-FFF2-40B4-BE49-F238E27FC236}">
                <a16:creationId xmlns:a16="http://schemas.microsoft.com/office/drawing/2014/main" id="{31D73B23-21BD-2D85-ADB3-106169F0D108}"/>
              </a:ext>
            </a:extLst>
          </p:cNvPr>
          <p:cNvSpPr/>
          <p:nvPr/>
        </p:nvSpPr>
        <p:spPr>
          <a:xfrm>
            <a:off x="777600" y="2176858"/>
            <a:ext cx="10411706" cy="3079561"/>
          </a:xfrm>
          <a:prstGeom prst="rect">
            <a:avLst/>
          </a:prstGeom>
        </p:spPr>
        <p:txBody>
          <a:bodyPr wrap="square">
            <a:spAutoFit/>
          </a:bodyPr>
          <a:lstStyle/>
          <a:p>
            <a:pPr marL="457200" indent="-457200" algn="just">
              <a:lnSpc>
                <a:spcPct val="200000"/>
              </a:lnSpc>
              <a:buFont typeface="+mj-lt"/>
              <a:buAutoNum type="arabicPeriod"/>
            </a:pPr>
            <a:r>
              <a:rPr lang="en-US" sz="2000" b="1" dirty="0">
                <a:solidFill>
                  <a:schemeClr val="accent6">
                    <a:lumMod val="50000"/>
                  </a:schemeClr>
                </a:solidFill>
                <a:latin typeface="Alexandria Medium" pitchFamily="2" charset="-78"/>
                <a:cs typeface="Alexandria Medium" pitchFamily="2" charset="-78"/>
              </a:rPr>
              <a:t>Verbal Communication.</a:t>
            </a:r>
          </a:p>
          <a:p>
            <a:pPr marL="457200" indent="-457200" algn="just">
              <a:lnSpc>
                <a:spcPct val="200000"/>
              </a:lnSpc>
              <a:buFont typeface="+mj-lt"/>
              <a:buAutoNum type="arabicPeriod"/>
            </a:pPr>
            <a:r>
              <a:rPr lang="en-US" sz="2000" b="1" dirty="0">
                <a:solidFill>
                  <a:schemeClr val="accent6">
                    <a:lumMod val="50000"/>
                  </a:schemeClr>
                </a:solidFill>
                <a:latin typeface="Alexandria Medium" pitchFamily="2" charset="-78"/>
                <a:cs typeface="Alexandria Medium" pitchFamily="2" charset="-78"/>
              </a:rPr>
              <a:t>Nonverbal Communication.</a:t>
            </a:r>
          </a:p>
          <a:p>
            <a:pPr marL="457200" indent="-457200" algn="just">
              <a:lnSpc>
                <a:spcPct val="200000"/>
              </a:lnSpc>
              <a:buFont typeface="+mj-lt"/>
              <a:buAutoNum type="arabicPeriod"/>
            </a:pPr>
            <a:r>
              <a:rPr lang="en-US" sz="2000" b="1" dirty="0">
                <a:solidFill>
                  <a:schemeClr val="accent6">
                    <a:lumMod val="50000"/>
                  </a:schemeClr>
                </a:solidFill>
                <a:latin typeface="Alexandria Medium" pitchFamily="2" charset="-78"/>
                <a:cs typeface="Alexandria Medium" pitchFamily="2" charset="-78"/>
              </a:rPr>
              <a:t>Purposes of nonverbal communication.</a:t>
            </a:r>
          </a:p>
          <a:p>
            <a:pPr marL="457200" indent="-457200" algn="just">
              <a:lnSpc>
                <a:spcPct val="200000"/>
              </a:lnSpc>
              <a:buFont typeface="+mj-lt"/>
              <a:buAutoNum type="arabicPeriod"/>
            </a:pPr>
            <a:r>
              <a:rPr lang="en-US" sz="2000" b="1" dirty="0">
                <a:solidFill>
                  <a:schemeClr val="accent6">
                    <a:lumMod val="50000"/>
                  </a:schemeClr>
                </a:solidFill>
                <a:latin typeface="Alexandria Medium" pitchFamily="2" charset="-78"/>
                <a:cs typeface="Alexandria Medium" pitchFamily="2" charset="-78"/>
              </a:rPr>
              <a:t>Dimensions of Non-Verbal Communication.</a:t>
            </a:r>
          </a:p>
          <a:p>
            <a:pPr marL="457200" indent="-457200" algn="just">
              <a:lnSpc>
                <a:spcPct val="200000"/>
              </a:lnSpc>
              <a:buFont typeface="+mj-lt"/>
              <a:buAutoNum type="arabicPeriod"/>
            </a:pPr>
            <a:r>
              <a:rPr lang="en-US" sz="2000" b="1" dirty="0">
                <a:solidFill>
                  <a:schemeClr val="accent6">
                    <a:lumMod val="50000"/>
                  </a:schemeClr>
                </a:solidFill>
                <a:latin typeface="Alexandria Medium" pitchFamily="2" charset="-78"/>
                <a:cs typeface="Alexandria Medium" pitchFamily="2" charset="-78"/>
              </a:rPr>
              <a:t>Codes of Nonverbal Communication.</a:t>
            </a:r>
          </a:p>
        </p:txBody>
      </p:sp>
    </p:spTree>
    <p:extLst>
      <p:ext uri="{BB962C8B-B14F-4D97-AF65-F5344CB8AC3E}">
        <p14:creationId xmlns:p14="http://schemas.microsoft.com/office/powerpoint/2010/main" val="220786491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 calcmode="lin" valueType="num">
                                      <p:cBhvr additive="base">
                                        <p:cTn id="7" dur="500" fill="hold"/>
                                        <p:tgtEl>
                                          <p:spTgt spid="9"/>
                                        </p:tgtEl>
                                        <p:attrNameLst>
                                          <p:attrName>ppt_x</p:attrName>
                                        </p:attrNameLst>
                                      </p:cBhvr>
                                      <p:tavLst>
                                        <p:tav tm="0">
                                          <p:val>
                                            <p:strVal val="#ppt_x"/>
                                          </p:val>
                                        </p:tav>
                                        <p:tav tm="100000">
                                          <p:val>
                                            <p:strVal val="#ppt_x"/>
                                          </p:val>
                                        </p:tav>
                                      </p:tavLst>
                                    </p:anim>
                                    <p:anim calcmode="lin" valueType="num">
                                      <p:cBhvr additive="base">
                                        <p:cTn id="8" dur="500" fill="hold"/>
                                        <p:tgtEl>
                                          <p:spTgt spid="9"/>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705831" y="5707075"/>
            <a:ext cx="4524565" cy="829945"/>
          </a:xfrm>
          <a:prstGeom prst="rect">
            <a:avLst/>
          </a:prstGeom>
          <a:noFill/>
        </p:spPr>
        <p:txBody>
          <a:bodyPr wrap="square" rtlCol="0">
            <a:spAutoFit/>
          </a:bodyPr>
          <a:lstStyle/>
          <a:p>
            <a:r>
              <a:rPr lang="en-US" sz="4800" b="1">
                <a:solidFill>
                  <a:schemeClr val="bg1"/>
                </a:solidFill>
                <a:latin typeface="Alexandria" charset="0"/>
                <a:cs typeface="Alexandria" charset="0"/>
              </a:rPr>
              <a:t>Thank You</a:t>
            </a:r>
          </a:p>
        </p:txBody>
      </p:sp>
      <p:pic>
        <p:nvPicPr>
          <p:cNvPr id="13" name="Graphic 12"/>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5" ma:contentTypeDescription="Create a new document." ma:contentTypeScope="" ma:versionID="5221ee99d17410c2e92f9bbd0e0b6659">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78f112be96feb5cfdf5b4bd30a2b8b67"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2:MediaServiceOCR" minOccurs="0"/>
                <xsd:element ref="ns3:SharedWithUsers" minOccurs="0"/>
                <xsd:element ref="ns3:SharedWithDetails"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element name="MediaServiceBillingMetadata" ma:index="22"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b5d792bc-7973-4ea0-b250-91ea47055511}"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p:properties xmlns:p="http://schemas.microsoft.com/office/2006/metadata/properties" xmlns:xsi="http://www.w3.org/2001/XMLSchema-instance" xmlns:pc="http://schemas.microsoft.com/office/infopath/2007/PartnerControls">
  <documentManagement>
    <lcf76f155ced4ddcb4097134ff3c332f xmlns="d13aca44-ef33-4cf4-9980-7f0b00e6eeb9">
      <Terms xmlns="http://schemas.microsoft.com/office/infopath/2007/PartnerControls"/>
    </lcf76f155ced4ddcb4097134ff3c332f>
    <TaxCatchAll xmlns="49100919-8a76-4266-be0c-7dc583902cb4" xsi:nil="true"/>
  </documentManagement>
</p:properties>
</file>

<file path=customXml/itemProps1.xml><?xml version="1.0" encoding="utf-8"?>
<ds:datastoreItem xmlns:ds="http://schemas.openxmlformats.org/officeDocument/2006/customXml" ds:itemID="{B6922925-B650-4EA1-A7DB-D7297A7637D2}">
  <ds:schemaRefs>
    <ds:schemaRef ds:uri="http://schemas.microsoft.com/sharepoint/v3/contenttype/forms"/>
  </ds:schemaRefs>
</ds:datastoreItem>
</file>

<file path=customXml/itemProps2.xml><?xml version="1.0" encoding="utf-8"?>
<ds:datastoreItem xmlns:ds="http://schemas.openxmlformats.org/officeDocument/2006/customXml" ds:itemID="{03736829-1961-4257-8A4E-102A7EC1B8DB}"/>
</file>

<file path=customXml/itemProps3.xml><?xml version="1.0" encoding="utf-8"?>
<ds:datastoreItem xmlns:ds="http://schemas.openxmlformats.org/officeDocument/2006/customXml" ds:itemID="{ACC9A911-23AF-4D6B-960B-1A780C58D828}">
  <ds:schemaRefs>
    <ds:schemaRef ds:uri="688354b5-287c-4cda-825e-1d7935aea40e"/>
    <ds:schemaRef ds:uri="http://schemas.microsoft.com/office/2006/documentManagement/types"/>
    <ds:schemaRef ds:uri="http://purl.org/dc/elements/1.1/"/>
    <ds:schemaRef ds:uri="http://schemas.microsoft.com/office/infopath/2007/PartnerControls"/>
    <ds:schemaRef ds:uri="http://schemas.openxmlformats.org/package/2006/metadata/core-properties"/>
    <ds:schemaRef ds:uri="http://purl.org/dc/dcmitype/"/>
    <ds:schemaRef ds:uri="aca13214-df29-4e3c-a050-857c0bf7bd8e"/>
    <ds:schemaRef ds:uri="http://schemas.microsoft.com/office/2006/metadata/properties"/>
    <ds:schemaRef ds:uri="http://www.w3.org/XML/1998/namespace"/>
    <ds:schemaRef ds:uri="http://purl.org/dc/terms/"/>
    <ds:schemaRef ds:uri="d13aca44-ef33-4cf4-9980-7f0b00e6eeb9"/>
    <ds:schemaRef ds:uri="49100919-8a76-4266-be0c-7dc583902cb4"/>
  </ds:schemaRefs>
</ds:datastoreItem>
</file>

<file path=docProps/app.xml><?xml version="1.0" encoding="utf-8"?>
<Properties xmlns="http://schemas.openxmlformats.org/officeDocument/2006/extended-properties" xmlns:vt="http://schemas.openxmlformats.org/officeDocument/2006/docPropsVTypes">
  <TotalTime>3764</TotalTime>
  <Words>6028</Words>
  <Application>Microsoft Office PowerPoint</Application>
  <PresentationFormat>Widescreen</PresentationFormat>
  <Paragraphs>442</Paragraphs>
  <Slides>45</Slides>
  <Notes>1</Notes>
  <HiddenSlides>0</HiddenSlides>
  <MMClips>1</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45</vt:i4>
      </vt:variant>
    </vt:vector>
  </HeadingPairs>
  <TitlesOfParts>
    <vt:vector size="53" baseType="lpstr">
      <vt:lpstr>Alexandria</vt:lpstr>
      <vt:lpstr>Alexandria Black</vt:lpstr>
      <vt:lpstr>Alexandria Light</vt:lpstr>
      <vt:lpstr>Alexandria Medium</vt:lpstr>
      <vt:lpstr>Arial</vt:lpstr>
      <vt:lpstr>Calibri</vt:lpstr>
      <vt:lpstr>Calibri Light</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Raef Baraka</cp:lastModifiedBy>
  <cp:revision>305</cp:revision>
  <dcterms:created xsi:type="dcterms:W3CDTF">2023-04-29T09:08:00Z</dcterms:created>
  <dcterms:modified xsi:type="dcterms:W3CDTF">2025-05-30T19:31:41Z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1033-12.2.0.13359</vt:lpwstr>
  </property>
  <property fmtid="{D5CDD505-2E9C-101B-9397-08002B2CF9AE}" pid="4" name="ContentTypeId">
    <vt:lpwstr>0x0101006A254F5D6A14094B8840E79896A2F150</vt:lpwstr>
  </property>
  <property fmtid="{D5CDD505-2E9C-101B-9397-08002B2CF9AE}" pid="5" name="MediaServiceImageTags">
    <vt:lpwstr/>
  </property>
</Properties>
</file>