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entation.xml" ContentType="application/vnd.openxmlformats-officedocument.presentationml.presentation.main+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11.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40.xml" ContentType="application/vnd.openxmlformats-officedocument.presentationml.notesSlid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3" r:id="rId1"/>
  </p:sldMasterIdLst>
  <p:notesMasterIdLst>
    <p:notesMasterId r:id="rId45"/>
  </p:notesMasterIdLst>
  <p:sldIdLst>
    <p:sldId id="308" r:id="rId2"/>
    <p:sldId id="309" r:id="rId3"/>
    <p:sldId id="460" r:id="rId4"/>
    <p:sldId id="461" r:id="rId5"/>
    <p:sldId id="462" r:id="rId6"/>
    <p:sldId id="463" r:id="rId7"/>
    <p:sldId id="448" r:id="rId8"/>
    <p:sldId id="451" r:id="rId9"/>
    <p:sldId id="392" r:id="rId10"/>
    <p:sldId id="435" r:id="rId11"/>
    <p:sldId id="434" r:id="rId12"/>
    <p:sldId id="394" r:id="rId13"/>
    <p:sldId id="436" r:id="rId14"/>
    <p:sldId id="395" r:id="rId15"/>
    <p:sldId id="437" r:id="rId16"/>
    <p:sldId id="438" r:id="rId17"/>
    <p:sldId id="396" r:id="rId18"/>
    <p:sldId id="397" r:id="rId19"/>
    <p:sldId id="440" r:id="rId20"/>
    <p:sldId id="439" r:id="rId21"/>
    <p:sldId id="441" r:id="rId22"/>
    <p:sldId id="398" r:id="rId23"/>
    <p:sldId id="399" r:id="rId24"/>
    <p:sldId id="400" r:id="rId25"/>
    <p:sldId id="442" r:id="rId26"/>
    <p:sldId id="443" r:id="rId27"/>
    <p:sldId id="445" r:id="rId28"/>
    <p:sldId id="458" r:id="rId29"/>
    <p:sldId id="446" r:id="rId30"/>
    <p:sldId id="459" r:id="rId31"/>
    <p:sldId id="410" r:id="rId32"/>
    <p:sldId id="411" r:id="rId33"/>
    <p:sldId id="412" r:id="rId34"/>
    <p:sldId id="413" r:id="rId35"/>
    <p:sldId id="415" r:id="rId36"/>
    <p:sldId id="414" r:id="rId37"/>
    <p:sldId id="453" r:id="rId38"/>
    <p:sldId id="416" r:id="rId39"/>
    <p:sldId id="417" r:id="rId40"/>
    <p:sldId id="454" r:id="rId41"/>
    <p:sldId id="455" r:id="rId42"/>
    <p:sldId id="464" r:id="rId43"/>
    <p:sldId id="31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4" autoAdjust="0"/>
    <p:restoredTop sz="84540" autoAdjust="0"/>
  </p:normalViewPr>
  <p:slideViewPr>
    <p:cSldViewPr snapToGrid="0">
      <p:cViewPr varScale="1">
        <p:scale>
          <a:sx n="45" d="100"/>
          <a:sy n="45" d="100"/>
        </p:scale>
        <p:origin x="1496" y="260"/>
      </p:cViewPr>
      <p:guideLst/>
    </p:cSldViewPr>
  </p:slid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814378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11408239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40464445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41343837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5223939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3214613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34155669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28759349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13109435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17837590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35980976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37418029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1255770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2631769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25100068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2406833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27856882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8122773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30328686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35884894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40172186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9605565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28947150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25735982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22357504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20617964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26622771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26959729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24835700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6648187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180190510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86250867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17371274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38244025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33008797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105329000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79572812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17773265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27386178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42</a:t>
            </a:fld>
            <a:endParaRPr lang="en-US"/>
          </a:p>
        </p:txBody>
      </p:sp>
    </p:spTree>
    <p:extLst>
      <p:ext uri="{BB962C8B-B14F-4D97-AF65-F5344CB8AC3E}">
        <p14:creationId xmlns:p14="http://schemas.microsoft.com/office/powerpoint/2010/main" val="222302757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36896601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061172"/>
            <a:ext cx="10515600" cy="875701"/>
          </a:xfrm>
        </p:spPr>
        <p:txBody>
          <a:bodyPr/>
          <a:lstStyle>
            <a:lvl1pPr>
              <a:defRPr>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838200" y="2083777"/>
            <a:ext cx="10515600" cy="4093186"/>
          </a:xfrm>
        </p:spPr>
        <p:txBody>
          <a:bodyPr/>
          <a:lstStyle>
            <a:lvl1pPr>
              <a:defRPr>
                <a:solidFill>
                  <a:srgbClr val="203E5F"/>
                </a:solidFill>
              </a:defRPr>
            </a:lvl1pPr>
            <a:lvl2pPr>
              <a:defRPr>
                <a:solidFill>
                  <a:srgbClr val="203E5F"/>
                </a:solidFill>
              </a:defRPr>
            </a:lvl2pPr>
            <a:lvl3pPr>
              <a:defRPr>
                <a:solidFill>
                  <a:srgbClr val="203E5F"/>
                </a:solidFill>
              </a:defRPr>
            </a:lvl3pPr>
            <a:lvl4pPr>
              <a:defRPr>
                <a:solidFill>
                  <a:srgbClr val="203E5F"/>
                </a:solidFill>
              </a:defRPr>
            </a:lvl4pPr>
            <a:lvl5pPr>
              <a:defRPr>
                <a:solidFill>
                  <a:srgbClr val="203E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950C4940-A7D1-7DC0-D744-91676B5C23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2200" y="14544"/>
            <a:ext cx="2073798" cy="899724"/>
          </a:xfrm>
          <a:prstGeom prst="rect">
            <a:avLst/>
          </a:prstGeom>
        </p:spPr>
      </p:pic>
    </p:spTree>
    <p:extLst>
      <p:ext uri="{BB962C8B-B14F-4D97-AF65-F5344CB8AC3E}">
        <p14:creationId xmlns:p14="http://schemas.microsoft.com/office/powerpoint/2010/main" val="2322389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046481360"/>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883627"/>
            <a:ext cx="10515600" cy="807061"/>
          </a:xfr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458884304"/>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8" name="Footer Placeholder 7"/>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9" name="Slide Number Placeholder 8"/>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147027194"/>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914400"/>
            <a:ext cx="10515600" cy="776288"/>
          </a:xfrm>
        </p:spPr>
        <p:txBody>
          <a:bodyPr/>
          <a:lstStyle>
            <a:lvl1pPr>
              <a:defRPr>
                <a:solidFill>
                  <a:schemeClr val="tx1"/>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4" name="Footer Placeholder 3"/>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5" name="Slide Number Placeholder 4"/>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2218009037"/>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3" name="Footer Placeholder 2"/>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4" name="Slide Number Placeholder 3"/>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54658715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333955758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914970593"/>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04347313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2403037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5782918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61127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430241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167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E43A26F3-08AB-4A54-6992-15F9A1D1E839}"/>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757313578"/>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81" r:id="rId15"/>
    <p:sldLayoutId id="2147483682"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4.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5.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6.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14.xml"/><Relationship Id="rId5" Type="http://schemas.openxmlformats.org/officeDocument/2006/relationships/image" Target="../media/image10.jp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79365" y="1938143"/>
            <a:ext cx="4318931" cy="1754326"/>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Introduction to Fintech and Regulatory Services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1">
            <a:extLst>
              <a:ext uri="{FF2B5EF4-FFF2-40B4-BE49-F238E27FC236}">
                <a16:creationId xmlns:a16="http://schemas.microsoft.com/office/drawing/2014/main" id="{4D8B77F0-DA50-F1F7-E51D-70A8C98A58CC}"/>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63" y="146150"/>
            <a:ext cx="2509024" cy="1088548"/>
          </a:xfrm>
          <a:prstGeom prst="rect">
            <a:avLst/>
          </a:prstGeom>
        </p:spPr>
      </p:pic>
      <p:pic>
        <p:nvPicPr>
          <p:cNvPr id="3" name="Audio 4">
            <a:hlinkClick r:id="" action="ppaction://media"/>
            <a:extLst>
              <a:ext uri="{FF2B5EF4-FFF2-40B4-BE49-F238E27FC236}">
                <a16:creationId xmlns:a16="http://schemas.microsoft.com/office/drawing/2014/main" id="{6DED5B7E-340E-2F9F-69AC-42F6A5D0FE70}"/>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370779" t="-370779" r="-370779" b="-370779"/>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142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715709" y="2625740"/>
            <a:ext cx="5340289"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Introduction to Fintech and Regulatory Services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4" name="Graphic 21">
            <a:extLst>
              <a:ext uri="{FF2B5EF4-FFF2-40B4-BE49-F238E27FC236}">
                <a16:creationId xmlns:a16="http://schemas.microsoft.com/office/drawing/2014/main" id="{4F1CD0CC-3773-C63B-ED0D-ED56A8530E20}"/>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45944" y="14543"/>
            <a:ext cx="3110054" cy="1349307"/>
          </a:xfrm>
          <a:prstGeom prst="rect">
            <a:avLst/>
          </a:prstGeom>
        </p:spPr>
      </p:pic>
      <p:pic>
        <p:nvPicPr>
          <p:cNvPr id="3" name="Audio 13">
            <a:hlinkClick r:id="" action="ppaction://media"/>
            <a:extLst>
              <a:ext uri="{FF2B5EF4-FFF2-40B4-BE49-F238E27FC236}">
                <a16:creationId xmlns:a16="http://schemas.microsoft.com/office/drawing/2014/main" id="{2E5F64A4-08D4-A594-5CF9-62BE6F36A0ED}"/>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370779" t="-370779" r="-370779" b="-370779"/>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54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b="1" dirty="0">
                <a:solidFill>
                  <a:srgbClr val="C00000"/>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97863" y="1559828"/>
            <a:ext cx="11491472" cy="4576766"/>
          </a:xfrm>
          <a:prstGeom prst="rect">
            <a:avLst/>
          </a:prstGeom>
          <a:noFill/>
        </p:spPr>
        <p:txBody>
          <a:bodyPr wrap="square">
            <a:spAutoFit/>
          </a:bodyPr>
          <a:lstStyle/>
          <a:p>
            <a:pPr lvl="1">
              <a:spcBef>
                <a:spcPts val="600"/>
              </a:spcBef>
              <a:spcAft>
                <a:spcPts val="600"/>
              </a:spcAft>
            </a:pPr>
            <a:r>
              <a:rPr lang="en-US" sz="3200" b="1" dirty="0"/>
              <a:t>Explain one key benefit of Insurtech advancements in the insurance industry and how it impacts customer experience.</a:t>
            </a:r>
          </a:p>
          <a:p>
            <a:pPr marL="971550" lvl="1" indent="-514350">
              <a:lnSpc>
                <a:spcPct val="125000"/>
              </a:lnSpc>
              <a:spcBef>
                <a:spcPts val="600"/>
              </a:spcBef>
              <a:spcAft>
                <a:spcPts val="600"/>
              </a:spcAft>
              <a:buFont typeface="Arial" panose="020B0604020202020204" pitchFamily="34" charset="0"/>
              <a:buChar char="•"/>
            </a:pPr>
            <a:r>
              <a:rPr lang="en-US" sz="2800" dirty="0"/>
              <a:t>Answer: Insurtech streamlines claims processing, enhancing customer experience through faster settlements and personalized services. </a:t>
            </a:r>
          </a:p>
          <a:p>
            <a:pPr marL="971550" lvl="1" indent="-514350">
              <a:lnSpc>
                <a:spcPct val="125000"/>
              </a:lnSpc>
              <a:spcBef>
                <a:spcPts val="600"/>
              </a:spcBef>
              <a:spcAft>
                <a:spcPts val="600"/>
              </a:spcAft>
              <a:buFont typeface="Arial" panose="020B0604020202020204" pitchFamily="34" charset="0"/>
              <a:buChar char="•"/>
            </a:pPr>
            <a:r>
              <a:rPr lang="en-US" sz="2800" dirty="0"/>
              <a:t>This not only improves customer satisfaction but also boosts insurer efficiency, leading to reduced administrative burdens and quicker policy issuance. Consequently, it cultivates stronger customer loyalty and trust in insurance providers.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3763510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b="1" dirty="0">
                <a:solidFill>
                  <a:schemeClr val="accent4">
                    <a:lumMod val="60000"/>
                    <a:lumOff val="40000"/>
                  </a:schemeClr>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97863" y="1559828"/>
            <a:ext cx="11491472" cy="5115375"/>
          </a:xfrm>
          <a:prstGeom prst="rect">
            <a:avLst/>
          </a:prstGeom>
          <a:noFill/>
        </p:spPr>
        <p:txBody>
          <a:bodyPr wrap="square">
            <a:spAutoFit/>
          </a:bodyPr>
          <a:lstStyle/>
          <a:p>
            <a:pPr lvl="1">
              <a:spcBef>
                <a:spcPts val="600"/>
              </a:spcBef>
              <a:spcAft>
                <a:spcPts val="600"/>
              </a:spcAft>
            </a:pPr>
            <a:r>
              <a:rPr lang="en-US" sz="3200" b="1" dirty="0"/>
              <a:t>Describe the main components typically involved in creating a customized financial plan using various financial instruments.</a:t>
            </a:r>
          </a:p>
          <a:p>
            <a:pPr marL="971550" lvl="1" indent="-514350">
              <a:lnSpc>
                <a:spcPct val="125000"/>
              </a:lnSpc>
              <a:spcBef>
                <a:spcPts val="600"/>
              </a:spcBef>
              <a:spcAft>
                <a:spcPts val="600"/>
              </a:spcAft>
              <a:buFont typeface="Arial" panose="020B0604020202020204" pitchFamily="34" charset="0"/>
              <a:buChar char="•"/>
            </a:pPr>
            <a:r>
              <a:rPr lang="en-US" sz="2800" dirty="0"/>
              <a:t>Answer: A tailored plan includes budgeting, investment choices, retirement strategies, and estate management, aligning with individual financial goals. </a:t>
            </a:r>
          </a:p>
          <a:p>
            <a:pPr marL="971550" lvl="1" indent="-514350">
              <a:lnSpc>
                <a:spcPct val="125000"/>
              </a:lnSpc>
              <a:spcBef>
                <a:spcPts val="600"/>
              </a:spcBef>
              <a:spcAft>
                <a:spcPts val="600"/>
              </a:spcAft>
              <a:buFont typeface="Arial" panose="020B0604020202020204" pitchFamily="34" charset="0"/>
              <a:buChar char="•"/>
            </a:pPr>
            <a:r>
              <a:rPr lang="en-US" sz="2800" dirty="0"/>
              <a:t>This personalized approach fosters financial discipline and adaptability, catering to evolving life circumstances. Moreover, it empowers individuals to navigate various life stages with financial confidence and preparedness.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280332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b="1" dirty="0">
                <a:solidFill>
                  <a:schemeClr val="accent4">
                    <a:lumMod val="60000"/>
                    <a:lumOff val="40000"/>
                  </a:schemeClr>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97863" y="1559828"/>
            <a:ext cx="11491472" cy="4502643"/>
          </a:xfrm>
          <a:prstGeom prst="rect">
            <a:avLst/>
          </a:prstGeom>
          <a:noFill/>
        </p:spPr>
        <p:txBody>
          <a:bodyPr wrap="square">
            <a:spAutoFit/>
          </a:bodyPr>
          <a:lstStyle/>
          <a:p>
            <a:pPr lvl="1">
              <a:spcBef>
                <a:spcPts val="600"/>
              </a:spcBef>
              <a:spcAft>
                <a:spcPts val="600"/>
              </a:spcAft>
            </a:pPr>
            <a:r>
              <a:rPr lang="en-US" sz="2800" b="1" dirty="0"/>
              <a:t>Identify and briefly explain two ways Fintech solutions have transformed international money transfers, emphasizing their impact on reducing costs and ensuring security.</a:t>
            </a:r>
          </a:p>
          <a:p>
            <a:pPr lvl="1">
              <a:lnSpc>
                <a:spcPct val="125000"/>
              </a:lnSpc>
              <a:spcBef>
                <a:spcPts val="600"/>
              </a:spcBef>
              <a:spcAft>
                <a:spcPts val="600"/>
              </a:spcAft>
            </a:pPr>
            <a:r>
              <a:rPr lang="en-US" sz="2600" dirty="0"/>
              <a:t>Answer: Fintech reduces transfer costs by eliminating intermediaries and ensures security through encrypted transactions, expediting international money transfers. This innovative approach not only enhances convenience but also encourages financial inclusivity by providing access to previously underserved populations, bridging global financial gaps. Consequently, it plays a pivotal role in fostering economic connectivity and empowerment on a global scale.</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11626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b="1" dirty="0">
                <a:solidFill>
                  <a:schemeClr val="accent4">
                    <a:lumMod val="60000"/>
                    <a:lumOff val="40000"/>
                  </a:schemeClr>
                </a:solidFill>
                <a:latin typeface="Segoe UI" panose="020B0502040204020203" pitchFamily="34" charset="0"/>
              </a:rPr>
              <a:t>Objectives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97863" y="1559828"/>
            <a:ext cx="11491472" cy="5136471"/>
          </a:xfrm>
          <a:prstGeom prst="rect">
            <a:avLst/>
          </a:prstGeom>
          <a:noFill/>
        </p:spPr>
        <p:txBody>
          <a:bodyPr wrap="square">
            <a:spAutoFit/>
          </a:bodyPr>
          <a:lstStyle/>
          <a:p>
            <a:pPr marL="800100" lvl="1" indent="-342900">
              <a:lnSpc>
                <a:spcPct val="125000"/>
              </a:lnSpc>
              <a:buFont typeface="Arial" panose="020B0604020202020204" pitchFamily="34" charset="0"/>
              <a:buChar char="•"/>
            </a:pPr>
            <a:r>
              <a:rPr lang="en-US" sz="2400" b="1" dirty="0"/>
              <a:t>Overview of Regulatory Services in Finance.</a:t>
            </a:r>
          </a:p>
          <a:p>
            <a:pPr marL="800100" lvl="1" indent="-342900">
              <a:lnSpc>
                <a:spcPct val="125000"/>
              </a:lnSpc>
              <a:buFont typeface="Arial" panose="020B0604020202020204" pitchFamily="34" charset="0"/>
              <a:buChar char="•"/>
            </a:pPr>
            <a:r>
              <a:rPr lang="en-US" sz="2400" b="1" dirty="0"/>
              <a:t>The Role of Fintech in Transforming Regulatory Processes.</a:t>
            </a:r>
          </a:p>
          <a:p>
            <a:pPr marL="800100" lvl="1" indent="-342900">
              <a:lnSpc>
                <a:spcPct val="125000"/>
              </a:lnSpc>
              <a:buFont typeface="Arial" panose="020B0604020202020204" pitchFamily="34" charset="0"/>
              <a:buChar char="•"/>
            </a:pPr>
            <a:r>
              <a:rPr lang="en-US" sz="2400" b="1" dirty="0"/>
              <a:t>Historical Context of Fintech in Regulatory Services</a:t>
            </a:r>
          </a:p>
          <a:p>
            <a:pPr marL="800100" lvl="1" indent="-342900">
              <a:lnSpc>
                <a:spcPct val="125000"/>
              </a:lnSpc>
              <a:buFont typeface="Arial" panose="020B0604020202020204" pitchFamily="34" charset="0"/>
              <a:buChar char="•"/>
            </a:pPr>
            <a:r>
              <a:rPr lang="en-US" sz="2400" b="1" dirty="0"/>
              <a:t>Types of Fintech Solutions in Regulatory Services.</a:t>
            </a:r>
          </a:p>
          <a:p>
            <a:pPr marL="800100" lvl="1" indent="-342900">
              <a:lnSpc>
                <a:spcPct val="125000"/>
              </a:lnSpc>
              <a:buFont typeface="Arial" panose="020B0604020202020204" pitchFamily="34" charset="0"/>
              <a:buChar char="•"/>
            </a:pPr>
            <a:r>
              <a:rPr lang="en-US" sz="2400" b="1" dirty="0"/>
              <a:t>Risk Management Software.</a:t>
            </a:r>
          </a:p>
          <a:p>
            <a:pPr marL="800100" lvl="1" indent="-342900">
              <a:lnSpc>
                <a:spcPct val="125000"/>
              </a:lnSpc>
              <a:buFont typeface="Arial" panose="020B0604020202020204" pitchFamily="34" charset="0"/>
              <a:buChar char="•"/>
            </a:pPr>
            <a:r>
              <a:rPr lang="en-US" sz="2400" b="1" dirty="0"/>
              <a:t>Regulatory Reporting Solutions.</a:t>
            </a:r>
          </a:p>
          <a:p>
            <a:pPr marL="800100" lvl="1" indent="-342900">
              <a:lnSpc>
                <a:spcPct val="125000"/>
              </a:lnSpc>
              <a:buFont typeface="Arial" panose="020B0604020202020204" pitchFamily="34" charset="0"/>
              <a:buChar char="•"/>
            </a:pPr>
            <a:r>
              <a:rPr lang="en-US" sz="2400" b="1" dirty="0"/>
              <a:t>Global Regulatory Perspectives on Fintech</a:t>
            </a:r>
          </a:p>
          <a:p>
            <a:pPr marL="800100" lvl="1" indent="-342900">
              <a:lnSpc>
                <a:spcPct val="125000"/>
              </a:lnSpc>
              <a:buFont typeface="Arial" panose="020B0604020202020204" pitchFamily="34" charset="0"/>
              <a:buChar char="•"/>
            </a:pPr>
            <a:r>
              <a:rPr lang="en-US" sz="2400" b="1" dirty="0"/>
              <a:t>Comparison of Fintech regulatory frameworks in different countries.</a:t>
            </a:r>
          </a:p>
          <a:p>
            <a:pPr marL="800100" lvl="1" indent="-342900">
              <a:lnSpc>
                <a:spcPct val="125000"/>
              </a:lnSpc>
              <a:buFont typeface="Arial" panose="020B0604020202020204" pitchFamily="34" charset="0"/>
              <a:buChar char="•"/>
            </a:pPr>
            <a:r>
              <a:rPr lang="en-US" sz="2400" b="1" dirty="0"/>
              <a:t>Impact of Fintech on Regulatory Policy Development</a:t>
            </a:r>
          </a:p>
          <a:p>
            <a:pPr marL="800100" lvl="1" indent="-342900">
              <a:lnSpc>
                <a:spcPct val="125000"/>
              </a:lnSpc>
              <a:buFont typeface="Arial" panose="020B0604020202020204" pitchFamily="34" charset="0"/>
              <a:buChar char="•"/>
            </a:pPr>
            <a:r>
              <a:rPr lang="en-US" sz="2400" b="1" dirty="0"/>
              <a:t>Challenges and Limitations of Fintech in Regulatory Services.</a:t>
            </a:r>
          </a:p>
          <a:p>
            <a:pPr marL="800100" lvl="1" indent="-342900">
              <a:lnSpc>
                <a:spcPct val="125000"/>
              </a:lnSpc>
              <a:buFont typeface="Arial" panose="020B0604020202020204" pitchFamily="34" charset="0"/>
              <a:buChar char="•"/>
            </a:pPr>
            <a:r>
              <a:rPr lang="en-US" sz="2400" b="1" dirty="0"/>
              <a:t>Future of Fintech in Regulatory Services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1880742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b="1" dirty="0">
                <a:solidFill>
                  <a:schemeClr val="accent4">
                    <a:lumMod val="60000"/>
                    <a:lumOff val="40000"/>
                  </a:schemeClr>
                </a:solidFill>
                <a:latin typeface="Segoe UI" panose="020B0502040204020203" pitchFamily="34" charset="0"/>
              </a:rPr>
              <a:t>Overview of Regulatory Services in Finance</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44282" y="1859918"/>
            <a:ext cx="11054443" cy="4293483"/>
          </a:xfrm>
          <a:prstGeom prst="rect">
            <a:avLst/>
          </a:prstGeom>
          <a:noFill/>
        </p:spPr>
        <p:txBody>
          <a:bodyPr wrap="square">
            <a:spAutoFit/>
          </a:bodyPr>
          <a:lstStyle/>
          <a:p>
            <a:pPr lvl="1">
              <a:spcBef>
                <a:spcPts val="600"/>
              </a:spcBef>
              <a:spcAft>
                <a:spcPts val="1200"/>
              </a:spcAft>
            </a:pPr>
            <a:r>
              <a:rPr lang="en-US" sz="3200" dirty="0"/>
              <a:t>Navigating Regulatory Services in Finance</a:t>
            </a:r>
          </a:p>
          <a:p>
            <a:pPr marL="971550" lvl="1" indent="-514350">
              <a:spcBef>
                <a:spcPts val="600"/>
              </a:spcBef>
              <a:spcAft>
                <a:spcPts val="600"/>
              </a:spcAft>
              <a:buFont typeface="Arial" panose="020B0604020202020204" pitchFamily="34" charset="0"/>
              <a:buChar char="•"/>
            </a:pPr>
            <a:r>
              <a:rPr lang="en-US" sz="2800" dirty="0"/>
              <a:t>Definition: Regulatory services ensure compliance, transparency, and ethical conduct within financial systems.</a:t>
            </a:r>
          </a:p>
          <a:p>
            <a:pPr marL="971550" lvl="1" indent="-514350">
              <a:spcBef>
                <a:spcPts val="600"/>
              </a:spcBef>
              <a:spcAft>
                <a:spcPts val="600"/>
              </a:spcAft>
              <a:buFont typeface="Arial" panose="020B0604020202020204" pitchFamily="34" charset="0"/>
              <a:buChar char="•"/>
            </a:pPr>
            <a:r>
              <a:rPr lang="en-US" sz="2800" dirty="0"/>
              <a:t>Importance: Vital for maintaining stability, protecting consumers, and preventing financial crimes.</a:t>
            </a:r>
          </a:p>
          <a:p>
            <a:pPr marL="971550" lvl="1" indent="-514350">
              <a:spcBef>
                <a:spcPts val="600"/>
              </a:spcBef>
              <a:spcAft>
                <a:spcPts val="600"/>
              </a:spcAft>
              <a:buFont typeface="Arial" panose="020B0604020202020204" pitchFamily="34" charset="0"/>
              <a:buChar char="•"/>
            </a:pPr>
            <a:r>
              <a:rPr lang="en-US" sz="2800" dirty="0"/>
              <a:t>Components: Oversight, rule-setting, enforcement, and supervision.</a:t>
            </a:r>
          </a:p>
          <a:p>
            <a:pPr marL="971550" lvl="1" indent="-514350">
              <a:spcBef>
                <a:spcPts val="600"/>
              </a:spcBef>
              <a:spcAft>
                <a:spcPts val="600"/>
              </a:spcAft>
              <a:buFont typeface="Arial" panose="020B0604020202020204" pitchFamily="34" charset="0"/>
              <a:buChar char="•"/>
            </a:pPr>
            <a:r>
              <a:rPr lang="en-US" sz="2800" dirty="0"/>
              <a:t>Challenges: Traditional regulatory processes may face efficiency and adaptability issues.</a:t>
            </a:r>
            <a:endParaRPr lang="en-US" dirty="0"/>
          </a:p>
        </p:txBody>
      </p:sp>
    </p:spTree>
    <p:extLst>
      <p:ext uri="{BB962C8B-B14F-4D97-AF65-F5344CB8AC3E}">
        <p14:creationId xmlns:p14="http://schemas.microsoft.com/office/powerpoint/2010/main" val="18530343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179313" y="361406"/>
            <a:ext cx="10515600" cy="1101634"/>
          </a:xfrm>
        </p:spPr>
        <p:txBody>
          <a:bodyPr>
            <a:noAutofit/>
          </a:bodyPr>
          <a:lstStyle/>
          <a:p>
            <a:r>
              <a:rPr lang="en-US" b="1" dirty="0">
                <a:solidFill>
                  <a:schemeClr val="accent4">
                    <a:lumMod val="60000"/>
                    <a:lumOff val="40000"/>
                  </a:schemeClr>
                </a:solidFill>
                <a:latin typeface="Segoe UI" panose="020B0502040204020203" pitchFamily="34" charset="0"/>
              </a:rPr>
              <a:t>The Role of Fintech in Transforming Regulatory Processes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93059" y="1740946"/>
            <a:ext cx="11350662" cy="4878259"/>
          </a:xfrm>
          <a:prstGeom prst="rect">
            <a:avLst/>
          </a:prstGeom>
          <a:noFill/>
        </p:spPr>
        <p:txBody>
          <a:bodyPr wrap="square">
            <a:spAutoFit/>
          </a:bodyPr>
          <a:lstStyle/>
          <a:p>
            <a:pPr algn="l"/>
            <a:r>
              <a:rPr lang="en-US" sz="3200" b="1" dirty="0"/>
              <a:t>Revolutionizing Compliance Through Fintech</a:t>
            </a:r>
          </a:p>
          <a:p>
            <a:pPr marL="742950" lvl="1" indent="-285750" algn="l">
              <a:spcBef>
                <a:spcPts val="1200"/>
              </a:spcBef>
              <a:spcAft>
                <a:spcPts val="600"/>
              </a:spcAft>
              <a:buFont typeface="Arial" panose="020B0604020202020204" pitchFamily="34" charset="0"/>
              <a:buChar char="•"/>
            </a:pPr>
            <a:r>
              <a:rPr lang="en-US" sz="2800" dirty="0"/>
              <a:t>Introduction: Fintech's integration with regulatory services is reshaping how compliance processes operate.</a:t>
            </a:r>
          </a:p>
          <a:p>
            <a:pPr marL="742950" lvl="1" indent="-285750" algn="l">
              <a:spcBef>
                <a:spcPts val="1200"/>
              </a:spcBef>
              <a:spcAft>
                <a:spcPts val="600"/>
              </a:spcAft>
              <a:buFont typeface="Arial" panose="020B0604020202020204" pitchFamily="34" charset="0"/>
              <a:buChar char="•"/>
            </a:pPr>
            <a:r>
              <a:rPr lang="en-US" sz="2800" dirty="0"/>
              <a:t>Innovation Focus: Technologies like blockchain, AI, and automation are driving transformative changes.</a:t>
            </a:r>
          </a:p>
          <a:p>
            <a:pPr marL="742950" lvl="1" indent="-285750" algn="l">
              <a:spcBef>
                <a:spcPts val="1200"/>
              </a:spcBef>
              <a:spcAft>
                <a:spcPts val="600"/>
              </a:spcAft>
              <a:buFont typeface="Arial" panose="020B0604020202020204" pitchFamily="34" charset="0"/>
              <a:buChar char="•"/>
            </a:pPr>
            <a:r>
              <a:rPr lang="en-US" sz="2800" dirty="0"/>
              <a:t>Efficiency Boost: Fintech streamlines regulatory tasks, enhancing speed, accuracy, and adaptability.</a:t>
            </a:r>
          </a:p>
          <a:p>
            <a:pPr marL="742950" lvl="1" indent="-285750" algn="l">
              <a:spcBef>
                <a:spcPts val="1200"/>
              </a:spcBef>
              <a:spcAft>
                <a:spcPts val="600"/>
              </a:spcAft>
              <a:buFont typeface="Arial" panose="020B0604020202020204" pitchFamily="34" charset="0"/>
              <a:buChar char="•"/>
            </a:pPr>
            <a:r>
              <a:rPr lang="en-US" sz="2800" dirty="0"/>
              <a:t>Impact: Explore how Fintech is bringing agility and effectiveness to traditional regulatory frameworks.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0200502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188716" y="747730"/>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Historical Context of Fintech in </a:t>
            </a:r>
            <a:br>
              <a:rPr lang="ar-EG" b="1" dirty="0">
                <a:solidFill>
                  <a:schemeClr val="accent4">
                    <a:lumMod val="60000"/>
                    <a:lumOff val="40000"/>
                  </a:schemeClr>
                </a:solidFill>
                <a:effectLst/>
                <a:latin typeface="Segoe UI" panose="020B0502040204020203" pitchFamily="34" charset="0"/>
                <a:ea typeface="Times New Roman" panose="02020603050405020304" pitchFamily="18" charset="0"/>
              </a:rPr>
            </a:br>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Regulatory Services</a:t>
            </a:r>
            <a:br>
              <a:rPr lang="en-US" b="1" dirty="0">
                <a:solidFill>
                  <a:schemeClr val="accent4">
                    <a:lumMod val="60000"/>
                    <a:lumOff val="40000"/>
                  </a:schemeClr>
                </a:solidFill>
                <a:effectLst/>
                <a:latin typeface="Times New Roman" panose="02020603050405020304" pitchFamily="18" charset="0"/>
                <a:ea typeface="Times New Roman" panose="02020603050405020304" pitchFamily="18" charset="0"/>
              </a:rPr>
            </a:b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912484"/>
            <a:ext cx="6889376" cy="4656018"/>
          </a:xfrm>
          <a:prstGeom prst="rect">
            <a:avLst/>
          </a:prstGeom>
          <a:noFill/>
        </p:spPr>
        <p:txBody>
          <a:bodyPr wrap="square">
            <a:spAutoFit/>
          </a:bodyPr>
          <a:lstStyle/>
          <a:p>
            <a:pPr marL="800100" lvl="1" indent="-342900">
              <a:lnSpc>
                <a:spcPct val="120000"/>
              </a:lnSpc>
              <a:spcBef>
                <a:spcPts val="1200"/>
              </a:spcBef>
              <a:spcAft>
                <a:spcPts val="600"/>
              </a:spcAft>
              <a:buFont typeface="Arial" panose="020B0604020202020204" pitchFamily="34" charset="0"/>
              <a:buChar char="•"/>
            </a:pPr>
            <a:r>
              <a:rPr lang="en-US" sz="2800" dirty="0"/>
              <a:t>Fintech evolution began in the 1970s with electronic trading and internet-facilitated banking. </a:t>
            </a:r>
            <a:endParaRPr lang="ar-EG" sz="2800" dirty="0"/>
          </a:p>
          <a:p>
            <a:pPr marL="971550" lvl="1" indent="-514350">
              <a:lnSpc>
                <a:spcPct val="120000"/>
              </a:lnSpc>
              <a:spcBef>
                <a:spcPts val="1200"/>
              </a:spcBef>
              <a:spcAft>
                <a:spcPts val="600"/>
              </a:spcAft>
              <a:buFont typeface="Arial" panose="020B0604020202020204" pitchFamily="34" charset="0"/>
              <a:buChar char="•"/>
            </a:pPr>
            <a:r>
              <a:rPr lang="en-US" sz="2800" dirty="0"/>
              <a:t>Regulatory challenges emerged, leading to the rise of </a:t>
            </a:r>
            <a:r>
              <a:rPr lang="en-US" sz="2800" dirty="0" err="1"/>
              <a:t>regtech</a:t>
            </a:r>
            <a:r>
              <a:rPr lang="en-US" sz="2800" dirty="0"/>
              <a:t> to address compliance issues. </a:t>
            </a:r>
            <a:endParaRPr lang="ar-EG" sz="2800" dirty="0"/>
          </a:p>
          <a:p>
            <a:pPr marL="971550" lvl="1" indent="-514350">
              <a:lnSpc>
                <a:spcPct val="120000"/>
              </a:lnSpc>
              <a:spcBef>
                <a:spcPts val="1200"/>
              </a:spcBef>
              <a:spcAft>
                <a:spcPts val="600"/>
              </a:spcAft>
              <a:buFont typeface="Arial" panose="020B0604020202020204" pitchFamily="34" charset="0"/>
              <a:buChar char="•"/>
            </a:pPr>
            <a:r>
              <a:rPr lang="en-US" sz="2800" dirty="0"/>
              <a:t>2008 financial crisis prompted global regulatory reforms.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a:extLst>
              <a:ext uri="{FF2B5EF4-FFF2-40B4-BE49-F238E27FC236}">
                <a16:creationId xmlns:a16="http://schemas.microsoft.com/office/drawing/2014/main" id="{03CCA3F8-E807-BBD7-8B22-726B03B957D3}"/>
              </a:ext>
            </a:extLst>
          </p:cNvPr>
          <p:cNvPicPr>
            <a:picLocks noChangeAspect="1"/>
          </p:cNvPicPr>
          <p:nvPr/>
        </p:nvPicPr>
        <p:blipFill>
          <a:blip r:embed="rId3"/>
          <a:stretch>
            <a:fillRect/>
          </a:stretch>
        </p:blipFill>
        <p:spPr>
          <a:xfrm>
            <a:off x="7033799" y="1558306"/>
            <a:ext cx="4503206" cy="4424203"/>
          </a:xfrm>
          <a:prstGeom prst="rect">
            <a:avLst/>
          </a:prstGeom>
        </p:spPr>
      </p:pic>
    </p:spTree>
    <p:extLst>
      <p:ext uri="{BB962C8B-B14F-4D97-AF65-F5344CB8AC3E}">
        <p14:creationId xmlns:p14="http://schemas.microsoft.com/office/powerpoint/2010/main" val="8034538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476250" y="1894944"/>
            <a:ext cx="10645140" cy="606593"/>
          </a:xfrm>
        </p:spPr>
        <p:txBody>
          <a:bodyPr>
            <a:normAutofit/>
          </a:bodyPr>
          <a:lstStyle/>
          <a:p>
            <a:pPr marL="0" indent="0">
              <a:buNone/>
            </a:pPr>
            <a:r>
              <a:rPr lang="en-US" b="1" dirty="0">
                <a:solidFill>
                  <a:schemeClr val="tx1"/>
                </a:solidFill>
              </a:rPr>
              <a:t>Integration of Fintech with Regulatory Services:</a:t>
            </a:r>
          </a:p>
          <a:p>
            <a:pPr marL="0" indent="0">
              <a:buNone/>
            </a:pPr>
            <a:endParaRPr lang="en-US" dirty="0">
              <a:solidFill>
                <a:srgbClr val="FFFF00"/>
              </a:solidFill>
            </a:endParaRP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79909"/>
            <a:ext cx="10774680" cy="1138538"/>
          </a:xfrm>
        </p:spPr>
        <p:txBody>
          <a:bodyPr>
            <a:noAutofit/>
          </a:bodyPr>
          <a:lstStyle/>
          <a:p>
            <a:r>
              <a:rPr lang="en-US" b="1" dirty="0">
                <a:solidFill>
                  <a:schemeClr val="accent4">
                    <a:lumMod val="60000"/>
                    <a:lumOff val="40000"/>
                  </a:schemeClr>
                </a:solidFill>
                <a:latin typeface="Segoe UI" panose="020B0502040204020203" pitchFamily="34" charset="0"/>
              </a:rPr>
              <a:t>Historical</a:t>
            </a:r>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 Context of Fintech in </a:t>
            </a:r>
            <a:br>
              <a:rPr lang="ar-EG" b="1" dirty="0">
                <a:solidFill>
                  <a:schemeClr val="accent4">
                    <a:lumMod val="60000"/>
                    <a:lumOff val="40000"/>
                  </a:schemeClr>
                </a:solidFill>
                <a:effectLst/>
                <a:latin typeface="Segoe UI" panose="020B0502040204020203" pitchFamily="34" charset="0"/>
                <a:ea typeface="Times New Roman" panose="02020603050405020304" pitchFamily="18" charset="0"/>
              </a:rPr>
            </a:br>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Regulatory Services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534521" y="2625634"/>
            <a:ext cx="10075209" cy="3570208"/>
          </a:xfrm>
          <a:prstGeom prst="rect">
            <a:avLst/>
          </a:prstGeom>
          <a:noFill/>
        </p:spPr>
        <p:txBody>
          <a:bodyPr wrap="square">
            <a:spAutoFit/>
          </a:bodyPr>
          <a:lstStyle/>
          <a:p>
            <a:pPr marL="457200" indent="-457200" algn="l">
              <a:spcBef>
                <a:spcPts val="1200"/>
              </a:spcBef>
              <a:spcAft>
                <a:spcPts val="600"/>
              </a:spcAft>
              <a:buFont typeface="Arial" panose="020B0604020202020204" pitchFamily="34" charset="0"/>
              <a:buChar char="•"/>
            </a:pPr>
            <a:r>
              <a:rPr lang="en-US" sz="2800" dirty="0"/>
              <a:t>Post-2008: Regulators began exploring ways to harness fintech to improve regulatory processes. </a:t>
            </a:r>
          </a:p>
          <a:p>
            <a:pPr marL="457200" indent="-457200" algn="l">
              <a:spcBef>
                <a:spcPts val="1200"/>
              </a:spcBef>
              <a:spcAft>
                <a:spcPts val="600"/>
              </a:spcAft>
              <a:buFont typeface="Arial" panose="020B0604020202020204" pitchFamily="34" charset="0"/>
              <a:buChar char="•"/>
            </a:pPr>
            <a:r>
              <a:rPr lang="en-US" sz="2800" dirty="0"/>
              <a:t>This involved using technology for data analysis, risk assessment, and compliance monitoring.</a:t>
            </a:r>
          </a:p>
          <a:p>
            <a:pPr marL="457200" indent="-457200" algn="l">
              <a:spcBef>
                <a:spcPts val="1200"/>
              </a:spcBef>
              <a:spcAft>
                <a:spcPts val="600"/>
              </a:spcAft>
              <a:buFont typeface="Arial" panose="020B0604020202020204" pitchFamily="34" charset="0"/>
              <a:buChar char="•"/>
            </a:pPr>
            <a:r>
              <a:rPr lang="en-US" sz="2800" dirty="0"/>
              <a:t>2010s: Application of artificial intelligence (AI) and machine learning (ML) in regulatory technology gained traction, enabling more sophisticated risk modeling and regulatory intelligence</a:t>
            </a:r>
          </a:p>
        </p:txBody>
      </p:sp>
    </p:spTree>
    <p:extLst>
      <p:ext uri="{BB962C8B-B14F-4D97-AF65-F5344CB8AC3E}">
        <p14:creationId xmlns:p14="http://schemas.microsoft.com/office/powerpoint/2010/main" val="2513226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23850" y="1831807"/>
            <a:ext cx="10645140" cy="606593"/>
          </a:xfrm>
        </p:spPr>
        <p:txBody>
          <a:bodyPr>
            <a:normAutofit/>
          </a:bodyPr>
          <a:lstStyle/>
          <a:p>
            <a:pPr algn="l"/>
            <a:r>
              <a:rPr lang="en-US" sz="3200" b="1" dirty="0">
                <a:solidFill>
                  <a:schemeClr val="tx1"/>
                </a:solidFill>
              </a:rPr>
              <a:t>Current Trends:</a:t>
            </a:r>
            <a:endParaRPr lang="ar-EG" sz="3200" b="1" dirty="0">
              <a:solidFill>
                <a:schemeClr val="tx1"/>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690282" y="2438400"/>
            <a:ext cx="10408248" cy="4130490"/>
          </a:xfrm>
          <a:prstGeom prst="rect">
            <a:avLst/>
          </a:prstGeom>
          <a:noFill/>
        </p:spPr>
        <p:txBody>
          <a:bodyPr wrap="square">
            <a:spAutoFit/>
          </a:bodyPr>
          <a:lstStyle/>
          <a:p>
            <a:pPr marL="342900" indent="-342900" algn="l">
              <a:lnSpc>
                <a:spcPct val="125000"/>
              </a:lnSpc>
              <a:spcBef>
                <a:spcPts val="600"/>
              </a:spcBef>
              <a:spcAft>
                <a:spcPts val="600"/>
              </a:spcAft>
              <a:buFont typeface="Arial" panose="020B0604020202020204" pitchFamily="34" charset="0"/>
              <a:buChar char="•"/>
            </a:pPr>
            <a:r>
              <a:rPr lang="en-US" sz="2800" dirty="0"/>
              <a:t>SupTech (Supervisory Technology): Regulators are increasingly using SupTech to enhance their supervisory capabilities.</a:t>
            </a:r>
            <a:endParaRPr lang="ar-EG" sz="2800" dirty="0"/>
          </a:p>
          <a:p>
            <a:pPr marL="342900" indent="-342900" algn="l">
              <a:lnSpc>
                <a:spcPct val="125000"/>
              </a:lnSpc>
              <a:spcBef>
                <a:spcPts val="600"/>
              </a:spcBef>
              <a:spcAft>
                <a:spcPts val="600"/>
              </a:spcAft>
              <a:buFont typeface="Arial" panose="020B0604020202020204" pitchFamily="34" charset="0"/>
              <a:buChar char="•"/>
            </a:pPr>
            <a:r>
              <a:rPr lang="en-US" sz="2800" dirty="0"/>
              <a:t>This includes the use of AI, ML, and big data analytics to monitor financial institutions and detect potential risks.</a:t>
            </a:r>
            <a:endParaRPr lang="ar-EG" sz="2800" dirty="0"/>
          </a:p>
          <a:p>
            <a:pPr marL="342900" indent="-342900" algn="l">
              <a:lnSpc>
                <a:spcPct val="125000"/>
              </a:lnSpc>
              <a:spcBef>
                <a:spcPts val="600"/>
              </a:spcBef>
              <a:spcAft>
                <a:spcPts val="600"/>
              </a:spcAft>
              <a:buFont typeface="Arial" panose="020B0604020202020204" pitchFamily="34" charset="0"/>
              <a:buChar char="•"/>
            </a:pPr>
            <a:r>
              <a:rPr lang="en-US" sz="2800" dirty="0"/>
              <a:t>Digital Identity: Regulators are exploring digital identity solutions to streamline customer onboarding and enhance security in financial transactions.</a:t>
            </a:r>
          </a:p>
        </p:txBody>
      </p:sp>
      <p:sp>
        <p:nvSpPr>
          <p:cNvPr id="6" name="Title 2">
            <a:extLst>
              <a:ext uri="{FF2B5EF4-FFF2-40B4-BE49-F238E27FC236}">
                <a16:creationId xmlns:a16="http://schemas.microsoft.com/office/drawing/2014/main" id="{3C8B985E-D2F8-06F7-9AF4-477E385EA155}"/>
              </a:ext>
            </a:extLst>
          </p:cNvPr>
          <p:cNvSpPr txBox="1">
            <a:spLocks/>
          </p:cNvSpPr>
          <p:nvPr/>
        </p:nvSpPr>
        <p:spPr>
          <a:xfrm>
            <a:off x="195943" y="365126"/>
            <a:ext cx="11157857" cy="125140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r>
              <a:rPr lang="en-US" b="1" dirty="0">
                <a:solidFill>
                  <a:schemeClr val="accent4">
                    <a:lumMod val="60000"/>
                    <a:lumOff val="40000"/>
                  </a:schemeClr>
                </a:solidFill>
                <a:latin typeface="Segoe UI" panose="020B0502040204020203" pitchFamily="34" charset="0"/>
              </a:rPr>
              <a:t>Historical</a:t>
            </a:r>
            <a:r>
              <a:rPr lang="en-US" b="1" dirty="0">
                <a:solidFill>
                  <a:schemeClr val="accent4">
                    <a:lumMod val="60000"/>
                    <a:lumOff val="40000"/>
                  </a:schemeClr>
                </a:solidFill>
                <a:latin typeface="Segoe UI" panose="020B0502040204020203" pitchFamily="34" charset="0"/>
                <a:ea typeface="Times New Roman" panose="02020603050405020304" pitchFamily="18" charset="0"/>
              </a:rPr>
              <a:t> Context of Fintech in </a:t>
            </a:r>
            <a:br>
              <a:rPr lang="ar-EG" b="1" dirty="0">
                <a:solidFill>
                  <a:schemeClr val="accent4">
                    <a:lumMod val="60000"/>
                    <a:lumOff val="40000"/>
                  </a:schemeClr>
                </a:solidFill>
                <a:latin typeface="Segoe UI" panose="020B0502040204020203" pitchFamily="34" charset="0"/>
                <a:ea typeface="Times New Roman" panose="02020603050405020304" pitchFamily="18" charset="0"/>
              </a:rPr>
            </a:br>
            <a:r>
              <a:rPr lang="en-US" b="1" dirty="0">
                <a:solidFill>
                  <a:schemeClr val="accent4">
                    <a:lumMod val="60000"/>
                    <a:lumOff val="40000"/>
                  </a:schemeClr>
                </a:solidFill>
                <a:latin typeface="Segoe UI" panose="020B0502040204020203" pitchFamily="34" charset="0"/>
                <a:ea typeface="Times New Roman" panose="02020603050405020304" pitchFamily="18" charset="0"/>
              </a:rPr>
              <a:t>Regulatory Services</a:t>
            </a:r>
            <a:endParaRPr lang="en-US" dirty="0">
              <a:solidFill>
                <a:schemeClr val="accent4">
                  <a:lumMod val="60000"/>
                  <a:lumOff val="40000"/>
                </a:schemeClr>
              </a:solidFill>
            </a:endParaRPr>
          </a:p>
        </p:txBody>
      </p:sp>
    </p:spTree>
    <p:extLst>
      <p:ext uri="{BB962C8B-B14F-4D97-AF65-F5344CB8AC3E}">
        <p14:creationId xmlns:p14="http://schemas.microsoft.com/office/powerpoint/2010/main" val="885860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415371" y="1914515"/>
            <a:ext cx="10515600" cy="652463"/>
          </a:xfrm>
        </p:spPr>
        <p:txBody>
          <a:bodyPr>
            <a:normAutofit/>
          </a:bodyPr>
          <a:lstStyle/>
          <a:p>
            <a:pPr marL="0" indent="0">
              <a:buNone/>
            </a:pPr>
            <a:r>
              <a:rPr lang="en-US" sz="3200" b="1" dirty="0">
                <a:solidFill>
                  <a:schemeClr val="tx1"/>
                </a:solidFill>
              </a:rPr>
              <a:t>Ongoing Challenges: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2750" y="2921177"/>
            <a:ext cx="10667676" cy="3242491"/>
          </a:xfrm>
          <a:prstGeom prst="rect">
            <a:avLst/>
          </a:prstGeom>
          <a:noFill/>
        </p:spPr>
        <p:txBody>
          <a:bodyPr wrap="square">
            <a:spAutoFit/>
          </a:bodyPr>
          <a:lstStyle/>
          <a:p>
            <a:pPr marL="914400" lvl="1" indent="-457200">
              <a:lnSpc>
                <a:spcPct val="114000"/>
              </a:lnSpc>
              <a:spcBef>
                <a:spcPts val="1200"/>
              </a:spcBef>
              <a:spcAft>
                <a:spcPts val="600"/>
              </a:spcAft>
              <a:buFont typeface="Arial" panose="020B0604020202020204" pitchFamily="34" charset="0"/>
              <a:buChar char="•"/>
            </a:pPr>
            <a:r>
              <a:rPr lang="en-US" sz="2800" b="1" dirty="0"/>
              <a:t>Interoperability: Ensuring seamless integration between diverse fintech solutions and existing regulatory frameworks remains a challenge.</a:t>
            </a:r>
          </a:p>
          <a:p>
            <a:pPr marL="914400" lvl="1" indent="-457200">
              <a:lnSpc>
                <a:spcPct val="114000"/>
              </a:lnSpc>
              <a:spcBef>
                <a:spcPts val="1200"/>
              </a:spcBef>
              <a:spcAft>
                <a:spcPts val="600"/>
              </a:spcAft>
              <a:buFont typeface="Arial" panose="020B0604020202020204" pitchFamily="34" charset="0"/>
              <a:buChar char="•"/>
            </a:pPr>
            <a:r>
              <a:rPr lang="en-US" sz="2800" b="1" dirty="0"/>
              <a:t>Cybersecurity: The increased reliance on technology in regulatory services raises concerns about cybersecurity, requiring constant vigilance and adaptation.</a:t>
            </a:r>
          </a:p>
        </p:txBody>
      </p:sp>
      <p:sp>
        <p:nvSpPr>
          <p:cNvPr id="6" name="Title 2">
            <a:extLst>
              <a:ext uri="{FF2B5EF4-FFF2-40B4-BE49-F238E27FC236}">
                <a16:creationId xmlns:a16="http://schemas.microsoft.com/office/drawing/2014/main" id="{5EAE1B63-549F-5F3C-8428-D28AA64C0F9A}"/>
              </a:ext>
            </a:extLst>
          </p:cNvPr>
          <p:cNvSpPr txBox="1">
            <a:spLocks/>
          </p:cNvSpPr>
          <p:nvPr/>
        </p:nvSpPr>
        <p:spPr>
          <a:xfrm>
            <a:off x="195943" y="365126"/>
            <a:ext cx="11157857" cy="125140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r>
              <a:rPr lang="en-US" b="1" dirty="0">
                <a:solidFill>
                  <a:schemeClr val="accent4">
                    <a:lumMod val="60000"/>
                    <a:lumOff val="40000"/>
                  </a:schemeClr>
                </a:solidFill>
                <a:latin typeface="Segoe UI" panose="020B0502040204020203" pitchFamily="34" charset="0"/>
              </a:rPr>
              <a:t>Historical</a:t>
            </a:r>
            <a:r>
              <a:rPr lang="en-US" b="1" dirty="0">
                <a:solidFill>
                  <a:schemeClr val="accent4">
                    <a:lumMod val="60000"/>
                    <a:lumOff val="40000"/>
                  </a:schemeClr>
                </a:solidFill>
                <a:latin typeface="Segoe UI" panose="020B0502040204020203" pitchFamily="34" charset="0"/>
                <a:ea typeface="Times New Roman" panose="02020603050405020304" pitchFamily="18" charset="0"/>
              </a:rPr>
              <a:t> Context of Fintech in </a:t>
            </a:r>
            <a:br>
              <a:rPr lang="ar-EG" b="1" dirty="0">
                <a:solidFill>
                  <a:schemeClr val="accent4">
                    <a:lumMod val="60000"/>
                    <a:lumOff val="40000"/>
                  </a:schemeClr>
                </a:solidFill>
                <a:latin typeface="Segoe UI" panose="020B0502040204020203" pitchFamily="34" charset="0"/>
                <a:ea typeface="Times New Roman" panose="02020603050405020304" pitchFamily="18" charset="0"/>
              </a:rPr>
            </a:br>
            <a:r>
              <a:rPr lang="en-US" b="1" dirty="0">
                <a:solidFill>
                  <a:schemeClr val="accent4">
                    <a:lumMod val="60000"/>
                    <a:lumOff val="40000"/>
                  </a:schemeClr>
                </a:solidFill>
                <a:latin typeface="Segoe UI" panose="020B0502040204020203" pitchFamily="34" charset="0"/>
                <a:ea typeface="Times New Roman" panose="02020603050405020304" pitchFamily="18" charset="0"/>
              </a:rPr>
              <a:t>Regulatory Services</a:t>
            </a:r>
            <a:endParaRPr lang="en-US" dirty="0">
              <a:solidFill>
                <a:schemeClr val="accent4">
                  <a:lumMod val="60000"/>
                  <a:lumOff val="40000"/>
                </a:schemeClr>
              </a:solidFill>
            </a:endParaRPr>
          </a:p>
        </p:txBody>
      </p:sp>
    </p:spTree>
    <p:extLst>
      <p:ext uri="{BB962C8B-B14F-4D97-AF65-F5344CB8AC3E}">
        <p14:creationId xmlns:p14="http://schemas.microsoft.com/office/powerpoint/2010/main" val="27853434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76459" y="1654964"/>
            <a:ext cx="10515600" cy="652463"/>
          </a:xfrm>
        </p:spPr>
        <p:txBody>
          <a:bodyPr/>
          <a:lstStyle/>
          <a:p>
            <a:pPr marL="0" indent="0">
              <a:buNone/>
            </a:pPr>
            <a:r>
              <a:rPr lang="en-US" sz="3200" b="1" dirty="0">
                <a:solidFill>
                  <a:schemeClr val="tx1"/>
                </a:solidFill>
              </a:rPr>
              <a:t>Automated Compliance Tools:</a:t>
            </a:r>
          </a:p>
          <a:p>
            <a:pPr marL="0" indent="0">
              <a:buNone/>
            </a:pPr>
            <a:endParaRPr lang="en-US" dirty="0">
              <a:solidFill>
                <a:srgbClr val="FFFF00"/>
              </a:solidFill>
            </a:endParaRP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97992" y="39725"/>
            <a:ext cx="9036670" cy="1520592"/>
          </a:xfrm>
        </p:spPr>
        <p:txBody>
          <a:bodyPr>
            <a:noAutofit/>
          </a:bodyPr>
          <a:lstStyle/>
          <a:p>
            <a:r>
              <a:rPr lang="en-US" sz="3600" b="1" dirty="0">
                <a:solidFill>
                  <a:schemeClr val="accent4">
                    <a:lumMod val="60000"/>
                    <a:lumOff val="40000"/>
                  </a:schemeClr>
                </a:solidFill>
                <a:effectLst/>
                <a:latin typeface="Segoe UI" panose="020B0502040204020203" pitchFamily="34" charset="0"/>
                <a:ea typeface="Times New Roman" panose="02020603050405020304" pitchFamily="18" charset="0"/>
              </a:rPr>
              <a:t>Types of Fintech Solutions in Regulatory Services</a:t>
            </a:r>
            <a:endParaRPr lang="en-US" sz="3600"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784411" y="2307427"/>
            <a:ext cx="10623178" cy="3903504"/>
          </a:xfrm>
          <a:prstGeom prst="rect">
            <a:avLst/>
          </a:prstGeom>
          <a:noFill/>
        </p:spPr>
        <p:txBody>
          <a:bodyPr wrap="square">
            <a:spAutoFit/>
          </a:bodyPr>
          <a:lstStyle/>
          <a:p>
            <a:pPr marL="342900" indent="-342900" algn="l">
              <a:lnSpc>
                <a:spcPct val="150000"/>
              </a:lnSpc>
              <a:buFont typeface="Arial" panose="020B0604020202020204" pitchFamily="34" charset="0"/>
              <a:buChar char="•"/>
            </a:pPr>
            <a:r>
              <a:rPr lang="en-US" sz="2800" b="1" dirty="0"/>
              <a:t>Automated compliance tools leverage technology, including artificial intelligence and machine learning, to streamline and enhance compliance processes. </a:t>
            </a:r>
            <a:endParaRPr lang="ar-EG" sz="2800" b="1" dirty="0"/>
          </a:p>
          <a:p>
            <a:pPr marL="342900" indent="-342900" algn="l">
              <a:lnSpc>
                <a:spcPct val="150000"/>
              </a:lnSpc>
              <a:buFont typeface="Arial" panose="020B0604020202020204" pitchFamily="34" charset="0"/>
              <a:buChar char="•"/>
            </a:pPr>
            <a:r>
              <a:rPr lang="en-US" sz="2800" b="1" dirty="0"/>
              <a:t>These tools assist financial institutions in adhering to regulatory requirements, reducing the manual workload, and mitigating the risk of human error.</a:t>
            </a:r>
          </a:p>
        </p:txBody>
      </p:sp>
    </p:spTree>
    <p:extLst>
      <p:ext uri="{BB962C8B-B14F-4D97-AF65-F5344CB8AC3E}">
        <p14:creationId xmlns:p14="http://schemas.microsoft.com/office/powerpoint/2010/main" val="34111677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normAutofit/>
          </a:bodyPr>
          <a:lstStyle/>
          <a:p>
            <a:pPr marL="0" indent="0" algn="l">
              <a:buNone/>
            </a:pPr>
            <a:r>
              <a:rPr lang="en-US" sz="3200" b="1" dirty="0">
                <a:solidFill>
                  <a:schemeClr val="tx1"/>
                </a:solidFill>
              </a:rPr>
              <a:t>Use Cases:</a:t>
            </a:r>
            <a:endParaRPr lang="ar-EG" sz="3200" b="1" dirty="0">
              <a:solidFill>
                <a:schemeClr val="tx1"/>
              </a:solidFill>
            </a:endParaRP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Risk Management Software:</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59080" y="2147962"/>
            <a:ext cx="11196860" cy="4001095"/>
          </a:xfrm>
          <a:prstGeom prst="rect">
            <a:avLst/>
          </a:prstGeom>
          <a:noFill/>
        </p:spPr>
        <p:txBody>
          <a:bodyPr wrap="square">
            <a:spAutoFit/>
          </a:bodyPr>
          <a:lstStyle/>
          <a:p>
            <a:pPr marL="457200" indent="-457200" algn="l">
              <a:spcBef>
                <a:spcPts val="600"/>
              </a:spcBef>
              <a:spcAft>
                <a:spcPts val="600"/>
              </a:spcAft>
              <a:buFont typeface="Arial" panose="020B0604020202020204" pitchFamily="34" charset="0"/>
              <a:buChar char="•"/>
            </a:pPr>
            <a:r>
              <a:rPr lang="en-US" sz="2600" i="0" dirty="0">
                <a:effectLst/>
                <a:latin typeface="Söhne"/>
              </a:rPr>
              <a:t>Transaction Monitoring: Automated tools can continuously monitor financial transactions, flagging unusual patterns or suspicious activities for further investigation.</a:t>
            </a:r>
          </a:p>
          <a:p>
            <a:pPr marL="457200" indent="-457200" algn="l">
              <a:spcBef>
                <a:spcPts val="600"/>
              </a:spcBef>
              <a:spcAft>
                <a:spcPts val="600"/>
              </a:spcAft>
              <a:buFont typeface="Arial" panose="020B0604020202020204" pitchFamily="34" charset="0"/>
              <a:buChar char="•"/>
            </a:pPr>
            <a:r>
              <a:rPr lang="en-US" sz="2600" i="0" dirty="0">
                <a:effectLst/>
                <a:latin typeface="Söhne"/>
              </a:rPr>
              <a:t>KYC (Know Your Customer) Verification: These tools assist in the verification of customer identities, ensuring compliance with anti-money laundering (AML) regulations.</a:t>
            </a:r>
          </a:p>
          <a:p>
            <a:pPr marL="457200" indent="-457200" algn="l">
              <a:spcBef>
                <a:spcPts val="600"/>
              </a:spcBef>
              <a:spcAft>
                <a:spcPts val="600"/>
              </a:spcAft>
              <a:buFont typeface="Arial" panose="020B0604020202020204" pitchFamily="34" charset="0"/>
              <a:buChar char="•"/>
            </a:pPr>
            <a:r>
              <a:rPr lang="en-US" sz="2600" i="0" dirty="0">
                <a:effectLst/>
                <a:latin typeface="Söhne"/>
              </a:rPr>
              <a:t>Regulatory Change Management: Automated systems help financial institutions stay updated on regulatory changes and automatically adjust compliance processes accordingly.</a:t>
            </a:r>
          </a:p>
        </p:txBody>
      </p:sp>
    </p:spTree>
    <p:extLst>
      <p:ext uri="{BB962C8B-B14F-4D97-AF65-F5344CB8AC3E}">
        <p14:creationId xmlns:p14="http://schemas.microsoft.com/office/powerpoint/2010/main" val="20818354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118642"/>
            <a:ext cx="10515600" cy="652463"/>
          </a:xfrm>
        </p:spPr>
        <p:txBody>
          <a:bodyPr/>
          <a:lstStyle/>
          <a:p>
            <a:pPr marL="0" indent="0">
              <a:buNone/>
            </a:pPr>
            <a:r>
              <a:rPr lang="en-US" sz="3200" b="1" dirty="0">
                <a:solidFill>
                  <a:schemeClr val="tx1"/>
                </a:solidFill>
              </a:rPr>
              <a:t>Features:</a:t>
            </a:r>
          </a:p>
          <a:p>
            <a:pPr marL="0" indent="0">
              <a:buNone/>
            </a:pPr>
            <a:endParaRPr lang="en-US" dirty="0">
              <a:solidFill>
                <a:srgbClr val="FFFF00"/>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71718" y="2052259"/>
            <a:ext cx="11031071" cy="4281621"/>
          </a:xfrm>
          <a:prstGeom prst="rect">
            <a:avLst/>
          </a:prstGeom>
          <a:noFill/>
        </p:spPr>
        <p:txBody>
          <a:bodyPr wrap="square">
            <a:spAutoFit/>
          </a:bodyPr>
          <a:lstStyle/>
          <a:p>
            <a:pPr marL="800100" lvl="1" indent="-342900">
              <a:lnSpc>
                <a:spcPct val="125000"/>
              </a:lnSpc>
              <a:spcBef>
                <a:spcPts val="1200"/>
              </a:spcBef>
              <a:spcAft>
                <a:spcPts val="600"/>
              </a:spcAft>
              <a:buFont typeface="Arial" panose="020B0604020202020204" pitchFamily="34" charset="0"/>
              <a:buChar char="•"/>
            </a:pPr>
            <a:r>
              <a:rPr lang="en-US" sz="2800" b="1" dirty="0"/>
              <a:t>Predictive Analytics: Risk management software often incorporates predictive analytics to identify potential risks before they materialize.</a:t>
            </a:r>
          </a:p>
          <a:p>
            <a:pPr marL="800100" lvl="1" indent="-342900">
              <a:lnSpc>
                <a:spcPct val="125000"/>
              </a:lnSpc>
              <a:spcBef>
                <a:spcPts val="1200"/>
              </a:spcBef>
              <a:spcAft>
                <a:spcPts val="600"/>
              </a:spcAft>
              <a:buFont typeface="Arial" panose="020B0604020202020204" pitchFamily="34" charset="0"/>
              <a:buChar char="•"/>
            </a:pPr>
            <a:r>
              <a:rPr lang="en-US" sz="2800" b="1" dirty="0"/>
              <a:t>Scenario Analysis: Users can simulate different scenarios to assess the impact of potential risks on the organization.</a:t>
            </a:r>
          </a:p>
          <a:p>
            <a:pPr marL="800100" lvl="1" indent="-342900">
              <a:lnSpc>
                <a:spcPct val="125000"/>
              </a:lnSpc>
              <a:spcBef>
                <a:spcPts val="1200"/>
              </a:spcBef>
              <a:spcAft>
                <a:spcPts val="600"/>
              </a:spcAft>
              <a:buFont typeface="Arial" panose="020B0604020202020204" pitchFamily="34" charset="0"/>
              <a:buChar char="•"/>
            </a:pPr>
            <a:r>
              <a:rPr lang="en-US" sz="2800" b="1" dirty="0"/>
              <a:t>Real-time Monitoring: Continuous monitoring of various risk factors, including market trends, credit risks, and operational risks.</a:t>
            </a:r>
            <a:endParaRPr lang="ar-EG" sz="2800" b="1" dirty="0"/>
          </a:p>
        </p:txBody>
      </p:sp>
      <p:sp>
        <p:nvSpPr>
          <p:cNvPr id="10" name="Title 2">
            <a:extLst>
              <a:ext uri="{FF2B5EF4-FFF2-40B4-BE49-F238E27FC236}">
                <a16:creationId xmlns:a16="http://schemas.microsoft.com/office/drawing/2014/main" id="{8F56E5C0-2FED-EF70-8FF6-FC1549239AAF}"/>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Risk Management Software:</a:t>
            </a:r>
          </a:p>
        </p:txBody>
      </p:sp>
    </p:spTree>
    <p:extLst>
      <p:ext uri="{BB962C8B-B14F-4D97-AF65-F5344CB8AC3E}">
        <p14:creationId xmlns:p14="http://schemas.microsoft.com/office/powerpoint/2010/main" val="33389504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normAutofit/>
          </a:bodyPr>
          <a:lstStyle/>
          <a:p>
            <a:pPr marL="457200" lvl="1" indent="0">
              <a:lnSpc>
                <a:spcPct val="110000"/>
              </a:lnSpc>
              <a:spcBef>
                <a:spcPts val="600"/>
              </a:spcBef>
              <a:spcAft>
                <a:spcPts val="600"/>
              </a:spcAft>
              <a:buNone/>
            </a:pPr>
            <a:r>
              <a:rPr lang="en-US" sz="3200" b="1" dirty="0">
                <a:solidFill>
                  <a:schemeClr val="tx1"/>
                </a:solidFill>
                <a:latin typeface="Calibri" panose="020F0502020204030204" pitchFamily="34" charset="0"/>
                <a:cs typeface="Calibri" panose="020F0502020204030204" pitchFamily="34" charset="0"/>
              </a:rPr>
              <a:t>Benefits: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0" y="2246555"/>
            <a:ext cx="11196860" cy="3220241"/>
          </a:xfrm>
          <a:prstGeom prst="rect">
            <a:avLst/>
          </a:prstGeom>
          <a:noFill/>
        </p:spPr>
        <p:txBody>
          <a:bodyPr wrap="square">
            <a:spAutoFit/>
          </a:bodyPr>
          <a:lstStyle/>
          <a:p>
            <a:pPr marL="800100" lvl="1" indent="-342900">
              <a:lnSpc>
                <a:spcPct val="110000"/>
              </a:lnSpc>
              <a:spcBef>
                <a:spcPts val="600"/>
              </a:spcBef>
              <a:spcAft>
                <a:spcPts val="600"/>
              </a:spcAft>
              <a:buFont typeface="Arial" panose="020B0604020202020204" pitchFamily="34" charset="0"/>
              <a:buChar char="•"/>
            </a:pPr>
            <a:r>
              <a:rPr lang="en-US" sz="2800" b="1" dirty="0"/>
              <a:t>Early Risk Detection: Identifying and addressing risks in real-time or proactively.</a:t>
            </a:r>
            <a:endParaRPr lang="ar-EG" sz="2800" b="1" dirty="0"/>
          </a:p>
          <a:p>
            <a:pPr marL="800100" lvl="1" indent="-342900">
              <a:lnSpc>
                <a:spcPct val="110000"/>
              </a:lnSpc>
              <a:spcBef>
                <a:spcPts val="600"/>
              </a:spcBef>
              <a:spcAft>
                <a:spcPts val="600"/>
              </a:spcAft>
              <a:buFont typeface="Arial" panose="020B0604020202020204" pitchFamily="34" charset="0"/>
              <a:buChar char="•"/>
            </a:pPr>
            <a:r>
              <a:rPr lang="en-US" sz="2800" b="1" dirty="0"/>
              <a:t>Data-driven Decision Making: Utilizing data analytics for informed decision-making in risk mitigation strategies.</a:t>
            </a:r>
          </a:p>
          <a:p>
            <a:pPr marL="800100" lvl="1" indent="-342900">
              <a:lnSpc>
                <a:spcPct val="110000"/>
              </a:lnSpc>
              <a:spcBef>
                <a:spcPts val="600"/>
              </a:spcBef>
              <a:spcAft>
                <a:spcPts val="600"/>
              </a:spcAft>
              <a:buFont typeface="Arial" panose="020B0604020202020204" pitchFamily="34" charset="0"/>
              <a:buChar char="•"/>
            </a:pPr>
            <a:r>
              <a:rPr lang="en-US" sz="2800" b="1" dirty="0"/>
              <a:t>Comprehensive Risk Assessment: A holistic view of different risk factors, aiding in a more comprehensive risk management approach.</a:t>
            </a:r>
          </a:p>
        </p:txBody>
      </p:sp>
      <p:sp>
        <p:nvSpPr>
          <p:cNvPr id="6" name="Title 2">
            <a:extLst>
              <a:ext uri="{FF2B5EF4-FFF2-40B4-BE49-F238E27FC236}">
                <a16:creationId xmlns:a16="http://schemas.microsoft.com/office/drawing/2014/main" id="{EE7574D6-C3B7-C775-7810-4A397D313D06}"/>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Risk Management Software:</a:t>
            </a:r>
          </a:p>
        </p:txBody>
      </p:sp>
    </p:spTree>
    <p:extLst>
      <p:ext uri="{BB962C8B-B14F-4D97-AF65-F5344CB8AC3E}">
        <p14:creationId xmlns:p14="http://schemas.microsoft.com/office/powerpoint/2010/main" val="702642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667225" cy="833827"/>
          </a:xfrm>
        </p:spPr>
        <p:txBody>
          <a:bodyPr>
            <a:normAutofit/>
          </a:bodyPr>
          <a:lstStyle/>
          <a:p>
            <a:pPr marL="0" indent="0">
              <a:lnSpc>
                <a:spcPct val="150000"/>
              </a:lnSpc>
              <a:buNone/>
            </a:pPr>
            <a:r>
              <a:rPr lang="en-US" sz="3200" b="1" dirty="0">
                <a:solidFill>
                  <a:schemeClr val="tx1"/>
                </a:solidFill>
              </a:rPr>
              <a:t>Advancements: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Regulatory Reporting Solutions: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3397" y="2512613"/>
            <a:ext cx="11784410" cy="3416320"/>
          </a:xfrm>
          <a:prstGeom prst="rect">
            <a:avLst/>
          </a:prstGeom>
          <a:noFill/>
        </p:spPr>
        <p:txBody>
          <a:bodyPr wrap="square">
            <a:spAutoFit/>
          </a:bodyPr>
          <a:lstStyle/>
          <a:p>
            <a:pPr marL="742950" lvl="1" indent="-285750" algn="l">
              <a:buFont typeface="Arial" panose="020B0604020202020204" pitchFamily="34" charset="0"/>
              <a:buChar char="•"/>
            </a:pPr>
            <a:r>
              <a:rPr lang="en-US" sz="2400" b="1" dirty="0"/>
              <a:t>Automation of Reporting Processes: Fintech solutions automate the generation and submission of regulatory reports, reducing the time and resources required for compliance.</a:t>
            </a:r>
            <a:endParaRPr lang="ar-EG" sz="2400" b="1" dirty="0"/>
          </a:p>
          <a:p>
            <a:pPr marL="742950" lvl="1" indent="-285750" algn="l">
              <a:buFont typeface="Arial" panose="020B0604020202020204" pitchFamily="34" charset="0"/>
              <a:buChar char="•"/>
            </a:pPr>
            <a:endParaRPr lang="en-US" sz="2400" b="1" dirty="0"/>
          </a:p>
          <a:p>
            <a:pPr marL="742950" lvl="1" indent="-285750" algn="l">
              <a:buFont typeface="Arial" panose="020B0604020202020204" pitchFamily="34" charset="0"/>
              <a:buChar char="•"/>
            </a:pPr>
            <a:r>
              <a:rPr lang="en-US" sz="2400" b="1" dirty="0"/>
              <a:t>Data Standardization: Standardizing data across various reporting requirements to ensure accuracy and consistency.</a:t>
            </a:r>
            <a:endParaRPr lang="ar-EG" sz="2400" b="1" dirty="0"/>
          </a:p>
          <a:p>
            <a:pPr marL="742950" lvl="1" indent="-285750" algn="l">
              <a:buFont typeface="Arial" panose="020B0604020202020204" pitchFamily="34" charset="0"/>
              <a:buChar char="•"/>
            </a:pPr>
            <a:endParaRPr lang="en-US" sz="2400" b="1" dirty="0"/>
          </a:p>
          <a:p>
            <a:pPr marL="742950" lvl="1" indent="-285750" algn="l">
              <a:buFont typeface="Arial" panose="020B0604020202020204" pitchFamily="34" charset="0"/>
              <a:buChar char="•"/>
            </a:pPr>
            <a:r>
              <a:rPr lang="en-US" sz="2400" b="1" dirty="0"/>
              <a:t>Blockchain for Transparency: Some solutions leverage blockchain for secure and transparent regulatory reporting, providing an immutable record of transactions.</a:t>
            </a:r>
          </a:p>
        </p:txBody>
      </p:sp>
    </p:spTree>
    <p:extLst>
      <p:ext uri="{BB962C8B-B14F-4D97-AF65-F5344CB8AC3E}">
        <p14:creationId xmlns:p14="http://schemas.microsoft.com/office/powerpoint/2010/main" val="8975703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normAutofit/>
          </a:bodyPr>
          <a:lstStyle/>
          <a:p>
            <a:pPr algn="l">
              <a:buFont typeface="Arial" panose="020B0604020202020204" pitchFamily="34" charset="0"/>
              <a:buChar char="•"/>
            </a:pPr>
            <a:r>
              <a:rPr lang="en-US" sz="3200" b="1" dirty="0">
                <a:solidFill>
                  <a:schemeClr val="tx1"/>
                </a:solidFill>
              </a:rPr>
              <a:t>Efficiency Gains: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2"/>
            <a:ext cx="11369040" cy="3970318"/>
          </a:xfrm>
          <a:prstGeom prst="rect">
            <a:avLst/>
          </a:prstGeom>
          <a:noFill/>
        </p:spPr>
        <p:txBody>
          <a:bodyPr wrap="square">
            <a:spAutoFit/>
          </a:bodyPr>
          <a:lstStyle/>
          <a:p>
            <a:pPr marL="742950" lvl="1" indent="-285750" algn="l">
              <a:buFont typeface="Arial" panose="020B0604020202020204" pitchFamily="34" charset="0"/>
              <a:buChar char="•"/>
            </a:pPr>
            <a:r>
              <a:rPr lang="en-US" sz="2800" b="1" dirty="0"/>
              <a:t>Time Savings: Automation significantly reduces the time needed to compile and submit regulatory reports.</a:t>
            </a:r>
            <a:endParaRPr lang="ar-EG" sz="2800" b="1" dirty="0"/>
          </a:p>
          <a:p>
            <a:pPr marL="742950" lvl="1" indent="-285750" algn="l">
              <a:buFont typeface="Arial" panose="020B0604020202020204" pitchFamily="34" charset="0"/>
              <a:buChar char="•"/>
            </a:pPr>
            <a:endParaRPr lang="en-US" sz="2800" b="1" dirty="0"/>
          </a:p>
          <a:p>
            <a:pPr marL="742950" lvl="1" indent="-285750" algn="l">
              <a:buFont typeface="Arial" panose="020B0604020202020204" pitchFamily="34" charset="0"/>
              <a:buChar char="•"/>
            </a:pPr>
            <a:r>
              <a:rPr lang="en-US" sz="2800" b="1" dirty="0"/>
              <a:t>Accuracy: Automation minimizes the risk of errors associated with manual data entry, ensuring more accurate reporting.</a:t>
            </a:r>
            <a:endParaRPr lang="ar-EG" sz="2800" b="1" dirty="0"/>
          </a:p>
          <a:p>
            <a:pPr marL="742950" lvl="1" indent="-285750" algn="l">
              <a:buFont typeface="Arial" panose="020B0604020202020204" pitchFamily="34" charset="0"/>
              <a:buChar char="•"/>
            </a:pPr>
            <a:endParaRPr lang="en-US" sz="2800" b="1" dirty="0"/>
          </a:p>
          <a:p>
            <a:pPr marL="742950" lvl="1" indent="-285750" algn="l">
              <a:buFont typeface="Arial" panose="020B0604020202020204" pitchFamily="34" charset="0"/>
              <a:buChar char="•"/>
            </a:pPr>
            <a:r>
              <a:rPr lang="en-US" sz="2800" b="1" dirty="0"/>
              <a:t>Adaptability: Regulatory reporting solutions can adapt to changes in reporting requirements, helping organizations stay compliant with evolving regulations.</a:t>
            </a:r>
          </a:p>
        </p:txBody>
      </p:sp>
      <p:sp>
        <p:nvSpPr>
          <p:cNvPr id="6" name="Title 2">
            <a:extLst>
              <a:ext uri="{FF2B5EF4-FFF2-40B4-BE49-F238E27FC236}">
                <a16:creationId xmlns:a16="http://schemas.microsoft.com/office/drawing/2014/main" id="{C36E6306-DCDB-2272-6C75-7FFA224FFD33}"/>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Regulatory Reporting Solutions:</a:t>
            </a:r>
          </a:p>
        </p:txBody>
      </p:sp>
    </p:spTree>
    <p:extLst>
      <p:ext uri="{BB962C8B-B14F-4D97-AF65-F5344CB8AC3E}">
        <p14:creationId xmlns:p14="http://schemas.microsoft.com/office/powerpoint/2010/main" val="648948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398772"/>
            <a:ext cx="10515600" cy="652463"/>
          </a:xfrm>
        </p:spPr>
        <p:txBody>
          <a:bodyPr/>
          <a:lstStyle/>
          <a:p>
            <a:pPr marL="0" indent="0">
              <a:buNone/>
            </a:pPr>
            <a:r>
              <a:rPr lang="en-US" sz="3200" b="1" dirty="0">
                <a:solidFill>
                  <a:schemeClr val="tx1"/>
                </a:solidFill>
              </a:rPr>
              <a:t>Identity Verification:</a:t>
            </a:r>
          </a:p>
          <a:p>
            <a:pPr marL="0" indent="0">
              <a:buNone/>
            </a:pPr>
            <a:endParaRPr lang="en-US" dirty="0">
              <a:solidFill>
                <a:srgbClr val="FFFF00"/>
              </a:solidFill>
            </a:endParaRP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sz="4000" b="1" dirty="0">
                <a:solidFill>
                  <a:schemeClr val="accent4">
                    <a:lumMod val="60000"/>
                    <a:lumOff val="40000"/>
                  </a:schemeClr>
                </a:solidFill>
                <a:latin typeface="Segoe UI" panose="020B0502040204020203" pitchFamily="34" charset="0"/>
              </a:rPr>
              <a:t>Identity Verification and Anti-Money Laundering (AML) Technologies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73437" y="2039337"/>
            <a:ext cx="11458414" cy="4864152"/>
          </a:xfrm>
          <a:prstGeom prst="rect">
            <a:avLst/>
          </a:prstGeom>
          <a:noFill/>
        </p:spPr>
        <p:txBody>
          <a:bodyPr wrap="square">
            <a:spAutoFit/>
          </a:bodyPr>
          <a:lstStyle/>
          <a:p>
            <a:pPr>
              <a:lnSpc>
                <a:spcPct val="114000"/>
              </a:lnSpc>
              <a:spcBef>
                <a:spcPts val="1200"/>
              </a:spcBef>
              <a:spcAft>
                <a:spcPts val="600"/>
              </a:spcAft>
            </a:pPr>
            <a:r>
              <a:rPr lang="en-US" sz="2600" b="1" dirty="0"/>
              <a:t>Biometric Authentication:</a:t>
            </a:r>
            <a:r>
              <a:rPr lang="en-US" sz="2600" dirty="0"/>
              <a:t> Fintech uses biometric data (fingerprints, facial recognition) for secure identity verification.</a:t>
            </a:r>
            <a:br>
              <a:rPr lang="en-US" sz="2600" dirty="0"/>
            </a:br>
            <a:r>
              <a:rPr lang="en-US" sz="2600" b="1" dirty="0"/>
              <a:t>Document Verification:</a:t>
            </a:r>
            <a:r>
              <a:rPr lang="en-US" sz="2600" dirty="0"/>
              <a:t> AI tools verify identity documents for authenticity and ownership.</a:t>
            </a:r>
            <a:br>
              <a:rPr lang="en-US" sz="2600" dirty="0"/>
            </a:br>
            <a:r>
              <a:rPr lang="en-US" sz="2600" b="1" dirty="0"/>
              <a:t>AML Technologies:</a:t>
            </a:r>
            <a:endParaRPr lang="en-US" sz="2600" dirty="0"/>
          </a:p>
          <a:p>
            <a:pPr>
              <a:lnSpc>
                <a:spcPct val="114000"/>
              </a:lnSpc>
              <a:spcBef>
                <a:spcPts val="1200"/>
              </a:spcBef>
              <a:spcAft>
                <a:spcPts val="600"/>
              </a:spcAft>
              <a:buFont typeface="Arial" panose="020B0604020202020204" pitchFamily="34" charset="0"/>
              <a:buChar char="•"/>
            </a:pPr>
            <a:r>
              <a:rPr lang="en-US" sz="2600" b="1" dirty="0"/>
              <a:t>Pattern Recognition:</a:t>
            </a:r>
            <a:r>
              <a:rPr lang="en-US" sz="2600" dirty="0"/>
              <a:t> Analyzes data to identify money laundering patterns.</a:t>
            </a:r>
          </a:p>
          <a:p>
            <a:pPr>
              <a:lnSpc>
                <a:spcPct val="114000"/>
              </a:lnSpc>
              <a:spcBef>
                <a:spcPts val="1200"/>
              </a:spcBef>
              <a:spcAft>
                <a:spcPts val="600"/>
              </a:spcAft>
              <a:buFont typeface="Arial" panose="020B0604020202020204" pitchFamily="34" charset="0"/>
              <a:buChar char="•"/>
            </a:pPr>
            <a:r>
              <a:rPr lang="en-US" sz="2600" b="1" dirty="0"/>
              <a:t>Transaction Monitoring:</a:t>
            </a:r>
            <a:r>
              <a:rPr lang="en-US" sz="2600" dirty="0"/>
              <a:t> Continuously checks for unusual transactions.</a:t>
            </a:r>
          </a:p>
          <a:p>
            <a:pPr>
              <a:lnSpc>
                <a:spcPct val="114000"/>
              </a:lnSpc>
              <a:spcBef>
                <a:spcPts val="1200"/>
              </a:spcBef>
              <a:spcAft>
                <a:spcPts val="600"/>
              </a:spcAft>
              <a:buFont typeface="Arial" panose="020B0604020202020204" pitchFamily="34" charset="0"/>
              <a:buChar char="•"/>
            </a:pPr>
            <a:r>
              <a:rPr lang="en-US" sz="2600" b="1" dirty="0"/>
              <a:t>Customer Due Diligence (CDD):</a:t>
            </a:r>
            <a:r>
              <a:rPr lang="en-US" sz="2600" dirty="0"/>
              <a:t> Streamlines CDD processes to ensure AML compliance.</a:t>
            </a:r>
          </a:p>
        </p:txBody>
      </p:sp>
    </p:spTree>
    <p:extLst>
      <p:ext uri="{BB962C8B-B14F-4D97-AF65-F5344CB8AC3E}">
        <p14:creationId xmlns:p14="http://schemas.microsoft.com/office/powerpoint/2010/main" val="38403694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585127"/>
            <a:ext cx="10515600" cy="652463"/>
          </a:xfrm>
        </p:spPr>
        <p:txBody>
          <a:bodyPr/>
          <a:lstStyle/>
          <a:p>
            <a:pPr marL="0" indent="0">
              <a:buNone/>
            </a:pPr>
            <a:r>
              <a:rPr lang="en-US" dirty="0">
                <a:solidFill>
                  <a:schemeClr val="tx1"/>
                </a:solidFill>
              </a:rPr>
              <a:t>Description, Challenges, Solutions :</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90456" y="116129"/>
            <a:ext cx="9485555" cy="1325563"/>
          </a:xfrm>
        </p:spPr>
        <p:txBody>
          <a:bodyPr>
            <a:noAutofit/>
          </a:bodyPr>
          <a:lstStyle/>
          <a:p>
            <a:r>
              <a:rPr lang="en-US" b="1" dirty="0" err="1">
                <a:solidFill>
                  <a:schemeClr val="accent4">
                    <a:lumMod val="60000"/>
                    <a:lumOff val="40000"/>
                  </a:schemeClr>
                </a:solidFill>
                <a:latin typeface="Segoe UI" panose="020B0502040204020203" pitchFamily="34" charset="0"/>
              </a:rPr>
              <a:t>Chainalysis</a:t>
            </a:r>
            <a:r>
              <a:rPr lang="en-US" b="1" dirty="0">
                <a:solidFill>
                  <a:schemeClr val="accent4">
                    <a:lumMod val="60000"/>
                    <a:lumOff val="40000"/>
                  </a:schemeClr>
                </a:solidFill>
                <a:latin typeface="Segoe UI" panose="020B0502040204020203" pitchFamily="34" charset="0"/>
              </a:rPr>
              <a:t> - Blockchain Analytics for AML Compliance:</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88655" y="2316154"/>
            <a:ext cx="11369040" cy="4134337"/>
          </a:xfrm>
          <a:prstGeom prst="rect">
            <a:avLst/>
          </a:prstGeom>
          <a:noFill/>
        </p:spPr>
        <p:txBody>
          <a:bodyPr wrap="square">
            <a:spAutoFit/>
          </a:bodyPr>
          <a:lstStyle/>
          <a:p>
            <a:pPr marL="914400" lvl="1" indent="-457200">
              <a:lnSpc>
                <a:spcPct val="150000"/>
              </a:lnSpc>
              <a:spcBef>
                <a:spcPts val="1200"/>
              </a:spcBef>
              <a:spcAft>
                <a:spcPts val="600"/>
              </a:spcAft>
              <a:buFont typeface="Arial" panose="020B0604020202020204" pitchFamily="34" charset="0"/>
              <a:buChar char="•"/>
            </a:pPr>
            <a:r>
              <a:rPr lang="en-US" sz="2800" b="1" dirty="0" err="1"/>
              <a:t>Chainalysis</a:t>
            </a:r>
            <a:r>
              <a:rPr lang="en-US" sz="2800" b="1" dirty="0"/>
              <a:t> is a blockchain analytics company that uses pattern recognition and clustering techniques to monitor and analyze transactions on blockchain networks, helping law enforcement agencies, financial institutions, and regulatory bodies address anti-money laundering (AML) challenges in the cryptocurrency space.</a:t>
            </a:r>
          </a:p>
          <a:p>
            <a:pPr marL="914400" lvl="1" indent="-457200">
              <a:lnSpc>
                <a:spcPct val="150000"/>
              </a:lnSpc>
              <a:spcBef>
                <a:spcPts val="1200"/>
              </a:spcBef>
              <a:spcAft>
                <a:spcPts val="600"/>
              </a:spcAft>
              <a:buFont typeface="Arial" panose="020B0604020202020204" pitchFamily="34" charset="0"/>
              <a:buChar char="•"/>
            </a:pPr>
            <a:r>
              <a:rPr lang="en-US" sz="2800" b="1" dirty="0"/>
              <a:t> The platform generates regulatory reports for compliance.</a:t>
            </a:r>
          </a:p>
        </p:txBody>
      </p:sp>
    </p:spTree>
    <p:extLst>
      <p:ext uri="{BB962C8B-B14F-4D97-AF65-F5344CB8AC3E}">
        <p14:creationId xmlns:p14="http://schemas.microsoft.com/office/powerpoint/2010/main" val="41883632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504009" y="1420299"/>
            <a:ext cx="5455920" cy="644843"/>
          </a:xfrm>
        </p:spPr>
        <p:txBody>
          <a:bodyPr/>
          <a:lstStyle/>
          <a:p>
            <a:pPr marL="0" indent="0">
              <a:buNone/>
            </a:pPr>
            <a:r>
              <a:rPr lang="en-US" dirty="0">
                <a:solidFill>
                  <a:schemeClr val="tx1"/>
                </a:solidFill>
              </a:rPr>
              <a:t>Description, Challenges, Solutions :</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9162506" cy="1211141"/>
          </a:xfrm>
        </p:spPr>
        <p:txBody>
          <a:bodyPr>
            <a:noAutofit/>
          </a:bodyPr>
          <a:lstStyle/>
          <a:p>
            <a:r>
              <a:rPr lang="fr-FR" b="1" dirty="0">
                <a:solidFill>
                  <a:schemeClr val="accent4">
                    <a:lumMod val="60000"/>
                    <a:lumOff val="40000"/>
                  </a:schemeClr>
                </a:solidFill>
                <a:latin typeface="Segoe UI" panose="020B0502040204020203" pitchFamily="34" charset="0"/>
              </a:rPr>
              <a:t>Nasdaq SMARTS - </a:t>
            </a:r>
            <a:r>
              <a:rPr lang="fr-FR" b="1" dirty="0" err="1">
                <a:solidFill>
                  <a:schemeClr val="accent4">
                    <a:lumMod val="60000"/>
                    <a:lumOff val="40000"/>
                  </a:schemeClr>
                </a:solidFill>
                <a:latin typeface="Segoe UI" panose="020B0502040204020203" pitchFamily="34" charset="0"/>
              </a:rPr>
              <a:t>Market</a:t>
            </a:r>
            <a:r>
              <a:rPr lang="fr-FR" b="1" dirty="0">
                <a:solidFill>
                  <a:schemeClr val="accent4">
                    <a:lumMod val="60000"/>
                    <a:lumOff val="40000"/>
                  </a:schemeClr>
                </a:solidFill>
                <a:latin typeface="Segoe UI" panose="020B0502040204020203" pitchFamily="34" charset="0"/>
              </a:rPr>
              <a:t> Surveillance Technologies:</a:t>
            </a:r>
            <a:endParaRPr lang="en-US" b="1" dirty="0">
              <a:solidFill>
                <a:schemeClr val="accent4">
                  <a:lumMod val="60000"/>
                  <a:lumOff val="40000"/>
                </a:schemeClr>
              </a:solidFill>
              <a:latin typeface="Segoe UI" panose="020B0502040204020203" pitchFamily="34" charset="0"/>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54427" y="2301606"/>
            <a:ext cx="11369040" cy="4001095"/>
          </a:xfrm>
          <a:prstGeom prst="rect">
            <a:avLst/>
          </a:prstGeom>
          <a:noFill/>
        </p:spPr>
        <p:txBody>
          <a:bodyPr wrap="square">
            <a:spAutoFit/>
          </a:bodyPr>
          <a:lstStyle/>
          <a:p>
            <a:pPr marL="914400" lvl="1" indent="-457200">
              <a:spcBef>
                <a:spcPts val="1200"/>
              </a:spcBef>
              <a:spcAft>
                <a:spcPts val="600"/>
              </a:spcAft>
              <a:buFont typeface="Arial" panose="020B0604020202020204" pitchFamily="34" charset="0"/>
              <a:buChar char="•"/>
            </a:pPr>
            <a:r>
              <a:rPr lang="en-US" sz="2800" b="1" dirty="0"/>
              <a:t>Nasdaq SMARTS is a market surveillance technology that uses advanced analytics and machine learning to detect market manipulation and abusive trading practices. </a:t>
            </a:r>
          </a:p>
          <a:p>
            <a:pPr marL="914400" lvl="1" indent="-457200">
              <a:spcBef>
                <a:spcPts val="1200"/>
              </a:spcBef>
              <a:spcAft>
                <a:spcPts val="600"/>
              </a:spcAft>
              <a:buFont typeface="Arial" panose="020B0604020202020204" pitchFamily="34" charset="0"/>
              <a:buChar char="•"/>
            </a:pPr>
            <a:r>
              <a:rPr lang="en-US" sz="2800" b="1" dirty="0"/>
              <a:t>It is widely used by stock exchanges and regulatory authorities to combat market manipulation and increasing trading volumes.</a:t>
            </a:r>
          </a:p>
          <a:p>
            <a:pPr marL="914400" lvl="1" indent="-457200">
              <a:spcBef>
                <a:spcPts val="1200"/>
              </a:spcBef>
              <a:spcAft>
                <a:spcPts val="600"/>
              </a:spcAft>
              <a:buFont typeface="Arial" panose="020B0604020202020204" pitchFamily="34" charset="0"/>
              <a:buChar char="•"/>
            </a:pPr>
            <a:r>
              <a:rPr lang="en-US" sz="2800" b="1" dirty="0"/>
              <a:t> SMARTS uses advanced analytics to analyze large trading data and provides real-time monitoring, enabling regulators to respond promptly to potential market abuses.</a:t>
            </a:r>
          </a:p>
        </p:txBody>
      </p:sp>
    </p:spTree>
    <p:extLst>
      <p:ext uri="{BB962C8B-B14F-4D97-AF65-F5344CB8AC3E}">
        <p14:creationId xmlns:p14="http://schemas.microsoft.com/office/powerpoint/2010/main" val="11151553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latin typeface="Segoe UI" panose="020B0502040204020203" pitchFamily="34" charset="0"/>
              </a:rPr>
              <a:t>Alloy - KYC and AML Compliance </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Platform:</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39270" y="1950720"/>
            <a:ext cx="10929769" cy="4431983"/>
          </a:xfrm>
          <a:prstGeom prst="rect">
            <a:avLst/>
          </a:prstGeom>
          <a:noFill/>
        </p:spPr>
        <p:txBody>
          <a:bodyPr wrap="square">
            <a:spAutoFit/>
          </a:bodyPr>
          <a:lstStyle/>
          <a:p>
            <a:pPr marL="457200" indent="-457200" algn="l">
              <a:spcBef>
                <a:spcPts val="1200"/>
              </a:spcBef>
              <a:spcAft>
                <a:spcPts val="600"/>
              </a:spcAft>
              <a:buFont typeface="Arial" panose="020B0604020202020204" pitchFamily="34" charset="0"/>
              <a:buChar char="•"/>
            </a:pPr>
            <a:r>
              <a:rPr lang="en-US" sz="2800" b="1" dirty="0"/>
              <a:t>Alloy is a fintech company that provides a comprehensive identity decisioning platform for Know Your Customer (KYC) and Anti-Money Laundering (AML) compliance. </a:t>
            </a:r>
          </a:p>
          <a:p>
            <a:pPr marL="457200" indent="-457200" algn="l">
              <a:spcBef>
                <a:spcPts val="1200"/>
              </a:spcBef>
              <a:spcAft>
                <a:spcPts val="600"/>
              </a:spcAft>
              <a:buFont typeface="Arial" panose="020B0604020202020204" pitchFamily="34" charset="0"/>
              <a:buChar char="•"/>
            </a:pPr>
            <a:r>
              <a:rPr lang="en-US" sz="2800" b="1" dirty="0"/>
              <a:t>It streamlines customer onboarding processes and enhances compliance.</a:t>
            </a:r>
          </a:p>
          <a:p>
            <a:pPr marL="457200" indent="-457200" algn="l">
              <a:spcBef>
                <a:spcPts val="1200"/>
              </a:spcBef>
              <a:spcAft>
                <a:spcPts val="600"/>
              </a:spcAft>
              <a:buFont typeface="Arial" panose="020B0604020202020204" pitchFamily="34" charset="0"/>
              <a:buChar char="•"/>
            </a:pPr>
            <a:r>
              <a:rPr lang="en-US" sz="2800" b="1" dirty="0"/>
              <a:t> The platform addresses challenges like manual KYC processes and regulatory compliance by automating the KYC process and integrating with data sources to gather and verify customer information, ensuring regulatory compliance.</a:t>
            </a:r>
          </a:p>
        </p:txBody>
      </p:sp>
      <p:sp>
        <p:nvSpPr>
          <p:cNvPr id="6" name="Content Placeholder 1">
            <a:extLst>
              <a:ext uri="{FF2B5EF4-FFF2-40B4-BE49-F238E27FC236}">
                <a16:creationId xmlns:a16="http://schemas.microsoft.com/office/drawing/2014/main" id="{D8C5873A-9EC4-CC99-EE28-9A44D643869A}"/>
              </a:ext>
            </a:extLst>
          </p:cNvPr>
          <p:cNvSpPr>
            <a:spLocks noGrp="1"/>
          </p:cNvSpPr>
          <p:nvPr>
            <p:ph idx="1"/>
          </p:nvPr>
        </p:nvSpPr>
        <p:spPr>
          <a:xfrm>
            <a:off x="259080" y="1305877"/>
            <a:ext cx="6843848" cy="644843"/>
          </a:xfrm>
        </p:spPr>
        <p:txBody>
          <a:bodyPr/>
          <a:lstStyle/>
          <a:p>
            <a:pPr marL="0" indent="0">
              <a:buNone/>
            </a:pPr>
            <a:r>
              <a:rPr lang="en-US" b="1" dirty="0">
                <a:solidFill>
                  <a:schemeClr val="tx1"/>
                </a:solidFill>
              </a:rPr>
              <a:t>Description, Challenges, Solutions :</a:t>
            </a:r>
          </a:p>
        </p:txBody>
      </p:sp>
    </p:spTree>
    <p:extLst>
      <p:ext uri="{BB962C8B-B14F-4D97-AF65-F5344CB8AC3E}">
        <p14:creationId xmlns:p14="http://schemas.microsoft.com/office/powerpoint/2010/main" val="8034272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9793224" cy="1325563"/>
          </a:xfrm>
        </p:spPr>
        <p:txBody>
          <a:bodyPr>
            <a:noAutofit/>
          </a:bodyPr>
          <a:lstStyle/>
          <a:p>
            <a:pPr algn="l"/>
            <a:r>
              <a:rPr lang="en-US" sz="4000" b="1" dirty="0" err="1">
                <a:solidFill>
                  <a:srgbClr val="C00000"/>
                </a:solidFill>
                <a:effectLst>
                  <a:outerShdw blurRad="38100" dist="38100" dir="2700000" algn="tl">
                    <a:srgbClr val="000000">
                      <a:alpha val="43137"/>
                    </a:srgbClr>
                  </a:outerShdw>
                </a:effectLst>
              </a:rPr>
              <a:t>Suade</a:t>
            </a:r>
            <a:r>
              <a:rPr lang="en-US" sz="4000" b="1" dirty="0">
                <a:solidFill>
                  <a:srgbClr val="C00000"/>
                </a:solidFill>
                <a:effectLst>
                  <a:outerShdw blurRad="38100" dist="38100" dir="2700000" algn="tl">
                    <a:srgbClr val="000000">
                      <a:alpha val="43137"/>
                    </a:srgbClr>
                  </a:outerShdw>
                </a:effectLst>
              </a:rPr>
              <a:t> Labs - Regulatory Reporting Automation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33399" y="2076815"/>
            <a:ext cx="10891737" cy="4431983"/>
          </a:xfrm>
          <a:prstGeom prst="rect">
            <a:avLst/>
          </a:prstGeom>
          <a:noFill/>
        </p:spPr>
        <p:txBody>
          <a:bodyPr wrap="square">
            <a:spAutoFit/>
          </a:bodyPr>
          <a:lstStyle/>
          <a:p>
            <a:pPr marL="457200" indent="-457200" algn="l">
              <a:spcBef>
                <a:spcPts val="1200"/>
              </a:spcBef>
              <a:spcAft>
                <a:spcPts val="600"/>
              </a:spcAft>
              <a:buFont typeface="Arial" panose="020B0604020202020204" pitchFamily="34" charset="0"/>
              <a:buChar char="•"/>
            </a:pPr>
            <a:r>
              <a:rPr lang="en-US" sz="2800" b="1" dirty="0" err="1"/>
              <a:t>Suade</a:t>
            </a:r>
            <a:r>
              <a:rPr lang="en-US" sz="2800" b="1" dirty="0"/>
              <a:t> Labs is a platform that automates financial reporting for organizations, helping them adapt to changing regulations and streamline the reporting process.</a:t>
            </a:r>
          </a:p>
          <a:p>
            <a:pPr marL="457200" indent="-457200" algn="l">
              <a:spcBef>
                <a:spcPts val="1200"/>
              </a:spcBef>
              <a:spcAft>
                <a:spcPts val="600"/>
              </a:spcAft>
              <a:buFont typeface="Arial" panose="020B0604020202020204" pitchFamily="34" charset="0"/>
              <a:buChar char="•"/>
            </a:pPr>
            <a:r>
              <a:rPr lang="en-US" sz="2800" b="1" dirty="0"/>
              <a:t> The platform addresses the challenges of a complex regulatory landscape and manual reporting processes, ensuring compliance and reducing errors.</a:t>
            </a:r>
          </a:p>
          <a:p>
            <a:pPr marL="457200" indent="-457200" algn="l">
              <a:spcBef>
                <a:spcPts val="1200"/>
              </a:spcBef>
              <a:spcAft>
                <a:spcPts val="600"/>
              </a:spcAft>
              <a:buFont typeface="Arial" panose="020B0604020202020204" pitchFamily="34" charset="0"/>
              <a:buChar char="•"/>
            </a:pPr>
            <a:r>
              <a:rPr lang="en-US" sz="2800" b="1" dirty="0"/>
              <a:t> </a:t>
            </a:r>
            <a:r>
              <a:rPr lang="en-US" sz="2800" b="1" dirty="0" err="1"/>
              <a:t>Suade's</a:t>
            </a:r>
            <a:r>
              <a:rPr lang="en-US" sz="2800" b="1" dirty="0"/>
              <a:t> adaptive platform automates the reporting process and standardizes data, reducing the risk of errors associated with manual data entry.</a:t>
            </a:r>
          </a:p>
        </p:txBody>
      </p:sp>
      <p:sp>
        <p:nvSpPr>
          <p:cNvPr id="6" name="Content Placeholder 1">
            <a:extLst>
              <a:ext uri="{FF2B5EF4-FFF2-40B4-BE49-F238E27FC236}">
                <a16:creationId xmlns:a16="http://schemas.microsoft.com/office/drawing/2014/main" id="{2C663F4A-9910-607F-4B35-3EBCB926819C}"/>
              </a:ext>
            </a:extLst>
          </p:cNvPr>
          <p:cNvSpPr>
            <a:spLocks noGrp="1"/>
          </p:cNvSpPr>
          <p:nvPr>
            <p:ph idx="1"/>
          </p:nvPr>
        </p:nvSpPr>
        <p:spPr>
          <a:xfrm>
            <a:off x="259080" y="1365114"/>
            <a:ext cx="6843848" cy="644843"/>
          </a:xfrm>
        </p:spPr>
        <p:txBody>
          <a:bodyPr/>
          <a:lstStyle/>
          <a:p>
            <a:pPr marL="0" indent="0">
              <a:buNone/>
            </a:pPr>
            <a:r>
              <a:rPr lang="en-US" b="1" dirty="0">
                <a:solidFill>
                  <a:schemeClr val="tx1"/>
                </a:solidFill>
              </a:rPr>
              <a:t>Description, Challenges, Solutions :</a:t>
            </a:r>
          </a:p>
        </p:txBody>
      </p:sp>
    </p:spTree>
    <p:extLst>
      <p:ext uri="{BB962C8B-B14F-4D97-AF65-F5344CB8AC3E}">
        <p14:creationId xmlns:p14="http://schemas.microsoft.com/office/powerpoint/2010/main" val="22689205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79" y="298925"/>
            <a:ext cx="11271659" cy="1276735"/>
          </a:xfrm>
        </p:spPr>
        <p:txBody>
          <a:bodyPr>
            <a:noAutofit/>
          </a:bodyPr>
          <a:lstStyle/>
          <a:p>
            <a:r>
              <a:rPr lang="en-US" b="1" dirty="0">
                <a:solidFill>
                  <a:schemeClr val="accent4">
                    <a:lumMod val="60000"/>
                    <a:lumOff val="40000"/>
                  </a:schemeClr>
                </a:solidFill>
                <a:latin typeface="Segoe UI" panose="020B0502040204020203" pitchFamily="34" charset="0"/>
              </a:rPr>
              <a:t>Comply Advantage - AI for AML and Sanctions Screening:</a:t>
            </a:r>
            <a:br>
              <a:rPr lang="en-US" b="0" i="0" dirty="0">
                <a:effectLst/>
                <a:latin typeface="Söhne"/>
              </a:rPr>
            </a:b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41736" y="2388029"/>
            <a:ext cx="11369040" cy="4001095"/>
          </a:xfrm>
          <a:prstGeom prst="rect">
            <a:avLst/>
          </a:prstGeom>
          <a:noFill/>
        </p:spPr>
        <p:txBody>
          <a:bodyPr wrap="square">
            <a:spAutoFit/>
          </a:bodyPr>
          <a:lstStyle/>
          <a:p>
            <a:pPr marL="457200" indent="-457200" algn="l">
              <a:spcBef>
                <a:spcPts val="1200"/>
              </a:spcBef>
              <a:spcAft>
                <a:spcPts val="600"/>
              </a:spcAft>
              <a:buFont typeface="Calibri" panose="020F0502020204030204" pitchFamily="34" charset="0"/>
              <a:buChar char="−"/>
            </a:pPr>
            <a:r>
              <a:rPr lang="en-US" sz="2800" b="1" dirty="0"/>
              <a:t>Comply Advantage is a </a:t>
            </a:r>
            <a:r>
              <a:rPr lang="en-US" sz="2800" b="1" dirty="0" err="1"/>
              <a:t>regtech</a:t>
            </a:r>
            <a:r>
              <a:rPr lang="en-US" sz="2800" b="1" dirty="0"/>
              <a:t> company that uses artificial intelligence for AML and sanctions screening, helping financial institutions identify and mitigate risks related to money laundering and financial crime. </a:t>
            </a:r>
          </a:p>
          <a:p>
            <a:pPr marL="457200" indent="-457200" algn="l">
              <a:spcBef>
                <a:spcPts val="1200"/>
              </a:spcBef>
              <a:spcAft>
                <a:spcPts val="600"/>
              </a:spcAft>
              <a:buFont typeface="Calibri" panose="020F0502020204030204" pitchFamily="34" charset="0"/>
              <a:buChar char="−"/>
            </a:pPr>
            <a:r>
              <a:rPr lang="en-US" sz="2800" b="1" dirty="0"/>
              <a:t>The platform faces challenges such as adapting to global sanctions lists and regulatory changes, and ensuring efficient screening of large transaction volumes. </a:t>
            </a:r>
          </a:p>
          <a:p>
            <a:pPr marL="457200" indent="-457200" algn="l">
              <a:spcBef>
                <a:spcPts val="1200"/>
              </a:spcBef>
              <a:spcAft>
                <a:spcPts val="600"/>
              </a:spcAft>
              <a:buFont typeface="Calibri" panose="020F0502020204030204" pitchFamily="34" charset="0"/>
              <a:buChar char="−"/>
            </a:pPr>
            <a:r>
              <a:rPr lang="en-US" sz="2800" b="1" dirty="0"/>
              <a:t>Solutions include continuous monitoring and machine learning algorithms to improve screening accuracy and reduce false positives.</a:t>
            </a:r>
          </a:p>
        </p:txBody>
      </p:sp>
      <p:sp>
        <p:nvSpPr>
          <p:cNvPr id="6" name="Content Placeholder 1">
            <a:extLst>
              <a:ext uri="{FF2B5EF4-FFF2-40B4-BE49-F238E27FC236}">
                <a16:creationId xmlns:a16="http://schemas.microsoft.com/office/drawing/2014/main" id="{9B85D956-70B4-035B-A10E-A8EF4ACE0CFE}"/>
              </a:ext>
            </a:extLst>
          </p:cNvPr>
          <p:cNvSpPr>
            <a:spLocks noGrp="1"/>
          </p:cNvSpPr>
          <p:nvPr>
            <p:ph idx="1"/>
          </p:nvPr>
        </p:nvSpPr>
        <p:spPr>
          <a:xfrm>
            <a:off x="341736" y="1521044"/>
            <a:ext cx="6843848" cy="644843"/>
          </a:xfrm>
        </p:spPr>
        <p:txBody>
          <a:bodyPr>
            <a:normAutofit/>
          </a:bodyPr>
          <a:lstStyle/>
          <a:p>
            <a:pPr marL="0" indent="0">
              <a:buNone/>
            </a:pPr>
            <a:r>
              <a:rPr lang="en-US" sz="3200" b="1" dirty="0">
                <a:solidFill>
                  <a:schemeClr val="tx1"/>
                </a:solidFill>
              </a:rPr>
              <a:t>Description, Challenges, Solutions :</a:t>
            </a:r>
          </a:p>
        </p:txBody>
      </p:sp>
    </p:spTree>
    <p:extLst>
      <p:ext uri="{BB962C8B-B14F-4D97-AF65-F5344CB8AC3E}">
        <p14:creationId xmlns:p14="http://schemas.microsoft.com/office/powerpoint/2010/main" val="15104212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7654019" cy="975631"/>
          </a:xfrm>
        </p:spPr>
        <p:txBody>
          <a:bodyPr>
            <a:normAutofit fontScale="92500"/>
          </a:bodyPr>
          <a:lstStyle/>
          <a:p>
            <a:pPr marL="0" indent="0" algn="l">
              <a:buNone/>
            </a:pPr>
            <a:r>
              <a:rPr lang="en-US" sz="4400" b="1" dirty="0">
                <a:solidFill>
                  <a:schemeClr val="accent2"/>
                </a:solidFill>
                <a:latin typeface="Calibri" panose="020F0502020204030204" pitchFamily="34" charset="0"/>
                <a:cs typeface="Calibri" panose="020F0502020204030204" pitchFamily="34" charset="0"/>
              </a:rPr>
              <a:t>Challenges Common Across Cases</a:t>
            </a:r>
          </a:p>
        </p:txBody>
      </p:sp>
      <p:sp>
        <p:nvSpPr>
          <p:cNvPr id="4" name="TextBox 3">
            <a:extLst>
              <a:ext uri="{FF2B5EF4-FFF2-40B4-BE49-F238E27FC236}">
                <a16:creationId xmlns:a16="http://schemas.microsoft.com/office/drawing/2014/main" id="{CEA7F1B1-BBC0-94EC-92E4-29B981DE10DF}"/>
              </a:ext>
            </a:extLst>
          </p:cNvPr>
          <p:cNvSpPr txBox="1"/>
          <p:nvPr/>
        </p:nvSpPr>
        <p:spPr>
          <a:xfrm>
            <a:off x="314324" y="1455804"/>
            <a:ext cx="9584871" cy="4708981"/>
          </a:xfrm>
          <a:prstGeom prst="rect">
            <a:avLst/>
          </a:prstGeom>
          <a:noFill/>
        </p:spPr>
        <p:txBody>
          <a:bodyPr wrap="square">
            <a:spAutoFit/>
          </a:bodyPr>
          <a:lstStyle/>
          <a:p>
            <a:pPr marL="457200" indent="-457200" algn="l">
              <a:spcBef>
                <a:spcPts val="600"/>
              </a:spcBef>
              <a:spcAft>
                <a:spcPts val="600"/>
              </a:spcAft>
              <a:buFont typeface="Arial" panose="020B0604020202020204" pitchFamily="34" charset="0"/>
              <a:buChar char="•"/>
            </a:pPr>
            <a:r>
              <a:rPr lang="en-US" sz="2800" b="1" dirty="0"/>
              <a:t>Data Security and Privacy: All cases face challenges related to maintaining the security and privacy of sensitive financial and personal data.</a:t>
            </a:r>
          </a:p>
          <a:p>
            <a:pPr marL="457200" indent="-457200" algn="l">
              <a:spcBef>
                <a:spcPts val="600"/>
              </a:spcBef>
              <a:spcAft>
                <a:spcPts val="600"/>
              </a:spcAft>
              <a:buFont typeface="Arial" panose="020B0604020202020204" pitchFamily="34" charset="0"/>
              <a:buChar char="•"/>
            </a:pPr>
            <a:r>
              <a:rPr lang="en-US" sz="2800" b="1" dirty="0"/>
              <a:t>Integration with Legacy Systems: Integrating fintech solutions with existing legacy systems can be a complex process for financial institutions.</a:t>
            </a:r>
          </a:p>
          <a:p>
            <a:pPr marL="457200" indent="-457200" algn="l">
              <a:spcBef>
                <a:spcPts val="600"/>
              </a:spcBef>
              <a:spcAft>
                <a:spcPts val="600"/>
              </a:spcAft>
              <a:buFont typeface="Arial" panose="020B0604020202020204" pitchFamily="34" charset="0"/>
              <a:buChar char="•"/>
            </a:pPr>
            <a:r>
              <a:rPr lang="en-US" sz="2800" b="1" dirty="0"/>
              <a:t>Regulatory Uncertainty: Fintech companies must navigate evolving and sometimes uncertain regulatory environments, requiring adaptability and close collaboration with regulators.</a:t>
            </a:r>
          </a:p>
        </p:txBody>
      </p:sp>
    </p:spTree>
    <p:extLst>
      <p:ext uri="{BB962C8B-B14F-4D97-AF65-F5344CB8AC3E}">
        <p14:creationId xmlns:p14="http://schemas.microsoft.com/office/powerpoint/2010/main" val="40160591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Overall Insights</a:t>
            </a:r>
          </a:p>
        </p:txBody>
      </p:sp>
      <p:sp>
        <p:nvSpPr>
          <p:cNvPr id="4" name="TextBox 3">
            <a:extLst>
              <a:ext uri="{FF2B5EF4-FFF2-40B4-BE49-F238E27FC236}">
                <a16:creationId xmlns:a16="http://schemas.microsoft.com/office/drawing/2014/main" id="{CEA7F1B1-BBC0-94EC-92E4-29B981DE10DF}"/>
              </a:ext>
            </a:extLst>
          </p:cNvPr>
          <p:cNvSpPr txBox="1"/>
          <p:nvPr/>
        </p:nvSpPr>
        <p:spPr>
          <a:xfrm>
            <a:off x="350183" y="1760307"/>
            <a:ext cx="10896041" cy="4385816"/>
          </a:xfrm>
          <a:prstGeom prst="rect">
            <a:avLst/>
          </a:prstGeom>
          <a:noFill/>
        </p:spPr>
        <p:txBody>
          <a:bodyPr wrap="square">
            <a:spAutoFit/>
          </a:bodyPr>
          <a:lstStyle/>
          <a:p>
            <a:pPr marL="457200" indent="-457200">
              <a:spcBef>
                <a:spcPts val="1200"/>
              </a:spcBef>
              <a:spcAft>
                <a:spcPts val="600"/>
              </a:spcAft>
              <a:buFont typeface="Arial" panose="020B0604020202020204" pitchFamily="34" charset="0"/>
              <a:buChar char="•"/>
            </a:pPr>
            <a:r>
              <a:rPr lang="en-US" sz="2600" b="1" dirty="0"/>
              <a:t>Successful fintech implementations in regulatory services address specific pain points, such as AML compliance, market surveillance, KYC processes, and regulatory reporting.</a:t>
            </a:r>
          </a:p>
          <a:p>
            <a:pPr marL="457200" indent="-457200">
              <a:spcBef>
                <a:spcPts val="1200"/>
              </a:spcBef>
              <a:spcAft>
                <a:spcPts val="600"/>
              </a:spcAft>
              <a:buFont typeface="Arial" panose="020B0604020202020204" pitchFamily="34" charset="0"/>
              <a:buChar char="•"/>
            </a:pPr>
            <a:r>
              <a:rPr lang="en-US" sz="2600" b="1" dirty="0"/>
              <a:t>The use of advanced technologies, including blockchain analytics, machine learning, and automation, is a common theme in these cases.</a:t>
            </a:r>
          </a:p>
          <a:p>
            <a:pPr marL="457200" indent="-457200">
              <a:spcBef>
                <a:spcPts val="1200"/>
              </a:spcBef>
              <a:spcAft>
                <a:spcPts val="600"/>
              </a:spcAft>
              <a:buFont typeface="Arial" panose="020B0604020202020204" pitchFamily="34" charset="0"/>
              <a:buChar char="•"/>
            </a:pPr>
            <a:r>
              <a:rPr lang="en-US" sz="2600" b="1" dirty="0"/>
              <a:t>Collaboration between fintech firms, financial institutions, and regulatory bodies is crucial for effective implementation and compliance.</a:t>
            </a:r>
          </a:p>
          <a:p>
            <a:pPr marL="457200" indent="-457200">
              <a:spcBef>
                <a:spcPts val="1200"/>
              </a:spcBef>
              <a:spcAft>
                <a:spcPts val="600"/>
              </a:spcAft>
              <a:buFont typeface="Arial" panose="020B0604020202020204" pitchFamily="34" charset="0"/>
              <a:buChar char="•"/>
            </a:pPr>
            <a:r>
              <a:rPr lang="en-US" sz="2600" b="1" dirty="0"/>
              <a:t>Ongoing monitoring and adaptability to regulatory changes are essential components of successful fintech solutions in regulatory services.</a:t>
            </a:r>
          </a:p>
        </p:txBody>
      </p:sp>
    </p:spTree>
    <p:extLst>
      <p:ext uri="{BB962C8B-B14F-4D97-AF65-F5344CB8AC3E}">
        <p14:creationId xmlns:p14="http://schemas.microsoft.com/office/powerpoint/2010/main" val="19868901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EA7F1B1-BBC0-94EC-92E4-29B981DE10DF}"/>
              </a:ext>
            </a:extLst>
          </p:cNvPr>
          <p:cNvSpPr txBox="1"/>
          <p:nvPr/>
        </p:nvSpPr>
        <p:spPr>
          <a:xfrm>
            <a:off x="0" y="2090057"/>
            <a:ext cx="10940143" cy="4304320"/>
          </a:xfrm>
          <a:prstGeom prst="rect">
            <a:avLst/>
          </a:prstGeom>
          <a:noFill/>
        </p:spPr>
        <p:txBody>
          <a:bodyPr wrap="square">
            <a:spAutoFit/>
          </a:bodyPr>
          <a:lstStyle/>
          <a:p>
            <a:pPr lvl="1">
              <a:spcBef>
                <a:spcPts val="600"/>
              </a:spcBef>
              <a:spcAft>
                <a:spcPts val="600"/>
              </a:spcAft>
            </a:pPr>
            <a:r>
              <a:rPr lang="en-US" sz="3200" b="1" i="0" dirty="0">
                <a:effectLst/>
                <a:latin typeface="Söhne"/>
              </a:rPr>
              <a:t>Comparison of Fintech regulatory frameworks in different countries.</a:t>
            </a:r>
          </a:p>
          <a:p>
            <a:pPr marL="742950" lvl="1" indent="-285750">
              <a:lnSpc>
                <a:spcPct val="114000"/>
              </a:lnSpc>
              <a:spcBef>
                <a:spcPts val="600"/>
              </a:spcBef>
              <a:spcAft>
                <a:spcPts val="600"/>
              </a:spcAft>
              <a:buFont typeface="Arial" panose="020B0604020202020204" pitchFamily="34" charset="0"/>
              <a:buChar char="•"/>
            </a:pPr>
            <a:r>
              <a:rPr lang="en-US" sz="2800" b="1" dirty="0"/>
              <a:t>The European Union has harmonized regulations across member states through initiatives like PSD2 and GDPR. The UK has embraced fintech through regulatory initiatives like the Financial Conduct Authority's sandbox and Open Banking regulations.</a:t>
            </a:r>
          </a:p>
          <a:p>
            <a:pPr marL="742950" lvl="1" indent="-285750">
              <a:lnSpc>
                <a:spcPct val="114000"/>
              </a:lnSpc>
              <a:spcBef>
                <a:spcPts val="600"/>
              </a:spcBef>
              <a:spcAft>
                <a:spcPts val="600"/>
              </a:spcAft>
              <a:buFont typeface="Arial" panose="020B0604020202020204" pitchFamily="34" charset="0"/>
              <a:buChar char="•"/>
            </a:pPr>
            <a:r>
              <a:rPr lang="en-US" sz="2800" b="1" dirty="0"/>
              <a:t> Singapore has a progressive regulatory approach, with the Monetary Authority of Singapore (MAS) leading the way. </a:t>
            </a:r>
          </a:p>
        </p:txBody>
      </p:sp>
      <p:sp>
        <p:nvSpPr>
          <p:cNvPr id="7" name="Content Placeholder 1">
            <a:extLst>
              <a:ext uri="{FF2B5EF4-FFF2-40B4-BE49-F238E27FC236}">
                <a16:creationId xmlns:a16="http://schemas.microsoft.com/office/drawing/2014/main" id="{BA47186B-B6D2-731D-493A-BDF1BA77C312}"/>
              </a:ext>
            </a:extLst>
          </p:cNvPr>
          <p:cNvSpPr>
            <a:spLocks noGrp="1"/>
          </p:cNvSpPr>
          <p:nvPr>
            <p:ph idx="1"/>
          </p:nvPr>
        </p:nvSpPr>
        <p:spPr>
          <a:xfrm>
            <a:off x="98613" y="152961"/>
            <a:ext cx="8996922"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Global Regulatory Perspectives on Fintech</a:t>
            </a:r>
          </a:p>
          <a:p>
            <a:pPr marL="457200" lvl="1" indent="0">
              <a:lnSpc>
                <a:spcPct val="120000"/>
              </a:lnSpc>
              <a:spcBef>
                <a:spcPts val="1200"/>
              </a:spcBef>
              <a:spcAft>
                <a:spcPts val="600"/>
              </a:spcAft>
              <a:buNone/>
            </a:pPr>
            <a:endParaRPr lang="en-US" sz="4000" b="1" dirty="0">
              <a:solidFill>
                <a:schemeClr val="accent4">
                  <a:lumMod val="60000"/>
                  <a:lumOff val="40000"/>
                </a:schemeClr>
              </a:solidFill>
            </a:endParaRPr>
          </a:p>
        </p:txBody>
      </p:sp>
    </p:spTree>
    <p:extLst>
      <p:ext uri="{BB962C8B-B14F-4D97-AF65-F5344CB8AC3E}">
        <p14:creationId xmlns:p14="http://schemas.microsoft.com/office/powerpoint/2010/main" val="22649527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EA7F1B1-BBC0-94EC-92E4-29B981DE10DF}"/>
              </a:ext>
            </a:extLst>
          </p:cNvPr>
          <p:cNvSpPr txBox="1"/>
          <p:nvPr/>
        </p:nvSpPr>
        <p:spPr>
          <a:xfrm>
            <a:off x="0" y="2139043"/>
            <a:ext cx="10940143" cy="4482446"/>
          </a:xfrm>
          <a:prstGeom prst="rect">
            <a:avLst/>
          </a:prstGeom>
          <a:noFill/>
        </p:spPr>
        <p:txBody>
          <a:bodyPr wrap="square">
            <a:spAutoFit/>
          </a:bodyPr>
          <a:lstStyle/>
          <a:p>
            <a:pPr lvl="1">
              <a:spcBef>
                <a:spcPts val="1200"/>
              </a:spcBef>
              <a:spcAft>
                <a:spcPts val="600"/>
              </a:spcAft>
            </a:pPr>
            <a:r>
              <a:rPr lang="en-US" sz="3200" b="1" dirty="0">
                <a:latin typeface="Söhne"/>
              </a:rPr>
              <a:t>Comparison of Fintech regulatory frameworks in </a:t>
            </a:r>
          </a:p>
          <a:p>
            <a:pPr lvl="1">
              <a:spcBef>
                <a:spcPts val="1200"/>
              </a:spcBef>
              <a:spcAft>
                <a:spcPts val="600"/>
              </a:spcAft>
            </a:pPr>
            <a:r>
              <a:rPr lang="en-US" sz="3200" b="1" dirty="0">
                <a:latin typeface="Söhne"/>
              </a:rPr>
              <a:t>different countries.</a:t>
            </a:r>
          </a:p>
          <a:p>
            <a:pPr marL="800100" lvl="1" indent="-342900">
              <a:lnSpc>
                <a:spcPct val="150000"/>
              </a:lnSpc>
              <a:spcBef>
                <a:spcPts val="1200"/>
              </a:spcBef>
              <a:spcAft>
                <a:spcPts val="600"/>
              </a:spcAft>
              <a:buFont typeface="Arial" panose="020B0604020202020204" pitchFamily="34" charset="0"/>
              <a:buChar char="•"/>
            </a:pPr>
            <a:r>
              <a:rPr lang="en-US" sz="2400" b="1" dirty="0"/>
              <a:t>The U.S. has a fragmented regulatory framework, with multiple federal and state agencies involved. </a:t>
            </a:r>
          </a:p>
          <a:p>
            <a:pPr marL="800100" lvl="1" indent="-342900">
              <a:lnSpc>
                <a:spcPct val="150000"/>
              </a:lnSpc>
              <a:spcBef>
                <a:spcPts val="1200"/>
              </a:spcBef>
              <a:spcAft>
                <a:spcPts val="600"/>
              </a:spcAft>
              <a:buFont typeface="Arial" panose="020B0604020202020204" pitchFamily="34" charset="0"/>
              <a:buChar char="•"/>
            </a:pPr>
            <a:r>
              <a:rPr lang="en-US" sz="2400" b="1" dirty="0"/>
              <a:t>The Office of the Comptroller of the Currency (OCC) has shown interest in fintech, offering a special-purpose national bank charter for fintech companies. </a:t>
            </a:r>
          </a:p>
        </p:txBody>
      </p:sp>
      <p:sp>
        <p:nvSpPr>
          <p:cNvPr id="3" name="Content Placeholder 1">
            <a:extLst>
              <a:ext uri="{FF2B5EF4-FFF2-40B4-BE49-F238E27FC236}">
                <a16:creationId xmlns:a16="http://schemas.microsoft.com/office/drawing/2014/main" id="{C04D8A7A-30C0-7350-B5CE-11429FBFADF9}"/>
              </a:ext>
            </a:extLst>
          </p:cNvPr>
          <p:cNvSpPr>
            <a:spLocks noGrp="1"/>
          </p:cNvSpPr>
          <p:nvPr>
            <p:ph idx="1"/>
          </p:nvPr>
        </p:nvSpPr>
        <p:spPr>
          <a:xfrm>
            <a:off x="314324" y="314326"/>
            <a:ext cx="9878395"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Global Regulatory Perspectives on Fintech</a:t>
            </a:r>
          </a:p>
          <a:p>
            <a:pPr marL="457200" lvl="1" indent="0">
              <a:lnSpc>
                <a:spcPct val="120000"/>
              </a:lnSpc>
              <a:spcBef>
                <a:spcPts val="1200"/>
              </a:spcBef>
              <a:spcAft>
                <a:spcPts val="600"/>
              </a:spcAft>
              <a:buNone/>
            </a:pPr>
            <a:endParaRPr lang="en-US" sz="4000" b="1" dirty="0">
              <a:solidFill>
                <a:schemeClr val="accent4">
                  <a:lumMod val="60000"/>
                  <a:lumOff val="40000"/>
                </a:schemeClr>
              </a:solidFill>
            </a:endParaRPr>
          </a:p>
        </p:txBody>
      </p:sp>
    </p:spTree>
    <p:extLst>
      <p:ext uri="{BB962C8B-B14F-4D97-AF65-F5344CB8AC3E}">
        <p14:creationId xmlns:p14="http://schemas.microsoft.com/office/powerpoint/2010/main" val="15641118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63310" y="2159455"/>
            <a:ext cx="10587078" cy="1269545"/>
          </a:xfrm>
        </p:spPr>
        <p:txBody>
          <a:bodyPr>
            <a:normAutofit/>
          </a:bodyPr>
          <a:lstStyle/>
          <a:p>
            <a:pPr marL="457200" lvl="1" indent="0">
              <a:spcBef>
                <a:spcPts val="1200"/>
              </a:spcBef>
              <a:spcAft>
                <a:spcPts val="600"/>
              </a:spcAft>
              <a:buNone/>
            </a:pPr>
            <a:r>
              <a:rPr lang="en-US" sz="3200" b="1" i="0" dirty="0">
                <a:solidFill>
                  <a:schemeClr val="tx1"/>
                </a:solidFill>
                <a:effectLst/>
                <a:latin typeface="Söhne"/>
              </a:rPr>
              <a:t>Comparison of Fintech regulatory frameworks in different countries.</a:t>
            </a:r>
          </a:p>
        </p:txBody>
      </p:sp>
      <p:sp>
        <p:nvSpPr>
          <p:cNvPr id="4" name="TextBox 3">
            <a:extLst>
              <a:ext uri="{FF2B5EF4-FFF2-40B4-BE49-F238E27FC236}">
                <a16:creationId xmlns:a16="http://schemas.microsoft.com/office/drawing/2014/main" id="{CEA7F1B1-BBC0-94EC-92E4-29B981DE10DF}"/>
              </a:ext>
            </a:extLst>
          </p:cNvPr>
          <p:cNvSpPr txBox="1"/>
          <p:nvPr/>
        </p:nvSpPr>
        <p:spPr>
          <a:xfrm>
            <a:off x="-194662" y="3429000"/>
            <a:ext cx="12053888" cy="2708434"/>
          </a:xfrm>
          <a:prstGeom prst="rect">
            <a:avLst/>
          </a:prstGeom>
          <a:noFill/>
        </p:spPr>
        <p:txBody>
          <a:bodyPr wrap="square">
            <a:spAutoFit/>
          </a:bodyPr>
          <a:lstStyle/>
          <a:p>
            <a:pPr marL="742950" lvl="1" indent="-285750">
              <a:spcBef>
                <a:spcPts val="600"/>
              </a:spcBef>
              <a:spcAft>
                <a:spcPts val="600"/>
              </a:spcAft>
              <a:buFont typeface="Arial" panose="020B0604020202020204" pitchFamily="34" charset="0"/>
              <a:buChar char="•"/>
            </a:pPr>
            <a:r>
              <a:rPr lang="en-US" sz="3200" b="1" dirty="0"/>
              <a:t>China has rapidly adopted fintech, with major technology companies playing a significant role. </a:t>
            </a:r>
          </a:p>
          <a:p>
            <a:pPr marL="742950" lvl="1" indent="-285750">
              <a:spcBef>
                <a:spcPts val="600"/>
              </a:spcBef>
              <a:spcAft>
                <a:spcPts val="600"/>
              </a:spcAft>
              <a:buFont typeface="Arial" panose="020B0604020202020204" pitchFamily="34" charset="0"/>
              <a:buChar char="•"/>
            </a:pPr>
            <a:r>
              <a:rPr lang="en-US" sz="3200" b="1" dirty="0"/>
              <a:t>Australia has adopted Open Banking and supports innovation in financial services. Japan recognizes fintech's importance and is working to create a supportive environment. </a:t>
            </a:r>
          </a:p>
        </p:txBody>
      </p:sp>
      <p:sp>
        <p:nvSpPr>
          <p:cNvPr id="3" name="Content Placeholder 1">
            <a:extLst>
              <a:ext uri="{FF2B5EF4-FFF2-40B4-BE49-F238E27FC236}">
                <a16:creationId xmlns:a16="http://schemas.microsoft.com/office/drawing/2014/main" id="{D8C3592A-6E46-0722-F4E0-AC2231E85304}"/>
              </a:ext>
            </a:extLst>
          </p:cNvPr>
          <p:cNvSpPr txBox="1">
            <a:spLocks/>
          </p:cNvSpPr>
          <p:nvPr/>
        </p:nvSpPr>
        <p:spPr>
          <a:xfrm>
            <a:off x="314324" y="314326"/>
            <a:ext cx="8843963" cy="16764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bg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bg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bg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20000"/>
              </a:lnSpc>
              <a:spcBef>
                <a:spcPts val="1200"/>
              </a:spcBef>
              <a:spcAft>
                <a:spcPts val="600"/>
              </a:spcAft>
              <a:buFont typeface="Arial" panose="020B0604020202020204" pitchFamily="34" charset="0"/>
              <a:buNone/>
            </a:pPr>
            <a:r>
              <a:rPr lang="en-US" sz="4000" b="1" dirty="0">
                <a:solidFill>
                  <a:schemeClr val="accent4">
                    <a:lumMod val="60000"/>
                    <a:lumOff val="40000"/>
                  </a:schemeClr>
                </a:solidFill>
              </a:rPr>
              <a:t>Global Regulatory Perspectives on Fintech</a:t>
            </a:r>
          </a:p>
        </p:txBody>
      </p:sp>
    </p:spTree>
    <p:extLst>
      <p:ext uri="{BB962C8B-B14F-4D97-AF65-F5344CB8AC3E}">
        <p14:creationId xmlns:p14="http://schemas.microsoft.com/office/powerpoint/2010/main" val="13103532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105005" y="1453100"/>
            <a:ext cx="11410236" cy="1269545"/>
          </a:xfrm>
        </p:spPr>
        <p:txBody>
          <a:bodyPr>
            <a:normAutofit/>
          </a:bodyPr>
          <a:lstStyle/>
          <a:p>
            <a:pPr lvl="1">
              <a:spcBef>
                <a:spcPts val="1200"/>
              </a:spcBef>
              <a:spcAft>
                <a:spcPts val="600"/>
              </a:spcAft>
            </a:pPr>
            <a:r>
              <a:rPr lang="en-US" sz="4000" b="1" i="0" dirty="0">
                <a:solidFill>
                  <a:schemeClr val="tx1"/>
                </a:solidFill>
                <a:effectLst/>
                <a:latin typeface="Söhne"/>
              </a:rPr>
              <a:t>Comparison of Fintech regulatory frameworks in different countries.</a:t>
            </a:r>
          </a:p>
        </p:txBody>
      </p:sp>
      <p:sp>
        <p:nvSpPr>
          <p:cNvPr id="4" name="TextBox 3">
            <a:extLst>
              <a:ext uri="{FF2B5EF4-FFF2-40B4-BE49-F238E27FC236}">
                <a16:creationId xmlns:a16="http://schemas.microsoft.com/office/drawing/2014/main" id="{CEA7F1B1-BBC0-94EC-92E4-29B981DE10DF}"/>
              </a:ext>
            </a:extLst>
          </p:cNvPr>
          <p:cNvSpPr txBox="1"/>
          <p:nvPr/>
        </p:nvSpPr>
        <p:spPr>
          <a:xfrm>
            <a:off x="46495" y="2848513"/>
            <a:ext cx="11410236" cy="2909130"/>
          </a:xfrm>
          <a:prstGeom prst="rect">
            <a:avLst/>
          </a:prstGeom>
          <a:noFill/>
        </p:spPr>
        <p:txBody>
          <a:bodyPr wrap="square">
            <a:spAutoFit/>
          </a:bodyPr>
          <a:lstStyle/>
          <a:p>
            <a:pPr marL="742950" lvl="1" indent="-285750">
              <a:lnSpc>
                <a:spcPct val="200000"/>
              </a:lnSpc>
              <a:spcBef>
                <a:spcPts val="600"/>
              </a:spcBef>
              <a:spcAft>
                <a:spcPts val="600"/>
              </a:spcAft>
              <a:buFont typeface="Arial" panose="020B0604020202020204" pitchFamily="34" charset="0"/>
              <a:buChar char="•"/>
            </a:pPr>
            <a:r>
              <a:rPr lang="en-US" sz="3200" b="1" dirty="0"/>
              <a:t>India's regulatory bodies oversee fintech, with initiatives like the Unified Payments Interface (UPI) and regulatory sandboxes aiming to encourage innovation.</a:t>
            </a:r>
          </a:p>
        </p:txBody>
      </p:sp>
      <p:sp>
        <p:nvSpPr>
          <p:cNvPr id="3" name="Content Placeholder 1">
            <a:extLst>
              <a:ext uri="{FF2B5EF4-FFF2-40B4-BE49-F238E27FC236}">
                <a16:creationId xmlns:a16="http://schemas.microsoft.com/office/drawing/2014/main" id="{607A16F9-0572-9655-E44A-254648A1B046}"/>
              </a:ext>
            </a:extLst>
          </p:cNvPr>
          <p:cNvSpPr txBox="1">
            <a:spLocks/>
          </p:cNvSpPr>
          <p:nvPr/>
        </p:nvSpPr>
        <p:spPr>
          <a:xfrm>
            <a:off x="314324" y="314326"/>
            <a:ext cx="9878395" cy="107018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bg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bg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bg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20000"/>
              </a:lnSpc>
              <a:spcBef>
                <a:spcPts val="1200"/>
              </a:spcBef>
              <a:spcAft>
                <a:spcPts val="600"/>
              </a:spcAft>
              <a:buFont typeface="Arial" panose="020B0604020202020204" pitchFamily="34" charset="0"/>
              <a:buNone/>
            </a:pPr>
            <a:r>
              <a:rPr lang="en-US" sz="4000" b="1" dirty="0">
                <a:solidFill>
                  <a:schemeClr val="accent4">
                    <a:lumMod val="60000"/>
                    <a:lumOff val="40000"/>
                  </a:schemeClr>
                </a:solidFill>
              </a:rPr>
              <a:t>Global Regulatory Perspectives on Fintech</a:t>
            </a:r>
          </a:p>
          <a:p>
            <a:pPr marL="457200" lvl="1" indent="0">
              <a:lnSpc>
                <a:spcPct val="120000"/>
              </a:lnSpc>
              <a:spcBef>
                <a:spcPts val="1200"/>
              </a:spcBef>
              <a:spcAft>
                <a:spcPts val="600"/>
              </a:spcAft>
              <a:buFont typeface="Arial" panose="020B0604020202020204" pitchFamily="34" charset="0"/>
              <a:buNone/>
            </a:pPr>
            <a:endParaRPr lang="en-US" sz="4000" b="1" dirty="0">
              <a:solidFill>
                <a:schemeClr val="accent4">
                  <a:lumMod val="60000"/>
                  <a:lumOff val="40000"/>
                </a:schemeClr>
              </a:solidFill>
            </a:endParaRPr>
          </a:p>
        </p:txBody>
      </p:sp>
    </p:spTree>
    <p:extLst>
      <p:ext uri="{BB962C8B-B14F-4D97-AF65-F5344CB8AC3E}">
        <p14:creationId xmlns:p14="http://schemas.microsoft.com/office/powerpoint/2010/main" val="41266021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485503" y="1695683"/>
            <a:ext cx="10515600" cy="652463"/>
          </a:xfrm>
        </p:spPr>
        <p:txBody>
          <a:bodyPr>
            <a:normAutofit fontScale="70000" lnSpcReduction="20000"/>
          </a:bodyPr>
          <a:lstStyle/>
          <a:p>
            <a:pPr marL="0" indent="0">
              <a:buNone/>
            </a:pPr>
            <a:r>
              <a:rPr lang="en-US" sz="3200" b="1" dirty="0">
                <a:solidFill>
                  <a:schemeClr val="tx1"/>
                </a:solidFill>
              </a:rPr>
              <a:t> </a:t>
            </a:r>
            <a:r>
              <a:rPr lang="en-US" sz="3600" dirty="0">
                <a:solidFill>
                  <a:schemeClr val="tx1"/>
                </a:solidFill>
              </a:rPr>
              <a:t>How different jurisdictions are adapting to Fintech in regulatory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767891" y="2576499"/>
            <a:ext cx="10016650" cy="2831544"/>
          </a:xfrm>
          <a:prstGeom prst="rect">
            <a:avLst/>
          </a:prstGeom>
          <a:noFill/>
        </p:spPr>
        <p:txBody>
          <a:bodyPr wrap="square">
            <a:spAutoFit/>
          </a:bodyPr>
          <a:lstStyle/>
          <a:p>
            <a:pPr algn="l">
              <a:spcBef>
                <a:spcPts val="600"/>
              </a:spcBef>
              <a:spcAft>
                <a:spcPts val="600"/>
              </a:spcAft>
              <a:buFont typeface="Arial" panose="020B0604020202020204" pitchFamily="34" charset="0"/>
              <a:buChar char="•"/>
            </a:pPr>
            <a:r>
              <a:rPr lang="en-US" sz="2800" b="1" i="0" dirty="0">
                <a:effectLst/>
                <a:latin typeface="Söhne"/>
              </a:rPr>
              <a:t>Fintech firms face challenges in cross-border compliance, regulatory coordination, and emerging technologies like blockchain and cryptocurrencies. </a:t>
            </a:r>
          </a:p>
          <a:p>
            <a:pPr algn="l">
              <a:spcBef>
                <a:spcPts val="600"/>
              </a:spcBef>
              <a:spcAft>
                <a:spcPts val="600"/>
              </a:spcAft>
              <a:buFont typeface="Arial" panose="020B0604020202020204" pitchFamily="34" charset="0"/>
              <a:buChar char="•"/>
            </a:pPr>
            <a:r>
              <a:rPr lang="en-US" sz="2800" b="1" i="0" dirty="0">
                <a:effectLst/>
                <a:latin typeface="Söhne"/>
              </a:rPr>
              <a:t>The global regulatory landscape balances innovation, stability, consumer protection, and financial integrity, with common principles promoting innovation and regulatory compliance.</a:t>
            </a:r>
            <a:endParaRPr lang="en-US" sz="2800" b="0" i="0" dirty="0">
              <a:effectLst/>
              <a:latin typeface="Söhne"/>
            </a:endParaRPr>
          </a:p>
        </p:txBody>
      </p:sp>
      <p:sp>
        <p:nvSpPr>
          <p:cNvPr id="6" name="Content Placeholder 1">
            <a:extLst>
              <a:ext uri="{FF2B5EF4-FFF2-40B4-BE49-F238E27FC236}">
                <a16:creationId xmlns:a16="http://schemas.microsoft.com/office/drawing/2014/main" id="{767A861D-1A3E-3781-2335-94A0CA7541CB}"/>
              </a:ext>
            </a:extLst>
          </p:cNvPr>
          <p:cNvSpPr txBox="1">
            <a:spLocks/>
          </p:cNvSpPr>
          <p:nvPr/>
        </p:nvSpPr>
        <p:spPr>
          <a:xfrm>
            <a:off x="-163286" y="314326"/>
            <a:ext cx="9321573" cy="126954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bg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bg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bg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ts val="1200"/>
              </a:spcBef>
              <a:spcAft>
                <a:spcPts val="600"/>
              </a:spcAft>
              <a:buNone/>
            </a:pPr>
            <a:r>
              <a:rPr lang="en-US" sz="4000" b="1" dirty="0">
                <a:solidFill>
                  <a:schemeClr val="accent4">
                    <a:lumMod val="60000"/>
                    <a:lumOff val="40000"/>
                  </a:schemeClr>
                </a:solidFill>
              </a:rPr>
              <a:t>Comparison of Fintech regulatory frameworks in different countries.</a:t>
            </a:r>
          </a:p>
        </p:txBody>
      </p:sp>
    </p:spTree>
    <p:extLst>
      <p:ext uri="{BB962C8B-B14F-4D97-AF65-F5344CB8AC3E}">
        <p14:creationId xmlns:p14="http://schemas.microsoft.com/office/powerpoint/2010/main" val="9591551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8868591" cy="926325"/>
          </a:xfrm>
        </p:spPr>
        <p:txBody>
          <a:bodyPr>
            <a:noAutofit/>
          </a:bodyPr>
          <a:lstStyle/>
          <a:p>
            <a:pPr marL="457200" lvl="1" algn="l" rtl="0">
              <a:lnSpc>
                <a:spcPct val="90000"/>
              </a:lnSpc>
              <a:spcBef>
                <a:spcPts val="1200"/>
              </a:spcBef>
              <a:spcAft>
                <a:spcPts val="600"/>
              </a:spcAft>
            </a:pPr>
            <a:r>
              <a:rPr lang="en-US" sz="4000" b="1" kern="1200" dirty="0">
                <a:solidFill>
                  <a:schemeClr val="accent4">
                    <a:lumMod val="60000"/>
                    <a:lumOff val="40000"/>
                  </a:schemeClr>
                </a:solidFill>
                <a:latin typeface="Calibri" panose="020F0502020204030204" pitchFamily="34" charset="0"/>
                <a:ea typeface="+mn-ea"/>
                <a:cs typeface="Calibri" panose="020F0502020204030204" pitchFamily="34" charset="0"/>
              </a:rPr>
              <a:t>Impact of Fintech on Regulatory Policy Development</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80421" y="1983786"/>
            <a:ext cx="10158549" cy="4832092"/>
          </a:xfrm>
          <a:prstGeom prst="rect">
            <a:avLst/>
          </a:prstGeom>
          <a:noFill/>
        </p:spPr>
        <p:txBody>
          <a:bodyPr wrap="square">
            <a:spAutoFit/>
          </a:bodyPr>
          <a:lstStyle/>
          <a:p>
            <a:pPr marL="457200" indent="-457200" algn="l">
              <a:buFont typeface="Arial" panose="020B0604020202020204" pitchFamily="34" charset="0"/>
              <a:buChar char="•"/>
            </a:pPr>
            <a:r>
              <a:rPr lang="en-US" sz="2800" b="1" dirty="0">
                <a:latin typeface="Söhne"/>
              </a:rPr>
              <a:t>Fintech's rapid evolution has led to increased regulatory agility, data-driven regulation, and a focus on cybersecurity and data privacy.</a:t>
            </a:r>
          </a:p>
          <a:p>
            <a:pPr marL="457200" indent="-457200" algn="l">
              <a:buFont typeface="Arial" panose="020B0604020202020204" pitchFamily="34" charset="0"/>
              <a:buChar char="•"/>
            </a:pPr>
            <a:endParaRPr lang="en-US" sz="2800" b="1" dirty="0">
              <a:latin typeface="Söhne"/>
            </a:endParaRPr>
          </a:p>
          <a:p>
            <a:pPr marL="457200" indent="-457200" algn="l">
              <a:buFont typeface="Arial" panose="020B0604020202020204" pitchFamily="34" charset="0"/>
              <a:buChar char="•"/>
            </a:pPr>
            <a:r>
              <a:rPr lang="en-US" sz="2800" b="1" dirty="0">
                <a:latin typeface="Söhne"/>
              </a:rPr>
              <a:t>Traditional regulatory frameworks struggle to keep pace with technological change, leading regulators to adopt flexible approaches like regulatory sandboxes.</a:t>
            </a:r>
          </a:p>
          <a:p>
            <a:pPr marL="457200" indent="-457200" algn="l">
              <a:buFont typeface="Arial" panose="020B0604020202020204" pitchFamily="34" charset="0"/>
              <a:buChar char="•"/>
            </a:pPr>
            <a:endParaRPr lang="en-US" sz="2800" b="1" dirty="0">
              <a:latin typeface="Söhne"/>
            </a:endParaRPr>
          </a:p>
          <a:p>
            <a:pPr marL="457200" indent="-457200" algn="l">
              <a:buFont typeface="Arial" panose="020B0604020202020204" pitchFamily="34" charset="0"/>
              <a:buChar char="•"/>
            </a:pPr>
            <a:r>
              <a:rPr lang="en-US" sz="2800" b="1" dirty="0">
                <a:latin typeface="Söhne"/>
              </a:rPr>
              <a:t> Fintech also relies heavily on data analytics, AI, and machine learning for real-time monitoring and informed decision-making.</a:t>
            </a:r>
          </a:p>
        </p:txBody>
      </p:sp>
      <p:sp>
        <p:nvSpPr>
          <p:cNvPr id="6" name="Content Placeholder 1">
            <a:extLst>
              <a:ext uri="{FF2B5EF4-FFF2-40B4-BE49-F238E27FC236}">
                <a16:creationId xmlns:a16="http://schemas.microsoft.com/office/drawing/2014/main" id="{06C9BD4D-0D8D-2C3A-4A37-93B75BA3D69D}"/>
              </a:ext>
            </a:extLst>
          </p:cNvPr>
          <p:cNvSpPr txBox="1">
            <a:spLocks/>
          </p:cNvSpPr>
          <p:nvPr/>
        </p:nvSpPr>
        <p:spPr>
          <a:xfrm>
            <a:off x="259079" y="1380629"/>
            <a:ext cx="11309873" cy="672289"/>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bg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bg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bg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solidFill>
                  <a:schemeClr val="tx1"/>
                </a:solidFill>
              </a:rPr>
              <a:t>Influence of Fintech on the creation and modification of financial </a:t>
            </a:r>
            <a:r>
              <a:rPr lang="en-US" sz="3200" dirty="0">
                <a:solidFill>
                  <a:schemeClr val="tx1"/>
                </a:solidFill>
              </a:rPr>
              <a:t>regulations.</a:t>
            </a:r>
          </a:p>
        </p:txBody>
      </p:sp>
    </p:spTree>
    <p:extLst>
      <p:ext uri="{BB962C8B-B14F-4D97-AF65-F5344CB8AC3E}">
        <p14:creationId xmlns:p14="http://schemas.microsoft.com/office/powerpoint/2010/main" val="28885007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73380" y="1600335"/>
            <a:ext cx="10515600" cy="652463"/>
          </a:xfrm>
        </p:spPr>
        <p:txBody>
          <a:bodyPr>
            <a:normAutofit fontScale="70000" lnSpcReduction="20000"/>
          </a:bodyPr>
          <a:lstStyle/>
          <a:p>
            <a:pPr marL="0" indent="0">
              <a:buNone/>
            </a:pPr>
            <a:r>
              <a:rPr lang="en-US" sz="3300" dirty="0">
                <a:solidFill>
                  <a:schemeClr val="tx1"/>
                </a:solidFill>
              </a:rPr>
              <a:t>Influence of Fintech on the creation and modification of financial </a:t>
            </a:r>
            <a:r>
              <a:rPr lang="en-US" sz="3400" dirty="0">
                <a:solidFill>
                  <a:schemeClr val="tx1"/>
                </a:solidFill>
              </a:rPr>
              <a:t>regulations.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latin typeface="Calibri" panose="020F0502020204030204" pitchFamily="34" charset="0"/>
                <a:ea typeface="+mn-ea"/>
                <a:cs typeface="Calibri" panose="020F0502020204030204" pitchFamily="34" charset="0"/>
              </a:rPr>
              <a:t>Impact of Fintech on Regulatory Policy Development</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89462" y="2375992"/>
            <a:ext cx="10029232" cy="3108543"/>
          </a:xfrm>
          <a:prstGeom prst="rect">
            <a:avLst/>
          </a:prstGeom>
          <a:noFill/>
        </p:spPr>
        <p:txBody>
          <a:bodyPr wrap="square">
            <a:spAutoFit/>
          </a:bodyPr>
          <a:lstStyle/>
          <a:p>
            <a:pPr marL="457200" indent="-457200" algn="l">
              <a:buFont typeface="Arial" panose="020B0604020202020204" pitchFamily="34" charset="0"/>
              <a:buChar char="•"/>
            </a:pPr>
            <a:r>
              <a:rPr lang="en-US" sz="2800" b="1" dirty="0">
                <a:latin typeface="Söhne"/>
              </a:rPr>
              <a:t>Fintech innovations are driving economic growth and financial inclusion, prompting regulators to encourage responsible innovation</a:t>
            </a:r>
          </a:p>
          <a:p>
            <a:pPr algn="l"/>
            <a:endParaRPr lang="en-US" sz="2800" b="1" dirty="0">
              <a:latin typeface="Söhne"/>
            </a:endParaRPr>
          </a:p>
          <a:p>
            <a:pPr marL="457200" indent="-457200" algn="l">
              <a:buFont typeface="Arial" panose="020B0604020202020204" pitchFamily="34" charset="0"/>
              <a:buChar char="•"/>
            </a:pPr>
            <a:r>
              <a:rPr lang="en-US" sz="2800" b="1" dirty="0">
                <a:latin typeface="Söhne"/>
              </a:rPr>
              <a:t> through measures like regulatory sandboxes and fast-track licensing. Cross-border regulatory coordination is also being considered to avoid regulatory arbitrage.</a:t>
            </a:r>
          </a:p>
        </p:txBody>
      </p:sp>
    </p:spTree>
    <p:extLst>
      <p:ext uri="{BB962C8B-B14F-4D97-AF65-F5344CB8AC3E}">
        <p14:creationId xmlns:p14="http://schemas.microsoft.com/office/powerpoint/2010/main" val="13440061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83171" y="1937287"/>
            <a:ext cx="11428381" cy="668309"/>
          </a:xfrm>
        </p:spPr>
        <p:txBody>
          <a:bodyPr>
            <a:normAutofit fontScale="55000" lnSpcReduction="20000"/>
          </a:bodyPr>
          <a:lstStyle/>
          <a:p>
            <a:pPr marL="0" indent="0" algn="l">
              <a:buNone/>
            </a:pPr>
            <a:r>
              <a:rPr lang="en-US" sz="4900" b="1" dirty="0">
                <a:solidFill>
                  <a:schemeClr val="tx1"/>
                </a:solidFill>
              </a:rPr>
              <a:t>Future Trends: Predictions on How Fintech Will Shape Regulatory Policies</a:t>
            </a:r>
            <a:br>
              <a:rPr lang="en-US" b="1" i="0" dirty="0">
                <a:solidFill>
                  <a:schemeClr val="tx1"/>
                </a:solidFill>
                <a:effectLst/>
                <a:latin typeface="Söhne"/>
              </a:rPr>
            </a:br>
            <a:endParaRPr lang="en-US" b="1" dirty="0">
              <a:solidFill>
                <a:schemeClr val="tx1"/>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283172" y="2877045"/>
            <a:ext cx="11625655" cy="3627211"/>
          </a:xfrm>
          <a:prstGeom prst="rect">
            <a:avLst/>
          </a:prstGeom>
          <a:noFill/>
        </p:spPr>
        <p:txBody>
          <a:bodyPr wrap="square">
            <a:spAutoFit/>
          </a:bodyPr>
          <a:lstStyle/>
          <a:p>
            <a:pPr marL="342900" indent="-342900" algn="l">
              <a:lnSpc>
                <a:spcPct val="114000"/>
              </a:lnSpc>
              <a:spcBef>
                <a:spcPts val="1200"/>
              </a:spcBef>
              <a:spcAft>
                <a:spcPts val="1200"/>
              </a:spcAft>
              <a:buFont typeface="Arial" panose="020B0604020202020204" pitchFamily="34" charset="0"/>
              <a:buChar char="•"/>
            </a:pPr>
            <a:r>
              <a:rPr lang="en-US" sz="2800" b="1" i="0" dirty="0">
                <a:effectLst/>
                <a:latin typeface="Söhne"/>
              </a:rPr>
              <a:t>Fintech trends predict that regulatory policies will be shaped by Central Bank Digital Currencies (CBDCs), decentralized finance, AI, explainability, and sustainability considerations. </a:t>
            </a:r>
          </a:p>
          <a:p>
            <a:pPr marL="342900" indent="-342900" algn="l">
              <a:lnSpc>
                <a:spcPct val="114000"/>
              </a:lnSpc>
              <a:spcBef>
                <a:spcPts val="1200"/>
              </a:spcBef>
              <a:spcAft>
                <a:spcPts val="1200"/>
              </a:spcAft>
              <a:buFont typeface="Arial" panose="020B0604020202020204" pitchFamily="34" charset="0"/>
              <a:buChar char="•"/>
            </a:pPr>
            <a:r>
              <a:rPr lang="en-US" sz="2800" b="1" i="0" dirty="0">
                <a:effectLst/>
                <a:latin typeface="Söhne"/>
              </a:rPr>
              <a:t>CBDCs will prompt regulatory policies to address digital currency issues, while decentralized finance will challenge traditional models.</a:t>
            </a:r>
          </a:p>
          <a:p>
            <a:pPr marL="342900" indent="-342900" algn="l">
              <a:lnSpc>
                <a:spcPct val="114000"/>
              </a:lnSpc>
              <a:spcBef>
                <a:spcPts val="1200"/>
              </a:spcBef>
              <a:spcAft>
                <a:spcPts val="1200"/>
              </a:spcAft>
              <a:buFont typeface="Arial" panose="020B0604020202020204" pitchFamily="34" charset="0"/>
              <a:buChar char="•"/>
            </a:pPr>
            <a:r>
              <a:rPr lang="en-US" sz="2800" b="1" i="0" dirty="0">
                <a:effectLst/>
                <a:latin typeface="Söhne"/>
              </a:rPr>
              <a:t> AI will emphasize transparency and accountability in decision-making.</a:t>
            </a:r>
            <a:endParaRPr lang="en-US" sz="2800" b="0" i="0" dirty="0">
              <a:effectLst/>
              <a:latin typeface="Söhne"/>
            </a:endParaRPr>
          </a:p>
        </p:txBody>
      </p:sp>
      <p:sp>
        <p:nvSpPr>
          <p:cNvPr id="7" name="Title 2">
            <a:extLst>
              <a:ext uri="{FF2B5EF4-FFF2-40B4-BE49-F238E27FC236}">
                <a16:creationId xmlns:a16="http://schemas.microsoft.com/office/drawing/2014/main" id="{AAD35003-B5B4-FEF9-18B9-6DC609886D8C}"/>
              </a:ext>
            </a:extLst>
          </p:cNvPr>
          <p:cNvSpPr txBox="1">
            <a:spLocks/>
          </p:cNvSpPr>
          <p:nvPr/>
        </p:nvSpPr>
        <p:spPr>
          <a:xfrm>
            <a:off x="-188579" y="371932"/>
            <a:ext cx="8868591" cy="92632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pPr marL="457200" lvl="1" algn="l" rtl="0">
              <a:lnSpc>
                <a:spcPct val="90000"/>
              </a:lnSpc>
              <a:spcBef>
                <a:spcPts val="1200"/>
              </a:spcBef>
              <a:spcAft>
                <a:spcPts val="600"/>
              </a:spcAft>
            </a:pPr>
            <a:r>
              <a:rPr lang="en-US" sz="4000" b="1" kern="1200" dirty="0">
                <a:solidFill>
                  <a:schemeClr val="accent4">
                    <a:lumMod val="60000"/>
                    <a:lumOff val="40000"/>
                  </a:schemeClr>
                </a:solidFill>
                <a:latin typeface="Calibri" panose="020F0502020204030204" pitchFamily="34" charset="0"/>
                <a:ea typeface="+mn-ea"/>
                <a:cs typeface="Calibri" panose="020F0502020204030204" pitchFamily="34" charset="0"/>
              </a:rPr>
              <a:t>Impact of Fintech on Regulatory Policy Development</a:t>
            </a:r>
          </a:p>
        </p:txBody>
      </p:sp>
    </p:spTree>
    <p:extLst>
      <p:ext uri="{BB962C8B-B14F-4D97-AF65-F5344CB8AC3E}">
        <p14:creationId xmlns:p14="http://schemas.microsoft.com/office/powerpoint/2010/main" val="9990143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66CB11B7-BB77-304D-5973-08FDFF8A73E5}"/>
              </a:ext>
            </a:extLst>
          </p:cNvPr>
          <p:cNvSpPr txBox="1"/>
          <p:nvPr/>
        </p:nvSpPr>
        <p:spPr>
          <a:xfrm>
            <a:off x="415290" y="2172780"/>
            <a:ext cx="11018520" cy="4231415"/>
          </a:xfrm>
          <a:prstGeom prst="rect">
            <a:avLst/>
          </a:prstGeom>
          <a:noFill/>
        </p:spPr>
        <p:txBody>
          <a:bodyPr wrap="square">
            <a:spAutoFit/>
          </a:bodyPr>
          <a:lstStyle/>
          <a:p>
            <a:pPr marL="342900" indent="-342900" algn="l">
              <a:lnSpc>
                <a:spcPct val="150000"/>
              </a:lnSpc>
              <a:buFont typeface="Arial" panose="020B0604020202020204" pitchFamily="34" charset="0"/>
              <a:buChar char="•"/>
            </a:pPr>
            <a:r>
              <a:rPr lang="en-US" sz="2600" b="1" i="0" dirty="0">
                <a:effectLst/>
                <a:latin typeface="Söhne"/>
              </a:rPr>
              <a:t>Regulatory sandboxes will evolve to test fintech solutions while maintaining oversight. </a:t>
            </a:r>
          </a:p>
          <a:p>
            <a:pPr marL="342900" indent="-342900" algn="l">
              <a:lnSpc>
                <a:spcPct val="150000"/>
              </a:lnSpc>
              <a:buFont typeface="Arial" panose="020B0604020202020204" pitchFamily="34" charset="0"/>
              <a:buChar char="•"/>
            </a:pPr>
            <a:r>
              <a:rPr lang="en-US" sz="2600" b="1" i="0" dirty="0">
                <a:effectLst/>
                <a:latin typeface="Söhne"/>
              </a:rPr>
              <a:t>Global standards for fintech regulation will intensify, promoting consistency across jurisdictions. </a:t>
            </a:r>
          </a:p>
          <a:p>
            <a:pPr marL="342900" indent="-342900" algn="l">
              <a:lnSpc>
                <a:spcPct val="150000"/>
              </a:lnSpc>
              <a:buFont typeface="Arial" panose="020B0604020202020204" pitchFamily="34" charset="0"/>
              <a:buChar char="•"/>
            </a:pPr>
            <a:r>
              <a:rPr lang="en-US" sz="2600" b="1" i="0" dirty="0">
                <a:effectLst/>
                <a:latin typeface="Söhne"/>
              </a:rPr>
              <a:t>Fintech's role in promoting financial inclusion will lead to inclusive policies. </a:t>
            </a:r>
          </a:p>
          <a:p>
            <a:pPr marL="342900" indent="-342900" algn="l">
              <a:lnSpc>
                <a:spcPct val="150000"/>
              </a:lnSpc>
              <a:buFont typeface="Arial" panose="020B0604020202020204" pitchFamily="34" charset="0"/>
              <a:buChar char="•"/>
            </a:pPr>
            <a:r>
              <a:rPr lang="en-US" sz="2600" b="1" i="0" dirty="0">
                <a:effectLst/>
                <a:latin typeface="Söhne"/>
              </a:rPr>
              <a:t>Advanced technologies will improve regulatory reporting, enhancing accuracy and efficiency.</a:t>
            </a:r>
            <a:endParaRPr lang="en-US" sz="2600" b="0" i="0" dirty="0">
              <a:effectLst/>
              <a:latin typeface="Söhne"/>
            </a:endParaRPr>
          </a:p>
        </p:txBody>
      </p:sp>
      <p:sp>
        <p:nvSpPr>
          <p:cNvPr id="4" name="Content Placeholder 1">
            <a:extLst>
              <a:ext uri="{FF2B5EF4-FFF2-40B4-BE49-F238E27FC236}">
                <a16:creationId xmlns:a16="http://schemas.microsoft.com/office/drawing/2014/main" id="{38C0641A-1BB5-5FD2-2EF4-39255BD9E20C}"/>
              </a:ext>
            </a:extLst>
          </p:cNvPr>
          <p:cNvSpPr txBox="1">
            <a:spLocks/>
          </p:cNvSpPr>
          <p:nvPr/>
        </p:nvSpPr>
        <p:spPr>
          <a:xfrm>
            <a:off x="415290" y="1434847"/>
            <a:ext cx="10515600" cy="652463"/>
          </a:xfrm>
          <a:prstGeom prst="rect">
            <a:avLst/>
          </a:prstGeom>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bg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bg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bg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4900" dirty="0">
                <a:solidFill>
                  <a:srgbClr val="FFFF00"/>
                </a:solidFill>
              </a:rPr>
              <a:t>Future Trends: Predictions on How Fintech Will Shape Regulatory Policies</a:t>
            </a:r>
            <a:br>
              <a:rPr lang="en-US" dirty="0">
                <a:latin typeface="Söhne"/>
              </a:rPr>
            </a:br>
            <a:endParaRPr lang="en-US" dirty="0">
              <a:solidFill>
                <a:srgbClr val="FFFF00"/>
              </a:solidFill>
            </a:endParaRPr>
          </a:p>
        </p:txBody>
      </p:sp>
      <p:sp>
        <p:nvSpPr>
          <p:cNvPr id="9" name="Title 2">
            <a:extLst>
              <a:ext uri="{FF2B5EF4-FFF2-40B4-BE49-F238E27FC236}">
                <a16:creationId xmlns:a16="http://schemas.microsoft.com/office/drawing/2014/main" id="{175089B2-79F9-9DE8-534F-1EAED649C088}"/>
              </a:ext>
            </a:extLst>
          </p:cNvPr>
          <p:cNvSpPr txBox="1">
            <a:spLocks/>
          </p:cNvSpPr>
          <p:nvPr/>
        </p:nvSpPr>
        <p:spPr>
          <a:xfrm>
            <a:off x="0" y="282990"/>
            <a:ext cx="8868591" cy="92632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pPr marL="457200" lvl="1" algn="l" rtl="0">
              <a:lnSpc>
                <a:spcPct val="90000"/>
              </a:lnSpc>
              <a:spcBef>
                <a:spcPts val="1200"/>
              </a:spcBef>
              <a:spcAft>
                <a:spcPts val="600"/>
              </a:spcAft>
            </a:pPr>
            <a:r>
              <a:rPr lang="en-US" sz="4000" b="1" kern="1200" dirty="0">
                <a:solidFill>
                  <a:schemeClr val="accent4">
                    <a:lumMod val="60000"/>
                    <a:lumOff val="40000"/>
                  </a:schemeClr>
                </a:solidFill>
                <a:latin typeface="Calibri" panose="020F0502020204030204" pitchFamily="34" charset="0"/>
                <a:ea typeface="+mn-ea"/>
                <a:cs typeface="Calibri" panose="020F0502020204030204" pitchFamily="34" charset="0"/>
              </a:rPr>
              <a:t>Impact of Fintech on Regulatory Policy Development</a:t>
            </a:r>
          </a:p>
        </p:txBody>
      </p:sp>
      <p:sp>
        <p:nvSpPr>
          <p:cNvPr id="2" name="Content Placeholder 1">
            <a:extLst>
              <a:ext uri="{FF2B5EF4-FFF2-40B4-BE49-F238E27FC236}">
                <a16:creationId xmlns:a16="http://schemas.microsoft.com/office/drawing/2014/main" id="{82B4C8D6-808F-8832-A913-9663121BB5C9}"/>
              </a:ext>
            </a:extLst>
          </p:cNvPr>
          <p:cNvSpPr txBox="1">
            <a:spLocks/>
          </p:cNvSpPr>
          <p:nvPr/>
        </p:nvSpPr>
        <p:spPr>
          <a:xfrm>
            <a:off x="415290" y="1424515"/>
            <a:ext cx="10515600" cy="652463"/>
          </a:xfrm>
          <a:prstGeom prst="rect">
            <a:avLst/>
          </a:prstGeom>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bg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bg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baseline="0">
                <a:solidFill>
                  <a:schemeClr val="bg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4900" dirty="0">
                <a:solidFill>
                  <a:schemeClr val="tx1"/>
                </a:solidFill>
              </a:rPr>
              <a:t>Future Trends: Predictions on How Fintech Will Shape Regulatory Policies</a:t>
            </a:r>
            <a:br>
              <a:rPr lang="en-US" dirty="0">
                <a:solidFill>
                  <a:schemeClr val="tx1"/>
                </a:solidFill>
                <a:latin typeface="Söhne"/>
              </a:rPr>
            </a:br>
            <a:endParaRPr lang="en-US" dirty="0">
              <a:solidFill>
                <a:schemeClr val="tx1"/>
              </a:solidFill>
            </a:endParaRPr>
          </a:p>
        </p:txBody>
      </p:sp>
    </p:spTree>
    <p:extLst>
      <p:ext uri="{BB962C8B-B14F-4D97-AF65-F5344CB8AC3E}">
        <p14:creationId xmlns:p14="http://schemas.microsoft.com/office/powerpoint/2010/main" val="22396375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536291"/>
            <a:ext cx="10515600" cy="926325"/>
          </a:xfrm>
        </p:spPr>
        <p:txBody>
          <a:bodyPr>
            <a:normAutofit/>
          </a:bodyPr>
          <a:lstStyle/>
          <a:p>
            <a:pPr marL="0" indent="0">
              <a:buNone/>
            </a:pPr>
            <a:r>
              <a:rPr lang="en-US" sz="2700" dirty="0">
                <a:solidFill>
                  <a:schemeClr val="tx1"/>
                </a:solidFill>
              </a:rPr>
              <a:t>Technical challenges and limitations: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latin typeface="Calibri" panose="020F0502020204030204" pitchFamily="34" charset="0"/>
                <a:ea typeface="+mn-ea"/>
                <a:cs typeface="Calibri" panose="020F0502020204030204" pitchFamily="34" charset="0"/>
              </a:rPr>
              <a:t>Challenges and Limitations of Fintech in Regulatory Services</a:t>
            </a:r>
          </a:p>
        </p:txBody>
      </p:sp>
      <p:sp>
        <p:nvSpPr>
          <p:cNvPr id="6" name="TextBox 5">
            <a:extLst>
              <a:ext uri="{FF2B5EF4-FFF2-40B4-BE49-F238E27FC236}">
                <a16:creationId xmlns:a16="http://schemas.microsoft.com/office/drawing/2014/main" id="{A5BD0051-CCBC-ACB9-70B0-181795E724D4}"/>
              </a:ext>
            </a:extLst>
          </p:cNvPr>
          <p:cNvSpPr txBox="1"/>
          <p:nvPr/>
        </p:nvSpPr>
        <p:spPr>
          <a:xfrm>
            <a:off x="783811" y="2348671"/>
            <a:ext cx="10194073" cy="4093428"/>
          </a:xfrm>
          <a:prstGeom prst="rect">
            <a:avLst/>
          </a:prstGeom>
          <a:noFill/>
        </p:spPr>
        <p:txBody>
          <a:bodyPr wrap="square">
            <a:spAutoFit/>
          </a:bodyPr>
          <a:lstStyle/>
          <a:p>
            <a:pPr marL="342900" indent="-342900">
              <a:buFont typeface="Arial" panose="020B0604020202020204" pitchFamily="34" charset="0"/>
              <a:buChar char="•"/>
            </a:pPr>
            <a:r>
              <a:rPr lang="en-US" sz="2600" b="1" dirty="0">
                <a:latin typeface="Söhne"/>
              </a:rPr>
              <a:t>Interoperability: Fintech solutions often face challenges in interoperability with existing legacy systems, making integration complex for financial institutions.</a:t>
            </a:r>
          </a:p>
          <a:p>
            <a:pPr marL="342900" indent="-342900">
              <a:buFont typeface="Arial" panose="020B0604020202020204" pitchFamily="34" charset="0"/>
              <a:buChar char="•"/>
            </a:pPr>
            <a:endParaRPr lang="en-US" sz="2600" b="1" dirty="0">
              <a:latin typeface="Söhne"/>
            </a:endParaRPr>
          </a:p>
          <a:p>
            <a:pPr marL="342900" indent="-342900">
              <a:buFont typeface="Arial" panose="020B0604020202020204" pitchFamily="34" charset="0"/>
              <a:buChar char="•"/>
            </a:pPr>
            <a:r>
              <a:rPr lang="en-US" sz="2600" b="1" dirty="0">
                <a:latin typeface="Söhne"/>
              </a:rPr>
              <a:t>Scalability: Rapid growth can strain fintech platforms, causing scalability issues that impact performance and user experience.</a:t>
            </a:r>
          </a:p>
          <a:p>
            <a:pPr marL="342900" indent="-342900">
              <a:buFont typeface="Arial" panose="020B0604020202020204" pitchFamily="34" charset="0"/>
              <a:buChar char="•"/>
            </a:pPr>
            <a:endParaRPr lang="en-US" sz="2600" b="1" dirty="0">
              <a:latin typeface="Söhne"/>
            </a:endParaRPr>
          </a:p>
          <a:p>
            <a:pPr marL="342900" indent="-342900">
              <a:buFont typeface="Arial" panose="020B0604020202020204" pitchFamily="34" charset="0"/>
              <a:buChar char="•"/>
            </a:pPr>
            <a:r>
              <a:rPr lang="en-US" sz="2600" b="1" dirty="0">
                <a:latin typeface="Söhne"/>
              </a:rPr>
              <a:t>Cybersecurity Risks: As fintech relies heavily on digital technologies, there is an increased susceptibility to cyber threats, putting sensitive financial data at risk.</a:t>
            </a:r>
          </a:p>
        </p:txBody>
      </p:sp>
    </p:spTree>
    <p:extLst>
      <p:ext uri="{BB962C8B-B14F-4D97-AF65-F5344CB8AC3E}">
        <p14:creationId xmlns:p14="http://schemas.microsoft.com/office/powerpoint/2010/main" val="41148161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926325"/>
          </a:xfrm>
        </p:spPr>
        <p:txBody>
          <a:bodyPr>
            <a:normAutofit lnSpcReduction="10000"/>
          </a:bodyPr>
          <a:lstStyle/>
          <a:p>
            <a:pPr marL="0" indent="0">
              <a:buNone/>
            </a:pPr>
            <a:endParaRPr lang="en-US" sz="2700" dirty="0">
              <a:solidFill>
                <a:srgbClr val="FFFF00"/>
              </a:solidFill>
            </a:endParaRPr>
          </a:p>
          <a:p>
            <a:pPr marL="0" indent="0">
              <a:buNone/>
            </a:pPr>
            <a:r>
              <a:rPr lang="en-US" sz="2700" dirty="0">
                <a:solidFill>
                  <a:schemeClr val="tx1"/>
                </a:solidFill>
              </a:rPr>
              <a:t>Regulatory hurdles and compliance issues: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latin typeface="Calibri" panose="020F0502020204030204" pitchFamily="34" charset="0"/>
                <a:ea typeface="+mn-ea"/>
                <a:cs typeface="Calibri" panose="020F0502020204030204" pitchFamily="34" charset="0"/>
              </a:rPr>
              <a:t>Challenges and Limitations of Fintech in Regulatory Services</a:t>
            </a:r>
          </a:p>
        </p:txBody>
      </p:sp>
      <p:sp>
        <p:nvSpPr>
          <p:cNvPr id="6" name="TextBox 5">
            <a:extLst>
              <a:ext uri="{FF2B5EF4-FFF2-40B4-BE49-F238E27FC236}">
                <a16:creationId xmlns:a16="http://schemas.microsoft.com/office/drawing/2014/main" id="{5DB15592-0A91-1F12-A8AD-B70F2FB85BDE}"/>
              </a:ext>
            </a:extLst>
          </p:cNvPr>
          <p:cNvSpPr txBox="1"/>
          <p:nvPr/>
        </p:nvSpPr>
        <p:spPr>
          <a:xfrm>
            <a:off x="371138" y="2306954"/>
            <a:ext cx="10677861" cy="4154984"/>
          </a:xfrm>
          <a:prstGeom prst="rect">
            <a:avLst/>
          </a:prstGeom>
          <a:noFill/>
        </p:spPr>
        <p:txBody>
          <a:bodyPr wrap="square">
            <a:spAutoFit/>
          </a:bodyPr>
          <a:lstStyle/>
          <a:p>
            <a:pPr marL="342900" indent="-342900">
              <a:buFont typeface="Arial" panose="020B0604020202020204" pitchFamily="34" charset="0"/>
              <a:buChar char="•"/>
            </a:pPr>
            <a:r>
              <a:rPr lang="en-US" sz="2400" b="1" dirty="0">
                <a:latin typeface="Söhne"/>
              </a:rPr>
              <a:t>Complex Regulatory Landscape: Fintech operates in a complex regulatory environment with varying standards globally, leading to compliance challenges for firms operating across borders.</a:t>
            </a:r>
          </a:p>
          <a:p>
            <a:pPr marL="342900" indent="-342900">
              <a:buFont typeface="Arial" panose="020B0604020202020204" pitchFamily="34" charset="0"/>
              <a:buChar char="•"/>
            </a:pPr>
            <a:endParaRPr lang="en-US" sz="2400" b="1" dirty="0">
              <a:latin typeface="Söhne"/>
            </a:endParaRPr>
          </a:p>
          <a:p>
            <a:pPr marL="342900" indent="-342900">
              <a:buFont typeface="Arial" panose="020B0604020202020204" pitchFamily="34" charset="0"/>
              <a:buChar char="•"/>
            </a:pPr>
            <a:r>
              <a:rPr lang="en-US" sz="2400" b="1" dirty="0">
                <a:latin typeface="Söhne"/>
              </a:rPr>
              <a:t>Uncertainty and Adaptability: Rapid technological advancements often outpace regulatory frameworks, creating uncertainty and requiring continuous adaptation to new regulatory requirements.</a:t>
            </a:r>
          </a:p>
          <a:p>
            <a:pPr marL="342900" indent="-342900">
              <a:buFont typeface="Arial" panose="020B0604020202020204" pitchFamily="34" charset="0"/>
              <a:buChar char="•"/>
            </a:pPr>
            <a:endParaRPr lang="en-US" sz="2400" b="1" dirty="0">
              <a:latin typeface="Söhne"/>
            </a:endParaRPr>
          </a:p>
          <a:p>
            <a:pPr marL="342900" indent="-342900">
              <a:buFont typeface="Arial" panose="020B0604020202020204" pitchFamily="34" charset="0"/>
              <a:buChar char="•"/>
            </a:pPr>
            <a:r>
              <a:rPr lang="en-US" sz="2400" b="1" dirty="0">
                <a:latin typeface="Söhne"/>
              </a:rPr>
              <a:t>Anti-Money Laundering (AML) and Know Your Customer (KYC): Stricter AML and KYC regulations impose significant compliance burdens on fintech firms, impacting user onboarding processes</a:t>
            </a:r>
            <a:r>
              <a:rPr lang="en-US" dirty="0"/>
              <a:t>.</a:t>
            </a:r>
          </a:p>
        </p:txBody>
      </p:sp>
    </p:spTree>
    <p:extLst>
      <p:ext uri="{BB962C8B-B14F-4D97-AF65-F5344CB8AC3E}">
        <p14:creationId xmlns:p14="http://schemas.microsoft.com/office/powerpoint/2010/main" val="38153740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657485"/>
            <a:ext cx="10515600" cy="652463"/>
          </a:xfrm>
        </p:spPr>
        <p:txBody>
          <a:bodyPr/>
          <a:lstStyle/>
          <a:p>
            <a:pPr marL="0" indent="0">
              <a:buNone/>
            </a:pPr>
            <a:r>
              <a:rPr lang="en-US" sz="2700" dirty="0">
                <a:solidFill>
                  <a:schemeClr val="tx1"/>
                </a:solidFill>
              </a:rPr>
              <a:t>Ethical considerations and data security concerns.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36986" y="2465115"/>
            <a:ext cx="10328238" cy="3693319"/>
          </a:xfrm>
          <a:prstGeom prst="rect">
            <a:avLst/>
          </a:prstGeom>
          <a:noFill/>
        </p:spPr>
        <p:txBody>
          <a:bodyPr wrap="square">
            <a:spAutoFit/>
          </a:bodyPr>
          <a:lstStyle/>
          <a:p>
            <a:pPr marL="342900" indent="-342900" algn="l">
              <a:buFont typeface="Arial" panose="020B0604020202020204" pitchFamily="34" charset="0"/>
              <a:buChar char="•"/>
            </a:pPr>
            <a:r>
              <a:rPr lang="en-US" sz="2600" b="1" dirty="0">
                <a:latin typeface="Söhne"/>
              </a:rPr>
              <a:t>Data Privacy: The collection and use of vast amounts of consumer data by fintech raise concerns about privacy and ethical data practices.</a:t>
            </a:r>
          </a:p>
          <a:p>
            <a:pPr marL="342900" indent="-342900" algn="l">
              <a:buFont typeface="Arial" panose="020B0604020202020204" pitchFamily="34" charset="0"/>
              <a:buChar char="•"/>
            </a:pPr>
            <a:endParaRPr lang="en-US" sz="2600" b="1" dirty="0">
              <a:latin typeface="Söhne"/>
            </a:endParaRPr>
          </a:p>
          <a:p>
            <a:pPr marL="342900" indent="-342900" algn="l">
              <a:buFont typeface="Arial" panose="020B0604020202020204" pitchFamily="34" charset="0"/>
              <a:buChar char="•"/>
            </a:pPr>
            <a:r>
              <a:rPr lang="en-US" sz="2600" b="1" dirty="0">
                <a:latin typeface="Söhne"/>
              </a:rPr>
              <a:t>Bias in Algorithms: The use of AI in fintech services may introduce biases, impacting fairness and ethical considerations, especially in areas like credit scoring.</a:t>
            </a:r>
          </a:p>
          <a:p>
            <a:pPr marL="342900" indent="-342900" algn="l">
              <a:buFont typeface="Arial" panose="020B0604020202020204" pitchFamily="34" charset="0"/>
              <a:buChar char="•"/>
            </a:pPr>
            <a:endParaRPr lang="en-US" sz="2600" b="1" dirty="0">
              <a:latin typeface="Söhne"/>
            </a:endParaRPr>
          </a:p>
          <a:p>
            <a:pPr marL="342900" indent="-342900" algn="l">
              <a:buFont typeface="Arial" panose="020B0604020202020204" pitchFamily="34" charset="0"/>
              <a:buChar char="•"/>
            </a:pPr>
            <a:r>
              <a:rPr lang="en-US" sz="2600" b="1" dirty="0">
                <a:latin typeface="Söhne"/>
              </a:rPr>
              <a:t>Consumer Trust: High-profile data breaches and cybersecurity incidents can erode consumer trust in fintech platforms, affecting adoption rates.</a:t>
            </a:r>
          </a:p>
        </p:txBody>
      </p:sp>
      <p:sp>
        <p:nvSpPr>
          <p:cNvPr id="6" name="Title 2">
            <a:extLst>
              <a:ext uri="{FF2B5EF4-FFF2-40B4-BE49-F238E27FC236}">
                <a16:creationId xmlns:a16="http://schemas.microsoft.com/office/drawing/2014/main" id="{7A8B48F1-A6DE-8CDF-DCC9-B50E8EB90598}"/>
              </a:ext>
            </a:extLst>
          </p:cNvPr>
          <p:cNvSpPr txBox="1">
            <a:spLocks/>
          </p:cNvSpPr>
          <p:nvPr/>
        </p:nvSpPr>
        <p:spPr>
          <a:xfrm>
            <a:off x="259080" y="289560"/>
            <a:ext cx="9784080" cy="92632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r>
              <a:rPr lang="en-US" b="1">
                <a:solidFill>
                  <a:schemeClr val="accent4">
                    <a:lumMod val="60000"/>
                    <a:lumOff val="40000"/>
                  </a:schemeClr>
                </a:solidFill>
                <a:latin typeface="Calibri" panose="020F0502020204030204" pitchFamily="34" charset="0"/>
                <a:ea typeface="+mn-ea"/>
                <a:cs typeface="Calibri" panose="020F0502020204030204" pitchFamily="34" charset="0"/>
              </a:rPr>
              <a:t>Challenges and Limitations of Fintech in Regulatory Services</a:t>
            </a:r>
            <a:endParaRPr lang="en-US" b="1" dirty="0">
              <a:solidFill>
                <a:schemeClr val="accent4">
                  <a:lumMod val="60000"/>
                  <a:lumOff val="40000"/>
                </a:schemeClr>
              </a:solidFill>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42206825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89560" y="1804090"/>
            <a:ext cx="10515600" cy="652463"/>
          </a:xfrm>
        </p:spPr>
        <p:txBody>
          <a:bodyPr>
            <a:normAutofit/>
          </a:bodyPr>
          <a:lstStyle/>
          <a:p>
            <a:pPr marL="0" indent="0">
              <a:buNone/>
            </a:pPr>
            <a:r>
              <a:rPr lang="en-US" sz="3200" dirty="0">
                <a:solidFill>
                  <a:schemeClr val="tx1"/>
                </a:solidFill>
              </a:rPr>
              <a:t>Emerging Technologies and Their Potential Impact:</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89560" y="256903"/>
            <a:ext cx="8919754" cy="1016726"/>
          </a:xfrm>
        </p:spPr>
        <p:txBody>
          <a:bodyPr>
            <a:noAutofit/>
          </a:bodyPr>
          <a:lstStyle/>
          <a:p>
            <a:r>
              <a:rPr lang="en-US" b="1" dirty="0">
                <a:solidFill>
                  <a:schemeClr val="accent4">
                    <a:lumMod val="60000"/>
                    <a:lumOff val="40000"/>
                  </a:schemeClr>
                </a:solidFill>
                <a:latin typeface="Segoe UI" panose="020B0502040204020203" pitchFamily="34" charset="0"/>
              </a:rPr>
              <a:t>Future of Fintech in Regulatory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82706" y="2785743"/>
            <a:ext cx="10651191" cy="2908489"/>
          </a:xfrm>
          <a:prstGeom prst="rect">
            <a:avLst/>
          </a:prstGeom>
          <a:noFill/>
        </p:spPr>
        <p:txBody>
          <a:bodyPr wrap="square">
            <a:spAutoFit/>
          </a:bodyPr>
          <a:lstStyle/>
          <a:p>
            <a:pPr>
              <a:spcBef>
                <a:spcPts val="1200"/>
              </a:spcBef>
              <a:spcAft>
                <a:spcPts val="600"/>
              </a:spcAft>
            </a:pPr>
            <a:r>
              <a:rPr lang="en-US" sz="2800" dirty="0">
                <a:latin typeface="Söhne"/>
              </a:rPr>
              <a:t>Blockchain and Distributed Ledger Technology (DLT): These technologies offer transparent and tamper-resistant ledgers, potentially revolutionizing regulatory reporting and transaction monitoring.</a:t>
            </a:r>
          </a:p>
          <a:p>
            <a:pPr>
              <a:spcBef>
                <a:spcPts val="1200"/>
              </a:spcBef>
              <a:spcAft>
                <a:spcPts val="600"/>
              </a:spcAft>
            </a:pPr>
            <a:r>
              <a:rPr lang="en-US" sz="2800" dirty="0">
                <a:latin typeface="Söhne"/>
              </a:rPr>
              <a:t>Quantum Computing: With the ability to process vast amounts of data at unprecedented speeds, quantum computing could enhance risk modeling and complex data analysis in regulatory services.</a:t>
            </a:r>
          </a:p>
        </p:txBody>
      </p:sp>
    </p:spTree>
    <p:extLst>
      <p:ext uri="{BB962C8B-B14F-4D97-AF65-F5344CB8AC3E}">
        <p14:creationId xmlns:p14="http://schemas.microsoft.com/office/powerpoint/2010/main" val="25587298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89560" y="1373445"/>
            <a:ext cx="10515600" cy="652463"/>
          </a:xfrm>
        </p:spPr>
        <p:txBody>
          <a:bodyPr/>
          <a:lstStyle/>
          <a:p>
            <a:pPr marL="0" indent="0">
              <a:buNone/>
            </a:pPr>
            <a:r>
              <a:rPr lang="en-US" sz="2700" b="1" dirty="0">
                <a:solidFill>
                  <a:schemeClr val="tx1"/>
                </a:solidFill>
              </a:rPr>
              <a:t>Overall Insights: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762000" y="2392052"/>
            <a:ext cx="10571405" cy="4001095"/>
          </a:xfrm>
          <a:prstGeom prst="rect">
            <a:avLst/>
          </a:prstGeom>
          <a:noFill/>
        </p:spPr>
        <p:txBody>
          <a:bodyPr wrap="square">
            <a:spAutoFit/>
          </a:bodyPr>
          <a:lstStyle/>
          <a:p>
            <a:pPr marL="457200" indent="-457200" algn="l">
              <a:spcBef>
                <a:spcPts val="600"/>
              </a:spcBef>
              <a:spcAft>
                <a:spcPts val="600"/>
              </a:spcAft>
              <a:buFont typeface="Arial" panose="020B0604020202020204" pitchFamily="34" charset="0"/>
              <a:buChar char="•"/>
            </a:pPr>
            <a:r>
              <a:rPr lang="en-US" sz="2800" dirty="0">
                <a:latin typeface="Söhne"/>
              </a:rPr>
              <a:t>Fintech is expected to enhance regulatory compliance efficiency through real-time data analytics and automation.</a:t>
            </a:r>
          </a:p>
          <a:p>
            <a:pPr marL="457200" indent="-457200" algn="l">
              <a:spcBef>
                <a:spcPts val="600"/>
              </a:spcBef>
              <a:spcAft>
                <a:spcPts val="600"/>
              </a:spcAft>
              <a:buFont typeface="Arial" panose="020B0604020202020204" pitchFamily="34" charset="0"/>
              <a:buChar char="•"/>
            </a:pPr>
            <a:r>
              <a:rPr lang="en-US" sz="2800" dirty="0">
                <a:latin typeface="Söhne"/>
              </a:rPr>
              <a:t>It will also contribute to holistic risk management frameworks, incorporating various data sources and risk indicators. </a:t>
            </a:r>
          </a:p>
          <a:p>
            <a:pPr marL="457200" indent="-457200" algn="l">
              <a:spcBef>
                <a:spcPts val="600"/>
              </a:spcBef>
              <a:spcAft>
                <a:spcPts val="600"/>
              </a:spcAft>
              <a:buFont typeface="Arial" panose="020B0604020202020204" pitchFamily="34" charset="0"/>
              <a:buChar char="•"/>
            </a:pPr>
            <a:r>
              <a:rPr lang="en-US" sz="2800" dirty="0">
                <a:latin typeface="Söhne"/>
              </a:rPr>
              <a:t>Global regulatory collaboration is crucial to address international challenges. </a:t>
            </a:r>
          </a:p>
          <a:p>
            <a:pPr marL="457200" indent="-457200" algn="l">
              <a:spcBef>
                <a:spcPts val="600"/>
              </a:spcBef>
              <a:spcAft>
                <a:spcPts val="600"/>
              </a:spcAft>
              <a:buFont typeface="Arial" panose="020B0604020202020204" pitchFamily="34" charset="0"/>
              <a:buChar char="•"/>
            </a:pPr>
            <a:r>
              <a:rPr lang="en-US" sz="2800" dirty="0">
                <a:latin typeface="Söhne"/>
              </a:rPr>
              <a:t>Fintech's future in regulatory services will involve advanced analytics and global standards.</a:t>
            </a:r>
          </a:p>
        </p:txBody>
      </p:sp>
      <p:sp>
        <p:nvSpPr>
          <p:cNvPr id="6" name="Title 2">
            <a:extLst>
              <a:ext uri="{FF2B5EF4-FFF2-40B4-BE49-F238E27FC236}">
                <a16:creationId xmlns:a16="http://schemas.microsoft.com/office/drawing/2014/main" id="{A22480CA-ED91-CEE9-FA81-32FEC557C6AE}"/>
              </a:ext>
            </a:extLst>
          </p:cNvPr>
          <p:cNvSpPr>
            <a:spLocks noGrp="1"/>
          </p:cNvSpPr>
          <p:nvPr>
            <p:ph type="title"/>
          </p:nvPr>
        </p:nvSpPr>
        <p:spPr>
          <a:xfrm>
            <a:off x="289560" y="256903"/>
            <a:ext cx="8919754" cy="1016726"/>
          </a:xfrm>
        </p:spPr>
        <p:txBody>
          <a:bodyPr>
            <a:noAutofit/>
          </a:bodyPr>
          <a:lstStyle/>
          <a:p>
            <a:r>
              <a:rPr lang="en-US" b="1" dirty="0">
                <a:solidFill>
                  <a:schemeClr val="accent4">
                    <a:lumMod val="60000"/>
                    <a:lumOff val="40000"/>
                  </a:schemeClr>
                </a:solidFill>
                <a:latin typeface="Segoe UI" panose="020B0502040204020203" pitchFamily="34" charset="0"/>
              </a:rPr>
              <a:t>Future of Fintech in Regulatory Services</a:t>
            </a:r>
          </a:p>
        </p:txBody>
      </p:sp>
    </p:spTree>
    <p:extLst>
      <p:ext uri="{BB962C8B-B14F-4D97-AF65-F5344CB8AC3E}">
        <p14:creationId xmlns:p14="http://schemas.microsoft.com/office/powerpoint/2010/main" val="16891408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89560" y="256903"/>
            <a:ext cx="8919754" cy="1016726"/>
          </a:xfrm>
        </p:spPr>
        <p:txBody>
          <a:bodyPr>
            <a:noAutofit/>
          </a:bodyPr>
          <a:lstStyle/>
          <a:p>
            <a:r>
              <a:rPr lang="en-US" b="1" i="0" dirty="0">
                <a:solidFill>
                  <a:schemeClr val="accent2"/>
                </a:solidFill>
                <a:effectLst/>
                <a:latin typeface="Söhne"/>
              </a:rPr>
              <a:t>Conclusion:</a:t>
            </a:r>
            <a:endParaRPr lang="en-US" b="1" dirty="0">
              <a:solidFill>
                <a:schemeClr val="accent2"/>
              </a:solidFill>
              <a:latin typeface="Segoe UI" panose="020B0502040204020203" pitchFamily="34" charset="0"/>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12376" y="1566718"/>
            <a:ext cx="11447930" cy="5170646"/>
          </a:xfrm>
          <a:prstGeom prst="rect">
            <a:avLst/>
          </a:prstGeom>
          <a:noFill/>
        </p:spPr>
        <p:txBody>
          <a:bodyPr wrap="square">
            <a:spAutoFit/>
          </a:bodyPr>
          <a:lstStyle/>
          <a:p>
            <a:pPr marL="457200" indent="-457200" algn="l">
              <a:buFont typeface="Arial" panose="020B0604020202020204" pitchFamily="34" charset="0"/>
              <a:buChar char="•"/>
            </a:pPr>
            <a:r>
              <a:rPr lang="en-US" sz="2200" dirty="0">
                <a:latin typeface="Calibri" panose="020F0502020204030204" pitchFamily="34" charset="0"/>
                <a:cs typeface="Calibri" panose="020F0502020204030204" pitchFamily="34" charset="0"/>
              </a:rPr>
              <a:t>Fintech solutions in regulatory services include automated compliance tools, risk management software, regulatory reporting solutions, and identity verification technologies. </a:t>
            </a:r>
          </a:p>
          <a:p>
            <a:pPr marL="457200" indent="-457200" algn="l">
              <a:buFont typeface="Arial" panose="020B0604020202020204" pitchFamily="34" charset="0"/>
              <a:buChar char="•"/>
            </a:pPr>
            <a:r>
              <a:rPr lang="en-US" sz="2200" dirty="0">
                <a:latin typeface="Calibri" panose="020F0502020204030204" pitchFamily="34" charset="0"/>
                <a:cs typeface="Calibri" panose="020F0502020204030204" pitchFamily="34" charset="0"/>
              </a:rPr>
              <a:t>Case studies like </a:t>
            </a:r>
            <a:r>
              <a:rPr lang="en-US" sz="2200" dirty="0" err="1">
                <a:latin typeface="Calibri" panose="020F0502020204030204" pitchFamily="34" charset="0"/>
                <a:cs typeface="Calibri" panose="020F0502020204030204" pitchFamily="34" charset="0"/>
              </a:rPr>
              <a:t>Chainalysis</a:t>
            </a:r>
            <a:r>
              <a:rPr lang="en-US" sz="2200" dirty="0">
                <a:latin typeface="Calibri" panose="020F0502020204030204" pitchFamily="34" charset="0"/>
                <a:cs typeface="Calibri" panose="020F0502020204030204" pitchFamily="34" charset="0"/>
              </a:rPr>
              <a:t>, Nasdaq SMARTS, Alloy, </a:t>
            </a:r>
            <a:r>
              <a:rPr lang="en-US" sz="2200" dirty="0" err="1">
                <a:latin typeface="Calibri" panose="020F0502020204030204" pitchFamily="34" charset="0"/>
                <a:cs typeface="Calibri" panose="020F0502020204030204" pitchFamily="34" charset="0"/>
              </a:rPr>
              <a:t>Suade</a:t>
            </a:r>
            <a:r>
              <a:rPr lang="en-US" sz="2200" dirty="0">
                <a:latin typeface="Calibri" panose="020F0502020204030204" pitchFamily="34" charset="0"/>
                <a:cs typeface="Calibri" panose="020F0502020204030204" pitchFamily="34" charset="0"/>
              </a:rPr>
              <a:t> Labs, and Comply Advantage demonstrate how fintech innovations are shaping regulatory landscapes and improving financial services.</a:t>
            </a:r>
          </a:p>
          <a:p>
            <a:pPr marL="457200" indent="-457200" algn="l">
              <a:buFont typeface="Arial" panose="020B0604020202020204" pitchFamily="34" charset="0"/>
              <a:buChar char="•"/>
            </a:pPr>
            <a:r>
              <a:rPr lang="en-US" sz="2200" i="0" dirty="0">
                <a:effectLst/>
                <a:latin typeface="Calibri" panose="020F0502020204030204" pitchFamily="34" charset="0"/>
                <a:cs typeface="Calibri" panose="020F0502020204030204" pitchFamily="34" charset="0"/>
              </a:rPr>
              <a:t>Fintech regulation in various jurisdictions like the U.S., EU, Singapore, and China is characterized by collaboration, innovation, and consumer protection.</a:t>
            </a:r>
            <a:endParaRPr lang="en-US" sz="2200" dirty="0">
              <a:latin typeface="Calibri" panose="020F0502020204030204" pitchFamily="34" charset="0"/>
              <a:cs typeface="Calibri" panose="020F0502020204030204" pitchFamily="34" charset="0"/>
            </a:endParaRPr>
          </a:p>
          <a:p>
            <a:pPr marL="457200" indent="-457200" algn="l">
              <a:buFont typeface="Arial" panose="020B0604020202020204" pitchFamily="34" charset="0"/>
              <a:buChar char="•"/>
            </a:pPr>
            <a:r>
              <a:rPr lang="en-US" sz="2200" i="0" dirty="0">
                <a:effectLst/>
                <a:latin typeface="Calibri" panose="020F0502020204030204" pitchFamily="34" charset="0"/>
                <a:cs typeface="Calibri" panose="020F0502020204030204" pitchFamily="34" charset="0"/>
              </a:rPr>
              <a:t> Its influence has led to increased regulatory agility, data-driven regulation, and a focus on cybersecurity and data privacy.</a:t>
            </a:r>
            <a:endParaRPr lang="en-US" sz="2200" dirty="0">
              <a:latin typeface="Calibri" panose="020F0502020204030204" pitchFamily="34" charset="0"/>
              <a:cs typeface="Calibri" panose="020F0502020204030204" pitchFamily="34" charset="0"/>
            </a:endParaRPr>
          </a:p>
          <a:p>
            <a:pPr marL="457200" indent="-457200" algn="l">
              <a:buFont typeface="Arial" panose="020B0604020202020204" pitchFamily="34" charset="0"/>
              <a:buChar char="•"/>
            </a:pPr>
            <a:r>
              <a:rPr lang="en-US" sz="2200" i="0" dirty="0">
                <a:effectLst/>
                <a:latin typeface="Calibri" panose="020F0502020204030204" pitchFamily="34" charset="0"/>
                <a:cs typeface="Calibri" panose="020F0502020204030204" pitchFamily="34" charset="0"/>
              </a:rPr>
              <a:t> Future trends include the rise of Central Bank Digital Currencies and global standards for fintech regulation. </a:t>
            </a:r>
          </a:p>
          <a:p>
            <a:pPr marL="457200" indent="-457200" algn="l">
              <a:buFont typeface="Arial" panose="020B0604020202020204" pitchFamily="34" charset="0"/>
              <a:buChar char="•"/>
            </a:pPr>
            <a:r>
              <a:rPr lang="en-US" sz="2200" i="0" dirty="0">
                <a:effectLst/>
                <a:latin typeface="Calibri" panose="020F0502020204030204" pitchFamily="34" charset="0"/>
                <a:cs typeface="Calibri" panose="020F0502020204030204" pitchFamily="34" charset="0"/>
              </a:rPr>
              <a:t>Technical challenges, regulatory hurdles, and ethical considerations need careful navigation for successful integration. </a:t>
            </a:r>
            <a:endParaRPr lang="en-US" sz="2200" dirty="0">
              <a:latin typeface="Calibri" panose="020F0502020204030204" pitchFamily="34" charset="0"/>
              <a:cs typeface="Calibri" panose="020F0502020204030204" pitchFamily="34" charset="0"/>
            </a:endParaRPr>
          </a:p>
          <a:p>
            <a:pPr marL="457200" indent="-457200" algn="l">
              <a:buFont typeface="Arial" panose="020B0604020202020204" pitchFamily="34" charset="0"/>
              <a:buChar char="•"/>
            </a:pPr>
            <a:r>
              <a:rPr lang="en-US" sz="2200" i="0" dirty="0">
                <a:effectLst/>
                <a:latin typeface="Calibri" panose="020F0502020204030204" pitchFamily="34" charset="0"/>
                <a:cs typeface="Calibri" panose="020F0502020204030204" pitchFamily="34" charset="0"/>
              </a:rPr>
              <a:t>Blockchain, quantum computing, AI, and machine learning are expected to shape fintech's future in regulatory services.</a:t>
            </a:r>
          </a:p>
        </p:txBody>
      </p:sp>
    </p:spTree>
    <p:extLst>
      <p:ext uri="{BB962C8B-B14F-4D97-AF65-F5344CB8AC3E}">
        <p14:creationId xmlns:p14="http://schemas.microsoft.com/office/powerpoint/2010/main" val="26825277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89560" y="256903"/>
            <a:ext cx="8919754" cy="1016726"/>
          </a:xfrm>
        </p:spPr>
        <p:txBody>
          <a:bodyPr>
            <a:noAutofit/>
          </a:bodyPr>
          <a:lstStyle/>
          <a:p>
            <a:r>
              <a:rPr lang="en-US" b="1" dirty="0">
                <a:solidFill>
                  <a:schemeClr val="accent2"/>
                </a:solidFill>
                <a:latin typeface="Söhne"/>
              </a:rPr>
              <a:t>Discussion:</a:t>
            </a:r>
            <a:endParaRPr lang="en-US" b="1" dirty="0">
              <a:solidFill>
                <a:schemeClr val="accent2"/>
              </a:solidFill>
              <a:latin typeface="Segoe UI" panose="020B0502040204020203" pitchFamily="34" charset="0"/>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679076" y="2042968"/>
            <a:ext cx="10431837" cy="4515210"/>
          </a:xfrm>
          <a:prstGeom prst="rect">
            <a:avLst/>
          </a:prstGeom>
          <a:noFill/>
        </p:spPr>
        <p:txBody>
          <a:bodyPr wrap="square">
            <a:spAutoFit/>
          </a:bodyPr>
          <a:lstStyle/>
          <a:p>
            <a:pPr marL="457200" indent="-457200" algn="l">
              <a:lnSpc>
                <a:spcPct val="125000"/>
              </a:lnSpc>
              <a:spcBef>
                <a:spcPts val="1200"/>
              </a:spcBef>
              <a:spcAft>
                <a:spcPts val="600"/>
              </a:spcAft>
              <a:buFont typeface="Arial" panose="020B0604020202020204" pitchFamily="34" charset="0"/>
              <a:buChar char="•"/>
            </a:pPr>
            <a:r>
              <a:rPr lang="en-US" sz="2800" dirty="0">
                <a:latin typeface="Calibri" panose="020F0502020204030204" pitchFamily="34" charset="0"/>
                <a:cs typeface="Calibri" panose="020F0502020204030204" pitchFamily="34" charset="0"/>
              </a:rPr>
              <a:t>What are the key features and benefits of the Nasdaq SMARTS Market Surveillance Technologies?</a:t>
            </a:r>
          </a:p>
          <a:p>
            <a:pPr marL="457200" indent="-457200" algn="l">
              <a:lnSpc>
                <a:spcPct val="125000"/>
              </a:lnSpc>
              <a:spcBef>
                <a:spcPts val="1200"/>
              </a:spcBef>
              <a:spcAft>
                <a:spcPts val="600"/>
              </a:spcAft>
              <a:buFont typeface="Arial" panose="020B0604020202020204" pitchFamily="34" charset="0"/>
              <a:buChar char="•"/>
            </a:pPr>
            <a:r>
              <a:rPr lang="en-US" sz="2800" dirty="0">
                <a:latin typeface="Calibri" panose="020F0502020204030204" pitchFamily="34" charset="0"/>
                <a:cs typeface="Calibri" panose="020F0502020204030204" pitchFamily="34" charset="0"/>
              </a:rPr>
              <a:t>What does navigating regulatory services in finance involve and what are the key considerations for financial institutions?</a:t>
            </a:r>
          </a:p>
          <a:p>
            <a:pPr marL="457200" indent="-457200" algn="l">
              <a:lnSpc>
                <a:spcPct val="125000"/>
              </a:lnSpc>
              <a:spcBef>
                <a:spcPts val="1200"/>
              </a:spcBef>
              <a:spcAft>
                <a:spcPts val="600"/>
              </a:spcAft>
              <a:buFont typeface="Arial" panose="020B0604020202020204" pitchFamily="34" charset="0"/>
              <a:buChar char="•"/>
            </a:pPr>
            <a:r>
              <a:rPr lang="en-US" sz="2800" dirty="0">
                <a:latin typeface="Calibri" panose="020F0502020204030204" pitchFamily="34" charset="0"/>
                <a:cs typeface="Calibri" panose="020F0502020204030204" pitchFamily="34" charset="0"/>
              </a:rPr>
              <a:t>What is Risk Management Software and what are its key features and benefits in the financial sector?</a:t>
            </a:r>
          </a:p>
          <a:p>
            <a:pPr marL="457200" indent="-457200" algn="l">
              <a:lnSpc>
                <a:spcPct val="125000"/>
              </a:lnSpc>
              <a:spcBef>
                <a:spcPts val="1200"/>
              </a:spcBef>
              <a:spcAft>
                <a:spcPts val="600"/>
              </a:spcAft>
              <a:buFont typeface="Arial" panose="020B0604020202020204" pitchFamily="34" charset="0"/>
              <a:buChar char="•"/>
            </a:pPr>
            <a:endParaRPr lang="en-US" sz="2800" i="0" dirty="0">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725649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is as a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s as a template" id="{1F980182-8A2F-49AE-8DD0-9B49D0F63D5F}" vid="{A5848E9A-D271-4762-9C50-408EDF7E57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BBCD000-695D-4159-9F8D-E1D3691EEB8F}"/>
</file>

<file path=customXml/itemProps2.xml><?xml version="1.0" encoding="utf-8"?>
<ds:datastoreItem xmlns:ds="http://schemas.openxmlformats.org/officeDocument/2006/customXml" ds:itemID="{B0B8ACE4-7E04-4357-9E77-6EE703352B4F}"/>
</file>

<file path=customXml/itemProps3.xml><?xml version="1.0" encoding="utf-8"?>
<ds:datastoreItem xmlns:ds="http://schemas.openxmlformats.org/officeDocument/2006/customXml" ds:itemID="{A619BB3E-C4A5-4657-B077-CFB7F0A59C02}"/>
</file>

<file path=docProps/app.xml><?xml version="1.0" encoding="utf-8"?>
<Properties xmlns="http://schemas.openxmlformats.org/officeDocument/2006/extended-properties" xmlns:vt="http://schemas.openxmlformats.org/officeDocument/2006/docPropsVTypes">
  <Template>this as a template</Template>
  <TotalTime>6192</TotalTime>
  <Words>2975</Words>
  <Application>Microsoft Office PowerPoint</Application>
  <PresentationFormat>Widescreen</PresentationFormat>
  <Paragraphs>268</Paragraphs>
  <Slides>43</Slides>
  <Notes>43</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Segoe UI</vt:lpstr>
      <vt:lpstr>Söhne</vt:lpstr>
      <vt:lpstr>Times New Roman</vt:lpstr>
      <vt:lpstr>this as a template</vt:lpstr>
      <vt:lpstr>PowerPoint Presentation</vt:lpstr>
      <vt:lpstr>PowerPoint Presentation</vt:lpstr>
      <vt:lpstr>Discussion</vt:lpstr>
      <vt:lpstr>Discussion</vt:lpstr>
      <vt:lpstr>Discussion</vt:lpstr>
      <vt:lpstr>Objectives</vt:lpstr>
      <vt:lpstr>Overview of Regulatory Services in Finance</vt:lpstr>
      <vt:lpstr>The Role of Fintech in Transforming Regulatory Processes</vt:lpstr>
      <vt:lpstr>Historical Context of Fintech in  Regulatory Services </vt:lpstr>
      <vt:lpstr>Historical Context of Fintech in  Regulatory Services</vt:lpstr>
      <vt:lpstr>PowerPoint Presentation</vt:lpstr>
      <vt:lpstr>PowerPoint Presentation</vt:lpstr>
      <vt:lpstr>Types of Fintech Solutions in Regulatory Services</vt:lpstr>
      <vt:lpstr>Risk Management Software:</vt:lpstr>
      <vt:lpstr>Risk Management Software:</vt:lpstr>
      <vt:lpstr>Risk Management Software:</vt:lpstr>
      <vt:lpstr>Regulatory Reporting Solutions:</vt:lpstr>
      <vt:lpstr>Regulatory Reporting Solutions:</vt:lpstr>
      <vt:lpstr>Identity Verification and Anti-Money Laundering (AML) Technologies</vt:lpstr>
      <vt:lpstr>Chainalysis - Blockchain Analytics for AML Compliance:</vt:lpstr>
      <vt:lpstr>Nasdaq SMARTS - Market Surveillance Technologies:</vt:lpstr>
      <vt:lpstr>Alloy - KYC and AML Compliance  Platform:</vt:lpstr>
      <vt:lpstr>Suade Labs - Regulatory Reporting Automation</vt:lpstr>
      <vt:lpstr>Comply Advantage - AI for AML and Sanctions Screening: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Impact of Fintech on Regulatory Policy Development</vt:lpstr>
      <vt:lpstr>Impact of Fintech on Regulatory Policy Development</vt:lpstr>
      <vt:lpstr>PowerPoint Presentation</vt:lpstr>
      <vt:lpstr>PowerPoint Presentation</vt:lpstr>
      <vt:lpstr>Challenges and Limitations of Fintech in Regulatory Services</vt:lpstr>
      <vt:lpstr>Challenges and Limitations of Fintech in Regulatory Services</vt:lpstr>
      <vt:lpstr>PowerPoint Presentation</vt:lpstr>
      <vt:lpstr>Future of Fintech in Regulatory Services</vt:lpstr>
      <vt:lpstr>Future of Fintech in Regulatory Services</vt:lpstr>
      <vt:lpstr>Conclusion:</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Abdalla (DBN)</cp:lastModifiedBy>
  <cp:revision>79</cp:revision>
  <dcterms:created xsi:type="dcterms:W3CDTF">2023-09-15T16:04:41Z</dcterms:created>
  <dcterms:modified xsi:type="dcterms:W3CDTF">2026-01-25T14:33:05Z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