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6"/>
  </p:notesMasterIdLst>
  <p:sldIdLst>
    <p:sldId id="480" r:id="rId5"/>
    <p:sldId id="271" r:id="rId6"/>
    <p:sldId id="313" r:id="rId7"/>
    <p:sldId id="500" r:id="rId8"/>
    <p:sldId id="276" r:id="rId9"/>
    <p:sldId id="496" r:id="rId10"/>
    <p:sldId id="497" r:id="rId11"/>
    <p:sldId id="256" r:id="rId12"/>
    <p:sldId id="499" r:id="rId13"/>
    <p:sldId id="306" r:id="rId14"/>
    <p:sldId id="34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500"/>
            <p14:sldId id="276"/>
            <p14:sldId id="496"/>
            <p14:sldId id="497"/>
            <p14:sldId id="256"/>
            <p14:sldId id="499"/>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1DBB4C-3C68-44A3-B931-B6651AA38544}" v="13" dt="2025-12-21T20:43:53.9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1" d="100"/>
          <a:sy n="71" d="100"/>
        </p:scale>
        <p:origin x="1109" y="36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eer saleh" userId="3d7fc9edc19bd4b7" providerId="LiveId" clId="{1677006B-37E7-400B-9C01-078AF12DF2DB}"/>
    <pc:docChg chg="undo redo custSel addSld delSld modSld sldOrd modSection">
      <pc:chgData name="abeer saleh" userId="3d7fc9edc19bd4b7" providerId="LiveId" clId="{1677006B-37E7-400B-9C01-078AF12DF2DB}" dt="2025-12-21T20:43:59.516" v="173" actId="478"/>
      <pc:docMkLst>
        <pc:docMk/>
      </pc:docMkLst>
      <pc:sldChg chg="addSp delSp modSp mod">
        <pc:chgData name="abeer saleh" userId="3d7fc9edc19bd4b7" providerId="LiveId" clId="{1677006B-37E7-400B-9C01-078AF12DF2DB}" dt="2025-12-21T20:43:44.387" v="168" actId="478"/>
        <pc:sldMkLst>
          <pc:docMk/>
          <pc:sldMk cId="0" sldId="256"/>
        </pc:sldMkLst>
        <pc:spChg chg="mod">
          <ac:chgData name="abeer saleh" userId="3d7fc9edc19bd4b7" providerId="LiveId" clId="{1677006B-37E7-400B-9C01-078AF12DF2DB}" dt="2025-12-21T20:13:15.902" v="86" actId="14100"/>
          <ac:spMkLst>
            <pc:docMk/>
            <pc:sldMk cId="0" sldId="256"/>
            <ac:spMk id="3" creationId="{E87964CD-CDA9-512D-DCF1-714A93C90332}"/>
          </ac:spMkLst>
        </pc:spChg>
        <pc:spChg chg="add del mod">
          <ac:chgData name="abeer saleh" userId="3d7fc9edc19bd4b7" providerId="LiveId" clId="{1677006B-37E7-400B-9C01-078AF12DF2DB}" dt="2025-12-21T20:43:44.387" v="168" actId="478"/>
          <ac:spMkLst>
            <pc:docMk/>
            <pc:sldMk cId="0" sldId="256"/>
            <ac:spMk id="7" creationId="{5B5EBCDD-3C8A-A8F7-6C20-6B77BC98E23D}"/>
          </ac:spMkLst>
        </pc:spChg>
        <pc:spChg chg="mod">
          <ac:chgData name="abeer saleh" userId="3d7fc9edc19bd4b7" providerId="LiveId" clId="{1677006B-37E7-400B-9C01-078AF12DF2DB}" dt="2025-12-21T20:11:29.265" v="72" actId="2710"/>
          <ac:spMkLst>
            <pc:docMk/>
            <pc:sldMk cId="0" sldId="256"/>
            <ac:spMk id="10" creationId="{082650FA-3F6F-AD39-78FE-82464F7825FC}"/>
          </ac:spMkLst>
        </pc:spChg>
        <pc:spChg chg="mod">
          <ac:chgData name="abeer saleh" userId="3d7fc9edc19bd4b7" providerId="LiveId" clId="{1677006B-37E7-400B-9C01-078AF12DF2DB}" dt="2025-12-21T20:12:23.501" v="77" actId="1076"/>
          <ac:spMkLst>
            <pc:docMk/>
            <pc:sldMk cId="0" sldId="256"/>
            <ac:spMk id="12" creationId="{2E7E5BBC-BB89-B8EB-65E2-3409EB9930D0}"/>
          </ac:spMkLst>
        </pc:spChg>
        <pc:spChg chg="mod">
          <ac:chgData name="abeer saleh" userId="3d7fc9edc19bd4b7" providerId="LiveId" clId="{1677006B-37E7-400B-9C01-078AF12DF2DB}" dt="2025-12-21T20:13:21.104" v="88" actId="1076"/>
          <ac:spMkLst>
            <pc:docMk/>
            <pc:sldMk cId="0" sldId="256"/>
            <ac:spMk id="16" creationId="{6038713B-1BAE-E55D-2F3D-212BAACB3E90}"/>
          </ac:spMkLst>
        </pc:spChg>
        <pc:picChg chg="add del mod">
          <ac:chgData name="abeer saleh" userId="3d7fc9edc19bd4b7" providerId="LiveId" clId="{1677006B-37E7-400B-9C01-078AF12DF2DB}" dt="2025-12-21T20:43:44.387" v="168" actId="478"/>
          <ac:picMkLst>
            <pc:docMk/>
            <pc:sldMk cId="0" sldId="256"/>
            <ac:picMk id="9" creationId="{8CA42470-E886-5300-839C-4074B034852B}"/>
          </ac:picMkLst>
        </pc:picChg>
      </pc:sldChg>
      <pc:sldChg chg="modSp mod">
        <pc:chgData name="abeer saleh" userId="3d7fc9edc19bd4b7" providerId="LiveId" clId="{1677006B-37E7-400B-9C01-078AF12DF2DB}" dt="2025-12-21T20:05:05.772" v="29" actId="1076"/>
        <pc:sldMkLst>
          <pc:docMk/>
          <pc:sldMk cId="0" sldId="271"/>
        </pc:sldMkLst>
        <pc:spChg chg="mod">
          <ac:chgData name="abeer saleh" userId="3d7fc9edc19bd4b7" providerId="LiveId" clId="{1677006B-37E7-400B-9C01-078AF12DF2DB}" dt="2025-12-21T20:05:05.772" v="29" actId="1076"/>
          <ac:spMkLst>
            <pc:docMk/>
            <pc:sldMk cId="0" sldId="271"/>
            <ac:spMk id="8" creationId="{D61A052C-E08E-F992-42B2-3C3DCC37C4A4}"/>
          </ac:spMkLst>
        </pc:spChg>
      </pc:sldChg>
      <pc:sldChg chg="addSp delSp modSp mod">
        <pc:chgData name="abeer saleh" userId="3d7fc9edc19bd4b7" providerId="LiveId" clId="{1677006B-37E7-400B-9C01-078AF12DF2DB}" dt="2025-12-21T20:43:04.487" v="161" actId="1076"/>
        <pc:sldMkLst>
          <pc:docMk/>
          <pc:sldMk cId="0" sldId="276"/>
        </pc:sldMkLst>
        <pc:spChg chg="add mod">
          <ac:chgData name="abeer saleh" userId="3d7fc9edc19bd4b7" providerId="LiveId" clId="{1677006B-37E7-400B-9C01-078AF12DF2DB}" dt="2025-12-21T20:43:04.487" v="161" actId="1076"/>
          <ac:spMkLst>
            <pc:docMk/>
            <pc:sldMk cId="0" sldId="276"/>
            <ac:spMk id="3" creationId="{8AB5023A-2D69-9B5F-5941-1621E08F2A78}"/>
          </ac:spMkLst>
        </pc:spChg>
        <pc:spChg chg="mod">
          <ac:chgData name="abeer saleh" userId="3d7fc9edc19bd4b7" providerId="LiveId" clId="{1677006B-37E7-400B-9C01-078AF12DF2DB}" dt="2025-12-21T20:09:00.605" v="64" actId="20577"/>
          <ac:spMkLst>
            <pc:docMk/>
            <pc:sldMk cId="0" sldId="276"/>
            <ac:spMk id="8" creationId="{DA9B2568-C695-1954-A490-677A1485D593}"/>
          </ac:spMkLst>
        </pc:spChg>
        <pc:picChg chg="add mod">
          <ac:chgData name="abeer saleh" userId="3d7fc9edc19bd4b7" providerId="LiveId" clId="{1677006B-37E7-400B-9C01-078AF12DF2DB}" dt="2025-12-21T20:42:39.314" v="159"/>
          <ac:picMkLst>
            <pc:docMk/>
            <pc:sldMk cId="0" sldId="276"/>
            <ac:picMk id="4" creationId="{0A3B9AE8-F674-2419-6E5F-218FC5FC17E2}"/>
          </ac:picMkLst>
        </pc:picChg>
        <pc:picChg chg="del">
          <ac:chgData name="abeer saleh" userId="3d7fc9edc19bd4b7" providerId="LiveId" clId="{1677006B-37E7-400B-9C01-078AF12DF2DB}" dt="2025-12-21T20:42:41.418" v="160" actId="478"/>
          <ac:picMkLst>
            <pc:docMk/>
            <pc:sldMk cId="0" sldId="276"/>
            <ac:picMk id="7" creationId="{00000000-0000-0000-0000-000000000000}"/>
          </ac:picMkLst>
        </pc:picChg>
      </pc:sldChg>
      <pc:sldChg chg="addSp delSp modSp mod">
        <pc:chgData name="abeer saleh" userId="3d7fc9edc19bd4b7" providerId="LiveId" clId="{1677006B-37E7-400B-9C01-078AF12DF2DB}" dt="2025-12-21T20:43:59.516" v="173" actId="478"/>
        <pc:sldMkLst>
          <pc:docMk/>
          <pc:sldMk cId="0" sldId="306"/>
        </pc:sldMkLst>
        <pc:spChg chg="add mod">
          <ac:chgData name="abeer saleh" userId="3d7fc9edc19bd4b7" providerId="LiveId" clId="{1677006B-37E7-400B-9C01-078AF12DF2DB}" dt="2025-12-21T20:43:57.307" v="172" actId="1076"/>
          <ac:spMkLst>
            <pc:docMk/>
            <pc:sldMk cId="0" sldId="306"/>
            <ac:spMk id="2" creationId="{4ED5FC44-0BD8-B3A5-9652-961EE080239D}"/>
          </ac:spMkLst>
        </pc:spChg>
        <pc:spChg chg="mod">
          <ac:chgData name="abeer saleh" userId="3d7fc9edc19bd4b7" providerId="LiveId" clId="{1677006B-37E7-400B-9C01-078AF12DF2DB}" dt="2025-12-21T20:42:08.696" v="156" actId="14100"/>
          <ac:spMkLst>
            <pc:docMk/>
            <pc:sldMk cId="0" sldId="306"/>
            <ac:spMk id="10" creationId="{98D5B2B0-BE69-56C2-928B-3EFECE1A1FF1}"/>
          </ac:spMkLst>
        </pc:spChg>
        <pc:spChg chg="mod">
          <ac:chgData name="abeer saleh" userId="3d7fc9edc19bd4b7" providerId="LiveId" clId="{1677006B-37E7-400B-9C01-078AF12DF2DB}" dt="2025-12-21T20:41:42.216" v="154" actId="1076"/>
          <ac:spMkLst>
            <pc:docMk/>
            <pc:sldMk cId="0" sldId="306"/>
            <ac:spMk id="11" creationId="{529F0A46-0FCB-ED3F-8AB4-FDF01F3BDFD9}"/>
          </ac:spMkLst>
        </pc:spChg>
        <pc:picChg chg="add mod">
          <ac:chgData name="abeer saleh" userId="3d7fc9edc19bd4b7" providerId="LiveId" clId="{1677006B-37E7-400B-9C01-078AF12DF2DB}" dt="2025-12-21T20:43:57.307" v="172" actId="1076"/>
          <ac:picMkLst>
            <pc:docMk/>
            <pc:sldMk cId="0" sldId="306"/>
            <ac:picMk id="3" creationId="{9DA1046F-AA0B-6D90-ABEE-FF1CCB2C0ED6}"/>
          </ac:picMkLst>
        </pc:picChg>
        <pc:picChg chg="del">
          <ac:chgData name="abeer saleh" userId="3d7fc9edc19bd4b7" providerId="LiveId" clId="{1677006B-37E7-400B-9C01-078AF12DF2DB}" dt="2025-12-21T20:43:59.516" v="173" actId="478"/>
          <ac:picMkLst>
            <pc:docMk/>
            <pc:sldMk cId="0" sldId="306"/>
            <ac:picMk id="8" creationId="{00000000-0000-0000-0000-000000000000}"/>
          </ac:picMkLst>
        </pc:picChg>
      </pc:sldChg>
      <pc:sldChg chg="modSp mod">
        <pc:chgData name="abeer saleh" userId="3d7fc9edc19bd4b7" providerId="LiveId" clId="{1677006B-37E7-400B-9C01-078AF12DF2DB}" dt="2025-12-21T20:07:46.610" v="60" actId="1076"/>
        <pc:sldMkLst>
          <pc:docMk/>
          <pc:sldMk cId="0" sldId="313"/>
        </pc:sldMkLst>
        <pc:spChg chg="mod">
          <ac:chgData name="abeer saleh" userId="3d7fc9edc19bd4b7" providerId="LiveId" clId="{1677006B-37E7-400B-9C01-078AF12DF2DB}" dt="2025-12-21T20:07:46.610" v="60" actId="1076"/>
          <ac:spMkLst>
            <pc:docMk/>
            <pc:sldMk cId="0" sldId="313"/>
            <ac:spMk id="4" creationId="{42889391-7602-4A7C-6589-0A7DEE066370}"/>
          </ac:spMkLst>
        </pc:spChg>
      </pc:sldChg>
      <pc:sldChg chg="addSp modSp mod">
        <pc:chgData name="abeer saleh" userId="3d7fc9edc19bd4b7" providerId="LiveId" clId="{1677006B-37E7-400B-9C01-078AF12DF2DB}" dt="2025-12-21T20:43:13.082" v="163" actId="1076"/>
        <pc:sldMkLst>
          <pc:docMk/>
          <pc:sldMk cId="298291908" sldId="496"/>
        </pc:sldMkLst>
        <pc:spChg chg="add mod">
          <ac:chgData name="abeer saleh" userId="3d7fc9edc19bd4b7" providerId="LiveId" clId="{1677006B-37E7-400B-9C01-078AF12DF2DB}" dt="2025-12-21T20:43:13.082" v="163" actId="1076"/>
          <ac:spMkLst>
            <pc:docMk/>
            <pc:sldMk cId="298291908" sldId="496"/>
            <ac:spMk id="2" creationId="{3CA59593-E51B-0307-1BCA-8961E28ACD38}"/>
          </ac:spMkLst>
        </pc:spChg>
        <pc:spChg chg="mod">
          <ac:chgData name="abeer saleh" userId="3d7fc9edc19bd4b7" providerId="LiveId" clId="{1677006B-37E7-400B-9C01-078AF12DF2DB}" dt="2025-12-21T20:09:09.479" v="66" actId="20577"/>
          <ac:spMkLst>
            <pc:docMk/>
            <pc:sldMk cId="298291908" sldId="496"/>
            <ac:spMk id="5" creationId="{7D60FFE9-3FBA-1F76-7442-2D6AF6DFD6BF}"/>
          </ac:spMkLst>
        </pc:spChg>
        <pc:picChg chg="add mod">
          <ac:chgData name="abeer saleh" userId="3d7fc9edc19bd4b7" providerId="LiveId" clId="{1677006B-37E7-400B-9C01-078AF12DF2DB}" dt="2025-12-21T20:43:13.082" v="163" actId="1076"/>
          <ac:picMkLst>
            <pc:docMk/>
            <pc:sldMk cId="298291908" sldId="496"/>
            <ac:picMk id="4" creationId="{F0F02336-E481-40AC-C3E8-A10B7BD86EB5}"/>
          </ac:picMkLst>
        </pc:picChg>
      </pc:sldChg>
      <pc:sldChg chg="addSp modSp mod">
        <pc:chgData name="abeer saleh" userId="3d7fc9edc19bd4b7" providerId="LiveId" clId="{1677006B-37E7-400B-9C01-078AF12DF2DB}" dt="2025-12-21T20:43:28.412" v="166" actId="1076"/>
        <pc:sldMkLst>
          <pc:docMk/>
          <pc:sldMk cId="3312421635" sldId="497"/>
        </pc:sldMkLst>
        <pc:spChg chg="add mod">
          <ac:chgData name="abeer saleh" userId="3d7fc9edc19bd4b7" providerId="LiveId" clId="{1677006B-37E7-400B-9C01-078AF12DF2DB}" dt="2025-12-21T20:43:24.267" v="165" actId="1076"/>
          <ac:spMkLst>
            <pc:docMk/>
            <pc:sldMk cId="3312421635" sldId="497"/>
            <ac:spMk id="2" creationId="{9CA9B6C7-22E1-658E-B0E8-A6B20B4223C4}"/>
          </ac:spMkLst>
        </pc:spChg>
        <pc:spChg chg="mod">
          <ac:chgData name="abeer saleh" userId="3d7fc9edc19bd4b7" providerId="LiveId" clId="{1677006B-37E7-400B-9C01-078AF12DF2DB}" dt="2025-12-21T20:43:28.412" v="166" actId="1076"/>
          <ac:spMkLst>
            <pc:docMk/>
            <pc:sldMk cId="3312421635" sldId="497"/>
            <ac:spMk id="5" creationId="{0B4D6F90-C77F-4950-6B23-D313B734B74E}"/>
          </ac:spMkLst>
        </pc:spChg>
        <pc:picChg chg="add mod">
          <ac:chgData name="abeer saleh" userId="3d7fc9edc19bd4b7" providerId="LiveId" clId="{1677006B-37E7-400B-9C01-078AF12DF2DB}" dt="2025-12-21T20:43:24.267" v="165" actId="1076"/>
          <ac:picMkLst>
            <pc:docMk/>
            <pc:sldMk cId="3312421635" sldId="497"/>
            <ac:picMk id="4" creationId="{A318BD87-EC7F-209D-DB52-ED6785B443C1}"/>
          </ac:picMkLst>
        </pc:picChg>
      </pc:sldChg>
      <pc:sldChg chg="modSp del mod">
        <pc:chgData name="abeer saleh" userId="3d7fc9edc19bd4b7" providerId="LiveId" clId="{1677006B-37E7-400B-9C01-078AF12DF2DB}" dt="2025-12-21T20:30:59.540" v="134" actId="47"/>
        <pc:sldMkLst>
          <pc:docMk/>
          <pc:sldMk cId="1431345520" sldId="498"/>
        </pc:sldMkLst>
        <pc:spChg chg="mod">
          <ac:chgData name="abeer saleh" userId="3d7fc9edc19bd4b7" providerId="LiveId" clId="{1677006B-37E7-400B-9C01-078AF12DF2DB}" dt="2025-12-21T20:27:04.145" v="121" actId="20577"/>
          <ac:spMkLst>
            <pc:docMk/>
            <pc:sldMk cId="1431345520" sldId="498"/>
            <ac:spMk id="6" creationId="{733CEF26-B56B-372D-AA75-A2BF137C85BC}"/>
          </ac:spMkLst>
        </pc:spChg>
      </pc:sldChg>
      <pc:sldChg chg="addSp modSp mod">
        <pc:chgData name="abeer saleh" userId="3d7fc9edc19bd4b7" providerId="LiveId" clId="{1677006B-37E7-400B-9C01-078AF12DF2DB}" dt="2025-12-21T20:43:51.015" v="170" actId="1076"/>
        <pc:sldMkLst>
          <pc:docMk/>
          <pc:sldMk cId="1284747563" sldId="499"/>
        </pc:sldMkLst>
        <pc:spChg chg="add mod">
          <ac:chgData name="abeer saleh" userId="3d7fc9edc19bd4b7" providerId="LiveId" clId="{1677006B-37E7-400B-9C01-078AF12DF2DB}" dt="2025-12-21T20:43:51.015" v="170" actId="1076"/>
          <ac:spMkLst>
            <pc:docMk/>
            <pc:sldMk cId="1284747563" sldId="499"/>
            <ac:spMk id="2" creationId="{7904A692-2A47-7779-9D8B-40CAA256DA77}"/>
          </ac:spMkLst>
        </pc:spChg>
        <pc:spChg chg="mod">
          <ac:chgData name="abeer saleh" userId="3d7fc9edc19bd4b7" providerId="LiveId" clId="{1677006B-37E7-400B-9C01-078AF12DF2DB}" dt="2025-12-21T20:41:20.760" v="149" actId="12"/>
          <ac:spMkLst>
            <pc:docMk/>
            <pc:sldMk cId="1284747563" sldId="499"/>
            <ac:spMk id="10" creationId="{D99FCD37-9413-C74D-D0BD-DBCA728F874A}"/>
          </ac:spMkLst>
        </pc:spChg>
        <pc:picChg chg="add mod">
          <ac:chgData name="abeer saleh" userId="3d7fc9edc19bd4b7" providerId="LiveId" clId="{1677006B-37E7-400B-9C01-078AF12DF2DB}" dt="2025-12-21T20:43:51.015" v="170" actId="1076"/>
          <ac:picMkLst>
            <pc:docMk/>
            <pc:sldMk cId="1284747563" sldId="499"/>
            <ac:picMk id="3" creationId="{622C0F53-FF00-17B2-A6BE-2B5E4754E33E}"/>
          </ac:picMkLst>
        </pc:picChg>
      </pc:sldChg>
      <pc:sldChg chg="addSp delSp modSp new mod ord">
        <pc:chgData name="abeer saleh" userId="3d7fc9edc19bd4b7" providerId="LiveId" clId="{1677006B-37E7-400B-9C01-078AF12DF2DB}" dt="2025-12-21T20:42:36.425" v="158" actId="1076"/>
        <pc:sldMkLst>
          <pc:docMk/>
          <pc:sldMk cId="279856314" sldId="500"/>
        </pc:sldMkLst>
        <pc:spChg chg="del">
          <ac:chgData name="abeer saleh" userId="3d7fc9edc19bd4b7" providerId="LiveId" clId="{1677006B-37E7-400B-9C01-078AF12DF2DB}" dt="2025-12-21T20:24:56.642" v="91" actId="478"/>
          <ac:spMkLst>
            <pc:docMk/>
            <pc:sldMk cId="279856314" sldId="500"/>
            <ac:spMk id="2" creationId="{1166DBA9-42CC-D898-ED90-8984A6B8FF27}"/>
          </ac:spMkLst>
        </pc:spChg>
        <pc:spChg chg="add mod">
          <ac:chgData name="abeer saleh" userId="3d7fc9edc19bd4b7" providerId="LiveId" clId="{1677006B-37E7-400B-9C01-078AF12DF2DB}" dt="2025-12-21T20:26:27.497" v="118" actId="1076"/>
          <ac:spMkLst>
            <pc:docMk/>
            <pc:sldMk cId="279856314" sldId="500"/>
            <ac:spMk id="4" creationId="{C3F8D49E-8BB6-692B-2B7A-67668BD057FE}"/>
          </ac:spMkLst>
        </pc:spChg>
        <pc:spChg chg="add mod">
          <ac:chgData name="abeer saleh" userId="3d7fc9edc19bd4b7" providerId="LiveId" clId="{1677006B-37E7-400B-9C01-078AF12DF2DB}" dt="2025-12-21T20:26:22.201" v="116" actId="1076"/>
          <ac:spMkLst>
            <pc:docMk/>
            <pc:sldMk cId="279856314" sldId="500"/>
            <ac:spMk id="5" creationId="{0146569A-37FF-7225-36CE-18E713BC6410}"/>
          </ac:spMkLst>
        </pc:spChg>
        <pc:spChg chg="add mod">
          <ac:chgData name="abeer saleh" userId="3d7fc9edc19bd4b7" providerId="LiveId" clId="{1677006B-37E7-400B-9C01-078AF12DF2DB}" dt="2025-12-21T20:42:36.425" v="158" actId="1076"/>
          <ac:spMkLst>
            <pc:docMk/>
            <pc:sldMk cId="279856314" sldId="500"/>
            <ac:spMk id="6" creationId="{4F426DD2-C83B-2855-1A48-49E69695EFC1}"/>
          </ac:spMkLst>
        </pc:spChg>
        <pc:picChg chg="add mod">
          <ac:chgData name="abeer saleh" userId="3d7fc9edc19bd4b7" providerId="LiveId" clId="{1677006B-37E7-400B-9C01-078AF12DF2DB}" dt="2025-12-21T20:42:36.425" v="158" actId="1076"/>
          <ac:picMkLst>
            <pc:docMk/>
            <pc:sldMk cId="279856314" sldId="500"/>
            <ac:picMk id="7" creationId="{187F5365-9467-6957-FD1E-A5C4B1E7AA1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6.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30514" y="3478242"/>
            <a:ext cx="5216525" cy="398780"/>
          </a:xfrm>
          <a:prstGeom prst="rect">
            <a:avLst/>
          </a:prstGeom>
          <a:noFill/>
        </p:spPr>
        <p:txBody>
          <a:bodyPr wrap="square" rtlCol="0">
            <a:spAutoFit/>
          </a:bodyPr>
          <a:lstStyle/>
          <a:p>
            <a:r>
              <a:rPr lang="ar-SA" sz="2000" dirty="0">
                <a:latin typeface="Arial" panose="020B0604020202020204" pitchFamily="34" charset="0"/>
                <a:cs typeface="Arial" panose="020B0604020202020204" pitchFamily="34" charset="0"/>
              </a:rPr>
              <a:t>إعداد طالبة دراسات عليا ببرنامج ماجستير التسويق الرقمي </a:t>
            </a:r>
            <a:endParaRPr lang="en-US" sz="2000" dirty="0">
              <a:latin typeface="Arial" panose="020B0604020202020204" pitchFamily="34" charset="0"/>
              <a:cs typeface="Arial" panose="020B0604020202020204" pitchFamily="34"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rial" panose="020B0604020202020204" pitchFamily="34" charset="0"/>
              <a:cs typeface="Arial" panose="020B0604020202020204" pitchFamily="34" charset="0"/>
            </a:endParaRPr>
          </a:p>
        </p:txBody>
      </p:sp>
      <p:sp>
        <p:nvSpPr>
          <p:cNvPr id="34" name="Rectangle: Rounded Corners 33"/>
          <p:cNvSpPr/>
          <p:nvPr/>
        </p:nvSpPr>
        <p:spPr>
          <a:xfrm>
            <a:off x="972652" y="416448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rial" panose="020B0604020202020204" pitchFamily="34" charset="0"/>
                <a:cs typeface="Arial" panose="020B0604020202020204" pitchFamily="34" charset="0"/>
              </a:rPr>
              <a:t>عبير صالح مخير</a:t>
            </a:r>
            <a:endParaRPr lang="en-US" sz="2800" b="1" dirty="0">
              <a:solidFill>
                <a:schemeClr val="bg1"/>
              </a:solidFill>
              <a:latin typeface="Arial" panose="020B0604020202020204" pitchFamily="34" charset="0"/>
              <a:cs typeface="Arial" panose="020B0604020202020204" pitchFamily="34" charset="0"/>
            </a:endParaRPr>
          </a:p>
        </p:txBody>
      </p:sp>
      <p:sp>
        <p:nvSpPr>
          <p:cNvPr id="46" name="TextBox 45"/>
          <p:cNvSpPr txBox="1"/>
          <p:nvPr/>
        </p:nvSpPr>
        <p:spPr>
          <a:xfrm>
            <a:off x="1709182" y="5237244"/>
            <a:ext cx="2095445" cy="707886"/>
          </a:xfrm>
          <a:prstGeom prst="rect">
            <a:avLst/>
          </a:prstGeom>
          <a:noFill/>
        </p:spPr>
        <p:txBody>
          <a:bodyPr wrap="none" rtlCol="0">
            <a:spAutoFit/>
          </a:bodyPr>
          <a:lstStyle/>
          <a:p>
            <a:r>
              <a:rPr lang="ar-SA" sz="2000" dirty="0">
                <a:latin typeface="Arial" panose="020B0604020202020204" pitchFamily="34" charset="0"/>
                <a:cs typeface="Arial" panose="020B0604020202020204" pitchFamily="34" charset="0"/>
              </a:rPr>
              <a:t>إشراف د:محمد عويس </a:t>
            </a:r>
          </a:p>
          <a:p>
            <a:r>
              <a:rPr lang="ar-SA" sz="2000" dirty="0">
                <a:latin typeface="Arial" panose="020B0604020202020204" pitchFamily="34" charset="0"/>
                <a:cs typeface="Arial" panose="020B0604020202020204" pitchFamily="34" charset="0"/>
              </a:rPr>
              <a:t>دفعة ديسمبر-2025 </a:t>
            </a:r>
            <a:endParaRPr lang="en-US" sz="2000" dirty="0">
              <a:latin typeface="Arial" panose="020B0604020202020204" pitchFamily="34" charset="0"/>
              <a:cs typeface="Arial" panose="020B0604020202020204" pitchFamily="34"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ربع نص 2">
            <a:extLst>
              <a:ext uri="{FF2B5EF4-FFF2-40B4-BE49-F238E27FC236}">
                <a16:creationId xmlns:a16="http://schemas.microsoft.com/office/drawing/2014/main" id="{EDEB2DCB-2361-5366-89F0-27B7A3F5AEBD}"/>
              </a:ext>
            </a:extLst>
          </p:cNvPr>
          <p:cNvSpPr txBox="1"/>
          <p:nvPr/>
        </p:nvSpPr>
        <p:spPr>
          <a:xfrm>
            <a:off x="0" y="2331411"/>
            <a:ext cx="5918662" cy="1015663"/>
          </a:xfrm>
          <a:prstGeom prst="rect">
            <a:avLst/>
          </a:prstGeom>
          <a:noFill/>
        </p:spPr>
        <p:txBody>
          <a:bodyPr wrap="square">
            <a:spAutoFit/>
          </a:bodyPr>
          <a:lstStyle/>
          <a:p>
            <a:pPr algn="ctr" rtl="1">
              <a:buNone/>
            </a:pPr>
            <a:r>
              <a:rPr lang="ar-SA" sz="2000" b="1" cap="all"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دور الحملات التسويقية عبر المؤثرين في اتخاذ قرار الشراء لدى المستهلكين: دراسة ميدانية على عملاء متاجر الازياء </a:t>
            </a:r>
            <a:endParaRPr lang="en-US" sz="2000" b="1" dirty="0">
              <a:effectLst/>
              <a:latin typeface="Calibri" panose="020F0502020204030204" pitchFamily="34" charset="0"/>
              <a:ea typeface="Times New Roman" panose="02020603050405020304" pitchFamily="18" charset="0"/>
              <a:cs typeface="Arial" panose="020B0604020202020204" pitchFamily="34" charset="0"/>
            </a:endParaRPr>
          </a:p>
          <a:p>
            <a:pPr algn="ctr" rtl="1">
              <a:buNone/>
            </a:pPr>
            <a:r>
              <a:rPr lang="ar-SA" sz="2000" b="1" cap="all"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a:t>
            </a:r>
            <a:r>
              <a:rPr lang="en-US" sz="2000" b="1" cap="all"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SHEIN</a:t>
            </a:r>
            <a:r>
              <a:rPr lang="ar-SA" sz="2000" b="1" cap="all"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 </a:t>
            </a:r>
            <a:endParaRPr lang="en-US" sz="2000" b="1"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8" name="صورة 7">
            <a:extLst>
              <a:ext uri="{FF2B5EF4-FFF2-40B4-BE49-F238E27FC236}">
                <a16:creationId xmlns:a16="http://schemas.microsoft.com/office/drawing/2014/main" id="{C68ED6FF-FF30-A068-3845-6E2371E176D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43096" y="652681"/>
            <a:ext cx="6403586" cy="5166227"/>
          </a:xfrm>
          <a:prstGeom prst="rect">
            <a:avLst/>
          </a:prstGeom>
        </p:spPr>
      </p:pic>
      <p:pic>
        <p:nvPicPr>
          <p:cNvPr id="10" name="صورة 9">
            <a:extLst>
              <a:ext uri="{FF2B5EF4-FFF2-40B4-BE49-F238E27FC236}">
                <a16:creationId xmlns:a16="http://schemas.microsoft.com/office/drawing/2014/main" id="{A6F0AA70-3CD8-DDC7-6733-B0DF84A10D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47513" y="2422381"/>
            <a:ext cx="1406410" cy="70320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68378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386939" y="0"/>
            <a:ext cx="2528256" cy="646331"/>
          </a:xfrm>
          <a:prstGeom prst="rect">
            <a:avLst/>
          </a:prstGeom>
          <a:noFill/>
        </p:spPr>
        <p:txBody>
          <a:bodyPr wrap="none" rtlCol="0">
            <a:spAutoFit/>
          </a:bodyPr>
          <a:lstStyle/>
          <a:p>
            <a:r>
              <a:rPr lang="ar-SA" sz="3600" b="1" dirty="0">
                <a:solidFill>
                  <a:srgbClr val="00B0F0"/>
                </a:solidFill>
                <a:latin typeface="Arial" panose="020B0604020202020204" pitchFamily="34" charset="0"/>
              </a:rPr>
              <a:t>الـــمـــقـــدمـــة:</a:t>
            </a:r>
            <a:endParaRPr lang="en-US" sz="3600" b="1" dirty="0">
              <a:solidFill>
                <a:srgbClr val="00B0F0"/>
              </a:solidFill>
              <a:latin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D61A052C-E08E-F992-42B2-3C3DCC37C4A4}"/>
              </a:ext>
            </a:extLst>
          </p:cNvPr>
          <p:cNvSpPr txBox="1"/>
          <p:nvPr/>
        </p:nvSpPr>
        <p:spPr>
          <a:xfrm>
            <a:off x="954444" y="1198431"/>
            <a:ext cx="10673542" cy="4305730"/>
          </a:xfrm>
          <a:prstGeom prst="rect">
            <a:avLst/>
          </a:prstGeom>
          <a:noFill/>
        </p:spPr>
        <p:txBody>
          <a:bodyPr wrap="square">
            <a:spAutoFit/>
          </a:bodyPr>
          <a:lstStyle/>
          <a:p>
            <a:pPr algn="just" rtl="1">
              <a:lnSpc>
                <a:spcPct val="200000"/>
              </a:lnSpc>
              <a:buNone/>
            </a:pPr>
            <a:r>
              <a:rPr lang="ar-SA" sz="2000" dirty="0"/>
              <a:t>شهدت السنوات الأخيرة توسعًا ملحوظًا في استخدام المنصات الرقمية ووسائل التواصل الاجتماعي كقنوات رئيسية للتسويق، مما دفع الشركات إلى الاعتماد بشكل متزايد على المؤثرين في الترويج لمنتجاتها وخدماتها.</a:t>
            </a:r>
          </a:p>
          <a:p>
            <a:pPr algn="just" rtl="1">
              <a:lnSpc>
                <a:spcPct val="200000"/>
              </a:lnSpc>
              <a:buNone/>
            </a:pPr>
            <a:r>
              <a:rPr lang="ar-SA" sz="2000" dirty="0"/>
              <a:t>وقد برز دور المؤثرين بشكل واضح، حيث يعتمد المستهلكون على آرائهم وتجاربهم في تقييم المنتجات واتخاذ قرار الشراء. ويُعد متجر </a:t>
            </a:r>
            <a:r>
              <a:rPr lang="ar-SA" sz="2000" b="1" dirty="0"/>
              <a:t>شي إن</a:t>
            </a:r>
            <a:r>
              <a:rPr lang="ar-SA" sz="2000" dirty="0"/>
              <a:t> من أهم المتاجر الإلكترونية العالمية انتشارًا في السوق السعودي</a:t>
            </a:r>
          </a:p>
          <a:p>
            <a:pPr algn="just" rtl="1">
              <a:lnSpc>
                <a:spcPct val="200000"/>
              </a:lnSpc>
            </a:pPr>
            <a:r>
              <a:rPr lang="ar-SA" sz="2000" dirty="0"/>
              <a:t>حيث لوحظ تراجع ثقة الجمهور عن الشركات نفسها، مما دفعها إلى الاستعانة بالمؤثرين كطرف ثالث موثوق للترويج للعلامة التجارية , حيث أصبح توظيف المؤثرين ضرورة لما لهم من قدرة عالية على التأثير في سلوك المستهلكين، خاصة فئة الشباب الأكثر تأثرًا بالمحتوى المنشور على وسائل التواصل الاجتماعي</a:t>
            </a:r>
            <a:endParaRPr lang="ar-S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3094567" cy="3108960"/>
          </a:xfrm>
        </p:spPr>
      </p:pic>
      <p:sp>
        <p:nvSpPr>
          <p:cNvPr id="25" name="TextBox 24"/>
          <p:cNvSpPr txBox="1"/>
          <p:nvPr/>
        </p:nvSpPr>
        <p:spPr>
          <a:xfrm>
            <a:off x="4290249" y="0"/>
            <a:ext cx="4113898" cy="646331"/>
          </a:xfrm>
          <a:prstGeom prst="rect">
            <a:avLst/>
          </a:prstGeom>
          <a:noFill/>
        </p:spPr>
        <p:txBody>
          <a:bodyPr wrap="square" rtlCol="0">
            <a:spAutoFit/>
          </a:bodyPr>
          <a:lstStyle/>
          <a:p>
            <a:r>
              <a:rPr lang="ar-SA" sz="3600" b="1" dirty="0">
                <a:solidFill>
                  <a:srgbClr val="00B0F0"/>
                </a:solidFill>
                <a:latin typeface="Arial" panose="020B0604020202020204" pitchFamily="34" charset="0"/>
              </a:rPr>
              <a:t>مــشـــكـــلــة الـــدراســـة</a:t>
            </a:r>
            <a:endParaRPr lang="en-US" sz="3600" b="1" dirty="0">
              <a:solidFill>
                <a:srgbClr val="00B0F0"/>
              </a:solidFill>
              <a:latin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rial" panose="020B0604020202020204" pitchFamily="34" charset="0"/>
                <a:cs typeface="Arial" panose="020B0604020202020204" pitchFamily="34"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مربع نص 3">
            <a:extLst>
              <a:ext uri="{FF2B5EF4-FFF2-40B4-BE49-F238E27FC236}">
                <a16:creationId xmlns:a16="http://schemas.microsoft.com/office/drawing/2014/main" id="{42889391-7602-4A7C-6589-0A7DEE066370}"/>
              </a:ext>
            </a:extLst>
          </p:cNvPr>
          <p:cNvSpPr txBox="1"/>
          <p:nvPr/>
        </p:nvSpPr>
        <p:spPr>
          <a:xfrm>
            <a:off x="1270150" y="1865894"/>
            <a:ext cx="10457411" cy="3479479"/>
          </a:xfrm>
          <a:prstGeom prst="rect">
            <a:avLst/>
          </a:prstGeom>
          <a:noFill/>
        </p:spPr>
        <p:txBody>
          <a:bodyPr wrap="square">
            <a:spAutoFit/>
          </a:bodyPr>
          <a:lstStyle/>
          <a:p>
            <a:pPr algn="just" rtl="1">
              <a:lnSpc>
                <a:spcPct val="150000"/>
              </a:lnSpc>
              <a:spcAft>
                <a:spcPts val="800"/>
              </a:spcAft>
              <a:buNone/>
            </a:pPr>
            <a:r>
              <a:rPr lang="ar-SA" sz="2000" kern="100" dirty="0">
                <a:effectLst/>
                <a:latin typeface="Calibri" panose="020F0502020204030204" pitchFamily="34" charset="0"/>
                <a:ea typeface="Calibri" panose="020F0502020204030204" pitchFamily="34" charset="0"/>
              </a:rPr>
              <a:t>حيث ان المشكلة الرئيسية تكمن في عدم وضوح مدى فعالية هذه الحملات وأن هناك تفاوتاً واضحاً في فاعلية هذه الحملات على المستهلكين</a:t>
            </a:r>
          </a:p>
          <a:p>
            <a:pPr algn="just" rtl="1">
              <a:lnSpc>
                <a:spcPct val="150000"/>
              </a:lnSpc>
              <a:spcAft>
                <a:spcPts val="800"/>
              </a:spcAft>
              <a:buNone/>
            </a:pPr>
            <a:r>
              <a:rPr lang="ar-SA" sz="2000" kern="100" dirty="0">
                <a:effectLst/>
                <a:latin typeface="Calibri" panose="020F0502020204030204" pitchFamily="34" charset="0"/>
                <a:ea typeface="Calibri" panose="020F0502020204030204" pitchFamily="34" charset="0"/>
              </a:rPr>
              <a:t>وعلى الرغم من كثرة الحملات الإعلانية عبر المؤثرين، إلا أن عدداً من الدراسات العربية يشير إلى أن تأثير هذه الحملات على المستهلكين لا يزال غير واضح بشكل كاف، وأن فاعليتها تختلف باختلاف نوع المؤثر، مستوى المصداقية، وطريقة تقديم المحتوى</a:t>
            </a:r>
            <a:r>
              <a:rPr lang="en-US" sz="2000" kern="100" dirty="0">
                <a:effectLst/>
                <a:latin typeface="Arial" panose="020B0604020202020204" pitchFamily="34" charset="0"/>
                <a:ea typeface="Calibri" panose="020F0502020204030204" pitchFamily="34" charset="0"/>
              </a:rPr>
              <a:t>.</a:t>
            </a:r>
            <a:endParaRPr lang="en-US" sz="2000" kern="100" dirty="0">
              <a:effectLst/>
              <a:latin typeface="Calibri" panose="020F0502020204030204" pitchFamily="34" charset="0"/>
              <a:ea typeface="Calibri" panose="020F0502020204030204" pitchFamily="34" charset="0"/>
            </a:endParaRPr>
          </a:p>
          <a:p>
            <a:pPr algn="just" rtl="1">
              <a:lnSpc>
                <a:spcPct val="150000"/>
              </a:lnSpc>
              <a:spcAft>
                <a:spcPts val="800"/>
              </a:spcAft>
              <a:buNone/>
            </a:pPr>
            <a:r>
              <a:rPr lang="ar-SA" sz="2000" b="1" kern="100" dirty="0">
                <a:effectLst/>
                <a:latin typeface="Calibri" panose="020F0502020204030204" pitchFamily="34" charset="0"/>
                <a:ea typeface="Calibri" panose="020F0502020204030204" pitchFamily="34" charset="0"/>
              </a:rPr>
              <a:t>من خلال هذه الدراسة</a:t>
            </a:r>
            <a:r>
              <a:rPr lang="ar-SA" sz="2000" kern="100" dirty="0">
                <a:effectLst/>
                <a:latin typeface="Calibri" panose="020F0502020204030204" pitchFamily="34" charset="0"/>
                <a:ea typeface="Calibri" panose="020F0502020204030204" pitchFamily="34" charset="0"/>
              </a:rPr>
              <a:t> تتكون الفجوة البحثية وتتوضح في أن معظم الدراسات ركزت على قياس الوعي بالعلامة التجارية أو نية الشراء فقط، بينما لم تتناول بشكل كافٍ العلاقة المباشرة بين عناصر الحملات التسويقية عبر المؤثرين وبين اتخاذ قرار الشراء .</a:t>
            </a:r>
            <a:endParaRPr lang="en-US" sz="2000" kern="100" dirty="0">
              <a:effectLst/>
              <a:latin typeface="Calibri" panose="020F0502020204030204" pitchFamily="34" charset="0"/>
              <a:ea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ربع نص 3">
            <a:extLst>
              <a:ext uri="{FF2B5EF4-FFF2-40B4-BE49-F238E27FC236}">
                <a16:creationId xmlns:a16="http://schemas.microsoft.com/office/drawing/2014/main" id="{C3F8D49E-8BB6-692B-2B7A-67668BD057FE}"/>
              </a:ext>
            </a:extLst>
          </p:cNvPr>
          <p:cNvSpPr txBox="1"/>
          <p:nvPr/>
        </p:nvSpPr>
        <p:spPr>
          <a:xfrm>
            <a:off x="1323191" y="1636504"/>
            <a:ext cx="10308370" cy="3434273"/>
          </a:xfrm>
          <a:prstGeom prst="rect">
            <a:avLst/>
          </a:prstGeom>
          <a:noFill/>
        </p:spPr>
        <p:txBody>
          <a:bodyPr wrap="square">
            <a:spAutoFit/>
          </a:bodyPr>
          <a:lstStyle/>
          <a:p>
            <a:pPr algn="r" rtl="1">
              <a:lnSpc>
                <a:spcPct val="250000"/>
              </a:lnSpc>
              <a:buNone/>
            </a:pPr>
            <a:r>
              <a:rPr lang="ar-SA" dirty="0"/>
              <a:t>تتمثل أهمية الدراسة في إبراز دور التسويق عبر المؤثرين في بناء الثقة والولاء بين العلامات التجارية والمستهلكين، وتوضيح تأثيره في نشر المعلومات وتوجيه السلوك الشرائي وتقليل المخاطر المدركة لدى المستهلك، إضافة إلى تفسير كيفية تأثير الرسائل التسويقية للمؤثرين في معتقدات وسلوكيات الأفراد من خلال الإقناع والتعلم بالملاحظة.</a:t>
            </a:r>
            <a:br>
              <a:rPr lang="ar-SA" dirty="0"/>
            </a:br>
            <a:r>
              <a:rPr lang="ar-SA" dirty="0"/>
              <a:t>وتساعد نتائج الدراسة الجهات التسويقية على توظيف المؤثرين بفاعلية في التأثير على قرارات الشراء، من خلال تقديم محتوى موثوق وتجارب شخصية، وتعزيز ثقة المستهلكين، وتحفيزهم على تجربة المنتجات واتخاذ قرارات شراء أسرع</a:t>
            </a:r>
          </a:p>
        </p:txBody>
      </p:sp>
      <p:sp>
        <p:nvSpPr>
          <p:cNvPr id="5" name="TextBox 24">
            <a:extLst>
              <a:ext uri="{FF2B5EF4-FFF2-40B4-BE49-F238E27FC236}">
                <a16:creationId xmlns:a16="http://schemas.microsoft.com/office/drawing/2014/main" id="{0146569A-37FF-7225-36CE-18E713BC6410}"/>
              </a:ext>
            </a:extLst>
          </p:cNvPr>
          <p:cNvSpPr txBox="1"/>
          <p:nvPr/>
        </p:nvSpPr>
        <p:spPr>
          <a:xfrm>
            <a:off x="4244126" y="195036"/>
            <a:ext cx="4113898" cy="646331"/>
          </a:xfrm>
          <a:prstGeom prst="rect">
            <a:avLst/>
          </a:prstGeom>
          <a:noFill/>
        </p:spPr>
        <p:txBody>
          <a:bodyPr wrap="square" rtlCol="0">
            <a:spAutoFit/>
          </a:bodyPr>
          <a:lstStyle/>
          <a:p>
            <a:r>
              <a:rPr lang="ar-SA" sz="3600" b="1" dirty="0">
                <a:solidFill>
                  <a:srgbClr val="00B0F0"/>
                </a:solidFill>
                <a:latin typeface="Arial" panose="020B0604020202020204" pitchFamily="34" charset="0"/>
              </a:rPr>
              <a:t>أهـــــمـــيــة الـــدراســـة</a:t>
            </a:r>
            <a:endParaRPr lang="en-US" sz="3600" b="1" dirty="0">
              <a:solidFill>
                <a:srgbClr val="00B0F0"/>
              </a:solidFill>
              <a:latin typeface="Arial" panose="020B0604020202020204" pitchFamily="34" charset="0"/>
            </a:endParaRPr>
          </a:p>
        </p:txBody>
      </p:sp>
      <p:sp>
        <p:nvSpPr>
          <p:cNvPr id="6" name="Rectangle 27">
            <a:extLst>
              <a:ext uri="{FF2B5EF4-FFF2-40B4-BE49-F238E27FC236}">
                <a16:creationId xmlns:a16="http://schemas.microsoft.com/office/drawing/2014/main" id="{4F426DD2-C83B-2855-1A48-49E69695EFC1}"/>
              </a:ext>
            </a:extLst>
          </p:cNvPr>
          <p:cNvSpPr/>
          <p:nvPr/>
        </p:nvSpPr>
        <p:spPr>
          <a:xfrm>
            <a:off x="3121326" y="730931"/>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87F5365-9467-6957-FD1E-A5C4B1E7AA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3502" y="207273"/>
            <a:ext cx="2305141" cy="1076343"/>
          </a:xfrm>
          <a:prstGeom prst="rect">
            <a:avLst/>
          </a:prstGeom>
        </p:spPr>
      </p:pic>
    </p:spTree>
    <p:extLst>
      <p:ext uri="{BB962C8B-B14F-4D97-AF65-F5344CB8AC3E}">
        <p14:creationId xmlns:p14="http://schemas.microsoft.com/office/powerpoint/2010/main" val="279856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rial" panose="020B0604020202020204" pitchFamily="34" charset="0"/>
                <a:cs typeface="Arial" panose="020B0604020202020204" pitchFamily="34" charset="0"/>
              </a:rPr>
              <a:t>02</a:t>
            </a:r>
          </a:p>
        </p:txBody>
      </p:sp>
      <p:sp>
        <p:nvSpPr>
          <p:cNvPr id="2" name="TextBox 24">
            <a:extLst>
              <a:ext uri="{FF2B5EF4-FFF2-40B4-BE49-F238E27FC236}">
                <a16:creationId xmlns:a16="http://schemas.microsoft.com/office/drawing/2014/main" id="{2FBDEAA9-9572-6CB1-657A-6B6C94A88CF7}"/>
              </a:ext>
            </a:extLst>
          </p:cNvPr>
          <p:cNvSpPr txBox="1"/>
          <p:nvPr/>
        </p:nvSpPr>
        <p:spPr>
          <a:xfrm>
            <a:off x="4273623" y="116378"/>
            <a:ext cx="4113898" cy="646331"/>
          </a:xfrm>
          <a:prstGeom prst="rect">
            <a:avLst/>
          </a:prstGeom>
          <a:noFill/>
        </p:spPr>
        <p:txBody>
          <a:bodyPr wrap="square" rtlCol="0">
            <a:spAutoFit/>
          </a:bodyPr>
          <a:lstStyle/>
          <a:p>
            <a:r>
              <a:rPr lang="ar-SA" sz="3600" b="1" dirty="0">
                <a:solidFill>
                  <a:srgbClr val="00B0F0"/>
                </a:solidFill>
                <a:latin typeface="Arial" panose="020B0604020202020204" pitchFamily="34" charset="0"/>
              </a:rPr>
              <a:t>أهـــــداف الـــدراســـة</a:t>
            </a:r>
            <a:endParaRPr lang="en-US" sz="3600" b="1" dirty="0">
              <a:solidFill>
                <a:srgbClr val="00B0F0"/>
              </a:solidFill>
              <a:latin typeface="Arial" panose="020B0604020202020204" pitchFamily="34" charset="0"/>
            </a:endParaRPr>
          </a:p>
        </p:txBody>
      </p:sp>
      <p:sp>
        <p:nvSpPr>
          <p:cNvPr id="8" name="مربع نص 7">
            <a:extLst>
              <a:ext uri="{FF2B5EF4-FFF2-40B4-BE49-F238E27FC236}">
                <a16:creationId xmlns:a16="http://schemas.microsoft.com/office/drawing/2014/main" id="{DA9B2568-C695-1954-A490-677A1485D593}"/>
              </a:ext>
            </a:extLst>
          </p:cNvPr>
          <p:cNvSpPr txBox="1"/>
          <p:nvPr/>
        </p:nvSpPr>
        <p:spPr>
          <a:xfrm>
            <a:off x="970844" y="1180550"/>
            <a:ext cx="10467058" cy="3679341"/>
          </a:xfrm>
          <a:prstGeom prst="rect">
            <a:avLst/>
          </a:prstGeom>
          <a:noFill/>
        </p:spPr>
        <p:txBody>
          <a:bodyPr wrap="square">
            <a:spAutoFit/>
          </a:bodyPr>
          <a:lstStyle/>
          <a:p>
            <a:pPr algn="just" rtl="1">
              <a:lnSpc>
                <a:spcPct val="150000"/>
              </a:lnSpc>
              <a:spcAft>
                <a:spcPts val="800"/>
              </a:spcAft>
              <a:buNone/>
            </a:pPr>
            <a:r>
              <a:rPr lang="ar-SA" b="1" u="sng" kern="100" dirty="0">
                <a:solidFill>
                  <a:srgbClr val="FF0000"/>
                </a:solidFill>
                <a:effectLst/>
                <a:latin typeface="Calibri" panose="020F0502020204030204" pitchFamily="34" charset="0"/>
                <a:ea typeface="Calibri" panose="020F0502020204030204" pitchFamily="34" charset="0"/>
              </a:rPr>
              <a:t>الهدف الرئيسي من الدراسة: </a:t>
            </a:r>
            <a:endParaRPr lang="en-US" kern="100" dirty="0">
              <a:solidFill>
                <a:srgbClr val="FF0000"/>
              </a:solidFill>
              <a:effectLst/>
              <a:latin typeface="Calibri" panose="020F0502020204030204" pitchFamily="34" charset="0"/>
              <a:ea typeface="Calibri" panose="020F0502020204030204" pitchFamily="34" charset="0"/>
            </a:endParaRPr>
          </a:p>
          <a:p>
            <a:pPr algn="just" rtl="1">
              <a:lnSpc>
                <a:spcPct val="150000"/>
              </a:lnSpc>
              <a:spcAft>
                <a:spcPts val="800"/>
              </a:spcAft>
              <a:buNone/>
            </a:pPr>
            <a:r>
              <a:rPr lang="ar-SA" kern="100" dirty="0">
                <a:solidFill>
                  <a:srgbClr val="0F1115"/>
                </a:solidFill>
                <a:effectLst/>
                <a:latin typeface="Calibri" panose="020F0502020204030204" pitchFamily="34" charset="0"/>
                <a:ea typeface="Calibri" panose="020F0502020204030204" pitchFamily="34" charset="0"/>
              </a:rPr>
              <a:t>تهدف هذه الدراسة إلى تحليل وتقييم</a:t>
            </a:r>
            <a:r>
              <a:rPr lang="ar-SA" b="1" kern="100" dirty="0">
                <a:solidFill>
                  <a:srgbClr val="0F1115"/>
                </a:solidFill>
                <a:effectLst/>
                <a:latin typeface="Calibri" panose="020F0502020204030204" pitchFamily="34" charset="0"/>
                <a:ea typeface="Calibri" panose="020F0502020204030204" pitchFamily="34" charset="0"/>
              </a:rPr>
              <a:t> تأثير الحملات التسويقية عبر المؤثرين على عملية اتخاذ قرار الشراء لدى المستهلكين</a:t>
            </a:r>
            <a:r>
              <a:rPr lang="ar-SA" kern="100" dirty="0">
                <a:solidFill>
                  <a:srgbClr val="0F1115"/>
                </a:solidFill>
                <a:effectLst/>
                <a:latin typeface="Calibri" panose="020F0502020204030204" pitchFamily="34" charset="0"/>
                <a:ea typeface="Calibri" panose="020F0502020204030204" pitchFamily="34" charset="0"/>
              </a:rPr>
              <a:t>، مع التركيز على كيفية استجابة المستهلكين لهذه الحملات ومدى تأثيرها على نيتهم الشرائية وسلوكهم الفعلي تجاه المنتجات</a:t>
            </a:r>
            <a:endParaRPr lang="en-US" kern="100" dirty="0">
              <a:effectLst/>
              <a:latin typeface="Calibri" panose="020F0502020204030204" pitchFamily="34" charset="0"/>
              <a:ea typeface="Calibri" panose="020F0502020204030204" pitchFamily="34" charset="0"/>
            </a:endParaRPr>
          </a:p>
          <a:p>
            <a:pPr algn="just" rtl="1">
              <a:lnSpc>
                <a:spcPct val="150000"/>
              </a:lnSpc>
              <a:spcAft>
                <a:spcPts val="800"/>
              </a:spcAft>
              <a:buNone/>
            </a:pPr>
            <a:r>
              <a:rPr lang="ar-SA" b="1" u="sng" kern="100" dirty="0">
                <a:solidFill>
                  <a:srgbClr val="FF0000"/>
                </a:solidFill>
                <a:effectLst/>
                <a:latin typeface="Calibri" panose="020F0502020204030204" pitchFamily="34" charset="0"/>
                <a:ea typeface="Calibri" panose="020F0502020204030204" pitchFamily="34" charset="0"/>
              </a:rPr>
              <a:t>تتفرع إلى عدة أهداف فرعية: </a:t>
            </a:r>
            <a:endParaRPr lang="en-US" kern="100" dirty="0">
              <a:solidFill>
                <a:srgbClr val="FF0000"/>
              </a:solidFill>
              <a:effectLst/>
              <a:latin typeface="Calibri" panose="020F0502020204030204" pitchFamily="34" charset="0"/>
              <a:ea typeface="Calibri" panose="020F0502020204030204" pitchFamily="34" charset="0"/>
            </a:endParaRPr>
          </a:p>
          <a:p>
            <a:pPr marL="342900" lvl="0" indent="-342900" algn="just" rtl="1">
              <a:lnSpc>
                <a:spcPct val="150000"/>
              </a:lnSpc>
              <a:buFont typeface="Wingdings" panose="05000000000000000000" pitchFamily="2" charset="2"/>
              <a:buChar char=""/>
            </a:pPr>
            <a:r>
              <a:rPr lang="ar-SA" kern="100" dirty="0">
                <a:effectLst/>
                <a:latin typeface="Calibri" panose="020F0502020204030204" pitchFamily="34" charset="0"/>
                <a:ea typeface="Calibri" panose="020F0502020204030204" pitchFamily="34" charset="0"/>
              </a:rPr>
              <a:t>تحليل دور الحملات التسويقية التي ينفذها المؤثرون عبر مواقع التواصل الاجتماعي في التأثير على قرارات الشراء لدى المستهلكين</a:t>
            </a:r>
            <a:r>
              <a:rPr lang="en-US" kern="100" dirty="0">
                <a:effectLst/>
                <a:latin typeface="Arial" panose="020B0604020202020204" pitchFamily="34" charset="0"/>
                <a:ea typeface="Calibri" panose="020F0502020204030204" pitchFamily="34" charset="0"/>
              </a:rPr>
              <a:t>.</a:t>
            </a:r>
            <a:endParaRPr lang="en-US" kern="100" dirty="0">
              <a:effectLst/>
              <a:latin typeface="Calibri" panose="020F0502020204030204" pitchFamily="34" charset="0"/>
              <a:ea typeface="Calibri" panose="020F0502020204030204" pitchFamily="34" charset="0"/>
            </a:endParaRPr>
          </a:p>
          <a:p>
            <a:pPr marL="342900" lvl="0" indent="-342900" algn="just" rtl="1">
              <a:lnSpc>
                <a:spcPct val="150000"/>
              </a:lnSpc>
              <a:buFont typeface="Wingdings" panose="05000000000000000000" pitchFamily="2" charset="2"/>
              <a:buChar char=""/>
            </a:pPr>
            <a:r>
              <a:rPr lang="ar-SA" kern="100" dirty="0">
                <a:effectLst/>
                <a:latin typeface="Calibri" panose="020F0502020204030204" pitchFamily="34" charset="0"/>
                <a:ea typeface="Calibri" panose="020F0502020204030204" pitchFamily="34" charset="0"/>
              </a:rPr>
              <a:t>التعرف على العلاقة بين مصداقية المؤثر وثقة المستهلك في العلامة التجارية</a:t>
            </a:r>
            <a:r>
              <a:rPr lang="en-US" kern="100" dirty="0">
                <a:effectLst/>
                <a:latin typeface="Arial" panose="020B0604020202020204" pitchFamily="34" charset="0"/>
                <a:ea typeface="Calibri" panose="020F0502020204030204" pitchFamily="34" charset="0"/>
              </a:rPr>
              <a:t>.</a:t>
            </a:r>
            <a:endParaRPr lang="en-US" kern="100" dirty="0">
              <a:effectLst/>
              <a:latin typeface="Calibri" panose="020F0502020204030204" pitchFamily="34" charset="0"/>
              <a:ea typeface="Calibri" panose="020F0502020204030204" pitchFamily="34" charset="0"/>
            </a:endParaRPr>
          </a:p>
          <a:p>
            <a:pPr marL="342900" lvl="0" indent="-342900" algn="just" rtl="1">
              <a:lnSpc>
                <a:spcPct val="150000"/>
              </a:lnSpc>
              <a:buFont typeface="Wingdings" panose="05000000000000000000" pitchFamily="2" charset="2"/>
              <a:buChar char=""/>
            </a:pPr>
            <a:r>
              <a:rPr lang="ar-SA" kern="100" dirty="0">
                <a:effectLst/>
                <a:latin typeface="Calibri" panose="020F0502020204030204" pitchFamily="34" charset="0"/>
                <a:ea typeface="Calibri" panose="020F0502020204030204" pitchFamily="34" charset="0"/>
              </a:rPr>
              <a:t>دراسة أثر نوع المحتوى الذي يقدمه المؤثر على نية الشراء لدى المتابعين</a:t>
            </a:r>
            <a:r>
              <a:rPr lang="en-US" kern="100" dirty="0">
                <a:effectLst/>
                <a:latin typeface="Arial" panose="020B0604020202020204" pitchFamily="34" charset="0"/>
                <a:ea typeface="Calibri" panose="020F0502020204030204" pitchFamily="34" charset="0"/>
              </a:rPr>
              <a:t>.</a:t>
            </a:r>
            <a:endParaRPr lang="en-US" kern="100" dirty="0">
              <a:effectLst/>
              <a:latin typeface="Calibri" panose="020F0502020204030204" pitchFamily="34" charset="0"/>
              <a:ea typeface="Calibri" panose="020F0502020204030204" pitchFamily="34" charset="0"/>
            </a:endParaRPr>
          </a:p>
          <a:p>
            <a:pPr marL="342900" lvl="0" indent="-342900" algn="just" rtl="1">
              <a:lnSpc>
                <a:spcPct val="150000"/>
              </a:lnSpc>
              <a:buFont typeface="Wingdings" panose="05000000000000000000" pitchFamily="2" charset="2"/>
              <a:buChar char=""/>
            </a:pPr>
            <a:r>
              <a:rPr lang="ar-SA" kern="100" dirty="0">
                <a:effectLst/>
                <a:latin typeface="Calibri" panose="020F0502020204030204" pitchFamily="34" charset="0"/>
                <a:ea typeface="Calibri" panose="020F0502020204030204" pitchFamily="34" charset="0"/>
              </a:rPr>
              <a:t>تحديد مدى تأثر قرارات الشراء بعوامل مثل شهرة المؤثر وعدد متابعيه ومستوى التفاعل مع محتواه</a:t>
            </a:r>
            <a:r>
              <a:rPr lang="en-US" kern="100" dirty="0">
                <a:effectLst/>
                <a:latin typeface="Arial" panose="020B0604020202020204" pitchFamily="34" charset="0"/>
                <a:ea typeface="Calibri" panose="020F0502020204030204" pitchFamily="34" charset="0"/>
              </a:rPr>
              <a:t>.</a:t>
            </a:r>
            <a:endParaRPr lang="en-US" kern="100" dirty="0">
              <a:effectLst/>
              <a:latin typeface="Calibri" panose="020F0502020204030204" pitchFamily="34" charset="0"/>
              <a:ea typeface="Calibri" panose="020F0502020204030204" pitchFamily="34" charset="0"/>
            </a:endParaRPr>
          </a:p>
        </p:txBody>
      </p:sp>
      <p:sp>
        <p:nvSpPr>
          <p:cNvPr id="3" name="Rectangle 27">
            <a:extLst>
              <a:ext uri="{FF2B5EF4-FFF2-40B4-BE49-F238E27FC236}">
                <a16:creationId xmlns:a16="http://schemas.microsoft.com/office/drawing/2014/main" id="{8AB5023A-2D69-9B5F-5941-1621E08F2A78}"/>
              </a:ext>
            </a:extLst>
          </p:cNvPr>
          <p:cNvSpPr/>
          <p:nvPr/>
        </p:nvSpPr>
        <p:spPr>
          <a:xfrm>
            <a:off x="3101662" y="6326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A3B9AE8-F674-2419-6E5F-218FC5FC17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4">
            <a:extLst>
              <a:ext uri="{FF2B5EF4-FFF2-40B4-BE49-F238E27FC236}">
                <a16:creationId xmlns:a16="http://schemas.microsoft.com/office/drawing/2014/main" id="{F3E02FBA-37C0-5EAA-0C68-B15BA54F0ED6}"/>
              </a:ext>
            </a:extLst>
          </p:cNvPr>
          <p:cNvSpPr txBox="1"/>
          <p:nvPr/>
        </p:nvSpPr>
        <p:spPr>
          <a:xfrm>
            <a:off x="4273623" y="116378"/>
            <a:ext cx="4113898" cy="646331"/>
          </a:xfrm>
          <a:prstGeom prst="rect">
            <a:avLst/>
          </a:prstGeom>
          <a:noFill/>
        </p:spPr>
        <p:txBody>
          <a:bodyPr wrap="square" rtlCol="0">
            <a:spAutoFit/>
          </a:bodyPr>
          <a:lstStyle/>
          <a:p>
            <a:r>
              <a:rPr lang="ar-SA" sz="3600" b="1" dirty="0">
                <a:solidFill>
                  <a:srgbClr val="00B0F0"/>
                </a:solidFill>
                <a:latin typeface="Arial" panose="020B0604020202020204" pitchFamily="34" charset="0"/>
              </a:rPr>
              <a:t>تــســاؤلات الـــدراســـة</a:t>
            </a:r>
            <a:endParaRPr lang="en-US" sz="3600" b="1" dirty="0">
              <a:solidFill>
                <a:srgbClr val="00B0F0"/>
              </a:solidFill>
              <a:latin typeface="Arial" panose="020B0604020202020204" pitchFamily="34" charset="0"/>
            </a:endParaRPr>
          </a:p>
        </p:txBody>
      </p:sp>
      <p:sp>
        <p:nvSpPr>
          <p:cNvPr id="5" name="مربع نص 4">
            <a:extLst>
              <a:ext uri="{FF2B5EF4-FFF2-40B4-BE49-F238E27FC236}">
                <a16:creationId xmlns:a16="http://schemas.microsoft.com/office/drawing/2014/main" id="{7D60FFE9-3FBA-1F76-7442-2D6AF6DFD6BF}"/>
              </a:ext>
            </a:extLst>
          </p:cNvPr>
          <p:cNvSpPr txBox="1"/>
          <p:nvPr/>
        </p:nvSpPr>
        <p:spPr>
          <a:xfrm>
            <a:off x="1546578" y="1113302"/>
            <a:ext cx="9922933" cy="3783215"/>
          </a:xfrm>
          <a:prstGeom prst="rect">
            <a:avLst/>
          </a:prstGeom>
          <a:noFill/>
        </p:spPr>
        <p:txBody>
          <a:bodyPr wrap="square">
            <a:spAutoFit/>
          </a:bodyPr>
          <a:lstStyle/>
          <a:p>
            <a:pPr algn="r" rtl="1">
              <a:lnSpc>
                <a:spcPct val="150000"/>
              </a:lnSpc>
              <a:spcAft>
                <a:spcPts val="800"/>
              </a:spcAft>
              <a:buNone/>
            </a:pPr>
            <a:r>
              <a:rPr lang="ar-SA" b="1" u="sng"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السؤال الرئيسي: </a:t>
            </a:r>
            <a:endPar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buNone/>
            </a:pPr>
            <a:r>
              <a:rPr lang="ar-SA"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ما طبيعة العلاقة بين محتوى التسويق عبر المؤثرين وقرار الشراء لدى المستهلكين؟</a:t>
            </a:r>
            <a:endParaRPr lang="en-US"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buNone/>
            </a:pPr>
            <a:r>
              <a:rPr lang="ar-SA" b="1" u="sng"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ويمكن طرح التساؤلات الفرعية التالية: </a:t>
            </a:r>
            <a:endPar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200000"/>
              </a:lnSpc>
              <a:buFont typeface="Wingdings" panose="05000000000000000000" pitchFamily="2" charset="2"/>
              <a:buChar char=""/>
            </a:pPr>
            <a:r>
              <a:rPr lang="ar-SA" kern="100" dirty="0">
                <a:effectLst/>
                <a:latin typeface="Calibri" panose="020F0502020204030204" pitchFamily="34" charset="0"/>
                <a:ea typeface="Calibri" panose="020F0502020204030204" pitchFamily="34" charset="0"/>
                <a:cs typeface="Arial" panose="020B0604020202020204" pitchFamily="34" charset="0"/>
              </a:rPr>
              <a:t>إلى أي مدى يسهم وضوح المعلومات التي يقدمها المؤثر في تعزيز فهم المستهلك لخصائص المنتج وزيادة اهتمامه بالشراء؟</a:t>
            </a:r>
            <a:endParaRPr lang="en-US"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200000"/>
              </a:lnSpc>
              <a:buFont typeface="Wingdings" panose="05000000000000000000" pitchFamily="2" charset="2"/>
              <a:buChar char=""/>
            </a:pPr>
            <a:r>
              <a:rPr lang="ar-SA" kern="100" dirty="0">
                <a:effectLst/>
                <a:latin typeface="Calibri" panose="020F0502020204030204" pitchFamily="34" charset="0"/>
                <a:ea typeface="Calibri" panose="020F0502020204030204" pitchFamily="34" charset="0"/>
                <a:cs typeface="Arial" panose="020B0604020202020204" pitchFamily="34" charset="0"/>
              </a:rPr>
              <a:t>كيف يؤثر مستوى مصداقية محتوى المؤثر في درجة ثقة المستهلك وانعكاس ذلك على نية الشراء؟</a:t>
            </a:r>
            <a:endParaRPr lang="en-US"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200000"/>
              </a:lnSpc>
              <a:buFont typeface="Wingdings" panose="05000000000000000000" pitchFamily="2" charset="2"/>
              <a:buChar char=""/>
            </a:pPr>
            <a:r>
              <a:rPr lang="ar-SA" kern="100" dirty="0">
                <a:effectLst/>
                <a:latin typeface="Calibri" panose="020F0502020204030204" pitchFamily="34" charset="0"/>
                <a:ea typeface="Calibri" panose="020F0502020204030204" pitchFamily="34" charset="0"/>
                <a:cs typeface="Arial" panose="020B0604020202020204" pitchFamily="34" charset="0"/>
              </a:rPr>
              <a:t>كيف يؤثر نوع المحتوى المُقدم (تعليمي - ترفيهي) عبر منصات التواصل الاجتماعي على نية الشراء</a:t>
            </a:r>
            <a:endParaRPr lang="en-US"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200000"/>
              </a:lnSpc>
              <a:buFont typeface="Wingdings" panose="05000000000000000000" pitchFamily="2" charset="2"/>
              <a:buChar char=""/>
            </a:pPr>
            <a:r>
              <a:rPr lang="ar-SA" kern="100" dirty="0">
                <a:effectLst/>
                <a:latin typeface="Calibri" panose="020F0502020204030204" pitchFamily="34" charset="0"/>
                <a:ea typeface="Calibri" panose="020F0502020204030204" pitchFamily="34" charset="0"/>
                <a:cs typeface="Arial" panose="020B0604020202020204" pitchFamily="34" charset="0"/>
              </a:rPr>
              <a:t>إلى أي مدى تسهم العروض الترويجية وتجارب المؤثر الشخصية في زيادة جاذبية المنتج لدى المستهلك وتقليل تردده عند الشراء؟</a:t>
            </a: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Placeholder 4">
            <a:extLst>
              <a:ext uri="{FF2B5EF4-FFF2-40B4-BE49-F238E27FC236}">
                <a16:creationId xmlns:a16="http://schemas.microsoft.com/office/drawing/2014/main" id="{41AA9D14-CABF-EF07-43AE-ACFDB195C304}"/>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0" y="0"/>
            <a:ext cx="3094567" cy="310896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p:spPr>
      </p:pic>
      <p:sp>
        <p:nvSpPr>
          <p:cNvPr id="2" name="Rectangle 27">
            <a:extLst>
              <a:ext uri="{FF2B5EF4-FFF2-40B4-BE49-F238E27FC236}">
                <a16:creationId xmlns:a16="http://schemas.microsoft.com/office/drawing/2014/main" id="{3CA59593-E51B-0307-1BCA-8961E28ACD38}"/>
              </a:ext>
            </a:extLst>
          </p:cNvPr>
          <p:cNvSpPr/>
          <p:nvPr/>
        </p:nvSpPr>
        <p:spPr>
          <a:xfrm>
            <a:off x="3101662" y="66210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F0F02336-E481-40AC-C3E8-A10B7BD86E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3838" y="138447"/>
            <a:ext cx="2305141" cy="1076343"/>
          </a:xfrm>
          <a:prstGeom prst="rect">
            <a:avLst/>
          </a:prstGeom>
        </p:spPr>
      </p:pic>
    </p:spTree>
    <p:extLst>
      <p:ext uri="{BB962C8B-B14F-4D97-AF65-F5344CB8AC3E}">
        <p14:creationId xmlns:p14="http://schemas.microsoft.com/office/powerpoint/2010/main" val="2982919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4">
            <a:extLst>
              <a:ext uri="{FF2B5EF4-FFF2-40B4-BE49-F238E27FC236}">
                <a16:creationId xmlns:a16="http://schemas.microsoft.com/office/drawing/2014/main" id="{468A9BB9-EEB8-383A-3BE5-00D9A334852E}"/>
              </a:ext>
            </a:extLst>
          </p:cNvPr>
          <p:cNvSpPr txBox="1"/>
          <p:nvPr/>
        </p:nvSpPr>
        <p:spPr>
          <a:xfrm>
            <a:off x="4273623" y="116378"/>
            <a:ext cx="4113898" cy="646331"/>
          </a:xfrm>
          <a:prstGeom prst="rect">
            <a:avLst/>
          </a:prstGeom>
          <a:noFill/>
        </p:spPr>
        <p:txBody>
          <a:bodyPr wrap="square" rtlCol="0">
            <a:spAutoFit/>
          </a:bodyPr>
          <a:lstStyle/>
          <a:p>
            <a:r>
              <a:rPr lang="ar-SA" sz="3600" b="1" dirty="0">
                <a:solidFill>
                  <a:srgbClr val="00B0F0"/>
                </a:solidFill>
                <a:latin typeface="Arial" panose="020B0604020202020204" pitchFamily="34" charset="0"/>
              </a:rPr>
              <a:t>فـــرضـــيـــات الـــدراســـة</a:t>
            </a:r>
            <a:endParaRPr lang="en-US" sz="3600" b="1" dirty="0">
              <a:solidFill>
                <a:srgbClr val="00B0F0"/>
              </a:solidFill>
              <a:latin typeface="Arial" panose="020B0604020202020204" pitchFamily="34" charset="0"/>
            </a:endParaRPr>
          </a:p>
        </p:txBody>
      </p:sp>
      <p:sp>
        <p:nvSpPr>
          <p:cNvPr id="5" name="مربع نص 4">
            <a:extLst>
              <a:ext uri="{FF2B5EF4-FFF2-40B4-BE49-F238E27FC236}">
                <a16:creationId xmlns:a16="http://schemas.microsoft.com/office/drawing/2014/main" id="{0B4D6F90-C77F-4950-6B23-D313B734B74E}"/>
              </a:ext>
            </a:extLst>
          </p:cNvPr>
          <p:cNvSpPr txBox="1"/>
          <p:nvPr/>
        </p:nvSpPr>
        <p:spPr>
          <a:xfrm>
            <a:off x="190455" y="986632"/>
            <a:ext cx="11808178" cy="6379310"/>
          </a:xfrm>
          <a:prstGeom prst="rect">
            <a:avLst/>
          </a:prstGeom>
          <a:noFill/>
        </p:spPr>
        <p:txBody>
          <a:bodyPr wrap="square">
            <a:spAutoFit/>
          </a:bodyPr>
          <a:lstStyle/>
          <a:p>
            <a:pPr algn="just" rtl="1">
              <a:lnSpc>
                <a:spcPct val="150000"/>
              </a:lnSpc>
              <a:spcAft>
                <a:spcPts val="800"/>
              </a:spcAft>
              <a:buNone/>
            </a:pPr>
            <a:r>
              <a:rPr lang="ar-SA" b="1" u="sng"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الفرض الرئيسي: </a:t>
            </a:r>
            <a:endParaRPr lang="en-US"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H1</a:t>
            </a:r>
            <a:r>
              <a:rPr lang="ar-SA" kern="100" dirty="0">
                <a:effectLst/>
                <a:latin typeface="Calibri" panose="020F0502020204030204" pitchFamily="34" charset="0"/>
                <a:ea typeface="Calibri" panose="020F0502020204030204" pitchFamily="34" charset="0"/>
                <a:cs typeface="Arial" panose="020B0604020202020204" pitchFamily="34" charset="0"/>
              </a:rPr>
              <a:t>" توجد علاقة معنوية ذات دلالة إحصائية بين محتوى التسويق عبر المؤثرين وبين قرار الشراء لدى المستهلكين "</a:t>
            </a:r>
          </a:p>
          <a:p>
            <a:pPr marL="457200" algn="just" rtl="1">
              <a:lnSpc>
                <a:spcPct val="150000"/>
              </a:lnSpc>
              <a:buNone/>
            </a:pPr>
            <a:r>
              <a:rPr lang="ar-SA" b="1" u="sng"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الفرضيات الفرعية: </a:t>
            </a:r>
            <a:endPar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Clr>
                <a:srgbClr val="00B0F0"/>
              </a:buClr>
              <a:buFont typeface="Wingdings" panose="05000000000000000000" pitchFamily="2" charset="2"/>
              <a:buChar char=""/>
            </a:pPr>
            <a:r>
              <a:rPr lang="ar-SA" kern="100" dirty="0">
                <a:effectLst/>
                <a:latin typeface="Calibri" panose="020F0502020204030204" pitchFamily="34" charset="0"/>
                <a:ea typeface="Calibri" panose="020F0502020204030204" pitchFamily="34" charset="0"/>
                <a:cs typeface="Arial" panose="020B0604020202020204" pitchFamily="34" charset="0"/>
              </a:rPr>
              <a:t> </a:t>
            </a:r>
            <a:r>
              <a:rPr lang="ar-SA" b="1" kern="100" dirty="0">
                <a:solidFill>
                  <a:srgbClr val="00B0F0"/>
                </a:solidFill>
                <a:latin typeface="Arial" panose="020B0604020202020204" pitchFamily="34" charset="0"/>
                <a:ea typeface="Calibri" panose="020F0502020204030204" pitchFamily="34" charset="0"/>
              </a:rPr>
              <a:t>الفرضية الأولى : </a:t>
            </a:r>
            <a:r>
              <a:rPr lang="ar-SA" kern="100" dirty="0">
                <a:effectLst/>
                <a:latin typeface="Calibri" panose="020F0502020204030204" pitchFamily="34" charset="0"/>
                <a:ea typeface="Calibri" panose="020F0502020204030204" pitchFamily="34" charset="0"/>
                <a:cs typeface="Arial" panose="020B0604020202020204" pitchFamily="34" charset="0"/>
              </a:rPr>
              <a:t>توجد علاقة طردية ذو دلالة إحصائية بين وضوح المعلومات وفهم المستهلك لخصائص المنتج.</a:t>
            </a:r>
            <a:endParaRPr lang="en-US"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Wingdings" panose="05000000000000000000" pitchFamily="2" charset="2"/>
              <a:buChar char=""/>
            </a:pPr>
            <a:r>
              <a:rPr lang="ar-SA" b="1" kern="100" dirty="0">
                <a:solidFill>
                  <a:srgbClr val="00B0F0"/>
                </a:solidFill>
                <a:latin typeface="Arial" panose="020B0604020202020204" pitchFamily="34" charset="0"/>
                <a:ea typeface="Calibri" panose="020F0502020204030204" pitchFamily="34" charset="0"/>
              </a:rPr>
              <a:t>الفرضية الثانية :</a:t>
            </a:r>
            <a:r>
              <a:rPr lang="en-US" kern="1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ar-SA" kern="100" dirty="0">
                <a:effectLst/>
                <a:latin typeface="Arial" panose="020B0604020202020204" pitchFamily="34" charset="0"/>
                <a:ea typeface="Calibri" panose="020F0502020204030204" pitchFamily="34" charset="0"/>
                <a:cs typeface="Arial" panose="020B0604020202020204" pitchFamily="34" charset="0"/>
              </a:rPr>
              <a:t>توجد علاقة طردية ذو دلالة إحصائية </a:t>
            </a:r>
            <a:r>
              <a:rPr lang="ar-SA" kern="100" dirty="0">
                <a:effectLst/>
                <a:latin typeface="Calibri" panose="020F0502020204030204" pitchFamily="34" charset="0"/>
                <a:ea typeface="Calibri" panose="020F0502020204030204" pitchFamily="34" charset="0"/>
                <a:cs typeface="Arial" panose="020B0604020202020204" pitchFamily="34" charset="0"/>
              </a:rPr>
              <a:t>بين مستوى مصداقية المحتوى ودرجة الثقة لدى المستهلك، مما يزيد نية الشراء.</a:t>
            </a:r>
            <a:endParaRPr lang="en-US"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Wingdings" panose="05000000000000000000" pitchFamily="2" charset="2"/>
              <a:buChar char=""/>
            </a:pPr>
            <a:r>
              <a:rPr lang="ar-SA" b="1" kern="100" dirty="0">
                <a:solidFill>
                  <a:srgbClr val="00B0F0"/>
                </a:solidFill>
                <a:latin typeface="Arial" panose="020B0604020202020204" pitchFamily="34" charset="0"/>
                <a:ea typeface="Calibri" panose="020F0502020204030204" pitchFamily="34" charset="0"/>
              </a:rPr>
              <a:t>الفرضية الثالثة :</a:t>
            </a:r>
            <a:r>
              <a:rPr lang="en-US" kern="1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ar-SA" kern="100" dirty="0">
                <a:effectLst/>
                <a:latin typeface="Arial" panose="020B0604020202020204" pitchFamily="34" charset="0"/>
                <a:ea typeface="Calibri" panose="020F0502020204030204" pitchFamily="34" charset="0"/>
                <a:cs typeface="Arial" panose="020B0604020202020204" pitchFamily="34" charset="0"/>
              </a:rPr>
              <a:t>توجد علاقة طردية ذو دلالة إحصائية</a:t>
            </a:r>
            <a:r>
              <a:rPr lang="ar-SA" kern="100" dirty="0">
                <a:effectLst/>
                <a:latin typeface="Calibri" panose="020F0502020204030204" pitchFamily="34" charset="0"/>
                <a:ea typeface="Calibri" panose="020F0502020204030204" pitchFamily="34" charset="0"/>
                <a:cs typeface="Arial" panose="020B0604020202020204" pitchFamily="34" charset="0"/>
              </a:rPr>
              <a:t> ملحوظة بين العروض الترويجية وتجارب المؤثر الشخصية مما يعزز نية الشراء وتقليل التردد.</a:t>
            </a:r>
          </a:p>
          <a:p>
            <a:pPr marL="342900" lvl="0" indent="-342900" algn="just" rtl="1">
              <a:lnSpc>
                <a:spcPct val="150000"/>
              </a:lnSpc>
              <a:buFont typeface="Wingdings" panose="05000000000000000000" pitchFamily="2" charset="2"/>
              <a:buChar char=""/>
            </a:pPr>
            <a:r>
              <a:rPr lang="ar-SA" b="1" kern="100" dirty="0">
                <a:solidFill>
                  <a:srgbClr val="00B0F0"/>
                </a:solidFill>
                <a:latin typeface="Arial" panose="020B0604020202020204" pitchFamily="34" charset="0"/>
                <a:ea typeface="Calibri" panose="020F0502020204030204" pitchFamily="34" charset="0"/>
              </a:rPr>
              <a:t>الفرضية الرابعة :</a:t>
            </a:r>
            <a:r>
              <a:rPr lang="en-US" kern="1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ar-SA" kern="100" dirty="0">
                <a:effectLst/>
                <a:latin typeface="Arial" panose="020B0604020202020204" pitchFamily="34" charset="0"/>
                <a:ea typeface="Calibri" panose="020F0502020204030204" pitchFamily="34" charset="0"/>
                <a:cs typeface="Arial" panose="020B0604020202020204" pitchFamily="34" charset="0"/>
              </a:rPr>
              <a:t>توجد علاقة طردية ذو دلالة إحصائية بين </a:t>
            </a:r>
            <a:r>
              <a:rPr lang="ar-SA" kern="100" dirty="0">
                <a:effectLst/>
                <a:latin typeface="Calibri" panose="020F0502020204030204" pitchFamily="34" charset="0"/>
                <a:ea typeface="Calibri" panose="020F0502020204030204" pitchFamily="34" charset="0"/>
                <a:cs typeface="Arial" panose="020B0604020202020204" pitchFamily="34" charset="0"/>
              </a:rPr>
              <a:t>بين شهرة المؤثر وعدد متابعيه مما يزيد احتمالية اتخاذ قرار الشراء.</a:t>
            </a:r>
            <a:endParaRPr lang="en-US"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Wingdings" panose="05000000000000000000" pitchFamily="2" charset="2"/>
              <a:buChar char=""/>
            </a:pPr>
            <a:r>
              <a:rPr lang="ar-SA" b="1" kern="100" dirty="0">
                <a:solidFill>
                  <a:srgbClr val="00B0F0"/>
                </a:solidFill>
                <a:latin typeface="Arial" panose="020B0604020202020204" pitchFamily="34" charset="0"/>
                <a:ea typeface="Calibri" panose="020F0502020204030204" pitchFamily="34" charset="0"/>
              </a:rPr>
              <a:t>الفرضية الخامسة :</a:t>
            </a:r>
            <a:r>
              <a:rPr lang="en-US" kern="100" dirty="0">
                <a:solidFill>
                  <a:srgbClr val="00B0F0"/>
                </a:solidFill>
                <a:effectLst/>
                <a:latin typeface="Arial" panose="020B0604020202020204" pitchFamily="34" charset="0"/>
                <a:ea typeface="Calibri" panose="020F0502020204030204" pitchFamily="34" charset="0"/>
                <a:cs typeface="Arial" panose="020B0604020202020204" pitchFamily="34" charset="0"/>
              </a:rPr>
              <a:t> </a:t>
            </a:r>
            <a:r>
              <a:rPr lang="ar-SA" kern="100" dirty="0">
                <a:effectLst/>
                <a:latin typeface="Calibri" panose="020F0502020204030204" pitchFamily="34" charset="0"/>
                <a:ea typeface="Calibri" panose="020F0502020204030204" pitchFamily="34" charset="0"/>
                <a:cs typeface="Arial" panose="020B0604020202020204" pitchFamily="34" charset="0"/>
              </a:rPr>
              <a:t>توجد علاقة طردية ذو دلالة إحصائية بين التنظيم والترتيب في محتوى المؤثر مما يعزز اهتمامه ونية الشراء</a:t>
            </a:r>
            <a:r>
              <a:rPr lang="en-US" kern="100" dirty="0">
                <a:effectLst/>
                <a:latin typeface="Arial" panose="020B0604020202020204" pitchFamily="34" charset="0"/>
                <a:ea typeface="Calibri" panose="020F0502020204030204" pitchFamily="34" charset="0"/>
                <a:cs typeface="Arial" panose="020B0604020202020204" pitchFamily="34" charset="0"/>
              </a:rPr>
              <a:t>.</a:t>
            </a:r>
            <a:endParaRPr lang="ar-SA" kern="1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buFont typeface="Wingdings" panose="05000000000000000000" pitchFamily="2" charset="2"/>
              <a:buChar char=""/>
            </a:pPr>
            <a:r>
              <a:rPr lang="ar-SA" b="1" kern="100" dirty="0">
                <a:solidFill>
                  <a:srgbClr val="00B0F0"/>
                </a:solidFill>
                <a:latin typeface="Arial" panose="020B0604020202020204" pitchFamily="34" charset="0"/>
                <a:ea typeface="Calibri" panose="020F0502020204030204" pitchFamily="34" charset="0"/>
              </a:rPr>
              <a:t>الفرضية السادسة : </a:t>
            </a:r>
            <a:r>
              <a:rPr lang="ar-SA" kern="100" dirty="0">
                <a:effectLst/>
                <a:latin typeface="Calibri" panose="020F0502020204030204" pitchFamily="34" charset="0"/>
                <a:ea typeface="Calibri" panose="020F0502020204030204" pitchFamily="34" charset="0"/>
                <a:cs typeface="Arial" panose="020B0604020202020204" pitchFamily="34" charset="0"/>
              </a:rPr>
              <a:t>توجد فروق ذات دلالة إحصائية بين المبحوثين ودرجة وعيهم بدور المؤثرين في المساعدة في اتخاذ قرارات الشراء للمنتجات ترجع إلى متغيراتهم الديموغرافية (النوع، العمر، المستوى التعليمي، الدخل الشهري).</a:t>
            </a:r>
          </a:p>
          <a:p>
            <a:pPr marL="342900" indent="-342900" algn="just" rtl="1">
              <a:lnSpc>
                <a:spcPct val="150000"/>
              </a:lnSpc>
              <a:spcAft>
                <a:spcPts val="800"/>
              </a:spcAft>
              <a:buFont typeface="Wingdings" panose="05000000000000000000" pitchFamily="2" charset="2"/>
              <a:buChar char=""/>
            </a:pPr>
            <a:r>
              <a:rPr lang="ar-SA" u="sng" dirty="0">
                <a:solidFill>
                  <a:srgbClr val="FF0000"/>
                </a:solidFill>
              </a:rPr>
              <a:t>وبناءً على نتائج الاختبارات الإحصائية، تم اختبار الفرضية الرئيسية </a:t>
            </a:r>
            <a:r>
              <a:rPr lang="ar-SA" u="sng" kern="100" dirty="0">
                <a:solidFill>
                  <a:srgbClr val="FF0000"/>
                </a:solidFill>
                <a:latin typeface="Calibri" panose="020F0502020204030204" pitchFamily="34" charset="0"/>
                <a:ea typeface="Calibri" panose="020F0502020204030204" pitchFamily="34" charset="0"/>
              </a:rPr>
              <a:t>تم قبولها </a:t>
            </a:r>
          </a:p>
          <a:p>
            <a:pPr marL="342900" indent="-342900" algn="just" rtl="1">
              <a:lnSpc>
                <a:spcPct val="150000"/>
              </a:lnSpc>
              <a:spcAft>
                <a:spcPts val="800"/>
              </a:spcAft>
              <a:buFont typeface="Wingdings" panose="05000000000000000000" pitchFamily="2" charset="2"/>
              <a:buChar char=""/>
            </a:pPr>
            <a:r>
              <a:rPr lang="ar-SA" u="sng" dirty="0">
                <a:solidFill>
                  <a:srgbClr val="FF0000"/>
                </a:solidFill>
              </a:rPr>
              <a:t>اما بالنسبة للفرضيات الفرعية: الأولى والثانية والثالثة، ايضاً فقد تم قبول صحتها</a:t>
            </a:r>
            <a:endParaRPr lang="en-US" u="sng" kern="1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spcAft>
                <a:spcPts val="800"/>
              </a:spcAft>
              <a:buFont typeface="Wingdings" panose="05000000000000000000" pitchFamily="2" charset="2"/>
              <a:buChar char=""/>
            </a:pPr>
            <a:r>
              <a:rPr lang="ar-SA" u="sng" dirty="0">
                <a:solidFill>
                  <a:srgbClr val="FF0000"/>
                </a:solidFill>
              </a:rPr>
              <a:t>وتم رفض صحة الفرضية الرابعة والخامسة</a:t>
            </a:r>
            <a:endParaRPr lang="en-US" u="sng" kern="1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spcAft>
                <a:spcPts val="800"/>
              </a:spcAft>
              <a:buFont typeface="Wingdings" panose="05000000000000000000" pitchFamily="2" charset="2"/>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27">
            <a:extLst>
              <a:ext uri="{FF2B5EF4-FFF2-40B4-BE49-F238E27FC236}">
                <a16:creationId xmlns:a16="http://schemas.microsoft.com/office/drawing/2014/main" id="{9CA9B6C7-22E1-658E-B0E8-A6B20B4223C4}"/>
              </a:ext>
            </a:extLst>
          </p:cNvPr>
          <p:cNvSpPr/>
          <p:nvPr/>
        </p:nvSpPr>
        <p:spPr>
          <a:xfrm>
            <a:off x="3150823" y="68177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A318BD87-EC7F-209D-DB52-ED6785B443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158112"/>
            <a:ext cx="2305141" cy="1076343"/>
          </a:xfrm>
          <a:prstGeom prst="rect">
            <a:avLst/>
          </a:prstGeom>
        </p:spPr>
      </p:pic>
    </p:spTree>
    <p:extLst>
      <p:ext uri="{BB962C8B-B14F-4D97-AF65-F5344CB8AC3E}">
        <p14:creationId xmlns:p14="http://schemas.microsoft.com/office/powerpoint/2010/main" val="3312421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359559" y="1332089"/>
            <a:ext cx="3505064" cy="31845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1408" y="5690104"/>
            <a:ext cx="2305141" cy="1076343"/>
          </a:xfrm>
          <a:prstGeom prst="rect">
            <a:avLst/>
          </a:prstGeom>
        </p:spPr>
      </p:pic>
      <p:sp>
        <p:nvSpPr>
          <p:cNvPr id="2" name="Rectangle: Rounded Corners 22">
            <a:extLst>
              <a:ext uri="{FF2B5EF4-FFF2-40B4-BE49-F238E27FC236}">
                <a16:creationId xmlns:a16="http://schemas.microsoft.com/office/drawing/2014/main" id="{2AFC9974-CA25-EC6B-7658-1CABE4A9658F}"/>
              </a:ext>
            </a:extLst>
          </p:cNvPr>
          <p:cNvSpPr/>
          <p:nvPr/>
        </p:nvSpPr>
        <p:spPr>
          <a:xfrm>
            <a:off x="4436670" y="1292578"/>
            <a:ext cx="3505064" cy="31845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a:extLst>
              <a:ext uri="{FF2B5EF4-FFF2-40B4-BE49-F238E27FC236}">
                <a16:creationId xmlns:a16="http://schemas.microsoft.com/office/drawing/2014/main" id="{E87964CD-CDA9-512D-DCF1-714A93C90332}"/>
              </a:ext>
            </a:extLst>
          </p:cNvPr>
          <p:cNvSpPr/>
          <p:nvPr/>
        </p:nvSpPr>
        <p:spPr>
          <a:xfrm>
            <a:off x="525070" y="1354667"/>
            <a:ext cx="3505064" cy="31583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24">
            <a:extLst>
              <a:ext uri="{FF2B5EF4-FFF2-40B4-BE49-F238E27FC236}">
                <a16:creationId xmlns:a16="http://schemas.microsoft.com/office/drawing/2014/main" id="{9185126D-8CE2-ADD2-8C2A-8FDA91D78A94}"/>
              </a:ext>
            </a:extLst>
          </p:cNvPr>
          <p:cNvSpPr txBox="1"/>
          <p:nvPr/>
        </p:nvSpPr>
        <p:spPr>
          <a:xfrm>
            <a:off x="8676290" y="658244"/>
            <a:ext cx="2985133" cy="523220"/>
          </a:xfrm>
          <a:prstGeom prst="rect">
            <a:avLst/>
          </a:prstGeom>
          <a:noFill/>
        </p:spPr>
        <p:txBody>
          <a:bodyPr wrap="square" rtlCol="0">
            <a:spAutoFit/>
          </a:bodyPr>
          <a:lstStyle/>
          <a:p>
            <a:r>
              <a:rPr lang="ar-SA" sz="2800" b="1" dirty="0">
                <a:solidFill>
                  <a:srgbClr val="00B0F0"/>
                </a:solidFill>
                <a:latin typeface="Arial" panose="020B0604020202020204" pitchFamily="34" charset="0"/>
              </a:rPr>
              <a:t>الــمــنــهــج الــعــلــمــي</a:t>
            </a:r>
            <a:endParaRPr lang="en-US" sz="2800" b="1" dirty="0">
              <a:solidFill>
                <a:srgbClr val="00B0F0"/>
              </a:solidFill>
              <a:latin typeface="Arial" panose="020B0604020202020204" pitchFamily="34" charset="0"/>
            </a:endParaRPr>
          </a:p>
        </p:txBody>
      </p:sp>
      <p:sp>
        <p:nvSpPr>
          <p:cNvPr id="6" name="TextBox 24">
            <a:extLst>
              <a:ext uri="{FF2B5EF4-FFF2-40B4-BE49-F238E27FC236}">
                <a16:creationId xmlns:a16="http://schemas.microsoft.com/office/drawing/2014/main" id="{58B65BCE-7640-7C02-0043-363021B51B9F}"/>
              </a:ext>
            </a:extLst>
          </p:cNvPr>
          <p:cNvSpPr txBox="1"/>
          <p:nvPr/>
        </p:nvSpPr>
        <p:spPr>
          <a:xfrm>
            <a:off x="4516335" y="697755"/>
            <a:ext cx="3284287" cy="523220"/>
          </a:xfrm>
          <a:prstGeom prst="rect">
            <a:avLst/>
          </a:prstGeom>
          <a:noFill/>
        </p:spPr>
        <p:txBody>
          <a:bodyPr wrap="square" rtlCol="0">
            <a:spAutoFit/>
          </a:bodyPr>
          <a:lstStyle/>
          <a:p>
            <a:pPr algn="ctr"/>
            <a:r>
              <a:rPr lang="ar-SA" sz="2800" b="1" dirty="0">
                <a:solidFill>
                  <a:srgbClr val="00B0F0"/>
                </a:solidFill>
                <a:latin typeface="Arial" panose="020B0604020202020204" pitchFamily="34" charset="0"/>
              </a:rPr>
              <a:t>مــجـــتـــمـــع الــدراســـة</a:t>
            </a:r>
            <a:endParaRPr lang="en-US" sz="2800" b="1" dirty="0">
              <a:solidFill>
                <a:srgbClr val="00B0F0"/>
              </a:solidFill>
              <a:latin typeface="Arial" panose="020B0604020202020204" pitchFamily="34" charset="0"/>
            </a:endParaRPr>
          </a:p>
        </p:txBody>
      </p:sp>
      <p:sp>
        <p:nvSpPr>
          <p:cNvPr id="8" name="مربع نص 7">
            <a:extLst>
              <a:ext uri="{FF2B5EF4-FFF2-40B4-BE49-F238E27FC236}">
                <a16:creationId xmlns:a16="http://schemas.microsoft.com/office/drawing/2014/main" id="{036BAC19-A116-5DEB-5AD8-EC73DF30D6D3}"/>
              </a:ext>
            </a:extLst>
          </p:cNvPr>
          <p:cNvSpPr txBox="1"/>
          <p:nvPr/>
        </p:nvSpPr>
        <p:spPr>
          <a:xfrm>
            <a:off x="699911" y="741022"/>
            <a:ext cx="3048000" cy="523220"/>
          </a:xfrm>
          <a:prstGeom prst="rect">
            <a:avLst/>
          </a:prstGeom>
          <a:noFill/>
        </p:spPr>
        <p:txBody>
          <a:bodyPr wrap="square">
            <a:spAutoFit/>
          </a:bodyPr>
          <a:lstStyle/>
          <a:p>
            <a:pPr algn="ctr"/>
            <a:r>
              <a:rPr lang="ar-SA" sz="2800" b="1" dirty="0">
                <a:solidFill>
                  <a:srgbClr val="00B0F0"/>
                </a:solidFill>
                <a:latin typeface="Arial" panose="020B0604020202020204" pitchFamily="34" charset="0"/>
              </a:rPr>
              <a:t>عـــيــــنـــــة الــدراســـة</a:t>
            </a:r>
            <a:endParaRPr lang="en-US" sz="2800" b="1" dirty="0">
              <a:solidFill>
                <a:srgbClr val="00B0F0"/>
              </a:solidFill>
              <a:latin typeface="Arial" panose="020B0604020202020204" pitchFamily="34" charset="0"/>
            </a:endParaRPr>
          </a:p>
        </p:txBody>
      </p:sp>
      <p:sp>
        <p:nvSpPr>
          <p:cNvPr id="10" name="مربع نص 9">
            <a:extLst>
              <a:ext uri="{FF2B5EF4-FFF2-40B4-BE49-F238E27FC236}">
                <a16:creationId xmlns:a16="http://schemas.microsoft.com/office/drawing/2014/main" id="{082650FA-3F6F-AD39-78FE-82464F7825FC}"/>
              </a:ext>
            </a:extLst>
          </p:cNvPr>
          <p:cNvSpPr txBox="1"/>
          <p:nvPr/>
        </p:nvSpPr>
        <p:spPr>
          <a:xfrm>
            <a:off x="8468720" y="1684402"/>
            <a:ext cx="3267456" cy="1499065"/>
          </a:xfrm>
          <a:prstGeom prst="rect">
            <a:avLst/>
          </a:prstGeom>
          <a:noFill/>
        </p:spPr>
        <p:txBody>
          <a:bodyPr wrap="square">
            <a:spAutoFit/>
          </a:bodyPr>
          <a:lstStyle/>
          <a:p>
            <a:pPr algn="just" rtl="1">
              <a:lnSpc>
                <a:spcPct val="200000"/>
              </a:lnSpc>
              <a:spcAft>
                <a:spcPts val="800"/>
              </a:spcAft>
              <a:buNone/>
            </a:pPr>
            <a:r>
              <a:rPr lang="ar-SA" sz="16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اعتمدت الدراسة على المنهج الوصفي التحليلي، واستخدمت الاستبانة كأداة رئيسية لجمع البيانات من عينة من عملاء متاجر الأزياء الإلكترونية. </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مربع نص 11">
            <a:extLst>
              <a:ext uri="{FF2B5EF4-FFF2-40B4-BE49-F238E27FC236}">
                <a16:creationId xmlns:a16="http://schemas.microsoft.com/office/drawing/2014/main" id="{2E7E5BBC-BB89-B8EB-65E2-3409EB9930D0}"/>
              </a:ext>
            </a:extLst>
          </p:cNvPr>
          <p:cNvSpPr txBox="1"/>
          <p:nvPr/>
        </p:nvSpPr>
        <p:spPr>
          <a:xfrm>
            <a:off x="4503961" y="2152903"/>
            <a:ext cx="3401568" cy="791179"/>
          </a:xfrm>
          <a:prstGeom prst="rect">
            <a:avLst/>
          </a:prstGeom>
          <a:noFill/>
        </p:spPr>
        <p:txBody>
          <a:bodyPr wrap="square">
            <a:spAutoFit/>
          </a:bodyPr>
          <a:lstStyle/>
          <a:p>
            <a:pPr algn="ctr" rtl="1">
              <a:lnSpc>
                <a:spcPct val="150000"/>
              </a:lnSpc>
              <a:spcAft>
                <a:spcPts val="800"/>
              </a:spcAft>
              <a:buNone/>
            </a:pPr>
            <a:r>
              <a:rPr lang="ar-SA" sz="1600" kern="100" dirty="0">
                <a:effectLst/>
                <a:latin typeface="Calibri" panose="020F0502020204030204" pitchFamily="34" charset="0"/>
                <a:ea typeface="Calibri" panose="020F0502020204030204" pitchFamily="34" charset="0"/>
                <a:cs typeface="Arial" panose="020B0604020202020204" pitchFamily="34" charset="0"/>
              </a:rPr>
              <a:t>تستهدف فئة الشباب، </a:t>
            </a:r>
            <a:r>
              <a:rPr lang="ar-SA" sz="1600" kern="100" dirty="0">
                <a:latin typeface="Arial" panose="020B0604020202020204" pitchFamily="34" charset="0"/>
                <a:ea typeface="Calibri" panose="020F0502020204030204" pitchFamily="34" charset="0"/>
                <a:cs typeface="Arial" panose="020B0604020202020204" pitchFamily="34" charset="0"/>
              </a:rPr>
              <a:t>حيث بلغ مجتمع الشباب بشكل تقريبي 150 شاب وشابة </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مربع نص 15">
            <a:extLst>
              <a:ext uri="{FF2B5EF4-FFF2-40B4-BE49-F238E27FC236}">
                <a16:creationId xmlns:a16="http://schemas.microsoft.com/office/drawing/2014/main" id="{6038713B-1BAE-E55D-2F3D-212BAACB3E90}"/>
              </a:ext>
            </a:extLst>
          </p:cNvPr>
          <p:cNvSpPr txBox="1"/>
          <p:nvPr/>
        </p:nvSpPr>
        <p:spPr>
          <a:xfrm>
            <a:off x="636344" y="1794241"/>
            <a:ext cx="3463708" cy="1893339"/>
          </a:xfrm>
          <a:prstGeom prst="rect">
            <a:avLst/>
          </a:prstGeom>
          <a:noFill/>
        </p:spPr>
        <p:txBody>
          <a:bodyPr wrap="square">
            <a:spAutoFit/>
          </a:bodyPr>
          <a:lstStyle/>
          <a:p>
            <a:pPr marL="457200" algn="just" rtl="1">
              <a:lnSpc>
                <a:spcPct val="150000"/>
              </a:lnSpc>
              <a:spcAft>
                <a:spcPts val="800"/>
              </a:spcAft>
              <a:buNone/>
            </a:pPr>
            <a:r>
              <a:rPr lang="ar-SA" sz="1600" dirty="0"/>
              <a:t>نظرًا للحاجة إلى التركيز على شريحة محددة من المستهلكين الذين لديهم خبرة مباشرة وتعرض كبير لحملات المؤثرين، تم اختيار عينة عمدية مكونة من</a:t>
            </a:r>
            <a:r>
              <a:rPr lang="en-US" sz="1600" dirty="0"/>
              <a:t> [106] </a:t>
            </a:r>
            <a:r>
              <a:rPr lang="ar-SA" sz="1600" dirty="0"/>
              <a:t>فردًا ، الذين يتفاعلون مع المحتوى الترويجي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مربع نص 9">
            <a:extLst>
              <a:ext uri="{FF2B5EF4-FFF2-40B4-BE49-F238E27FC236}">
                <a16:creationId xmlns:a16="http://schemas.microsoft.com/office/drawing/2014/main" id="{D99FCD37-9413-C74D-D0BD-DBCA728F874A}"/>
              </a:ext>
            </a:extLst>
          </p:cNvPr>
          <p:cNvSpPr txBox="1"/>
          <p:nvPr/>
        </p:nvSpPr>
        <p:spPr>
          <a:xfrm>
            <a:off x="1000114" y="1507537"/>
            <a:ext cx="10554929" cy="3690177"/>
          </a:xfrm>
          <a:prstGeom prst="rect">
            <a:avLst/>
          </a:prstGeom>
          <a:noFill/>
        </p:spPr>
        <p:txBody>
          <a:bodyPr wrap="square">
            <a:spAutoFit/>
          </a:bodyPr>
          <a:lstStyle/>
          <a:p>
            <a:pPr marL="342900" indent="-342900" algn="r" rtl="1">
              <a:lnSpc>
                <a:spcPct val="200000"/>
              </a:lnSpc>
              <a:buFont typeface="Wingdings" panose="05000000000000000000" pitchFamily="2" charset="2"/>
              <a:buChar char="v"/>
            </a:pPr>
            <a:r>
              <a:rPr lang="ar-SA" sz="2000" dirty="0"/>
              <a:t>وجود علاقة إيجابية ذات دلالة إحصائية بين الحملات التسويقية عبر المؤثرين وقرار الشراء لدى المستهلكين</a:t>
            </a:r>
          </a:p>
          <a:p>
            <a:pPr marL="342900" indent="-342900" algn="r" rtl="1">
              <a:lnSpc>
                <a:spcPct val="200000"/>
              </a:lnSpc>
              <a:buFont typeface="Wingdings" panose="05000000000000000000" pitchFamily="2" charset="2"/>
              <a:buChar char="v"/>
            </a:pPr>
            <a:r>
              <a:rPr lang="ar-SA" sz="2000" dirty="0"/>
              <a:t>مصداقية المؤثر تُعد العامل الأكثر تأثيرًا في تعزيز ثقة المستهلك ونية الشراء</a:t>
            </a:r>
          </a:p>
          <a:p>
            <a:pPr marL="342900" indent="-342900" algn="r" rtl="1">
              <a:lnSpc>
                <a:spcPct val="200000"/>
              </a:lnSpc>
              <a:buFont typeface="Wingdings" panose="05000000000000000000" pitchFamily="2" charset="2"/>
              <a:buChar char="v"/>
            </a:pPr>
            <a:r>
              <a:rPr lang="ar-SA" sz="2000" dirty="0"/>
              <a:t>وضوح المعلومات وتنظيم المحتوى يسهمان في تقليل تردد المستهلك وتحسين فهمه للمنتج.</a:t>
            </a:r>
          </a:p>
          <a:p>
            <a:pPr marL="342900" indent="-342900" algn="r" rtl="1">
              <a:lnSpc>
                <a:spcPct val="200000"/>
              </a:lnSpc>
              <a:buFont typeface="Wingdings" panose="05000000000000000000" pitchFamily="2" charset="2"/>
              <a:buChar char="v"/>
            </a:pPr>
            <a:r>
              <a:rPr lang="ar-SA" sz="2000" dirty="0"/>
              <a:t>التجارب الشخصية للمؤثر والعروض الترويجية تزيد من جاذبية المنتج وتسريع قرار الشراء.</a:t>
            </a:r>
          </a:p>
          <a:p>
            <a:pPr marL="342900" indent="-342900" algn="r" rtl="1">
              <a:lnSpc>
                <a:spcPct val="200000"/>
              </a:lnSpc>
              <a:buFont typeface="Wingdings" panose="05000000000000000000" pitchFamily="2" charset="2"/>
              <a:buChar char="v"/>
            </a:pPr>
            <a:r>
              <a:rPr lang="ar-SA" sz="2000" dirty="0"/>
              <a:t>شهرة المؤثر وعدد المتابعين لهما تأثير إيجابي، لكنهما أقل أهمية من المصداقية وجودة المحتوى.</a:t>
            </a:r>
          </a:p>
          <a:p>
            <a:pPr marL="342900" indent="-342900" algn="r" rtl="1">
              <a:lnSpc>
                <a:spcPct val="200000"/>
              </a:lnSpc>
              <a:buFont typeface="Wingdings" panose="05000000000000000000" pitchFamily="2" charset="2"/>
              <a:buChar char="v"/>
            </a:pPr>
            <a:r>
              <a:rPr lang="ar-SA" sz="2000" dirty="0"/>
              <a:t>وجود فروق ذات دلالة إحصائية في تأثير المؤثرين للمتغيرات الديموغرافية مثل العمر والمستوى التعليمي</a:t>
            </a:r>
            <a:r>
              <a:rPr lang="ar-SA" dirty="0"/>
              <a:t>.</a:t>
            </a:r>
          </a:p>
        </p:txBody>
      </p:sp>
      <p:sp>
        <p:nvSpPr>
          <p:cNvPr id="11" name="TextBox 24">
            <a:extLst>
              <a:ext uri="{FF2B5EF4-FFF2-40B4-BE49-F238E27FC236}">
                <a16:creationId xmlns:a16="http://schemas.microsoft.com/office/drawing/2014/main" id="{A7684DA7-3F12-EA74-9490-8CF68E8FB013}"/>
              </a:ext>
            </a:extLst>
          </p:cNvPr>
          <p:cNvSpPr txBox="1"/>
          <p:nvPr/>
        </p:nvSpPr>
        <p:spPr>
          <a:xfrm>
            <a:off x="4273622" y="116378"/>
            <a:ext cx="4711881" cy="646331"/>
          </a:xfrm>
          <a:prstGeom prst="rect">
            <a:avLst/>
          </a:prstGeom>
          <a:noFill/>
        </p:spPr>
        <p:txBody>
          <a:bodyPr wrap="square" rtlCol="0">
            <a:spAutoFit/>
          </a:bodyPr>
          <a:lstStyle/>
          <a:p>
            <a:r>
              <a:rPr lang="ar-SA" sz="3600" b="1" dirty="0">
                <a:solidFill>
                  <a:srgbClr val="00B0F0"/>
                </a:solidFill>
                <a:latin typeface="Arial" panose="020B0604020202020204" pitchFamily="34" charset="0"/>
              </a:rPr>
              <a:t>نـــتــــائــــج الـــدراســـة</a:t>
            </a:r>
            <a:endParaRPr lang="en-US" sz="3600" b="1" dirty="0">
              <a:solidFill>
                <a:srgbClr val="00B0F0"/>
              </a:solidFill>
              <a:latin typeface="Arial" panose="020B0604020202020204" pitchFamily="34" charset="0"/>
            </a:endParaRPr>
          </a:p>
        </p:txBody>
      </p:sp>
      <p:sp>
        <p:nvSpPr>
          <p:cNvPr id="2" name="Rectangle 27">
            <a:extLst>
              <a:ext uri="{FF2B5EF4-FFF2-40B4-BE49-F238E27FC236}">
                <a16:creationId xmlns:a16="http://schemas.microsoft.com/office/drawing/2014/main" id="{7904A692-2A47-7779-9D8B-40CAA256DA77}"/>
              </a:ext>
            </a:extLst>
          </p:cNvPr>
          <p:cNvSpPr/>
          <p:nvPr/>
        </p:nvSpPr>
        <p:spPr>
          <a:xfrm>
            <a:off x="3170488" y="71126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622C0F53-FF00-17B2-A6BE-2B5E4754E3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2664" y="187608"/>
            <a:ext cx="2305141" cy="1076343"/>
          </a:xfrm>
          <a:prstGeom prst="rect">
            <a:avLst/>
          </a:prstGeom>
        </p:spPr>
      </p:pic>
    </p:spTree>
    <p:extLst>
      <p:ext uri="{BB962C8B-B14F-4D97-AF65-F5344CB8AC3E}">
        <p14:creationId xmlns:p14="http://schemas.microsoft.com/office/powerpoint/2010/main" val="12847475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مربع نص 9">
            <a:extLst>
              <a:ext uri="{FF2B5EF4-FFF2-40B4-BE49-F238E27FC236}">
                <a16:creationId xmlns:a16="http://schemas.microsoft.com/office/drawing/2014/main" id="{98D5B2B0-BE69-56C2-928B-3EFECE1A1FF1}"/>
              </a:ext>
            </a:extLst>
          </p:cNvPr>
          <p:cNvSpPr txBox="1"/>
          <p:nvPr/>
        </p:nvSpPr>
        <p:spPr>
          <a:xfrm>
            <a:off x="589934" y="1187144"/>
            <a:ext cx="11168869" cy="4998933"/>
          </a:xfrm>
          <a:prstGeom prst="rect">
            <a:avLst/>
          </a:prstGeom>
          <a:noFill/>
        </p:spPr>
        <p:txBody>
          <a:bodyPr wrap="square">
            <a:spAutoFit/>
          </a:bodyPr>
          <a:lstStyle/>
          <a:p>
            <a:pPr marL="342900" lvl="0" indent="-342900" algn="just" rtl="1">
              <a:lnSpc>
                <a:spcPct val="200000"/>
              </a:lnSpc>
              <a:buFont typeface="Wingdings" panose="05000000000000000000" pitchFamily="2" charset="2"/>
              <a:buChar char="v"/>
            </a:pPr>
            <a:r>
              <a:rPr lang="ar-SA" sz="1800" kern="100" dirty="0">
                <a:effectLst/>
                <a:latin typeface="Calibri" panose="020F0502020204030204" pitchFamily="34" charset="0"/>
                <a:ea typeface="Calibri" panose="020F0502020204030204" pitchFamily="34" charset="0"/>
                <a:cs typeface="Arial" panose="020B0604020202020204" pitchFamily="34" charset="0"/>
              </a:rPr>
              <a:t>ضرورة اختيار المؤثرين ذوي المصداقية العالية والتركيز على مستوى الثقة بينهم وبين متابعيهم، بدلًا من الاعتماد فقط على عدد المتابعين أو الشهرة</a:t>
            </a:r>
            <a:r>
              <a:rPr lang="en-US" sz="1800" kern="100" dirty="0">
                <a:effectLst/>
                <a:latin typeface="Arial" panose="020B0604020202020204" pitchFamily="34" charset="0"/>
                <a:ea typeface="Calibri" panose="020F0502020204030204" pitchFamily="34" charset="0"/>
                <a:cs typeface="Arial" panose="020B0604020202020204" pitchFamily="34" charset="0"/>
              </a:rPr>
              <a:t>.</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200000"/>
              </a:lnSpc>
              <a:buFont typeface="Wingdings" panose="05000000000000000000" pitchFamily="2" charset="2"/>
              <a:buChar char="v"/>
            </a:pPr>
            <a:r>
              <a:rPr lang="ar-SA" sz="1800" kern="100" dirty="0">
                <a:effectLst/>
                <a:latin typeface="Calibri" panose="020F0502020204030204" pitchFamily="34" charset="0"/>
                <a:ea typeface="Calibri" panose="020F0502020204030204" pitchFamily="34" charset="0"/>
                <a:cs typeface="Arial" panose="020B0604020202020204" pitchFamily="34" charset="0"/>
              </a:rPr>
              <a:t>الاهتمام بـ وضوح المحتوى التسويقي وتنظيمه، وتقديم معلومات دقيقة ومبسطة عن المنتجات، بما يساعد المستهلك على اتخاذ قرار الشراء بثقة ووعي</a:t>
            </a:r>
            <a:r>
              <a:rPr lang="en-US" sz="1800" kern="100" dirty="0">
                <a:effectLst/>
                <a:latin typeface="Arial" panose="020B0604020202020204" pitchFamily="34" charset="0"/>
                <a:ea typeface="Calibri" panose="020F0502020204030204" pitchFamily="34" charset="0"/>
                <a:cs typeface="Arial" panose="020B0604020202020204" pitchFamily="34" charset="0"/>
              </a:rPr>
              <a:t>.</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200000"/>
              </a:lnSpc>
              <a:buFont typeface="Wingdings" panose="05000000000000000000" pitchFamily="2" charset="2"/>
              <a:buChar char="v"/>
            </a:pPr>
            <a:r>
              <a:rPr lang="ar-SA" sz="1800" kern="100" dirty="0">
                <a:effectLst/>
                <a:latin typeface="Calibri" panose="020F0502020204030204" pitchFamily="34" charset="0"/>
                <a:ea typeface="Calibri" panose="020F0502020204030204" pitchFamily="34" charset="0"/>
                <a:cs typeface="Arial" panose="020B0604020202020204" pitchFamily="34" charset="0"/>
              </a:rPr>
              <a:t>تشجيع المؤثرين على مشاركة تجاربهم الشخصية الحقيقية مع المنتجات، لما لذلك من دور فعّال في تعزيز المصداقية وتقليل المخاطر لدى المستهلك</a:t>
            </a:r>
            <a:r>
              <a:rPr lang="en-US" sz="1800" kern="100" dirty="0">
                <a:effectLst/>
                <a:latin typeface="Arial" panose="020B0604020202020204" pitchFamily="34" charset="0"/>
                <a:ea typeface="Calibri" panose="020F0502020204030204" pitchFamily="34" charset="0"/>
                <a:cs typeface="Arial" panose="020B0604020202020204" pitchFamily="34" charset="0"/>
              </a:rPr>
              <a:t>.</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200000"/>
              </a:lnSpc>
              <a:buFont typeface="Wingdings" panose="05000000000000000000" pitchFamily="2" charset="2"/>
              <a:buChar char="v"/>
            </a:pPr>
            <a:r>
              <a:rPr lang="ar-SA" sz="1800" kern="100" dirty="0">
                <a:effectLst/>
                <a:latin typeface="Calibri" panose="020F0502020204030204" pitchFamily="34" charset="0"/>
                <a:ea typeface="Calibri" panose="020F0502020204030204" pitchFamily="34" charset="0"/>
                <a:cs typeface="Arial" panose="020B0604020202020204" pitchFamily="34" charset="0"/>
              </a:rPr>
              <a:t>توظيف العروض الترويجية وأكواد الخصم ضمن الحملات التسويقية، لما لها من تأثير مباشر في تحفيز المستهلكين وتسريع عملية اتخاذ القرار الشرائي</a:t>
            </a:r>
            <a:r>
              <a:rPr lang="en-US" sz="1800" kern="100" dirty="0">
                <a:effectLst/>
                <a:latin typeface="Arial" panose="020B0604020202020204" pitchFamily="34" charset="0"/>
                <a:ea typeface="Calibri" panose="020F0502020204030204" pitchFamily="34" charset="0"/>
                <a:cs typeface="Arial" panose="020B0604020202020204" pitchFamily="34" charset="0"/>
              </a:rPr>
              <a:t>.</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200000"/>
              </a:lnSpc>
              <a:buFont typeface="Wingdings" panose="05000000000000000000" pitchFamily="2" charset="2"/>
              <a:buChar char="v"/>
            </a:pPr>
            <a:r>
              <a:rPr lang="ar-SA" sz="1800" kern="100" dirty="0">
                <a:effectLst/>
                <a:latin typeface="Calibri" panose="020F0502020204030204" pitchFamily="34" charset="0"/>
                <a:ea typeface="Calibri" panose="020F0502020204030204" pitchFamily="34" charset="0"/>
                <a:cs typeface="Arial" panose="020B0604020202020204" pitchFamily="34" charset="0"/>
              </a:rPr>
              <a:t>تعزيز التفاعل بين المؤثرين والمتابعين من خلال الرد على الاستفسارات والملاحظات، مما يسهم في بناء علاقة طويلة الأمد بين المستهلك والعلامة التجارية</a:t>
            </a:r>
            <a:r>
              <a:rPr lang="en-US" sz="1800" kern="100" dirty="0">
                <a:effectLst/>
                <a:latin typeface="Arial" panose="020B0604020202020204" pitchFamily="34" charset="0"/>
                <a:ea typeface="Calibri" panose="020F0502020204030204" pitchFamily="34" charset="0"/>
                <a:cs typeface="Arial" panose="020B0604020202020204" pitchFamily="34" charset="0"/>
              </a:rPr>
              <a:t>.</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24">
            <a:extLst>
              <a:ext uri="{FF2B5EF4-FFF2-40B4-BE49-F238E27FC236}">
                <a16:creationId xmlns:a16="http://schemas.microsoft.com/office/drawing/2014/main" id="{529F0A46-0FCB-ED3F-8AB4-FDF01F3BDFD9}"/>
              </a:ext>
            </a:extLst>
          </p:cNvPr>
          <p:cNvSpPr txBox="1"/>
          <p:nvPr/>
        </p:nvSpPr>
        <p:spPr>
          <a:xfrm>
            <a:off x="4391609" y="195036"/>
            <a:ext cx="4711881" cy="646331"/>
          </a:xfrm>
          <a:prstGeom prst="rect">
            <a:avLst/>
          </a:prstGeom>
          <a:noFill/>
        </p:spPr>
        <p:txBody>
          <a:bodyPr wrap="square" rtlCol="0">
            <a:spAutoFit/>
          </a:bodyPr>
          <a:lstStyle/>
          <a:p>
            <a:r>
              <a:rPr lang="ar-SA" sz="3600" b="1" dirty="0">
                <a:solidFill>
                  <a:srgbClr val="00B0F0"/>
                </a:solidFill>
                <a:latin typeface="Arial" panose="020B0604020202020204" pitchFamily="34" charset="0"/>
              </a:rPr>
              <a:t>تـــوصـــيـــات الـــدراســـة</a:t>
            </a:r>
            <a:endParaRPr lang="en-US" sz="3600" b="1" dirty="0">
              <a:solidFill>
                <a:srgbClr val="00B0F0"/>
              </a:solidFill>
              <a:latin typeface="Arial" panose="020B0604020202020204" pitchFamily="34" charset="0"/>
            </a:endParaRPr>
          </a:p>
        </p:txBody>
      </p:sp>
      <p:sp>
        <p:nvSpPr>
          <p:cNvPr id="2" name="Rectangle 27">
            <a:extLst>
              <a:ext uri="{FF2B5EF4-FFF2-40B4-BE49-F238E27FC236}">
                <a16:creationId xmlns:a16="http://schemas.microsoft.com/office/drawing/2014/main" id="{4ED5FC44-0BD8-B3A5-9652-961EE080239D}"/>
              </a:ext>
            </a:extLst>
          </p:cNvPr>
          <p:cNvSpPr/>
          <p:nvPr/>
        </p:nvSpPr>
        <p:spPr>
          <a:xfrm>
            <a:off x="3170488" y="7702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9DA1046F-AA0B-6D90-ABEE-FF1CCB2C0E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2664" y="246602"/>
            <a:ext cx="2305141" cy="1076343"/>
          </a:xfrm>
          <a:prstGeom prst="rect">
            <a:avLst/>
          </a:prstGeom>
        </p:spPr>
      </p:pic>
    </p:spTree>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rial" panose="020B0604020202020204" pitchFamily="34" charset="0"/>
                <a:cs typeface="Arial" panose="020B0604020202020204" pitchFamily="34"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283</TotalTime>
  <Words>1043</Words>
  <Application>Microsoft Office PowerPoint</Application>
  <PresentationFormat>شاشة عريضة</PresentationFormat>
  <Paragraphs>69</Paragraphs>
  <Slides>11</Slides>
  <Notes>2</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11</vt:i4>
      </vt:variant>
    </vt:vector>
  </HeadingPairs>
  <TitlesOfParts>
    <vt:vector size="16" baseType="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 saleh</cp:lastModifiedBy>
  <cp:revision>9</cp:revision>
  <dcterms:created xsi:type="dcterms:W3CDTF">2023-04-29T09:08:00Z</dcterms:created>
  <dcterms:modified xsi:type="dcterms:W3CDTF">2025-12-22T17:12:57Z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