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2"/>
  </p:notesMasterIdLst>
  <p:sldIdLst>
    <p:sldId id="256" r:id="rId2"/>
    <p:sldId id="303" r:id="rId3"/>
    <p:sldId id="271" r:id="rId4"/>
    <p:sldId id="313" r:id="rId5"/>
    <p:sldId id="1444" r:id="rId6"/>
    <p:sldId id="1491" r:id="rId7"/>
    <p:sldId id="1544" r:id="rId8"/>
    <p:sldId id="1448" r:id="rId9"/>
    <p:sldId id="1543" r:id="rId10"/>
    <p:sldId id="1545" r:id="rId11"/>
    <p:sldId id="1471" r:id="rId12"/>
    <p:sldId id="1452" r:id="rId13"/>
    <p:sldId id="1531" r:id="rId14"/>
    <p:sldId id="1532" r:id="rId15"/>
    <p:sldId id="1533" r:id="rId16"/>
    <p:sldId id="1522" r:id="rId17"/>
    <p:sldId id="1534" r:id="rId18"/>
    <p:sldId id="1528" r:id="rId19"/>
    <p:sldId id="1463" r:id="rId20"/>
    <p:sldId id="1535" r:id="rId21"/>
    <p:sldId id="1536" r:id="rId22"/>
    <p:sldId id="1537" r:id="rId23"/>
    <p:sldId id="1410" r:id="rId24"/>
    <p:sldId id="1527" r:id="rId25"/>
    <p:sldId id="1475" r:id="rId26"/>
    <p:sldId id="1489" r:id="rId27"/>
    <p:sldId id="1529" r:id="rId28"/>
    <p:sldId id="1479" r:id="rId29"/>
    <p:sldId id="1408" r:id="rId30"/>
    <p:sldId id="1538" r:id="rId31"/>
    <p:sldId id="1539" r:id="rId32"/>
    <p:sldId id="1540" r:id="rId33"/>
    <p:sldId id="1541" r:id="rId34"/>
    <p:sldId id="1488" r:id="rId35"/>
    <p:sldId id="1446" r:id="rId36"/>
    <p:sldId id="1542" r:id="rId37"/>
    <p:sldId id="1481" r:id="rId38"/>
    <p:sldId id="306" r:id="rId39"/>
    <p:sldId id="263" r:id="rId40"/>
    <p:sldId id="481" r:id="rId41"/>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550" autoAdjust="0"/>
  </p:normalViewPr>
  <p:slideViewPr>
    <p:cSldViewPr snapToGrid="0">
      <p:cViewPr varScale="1">
        <p:scale>
          <a:sx n="74" d="100"/>
          <a:sy n="74" d="100"/>
        </p:scale>
        <p:origin x="28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497877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Previous Chapters explained selecting, training, and developing employees. After employees have been on the job for some time, you should appraise their performance.</a:t>
            </a: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866947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700884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8">
            <a:extLst>
              <a:ext uri="{FF2B5EF4-FFF2-40B4-BE49-F238E27FC236}">
                <a16:creationId xmlns:a16="http://schemas.microsoft.com/office/drawing/2014/main" id="{09424E2B-3FE2-6E1B-7851-5E85A4DB0765}"/>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58371" name="Rectangle 11">
            <a:extLst>
              <a:ext uri="{FF2B5EF4-FFF2-40B4-BE49-F238E27FC236}">
                <a16:creationId xmlns:a16="http://schemas.microsoft.com/office/drawing/2014/main" id="{84ED0210-C928-58B7-27F4-E1B26B257530}"/>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58372" name="Rectangle 12">
            <a:extLst>
              <a:ext uri="{FF2B5EF4-FFF2-40B4-BE49-F238E27FC236}">
                <a16:creationId xmlns:a16="http://schemas.microsoft.com/office/drawing/2014/main" id="{A990EBF0-038A-D276-6123-07E1ED610B5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4B930C6D-85F3-412B-A37A-8ED3DCEB734C}" type="slidenum">
              <a:rPr lang="en-US" altLang="en-US" sz="900"/>
              <a:pPr eaLnBrk="1" hangingPunct="1"/>
              <a:t>5</a:t>
            </a:fld>
            <a:endParaRPr lang="en-US" altLang="en-US" sz="900"/>
          </a:p>
        </p:txBody>
      </p:sp>
      <p:sp>
        <p:nvSpPr>
          <p:cNvPr id="58373" name="Rectangle 2">
            <a:extLst>
              <a:ext uri="{FF2B5EF4-FFF2-40B4-BE49-F238E27FC236}">
                <a16:creationId xmlns:a16="http://schemas.microsoft.com/office/drawing/2014/main" id="{486178C1-5547-B134-1040-2073DE79A25C}"/>
              </a:ext>
            </a:extLst>
          </p:cNvPr>
          <p:cNvSpPr>
            <a:spLocks noGrp="1" noRot="1" noChangeAspect="1" noChangeArrowheads="1" noTextEdit="1"/>
          </p:cNvSpPr>
          <p:nvPr>
            <p:ph type="sldImg"/>
          </p:nvPr>
        </p:nvSpPr>
        <p:spPr>
          <a:ln/>
        </p:spPr>
      </p:sp>
      <p:sp>
        <p:nvSpPr>
          <p:cNvPr id="58374" name="Rectangle 3">
            <a:extLst>
              <a:ext uri="{FF2B5EF4-FFF2-40B4-BE49-F238E27FC236}">
                <a16:creationId xmlns:a16="http://schemas.microsoft.com/office/drawing/2014/main" id="{04C2853C-DE90-0384-9F7B-F811E5B9FE6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Every manager needs some way to appraise employees’ performance. If employees’ performance is good, you’ll want to reinforce it, and if it’s bad, you’ll want to take corrective action.</a:t>
            </a:r>
          </a:p>
          <a:p>
            <a:pPr eaLnBrk="1" hangingPunct="1"/>
            <a:r>
              <a:rPr lang="en-US" altLang="en-US" b="1"/>
              <a:t>Performance appraisal </a:t>
            </a:r>
            <a:r>
              <a:rPr lang="en-US" altLang="en-US"/>
              <a:t>means evaluating an employee’s current and/or past performance relative to his or her performance standards.</a:t>
            </a:r>
          </a:p>
        </p:txBody>
      </p:sp>
    </p:spTree>
    <p:extLst>
      <p:ext uri="{BB962C8B-B14F-4D97-AF65-F5344CB8AC3E}">
        <p14:creationId xmlns:p14="http://schemas.microsoft.com/office/powerpoint/2010/main" val="26524421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823106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7165078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8">
            <a:extLst>
              <a:ext uri="{FF2B5EF4-FFF2-40B4-BE49-F238E27FC236}">
                <a16:creationId xmlns:a16="http://schemas.microsoft.com/office/drawing/2014/main" id="{4AC4DEE3-99C4-4A6F-2958-F9011FFA5D5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0419" name="Rectangle 11">
            <a:extLst>
              <a:ext uri="{FF2B5EF4-FFF2-40B4-BE49-F238E27FC236}">
                <a16:creationId xmlns:a16="http://schemas.microsoft.com/office/drawing/2014/main" id="{7CA23DFE-7DA6-6156-C64E-F7F42C727586}"/>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60420" name="Rectangle 12">
            <a:extLst>
              <a:ext uri="{FF2B5EF4-FFF2-40B4-BE49-F238E27FC236}">
                <a16:creationId xmlns:a16="http://schemas.microsoft.com/office/drawing/2014/main" id="{86890C69-D638-8031-D96E-8F69810E456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629D23B9-B1D3-418E-A862-0372BB057073}" type="slidenum">
              <a:rPr lang="en-US" altLang="en-US" sz="900"/>
              <a:pPr eaLnBrk="1" hangingPunct="1"/>
              <a:t>8</a:t>
            </a:fld>
            <a:endParaRPr lang="en-US" altLang="en-US" sz="900"/>
          </a:p>
        </p:txBody>
      </p:sp>
      <p:sp>
        <p:nvSpPr>
          <p:cNvPr id="60421" name="Rectangle 2">
            <a:extLst>
              <a:ext uri="{FF2B5EF4-FFF2-40B4-BE49-F238E27FC236}">
                <a16:creationId xmlns:a16="http://schemas.microsoft.com/office/drawing/2014/main" id="{74DBC2AC-9C57-4347-4ED5-4114B3C36F3C}"/>
              </a:ext>
            </a:extLst>
          </p:cNvPr>
          <p:cNvSpPr>
            <a:spLocks noGrp="1" noRot="1" noChangeAspect="1" noChangeArrowheads="1" noTextEdit="1"/>
          </p:cNvSpPr>
          <p:nvPr>
            <p:ph type="sldImg"/>
          </p:nvPr>
        </p:nvSpPr>
        <p:spPr>
          <a:ln/>
        </p:spPr>
      </p:sp>
      <p:sp>
        <p:nvSpPr>
          <p:cNvPr id="60422" name="Rectangle 3">
            <a:extLst>
              <a:ext uri="{FF2B5EF4-FFF2-40B4-BE49-F238E27FC236}">
                <a16:creationId xmlns:a16="http://schemas.microsoft.com/office/drawing/2014/main" id="{A1914348-04F8-7842-6613-E81CEDFE9F9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a:r>
              <a:rPr lang="en-US" sz="1800" b="0" i="0" u="none" strike="noStrike" baseline="0" dirty="0">
                <a:solidFill>
                  <a:srgbClr val="231F20"/>
                </a:solidFill>
                <a:latin typeface="Arial" panose="020B0604020202020204" pitchFamily="34" charset="0"/>
              </a:rPr>
              <a:t>Most employees need and expect to know ahead of time on what basis their employer will appraise them.</a:t>
            </a:r>
            <a:endParaRPr lang="en-US" altLang="en-US" dirty="0"/>
          </a:p>
          <a:p>
            <a:pPr eaLnBrk="1" hangingPunct="1"/>
            <a:r>
              <a:rPr lang="en-US" altLang="en-US" dirty="0"/>
              <a:t>Managers should appraise employees based on previously assigned criteria (goals and standards) that they are expected to achieve, such as “add 10 new customers next year.”</a:t>
            </a:r>
          </a:p>
          <a:p>
            <a:pPr eaLnBrk="1" hangingPunct="1"/>
            <a:endParaRPr lang="en-US" altLang="en-US" dirty="0"/>
          </a:p>
        </p:txBody>
      </p:sp>
    </p:spTree>
    <p:extLst>
      <p:ext uri="{BB962C8B-B14F-4D97-AF65-F5344CB8AC3E}">
        <p14:creationId xmlns:p14="http://schemas.microsoft.com/office/powerpoint/2010/main" val="26260905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kumimoji="0" lang="en-US" sz="1200" i="0" u="none" strike="noStrike" kern="1200" cap="none" spc="0" normalizeH="0" baseline="0" noProof="0" dirty="0">
                <a:ln>
                  <a:noFill/>
                </a:ln>
                <a:solidFill>
                  <a:srgbClr val="00B0F0"/>
                </a:solidFill>
                <a:effectLst/>
                <a:uLnTx/>
                <a:uFillTx/>
                <a:latin typeface="Calibri" panose="020F0502020204030204"/>
                <a:ea typeface="+mn-ea"/>
                <a:cs typeface="+mn-cs"/>
              </a:rPr>
              <a:t>The evidence suggests that participatively set goals do not consistently result in higher performance than assigned goals, nor do assigned</a:t>
            </a:r>
            <a:r>
              <a:rPr lang="en-US" sz="1200" dirty="0">
                <a:solidFill>
                  <a:srgbClr val="00B0F0"/>
                </a:solidFill>
                <a:latin typeface="Calibri" panose="020F0502020204030204"/>
              </a:rPr>
              <a:t> </a:t>
            </a:r>
            <a:r>
              <a:rPr kumimoji="0" lang="en-US" sz="1200" i="0" u="none" strike="noStrike" kern="1200" cap="none" spc="0" normalizeH="0" baseline="0" noProof="0" dirty="0">
                <a:ln>
                  <a:noFill/>
                </a:ln>
                <a:solidFill>
                  <a:srgbClr val="00B0F0"/>
                </a:solidFill>
                <a:effectLst/>
                <a:uLnTx/>
                <a:uFillTx/>
                <a:latin typeface="Calibri" panose="020F0502020204030204"/>
                <a:ea typeface="+mn-ea"/>
                <a:cs typeface="+mn-cs"/>
              </a:rPr>
              <a:t>goals consistently result in higher performance than participatively set ones</a:t>
            </a:r>
            <a:r>
              <a:rPr kumimoji="0" lang="en-US" sz="1200" b="0" i="0" u="none" strike="noStrike" kern="1200" cap="none" spc="0" normalizeH="0" baseline="0" noProof="0" dirty="0">
                <a:ln>
                  <a:noFill/>
                </a:ln>
                <a:solidFill>
                  <a:srgbClr val="00B0F0"/>
                </a:solidFill>
                <a:effectLst/>
                <a:uLnTx/>
                <a:uFillTx/>
                <a:latin typeface="Calibri" panose="020F0502020204030204"/>
                <a:ea typeface="+mn-ea"/>
                <a:cs typeface="+mn-cs"/>
              </a:rPr>
              <a:t>.</a:t>
            </a:r>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5255284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Setting SMART goals assures that a performance appraisal is based on useful, specific, and effective goals.</a:t>
            </a:r>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8315420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8">
            <a:extLst>
              <a:ext uri="{FF2B5EF4-FFF2-40B4-BE49-F238E27FC236}">
                <a16:creationId xmlns:a16="http://schemas.microsoft.com/office/drawing/2014/main" id="{98089C0B-A4E9-F905-6B38-78FAE6E0025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0899" name="Rectangle 11">
            <a:extLst>
              <a:ext uri="{FF2B5EF4-FFF2-40B4-BE49-F238E27FC236}">
                <a16:creationId xmlns:a16="http://schemas.microsoft.com/office/drawing/2014/main" id="{D6BAF4DD-9977-C93E-012E-3D6844C4A397}"/>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0900" name="Rectangle 12">
            <a:extLst>
              <a:ext uri="{FF2B5EF4-FFF2-40B4-BE49-F238E27FC236}">
                <a16:creationId xmlns:a16="http://schemas.microsoft.com/office/drawing/2014/main" id="{75CB718D-4E72-D05B-C016-7745E5A9338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9E4151D8-8BA9-4AA0-A461-9B6EAC84974F}" type="slidenum">
              <a:rPr lang="en-US" altLang="en-US" sz="900"/>
              <a:pPr eaLnBrk="1" hangingPunct="1"/>
              <a:t>11</a:t>
            </a:fld>
            <a:endParaRPr lang="en-US" altLang="en-US" sz="900"/>
          </a:p>
        </p:txBody>
      </p:sp>
      <p:sp>
        <p:nvSpPr>
          <p:cNvPr id="80901" name="Rectangle 2">
            <a:extLst>
              <a:ext uri="{FF2B5EF4-FFF2-40B4-BE49-F238E27FC236}">
                <a16:creationId xmlns:a16="http://schemas.microsoft.com/office/drawing/2014/main" id="{B9E2C27E-7287-C3EA-4C71-1FC00524B242}"/>
              </a:ext>
            </a:extLst>
          </p:cNvPr>
          <p:cNvSpPr>
            <a:spLocks noGrp="1" noRot="1" noChangeAspect="1" noChangeArrowheads="1" noTextEdit="1"/>
          </p:cNvSpPr>
          <p:nvPr>
            <p:ph type="sldImg"/>
          </p:nvPr>
        </p:nvSpPr>
        <p:spPr>
          <a:ln/>
        </p:spPr>
      </p:sp>
      <p:sp>
        <p:nvSpPr>
          <p:cNvPr id="80902" name="Rectangle 3">
            <a:extLst>
              <a:ext uri="{FF2B5EF4-FFF2-40B4-BE49-F238E27FC236}">
                <a16:creationId xmlns:a16="http://schemas.microsoft.com/office/drawing/2014/main" id="{34A712E9-A904-1E31-2169-2AA34E0D231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In using MBO, it is best to keep the guidelines for goal setting (SMART, specific, and so on) in mind. Setting objectives with the subordinate sometimes turns into a tug-of-war, with the supervisor pushing for higher quotas and the subordinate pushing for lower ones.</a:t>
            </a:r>
          </a:p>
          <a:p>
            <a:pPr eaLnBrk="1" hangingPunct="1"/>
            <a:r>
              <a:rPr lang="en-US" altLang="en-US"/>
              <a:t>The more that is known about the job and the person’s ability, the more confident a supervisor can be about setting standards.</a:t>
            </a:r>
          </a:p>
        </p:txBody>
      </p:sp>
    </p:spTree>
    <p:extLst>
      <p:ext uri="{BB962C8B-B14F-4D97-AF65-F5344CB8AC3E}">
        <p14:creationId xmlns:p14="http://schemas.microsoft.com/office/powerpoint/2010/main" val="38218114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8">
            <a:extLst>
              <a:ext uri="{FF2B5EF4-FFF2-40B4-BE49-F238E27FC236}">
                <a16:creationId xmlns:a16="http://schemas.microsoft.com/office/drawing/2014/main" id="{515A4314-5E2C-DB4E-BFBF-8F2FBDCB332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2467" name="Rectangle 11">
            <a:extLst>
              <a:ext uri="{FF2B5EF4-FFF2-40B4-BE49-F238E27FC236}">
                <a16:creationId xmlns:a16="http://schemas.microsoft.com/office/drawing/2014/main" id="{6592305C-3824-1086-C602-CF832DA3504B}"/>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62468" name="Rectangle 12">
            <a:extLst>
              <a:ext uri="{FF2B5EF4-FFF2-40B4-BE49-F238E27FC236}">
                <a16:creationId xmlns:a16="http://schemas.microsoft.com/office/drawing/2014/main" id="{F0FCF266-343C-A211-1F29-14F15D1A0A9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83A3206D-27E9-4EE0-97CE-826C9B3280C0}" type="slidenum">
              <a:rPr lang="en-US" altLang="en-US" sz="900"/>
              <a:pPr eaLnBrk="1" hangingPunct="1"/>
              <a:t>12</a:t>
            </a:fld>
            <a:endParaRPr lang="en-US" altLang="en-US" sz="900"/>
          </a:p>
        </p:txBody>
      </p:sp>
      <p:sp>
        <p:nvSpPr>
          <p:cNvPr id="62469" name="Rectangle 2">
            <a:extLst>
              <a:ext uri="{FF2B5EF4-FFF2-40B4-BE49-F238E27FC236}">
                <a16:creationId xmlns:a16="http://schemas.microsoft.com/office/drawing/2014/main" id="{5575F8DE-7CFA-B35D-7D12-8CD121F7D848}"/>
              </a:ext>
            </a:extLst>
          </p:cNvPr>
          <p:cNvSpPr>
            <a:spLocks noGrp="1" noRot="1" noChangeAspect="1" noChangeArrowheads="1" noTextEdit="1"/>
          </p:cNvSpPr>
          <p:nvPr>
            <p:ph type="sldImg"/>
          </p:nvPr>
        </p:nvSpPr>
        <p:spPr>
          <a:ln/>
        </p:spPr>
      </p:sp>
      <p:sp>
        <p:nvSpPr>
          <p:cNvPr id="62470" name="Rectangle 3">
            <a:extLst>
              <a:ext uri="{FF2B5EF4-FFF2-40B4-BE49-F238E27FC236}">
                <a16:creationId xmlns:a16="http://schemas.microsoft.com/office/drawing/2014/main" id="{A8937416-F17C-FCBF-10BA-4F1DA0FA8E1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Appraisals have several purposes that relate both to the appraised employee and the organization.</a:t>
            </a:r>
          </a:p>
        </p:txBody>
      </p:sp>
    </p:spTree>
    <p:extLst>
      <p:ext uri="{BB962C8B-B14F-4D97-AF65-F5344CB8AC3E}">
        <p14:creationId xmlns:p14="http://schemas.microsoft.com/office/powerpoint/2010/main" val="39307268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It doesn’t matter which tool you use if you’re less than candid when your subordinate is underperforming. A supervisor who rates an employee too high is doing a disservice to them and to the company. There’s nothing crueler than telling someone who’s doing a mediocre job that he or she is doing well.</a:t>
            </a:r>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005428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Supervisors must therefore be familiar with appraisal techniques, understand and avoid problems that can cripple appraisals, and know how to conduct appraisals fairly.</a:t>
            </a:r>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00408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human resources department serves a policy-making and advisory role. The human resource team should also be responsible for training supervisors to improve their appraisal skills, for monitoring the appraisal system’s effectiveness, and for ensuring that it complies with EEO laws.</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376981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8">
            <a:extLst>
              <a:ext uri="{FF2B5EF4-FFF2-40B4-BE49-F238E27FC236}">
                <a16:creationId xmlns:a16="http://schemas.microsoft.com/office/drawing/2014/main" id="{384AAC46-583E-BD3B-23AA-3559A90664FE}"/>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6563" name="Rectangle 11">
            <a:extLst>
              <a:ext uri="{FF2B5EF4-FFF2-40B4-BE49-F238E27FC236}">
                <a16:creationId xmlns:a16="http://schemas.microsoft.com/office/drawing/2014/main" id="{F4A4B9DB-5186-5868-525D-1748B21CC544}"/>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66564" name="Rectangle 12">
            <a:extLst>
              <a:ext uri="{FF2B5EF4-FFF2-40B4-BE49-F238E27FC236}">
                <a16:creationId xmlns:a16="http://schemas.microsoft.com/office/drawing/2014/main" id="{5F27CACA-2BE6-4A1D-2EA2-2369AA57EE7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FCC1A35A-718A-471C-8958-3FC69C46AE75}" type="slidenum">
              <a:rPr lang="en-US" altLang="en-US" sz="900"/>
              <a:pPr eaLnBrk="1" hangingPunct="1"/>
              <a:t>16</a:t>
            </a:fld>
            <a:endParaRPr lang="en-US" altLang="en-US" sz="900"/>
          </a:p>
        </p:txBody>
      </p:sp>
      <p:sp>
        <p:nvSpPr>
          <p:cNvPr id="66565" name="Rectangle 2">
            <a:extLst>
              <a:ext uri="{FF2B5EF4-FFF2-40B4-BE49-F238E27FC236}">
                <a16:creationId xmlns:a16="http://schemas.microsoft.com/office/drawing/2014/main" id="{E84B1087-C879-B2F8-DDEF-1ACC261CFD77}"/>
              </a:ext>
            </a:extLst>
          </p:cNvPr>
          <p:cNvSpPr>
            <a:spLocks noGrp="1" noRot="1" noChangeAspect="1" noChangeArrowheads="1" noTextEdit="1"/>
          </p:cNvSpPr>
          <p:nvPr>
            <p:ph type="sldImg"/>
          </p:nvPr>
        </p:nvSpPr>
        <p:spPr>
          <a:ln/>
        </p:spPr>
      </p:sp>
      <p:sp>
        <p:nvSpPr>
          <p:cNvPr id="66566" name="Rectangle 3">
            <a:extLst>
              <a:ext uri="{FF2B5EF4-FFF2-40B4-BE49-F238E27FC236}">
                <a16:creationId xmlns:a16="http://schemas.microsoft.com/office/drawing/2014/main" id="{DE4D2C95-B7C3-8363-8BBD-15FE16F4B9B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Effective appraisals should follow these three steps.</a:t>
            </a:r>
          </a:p>
          <a:p>
            <a:pPr eaLnBrk="1" hangingPunct="1"/>
            <a:endParaRPr lang="en-US" altLang="en-US"/>
          </a:p>
        </p:txBody>
      </p:sp>
    </p:spTree>
    <p:extLst>
      <p:ext uri="{BB962C8B-B14F-4D97-AF65-F5344CB8AC3E}">
        <p14:creationId xmlns:p14="http://schemas.microsoft.com/office/powerpoint/2010/main" val="20801381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manager generally conducts the actual appraisal using a predetermined and formal tool like one or more of those described next. The two basic questions in designing the actual appraisal tool are </a:t>
            </a:r>
            <a:r>
              <a:rPr lang="en-US" altLang="en-US" i="1" dirty="0"/>
              <a:t>what to measure </a:t>
            </a:r>
            <a:r>
              <a:rPr lang="en-US" altLang="en-US" dirty="0"/>
              <a:t>and </a:t>
            </a:r>
            <a:r>
              <a:rPr lang="en-US" altLang="en-US" i="1" dirty="0"/>
              <a:t>how to measure </a:t>
            </a:r>
            <a:r>
              <a:rPr lang="en-US" altLang="en-US" dirty="0"/>
              <a:t>it.</a:t>
            </a:r>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6673115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8">
            <a:extLst>
              <a:ext uri="{FF2B5EF4-FFF2-40B4-BE49-F238E27FC236}">
                <a16:creationId xmlns:a16="http://schemas.microsoft.com/office/drawing/2014/main" id="{22D9C208-06CB-2CBE-E615-68DA33678DBE}"/>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1139" name="Rectangle 11">
            <a:extLst>
              <a:ext uri="{FF2B5EF4-FFF2-40B4-BE49-F238E27FC236}">
                <a16:creationId xmlns:a16="http://schemas.microsoft.com/office/drawing/2014/main" id="{6C36F606-86B8-FBC2-6C28-EDAF0274B680}"/>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91140" name="Rectangle 12">
            <a:extLst>
              <a:ext uri="{FF2B5EF4-FFF2-40B4-BE49-F238E27FC236}">
                <a16:creationId xmlns:a16="http://schemas.microsoft.com/office/drawing/2014/main" id="{BFBA59F4-4030-10AE-CA6C-83354FD6303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5084F03A-8A2B-4E38-9956-1B9EE67A7885}" type="slidenum">
              <a:rPr lang="en-US" altLang="en-US" sz="900"/>
              <a:pPr eaLnBrk="1" hangingPunct="1"/>
              <a:t>18</a:t>
            </a:fld>
            <a:endParaRPr lang="en-US" altLang="en-US" sz="900"/>
          </a:p>
        </p:txBody>
      </p:sp>
      <p:sp>
        <p:nvSpPr>
          <p:cNvPr id="91141" name="Rectangle 2">
            <a:extLst>
              <a:ext uri="{FF2B5EF4-FFF2-40B4-BE49-F238E27FC236}">
                <a16:creationId xmlns:a16="http://schemas.microsoft.com/office/drawing/2014/main" id="{4F1830C9-C286-8671-1A16-7D878D3B0C0F}"/>
              </a:ext>
            </a:extLst>
          </p:cNvPr>
          <p:cNvSpPr>
            <a:spLocks noGrp="1" noRot="1" noChangeAspect="1" noChangeArrowheads="1" noTextEdit="1"/>
          </p:cNvSpPr>
          <p:nvPr>
            <p:ph type="sldImg"/>
          </p:nvPr>
        </p:nvSpPr>
        <p:spPr>
          <a:ln/>
        </p:spPr>
      </p:sp>
      <p:sp>
        <p:nvSpPr>
          <p:cNvPr id="91142" name="Rectangle 3">
            <a:extLst>
              <a:ext uri="{FF2B5EF4-FFF2-40B4-BE49-F238E27FC236}">
                <a16:creationId xmlns:a16="http://schemas.microsoft.com/office/drawing/2014/main" id="{0D036B8B-77EC-8AED-564C-70FBA4DADAB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Traditionally, the employee’s direct supervisor appraises his or her performance. However, other options are available and used.</a:t>
            </a:r>
          </a:p>
          <a:p>
            <a:pPr algn="l"/>
            <a:r>
              <a:rPr lang="en-US" sz="1800" b="0" i="0" u="none" strike="noStrike" baseline="0" dirty="0">
                <a:solidFill>
                  <a:srgbClr val="009CA1"/>
                </a:solidFill>
                <a:latin typeface="Arial" panose="020B0604020202020204" pitchFamily="34" charset="0"/>
              </a:rPr>
              <a:t>PEER APPRAISALS </a:t>
            </a:r>
            <a:r>
              <a:rPr lang="en-US" sz="1800" b="0" i="0" u="none" strike="noStrike" baseline="0" dirty="0">
                <a:solidFill>
                  <a:srgbClr val="231F20"/>
                </a:solidFill>
                <a:latin typeface="Arial" panose="020B0604020202020204" pitchFamily="34" charset="0"/>
              </a:rPr>
              <a:t>With more firms using self-managing teams, appraisal of an employee by his or her peers peer appraisal is popular.</a:t>
            </a:r>
          </a:p>
          <a:p>
            <a:pPr algn="l"/>
            <a:r>
              <a:rPr lang="en-US" sz="1800" b="0" i="0" u="none" strike="noStrike" baseline="0" dirty="0">
                <a:solidFill>
                  <a:srgbClr val="009CA1"/>
                </a:solidFill>
                <a:latin typeface="Arial" panose="020B0604020202020204" pitchFamily="34" charset="0"/>
              </a:rPr>
              <a:t>RATING COMMITTEES </a:t>
            </a:r>
            <a:r>
              <a:rPr lang="en-US" sz="1800" b="0" i="0" u="none" strike="noStrike" baseline="0" dirty="0">
                <a:solidFill>
                  <a:srgbClr val="231F20"/>
                </a:solidFill>
                <a:latin typeface="Arial" panose="020B0604020202020204" pitchFamily="34" charset="0"/>
              </a:rPr>
              <a:t>A rating committee is usually composed of the employee s immediate supervisor and three or four other supervisors.</a:t>
            </a:r>
          </a:p>
          <a:p>
            <a:pPr algn="l"/>
            <a:r>
              <a:rPr lang="en-US" sz="1800" b="0" i="0" u="none" strike="noStrike" baseline="0" dirty="0">
                <a:solidFill>
                  <a:srgbClr val="009CA1"/>
                </a:solidFill>
                <a:latin typeface="Arial" panose="020B0604020202020204" pitchFamily="34" charset="0"/>
              </a:rPr>
              <a:t>SELF-RATINGS </a:t>
            </a:r>
            <a:r>
              <a:rPr lang="en-US" sz="1800" b="0" i="0" u="none" strike="noStrike" baseline="0" dirty="0">
                <a:solidFill>
                  <a:srgbClr val="231F20"/>
                </a:solidFill>
                <a:latin typeface="Arial" panose="020B0604020202020204" pitchFamily="34" charset="0"/>
              </a:rPr>
              <a:t>Some employers obtain employees self-ratings, usually in conjunction with supervisors ratings.</a:t>
            </a:r>
          </a:p>
          <a:p>
            <a:pPr algn="l"/>
            <a:r>
              <a:rPr lang="en-US" sz="1800" b="0" i="0" u="none" strike="noStrike" baseline="0" dirty="0">
                <a:solidFill>
                  <a:srgbClr val="009CA1"/>
                </a:solidFill>
                <a:latin typeface="Arial" panose="020B0604020202020204" pitchFamily="34" charset="0"/>
              </a:rPr>
              <a:t>APPRAISAL BY SUBORDINATES </a:t>
            </a:r>
            <a:r>
              <a:rPr lang="en-US" sz="1800" b="0" i="0" u="none" strike="noStrike" baseline="0" dirty="0">
                <a:solidFill>
                  <a:srgbClr val="231F20"/>
                </a:solidFill>
                <a:latin typeface="Arial" panose="020B0604020202020204" pitchFamily="34" charset="0"/>
              </a:rPr>
              <a:t>Many employers have subordinates rate their managers, usually for developmental rather than for pay purposes.</a:t>
            </a:r>
          </a:p>
          <a:p>
            <a:pPr algn="l"/>
            <a:r>
              <a:rPr lang="en-US" sz="1800" b="0" i="0" u="none" strike="noStrike" baseline="0" dirty="0">
                <a:solidFill>
                  <a:srgbClr val="231F20"/>
                </a:solidFill>
                <a:latin typeface="Arial" panose="020B0604020202020204" pitchFamily="34" charset="0"/>
              </a:rPr>
              <a:t>360-degree feedback, the employer collects performance information all around an employee from his or her supervisors, subordinates, peers, and internal or external customers generally for developmental rather than pay purposes.</a:t>
            </a:r>
            <a:endParaRPr lang="en-US" altLang="en-US" dirty="0"/>
          </a:p>
        </p:txBody>
      </p:sp>
    </p:spTree>
    <p:extLst>
      <p:ext uri="{BB962C8B-B14F-4D97-AF65-F5344CB8AC3E}">
        <p14:creationId xmlns:p14="http://schemas.microsoft.com/office/powerpoint/2010/main" val="13143527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8">
            <a:extLst>
              <a:ext uri="{FF2B5EF4-FFF2-40B4-BE49-F238E27FC236}">
                <a16:creationId xmlns:a16="http://schemas.microsoft.com/office/drawing/2014/main" id="{B2E58917-2B74-B62E-0FEA-EA918DE3BD9F}"/>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68611" name="Rectangle 11">
            <a:extLst>
              <a:ext uri="{FF2B5EF4-FFF2-40B4-BE49-F238E27FC236}">
                <a16:creationId xmlns:a16="http://schemas.microsoft.com/office/drawing/2014/main" id="{4D1DE860-C9E7-BA67-F361-D51392BB881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68612" name="Rectangle 12">
            <a:extLst>
              <a:ext uri="{FF2B5EF4-FFF2-40B4-BE49-F238E27FC236}">
                <a16:creationId xmlns:a16="http://schemas.microsoft.com/office/drawing/2014/main" id="{762B22FA-46D9-782C-BD10-EA3BD4B0B5E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A09308B0-A72F-481D-ACD6-6473EC7A786E}" type="slidenum">
              <a:rPr lang="en-US" altLang="en-US" sz="900"/>
              <a:pPr eaLnBrk="1" hangingPunct="1"/>
              <a:t>19</a:t>
            </a:fld>
            <a:endParaRPr lang="en-US" altLang="en-US" sz="900"/>
          </a:p>
        </p:txBody>
      </p:sp>
      <p:sp>
        <p:nvSpPr>
          <p:cNvPr id="68613" name="Rectangle 2">
            <a:extLst>
              <a:ext uri="{FF2B5EF4-FFF2-40B4-BE49-F238E27FC236}">
                <a16:creationId xmlns:a16="http://schemas.microsoft.com/office/drawing/2014/main" id="{11B329BA-0B4B-CDB1-DFC1-8896711BEE34}"/>
              </a:ext>
            </a:extLst>
          </p:cNvPr>
          <p:cNvSpPr>
            <a:spLocks noGrp="1" noRot="1" noChangeAspect="1" noChangeArrowheads="1" noTextEdit="1"/>
          </p:cNvSpPr>
          <p:nvPr>
            <p:ph type="sldImg"/>
          </p:nvPr>
        </p:nvSpPr>
        <p:spPr>
          <a:ln/>
        </p:spPr>
      </p:sp>
      <p:sp>
        <p:nvSpPr>
          <p:cNvPr id="68614" name="Rectangle 3">
            <a:extLst>
              <a:ext uri="{FF2B5EF4-FFF2-40B4-BE49-F238E27FC236}">
                <a16:creationId xmlns:a16="http://schemas.microsoft.com/office/drawing/2014/main" id="{376679B0-93AF-5562-A4B5-1685766365A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Appraising performance requires choosing an appraisal tool, form, or methodology that provides an effective means for comparing a subordinate’s actual performance to the standards for his or her job.</a:t>
            </a:r>
          </a:p>
          <a:p>
            <a:pPr algn="l"/>
            <a:r>
              <a:rPr lang="en-US" sz="1800" b="0" i="0" u="none" strike="noStrike" baseline="0" dirty="0">
                <a:solidFill>
                  <a:srgbClr val="231F20"/>
                </a:solidFill>
                <a:latin typeface="Arial" panose="020B0604020202020204" pitchFamily="34" charset="0"/>
              </a:rPr>
              <a:t>The </a:t>
            </a:r>
            <a:r>
              <a:rPr lang="en-US" sz="1800" b="1" i="0" u="none" strike="noStrike" baseline="0" dirty="0">
                <a:solidFill>
                  <a:srgbClr val="231F20"/>
                </a:solidFill>
                <a:latin typeface="Arial" panose="020B0604020202020204" pitchFamily="34" charset="0"/>
              </a:rPr>
              <a:t>graphic rating scale </a:t>
            </a:r>
            <a:r>
              <a:rPr lang="en-US" sz="1800" b="0" i="0" u="none" strike="noStrike" baseline="0" dirty="0">
                <a:solidFill>
                  <a:srgbClr val="231F20"/>
                </a:solidFill>
                <a:latin typeface="Arial" panose="020B0604020202020204" pitchFamily="34" charset="0"/>
              </a:rPr>
              <a:t>is the simplest and most popular method for appraising performance. lists traits or performance dimensions (such as communication or teamwork ) and a range of performance values</a:t>
            </a:r>
          </a:p>
          <a:p>
            <a:pPr algn="l"/>
            <a:r>
              <a:rPr lang="en-US" sz="1800" b="0" i="0" u="none" strike="noStrike" baseline="0" dirty="0">
                <a:solidFill>
                  <a:srgbClr val="176FC1"/>
                </a:solidFill>
                <a:latin typeface="Arial" panose="020B0604020202020204" pitchFamily="34" charset="0"/>
              </a:rPr>
              <a:t>Alternation Ranking Method </a:t>
            </a:r>
            <a:r>
              <a:rPr lang="en-US" sz="1800" b="0" i="0" u="none" strike="noStrike" baseline="0" dirty="0">
                <a:solidFill>
                  <a:srgbClr val="231F20"/>
                </a:solidFill>
                <a:latin typeface="Arial" panose="020B0604020202020204" pitchFamily="34" charset="0"/>
              </a:rPr>
              <a:t>Ranking employees from best to worst on a trait or traits is another option.</a:t>
            </a:r>
          </a:p>
          <a:p>
            <a:pPr algn="l"/>
            <a:r>
              <a:rPr lang="en-US" sz="1800" b="0" i="0" u="none" strike="noStrike" baseline="0" dirty="0">
                <a:solidFill>
                  <a:srgbClr val="231F20"/>
                </a:solidFill>
                <a:latin typeface="Arial" panose="020B0604020202020204" pitchFamily="34" charset="0"/>
              </a:rPr>
              <a:t>The </a:t>
            </a:r>
            <a:r>
              <a:rPr lang="en-US" sz="1800" b="1" i="0" u="none" strike="noStrike" baseline="0" dirty="0">
                <a:solidFill>
                  <a:srgbClr val="231F20"/>
                </a:solidFill>
                <a:latin typeface="Arial" panose="020B0604020202020204" pitchFamily="34" charset="0"/>
              </a:rPr>
              <a:t>paired comparison method </a:t>
            </a:r>
            <a:r>
              <a:rPr lang="en-US" sz="1800" b="0" i="0" u="none" strike="noStrike" baseline="0" dirty="0">
                <a:solidFill>
                  <a:srgbClr val="231F20"/>
                </a:solidFill>
                <a:latin typeface="Arial" panose="020B0604020202020204" pitchFamily="34" charset="0"/>
              </a:rPr>
              <a:t>helps make the ranking method more precise. For every trait (quantity of work, quality of work, and so on), you pair and compare every subordinate with every other subordinate.</a:t>
            </a:r>
            <a:endParaRPr lang="en-US" altLang="en-US" dirty="0"/>
          </a:p>
        </p:txBody>
      </p:sp>
    </p:spTree>
    <p:extLst>
      <p:ext uri="{BB962C8B-B14F-4D97-AF65-F5344CB8AC3E}">
        <p14:creationId xmlns:p14="http://schemas.microsoft.com/office/powerpoint/2010/main" val="41374695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A </a:t>
            </a:r>
            <a:r>
              <a:rPr lang="en-US" altLang="en-US" b="1" dirty="0"/>
              <a:t>behaviorally anchored rating scale (BARS) </a:t>
            </a:r>
            <a:r>
              <a:rPr lang="en-US" altLang="en-US" dirty="0"/>
              <a:t>is an appraisal tool that anchors a numerical rating scale with specific examples of good or poor performance. Its proponents say it provides better, more equitable appraisals than do the other appraisal tools. It takes more time to develop a BARS, but the tool has several advantages.</a:t>
            </a:r>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87453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Employers use management by objectives (MBO) for one of two things. Many use it as the primary appraisal method. Others use it to supplement to a graphic rating or other appraisal method. </a:t>
            </a:r>
            <a:r>
              <a:rPr lang="en-US" altLang="en-US" i="1" dirty="0"/>
              <a:t>MBO </a:t>
            </a:r>
            <a:r>
              <a:rPr lang="en-US" altLang="en-US" dirty="0"/>
              <a:t>generally refers to the comprehensive and formal </a:t>
            </a:r>
            <a:r>
              <a:rPr lang="en-US" altLang="en-US" dirty="0" err="1"/>
              <a:t>organizationwide</a:t>
            </a:r>
            <a:r>
              <a:rPr lang="en-US" altLang="en-US" dirty="0"/>
              <a:t> goal-setting and appraisal program.</a:t>
            </a:r>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0499704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Employers increasingly use computerized or Web-based performance appraisal systems that enable them to keep computerized notes on subordinates during the year. The notes can then be merged with ratings of employees on several performance traits. The software then generates written text to support each part of the appraisal. Most appraisal software combines several of the basic methods such as graphic ratings plus critical incidents or BARS.</a:t>
            </a:r>
          </a:p>
          <a:p>
            <a:pPr eaLnBrk="1" hangingPunct="1"/>
            <a:r>
              <a:rPr lang="en-US" altLang="en-US" b="1" dirty="0"/>
              <a:t>Electronic performance monitoring (EPM) </a:t>
            </a:r>
            <a:r>
              <a:rPr lang="en-US" altLang="en-US" dirty="0"/>
              <a:t>systems use computer network technology to allow managers access to their employees’ computers and telephones. They allow managers to monitor the employees’ rate, accuracy, and time spent working online.</a:t>
            </a:r>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212859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8">
            <a:extLst>
              <a:ext uri="{FF2B5EF4-FFF2-40B4-BE49-F238E27FC236}">
                <a16:creationId xmlns:a16="http://schemas.microsoft.com/office/drawing/2014/main" id="{B4771499-0DCB-2075-CC35-85AC573AF71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7043" name="Rectangle 11">
            <a:extLst>
              <a:ext uri="{FF2B5EF4-FFF2-40B4-BE49-F238E27FC236}">
                <a16:creationId xmlns:a16="http://schemas.microsoft.com/office/drawing/2014/main" id="{A782A66A-A968-8D69-20BA-E1515FA6A0D4}"/>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7044" name="Rectangle 12">
            <a:extLst>
              <a:ext uri="{FF2B5EF4-FFF2-40B4-BE49-F238E27FC236}">
                <a16:creationId xmlns:a16="http://schemas.microsoft.com/office/drawing/2014/main" id="{027A69CC-38DD-6810-54EC-D131438EF0A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F62A30A1-050B-44B2-8093-0442AD28542D}" type="slidenum">
              <a:rPr lang="en-US" altLang="en-US" sz="900"/>
              <a:pPr eaLnBrk="1" hangingPunct="1"/>
              <a:t>23</a:t>
            </a:fld>
            <a:endParaRPr lang="en-US" altLang="en-US" sz="900"/>
          </a:p>
        </p:txBody>
      </p:sp>
      <p:sp>
        <p:nvSpPr>
          <p:cNvPr id="87045" name="Rectangle 2">
            <a:extLst>
              <a:ext uri="{FF2B5EF4-FFF2-40B4-BE49-F238E27FC236}">
                <a16:creationId xmlns:a16="http://schemas.microsoft.com/office/drawing/2014/main" id="{6177C0E3-874B-6C87-A485-49E171987F72}"/>
              </a:ext>
            </a:extLst>
          </p:cNvPr>
          <p:cNvSpPr>
            <a:spLocks noGrp="1" noRot="1" noChangeAspect="1" noChangeArrowheads="1" noTextEdit="1"/>
          </p:cNvSpPr>
          <p:nvPr>
            <p:ph type="sldImg"/>
          </p:nvPr>
        </p:nvSpPr>
        <p:spPr>
          <a:solidFill>
            <a:srgbClr val="FFFFFF"/>
          </a:solidFill>
          <a:ln/>
        </p:spPr>
      </p:sp>
      <p:sp>
        <p:nvSpPr>
          <p:cNvPr id="87046" name="Rectangle 3">
            <a:extLst>
              <a:ext uri="{FF2B5EF4-FFF2-40B4-BE49-F238E27FC236}">
                <a16:creationId xmlns:a16="http://schemas.microsoft.com/office/drawing/2014/main" id="{8C462CDD-6B3C-AEBC-CD51-56D96AF0FDC5}"/>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t>Use the right appraisal tool—or combination of tools. Each has its own pros and cons. For example, the ranking method avoids central tendency but can cause bad feelings when employees’ performances are in fact all “high.” </a:t>
            </a:r>
            <a:r>
              <a:rPr lang="en-US" altLang="en-US" b="1" dirty="0"/>
              <a:t>Table</a:t>
            </a:r>
            <a:r>
              <a:rPr lang="en-US" altLang="en-US" dirty="0"/>
              <a:t> summarizes each tool’s pros and cons.</a:t>
            </a:r>
          </a:p>
          <a:p>
            <a:pPr eaLnBrk="1" hangingPunct="1"/>
            <a:endParaRPr lang="en-US" altLang="en-US" dirty="0"/>
          </a:p>
        </p:txBody>
      </p:sp>
    </p:spTree>
    <p:extLst>
      <p:ext uri="{BB962C8B-B14F-4D97-AF65-F5344CB8AC3E}">
        <p14:creationId xmlns:p14="http://schemas.microsoft.com/office/powerpoint/2010/main" val="1188594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8">
            <a:extLst>
              <a:ext uri="{FF2B5EF4-FFF2-40B4-BE49-F238E27FC236}">
                <a16:creationId xmlns:a16="http://schemas.microsoft.com/office/drawing/2014/main" id="{3D535CCB-8682-AAF1-8F1C-8F11484E5F45}"/>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3971" name="Rectangle 11">
            <a:extLst>
              <a:ext uri="{FF2B5EF4-FFF2-40B4-BE49-F238E27FC236}">
                <a16:creationId xmlns:a16="http://schemas.microsoft.com/office/drawing/2014/main" id="{D5CCF755-2E64-73EC-5C36-2C0B63B53D1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3972" name="Rectangle 12">
            <a:extLst>
              <a:ext uri="{FF2B5EF4-FFF2-40B4-BE49-F238E27FC236}">
                <a16:creationId xmlns:a16="http://schemas.microsoft.com/office/drawing/2014/main" id="{ED0B76BB-0FB1-7F2B-3295-7E3C8F96121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8ED93798-F0E5-44D4-8F04-2BFB2C65FDBD}" type="slidenum">
              <a:rPr lang="en-US" altLang="en-US" sz="900"/>
              <a:pPr eaLnBrk="1" hangingPunct="1"/>
              <a:t>24</a:t>
            </a:fld>
            <a:endParaRPr lang="en-US" altLang="en-US" sz="900"/>
          </a:p>
        </p:txBody>
      </p:sp>
      <p:sp>
        <p:nvSpPr>
          <p:cNvPr id="83973" name="Rectangle 2">
            <a:extLst>
              <a:ext uri="{FF2B5EF4-FFF2-40B4-BE49-F238E27FC236}">
                <a16:creationId xmlns:a16="http://schemas.microsoft.com/office/drawing/2014/main" id="{094000CC-A4C3-D081-BE3B-024611F62D04}"/>
              </a:ext>
            </a:extLst>
          </p:cNvPr>
          <p:cNvSpPr>
            <a:spLocks noGrp="1" noRot="1" noChangeAspect="1" noChangeArrowheads="1" noTextEdit="1"/>
          </p:cNvSpPr>
          <p:nvPr>
            <p:ph type="sldImg"/>
          </p:nvPr>
        </p:nvSpPr>
        <p:spPr>
          <a:ln/>
        </p:spPr>
      </p:sp>
      <p:sp>
        <p:nvSpPr>
          <p:cNvPr id="83974" name="Rectangle 3">
            <a:extLst>
              <a:ext uri="{FF2B5EF4-FFF2-40B4-BE49-F238E27FC236}">
                <a16:creationId xmlns:a16="http://schemas.microsoft.com/office/drawing/2014/main" id="{134934CC-A1C0-B91F-AB63-A5DC281C041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Graphic-type rating scales in particular are susceptible to several problems: unclear standards, halo effect, central tendency, leniency or strictness, and bias.</a:t>
            </a:r>
          </a:p>
          <a:p>
            <a:pPr eaLnBrk="1" hangingPunct="1"/>
            <a:endParaRPr lang="en-US" altLang="en-US"/>
          </a:p>
        </p:txBody>
      </p:sp>
    </p:spTree>
    <p:extLst>
      <p:ext uri="{BB962C8B-B14F-4D97-AF65-F5344CB8AC3E}">
        <p14:creationId xmlns:p14="http://schemas.microsoft.com/office/powerpoint/2010/main" val="13956534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8">
            <a:extLst>
              <a:ext uri="{FF2B5EF4-FFF2-40B4-BE49-F238E27FC236}">
                <a16:creationId xmlns:a16="http://schemas.microsoft.com/office/drawing/2014/main" id="{AFDB2B52-A436-65ED-FAEB-DBE4CA5D864C}"/>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6019" name="Rectangle 11">
            <a:extLst>
              <a:ext uri="{FF2B5EF4-FFF2-40B4-BE49-F238E27FC236}">
                <a16:creationId xmlns:a16="http://schemas.microsoft.com/office/drawing/2014/main" id="{4F418DA1-BF22-AC39-0A0E-C64B099F013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6020" name="Rectangle 12">
            <a:extLst>
              <a:ext uri="{FF2B5EF4-FFF2-40B4-BE49-F238E27FC236}">
                <a16:creationId xmlns:a16="http://schemas.microsoft.com/office/drawing/2014/main" id="{8CB8D84B-186B-463A-4008-C85EC476C75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B7E3C99F-60B2-44F3-95FB-4AA159927935}" type="slidenum">
              <a:rPr lang="en-US" altLang="en-US" sz="900"/>
              <a:pPr eaLnBrk="1" hangingPunct="1"/>
              <a:t>25</a:t>
            </a:fld>
            <a:endParaRPr lang="en-US" altLang="en-US" sz="900"/>
          </a:p>
        </p:txBody>
      </p:sp>
      <p:sp>
        <p:nvSpPr>
          <p:cNvPr id="86021" name="Rectangle 2">
            <a:extLst>
              <a:ext uri="{FF2B5EF4-FFF2-40B4-BE49-F238E27FC236}">
                <a16:creationId xmlns:a16="http://schemas.microsoft.com/office/drawing/2014/main" id="{A3EAD521-C10B-E3AA-E3F1-2BFA1A7CE89A}"/>
              </a:ext>
            </a:extLst>
          </p:cNvPr>
          <p:cNvSpPr>
            <a:spLocks noGrp="1" noRot="1" noChangeAspect="1" noChangeArrowheads="1" noTextEdit="1"/>
          </p:cNvSpPr>
          <p:nvPr>
            <p:ph type="sldImg"/>
          </p:nvPr>
        </p:nvSpPr>
        <p:spPr>
          <a:ln/>
        </p:spPr>
      </p:sp>
      <p:sp>
        <p:nvSpPr>
          <p:cNvPr id="86022" name="Rectangle 3">
            <a:extLst>
              <a:ext uri="{FF2B5EF4-FFF2-40B4-BE49-F238E27FC236}">
                <a16:creationId xmlns:a16="http://schemas.microsoft.com/office/drawing/2014/main" id="{295272A8-B262-9B1C-CD44-824381A9F39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Managers can do these five things to help ensure that they fairly conduct effective appraisals.</a:t>
            </a:r>
          </a:p>
        </p:txBody>
      </p:sp>
    </p:spTree>
    <p:extLst>
      <p:ext uri="{BB962C8B-B14F-4D97-AF65-F5344CB8AC3E}">
        <p14:creationId xmlns:p14="http://schemas.microsoft.com/office/powerpoint/2010/main" val="25105055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8">
            <a:extLst>
              <a:ext uri="{FF2B5EF4-FFF2-40B4-BE49-F238E27FC236}">
                <a16:creationId xmlns:a16="http://schemas.microsoft.com/office/drawing/2014/main" id="{D349DB3B-1BA0-99FF-CC5E-770ACBAEA8A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88067" name="Rectangle 11">
            <a:extLst>
              <a:ext uri="{FF2B5EF4-FFF2-40B4-BE49-F238E27FC236}">
                <a16:creationId xmlns:a16="http://schemas.microsoft.com/office/drawing/2014/main" id="{C7B9CE45-DE30-983D-CE5E-C870D67964D6}"/>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88068" name="Rectangle 12">
            <a:extLst>
              <a:ext uri="{FF2B5EF4-FFF2-40B4-BE49-F238E27FC236}">
                <a16:creationId xmlns:a16="http://schemas.microsoft.com/office/drawing/2014/main" id="{9055BA6C-1565-D92F-8370-EEA5AC74371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2FD6A856-BF70-4E6E-81D5-4D1E51B27EA0}" type="slidenum">
              <a:rPr lang="en-US" altLang="en-US" sz="900"/>
              <a:pPr eaLnBrk="1" hangingPunct="1"/>
              <a:t>26</a:t>
            </a:fld>
            <a:endParaRPr lang="en-US" altLang="en-US" sz="900"/>
          </a:p>
        </p:txBody>
      </p:sp>
      <p:sp>
        <p:nvSpPr>
          <p:cNvPr id="88069" name="Rectangle 2">
            <a:extLst>
              <a:ext uri="{FF2B5EF4-FFF2-40B4-BE49-F238E27FC236}">
                <a16:creationId xmlns:a16="http://schemas.microsoft.com/office/drawing/2014/main" id="{D62B7250-BC69-EB80-B040-873BD80CA0FE}"/>
              </a:ext>
            </a:extLst>
          </p:cNvPr>
          <p:cNvSpPr>
            <a:spLocks noGrp="1" noRot="1" noChangeAspect="1" noChangeArrowheads="1" noTextEdit="1"/>
          </p:cNvSpPr>
          <p:nvPr>
            <p:ph type="sldImg"/>
          </p:nvPr>
        </p:nvSpPr>
        <p:spPr>
          <a:ln/>
        </p:spPr>
      </p:sp>
      <p:sp>
        <p:nvSpPr>
          <p:cNvPr id="88070" name="Rectangle 3">
            <a:extLst>
              <a:ext uri="{FF2B5EF4-FFF2-40B4-BE49-F238E27FC236}">
                <a16:creationId xmlns:a16="http://schemas.microsoft.com/office/drawing/2014/main" id="{C6FC6899-109A-39A8-9DF2-9E4D1CA8CBF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 practice, employers choose an appraisal tool based on several criteria. Accessibility and </a:t>
            </a:r>
            <a:r>
              <a:rPr lang="en-US" altLang="en-US" i="1" dirty="0"/>
              <a:t>ease-of-use </a:t>
            </a:r>
            <a:r>
              <a:rPr lang="en-US" altLang="en-US" dirty="0"/>
              <a:t>are probably first. Employers (and supervisors) prefer to avoid the </a:t>
            </a:r>
            <a:r>
              <a:rPr lang="en-US" altLang="en-US" i="1" dirty="0"/>
              <a:t>push-back </a:t>
            </a:r>
            <a:r>
              <a:rPr lang="en-US" altLang="en-US" dirty="0"/>
              <a:t>from employees who resist certain appraisal methods. For other employers, </a:t>
            </a:r>
            <a:r>
              <a:rPr lang="en-US" altLang="en-US" i="1" dirty="0"/>
              <a:t>accuracy </a:t>
            </a:r>
            <a:r>
              <a:rPr lang="en-US" altLang="en-US" dirty="0"/>
              <a:t>is a great concern.</a:t>
            </a:r>
          </a:p>
        </p:txBody>
      </p:sp>
    </p:spTree>
    <p:extLst>
      <p:ext uri="{BB962C8B-B14F-4D97-AF65-F5344CB8AC3E}">
        <p14:creationId xmlns:p14="http://schemas.microsoft.com/office/powerpoint/2010/main" val="29634994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8">
            <a:extLst>
              <a:ext uri="{FF2B5EF4-FFF2-40B4-BE49-F238E27FC236}">
                <a16:creationId xmlns:a16="http://schemas.microsoft.com/office/drawing/2014/main" id="{318BC903-B68F-7013-C70A-29CC376419EA}"/>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2163" name="Rectangle 11">
            <a:extLst>
              <a:ext uri="{FF2B5EF4-FFF2-40B4-BE49-F238E27FC236}">
                <a16:creationId xmlns:a16="http://schemas.microsoft.com/office/drawing/2014/main" id="{861A1A27-74C2-B14B-6E1C-56009C43DAEB}"/>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92164" name="Rectangle 12">
            <a:extLst>
              <a:ext uri="{FF2B5EF4-FFF2-40B4-BE49-F238E27FC236}">
                <a16:creationId xmlns:a16="http://schemas.microsoft.com/office/drawing/2014/main" id="{F900862A-C570-24F5-F683-A01683D0E1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C6B5DA11-03D9-403C-9464-9CE3F450EF95}" type="slidenum">
              <a:rPr lang="en-US" altLang="en-US" sz="900"/>
              <a:pPr eaLnBrk="1" hangingPunct="1"/>
              <a:t>27</a:t>
            </a:fld>
            <a:endParaRPr lang="en-US" altLang="en-US" sz="900"/>
          </a:p>
        </p:txBody>
      </p:sp>
      <p:sp>
        <p:nvSpPr>
          <p:cNvPr id="92165" name="Rectangle 2">
            <a:extLst>
              <a:ext uri="{FF2B5EF4-FFF2-40B4-BE49-F238E27FC236}">
                <a16:creationId xmlns:a16="http://schemas.microsoft.com/office/drawing/2014/main" id="{0758E08F-5807-87C0-E0A0-72F96AA46F06}"/>
              </a:ext>
            </a:extLst>
          </p:cNvPr>
          <p:cNvSpPr>
            <a:spLocks noGrp="1" noRot="1" noChangeAspect="1" noChangeArrowheads="1" noTextEdit="1"/>
          </p:cNvSpPr>
          <p:nvPr>
            <p:ph type="sldImg"/>
          </p:nvPr>
        </p:nvSpPr>
        <p:spPr>
          <a:ln/>
        </p:spPr>
      </p:sp>
      <p:sp>
        <p:nvSpPr>
          <p:cNvPr id="92166" name="Rectangle 3">
            <a:extLst>
              <a:ext uri="{FF2B5EF4-FFF2-40B4-BE49-F238E27FC236}">
                <a16:creationId xmlns:a16="http://schemas.microsoft.com/office/drawing/2014/main" id="{9883085A-01C4-2B41-6F1A-A198C390A0B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As a supervisor, you will face four types of appraisal interviews, each with its unique objectives.</a:t>
            </a:r>
          </a:p>
          <a:p>
            <a:pPr algn="l"/>
            <a:r>
              <a:rPr lang="en-US" sz="1800" b="0" i="1" u="none" strike="noStrike" baseline="0" dirty="0">
                <a:solidFill>
                  <a:srgbClr val="231F20"/>
                </a:solidFill>
                <a:latin typeface="Arial" panose="020B0604020202020204" pitchFamily="34" charset="0"/>
              </a:rPr>
              <a:t>Satisfactory Promotable </a:t>
            </a:r>
            <a:r>
              <a:rPr lang="en-US" sz="1800" b="0" i="0" u="none" strike="noStrike" baseline="0" dirty="0">
                <a:solidFill>
                  <a:srgbClr val="231F20"/>
                </a:solidFill>
                <a:latin typeface="Arial" panose="020B0604020202020204" pitchFamily="34" charset="0"/>
              </a:rPr>
              <a:t>is the easiest interview: The person s performance is satisfactory and there is a promotion ahead.</a:t>
            </a:r>
          </a:p>
          <a:p>
            <a:pPr algn="l"/>
            <a:r>
              <a:rPr lang="en-US" sz="1800" b="0" i="1" u="none" strike="noStrike" baseline="0" dirty="0">
                <a:solidFill>
                  <a:srgbClr val="231F20"/>
                </a:solidFill>
                <a:latin typeface="Arial" panose="020B0604020202020204" pitchFamily="34" charset="0"/>
              </a:rPr>
              <a:t>Satisfactory Not promotable </a:t>
            </a:r>
            <a:r>
              <a:rPr lang="en-US" sz="1800" b="0" i="0" u="none" strike="noStrike" baseline="0" dirty="0">
                <a:solidFill>
                  <a:srgbClr val="231F20"/>
                </a:solidFill>
                <a:latin typeface="Arial" panose="020B0604020202020204" pitchFamily="34" charset="0"/>
              </a:rPr>
              <a:t>is for employees whose performance is satisfactory but for whom promotion is not possible.</a:t>
            </a:r>
          </a:p>
          <a:p>
            <a:pPr algn="l"/>
            <a:endParaRPr lang="en-US" altLang="en-US" dirty="0"/>
          </a:p>
        </p:txBody>
      </p:sp>
    </p:spTree>
    <p:extLst>
      <p:ext uri="{BB962C8B-B14F-4D97-AF65-F5344CB8AC3E}">
        <p14:creationId xmlns:p14="http://schemas.microsoft.com/office/powerpoint/2010/main" val="19019318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8">
            <a:extLst>
              <a:ext uri="{FF2B5EF4-FFF2-40B4-BE49-F238E27FC236}">
                <a16:creationId xmlns:a16="http://schemas.microsoft.com/office/drawing/2014/main" id="{8870DAAA-39E9-2177-4CFE-F2F21F45F60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4211" name="Rectangle 11">
            <a:extLst>
              <a:ext uri="{FF2B5EF4-FFF2-40B4-BE49-F238E27FC236}">
                <a16:creationId xmlns:a16="http://schemas.microsoft.com/office/drawing/2014/main" id="{656D1A36-ECB8-5A11-93B5-61A964854829}"/>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94212" name="Rectangle 12">
            <a:extLst>
              <a:ext uri="{FF2B5EF4-FFF2-40B4-BE49-F238E27FC236}">
                <a16:creationId xmlns:a16="http://schemas.microsoft.com/office/drawing/2014/main" id="{5E6FB5F6-6233-7270-6A97-3BAF8B6C0EC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528ED0BB-B889-48F4-9164-90D17756C8E8}" type="slidenum">
              <a:rPr lang="en-US" altLang="en-US" sz="900"/>
              <a:pPr eaLnBrk="1" hangingPunct="1"/>
              <a:t>28</a:t>
            </a:fld>
            <a:endParaRPr lang="en-US" altLang="en-US" sz="900"/>
          </a:p>
        </p:txBody>
      </p:sp>
      <p:sp>
        <p:nvSpPr>
          <p:cNvPr id="94213" name="Rectangle 2">
            <a:extLst>
              <a:ext uri="{FF2B5EF4-FFF2-40B4-BE49-F238E27FC236}">
                <a16:creationId xmlns:a16="http://schemas.microsoft.com/office/drawing/2014/main" id="{A438E186-2FA4-7D68-8B45-835B4CF212EE}"/>
              </a:ext>
            </a:extLst>
          </p:cNvPr>
          <p:cNvSpPr>
            <a:spLocks noGrp="1" noRot="1" noChangeAspect="1" noChangeArrowheads="1" noTextEdit="1"/>
          </p:cNvSpPr>
          <p:nvPr>
            <p:ph type="sldImg"/>
          </p:nvPr>
        </p:nvSpPr>
        <p:spPr>
          <a:ln/>
        </p:spPr>
      </p:sp>
      <p:sp>
        <p:nvSpPr>
          <p:cNvPr id="94214" name="Rectangle 3">
            <a:extLst>
              <a:ext uri="{FF2B5EF4-FFF2-40B4-BE49-F238E27FC236}">
                <a16:creationId xmlns:a16="http://schemas.microsoft.com/office/drawing/2014/main" id="{F5E4F39F-E269-740A-F792-427139EE16C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These are four main things to keep mind when actually conducting the interview.</a:t>
            </a:r>
          </a:p>
        </p:txBody>
      </p:sp>
    </p:spTree>
    <p:extLst>
      <p:ext uri="{BB962C8B-B14F-4D97-AF65-F5344CB8AC3E}">
        <p14:creationId xmlns:p14="http://schemas.microsoft.com/office/powerpoint/2010/main" val="40110899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8">
            <a:extLst>
              <a:ext uri="{FF2B5EF4-FFF2-40B4-BE49-F238E27FC236}">
                <a16:creationId xmlns:a16="http://schemas.microsoft.com/office/drawing/2014/main" id="{AB456AC6-124E-ED3C-6A5F-81775AFFDD4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5235" name="Rectangle 11">
            <a:extLst>
              <a:ext uri="{FF2B5EF4-FFF2-40B4-BE49-F238E27FC236}">
                <a16:creationId xmlns:a16="http://schemas.microsoft.com/office/drawing/2014/main" id="{5B849523-D877-6899-59C8-87EACDA99709}"/>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95236" name="Rectangle 12">
            <a:extLst>
              <a:ext uri="{FF2B5EF4-FFF2-40B4-BE49-F238E27FC236}">
                <a16:creationId xmlns:a16="http://schemas.microsoft.com/office/drawing/2014/main" id="{D23A86F9-765F-2B12-8CB0-B1B3DF1AB2E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54C812A8-B774-4211-B5EB-CDD27609A934}" type="slidenum">
              <a:rPr lang="en-US" altLang="en-US" sz="900"/>
              <a:pPr eaLnBrk="1" hangingPunct="1"/>
              <a:t>29</a:t>
            </a:fld>
            <a:endParaRPr lang="en-US" altLang="en-US" sz="900"/>
          </a:p>
        </p:txBody>
      </p:sp>
      <p:sp>
        <p:nvSpPr>
          <p:cNvPr id="95237" name="Rectangle 2">
            <a:extLst>
              <a:ext uri="{FF2B5EF4-FFF2-40B4-BE49-F238E27FC236}">
                <a16:creationId xmlns:a16="http://schemas.microsoft.com/office/drawing/2014/main" id="{C2357B09-64CD-3D8F-2D0A-806F33FC7A01}"/>
              </a:ext>
            </a:extLst>
          </p:cNvPr>
          <p:cNvSpPr>
            <a:spLocks noGrp="1" noRot="1" noChangeAspect="1" noChangeArrowheads="1" noTextEdit="1"/>
          </p:cNvSpPr>
          <p:nvPr>
            <p:ph type="sldImg"/>
          </p:nvPr>
        </p:nvSpPr>
        <p:spPr>
          <a:solidFill>
            <a:srgbClr val="FFFFFF"/>
          </a:solidFill>
          <a:ln/>
        </p:spPr>
      </p:sp>
      <p:sp>
        <p:nvSpPr>
          <p:cNvPr id="95238" name="Rectangle 3">
            <a:extLst>
              <a:ext uri="{FF2B5EF4-FFF2-40B4-BE49-F238E27FC236}">
                <a16:creationId xmlns:a16="http://schemas.microsoft.com/office/drawing/2014/main" id="{ED5500B1-7F53-4B7E-39C4-1642F1E7554A}"/>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t>Figure provides a checklist to help managers cover all the appraisal interview bases.</a:t>
            </a:r>
          </a:p>
        </p:txBody>
      </p:sp>
    </p:spTree>
    <p:extLst>
      <p:ext uri="{BB962C8B-B14F-4D97-AF65-F5344CB8AC3E}">
        <p14:creationId xmlns:p14="http://schemas.microsoft.com/office/powerpoint/2010/main" val="381093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Defenses are a familiar aspect of our lives. When a supervisor tells someone his or her performance is poor, the first reaction is often denial. Denial is a defense mechanism. By denying the fault, the person avoids having to question his or her own competence. Others react with anger and aggression. This helps them let off steam and postpones confronting the immediate problem.</a:t>
            </a:r>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9925138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When you must criticize, do so in a manner that lets the person maintain his or her dignity—in private, and constructively.</a:t>
            </a:r>
          </a:p>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3896549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An employee’s performance may be so weak that it requires a formal written warning.</a:t>
            </a: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989424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t>Performance management </a:t>
            </a:r>
            <a:r>
              <a:rPr lang="en-US" altLang="en-US" dirty="0"/>
              <a:t>is the </a:t>
            </a:r>
            <a:r>
              <a:rPr lang="en-US" altLang="en-US" i="1" dirty="0"/>
              <a:t>continuous </a:t>
            </a:r>
            <a:r>
              <a:rPr lang="en-US" altLang="en-US" dirty="0"/>
              <a:t>process of identifying, measuring, and developing the performance of individuals and teams and </a:t>
            </a:r>
            <a:r>
              <a:rPr lang="en-US" altLang="en-US" i="1" dirty="0"/>
              <a:t>aligning </a:t>
            </a:r>
            <a:r>
              <a:rPr lang="en-US" altLang="en-US" dirty="0"/>
              <a:t>their performance with the organization’s </a:t>
            </a:r>
            <a:r>
              <a:rPr lang="en-US" altLang="en-US" i="1" dirty="0"/>
              <a:t>goals</a:t>
            </a:r>
            <a:r>
              <a:rPr lang="en-US" altLang="en-US" dirty="0"/>
              <a:t>.</a:t>
            </a:r>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940875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8">
            <a:extLst>
              <a:ext uri="{FF2B5EF4-FFF2-40B4-BE49-F238E27FC236}">
                <a16:creationId xmlns:a16="http://schemas.microsoft.com/office/drawing/2014/main" id="{8F7D8E36-B9F9-DFB5-C3C0-2E21352906AA}"/>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100355" name="Rectangle 11">
            <a:extLst>
              <a:ext uri="{FF2B5EF4-FFF2-40B4-BE49-F238E27FC236}">
                <a16:creationId xmlns:a16="http://schemas.microsoft.com/office/drawing/2014/main" id="{07195F81-6343-1DE5-33EF-C9BD185872F2}"/>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100356" name="Rectangle 12">
            <a:extLst>
              <a:ext uri="{FF2B5EF4-FFF2-40B4-BE49-F238E27FC236}">
                <a16:creationId xmlns:a16="http://schemas.microsoft.com/office/drawing/2014/main" id="{B4934D5B-5EDF-1BC7-23BD-F79FEA7AA75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9D1ABBDB-D308-4694-A4CC-5FCB97388E58}" type="slidenum">
              <a:rPr lang="en-US" altLang="en-US" sz="900"/>
              <a:pPr eaLnBrk="1" hangingPunct="1"/>
              <a:t>34</a:t>
            </a:fld>
            <a:endParaRPr lang="en-US" altLang="en-US" sz="900"/>
          </a:p>
        </p:txBody>
      </p:sp>
      <p:sp>
        <p:nvSpPr>
          <p:cNvPr id="100357" name="Rectangle 2">
            <a:extLst>
              <a:ext uri="{FF2B5EF4-FFF2-40B4-BE49-F238E27FC236}">
                <a16:creationId xmlns:a16="http://schemas.microsoft.com/office/drawing/2014/main" id="{DB5DEE9C-22FF-58C4-5C51-C66EF0AF63F1}"/>
              </a:ext>
            </a:extLst>
          </p:cNvPr>
          <p:cNvSpPr>
            <a:spLocks noGrp="1" noRot="1" noChangeAspect="1" noChangeArrowheads="1" noTextEdit="1"/>
          </p:cNvSpPr>
          <p:nvPr>
            <p:ph type="sldImg"/>
          </p:nvPr>
        </p:nvSpPr>
        <p:spPr>
          <a:ln/>
        </p:spPr>
      </p:sp>
      <p:sp>
        <p:nvSpPr>
          <p:cNvPr id="100358" name="Rectangle 3">
            <a:extLst>
              <a:ext uri="{FF2B5EF4-FFF2-40B4-BE49-F238E27FC236}">
                <a16:creationId xmlns:a16="http://schemas.microsoft.com/office/drawing/2014/main" id="{F0C38560-D75F-C050-0D92-5CA27B818AB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Performance management’s basic building blocks or “DNA” are:</a:t>
            </a:r>
          </a:p>
          <a:p>
            <a:pPr eaLnBrk="1" hangingPunct="1"/>
            <a:r>
              <a:rPr lang="en-US" altLang="en-US" i="1"/>
              <a:t>Direction sharing </a:t>
            </a:r>
            <a:r>
              <a:rPr lang="en-US" altLang="en-US"/>
              <a:t>means communicating the company’s higher-level goals (including its vision, mission, and strategy) throughout the company and then translating these into doable departmental, team, and individual goals.</a:t>
            </a:r>
          </a:p>
          <a:p>
            <a:pPr eaLnBrk="1" hangingPunct="1"/>
            <a:r>
              <a:rPr lang="en-US" altLang="en-US" i="1"/>
              <a:t>Goal alignment </a:t>
            </a:r>
            <a:r>
              <a:rPr lang="en-US" altLang="en-US"/>
              <a:t>means having a process that enables any manager to see the link between an employee’s goals and those of his or her department and company. </a:t>
            </a:r>
          </a:p>
          <a:p>
            <a:pPr eaLnBrk="1" hangingPunct="1"/>
            <a:r>
              <a:rPr lang="en-US" altLang="en-US" i="1"/>
              <a:t>Ongoing performance monitoring </a:t>
            </a:r>
            <a:r>
              <a:rPr lang="en-US" altLang="en-US"/>
              <a:t>usually includes using computer-based systems that measure and then e-mail progress and exception reports based on the person’s progress toward meeting his or her performance goals.</a:t>
            </a:r>
          </a:p>
          <a:p>
            <a:pPr eaLnBrk="1" hangingPunct="1"/>
            <a:r>
              <a:rPr lang="en-US" altLang="en-US" i="1"/>
              <a:t>Ongoing feedback </a:t>
            </a:r>
            <a:r>
              <a:rPr lang="en-US" altLang="en-US"/>
              <a:t>includes both face-to-face and computer-based feedback regarding progress toward goals.</a:t>
            </a:r>
          </a:p>
          <a:p>
            <a:pPr eaLnBrk="1" hangingPunct="1"/>
            <a:r>
              <a:rPr lang="en-US" altLang="en-US" i="1"/>
              <a:t>Coaching and developmental support </a:t>
            </a:r>
            <a:r>
              <a:rPr lang="en-US" altLang="en-US"/>
              <a:t>should be an integral part of the feedback process.</a:t>
            </a:r>
          </a:p>
          <a:p>
            <a:pPr eaLnBrk="1" hangingPunct="1"/>
            <a:r>
              <a:rPr lang="en-US" altLang="en-US" i="1"/>
              <a:t>Rewards, recognition, and compensation </a:t>
            </a:r>
            <a:r>
              <a:rPr lang="en-US" altLang="en-US"/>
              <a:t>all play a role in providing the consequences needed to keep the employee’s goal-directed performance on track.</a:t>
            </a:r>
          </a:p>
          <a:p>
            <a:pPr eaLnBrk="1" hangingPunct="1"/>
            <a:endParaRPr lang="en-US" altLang="en-US"/>
          </a:p>
        </p:txBody>
      </p:sp>
    </p:spTree>
    <p:extLst>
      <p:ext uri="{BB962C8B-B14F-4D97-AF65-F5344CB8AC3E}">
        <p14:creationId xmlns:p14="http://schemas.microsoft.com/office/powerpoint/2010/main" val="173745366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8">
            <a:extLst>
              <a:ext uri="{FF2B5EF4-FFF2-40B4-BE49-F238E27FC236}">
                <a16:creationId xmlns:a16="http://schemas.microsoft.com/office/drawing/2014/main" id="{87007E36-C10E-24BA-87D8-5315EDC11B65}"/>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101379" name="Rectangle 11">
            <a:extLst>
              <a:ext uri="{FF2B5EF4-FFF2-40B4-BE49-F238E27FC236}">
                <a16:creationId xmlns:a16="http://schemas.microsoft.com/office/drawing/2014/main" id="{12A5A3F6-7D85-1EF0-A045-38FCBD174A2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101380" name="Rectangle 12">
            <a:extLst>
              <a:ext uri="{FF2B5EF4-FFF2-40B4-BE49-F238E27FC236}">
                <a16:creationId xmlns:a16="http://schemas.microsoft.com/office/drawing/2014/main" id="{B090C686-61A8-2002-6BAB-41EFB8B8785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9</a:t>
            </a:r>
            <a:r>
              <a:rPr lang="en-US" altLang="en-US" sz="900">
                <a:cs typeface="Arial" panose="020B0604020202020204" pitchFamily="34" charset="0"/>
              </a:rPr>
              <a:t>–</a:t>
            </a:r>
            <a:fld id="{F6A4D312-C9A5-40DE-BB47-6EB3C69ED514}" type="slidenum">
              <a:rPr lang="en-US" altLang="en-US" sz="900"/>
              <a:pPr eaLnBrk="1" hangingPunct="1"/>
              <a:t>35</a:t>
            </a:fld>
            <a:endParaRPr lang="en-US" altLang="en-US" sz="900"/>
          </a:p>
        </p:txBody>
      </p:sp>
      <p:sp>
        <p:nvSpPr>
          <p:cNvPr id="101381" name="Rectangle 2">
            <a:extLst>
              <a:ext uri="{FF2B5EF4-FFF2-40B4-BE49-F238E27FC236}">
                <a16:creationId xmlns:a16="http://schemas.microsoft.com/office/drawing/2014/main" id="{DB8AA39B-BE16-5B3C-19DA-FAECAAE9CACF}"/>
              </a:ext>
            </a:extLst>
          </p:cNvPr>
          <p:cNvSpPr>
            <a:spLocks noGrp="1" noRot="1" noChangeAspect="1" noChangeArrowheads="1" noTextEdit="1"/>
          </p:cNvSpPr>
          <p:nvPr>
            <p:ph type="sldImg"/>
          </p:nvPr>
        </p:nvSpPr>
        <p:spPr>
          <a:ln/>
        </p:spPr>
      </p:sp>
      <p:sp>
        <p:nvSpPr>
          <p:cNvPr id="101382" name="Rectangle 3">
            <a:extLst>
              <a:ext uri="{FF2B5EF4-FFF2-40B4-BE49-F238E27FC236}">
                <a16:creationId xmlns:a16="http://schemas.microsoft.com/office/drawing/2014/main" id="{5E5F655E-9711-1170-D99A-379CB6CFE2F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Employers are moving to performance management for three main reasons—</a:t>
            </a:r>
            <a:r>
              <a:rPr lang="en-US" altLang="en-US" i="1"/>
              <a:t>total quality, appraisal issues, </a:t>
            </a:r>
            <a:r>
              <a:rPr lang="en-US" altLang="en-US"/>
              <a:t>and </a:t>
            </a:r>
            <a:r>
              <a:rPr lang="en-US" altLang="en-US" i="1"/>
              <a:t>strategic planning.</a:t>
            </a:r>
            <a:endParaRPr lang="en-US" altLang="en-US"/>
          </a:p>
          <a:p>
            <a:pPr eaLnBrk="1" hangingPunct="1"/>
            <a:endParaRPr lang="en-US" altLang="en-US"/>
          </a:p>
        </p:txBody>
      </p:sp>
    </p:spTree>
    <p:extLst>
      <p:ext uri="{BB962C8B-B14F-4D97-AF65-F5344CB8AC3E}">
        <p14:creationId xmlns:p14="http://schemas.microsoft.com/office/powerpoint/2010/main" val="11338924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This slide sums up how IT-supported performance management process supports performance management.</a:t>
            </a:r>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7401234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62330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9579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5893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rgbClr val="00B0F0"/>
                </a:solidFill>
              </a:defRPr>
            </a:lvl1pPr>
          </a:lstStyle>
          <a:p>
            <a:fld id="{7AD86B2E-B702-4422-B277-3A08C7449694}" type="datetimeFigureOut">
              <a:rPr lang="en-US" smtClean="0"/>
              <a:pPr/>
              <a:t>11/13/2023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00B0F0"/>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id="{F7591E9D-599C-3BA1-6EF8-0ED11CDA87C3}"/>
              </a:ext>
            </a:extLst>
          </p:cNvPr>
          <p:cNvPicPr>
            <a:picLocks noChangeAspect="1"/>
          </p:cNvPicPr>
          <p:nvPr userDrawn="1"/>
        </p:nvPicPr>
        <p:blipFill rotWithShape="1">
          <a:blip r:embed="rId21">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 id="2147483672" r:id="rId16"/>
    <p:sldLayoutId id="2147483673" r:id="rId17"/>
    <p:sldLayoutId id="2147483674" r:id="rId18"/>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0.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9.wmf"/></Relationships>
</file>

<file path=ppt/slides/_rels/slide17.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5.png"/><Relationship Id="rId7"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0.pn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0.pn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1.png"/><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7.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0.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8.xm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1.png"/><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34.xm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0.png"/><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5.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6.png"/><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6.svg"/><Relationship Id="rId2" Type="http://schemas.openxmlformats.org/officeDocument/2006/relationships/image" Target="../media/image24.jpe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26.svg"/></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268014"/>
            <a:ext cx="7782357" cy="71260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Anas M. Bashayreh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86308"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269653"/>
            <a:ext cx="7410450"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493683" cy="954107"/>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a:p>
            <a:pPr>
              <a:spcBef>
                <a:spcPct val="50000"/>
              </a:spcBef>
            </a:pPr>
            <a:r>
              <a:rPr lang="en-GB" altLang="en-US" sz="2400" b="1" dirty="0">
                <a:latin typeface="Calibri" panose="020F0502020204030204" pitchFamily="34" charset="0"/>
              </a:rPr>
              <a:t>Performance Management and Appraisal</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Anas M. Bashayreh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00B0F0"/>
                </a:solidFill>
              </a:rPr>
              <a:t>www.midocean.ae</a:t>
            </a:r>
          </a:p>
        </p:txBody>
      </p:sp>
    </p:spTree>
    <p:extLst>
      <p:ext uri="{BB962C8B-B14F-4D97-AF65-F5344CB8AC3E}">
        <p14:creationId xmlns:p14="http://schemas.microsoft.com/office/powerpoint/2010/main" val="2225714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679" b="8679"/>
          <a:stretch>
            <a:fillRect/>
          </a:stretch>
        </p:blipFill>
        <p:spPr>
          <a:xfrm>
            <a:off x="1127760" y="119769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457200" y="604714"/>
            <a:ext cx="8660149" cy="627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802106" y="4884389"/>
            <a:ext cx="5072978" cy="1754326"/>
          </a:xfrm>
          <a:prstGeom prst="rect">
            <a:avLst/>
          </a:prstGeom>
          <a:noFill/>
        </p:spPr>
        <p:txBody>
          <a:bodyPr wrap="square">
            <a:spAutoFit/>
          </a:bodyPr>
          <a:lstStyle/>
          <a:p>
            <a:pPr eaLnBrk="1" hangingPunct="1"/>
            <a:r>
              <a:rPr lang="en-US" altLang="en-US" dirty="0"/>
              <a:t>The purpose of this chapter is to show you how to do that. The main topics we cover include the performance appraisal process, appraisal methods, appraisal performance problems and solutions, performance management, and the appraisal interview.</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170903"/>
            <a:ext cx="5579486" cy="954107"/>
          </a:xfrm>
          <a:prstGeom prst="rect">
            <a:avLst/>
          </a:prstGeom>
          <a:noFill/>
        </p:spPr>
        <p:txBody>
          <a:bodyPr wrap="square" rtlCol="0">
            <a:spAutoFit/>
          </a:bodyPr>
          <a:lstStyle/>
          <a:p>
            <a:pPr>
              <a:spcBef>
                <a:spcPct val="50000"/>
              </a:spcBef>
            </a:pPr>
            <a:r>
              <a:rPr lang="en-GB" altLang="en-US" sz="2800" b="1" dirty="0">
                <a:latin typeface="Calibri" panose="020F0502020204030204" pitchFamily="34" charset="0"/>
              </a:rPr>
              <a:t>Performance Management and Appraisal</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34394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46796"/>
            <a:ext cx="8417320" cy="4339650"/>
          </a:xfrm>
          <a:prstGeom prst="rect">
            <a:avLst/>
          </a:prstGeom>
          <a:noFill/>
        </p:spPr>
        <p:txBody>
          <a:bodyPr wrap="square" rtlCol="0">
            <a:spAutoFit/>
          </a:bodyPr>
          <a:lstStyle/>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Define performance management and discuss how it differs from performance appraisal.</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Set effective performance appraisal standards.</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Describe the appraisal process.</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Develop, evaluate, and administer at least four performance appraisal tools.</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Explain and illustrate the problems to avoid in appraising performance.</a:t>
            </a:r>
          </a:p>
          <a:p>
            <a:pPr marL="457200" indent="-457200">
              <a:spcBef>
                <a:spcPct val="30000"/>
              </a:spcBef>
              <a:buClr>
                <a:srgbClr val="3366CC"/>
              </a:buClr>
              <a:buFont typeface="Wingdings" pitchFamily="2" charset="2"/>
              <a:buAutoNum type="arabicPeriod"/>
              <a:defRPr/>
            </a:pPr>
            <a:r>
              <a:rPr lang="en-US" sz="2400" dirty="0">
                <a:effectLst>
                  <a:outerShdw blurRad="38100" dist="38100" dir="2700000" algn="tl">
                    <a:srgbClr val="C0C0C0"/>
                  </a:outerShdw>
                </a:effectLst>
              </a:rPr>
              <a:t>Discuss the pros and cons of using different raters to appraise a person’s performance.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8998908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4866" name="Rectangle 2">
            <a:extLst>
              <a:ext uri="{FF2B5EF4-FFF2-40B4-BE49-F238E27FC236}">
                <a16:creationId xmlns:a16="http://schemas.microsoft.com/office/drawing/2014/main" id="{C98A3BF7-FEC1-F7F0-3207-7F5CAFD0D4BA}"/>
              </a:ext>
            </a:extLst>
          </p:cNvPr>
          <p:cNvSpPr>
            <a:spLocks noGrp="1" noChangeArrowheads="1"/>
          </p:cNvSpPr>
          <p:nvPr>
            <p:ph type="title"/>
          </p:nvPr>
        </p:nvSpPr>
        <p:spPr>
          <a:xfrm>
            <a:off x="2530475" y="472421"/>
            <a:ext cx="7112000" cy="1066800"/>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Basic Concepts in Performance</a:t>
            </a: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Management and Appraisal</a:t>
            </a:r>
          </a:p>
        </p:txBody>
      </p:sp>
      <p:grpSp>
        <p:nvGrpSpPr>
          <p:cNvPr id="2" name="Group 19">
            <a:extLst>
              <a:ext uri="{FF2B5EF4-FFF2-40B4-BE49-F238E27FC236}">
                <a16:creationId xmlns:a16="http://schemas.microsoft.com/office/drawing/2014/main" id="{AF977BEA-3F9A-37C3-8D59-42C266C230BA}"/>
              </a:ext>
            </a:extLst>
          </p:cNvPr>
          <p:cNvGrpSpPr>
            <a:grpSpLocks/>
          </p:cNvGrpSpPr>
          <p:nvPr/>
        </p:nvGrpSpPr>
        <p:grpSpPr bwMode="auto">
          <a:xfrm>
            <a:off x="2992439" y="1841500"/>
            <a:ext cx="2554287" cy="3657600"/>
            <a:chOff x="925" y="1160"/>
            <a:chExt cx="1609" cy="2304"/>
          </a:xfrm>
        </p:grpSpPr>
        <p:sp>
          <p:nvSpPr>
            <p:cNvPr id="6154" name="AutoShape 11" descr="greenfill01">
              <a:extLst>
                <a:ext uri="{FF2B5EF4-FFF2-40B4-BE49-F238E27FC236}">
                  <a16:creationId xmlns:a16="http://schemas.microsoft.com/office/drawing/2014/main" id="{358E3E7B-1427-8A53-8096-A3E4283D262C}"/>
                </a:ext>
              </a:extLst>
            </p:cNvPr>
            <p:cNvSpPr>
              <a:spLocks noChangeArrowheads="1"/>
            </p:cNvSpPr>
            <p:nvPr/>
          </p:nvSpPr>
          <p:spPr bwMode="blackWhite">
            <a:xfrm>
              <a:off x="925" y="1160"/>
              <a:ext cx="1608" cy="530"/>
            </a:xfrm>
            <a:prstGeom prst="roundRect">
              <a:avLst>
                <a:gd name="adj" fmla="val 8301"/>
              </a:avLst>
            </a:prstGeom>
            <a:blipFill dpi="0" rotWithShape="1">
              <a:blip r:embed="rId3"/>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Performance Appraisal</a:t>
              </a:r>
            </a:p>
          </p:txBody>
        </p:sp>
        <p:sp>
          <p:nvSpPr>
            <p:cNvPr id="6155" name="AutoShape 14" descr="greenfill01">
              <a:extLst>
                <a:ext uri="{FF2B5EF4-FFF2-40B4-BE49-F238E27FC236}">
                  <a16:creationId xmlns:a16="http://schemas.microsoft.com/office/drawing/2014/main" id="{B1569C4A-D37A-AAB3-EE85-041B26DCBF29}"/>
                </a:ext>
              </a:extLst>
            </p:cNvPr>
            <p:cNvSpPr>
              <a:spLocks noChangeArrowheads="1"/>
            </p:cNvSpPr>
            <p:nvPr/>
          </p:nvSpPr>
          <p:spPr bwMode="blackWhite">
            <a:xfrm>
              <a:off x="926" y="1851"/>
              <a:ext cx="1608" cy="1613"/>
            </a:xfrm>
            <a:prstGeom prst="roundRect">
              <a:avLst>
                <a:gd name="adj" fmla="val 8301"/>
              </a:avLst>
            </a:prstGeom>
            <a:blipFill dpi="0" rotWithShape="1">
              <a:blip r:embed="rId3"/>
              <a:srcRect/>
              <a:stretch>
                <a:fillRect/>
              </a:stretch>
            </a:blipFill>
            <a:ln w="57150" algn="ctr">
              <a:solidFill>
                <a:srgbClr val="74D274"/>
              </a:solidFill>
              <a:round/>
              <a:headEnd/>
              <a:tailEnd/>
            </a:ln>
          </p:spPr>
          <p:txBody>
            <a:bodyPr tIns="9144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Setting work standards, assessing performance, and providing feedback to employees to motivate, correct, and continue their performance.</a:t>
              </a:r>
            </a:p>
          </p:txBody>
        </p:sp>
        <p:cxnSp>
          <p:nvCxnSpPr>
            <p:cNvPr id="6156" name="AutoShape 16">
              <a:extLst>
                <a:ext uri="{FF2B5EF4-FFF2-40B4-BE49-F238E27FC236}">
                  <a16:creationId xmlns:a16="http://schemas.microsoft.com/office/drawing/2014/main" id="{1A48BC78-599E-1CC9-1399-D44E9FB7336C}"/>
                </a:ext>
              </a:extLst>
            </p:cNvPr>
            <p:cNvCxnSpPr>
              <a:cxnSpLocks noChangeShapeType="1"/>
              <a:stCxn id="6154" idx="2"/>
              <a:endCxn id="6155" idx="0"/>
            </p:cNvCxnSpPr>
            <p:nvPr/>
          </p:nvCxnSpPr>
          <p:spPr bwMode="blackWhite">
            <a:xfrm>
              <a:off x="1729" y="1708"/>
              <a:ext cx="1" cy="125"/>
            </a:xfrm>
            <a:prstGeom prst="straightConnector1">
              <a:avLst/>
            </a:prstGeom>
            <a:noFill/>
            <a:ln w="38100">
              <a:solidFill>
                <a:schemeClr val="tx1"/>
              </a:solidFill>
              <a:round/>
              <a:headEnd/>
              <a:tailEnd/>
            </a:ln>
            <a:extLst>
              <a:ext uri="{909E8E84-426E-40DD-AFC4-6F175D3DCCD1}">
                <a14:hiddenFill xmlns:a14="http://schemas.microsoft.com/office/drawing/2010/main">
                  <a:noFill/>
                </a14:hiddenFill>
              </a:ext>
            </a:extLst>
          </p:spPr>
        </p:cxnSp>
      </p:grpSp>
      <p:grpSp>
        <p:nvGrpSpPr>
          <p:cNvPr id="3" name="Group 20">
            <a:extLst>
              <a:ext uri="{FF2B5EF4-FFF2-40B4-BE49-F238E27FC236}">
                <a16:creationId xmlns:a16="http://schemas.microsoft.com/office/drawing/2014/main" id="{76357C2F-0207-A3A6-721B-A8B4DFB2A1F0}"/>
              </a:ext>
            </a:extLst>
          </p:cNvPr>
          <p:cNvGrpSpPr>
            <a:grpSpLocks/>
          </p:cNvGrpSpPr>
          <p:nvPr/>
        </p:nvGrpSpPr>
        <p:grpSpPr bwMode="auto">
          <a:xfrm>
            <a:off x="6645275" y="1874838"/>
            <a:ext cx="2554288" cy="3657600"/>
            <a:chOff x="3226" y="1181"/>
            <a:chExt cx="1609" cy="2304"/>
          </a:xfrm>
        </p:grpSpPr>
        <p:sp>
          <p:nvSpPr>
            <p:cNvPr id="6151" name="AutoShape 12" descr="purplefill01">
              <a:extLst>
                <a:ext uri="{FF2B5EF4-FFF2-40B4-BE49-F238E27FC236}">
                  <a16:creationId xmlns:a16="http://schemas.microsoft.com/office/drawing/2014/main" id="{14C9B64A-0B7E-FAAF-D362-466BF01DE564}"/>
                </a:ext>
              </a:extLst>
            </p:cNvPr>
            <p:cNvSpPr>
              <a:spLocks noChangeArrowheads="1"/>
            </p:cNvSpPr>
            <p:nvPr/>
          </p:nvSpPr>
          <p:spPr bwMode="blackWhite">
            <a:xfrm>
              <a:off x="3226" y="1181"/>
              <a:ext cx="1608" cy="530"/>
            </a:xfrm>
            <a:prstGeom prst="roundRect">
              <a:avLst>
                <a:gd name="adj" fmla="val 7356"/>
              </a:avLst>
            </a:prstGeom>
            <a:blipFill dpi="0" rotWithShape="1">
              <a:blip r:embed="rId4"/>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Performance Management</a:t>
              </a:r>
            </a:p>
          </p:txBody>
        </p:sp>
        <p:sp>
          <p:nvSpPr>
            <p:cNvPr id="6152" name="AutoShape 15" descr="purplefill01">
              <a:extLst>
                <a:ext uri="{FF2B5EF4-FFF2-40B4-BE49-F238E27FC236}">
                  <a16:creationId xmlns:a16="http://schemas.microsoft.com/office/drawing/2014/main" id="{CF26789E-2292-47C4-925A-94C9F7977734}"/>
                </a:ext>
              </a:extLst>
            </p:cNvPr>
            <p:cNvSpPr>
              <a:spLocks noChangeArrowheads="1"/>
            </p:cNvSpPr>
            <p:nvPr/>
          </p:nvSpPr>
          <p:spPr bwMode="blackWhite">
            <a:xfrm>
              <a:off x="3227" y="1872"/>
              <a:ext cx="1608" cy="1613"/>
            </a:xfrm>
            <a:prstGeom prst="roundRect">
              <a:avLst>
                <a:gd name="adj" fmla="val 7356"/>
              </a:avLst>
            </a:prstGeom>
            <a:blipFill dpi="0" rotWithShape="1">
              <a:blip r:embed="rId4"/>
              <a:srcRect/>
              <a:stretch>
                <a:fillRect/>
              </a:stretch>
            </a:blipFill>
            <a:ln w="57150" algn="ctr">
              <a:solidFill>
                <a:srgbClr val="C46AB7"/>
              </a:solidFill>
              <a:round/>
              <a:headEnd/>
              <a:tailEnd/>
            </a:ln>
          </p:spPr>
          <p:txBody>
            <a:bodyPr tIns="91440" bIns="0"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An integrated approach to ensuring that an employee’s performance supports and contributes to the organization’s strategic aims.</a:t>
              </a:r>
            </a:p>
          </p:txBody>
        </p:sp>
        <p:cxnSp>
          <p:nvCxnSpPr>
            <p:cNvPr id="6153" name="AutoShape 18">
              <a:extLst>
                <a:ext uri="{FF2B5EF4-FFF2-40B4-BE49-F238E27FC236}">
                  <a16:creationId xmlns:a16="http://schemas.microsoft.com/office/drawing/2014/main" id="{CAC4ADFE-1C64-72BA-C1B4-D1308F147F0E}"/>
                </a:ext>
              </a:extLst>
            </p:cNvPr>
            <p:cNvCxnSpPr>
              <a:cxnSpLocks noChangeShapeType="1"/>
              <a:stCxn id="6151" idx="2"/>
              <a:endCxn id="6152" idx="0"/>
            </p:cNvCxnSpPr>
            <p:nvPr/>
          </p:nvCxnSpPr>
          <p:spPr bwMode="blackWhite">
            <a:xfrm>
              <a:off x="4030" y="1729"/>
              <a:ext cx="1" cy="125"/>
            </a:xfrm>
            <a:prstGeom prst="straightConnector1">
              <a:avLst/>
            </a:prstGeom>
            <a:noFill/>
            <a:ln w="38100">
              <a:solidFill>
                <a:schemeClr val="tx1"/>
              </a:solidFill>
              <a:round/>
              <a:headEnd/>
              <a:tailEnd/>
            </a:ln>
            <a:extLst>
              <a:ext uri="{909E8E84-426E-40DD-AFC4-6F175D3DCCD1}">
                <a14:hiddenFill xmlns:a14="http://schemas.microsoft.com/office/drawing/2010/main">
                  <a:noFill/>
                </a14:hiddenFill>
              </a:ext>
            </a:extLst>
          </p:spPr>
        </p:cxnSp>
      </p:grpSp>
      <p:sp>
        <p:nvSpPr>
          <p:cNvPr id="4" name="TextBox 3">
            <a:extLst>
              <a:ext uri="{FF2B5EF4-FFF2-40B4-BE49-F238E27FC236}">
                <a16:creationId xmlns:a16="http://schemas.microsoft.com/office/drawing/2014/main" id="{1BA7795A-A8EB-3A56-C9D6-AF743F5F3C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id="{7ACF3719-5B42-BB1C-4F27-BB7CF83F1CCC}"/>
              </a:ext>
            </a:extLst>
          </p:cNvPr>
          <p:cNvSpPr/>
          <p:nvPr/>
        </p:nvSpPr>
        <p:spPr>
          <a:xfrm>
            <a:off x="1084766" y="62560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7E4901A-E298-F043-C3D1-B245A8D3F950}"/>
              </a:ext>
            </a:extLst>
          </p:cNvPr>
          <p:cNvSpPr txBox="1"/>
          <p:nvPr/>
        </p:nvSpPr>
        <p:spPr>
          <a:xfrm>
            <a:off x="1135662" y="62014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8CAC348-6B1D-6989-9C27-E6C7F03212F8}"/>
              </a:ext>
            </a:extLst>
          </p:cNvPr>
          <p:cNvSpPr txBox="1"/>
          <p:nvPr/>
        </p:nvSpPr>
        <p:spPr>
          <a:xfrm>
            <a:off x="1296479" y="89047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53082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par>
                          <p:cTn id="8" fill="hold" nodeType="afterGroup">
                            <p:stCondLst>
                              <p:cond delay="10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51047"/>
            <a:ext cx="6675095" cy="707886"/>
          </a:xfrm>
          <a:prstGeom prst="rect">
            <a:avLst/>
          </a:prstGeom>
          <a:noFill/>
        </p:spPr>
        <p:txBody>
          <a:bodyPr wrap="square" rtlCol="0">
            <a:spAutoFit/>
          </a:bodyPr>
          <a:lstStyle/>
          <a:p>
            <a:r>
              <a:rPr lang="en-US" sz="4000" dirty="0">
                <a:solidFill>
                  <a:srgbClr val="00B0F0"/>
                </a:solidFill>
                <a:latin typeface="Times New Roman" panose="02020603050405020304" pitchFamily="18" charset="0"/>
                <a:cs typeface="Times New Roman" panose="02020603050405020304" pitchFamily="18" charset="0"/>
              </a:rPr>
              <a:t>Why Appraise Performance?</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3324" y="1776736"/>
            <a:ext cx="11161986" cy="5004447"/>
          </a:xfrm>
          <a:prstGeom prst="rect">
            <a:avLst/>
          </a:prstGeom>
          <a:noFill/>
        </p:spPr>
        <p:txBody>
          <a:bodyPr wrap="square" rtlCol="0">
            <a:spAutoFit/>
          </a:bodyPr>
          <a:lstStyle/>
          <a:p>
            <a:pPr marR="0" lvl="0" algn="l" defTabSz="914400" rtl="0" eaLnBrk="1" fontAlgn="auto" latinLnBrk="0" hangingPunct="1">
              <a:lnSpc>
                <a:spcPct val="90000"/>
              </a:lnSpc>
              <a:spcBef>
                <a:spcPct val="50000"/>
              </a:spcBef>
              <a:spcAft>
                <a:spcPts val="0"/>
              </a:spcAft>
              <a:buClrTx/>
              <a:buSzTx/>
              <a:tabLst/>
              <a:defRPr/>
            </a:pPr>
            <a:r>
              <a:rPr kumimoji="0" lang="en-US" sz="2400" i="0" u="none" strike="noStrike" kern="1200" cap="none" spc="0" normalizeH="0" baseline="0" noProof="0" dirty="0">
                <a:ln>
                  <a:noFill/>
                </a:ln>
                <a:solidFill>
                  <a:srgbClr val="00B0F0"/>
                </a:solidFill>
                <a:effectLst/>
                <a:uLnTx/>
                <a:uFillTx/>
                <a:latin typeface="Calibri" panose="020F0502020204030204"/>
                <a:ea typeface="+mn-ea"/>
                <a:cs typeface="+mn-cs"/>
              </a:rPr>
              <a:t>There are five reasons to appraise subordinates' performance</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B0F0"/>
                </a:solidFill>
                <a:effectLst/>
                <a:uLnTx/>
                <a:uFillTx/>
                <a:latin typeface="Calibri" panose="020F0502020204030204"/>
                <a:ea typeface="+mn-ea"/>
                <a:cs typeface="+mn-cs"/>
              </a:rPr>
              <a:t>First, most employers still base pay, promotion, and retention decisions on the employee's appraisal.</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B0F0"/>
                </a:solidFill>
                <a:effectLst/>
                <a:uLnTx/>
                <a:uFillTx/>
                <a:latin typeface="Calibri" panose="020F0502020204030204"/>
                <a:ea typeface="+mn-ea"/>
                <a:cs typeface="+mn-cs"/>
              </a:rPr>
              <a:t>Second, appraisals play a central role in the employer’s performance management process. </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B0F0"/>
                </a:solidFill>
                <a:effectLst/>
                <a:uLnTx/>
                <a:uFillTx/>
                <a:latin typeface="Calibri" panose="020F0502020204030204"/>
                <a:ea typeface="+mn-ea"/>
                <a:cs typeface="+mn-cs"/>
              </a:rPr>
              <a:t>Third, the appraisal lets you and the subordinate develop a plan for correcting any deficiencies, and to reinforce the things the subordinate does right.</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B0F0"/>
                </a:solidFill>
                <a:effectLst/>
                <a:uLnTx/>
                <a:uFillTx/>
                <a:latin typeface="Calibri" panose="020F0502020204030204"/>
                <a:ea typeface="+mn-ea"/>
                <a:cs typeface="+mn-cs"/>
              </a:rPr>
              <a:t>Fourth, appraisals should facilitate career planning. They provide an opportunity to review the employee’s career plans in light of his or her exhibited strengths and weaknesses.</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i="0" u="none" strike="noStrike" kern="1200" cap="none" spc="0" normalizeH="0" baseline="0" noProof="0" dirty="0">
                <a:ln>
                  <a:noFill/>
                </a:ln>
                <a:solidFill>
                  <a:srgbClr val="00B0F0"/>
                </a:solidFill>
                <a:effectLst/>
                <a:uLnTx/>
                <a:uFillTx/>
                <a:latin typeface="Calibri" panose="020F0502020204030204"/>
                <a:ea typeface="+mn-ea"/>
                <a:cs typeface="+mn-cs"/>
              </a:rPr>
              <a:t>Finally, supervisors use appraisals to identify employees training and development</a:t>
            </a:r>
            <a:r>
              <a:rPr lang="en-US" sz="2400" dirty="0">
                <a:solidFill>
                  <a:srgbClr val="00B0F0"/>
                </a:solidFill>
                <a:latin typeface="Calibri" panose="020F0502020204030204"/>
              </a:rPr>
              <a:t> </a:t>
            </a:r>
            <a:r>
              <a:rPr kumimoji="0" lang="en-US" sz="2400" i="0" u="none" strike="noStrike" kern="1200" cap="none" spc="0" normalizeH="0" baseline="0" noProof="0" dirty="0">
                <a:ln>
                  <a:noFill/>
                </a:ln>
                <a:solidFill>
                  <a:srgbClr val="00B0F0"/>
                </a:solidFill>
                <a:effectLst/>
                <a:uLnTx/>
                <a:uFillTx/>
                <a:latin typeface="Calibri" panose="020F0502020204030204"/>
                <a:ea typeface="+mn-ea"/>
                <a:cs typeface="+mn-cs"/>
              </a:rPr>
              <a:t>needs.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210481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2158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51047"/>
            <a:ext cx="6675095" cy="707886"/>
          </a:xfrm>
          <a:prstGeom prst="rect">
            <a:avLst/>
          </a:prstGeom>
          <a:noFill/>
        </p:spPr>
        <p:txBody>
          <a:bodyPr wrap="square" rtlCol="0">
            <a:spAutoFit/>
          </a:bodyPr>
          <a:lstStyle/>
          <a:p>
            <a:r>
              <a:rPr lang="en-US" sz="4000" dirty="0">
                <a:solidFill>
                  <a:srgbClr val="00B0F0"/>
                </a:solidFill>
                <a:latin typeface="Times New Roman" panose="02020603050405020304" pitchFamily="18" charset="0"/>
                <a:cs typeface="Times New Roman" panose="02020603050405020304" pitchFamily="18" charset="0"/>
              </a:rPr>
              <a:t>Performance Management</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71332"/>
            <a:ext cx="10224681" cy="3970318"/>
          </a:xfrm>
          <a:prstGeom prst="rect">
            <a:avLst/>
          </a:prstGeom>
          <a:noFill/>
        </p:spPr>
        <p:txBody>
          <a:bodyPr wrap="square" rtlCol="0">
            <a:spAutoFit/>
          </a:bodyPr>
          <a:lstStyle/>
          <a:p>
            <a:pPr marR="0" lvl="0" algn="l" defTabSz="914400" rtl="0" eaLnBrk="1" fontAlgn="auto" latinLnBrk="0" hangingPunct="1">
              <a:lnSpc>
                <a:spcPct val="90000"/>
              </a:lnSpc>
              <a:spcBef>
                <a:spcPct val="50000"/>
              </a:spcBef>
              <a:spcAft>
                <a:spcPts val="0"/>
              </a:spcAft>
              <a:buClrTx/>
              <a:buSzTx/>
              <a:tabLst/>
              <a:defRPr/>
            </a:pPr>
            <a:r>
              <a:rPr kumimoji="0" lang="en-US" sz="2800" i="0" u="none" strike="noStrike" kern="1200" cap="none" spc="0" normalizeH="0" baseline="0" noProof="0" dirty="0">
                <a:ln>
                  <a:noFill/>
                </a:ln>
                <a:solidFill>
                  <a:srgbClr val="00B0F0"/>
                </a:solidFill>
                <a:effectLst/>
                <a:uLnTx/>
                <a:uFillTx/>
                <a:latin typeface="Calibri" panose="020F0502020204030204"/>
                <a:ea typeface="+mn-ea"/>
                <a:cs typeface="+mn-cs"/>
              </a:rPr>
              <a:t>Recognizing this, many employers today take a more continuous approach to the performance appraisal cycle. Instead, teams of employees monitor their own results, even posting individual daily performance metrics. In frequent meetings, they continuously align those results with the work teams standards and with the plant’s overall quality and productivity needs. They do this by continuously adjusting how they and their team members do things. Team members who need coaching and training receive it, and procedures that need changing are changed. This is performance management in action.</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026574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3058" name="Rectangle 2">
            <a:extLst>
              <a:ext uri="{FF2B5EF4-FFF2-40B4-BE49-F238E27FC236}">
                <a16:creationId xmlns:a16="http://schemas.microsoft.com/office/drawing/2014/main" id="{0E42EC54-C5A6-09F4-7E10-D261F1EC330C}"/>
              </a:ext>
            </a:extLst>
          </p:cNvPr>
          <p:cNvSpPr>
            <a:spLocks noGrp="1" noChangeArrowheads="1"/>
          </p:cNvSpPr>
          <p:nvPr>
            <p:ph type="title"/>
          </p:nvPr>
        </p:nvSpPr>
        <p:spPr>
          <a:xfrm>
            <a:off x="2895600" y="535485"/>
            <a:ext cx="6381750" cy="1066800"/>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Defining the Employee’s Goals and Work Standards</a:t>
            </a:r>
          </a:p>
        </p:txBody>
      </p:sp>
      <p:grpSp>
        <p:nvGrpSpPr>
          <p:cNvPr id="2" name="Group 34">
            <a:extLst>
              <a:ext uri="{FF2B5EF4-FFF2-40B4-BE49-F238E27FC236}">
                <a16:creationId xmlns:a16="http://schemas.microsoft.com/office/drawing/2014/main" id="{0FF40930-F55B-2636-094C-03129B02A9BF}"/>
              </a:ext>
            </a:extLst>
          </p:cNvPr>
          <p:cNvGrpSpPr>
            <a:grpSpLocks/>
          </p:cNvGrpSpPr>
          <p:nvPr/>
        </p:nvGrpSpPr>
        <p:grpSpPr bwMode="auto">
          <a:xfrm>
            <a:off x="1990726" y="1965326"/>
            <a:ext cx="8245475" cy="3108325"/>
            <a:chOff x="294" y="1238"/>
            <a:chExt cx="5194" cy="1958"/>
          </a:xfrm>
        </p:grpSpPr>
        <p:sp>
          <p:nvSpPr>
            <p:cNvPr id="8198" name="AutoShape 23" descr="brownfill01">
              <a:extLst>
                <a:ext uri="{FF2B5EF4-FFF2-40B4-BE49-F238E27FC236}">
                  <a16:creationId xmlns:a16="http://schemas.microsoft.com/office/drawing/2014/main" id="{3EEE9C45-D51D-7856-6EFB-445F83FA7CFC}"/>
                </a:ext>
              </a:extLst>
            </p:cNvPr>
            <p:cNvSpPr>
              <a:spLocks noChangeArrowheads="1"/>
            </p:cNvSpPr>
            <p:nvPr/>
          </p:nvSpPr>
          <p:spPr bwMode="auto">
            <a:xfrm>
              <a:off x="294" y="2620"/>
              <a:ext cx="926" cy="576"/>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Set </a:t>
              </a:r>
              <a:br>
                <a:rPr lang="en-US" altLang="en-US" sz="1800">
                  <a:latin typeface="Franklin Gothic Medium" panose="020B0603020102020204" pitchFamily="34" charset="0"/>
                </a:rPr>
              </a:br>
              <a:r>
                <a:rPr lang="en-US" altLang="en-US" sz="1800">
                  <a:latin typeface="Franklin Gothic Medium" panose="020B0603020102020204" pitchFamily="34" charset="0"/>
                </a:rPr>
                <a:t>SMART </a:t>
              </a:r>
              <a:br>
                <a:rPr lang="en-US" altLang="en-US" sz="1800">
                  <a:latin typeface="Franklin Gothic Medium" panose="020B0603020102020204" pitchFamily="34" charset="0"/>
                </a:rPr>
              </a:br>
              <a:r>
                <a:rPr lang="en-US" altLang="en-US" sz="1800">
                  <a:latin typeface="Franklin Gothic Medium" panose="020B0603020102020204" pitchFamily="34" charset="0"/>
                </a:rPr>
                <a:t>goals</a:t>
              </a:r>
            </a:p>
          </p:txBody>
        </p:sp>
        <p:sp>
          <p:nvSpPr>
            <p:cNvPr id="8199" name="AutoShape 24" descr="purplefill01">
              <a:extLst>
                <a:ext uri="{FF2B5EF4-FFF2-40B4-BE49-F238E27FC236}">
                  <a16:creationId xmlns:a16="http://schemas.microsoft.com/office/drawing/2014/main" id="{3757A58D-B0EC-F23C-2730-7C3B7A35A081}"/>
                </a:ext>
              </a:extLst>
            </p:cNvPr>
            <p:cNvSpPr>
              <a:spLocks noChangeArrowheads="1"/>
            </p:cNvSpPr>
            <p:nvPr/>
          </p:nvSpPr>
          <p:spPr bwMode="auto">
            <a:xfrm>
              <a:off x="3495" y="2620"/>
              <a:ext cx="926" cy="576"/>
            </a:xfrm>
            <a:prstGeom prst="roundRect">
              <a:avLst>
                <a:gd name="adj" fmla="val 16667"/>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Assign challenging/ doable goals</a:t>
              </a:r>
            </a:p>
          </p:txBody>
        </p:sp>
        <p:sp>
          <p:nvSpPr>
            <p:cNvPr id="8200" name="AutoShape 25" descr="greenfill01">
              <a:extLst>
                <a:ext uri="{FF2B5EF4-FFF2-40B4-BE49-F238E27FC236}">
                  <a16:creationId xmlns:a16="http://schemas.microsoft.com/office/drawing/2014/main" id="{8DF9D4E3-3FEF-BBC6-A2EC-D0F23EE166FB}"/>
                </a:ext>
              </a:extLst>
            </p:cNvPr>
            <p:cNvSpPr>
              <a:spLocks noChangeArrowheads="1"/>
            </p:cNvSpPr>
            <p:nvPr/>
          </p:nvSpPr>
          <p:spPr bwMode="auto">
            <a:xfrm>
              <a:off x="1361" y="2620"/>
              <a:ext cx="926" cy="576"/>
            </a:xfrm>
            <a:prstGeom prst="roundRect">
              <a:avLst>
                <a:gd name="adj" fmla="val 16667"/>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Assign specific </a:t>
              </a:r>
              <a:br>
                <a:rPr lang="en-US" altLang="en-US" sz="1800">
                  <a:latin typeface="Franklin Gothic Medium" panose="020B0603020102020204" pitchFamily="34" charset="0"/>
                </a:rPr>
              </a:br>
              <a:r>
                <a:rPr lang="en-US" altLang="en-US" sz="1800">
                  <a:latin typeface="Franklin Gothic Medium" panose="020B0603020102020204" pitchFamily="34" charset="0"/>
                </a:rPr>
                <a:t>goals</a:t>
              </a:r>
            </a:p>
          </p:txBody>
        </p:sp>
        <p:sp>
          <p:nvSpPr>
            <p:cNvPr id="8201" name="Oval 26">
              <a:extLst>
                <a:ext uri="{FF2B5EF4-FFF2-40B4-BE49-F238E27FC236}">
                  <a16:creationId xmlns:a16="http://schemas.microsoft.com/office/drawing/2014/main" id="{22B63666-69E5-BD55-DA5D-C942C03ECC84}"/>
                </a:ext>
              </a:extLst>
            </p:cNvPr>
            <p:cNvSpPr>
              <a:spLocks noChangeArrowheads="1"/>
            </p:cNvSpPr>
            <p:nvPr/>
          </p:nvSpPr>
          <p:spPr bwMode="auto">
            <a:xfrm>
              <a:off x="1498" y="1238"/>
              <a:ext cx="276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Guidelines for Effective </a:t>
              </a:r>
              <a:br>
                <a:rPr lang="en-US" altLang="en-US" sz="2400">
                  <a:latin typeface="Franklin Gothic Medium" panose="020B0603020102020204" pitchFamily="34" charset="0"/>
                </a:rPr>
              </a:br>
              <a:r>
                <a:rPr lang="en-US" altLang="en-US" sz="2400">
                  <a:latin typeface="Franklin Gothic Medium" panose="020B0603020102020204" pitchFamily="34" charset="0"/>
                </a:rPr>
                <a:t>Goal Setting</a:t>
              </a:r>
            </a:p>
          </p:txBody>
        </p:sp>
        <p:sp>
          <p:nvSpPr>
            <p:cNvPr id="8202" name="AutoShape 27" descr="bluefill01">
              <a:extLst>
                <a:ext uri="{FF2B5EF4-FFF2-40B4-BE49-F238E27FC236}">
                  <a16:creationId xmlns:a16="http://schemas.microsoft.com/office/drawing/2014/main" id="{C13640B9-47A1-10D3-FBAC-E9A7C3B516F2}"/>
                </a:ext>
              </a:extLst>
            </p:cNvPr>
            <p:cNvSpPr>
              <a:spLocks noChangeArrowheads="1"/>
            </p:cNvSpPr>
            <p:nvPr/>
          </p:nvSpPr>
          <p:spPr bwMode="auto">
            <a:xfrm>
              <a:off x="2418" y="2620"/>
              <a:ext cx="926" cy="576"/>
            </a:xfrm>
            <a:prstGeom prst="roundRect">
              <a:avLst>
                <a:gd name="adj" fmla="val 16667"/>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Assign measurable goals</a:t>
              </a:r>
            </a:p>
          </p:txBody>
        </p:sp>
        <p:cxnSp>
          <p:nvCxnSpPr>
            <p:cNvPr id="8203" name="AutoShape 28">
              <a:extLst>
                <a:ext uri="{FF2B5EF4-FFF2-40B4-BE49-F238E27FC236}">
                  <a16:creationId xmlns:a16="http://schemas.microsoft.com/office/drawing/2014/main" id="{69C8AA5C-72AF-6EF7-76AA-B1A37D88DBC3}"/>
                </a:ext>
              </a:extLst>
            </p:cNvPr>
            <p:cNvCxnSpPr>
              <a:cxnSpLocks noChangeShapeType="1"/>
              <a:stCxn id="8201" idx="4"/>
              <a:endCxn id="8198" idx="0"/>
            </p:cNvCxnSpPr>
            <p:nvPr/>
          </p:nvCxnSpPr>
          <p:spPr bwMode="auto">
            <a:xfrm rot="5400000">
              <a:off x="1535" y="1256"/>
              <a:ext cx="568" cy="2123"/>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8204" name="AutoShape 29">
              <a:extLst>
                <a:ext uri="{FF2B5EF4-FFF2-40B4-BE49-F238E27FC236}">
                  <a16:creationId xmlns:a16="http://schemas.microsoft.com/office/drawing/2014/main" id="{B02ADA56-2E2A-C34C-1746-C9A7DA4EB84A}"/>
                </a:ext>
              </a:extLst>
            </p:cNvPr>
            <p:cNvCxnSpPr>
              <a:cxnSpLocks noChangeShapeType="1"/>
              <a:stCxn id="8201" idx="4"/>
              <a:endCxn id="8200" idx="0"/>
            </p:cNvCxnSpPr>
            <p:nvPr/>
          </p:nvCxnSpPr>
          <p:spPr bwMode="auto">
            <a:xfrm rot="5400000">
              <a:off x="2068" y="1790"/>
              <a:ext cx="568" cy="1056"/>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8205" name="AutoShape 30">
              <a:extLst>
                <a:ext uri="{FF2B5EF4-FFF2-40B4-BE49-F238E27FC236}">
                  <a16:creationId xmlns:a16="http://schemas.microsoft.com/office/drawing/2014/main" id="{479404DB-F75F-17F3-4C0E-3359F5CBF246}"/>
                </a:ext>
              </a:extLst>
            </p:cNvPr>
            <p:cNvCxnSpPr>
              <a:cxnSpLocks noChangeShapeType="1"/>
              <a:stCxn id="8201" idx="4"/>
              <a:endCxn id="8199" idx="0"/>
            </p:cNvCxnSpPr>
            <p:nvPr/>
          </p:nvCxnSpPr>
          <p:spPr bwMode="auto">
            <a:xfrm rot="16200000" flipH="1">
              <a:off x="3135" y="1779"/>
              <a:ext cx="568" cy="1078"/>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8206" name="AutoShape 31">
              <a:extLst>
                <a:ext uri="{FF2B5EF4-FFF2-40B4-BE49-F238E27FC236}">
                  <a16:creationId xmlns:a16="http://schemas.microsoft.com/office/drawing/2014/main" id="{078E9707-B721-CB40-AF09-60A3BBF1EF16}"/>
                </a:ext>
              </a:extLst>
            </p:cNvPr>
            <p:cNvCxnSpPr>
              <a:cxnSpLocks noChangeShapeType="1"/>
              <a:stCxn id="8201" idx="4"/>
              <a:endCxn id="8202" idx="0"/>
            </p:cNvCxnSpPr>
            <p:nvPr/>
          </p:nvCxnSpPr>
          <p:spPr bwMode="auto">
            <a:xfrm rot="16200000" flipH="1">
              <a:off x="2597" y="2317"/>
              <a:ext cx="568" cy="1"/>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8207" name="AutoShape 32" descr="redfill01">
              <a:extLst>
                <a:ext uri="{FF2B5EF4-FFF2-40B4-BE49-F238E27FC236}">
                  <a16:creationId xmlns:a16="http://schemas.microsoft.com/office/drawing/2014/main" id="{D5CF72B9-A2F1-578F-8985-279B39A29D2F}"/>
                </a:ext>
              </a:extLst>
            </p:cNvPr>
            <p:cNvSpPr>
              <a:spLocks noChangeArrowheads="1"/>
            </p:cNvSpPr>
            <p:nvPr/>
          </p:nvSpPr>
          <p:spPr bwMode="auto">
            <a:xfrm>
              <a:off x="4562" y="2620"/>
              <a:ext cx="926" cy="576"/>
            </a:xfrm>
            <a:prstGeom prst="roundRect">
              <a:avLst>
                <a:gd name="adj" fmla="val 16667"/>
              </a:avLst>
            </a:prstGeom>
            <a:blipFill dpi="0" rotWithShape="1">
              <a:blip r:embed="rId7"/>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Encourage participation</a:t>
              </a:r>
            </a:p>
          </p:txBody>
        </p:sp>
        <p:cxnSp>
          <p:nvCxnSpPr>
            <p:cNvPr id="8208" name="AutoShape 33">
              <a:extLst>
                <a:ext uri="{FF2B5EF4-FFF2-40B4-BE49-F238E27FC236}">
                  <a16:creationId xmlns:a16="http://schemas.microsoft.com/office/drawing/2014/main" id="{99D0A953-8DA6-26D5-BF47-83D78CF550B9}"/>
                </a:ext>
              </a:extLst>
            </p:cNvPr>
            <p:cNvCxnSpPr>
              <a:cxnSpLocks noChangeShapeType="1"/>
              <a:stCxn id="8201" idx="4"/>
              <a:endCxn id="8207" idx="0"/>
            </p:cNvCxnSpPr>
            <p:nvPr/>
          </p:nvCxnSpPr>
          <p:spPr bwMode="auto">
            <a:xfrm rot="16200000" flipH="1">
              <a:off x="3669" y="1245"/>
              <a:ext cx="568" cy="2145"/>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39540EC6-9798-4B45-5B46-A22AF2EE2B4F}"/>
              </a:ext>
            </a:extLst>
          </p:cNvPr>
          <p:cNvSpPr/>
          <p:nvPr/>
        </p:nvSpPr>
        <p:spPr>
          <a:xfrm>
            <a:off x="1337010" y="56255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3">
            <a:extLst>
              <a:ext uri="{FF2B5EF4-FFF2-40B4-BE49-F238E27FC236}">
                <a16:creationId xmlns:a16="http://schemas.microsoft.com/office/drawing/2014/main" id="{92AE3795-6055-EA4E-A080-1A8B57B928C1}"/>
              </a:ext>
            </a:extLst>
          </p:cNvPr>
          <p:cNvSpPr txBox="1"/>
          <p:nvPr/>
        </p:nvSpPr>
        <p:spPr>
          <a:xfrm>
            <a:off x="1387906" y="55709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8DCB06E-7AFC-B6E7-0B75-FABEBA8EC6A8}"/>
              </a:ext>
            </a:extLst>
          </p:cNvPr>
          <p:cNvSpPr txBox="1"/>
          <p:nvPr/>
        </p:nvSpPr>
        <p:spPr>
          <a:xfrm>
            <a:off x="1548723" y="82742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78702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82579"/>
            <a:ext cx="7403361"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HR IN PRACTICE: HOW TO SET EFFECTIVE GOALS</a:t>
            </a:r>
            <a:endParaRPr lang="en-US" sz="11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516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9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032550"/>
            <a:ext cx="10541000" cy="4444294"/>
          </a:xfrm>
          <a:prstGeom prst="rect">
            <a:avLst/>
          </a:prstGeom>
          <a:noFill/>
        </p:spPr>
        <p:txBody>
          <a:bodyPr wrap="square" rtlCol="0">
            <a:spAutoFit/>
          </a:bodyPr>
          <a:lstStyle/>
          <a:p>
            <a:pPr marR="0" lvl="0" algn="l" defTabSz="914400" rtl="0" eaLnBrk="1" fontAlgn="auto" latinLnBrk="0" hangingPunct="1">
              <a:lnSpc>
                <a:spcPct val="90000"/>
              </a:lnSpc>
              <a:spcBef>
                <a:spcPct val="50000"/>
              </a:spcBef>
              <a:spcAft>
                <a:spcPts val="0"/>
              </a:spcAft>
              <a:buClrTx/>
              <a:buSzTx/>
              <a:tabLst/>
              <a:defRPr/>
            </a:pPr>
            <a:r>
              <a:rPr kumimoji="0" lang="en-US" sz="2800" i="0" u="none" strike="noStrike" kern="1200" cap="none" spc="0" normalizeH="0" baseline="0" noProof="0" dirty="0">
                <a:ln>
                  <a:noFill/>
                </a:ln>
                <a:solidFill>
                  <a:srgbClr val="00B0F0"/>
                </a:solidFill>
                <a:effectLst/>
                <a:uLnTx/>
                <a:uFillTx/>
                <a:latin typeface="Calibri" panose="020F0502020204030204"/>
                <a:ea typeface="+mn-ea"/>
                <a:cs typeface="+mn-cs"/>
              </a:rPr>
              <a:t>Behavioral science research studies suggest four guidelines for setting performance goals:</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rgbClr val="00B0F0"/>
                </a:solidFill>
                <a:effectLst/>
                <a:uLnTx/>
                <a:uFillTx/>
                <a:latin typeface="Calibri" panose="020F0502020204030204"/>
                <a:ea typeface="+mn-ea"/>
                <a:cs typeface="+mn-cs"/>
              </a:rPr>
              <a:t>Assign specific goals. Employees who receive specific goals usually perform better than those who do not.</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rgbClr val="00B0F0"/>
                </a:solidFill>
                <a:effectLst/>
                <a:uLnTx/>
                <a:uFillTx/>
                <a:latin typeface="Calibri" panose="020F0502020204030204"/>
                <a:ea typeface="+mn-ea"/>
                <a:cs typeface="+mn-cs"/>
              </a:rPr>
              <a:t>Assign measurable goals. Put goals in quantitative terms and include target dates or deadlines.</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rgbClr val="00B0F0"/>
                </a:solidFill>
                <a:effectLst/>
                <a:uLnTx/>
                <a:uFillTx/>
                <a:latin typeface="Calibri" panose="020F0502020204030204"/>
                <a:ea typeface="+mn-ea"/>
                <a:cs typeface="+mn-cs"/>
              </a:rPr>
              <a:t>Assign challenging but doable goals. Goals should be challenging, but not so difficult that they appear impossible or unrealistic.</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rgbClr val="00B0F0"/>
                </a:solidFill>
                <a:effectLst/>
                <a:uLnTx/>
                <a:uFillTx/>
                <a:latin typeface="Calibri" panose="020F0502020204030204"/>
                <a:ea typeface="+mn-ea"/>
                <a:cs typeface="+mn-cs"/>
              </a:rPr>
              <a:t>Encourage participation. </a:t>
            </a:r>
            <a:endPar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411115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707886"/>
          </a:xfrm>
          <a:prstGeom prst="rect">
            <a:avLst/>
          </a:prstGeom>
          <a:noFill/>
        </p:spPr>
        <p:txBody>
          <a:bodyPr wrap="square" rtlCol="0">
            <a:spAutoFit/>
          </a:bodyPr>
          <a:lstStyle/>
          <a:p>
            <a:r>
              <a:rPr lang="en-US" sz="4000" dirty="0">
                <a:solidFill>
                  <a:srgbClr val="00B0F0"/>
                </a:solidFill>
                <a:latin typeface="Times New Roman" panose="02020603050405020304" pitchFamily="18" charset="0"/>
                <a:cs typeface="Times New Roman" panose="02020603050405020304" pitchFamily="18" charset="0"/>
              </a:rPr>
              <a:t>Setting SMART Goals</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10541000" cy="3293209"/>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a:ln>
                  <a:noFill/>
                </a:ln>
                <a:solidFill>
                  <a:srgbClr val="A50021"/>
                </a:solidFill>
                <a:effectLst/>
                <a:uLnTx/>
                <a:uFillTx/>
                <a:latin typeface="Calibri" panose="020F0502020204030204"/>
                <a:ea typeface="+mn-ea"/>
                <a:cs typeface="+mn-cs"/>
              </a:rPr>
              <a:t>S</a:t>
            </a: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pecific, and clearly state the desired results.</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a:ln>
                  <a:noFill/>
                </a:ln>
                <a:solidFill>
                  <a:srgbClr val="A50021"/>
                </a:solidFill>
                <a:effectLst/>
                <a:uLnTx/>
                <a:uFillTx/>
                <a:latin typeface="Calibri" panose="020F0502020204030204"/>
                <a:ea typeface="+mn-ea"/>
                <a:cs typeface="+mn-cs"/>
              </a:rPr>
              <a:t>M</a:t>
            </a: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easurable in answering “how much.”</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a:ln>
                  <a:noFill/>
                </a:ln>
                <a:solidFill>
                  <a:srgbClr val="A50021"/>
                </a:solidFill>
                <a:effectLst/>
                <a:uLnTx/>
                <a:uFillTx/>
                <a:latin typeface="Calibri" panose="020F0502020204030204"/>
                <a:ea typeface="+mn-ea"/>
                <a:cs typeface="+mn-cs"/>
              </a:rPr>
              <a:t>A</a:t>
            </a: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ttainable, and not too tough or too easy.</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a:ln>
                  <a:noFill/>
                </a:ln>
                <a:solidFill>
                  <a:srgbClr val="A50021"/>
                </a:solidFill>
                <a:effectLst/>
                <a:uLnTx/>
                <a:uFillTx/>
                <a:latin typeface="Calibri" panose="020F0502020204030204"/>
                <a:ea typeface="+mn-ea"/>
                <a:cs typeface="+mn-cs"/>
              </a:rPr>
              <a:t>R</a:t>
            </a: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elevant to what’s to be achieved.</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a:ln>
                  <a:noFill/>
                </a:ln>
                <a:solidFill>
                  <a:srgbClr val="A50021"/>
                </a:solidFill>
                <a:effectLst/>
                <a:uLnTx/>
                <a:uFillTx/>
                <a:latin typeface="Calibri" panose="020F0502020204030204"/>
                <a:ea typeface="+mn-ea"/>
                <a:cs typeface="+mn-cs"/>
              </a:rPr>
              <a:t>T</a:t>
            </a: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imely in reflecting deadlines and milestones.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40144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0162" name="Rectangle 2">
            <a:extLst>
              <a:ext uri="{FF2B5EF4-FFF2-40B4-BE49-F238E27FC236}">
                <a16:creationId xmlns:a16="http://schemas.microsoft.com/office/drawing/2014/main" id="{CACAF441-C534-2942-1FD6-0BA357F77609}"/>
              </a:ext>
            </a:extLst>
          </p:cNvPr>
          <p:cNvSpPr>
            <a:spLocks noGrp="1" noChangeArrowheads="1"/>
          </p:cNvSpPr>
          <p:nvPr>
            <p:ph type="title"/>
          </p:nvPr>
        </p:nvSpPr>
        <p:spPr/>
        <p:txBody>
          <a:bodyPr>
            <a:normAutofit/>
          </a:bodyPr>
          <a:lstStyle/>
          <a:p>
            <a:pPr algn="ctr" eaLnBrk="1" hangingPunct="1">
              <a:defRPr/>
            </a:pPr>
            <a:r>
              <a:rPr lang="en-US" sz="4000" dirty="0">
                <a:latin typeface="Times New Roman" panose="02020603050405020304" pitchFamily="18" charset="0"/>
                <a:cs typeface="Times New Roman" panose="02020603050405020304" pitchFamily="18" charset="0"/>
              </a:rPr>
              <a:t>Using MBO</a:t>
            </a:r>
          </a:p>
        </p:txBody>
      </p:sp>
      <p:grpSp>
        <p:nvGrpSpPr>
          <p:cNvPr id="2" name="Group 11">
            <a:extLst>
              <a:ext uri="{FF2B5EF4-FFF2-40B4-BE49-F238E27FC236}">
                <a16:creationId xmlns:a16="http://schemas.microsoft.com/office/drawing/2014/main" id="{0259535C-9314-87D9-05A9-D77A8987AF66}"/>
              </a:ext>
            </a:extLst>
          </p:cNvPr>
          <p:cNvGrpSpPr>
            <a:grpSpLocks/>
          </p:cNvGrpSpPr>
          <p:nvPr/>
        </p:nvGrpSpPr>
        <p:grpSpPr bwMode="auto">
          <a:xfrm>
            <a:off x="2163764" y="1863726"/>
            <a:ext cx="7864475" cy="3211513"/>
            <a:chOff x="403" y="1091"/>
            <a:chExt cx="4954" cy="2280"/>
          </a:xfrm>
        </p:grpSpPr>
        <p:sp>
          <p:nvSpPr>
            <p:cNvPr id="28678" name="AutoShape 12" descr="grayfill01">
              <a:extLst>
                <a:ext uri="{FF2B5EF4-FFF2-40B4-BE49-F238E27FC236}">
                  <a16:creationId xmlns:a16="http://schemas.microsoft.com/office/drawing/2014/main" id="{85189824-9072-F5EC-7C08-5986654D6205}"/>
                </a:ext>
              </a:extLst>
            </p:cNvPr>
            <p:cNvSpPr>
              <a:spLocks noChangeArrowheads="1"/>
            </p:cNvSpPr>
            <p:nvPr/>
          </p:nvSpPr>
          <p:spPr bwMode="auto">
            <a:xfrm>
              <a:off x="403" y="2473"/>
              <a:ext cx="1494" cy="898"/>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Setting unclear objective</a:t>
              </a:r>
            </a:p>
          </p:txBody>
        </p:sp>
        <p:sp>
          <p:nvSpPr>
            <p:cNvPr id="28679" name="AutoShape 13" descr="greenfill02">
              <a:extLst>
                <a:ext uri="{FF2B5EF4-FFF2-40B4-BE49-F238E27FC236}">
                  <a16:creationId xmlns:a16="http://schemas.microsoft.com/office/drawing/2014/main" id="{AA16D926-0E96-0F6E-71A4-4AEA5442A68A}"/>
                </a:ext>
              </a:extLst>
            </p:cNvPr>
            <p:cNvSpPr>
              <a:spLocks noChangeArrowheads="1"/>
            </p:cNvSpPr>
            <p:nvPr/>
          </p:nvSpPr>
          <p:spPr bwMode="auto">
            <a:xfrm>
              <a:off x="3863" y="2472"/>
              <a:ext cx="1494" cy="898"/>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Conflict with subordinates over objectives</a:t>
              </a:r>
            </a:p>
          </p:txBody>
        </p:sp>
        <p:cxnSp>
          <p:nvCxnSpPr>
            <p:cNvPr id="28680" name="AutoShape 14">
              <a:extLst>
                <a:ext uri="{FF2B5EF4-FFF2-40B4-BE49-F238E27FC236}">
                  <a16:creationId xmlns:a16="http://schemas.microsoft.com/office/drawing/2014/main" id="{747DBBA7-4743-E53E-2CA2-463B793C11B5}"/>
                </a:ext>
              </a:extLst>
            </p:cNvPr>
            <p:cNvCxnSpPr>
              <a:cxnSpLocks noChangeShapeType="1"/>
              <a:stCxn id="28682" idx="0"/>
              <a:endCxn id="28678" idx="0"/>
            </p:cNvCxnSpPr>
            <p:nvPr/>
          </p:nvCxnSpPr>
          <p:spPr bwMode="auto">
            <a:xfrm rot="-5400000" flipH="1" flipV="1">
              <a:off x="1318" y="924"/>
              <a:ext cx="1382" cy="171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1" name="AutoShape 15">
              <a:extLst>
                <a:ext uri="{FF2B5EF4-FFF2-40B4-BE49-F238E27FC236}">
                  <a16:creationId xmlns:a16="http://schemas.microsoft.com/office/drawing/2014/main" id="{E4420177-6861-7356-2744-D800F4933849}"/>
                </a:ext>
              </a:extLst>
            </p:cNvPr>
            <p:cNvCxnSpPr>
              <a:cxnSpLocks noChangeShapeType="1"/>
              <a:stCxn id="28682" idx="0"/>
              <a:endCxn id="28679" idx="0"/>
            </p:cNvCxnSpPr>
            <p:nvPr/>
          </p:nvCxnSpPr>
          <p:spPr bwMode="auto">
            <a:xfrm rot="16200000" flipH="1">
              <a:off x="3048" y="910"/>
              <a:ext cx="1381" cy="1743"/>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28682" name="Oval 16" descr="brownfill01">
              <a:extLst>
                <a:ext uri="{FF2B5EF4-FFF2-40B4-BE49-F238E27FC236}">
                  <a16:creationId xmlns:a16="http://schemas.microsoft.com/office/drawing/2014/main" id="{206E2E87-CBF1-64DF-E6C7-AF65CE337EB5}"/>
                </a:ext>
              </a:extLst>
            </p:cNvPr>
            <p:cNvSpPr>
              <a:spLocks noChangeArrowheads="1"/>
            </p:cNvSpPr>
            <p:nvPr/>
          </p:nvSpPr>
          <p:spPr bwMode="auto">
            <a:xfrm>
              <a:off x="1082" y="1091"/>
              <a:ext cx="3570" cy="744"/>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Potential Problems with MBO</a:t>
              </a:r>
            </a:p>
          </p:txBody>
        </p:sp>
        <p:cxnSp>
          <p:nvCxnSpPr>
            <p:cNvPr id="28683" name="AutoShape 17">
              <a:extLst>
                <a:ext uri="{FF2B5EF4-FFF2-40B4-BE49-F238E27FC236}">
                  <a16:creationId xmlns:a16="http://schemas.microsoft.com/office/drawing/2014/main" id="{F85A7DE4-A088-8625-5F43-B9B8D97005D5}"/>
                </a:ext>
              </a:extLst>
            </p:cNvPr>
            <p:cNvCxnSpPr>
              <a:cxnSpLocks noChangeShapeType="1"/>
              <a:stCxn id="28682" idx="4"/>
              <a:endCxn id="28684" idx="0"/>
            </p:cNvCxnSpPr>
            <p:nvPr/>
          </p:nvCxnSpPr>
          <p:spPr bwMode="auto">
            <a:xfrm rot="16200000" flipH="1">
              <a:off x="2555" y="2148"/>
              <a:ext cx="637" cy="1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28684" name="AutoShape 18" descr="purplefill01">
              <a:extLst>
                <a:ext uri="{FF2B5EF4-FFF2-40B4-BE49-F238E27FC236}">
                  <a16:creationId xmlns:a16="http://schemas.microsoft.com/office/drawing/2014/main" id="{7634EFD7-73E4-729B-C7DA-C7447118752D}"/>
                </a:ext>
              </a:extLst>
            </p:cNvPr>
            <p:cNvSpPr>
              <a:spLocks noChangeArrowheads="1"/>
            </p:cNvSpPr>
            <p:nvPr/>
          </p:nvSpPr>
          <p:spPr bwMode="auto">
            <a:xfrm>
              <a:off x="2132" y="2472"/>
              <a:ext cx="1494" cy="898"/>
            </a:xfrm>
            <a:prstGeom prst="roundRect">
              <a:avLst>
                <a:gd name="adj" fmla="val 16667"/>
              </a:avLst>
            </a:prstGeom>
            <a:blipFill dpi="0" rotWithShape="1">
              <a:blip r:embed="rId6"/>
              <a:srcRect/>
              <a:stretch>
                <a:fillRect/>
              </a:stretch>
            </a:blipFill>
            <a:ln w="762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Time-consuming appraisal process</a:t>
              </a:r>
            </a:p>
          </p:txBody>
        </p:sp>
      </p:grpSp>
      <p:sp>
        <p:nvSpPr>
          <p:cNvPr id="3" name="Rectangle 2">
            <a:extLst>
              <a:ext uri="{FF2B5EF4-FFF2-40B4-BE49-F238E27FC236}">
                <a16:creationId xmlns:a16="http://schemas.microsoft.com/office/drawing/2014/main" id="{E2821A64-99BD-0DED-E4AA-120BC7947B54}"/>
              </a:ext>
            </a:extLst>
          </p:cNvPr>
          <p:cNvSpPr/>
          <p:nvPr/>
        </p:nvSpPr>
        <p:spPr>
          <a:xfrm>
            <a:off x="1005372" y="6200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5BD2CF89-C031-FF2D-CC43-CF9A99DB39F3}"/>
              </a:ext>
            </a:extLst>
          </p:cNvPr>
          <p:cNvSpPr txBox="1"/>
          <p:nvPr/>
        </p:nvSpPr>
        <p:spPr>
          <a:xfrm>
            <a:off x="1216213" y="66065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37CA81A-FC9D-7403-9ECA-392C4DC8AF34}"/>
              </a:ext>
            </a:extLst>
          </p:cNvPr>
          <p:cNvSpPr txBox="1"/>
          <p:nvPr/>
        </p:nvSpPr>
        <p:spPr>
          <a:xfrm>
            <a:off x="1277243" y="91647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14C2DB-02C9-6161-DCCC-B41E9ED537C0}"/>
              </a:ext>
            </a:extLst>
          </p:cNvPr>
          <p:cNvSpPr txBox="1"/>
          <p:nvPr/>
        </p:nvSpPr>
        <p:spPr>
          <a:xfrm>
            <a:off x="4787900" y="6306170"/>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5096276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1250" name="Rectangle 2">
            <a:extLst>
              <a:ext uri="{FF2B5EF4-FFF2-40B4-BE49-F238E27FC236}">
                <a16:creationId xmlns:a16="http://schemas.microsoft.com/office/drawing/2014/main" id="{228831B9-4DF4-17B2-C8C5-8029692D15EA}"/>
              </a:ext>
            </a:extLst>
          </p:cNvPr>
          <p:cNvSpPr>
            <a:spLocks noGrp="1" noChangeArrowheads="1"/>
          </p:cNvSpPr>
          <p:nvPr>
            <p:ph type="title"/>
          </p:nvPr>
        </p:nvSpPr>
        <p:spPr/>
        <p:txBody>
          <a:bodyPr>
            <a:normAutofit/>
          </a:bodyPr>
          <a:lstStyle/>
          <a:p>
            <a:pPr algn="ctr" eaLnBrk="1" hangingPunct="1">
              <a:defRPr/>
            </a:pPr>
            <a:r>
              <a:rPr lang="en-US" sz="3600" dirty="0">
                <a:latin typeface="Times New Roman" panose="02020603050405020304" pitchFamily="18" charset="0"/>
                <a:cs typeface="Times New Roman" panose="02020603050405020304" pitchFamily="18" charset="0"/>
              </a:rPr>
              <a:t>An Introduction to Appraising Performance</a:t>
            </a:r>
          </a:p>
        </p:txBody>
      </p:sp>
      <p:grpSp>
        <p:nvGrpSpPr>
          <p:cNvPr id="2" name="Group 3">
            <a:extLst>
              <a:ext uri="{FF2B5EF4-FFF2-40B4-BE49-F238E27FC236}">
                <a16:creationId xmlns:a16="http://schemas.microsoft.com/office/drawing/2014/main" id="{F2516285-AA3D-863C-D93D-04814199E962}"/>
              </a:ext>
            </a:extLst>
          </p:cNvPr>
          <p:cNvGrpSpPr>
            <a:grpSpLocks/>
          </p:cNvGrpSpPr>
          <p:nvPr/>
        </p:nvGrpSpPr>
        <p:grpSpPr bwMode="auto">
          <a:xfrm>
            <a:off x="2628901" y="1714501"/>
            <a:ext cx="639763" cy="1044575"/>
            <a:chOff x="576" y="1008"/>
            <a:chExt cx="403" cy="658"/>
          </a:xfrm>
        </p:grpSpPr>
        <p:sp>
          <p:nvSpPr>
            <p:cNvPr id="10260" name="Freeform 4">
              <a:extLst>
                <a:ext uri="{FF2B5EF4-FFF2-40B4-BE49-F238E27FC236}">
                  <a16:creationId xmlns:a16="http://schemas.microsoft.com/office/drawing/2014/main" id="{7358BC3E-4296-0FB3-AABE-4D574E86A6BD}"/>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261" name="Oval 5">
              <a:extLst>
                <a:ext uri="{FF2B5EF4-FFF2-40B4-BE49-F238E27FC236}">
                  <a16:creationId xmlns:a16="http://schemas.microsoft.com/office/drawing/2014/main" id="{688E84D5-DA2F-AB8C-2BCD-5E13D8041407}"/>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
        <p:nvSpPr>
          <p:cNvPr id="2741254" name="Rectangle 6" descr="Pink01">
            <a:extLst>
              <a:ext uri="{FF2B5EF4-FFF2-40B4-BE49-F238E27FC236}">
                <a16:creationId xmlns:a16="http://schemas.microsoft.com/office/drawing/2014/main" id="{7A61FDEC-4674-D2FD-B8EA-1DFA59034609}"/>
              </a:ext>
            </a:extLst>
          </p:cNvPr>
          <p:cNvSpPr>
            <a:spLocks noChangeArrowheads="1"/>
          </p:cNvSpPr>
          <p:nvPr/>
        </p:nvSpPr>
        <p:spPr bwMode="blackWhite">
          <a:xfrm>
            <a:off x="3268663" y="4495800"/>
            <a:ext cx="52959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Is useful in career planning.</a:t>
            </a:r>
          </a:p>
        </p:txBody>
      </p:sp>
      <p:sp>
        <p:nvSpPr>
          <p:cNvPr id="2741255" name="Rectangle 7" descr="DKblue01">
            <a:extLst>
              <a:ext uri="{FF2B5EF4-FFF2-40B4-BE49-F238E27FC236}">
                <a16:creationId xmlns:a16="http://schemas.microsoft.com/office/drawing/2014/main" id="{C0F3AFD3-1BCD-1D9C-8D51-E56F32D4C525}"/>
              </a:ext>
            </a:extLst>
          </p:cNvPr>
          <p:cNvSpPr>
            <a:spLocks noChangeArrowheads="1"/>
          </p:cNvSpPr>
          <p:nvPr/>
        </p:nvSpPr>
        <p:spPr bwMode="blackWhite">
          <a:xfrm>
            <a:off x="3268664" y="3095625"/>
            <a:ext cx="6484937"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Plays an integral role in performance management.</a:t>
            </a:r>
          </a:p>
        </p:txBody>
      </p:sp>
      <p:sp>
        <p:nvSpPr>
          <p:cNvPr id="2741256" name="AutoShape 8" descr="bluefill01">
            <a:extLst>
              <a:ext uri="{FF2B5EF4-FFF2-40B4-BE49-F238E27FC236}">
                <a16:creationId xmlns:a16="http://schemas.microsoft.com/office/drawing/2014/main" id="{5D2656D8-A210-FBF6-236D-91D28BACFA10}"/>
              </a:ext>
            </a:extLst>
          </p:cNvPr>
          <p:cNvSpPr>
            <a:spLocks noChangeArrowheads="1"/>
          </p:cNvSpPr>
          <p:nvPr/>
        </p:nvSpPr>
        <p:spPr bwMode="auto">
          <a:xfrm>
            <a:off x="2346325" y="1417639"/>
            <a:ext cx="4572000" cy="611187"/>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Why Appraise Performance?</a:t>
            </a:r>
          </a:p>
        </p:txBody>
      </p:sp>
      <p:sp>
        <p:nvSpPr>
          <p:cNvPr id="2741257" name="Rectangle 9" descr="Brown01">
            <a:extLst>
              <a:ext uri="{FF2B5EF4-FFF2-40B4-BE49-F238E27FC236}">
                <a16:creationId xmlns:a16="http://schemas.microsoft.com/office/drawing/2014/main" id="{260F7196-41FF-5AF2-1A9E-5250FCEA098A}"/>
              </a:ext>
            </a:extLst>
          </p:cNvPr>
          <p:cNvSpPr>
            <a:spLocks noChangeArrowheads="1"/>
          </p:cNvSpPr>
          <p:nvPr/>
        </p:nvSpPr>
        <p:spPr bwMode="blackWhite">
          <a:xfrm>
            <a:off x="3268664" y="2373313"/>
            <a:ext cx="6027737"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Is basis for pay and promotion decisions.</a:t>
            </a:r>
          </a:p>
        </p:txBody>
      </p:sp>
      <p:sp>
        <p:nvSpPr>
          <p:cNvPr id="2741258" name="Rectangle 10" descr="Tan01">
            <a:extLst>
              <a:ext uri="{FF2B5EF4-FFF2-40B4-BE49-F238E27FC236}">
                <a16:creationId xmlns:a16="http://schemas.microsoft.com/office/drawing/2014/main" id="{5FC30CAA-6DB6-F365-3F8D-9758AD9BECF7}"/>
              </a:ext>
            </a:extLst>
          </p:cNvPr>
          <p:cNvSpPr>
            <a:spLocks noChangeArrowheads="1"/>
          </p:cNvSpPr>
          <p:nvPr/>
        </p:nvSpPr>
        <p:spPr bwMode="blackWhite">
          <a:xfrm>
            <a:off x="3268664" y="3781425"/>
            <a:ext cx="6484937"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Helps in correcting deficiencies and reinforcing good performance.</a:t>
            </a:r>
          </a:p>
        </p:txBody>
      </p:sp>
      <p:grpSp>
        <p:nvGrpSpPr>
          <p:cNvPr id="3" name="Group 11">
            <a:extLst>
              <a:ext uri="{FF2B5EF4-FFF2-40B4-BE49-F238E27FC236}">
                <a16:creationId xmlns:a16="http://schemas.microsoft.com/office/drawing/2014/main" id="{805DC348-B389-BB33-FD11-286FF99E980F}"/>
              </a:ext>
            </a:extLst>
          </p:cNvPr>
          <p:cNvGrpSpPr>
            <a:grpSpLocks/>
          </p:cNvGrpSpPr>
          <p:nvPr/>
        </p:nvGrpSpPr>
        <p:grpSpPr bwMode="auto">
          <a:xfrm>
            <a:off x="2628901" y="2424114"/>
            <a:ext cx="639763" cy="1044575"/>
            <a:chOff x="576" y="1008"/>
            <a:chExt cx="403" cy="658"/>
          </a:xfrm>
        </p:grpSpPr>
        <p:sp>
          <p:nvSpPr>
            <p:cNvPr id="10258" name="Freeform 12">
              <a:extLst>
                <a:ext uri="{FF2B5EF4-FFF2-40B4-BE49-F238E27FC236}">
                  <a16:creationId xmlns:a16="http://schemas.microsoft.com/office/drawing/2014/main" id="{B578E064-185F-DD1E-9F04-1D04EA10D05D}"/>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259" name="Oval 13">
              <a:extLst>
                <a:ext uri="{FF2B5EF4-FFF2-40B4-BE49-F238E27FC236}">
                  <a16:creationId xmlns:a16="http://schemas.microsoft.com/office/drawing/2014/main" id="{28E6DC92-B355-21A5-CC13-DF1551C9F810}"/>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14">
            <a:extLst>
              <a:ext uri="{FF2B5EF4-FFF2-40B4-BE49-F238E27FC236}">
                <a16:creationId xmlns:a16="http://schemas.microsoft.com/office/drawing/2014/main" id="{7A947F0B-C4E5-63B3-FA92-85B6F51BB3A8}"/>
              </a:ext>
            </a:extLst>
          </p:cNvPr>
          <p:cNvGrpSpPr>
            <a:grpSpLocks/>
          </p:cNvGrpSpPr>
          <p:nvPr/>
        </p:nvGrpSpPr>
        <p:grpSpPr bwMode="auto">
          <a:xfrm>
            <a:off x="2628901" y="3095626"/>
            <a:ext cx="639763" cy="1044575"/>
            <a:chOff x="576" y="1008"/>
            <a:chExt cx="403" cy="658"/>
          </a:xfrm>
        </p:grpSpPr>
        <p:sp>
          <p:nvSpPr>
            <p:cNvPr id="10256" name="Freeform 15">
              <a:extLst>
                <a:ext uri="{FF2B5EF4-FFF2-40B4-BE49-F238E27FC236}">
                  <a16:creationId xmlns:a16="http://schemas.microsoft.com/office/drawing/2014/main" id="{FC92D486-B4F3-48F0-2EAD-A352FA597EC9}"/>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257" name="Oval 16">
              <a:extLst>
                <a:ext uri="{FF2B5EF4-FFF2-40B4-BE49-F238E27FC236}">
                  <a16:creationId xmlns:a16="http://schemas.microsoft.com/office/drawing/2014/main" id="{A8DDBDD2-FA23-9C37-14A1-6B175641F932}"/>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 name="Group 17">
            <a:extLst>
              <a:ext uri="{FF2B5EF4-FFF2-40B4-BE49-F238E27FC236}">
                <a16:creationId xmlns:a16="http://schemas.microsoft.com/office/drawing/2014/main" id="{C487294F-7015-09D9-5C6D-2DF5934650E6}"/>
              </a:ext>
            </a:extLst>
          </p:cNvPr>
          <p:cNvGrpSpPr>
            <a:grpSpLocks/>
          </p:cNvGrpSpPr>
          <p:nvPr/>
        </p:nvGrpSpPr>
        <p:grpSpPr bwMode="auto">
          <a:xfrm>
            <a:off x="2628901" y="3795714"/>
            <a:ext cx="639763" cy="1044575"/>
            <a:chOff x="576" y="1008"/>
            <a:chExt cx="403" cy="658"/>
          </a:xfrm>
        </p:grpSpPr>
        <p:sp>
          <p:nvSpPr>
            <p:cNvPr id="10254" name="Freeform 18">
              <a:extLst>
                <a:ext uri="{FF2B5EF4-FFF2-40B4-BE49-F238E27FC236}">
                  <a16:creationId xmlns:a16="http://schemas.microsoft.com/office/drawing/2014/main" id="{630F52FA-B2CA-F965-3590-17A8E4AFDB11}"/>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0255" name="Oval 19">
              <a:extLst>
                <a:ext uri="{FF2B5EF4-FFF2-40B4-BE49-F238E27FC236}">
                  <a16:creationId xmlns:a16="http://schemas.microsoft.com/office/drawing/2014/main" id="{64FFF071-248E-8D40-C549-5350827B6DBE}"/>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
        <p:nvSpPr>
          <p:cNvPr id="6" name="Rectangle 5">
            <a:extLst>
              <a:ext uri="{FF2B5EF4-FFF2-40B4-BE49-F238E27FC236}">
                <a16:creationId xmlns:a16="http://schemas.microsoft.com/office/drawing/2014/main" id="{5DAC63C4-2288-1C71-9670-0E4B68BCE6A5}"/>
              </a:ext>
            </a:extLst>
          </p:cNvPr>
          <p:cNvSpPr/>
          <p:nvPr/>
        </p:nvSpPr>
        <p:spPr>
          <a:xfrm>
            <a:off x="532400" y="4781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1E1084C7-B4E0-20DE-0709-94B774F3D485}"/>
              </a:ext>
            </a:extLst>
          </p:cNvPr>
          <p:cNvSpPr txBox="1"/>
          <p:nvPr/>
        </p:nvSpPr>
        <p:spPr>
          <a:xfrm>
            <a:off x="743241" y="51877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DDC52C6-E6CA-1009-53C4-7D5BC1117815}"/>
              </a:ext>
            </a:extLst>
          </p:cNvPr>
          <p:cNvSpPr txBox="1"/>
          <p:nvPr/>
        </p:nvSpPr>
        <p:spPr>
          <a:xfrm>
            <a:off x="804271" y="7745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B9C0D66-3448-7B8F-E35D-19BB9F9F9EB9}"/>
              </a:ext>
            </a:extLst>
          </p:cNvPr>
          <p:cNvSpPr txBox="1"/>
          <p:nvPr/>
        </p:nvSpPr>
        <p:spPr>
          <a:xfrm>
            <a:off x="4787900" y="6274638"/>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7059766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41256"/>
                                        </p:tgtEl>
                                        <p:attrNameLst>
                                          <p:attrName>style.visibility</p:attrName>
                                        </p:attrNameLst>
                                      </p:cBhvr>
                                      <p:to>
                                        <p:strVal val="visible"/>
                                      </p:to>
                                    </p:set>
                                    <p:animEffect transition="in" filter="wipe(left)">
                                      <p:cBhvr>
                                        <p:cTn id="7" dur="500"/>
                                        <p:tgtEl>
                                          <p:spTgt spid="274125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741257"/>
                                        </p:tgtEl>
                                        <p:attrNameLst>
                                          <p:attrName>style.visibility</p:attrName>
                                        </p:attrNameLst>
                                      </p:cBhvr>
                                      <p:to>
                                        <p:strVal val="visible"/>
                                      </p:to>
                                    </p:set>
                                    <p:animEffect transition="in" filter="wipe(left)">
                                      <p:cBhvr>
                                        <p:cTn id="16" dur="500"/>
                                        <p:tgtEl>
                                          <p:spTgt spid="274125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741255"/>
                                        </p:tgtEl>
                                        <p:attrNameLst>
                                          <p:attrName>style.visibility</p:attrName>
                                        </p:attrNameLst>
                                      </p:cBhvr>
                                      <p:to>
                                        <p:strVal val="visible"/>
                                      </p:to>
                                    </p:set>
                                    <p:animEffect transition="in" filter="wipe(left)">
                                      <p:cBhvr>
                                        <p:cTn id="25" dur="1000"/>
                                        <p:tgtEl>
                                          <p:spTgt spid="2741255"/>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41258"/>
                                        </p:tgtEl>
                                        <p:attrNameLst>
                                          <p:attrName>style.visibility</p:attrName>
                                        </p:attrNameLst>
                                      </p:cBhvr>
                                      <p:to>
                                        <p:strVal val="visible"/>
                                      </p:to>
                                    </p:set>
                                    <p:animEffect transition="in" filter="wipe(left)">
                                      <p:cBhvr>
                                        <p:cTn id="34" dur="1000"/>
                                        <p:tgtEl>
                                          <p:spTgt spid="274125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strips(downRight)">
                                      <p:cBhvr>
                                        <p:cTn id="39" dur="1000"/>
                                        <p:tgtEl>
                                          <p:spTgt spid="5"/>
                                        </p:tgtEl>
                                      </p:cBhvr>
                                    </p:animEffect>
                                  </p:childTnLst>
                                </p:cTn>
                              </p:par>
                            </p:childTnLst>
                          </p:cTn>
                        </p:par>
                        <p:par>
                          <p:cTn id="40" fill="hold" nodeType="afterGroup">
                            <p:stCondLst>
                              <p:cond delay="1000"/>
                            </p:stCondLst>
                            <p:childTnLst>
                              <p:par>
                                <p:cTn id="41" presetID="22" presetClass="entr" presetSubtype="8" fill="hold" nodeType="afterEffect">
                                  <p:stCondLst>
                                    <p:cond delay="0"/>
                                  </p:stCondLst>
                                  <p:childTnLst>
                                    <p:set>
                                      <p:cBhvr>
                                        <p:cTn id="42" dur="1" fill="hold">
                                          <p:stCondLst>
                                            <p:cond delay="0"/>
                                          </p:stCondLst>
                                        </p:cTn>
                                        <p:tgtEl>
                                          <p:spTgt spid="2741254"/>
                                        </p:tgtEl>
                                        <p:attrNameLst>
                                          <p:attrName>style.visibility</p:attrName>
                                        </p:attrNameLst>
                                      </p:cBhvr>
                                      <p:to>
                                        <p:strVal val="visible"/>
                                      </p:to>
                                    </p:set>
                                    <p:animEffect transition="in" filter="wipe(left)">
                                      <p:cBhvr>
                                        <p:cTn id="43" dur="1000"/>
                                        <p:tgtEl>
                                          <p:spTgt spid="2741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1254" grpId="0"/>
      <p:bldP spid="2741255" grpId="0"/>
      <p:bldP spid="2741256" grpId="0" animBg="1" autoUpdateAnimBg="0"/>
      <p:bldP spid="2741257" grpId="0"/>
      <p:bldP spid="274125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707886"/>
          </a:xfrm>
          <a:prstGeom prst="rect">
            <a:avLst/>
          </a:prstGeom>
          <a:noFill/>
        </p:spPr>
        <p:txBody>
          <a:bodyPr wrap="square" rtlCol="0">
            <a:spAutoFit/>
          </a:bodyPr>
          <a:lstStyle/>
          <a:p>
            <a:r>
              <a:rPr lang="en-US" sz="4000" dirty="0">
                <a:solidFill>
                  <a:srgbClr val="00B0F0"/>
                </a:solidFill>
                <a:latin typeface="Times New Roman" panose="02020603050405020304" pitchFamily="18" charset="0"/>
                <a:cs typeface="Times New Roman" panose="02020603050405020304" pitchFamily="18" charset="0"/>
              </a:rPr>
              <a:t>(Un)Realistic Appraisals</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10541000" cy="377334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Motivations for Soft Appraisals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The fear of having to hire and train someone new.</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The unpleasant reaction of the appraisee.</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An appraisal process that’s not conducive to candor.</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Hazards of Soft Appraisals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Employee loses the chance to improve before being discharged or forced to change jobs.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Lawsuits arising from dismissals involving inaccurate performance appraisals.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795627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707886"/>
          </a:xfrm>
          <a:prstGeom prst="rect">
            <a:avLst/>
          </a:prstGeom>
          <a:noFill/>
        </p:spPr>
        <p:txBody>
          <a:bodyPr wrap="square" rtlCol="0">
            <a:spAutoFit/>
          </a:bodyPr>
          <a:lstStyle/>
          <a:p>
            <a:r>
              <a:rPr lang="en-US" sz="4000" dirty="0">
                <a:solidFill>
                  <a:srgbClr val="00B0F0"/>
                </a:solidFill>
                <a:latin typeface="Times New Roman" panose="02020603050405020304" pitchFamily="18" charset="0"/>
                <a:cs typeface="Times New Roman" panose="02020603050405020304" pitchFamily="18" charset="0"/>
              </a:rPr>
              <a:t>Performance Appraisal Roles</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6325600" cy="3213187"/>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The Supervisor’s Role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Usually do the actual appraising</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Must be familiar with basic appraisal techniques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Must understand and avoid problems that can cripple appraisals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Must know how to conduct appraisals fairly</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pic>
        <p:nvPicPr>
          <p:cNvPr id="2" name="Picture 4" descr="j0198149">
            <a:extLst>
              <a:ext uri="{FF2B5EF4-FFF2-40B4-BE49-F238E27FC236}">
                <a16:creationId xmlns:a16="http://schemas.microsoft.com/office/drawing/2014/main" id="{499389DB-8B4E-92FA-889E-8E23C7B477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3648" y="3424063"/>
            <a:ext cx="2935859" cy="2599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9895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34318" y="1019069"/>
            <a:ext cx="8111119" cy="707886"/>
          </a:xfrm>
          <a:prstGeom prst="rect">
            <a:avLst/>
          </a:prstGeom>
          <a:noFill/>
        </p:spPr>
        <p:txBody>
          <a:bodyPr wrap="square" rtlCol="0">
            <a:spAutoFit/>
          </a:bodyPr>
          <a:lstStyle/>
          <a:p>
            <a:r>
              <a:rPr lang="en-US" sz="4000" dirty="0">
                <a:solidFill>
                  <a:srgbClr val="00B0F0"/>
                </a:solidFill>
                <a:latin typeface="Times New Roman" panose="02020603050405020304" pitchFamily="18" charset="0"/>
                <a:cs typeface="Times New Roman" panose="02020603050405020304" pitchFamily="18" charset="0"/>
              </a:rPr>
              <a:t>Performance Appraisal Roles (cont’d)</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6325600" cy="3545586"/>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The HR Department’s Role </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Serves a policy-making and advisory role.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Provides advice and assistance regarding the appraisal tool to use.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Trains supervisors to improve their appraisal skills.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Monitors the appraisal system effectiveness and compliance with EEO laws.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pic>
        <p:nvPicPr>
          <p:cNvPr id="4" name="Picture 5" descr="j0090340">
            <a:extLst>
              <a:ext uri="{FF2B5EF4-FFF2-40B4-BE49-F238E27FC236}">
                <a16:creationId xmlns:a16="http://schemas.microsoft.com/office/drawing/2014/main" id="{7B251E51-033A-8C6C-2EA4-CE35A880F3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5805" y="4068764"/>
            <a:ext cx="2938463" cy="21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2460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5346" name="Rectangle 2">
            <a:extLst>
              <a:ext uri="{FF2B5EF4-FFF2-40B4-BE49-F238E27FC236}">
                <a16:creationId xmlns:a16="http://schemas.microsoft.com/office/drawing/2014/main" id="{24D64DFD-A5EC-AA68-6EAA-E8A215FA853F}"/>
              </a:ext>
            </a:extLst>
          </p:cNvPr>
          <p:cNvSpPr>
            <a:spLocks noGrp="1" noChangeArrowheads="1"/>
          </p:cNvSpPr>
          <p:nvPr>
            <p:ph type="title"/>
          </p:nvPr>
        </p:nvSpPr>
        <p:spPr>
          <a:xfrm>
            <a:off x="2033756" y="428189"/>
            <a:ext cx="7693572" cy="1325563"/>
          </a:xfrm>
        </p:spPr>
        <p:txBody>
          <a:bodyPr>
            <a:normAutofit/>
          </a:bodyPr>
          <a:lstStyle/>
          <a:p>
            <a:pPr>
              <a:tabLst>
                <a:tab pos="2057400" algn="l"/>
              </a:tabLst>
              <a:defRPr/>
            </a:pPr>
            <a:r>
              <a:rPr lang="en-US" sz="4000" dirty="0">
                <a:latin typeface="Times New Roman" panose="02020603050405020304" pitchFamily="18" charset="0"/>
                <a:cs typeface="Times New Roman" panose="02020603050405020304" pitchFamily="18" charset="0"/>
              </a:rPr>
              <a:t>Effectively Appraising Performance</a:t>
            </a:r>
          </a:p>
        </p:txBody>
      </p:sp>
      <p:grpSp>
        <p:nvGrpSpPr>
          <p:cNvPr id="2" name="Group 3">
            <a:extLst>
              <a:ext uri="{FF2B5EF4-FFF2-40B4-BE49-F238E27FC236}">
                <a16:creationId xmlns:a16="http://schemas.microsoft.com/office/drawing/2014/main" id="{E9A25372-DD8C-A1C7-5231-2340D6FC6170}"/>
              </a:ext>
            </a:extLst>
          </p:cNvPr>
          <p:cNvGrpSpPr>
            <a:grpSpLocks/>
          </p:cNvGrpSpPr>
          <p:nvPr/>
        </p:nvGrpSpPr>
        <p:grpSpPr bwMode="auto">
          <a:xfrm>
            <a:off x="2628901" y="1933576"/>
            <a:ext cx="639763" cy="1044575"/>
            <a:chOff x="576" y="1008"/>
            <a:chExt cx="403" cy="658"/>
          </a:xfrm>
        </p:grpSpPr>
        <p:sp>
          <p:nvSpPr>
            <p:cNvPr id="14353" name="Freeform 4">
              <a:extLst>
                <a:ext uri="{FF2B5EF4-FFF2-40B4-BE49-F238E27FC236}">
                  <a16:creationId xmlns:a16="http://schemas.microsoft.com/office/drawing/2014/main" id="{028B975B-8A02-E074-8E12-89E0678231D9}"/>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4354" name="Oval 5">
              <a:extLst>
                <a:ext uri="{FF2B5EF4-FFF2-40B4-BE49-F238E27FC236}">
                  <a16:creationId xmlns:a16="http://schemas.microsoft.com/office/drawing/2014/main" id="{9FB1EAD2-43A5-C0B2-9496-FBDFEFD6F691}"/>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
        <p:nvSpPr>
          <p:cNvPr id="2745350" name="Rectangle 6" descr="DKblue01">
            <a:extLst>
              <a:ext uri="{FF2B5EF4-FFF2-40B4-BE49-F238E27FC236}">
                <a16:creationId xmlns:a16="http://schemas.microsoft.com/office/drawing/2014/main" id="{BB8C9996-29A7-5DC1-6443-6CFD415FBC5F}"/>
              </a:ext>
            </a:extLst>
          </p:cNvPr>
          <p:cNvSpPr>
            <a:spLocks noChangeArrowheads="1"/>
          </p:cNvSpPr>
          <p:nvPr/>
        </p:nvSpPr>
        <p:spPr bwMode="blackWhite">
          <a:xfrm>
            <a:off x="3268664" y="3314700"/>
            <a:ext cx="3741737"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Appraising performance</a:t>
            </a:r>
          </a:p>
        </p:txBody>
      </p:sp>
      <p:sp>
        <p:nvSpPr>
          <p:cNvPr id="2745351" name="AutoShape 7" descr="bluefill01">
            <a:extLst>
              <a:ext uri="{FF2B5EF4-FFF2-40B4-BE49-F238E27FC236}">
                <a16:creationId xmlns:a16="http://schemas.microsoft.com/office/drawing/2014/main" id="{B4AE2E80-3BAE-3F9D-1373-BF8AF71E61FD}"/>
              </a:ext>
            </a:extLst>
          </p:cNvPr>
          <p:cNvSpPr>
            <a:spLocks noChangeArrowheads="1"/>
          </p:cNvSpPr>
          <p:nvPr/>
        </p:nvSpPr>
        <p:spPr bwMode="auto">
          <a:xfrm>
            <a:off x="2346326" y="1636714"/>
            <a:ext cx="4938713" cy="611187"/>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Steps in Appraising Performance</a:t>
            </a:r>
          </a:p>
        </p:txBody>
      </p:sp>
      <p:sp>
        <p:nvSpPr>
          <p:cNvPr id="2745352" name="Rectangle 8" descr="Brown01">
            <a:extLst>
              <a:ext uri="{FF2B5EF4-FFF2-40B4-BE49-F238E27FC236}">
                <a16:creationId xmlns:a16="http://schemas.microsoft.com/office/drawing/2014/main" id="{90918DE3-FF59-38D1-CB1A-BAF5BCC71272}"/>
              </a:ext>
            </a:extLst>
          </p:cNvPr>
          <p:cNvSpPr>
            <a:spLocks noChangeArrowheads="1"/>
          </p:cNvSpPr>
          <p:nvPr/>
        </p:nvSpPr>
        <p:spPr bwMode="blackWhite">
          <a:xfrm>
            <a:off x="3268664" y="2592388"/>
            <a:ext cx="6484937"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Defining the job and performance criteria</a:t>
            </a:r>
          </a:p>
        </p:txBody>
      </p:sp>
      <p:sp>
        <p:nvSpPr>
          <p:cNvPr id="2745353" name="Rectangle 9" descr="Tan01">
            <a:extLst>
              <a:ext uri="{FF2B5EF4-FFF2-40B4-BE49-F238E27FC236}">
                <a16:creationId xmlns:a16="http://schemas.microsoft.com/office/drawing/2014/main" id="{F47F0950-5929-E559-FE43-59AF6993A190}"/>
              </a:ext>
            </a:extLst>
          </p:cNvPr>
          <p:cNvSpPr>
            <a:spLocks noChangeArrowheads="1"/>
          </p:cNvSpPr>
          <p:nvPr/>
        </p:nvSpPr>
        <p:spPr bwMode="blackWhite">
          <a:xfrm>
            <a:off x="3268664" y="4000500"/>
            <a:ext cx="4198937"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Providing feedback session</a:t>
            </a:r>
          </a:p>
        </p:txBody>
      </p:sp>
      <p:grpSp>
        <p:nvGrpSpPr>
          <p:cNvPr id="3" name="Group 10">
            <a:extLst>
              <a:ext uri="{FF2B5EF4-FFF2-40B4-BE49-F238E27FC236}">
                <a16:creationId xmlns:a16="http://schemas.microsoft.com/office/drawing/2014/main" id="{D5E80092-D60F-66FD-B349-FBE456B58E5F}"/>
              </a:ext>
            </a:extLst>
          </p:cNvPr>
          <p:cNvGrpSpPr>
            <a:grpSpLocks/>
          </p:cNvGrpSpPr>
          <p:nvPr/>
        </p:nvGrpSpPr>
        <p:grpSpPr bwMode="auto">
          <a:xfrm>
            <a:off x="2628901" y="2643189"/>
            <a:ext cx="639763" cy="1044575"/>
            <a:chOff x="576" y="1008"/>
            <a:chExt cx="403" cy="658"/>
          </a:xfrm>
        </p:grpSpPr>
        <p:sp>
          <p:nvSpPr>
            <p:cNvPr id="14351" name="Freeform 11">
              <a:extLst>
                <a:ext uri="{FF2B5EF4-FFF2-40B4-BE49-F238E27FC236}">
                  <a16:creationId xmlns:a16="http://schemas.microsoft.com/office/drawing/2014/main" id="{C6048B84-8163-0F8C-F85B-75344904693C}"/>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4352" name="Oval 12">
              <a:extLst>
                <a:ext uri="{FF2B5EF4-FFF2-40B4-BE49-F238E27FC236}">
                  <a16:creationId xmlns:a16="http://schemas.microsoft.com/office/drawing/2014/main" id="{17A08112-B216-4752-231F-5E14C2599C9C}"/>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13">
            <a:extLst>
              <a:ext uri="{FF2B5EF4-FFF2-40B4-BE49-F238E27FC236}">
                <a16:creationId xmlns:a16="http://schemas.microsoft.com/office/drawing/2014/main" id="{2744AB30-BC67-A4E3-F2E5-F3F776A64668}"/>
              </a:ext>
            </a:extLst>
          </p:cNvPr>
          <p:cNvGrpSpPr>
            <a:grpSpLocks/>
          </p:cNvGrpSpPr>
          <p:nvPr/>
        </p:nvGrpSpPr>
        <p:grpSpPr bwMode="auto">
          <a:xfrm>
            <a:off x="2628901" y="3314701"/>
            <a:ext cx="639763" cy="1044575"/>
            <a:chOff x="576" y="1008"/>
            <a:chExt cx="403" cy="658"/>
          </a:xfrm>
        </p:grpSpPr>
        <p:sp>
          <p:nvSpPr>
            <p:cNvPr id="14349" name="Freeform 14">
              <a:extLst>
                <a:ext uri="{FF2B5EF4-FFF2-40B4-BE49-F238E27FC236}">
                  <a16:creationId xmlns:a16="http://schemas.microsoft.com/office/drawing/2014/main" id="{6383E055-B2F6-66E5-85F1-47442E754730}"/>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4350" name="Oval 15">
              <a:extLst>
                <a:ext uri="{FF2B5EF4-FFF2-40B4-BE49-F238E27FC236}">
                  <a16:creationId xmlns:a16="http://schemas.microsoft.com/office/drawing/2014/main" id="{1246B038-B5DB-F53E-0560-289375DEBA5E}"/>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pic>
        <p:nvPicPr>
          <p:cNvPr id="14348" name="Picture 16" descr="j0168230">
            <a:extLst>
              <a:ext uri="{FF2B5EF4-FFF2-40B4-BE49-F238E27FC236}">
                <a16:creationId xmlns:a16="http://schemas.microsoft.com/office/drawing/2014/main" id="{3A8D6197-419A-14EC-BA61-05DC3BB9B7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2988" y="3506789"/>
            <a:ext cx="2635250" cy="211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1E74225E-5C7D-40AB-2C29-E10CCFC5DC27}"/>
              </a:ext>
            </a:extLst>
          </p:cNvPr>
          <p:cNvSpPr/>
          <p:nvPr/>
        </p:nvSpPr>
        <p:spPr>
          <a:xfrm>
            <a:off x="548162" y="6358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AD15E1-044E-D1C9-A1EC-D62F1FD42E98}"/>
              </a:ext>
            </a:extLst>
          </p:cNvPr>
          <p:cNvSpPr txBox="1"/>
          <p:nvPr/>
        </p:nvSpPr>
        <p:spPr>
          <a:xfrm>
            <a:off x="759003" y="67642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3C82F13-F465-8F16-885C-7C0F891CCBD7}"/>
              </a:ext>
            </a:extLst>
          </p:cNvPr>
          <p:cNvSpPr txBox="1"/>
          <p:nvPr/>
        </p:nvSpPr>
        <p:spPr>
          <a:xfrm>
            <a:off x="820033" y="93223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8ED4032-54B4-C62C-2882-107BFE095C4B}"/>
              </a:ext>
            </a:extLst>
          </p:cNvPr>
          <p:cNvSpPr txBox="1"/>
          <p:nvPr/>
        </p:nvSpPr>
        <p:spPr>
          <a:xfrm>
            <a:off x="4709070" y="6306171"/>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9925229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45351"/>
                                        </p:tgtEl>
                                        <p:attrNameLst>
                                          <p:attrName>style.visibility</p:attrName>
                                        </p:attrNameLst>
                                      </p:cBhvr>
                                      <p:to>
                                        <p:strVal val="visible"/>
                                      </p:to>
                                    </p:set>
                                    <p:animEffect transition="in" filter="wipe(left)">
                                      <p:cBhvr>
                                        <p:cTn id="7" dur="500"/>
                                        <p:tgtEl>
                                          <p:spTgt spid="274535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745352"/>
                                        </p:tgtEl>
                                        <p:attrNameLst>
                                          <p:attrName>style.visibility</p:attrName>
                                        </p:attrNameLst>
                                      </p:cBhvr>
                                      <p:to>
                                        <p:strVal val="visible"/>
                                      </p:to>
                                    </p:set>
                                    <p:animEffect transition="in" filter="wipe(left)">
                                      <p:cBhvr>
                                        <p:cTn id="16" dur="500"/>
                                        <p:tgtEl>
                                          <p:spTgt spid="2745352"/>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745350"/>
                                        </p:tgtEl>
                                        <p:attrNameLst>
                                          <p:attrName>style.visibility</p:attrName>
                                        </p:attrNameLst>
                                      </p:cBhvr>
                                      <p:to>
                                        <p:strVal val="visible"/>
                                      </p:to>
                                    </p:set>
                                    <p:animEffect transition="in" filter="wipe(left)">
                                      <p:cBhvr>
                                        <p:cTn id="25" dur="1000"/>
                                        <p:tgtEl>
                                          <p:spTgt spid="2745350"/>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45353"/>
                                        </p:tgtEl>
                                        <p:attrNameLst>
                                          <p:attrName>style.visibility</p:attrName>
                                        </p:attrNameLst>
                                      </p:cBhvr>
                                      <p:to>
                                        <p:strVal val="visible"/>
                                      </p:to>
                                    </p:set>
                                    <p:animEffect transition="in" filter="wipe(left)">
                                      <p:cBhvr>
                                        <p:cTn id="34" dur="1000"/>
                                        <p:tgtEl>
                                          <p:spTgt spid="2745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5350" grpId="0"/>
      <p:bldP spid="2745351" grpId="0" animBg="1" autoUpdateAnimBg="0"/>
      <p:bldP spid="2745352" grpId="0"/>
      <p:bldP spid="274535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707886"/>
          </a:xfrm>
          <a:prstGeom prst="rect">
            <a:avLst/>
          </a:prstGeom>
          <a:noFill/>
        </p:spPr>
        <p:txBody>
          <a:bodyPr wrap="square" rtlCol="0">
            <a:spAutoFit/>
          </a:bodyPr>
          <a:lstStyle/>
          <a:p>
            <a:r>
              <a:rPr lang="en-US" sz="4000" dirty="0">
                <a:solidFill>
                  <a:srgbClr val="00B0F0"/>
                </a:solidFill>
                <a:latin typeface="Times New Roman" panose="02020603050405020304" pitchFamily="18" charset="0"/>
                <a:cs typeface="Times New Roman" panose="02020603050405020304" pitchFamily="18" charset="0"/>
              </a:rPr>
              <a:t>Designing the Appraisal Tool</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10541000" cy="392107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What to Measure?</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Work output (quality and quantity)</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Personal competencies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Goal (objective) achievement</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How to Measure?</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Generic dimensions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Actual job duties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Behavioral competencies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pic>
        <p:nvPicPr>
          <p:cNvPr id="2" name="Picture 16" descr="PE03726_">
            <a:extLst>
              <a:ext uri="{FF2B5EF4-FFF2-40B4-BE49-F238E27FC236}">
                <a16:creationId xmlns:a16="http://schemas.microsoft.com/office/drawing/2014/main" id="{AF328F1F-C706-A574-E26A-22F53949CC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9582" y="3279228"/>
            <a:ext cx="2330317" cy="2704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37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2450" name="Rectangle 2">
            <a:extLst>
              <a:ext uri="{FF2B5EF4-FFF2-40B4-BE49-F238E27FC236}">
                <a16:creationId xmlns:a16="http://schemas.microsoft.com/office/drawing/2014/main" id="{CA9741C7-DC16-EBDA-B9B5-057F4F8C3403}"/>
              </a:ext>
            </a:extLst>
          </p:cNvPr>
          <p:cNvSpPr>
            <a:spLocks noGrp="1" noChangeArrowheads="1"/>
          </p:cNvSpPr>
          <p:nvPr>
            <p:ph type="title"/>
          </p:nvPr>
        </p:nvSpPr>
        <p:spPr>
          <a:xfrm>
            <a:off x="2460975" y="760858"/>
            <a:ext cx="7297879" cy="560387"/>
          </a:xfrm>
        </p:spPr>
        <p:txBody>
          <a:bodyPr/>
          <a:lstStyle/>
          <a:p>
            <a:pPr algn="ctr" eaLnBrk="1" hangingPunct="1">
              <a:defRPr/>
            </a:pPr>
            <a:r>
              <a:rPr lang="en-US" sz="2800" dirty="0">
                <a:latin typeface="Times New Roman" panose="02020603050405020304" pitchFamily="18" charset="0"/>
                <a:cs typeface="Times New Roman" panose="02020603050405020304" pitchFamily="18" charset="0"/>
              </a:rPr>
              <a:t>Who Should Do the Appraising?</a:t>
            </a:r>
          </a:p>
        </p:txBody>
      </p:sp>
      <p:grpSp>
        <p:nvGrpSpPr>
          <p:cNvPr id="2" name="Group 17">
            <a:extLst>
              <a:ext uri="{FF2B5EF4-FFF2-40B4-BE49-F238E27FC236}">
                <a16:creationId xmlns:a16="http://schemas.microsoft.com/office/drawing/2014/main" id="{88F12C02-DA44-5C4D-4438-2CCC6635E2B3}"/>
              </a:ext>
            </a:extLst>
          </p:cNvPr>
          <p:cNvGrpSpPr>
            <a:grpSpLocks/>
          </p:cNvGrpSpPr>
          <p:nvPr/>
        </p:nvGrpSpPr>
        <p:grpSpPr bwMode="auto">
          <a:xfrm>
            <a:off x="2255839" y="1692275"/>
            <a:ext cx="7680325" cy="3473450"/>
            <a:chOff x="576" y="1066"/>
            <a:chExt cx="4608" cy="2188"/>
          </a:xfrm>
        </p:grpSpPr>
        <p:sp>
          <p:nvSpPr>
            <p:cNvPr id="38918" name="AutoShape 18" descr="grayfill01">
              <a:extLst>
                <a:ext uri="{FF2B5EF4-FFF2-40B4-BE49-F238E27FC236}">
                  <a16:creationId xmlns:a16="http://schemas.microsoft.com/office/drawing/2014/main" id="{DEA6FFD0-67A9-606D-C44D-4BBB649F5C65}"/>
                </a:ext>
              </a:extLst>
            </p:cNvPr>
            <p:cNvSpPr>
              <a:spLocks noChangeArrowheads="1"/>
            </p:cNvSpPr>
            <p:nvPr/>
          </p:nvSpPr>
          <p:spPr bwMode="auto">
            <a:xfrm>
              <a:off x="3918" y="1066"/>
              <a:ext cx="1266" cy="578"/>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Self-rating</a:t>
              </a:r>
            </a:p>
          </p:txBody>
        </p:sp>
        <p:sp>
          <p:nvSpPr>
            <p:cNvPr id="38919" name="AutoShape 19" descr="greenfill01">
              <a:extLst>
                <a:ext uri="{FF2B5EF4-FFF2-40B4-BE49-F238E27FC236}">
                  <a16:creationId xmlns:a16="http://schemas.microsoft.com/office/drawing/2014/main" id="{ECB2412D-ABCC-D47D-3E62-05E8896F5E09}"/>
                </a:ext>
              </a:extLst>
            </p:cNvPr>
            <p:cNvSpPr>
              <a:spLocks noChangeArrowheads="1"/>
            </p:cNvSpPr>
            <p:nvPr/>
          </p:nvSpPr>
          <p:spPr bwMode="auto">
            <a:xfrm>
              <a:off x="3918" y="1859"/>
              <a:ext cx="1266" cy="576"/>
            </a:xfrm>
            <a:prstGeom prst="roundRect">
              <a:avLst>
                <a:gd name="adj" fmla="val 16667"/>
              </a:avLst>
            </a:prstGeom>
            <a:blipFill dpi="0" rotWithShape="1">
              <a:blip r:embed="rId4"/>
              <a:srcRect/>
              <a:stretch>
                <a:fillRect/>
              </a:stretch>
            </a:blipFill>
            <a:ln w="57150" algn="ctr">
              <a:solidFill>
                <a:srgbClr val="74D274"/>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Subordinates</a:t>
              </a:r>
            </a:p>
          </p:txBody>
        </p:sp>
        <p:sp>
          <p:nvSpPr>
            <p:cNvPr id="38920" name="AutoShape 20" descr="bluefill01">
              <a:extLst>
                <a:ext uri="{FF2B5EF4-FFF2-40B4-BE49-F238E27FC236}">
                  <a16:creationId xmlns:a16="http://schemas.microsoft.com/office/drawing/2014/main" id="{593495C1-148A-E7E3-CCEE-F5A68AF56FEB}"/>
                </a:ext>
              </a:extLst>
            </p:cNvPr>
            <p:cNvSpPr>
              <a:spLocks noChangeArrowheads="1"/>
            </p:cNvSpPr>
            <p:nvPr/>
          </p:nvSpPr>
          <p:spPr bwMode="auto">
            <a:xfrm>
              <a:off x="3918" y="2667"/>
              <a:ext cx="1266" cy="578"/>
            </a:xfrm>
            <a:prstGeom prst="roundRect">
              <a:avLst>
                <a:gd name="adj" fmla="val 16667"/>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360-degree feedback</a:t>
              </a:r>
            </a:p>
          </p:txBody>
        </p:sp>
        <p:cxnSp>
          <p:nvCxnSpPr>
            <p:cNvPr id="38921" name="AutoShape 21">
              <a:extLst>
                <a:ext uri="{FF2B5EF4-FFF2-40B4-BE49-F238E27FC236}">
                  <a16:creationId xmlns:a16="http://schemas.microsoft.com/office/drawing/2014/main" id="{B69BF988-49AC-97AA-CBA8-82CF562D5039}"/>
                </a:ext>
              </a:extLst>
            </p:cNvPr>
            <p:cNvCxnSpPr>
              <a:cxnSpLocks noChangeShapeType="1"/>
              <a:stCxn id="38924" idx="7"/>
              <a:endCxn id="38918" idx="1"/>
            </p:cNvCxnSpPr>
            <p:nvPr/>
          </p:nvCxnSpPr>
          <p:spPr bwMode="auto">
            <a:xfrm rot="-5400000">
              <a:off x="3424" y="1379"/>
              <a:ext cx="518" cy="470"/>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2" name="AutoShape 22">
              <a:extLst>
                <a:ext uri="{FF2B5EF4-FFF2-40B4-BE49-F238E27FC236}">
                  <a16:creationId xmlns:a16="http://schemas.microsoft.com/office/drawing/2014/main" id="{F787EC49-2A01-70C6-8EF8-A5654A4D5DD3}"/>
                </a:ext>
              </a:extLst>
            </p:cNvPr>
            <p:cNvCxnSpPr>
              <a:cxnSpLocks noChangeShapeType="1"/>
              <a:stCxn id="38924" idx="6"/>
              <a:endCxn id="38919" idx="1"/>
            </p:cNvCxnSpPr>
            <p:nvPr/>
          </p:nvCxnSpPr>
          <p:spPr bwMode="auto">
            <a:xfrm flipV="1">
              <a:off x="3686" y="2147"/>
              <a:ext cx="232"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8923" name="AutoShape 23">
              <a:extLst>
                <a:ext uri="{FF2B5EF4-FFF2-40B4-BE49-F238E27FC236}">
                  <a16:creationId xmlns:a16="http://schemas.microsoft.com/office/drawing/2014/main" id="{7AF163CD-3B74-B504-2D53-84B83B3DA332}"/>
                </a:ext>
              </a:extLst>
            </p:cNvPr>
            <p:cNvCxnSpPr>
              <a:cxnSpLocks noChangeShapeType="1"/>
              <a:stCxn id="38924" idx="5"/>
              <a:endCxn id="38920" idx="1"/>
            </p:cNvCxnSpPr>
            <p:nvPr/>
          </p:nvCxnSpPr>
          <p:spPr bwMode="auto">
            <a:xfrm rot="16200000" flipH="1">
              <a:off x="3416" y="2454"/>
              <a:ext cx="534" cy="470"/>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8924" name="Oval 24">
              <a:extLst>
                <a:ext uri="{FF2B5EF4-FFF2-40B4-BE49-F238E27FC236}">
                  <a16:creationId xmlns:a16="http://schemas.microsoft.com/office/drawing/2014/main" id="{7FA9B2DE-76C7-800E-65E1-22D7D63014E4}"/>
                </a:ext>
              </a:extLst>
            </p:cNvPr>
            <p:cNvSpPr>
              <a:spLocks noChangeArrowheads="1"/>
            </p:cNvSpPr>
            <p:nvPr/>
          </p:nvSpPr>
          <p:spPr bwMode="auto">
            <a:xfrm>
              <a:off x="2059" y="1760"/>
              <a:ext cx="1627" cy="775"/>
            </a:xfrm>
            <a:prstGeom prst="ellipse">
              <a:avLst/>
            </a:prstGeom>
            <a:gradFill rotWithShape="1">
              <a:gsLst>
                <a:gs pos="0">
                  <a:srgbClr val="0099CC"/>
                </a:gs>
                <a:gs pos="100000">
                  <a:srgbClr val="006B8E"/>
                </a:gs>
              </a:gsLst>
              <a:lin ang="5400000" scaled="1"/>
            </a:gradFill>
            <a:ln w="38100" algn="ctr">
              <a:solidFill>
                <a:srgbClr val="336699"/>
              </a:solidFill>
              <a:round/>
              <a:headEnd/>
              <a:tailEnd/>
            </a:ln>
          </p:spPr>
          <p:txBody>
            <a:bodyPr lIns="0" r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2400" b="1">
                  <a:solidFill>
                    <a:schemeClr val="bg1"/>
                  </a:solidFill>
                </a:rPr>
                <a:t>Potential Appraisers</a:t>
              </a:r>
            </a:p>
          </p:txBody>
        </p:sp>
        <p:sp>
          <p:nvSpPr>
            <p:cNvPr id="38925" name="AutoShape 25" descr="redfill01">
              <a:extLst>
                <a:ext uri="{FF2B5EF4-FFF2-40B4-BE49-F238E27FC236}">
                  <a16:creationId xmlns:a16="http://schemas.microsoft.com/office/drawing/2014/main" id="{60A8EB0B-A8CA-4D7F-1EE0-9115B8AAF763}"/>
                </a:ext>
              </a:extLst>
            </p:cNvPr>
            <p:cNvSpPr>
              <a:spLocks noChangeArrowheads="1"/>
            </p:cNvSpPr>
            <p:nvPr/>
          </p:nvSpPr>
          <p:spPr bwMode="auto">
            <a:xfrm>
              <a:off x="576" y="1075"/>
              <a:ext cx="1267" cy="578"/>
            </a:xfrm>
            <a:prstGeom prst="roundRect">
              <a:avLst>
                <a:gd name="adj" fmla="val 16667"/>
              </a:avLst>
            </a:prstGeom>
            <a:blipFill dpi="0" rotWithShape="1">
              <a:blip r:embed="rId6"/>
              <a:srcRect/>
              <a:stretch>
                <a:fillRect/>
              </a:stretch>
            </a:blipFill>
            <a:ln w="57150" algn="ctr">
              <a:solidFill>
                <a:srgbClr val="F27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Immediate supervisor</a:t>
              </a:r>
            </a:p>
          </p:txBody>
        </p:sp>
        <p:sp>
          <p:nvSpPr>
            <p:cNvPr id="38926" name="AutoShape 26" descr="brownfill01">
              <a:extLst>
                <a:ext uri="{FF2B5EF4-FFF2-40B4-BE49-F238E27FC236}">
                  <a16:creationId xmlns:a16="http://schemas.microsoft.com/office/drawing/2014/main" id="{442F19B2-38D5-B832-922E-251C6EBEE604}"/>
                </a:ext>
              </a:extLst>
            </p:cNvPr>
            <p:cNvSpPr>
              <a:spLocks noChangeArrowheads="1"/>
            </p:cNvSpPr>
            <p:nvPr/>
          </p:nvSpPr>
          <p:spPr bwMode="auto">
            <a:xfrm>
              <a:off x="576" y="1859"/>
              <a:ext cx="1267" cy="576"/>
            </a:xfrm>
            <a:prstGeom prst="roundRect">
              <a:avLst>
                <a:gd name="adj" fmla="val 16667"/>
              </a:avLst>
            </a:prstGeom>
            <a:blipFill dpi="0" rotWithShape="1">
              <a:blip r:embed="rId7"/>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Peers</a:t>
              </a:r>
            </a:p>
          </p:txBody>
        </p:sp>
        <p:sp>
          <p:nvSpPr>
            <p:cNvPr id="38927" name="AutoShape 27" descr="purplefill01">
              <a:extLst>
                <a:ext uri="{FF2B5EF4-FFF2-40B4-BE49-F238E27FC236}">
                  <a16:creationId xmlns:a16="http://schemas.microsoft.com/office/drawing/2014/main" id="{FD712629-A18A-AAC5-72D3-A1183894F427}"/>
                </a:ext>
              </a:extLst>
            </p:cNvPr>
            <p:cNvSpPr>
              <a:spLocks noChangeArrowheads="1"/>
            </p:cNvSpPr>
            <p:nvPr/>
          </p:nvSpPr>
          <p:spPr bwMode="auto">
            <a:xfrm>
              <a:off x="576" y="2676"/>
              <a:ext cx="1267" cy="578"/>
            </a:xfrm>
            <a:prstGeom prst="roundRect">
              <a:avLst>
                <a:gd name="adj" fmla="val 16667"/>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Rating </a:t>
              </a:r>
              <a:br>
                <a:rPr lang="en-US" altLang="en-US" sz="1800">
                  <a:latin typeface="Franklin Gothic Medium" panose="020B0603020102020204" pitchFamily="34" charset="0"/>
                </a:rPr>
              </a:br>
              <a:r>
                <a:rPr lang="en-US" altLang="en-US" sz="1800">
                  <a:latin typeface="Franklin Gothic Medium" panose="020B0603020102020204" pitchFamily="34" charset="0"/>
                </a:rPr>
                <a:t>committee</a:t>
              </a:r>
            </a:p>
          </p:txBody>
        </p:sp>
        <p:cxnSp>
          <p:nvCxnSpPr>
            <p:cNvPr id="38928" name="AutoShape 28">
              <a:extLst>
                <a:ext uri="{FF2B5EF4-FFF2-40B4-BE49-F238E27FC236}">
                  <a16:creationId xmlns:a16="http://schemas.microsoft.com/office/drawing/2014/main" id="{EED26391-0666-E6AA-2DE5-5C0AF33A1955}"/>
                </a:ext>
              </a:extLst>
            </p:cNvPr>
            <p:cNvCxnSpPr>
              <a:cxnSpLocks noChangeShapeType="1"/>
              <a:stCxn id="38924" idx="1"/>
              <a:endCxn id="38925" idx="3"/>
            </p:cNvCxnSpPr>
            <p:nvPr/>
          </p:nvCxnSpPr>
          <p:spPr bwMode="auto">
            <a:xfrm rot="5400000" flipH="1">
              <a:off x="1815" y="1392"/>
              <a:ext cx="509" cy="454"/>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9" name="AutoShape 29">
              <a:extLst>
                <a:ext uri="{FF2B5EF4-FFF2-40B4-BE49-F238E27FC236}">
                  <a16:creationId xmlns:a16="http://schemas.microsoft.com/office/drawing/2014/main" id="{25B75DBD-B506-6701-F94E-BBF2D7A5C336}"/>
                </a:ext>
              </a:extLst>
            </p:cNvPr>
            <p:cNvCxnSpPr>
              <a:cxnSpLocks noChangeShapeType="1"/>
              <a:stCxn id="38924" idx="2"/>
              <a:endCxn id="38926" idx="3"/>
            </p:cNvCxnSpPr>
            <p:nvPr/>
          </p:nvCxnSpPr>
          <p:spPr bwMode="auto">
            <a:xfrm flipH="1" flipV="1">
              <a:off x="1843" y="2147"/>
              <a:ext cx="216"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8930" name="AutoShape 30">
              <a:extLst>
                <a:ext uri="{FF2B5EF4-FFF2-40B4-BE49-F238E27FC236}">
                  <a16:creationId xmlns:a16="http://schemas.microsoft.com/office/drawing/2014/main" id="{215A116A-E9BF-6CA9-F249-9BEC9C3046A2}"/>
                </a:ext>
              </a:extLst>
            </p:cNvPr>
            <p:cNvCxnSpPr>
              <a:cxnSpLocks noChangeShapeType="1"/>
              <a:stCxn id="38924" idx="3"/>
              <a:endCxn id="38927" idx="3"/>
            </p:cNvCxnSpPr>
            <p:nvPr/>
          </p:nvCxnSpPr>
          <p:spPr bwMode="auto">
            <a:xfrm rot="5400000">
              <a:off x="1798" y="2467"/>
              <a:ext cx="543" cy="454"/>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C0AD1162-D972-3F8F-5669-61119369B2D4}"/>
              </a:ext>
            </a:extLst>
          </p:cNvPr>
          <p:cNvSpPr/>
          <p:nvPr/>
        </p:nvSpPr>
        <p:spPr>
          <a:xfrm>
            <a:off x="784648" y="6200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5602BEE9-46E1-8B1F-55B3-7E9D728A7D25}"/>
              </a:ext>
            </a:extLst>
          </p:cNvPr>
          <p:cNvSpPr txBox="1"/>
          <p:nvPr/>
        </p:nvSpPr>
        <p:spPr>
          <a:xfrm>
            <a:off x="995489" y="660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1B81D32-55E8-4EBA-07F0-E1B8293E66D0}"/>
              </a:ext>
            </a:extLst>
          </p:cNvPr>
          <p:cNvSpPr txBox="1"/>
          <p:nvPr/>
        </p:nvSpPr>
        <p:spPr>
          <a:xfrm>
            <a:off x="1056519" y="9164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B093EB8-4E4B-DDAB-827A-CF9BB04CA66D}"/>
              </a:ext>
            </a:extLst>
          </p:cNvPr>
          <p:cNvSpPr txBox="1"/>
          <p:nvPr/>
        </p:nvSpPr>
        <p:spPr>
          <a:xfrm>
            <a:off x="4787900" y="6180042"/>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3400078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3778" name="Rectangle 2">
            <a:extLst>
              <a:ext uri="{FF2B5EF4-FFF2-40B4-BE49-F238E27FC236}">
                <a16:creationId xmlns:a16="http://schemas.microsoft.com/office/drawing/2014/main" id="{FD44A390-A636-1AAA-29D2-E5B17BEDF231}"/>
              </a:ext>
            </a:extLst>
          </p:cNvPr>
          <p:cNvSpPr>
            <a:spLocks noGrp="1" noChangeArrowheads="1"/>
          </p:cNvSpPr>
          <p:nvPr>
            <p:ph type="title"/>
          </p:nvPr>
        </p:nvSpPr>
        <p:spPr>
          <a:xfrm>
            <a:off x="2159882" y="365125"/>
            <a:ext cx="6905297" cy="1325563"/>
          </a:xfrm>
        </p:spPr>
        <p:txBody>
          <a:bodyPr>
            <a:normAutofit/>
          </a:bodyPr>
          <a:lstStyle/>
          <a:p>
            <a:pPr eaLnBrk="1" hangingPunct="1">
              <a:defRPr/>
            </a:pPr>
            <a:r>
              <a:rPr lang="en-US" sz="4000" dirty="0">
                <a:latin typeface="Times New Roman" panose="02020603050405020304" pitchFamily="18" charset="0"/>
                <a:cs typeface="Times New Roman" panose="02020603050405020304" pitchFamily="18" charset="0"/>
              </a:rPr>
              <a:t>Performance Appraisal Methods</a:t>
            </a:r>
          </a:p>
        </p:txBody>
      </p:sp>
      <p:grpSp>
        <p:nvGrpSpPr>
          <p:cNvPr id="2" name="Group 3">
            <a:extLst>
              <a:ext uri="{FF2B5EF4-FFF2-40B4-BE49-F238E27FC236}">
                <a16:creationId xmlns:a16="http://schemas.microsoft.com/office/drawing/2014/main" id="{97F5574E-E86F-7E65-4012-6FB61773174B}"/>
              </a:ext>
            </a:extLst>
          </p:cNvPr>
          <p:cNvGrpSpPr>
            <a:grpSpLocks/>
          </p:cNvGrpSpPr>
          <p:nvPr/>
        </p:nvGrpSpPr>
        <p:grpSpPr bwMode="auto">
          <a:xfrm>
            <a:off x="2263775" y="1549401"/>
            <a:ext cx="782638" cy="1044575"/>
            <a:chOff x="576" y="1008"/>
            <a:chExt cx="403" cy="658"/>
          </a:xfrm>
        </p:grpSpPr>
        <p:sp>
          <p:nvSpPr>
            <p:cNvPr id="16428" name="Freeform 4">
              <a:extLst>
                <a:ext uri="{FF2B5EF4-FFF2-40B4-BE49-F238E27FC236}">
                  <a16:creationId xmlns:a16="http://schemas.microsoft.com/office/drawing/2014/main" id="{4A3134CF-CF6A-4395-58F3-A203E7AFBB85}"/>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9" name="Oval 5">
              <a:extLst>
                <a:ext uri="{FF2B5EF4-FFF2-40B4-BE49-F238E27FC236}">
                  <a16:creationId xmlns:a16="http://schemas.microsoft.com/office/drawing/2014/main" id="{870A4700-F975-9419-6DA2-7A604770F074}"/>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grpSp>
        <p:nvGrpSpPr>
          <p:cNvPr id="3" name="Group 6">
            <a:extLst>
              <a:ext uri="{FF2B5EF4-FFF2-40B4-BE49-F238E27FC236}">
                <a16:creationId xmlns:a16="http://schemas.microsoft.com/office/drawing/2014/main" id="{7A74CE84-ADEA-1F12-C9CD-BEA7C730C620}"/>
              </a:ext>
            </a:extLst>
          </p:cNvPr>
          <p:cNvGrpSpPr>
            <a:grpSpLocks/>
          </p:cNvGrpSpPr>
          <p:nvPr/>
        </p:nvGrpSpPr>
        <p:grpSpPr bwMode="auto">
          <a:xfrm>
            <a:off x="2263775" y="2241551"/>
            <a:ext cx="782638" cy="1044575"/>
            <a:chOff x="581" y="1757"/>
            <a:chExt cx="403" cy="658"/>
          </a:xfrm>
        </p:grpSpPr>
        <p:sp>
          <p:nvSpPr>
            <p:cNvPr id="16426" name="Freeform 7">
              <a:extLst>
                <a:ext uri="{FF2B5EF4-FFF2-40B4-BE49-F238E27FC236}">
                  <a16:creationId xmlns:a16="http://schemas.microsoft.com/office/drawing/2014/main" id="{9CAC18C3-1485-696F-4DFA-AF7C555BA7EC}"/>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7" name="Oval 8">
              <a:extLst>
                <a:ext uri="{FF2B5EF4-FFF2-40B4-BE49-F238E27FC236}">
                  <a16:creationId xmlns:a16="http://schemas.microsoft.com/office/drawing/2014/main" id="{BD3D5C2D-B5C6-E69B-076B-6417942F276B}"/>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9">
            <a:extLst>
              <a:ext uri="{FF2B5EF4-FFF2-40B4-BE49-F238E27FC236}">
                <a16:creationId xmlns:a16="http://schemas.microsoft.com/office/drawing/2014/main" id="{5F83D2E2-51C9-7045-F14E-0AFC6ABAF7C7}"/>
              </a:ext>
            </a:extLst>
          </p:cNvPr>
          <p:cNvGrpSpPr>
            <a:grpSpLocks/>
          </p:cNvGrpSpPr>
          <p:nvPr/>
        </p:nvGrpSpPr>
        <p:grpSpPr bwMode="auto">
          <a:xfrm>
            <a:off x="2263775" y="2190751"/>
            <a:ext cx="782638" cy="1725613"/>
            <a:chOff x="581" y="2045"/>
            <a:chExt cx="403" cy="1037"/>
          </a:xfrm>
        </p:grpSpPr>
        <p:sp>
          <p:nvSpPr>
            <p:cNvPr id="16424" name="Freeform 10">
              <a:extLst>
                <a:ext uri="{FF2B5EF4-FFF2-40B4-BE49-F238E27FC236}">
                  <a16:creationId xmlns:a16="http://schemas.microsoft.com/office/drawing/2014/main" id="{BB0B193E-68F6-CE4D-C8FF-2C7B1B6A0A2B}"/>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5" name="Oval 11">
              <a:extLst>
                <a:ext uri="{FF2B5EF4-FFF2-40B4-BE49-F238E27FC236}">
                  <a16:creationId xmlns:a16="http://schemas.microsoft.com/office/drawing/2014/main" id="{FADD0AFE-A42C-E98C-BE10-E142435CECB1}"/>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 name="Group 12">
            <a:extLst>
              <a:ext uri="{FF2B5EF4-FFF2-40B4-BE49-F238E27FC236}">
                <a16:creationId xmlns:a16="http://schemas.microsoft.com/office/drawing/2014/main" id="{6F9A8519-FB1C-A36D-7825-67B03C25929C}"/>
              </a:ext>
            </a:extLst>
          </p:cNvPr>
          <p:cNvGrpSpPr>
            <a:grpSpLocks/>
          </p:cNvGrpSpPr>
          <p:nvPr/>
        </p:nvGrpSpPr>
        <p:grpSpPr bwMode="auto">
          <a:xfrm>
            <a:off x="2259014" y="2833688"/>
            <a:ext cx="782637" cy="1725612"/>
            <a:chOff x="581" y="2045"/>
            <a:chExt cx="403" cy="1037"/>
          </a:xfrm>
        </p:grpSpPr>
        <p:sp>
          <p:nvSpPr>
            <p:cNvPr id="16422" name="Freeform 13">
              <a:extLst>
                <a:ext uri="{FF2B5EF4-FFF2-40B4-BE49-F238E27FC236}">
                  <a16:creationId xmlns:a16="http://schemas.microsoft.com/office/drawing/2014/main" id="{B988D63D-5D00-DB99-E8F4-BF18A2B82CE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3" name="Oval 14">
              <a:extLst>
                <a:ext uri="{FF2B5EF4-FFF2-40B4-BE49-F238E27FC236}">
                  <a16:creationId xmlns:a16="http://schemas.microsoft.com/office/drawing/2014/main" id="{C3E0ABE4-5ACA-1524-68B6-BCFD79C60643}"/>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grpSp>
        <p:nvGrpSpPr>
          <p:cNvPr id="6" name="Group 15">
            <a:extLst>
              <a:ext uri="{FF2B5EF4-FFF2-40B4-BE49-F238E27FC236}">
                <a16:creationId xmlns:a16="http://schemas.microsoft.com/office/drawing/2014/main" id="{C004117D-020E-26B3-8C89-06C8F89139D3}"/>
              </a:ext>
            </a:extLst>
          </p:cNvPr>
          <p:cNvGrpSpPr>
            <a:grpSpLocks/>
          </p:cNvGrpSpPr>
          <p:nvPr/>
        </p:nvGrpSpPr>
        <p:grpSpPr bwMode="auto">
          <a:xfrm>
            <a:off x="2255839" y="3441701"/>
            <a:ext cx="782637" cy="1725613"/>
            <a:chOff x="581" y="2045"/>
            <a:chExt cx="403" cy="1037"/>
          </a:xfrm>
        </p:grpSpPr>
        <p:sp>
          <p:nvSpPr>
            <p:cNvPr id="16420" name="Freeform 16">
              <a:extLst>
                <a:ext uri="{FF2B5EF4-FFF2-40B4-BE49-F238E27FC236}">
                  <a16:creationId xmlns:a16="http://schemas.microsoft.com/office/drawing/2014/main" id="{15CB7024-19A1-16A9-3DF0-38294DC38CE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21" name="Oval 17">
              <a:extLst>
                <a:ext uri="{FF2B5EF4-FFF2-40B4-BE49-F238E27FC236}">
                  <a16:creationId xmlns:a16="http://schemas.microsoft.com/office/drawing/2014/main" id="{85EAA68D-FE13-385A-4341-277EB1A5B8AD}"/>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5</a:t>
              </a:r>
            </a:p>
          </p:txBody>
        </p:sp>
      </p:grpSp>
      <p:sp>
        <p:nvSpPr>
          <p:cNvPr id="2763794" name="Rectangle 18">
            <a:extLst>
              <a:ext uri="{FF2B5EF4-FFF2-40B4-BE49-F238E27FC236}">
                <a16:creationId xmlns:a16="http://schemas.microsoft.com/office/drawing/2014/main" id="{87289220-26FC-AC0E-2328-B90401A14531}"/>
              </a:ext>
            </a:extLst>
          </p:cNvPr>
          <p:cNvSpPr>
            <a:spLocks noChangeArrowheads="1"/>
          </p:cNvSpPr>
          <p:nvPr/>
        </p:nvSpPr>
        <p:spPr bwMode="blackWhite">
          <a:xfrm>
            <a:off x="2962275" y="2921001"/>
            <a:ext cx="2401888"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Alternation ranking</a:t>
            </a:r>
          </a:p>
        </p:txBody>
      </p:sp>
      <p:sp>
        <p:nvSpPr>
          <p:cNvPr id="2763795" name="Rectangle 19">
            <a:extLst>
              <a:ext uri="{FF2B5EF4-FFF2-40B4-BE49-F238E27FC236}">
                <a16:creationId xmlns:a16="http://schemas.microsoft.com/office/drawing/2014/main" id="{2B0D6FAE-9424-3A29-7AF5-4F4BB55C2083}"/>
              </a:ext>
            </a:extLst>
          </p:cNvPr>
          <p:cNvSpPr>
            <a:spLocks noChangeArrowheads="1"/>
          </p:cNvSpPr>
          <p:nvPr/>
        </p:nvSpPr>
        <p:spPr bwMode="blackWhite">
          <a:xfrm>
            <a:off x="2962275" y="2273301"/>
            <a:ext cx="2401888"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a:t>Graphic rating scale</a:t>
            </a:r>
          </a:p>
        </p:txBody>
      </p:sp>
      <p:sp>
        <p:nvSpPr>
          <p:cNvPr id="2763796" name="Rectangle 20">
            <a:extLst>
              <a:ext uri="{FF2B5EF4-FFF2-40B4-BE49-F238E27FC236}">
                <a16:creationId xmlns:a16="http://schemas.microsoft.com/office/drawing/2014/main" id="{6088D816-4BD4-87C9-50FE-5AF0C89C124D}"/>
              </a:ext>
            </a:extLst>
          </p:cNvPr>
          <p:cNvSpPr>
            <a:spLocks noChangeArrowheads="1"/>
          </p:cNvSpPr>
          <p:nvPr/>
        </p:nvSpPr>
        <p:spPr bwMode="blackWhite">
          <a:xfrm>
            <a:off x="2962275" y="3562350"/>
            <a:ext cx="2401888"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Paired comparison</a:t>
            </a:r>
          </a:p>
        </p:txBody>
      </p:sp>
      <p:sp>
        <p:nvSpPr>
          <p:cNvPr id="2763797" name="Rectangle 21">
            <a:extLst>
              <a:ext uri="{FF2B5EF4-FFF2-40B4-BE49-F238E27FC236}">
                <a16:creationId xmlns:a16="http://schemas.microsoft.com/office/drawing/2014/main" id="{84AEE43F-3BAB-D923-1CA4-CE7FE2AEDAFC}"/>
              </a:ext>
            </a:extLst>
          </p:cNvPr>
          <p:cNvSpPr>
            <a:spLocks noChangeArrowheads="1"/>
          </p:cNvSpPr>
          <p:nvPr/>
        </p:nvSpPr>
        <p:spPr bwMode="blackWhite">
          <a:xfrm>
            <a:off x="2957514" y="4202114"/>
            <a:ext cx="2401887"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Forced distribution</a:t>
            </a:r>
          </a:p>
        </p:txBody>
      </p:sp>
      <p:sp>
        <p:nvSpPr>
          <p:cNvPr id="2763798" name="Rectangle 22">
            <a:extLst>
              <a:ext uri="{FF2B5EF4-FFF2-40B4-BE49-F238E27FC236}">
                <a16:creationId xmlns:a16="http://schemas.microsoft.com/office/drawing/2014/main" id="{70C27BA4-A325-F7F0-BDEB-79E3645673C8}"/>
              </a:ext>
            </a:extLst>
          </p:cNvPr>
          <p:cNvSpPr>
            <a:spLocks noChangeArrowheads="1"/>
          </p:cNvSpPr>
          <p:nvPr/>
        </p:nvSpPr>
        <p:spPr bwMode="blackWhite">
          <a:xfrm>
            <a:off x="2954339" y="4816475"/>
            <a:ext cx="2401887"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Critical incident</a:t>
            </a:r>
          </a:p>
        </p:txBody>
      </p:sp>
      <p:grpSp>
        <p:nvGrpSpPr>
          <p:cNvPr id="7" name="Group 23">
            <a:extLst>
              <a:ext uri="{FF2B5EF4-FFF2-40B4-BE49-F238E27FC236}">
                <a16:creationId xmlns:a16="http://schemas.microsoft.com/office/drawing/2014/main" id="{CF884B13-AC71-6FF9-099B-C20D66BB5BFF}"/>
              </a:ext>
            </a:extLst>
          </p:cNvPr>
          <p:cNvGrpSpPr>
            <a:grpSpLocks/>
          </p:cNvGrpSpPr>
          <p:nvPr/>
        </p:nvGrpSpPr>
        <p:grpSpPr bwMode="auto">
          <a:xfrm>
            <a:off x="5738813" y="1549401"/>
            <a:ext cx="690562" cy="1044575"/>
            <a:chOff x="576" y="1008"/>
            <a:chExt cx="403" cy="658"/>
          </a:xfrm>
        </p:grpSpPr>
        <p:sp>
          <p:nvSpPr>
            <p:cNvPr id="16418" name="Freeform 24">
              <a:extLst>
                <a:ext uri="{FF2B5EF4-FFF2-40B4-BE49-F238E27FC236}">
                  <a16:creationId xmlns:a16="http://schemas.microsoft.com/office/drawing/2014/main" id="{8DA99FC8-9B31-DF46-BAB1-011316FAF51B}"/>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9" name="Oval 25">
              <a:extLst>
                <a:ext uri="{FF2B5EF4-FFF2-40B4-BE49-F238E27FC236}">
                  <a16:creationId xmlns:a16="http://schemas.microsoft.com/office/drawing/2014/main" id="{42379F1B-8C44-8696-1774-686015C54057}"/>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6</a:t>
              </a:r>
            </a:p>
          </p:txBody>
        </p:sp>
      </p:grpSp>
      <p:grpSp>
        <p:nvGrpSpPr>
          <p:cNvPr id="8" name="Group 26">
            <a:extLst>
              <a:ext uri="{FF2B5EF4-FFF2-40B4-BE49-F238E27FC236}">
                <a16:creationId xmlns:a16="http://schemas.microsoft.com/office/drawing/2014/main" id="{6B049462-B687-9324-8B01-5333D512FBBC}"/>
              </a:ext>
            </a:extLst>
          </p:cNvPr>
          <p:cNvGrpSpPr>
            <a:grpSpLocks/>
          </p:cNvGrpSpPr>
          <p:nvPr/>
        </p:nvGrpSpPr>
        <p:grpSpPr bwMode="auto">
          <a:xfrm>
            <a:off x="5738813" y="2241551"/>
            <a:ext cx="690562" cy="1044575"/>
            <a:chOff x="581" y="1757"/>
            <a:chExt cx="403" cy="658"/>
          </a:xfrm>
        </p:grpSpPr>
        <p:sp>
          <p:nvSpPr>
            <p:cNvPr id="16416" name="Freeform 27">
              <a:extLst>
                <a:ext uri="{FF2B5EF4-FFF2-40B4-BE49-F238E27FC236}">
                  <a16:creationId xmlns:a16="http://schemas.microsoft.com/office/drawing/2014/main" id="{C3CC91BE-4CAD-B82E-9F94-B31BC18E4DB6}"/>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7" name="Oval 28">
              <a:extLst>
                <a:ext uri="{FF2B5EF4-FFF2-40B4-BE49-F238E27FC236}">
                  <a16:creationId xmlns:a16="http://schemas.microsoft.com/office/drawing/2014/main" id="{B5EA44D9-79C6-B298-54CD-692F3EE905FE}"/>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7</a:t>
              </a:r>
            </a:p>
          </p:txBody>
        </p:sp>
      </p:grpSp>
      <p:grpSp>
        <p:nvGrpSpPr>
          <p:cNvPr id="9" name="Group 29">
            <a:extLst>
              <a:ext uri="{FF2B5EF4-FFF2-40B4-BE49-F238E27FC236}">
                <a16:creationId xmlns:a16="http://schemas.microsoft.com/office/drawing/2014/main" id="{DFCE5D6B-F175-DFFF-C6D6-66C03689E87F}"/>
              </a:ext>
            </a:extLst>
          </p:cNvPr>
          <p:cNvGrpSpPr>
            <a:grpSpLocks/>
          </p:cNvGrpSpPr>
          <p:nvPr/>
        </p:nvGrpSpPr>
        <p:grpSpPr bwMode="auto">
          <a:xfrm>
            <a:off x="5738813" y="2190751"/>
            <a:ext cx="690562" cy="1725613"/>
            <a:chOff x="581" y="2045"/>
            <a:chExt cx="403" cy="1037"/>
          </a:xfrm>
        </p:grpSpPr>
        <p:sp>
          <p:nvSpPr>
            <p:cNvPr id="16414" name="Freeform 30">
              <a:extLst>
                <a:ext uri="{FF2B5EF4-FFF2-40B4-BE49-F238E27FC236}">
                  <a16:creationId xmlns:a16="http://schemas.microsoft.com/office/drawing/2014/main" id="{3800A722-6291-FBCF-581B-85EF3EA734A4}"/>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5" name="Oval 31">
              <a:extLst>
                <a:ext uri="{FF2B5EF4-FFF2-40B4-BE49-F238E27FC236}">
                  <a16:creationId xmlns:a16="http://schemas.microsoft.com/office/drawing/2014/main" id="{921494CE-AEF8-8AF8-932F-90E7D7408455}"/>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8</a:t>
              </a:r>
            </a:p>
          </p:txBody>
        </p:sp>
      </p:grpSp>
      <p:grpSp>
        <p:nvGrpSpPr>
          <p:cNvPr id="10" name="Group 32">
            <a:extLst>
              <a:ext uri="{FF2B5EF4-FFF2-40B4-BE49-F238E27FC236}">
                <a16:creationId xmlns:a16="http://schemas.microsoft.com/office/drawing/2014/main" id="{40CC4098-C116-DF57-8B51-7C5F6306D9E3}"/>
              </a:ext>
            </a:extLst>
          </p:cNvPr>
          <p:cNvGrpSpPr>
            <a:grpSpLocks/>
          </p:cNvGrpSpPr>
          <p:nvPr/>
        </p:nvGrpSpPr>
        <p:grpSpPr bwMode="auto">
          <a:xfrm>
            <a:off x="5734051" y="2833688"/>
            <a:ext cx="690563" cy="1725612"/>
            <a:chOff x="581" y="2045"/>
            <a:chExt cx="403" cy="1037"/>
          </a:xfrm>
        </p:grpSpPr>
        <p:sp>
          <p:nvSpPr>
            <p:cNvPr id="16412" name="Freeform 33">
              <a:extLst>
                <a:ext uri="{FF2B5EF4-FFF2-40B4-BE49-F238E27FC236}">
                  <a16:creationId xmlns:a16="http://schemas.microsoft.com/office/drawing/2014/main" id="{97CB66A3-DCD9-2035-AC18-08546BE956A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3" name="Oval 34">
              <a:extLst>
                <a:ext uri="{FF2B5EF4-FFF2-40B4-BE49-F238E27FC236}">
                  <a16:creationId xmlns:a16="http://schemas.microsoft.com/office/drawing/2014/main" id="{6F770562-AC7B-DC53-4F6F-7C84F13CFBE2}"/>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9</a:t>
              </a:r>
            </a:p>
          </p:txBody>
        </p:sp>
      </p:grpSp>
      <p:grpSp>
        <p:nvGrpSpPr>
          <p:cNvPr id="11" name="Group 35">
            <a:extLst>
              <a:ext uri="{FF2B5EF4-FFF2-40B4-BE49-F238E27FC236}">
                <a16:creationId xmlns:a16="http://schemas.microsoft.com/office/drawing/2014/main" id="{0E715FD9-BE63-652D-65F5-D06A2EF2DAD9}"/>
              </a:ext>
            </a:extLst>
          </p:cNvPr>
          <p:cNvGrpSpPr>
            <a:grpSpLocks/>
          </p:cNvGrpSpPr>
          <p:nvPr/>
        </p:nvGrpSpPr>
        <p:grpSpPr bwMode="auto">
          <a:xfrm>
            <a:off x="5730876" y="3441701"/>
            <a:ext cx="690563" cy="1725613"/>
            <a:chOff x="581" y="2045"/>
            <a:chExt cx="403" cy="1037"/>
          </a:xfrm>
        </p:grpSpPr>
        <p:sp>
          <p:nvSpPr>
            <p:cNvPr id="16410" name="Freeform 36">
              <a:extLst>
                <a:ext uri="{FF2B5EF4-FFF2-40B4-BE49-F238E27FC236}">
                  <a16:creationId xmlns:a16="http://schemas.microsoft.com/office/drawing/2014/main" id="{D7AEE5AD-BCA6-8F43-DDD2-CF3FCD763477}"/>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11" name="Oval 37">
              <a:extLst>
                <a:ext uri="{FF2B5EF4-FFF2-40B4-BE49-F238E27FC236}">
                  <a16:creationId xmlns:a16="http://schemas.microsoft.com/office/drawing/2014/main" id="{284DB37D-A9B7-C5C3-3164-9D4AB00D5CE0}"/>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10</a:t>
              </a:r>
            </a:p>
          </p:txBody>
        </p:sp>
      </p:grpSp>
      <p:sp>
        <p:nvSpPr>
          <p:cNvPr id="2763814" name="Rectangle 38">
            <a:extLst>
              <a:ext uri="{FF2B5EF4-FFF2-40B4-BE49-F238E27FC236}">
                <a16:creationId xmlns:a16="http://schemas.microsoft.com/office/drawing/2014/main" id="{806BA357-65C6-C6A8-2311-88905F78C0DF}"/>
              </a:ext>
            </a:extLst>
          </p:cNvPr>
          <p:cNvSpPr>
            <a:spLocks noChangeArrowheads="1"/>
          </p:cNvSpPr>
          <p:nvPr/>
        </p:nvSpPr>
        <p:spPr bwMode="blackWhite">
          <a:xfrm>
            <a:off x="6370638" y="2921001"/>
            <a:ext cx="38036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Behaviorally anchored rating scales (BARS)</a:t>
            </a:r>
          </a:p>
        </p:txBody>
      </p:sp>
      <p:sp>
        <p:nvSpPr>
          <p:cNvPr id="2763815" name="Rectangle 39">
            <a:extLst>
              <a:ext uri="{FF2B5EF4-FFF2-40B4-BE49-F238E27FC236}">
                <a16:creationId xmlns:a16="http://schemas.microsoft.com/office/drawing/2014/main" id="{49D3F287-FF1B-18D6-EB94-7F95E81F44EC}"/>
              </a:ext>
            </a:extLst>
          </p:cNvPr>
          <p:cNvSpPr>
            <a:spLocks noChangeArrowheads="1"/>
          </p:cNvSpPr>
          <p:nvPr/>
        </p:nvSpPr>
        <p:spPr bwMode="blackWhite">
          <a:xfrm>
            <a:off x="6370639" y="2273301"/>
            <a:ext cx="3475037"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dirty="0"/>
              <a:t>Narrative forms</a:t>
            </a:r>
          </a:p>
        </p:txBody>
      </p:sp>
      <p:sp>
        <p:nvSpPr>
          <p:cNvPr id="2763816" name="Rectangle 40">
            <a:extLst>
              <a:ext uri="{FF2B5EF4-FFF2-40B4-BE49-F238E27FC236}">
                <a16:creationId xmlns:a16="http://schemas.microsoft.com/office/drawing/2014/main" id="{561D00FA-6C72-96EB-2494-446E2A2541A7}"/>
              </a:ext>
            </a:extLst>
          </p:cNvPr>
          <p:cNvSpPr>
            <a:spLocks noChangeArrowheads="1"/>
          </p:cNvSpPr>
          <p:nvPr/>
        </p:nvSpPr>
        <p:spPr bwMode="blackWhite">
          <a:xfrm>
            <a:off x="6370639" y="3562350"/>
            <a:ext cx="4003675"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a:t>Management by objectives (MBO)</a:t>
            </a:r>
          </a:p>
        </p:txBody>
      </p:sp>
      <p:sp>
        <p:nvSpPr>
          <p:cNvPr id="2763817" name="Rectangle 41">
            <a:extLst>
              <a:ext uri="{FF2B5EF4-FFF2-40B4-BE49-F238E27FC236}">
                <a16:creationId xmlns:a16="http://schemas.microsoft.com/office/drawing/2014/main" id="{28AF0473-BA71-22E9-411E-9A4B454A4334}"/>
              </a:ext>
            </a:extLst>
          </p:cNvPr>
          <p:cNvSpPr>
            <a:spLocks noChangeArrowheads="1"/>
          </p:cNvSpPr>
          <p:nvPr/>
        </p:nvSpPr>
        <p:spPr bwMode="blackWhite">
          <a:xfrm>
            <a:off x="6365876" y="4198939"/>
            <a:ext cx="3902075"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a:t>Computerized and Web-based performance appraisal</a:t>
            </a:r>
          </a:p>
        </p:txBody>
      </p:sp>
      <p:sp>
        <p:nvSpPr>
          <p:cNvPr id="2763818" name="Rectangle 42">
            <a:extLst>
              <a:ext uri="{FF2B5EF4-FFF2-40B4-BE49-F238E27FC236}">
                <a16:creationId xmlns:a16="http://schemas.microsoft.com/office/drawing/2014/main" id="{D1FAB3D1-A798-FAFD-A565-0D073D3A61A5}"/>
              </a:ext>
            </a:extLst>
          </p:cNvPr>
          <p:cNvSpPr>
            <a:spLocks noChangeArrowheads="1"/>
          </p:cNvSpPr>
          <p:nvPr/>
        </p:nvSpPr>
        <p:spPr bwMode="blackWhite">
          <a:xfrm>
            <a:off x="6362700" y="4816475"/>
            <a:ext cx="3475038"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b="1"/>
              <a:t>Merged methods</a:t>
            </a:r>
          </a:p>
        </p:txBody>
      </p:sp>
      <p:sp>
        <p:nvSpPr>
          <p:cNvPr id="2763819" name="AutoShape 43" descr="bluefill01">
            <a:extLst>
              <a:ext uri="{FF2B5EF4-FFF2-40B4-BE49-F238E27FC236}">
                <a16:creationId xmlns:a16="http://schemas.microsoft.com/office/drawing/2014/main" id="{240F1D65-8129-BADF-1E5E-44768723A627}"/>
              </a:ext>
            </a:extLst>
          </p:cNvPr>
          <p:cNvSpPr>
            <a:spLocks noChangeArrowheads="1"/>
          </p:cNvSpPr>
          <p:nvPr/>
        </p:nvSpPr>
        <p:spPr bwMode="auto">
          <a:xfrm>
            <a:off x="2073275" y="1417639"/>
            <a:ext cx="4205288"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Appraisal Methodologies</a:t>
            </a:r>
          </a:p>
        </p:txBody>
      </p:sp>
      <p:sp>
        <p:nvSpPr>
          <p:cNvPr id="12" name="TextBox 11">
            <a:extLst>
              <a:ext uri="{FF2B5EF4-FFF2-40B4-BE49-F238E27FC236}">
                <a16:creationId xmlns:a16="http://schemas.microsoft.com/office/drawing/2014/main" id="{837ABBB1-C37D-C393-E123-7EEEEBD2DF3D}"/>
              </a:ext>
            </a:extLst>
          </p:cNvPr>
          <p:cNvSpPr txBox="1"/>
          <p:nvPr/>
        </p:nvSpPr>
        <p:spPr>
          <a:xfrm>
            <a:off x="4724836" y="6306170"/>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3" name="Rectangle 12">
            <a:extLst>
              <a:ext uri="{FF2B5EF4-FFF2-40B4-BE49-F238E27FC236}">
                <a16:creationId xmlns:a16="http://schemas.microsoft.com/office/drawing/2014/main" id="{A0A14F07-F923-CD4B-24C0-422D804A5117}"/>
              </a:ext>
            </a:extLst>
          </p:cNvPr>
          <p:cNvSpPr/>
          <p:nvPr/>
        </p:nvSpPr>
        <p:spPr>
          <a:xfrm>
            <a:off x="579690" y="6673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66D9A5D2-0C31-E0E5-8AC5-45F438F9F9EF}"/>
              </a:ext>
            </a:extLst>
          </p:cNvPr>
          <p:cNvSpPr txBox="1"/>
          <p:nvPr/>
        </p:nvSpPr>
        <p:spPr>
          <a:xfrm>
            <a:off x="790531" y="70795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828A3B26-EA89-1C0C-C9D2-A7CF7E3FA814}"/>
              </a:ext>
            </a:extLst>
          </p:cNvPr>
          <p:cNvSpPr txBox="1"/>
          <p:nvPr/>
        </p:nvSpPr>
        <p:spPr>
          <a:xfrm>
            <a:off x="851561" y="96376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60268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63819"/>
                                        </p:tgtEl>
                                        <p:attrNameLst>
                                          <p:attrName>style.visibility</p:attrName>
                                        </p:attrNameLst>
                                      </p:cBhvr>
                                      <p:to>
                                        <p:strVal val="visible"/>
                                      </p:to>
                                    </p:set>
                                    <p:animEffect transition="in" filter="wipe(left)">
                                      <p:cBhvr>
                                        <p:cTn id="7" dur="500"/>
                                        <p:tgtEl>
                                          <p:spTgt spid="27638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763795"/>
                                        </p:tgtEl>
                                        <p:attrNameLst>
                                          <p:attrName>style.visibility</p:attrName>
                                        </p:attrNameLst>
                                      </p:cBhvr>
                                      <p:to>
                                        <p:strVal val="visible"/>
                                      </p:to>
                                    </p:set>
                                    <p:animEffect transition="in" filter="wipe(left)">
                                      <p:cBhvr>
                                        <p:cTn id="16" dur="500"/>
                                        <p:tgtEl>
                                          <p:spTgt spid="276379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763794"/>
                                        </p:tgtEl>
                                        <p:attrNameLst>
                                          <p:attrName>style.visibility</p:attrName>
                                        </p:attrNameLst>
                                      </p:cBhvr>
                                      <p:to>
                                        <p:strVal val="visible"/>
                                      </p:to>
                                    </p:set>
                                    <p:animEffect transition="in" filter="wipe(left)">
                                      <p:cBhvr>
                                        <p:cTn id="25" dur="1000"/>
                                        <p:tgtEl>
                                          <p:spTgt spid="2763794"/>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63796"/>
                                        </p:tgtEl>
                                        <p:attrNameLst>
                                          <p:attrName>style.visibility</p:attrName>
                                        </p:attrNameLst>
                                      </p:cBhvr>
                                      <p:to>
                                        <p:strVal val="visible"/>
                                      </p:to>
                                    </p:set>
                                    <p:animEffect transition="in" filter="wipe(left)">
                                      <p:cBhvr>
                                        <p:cTn id="34" dur="1000"/>
                                        <p:tgtEl>
                                          <p:spTgt spid="2763796"/>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strips(downRight)">
                                      <p:cBhvr>
                                        <p:cTn id="39" dur="1000"/>
                                        <p:tgtEl>
                                          <p:spTgt spid="5"/>
                                        </p:tgtEl>
                                      </p:cBhvr>
                                    </p:animEffect>
                                  </p:childTnLst>
                                </p:cTn>
                              </p:par>
                            </p:childTnLst>
                          </p:cTn>
                        </p:par>
                        <p:par>
                          <p:cTn id="40" fill="hold" nodeType="afterGroup">
                            <p:stCondLst>
                              <p:cond delay="1000"/>
                            </p:stCondLst>
                            <p:childTnLst>
                              <p:par>
                                <p:cTn id="41" presetID="22" presetClass="entr" presetSubtype="8" fill="hold" nodeType="afterEffect">
                                  <p:stCondLst>
                                    <p:cond delay="0"/>
                                  </p:stCondLst>
                                  <p:childTnLst>
                                    <p:set>
                                      <p:cBhvr>
                                        <p:cTn id="42" dur="1" fill="hold">
                                          <p:stCondLst>
                                            <p:cond delay="0"/>
                                          </p:stCondLst>
                                        </p:cTn>
                                        <p:tgtEl>
                                          <p:spTgt spid="2763797"/>
                                        </p:tgtEl>
                                        <p:attrNameLst>
                                          <p:attrName>style.visibility</p:attrName>
                                        </p:attrNameLst>
                                      </p:cBhvr>
                                      <p:to>
                                        <p:strVal val="visible"/>
                                      </p:to>
                                    </p:set>
                                    <p:animEffect transition="in" filter="wipe(left)">
                                      <p:cBhvr>
                                        <p:cTn id="43" dur="1000"/>
                                        <p:tgtEl>
                                          <p:spTgt spid="2763797"/>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8" presetClass="entr" presetSubtype="6" fill="hold"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strips(downRight)">
                                      <p:cBhvr>
                                        <p:cTn id="48" dur="1000"/>
                                        <p:tgtEl>
                                          <p:spTgt spid="6"/>
                                        </p:tgtEl>
                                      </p:cBhvr>
                                    </p:animEffect>
                                  </p:childTnLst>
                                </p:cTn>
                              </p:par>
                            </p:childTnLst>
                          </p:cTn>
                        </p:par>
                        <p:par>
                          <p:cTn id="49" fill="hold" nodeType="afterGroup">
                            <p:stCondLst>
                              <p:cond delay="1000"/>
                            </p:stCondLst>
                            <p:childTnLst>
                              <p:par>
                                <p:cTn id="50" presetID="22" presetClass="entr" presetSubtype="8" fill="hold" nodeType="afterEffect">
                                  <p:stCondLst>
                                    <p:cond delay="0"/>
                                  </p:stCondLst>
                                  <p:childTnLst>
                                    <p:set>
                                      <p:cBhvr>
                                        <p:cTn id="51" dur="1" fill="hold">
                                          <p:stCondLst>
                                            <p:cond delay="0"/>
                                          </p:stCondLst>
                                        </p:cTn>
                                        <p:tgtEl>
                                          <p:spTgt spid="2763798"/>
                                        </p:tgtEl>
                                        <p:attrNameLst>
                                          <p:attrName>style.visibility</p:attrName>
                                        </p:attrNameLst>
                                      </p:cBhvr>
                                      <p:to>
                                        <p:strVal val="visible"/>
                                      </p:to>
                                    </p:set>
                                    <p:animEffect transition="in" filter="wipe(left)">
                                      <p:cBhvr>
                                        <p:cTn id="52" dur="1000"/>
                                        <p:tgtEl>
                                          <p:spTgt spid="2763798"/>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8" presetClass="entr" presetSubtype="6" fill="hold" nodeType="click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strips(downRight)">
                                      <p:cBhvr>
                                        <p:cTn id="57" dur="1000"/>
                                        <p:tgtEl>
                                          <p:spTgt spid="7"/>
                                        </p:tgtEl>
                                      </p:cBhvr>
                                    </p:animEffect>
                                  </p:childTnLst>
                                </p:cTn>
                              </p:par>
                            </p:childTnLst>
                          </p:cTn>
                        </p:par>
                        <p:par>
                          <p:cTn id="58" fill="hold" nodeType="afterGroup">
                            <p:stCondLst>
                              <p:cond delay="1000"/>
                            </p:stCondLst>
                            <p:childTnLst>
                              <p:par>
                                <p:cTn id="59" presetID="22" presetClass="entr" presetSubtype="8" fill="hold" nodeType="afterEffect">
                                  <p:stCondLst>
                                    <p:cond delay="0"/>
                                  </p:stCondLst>
                                  <p:childTnLst>
                                    <p:set>
                                      <p:cBhvr>
                                        <p:cTn id="60" dur="1" fill="hold">
                                          <p:stCondLst>
                                            <p:cond delay="0"/>
                                          </p:stCondLst>
                                        </p:cTn>
                                        <p:tgtEl>
                                          <p:spTgt spid="2763815"/>
                                        </p:tgtEl>
                                        <p:attrNameLst>
                                          <p:attrName>style.visibility</p:attrName>
                                        </p:attrNameLst>
                                      </p:cBhvr>
                                      <p:to>
                                        <p:strVal val="visible"/>
                                      </p:to>
                                    </p:set>
                                    <p:animEffect transition="in" filter="wipe(left)">
                                      <p:cBhvr>
                                        <p:cTn id="61" dur="500"/>
                                        <p:tgtEl>
                                          <p:spTgt spid="2763815"/>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8" presetClass="entr" presetSubtype="6" fill="hold" nodeType="click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strips(downRight)">
                                      <p:cBhvr>
                                        <p:cTn id="66" dur="1000"/>
                                        <p:tgtEl>
                                          <p:spTgt spid="8"/>
                                        </p:tgtEl>
                                      </p:cBhvr>
                                    </p:animEffect>
                                  </p:childTnLst>
                                </p:cTn>
                              </p:par>
                            </p:childTnLst>
                          </p:cTn>
                        </p:par>
                        <p:par>
                          <p:cTn id="67" fill="hold" nodeType="afterGroup">
                            <p:stCondLst>
                              <p:cond delay="1000"/>
                            </p:stCondLst>
                            <p:childTnLst>
                              <p:par>
                                <p:cTn id="68" presetID="22" presetClass="entr" presetSubtype="8" fill="hold" nodeType="afterEffect">
                                  <p:stCondLst>
                                    <p:cond delay="0"/>
                                  </p:stCondLst>
                                  <p:childTnLst>
                                    <p:set>
                                      <p:cBhvr>
                                        <p:cTn id="69" dur="1" fill="hold">
                                          <p:stCondLst>
                                            <p:cond delay="0"/>
                                          </p:stCondLst>
                                        </p:cTn>
                                        <p:tgtEl>
                                          <p:spTgt spid="2763814"/>
                                        </p:tgtEl>
                                        <p:attrNameLst>
                                          <p:attrName>style.visibility</p:attrName>
                                        </p:attrNameLst>
                                      </p:cBhvr>
                                      <p:to>
                                        <p:strVal val="visible"/>
                                      </p:to>
                                    </p:set>
                                    <p:animEffect transition="in" filter="wipe(left)">
                                      <p:cBhvr>
                                        <p:cTn id="70" dur="1000"/>
                                        <p:tgtEl>
                                          <p:spTgt spid="2763814"/>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18" presetClass="entr" presetSubtype="6" fill="hold" nodeType="click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strips(downRight)">
                                      <p:cBhvr>
                                        <p:cTn id="75" dur="1000"/>
                                        <p:tgtEl>
                                          <p:spTgt spid="9"/>
                                        </p:tgtEl>
                                      </p:cBhvr>
                                    </p:animEffect>
                                  </p:childTnLst>
                                </p:cTn>
                              </p:par>
                            </p:childTnLst>
                          </p:cTn>
                        </p:par>
                        <p:par>
                          <p:cTn id="76" fill="hold" nodeType="afterGroup">
                            <p:stCondLst>
                              <p:cond delay="1000"/>
                            </p:stCondLst>
                            <p:childTnLst>
                              <p:par>
                                <p:cTn id="77" presetID="22" presetClass="entr" presetSubtype="8" fill="hold" nodeType="afterEffect">
                                  <p:stCondLst>
                                    <p:cond delay="0"/>
                                  </p:stCondLst>
                                  <p:childTnLst>
                                    <p:set>
                                      <p:cBhvr>
                                        <p:cTn id="78" dur="1" fill="hold">
                                          <p:stCondLst>
                                            <p:cond delay="0"/>
                                          </p:stCondLst>
                                        </p:cTn>
                                        <p:tgtEl>
                                          <p:spTgt spid="2763816"/>
                                        </p:tgtEl>
                                        <p:attrNameLst>
                                          <p:attrName>style.visibility</p:attrName>
                                        </p:attrNameLst>
                                      </p:cBhvr>
                                      <p:to>
                                        <p:strVal val="visible"/>
                                      </p:to>
                                    </p:set>
                                    <p:animEffect transition="in" filter="wipe(left)">
                                      <p:cBhvr>
                                        <p:cTn id="79" dur="1000"/>
                                        <p:tgtEl>
                                          <p:spTgt spid="2763816"/>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18" presetClass="entr" presetSubtype="6" fill="hold" nodeType="clickEffect">
                                  <p:stCondLst>
                                    <p:cond delay="0"/>
                                  </p:stCondLst>
                                  <p:childTnLst>
                                    <p:set>
                                      <p:cBhvr>
                                        <p:cTn id="83" dur="1" fill="hold">
                                          <p:stCondLst>
                                            <p:cond delay="0"/>
                                          </p:stCondLst>
                                        </p:cTn>
                                        <p:tgtEl>
                                          <p:spTgt spid="10"/>
                                        </p:tgtEl>
                                        <p:attrNameLst>
                                          <p:attrName>style.visibility</p:attrName>
                                        </p:attrNameLst>
                                      </p:cBhvr>
                                      <p:to>
                                        <p:strVal val="visible"/>
                                      </p:to>
                                    </p:set>
                                    <p:animEffect transition="in" filter="strips(downRight)">
                                      <p:cBhvr>
                                        <p:cTn id="84" dur="1000"/>
                                        <p:tgtEl>
                                          <p:spTgt spid="10"/>
                                        </p:tgtEl>
                                      </p:cBhvr>
                                    </p:animEffect>
                                  </p:childTnLst>
                                </p:cTn>
                              </p:par>
                            </p:childTnLst>
                          </p:cTn>
                        </p:par>
                        <p:par>
                          <p:cTn id="85" fill="hold" nodeType="afterGroup">
                            <p:stCondLst>
                              <p:cond delay="1000"/>
                            </p:stCondLst>
                            <p:childTnLst>
                              <p:par>
                                <p:cTn id="86" presetID="22" presetClass="entr" presetSubtype="8" fill="hold" nodeType="afterEffect">
                                  <p:stCondLst>
                                    <p:cond delay="0"/>
                                  </p:stCondLst>
                                  <p:childTnLst>
                                    <p:set>
                                      <p:cBhvr>
                                        <p:cTn id="87" dur="1" fill="hold">
                                          <p:stCondLst>
                                            <p:cond delay="0"/>
                                          </p:stCondLst>
                                        </p:cTn>
                                        <p:tgtEl>
                                          <p:spTgt spid="2763817"/>
                                        </p:tgtEl>
                                        <p:attrNameLst>
                                          <p:attrName>style.visibility</p:attrName>
                                        </p:attrNameLst>
                                      </p:cBhvr>
                                      <p:to>
                                        <p:strVal val="visible"/>
                                      </p:to>
                                    </p:set>
                                    <p:animEffect transition="in" filter="wipe(left)">
                                      <p:cBhvr>
                                        <p:cTn id="88" dur="1000"/>
                                        <p:tgtEl>
                                          <p:spTgt spid="2763817"/>
                                        </p:tgtEl>
                                      </p:cBhvr>
                                    </p:animEffect>
                                  </p:childTnLst>
                                </p:cTn>
                              </p:par>
                            </p:childTnLst>
                          </p:cTn>
                        </p:par>
                      </p:childTnLst>
                    </p:cTn>
                  </p:par>
                  <p:par>
                    <p:cTn id="89" fill="hold" nodeType="clickPar">
                      <p:stCondLst>
                        <p:cond delay="indefinite"/>
                      </p:stCondLst>
                      <p:childTnLst>
                        <p:par>
                          <p:cTn id="90" fill="hold" nodeType="withGroup">
                            <p:stCondLst>
                              <p:cond delay="0"/>
                            </p:stCondLst>
                            <p:childTnLst>
                              <p:par>
                                <p:cTn id="91" presetID="18" presetClass="entr" presetSubtype="6" fill="hold" nodeType="clickEffect">
                                  <p:stCondLst>
                                    <p:cond delay="0"/>
                                  </p:stCondLst>
                                  <p:childTnLst>
                                    <p:set>
                                      <p:cBhvr>
                                        <p:cTn id="92" dur="1" fill="hold">
                                          <p:stCondLst>
                                            <p:cond delay="0"/>
                                          </p:stCondLst>
                                        </p:cTn>
                                        <p:tgtEl>
                                          <p:spTgt spid="11"/>
                                        </p:tgtEl>
                                        <p:attrNameLst>
                                          <p:attrName>style.visibility</p:attrName>
                                        </p:attrNameLst>
                                      </p:cBhvr>
                                      <p:to>
                                        <p:strVal val="visible"/>
                                      </p:to>
                                    </p:set>
                                    <p:animEffect transition="in" filter="strips(downRight)">
                                      <p:cBhvr>
                                        <p:cTn id="93" dur="1000"/>
                                        <p:tgtEl>
                                          <p:spTgt spid="11"/>
                                        </p:tgtEl>
                                      </p:cBhvr>
                                    </p:animEffect>
                                  </p:childTnLst>
                                </p:cTn>
                              </p:par>
                            </p:childTnLst>
                          </p:cTn>
                        </p:par>
                        <p:par>
                          <p:cTn id="94" fill="hold" nodeType="afterGroup">
                            <p:stCondLst>
                              <p:cond delay="1000"/>
                            </p:stCondLst>
                            <p:childTnLst>
                              <p:par>
                                <p:cTn id="95" presetID="22" presetClass="entr" presetSubtype="8" fill="hold" nodeType="afterEffect">
                                  <p:stCondLst>
                                    <p:cond delay="0"/>
                                  </p:stCondLst>
                                  <p:childTnLst>
                                    <p:set>
                                      <p:cBhvr>
                                        <p:cTn id="96" dur="1" fill="hold">
                                          <p:stCondLst>
                                            <p:cond delay="0"/>
                                          </p:stCondLst>
                                        </p:cTn>
                                        <p:tgtEl>
                                          <p:spTgt spid="2763818"/>
                                        </p:tgtEl>
                                        <p:attrNameLst>
                                          <p:attrName>style.visibility</p:attrName>
                                        </p:attrNameLst>
                                      </p:cBhvr>
                                      <p:to>
                                        <p:strVal val="visible"/>
                                      </p:to>
                                    </p:set>
                                    <p:animEffect transition="in" filter="wipe(left)">
                                      <p:cBhvr>
                                        <p:cTn id="97" dur="1000"/>
                                        <p:tgtEl>
                                          <p:spTgt spid="2763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3794" grpId="0"/>
      <p:bldP spid="2763795" grpId="0"/>
      <p:bldP spid="2763796" grpId="0"/>
      <p:bldP spid="2763797" grpId="0"/>
      <p:bldP spid="2763798" grpId="0"/>
      <p:bldP spid="2763814" grpId="0"/>
      <p:bldP spid="2763815" grpId="0"/>
      <p:bldP spid="2763816" grpId="0"/>
      <p:bldP spid="2763817" grpId="0"/>
      <p:bldP spid="2763818" grpId="0"/>
      <p:bldP spid="2763819"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2787" y="1019069"/>
            <a:ext cx="8525702" cy="646331"/>
          </a:xfrm>
          <a:prstGeom prst="rect">
            <a:avLst/>
          </a:prstGeom>
          <a:noFill/>
        </p:spPr>
        <p:txBody>
          <a:bodyPr wrap="square" rtlCol="0">
            <a:spAutoFit/>
          </a:bodyPr>
          <a:lstStyle/>
          <a:p>
            <a:r>
              <a:rPr lang="en-US" sz="3600" dirty="0">
                <a:solidFill>
                  <a:srgbClr val="00B0F0"/>
                </a:solidFill>
                <a:latin typeface="Times New Roman" panose="02020603050405020304" pitchFamily="18" charset="0"/>
                <a:cs typeface="Times New Roman" panose="02020603050405020304" pitchFamily="18" charset="0"/>
              </a:rPr>
              <a:t>Behaviorally Anchored Rating Scale (BARS)</a:t>
            </a:r>
            <a:endParaRPr lang="en-US" sz="14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10541000" cy="2880789"/>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ct val="40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Developing a BARS</a:t>
            </a:r>
          </a:p>
          <a:p>
            <a:pPr marL="841375" marR="0" lvl="1" indent="-381000" algn="l" defTabSz="914400" rtl="0" eaLnBrk="1" fontAlgn="auto" latinLnBrk="0" hangingPunct="1">
              <a:lnSpc>
                <a:spcPct val="90000"/>
              </a:lnSpc>
              <a:spcBef>
                <a:spcPct val="4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Write critical incidents</a:t>
            </a:r>
          </a:p>
          <a:p>
            <a:pPr marL="841375" marR="0" lvl="1" indent="-381000" algn="l" defTabSz="914400" rtl="0" eaLnBrk="1" fontAlgn="auto" latinLnBrk="0" hangingPunct="1">
              <a:lnSpc>
                <a:spcPct val="90000"/>
              </a:lnSpc>
              <a:spcBef>
                <a:spcPct val="4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Develop performance dimensions</a:t>
            </a:r>
          </a:p>
          <a:p>
            <a:pPr marL="841375" marR="0" lvl="1" indent="-381000" algn="l" defTabSz="914400" rtl="0" eaLnBrk="1" fontAlgn="auto" latinLnBrk="0" hangingPunct="1">
              <a:lnSpc>
                <a:spcPct val="90000"/>
              </a:lnSpc>
              <a:spcBef>
                <a:spcPct val="4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Reallocate incidents</a:t>
            </a:r>
          </a:p>
          <a:p>
            <a:pPr marL="841375" marR="0" lvl="1" indent="-381000" algn="l" defTabSz="914400" rtl="0" eaLnBrk="1" fontAlgn="auto" latinLnBrk="0" hangingPunct="1">
              <a:lnSpc>
                <a:spcPct val="90000"/>
              </a:lnSpc>
              <a:spcBef>
                <a:spcPct val="4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Scale the incidents</a:t>
            </a:r>
          </a:p>
          <a:p>
            <a:pPr marL="841375" marR="0" lvl="1" indent="-381000" algn="l" defTabSz="914400" rtl="0" eaLnBrk="1" fontAlgn="auto" latinLnBrk="0" hangingPunct="1">
              <a:lnSpc>
                <a:spcPct val="90000"/>
              </a:lnSpc>
              <a:spcBef>
                <a:spcPct val="4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Develop a final instrument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9" name="Rectangle 4">
            <a:extLst>
              <a:ext uri="{FF2B5EF4-FFF2-40B4-BE49-F238E27FC236}">
                <a16:creationId xmlns:a16="http://schemas.microsoft.com/office/drawing/2014/main" id="{6259A232-770F-B46A-1116-5EDED8352FD8}"/>
              </a:ext>
            </a:extLst>
          </p:cNvPr>
          <p:cNvSpPr txBox="1">
            <a:spLocks noChangeArrowheads="1"/>
          </p:cNvSpPr>
          <p:nvPr/>
        </p:nvSpPr>
        <p:spPr>
          <a:xfrm>
            <a:off x="6176963" y="2067143"/>
            <a:ext cx="4125912" cy="419554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3038" indent="-173038">
              <a:spcBef>
                <a:spcPct val="40000"/>
              </a:spcBef>
              <a:buFont typeface="Arial" panose="020B0604020202020204" pitchFamily="34" charset="0"/>
              <a:buNone/>
              <a:defRPr/>
            </a:pPr>
            <a:r>
              <a:rPr lang="en-US"/>
              <a:t>Advantages of BARS</a:t>
            </a:r>
          </a:p>
          <a:p>
            <a:pPr marL="568325" lvl="1" indent="-279400">
              <a:spcBef>
                <a:spcPct val="40000"/>
              </a:spcBef>
              <a:defRPr/>
            </a:pPr>
            <a:r>
              <a:rPr lang="en-US"/>
              <a:t>A more accurate gauge</a:t>
            </a:r>
          </a:p>
          <a:p>
            <a:pPr marL="568325" lvl="1" indent="-279400">
              <a:spcBef>
                <a:spcPct val="40000"/>
              </a:spcBef>
              <a:defRPr/>
            </a:pPr>
            <a:r>
              <a:rPr lang="en-US"/>
              <a:t>Clearer standards</a:t>
            </a:r>
          </a:p>
          <a:p>
            <a:pPr marL="568325" lvl="1" indent="-279400">
              <a:spcBef>
                <a:spcPct val="40000"/>
              </a:spcBef>
              <a:defRPr/>
            </a:pPr>
            <a:r>
              <a:rPr lang="en-US"/>
              <a:t>Feedback</a:t>
            </a:r>
          </a:p>
          <a:p>
            <a:pPr marL="568325" lvl="1" indent="-279400">
              <a:spcBef>
                <a:spcPct val="40000"/>
              </a:spcBef>
              <a:defRPr/>
            </a:pPr>
            <a:r>
              <a:rPr lang="en-US"/>
              <a:t>Independent dimensions</a:t>
            </a:r>
          </a:p>
          <a:p>
            <a:pPr marL="568325" lvl="1" indent="-279400">
              <a:spcBef>
                <a:spcPct val="40000"/>
              </a:spcBef>
              <a:defRPr/>
            </a:pPr>
            <a:r>
              <a:rPr lang="en-US"/>
              <a:t>Consistency</a:t>
            </a:r>
            <a:endParaRPr lang="en-US" dirty="0"/>
          </a:p>
        </p:txBody>
      </p:sp>
    </p:spTree>
    <p:extLst>
      <p:ext uri="{BB962C8B-B14F-4D97-AF65-F5344CB8AC3E}">
        <p14:creationId xmlns:p14="http://schemas.microsoft.com/office/powerpoint/2010/main" val="4051293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2787" y="1019069"/>
            <a:ext cx="6946165" cy="646331"/>
          </a:xfrm>
          <a:prstGeom prst="rect">
            <a:avLst/>
          </a:prstGeom>
          <a:noFill/>
        </p:spPr>
        <p:txBody>
          <a:bodyPr wrap="square" rtlCol="0">
            <a:spAutoFit/>
          </a:bodyPr>
          <a:lstStyle/>
          <a:p>
            <a:r>
              <a:rPr lang="en-US" sz="3600" dirty="0">
                <a:solidFill>
                  <a:srgbClr val="00B0F0"/>
                </a:solidFill>
                <a:latin typeface="Times New Roman" panose="02020603050405020304" pitchFamily="18" charset="0"/>
                <a:cs typeface="Times New Roman" panose="02020603050405020304" pitchFamily="18" charset="0"/>
              </a:rPr>
              <a:t>Management by Objectives (MBO)</a:t>
            </a:r>
            <a:endParaRPr lang="en-US" sz="14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10541000" cy="3970318"/>
          </a:xfrm>
          <a:prstGeom prst="rect">
            <a:avLst/>
          </a:prstGeom>
          <a:noFill/>
        </p:spPr>
        <p:txBody>
          <a:bodyPr wrap="square" rtlCol="0">
            <a:spAutoFit/>
          </a:bodyPr>
          <a:lstStyle/>
          <a:p>
            <a:pPr marL="342900" marR="0" lvl="0" indent="-3429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A comprehensive and formal organization wide goal-setting and appraisal program requiring:</a:t>
            </a:r>
          </a:p>
          <a:p>
            <a:pPr marL="914400" marR="0" lvl="1" indent="-395288"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Setting of organization’s goals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Setting of departmental goals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Discussion of departmental goals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Defining expected results (setting individual goals)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Conducting periodic performance reviews</a:t>
            </a:r>
          </a:p>
          <a:p>
            <a:pPr marL="914400" marR="0" lvl="1" indent="-395288" algn="l" defTabSz="914400" rtl="0" eaLnBrk="1" fontAlgn="auto" latinLnBrk="0" hangingPunct="1">
              <a:lnSpc>
                <a:spcPct val="90000"/>
              </a:lnSpc>
              <a:spcBef>
                <a:spcPct val="50000"/>
              </a:spcBef>
              <a:spcAft>
                <a:spcPts val="0"/>
              </a:spcAft>
              <a:buClrTx/>
              <a:buSzTx/>
              <a:buFontTx/>
              <a:buAutoNum type="arabicPeriod"/>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Providing performance feedback</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568583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2787" y="640688"/>
            <a:ext cx="7939392" cy="1077218"/>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Computerized and Web-Based Performance Appraisal Systems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174444"/>
            <a:ext cx="10541000" cy="400212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Allow managers to keep notes on subordinates.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Notes can be merged with employee ratings.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Software generates written text to support appraisals.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Allows for employee self-monitoring and self-evaluation.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Electronic Performance Monitoring (EPM) Systems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Use computer network technology to allow managers access to their employees’ computers and telephones.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Managers can monitor the employees’ rate, accuracy, and time spent working online.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054902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Text Box 2" descr="Tabletopbar01">
            <a:extLst>
              <a:ext uri="{FF2B5EF4-FFF2-40B4-BE49-F238E27FC236}">
                <a16:creationId xmlns:a16="http://schemas.microsoft.com/office/drawing/2014/main" id="{38C310E3-7271-2D33-1B1A-0583FA923C0C}"/>
              </a:ext>
            </a:extLst>
          </p:cNvPr>
          <p:cNvSpPr txBox="1">
            <a:spLocks noChangeArrowheads="1"/>
          </p:cNvSpPr>
          <p:nvPr/>
        </p:nvSpPr>
        <p:spPr bwMode="auto">
          <a:xfrm>
            <a:off x="1793818" y="315914"/>
            <a:ext cx="8137525" cy="339725"/>
          </a:xfrm>
          <a:prstGeom prst="rect">
            <a:avLst/>
          </a:prstGeom>
          <a:blipFill dpi="0" rotWithShape="1">
            <a:blip r:embed="rId3"/>
            <a:srcRect/>
            <a:stretch>
              <a:fillRect/>
            </a:stretch>
          </a:blipFill>
          <a:ln w="3175">
            <a:solidFill>
              <a:srgbClr val="85D785"/>
            </a:solidFill>
            <a:miter lim="800000"/>
            <a:headEnd/>
            <a:tailEnd/>
          </a:ln>
        </p:spPr>
        <p:txBody>
          <a:bodyPr>
            <a:spAutoFit/>
          </a:bodyPr>
          <a:lstStyle>
            <a:lvl1pPr marL="1376363" indent="-1376363"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rgbClr val="3366CC"/>
                </a:solidFill>
              </a:rPr>
              <a:t>TABLE </a:t>
            </a:r>
            <a:r>
              <a:rPr lang="en-US" altLang="en-US" sz="1600" dirty="0">
                <a:cs typeface="Arial" panose="020B0604020202020204" pitchFamily="34" charset="0"/>
              </a:rPr>
              <a:t>	Important Advantages and Disadvantages of Appraisal Tools</a:t>
            </a:r>
          </a:p>
        </p:txBody>
      </p:sp>
      <p:graphicFrame>
        <p:nvGraphicFramePr>
          <p:cNvPr id="2645369" name="Group 377">
            <a:extLst>
              <a:ext uri="{FF2B5EF4-FFF2-40B4-BE49-F238E27FC236}">
                <a16:creationId xmlns:a16="http://schemas.microsoft.com/office/drawing/2014/main" id="{CAB09A97-F8D0-DEDA-83BE-45B8CB23AC2D}"/>
              </a:ext>
            </a:extLst>
          </p:cNvPr>
          <p:cNvGraphicFramePr>
            <a:graphicFrameLocks noGrp="1"/>
          </p:cNvGraphicFramePr>
          <p:nvPr/>
        </p:nvGraphicFramePr>
        <p:xfrm>
          <a:off x="2073275" y="950914"/>
          <a:ext cx="8229600" cy="4937676"/>
        </p:xfrm>
        <a:graphic>
          <a:graphicData uri="http://schemas.openxmlformats.org/drawingml/2006/table">
            <a:tbl>
              <a:tblPr/>
              <a:tblGrid>
                <a:gridCol w="1919288">
                  <a:extLst>
                    <a:ext uri="{9D8B030D-6E8A-4147-A177-3AD203B41FA5}">
                      <a16:colId xmlns:a16="http://schemas.microsoft.com/office/drawing/2014/main" val="20000"/>
                    </a:ext>
                  </a:extLst>
                </a:gridCol>
                <a:gridCol w="3292475">
                  <a:extLst>
                    <a:ext uri="{9D8B030D-6E8A-4147-A177-3AD203B41FA5}">
                      <a16:colId xmlns:a16="http://schemas.microsoft.com/office/drawing/2014/main" val="20001"/>
                    </a:ext>
                  </a:extLst>
                </a:gridCol>
                <a:gridCol w="3017837">
                  <a:extLst>
                    <a:ext uri="{9D8B030D-6E8A-4147-A177-3AD203B41FA5}">
                      <a16:colId xmlns:a16="http://schemas.microsoft.com/office/drawing/2014/main" val="20002"/>
                    </a:ext>
                  </a:extLst>
                </a:gridCol>
              </a:tblGrid>
              <a:tr h="335237">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3366CC"/>
                          </a:solidFill>
                          <a:effectLst/>
                          <a:latin typeface="Arial" pitchFamily="34" charset="0"/>
                          <a:cs typeface="Arial" pitchFamily="34" charset="0"/>
                        </a:rPr>
                        <a:t>Tool </a:t>
                      </a:r>
                      <a:endParaRPr kumimoji="0" lang="en-US" sz="1600" b="1" i="0" u="none" strike="noStrike" cap="none" normalizeH="0" baseline="0" dirty="0">
                        <a:ln>
                          <a:noFill/>
                        </a:ln>
                        <a:solidFill>
                          <a:srgbClr val="3366CC"/>
                        </a:solidFill>
                        <a:effectLst/>
                        <a:latin typeface="Arial" pitchFamily="34" charset="0"/>
                        <a:cs typeface="Tahoma" pitchFamily="34" charset="0"/>
                      </a:endParaRPr>
                    </a:p>
                  </a:txBody>
                  <a:tcPr marT="45714" marB="45714"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3366CC"/>
                          </a:solidFill>
                          <a:effectLst/>
                          <a:latin typeface="Arial" pitchFamily="34" charset="0"/>
                          <a:cs typeface="Arial" pitchFamily="34" charset="0"/>
                        </a:rPr>
                        <a:t>Advantages </a:t>
                      </a:r>
                      <a:endParaRPr kumimoji="0" lang="en-US" sz="1600" b="1" i="0" u="none" strike="noStrike" cap="none" normalizeH="0" baseline="0" dirty="0">
                        <a:ln>
                          <a:noFill/>
                        </a:ln>
                        <a:solidFill>
                          <a:srgbClr val="3366CC"/>
                        </a:solidFill>
                        <a:effectLst/>
                        <a:latin typeface="Arial" pitchFamily="34" charset="0"/>
                        <a:cs typeface="Tahoma" pitchFamily="34" charset="0"/>
                      </a:endParaRPr>
                    </a:p>
                  </a:txBody>
                  <a:tcPr marT="45714" marB="45714"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3366CC"/>
                          </a:solidFill>
                          <a:effectLst/>
                          <a:latin typeface="Arial" pitchFamily="34" charset="0"/>
                          <a:cs typeface="Arial" pitchFamily="34" charset="0"/>
                        </a:rPr>
                        <a:t>Disadvantages </a:t>
                      </a:r>
                      <a:endParaRPr kumimoji="0" lang="en-US" sz="1600" b="1" i="0" u="none" strike="noStrike" cap="none" normalizeH="0" baseline="0" dirty="0">
                        <a:ln>
                          <a:noFill/>
                        </a:ln>
                        <a:solidFill>
                          <a:srgbClr val="3366CC"/>
                        </a:solidFill>
                        <a:effectLst/>
                        <a:latin typeface="Arial" pitchFamily="34" charset="0"/>
                        <a:cs typeface="Tahoma" pitchFamily="34" charset="0"/>
                      </a:endParaRPr>
                    </a:p>
                  </a:txBody>
                  <a:tcPr marT="45714" marB="45714"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31426">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Graphic rating scale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Simple to use; provides a quantitative rating for each employee.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Standards may be unclear; halo effect, central tendency, leniency, bias can also be problems.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180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BARS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Provides behavioral “anchors.” BARS is very accurate.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Difficult to develop.</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4475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Alternation ranking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Simple to use (but not as simple as graphic rating scales). Avoids central tendency and other problems of rating scales.</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Can cause disagreements among employees and may be unfair if all employees are, in fact, excellent.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731426">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Forced distribution method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End up with a predetermined number or % of people in each group.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Employees’ appraisal results depend on your choice of cutoff points.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15809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Critical incident method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Helps specify what is “right” and “wrong” about the employee’s performance; forces supervisor to evaluate subordinates on an ongoing basis.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Difficult to rate or rank employees relative to one another.</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1809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Arial" pitchFamily="34" charset="0"/>
                          <a:cs typeface="Arial" pitchFamily="34" charset="0"/>
                        </a:rPr>
                        <a:t>MBO </a:t>
                      </a:r>
                      <a:endParaRPr kumimoji="0" lang="en-US" sz="1400" b="1"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Tied to jointly agreed-upon performance objectives. </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Time-consuming.</a:t>
                      </a:r>
                      <a:endParaRPr kumimoji="0" lang="en-US" sz="1400" b="0" i="0" u="none" strike="noStrike" cap="none" normalizeH="0" baseline="0" dirty="0">
                        <a:ln>
                          <a:noFill/>
                        </a:ln>
                        <a:solidFill>
                          <a:schemeClr val="tx1"/>
                        </a:solidFill>
                        <a:effectLst/>
                        <a:latin typeface="Arial" pitchFamily="34" charset="0"/>
                        <a:cs typeface="Tahoma" pitchFamily="34" charset="0"/>
                      </a:endParaRPr>
                    </a:p>
                  </a:txBody>
                  <a:tcPr marT="45714" marB="45714"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2" name="TextBox 1">
            <a:extLst>
              <a:ext uri="{FF2B5EF4-FFF2-40B4-BE49-F238E27FC236}">
                <a16:creationId xmlns:a16="http://schemas.microsoft.com/office/drawing/2014/main" id="{2A742A66-987D-A1B1-E2C9-273DBD381FB1}"/>
              </a:ext>
            </a:extLst>
          </p:cNvPr>
          <p:cNvSpPr txBox="1"/>
          <p:nvPr/>
        </p:nvSpPr>
        <p:spPr>
          <a:xfrm>
            <a:off x="4787900" y="6274638"/>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0330362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2210" name="Rectangle 2">
            <a:extLst>
              <a:ext uri="{FF2B5EF4-FFF2-40B4-BE49-F238E27FC236}">
                <a16:creationId xmlns:a16="http://schemas.microsoft.com/office/drawing/2014/main" id="{14293EE4-6F78-36F5-374F-0F98D975699B}"/>
              </a:ext>
            </a:extLst>
          </p:cNvPr>
          <p:cNvSpPr>
            <a:spLocks noGrp="1" noChangeArrowheads="1"/>
          </p:cNvSpPr>
          <p:nvPr>
            <p:ph type="title"/>
          </p:nvPr>
        </p:nvSpPr>
        <p:spPr>
          <a:xfrm>
            <a:off x="3059114" y="535485"/>
            <a:ext cx="6054725" cy="1112838"/>
          </a:xfrm>
        </p:spPr>
        <p:txBody>
          <a:bodyPr>
            <a:noAutofit/>
          </a:bodyPr>
          <a:lstStyle/>
          <a:p>
            <a:pPr algn="ctr" eaLnBrk="1" hangingPunct="1">
              <a:defRPr/>
            </a:pPr>
            <a:r>
              <a:rPr lang="en-US" sz="3600" dirty="0">
                <a:latin typeface="Times New Roman" panose="02020603050405020304" pitchFamily="18" charset="0"/>
                <a:cs typeface="Times New Roman" panose="02020603050405020304" pitchFamily="18" charset="0"/>
              </a:rPr>
              <a:t>Dealing with Performance Appraisal Problems</a:t>
            </a:r>
          </a:p>
        </p:txBody>
      </p:sp>
      <p:grpSp>
        <p:nvGrpSpPr>
          <p:cNvPr id="2" name="Group 15">
            <a:extLst>
              <a:ext uri="{FF2B5EF4-FFF2-40B4-BE49-F238E27FC236}">
                <a16:creationId xmlns:a16="http://schemas.microsoft.com/office/drawing/2014/main" id="{544EC436-C019-A405-19F1-8E4906FCEB5D}"/>
              </a:ext>
            </a:extLst>
          </p:cNvPr>
          <p:cNvGrpSpPr>
            <a:grpSpLocks/>
          </p:cNvGrpSpPr>
          <p:nvPr/>
        </p:nvGrpSpPr>
        <p:grpSpPr bwMode="auto">
          <a:xfrm>
            <a:off x="1990726" y="2036607"/>
            <a:ext cx="8245475" cy="3108325"/>
            <a:chOff x="294" y="1238"/>
            <a:chExt cx="5194" cy="1958"/>
          </a:xfrm>
        </p:grpSpPr>
        <p:sp>
          <p:nvSpPr>
            <p:cNvPr id="31750" name="AutoShape 16" descr="brownfill01">
              <a:extLst>
                <a:ext uri="{FF2B5EF4-FFF2-40B4-BE49-F238E27FC236}">
                  <a16:creationId xmlns:a16="http://schemas.microsoft.com/office/drawing/2014/main" id="{1645BDA3-718D-94B6-C66A-B2004BA8C894}"/>
                </a:ext>
              </a:extLst>
            </p:cNvPr>
            <p:cNvSpPr>
              <a:spLocks noChangeArrowheads="1"/>
            </p:cNvSpPr>
            <p:nvPr/>
          </p:nvSpPr>
          <p:spPr bwMode="auto">
            <a:xfrm>
              <a:off x="294" y="2620"/>
              <a:ext cx="926" cy="576"/>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Unclear standards</a:t>
              </a:r>
            </a:p>
          </p:txBody>
        </p:sp>
        <p:sp>
          <p:nvSpPr>
            <p:cNvPr id="31751" name="AutoShape 17" descr="purplefill01">
              <a:extLst>
                <a:ext uri="{FF2B5EF4-FFF2-40B4-BE49-F238E27FC236}">
                  <a16:creationId xmlns:a16="http://schemas.microsoft.com/office/drawing/2014/main" id="{77320038-9D64-5946-F157-C4CC007B6AA1}"/>
                </a:ext>
              </a:extLst>
            </p:cNvPr>
            <p:cNvSpPr>
              <a:spLocks noChangeArrowheads="1"/>
            </p:cNvSpPr>
            <p:nvPr/>
          </p:nvSpPr>
          <p:spPr bwMode="auto">
            <a:xfrm>
              <a:off x="3495" y="2620"/>
              <a:ext cx="926" cy="576"/>
            </a:xfrm>
            <a:prstGeom prst="roundRect">
              <a:avLst>
                <a:gd name="adj" fmla="val 16667"/>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Leniency or strictness</a:t>
              </a:r>
            </a:p>
          </p:txBody>
        </p:sp>
        <p:sp>
          <p:nvSpPr>
            <p:cNvPr id="31752" name="AutoShape 18" descr="greenfill01">
              <a:extLst>
                <a:ext uri="{FF2B5EF4-FFF2-40B4-BE49-F238E27FC236}">
                  <a16:creationId xmlns:a16="http://schemas.microsoft.com/office/drawing/2014/main" id="{217D903F-C68E-2749-9117-D56E7B615F81}"/>
                </a:ext>
              </a:extLst>
            </p:cNvPr>
            <p:cNvSpPr>
              <a:spLocks noChangeArrowheads="1"/>
            </p:cNvSpPr>
            <p:nvPr/>
          </p:nvSpPr>
          <p:spPr bwMode="auto">
            <a:xfrm>
              <a:off x="1361" y="2620"/>
              <a:ext cx="926" cy="576"/>
            </a:xfrm>
            <a:prstGeom prst="roundRect">
              <a:avLst>
                <a:gd name="adj" fmla="val 16667"/>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Halo </a:t>
              </a:r>
              <a:br>
                <a:rPr lang="en-US" altLang="en-US" sz="1800">
                  <a:latin typeface="Franklin Gothic Medium" panose="020B0603020102020204" pitchFamily="34" charset="0"/>
                </a:rPr>
              </a:br>
              <a:r>
                <a:rPr lang="en-US" altLang="en-US" sz="1800">
                  <a:latin typeface="Franklin Gothic Medium" panose="020B0603020102020204" pitchFamily="34" charset="0"/>
                </a:rPr>
                <a:t>effect</a:t>
              </a:r>
            </a:p>
          </p:txBody>
        </p:sp>
        <p:sp>
          <p:nvSpPr>
            <p:cNvPr id="31753" name="Oval 19">
              <a:extLst>
                <a:ext uri="{FF2B5EF4-FFF2-40B4-BE49-F238E27FC236}">
                  <a16:creationId xmlns:a16="http://schemas.microsoft.com/office/drawing/2014/main" id="{2B5A53CC-7E0F-B641-AA77-BDC8CD8713DE}"/>
                </a:ext>
              </a:extLst>
            </p:cNvPr>
            <p:cNvSpPr>
              <a:spLocks noChangeArrowheads="1"/>
            </p:cNvSpPr>
            <p:nvPr/>
          </p:nvSpPr>
          <p:spPr bwMode="auto">
            <a:xfrm>
              <a:off x="1498" y="1238"/>
              <a:ext cx="276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Potential Rating Scale Appraisal Problems</a:t>
              </a:r>
            </a:p>
          </p:txBody>
        </p:sp>
        <p:sp>
          <p:nvSpPr>
            <p:cNvPr id="31754" name="AutoShape 20" descr="bluefill01">
              <a:extLst>
                <a:ext uri="{FF2B5EF4-FFF2-40B4-BE49-F238E27FC236}">
                  <a16:creationId xmlns:a16="http://schemas.microsoft.com/office/drawing/2014/main" id="{89FA684F-8613-F7AB-46F0-01D0FAC71861}"/>
                </a:ext>
              </a:extLst>
            </p:cNvPr>
            <p:cNvSpPr>
              <a:spLocks noChangeArrowheads="1"/>
            </p:cNvSpPr>
            <p:nvPr/>
          </p:nvSpPr>
          <p:spPr bwMode="auto">
            <a:xfrm>
              <a:off x="2418" y="2620"/>
              <a:ext cx="926" cy="576"/>
            </a:xfrm>
            <a:prstGeom prst="roundRect">
              <a:avLst>
                <a:gd name="adj" fmla="val 16667"/>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Central tendency</a:t>
              </a:r>
            </a:p>
          </p:txBody>
        </p:sp>
        <p:cxnSp>
          <p:nvCxnSpPr>
            <p:cNvPr id="31755" name="AutoShape 21">
              <a:extLst>
                <a:ext uri="{FF2B5EF4-FFF2-40B4-BE49-F238E27FC236}">
                  <a16:creationId xmlns:a16="http://schemas.microsoft.com/office/drawing/2014/main" id="{268A4D29-EDB0-CB26-AD3B-B9CEA3857EF9}"/>
                </a:ext>
              </a:extLst>
            </p:cNvPr>
            <p:cNvCxnSpPr>
              <a:cxnSpLocks noChangeShapeType="1"/>
              <a:stCxn id="31753" idx="4"/>
              <a:endCxn id="31750" idx="0"/>
            </p:cNvCxnSpPr>
            <p:nvPr/>
          </p:nvCxnSpPr>
          <p:spPr bwMode="auto">
            <a:xfrm rot="5400000">
              <a:off x="1535" y="1256"/>
              <a:ext cx="568" cy="2123"/>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1756" name="AutoShape 22">
              <a:extLst>
                <a:ext uri="{FF2B5EF4-FFF2-40B4-BE49-F238E27FC236}">
                  <a16:creationId xmlns:a16="http://schemas.microsoft.com/office/drawing/2014/main" id="{CCDB65D9-4419-3233-F1F3-09104A4E8975}"/>
                </a:ext>
              </a:extLst>
            </p:cNvPr>
            <p:cNvCxnSpPr>
              <a:cxnSpLocks noChangeShapeType="1"/>
              <a:stCxn id="31753" idx="4"/>
              <a:endCxn id="31752" idx="0"/>
            </p:cNvCxnSpPr>
            <p:nvPr/>
          </p:nvCxnSpPr>
          <p:spPr bwMode="auto">
            <a:xfrm rot="5400000">
              <a:off x="2068" y="1790"/>
              <a:ext cx="568" cy="1056"/>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1757" name="AutoShape 23">
              <a:extLst>
                <a:ext uri="{FF2B5EF4-FFF2-40B4-BE49-F238E27FC236}">
                  <a16:creationId xmlns:a16="http://schemas.microsoft.com/office/drawing/2014/main" id="{33CE546A-FB76-B847-C02F-BA27A705AEBF}"/>
                </a:ext>
              </a:extLst>
            </p:cNvPr>
            <p:cNvCxnSpPr>
              <a:cxnSpLocks noChangeShapeType="1"/>
              <a:stCxn id="31753" idx="4"/>
              <a:endCxn id="31751" idx="0"/>
            </p:cNvCxnSpPr>
            <p:nvPr/>
          </p:nvCxnSpPr>
          <p:spPr bwMode="auto">
            <a:xfrm rot="16200000" flipH="1">
              <a:off x="3135" y="1779"/>
              <a:ext cx="568" cy="1078"/>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1758" name="AutoShape 24">
              <a:extLst>
                <a:ext uri="{FF2B5EF4-FFF2-40B4-BE49-F238E27FC236}">
                  <a16:creationId xmlns:a16="http://schemas.microsoft.com/office/drawing/2014/main" id="{C4EF46A5-5560-F149-4B09-DA258474C751}"/>
                </a:ext>
              </a:extLst>
            </p:cNvPr>
            <p:cNvCxnSpPr>
              <a:cxnSpLocks noChangeShapeType="1"/>
              <a:stCxn id="31753" idx="4"/>
              <a:endCxn id="31754" idx="0"/>
            </p:cNvCxnSpPr>
            <p:nvPr/>
          </p:nvCxnSpPr>
          <p:spPr bwMode="auto">
            <a:xfrm rot="16200000" flipH="1">
              <a:off x="2597" y="2317"/>
              <a:ext cx="568" cy="1"/>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1759" name="AutoShape 25" descr="redfill01">
              <a:extLst>
                <a:ext uri="{FF2B5EF4-FFF2-40B4-BE49-F238E27FC236}">
                  <a16:creationId xmlns:a16="http://schemas.microsoft.com/office/drawing/2014/main" id="{8EB2E823-79DB-B477-74EE-61DB931608B4}"/>
                </a:ext>
              </a:extLst>
            </p:cNvPr>
            <p:cNvSpPr>
              <a:spLocks noChangeArrowheads="1"/>
            </p:cNvSpPr>
            <p:nvPr/>
          </p:nvSpPr>
          <p:spPr bwMode="auto">
            <a:xfrm>
              <a:off x="4562" y="2620"/>
              <a:ext cx="926" cy="576"/>
            </a:xfrm>
            <a:prstGeom prst="roundRect">
              <a:avLst>
                <a:gd name="adj" fmla="val 16667"/>
              </a:avLst>
            </a:prstGeom>
            <a:blipFill dpi="0" rotWithShape="1">
              <a:blip r:embed="rId7"/>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Bias</a:t>
              </a:r>
            </a:p>
          </p:txBody>
        </p:sp>
        <p:cxnSp>
          <p:nvCxnSpPr>
            <p:cNvPr id="31760" name="AutoShape 26">
              <a:extLst>
                <a:ext uri="{FF2B5EF4-FFF2-40B4-BE49-F238E27FC236}">
                  <a16:creationId xmlns:a16="http://schemas.microsoft.com/office/drawing/2014/main" id="{0339C8ED-B156-AEBC-10E7-0C1A00E0352E}"/>
                </a:ext>
              </a:extLst>
            </p:cNvPr>
            <p:cNvCxnSpPr>
              <a:cxnSpLocks noChangeShapeType="1"/>
              <a:stCxn id="31753" idx="4"/>
              <a:endCxn id="31759" idx="0"/>
            </p:cNvCxnSpPr>
            <p:nvPr/>
          </p:nvCxnSpPr>
          <p:spPr bwMode="auto">
            <a:xfrm rot="16200000" flipH="1">
              <a:off x="3669" y="1245"/>
              <a:ext cx="568" cy="2145"/>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Rectangle 2">
            <a:extLst>
              <a:ext uri="{FF2B5EF4-FFF2-40B4-BE49-F238E27FC236}">
                <a16:creationId xmlns:a16="http://schemas.microsoft.com/office/drawing/2014/main" id="{85FDE1DC-F12E-4C3F-59C9-91B0F68DC5DC}"/>
              </a:ext>
            </a:extLst>
          </p:cNvPr>
          <p:cNvSpPr/>
          <p:nvPr/>
        </p:nvSpPr>
        <p:spPr>
          <a:xfrm>
            <a:off x="1084201" y="6673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7C71D512-99FE-6581-0C0D-BD355928D829}"/>
              </a:ext>
            </a:extLst>
          </p:cNvPr>
          <p:cNvSpPr txBox="1"/>
          <p:nvPr/>
        </p:nvSpPr>
        <p:spPr>
          <a:xfrm>
            <a:off x="1295042" y="70795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13F7772-4728-7595-93A5-A76DA229B344}"/>
              </a:ext>
            </a:extLst>
          </p:cNvPr>
          <p:cNvSpPr txBox="1"/>
          <p:nvPr/>
        </p:nvSpPr>
        <p:spPr>
          <a:xfrm>
            <a:off x="1356072" y="96377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90057E2-3BB3-CBCE-5520-1CED71399A5E}"/>
              </a:ext>
            </a:extLst>
          </p:cNvPr>
          <p:cNvSpPr txBox="1"/>
          <p:nvPr/>
        </p:nvSpPr>
        <p:spPr>
          <a:xfrm>
            <a:off x="4787900" y="6337702"/>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2511467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8354" name="Rectangle 2">
            <a:extLst>
              <a:ext uri="{FF2B5EF4-FFF2-40B4-BE49-F238E27FC236}">
                <a16:creationId xmlns:a16="http://schemas.microsoft.com/office/drawing/2014/main" id="{02D5EBE1-A5D4-1113-44CF-266FA09180B5}"/>
              </a:ext>
            </a:extLst>
          </p:cNvPr>
          <p:cNvSpPr>
            <a:spLocks noGrp="1" noChangeArrowheads="1"/>
          </p:cNvSpPr>
          <p:nvPr>
            <p:ph type="title"/>
          </p:nvPr>
        </p:nvSpPr>
        <p:spPr>
          <a:xfrm>
            <a:off x="2554437" y="803508"/>
            <a:ext cx="7204418" cy="625475"/>
          </a:xfrm>
        </p:spPr>
        <p:txBody>
          <a:bodyPr>
            <a:noAutofit/>
          </a:bodyPr>
          <a:lstStyle/>
          <a:p>
            <a:pPr algn="ctr" eaLnBrk="1" hangingPunct="1">
              <a:defRPr/>
            </a:pPr>
            <a:r>
              <a:rPr lang="en-US" sz="3600" dirty="0">
                <a:latin typeface="Times New Roman" panose="02020603050405020304" pitchFamily="18" charset="0"/>
                <a:cs typeface="Times New Roman" panose="02020603050405020304" pitchFamily="18" charset="0"/>
              </a:rPr>
              <a:t>Guidelines for Effective Appraisals</a:t>
            </a:r>
          </a:p>
        </p:txBody>
      </p:sp>
      <p:grpSp>
        <p:nvGrpSpPr>
          <p:cNvPr id="2" name="Group 15">
            <a:extLst>
              <a:ext uri="{FF2B5EF4-FFF2-40B4-BE49-F238E27FC236}">
                <a16:creationId xmlns:a16="http://schemas.microsoft.com/office/drawing/2014/main" id="{8D21960E-B205-82D5-4F8E-418A8E651E88}"/>
              </a:ext>
            </a:extLst>
          </p:cNvPr>
          <p:cNvGrpSpPr>
            <a:grpSpLocks/>
          </p:cNvGrpSpPr>
          <p:nvPr/>
        </p:nvGrpSpPr>
        <p:grpSpPr bwMode="auto">
          <a:xfrm>
            <a:off x="1990726" y="1947052"/>
            <a:ext cx="8245475" cy="3108325"/>
            <a:chOff x="294" y="1238"/>
            <a:chExt cx="5194" cy="1958"/>
          </a:xfrm>
        </p:grpSpPr>
        <p:sp>
          <p:nvSpPr>
            <p:cNvPr id="33798" name="AutoShape 16" descr="brownfill01">
              <a:extLst>
                <a:ext uri="{FF2B5EF4-FFF2-40B4-BE49-F238E27FC236}">
                  <a16:creationId xmlns:a16="http://schemas.microsoft.com/office/drawing/2014/main" id="{A559201B-056D-3A3B-4675-4156FCD28654}"/>
                </a:ext>
              </a:extLst>
            </p:cNvPr>
            <p:cNvSpPr>
              <a:spLocks noChangeArrowheads="1"/>
            </p:cNvSpPr>
            <p:nvPr/>
          </p:nvSpPr>
          <p:spPr bwMode="auto">
            <a:xfrm>
              <a:off x="294" y="2620"/>
              <a:ext cx="926" cy="576"/>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Know the problems</a:t>
              </a:r>
            </a:p>
          </p:txBody>
        </p:sp>
        <p:sp>
          <p:nvSpPr>
            <p:cNvPr id="33799" name="AutoShape 17" descr="purplefill01">
              <a:extLst>
                <a:ext uri="{FF2B5EF4-FFF2-40B4-BE49-F238E27FC236}">
                  <a16:creationId xmlns:a16="http://schemas.microsoft.com/office/drawing/2014/main" id="{58729DF0-93BF-1AF6-0D5C-CAEE2C68F140}"/>
                </a:ext>
              </a:extLst>
            </p:cNvPr>
            <p:cNvSpPr>
              <a:spLocks noChangeArrowheads="1"/>
            </p:cNvSpPr>
            <p:nvPr/>
          </p:nvSpPr>
          <p:spPr bwMode="auto">
            <a:xfrm>
              <a:off x="3495" y="2620"/>
              <a:ext cx="926" cy="576"/>
            </a:xfrm>
            <a:prstGeom prst="roundRect">
              <a:avLst>
                <a:gd name="adj" fmla="val 16667"/>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Get agreement on a plan</a:t>
              </a:r>
            </a:p>
          </p:txBody>
        </p:sp>
        <p:sp>
          <p:nvSpPr>
            <p:cNvPr id="33800" name="AutoShape 18" descr="greenfill01">
              <a:extLst>
                <a:ext uri="{FF2B5EF4-FFF2-40B4-BE49-F238E27FC236}">
                  <a16:creationId xmlns:a16="http://schemas.microsoft.com/office/drawing/2014/main" id="{E4FDB86B-3DBE-EBE3-D6A3-B55F1A6A7E5C}"/>
                </a:ext>
              </a:extLst>
            </p:cNvPr>
            <p:cNvSpPr>
              <a:spLocks noChangeArrowheads="1"/>
            </p:cNvSpPr>
            <p:nvPr/>
          </p:nvSpPr>
          <p:spPr bwMode="auto">
            <a:xfrm>
              <a:off x="1361" y="2620"/>
              <a:ext cx="926" cy="576"/>
            </a:xfrm>
            <a:prstGeom prst="roundRect">
              <a:avLst>
                <a:gd name="adj" fmla="val 16667"/>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Use the </a:t>
              </a:r>
              <a:br>
                <a:rPr lang="en-US" altLang="en-US" sz="1800">
                  <a:latin typeface="Franklin Gothic Medium" panose="020B0603020102020204" pitchFamily="34" charset="0"/>
                </a:rPr>
              </a:br>
              <a:r>
                <a:rPr lang="en-US" altLang="en-US" sz="1800">
                  <a:latin typeface="Franklin Gothic Medium" panose="020B0603020102020204" pitchFamily="34" charset="0"/>
                </a:rPr>
                <a:t>right tool</a:t>
              </a:r>
            </a:p>
          </p:txBody>
        </p:sp>
        <p:sp>
          <p:nvSpPr>
            <p:cNvPr id="33801" name="Oval 19">
              <a:extLst>
                <a:ext uri="{FF2B5EF4-FFF2-40B4-BE49-F238E27FC236}">
                  <a16:creationId xmlns:a16="http://schemas.microsoft.com/office/drawing/2014/main" id="{41947310-0955-F7F2-7E60-3739C972DF7D}"/>
                </a:ext>
              </a:extLst>
            </p:cNvPr>
            <p:cNvSpPr>
              <a:spLocks noChangeArrowheads="1"/>
            </p:cNvSpPr>
            <p:nvPr/>
          </p:nvSpPr>
          <p:spPr bwMode="auto">
            <a:xfrm>
              <a:off x="1498" y="1238"/>
              <a:ext cx="276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How to Avoid </a:t>
              </a:r>
              <a:br>
                <a:rPr lang="en-US" altLang="en-US" sz="2400">
                  <a:latin typeface="Franklin Gothic Medium" panose="020B0603020102020204" pitchFamily="34" charset="0"/>
                </a:rPr>
              </a:br>
              <a:r>
                <a:rPr lang="en-US" altLang="en-US" sz="2400">
                  <a:latin typeface="Franklin Gothic Medium" panose="020B0603020102020204" pitchFamily="34" charset="0"/>
                </a:rPr>
                <a:t>Appraisal Problems</a:t>
              </a:r>
            </a:p>
          </p:txBody>
        </p:sp>
        <p:sp>
          <p:nvSpPr>
            <p:cNvPr id="33802" name="AutoShape 20" descr="bluefill01">
              <a:extLst>
                <a:ext uri="{FF2B5EF4-FFF2-40B4-BE49-F238E27FC236}">
                  <a16:creationId xmlns:a16="http://schemas.microsoft.com/office/drawing/2014/main" id="{C8348B60-C024-7BE6-7F17-9AAEA24304F9}"/>
                </a:ext>
              </a:extLst>
            </p:cNvPr>
            <p:cNvSpPr>
              <a:spLocks noChangeArrowheads="1"/>
            </p:cNvSpPr>
            <p:nvPr/>
          </p:nvSpPr>
          <p:spPr bwMode="auto">
            <a:xfrm>
              <a:off x="2418" y="2620"/>
              <a:ext cx="926" cy="576"/>
            </a:xfrm>
            <a:prstGeom prst="roundRect">
              <a:avLst>
                <a:gd name="adj" fmla="val 16667"/>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Keep a </a:t>
              </a:r>
              <a:br>
                <a:rPr lang="en-US" altLang="en-US" sz="1800">
                  <a:latin typeface="Franklin Gothic Medium" panose="020B0603020102020204" pitchFamily="34" charset="0"/>
                </a:rPr>
              </a:br>
              <a:r>
                <a:rPr lang="en-US" altLang="en-US" sz="1800">
                  <a:latin typeface="Franklin Gothic Medium" panose="020B0603020102020204" pitchFamily="34" charset="0"/>
                </a:rPr>
                <a:t>diary</a:t>
              </a:r>
            </a:p>
          </p:txBody>
        </p:sp>
        <p:cxnSp>
          <p:nvCxnSpPr>
            <p:cNvPr id="33803" name="AutoShape 21">
              <a:extLst>
                <a:ext uri="{FF2B5EF4-FFF2-40B4-BE49-F238E27FC236}">
                  <a16:creationId xmlns:a16="http://schemas.microsoft.com/office/drawing/2014/main" id="{72E4C05E-BEA8-3147-7E7F-43BE6FE0000E}"/>
                </a:ext>
              </a:extLst>
            </p:cNvPr>
            <p:cNvCxnSpPr>
              <a:cxnSpLocks noChangeShapeType="1"/>
              <a:stCxn id="33801" idx="4"/>
              <a:endCxn id="33798" idx="0"/>
            </p:cNvCxnSpPr>
            <p:nvPr/>
          </p:nvCxnSpPr>
          <p:spPr bwMode="auto">
            <a:xfrm rot="5400000">
              <a:off x="1535" y="1256"/>
              <a:ext cx="568" cy="2123"/>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3804" name="AutoShape 22">
              <a:extLst>
                <a:ext uri="{FF2B5EF4-FFF2-40B4-BE49-F238E27FC236}">
                  <a16:creationId xmlns:a16="http://schemas.microsoft.com/office/drawing/2014/main" id="{8E3EB5F5-209C-1273-E1F7-397C977E1B38}"/>
                </a:ext>
              </a:extLst>
            </p:cNvPr>
            <p:cNvCxnSpPr>
              <a:cxnSpLocks noChangeShapeType="1"/>
              <a:stCxn id="33801" idx="4"/>
              <a:endCxn id="33800" idx="0"/>
            </p:cNvCxnSpPr>
            <p:nvPr/>
          </p:nvCxnSpPr>
          <p:spPr bwMode="auto">
            <a:xfrm rot="5400000">
              <a:off x="2068" y="1790"/>
              <a:ext cx="568" cy="1056"/>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3805" name="AutoShape 23">
              <a:extLst>
                <a:ext uri="{FF2B5EF4-FFF2-40B4-BE49-F238E27FC236}">
                  <a16:creationId xmlns:a16="http://schemas.microsoft.com/office/drawing/2014/main" id="{1D76463F-0CA1-D25D-18FD-C62C8823E164}"/>
                </a:ext>
              </a:extLst>
            </p:cNvPr>
            <p:cNvCxnSpPr>
              <a:cxnSpLocks noChangeShapeType="1"/>
              <a:stCxn id="33801" idx="4"/>
              <a:endCxn id="33799" idx="0"/>
            </p:cNvCxnSpPr>
            <p:nvPr/>
          </p:nvCxnSpPr>
          <p:spPr bwMode="auto">
            <a:xfrm rot="16200000" flipH="1">
              <a:off x="3135" y="1779"/>
              <a:ext cx="568" cy="1078"/>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3806" name="AutoShape 24">
              <a:extLst>
                <a:ext uri="{FF2B5EF4-FFF2-40B4-BE49-F238E27FC236}">
                  <a16:creationId xmlns:a16="http://schemas.microsoft.com/office/drawing/2014/main" id="{C9DEBA10-6F28-6E94-DDDE-AC196AC1D4BB}"/>
                </a:ext>
              </a:extLst>
            </p:cNvPr>
            <p:cNvCxnSpPr>
              <a:cxnSpLocks noChangeShapeType="1"/>
              <a:stCxn id="33801" idx="4"/>
              <a:endCxn id="33802" idx="0"/>
            </p:cNvCxnSpPr>
            <p:nvPr/>
          </p:nvCxnSpPr>
          <p:spPr bwMode="auto">
            <a:xfrm rot="16200000" flipH="1">
              <a:off x="2597" y="2317"/>
              <a:ext cx="568" cy="1"/>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3807" name="AutoShape 25" descr="redfill01">
              <a:extLst>
                <a:ext uri="{FF2B5EF4-FFF2-40B4-BE49-F238E27FC236}">
                  <a16:creationId xmlns:a16="http://schemas.microsoft.com/office/drawing/2014/main" id="{F7E04D55-4164-35E6-510C-11C18C98CD0F}"/>
                </a:ext>
              </a:extLst>
            </p:cNvPr>
            <p:cNvSpPr>
              <a:spLocks noChangeArrowheads="1"/>
            </p:cNvSpPr>
            <p:nvPr/>
          </p:nvSpPr>
          <p:spPr bwMode="auto">
            <a:xfrm>
              <a:off x="4562" y="2620"/>
              <a:ext cx="926" cy="576"/>
            </a:xfrm>
            <a:prstGeom prst="roundRect">
              <a:avLst>
                <a:gd name="adj" fmla="val 16667"/>
              </a:avLst>
            </a:prstGeom>
            <a:blipFill dpi="0" rotWithShape="1">
              <a:blip r:embed="rId7"/>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Be </a:t>
              </a:r>
              <a:br>
                <a:rPr lang="en-US" altLang="en-US" sz="1800">
                  <a:latin typeface="Franklin Gothic Medium" panose="020B0603020102020204" pitchFamily="34" charset="0"/>
                </a:rPr>
              </a:br>
              <a:r>
                <a:rPr lang="en-US" altLang="en-US" sz="1800">
                  <a:latin typeface="Franklin Gothic Medium" panose="020B0603020102020204" pitchFamily="34" charset="0"/>
                </a:rPr>
                <a:t>fair</a:t>
              </a:r>
            </a:p>
          </p:txBody>
        </p:sp>
        <p:cxnSp>
          <p:nvCxnSpPr>
            <p:cNvPr id="33808" name="AutoShape 26">
              <a:extLst>
                <a:ext uri="{FF2B5EF4-FFF2-40B4-BE49-F238E27FC236}">
                  <a16:creationId xmlns:a16="http://schemas.microsoft.com/office/drawing/2014/main" id="{C553F465-4021-7263-AB5F-71DCF54C3F0A}"/>
                </a:ext>
              </a:extLst>
            </p:cNvPr>
            <p:cNvCxnSpPr>
              <a:cxnSpLocks noChangeShapeType="1"/>
              <a:stCxn id="33801" idx="4"/>
              <a:endCxn id="33807" idx="0"/>
            </p:cNvCxnSpPr>
            <p:nvPr/>
          </p:nvCxnSpPr>
          <p:spPr bwMode="auto">
            <a:xfrm rot="16200000" flipH="1">
              <a:off x="3669" y="1245"/>
              <a:ext cx="568" cy="2145"/>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TextBox 2">
            <a:extLst>
              <a:ext uri="{FF2B5EF4-FFF2-40B4-BE49-F238E27FC236}">
                <a16:creationId xmlns:a16="http://schemas.microsoft.com/office/drawing/2014/main" id="{16018D77-0381-E800-3F75-49CFA4FE29CE}"/>
              </a:ext>
            </a:extLst>
          </p:cNvPr>
          <p:cNvSpPr txBox="1"/>
          <p:nvPr/>
        </p:nvSpPr>
        <p:spPr>
          <a:xfrm>
            <a:off x="4787900" y="6274638"/>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4" name="Rectangle 3">
            <a:extLst>
              <a:ext uri="{FF2B5EF4-FFF2-40B4-BE49-F238E27FC236}">
                <a16:creationId xmlns:a16="http://schemas.microsoft.com/office/drawing/2014/main" id="{2EDF06A5-20CD-620F-8ED9-AD5A079075F3}"/>
              </a:ext>
            </a:extLst>
          </p:cNvPr>
          <p:cNvSpPr/>
          <p:nvPr/>
        </p:nvSpPr>
        <p:spPr>
          <a:xfrm>
            <a:off x="1036903" y="6200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2A0B1F9-FB44-A2A2-849E-638A16D70729}"/>
              </a:ext>
            </a:extLst>
          </p:cNvPr>
          <p:cNvSpPr txBox="1"/>
          <p:nvPr/>
        </p:nvSpPr>
        <p:spPr>
          <a:xfrm>
            <a:off x="1247744" y="660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4ECE9EB-0C63-AFBB-93F6-301F04D5C324}"/>
              </a:ext>
            </a:extLst>
          </p:cNvPr>
          <p:cNvSpPr txBox="1"/>
          <p:nvPr/>
        </p:nvSpPr>
        <p:spPr>
          <a:xfrm>
            <a:off x="1308774" y="9164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79640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4194" name="Rectangle 2">
            <a:extLst>
              <a:ext uri="{FF2B5EF4-FFF2-40B4-BE49-F238E27FC236}">
                <a16:creationId xmlns:a16="http://schemas.microsoft.com/office/drawing/2014/main" id="{23F078C5-2EBF-3E5D-0C00-6DF08A163BEC}"/>
              </a:ext>
            </a:extLst>
          </p:cNvPr>
          <p:cNvSpPr>
            <a:spLocks noGrp="1" noChangeArrowheads="1"/>
          </p:cNvSpPr>
          <p:nvPr>
            <p:ph type="title"/>
          </p:nvPr>
        </p:nvSpPr>
        <p:spPr>
          <a:xfrm>
            <a:off x="2255838" y="365125"/>
            <a:ext cx="9097961" cy="1325563"/>
          </a:xfrm>
        </p:spPr>
        <p:txBody>
          <a:bodyPr>
            <a:normAutofit/>
          </a:bodyPr>
          <a:lstStyle/>
          <a:p>
            <a:pPr eaLnBrk="1" hangingPunct="1">
              <a:defRPr/>
            </a:pPr>
            <a:r>
              <a:rPr lang="en-US" sz="4000" dirty="0">
                <a:latin typeface="Times New Roman" panose="02020603050405020304" pitchFamily="18" charset="0"/>
                <a:cs typeface="Times New Roman" panose="02020603050405020304" pitchFamily="18" charset="0"/>
              </a:rPr>
              <a:t>Choosing the Right Appraisal Tool</a:t>
            </a:r>
          </a:p>
        </p:txBody>
      </p:sp>
      <p:grpSp>
        <p:nvGrpSpPr>
          <p:cNvPr id="2" name="Group 4">
            <a:extLst>
              <a:ext uri="{FF2B5EF4-FFF2-40B4-BE49-F238E27FC236}">
                <a16:creationId xmlns:a16="http://schemas.microsoft.com/office/drawing/2014/main" id="{A3492FEB-2797-6AC0-D86B-B5C4531C00DA}"/>
              </a:ext>
            </a:extLst>
          </p:cNvPr>
          <p:cNvGrpSpPr>
            <a:grpSpLocks/>
          </p:cNvGrpSpPr>
          <p:nvPr/>
        </p:nvGrpSpPr>
        <p:grpSpPr bwMode="auto">
          <a:xfrm>
            <a:off x="2255839" y="1792349"/>
            <a:ext cx="7680325" cy="3411538"/>
            <a:chOff x="461" y="990"/>
            <a:chExt cx="4838" cy="2149"/>
          </a:xfrm>
        </p:grpSpPr>
        <p:sp>
          <p:nvSpPr>
            <p:cNvPr id="35846" name="AutoShape 5" descr="grayfill01">
              <a:extLst>
                <a:ext uri="{FF2B5EF4-FFF2-40B4-BE49-F238E27FC236}">
                  <a16:creationId xmlns:a16="http://schemas.microsoft.com/office/drawing/2014/main" id="{24EF993E-4D26-9E58-F326-EA3AE85B5B13}"/>
                </a:ext>
              </a:extLst>
            </p:cNvPr>
            <p:cNvSpPr>
              <a:spLocks noChangeArrowheads="1"/>
            </p:cNvSpPr>
            <p:nvPr/>
          </p:nvSpPr>
          <p:spPr bwMode="auto">
            <a:xfrm>
              <a:off x="461" y="2467"/>
              <a:ext cx="1040" cy="672"/>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Accessibility</a:t>
              </a:r>
            </a:p>
          </p:txBody>
        </p:sp>
        <p:sp>
          <p:nvSpPr>
            <p:cNvPr id="35847" name="AutoShape 6" descr="bluefill01">
              <a:extLst>
                <a:ext uri="{FF2B5EF4-FFF2-40B4-BE49-F238E27FC236}">
                  <a16:creationId xmlns:a16="http://schemas.microsoft.com/office/drawing/2014/main" id="{1D1CC43F-7BA9-D531-9D0D-638BF5414594}"/>
                </a:ext>
              </a:extLst>
            </p:cNvPr>
            <p:cNvSpPr>
              <a:spLocks noChangeArrowheads="1"/>
            </p:cNvSpPr>
            <p:nvPr/>
          </p:nvSpPr>
          <p:spPr bwMode="auto">
            <a:xfrm>
              <a:off x="4259" y="2467"/>
              <a:ext cx="1040" cy="672"/>
            </a:xfrm>
            <a:prstGeom prst="roundRect">
              <a:avLst>
                <a:gd name="adj" fmla="val 16667"/>
              </a:avLst>
            </a:prstGeom>
            <a:blipFill dpi="0" rotWithShape="1">
              <a:blip r:embed="rId4"/>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Accuracy</a:t>
              </a:r>
            </a:p>
          </p:txBody>
        </p:sp>
        <p:cxnSp>
          <p:nvCxnSpPr>
            <p:cNvPr id="35848" name="AutoShape 7">
              <a:extLst>
                <a:ext uri="{FF2B5EF4-FFF2-40B4-BE49-F238E27FC236}">
                  <a16:creationId xmlns:a16="http://schemas.microsoft.com/office/drawing/2014/main" id="{4C070A49-75B3-5893-E9C4-CE6890820BFB}"/>
                </a:ext>
              </a:extLst>
            </p:cNvPr>
            <p:cNvCxnSpPr>
              <a:cxnSpLocks noChangeShapeType="1"/>
              <a:stCxn id="35854" idx="3"/>
              <a:endCxn id="35846" idx="0"/>
            </p:cNvCxnSpPr>
            <p:nvPr/>
          </p:nvCxnSpPr>
          <p:spPr bwMode="auto">
            <a:xfrm flipH="1">
              <a:off x="981" y="1690"/>
              <a:ext cx="674" cy="7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5849" name="AutoShape 8">
              <a:extLst>
                <a:ext uri="{FF2B5EF4-FFF2-40B4-BE49-F238E27FC236}">
                  <a16:creationId xmlns:a16="http://schemas.microsoft.com/office/drawing/2014/main" id="{BFC922BE-1896-7D9B-EB86-513DC372F4FE}"/>
                </a:ext>
              </a:extLst>
            </p:cNvPr>
            <p:cNvCxnSpPr>
              <a:cxnSpLocks noChangeShapeType="1"/>
              <a:stCxn id="35854" idx="5"/>
              <a:endCxn id="35847" idx="0"/>
            </p:cNvCxnSpPr>
            <p:nvPr/>
          </p:nvCxnSpPr>
          <p:spPr bwMode="auto">
            <a:xfrm>
              <a:off x="4083" y="1690"/>
              <a:ext cx="696" cy="7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5850" name="AutoShape 9">
              <a:extLst>
                <a:ext uri="{FF2B5EF4-FFF2-40B4-BE49-F238E27FC236}">
                  <a16:creationId xmlns:a16="http://schemas.microsoft.com/office/drawing/2014/main" id="{3083BFF4-B310-78F0-EE25-69237B9F572F}"/>
                </a:ext>
              </a:extLst>
            </p:cNvPr>
            <p:cNvCxnSpPr>
              <a:cxnSpLocks noChangeShapeType="1"/>
              <a:stCxn id="35854" idx="0"/>
              <a:endCxn id="35851" idx="0"/>
            </p:cNvCxnSpPr>
            <p:nvPr/>
          </p:nvCxnSpPr>
          <p:spPr bwMode="auto">
            <a:xfrm flipH="1">
              <a:off x="2247" y="990"/>
              <a:ext cx="622" cy="14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5851" name="AutoShape 10" descr="purplefill01">
              <a:extLst>
                <a:ext uri="{FF2B5EF4-FFF2-40B4-BE49-F238E27FC236}">
                  <a16:creationId xmlns:a16="http://schemas.microsoft.com/office/drawing/2014/main" id="{1DA9948F-61AB-DEED-3606-24134E9198EC}"/>
                </a:ext>
              </a:extLst>
            </p:cNvPr>
            <p:cNvSpPr>
              <a:spLocks noChangeArrowheads="1"/>
            </p:cNvSpPr>
            <p:nvPr/>
          </p:nvSpPr>
          <p:spPr bwMode="auto">
            <a:xfrm>
              <a:off x="1727" y="2467"/>
              <a:ext cx="1040" cy="672"/>
            </a:xfrm>
            <a:prstGeom prst="roundRect">
              <a:avLst>
                <a:gd name="adj" fmla="val 16667"/>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Ease-of-use</a:t>
              </a:r>
            </a:p>
          </p:txBody>
        </p:sp>
        <p:cxnSp>
          <p:nvCxnSpPr>
            <p:cNvPr id="35852" name="AutoShape 11">
              <a:extLst>
                <a:ext uri="{FF2B5EF4-FFF2-40B4-BE49-F238E27FC236}">
                  <a16:creationId xmlns:a16="http://schemas.microsoft.com/office/drawing/2014/main" id="{147E7CB3-7E79-6C90-9DFC-6B4277AC2C12}"/>
                </a:ext>
              </a:extLst>
            </p:cNvPr>
            <p:cNvCxnSpPr>
              <a:cxnSpLocks noChangeShapeType="1"/>
              <a:stCxn id="35854" idx="0"/>
              <a:endCxn id="35853" idx="0"/>
            </p:cNvCxnSpPr>
            <p:nvPr/>
          </p:nvCxnSpPr>
          <p:spPr bwMode="auto">
            <a:xfrm>
              <a:off x="2869" y="990"/>
              <a:ext cx="644" cy="14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5853" name="AutoShape 12" descr="redfill01">
              <a:extLst>
                <a:ext uri="{FF2B5EF4-FFF2-40B4-BE49-F238E27FC236}">
                  <a16:creationId xmlns:a16="http://schemas.microsoft.com/office/drawing/2014/main" id="{25A93F79-7F2B-ECD1-2B76-C4E52CE52C79}"/>
                </a:ext>
              </a:extLst>
            </p:cNvPr>
            <p:cNvSpPr>
              <a:spLocks noChangeArrowheads="1"/>
            </p:cNvSpPr>
            <p:nvPr/>
          </p:nvSpPr>
          <p:spPr bwMode="auto">
            <a:xfrm>
              <a:off x="2993" y="2467"/>
              <a:ext cx="1040" cy="672"/>
            </a:xfrm>
            <a:prstGeom prst="roundRect">
              <a:avLst>
                <a:gd name="adj" fmla="val 16667"/>
              </a:avLst>
            </a:prstGeom>
            <a:blipFill dpi="0" rotWithShape="1">
              <a:blip r:embed="rId6"/>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Employee acceptance</a:t>
              </a:r>
            </a:p>
          </p:txBody>
        </p:sp>
        <p:sp>
          <p:nvSpPr>
            <p:cNvPr id="35854" name="Oval 13">
              <a:extLst>
                <a:ext uri="{FF2B5EF4-FFF2-40B4-BE49-F238E27FC236}">
                  <a16:creationId xmlns:a16="http://schemas.microsoft.com/office/drawing/2014/main" id="{F310BEDA-23B0-F3BD-F406-0C32CDEBD85E}"/>
                </a:ext>
              </a:extLst>
            </p:cNvPr>
            <p:cNvSpPr>
              <a:spLocks noChangeArrowheads="1"/>
            </p:cNvSpPr>
            <p:nvPr/>
          </p:nvSpPr>
          <p:spPr bwMode="auto">
            <a:xfrm>
              <a:off x="1152" y="1008"/>
              <a:ext cx="343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Criteria for Choosing an Appraisal Tool</a:t>
              </a:r>
            </a:p>
          </p:txBody>
        </p:sp>
      </p:grpSp>
      <p:sp>
        <p:nvSpPr>
          <p:cNvPr id="3" name="TextBox 2">
            <a:extLst>
              <a:ext uri="{FF2B5EF4-FFF2-40B4-BE49-F238E27FC236}">
                <a16:creationId xmlns:a16="http://schemas.microsoft.com/office/drawing/2014/main" id="{510C730F-BAAF-476F-EE4D-742B3E1B2D10}"/>
              </a:ext>
            </a:extLst>
          </p:cNvPr>
          <p:cNvSpPr txBox="1"/>
          <p:nvPr/>
        </p:nvSpPr>
        <p:spPr>
          <a:xfrm>
            <a:off x="4787900" y="6274638"/>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4" name="Rectangle 3">
            <a:extLst>
              <a:ext uri="{FF2B5EF4-FFF2-40B4-BE49-F238E27FC236}">
                <a16:creationId xmlns:a16="http://schemas.microsoft.com/office/drawing/2014/main" id="{51C74280-0EE4-35D1-8BF6-72CAB981F1B2}"/>
              </a:ext>
            </a:extLst>
          </p:cNvPr>
          <p:cNvSpPr/>
          <p:nvPr/>
        </p:nvSpPr>
        <p:spPr>
          <a:xfrm>
            <a:off x="784648" y="6200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08CD36D5-1276-3599-5F43-A23EBCA97A68}"/>
              </a:ext>
            </a:extLst>
          </p:cNvPr>
          <p:cNvSpPr txBox="1"/>
          <p:nvPr/>
        </p:nvSpPr>
        <p:spPr>
          <a:xfrm>
            <a:off x="995489" y="660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4F5BAB1-C607-4CF1-CFFC-E1C504815877}"/>
              </a:ext>
            </a:extLst>
          </p:cNvPr>
          <p:cNvSpPr txBox="1"/>
          <p:nvPr/>
        </p:nvSpPr>
        <p:spPr>
          <a:xfrm>
            <a:off x="1056519" y="9164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40708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4498" name="Rectangle 2">
            <a:extLst>
              <a:ext uri="{FF2B5EF4-FFF2-40B4-BE49-F238E27FC236}">
                <a16:creationId xmlns:a16="http://schemas.microsoft.com/office/drawing/2014/main" id="{146AF1DD-2267-27B7-121A-22EC8D9A6116}"/>
              </a:ext>
            </a:extLst>
          </p:cNvPr>
          <p:cNvSpPr>
            <a:spLocks noGrp="1" noChangeArrowheads="1"/>
          </p:cNvSpPr>
          <p:nvPr>
            <p:ph type="title"/>
          </p:nvPr>
        </p:nvSpPr>
        <p:spPr>
          <a:xfrm>
            <a:off x="2241152" y="668832"/>
            <a:ext cx="8305979" cy="1052513"/>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The Appraisal Interview</a:t>
            </a:r>
          </a:p>
        </p:txBody>
      </p:sp>
      <p:grpSp>
        <p:nvGrpSpPr>
          <p:cNvPr id="2" name="Group 13">
            <a:extLst>
              <a:ext uri="{FF2B5EF4-FFF2-40B4-BE49-F238E27FC236}">
                <a16:creationId xmlns:a16="http://schemas.microsoft.com/office/drawing/2014/main" id="{45E4B60C-8AC7-0C25-70A3-1326C9170767}"/>
              </a:ext>
            </a:extLst>
          </p:cNvPr>
          <p:cNvGrpSpPr>
            <a:grpSpLocks/>
          </p:cNvGrpSpPr>
          <p:nvPr/>
        </p:nvGrpSpPr>
        <p:grpSpPr bwMode="auto">
          <a:xfrm>
            <a:off x="2044700" y="1965325"/>
            <a:ext cx="7708900" cy="2711450"/>
            <a:chOff x="619" y="1411"/>
            <a:chExt cx="4047" cy="1708"/>
          </a:xfrm>
        </p:grpSpPr>
        <p:sp>
          <p:nvSpPr>
            <p:cNvPr id="39942" name="AutoShape 14" descr="brownfill01">
              <a:extLst>
                <a:ext uri="{FF2B5EF4-FFF2-40B4-BE49-F238E27FC236}">
                  <a16:creationId xmlns:a16="http://schemas.microsoft.com/office/drawing/2014/main" id="{87C27355-7634-6F58-354F-3CF84FBC4789}"/>
                </a:ext>
              </a:extLst>
            </p:cNvPr>
            <p:cNvSpPr>
              <a:spLocks noChangeArrowheads="1"/>
            </p:cNvSpPr>
            <p:nvPr/>
          </p:nvSpPr>
          <p:spPr bwMode="auto">
            <a:xfrm>
              <a:off x="2707" y="1411"/>
              <a:ext cx="1959" cy="280"/>
            </a:xfrm>
            <a:prstGeom prst="roundRect">
              <a:avLst>
                <a:gd name="adj" fmla="val 16667"/>
              </a:avLst>
            </a:prstGeom>
            <a:blipFill dpi="0" rotWithShape="1">
              <a:blip r:embed="rId3"/>
              <a:srcRect/>
              <a:stretch>
                <a:fillRect/>
              </a:stretch>
            </a:blipFill>
            <a:ln w="508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Satisfactory—Promotable</a:t>
              </a:r>
            </a:p>
          </p:txBody>
        </p:sp>
        <p:sp>
          <p:nvSpPr>
            <p:cNvPr id="39943" name="AutoShape 15" descr="purplefill01">
              <a:extLst>
                <a:ext uri="{FF2B5EF4-FFF2-40B4-BE49-F238E27FC236}">
                  <a16:creationId xmlns:a16="http://schemas.microsoft.com/office/drawing/2014/main" id="{30AD825B-BAEC-FAD0-8AB4-662259B565B3}"/>
                </a:ext>
              </a:extLst>
            </p:cNvPr>
            <p:cNvSpPr>
              <a:spLocks noChangeArrowheads="1"/>
            </p:cNvSpPr>
            <p:nvPr/>
          </p:nvSpPr>
          <p:spPr bwMode="auto">
            <a:xfrm>
              <a:off x="2707" y="1893"/>
              <a:ext cx="1959" cy="280"/>
            </a:xfrm>
            <a:prstGeom prst="roundRect">
              <a:avLst>
                <a:gd name="adj" fmla="val 16667"/>
              </a:avLst>
            </a:prstGeom>
            <a:blipFill dpi="0" rotWithShape="1">
              <a:blip r:embed="rId4"/>
              <a:srcRect/>
              <a:stretch>
                <a:fillRect/>
              </a:stretch>
            </a:blipFill>
            <a:ln w="508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Satisfactory—Not Promotable</a:t>
              </a:r>
            </a:p>
          </p:txBody>
        </p:sp>
        <p:sp>
          <p:nvSpPr>
            <p:cNvPr id="39944" name="AutoShape 16" descr="greenfill01">
              <a:extLst>
                <a:ext uri="{FF2B5EF4-FFF2-40B4-BE49-F238E27FC236}">
                  <a16:creationId xmlns:a16="http://schemas.microsoft.com/office/drawing/2014/main" id="{805D8372-9C6D-BFEC-2B99-16106BC246B0}"/>
                </a:ext>
              </a:extLst>
            </p:cNvPr>
            <p:cNvSpPr>
              <a:spLocks noChangeArrowheads="1"/>
            </p:cNvSpPr>
            <p:nvPr/>
          </p:nvSpPr>
          <p:spPr bwMode="auto">
            <a:xfrm>
              <a:off x="2707" y="2360"/>
              <a:ext cx="1959" cy="280"/>
            </a:xfrm>
            <a:prstGeom prst="roundRect">
              <a:avLst>
                <a:gd name="adj" fmla="val 16667"/>
              </a:avLst>
            </a:prstGeom>
            <a:blipFill dpi="0" rotWithShape="1">
              <a:blip r:embed="rId5"/>
              <a:srcRect/>
              <a:stretch>
                <a:fillRect/>
              </a:stretch>
            </a:blipFill>
            <a:ln w="5080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Unsatisfactory—Correctable</a:t>
              </a:r>
            </a:p>
          </p:txBody>
        </p:sp>
        <p:sp>
          <p:nvSpPr>
            <p:cNvPr id="39945" name="AutoShape 17" descr="bluefill01">
              <a:extLst>
                <a:ext uri="{FF2B5EF4-FFF2-40B4-BE49-F238E27FC236}">
                  <a16:creationId xmlns:a16="http://schemas.microsoft.com/office/drawing/2014/main" id="{821440D7-19A5-B7B1-D4FC-D8AC64C9CB0F}"/>
                </a:ext>
              </a:extLst>
            </p:cNvPr>
            <p:cNvSpPr>
              <a:spLocks noChangeArrowheads="1"/>
            </p:cNvSpPr>
            <p:nvPr/>
          </p:nvSpPr>
          <p:spPr bwMode="auto">
            <a:xfrm>
              <a:off x="2707" y="2839"/>
              <a:ext cx="1959" cy="280"/>
            </a:xfrm>
            <a:prstGeom prst="roundRect">
              <a:avLst>
                <a:gd name="adj" fmla="val 16667"/>
              </a:avLst>
            </a:prstGeom>
            <a:blipFill dpi="0" rotWithShape="1">
              <a:blip r:embed="rId6"/>
              <a:srcRect/>
              <a:stretch>
                <a:fillRect/>
              </a:stretch>
            </a:blipFill>
            <a:ln w="5080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Unsatisfactory—Uncorrectable</a:t>
              </a:r>
            </a:p>
          </p:txBody>
        </p:sp>
        <p:cxnSp>
          <p:nvCxnSpPr>
            <p:cNvPr id="39946" name="AutoShape 18">
              <a:extLst>
                <a:ext uri="{FF2B5EF4-FFF2-40B4-BE49-F238E27FC236}">
                  <a16:creationId xmlns:a16="http://schemas.microsoft.com/office/drawing/2014/main" id="{BAD1A3E4-5A5D-C3BD-27C1-E3F311EE036B}"/>
                </a:ext>
              </a:extLst>
            </p:cNvPr>
            <p:cNvCxnSpPr>
              <a:cxnSpLocks noChangeShapeType="1"/>
              <a:stCxn id="39950" idx="0"/>
              <a:endCxn id="39942" idx="1"/>
            </p:cNvCxnSpPr>
            <p:nvPr/>
          </p:nvCxnSpPr>
          <p:spPr bwMode="auto">
            <a:xfrm rot="5400000" flipH="1" flipV="1">
              <a:off x="1906" y="1184"/>
              <a:ext cx="434" cy="1167"/>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9947" name="AutoShape 19">
              <a:extLst>
                <a:ext uri="{FF2B5EF4-FFF2-40B4-BE49-F238E27FC236}">
                  <a16:creationId xmlns:a16="http://schemas.microsoft.com/office/drawing/2014/main" id="{65CF208A-8743-4CD1-C5F7-7054A69ED732}"/>
                </a:ext>
              </a:extLst>
            </p:cNvPr>
            <p:cNvCxnSpPr>
              <a:cxnSpLocks noChangeShapeType="1"/>
              <a:stCxn id="39950" idx="1"/>
              <a:endCxn id="39943" idx="1"/>
            </p:cNvCxnSpPr>
            <p:nvPr/>
          </p:nvCxnSpPr>
          <p:spPr bwMode="auto">
            <a:xfrm rot="5400000" flipH="1" flipV="1">
              <a:off x="1773" y="1148"/>
              <a:ext cx="49" cy="1818"/>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9948" name="AutoShape 20">
              <a:extLst>
                <a:ext uri="{FF2B5EF4-FFF2-40B4-BE49-F238E27FC236}">
                  <a16:creationId xmlns:a16="http://schemas.microsoft.com/office/drawing/2014/main" id="{B46B0277-4F2A-58F8-9222-2CE3195743F7}"/>
                </a:ext>
              </a:extLst>
            </p:cNvPr>
            <p:cNvCxnSpPr>
              <a:cxnSpLocks noChangeShapeType="1"/>
              <a:stCxn id="39950" idx="3"/>
              <a:endCxn id="39944" idx="1"/>
            </p:cNvCxnSpPr>
            <p:nvPr/>
          </p:nvCxnSpPr>
          <p:spPr bwMode="auto">
            <a:xfrm rot="5400000" flipH="1" flipV="1">
              <a:off x="1772" y="1616"/>
              <a:ext cx="51" cy="1818"/>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9949" name="AutoShape 21">
              <a:extLst>
                <a:ext uri="{FF2B5EF4-FFF2-40B4-BE49-F238E27FC236}">
                  <a16:creationId xmlns:a16="http://schemas.microsoft.com/office/drawing/2014/main" id="{49512810-88F4-5485-152D-16233BF03AAE}"/>
                </a:ext>
              </a:extLst>
            </p:cNvPr>
            <p:cNvCxnSpPr>
              <a:cxnSpLocks noChangeShapeType="1"/>
              <a:stCxn id="39950" idx="4"/>
              <a:endCxn id="39945" idx="1"/>
            </p:cNvCxnSpPr>
            <p:nvPr/>
          </p:nvCxnSpPr>
          <p:spPr bwMode="auto">
            <a:xfrm rot="16200000" flipH="1">
              <a:off x="1958" y="2230"/>
              <a:ext cx="331" cy="1167"/>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9950" name="Oval 22">
              <a:extLst>
                <a:ext uri="{FF2B5EF4-FFF2-40B4-BE49-F238E27FC236}">
                  <a16:creationId xmlns:a16="http://schemas.microsoft.com/office/drawing/2014/main" id="{AD10F0FB-8076-159E-626D-55FA93247CAF}"/>
                </a:ext>
              </a:extLst>
            </p:cNvPr>
            <p:cNvSpPr>
              <a:spLocks noChangeArrowheads="1"/>
            </p:cNvSpPr>
            <p:nvPr/>
          </p:nvSpPr>
          <p:spPr bwMode="auto">
            <a:xfrm>
              <a:off x="619" y="1985"/>
              <a:ext cx="1842" cy="663"/>
            </a:xfrm>
            <a:prstGeom prst="ellipse">
              <a:avLst/>
            </a:prstGeom>
            <a:gradFill rotWithShape="1">
              <a:gsLst>
                <a:gs pos="0">
                  <a:srgbClr val="EAD596"/>
                </a:gs>
                <a:gs pos="100000">
                  <a:srgbClr val="CC9900"/>
                </a:gs>
              </a:gsLst>
              <a:lin ang="5400000" scaled="1"/>
            </a:gradFill>
            <a:ln w="5080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Types of Appraisal Interviews</a:t>
              </a:r>
            </a:p>
          </p:txBody>
        </p:sp>
      </p:grpSp>
      <p:sp>
        <p:nvSpPr>
          <p:cNvPr id="3" name="Rectangle 2">
            <a:extLst>
              <a:ext uri="{FF2B5EF4-FFF2-40B4-BE49-F238E27FC236}">
                <a16:creationId xmlns:a16="http://schemas.microsoft.com/office/drawing/2014/main" id="{12B3D3F1-A9E3-F703-5DC5-69236F6AC87F}"/>
              </a:ext>
            </a:extLst>
          </p:cNvPr>
          <p:cNvSpPr/>
          <p:nvPr/>
        </p:nvSpPr>
        <p:spPr>
          <a:xfrm>
            <a:off x="784648" y="6200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E3FFEEB4-F80A-2B20-A4F6-DA2A6DBE3EA0}"/>
              </a:ext>
            </a:extLst>
          </p:cNvPr>
          <p:cNvSpPr txBox="1"/>
          <p:nvPr/>
        </p:nvSpPr>
        <p:spPr>
          <a:xfrm>
            <a:off x="995489" y="660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346E3DC-397A-A77C-31A7-BA94AA3161E6}"/>
              </a:ext>
            </a:extLst>
          </p:cNvPr>
          <p:cNvSpPr txBox="1"/>
          <p:nvPr/>
        </p:nvSpPr>
        <p:spPr>
          <a:xfrm>
            <a:off x="1056519" y="9164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610EB47-4E5F-F1D3-5741-1807B202920D}"/>
              </a:ext>
            </a:extLst>
          </p:cNvPr>
          <p:cNvSpPr txBox="1"/>
          <p:nvPr/>
        </p:nvSpPr>
        <p:spPr>
          <a:xfrm>
            <a:off x="4787900" y="6274638"/>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6500487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6546" name="Rectangle 2">
            <a:extLst>
              <a:ext uri="{FF2B5EF4-FFF2-40B4-BE49-F238E27FC236}">
                <a16:creationId xmlns:a16="http://schemas.microsoft.com/office/drawing/2014/main" id="{93623D2A-B7C0-F9E4-AA83-0FE66D29E05C}"/>
              </a:ext>
            </a:extLst>
          </p:cNvPr>
          <p:cNvSpPr>
            <a:spLocks noGrp="1" noChangeArrowheads="1"/>
          </p:cNvSpPr>
          <p:nvPr>
            <p:ph type="title"/>
          </p:nvPr>
        </p:nvSpPr>
        <p:spPr>
          <a:xfrm>
            <a:off x="2452689" y="666268"/>
            <a:ext cx="7286625" cy="625475"/>
          </a:xfrm>
        </p:spPr>
        <p:txBody>
          <a:bodyPr>
            <a:noAutofit/>
          </a:bodyPr>
          <a:lstStyle/>
          <a:p>
            <a:pPr algn="ctr" eaLnBrk="1" hangingPunct="1">
              <a:defRPr/>
            </a:pPr>
            <a:r>
              <a:rPr lang="en-US" sz="3600" dirty="0">
                <a:latin typeface="Times New Roman" panose="02020603050405020304" pitchFamily="18" charset="0"/>
                <a:cs typeface="Times New Roman" panose="02020603050405020304" pitchFamily="18" charset="0"/>
              </a:rPr>
              <a:t>Appraisal Interview Guidelines</a:t>
            </a:r>
          </a:p>
        </p:txBody>
      </p:sp>
      <p:grpSp>
        <p:nvGrpSpPr>
          <p:cNvPr id="2" name="Group 13">
            <a:extLst>
              <a:ext uri="{FF2B5EF4-FFF2-40B4-BE49-F238E27FC236}">
                <a16:creationId xmlns:a16="http://schemas.microsoft.com/office/drawing/2014/main" id="{7952218D-57B6-DA8D-BDC0-17E6D95DEA5B}"/>
              </a:ext>
            </a:extLst>
          </p:cNvPr>
          <p:cNvGrpSpPr>
            <a:grpSpLocks/>
          </p:cNvGrpSpPr>
          <p:nvPr/>
        </p:nvGrpSpPr>
        <p:grpSpPr bwMode="auto">
          <a:xfrm>
            <a:off x="2255839" y="1571625"/>
            <a:ext cx="7680325" cy="3411538"/>
            <a:chOff x="461" y="990"/>
            <a:chExt cx="4838" cy="2149"/>
          </a:xfrm>
        </p:grpSpPr>
        <p:sp>
          <p:nvSpPr>
            <p:cNvPr id="41990" name="AutoShape 4" descr="grayfill01">
              <a:extLst>
                <a:ext uri="{FF2B5EF4-FFF2-40B4-BE49-F238E27FC236}">
                  <a16:creationId xmlns:a16="http://schemas.microsoft.com/office/drawing/2014/main" id="{CEDAB865-22B5-3E89-8CA3-41E885EBEAF5}"/>
                </a:ext>
              </a:extLst>
            </p:cNvPr>
            <p:cNvSpPr>
              <a:spLocks noChangeArrowheads="1"/>
            </p:cNvSpPr>
            <p:nvPr/>
          </p:nvSpPr>
          <p:spPr bwMode="auto">
            <a:xfrm>
              <a:off x="461" y="2467"/>
              <a:ext cx="1040" cy="672"/>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Talk in terms of objective work data</a:t>
              </a:r>
            </a:p>
          </p:txBody>
        </p:sp>
        <p:sp>
          <p:nvSpPr>
            <p:cNvPr id="41991" name="AutoShape 5" descr="bluefill01">
              <a:extLst>
                <a:ext uri="{FF2B5EF4-FFF2-40B4-BE49-F238E27FC236}">
                  <a16:creationId xmlns:a16="http://schemas.microsoft.com/office/drawing/2014/main" id="{B6227416-6B98-5336-77DC-733572DF268C}"/>
                </a:ext>
              </a:extLst>
            </p:cNvPr>
            <p:cNvSpPr>
              <a:spLocks noChangeArrowheads="1"/>
            </p:cNvSpPr>
            <p:nvPr/>
          </p:nvSpPr>
          <p:spPr bwMode="auto">
            <a:xfrm>
              <a:off x="4259" y="2467"/>
              <a:ext cx="1040" cy="672"/>
            </a:xfrm>
            <a:prstGeom prst="roundRect">
              <a:avLst>
                <a:gd name="adj" fmla="val 16667"/>
              </a:avLst>
            </a:prstGeom>
            <a:blipFill dpi="0" rotWithShape="1">
              <a:blip r:embed="rId4"/>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Get </a:t>
              </a:r>
              <a:br>
                <a:rPr lang="en-US" altLang="en-US" sz="1800">
                  <a:latin typeface="Franklin Gothic Medium" panose="020B0603020102020204" pitchFamily="34" charset="0"/>
                </a:rPr>
              </a:br>
              <a:r>
                <a:rPr lang="en-US" altLang="en-US" sz="1800">
                  <a:latin typeface="Franklin Gothic Medium" panose="020B0603020102020204" pitchFamily="34" charset="0"/>
                </a:rPr>
                <a:t>agreement</a:t>
              </a:r>
            </a:p>
          </p:txBody>
        </p:sp>
        <p:cxnSp>
          <p:nvCxnSpPr>
            <p:cNvPr id="41992" name="AutoShape 6">
              <a:extLst>
                <a:ext uri="{FF2B5EF4-FFF2-40B4-BE49-F238E27FC236}">
                  <a16:creationId xmlns:a16="http://schemas.microsoft.com/office/drawing/2014/main" id="{1053413D-77A1-81F7-5663-9E25C008EB78}"/>
                </a:ext>
              </a:extLst>
            </p:cNvPr>
            <p:cNvCxnSpPr>
              <a:cxnSpLocks noChangeShapeType="1"/>
              <a:stCxn id="41998" idx="3"/>
              <a:endCxn id="41990" idx="0"/>
            </p:cNvCxnSpPr>
            <p:nvPr/>
          </p:nvCxnSpPr>
          <p:spPr bwMode="auto">
            <a:xfrm flipH="1">
              <a:off x="981" y="1690"/>
              <a:ext cx="674" cy="7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41993" name="AutoShape 7">
              <a:extLst>
                <a:ext uri="{FF2B5EF4-FFF2-40B4-BE49-F238E27FC236}">
                  <a16:creationId xmlns:a16="http://schemas.microsoft.com/office/drawing/2014/main" id="{0238D8A5-3133-1F33-0F0E-FC38C30A9F55}"/>
                </a:ext>
              </a:extLst>
            </p:cNvPr>
            <p:cNvCxnSpPr>
              <a:cxnSpLocks noChangeShapeType="1"/>
              <a:stCxn id="41998" idx="5"/>
              <a:endCxn id="41991" idx="0"/>
            </p:cNvCxnSpPr>
            <p:nvPr/>
          </p:nvCxnSpPr>
          <p:spPr bwMode="auto">
            <a:xfrm>
              <a:off x="4083" y="1690"/>
              <a:ext cx="696" cy="7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41994" name="AutoShape 8">
              <a:extLst>
                <a:ext uri="{FF2B5EF4-FFF2-40B4-BE49-F238E27FC236}">
                  <a16:creationId xmlns:a16="http://schemas.microsoft.com/office/drawing/2014/main" id="{B1449112-667B-F70E-BFE1-E54FDAB96D1C}"/>
                </a:ext>
              </a:extLst>
            </p:cNvPr>
            <p:cNvCxnSpPr>
              <a:cxnSpLocks noChangeShapeType="1"/>
              <a:stCxn id="41998" idx="0"/>
              <a:endCxn id="41995" idx="0"/>
            </p:cNvCxnSpPr>
            <p:nvPr/>
          </p:nvCxnSpPr>
          <p:spPr bwMode="auto">
            <a:xfrm flipH="1">
              <a:off x="2247" y="990"/>
              <a:ext cx="622" cy="14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41995" name="AutoShape 9" descr="purplefill01">
              <a:extLst>
                <a:ext uri="{FF2B5EF4-FFF2-40B4-BE49-F238E27FC236}">
                  <a16:creationId xmlns:a16="http://schemas.microsoft.com/office/drawing/2014/main" id="{3C86220C-40BA-D7A8-6F9A-6FDC031A2537}"/>
                </a:ext>
              </a:extLst>
            </p:cNvPr>
            <p:cNvSpPr>
              <a:spLocks noChangeArrowheads="1"/>
            </p:cNvSpPr>
            <p:nvPr/>
          </p:nvSpPr>
          <p:spPr bwMode="auto">
            <a:xfrm>
              <a:off x="1727" y="2467"/>
              <a:ext cx="1040" cy="672"/>
            </a:xfrm>
            <a:prstGeom prst="roundRect">
              <a:avLst>
                <a:gd name="adj" fmla="val 16667"/>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Don’t get personal</a:t>
              </a:r>
            </a:p>
          </p:txBody>
        </p:sp>
        <p:cxnSp>
          <p:nvCxnSpPr>
            <p:cNvPr id="41996" name="AutoShape 10">
              <a:extLst>
                <a:ext uri="{FF2B5EF4-FFF2-40B4-BE49-F238E27FC236}">
                  <a16:creationId xmlns:a16="http://schemas.microsoft.com/office/drawing/2014/main" id="{F8119493-D43B-F364-34EF-573277FA5869}"/>
                </a:ext>
              </a:extLst>
            </p:cNvPr>
            <p:cNvCxnSpPr>
              <a:cxnSpLocks noChangeShapeType="1"/>
              <a:stCxn id="41998" idx="0"/>
              <a:endCxn id="41997" idx="0"/>
            </p:cNvCxnSpPr>
            <p:nvPr/>
          </p:nvCxnSpPr>
          <p:spPr bwMode="auto">
            <a:xfrm>
              <a:off x="2869" y="990"/>
              <a:ext cx="644" cy="14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41997" name="AutoShape 11" descr="redfill01">
              <a:extLst>
                <a:ext uri="{FF2B5EF4-FFF2-40B4-BE49-F238E27FC236}">
                  <a16:creationId xmlns:a16="http://schemas.microsoft.com/office/drawing/2014/main" id="{C5DC3565-7B09-56B1-2307-06CBE2F609AF}"/>
                </a:ext>
              </a:extLst>
            </p:cNvPr>
            <p:cNvSpPr>
              <a:spLocks noChangeArrowheads="1"/>
            </p:cNvSpPr>
            <p:nvPr/>
          </p:nvSpPr>
          <p:spPr bwMode="auto">
            <a:xfrm>
              <a:off x="2993" y="2467"/>
              <a:ext cx="1040" cy="672"/>
            </a:xfrm>
            <a:prstGeom prst="roundRect">
              <a:avLst>
                <a:gd name="adj" fmla="val 16667"/>
              </a:avLst>
            </a:prstGeom>
            <a:blipFill dpi="0" rotWithShape="1">
              <a:blip r:embed="rId6"/>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Encourage the person to talk</a:t>
              </a:r>
            </a:p>
          </p:txBody>
        </p:sp>
        <p:sp>
          <p:nvSpPr>
            <p:cNvPr id="41998" name="Oval 12">
              <a:extLst>
                <a:ext uri="{FF2B5EF4-FFF2-40B4-BE49-F238E27FC236}">
                  <a16:creationId xmlns:a16="http://schemas.microsoft.com/office/drawing/2014/main" id="{5FC302E8-BA5D-C724-2B99-6F05D19ADD5F}"/>
                </a:ext>
              </a:extLst>
            </p:cNvPr>
            <p:cNvSpPr>
              <a:spLocks noChangeArrowheads="1"/>
            </p:cNvSpPr>
            <p:nvPr/>
          </p:nvSpPr>
          <p:spPr bwMode="auto">
            <a:xfrm>
              <a:off x="1152" y="1008"/>
              <a:ext cx="343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Guidelines for Conducting </a:t>
              </a:r>
              <a:br>
                <a:rPr lang="en-US" altLang="en-US" sz="2400">
                  <a:latin typeface="Franklin Gothic Medium" panose="020B0603020102020204" pitchFamily="34" charset="0"/>
                </a:rPr>
              </a:br>
              <a:r>
                <a:rPr lang="en-US" altLang="en-US" sz="2400">
                  <a:latin typeface="Franklin Gothic Medium" panose="020B0603020102020204" pitchFamily="34" charset="0"/>
                </a:rPr>
                <a:t>an Interview</a:t>
              </a:r>
            </a:p>
          </p:txBody>
        </p:sp>
      </p:grpSp>
      <p:sp>
        <p:nvSpPr>
          <p:cNvPr id="3" name="Rectangle 2">
            <a:extLst>
              <a:ext uri="{FF2B5EF4-FFF2-40B4-BE49-F238E27FC236}">
                <a16:creationId xmlns:a16="http://schemas.microsoft.com/office/drawing/2014/main" id="{AE4C99E0-CC81-0D10-5B7E-EAE5713F3817}"/>
              </a:ext>
            </a:extLst>
          </p:cNvPr>
          <p:cNvSpPr/>
          <p:nvPr/>
        </p:nvSpPr>
        <p:spPr>
          <a:xfrm>
            <a:off x="784648" y="6200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7C16AE24-FB6C-5E6B-D02A-51B3F506A6D7}"/>
              </a:ext>
            </a:extLst>
          </p:cNvPr>
          <p:cNvSpPr txBox="1"/>
          <p:nvPr/>
        </p:nvSpPr>
        <p:spPr>
          <a:xfrm>
            <a:off x="995489" y="660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DDBCB49-212B-D8DD-10C1-B4836E4048F1}"/>
              </a:ext>
            </a:extLst>
          </p:cNvPr>
          <p:cNvSpPr txBox="1"/>
          <p:nvPr/>
        </p:nvSpPr>
        <p:spPr>
          <a:xfrm>
            <a:off x="1056519" y="9164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DA069077-6C9A-39E0-39AD-11CF754E9193}"/>
              </a:ext>
            </a:extLst>
          </p:cNvPr>
          <p:cNvSpPr txBox="1"/>
          <p:nvPr/>
        </p:nvSpPr>
        <p:spPr>
          <a:xfrm>
            <a:off x="4787900" y="624310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492621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Line 2">
            <a:extLst>
              <a:ext uri="{FF2B5EF4-FFF2-40B4-BE49-F238E27FC236}">
                <a16:creationId xmlns:a16="http://schemas.microsoft.com/office/drawing/2014/main" id="{0C0E3FB7-C4C2-FA5B-B165-DF2A28C52FCB}"/>
              </a:ext>
            </a:extLst>
          </p:cNvPr>
          <p:cNvSpPr>
            <a:spLocks noChangeShapeType="1"/>
          </p:cNvSpPr>
          <p:nvPr/>
        </p:nvSpPr>
        <p:spPr bwMode="auto">
          <a:xfrm>
            <a:off x="2106613" y="1685491"/>
            <a:ext cx="17954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43013" name="Text Box 3">
            <a:extLst>
              <a:ext uri="{FF2B5EF4-FFF2-40B4-BE49-F238E27FC236}">
                <a16:creationId xmlns:a16="http://schemas.microsoft.com/office/drawing/2014/main" id="{516AE304-66AE-12BF-2958-50B9AC0655B4}"/>
              </a:ext>
            </a:extLst>
          </p:cNvPr>
          <p:cNvSpPr txBox="1">
            <a:spLocks noChangeArrowheads="1"/>
          </p:cNvSpPr>
          <p:nvPr/>
        </p:nvSpPr>
        <p:spPr bwMode="auto">
          <a:xfrm>
            <a:off x="2014539" y="788883"/>
            <a:ext cx="1978025"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dirty="0">
                <a:solidFill>
                  <a:srgbClr val="3366CC"/>
                </a:solidFill>
              </a:rPr>
              <a:t>FIGURE</a:t>
            </a:r>
            <a:br>
              <a:rPr lang="en-US" altLang="en-US" sz="1600" b="1" dirty="0">
                <a:solidFill>
                  <a:srgbClr val="3366CC"/>
                </a:solidFill>
                <a:cs typeface="Arial" panose="020B0604020202020204" pitchFamily="34" charset="0"/>
              </a:rPr>
            </a:br>
            <a:r>
              <a:rPr lang="en-US" altLang="en-US" sz="1600" dirty="0">
                <a:cs typeface="Arial" panose="020B0604020202020204" pitchFamily="34" charset="0"/>
              </a:rPr>
              <a:t>Checklist During </a:t>
            </a:r>
            <a:br>
              <a:rPr lang="en-US" altLang="en-US" sz="1600" dirty="0">
                <a:cs typeface="Arial" panose="020B0604020202020204" pitchFamily="34" charset="0"/>
              </a:rPr>
            </a:br>
            <a:r>
              <a:rPr lang="en-US" altLang="en-US" sz="1600" dirty="0">
                <a:cs typeface="Arial" panose="020B0604020202020204" pitchFamily="34" charset="0"/>
              </a:rPr>
              <a:t>Appraisal Interview</a:t>
            </a:r>
          </a:p>
        </p:txBody>
      </p:sp>
      <p:pic>
        <p:nvPicPr>
          <p:cNvPr id="43014" name="Picture 4" descr="0913">
            <a:extLst>
              <a:ext uri="{FF2B5EF4-FFF2-40B4-BE49-F238E27FC236}">
                <a16:creationId xmlns:a16="http://schemas.microsoft.com/office/drawing/2014/main" id="{F6D3931C-AAE8-CD41-C0ED-76E9B4260C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9276" y="314326"/>
            <a:ext cx="5241925" cy="613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9B01B7DF-77AC-51C8-D590-745ADA059E30}"/>
              </a:ext>
            </a:extLst>
          </p:cNvPr>
          <p:cNvSpPr txBox="1"/>
          <p:nvPr/>
        </p:nvSpPr>
        <p:spPr>
          <a:xfrm>
            <a:off x="4787900" y="6274638"/>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3" name="Rectangle 2">
            <a:extLst>
              <a:ext uri="{FF2B5EF4-FFF2-40B4-BE49-F238E27FC236}">
                <a16:creationId xmlns:a16="http://schemas.microsoft.com/office/drawing/2014/main" id="{69A4A5C7-7D67-E8B6-D58A-925C8DB31F34}"/>
              </a:ext>
            </a:extLst>
          </p:cNvPr>
          <p:cNvSpPr/>
          <p:nvPr/>
        </p:nvSpPr>
        <p:spPr>
          <a:xfrm>
            <a:off x="500862" y="62008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A50FF1C2-7FCB-B4F5-6405-2CB5B8A2FEF1}"/>
              </a:ext>
            </a:extLst>
          </p:cNvPr>
          <p:cNvSpPr txBox="1"/>
          <p:nvPr/>
        </p:nvSpPr>
        <p:spPr>
          <a:xfrm>
            <a:off x="711703" y="66065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B5F3AA6-CC63-5E1D-40E5-67A34BC38182}"/>
              </a:ext>
            </a:extLst>
          </p:cNvPr>
          <p:cNvSpPr txBox="1"/>
          <p:nvPr/>
        </p:nvSpPr>
        <p:spPr>
          <a:xfrm>
            <a:off x="772733" y="91647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5804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2787" y="908710"/>
            <a:ext cx="7939392"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Handling Defensive Responses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2" name="Group 3">
            <a:extLst>
              <a:ext uri="{FF2B5EF4-FFF2-40B4-BE49-F238E27FC236}">
                <a16:creationId xmlns:a16="http://schemas.microsoft.com/office/drawing/2014/main" id="{03D722A7-B322-047D-23DB-EE12BAEFDF57}"/>
              </a:ext>
            </a:extLst>
          </p:cNvPr>
          <p:cNvGrpSpPr>
            <a:grpSpLocks/>
          </p:cNvGrpSpPr>
          <p:nvPr/>
        </p:nvGrpSpPr>
        <p:grpSpPr bwMode="auto">
          <a:xfrm>
            <a:off x="2813051" y="2397416"/>
            <a:ext cx="639763" cy="1044575"/>
            <a:chOff x="576" y="1008"/>
            <a:chExt cx="403" cy="658"/>
          </a:xfrm>
        </p:grpSpPr>
        <p:sp>
          <p:nvSpPr>
            <p:cNvPr id="4" name="Freeform 4">
              <a:extLst>
                <a:ext uri="{FF2B5EF4-FFF2-40B4-BE49-F238E27FC236}">
                  <a16:creationId xmlns:a16="http://schemas.microsoft.com/office/drawing/2014/main" id="{C1D39F55-82AB-953B-AEE2-4885695019B4}"/>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 name="Oval 5">
              <a:extLst>
                <a:ext uri="{FF2B5EF4-FFF2-40B4-BE49-F238E27FC236}">
                  <a16:creationId xmlns:a16="http://schemas.microsoft.com/office/drawing/2014/main" id="{90F749FB-2732-5BE3-66F3-50EE0D719BEB}"/>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
        <p:nvSpPr>
          <p:cNvPr id="9" name="Rectangle 6" descr="Pink01">
            <a:extLst>
              <a:ext uri="{FF2B5EF4-FFF2-40B4-BE49-F238E27FC236}">
                <a16:creationId xmlns:a16="http://schemas.microsoft.com/office/drawing/2014/main" id="{66F69B7C-4E4A-4F3C-5E56-63D71440C126}"/>
              </a:ext>
            </a:extLst>
          </p:cNvPr>
          <p:cNvSpPr>
            <a:spLocks noChangeArrowheads="1"/>
          </p:cNvSpPr>
          <p:nvPr/>
        </p:nvSpPr>
        <p:spPr bwMode="blackWhite">
          <a:xfrm>
            <a:off x="3452813" y="5178715"/>
            <a:ext cx="556895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Recognize your own limitations.</a:t>
            </a:r>
          </a:p>
        </p:txBody>
      </p:sp>
      <p:sp>
        <p:nvSpPr>
          <p:cNvPr id="11" name="Rectangle 7" descr="DKblue01">
            <a:extLst>
              <a:ext uri="{FF2B5EF4-FFF2-40B4-BE49-F238E27FC236}">
                <a16:creationId xmlns:a16="http://schemas.microsoft.com/office/drawing/2014/main" id="{B98E3AD7-0BDA-8BC2-3640-BDFE7224F4AA}"/>
              </a:ext>
            </a:extLst>
          </p:cNvPr>
          <p:cNvSpPr>
            <a:spLocks noChangeArrowheads="1"/>
          </p:cNvSpPr>
          <p:nvPr/>
        </p:nvSpPr>
        <p:spPr bwMode="blackWhite">
          <a:xfrm>
            <a:off x="3452813" y="3778540"/>
            <a:ext cx="4837112"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Never attack a person’s defenses.</a:t>
            </a:r>
          </a:p>
        </p:txBody>
      </p:sp>
      <p:sp>
        <p:nvSpPr>
          <p:cNvPr id="12" name="AutoShape 8" descr="bluefill01">
            <a:extLst>
              <a:ext uri="{FF2B5EF4-FFF2-40B4-BE49-F238E27FC236}">
                <a16:creationId xmlns:a16="http://schemas.microsoft.com/office/drawing/2014/main" id="{D3A3C3FE-1EE0-F184-5410-89817CB9E99F}"/>
              </a:ext>
            </a:extLst>
          </p:cNvPr>
          <p:cNvSpPr>
            <a:spLocks noChangeArrowheads="1"/>
          </p:cNvSpPr>
          <p:nvPr/>
        </p:nvSpPr>
        <p:spPr bwMode="auto">
          <a:xfrm>
            <a:off x="2530475" y="2246602"/>
            <a:ext cx="6218238" cy="465138"/>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How to Handle a Defensive Subordinate</a:t>
            </a:r>
          </a:p>
        </p:txBody>
      </p:sp>
      <p:sp>
        <p:nvSpPr>
          <p:cNvPr id="13" name="Rectangle 9" descr="Brown01">
            <a:extLst>
              <a:ext uri="{FF2B5EF4-FFF2-40B4-BE49-F238E27FC236}">
                <a16:creationId xmlns:a16="http://schemas.microsoft.com/office/drawing/2014/main" id="{04DC9080-FAB3-9CFC-BB61-D97472D6273C}"/>
              </a:ext>
            </a:extLst>
          </p:cNvPr>
          <p:cNvSpPr>
            <a:spLocks noChangeArrowheads="1"/>
          </p:cNvSpPr>
          <p:nvPr/>
        </p:nvSpPr>
        <p:spPr bwMode="blackWhite">
          <a:xfrm>
            <a:off x="3452814" y="3056227"/>
            <a:ext cx="657542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Recognize that defensive behavior is normal.</a:t>
            </a:r>
          </a:p>
        </p:txBody>
      </p:sp>
      <p:sp>
        <p:nvSpPr>
          <p:cNvPr id="14" name="Rectangle 10" descr="Tan01">
            <a:extLst>
              <a:ext uri="{FF2B5EF4-FFF2-40B4-BE49-F238E27FC236}">
                <a16:creationId xmlns:a16="http://schemas.microsoft.com/office/drawing/2014/main" id="{A8B88C98-A3D5-B0A4-7FE6-D72FA3425629}"/>
              </a:ext>
            </a:extLst>
          </p:cNvPr>
          <p:cNvSpPr>
            <a:spLocks noChangeArrowheads="1"/>
          </p:cNvSpPr>
          <p:nvPr/>
        </p:nvSpPr>
        <p:spPr bwMode="blackWhite">
          <a:xfrm>
            <a:off x="3452814" y="4464340"/>
            <a:ext cx="2643187"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Postpone action.</a:t>
            </a:r>
          </a:p>
        </p:txBody>
      </p:sp>
      <p:grpSp>
        <p:nvGrpSpPr>
          <p:cNvPr id="15" name="Group 11">
            <a:extLst>
              <a:ext uri="{FF2B5EF4-FFF2-40B4-BE49-F238E27FC236}">
                <a16:creationId xmlns:a16="http://schemas.microsoft.com/office/drawing/2014/main" id="{64F7CEA5-5843-B025-FC47-B8B2C1B08EC6}"/>
              </a:ext>
            </a:extLst>
          </p:cNvPr>
          <p:cNvGrpSpPr>
            <a:grpSpLocks/>
          </p:cNvGrpSpPr>
          <p:nvPr/>
        </p:nvGrpSpPr>
        <p:grpSpPr bwMode="auto">
          <a:xfrm>
            <a:off x="2813051" y="3107028"/>
            <a:ext cx="639763" cy="1044575"/>
            <a:chOff x="576" y="1008"/>
            <a:chExt cx="403" cy="658"/>
          </a:xfrm>
        </p:grpSpPr>
        <p:sp>
          <p:nvSpPr>
            <p:cNvPr id="16" name="Freeform 12">
              <a:extLst>
                <a:ext uri="{FF2B5EF4-FFF2-40B4-BE49-F238E27FC236}">
                  <a16:creationId xmlns:a16="http://schemas.microsoft.com/office/drawing/2014/main" id="{E8D4D8FD-780F-3C41-6A1B-3F550C315CED}"/>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7" name="Oval 13">
              <a:extLst>
                <a:ext uri="{FF2B5EF4-FFF2-40B4-BE49-F238E27FC236}">
                  <a16:creationId xmlns:a16="http://schemas.microsoft.com/office/drawing/2014/main" id="{5FAB2C7D-ED43-97FC-6696-24C9882DAF51}"/>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18" name="Group 14">
            <a:extLst>
              <a:ext uri="{FF2B5EF4-FFF2-40B4-BE49-F238E27FC236}">
                <a16:creationId xmlns:a16="http://schemas.microsoft.com/office/drawing/2014/main" id="{9F42871C-4C1B-8F41-156B-1CD28C060E91}"/>
              </a:ext>
            </a:extLst>
          </p:cNvPr>
          <p:cNvGrpSpPr>
            <a:grpSpLocks/>
          </p:cNvGrpSpPr>
          <p:nvPr/>
        </p:nvGrpSpPr>
        <p:grpSpPr bwMode="auto">
          <a:xfrm>
            <a:off x="2813051" y="3778541"/>
            <a:ext cx="639763" cy="1044575"/>
            <a:chOff x="576" y="1008"/>
            <a:chExt cx="403" cy="658"/>
          </a:xfrm>
        </p:grpSpPr>
        <p:sp>
          <p:nvSpPr>
            <p:cNvPr id="19" name="Freeform 15">
              <a:extLst>
                <a:ext uri="{FF2B5EF4-FFF2-40B4-BE49-F238E27FC236}">
                  <a16:creationId xmlns:a16="http://schemas.microsoft.com/office/drawing/2014/main" id="{0854B15A-CD3E-F9E5-947A-A50F8750D5AC}"/>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0" name="Oval 16">
              <a:extLst>
                <a:ext uri="{FF2B5EF4-FFF2-40B4-BE49-F238E27FC236}">
                  <a16:creationId xmlns:a16="http://schemas.microsoft.com/office/drawing/2014/main" id="{695A75C5-F294-1519-C385-EB31BF3F4DF1}"/>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21" name="Group 17">
            <a:extLst>
              <a:ext uri="{FF2B5EF4-FFF2-40B4-BE49-F238E27FC236}">
                <a16:creationId xmlns:a16="http://schemas.microsoft.com/office/drawing/2014/main" id="{F5114C65-15BF-8DE9-FA8A-375DEEF7F6F8}"/>
              </a:ext>
            </a:extLst>
          </p:cNvPr>
          <p:cNvGrpSpPr>
            <a:grpSpLocks/>
          </p:cNvGrpSpPr>
          <p:nvPr/>
        </p:nvGrpSpPr>
        <p:grpSpPr bwMode="auto">
          <a:xfrm>
            <a:off x="2813051" y="4478628"/>
            <a:ext cx="639763" cy="1044575"/>
            <a:chOff x="576" y="1008"/>
            <a:chExt cx="403" cy="658"/>
          </a:xfrm>
        </p:grpSpPr>
        <p:sp>
          <p:nvSpPr>
            <p:cNvPr id="22" name="Freeform 18">
              <a:extLst>
                <a:ext uri="{FF2B5EF4-FFF2-40B4-BE49-F238E27FC236}">
                  <a16:creationId xmlns:a16="http://schemas.microsoft.com/office/drawing/2014/main" id="{B79B52DB-6BEA-0DA7-FD9B-13E7491D8545}"/>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3" name="Oval 19">
              <a:extLst>
                <a:ext uri="{FF2B5EF4-FFF2-40B4-BE49-F238E27FC236}">
                  <a16:creationId xmlns:a16="http://schemas.microsoft.com/office/drawing/2014/main" id="{9F8B056E-A331-F736-FC00-CE7841B97862}"/>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Tree>
    <p:extLst>
      <p:ext uri="{BB962C8B-B14F-4D97-AF65-F5344CB8AC3E}">
        <p14:creationId xmlns:p14="http://schemas.microsoft.com/office/powerpoint/2010/main" val="1903173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strips(downRight)">
                                      <p:cBhvr>
                                        <p:cTn id="21" dur="1000"/>
                                        <p:tgtEl>
                                          <p:spTgt spid="15"/>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10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trips(downRight)">
                                      <p:cBhvr>
                                        <p:cTn id="30" dur="1000"/>
                                        <p:tgtEl>
                                          <p:spTgt spid="18"/>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10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strips(downRight)">
                                      <p:cBhvr>
                                        <p:cTn id="39" dur="1000"/>
                                        <p:tgtEl>
                                          <p:spTgt spid="21"/>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left)">
                                      <p:cBhvr>
                                        <p:cTn id="4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animBg="1" autoUpdateAnimBg="0"/>
      <p:bldP spid="13" grpId="0"/>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02787" y="908710"/>
            <a:ext cx="7939392"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How to Deliver Criticism</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24" name="Group 3">
            <a:extLst>
              <a:ext uri="{FF2B5EF4-FFF2-40B4-BE49-F238E27FC236}">
                <a16:creationId xmlns:a16="http://schemas.microsoft.com/office/drawing/2014/main" id="{9C7C75A0-2FF2-A48E-FB22-D318722F8DD4}"/>
              </a:ext>
            </a:extLst>
          </p:cNvPr>
          <p:cNvGrpSpPr>
            <a:grpSpLocks/>
          </p:cNvGrpSpPr>
          <p:nvPr/>
        </p:nvGrpSpPr>
        <p:grpSpPr bwMode="auto">
          <a:xfrm>
            <a:off x="2927351" y="2331068"/>
            <a:ext cx="784225" cy="1044575"/>
            <a:chOff x="576" y="1008"/>
            <a:chExt cx="403" cy="658"/>
          </a:xfrm>
        </p:grpSpPr>
        <p:sp>
          <p:nvSpPr>
            <p:cNvPr id="26" name="Freeform 4">
              <a:extLst>
                <a:ext uri="{FF2B5EF4-FFF2-40B4-BE49-F238E27FC236}">
                  <a16:creationId xmlns:a16="http://schemas.microsoft.com/office/drawing/2014/main" id="{9FDE3BA9-446C-A8D9-F131-7790CEB58827}"/>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 name="Oval 5">
              <a:extLst>
                <a:ext uri="{FF2B5EF4-FFF2-40B4-BE49-F238E27FC236}">
                  <a16:creationId xmlns:a16="http://schemas.microsoft.com/office/drawing/2014/main" id="{4B524BC7-2280-1D8C-D360-E992BDF76E79}"/>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grpSp>
        <p:nvGrpSpPr>
          <p:cNvPr id="28" name="Group 6">
            <a:extLst>
              <a:ext uri="{FF2B5EF4-FFF2-40B4-BE49-F238E27FC236}">
                <a16:creationId xmlns:a16="http://schemas.microsoft.com/office/drawing/2014/main" id="{0B8484BE-73B1-1C06-E8B2-8D89433731EC}"/>
              </a:ext>
            </a:extLst>
          </p:cNvPr>
          <p:cNvGrpSpPr>
            <a:grpSpLocks/>
          </p:cNvGrpSpPr>
          <p:nvPr/>
        </p:nvGrpSpPr>
        <p:grpSpPr bwMode="auto">
          <a:xfrm>
            <a:off x="2927351" y="3023218"/>
            <a:ext cx="784225" cy="1044575"/>
            <a:chOff x="581" y="1757"/>
            <a:chExt cx="403" cy="658"/>
          </a:xfrm>
        </p:grpSpPr>
        <p:sp>
          <p:nvSpPr>
            <p:cNvPr id="29" name="Freeform 7">
              <a:extLst>
                <a:ext uri="{FF2B5EF4-FFF2-40B4-BE49-F238E27FC236}">
                  <a16:creationId xmlns:a16="http://schemas.microsoft.com/office/drawing/2014/main" id="{E688E749-8350-B4F9-67E8-6B667FA7F6B7}"/>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0" name="Oval 8">
              <a:extLst>
                <a:ext uri="{FF2B5EF4-FFF2-40B4-BE49-F238E27FC236}">
                  <a16:creationId xmlns:a16="http://schemas.microsoft.com/office/drawing/2014/main" id="{B441A051-33D5-0532-E894-00628CBF95C8}"/>
                </a:ext>
              </a:extLst>
            </p:cNvPr>
            <p:cNvSpPr>
              <a:spLocks noChangeArrowheads="1"/>
            </p:cNvSpPr>
            <p:nvPr/>
          </p:nvSpPr>
          <p:spPr bwMode="auto">
            <a:xfrm>
              <a:off x="639" y="2243"/>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31" name="Group 9">
            <a:extLst>
              <a:ext uri="{FF2B5EF4-FFF2-40B4-BE49-F238E27FC236}">
                <a16:creationId xmlns:a16="http://schemas.microsoft.com/office/drawing/2014/main" id="{D89D8644-FA51-87FD-B6B5-445362738514}"/>
              </a:ext>
            </a:extLst>
          </p:cNvPr>
          <p:cNvGrpSpPr>
            <a:grpSpLocks/>
          </p:cNvGrpSpPr>
          <p:nvPr/>
        </p:nvGrpSpPr>
        <p:grpSpPr bwMode="auto">
          <a:xfrm>
            <a:off x="2927351" y="2972417"/>
            <a:ext cx="784225" cy="1725612"/>
            <a:chOff x="581" y="2045"/>
            <a:chExt cx="403" cy="1037"/>
          </a:xfrm>
        </p:grpSpPr>
        <p:sp>
          <p:nvSpPr>
            <p:cNvPr id="32" name="Freeform 10">
              <a:extLst>
                <a:ext uri="{FF2B5EF4-FFF2-40B4-BE49-F238E27FC236}">
                  <a16:creationId xmlns:a16="http://schemas.microsoft.com/office/drawing/2014/main" id="{3B2D00F5-9F70-C584-63E5-F1D552774A5F}"/>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3" name="Oval 11">
              <a:extLst>
                <a:ext uri="{FF2B5EF4-FFF2-40B4-BE49-F238E27FC236}">
                  <a16:creationId xmlns:a16="http://schemas.microsoft.com/office/drawing/2014/main" id="{FD314671-CE10-0EA1-C3CE-3744CB0A3360}"/>
                </a:ext>
              </a:extLst>
            </p:cNvPr>
            <p:cNvSpPr>
              <a:spLocks noChangeArrowheads="1"/>
            </p:cNvSpPr>
            <p:nvPr/>
          </p:nvSpPr>
          <p:spPr bwMode="auto">
            <a:xfrm>
              <a:off x="639" y="2910"/>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34" name="Group 12">
            <a:extLst>
              <a:ext uri="{FF2B5EF4-FFF2-40B4-BE49-F238E27FC236}">
                <a16:creationId xmlns:a16="http://schemas.microsoft.com/office/drawing/2014/main" id="{28C22A59-2955-2354-0A5C-1001E8A56250}"/>
              </a:ext>
            </a:extLst>
          </p:cNvPr>
          <p:cNvGrpSpPr>
            <a:grpSpLocks/>
          </p:cNvGrpSpPr>
          <p:nvPr/>
        </p:nvGrpSpPr>
        <p:grpSpPr bwMode="auto">
          <a:xfrm>
            <a:off x="2927351" y="3615355"/>
            <a:ext cx="784225" cy="1725613"/>
            <a:chOff x="581" y="2045"/>
            <a:chExt cx="403" cy="1037"/>
          </a:xfrm>
        </p:grpSpPr>
        <p:sp>
          <p:nvSpPr>
            <p:cNvPr id="35" name="Freeform 13">
              <a:extLst>
                <a:ext uri="{FF2B5EF4-FFF2-40B4-BE49-F238E27FC236}">
                  <a16:creationId xmlns:a16="http://schemas.microsoft.com/office/drawing/2014/main" id="{DDFFEAEF-16C9-07E0-0BEA-85B89FA8730C}"/>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6" name="Oval 14">
              <a:extLst>
                <a:ext uri="{FF2B5EF4-FFF2-40B4-BE49-F238E27FC236}">
                  <a16:creationId xmlns:a16="http://schemas.microsoft.com/office/drawing/2014/main" id="{356FAF6E-C23C-7B33-9A5D-1B8C7DC06BF7}"/>
                </a:ext>
              </a:extLst>
            </p:cNvPr>
            <p:cNvSpPr>
              <a:spLocks noChangeArrowheads="1"/>
            </p:cNvSpPr>
            <p:nvPr/>
          </p:nvSpPr>
          <p:spPr bwMode="auto">
            <a:xfrm>
              <a:off x="639" y="2910"/>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grpSp>
        <p:nvGrpSpPr>
          <p:cNvPr id="37" name="Group 15">
            <a:extLst>
              <a:ext uri="{FF2B5EF4-FFF2-40B4-BE49-F238E27FC236}">
                <a16:creationId xmlns:a16="http://schemas.microsoft.com/office/drawing/2014/main" id="{8FE8B2D2-5BEB-7471-2866-A609E01DFC90}"/>
              </a:ext>
            </a:extLst>
          </p:cNvPr>
          <p:cNvGrpSpPr>
            <a:grpSpLocks/>
          </p:cNvGrpSpPr>
          <p:nvPr/>
        </p:nvGrpSpPr>
        <p:grpSpPr bwMode="auto">
          <a:xfrm>
            <a:off x="2927351" y="4204317"/>
            <a:ext cx="784225" cy="1725612"/>
            <a:chOff x="581" y="2045"/>
            <a:chExt cx="403" cy="1037"/>
          </a:xfrm>
        </p:grpSpPr>
        <p:sp>
          <p:nvSpPr>
            <p:cNvPr id="38" name="Freeform 16">
              <a:extLst>
                <a:ext uri="{FF2B5EF4-FFF2-40B4-BE49-F238E27FC236}">
                  <a16:creationId xmlns:a16="http://schemas.microsoft.com/office/drawing/2014/main" id="{4A85F8C1-2AB0-93DA-6DC9-070BEBF8D289}"/>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9" name="Oval 17">
              <a:extLst>
                <a:ext uri="{FF2B5EF4-FFF2-40B4-BE49-F238E27FC236}">
                  <a16:creationId xmlns:a16="http://schemas.microsoft.com/office/drawing/2014/main" id="{90B19CAE-DB75-B01C-3C82-367FCC794E28}"/>
                </a:ext>
              </a:extLst>
            </p:cNvPr>
            <p:cNvSpPr>
              <a:spLocks noChangeArrowheads="1"/>
            </p:cNvSpPr>
            <p:nvPr/>
          </p:nvSpPr>
          <p:spPr bwMode="auto">
            <a:xfrm>
              <a:off x="639" y="2910"/>
              <a:ext cx="172" cy="172"/>
            </a:xfrm>
            <a:prstGeom prst="ellipse">
              <a:avLst/>
            </a:prstGeom>
            <a:solidFill>
              <a:schemeClr val="bg1"/>
            </a:solidFill>
            <a:ln w="38100">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5</a:t>
              </a:r>
            </a:p>
          </p:txBody>
        </p:sp>
      </p:grpSp>
      <p:sp>
        <p:nvSpPr>
          <p:cNvPr id="40" name="AutoShape 18" descr="bluefill01">
            <a:extLst>
              <a:ext uri="{FF2B5EF4-FFF2-40B4-BE49-F238E27FC236}">
                <a16:creationId xmlns:a16="http://schemas.microsoft.com/office/drawing/2014/main" id="{5C5F2FB6-6441-90DF-81A1-3D5A69694E7C}"/>
              </a:ext>
            </a:extLst>
          </p:cNvPr>
          <p:cNvSpPr>
            <a:spLocks noChangeArrowheads="1"/>
          </p:cNvSpPr>
          <p:nvPr/>
        </p:nvSpPr>
        <p:spPr bwMode="auto">
          <a:xfrm>
            <a:off x="2530475" y="2199305"/>
            <a:ext cx="4572000"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How to Criticize a Subordinate</a:t>
            </a:r>
          </a:p>
        </p:txBody>
      </p:sp>
      <p:sp>
        <p:nvSpPr>
          <p:cNvPr id="41" name="Rectangle 19">
            <a:extLst>
              <a:ext uri="{FF2B5EF4-FFF2-40B4-BE49-F238E27FC236}">
                <a16:creationId xmlns:a16="http://schemas.microsoft.com/office/drawing/2014/main" id="{5EC832A1-F216-A05A-1CB2-482791BC0541}"/>
              </a:ext>
            </a:extLst>
          </p:cNvPr>
          <p:cNvSpPr>
            <a:spLocks noChangeArrowheads="1"/>
          </p:cNvSpPr>
          <p:nvPr/>
        </p:nvSpPr>
        <p:spPr bwMode="blackWhite">
          <a:xfrm>
            <a:off x="3727451" y="3702668"/>
            <a:ext cx="5661025"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dirty="0"/>
              <a:t>Criticize in private, and do it constructively. </a:t>
            </a:r>
          </a:p>
        </p:txBody>
      </p:sp>
      <p:sp>
        <p:nvSpPr>
          <p:cNvPr id="42" name="Rectangle 20">
            <a:extLst>
              <a:ext uri="{FF2B5EF4-FFF2-40B4-BE49-F238E27FC236}">
                <a16:creationId xmlns:a16="http://schemas.microsoft.com/office/drawing/2014/main" id="{C73A6714-45DF-82D8-0F44-A5D27D34C710}"/>
              </a:ext>
            </a:extLst>
          </p:cNvPr>
          <p:cNvSpPr>
            <a:spLocks noChangeArrowheads="1"/>
          </p:cNvSpPr>
          <p:nvPr/>
        </p:nvSpPr>
        <p:spPr bwMode="blackWhite">
          <a:xfrm>
            <a:off x="3727451" y="3054967"/>
            <a:ext cx="5661025"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Do it in a manner that lets the person maintain his or her dignity and sense of worth.</a:t>
            </a:r>
          </a:p>
        </p:txBody>
      </p:sp>
      <p:sp>
        <p:nvSpPr>
          <p:cNvPr id="43" name="Rectangle 21">
            <a:extLst>
              <a:ext uri="{FF2B5EF4-FFF2-40B4-BE49-F238E27FC236}">
                <a16:creationId xmlns:a16="http://schemas.microsoft.com/office/drawing/2014/main" id="{F4E668E9-E1A2-EF0C-5FBB-02B6DB7FBDD1}"/>
              </a:ext>
            </a:extLst>
          </p:cNvPr>
          <p:cNvSpPr>
            <a:spLocks noChangeArrowheads="1"/>
          </p:cNvSpPr>
          <p:nvPr/>
        </p:nvSpPr>
        <p:spPr bwMode="blackWhite">
          <a:xfrm>
            <a:off x="3727451" y="4344018"/>
            <a:ext cx="5661025"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Give daily feedback so that the review has no surprises. </a:t>
            </a:r>
          </a:p>
        </p:txBody>
      </p:sp>
      <p:sp>
        <p:nvSpPr>
          <p:cNvPr id="44" name="Rectangle 22">
            <a:extLst>
              <a:ext uri="{FF2B5EF4-FFF2-40B4-BE49-F238E27FC236}">
                <a16:creationId xmlns:a16="http://schemas.microsoft.com/office/drawing/2014/main" id="{52337B6E-617D-4AD4-3F55-F62DB9A1D4DE}"/>
              </a:ext>
            </a:extLst>
          </p:cNvPr>
          <p:cNvSpPr>
            <a:spLocks noChangeArrowheads="1"/>
          </p:cNvSpPr>
          <p:nvPr/>
        </p:nvSpPr>
        <p:spPr bwMode="blackWhite">
          <a:xfrm>
            <a:off x="3722689" y="4983779"/>
            <a:ext cx="5661025"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Never say the person is “always” wrong.</a:t>
            </a:r>
          </a:p>
        </p:txBody>
      </p:sp>
      <p:sp>
        <p:nvSpPr>
          <p:cNvPr id="45" name="Rectangle 23">
            <a:extLst>
              <a:ext uri="{FF2B5EF4-FFF2-40B4-BE49-F238E27FC236}">
                <a16:creationId xmlns:a16="http://schemas.microsoft.com/office/drawing/2014/main" id="{C42A4BEA-0F23-6E8E-6E3B-FDF103D713C4}"/>
              </a:ext>
            </a:extLst>
          </p:cNvPr>
          <p:cNvSpPr>
            <a:spLocks noChangeArrowheads="1"/>
          </p:cNvSpPr>
          <p:nvPr/>
        </p:nvSpPr>
        <p:spPr bwMode="blackWhite">
          <a:xfrm>
            <a:off x="3719514" y="5569568"/>
            <a:ext cx="5661025"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Criticism should be objective and free of biases.</a:t>
            </a:r>
          </a:p>
        </p:txBody>
      </p:sp>
    </p:spTree>
    <p:extLst>
      <p:ext uri="{BB962C8B-B14F-4D97-AF65-F5344CB8AC3E}">
        <p14:creationId xmlns:p14="http://schemas.microsoft.com/office/powerpoint/2010/main" val="1979024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strips(downRight)">
                                      <p:cBhvr>
                                        <p:cTn id="12" dur="1000"/>
                                        <p:tgtEl>
                                          <p:spTgt spid="2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wipe(left)">
                                      <p:cBhvr>
                                        <p:cTn id="16" dur="500"/>
                                        <p:tgtEl>
                                          <p:spTgt spid="42"/>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strips(downRight)">
                                      <p:cBhvr>
                                        <p:cTn id="21" dur="1000"/>
                                        <p:tgtEl>
                                          <p:spTgt spid="28"/>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wipe(left)">
                                      <p:cBhvr>
                                        <p:cTn id="25" dur="1000"/>
                                        <p:tgtEl>
                                          <p:spTgt spid="41"/>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strips(downRight)">
                                      <p:cBhvr>
                                        <p:cTn id="30" dur="1000"/>
                                        <p:tgtEl>
                                          <p:spTgt spid="31"/>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wipe(left)">
                                      <p:cBhvr>
                                        <p:cTn id="34" dur="1000"/>
                                        <p:tgtEl>
                                          <p:spTgt spid="43"/>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strips(downRight)">
                                      <p:cBhvr>
                                        <p:cTn id="39" dur="1000"/>
                                        <p:tgtEl>
                                          <p:spTgt spid="34"/>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wipe(left)">
                                      <p:cBhvr>
                                        <p:cTn id="43" dur="1000"/>
                                        <p:tgtEl>
                                          <p:spTgt spid="44"/>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6" fill="hold" nodeType="click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strips(downRight)">
                                      <p:cBhvr>
                                        <p:cTn id="48" dur="1000"/>
                                        <p:tgtEl>
                                          <p:spTgt spid="37"/>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45"/>
                                        </p:tgtEl>
                                        <p:attrNameLst>
                                          <p:attrName>style.visibility</p:attrName>
                                        </p:attrNameLst>
                                      </p:cBhvr>
                                      <p:to>
                                        <p:strVal val="visible"/>
                                      </p:to>
                                    </p:set>
                                    <p:animEffect transition="in" filter="wipe(left)">
                                      <p:cBhvr>
                                        <p:cTn id="52"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autoUpdateAnimBg="0"/>
      <p:bldP spid="41" grpId="0"/>
      <p:bldP spid="42" grpId="0"/>
      <p:bldP spid="43" grpId="0"/>
      <p:bldP spid="44" grpId="0"/>
      <p:bldP spid="4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Purposes of a Written Warning</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To shake your employee out of bad habits.</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To help you defend your rating, both to your own boss and (if needed) to the courts.</a:t>
            </a:r>
          </a:p>
          <a:p>
            <a:pPr marL="228600" marR="0" lvl="0"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A Written Warning Should:</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Identify standards by which employee is judged.</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Make clear that employee was aware of the standard.</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Specify deficiencies relative to the standard.</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Indicate employee’s prior opportunity for correction.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2402787" y="908710"/>
            <a:ext cx="7939392"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Formal Written Warnings</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633806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Performance Management</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Is the continuous process of identifying, measuring, and developing the performance of individuals and teams and aligning their performance with the organization’s goals.</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fr-FR" sz="2800" b="0" i="0" u="none" strike="noStrike" kern="1200" cap="none" spc="0" normalizeH="0" baseline="0" noProof="0" dirty="0">
                <a:ln>
                  <a:noFill/>
                </a:ln>
                <a:solidFill>
                  <a:srgbClr val="00B0F0"/>
                </a:solidFill>
                <a:effectLst/>
                <a:uLnTx/>
                <a:uFillTx/>
                <a:latin typeface="Calibri" panose="020F0502020204030204"/>
                <a:ea typeface="+mn-ea"/>
                <a:cs typeface="+mn-cs"/>
              </a:rPr>
              <a:t>How Performance Management </a:t>
            </a: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Differs</a:t>
            </a:r>
            <a:r>
              <a:rPr kumimoji="0" lang="fr-FR" sz="2800" b="0" i="0" u="none" strike="noStrike" kern="1200" cap="none" spc="0" normalizeH="0" baseline="0" noProof="0" dirty="0">
                <a:ln>
                  <a:noFill/>
                </a:ln>
                <a:solidFill>
                  <a:srgbClr val="00B0F0"/>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From</a:t>
            </a:r>
            <a:r>
              <a:rPr kumimoji="0" lang="fr-FR" sz="2800" b="0" i="0" u="none" strike="noStrike" kern="1200" cap="none" spc="0" normalizeH="0" baseline="0" noProof="0" dirty="0">
                <a:ln>
                  <a:noFill/>
                </a:ln>
                <a:solidFill>
                  <a:srgbClr val="00B0F0"/>
                </a:solidFill>
                <a:effectLst/>
                <a:uLnTx/>
                <a:uFillTx/>
                <a:latin typeface="Calibri" panose="020F0502020204030204"/>
                <a:ea typeface="+mn-ea"/>
                <a:cs typeface="+mn-cs"/>
              </a:rPr>
              <a:t> Performance</a:t>
            </a: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 Appraisal </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A continuous process for continuous improvement</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A strong linkage of individual and team goals to strategic goals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B0F0"/>
                </a:solidFill>
                <a:effectLst/>
                <a:uLnTx/>
                <a:uFillTx/>
                <a:latin typeface="Calibri" panose="020F0502020204030204"/>
                <a:ea typeface="+mn-ea"/>
                <a:cs typeface="+mn-cs"/>
              </a:rPr>
              <a:t>A constant reevaluation and modification of work processes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02787" y="908710"/>
            <a:ext cx="7939392"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Performance Management</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969888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0098" name="Rectangle 2">
            <a:extLst>
              <a:ext uri="{FF2B5EF4-FFF2-40B4-BE49-F238E27FC236}">
                <a16:creationId xmlns:a16="http://schemas.microsoft.com/office/drawing/2014/main" id="{AAC9D449-9F29-FBC2-C0F4-0FD3C7DE1AB4}"/>
              </a:ext>
            </a:extLst>
          </p:cNvPr>
          <p:cNvSpPr>
            <a:spLocks noGrp="1" noChangeArrowheads="1"/>
          </p:cNvSpPr>
          <p:nvPr>
            <p:ph type="title"/>
          </p:nvPr>
        </p:nvSpPr>
        <p:spPr>
          <a:xfrm>
            <a:off x="2459841" y="634734"/>
            <a:ext cx="7843033" cy="1112837"/>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Basic Building Blocks of Performance Management</a:t>
            </a:r>
          </a:p>
        </p:txBody>
      </p:sp>
      <p:sp>
        <p:nvSpPr>
          <p:cNvPr id="2820100" name="AutoShape 4" descr="brownfill01">
            <a:extLst>
              <a:ext uri="{FF2B5EF4-FFF2-40B4-BE49-F238E27FC236}">
                <a16:creationId xmlns:a16="http://schemas.microsoft.com/office/drawing/2014/main" id="{1759E9B5-6DFE-9C0E-BE33-F0B6D3D9E7B5}"/>
              </a:ext>
            </a:extLst>
          </p:cNvPr>
          <p:cNvSpPr>
            <a:spLocks noChangeArrowheads="1"/>
          </p:cNvSpPr>
          <p:nvPr/>
        </p:nvSpPr>
        <p:spPr bwMode="auto">
          <a:xfrm>
            <a:off x="3170239" y="2241551"/>
            <a:ext cx="1736725" cy="1006475"/>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Direction sharing</a:t>
            </a:r>
          </a:p>
        </p:txBody>
      </p:sp>
      <p:sp>
        <p:nvSpPr>
          <p:cNvPr id="2820101" name="AutoShape 5" descr="purplefill01">
            <a:extLst>
              <a:ext uri="{FF2B5EF4-FFF2-40B4-BE49-F238E27FC236}">
                <a16:creationId xmlns:a16="http://schemas.microsoft.com/office/drawing/2014/main" id="{55F95BFB-18C4-7106-D184-BCA82BC6D586}"/>
              </a:ext>
            </a:extLst>
          </p:cNvPr>
          <p:cNvSpPr>
            <a:spLocks noChangeArrowheads="1"/>
          </p:cNvSpPr>
          <p:nvPr/>
        </p:nvSpPr>
        <p:spPr bwMode="auto">
          <a:xfrm>
            <a:off x="5221289" y="2239964"/>
            <a:ext cx="1736725" cy="1006475"/>
          </a:xfrm>
          <a:prstGeom prst="roundRect">
            <a:avLst>
              <a:gd name="adj" fmla="val 9463"/>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Goal </a:t>
            </a:r>
            <a:br>
              <a:rPr lang="en-US" altLang="en-US" sz="1800">
                <a:latin typeface="Franklin Gothic Medium" panose="020B0603020102020204" pitchFamily="34" charset="0"/>
              </a:rPr>
            </a:br>
            <a:r>
              <a:rPr lang="en-US" altLang="en-US" sz="1800">
                <a:latin typeface="Franklin Gothic Medium" panose="020B0603020102020204" pitchFamily="34" charset="0"/>
              </a:rPr>
              <a:t>alignment</a:t>
            </a:r>
          </a:p>
        </p:txBody>
      </p:sp>
      <p:sp>
        <p:nvSpPr>
          <p:cNvPr id="2820102" name="AutoShape 6" descr="greenfill01">
            <a:extLst>
              <a:ext uri="{FF2B5EF4-FFF2-40B4-BE49-F238E27FC236}">
                <a16:creationId xmlns:a16="http://schemas.microsoft.com/office/drawing/2014/main" id="{7CDB3A90-62BD-AE90-F21F-ACA2D17C9826}"/>
              </a:ext>
            </a:extLst>
          </p:cNvPr>
          <p:cNvSpPr>
            <a:spLocks noChangeArrowheads="1"/>
          </p:cNvSpPr>
          <p:nvPr/>
        </p:nvSpPr>
        <p:spPr bwMode="auto">
          <a:xfrm>
            <a:off x="7232651" y="2239963"/>
            <a:ext cx="1736725" cy="1003300"/>
          </a:xfrm>
          <a:prstGeom prst="roundRect">
            <a:avLst>
              <a:gd name="adj" fmla="val 7120"/>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Ongoing performance monitoring</a:t>
            </a:r>
          </a:p>
        </p:txBody>
      </p:sp>
      <p:sp>
        <p:nvSpPr>
          <p:cNvPr id="2820103" name="AutoShape 7" descr="redfill01">
            <a:extLst>
              <a:ext uri="{FF2B5EF4-FFF2-40B4-BE49-F238E27FC236}">
                <a16:creationId xmlns:a16="http://schemas.microsoft.com/office/drawing/2014/main" id="{80F4BEC2-8323-42A5-1904-0F747DF39416}"/>
              </a:ext>
            </a:extLst>
          </p:cNvPr>
          <p:cNvSpPr>
            <a:spLocks noChangeArrowheads="1"/>
          </p:cNvSpPr>
          <p:nvPr/>
        </p:nvSpPr>
        <p:spPr bwMode="auto">
          <a:xfrm>
            <a:off x="7251701" y="3613150"/>
            <a:ext cx="1736725" cy="1003300"/>
          </a:xfrm>
          <a:prstGeom prst="roundRect">
            <a:avLst>
              <a:gd name="adj" fmla="val 7120"/>
            </a:avLst>
          </a:prstGeom>
          <a:blipFill dpi="0" rotWithShape="1">
            <a:blip r:embed="rId6"/>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Rewards, recognition, and compensation</a:t>
            </a:r>
          </a:p>
        </p:txBody>
      </p:sp>
      <p:sp>
        <p:nvSpPr>
          <p:cNvPr id="2820104" name="AutoShape 8" descr="greenfill02">
            <a:extLst>
              <a:ext uri="{FF2B5EF4-FFF2-40B4-BE49-F238E27FC236}">
                <a16:creationId xmlns:a16="http://schemas.microsoft.com/office/drawing/2014/main" id="{7681695E-D09F-CEF8-1CEF-2A0EAB20DBB4}"/>
              </a:ext>
            </a:extLst>
          </p:cNvPr>
          <p:cNvSpPr>
            <a:spLocks noChangeArrowheads="1"/>
          </p:cNvSpPr>
          <p:nvPr/>
        </p:nvSpPr>
        <p:spPr bwMode="auto">
          <a:xfrm>
            <a:off x="5181601" y="3613150"/>
            <a:ext cx="1736725" cy="1003300"/>
          </a:xfrm>
          <a:prstGeom prst="roundRect">
            <a:avLst>
              <a:gd name="adj" fmla="val 7120"/>
            </a:avLst>
          </a:prstGeom>
          <a:blipFill dpi="0" rotWithShape="1">
            <a:blip r:embed="rId7"/>
            <a:srcRect/>
            <a:stretch>
              <a:fillRect/>
            </a:stretch>
          </a:blipFill>
          <a:ln w="5715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Coaching and development support</a:t>
            </a:r>
          </a:p>
        </p:txBody>
      </p:sp>
      <p:sp>
        <p:nvSpPr>
          <p:cNvPr id="2820105" name="AutoShape 9" descr="grayfill01">
            <a:extLst>
              <a:ext uri="{FF2B5EF4-FFF2-40B4-BE49-F238E27FC236}">
                <a16:creationId xmlns:a16="http://schemas.microsoft.com/office/drawing/2014/main" id="{39045983-6E6E-74DA-F719-9F15B08092DB}"/>
              </a:ext>
            </a:extLst>
          </p:cNvPr>
          <p:cNvSpPr>
            <a:spLocks noChangeArrowheads="1"/>
          </p:cNvSpPr>
          <p:nvPr/>
        </p:nvSpPr>
        <p:spPr bwMode="auto">
          <a:xfrm>
            <a:off x="3170239" y="3613150"/>
            <a:ext cx="1736725" cy="1003300"/>
          </a:xfrm>
          <a:prstGeom prst="roundRect">
            <a:avLst>
              <a:gd name="adj" fmla="val 7120"/>
            </a:avLst>
          </a:prstGeom>
          <a:blipFill dpi="0" rotWithShape="1">
            <a:blip r:embed="rId8"/>
            <a:srcRect/>
            <a:stretch>
              <a:fillRect/>
            </a:stretch>
          </a:blipFill>
          <a:ln w="5715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Ongoing</a:t>
            </a:r>
            <a:br>
              <a:rPr lang="en-US" altLang="en-US" sz="1800" dirty="0">
                <a:latin typeface="Franklin Gothic Medium" panose="020B0603020102020204" pitchFamily="34" charset="0"/>
              </a:rPr>
            </a:br>
            <a:r>
              <a:rPr lang="en-US" altLang="en-US" sz="1800" dirty="0">
                <a:latin typeface="Franklin Gothic Medium" panose="020B0603020102020204" pitchFamily="34" charset="0"/>
              </a:rPr>
              <a:t>feedback</a:t>
            </a:r>
          </a:p>
        </p:txBody>
      </p:sp>
      <p:sp>
        <p:nvSpPr>
          <p:cNvPr id="2" name="Rectangle 1">
            <a:extLst>
              <a:ext uri="{FF2B5EF4-FFF2-40B4-BE49-F238E27FC236}">
                <a16:creationId xmlns:a16="http://schemas.microsoft.com/office/drawing/2014/main" id="{13ECE4D2-030F-1AA1-E7DB-58C86CF0B627}"/>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F581F803-EE44-2905-D2AB-9AC2B9176219}"/>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B000631-6BF6-2C4B-8520-8AC452879967}"/>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FEA2788-003E-DCDD-FCC9-1BADB91B3267}"/>
              </a:ext>
            </a:extLst>
          </p:cNvPr>
          <p:cNvSpPr txBox="1"/>
          <p:nvPr/>
        </p:nvSpPr>
        <p:spPr>
          <a:xfrm>
            <a:off x="4787900" y="6337702"/>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5900727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2820100"/>
                                        </p:tgtEl>
                                        <p:attrNameLst>
                                          <p:attrName>style.visibility</p:attrName>
                                        </p:attrNameLst>
                                      </p:cBhvr>
                                      <p:to>
                                        <p:strVal val="visible"/>
                                      </p:to>
                                    </p:set>
                                    <p:anim calcmode="lin" valueType="num">
                                      <p:cBhvr>
                                        <p:cTn id="7" dur="500" fill="hold"/>
                                        <p:tgtEl>
                                          <p:spTgt spid="2820100"/>
                                        </p:tgtEl>
                                        <p:attrNameLst>
                                          <p:attrName>ppt_w</p:attrName>
                                        </p:attrNameLst>
                                      </p:cBhvr>
                                      <p:tavLst>
                                        <p:tav tm="0">
                                          <p:val>
                                            <p:fltVal val="0"/>
                                          </p:val>
                                        </p:tav>
                                        <p:tav tm="100000">
                                          <p:val>
                                            <p:strVal val="#ppt_w"/>
                                          </p:val>
                                        </p:tav>
                                      </p:tavLst>
                                    </p:anim>
                                    <p:anim calcmode="lin" valueType="num">
                                      <p:cBhvr>
                                        <p:cTn id="8" dur="500" fill="hold"/>
                                        <p:tgtEl>
                                          <p:spTgt spid="2820100"/>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nodeType="afterEffect">
                                  <p:stCondLst>
                                    <p:cond delay="0"/>
                                  </p:stCondLst>
                                  <p:childTnLst>
                                    <p:set>
                                      <p:cBhvr>
                                        <p:cTn id="11" dur="1" fill="hold">
                                          <p:stCondLst>
                                            <p:cond delay="0"/>
                                          </p:stCondLst>
                                        </p:cTn>
                                        <p:tgtEl>
                                          <p:spTgt spid="2820101"/>
                                        </p:tgtEl>
                                        <p:attrNameLst>
                                          <p:attrName>style.visibility</p:attrName>
                                        </p:attrNameLst>
                                      </p:cBhvr>
                                      <p:to>
                                        <p:strVal val="visible"/>
                                      </p:to>
                                    </p:set>
                                    <p:anim calcmode="lin" valueType="num">
                                      <p:cBhvr>
                                        <p:cTn id="12" dur="500" fill="hold"/>
                                        <p:tgtEl>
                                          <p:spTgt spid="2820101"/>
                                        </p:tgtEl>
                                        <p:attrNameLst>
                                          <p:attrName>ppt_w</p:attrName>
                                        </p:attrNameLst>
                                      </p:cBhvr>
                                      <p:tavLst>
                                        <p:tav tm="0">
                                          <p:val>
                                            <p:fltVal val="0"/>
                                          </p:val>
                                        </p:tav>
                                        <p:tav tm="100000">
                                          <p:val>
                                            <p:strVal val="#ppt_w"/>
                                          </p:val>
                                        </p:tav>
                                      </p:tavLst>
                                    </p:anim>
                                    <p:anim calcmode="lin" valueType="num">
                                      <p:cBhvr>
                                        <p:cTn id="13" dur="500" fill="hold"/>
                                        <p:tgtEl>
                                          <p:spTgt spid="2820101"/>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000"/>
                            </p:stCondLst>
                            <p:childTnLst>
                              <p:par>
                                <p:cTn id="15" presetID="23" presetClass="entr" presetSubtype="16" fill="hold" nodeType="afterEffect">
                                  <p:stCondLst>
                                    <p:cond delay="0"/>
                                  </p:stCondLst>
                                  <p:childTnLst>
                                    <p:set>
                                      <p:cBhvr>
                                        <p:cTn id="16" dur="1" fill="hold">
                                          <p:stCondLst>
                                            <p:cond delay="0"/>
                                          </p:stCondLst>
                                        </p:cTn>
                                        <p:tgtEl>
                                          <p:spTgt spid="2820102"/>
                                        </p:tgtEl>
                                        <p:attrNameLst>
                                          <p:attrName>style.visibility</p:attrName>
                                        </p:attrNameLst>
                                      </p:cBhvr>
                                      <p:to>
                                        <p:strVal val="visible"/>
                                      </p:to>
                                    </p:set>
                                    <p:anim calcmode="lin" valueType="num">
                                      <p:cBhvr>
                                        <p:cTn id="17" dur="500" fill="hold"/>
                                        <p:tgtEl>
                                          <p:spTgt spid="2820102"/>
                                        </p:tgtEl>
                                        <p:attrNameLst>
                                          <p:attrName>ppt_w</p:attrName>
                                        </p:attrNameLst>
                                      </p:cBhvr>
                                      <p:tavLst>
                                        <p:tav tm="0">
                                          <p:val>
                                            <p:fltVal val="0"/>
                                          </p:val>
                                        </p:tav>
                                        <p:tav tm="100000">
                                          <p:val>
                                            <p:strVal val="#ppt_w"/>
                                          </p:val>
                                        </p:tav>
                                      </p:tavLst>
                                    </p:anim>
                                    <p:anim calcmode="lin" valueType="num">
                                      <p:cBhvr>
                                        <p:cTn id="18" dur="500" fill="hold"/>
                                        <p:tgtEl>
                                          <p:spTgt spid="2820102"/>
                                        </p:tgtEl>
                                        <p:attrNameLst>
                                          <p:attrName>ppt_h</p:attrName>
                                        </p:attrNameLst>
                                      </p:cBhvr>
                                      <p:tavLst>
                                        <p:tav tm="0">
                                          <p:val>
                                            <p:fltVal val="0"/>
                                          </p:val>
                                        </p:tav>
                                        <p:tav tm="100000">
                                          <p:val>
                                            <p:strVal val="#ppt_h"/>
                                          </p:val>
                                        </p:tav>
                                      </p:tavLst>
                                    </p:anim>
                                  </p:childTnLst>
                                </p:cTn>
                              </p:par>
                            </p:childTnLst>
                          </p:cTn>
                        </p:par>
                        <p:par>
                          <p:cTn id="19" fill="hold" nodeType="afterGroup">
                            <p:stCondLst>
                              <p:cond delay="1500"/>
                            </p:stCondLst>
                            <p:childTnLst>
                              <p:par>
                                <p:cTn id="20" presetID="23" presetClass="entr" presetSubtype="16" fill="hold" nodeType="afterEffect">
                                  <p:stCondLst>
                                    <p:cond delay="0"/>
                                  </p:stCondLst>
                                  <p:childTnLst>
                                    <p:set>
                                      <p:cBhvr>
                                        <p:cTn id="21" dur="1" fill="hold">
                                          <p:stCondLst>
                                            <p:cond delay="0"/>
                                          </p:stCondLst>
                                        </p:cTn>
                                        <p:tgtEl>
                                          <p:spTgt spid="2820105"/>
                                        </p:tgtEl>
                                        <p:attrNameLst>
                                          <p:attrName>style.visibility</p:attrName>
                                        </p:attrNameLst>
                                      </p:cBhvr>
                                      <p:to>
                                        <p:strVal val="visible"/>
                                      </p:to>
                                    </p:set>
                                    <p:anim calcmode="lin" valueType="num">
                                      <p:cBhvr>
                                        <p:cTn id="22" dur="500" fill="hold"/>
                                        <p:tgtEl>
                                          <p:spTgt spid="2820105"/>
                                        </p:tgtEl>
                                        <p:attrNameLst>
                                          <p:attrName>ppt_w</p:attrName>
                                        </p:attrNameLst>
                                      </p:cBhvr>
                                      <p:tavLst>
                                        <p:tav tm="0">
                                          <p:val>
                                            <p:fltVal val="0"/>
                                          </p:val>
                                        </p:tav>
                                        <p:tav tm="100000">
                                          <p:val>
                                            <p:strVal val="#ppt_w"/>
                                          </p:val>
                                        </p:tav>
                                      </p:tavLst>
                                    </p:anim>
                                    <p:anim calcmode="lin" valueType="num">
                                      <p:cBhvr>
                                        <p:cTn id="23" dur="500" fill="hold"/>
                                        <p:tgtEl>
                                          <p:spTgt spid="2820105"/>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000"/>
                            </p:stCondLst>
                            <p:childTnLst>
                              <p:par>
                                <p:cTn id="25" presetID="23" presetClass="entr" presetSubtype="16" fill="hold" nodeType="afterEffect">
                                  <p:stCondLst>
                                    <p:cond delay="0"/>
                                  </p:stCondLst>
                                  <p:childTnLst>
                                    <p:set>
                                      <p:cBhvr>
                                        <p:cTn id="26" dur="1" fill="hold">
                                          <p:stCondLst>
                                            <p:cond delay="0"/>
                                          </p:stCondLst>
                                        </p:cTn>
                                        <p:tgtEl>
                                          <p:spTgt spid="2820104"/>
                                        </p:tgtEl>
                                        <p:attrNameLst>
                                          <p:attrName>style.visibility</p:attrName>
                                        </p:attrNameLst>
                                      </p:cBhvr>
                                      <p:to>
                                        <p:strVal val="visible"/>
                                      </p:to>
                                    </p:set>
                                    <p:anim calcmode="lin" valueType="num">
                                      <p:cBhvr>
                                        <p:cTn id="27" dur="500" fill="hold"/>
                                        <p:tgtEl>
                                          <p:spTgt spid="2820104"/>
                                        </p:tgtEl>
                                        <p:attrNameLst>
                                          <p:attrName>ppt_w</p:attrName>
                                        </p:attrNameLst>
                                      </p:cBhvr>
                                      <p:tavLst>
                                        <p:tav tm="0">
                                          <p:val>
                                            <p:fltVal val="0"/>
                                          </p:val>
                                        </p:tav>
                                        <p:tav tm="100000">
                                          <p:val>
                                            <p:strVal val="#ppt_w"/>
                                          </p:val>
                                        </p:tav>
                                      </p:tavLst>
                                    </p:anim>
                                    <p:anim calcmode="lin" valueType="num">
                                      <p:cBhvr>
                                        <p:cTn id="28" dur="500" fill="hold"/>
                                        <p:tgtEl>
                                          <p:spTgt spid="2820104"/>
                                        </p:tgtEl>
                                        <p:attrNameLst>
                                          <p:attrName>ppt_h</p:attrName>
                                        </p:attrNameLst>
                                      </p:cBhvr>
                                      <p:tavLst>
                                        <p:tav tm="0">
                                          <p:val>
                                            <p:fltVal val="0"/>
                                          </p:val>
                                        </p:tav>
                                        <p:tav tm="100000">
                                          <p:val>
                                            <p:strVal val="#ppt_h"/>
                                          </p:val>
                                        </p:tav>
                                      </p:tavLst>
                                    </p:anim>
                                  </p:childTnLst>
                                </p:cTn>
                              </p:par>
                            </p:childTnLst>
                          </p:cTn>
                        </p:par>
                        <p:par>
                          <p:cTn id="29" fill="hold" nodeType="afterGroup">
                            <p:stCondLst>
                              <p:cond delay="2500"/>
                            </p:stCondLst>
                            <p:childTnLst>
                              <p:par>
                                <p:cTn id="30" presetID="23" presetClass="entr" presetSubtype="16" fill="hold" nodeType="afterEffect">
                                  <p:stCondLst>
                                    <p:cond delay="0"/>
                                  </p:stCondLst>
                                  <p:childTnLst>
                                    <p:set>
                                      <p:cBhvr>
                                        <p:cTn id="31" dur="1" fill="hold">
                                          <p:stCondLst>
                                            <p:cond delay="0"/>
                                          </p:stCondLst>
                                        </p:cTn>
                                        <p:tgtEl>
                                          <p:spTgt spid="2820103"/>
                                        </p:tgtEl>
                                        <p:attrNameLst>
                                          <p:attrName>style.visibility</p:attrName>
                                        </p:attrNameLst>
                                      </p:cBhvr>
                                      <p:to>
                                        <p:strVal val="visible"/>
                                      </p:to>
                                    </p:set>
                                    <p:anim calcmode="lin" valueType="num">
                                      <p:cBhvr>
                                        <p:cTn id="32" dur="500" fill="hold"/>
                                        <p:tgtEl>
                                          <p:spTgt spid="2820103"/>
                                        </p:tgtEl>
                                        <p:attrNameLst>
                                          <p:attrName>ppt_w</p:attrName>
                                        </p:attrNameLst>
                                      </p:cBhvr>
                                      <p:tavLst>
                                        <p:tav tm="0">
                                          <p:val>
                                            <p:fltVal val="0"/>
                                          </p:val>
                                        </p:tav>
                                        <p:tav tm="100000">
                                          <p:val>
                                            <p:strVal val="#ppt_w"/>
                                          </p:val>
                                        </p:tav>
                                      </p:tavLst>
                                    </p:anim>
                                    <p:anim calcmode="lin" valueType="num">
                                      <p:cBhvr>
                                        <p:cTn id="33" dur="500" fill="hold"/>
                                        <p:tgtEl>
                                          <p:spTgt spid="28201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0100" grpId="0" animBg="1"/>
      <p:bldP spid="2820101" grpId="0" animBg="1"/>
      <p:bldP spid="2820102" grpId="0" animBg="1"/>
      <p:bldP spid="2820103" grpId="0" animBg="1"/>
      <p:bldP spid="2820104" grpId="0" animBg="1"/>
      <p:bldP spid="282010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8962" name="Rectangle 2">
            <a:extLst>
              <a:ext uri="{FF2B5EF4-FFF2-40B4-BE49-F238E27FC236}">
                <a16:creationId xmlns:a16="http://schemas.microsoft.com/office/drawing/2014/main" id="{E98A5CAE-5CB8-B4E1-ED95-0F91DE32AC02}"/>
              </a:ext>
            </a:extLst>
          </p:cNvPr>
          <p:cNvSpPr>
            <a:spLocks noGrp="1" noChangeArrowheads="1"/>
          </p:cNvSpPr>
          <p:nvPr>
            <p:ph type="title"/>
          </p:nvPr>
        </p:nvSpPr>
        <p:spPr>
          <a:xfrm>
            <a:off x="2346764" y="650876"/>
            <a:ext cx="7380559" cy="1039812"/>
          </a:xfrm>
        </p:spPr>
        <p:txBody>
          <a:bodyPr>
            <a:normAutofit/>
          </a:bodyPr>
          <a:lstStyle/>
          <a:p>
            <a:pPr algn="ctr" eaLnBrk="1" hangingPunct="1">
              <a:defRPr/>
            </a:pPr>
            <a:r>
              <a:rPr lang="en-US" sz="3600" dirty="0">
                <a:latin typeface="Times New Roman" panose="02020603050405020304" pitchFamily="18" charset="0"/>
                <a:cs typeface="Times New Roman" panose="02020603050405020304" pitchFamily="18" charset="0"/>
              </a:rPr>
              <a:t>Why Performance Management?</a:t>
            </a:r>
          </a:p>
        </p:txBody>
      </p:sp>
      <p:grpSp>
        <p:nvGrpSpPr>
          <p:cNvPr id="2" name="Group 11">
            <a:extLst>
              <a:ext uri="{FF2B5EF4-FFF2-40B4-BE49-F238E27FC236}">
                <a16:creationId xmlns:a16="http://schemas.microsoft.com/office/drawing/2014/main" id="{45A248C2-78AE-B50D-09B1-9FA6134B2CA7}"/>
              </a:ext>
            </a:extLst>
          </p:cNvPr>
          <p:cNvGrpSpPr>
            <a:grpSpLocks/>
          </p:cNvGrpSpPr>
          <p:nvPr/>
        </p:nvGrpSpPr>
        <p:grpSpPr bwMode="auto">
          <a:xfrm>
            <a:off x="2163763" y="1965325"/>
            <a:ext cx="7810500" cy="2844800"/>
            <a:chOff x="346" y="1264"/>
            <a:chExt cx="4920" cy="1792"/>
          </a:xfrm>
        </p:grpSpPr>
        <p:sp>
          <p:nvSpPr>
            <p:cNvPr id="49158" name="AutoShape 12" descr="grayfill01">
              <a:extLst>
                <a:ext uri="{FF2B5EF4-FFF2-40B4-BE49-F238E27FC236}">
                  <a16:creationId xmlns:a16="http://schemas.microsoft.com/office/drawing/2014/main" id="{689314EC-F6C4-CC94-85D6-4937038F85F9}"/>
                </a:ext>
              </a:extLst>
            </p:cNvPr>
            <p:cNvSpPr>
              <a:spLocks noChangeArrowheads="1"/>
            </p:cNvSpPr>
            <p:nvPr/>
          </p:nvSpPr>
          <p:spPr bwMode="auto">
            <a:xfrm>
              <a:off x="2329" y="1264"/>
              <a:ext cx="2937" cy="464"/>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Total Quality Management</a:t>
              </a:r>
            </a:p>
          </p:txBody>
        </p:sp>
        <p:sp>
          <p:nvSpPr>
            <p:cNvPr id="49159" name="AutoShape 13" descr="purplefill01">
              <a:extLst>
                <a:ext uri="{FF2B5EF4-FFF2-40B4-BE49-F238E27FC236}">
                  <a16:creationId xmlns:a16="http://schemas.microsoft.com/office/drawing/2014/main" id="{2D7323FE-9FBC-CFD1-A366-4B9CE5CC9852}"/>
                </a:ext>
              </a:extLst>
            </p:cNvPr>
            <p:cNvSpPr>
              <a:spLocks noChangeArrowheads="1"/>
            </p:cNvSpPr>
            <p:nvPr/>
          </p:nvSpPr>
          <p:spPr bwMode="auto">
            <a:xfrm>
              <a:off x="2329" y="1942"/>
              <a:ext cx="2937" cy="463"/>
            </a:xfrm>
            <a:prstGeom prst="roundRect">
              <a:avLst>
                <a:gd name="adj" fmla="val 16667"/>
              </a:avLst>
            </a:prstGeom>
            <a:blipFill dpi="0" rotWithShape="1">
              <a:blip r:embed="rId4"/>
              <a:srcRect/>
              <a:stretch>
                <a:fillRect/>
              </a:stretch>
            </a:blipFill>
            <a:ln w="762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Resolution of Appraisal Issues</a:t>
              </a:r>
            </a:p>
          </p:txBody>
        </p:sp>
        <p:sp>
          <p:nvSpPr>
            <p:cNvPr id="49160" name="AutoShape 14" descr="greenfill02">
              <a:extLst>
                <a:ext uri="{FF2B5EF4-FFF2-40B4-BE49-F238E27FC236}">
                  <a16:creationId xmlns:a16="http://schemas.microsoft.com/office/drawing/2014/main" id="{64D25DDA-B468-3D57-C078-243B631CFE50}"/>
                </a:ext>
              </a:extLst>
            </p:cNvPr>
            <p:cNvSpPr>
              <a:spLocks noChangeArrowheads="1"/>
            </p:cNvSpPr>
            <p:nvPr/>
          </p:nvSpPr>
          <p:spPr bwMode="auto">
            <a:xfrm>
              <a:off x="2329" y="2592"/>
              <a:ext cx="2937" cy="464"/>
            </a:xfrm>
            <a:prstGeom prst="roundRect">
              <a:avLst>
                <a:gd name="adj" fmla="val 16667"/>
              </a:avLst>
            </a:prstGeom>
            <a:blipFill dpi="0" rotWithShape="1">
              <a:blip r:embed="rId5"/>
              <a:srcRect/>
              <a:stretch>
                <a:fillRect/>
              </a:stretch>
            </a:blipFill>
            <a:ln w="76200" algn="ctr">
              <a:solidFill>
                <a:srgbClr val="00999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Strategic Goal Alignment</a:t>
              </a:r>
            </a:p>
          </p:txBody>
        </p:sp>
        <p:cxnSp>
          <p:nvCxnSpPr>
            <p:cNvPr id="49161" name="AutoShape 15">
              <a:extLst>
                <a:ext uri="{FF2B5EF4-FFF2-40B4-BE49-F238E27FC236}">
                  <a16:creationId xmlns:a16="http://schemas.microsoft.com/office/drawing/2014/main" id="{47651CAE-5151-5812-A1A3-FAE42DCA11DD}"/>
                </a:ext>
              </a:extLst>
            </p:cNvPr>
            <p:cNvCxnSpPr>
              <a:cxnSpLocks noChangeShapeType="1"/>
              <a:stCxn id="49164" idx="3"/>
              <a:endCxn id="49159" idx="1"/>
            </p:cNvCxnSpPr>
            <p:nvPr/>
          </p:nvCxnSpPr>
          <p:spPr bwMode="auto">
            <a:xfrm>
              <a:off x="1777" y="2173"/>
              <a:ext cx="528"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49162" name="AutoShape 16">
              <a:extLst>
                <a:ext uri="{FF2B5EF4-FFF2-40B4-BE49-F238E27FC236}">
                  <a16:creationId xmlns:a16="http://schemas.microsoft.com/office/drawing/2014/main" id="{D636363E-F1D1-3838-C50E-9DE99F772E66}"/>
                </a:ext>
              </a:extLst>
            </p:cNvPr>
            <p:cNvCxnSpPr>
              <a:cxnSpLocks noChangeShapeType="1"/>
              <a:stCxn id="49164" idx="1"/>
              <a:endCxn id="49158" idx="1"/>
            </p:cNvCxnSpPr>
            <p:nvPr/>
          </p:nvCxnSpPr>
          <p:spPr bwMode="auto">
            <a:xfrm flipV="1">
              <a:off x="346" y="1496"/>
              <a:ext cx="1959" cy="67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49163" name="AutoShape 17">
              <a:extLst>
                <a:ext uri="{FF2B5EF4-FFF2-40B4-BE49-F238E27FC236}">
                  <a16:creationId xmlns:a16="http://schemas.microsoft.com/office/drawing/2014/main" id="{4509575A-A11B-964C-7F4B-C7180D75622E}"/>
                </a:ext>
              </a:extLst>
            </p:cNvPr>
            <p:cNvCxnSpPr>
              <a:cxnSpLocks noChangeShapeType="1"/>
              <a:stCxn id="49164" idx="1"/>
              <a:endCxn id="49160" idx="1"/>
            </p:cNvCxnSpPr>
            <p:nvPr/>
          </p:nvCxnSpPr>
          <p:spPr bwMode="auto">
            <a:xfrm>
              <a:off x="346" y="2173"/>
              <a:ext cx="1959" cy="65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49164" name="AutoShape 18" descr="brownfill01">
              <a:extLst>
                <a:ext uri="{FF2B5EF4-FFF2-40B4-BE49-F238E27FC236}">
                  <a16:creationId xmlns:a16="http://schemas.microsoft.com/office/drawing/2014/main" id="{DCC9F3C6-9348-7238-88D0-2F9F0B35B535}"/>
                </a:ext>
              </a:extLst>
            </p:cNvPr>
            <p:cNvSpPr>
              <a:spLocks noChangeArrowheads="1"/>
            </p:cNvSpPr>
            <p:nvPr/>
          </p:nvSpPr>
          <p:spPr bwMode="auto">
            <a:xfrm>
              <a:off x="370" y="1642"/>
              <a:ext cx="1383" cy="1062"/>
            </a:xfrm>
            <a:prstGeom prst="roundRect">
              <a:avLst>
                <a:gd name="adj" fmla="val 16667"/>
              </a:avLst>
            </a:prstGeom>
            <a:blipFill dpi="0" rotWithShape="1">
              <a:blip r:embed="rId6"/>
              <a:srcRect/>
              <a:stretch>
                <a:fillRect/>
              </a:stretch>
            </a:blipFill>
            <a:ln w="762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The Performance Management Approach</a:t>
              </a:r>
            </a:p>
          </p:txBody>
        </p:sp>
      </p:grpSp>
      <p:sp>
        <p:nvSpPr>
          <p:cNvPr id="3" name="Rectangle 2">
            <a:extLst>
              <a:ext uri="{FF2B5EF4-FFF2-40B4-BE49-F238E27FC236}">
                <a16:creationId xmlns:a16="http://schemas.microsoft.com/office/drawing/2014/main" id="{0DF6BD1A-67C7-6BE8-6153-AD473A63172A}"/>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9C82973-ED61-8C93-4B86-AD7DE24C535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E725C87-1384-D131-2960-170C7A689E4B}"/>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E90E0F8-B857-5727-4ACA-9FEC3249CC5D}"/>
              </a:ext>
            </a:extLst>
          </p:cNvPr>
          <p:cNvSpPr txBox="1"/>
          <p:nvPr/>
        </p:nvSpPr>
        <p:spPr>
          <a:xfrm>
            <a:off x="4787900" y="629040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0232321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Assign financial and nonfinancial goals to each team’s activities along the strategy map chain of activities leading up to the company’s overall strategic goals.</a:t>
            </a:r>
          </a:p>
          <a:p>
            <a:pPr marL="228600" marR="0" lvl="0"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Inform all employees of their goals.</a:t>
            </a:r>
          </a:p>
          <a:p>
            <a:pPr marL="228600" marR="0" lvl="0"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Use IT-supported tools like scorecard software and digital dashboards to continuously monitor and assess each team’s and employee’s performance.</a:t>
            </a:r>
          </a:p>
          <a:p>
            <a:pPr marL="228600" marR="0" lvl="0"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F0"/>
                </a:solidFill>
                <a:effectLst/>
                <a:uLnTx/>
                <a:uFillTx/>
                <a:latin typeface="Calibri" panose="020F0502020204030204"/>
                <a:ea typeface="+mn-ea"/>
                <a:cs typeface="+mn-cs"/>
              </a:rPr>
              <a:t>Take corrective action at once.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2402787" y="656456"/>
            <a:ext cx="7939392" cy="1077218"/>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Using Information Technology to Support Performance Management</a:t>
            </a:r>
            <a:endParaRPr lang="en-US" sz="1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6358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64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322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239688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55104"/>
            <a:ext cx="9345749" cy="4093428"/>
          </a:xfrm>
          <a:prstGeom prst="rect">
            <a:avLst/>
          </a:prstGeom>
          <a:noFill/>
        </p:spPr>
        <p:txBody>
          <a:bodyPr wrap="square" rtlCol="0">
            <a:spAutoFit/>
          </a:bodyPr>
          <a:lstStyle/>
          <a:p>
            <a:r>
              <a:rPr lang="en-US" sz="2000" dirty="0"/>
              <a:t>1. Before appraising performance, managers should understand certain basic concepts in performance management and appraisal. Stripped to its essentials, performance appraisal involves setting work standards, assessing the employee s actual performance relative to those standards, and providing feedback to the employee. Managers should appraise employees based on the criteria previously assigned, and the actual standards should be specific, measurable, attainable, relevant, and timely.</a:t>
            </a:r>
          </a:p>
          <a:p>
            <a:r>
              <a:rPr lang="en-US" sz="2000" dirty="0"/>
              <a:t>2. There are several basic techniques managers use for appraising performance.</a:t>
            </a:r>
          </a:p>
          <a:p>
            <a:r>
              <a:rPr lang="en-US" sz="2000" dirty="0"/>
              <a:t>Whichever tool you use, the appraisal should provide information on which to base pay and promotional decisions, clarify for the employee important company-relevant goals, develop a plan for correcting deficiencies, and support career planning.</a:t>
            </a:r>
          </a:p>
          <a:p>
            <a:r>
              <a:rPr lang="en-US" sz="2000" dirty="0"/>
              <a:t>In terms of specific techniques, the graphic rating scale lists a number of traits and a range of performance for each. Managers use generic job dimensions such as quantity, or focus on the job s actual duties or on competencies/skills</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15212497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2727863"/>
          </a:xfrm>
          <a:prstGeom prst="rect">
            <a:avLst/>
          </a:prstGeom>
        </p:spPr>
        <p:txBody>
          <a:bodyPr wrap="square">
            <a:spAutoFit/>
          </a:bodyPr>
          <a:lstStyle/>
          <a:p>
            <a:pPr marL="342900" indent="-342900">
              <a:lnSpc>
                <a:spcPct val="120000"/>
              </a:lnSpc>
              <a:buAutoNum type="arabicPeriod"/>
            </a:pPr>
            <a:r>
              <a:rPr lang="en-US" dirty="0"/>
              <a:t>What is the purpose of a performance appraisal? </a:t>
            </a:r>
          </a:p>
          <a:p>
            <a:pPr marL="342900" indent="-342900">
              <a:lnSpc>
                <a:spcPct val="120000"/>
              </a:lnSpc>
              <a:buAutoNum type="arabicPeriod"/>
            </a:pPr>
            <a:r>
              <a:rPr lang="en-US" dirty="0"/>
              <a:t>Discuss the pros and cons of four performance appraisal tools.</a:t>
            </a:r>
          </a:p>
          <a:p>
            <a:pPr marL="342900" indent="-342900">
              <a:lnSpc>
                <a:spcPct val="120000"/>
              </a:lnSpc>
              <a:buAutoNum type="arabicPeriod"/>
            </a:pPr>
            <a:r>
              <a:rPr lang="en-US" dirty="0"/>
              <a:t>Explain how you would use the alternation ranking method, the paired comparison method, and the forced distribution method.</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DISCUSSION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1133854" y="441434"/>
            <a:ext cx="8009239" cy="11471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42650682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1" y="1056290"/>
            <a:ext cx="10068910" cy="511591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8206082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1056</TotalTime>
  <Words>4011</Words>
  <Application>Microsoft Office PowerPoint</Application>
  <PresentationFormat>Widescreen</PresentationFormat>
  <Paragraphs>507</Paragraphs>
  <Slides>40</Slides>
  <Notes>36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Franklin Gothic Medium</vt:lpstr>
      <vt:lpstr>Times New Roman</vt:lpstr>
      <vt:lpstr>Wingdings</vt:lpstr>
      <vt:lpstr>Office Theme</vt:lpstr>
      <vt:lpstr>PowerPoint Presentation</vt:lpstr>
      <vt:lpstr>PowerPoint Presentation</vt:lpstr>
      <vt:lpstr>PowerPoint Presentation</vt:lpstr>
      <vt:lpstr>PowerPoint Presentation</vt:lpstr>
      <vt:lpstr>Basic Concepts in Performance Management and Appraisal</vt:lpstr>
      <vt:lpstr>PowerPoint Presentation</vt:lpstr>
      <vt:lpstr>PowerPoint Presentation</vt:lpstr>
      <vt:lpstr>Defining the Employee’s Goals and Work Standards</vt:lpstr>
      <vt:lpstr>PowerPoint Presentation</vt:lpstr>
      <vt:lpstr>PowerPoint Presentation</vt:lpstr>
      <vt:lpstr>Using MBO</vt:lpstr>
      <vt:lpstr>An Introduction to Appraising Performance</vt:lpstr>
      <vt:lpstr>PowerPoint Presentation</vt:lpstr>
      <vt:lpstr>PowerPoint Presentation</vt:lpstr>
      <vt:lpstr>PowerPoint Presentation</vt:lpstr>
      <vt:lpstr>Effectively Appraising Performance</vt:lpstr>
      <vt:lpstr>PowerPoint Presentation</vt:lpstr>
      <vt:lpstr>Who Should Do the Appraising?</vt:lpstr>
      <vt:lpstr>Performance Appraisal Methods</vt:lpstr>
      <vt:lpstr>PowerPoint Presentation</vt:lpstr>
      <vt:lpstr>PowerPoint Presentation</vt:lpstr>
      <vt:lpstr>PowerPoint Presentation</vt:lpstr>
      <vt:lpstr>PowerPoint Presentation</vt:lpstr>
      <vt:lpstr>Dealing with Performance Appraisal Problems</vt:lpstr>
      <vt:lpstr>Guidelines for Effective Appraisals</vt:lpstr>
      <vt:lpstr>Choosing the Right Appraisal Tool</vt:lpstr>
      <vt:lpstr>The Appraisal Interview</vt:lpstr>
      <vt:lpstr>Appraisal Interview Guidelines</vt:lpstr>
      <vt:lpstr>PowerPoint Presentation</vt:lpstr>
      <vt:lpstr>PowerPoint Presentation</vt:lpstr>
      <vt:lpstr>PowerPoint Presentation</vt:lpstr>
      <vt:lpstr>PowerPoint Presentation</vt:lpstr>
      <vt:lpstr>PowerPoint Presentation</vt:lpstr>
      <vt:lpstr>Basic Building Blocks of Performance Management</vt:lpstr>
      <vt:lpstr>Why Performance Management?</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Anas M. Bashayreh</cp:lastModifiedBy>
  <cp:revision>24</cp:revision>
  <dcterms:modified xsi:type="dcterms:W3CDTF">2023-11-13T18:04:06Z</dcterms:modified>
</cp:coreProperties>
</file>