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687" r:id="rId2"/>
  </p:sldMasterIdLst>
  <p:notesMasterIdLst>
    <p:notesMasterId r:id="rId44"/>
  </p:notesMasterIdLst>
  <p:sldIdLst>
    <p:sldId id="515" r:id="rId3"/>
    <p:sldId id="1064" r:id="rId4"/>
    <p:sldId id="1065" r:id="rId5"/>
    <p:sldId id="1066" r:id="rId6"/>
    <p:sldId id="1067" r:id="rId7"/>
    <p:sldId id="1068" r:id="rId8"/>
    <p:sldId id="1069" r:id="rId9"/>
    <p:sldId id="1070" r:id="rId10"/>
    <p:sldId id="1071" r:id="rId11"/>
    <p:sldId id="1072" r:id="rId12"/>
    <p:sldId id="1073" r:id="rId13"/>
    <p:sldId id="516" r:id="rId14"/>
    <p:sldId id="517" r:id="rId15"/>
    <p:sldId id="1074" r:id="rId16"/>
    <p:sldId id="1075" r:id="rId17"/>
    <p:sldId id="519" r:id="rId18"/>
    <p:sldId id="520" r:id="rId19"/>
    <p:sldId id="1076" r:id="rId20"/>
    <p:sldId id="1077" r:id="rId21"/>
    <p:sldId id="1078" r:id="rId22"/>
    <p:sldId id="471" r:id="rId23"/>
    <p:sldId id="1079" r:id="rId24"/>
    <p:sldId id="1080" r:id="rId25"/>
    <p:sldId id="1081" r:id="rId26"/>
    <p:sldId id="1082" r:id="rId27"/>
    <p:sldId id="482" r:id="rId28"/>
    <p:sldId id="483" r:id="rId29"/>
    <p:sldId id="1083" r:id="rId30"/>
    <p:sldId id="484" r:id="rId31"/>
    <p:sldId id="485" r:id="rId32"/>
    <p:sldId id="486" r:id="rId33"/>
    <p:sldId id="1084" r:id="rId34"/>
    <p:sldId id="1085" r:id="rId35"/>
    <p:sldId id="1086" r:id="rId36"/>
    <p:sldId id="1087" r:id="rId37"/>
    <p:sldId id="1088" r:id="rId38"/>
    <p:sldId id="1089" r:id="rId39"/>
    <p:sldId id="1090" r:id="rId40"/>
    <p:sldId id="1025" r:id="rId41"/>
    <p:sldId id="1024" r:id="rId42"/>
    <p:sldId id="680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15"/>
            <p14:sldId id="1064"/>
            <p14:sldId id="1065"/>
            <p14:sldId id="1066"/>
            <p14:sldId id="1067"/>
            <p14:sldId id="1068"/>
            <p14:sldId id="1069"/>
            <p14:sldId id="1070"/>
            <p14:sldId id="1071"/>
            <p14:sldId id="1072"/>
            <p14:sldId id="1073"/>
            <p14:sldId id="516"/>
            <p14:sldId id="517"/>
            <p14:sldId id="1074"/>
            <p14:sldId id="1075"/>
            <p14:sldId id="519"/>
            <p14:sldId id="520"/>
            <p14:sldId id="1076"/>
            <p14:sldId id="1077"/>
            <p14:sldId id="1078"/>
            <p14:sldId id="471"/>
            <p14:sldId id="1079"/>
            <p14:sldId id="1080"/>
            <p14:sldId id="1081"/>
            <p14:sldId id="1082"/>
            <p14:sldId id="482"/>
            <p14:sldId id="483"/>
            <p14:sldId id="1083"/>
            <p14:sldId id="484"/>
            <p14:sldId id="485"/>
            <p14:sldId id="486"/>
            <p14:sldId id="1084"/>
            <p14:sldId id="1085"/>
            <p14:sldId id="1086"/>
            <p14:sldId id="1087"/>
            <p14:sldId id="1088"/>
            <p14:sldId id="1089"/>
            <p14:sldId id="1090"/>
            <p14:sldId id="1025"/>
            <p14:sldId id="1024"/>
            <p14:sldId id="68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291" autoAdjust="0"/>
  </p:normalViewPr>
  <p:slideViewPr>
    <p:cSldViewPr snapToGrid="0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667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24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218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617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155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42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51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0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619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183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14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761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342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059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851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468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0059311" y="877033"/>
            <a:ext cx="1732400" cy="5772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2" y="1454351"/>
            <a:ext cx="11796669" cy="3949300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4902982" y="5704465"/>
            <a:ext cx="7307772" cy="577328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914400" y="1454333"/>
            <a:ext cx="7157200" cy="39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71778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9911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8832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0238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944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978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5970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4245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3477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8169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7275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1791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4342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045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50731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2467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402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501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18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2" r:id="rId12"/>
    <p:sldLayoutId id="2147483683" r:id="rId13"/>
    <p:sldLayoutId id="2147483684" r:id="rId14"/>
    <p:sldLayoutId id="2147483685" r:id="rId15"/>
    <p:sldLayoutId id="214748368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183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6.png"/><Relationship Id="rId4" Type="http://schemas.openxmlformats.org/officeDocument/2006/relationships/hyperlink" Target="https://padlet.com/monaalashry77/padlet-xr709opfeqfrbh7t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sv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7D09E-342E-4565-BB4C-F146834A7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454333"/>
            <a:ext cx="9448800" cy="39492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0070C0"/>
                </a:solidFill>
              </a:rPr>
              <a:t>Baron &amp; Kenny method</a:t>
            </a:r>
          </a:p>
        </p:txBody>
      </p:sp>
    </p:spTree>
    <p:extLst>
      <p:ext uri="{BB962C8B-B14F-4D97-AF65-F5344CB8AC3E}">
        <p14:creationId xmlns:p14="http://schemas.microsoft.com/office/powerpoint/2010/main" val="1953911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6A949AE-5806-43C2-B130-91D184DA0D5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2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9A1DE2-AF5C-4760-9AC5-5EC67EE1B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590" y="794441"/>
            <a:ext cx="10893287" cy="5269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60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B4BFC20-74BD-4C7B-98B9-4D655EC5949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3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F7DE4E-331E-4A6E-AA13-93CA2E8BF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357" y="1161107"/>
            <a:ext cx="10575234" cy="453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11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22297A-1795-4DB0-8708-1F0B3DE1BF9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4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CF5356-3194-400A-BA28-B347893D0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678" y="887895"/>
            <a:ext cx="9607826" cy="51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671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F14B2FD-F7A3-4BC8-A993-D7928C4AFE0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5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8E92D9-2460-4BCD-90EE-BF4ACB3F0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26" y="821634"/>
            <a:ext cx="10190922" cy="603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58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1776E5-610A-426A-961F-37E29B5559C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6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73F35E-EDD8-43EE-8604-54508B406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708" y="921095"/>
            <a:ext cx="8388625" cy="501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56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E64046D-FED7-46F2-85F9-6719C4288BB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7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0AC126-79E6-4F99-B258-630F1571F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39" y="530087"/>
            <a:ext cx="11052313" cy="621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351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08639C4-2656-4D7E-915A-996438FB42A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8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728AC7-9107-4741-AA54-FE562F0FF6C2}"/>
              </a:ext>
            </a:extLst>
          </p:cNvPr>
          <p:cNvSpPr txBox="1"/>
          <p:nvPr/>
        </p:nvSpPr>
        <p:spPr>
          <a:xfrm>
            <a:off x="268898" y="1471065"/>
            <a:ext cx="1088003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50505"/>
                </a:solidFill>
                <a:effectLst/>
                <a:uLnTx/>
                <a:uFillTx/>
                <a:latin typeface="inherit"/>
                <a:ea typeface="+mn-ea"/>
                <a:cs typeface="+mn-cs"/>
              </a:rPr>
              <a:t>References: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50505"/>
                </a:solidFill>
                <a:effectLst/>
                <a:uLnTx/>
                <a:uFillTx/>
                <a:latin typeface="inherit"/>
                <a:ea typeface="+mn-ea"/>
                <a:cs typeface="+mn-cs"/>
              </a:rPr>
              <a:t>Hayes, A.F., 2009. Beyond Baron and Kenny: Statistical mediation analysis in the new millennium. Communication monographs, 76(4), pp.408-420.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50505"/>
              </a:solidFill>
              <a:effectLst/>
              <a:uLnTx/>
              <a:uFillTx/>
              <a:latin typeface="inheri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50505"/>
                </a:solidFill>
                <a:effectLst/>
                <a:uLnTx/>
                <a:uFillTx/>
                <a:latin typeface="inherit"/>
                <a:ea typeface="+mn-ea"/>
                <a:cs typeface="+mn-cs"/>
              </a:rPr>
              <a:t>Shrout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50505"/>
                </a:solidFill>
                <a:effectLst/>
                <a:uLnTx/>
                <a:uFillTx/>
                <a:latin typeface="inherit"/>
                <a:ea typeface="+mn-ea"/>
                <a:cs typeface="+mn-cs"/>
              </a:rPr>
              <a:t>, P.E. and Bolger, N., 2002. Mediation in experimental and nonexperimental studies: new procedures and recommendations. Psychological methods, 7(4), p.422.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50505"/>
              </a:solidFill>
              <a:effectLst/>
              <a:uLnTx/>
              <a:uFillTx/>
              <a:latin typeface="inheri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50505"/>
                </a:solidFill>
                <a:effectLst/>
                <a:uLnTx/>
                <a:uFillTx/>
                <a:latin typeface="inherit"/>
                <a:ea typeface="+mn-ea"/>
                <a:cs typeface="+mn-cs"/>
              </a:rPr>
              <a:t>Zhao, X., Lynch Jr, J.G. and Chen, Q., (2010). Reconsidering Baron and Kenny: Myths and truths about mediation analysis. Journal of consumer research, 37(2), pp.197-206.</a:t>
            </a:r>
          </a:p>
        </p:txBody>
      </p:sp>
    </p:spTree>
    <p:extLst>
      <p:ext uri="{BB962C8B-B14F-4D97-AF65-F5344CB8AC3E}">
        <p14:creationId xmlns:p14="http://schemas.microsoft.com/office/powerpoint/2010/main" val="1779869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1395BC-E8AA-47E9-9952-90D84936533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9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F17D71-0D7D-4570-B3AF-E8580BDBD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651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09BD239-3946-4838-90E0-5DF2420FBD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10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44CAAA-ECB5-4BF6-BFD7-D65666431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92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C438C9-3CA6-45B8-A149-F2AAB3CCCCE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t>11</a:t>
            </a:fld>
            <a:endParaRPr kumimoji="0" lang="en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4E429D-F78D-47C2-9898-5A26C0C68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358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26245-66EB-4709-B21A-67DDA8C87E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454333"/>
            <a:ext cx="10654748" cy="3949200"/>
          </a:xfrm>
        </p:spPr>
        <p:txBody>
          <a:bodyPr/>
          <a:lstStyle/>
          <a:p>
            <a:pPr algn="ctr"/>
            <a:r>
              <a:rPr lang="en-US" sz="4000" dirty="0">
                <a:solidFill>
                  <a:srgbClr val="0070C0"/>
                </a:solidFill>
              </a:rPr>
              <a:t>Hayes Method</a:t>
            </a:r>
            <a:br>
              <a:rPr lang="en-US" sz="4000" dirty="0">
                <a:solidFill>
                  <a:srgbClr val="0070C0"/>
                </a:solidFill>
              </a:rPr>
            </a:br>
            <a:r>
              <a:rPr lang="en-US" sz="4000" dirty="0">
                <a:solidFill>
                  <a:srgbClr val="0070C0"/>
                </a:solidFill>
              </a:rPr>
              <a:t>Macro- PROCESS</a:t>
            </a:r>
          </a:p>
        </p:txBody>
      </p:sp>
    </p:spTree>
    <p:extLst>
      <p:ext uri="{BB962C8B-B14F-4D97-AF65-F5344CB8AC3E}">
        <p14:creationId xmlns:p14="http://schemas.microsoft.com/office/powerpoint/2010/main" val="1503794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88B0DBC-C785-4826-AFC0-C0BA18C6252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3F69CA-484C-4B68-A91E-55BA5FBD6A9D}"/>
              </a:ext>
            </a:extLst>
          </p:cNvPr>
          <p:cNvSpPr txBox="1"/>
          <p:nvPr/>
        </p:nvSpPr>
        <p:spPr>
          <a:xfrm>
            <a:off x="516835" y="1447154"/>
            <a:ext cx="1115833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Macro- PROCESS method is originated by Hayes, (2012), as it is most flexible and effective tool in testing the indirect effect (the mediation effect) (MacKinnon, Fairchild, and Fritz, 2007; Hayes, 2009).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advantage with using PROCESS tests that the mediation effect is assessed with the aid of bootstrapping.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Indirect effect to be tested, bootstrapping steps (n= 5000 resample) and confidence interval at 95%.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mediation effect can be considered statistically significant only when (zero) doesn’t exist between their range of confidence intervals, namely: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BootLLCI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“Bootstrap Lower Limit Confidence Interval” and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BootULCI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“Bootstrap Upper Limit Confidence Interval” (Hayes, 2012; Vinod, et al., 2015).</a:t>
            </a:r>
          </a:p>
        </p:txBody>
      </p:sp>
    </p:spTree>
    <p:extLst>
      <p:ext uri="{BB962C8B-B14F-4D97-AF65-F5344CB8AC3E}">
        <p14:creationId xmlns:p14="http://schemas.microsoft.com/office/powerpoint/2010/main" val="4024328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2F0191-0F98-3C07-F120-2C00E740E48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4C424E-E96C-0C3D-2D49-5BC871D6D4B6}"/>
              </a:ext>
            </a:extLst>
          </p:cNvPr>
          <p:cNvSpPr txBox="1"/>
          <p:nvPr/>
        </p:nvSpPr>
        <p:spPr>
          <a:xfrm>
            <a:off x="1270667" y="1518455"/>
            <a:ext cx="910247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 Macro- PROCESS, select the number of the model as follows: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26324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Model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 for mediation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Model 1 for moderation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Model 5 for mediation/ moderation</a:t>
            </a:r>
          </a:p>
        </p:txBody>
      </p:sp>
    </p:spTree>
    <p:extLst>
      <p:ext uri="{BB962C8B-B14F-4D97-AF65-F5344CB8AC3E}">
        <p14:creationId xmlns:p14="http://schemas.microsoft.com/office/powerpoint/2010/main" val="29302747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9B17383-DE61-4421-A947-4AEC6E38EBB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293FE3-B9B0-45AA-B4BE-C49512A9F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2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418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E8DCFC-55C6-44CB-8D07-8BB12DD70EB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198025-8B73-46F1-91BA-A2E7B08C8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494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111F1F-FB1C-4E46-94C1-9E457BA38F7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AF6FD-9D76-49F5-B81A-C88CE0728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773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2BB9D64-0AB6-4D10-8945-D65C965936E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D308CD-DE16-471E-8479-64384C1736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9630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CA334D-6A72-4EFB-9AB6-C25A48B06D6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BD5EA8-BF4A-4725-909E-6BA5A5A45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800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F559D-A6FE-45FE-963C-35A65CEFC0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7400" y="1335063"/>
            <a:ext cx="7157200" cy="3949200"/>
          </a:xfrm>
        </p:spPr>
        <p:txBody>
          <a:bodyPr/>
          <a:lstStyle/>
          <a:p>
            <a:pPr algn="ctr"/>
            <a:r>
              <a:rPr lang="en-US" sz="4000" dirty="0">
                <a:solidFill>
                  <a:srgbClr val="0070C0"/>
                </a:solidFill>
              </a:rPr>
              <a:t>Moderation Effect via SPSS</a:t>
            </a:r>
          </a:p>
        </p:txBody>
      </p:sp>
    </p:spTree>
    <p:extLst>
      <p:ext uri="{BB962C8B-B14F-4D97-AF65-F5344CB8AC3E}">
        <p14:creationId xmlns:p14="http://schemas.microsoft.com/office/powerpoint/2010/main" val="28747206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F4F3D98-088D-4E34-8CD0-32F9C9D51FD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586F0D-EAF1-47AC-93D0-CC4C46B66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581322"/>
            <a:ext cx="9144000" cy="581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893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334A1E-F44D-4CE2-8275-8FAF8A8B05C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83C9C-6D1A-41F3-A0AE-675A1EABD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6765" y="1147762"/>
            <a:ext cx="8540568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6666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7108132-11F5-42D6-A6F6-61A590A4C08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D0F2B7-FEFB-4CE1-925B-15940A5BBC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538" y="1147762"/>
            <a:ext cx="8574157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4179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7264C7A-B250-483F-899B-1229F162A63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5A1E07-FC9A-441F-81A5-4466878BF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948" y="1147762"/>
            <a:ext cx="9276522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4892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8F148B-8AE9-48F7-A632-5D6678CE178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AFBA8-B07D-4168-AAD0-226A64CE1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435" y="1147762"/>
            <a:ext cx="9030898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400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C0E8B4C-D2FD-4392-AA7E-6004C14475F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8B1D3C-26D2-490A-9778-B2D42B990F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09" y="1147762"/>
            <a:ext cx="11012556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1780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00B9456-93AB-4342-996F-63C878DB02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75FD23-FC47-43EA-862B-011FAEAB8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122" y="1121258"/>
            <a:ext cx="10721008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6456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B67C14-D3AF-45D8-BFBD-E24F87F2FB8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E5D9AF-4225-4B4F-9026-DAB47AF51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0"/>
            <a:ext cx="12089066" cy="669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6794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FC9817-AF61-47E7-A6EA-72F23776723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EAA9B2-4FE8-4038-BB6E-BCAA1E9EC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5611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2DCA7C-F05D-4598-B501-9BC21E9E5D2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8CB62-CA05-428B-BD24-F2F3E623C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8634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E133C8-5250-4EA7-B380-D8643CBE27C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BC7925-C0C1-4EA2-B5B2-CA33EEF35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1744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A656A1-2948-42C4-8910-0944C1DF09D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638C5-FE83-4560-B5B1-429BCE4B7A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652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6258FC-F4DD-4219-BB7C-CEB7B2F5F81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4EEFA9-1676-4CE9-A99E-C18C47821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7712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B2A2FD1-53AB-41E7-9FBB-241A4B6F25F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A6F688-66E8-462F-BC47-103A3BEAA4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896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08279D0-43F9-4E07-AF30-BFD69814B26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0803FD-8B98-41EF-82C3-A3DEB921E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990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8F4BBE-09A8-49AD-A363-DB52FAC9FE4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12E35-C4DF-4C73-93FE-0CECD53E5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1328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94FF0A-8700-4D27-B6BE-E2D788C1BC1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00FAFE-7157-4E7E-A700-3E589CA09B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46" y="103031"/>
            <a:ext cx="11578107" cy="628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0979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2B2E5D-0C86-4AD9-9385-0E862168BD4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9ADDC9-D918-474B-9A22-4C0D1BA0A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46" y="103031"/>
            <a:ext cx="11874321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905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466035" cy="7665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Course Evaluation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28917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602102" y="2705724"/>
            <a:ext cx="80573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رأيك يهمني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أكتب أسمك + تقييمك لدورة البحث العلمي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CEC15DD-62A8-440C-8C3B-384460F324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7862B88-EB20-4380-9F6F-B1C0ED03E90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4C37AB-AA35-4D3B-AA80-02900C9B148A}"/>
              </a:ext>
            </a:extLst>
          </p:cNvPr>
          <p:cNvSpPr/>
          <p:nvPr/>
        </p:nvSpPr>
        <p:spPr>
          <a:xfrm>
            <a:off x="1227485" y="5076869"/>
            <a:ext cx="5920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https://padlet.com/monaalashry77/padlet-xr709opfeqfrbh7t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F91F5-9336-4A84-812C-BBA4F27639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0835" y="1375944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351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00B0F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09521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2576</TotalTime>
  <Words>348</Words>
  <Application>Microsoft Office PowerPoint</Application>
  <PresentationFormat>Widescreen</PresentationFormat>
  <Paragraphs>60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Arvo</vt:lpstr>
      <vt:lpstr>Calibri</vt:lpstr>
      <vt:lpstr>Calibri Light</vt:lpstr>
      <vt:lpstr>inherit</vt:lpstr>
      <vt:lpstr>Tajawal Medium</vt:lpstr>
      <vt:lpstr>Times New Roman</vt:lpstr>
      <vt:lpstr>1_Office Theme</vt:lpstr>
      <vt:lpstr>2_Office Theme</vt:lpstr>
      <vt:lpstr>Baron &amp; Kenny method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Hayes Method Macro- 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Moderation Effect via SPSS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298</cp:revision>
  <dcterms:created xsi:type="dcterms:W3CDTF">2023-04-29T09:08:23Z</dcterms:created>
  <dcterms:modified xsi:type="dcterms:W3CDTF">2023-12-04T18:29:29Z</dcterms:modified>
</cp:coreProperties>
</file>