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1" r:id="rId4"/>
    <p:sldId id="262" r:id="rId5"/>
    <p:sldId id="282" r:id="rId6"/>
    <p:sldId id="274" r:id="rId7"/>
    <p:sldId id="287" r:id="rId8"/>
    <p:sldId id="263" r:id="rId9"/>
    <p:sldId id="288" r:id="rId10"/>
    <p:sldId id="280" r:id="rId11"/>
    <p:sldId id="293" r:id="rId12"/>
    <p:sldId id="294" r:id="rId13"/>
    <p:sldId id="295" r:id="rId14"/>
    <p:sldId id="291" r:id="rId15"/>
    <p:sldId id="296" r:id="rId16"/>
    <p:sldId id="305" r:id="rId17"/>
    <p:sldId id="306" r:id="rId18"/>
    <p:sldId id="309" r:id="rId19"/>
    <p:sldId id="307" r:id="rId20"/>
    <p:sldId id="313" r:id="rId21"/>
    <p:sldId id="292" r:id="rId22"/>
    <p:sldId id="281" r:id="rId23"/>
    <p:sldId id="289" r:id="rId24"/>
    <p:sldId id="260" r:id="rId25"/>
    <p:sldId id="267" r:id="rId26"/>
    <p:sldId id="290" r:id="rId27"/>
    <p:sldId id="272" r:id="rId28"/>
    <p:sldId id="314" r:id="rId29"/>
    <p:sldId id="269" r:id="rId30"/>
    <p:sldId id="310" r:id="rId31"/>
    <p:sldId id="311" r:id="rId32"/>
    <p:sldId id="31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5FFFF"/>
    <a:srgbClr val="5BFFFF"/>
    <a:srgbClr val="66FFFF"/>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112889" y="4288121"/>
            <a:ext cx="6714451" cy="1972334"/>
          </a:xfrm>
          <a:prstGeom prst="rect">
            <a:avLst/>
          </a:prstGeom>
        </p:spPr>
      </p:pic>
      <p:pic>
        <p:nvPicPr>
          <p:cNvPr id="13" name="Picture 12"/>
          <p:cNvPicPr>
            <a:picLocks noChangeAspect="1"/>
          </p:cNvPicPr>
          <p:nvPr/>
        </p:nvPicPr>
        <p:blipFill>
          <a:blip r:embed="rId8"/>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a:solidFill>
                  <a:schemeClr val="bg1"/>
                </a:solidFill>
                <a:latin typeface="Tajawal Medium" panose="00000600000000000000" pitchFamily="2" charset="-78"/>
                <a:cs typeface="Tajawal Medium" panose="00000600000000000000" pitchFamily="2" charset="-78"/>
              </a:rPr>
              <a:t>PMG 697</a:t>
            </a:r>
          </a:p>
          <a:p>
            <a:r>
              <a:rPr lang="en-US" sz="280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7"/>
          <a:stretch>
            <a:fillRect/>
          </a:stretch>
        </p:blipFill>
        <p:spPr>
          <a:xfrm>
            <a:off x="-81742" y="1976218"/>
            <a:ext cx="6714451" cy="1972334"/>
          </a:xfrm>
          <a:prstGeom prst="rect">
            <a:avLst/>
          </a:prstGeom>
        </p:spPr>
      </p:pic>
      <p:sp>
        <p:nvSpPr>
          <p:cNvPr id="7" name="TextBox 6">
            <a:extLst>
              <a:ext uri="{FF2B5EF4-FFF2-40B4-BE49-F238E27FC236}">
                <a16:creationId xmlns:a16="http://schemas.microsoft.com/office/drawing/2014/main" id="{FF6722B6-74BE-738F-3897-DD2EFC98001F}"/>
              </a:ext>
            </a:extLst>
          </p:cNvPr>
          <p:cNvSpPr txBox="1"/>
          <p:nvPr/>
        </p:nvSpPr>
        <p:spPr>
          <a:xfrm>
            <a:off x="-47898" y="2437895"/>
            <a:ext cx="6719046" cy="954107"/>
          </a:xfrm>
          <a:prstGeom prst="rect">
            <a:avLst/>
          </a:prstGeom>
          <a:noFill/>
        </p:spPr>
        <p:txBody>
          <a:bodyPr wrap="square">
            <a:spAutoFit/>
          </a:bodyPr>
          <a:lstStyle/>
          <a:p>
            <a:r>
              <a:rPr lang="en-US" sz="2800" dirty="0">
                <a:solidFill>
                  <a:schemeClr val="bg1"/>
                </a:solidFill>
                <a:cs typeface="Tajawal Medium" panose="00000600000000000000" pitchFamily="2" charset="-78"/>
              </a:rPr>
              <a:t>The concept and ethics of scientific research in the field of administrative sciences</a:t>
            </a:r>
          </a:p>
        </p:txBody>
      </p:sp>
      <p:pic>
        <p:nvPicPr>
          <p:cNvPr id="3" name="Recorded Sound">
            <a:hlinkClick r:id="" action="ppaction://media"/>
            <a:extLst>
              <a:ext uri="{FF2B5EF4-FFF2-40B4-BE49-F238E27FC236}">
                <a16:creationId xmlns:a16="http://schemas.microsoft.com/office/drawing/2014/main" id="{661F7D91-FA31-42E9-D762-84D5C4F99B2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22325" y="6455534"/>
            <a:ext cx="487363" cy="487363"/>
          </a:xfrm>
          <a:prstGeom prst="rect">
            <a:avLst/>
          </a:prstGeom>
        </p:spPr>
      </p:pic>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93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4538" cy="584775"/>
          </a:xfrm>
          <a:prstGeom prst="rect">
            <a:avLst/>
          </a:prstGeom>
          <a:noFill/>
        </p:spPr>
        <p:txBody>
          <a:bodyPr wrap="non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080354" y="1197372"/>
            <a:ext cx="9394469" cy="4815164"/>
          </a:xfrm>
          <a:prstGeom prst="rect">
            <a:avLst/>
          </a:prstGeom>
          <a:noFill/>
        </p:spPr>
        <p:txBody>
          <a:bodyPr wrap="square">
            <a:spAutoFit/>
          </a:bodyPr>
          <a:lstStyle/>
          <a:p>
            <a:pPr>
              <a:lnSpc>
                <a:spcPct val="150000"/>
              </a:lnSpc>
            </a:pPr>
            <a:r>
              <a:rPr lang="en-US" sz="2000" b="1" u="sng" dirty="0"/>
              <a:t>Learning objectives and skills:-</a:t>
            </a:r>
          </a:p>
          <a:p>
            <a:pPr>
              <a:lnSpc>
                <a:spcPct val="150000"/>
              </a:lnSpc>
            </a:pPr>
            <a:r>
              <a:rPr lang="en-US" sz="2000" dirty="0"/>
              <a:t>- The concept of scientific research</a:t>
            </a:r>
          </a:p>
          <a:p>
            <a:pPr>
              <a:lnSpc>
                <a:spcPct val="150000"/>
              </a:lnSpc>
            </a:pPr>
            <a:r>
              <a:rPr lang="en-US" sz="2000" dirty="0"/>
              <a:t>- Fields of scientific research in administrative sciences</a:t>
            </a:r>
          </a:p>
          <a:p>
            <a:pPr>
              <a:lnSpc>
                <a:spcPct val="150000"/>
              </a:lnSpc>
            </a:pPr>
            <a:r>
              <a:rPr lang="en-US" sz="2000" dirty="0"/>
              <a:t>- Research types</a:t>
            </a:r>
          </a:p>
          <a:p>
            <a:pPr>
              <a:lnSpc>
                <a:spcPct val="150000"/>
              </a:lnSpc>
            </a:pPr>
            <a:r>
              <a:rPr lang="en-US" sz="2000" dirty="0"/>
              <a:t>- Scientific research goals</a:t>
            </a:r>
          </a:p>
          <a:p>
            <a:pPr>
              <a:lnSpc>
                <a:spcPct val="150000"/>
              </a:lnSpc>
            </a:pPr>
            <a:r>
              <a:rPr lang="en-US" sz="2000" dirty="0"/>
              <a:t>- Characteristics of scientific research</a:t>
            </a:r>
          </a:p>
          <a:p>
            <a:pPr>
              <a:lnSpc>
                <a:spcPct val="150000"/>
              </a:lnSpc>
            </a:pPr>
            <a:r>
              <a:rPr lang="en-US" sz="2000" dirty="0"/>
              <a:t>-The importance of scientific research in the field of administrative sciences</a:t>
            </a:r>
          </a:p>
          <a:p>
            <a:pPr>
              <a:lnSpc>
                <a:spcPct val="150000"/>
              </a:lnSpc>
            </a:pPr>
            <a:r>
              <a:rPr lang="en-US" sz="2000" dirty="0"/>
              <a:t>- Problems and difficulties of scientific research in administrative sciences</a:t>
            </a:r>
          </a:p>
          <a:p>
            <a:pPr>
              <a:lnSpc>
                <a:spcPct val="150000"/>
              </a:lnSpc>
            </a:pPr>
            <a:r>
              <a:rPr lang="en-US" sz="2000" dirty="0"/>
              <a:t>- Characteristics and skills of a distinguished researcher</a:t>
            </a:r>
          </a:p>
          <a:p>
            <a:pPr>
              <a:lnSpc>
                <a:spcPct val="150000"/>
              </a:lnSpc>
            </a:pPr>
            <a:r>
              <a:rPr lang="en-US" sz="2000" dirty="0"/>
              <a:t>- Ethics of scientific research in the field of administrative sciences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10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 calcmode="lin" valueType="num">
                                      <p:cBhvr additive="base">
                                        <p:cTn id="12" dur="10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 calcmode="lin" valueType="num">
                                      <p:cBhvr additive="base">
                                        <p:cTn id="17" dur="1000" fill="hold"/>
                                        <p:tgtEl>
                                          <p:spTgt spid="11">
                                            <p:txEl>
                                              <p:pRg st="2" end="2"/>
                                            </p:txEl>
                                          </p:spTgt>
                                        </p:tgtEl>
                                        <p:attrNameLst>
                                          <p:attrName>ppt_x</p:attrName>
                                        </p:attrNameLst>
                                      </p:cBhvr>
                                      <p:tavLst>
                                        <p:tav tm="0">
                                          <p:val>
                                            <p:strVal val="0-#ppt_w/2"/>
                                          </p:val>
                                        </p:tav>
                                        <p:tav tm="100000">
                                          <p:val>
                                            <p:strVal val="#ppt_x"/>
                                          </p:val>
                                        </p:tav>
                                      </p:tavLst>
                                    </p:anim>
                                    <p:anim calcmode="lin" valueType="num">
                                      <p:cBhvr additive="base">
                                        <p:cTn id="18" dur="10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grpId="0" nodeType="after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 calcmode="lin" valueType="num">
                                      <p:cBhvr additive="base">
                                        <p:cTn id="22" dur="10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23" dur="10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par>
                          <p:cTn id="24" fill="hold">
                            <p:stCondLst>
                              <p:cond delay="4000"/>
                            </p:stCondLst>
                            <p:childTnLst>
                              <p:par>
                                <p:cTn id="25" presetID="2" presetClass="entr" presetSubtype="8" fill="hold" grpId="0" nodeType="after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 calcmode="lin" valueType="num">
                                      <p:cBhvr additive="base">
                                        <p:cTn id="27" dur="10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par>
                          <p:cTn id="29" fill="hold">
                            <p:stCondLst>
                              <p:cond delay="5000"/>
                            </p:stCondLst>
                            <p:childTnLst>
                              <p:par>
                                <p:cTn id="30" presetID="2" presetClass="entr" presetSubtype="8" fill="hold" grpId="0" nodeType="after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 calcmode="lin" valueType="num">
                                      <p:cBhvr additive="base">
                                        <p:cTn id="32" dur="10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33" dur="10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par>
                          <p:cTn id="34" fill="hold">
                            <p:stCondLst>
                              <p:cond delay="6000"/>
                            </p:stCondLst>
                            <p:childTnLst>
                              <p:par>
                                <p:cTn id="35" presetID="2" presetClass="entr" presetSubtype="8" fill="hold" grpId="0" nodeType="after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 calcmode="lin" valueType="num">
                                      <p:cBhvr additive="base">
                                        <p:cTn id="37" dur="1000" fill="hold"/>
                                        <p:tgtEl>
                                          <p:spTgt spid="11">
                                            <p:txEl>
                                              <p:pRg st="6" end="6"/>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11">
                                            <p:txEl>
                                              <p:pRg st="6" end="6"/>
                                            </p:txEl>
                                          </p:spTgt>
                                        </p:tgtEl>
                                        <p:attrNameLst>
                                          <p:attrName>ppt_y</p:attrName>
                                        </p:attrNameLst>
                                      </p:cBhvr>
                                      <p:tavLst>
                                        <p:tav tm="0">
                                          <p:val>
                                            <p:strVal val="#ppt_y"/>
                                          </p:val>
                                        </p:tav>
                                        <p:tav tm="100000">
                                          <p:val>
                                            <p:strVal val="#ppt_y"/>
                                          </p:val>
                                        </p:tav>
                                      </p:tavLst>
                                    </p:anim>
                                  </p:childTnLst>
                                </p:cTn>
                              </p:par>
                            </p:childTnLst>
                          </p:cTn>
                        </p:par>
                        <p:par>
                          <p:cTn id="39" fill="hold">
                            <p:stCondLst>
                              <p:cond delay="7000"/>
                            </p:stCondLst>
                            <p:childTnLst>
                              <p:par>
                                <p:cTn id="40" presetID="2" presetClass="entr" presetSubtype="8" fill="hold" grpId="0" nodeType="afterEffect">
                                  <p:stCondLst>
                                    <p:cond delay="0"/>
                                  </p:stCondLst>
                                  <p:childTnLst>
                                    <p:set>
                                      <p:cBhvr>
                                        <p:cTn id="41" dur="1" fill="hold">
                                          <p:stCondLst>
                                            <p:cond delay="0"/>
                                          </p:stCondLst>
                                        </p:cTn>
                                        <p:tgtEl>
                                          <p:spTgt spid="11">
                                            <p:txEl>
                                              <p:pRg st="7" end="7"/>
                                            </p:txEl>
                                          </p:spTgt>
                                        </p:tgtEl>
                                        <p:attrNameLst>
                                          <p:attrName>style.visibility</p:attrName>
                                        </p:attrNameLst>
                                      </p:cBhvr>
                                      <p:to>
                                        <p:strVal val="visible"/>
                                      </p:to>
                                    </p:set>
                                    <p:anim calcmode="lin" valueType="num">
                                      <p:cBhvr additive="base">
                                        <p:cTn id="42" dur="10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43" dur="10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par>
                          <p:cTn id="44" fill="hold">
                            <p:stCondLst>
                              <p:cond delay="8000"/>
                            </p:stCondLst>
                            <p:childTnLst>
                              <p:par>
                                <p:cTn id="45" presetID="2" presetClass="entr" presetSubtype="8" fill="hold" grpId="0" nodeType="afterEffect">
                                  <p:stCondLst>
                                    <p:cond delay="0"/>
                                  </p:stCondLst>
                                  <p:childTnLst>
                                    <p:set>
                                      <p:cBhvr>
                                        <p:cTn id="46" dur="1" fill="hold">
                                          <p:stCondLst>
                                            <p:cond delay="0"/>
                                          </p:stCondLst>
                                        </p:cTn>
                                        <p:tgtEl>
                                          <p:spTgt spid="11">
                                            <p:txEl>
                                              <p:pRg st="8" end="8"/>
                                            </p:txEl>
                                          </p:spTgt>
                                        </p:tgtEl>
                                        <p:attrNameLst>
                                          <p:attrName>style.visibility</p:attrName>
                                        </p:attrNameLst>
                                      </p:cBhvr>
                                      <p:to>
                                        <p:strVal val="visible"/>
                                      </p:to>
                                    </p:set>
                                    <p:anim calcmode="lin" valueType="num">
                                      <p:cBhvr additive="base">
                                        <p:cTn id="47" dur="1000" fill="hold"/>
                                        <p:tgtEl>
                                          <p:spTgt spid="11">
                                            <p:txEl>
                                              <p:pRg st="8" end="8"/>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11">
                                            <p:txEl>
                                              <p:pRg st="8" end="8"/>
                                            </p:txEl>
                                          </p:spTgt>
                                        </p:tgtEl>
                                        <p:attrNameLst>
                                          <p:attrName>ppt_y</p:attrName>
                                        </p:attrNameLst>
                                      </p:cBhvr>
                                      <p:tavLst>
                                        <p:tav tm="0">
                                          <p:val>
                                            <p:strVal val="#ppt_y"/>
                                          </p:val>
                                        </p:tav>
                                        <p:tav tm="100000">
                                          <p:val>
                                            <p:strVal val="#ppt_y"/>
                                          </p:val>
                                        </p:tav>
                                      </p:tavLst>
                                    </p:anim>
                                  </p:childTnLst>
                                </p:cTn>
                              </p:par>
                            </p:childTnLst>
                          </p:cTn>
                        </p:par>
                        <p:par>
                          <p:cTn id="49" fill="hold">
                            <p:stCondLst>
                              <p:cond delay="9000"/>
                            </p:stCondLst>
                            <p:childTnLst>
                              <p:par>
                                <p:cTn id="50" presetID="2" presetClass="entr" presetSubtype="8" fill="hold" grpId="0" nodeType="afterEffect">
                                  <p:stCondLst>
                                    <p:cond delay="0"/>
                                  </p:stCondLst>
                                  <p:childTnLst>
                                    <p:set>
                                      <p:cBhvr>
                                        <p:cTn id="51" dur="1" fill="hold">
                                          <p:stCondLst>
                                            <p:cond delay="0"/>
                                          </p:stCondLst>
                                        </p:cTn>
                                        <p:tgtEl>
                                          <p:spTgt spid="11">
                                            <p:txEl>
                                              <p:pRg st="9" end="9"/>
                                            </p:txEl>
                                          </p:spTgt>
                                        </p:tgtEl>
                                        <p:attrNameLst>
                                          <p:attrName>style.visibility</p:attrName>
                                        </p:attrNameLst>
                                      </p:cBhvr>
                                      <p:to>
                                        <p:strVal val="visible"/>
                                      </p:to>
                                    </p:set>
                                    <p:anim calcmode="lin" valueType="num">
                                      <p:cBhvr additive="base">
                                        <p:cTn id="52" dur="1000" fill="hold"/>
                                        <p:tgtEl>
                                          <p:spTgt spid="11">
                                            <p:txEl>
                                              <p:pRg st="9" end="9"/>
                                            </p:txEl>
                                          </p:spTgt>
                                        </p:tgtEl>
                                        <p:attrNameLst>
                                          <p:attrName>ppt_x</p:attrName>
                                        </p:attrNameLst>
                                      </p:cBhvr>
                                      <p:tavLst>
                                        <p:tav tm="0">
                                          <p:val>
                                            <p:strVal val="0-#ppt_w/2"/>
                                          </p:val>
                                        </p:tav>
                                        <p:tav tm="100000">
                                          <p:val>
                                            <p:strVal val="#ppt_x"/>
                                          </p:val>
                                        </p:tav>
                                      </p:tavLst>
                                    </p:anim>
                                    <p:anim calcmode="lin" valueType="num">
                                      <p:cBhvr additive="base">
                                        <p:cTn id="53" dur="1000" fill="hold"/>
                                        <p:tgtEl>
                                          <p:spTgt spid="11">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4AEBCB2-E6D3-D814-B5EC-A66877081B19}"/>
              </a:ext>
            </a:extLst>
          </p:cNvPr>
          <p:cNvSpPr txBox="1"/>
          <p:nvPr/>
        </p:nvSpPr>
        <p:spPr>
          <a:xfrm>
            <a:off x="1874165" y="1528986"/>
            <a:ext cx="9902229" cy="4199611"/>
          </a:xfrm>
          <a:prstGeom prst="rect">
            <a:avLst/>
          </a:prstGeom>
          <a:noFill/>
        </p:spPr>
        <p:txBody>
          <a:bodyPr wrap="square" rtlCol="0">
            <a:spAutoFit/>
          </a:bodyPr>
          <a:lstStyle/>
          <a:p>
            <a:pPr>
              <a:lnSpc>
                <a:spcPct val="150000"/>
              </a:lnSpc>
            </a:pPr>
            <a:r>
              <a:rPr lang="en-US" sz="2000" b="1" u="sng" dirty="0"/>
              <a:t>By the end of this chapter you will be able to understand the following knowledge:</a:t>
            </a:r>
          </a:p>
          <a:p>
            <a:pPr>
              <a:lnSpc>
                <a:spcPct val="150000"/>
              </a:lnSpc>
            </a:pPr>
            <a:r>
              <a:rPr lang="en-US" sz="2000" dirty="0"/>
              <a:t>- The concept of scientific research and its most important fields in administrative sciences.</a:t>
            </a:r>
          </a:p>
          <a:p>
            <a:pPr>
              <a:lnSpc>
                <a:spcPct val="150000"/>
              </a:lnSpc>
            </a:pPr>
            <a:r>
              <a:rPr lang="en-US" sz="2000" dirty="0"/>
              <a:t>- Recognize the different divisions of research.</a:t>
            </a:r>
          </a:p>
          <a:p>
            <a:pPr>
              <a:lnSpc>
                <a:spcPct val="150000"/>
              </a:lnSpc>
            </a:pPr>
            <a:r>
              <a:rPr lang="en-US" sz="2000" dirty="0"/>
              <a:t>- The ability to understand and compare the different objectives of scientific research.</a:t>
            </a:r>
          </a:p>
          <a:p>
            <a:pPr>
              <a:lnSpc>
                <a:spcPct val="150000"/>
              </a:lnSpc>
            </a:pPr>
            <a:r>
              <a:rPr lang="en-US" sz="2000" dirty="0"/>
              <a:t>- Different characteristics of scientific research.</a:t>
            </a:r>
          </a:p>
          <a:p>
            <a:pPr>
              <a:lnSpc>
                <a:spcPct val="150000"/>
              </a:lnSpc>
            </a:pPr>
            <a:r>
              <a:rPr lang="en-US" sz="2000" dirty="0"/>
              <a:t>- The importance of scientific research in the field of administrative sciences.</a:t>
            </a:r>
          </a:p>
          <a:p>
            <a:pPr>
              <a:lnSpc>
                <a:spcPct val="150000"/>
              </a:lnSpc>
            </a:pPr>
            <a:r>
              <a:rPr lang="en-US" sz="2000" dirty="0"/>
              <a:t>- The most important problems and difficulties of research in administrative sciences.</a:t>
            </a:r>
          </a:p>
          <a:p>
            <a:pPr>
              <a:lnSpc>
                <a:spcPct val="150000"/>
              </a:lnSpc>
            </a:pPr>
            <a:r>
              <a:rPr lang="en-US" sz="2000" dirty="0"/>
              <a:t>- The most important features and skills that an outstanding researcher should possess.</a:t>
            </a:r>
          </a:p>
          <a:p>
            <a:pPr>
              <a:lnSpc>
                <a:spcPct val="150000"/>
              </a:lnSpc>
            </a:pPr>
            <a:r>
              <a:rPr lang="en-US" sz="2000" dirty="0"/>
              <a:t>- Ethics of scientific research in the field of administrative sciences.</a:t>
            </a:r>
          </a:p>
        </p:txBody>
      </p:sp>
      <p:sp>
        <p:nvSpPr>
          <p:cNvPr id="10" name="TextBox 9">
            <a:extLst>
              <a:ext uri="{FF2B5EF4-FFF2-40B4-BE49-F238E27FC236}">
                <a16:creationId xmlns:a16="http://schemas.microsoft.com/office/drawing/2014/main" id="{8F693528-002F-E871-7BA2-AF47ED5DECB5}"/>
              </a:ext>
            </a:extLst>
          </p:cNvPr>
          <p:cNvSpPr txBox="1"/>
          <p:nvPr/>
        </p:nvSpPr>
        <p:spPr>
          <a:xfrm>
            <a:off x="2650377" y="543490"/>
            <a:ext cx="3445623" cy="584775"/>
          </a:xfrm>
          <a:prstGeom prst="rect">
            <a:avLst/>
          </a:prstGeom>
          <a:noFill/>
        </p:spPr>
        <p:txBody>
          <a:bodyPr wrap="squar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 calcmode="lin" valueType="num">
                                      <p:cBhvr additive="base">
                                        <p:cTn id="12"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additive="base">
                                        <p:cTn id="17"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 calcmode="lin" valueType="num">
                                      <p:cBhvr additive="base">
                                        <p:cTn id="22"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 calcmode="lin" valueType="num">
                                      <p:cBhvr additive="base">
                                        <p:cTn id="27"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 calcmode="lin" valueType="num">
                                      <p:cBhvr additive="base">
                                        <p:cTn id="32"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 calcmode="lin" valueType="num">
                                      <p:cBhvr additive="base">
                                        <p:cTn id="37"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 calcmode="lin" valueType="num">
                                      <p:cBhvr additive="base">
                                        <p:cTn id="42"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 calcmode="lin" valueType="num">
                                      <p:cBhvr additive="base">
                                        <p:cTn id="47"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4538" cy="584775"/>
          </a:xfrm>
          <a:prstGeom prst="rect">
            <a:avLst/>
          </a:prstGeom>
          <a:noFill/>
        </p:spPr>
        <p:txBody>
          <a:bodyPr wrap="non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5428D64-7AB7-E3B3-CD1B-130F6643DBE5}"/>
              </a:ext>
            </a:extLst>
          </p:cNvPr>
          <p:cNvSpPr txBox="1"/>
          <p:nvPr/>
        </p:nvSpPr>
        <p:spPr>
          <a:xfrm>
            <a:off x="1790614" y="1420556"/>
            <a:ext cx="9460091" cy="4573688"/>
          </a:xfrm>
          <a:prstGeom prst="rect">
            <a:avLst/>
          </a:prstGeom>
          <a:noFill/>
        </p:spPr>
        <p:txBody>
          <a:bodyPr wrap="square" rtlCol="0">
            <a:spAutoFit/>
          </a:bodyPr>
          <a:lstStyle/>
          <a:p>
            <a:pPr>
              <a:lnSpc>
                <a:spcPct val="150000"/>
              </a:lnSpc>
            </a:pPr>
            <a:r>
              <a:rPr lang="en-US" sz="1800" b="1" u="sng" dirty="0"/>
              <a:t>By the end of this chapter you will </a:t>
            </a:r>
            <a:r>
              <a:rPr lang="en-US" b="1" u="sng" dirty="0"/>
              <a:t>possess the following Skills</a:t>
            </a:r>
            <a:r>
              <a:rPr lang="en-US" sz="1800" b="1" u="sng" dirty="0"/>
              <a:t>:</a:t>
            </a:r>
            <a:endParaRPr lang="en-US" dirty="0"/>
          </a:p>
          <a:p>
            <a:pPr>
              <a:lnSpc>
                <a:spcPct val="150000"/>
              </a:lnSpc>
            </a:pPr>
            <a:r>
              <a:rPr lang="en-US" sz="2000" dirty="0"/>
              <a:t>- The ability to recognize and distinguish areas of scientific research in administrative sciences.</a:t>
            </a:r>
          </a:p>
          <a:p>
            <a:pPr>
              <a:lnSpc>
                <a:spcPct val="150000"/>
              </a:lnSpc>
            </a:pPr>
            <a:r>
              <a:rPr lang="en-US" sz="2000" dirty="0"/>
              <a:t>- The ability to differentiate and distinguish between different types of research, their requirements, and their purpose.</a:t>
            </a:r>
          </a:p>
          <a:p>
            <a:pPr>
              <a:lnSpc>
                <a:spcPct val="150000"/>
              </a:lnSpc>
            </a:pPr>
            <a:r>
              <a:rPr lang="en-US" sz="2000" dirty="0"/>
              <a:t>- The ability to define the objectives and importance of the research.</a:t>
            </a:r>
          </a:p>
          <a:p>
            <a:pPr>
              <a:lnSpc>
                <a:spcPct val="150000"/>
              </a:lnSpc>
            </a:pPr>
            <a:r>
              <a:rPr lang="en-US" sz="2000" dirty="0"/>
              <a:t>- The ability to recognize and acquire the most important skills and distinguishing features of a successful researcher.</a:t>
            </a:r>
          </a:p>
          <a:p>
            <a:pPr>
              <a:lnSpc>
                <a:spcPct val="150000"/>
              </a:lnSpc>
            </a:pPr>
            <a:r>
              <a:rPr lang="en-US" sz="2000" dirty="0"/>
              <a:t>- The ability to develop an ethical framework for the scientific research process.</a:t>
            </a:r>
          </a:p>
          <a:p>
            <a:pPr>
              <a:lnSpc>
                <a:spcPct val="150000"/>
              </a:lnSpc>
            </a:pPr>
            <a:endParaRPr lang="en-US" dirty="0"/>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out)">
                                      <p:cBhvr>
                                        <p:cTn id="7" dur="2000"/>
                                        <p:tgtEl>
                                          <p:spTgt spid="9">
                                            <p:txEl>
                                              <p:pRg st="0" end="0"/>
                                            </p:txEl>
                                          </p:spTgt>
                                        </p:tgtEl>
                                      </p:cBhvr>
                                    </p:animEffect>
                                  </p:childTnLst>
                                </p:cTn>
                              </p:par>
                            </p:childTnLst>
                          </p:cTn>
                        </p:par>
                        <p:par>
                          <p:cTn id="8" fill="hold">
                            <p:stCondLst>
                              <p:cond delay="2000"/>
                            </p:stCondLst>
                            <p:childTnLst>
                              <p:par>
                                <p:cTn id="9" presetID="6" presetClass="entr" presetSubtype="32"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circle(out)">
                                      <p:cBhvr>
                                        <p:cTn id="11" dur="2000"/>
                                        <p:tgtEl>
                                          <p:spTgt spid="9">
                                            <p:txEl>
                                              <p:pRg st="1" end="1"/>
                                            </p:txEl>
                                          </p:spTgt>
                                        </p:tgtEl>
                                      </p:cBhvr>
                                    </p:animEffect>
                                  </p:childTnLst>
                                </p:cTn>
                              </p:par>
                            </p:childTnLst>
                          </p:cTn>
                        </p:par>
                        <p:par>
                          <p:cTn id="12" fill="hold">
                            <p:stCondLst>
                              <p:cond delay="4000"/>
                            </p:stCondLst>
                            <p:childTnLst>
                              <p:par>
                                <p:cTn id="13" presetID="6" presetClass="entr" presetSubtype="32" fill="hold" grpId="0" nodeType="after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circle(out)">
                                      <p:cBhvr>
                                        <p:cTn id="15" dur="2000"/>
                                        <p:tgtEl>
                                          <p:spTgt spid="9">
                                            <p:txEl>
                                              <p:pRg st="2" end="2"/>
                                            </p:txEl>
                                          </p:spTgt>
                                        </p:tgtEl>
                                      </p:cBhvr>
                                    </p:animEffect>
                                  </p:childTnLst>
                                </p:cTn>
                              </p:par>
                            </p:childTnLst>
                          </p:cTn>
                        </p:par>
                        <p:par>
                          <p:cTn id="16" fill="hold">
                            <p:stCondLst>
                              <p:cond delay="6000"/>
                            </p:stCondLst>
                            <p:childTnLst>
                              <p:par>
                                <p:cTn id="17" presetID="6" presetClass="entr" presetSubtype="32" fill="hold" grpId="0" nodeType="after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circle(out)">
                                      <p:cBhvr>
                                        <p:cTn id="19" dur="2000"/>
                                        <p:tgtEl>
                                          <p:spTgt spid="9">
                                            <p:txEl>
                                              <p:pRg st="3" end="3"/>
                                            </p:txEl>
                                          </p:spTgt>
                                        </p:tgtEl>
                                      </p:cBhvr>
                                    </p:animEffect>
                                  </p:childTnLst>
                                </p:cTn>
                              </p:par>
                            </p:childTnLst>
                          </p:cTn>
                        </p:par>
                        <p:par>
                          <p:cTn id="20" fill="hold">
                            <p:stCondLst>
                              <p:cond delay="8000"/>
                            </p:stCondLst>
                            <p:childTnLst>
                              <p:par>
                                <p:cTn id="21" presetID="6" presetClass="entr" presetSubtype="32" fill="hold" grpId="0" nodeType="after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circle(out)">
                                      <p:cBhvr>
                                        <p:cTn id="23" dur="2000"/>
                                        <p:tgtEl>
                                          <p:spTgt spid="9">
                                            <p:txEl>
                                              <p:pRg st="4" end="4"/>
                                            </p:txEl>
                                          </p:spTgt>
                                        </p:tgtEl>
                                      </p:cBhvr>
                                    </p:animEffect>
                                  </p:childTnLst>
                                </p:cTn>
                              </p:par>
                            </p:childTnLst>
                          </p:cTn>
                        </p:par>
                        <p:par>
                          <p:cTn id="24" fill="hold">
                            <p:stCondLst>
                              <p:cond delay="10000"/>
                            </p:stCondLst>
                            <p:childTnLst>
                              <p:par>
                                <p:cTn id="25" presetID="6" presetClass="entr" presetSubtype="32" fill="hold" grpId="0" nodeType="after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circle(out)">
                                      <p:cBhvr>
                                        <p:cTn id="27" dur="20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1054" y="586729"/>
            <a:ext cx="6662464" cy="461665"/>
          </a:xfrm>
          <a:prstGeom prst="rect">
            <a:avLst/>
          </a:prstGeom>
          <a:noFill/>
        </p:spPr>
        <p:txBody>
          <a:bodyPr wrap="square" rtlCol="0">
            <a:spAutoFit/>
          </a:bodyPr>
          <a:lstStyle/>
          <a:p>
            <a:r>
              <a:rPr lang="en-GB" sz="24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9193907" y="42050"/>
            <a:ext cx="3267424" cy="5907194"/>
          </a:xfrm>
          <a:prstGeom prst="rect">
            <a:avLst/>
          </a:prstGeom>
        </p:spPr>
      </p:pic>
      <p:sp>
        <p:nvSpPr>
          <p:cNvPr id="11" name="TextBox 10">
            <a:extLst>
              <a:ext uri="{FF2B5EF4-FFF2-40B4-BE49-F238E27FC236}">
                <a16:creationId xmlns:a16="http://schemas.microsoft.com/office/drawing/2014/main" id="{44663760-B251-7614-5B22-49E2C088F0C6}"/>
              </a:ext>
            </a:extLst>
          </p:cNvPr>
          <p:cNvSpPr txBox="1"/>
          <p:nvPr/>
        </p:nvSpPr>
        <p:spPr>
          <a:xfrm>
            <a:off x="1308895" y="2029179"/>
            <a:ext cx="7720874" cy="2468368"/>
          </a:xfrm>
          <a:prstGeom prst="rect">
            <a:avLst/>
          </a:prstGeom>
          <a:noFill/>
        </p:spPr>
        <p:txBody>
          <a:bodyPr wrap="square">
            <a:spAutoFit/>
          </a:bodyPr>
          <a:lstStyle/>
          <a:p>
            <a:pPr marL="342900" indent="-342900">
              <a:lnSpc>
                <a:spcPct val="200000"/>
              </a:lnSpc>
              <a:buFont typeface="+mj-lt"/>
              <a:buAutoNum type="arabicPeriod"/>
            </a:pPr>
            <a:r>
              <a:rPr lang="en-US" sz="2000" b="1" dirty="0">
                <a:solidFill>
                  <a:schemeClr val="accent1">
                    <a:lumMod val="75000"/>
                  </a:schemeClr>
                </a:solidFill>
              </a:rPr>
              <a:t>Is scientific research just gathering information without a clear goal?</a:t>
            </a:r>
          </a:p>
          <a:p>
            <a:pPr>
              <a:lnSpc>
                <a:spcPct val="200000"/>
              </a:lnSpc>
            </a:pPr>
            <a:endParaRPr lang="en-US" sz="2000" b="1" dirty="0">
              <a:solidFill>
                <a:schemeClr val="accent1">
                  <a:lumMod val="75000"/>
                </a:schemeClr>
              </a:solidFill>
            </a:endParaRPr>
          </a:p>
          <a:p>
            <a:pPr>
              <a:lnSpc>
                <a:spcPct val="200000"/>
              </a:lnSpc>
            </a:pPr>
            <a:r>
              <a:rPr lang="en-US" sz="2000" b="1" dirty="0">
                <a:solidFill>
                  <a:schemeClr val="accent1">
                    <a:lumMod val="75000"/>
                  </a:schemeClr>
                </a:solidFill>
              </a:rPr>
              <a:t>2. Is scientific research gathering and recording information about a particular phenomenon without interpreting this information?</a:t>
            </a:r>
          </a:p>
        </p:txBody>
      </p:sp>
    </p:spTree>
    <p:extLst>
      <p:ext uri="{BB962C8B-B14F-4D97-AF65-F5344CB8AC3E}">
        <p14:creationId xmlns:p14="http://schemas.microsoft.com/office/powerpoint/2010/main" val="2595125947"/>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animEffect transition="in" filter="wheel(1)">
                                      <p:cBhvr>
                                        <p:cTn id="11" dur="2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5447" y="397229"/>
            <a:ext cx="958612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6191" y="509184"/>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223577" y="1566925"/>
            <a:ext cx="7651454" cy="1891287"/>
          </a:xfrm>
          <a:prstGeom prst="rect">
            <a:avLst/>
          </a:prstGeom>
          <a:noFill/>
        </p:spPr>
        <p:txBody>
          <a:bodyPr wrap="square" rtlCol="0">
            <a:spAutoFit/>
          </a:bodyPr>
          <a:lstStyle/>
          <a:p>
            <a:pPr algn="just" rtl="1">
              <a:lnSpc>
                <a:spcPct val="150000"/>
              </a:lnSpc>
              <a:defRPr/>
            </a:pPr>
            <a:r>
              <a:rPr lang="ar-SA" sz="2000" dirty="0"/>
              <a:t>«</a:t>
            </a:r>
            <a:r>
              <a:rPr lang="en-US" sz="2000" dirty="0"/>
              <a:t> </a:t>
            </a:r>
            <a:r>
              <a:rPr lang="ar-SA" sz="2000" b="1" i="1" dirty="0">
                <a:solidFill>
                  <a:schemeClr val="accent6">
                    <a:lumMod val="75000"/>
                  </a:schemeClr>
                </a:solidFill>
              </a:rPr>
              <a:t>عمل فكري منظم يقوم به شخص مدرب وهو الباحث من أجل جمع الحقائق وتنظيمها وتفسيرها وربطها بالنظريات والحقائق بهدف التوصل إلى حل مشكلة أو للإضافة إلى المعرفة في حقل من حقول المعرفة</a:t>
            </a:r>
            <a:r>
              <a:rPr lang="ar-SA" sz="2000" b="1" dirty="0"/>
              <a:t>» </a:t>
            </a:r>
            <a:r>
              <a:rPr lang="ar-SA" sz="2000" dirty="0">
                <a:latin typeface="Andalus" pitchFamily="18" charset="-78"/>
                <a:cs typeface="Andalus" pitchFamily="18" charset="-78"/>
              </a:rPr>
              <a:t>حافظ (2012) </a:t>
            </a:r>
          </a:p>
          <a:p>
            <a:pPr algn="r" rtl="1">
              <a:lnSpc>
                <a:spcPct val="150000"/>
              </a:lnSpc>
            </a:pPr>
            <a:endParaRPr lang="en-US" sz="2000" dirty="0"/>
          </a:p>
        </p:txBody>
      </p:sp>
      <p:sp>
        <p:nvSpPr>
          <p:cNvPr id="11" name="TextBox 10">
            <a:extLst>
              <a:ext uri="{FF2B5EF4-FFF2-40B4-BE49-F238E27FC236}">
                <a16:creationId xmlns:a16="http://schemas.microsoft.com/office/drawing/2014/main" id="{12633D1F-54B7-07EC-4749-02C2B3A68EAB}"/>
              </a:ext>
            </a:extLst>
          </p:cNvPr>
          <p:cNvSpPr txBox="1"/>
          <p:nvPr/>
        </p:nvSpPr>
        <p:spPr>
          <a:xfrm>
            <a:off x="1622612" y="3282409"/>
            <a:ext cx="7644734" cy="2362185"/>
          </a:xfrm>
          <a:prstGeom prst="rect">
            <a:avLst/>
          </a:prstGeom>
          <a:noFill/>
        </p:spPr>
        <p:txBody>
          <a:bodyPr wrap="square" rtlCol="0">
            <a:spAutoFit/>
          </a:bodyPr>
          <a:lstStyle/>
          <a:p>
            <a:pPr>
              <a:lnSpc>
                <a:spcPct val="150000"/>
              </a:lnSpc>
            </a:pPr>
            <a:r>
              <a:rPr lang="en-US" sz="2000" dirty="0">
                <a:latin typeface="Andalus" pitchFamily="18" charset="-78"/>
                <a:cs typeface="Andalus" pitchFamily="18" charset="-78"/>
              </a:rPr>
              <a:t>“A systematic and organized effort to investigate a specific problem that needs to be solved. Hence, the scientific research process is a set of methodological steps that are designed and followed with a clear goal, which is to reach answers to some questions about topics of interest to us” Sekaran and Bougie (2010)</a:t>
            </a:r>
            <a:endParaRPr lang="en-US" sz="2000" dirty="0"/>
          </a:p>
        </p:txBody>
      </p:sp>
    </p:spTree>
    <p:extLst>
      <p:ext uri="{BB962C8B-B14F-4D97-AF65-F5344CB8AC3E}">
        <p14:creationId xmlns:p14="http://schemas.microsoft.com/office/powerpoint/2010/main" val="184642771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9"/>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1054" y="586729"/>
            <a:ext cx="6662464" cy="461665"/>
          </a:xfrm>
          <a:prstGeom prst="rect">
            <a:avLst/>
          </a:prstGeom>
          <a:noFill/>
        </p:spPr>
        <p:txBody>
          <a:bodyPr wrap="square" rtlCol="0">
            <a:spAutoFit/>
          </a:bodyPr>
          <a:lstStyle/>
          <a:p>
            <a:r>
              <a:rPr lang="en-GB" sz="24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9193907" y="42050"/>
            <a:ext cx="3267424" cy="5907194"/>
          </a:xfrm>
          <a:prstGeom prst="rect">
            <a:avLst/>
          </a:prstGeom>
        </p:spPr>
      </p:pic>
      <p:sp>
        <p:nvSpPr>
          <p:cNvPr id="11" name="TextBox 10">
            <a:extLst>
              <a:ext uri="{FF2B5EF4-FFF2-40B4-BE49-F238E27FC236}">
                <a16:creationId xmlns:a16="http://schemas.microsoft.com/office/drawing/2014/main" id="{44663760-B251-7614-5B22-49E2C088F0C6}"/>
              </a:ext>
            </a:extLst>
          </p:cNvPr>
          <p:cNvSpPr txBox="1"/>
          <p:nvPr/>
        </p:nvSpPr>
        <p:spPr>
          <a:xfrm>
            <a:off x="2206364" y="1689039"/>
            <a:ext cx="7313242" cy="3083921"/>
          </a:xfrm>
          <a:prstGeom prst="rect">
            <a:avLst/>
          </a:prstGeom>
          <a:noFill/>
        </p:spPr>
        <p:txBody>
          <a:bodyPr wrap="square">
            <a:spAutoFit/>
          </a:bodyPr>
          <a:lstStyle/>
          <a:p>
            <a:pPr>
              <a:lnSpc>
                <a:spcPct val="200000"/>
              </a:lnSpc>
            </a:pPr>
            <a:r>
              <a:rPr lang="en-US" sz="2000" b="1" dirty="0"/>
              <a:t>Finally, the scientific research must include:</a:t>
            </a:r>
          </a:p>
          <a:p>
            <a:pPr marL="342900" indent="-342900">
              <a:lnSpc>
                <a:spcPct val="200000"/>
              </a:lnSpc>
              <a:buFontTx/>
              <a:buChar char="-"/>
            </a:pPr>
            <a:r>
              <a:rPr lang="en-US" sz="2000" b="1" dirty="0">
                <a:solidFill>
                  <a:schemeClr val="accent1">
                    <a:lumMod val="75000"/>
                  </a:schemeClr>
                </a:solidFill>
              </a:rPr>
              <a:t>A clear objective of scientific research.</a:t>
            </a:r>
          </a:p>
          <a:p>
            <a:pPr marL="342900" indent="-342900">
              <a:lnSpc>
                <a:spcPct val="200000"/>
              </a:lnSpc>
              <a:buFontTx/>
              <a:buChar char="-"/>
            </a:pPr>
            <a:r>
              <a:rPr lang="en-US" sz="2000" b="1" dirty="0">
                <a:solidFill>
                  <a:schemeClr val="accent1">
                    <a:lumMod val="75000"/>
                  </a:schemeClr>
                </a:solidFill>
              </a:rPr>
              <a:t>Scientific data collection.</a:t>
            </a:r>
          </a:p>
          <a:p>
            <a:pPr marL="342900" indent="-342900">
              <a:lnSpc>
                <a:spcPct val="200000"/>
              </a:lnSpc>
              <a:buFontTx/>
              <a:buChar char="-"/>
            </a:pPr>
            <a:r>
              <a:rPr lang="en-US" sz="2000" b="1" dirty="0">
                <a:solidFill>
                  <a:schemeClr val="accent1">
                    <a:lumMod val="75000"/>
                  </a:schemeClr>
                </a:solidFill>
              </a:rPr>
              <a:t>Scientific analysis and interpretation of data.</a:t>
            </a:r>
          </a:p>
          <a:p>
            <a:pPr marL="342900" indent="-342900">
              <a:lnSpc>
                <a:spcPct val="200000"/>
              </a:lnSpc>
              <a:buFontTx/>
              <a:buChar char="-"/>
            </a:pPr>
            <a:r>
              <a:rPr lang="en-US" sz="2000" b="1" dirty="0">
                <a:solidFill>
                  <a:schemeClr val="accent1">
                    <a:lumMod val="75000"/>
                  </a:schemeClr>
                </a:solidFill>
              </a:rPr>
              <a:t>Handling a specific problem.</a:t>
            </a:r>
          </a:p>
        </p:txBody>
      </p:sp>
    </p:spTree>
    <p:extLst>
      <p:ext uri="{BB962C8B-B14F-4D97-AF65-F5344CB8AC3E}">
        <p14:creationId xmlns:p14="http://schemas.microsoft.com/office/powerpoint/2010/main" val="4223690790"/>
      </p:ext>
    </p:extLst>
  </p:cSld>
  <p:clrMapOvr>
    <a:masterClrMapping/>
  </p:clrMapOvr>
  <mc:AlternateContent xmlns:mc="http://schemas.openxmlformats.org/markup-compatibility/2006" xmlns:p14="http://schemas.microsoft.com/office/powerpoint/2010/main">
    <mc:Choice Requires="p14">
      <p:transition spd="slow" p14:dur="2000" advTm="91095"/>
    </mc:Choice>
    <mc:Fallback xmlns="">
      <p:transition spd="slow" advTm="910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 calcmode="lin" valueType="num">
                                      <p:cBhvr additive="base">
                                        <p:cTn id="12"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 calcmode="lin" valueType="num">
                                      <p:cBhvr additive="base">
                                        <p:cTn id="17"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 calcmode="lin" valueType="num">
                                      <p:cBhvr additive="base">
                                        <p:cTn id="22"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 calcmode="lin" valueType="num">
                                      <p:cBhvr additive="base">
                                        <p:cTn id="27"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42005" cy="1610200"/>
          </a:xfrm>
          <a:prstGeom prst="rect">
            <a:avLst/>
          </a:prstGeom>
        </p:spPr>
      </p:pic>
      <p:sp>
        <p:nvSpPr>
          <p:cNvPr id="7" name="TextBox 6"/>
          <p:cNvSpPr txBox="1"/>
          <p:nvPr/>
        </p:nvSpPr>
        <p:spPr>
          <a:xfrm>
            <a:off x="2182515" y="615703"/>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2814675-D7EA-614B-1428-70F8796DBC83}"/>
              </a:ext>
            </a:extLst>
          </p:cNvPr>
          <p:cNvSpPr txBox="1"/>
          <p:nvPr/>
        </p:nvSpPr>
        <p:spPr>
          <a:xfrm>
            <a:off x="1874165" y="1610200"/>
            <a:ext cx="9439294" cy="3737946"/>
          </a:xfrm>
          <a:prstGeom prst="rect">
            <a:avLst/>
          </a:prstGeom>
          <a:noFill/>
        </p:spPr>
        <p:txBody>
          <a:bodyPr wrap="square">
            <a:spAutoFit/>
          </a:bodyPr>
          <a:lstStyle/>
          <a:p>
            <a:pPr>
              <a:lnSpc>
                <a:spcPct val="150000"/>
              </a:lnSpc>
            </a:pPr>
            <a:r>
              <a:rPr lang="en-US" sz="2000" b="1" dirty="0"/>
              <a:t>Fields of scientific research in administrative sciences:</a:t>
            </a:r>
          </a:p>
          <a:p>
            <a:pPr marL="342900" indent="-342900">
              <a:lnSpc>
                <a:spcPct val="150000"/>
              </a:lnSpc>
              <a:buFontTx/>
              <a:buChar char="-"/>
            </a:pPr>
            <a:r>
              <a:rPr lang="en-US" sz="2000" dirty="0"/>
              <a:t>It can be said that the general concept of scientific research in administrative sciences does not depart from the general context of the concept of scientific research, but the fields of scientific research and its methods,  and curricula differ from one science to another because the nature of phenomena is different.</a:t>
            </a:r>
          </a:p>
          <a:p>
            <a:pPr marL="342900" indent="-342900">
              <a:lnSpc>
                <a:spcPct val="150000"/>
              </a:lnSpc>
              <a:buFontTx/>
              <a:buChar char="-"/>
            </a:pPr>
            <a:r>
              <a:rPr lang="en-US" sz="2000" dirty="0"/>
              <a:t>The field of research interest in the field of management and business is focused on collecting accurate data that helps in the decision-making process and reduces its risks.     </a:t>
            </a:r>
            <a:endParaRPr lang="en-US" sz="2000" b="1" dirty="0"/>
          </a:p>
        </p:txBody>
      </p:sp>
    </p:spTree>
    <p:extLst>
      <p:ext uri="{BB962C8B-B14F-4D97-AF65-F5344CB8AC3E}">
        <p14:creationId xmlns:p14="http://schemas.microsoft.com/office/powerpoint/2010/main" val="3804661096"/>
      </p:ext>
    </p:extLst>
  </p:cSld>
  <p:clrMapOvr>
    <a:masterClrMapping/>
  </p:clrMapOvr>
  <mc:AlternateContent xmlns:mc="http://schemas.openxmlformats.org/markup-compatibility/2006" xmlns:p14="http://schemas.microsoft.com/office/powerpoint/2010/main">
    <mc:Choice Requires="p14">
      <p:transition spd="slow" p14:dur="2000" advTm="92953"/>
    </mc:Choice>
    <mc:Fallback xmlns="">
      <p:transition spd="slow" advTm="929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down)">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down)">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down)">
                                      <p:cBhvr>
                                        <p:cTn id="1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17521" cy="1610200"/>
          </a:xfrm>
          <a:prstGeom prst="rect">
            <a:avLst/>
          </a:prstGeom>
        </p:spPr>
      </p:pic>
      <p:sp>
        <p:nvSpPr>
          <p:cNvPr id="7" name="TextBox 6"/>
          <p:cNvSpPr txBox="1"/>
          <p:nvPr/>
        </p:nvSpPr>
        <p:spPr>
          <a:xfrm>
            <a:off x="2182515" y="547438"/>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2814675-D7EA-614B-1428-70F8796DBC83}"/>
              </a:ext>
            </a:extLst>
          </p:cNvPr>
          <p:cNvSpPr txBox="1"/>
          <p:nvPr/>
        </p:nvSpPr>
        <p:spPr>
          <a:xfrm>
            <a:off x="1874165" y="1610200"/>
            <a:ext cx="9439294" cy="3276282"/>
          </a:xfrm>
          <a:prstGeom prst="rect">
            <a:avLst/>
          </a:prstGeom>
          <a:noFill/>
        </p:spPr>
        <p:txBody>
          <a:bodyPr wrap="square">
            <a:spAutoFit/>
          </a:bodyPr>
          <a:lstStyle/>
          <a:p>
            <a:pPr>
              <a:lnSpc>
                <a:spcPct val="150000"/>
              </a:lnSpc>
            </a:pPr>
            <a:r>
              <a:rPr lang="en-US" sz="2000" b="1" dirty="0"/>
              <a:t>Fields of scientific research in administrative sciences:</a:t>
            </a:r>
          </a:p>
          <a:p>
            <a:pPr>
              <a:lnSpc>
                <a:spcPct val="150000"/>
              </a:lnSpc>
            </a:pPr>
            <a:r>
              <a:rPr lang="en-US" sz="2000" dirty="0"/>
              <a:t>- According to Saunders, the concept of research in the field of management sciences is «organized investigation to discover the truth of things related to management and business».     </a:t>
            </a:r>
          </a:p>
          <a:p>
            <a:pPr>
              <a:lnSpc>
                <a:spcPct val="150000"/>
              </a:lnSpc>
            </a:pPr>
            <a:r>
              <a:rPr lang="en-US" sz="2000" dirty="0"/>
              <a:t> - The concept of research in the field of administrative sciences according to Sekaran and Bougie «</a:t>
            </a:r>
            <a:r>
              <a:rPr lang="en-US" sz="2000" dirty="0">
                <a:solidFill>
                  <a:srgbClr val="FF0000"/>
                </a:solidFill>
              </a:rPr>
              <a:t>sequentially regular steps based on data collected about a specific problem and subjected to examination and scrutiny in order to solve this problem</a:t>
            </a:r>
            <a:r>
              <a:rPr lang="en-US" sz="2000" dirty="0"/>
              <a:t>».</a:t>
            </a:r>
          </a:p>
        </p:txBody>
      </p:sp>
    </p:spTree>
    <p:extLst>
      <p:ext uri="{BB962C8B-B14F-4D97-AF65-F5344CB8AC3E}">
        <p14:creationId xmlns:p14="http://schemas.microsoft.com/office/powerpoint/2010/main" val="723209295"/>
      </p:ext>
    </p:extLst>
  </p:cSld>
  <p:clrMapOvr>
    <a:masterClrMapping/>
  </p:clrMapOvr>
  <mc:AlternateContent xmlns:mc="http://schemas.openxmlformats.org/markup-compatibility/2006" xmlns:p14="http://schemas.microsoft.com/office/powerpoint/2010/main">
    <mc:Choice Requires="p14">
      <p:transition spd="slow" p14:dur="2000" advTm="83651"/>
    </mc:Choice>
    <mc:Fallback xmlns="">
      <p:transition spd="slow" advTm="83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down)">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down)">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down)">
                                      <p:cBhvr>
                                        <p:cTn id="1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342120" y="1713497"/>
            <a:ext cx="8525435" cy="2126864"/>
          </a:xfrm>
          <a:prstGeom prst="rect">
            <a:avLst/>
          </a:prstGeom>
          <a:noFill/>
        </p:spPr>
        <p:txBody>
          <a:bodyPr wrap="square">
            <a:spAutoFit/>
          </a:bodyPr>
          <a:lstStyle/>
          <a:p>
            <a:pPr>
              <a:lnSpc>
                <a:spcPct val="150000"/>
              </a:lnSpc>
            </a:pPr>
            <a:r>
              <a:rPr lang="en-US" dirty="0"/>
              <a:t>- The production, financing, marketing, and management operations of organizations aiming to make a profit or reduce costs.</a:t>
            </a:r>
          </a:p>
          <a:p>
            <a:pPr>
              <a:lnSpc>
                <a:spcPct val="150000"/>
              </a:lnSpc>
            </a:pPr>
            <a:endParaRPr lang="en-US" dirty="0"/>
          </a:p>
          <a:p>
            <a:pPr>
              <a:lnSpc>
                <a:spcPct val="150000"/>
              </a:lnSpc>
            </a:pPr>
            <a:r>
              <a:rPr lang="en-US" dirty="0"/>
              <a:t>-  Non-profit organizations that seek to satisfy a general need and therefore need management skills to produce and provide services that meet the needs of the people.</a:t>
            </a:r>
          </a:p>
        </p:txBody>
      </p:sp>
      <p:sp>
        <p:nvSpPr>
          <p:cNvPr id="11" name="TextBox 10">
            <a:extLst>
              <a:ext uri="{FF2B5EF4-FFF2-40B4-BE49-F238E27FC236}">
                <a16:creationId xmlns:a16="http://schemas.microsoft.com/office/drawing/2014/main" id="{3513448C-BED9-AB13-1C25-117DD22DFF34}"/>
              </a:ext>
            </a:extLst>
          </p:cNvPr>
          <p:cNvSpPr txBox="1"/>
          <p:nvPr/>
        </p:nvSpPr>
        <p:spPr>
          <a:xfrm>
            <a:off x="422157" y="4129693"/>
            <a:ext cx="7696596" cy="1295868"/>
          </a:xfrm>
          <a:prstGeom prst="rect">
            <a:avLst/>
          </a:prstGeom>
          <a:noFill/>
        </p:spPr>
        <p:txBody>
          <a:bodyPr wrap="square">
            <a:spAutoFit/>
          </a:bodyPr>
          <a:lstStyle/>
          <a:p>
            <a:pPr>
              <a:lnSpc>
                <a:spcPct val="150000"/>
              </a:lnSpc>
            </a:pPr>
            <a:r>
              <a:rPr lang="en-US" b="1" dirty="0">
                <a:solidFill>
                  <a:srgbClr val="0A1F61"/>
                </a:solidFill>
              </a:rPr>
              <a:t>Research in administrative sciences focuses on the applied aspect and the solution of </a:t>
            </a:r>
            <a:r>
              <a:rPr lang="en-US" b="1" dirty="0">
                <a:solidFill>
                  <a:srgbClr val="FF0000"/>
                </a:solidFill>
              </a:rPr>
              <a:t>administrative problems </a:t>
            </a:r>
            <a:r>
              <a:rPr lang="en-US" b="1" dirty="0">
                <a:solidFill>
                  <a:srgbClr val="0A1F61"/>
                </a:solidFill>
              </a:rPr>
              <a:t>in addition to the cognitive aspect of administrative phenomena.</a:t>
            </a:r>
          </a:p>
        </p:txBody>
      </p:sp>
      <p:sp>
        <p:nvSpPr>
          <p:cNvPr id="12" name="TextBox 11">
            <a:extLst>
              <a:ext uri="{FF2B5EF4-FFF2-40B4-BE49-F238E27FC236}">
                <a16:creationId xmlns:a16="http://schemas.microsoft.com/office/drawing/2014/main" id="{DD4F3352-8E68-6ABB-6F61-6131926FE1D7}"/>
              </a:ext>
            </a:extLst>
          </p:cNvPr>
          <p:cNvSpPr txBox="1"/>
          <p:nvPr/>
        </p:nvSpPr>
        <p:spPr>
          <a:xfrm>
            <a:off x="2182515" y="615703"/>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7309022"/>
      </p:ext>
    </p:extLst>
  </p:cSld>
  <p:clrMapOvr>
    <a:masterClrMapping/>
  </p:clrMapOvr>
  <mc:AlternateContent xmlns:mc="http://schemas.openxmlformats.org/markup-compatibility/2006" xmlns:p14="http://schemas.microsoft.com/office/powerpoint/2010/main">
    <mc:Choice Requires="p14">
      <p:transition spd="slow" p14:dur="2000" advTm="100058"/>
    </mc:Choice>
    <mc:Fallback xmlns="">
      <p:transition spd="slow" advTm="1000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342120" y="1713497"/>
            <a:ext cx="8525435" cy="2468368"/>
          </a:xfrm>
          <a:prstGeom prst="rect">
            <a:avLst/>
          </a:prstGeom>
          <a:noFill/>
        </p:spPr>
        <p:txBody>
          <a:bodyPr wrap="square">
            <a:spAutoFit/>
          </a:bodyPr>
          <a:lstStyle/>
          <a:p>
            <a:pPr>
              <a:lnSpc>
                <a:spcPct val="200000"/>
              </a:lnSpc>
            </a:pPr>
            <a:r>
              <a:rPr lang="en-US" sz="2000" b="1" u="sng" dirty="0"/>
              <a:t>Scientific research can be divided in terms of </a:t>
            </a:r>
            <a:r>
              <a:rPr lang="ar-SA" sz="2000" b="1" u="sng" dirty="0"/>
              <a:t>the </a:t>
            </a:r>
            <a:r>
              <a:rPr lang="en-US" sz="2000" b="1" u="sng" dirty="0"/>
              <a:t>field into three main types</a:t>
            </a:r>
          </a:p>
          <a:p>
            <a:pPr marL="342900" indent="-342900">
              <a:lnSpc>
                <a:spcPct val="200000"/>
              </a:lnSpc>
              <a:buFont typeface="+mj-lt"/>
              <a:buAutoNum type="arabicPeriod"/>
            </a:pPr>
            <a:r>
              <a:rPr lang="en-US" sz="2000" dirty="0"/>
              <a:t>Exploratory Research</a:t>
            </a:r>
          </a:p>
          <a:p>
            <a:pPr marL="342900" indent="-342900">
              <a:lnSpc>
                <a:spcPct val="200000"/>
              </a:lnSpc>
              <a:buFont typeface="+mj-lt"/>
              <a:buAutoNum type="arabicPeriod"/>
            </a:pPr>
            <a:r>
              <a:rPr lang="en-US" sz="2000" dirty="0"/>
              <a:t>Basic or Fundamental Research</a:t>
            </a:r>
          </a:p>
          <a:p>
            <a:pPr marL="342900" indent="-342900">
              <a:lnSpc>
                <a:spcPct val="200000"/>
              </a:lnSpc>
              <a:buFont typeface="+mj-lt"/>
              <a:buAutoNum type="arabicPeriod"/>
            </a:pPr>
            <a:r>
              <a:rPr lang="en-US" sz="2000" dirty="0"/>
              <a:t>Applied Research</a:t>
            </a:r>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55457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52086439"/>
      </p:ext>
    </p:extLst>
  </p:cSld>
  <p:clrMapOvr>
    <a:masterClrMapping/>
  </p:clrMapOvr>
  <mc:AlternateContent xmlns:mc="http://schemas.openxmlformats.org/markup-compatibility/2006" xmlns:p14="http://schemas.microsoft.com/office/powerpoint/2010/main">
    <mc:Choice Requires="p14">
      <p:transition spd="slow" p14:dur="2000" advTm="267600"/>
    </mc:Choice>
    <mc:Fallback xmlns="">
      <p:transition spd="slow" advTm="2676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1825102" y="1634217"/>
            <a:ext cx="7725555" cy="4315027"/>
          </a:xfrm>
          <a:prstGeom prst="rect">
            <a:avLst/>
          </a:prstGeom>
          <a:noFill/>
        </p:spPr>
        <p:txBody>
          <a:bodyPr wrap="square">
            <a:spAutoFit/>
          </a:bodyPr>
          <a:lstStyle/>
          <a:p>
            <a:pPr>
              <a:lnSpc>
                <a:spcPct val="200000"/>
              </a:lnSpc>
            </a:pPr>
            <a:r>
              <a:rPr lang="en-US" sz="2000" b="1" u="sng" dirty="0"/>
              <a:t>Scientific research can be divided in terms of use into</a:t>
            </a:r>
            <a:r>
              <a:rPr lang="ar-SA" sz="2000" b="1" u="sng" dirty="0"/>
              <a:t>:</a:t>
            </a:r>
            <a:endParaRPr lang="en-US" sz="2000" b="1" u="sng" dirty="0"/>
          </a:p>
          <a:p>
            <a:pPr marL="342900" indent="-342900">
              <a:lnSpc>
                <a:spcPct val="200000"/>
              </a:lnSpc>
              <a:buFont typeface="+mj-lt"/>
              <a:buAutoNum type="arabicPeriod"/>
            </a:pPr>
            <a:r>
              <a:rPr lang="en-US" sz="2000" dirty="0"/>
              <a:t>Classroom Research</a:t>
            </a:r>
          </a:p>
          <a:p>
            <a:pPr marL="342900" indent="-342900">
              <a:lnSpc>
                <a:spcPct val="200000"/>
              </a:lnSpc>
              <a:buFont typeface="+mj-lt"/>
              <a:buAutoNum type="arabicPeriod"/>
            </a:pPr>
            <a:r>
              <a:rPr lang="en-US" sz="2000" dirty="0"/>
              <a:t>Graduation Research</a:t>
            </a:r>
          </a:p>
          <a:p>
            <a:pPr marL="342900" indent="-342900">
              <a:lnSpc>
                <a:spcPct val="200000"/>
              </a:lnSpc>
              <a:buFont typeface="+mj-lt"/>
              <a:buAutoNum type="arabicPeriod"/>
            </a:pPr>
            <a:r>
              <a:rPr lang="en-US" sz="2000" dirty="0"/>
              <a:t>Master Thesis</a:t>
            </a:r>
          </a:p>
          <a:p>
            <a:pPr marL="342900" indent="-342900">
              <a:lnSpc>
                <a:spcPct val="200000"/>
              </a:lnSpc>
              <a:buFont typeface="+mj-lt"/>
              <a:buAutoNum type="arabicPeriod"/>
            </a:pPr>
            <a:r>
              <a:rPr lang="en-US" sz="2000" dirty="0"/>
              <a:t>Ph.D. Dissertation</a:t>
            </a:r>
          </a:p>
          <a:p>
            <a:pPr marL="342900" indent="-342900">
              <a:lnSpc>
                <a:spcPct val="200000"/>
              </a:lnSpc>
              <a:buFont typeface="+mj-lt"/>
              <a:buAutoNum type="arabicPeriod"/>
            </a:pPr>
            <a:r>
              <a:rPr lang="en-US" sz="2000" dirty="0">
                <a:solidFill>
                  <a:srgbClr val="FF0000"/>
                </a:solidFill>
              </a:rPr>
              <a:t>Applied Research</a:t>
            </a:r>
          </a:p>
          <a:p>
            <a:pPr marL="342900" indent="-342900">
              <a:lnSpc>
                <a:spcPct val="200000"/>
              </a:lnSpc>
              <a:buFont typeface="+mj-lt"/>
              <a:buAutoNum type="arabicPeriod"/>
            </a:pPr>
            <a:endParaRPr lang="en-US" sz="2000" dirty="0"/>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55457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8938096"/>
      </p:ext>
    </p:extLst>
  </p:cSld>
  <p:clrMapOvr>
    <a:masterClrMapping/>
  </p:clrMapOvr>
  <mc:AlternateContent xmlns:mc="http://schemas.openxmlformats.org/markup-compatibility/2006" xmlns:p14="http://schemas.microsoft.com/office/powerpoint/2010/main">
    <mc:Choice Requires="p14">
      <p:transition spd="slow" p14:dur="2000" advTm="187073"/>
    </mc:Choice>
    <mc:Fallback xmlns="">
      <p:transition spd="slow" advTm="18707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1833282" y="1469399"/>
            <a:ext cx="8525435" cy="3699474"/>
          </a:xfrm>
          <a:prstGeom prst="rect">
            <a:avLst/>
          </a:prstGeom>
          <a:noFill/>
        </p:spPr>
        <p:txBody>
          <a:bodyPr wrap="square">
            <a:spAutoFit/>
          </a:bodyPr>
          <a:lstStyle/>
          <a:p>
            <a:pPr>
              <a:lnSpc>
                <a:spcPct val="200000"/>
              </a:lnSpc>
            </a:pPr>
            <a:r>
              <a:rPr lang="en-US" sz="2000" b="1" u="sng" dirty="0"/>
              <a:t>Scientific research can be divided in terms of the method used</a:t>
            </a:r>
            <a:r>
              <a:rPr lang="ar-SA" sz="2000" b="1" u="sng" dirty="0"/>
              <a:t>:</a:t>
            </a:r>
            <a:endParaRPr lang="en-US" sz="2000" b="1" u="sng" dirty="0"/>
          </a:p>
          <a:p>
            <a:pPr marL="342900" indent="-342900">
              <a:lnSpc>
                <a:spcPct val="200000"/>
              </a:lnSpc>
              <a:buFont typeface="+mj-lt"/>
              <a:buAutoNum type="arabicPeriod"/>
            </a:pPr>
            <a:r>
              <a:rPr lang="en-US" sz="2000" dirty="0"/>
              <a:t>Descriptive</a:t>
            </a:r>
          </a:p>
          <a:p>
            <a:pPr marL="342900" indent="-342900">
              <a:lnSpc>
                <a:spcPct val="200000"/>
              </a:lnSpc>
              <a:buFont typeface="+mj-lt"/>
              <a:buAutoNum type="arabicPeriod"/>
            </a:pPr>
            <a:r>
              <a:rPr lang="en-US" sz="2000" dirty="0"/>
              <a:t>Historical</a:t>
            </a:r>
          </a:p>
          <a:p>
            <a:pPr marL="342900" indent="-342900">
              <a:lnSpc>
                <a:spcPct val="200000"/>
              </a:lnSpc>
              <a:buFont typeface="+mj-lt"/>
              <a:buAutoNum type="arabicPeriod"/>
            </a:pPr>
            <a:r>
              <a:rPr lang="en-US" sz="2000" dirty="0"/>
              <a:t>Applied</a:t>
            </a:r>
          </a:p>
          <a:p>
            <a:pPr marL="342900" indent="-342900">
              <a:lnSpc>
                <a:spcPct val="200000"/>
              </a:lnSpc>
              <a:buFont typeface="+mj-lt"/>
              <a:buAutoNum type="arabicPeriod"/>
            </a:pPr>
            <a:endParaRPr lang="en-US" sz="2000" dirty="0"/>
          </a:p>
          <a:p>
            <a:pPr marL="342900" indent="-342900">
              <a:lnSpc>
                <a:spcPct val="200000"/>
              </a:lnSpc>
              <a:buFont typeface="+mj-lt"/>
              <a:buAutoNum type="arabicPeriod"/>
            </a:pPr>
            <a:endParaRPr lang="en-US" sz="2000" dirty="0"/>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55457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52627967"/>
      </p:ext>
    </p:extLst>
  </p:cSld>
  <p:clrMapOvr>
    <a:masterClrMapping/>
  </p:clrMapOvr>
  <mc:AlternateContent xmlns:mc="http://schemas.openxmlformats.org/markup-compatibility/2006" xmlns:p14="http://schemas.microsoft.com/office/powerpoint/2010/main">
    <mc:Choice Requires="p14">
      <p:transition spd="slow" p14:dur="2000" advTm="122047"/>
    </mc:Choice>
    <mc:Fallback xmlns="">
      <p:transition spd="slow" advTm="12204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A1CDA8C1-F57C-F88F-D26D-69399420CBE5}"/>
              </a:ext>
            </a:extLst>
          </p:cNvPr>
          <p:cNvSpPr txBox="1"/>
          <p:nvPr/>
        </p:nvSpPr>
        <p:spPr>
          <a:xfrm>
            <a:off x="3048740" y="1520351"/>
            <a:ext cx="6094520" cy="523220"/>
          </a:xfrm>
          <a:prstGeom prst="rect">
            <a:avLst/>
          </a:prstGeom>
          <a:noFill/>
        </p:spPr>
        <p:txBody>
          <a:bodyPr wrap="square">
            <a:spAutoFit/>
          </a:bodyPr>
          <a:lstStyle/>
          <a:p>
            <a:pPr algn="ctr"/>
            <a:r>
              <a:rPr lang="en-US" sz="2800" b="1" dirty="0">
                <a:solidFill>
                  <a:schemeClr val="accent5">
                    <a:lumMod val="75000"/>
                  </a:schemeClr>
                </a:solidFill>
                <a:latin typeface="Times New Roman" pitchFamily="18" charset="0"/>
                <a:cs typeface="Times New Roman" pitchFamily="18" charset="0"/>
              </a:rPr>
              <a:t>Scientific Research</a:t>
            </a:r>
            <a:endParaRPr lang="en-US" sz="2800" dirty="0">
              <a:solidFill>
                <a:schemeClr val="accent5">
                  <a:lumMod val="75000"/>
                </a:schemeClr>
              </a:solidFill>
            </a:endParaRPr>
          </a:p>
        </p:txBody>
      </p:sp>
      <p:pic>
        <p:nvPicPr>
          <p:cNvPr id="24" name="Picture 23">
            <a:extLst>
              <a:ext uri="{FF2B5EF4-FFF2-40B4-BE49-F238E27FC236}">
                <a16:creationId xmlns:a16="http://schemas.microsoft.com/office/drawing/2014/main" id="{61CDD25A-92B6-B8A7-3826-F08BF6B250C5}"/>
              </a:ext>
            </a:extLst>
          </p:cNvPr>
          <p:cNvPicPr>
            <a:picLocks noChangeAspect="1"/>
          </p:cNvPicPr>
          <p:nvPr/>
        </p:nvPicPr>
        <p:blipFill>
          <a:blip r:embed="rId2"/>
          <a:stretch>
            <a:fillRect/>
          </a:stretch>
        </p:blipFill>
        <p:spPr>
          <a:xfrm>
            <a:off x="523664" y="397229"/>
            <a:ext cx="11372414" cy="840667"/>
          </a:xfrm>
          <a:prstGeom prst="rect">
            <a:avLst/>
          </a:prstGeom>
        </p:spPr>
      </p:pic>
      <p:sp>
        <p:nvSpPr>
          <p:cNvPr id="26" name="TextBox 25">
            <a:extLst>
              <a:ext uri="{FF2B5EF4-FFF2-40B4-BE49-F238E27FC236}">
                <a16:creationId xmlns:a16="http://schemas.microsoft.com/office/drawing/2014/main" id="{AF66AB7D-9F27-2C9A-FA4F-0095C3D163BF}"/>
              </a:ext>
            </a:extLst>
          </p:cNvPr>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7" name="Freeform 5">
            <a:extLst>
              <a:ext uri="{FF2B5EF4-FFF2-40B4-BE49-F238E27FC236}">
                <a16:creationId xmlns:a16="http://schemas.microsoft.com/office/drawing/2014/main" id="{1B56B83B-7A1F-5454-44AC-F76030A65C01}"/>
              </a:ext>
            </a:extLst>
          </p:cNvPr>
          <p:cNvSpPr>
            <a:spLocks/>
          </p:cNvSpPr>
          <p:nvPr/>
        </p:nvSpPr>
        <p:spPr bwMode="auto">
          <a:xfrm>
            <a:off x="248412" y="2158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6">
            <a:extLst>
              <a:ext uri="{FF2B5EF4-FFF2-40B4-BE49-F238E27FC236}">
                <a16:creationId xmlns:a16="http://schemas.microsoft.com/office/drawing/2014/main" id="{C5806E05-E319-1CBD-1AD3-E3267E8F687D}"/>
              </a:ext>
            </a:extLst>
          </p:cNvPr>
          <p:cNvSpPr>
            <a:spLocks/>
          </p:cNvSpPr>
          <p:nvPr/>
        </p:nvSpPr>
        <p:spPr bwMode="auto">
          <a:xfrm>
            <a:off x="146850" y="2158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8">
            <a:extLst>
              <a:ext uri="{FF2B5EF4-FFF2-40B4-BE49-F238E27FC236}">
                <a16:creationId xmlns:a16="http://schemas.microsoft.com/office/drawing/2014/main" id="{5A05076C-7864-8F6C-F311-973806ED6593}"/>
              </a:ext>
            </a:extLst>
          </p:cNvPr>
          <p:cNvSpPr>
            <a:spLocks/>
          </p:cNvSpPr>
          <p:nvPr/>
        </p:nvSpPr>
        <p:spPr bwMode="auto">
          <a:xfrm>
            <a:off x="-57879" y="1478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0" name="Picture 29">
            <a:extLst>
              <a:ext uri="{FF2B5EF4-FFF2-40B4-BE49-F238E27FC236}">
                <a16:creationId xmlns:a16="http://schemas.microsoft.com/office/drawing/2014/main" id="{FDB4893A-A4FB-02A5-7C84-6DEDE38A9E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48" y="5525070"/>
            <a:ext cx="1222425" cy="1096206"/>
          </a:xfrm>
          <a:prstGeom prst="rect">
            <a:avLst/>
          </a:prstGeom>
        </p:spPr>
      </p:pic>
      <p:pic>
        <p:nvPicPr>
          <p:cNvPr id="31" name="Picture 30">
            <a:extLst>
              <a:ext uri="{FF2B5EF4-FFF2-40B4-BE49-F238E27FC236}">
                <a16:creationId xmlns:a16="http://schemas.microsoft.com/office/drawing/2014/main" id="{4B80181A-A59B-D8E9-ACCE-0A2A5D27D805}"/>
              </a:ext>
            </a:extLst>
          </p:cNvPr>
          <p:cNvPicPr>
            <a:picLocks noChangeAspect="1"/>
          </p:cNvPicPr>
          <p:nvPr/>
        </p:nvPicPr>
        <p:blipFill>
          <a:blip r:embed="rId4"/>
          <a:stretch>
            <a:fillRect/>
          </a:stretch>
        </p:blipFill>
        <p:spPr>
          <a:xfrm>
            <a:off x="1865217" y="6367980"/>
            <a:ext cx="9902229" cy="204838"/>
          </a:xfrm>
          <a:prstGeom prst="rect">
            <a:avLst/>
          </a:prstGeom>
        </p:spPr>
      </p:pic>
      <p:pic>
        <p:nvPicPr>
          <p:cNvPr id="32" name="Picture 31">
            <a:extLst>
              <a:ext uri="{FF2B5EF4-FFF2-40B4-BE49-F238E27FC236}">
                <a16:creationId xmlns:a16="http://schemas.microsoft.com/office/drawing/2014/main" id="{997F4BCB-8837-3C8A-57C6-6AE1950A77F6}"/>
              </a:ext>
            </a:extLst>
          </p:cNvPr>
          <p:cNvPicPr>
            <a:picLocks noChangeAspect="1"/>
          </p:cNvPicPr>
          <p:nvPr/>
        </p:nvPicPr>
        <p:blipFill>
          <a:blip r:embed="rId5"/>
          <a:stretch>
            <a:fillRect/>
          </a:stretch>
        </p:blipFill>
        <p:spPr>
          <a:xfrm>
            <a:off x="44364" y="2357222"/>
            <a:ext cx="238650" cy="2709534"/>
          </a:xfrm>
          <a:prstGeom prst="rect">
            <a:avLst/>
          </a:prstGeom>
        </p:spPr>
      </p:pic>
      <p:sp>
        <p:nvSpPr>
          <p:cNvPr id="33" name="TextBox 32">
            <a:extLst>
              <a:ext uri="{FF2B5EF4-FFF2-40B4-BE49-F238E27FC236}">
                <a16:creationId xmlns:a16="http://schemas.microsoft.com/office/drawing/2014/main" id="{DE48B160-7C96-78F1-F2B9-ACDAB7384031}"/>
              </a:ext>
            </a:extLst>
          </p:cNvPr>
          <p:cNvSpPr txBox="1"/>
          <p:nvPr/>
        </p:nvSpPr>
        <p:spPr>
          <a:xfrm>
            <a:off x="453268" y="3891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37" name="Group 36">
            <a:extLst>
              <a:ext uri="{FF2B5EF4-FFF2-40B4-BE49-F238E27FC236}">
                <a16:creationId xmlns:a16="http://schemas.microsoft.com/office/drawing/2014/main" id="{87553058-AF42-539C-C734-2D3A36130180}"/>
              </a:ext>
            </a:extLst>
          </p:cNvPr>
          <p:cNvGrpSpPr/>
          <p:nvPr/>
        </p:nvGrpSpPr>
        <p:grpSpPr>
          <a:xfrm>
            <a:off x="934760" y="2014274"/>
            <a:ext cx="10812839" cy="3875677"/>
            <a:chOff x="195470" y="2412651"/>
            <a:chExt cx="10812839" cy="3875677"/>
          </a:xfrm>
        </p:grpSpPr>
        <p:grpSp>
          <p:nvGrpSpPr>
            <p:cNvPr id="34" name="Group 33">
              <a:extLst>
                <a:ext uri="{FF2B5EF4-FFF2-40B4-BE49-F238E27FC236}">
                  <a16:creationId xmlns:a16="http://schemas.microsoft.com/office/drawing/2014/main" id="{3895F1FA-9A62-1ECB-5C62-CC62C799AAF8}"/>
                </a:ext>
              </a:extLst>
            </p:cNvPr>
            <p:cNvGrpSpPr/>
            <p:nvPr/>
          </p:nvGrpSpPr>
          <p:grpSpPr>
            <a:xfrm>
              <a:off x="1562475" y="2412651"/>
              <a:ext cx="9445834" cy="3863862"/>
              <a:chOff x="1562475" y="2412651"/>
              <a:chExt cx="9445834" cy="3863862"/>
            </a:xfrm>
          </p:grpSpPr>
          <p:grpSp>
            <p:nvGrpSpPr>
              <p:cNvPr id="2" name="Google Shape;9158;p70">
                <a:extLst>
                  <a:ext uri="{FF2B5EF4-FFF2-40B4-BE49-F238E27FC236}">
                    <a16:creationId xmlns:a16="http://schemas.microsoft.com/office/drawing/2014/main" id="{4CE7E71A-7EC3-D80C-E6E2-94901F6B0BFD}"/>
                  </a:ext>
                </a:extLst>
              </p:cNvPr>
              <p:cNvGrpSpPr/>
              <p:nvPr/>
            </p:nvGrpSpPr>
            <p:grpSpPr>
              <a:xfrm>
                <a:off x="1562475" y="2412651"/>
                <a:ext cx="9445834" cy="3863862"/>
                <a:chOff x="732422" y="2990152"/>
                <a:chExt cx="1337773" cy="572102"/>
              </a:xfrm>
              <a:scene3d>
                <a:camera prst="orthographicFront">
                  <a:rot lat="0" lon="0" rev="0"/>
                </a:camera>
                <a:lightRig rig="contrasting" dir="t">
                  <a:rot lat="0" lon="0" rev="1500000"/>
                </a:lightRig>
              </a:scene3d>
            </p:grpSpPr>
            <p:sp>
              <p:nvSpPr>
                <p:cNvPr id="3" name="Google Shape;9159;p70">
                  <a:extLst>
                    <a:ext uri="{FF2B5EF4-FFF2-40B4-BE49-F238E27FC236}">
                      <a16:creationId xmlns:a16="http://schemas.microsoft.com/office/drawing/2014/main" id="{FA9039A5-60EB-5DD9-0922-F6A04401D854}"/>
                    </a:ext>
                  </a:extLst>
                </p:cNvPr>
                <p:cNvSpPr/>
                <p:nvPr/>
              </p:nvSpPr>
              <p:spPr>
                <a:xfrm>
                  <a:off x="923705" y="3182595"/>
                  <a:ext cx="380762" cy="379464"/>
                </a:xfrm>
                <a:custGeom>
                  <a:avLst/>
                  <a:gdLst/>
                  <a:ahLst/>
                  <a:cxnLst/>
                  <a:rect l="l" t="t" r="r" b="b"/>
                  <a:pathLst>
                    <a:path w="33153" h="33040" extrusionOk="0">
                      <a:moveTo>
                        <a:pt x="16576" y="1"/>
                      </a:moveTo>
                      <a:cubicBezTo>
                        <a:pt x="16428" y="1"/>
                        <a:pt x="16280" y="57"/>
                        <a:pt x="16167" y="170"/>
                      </a:cubicBezTo>
                      <a:lnTo>
                        <a:pt x="9658" y="6680"/>
                      </a:lnTo>
                      <a:cubicBezTo>
                        <a:pt x="9434" y="6906"/>
                        <a:pt x="9434" y="7272"/>
                        <a:pt x="9658" y="7495"/>
                      </a:cubicBezTo>
                      <a:lnTo>
                        <a:pt x="9729" y="7566"/>
                      </a:lnTo>
                      <a:cubicBezTo>
                        <a:pt x="9955" y="7789"/>
                        <a:pt x="10395" y="8000"/>
                        <a:pt x="10712" y="8032"/>
                      </a:cubicBezTo>
                      <a:cubicBezTo>
                        <a:pt x="10712" y="8032"/>
                        <a:pt x="11595" y="8116"/>
                        <a:pt x="12145" y="8663"/>
                      </a:cubicBezTo>
                      <a:cubicBezTo>
                        <a:pt x="13090" y="9608"/>
                        <a:pt x="13090" y="11141"/>
                        <a:pt x="12142" y="12089"/>
                      </a:cubicBezTo>
                      <a:cubicBezTo>
                        <a:pt x="11670" y="12562"/>
                        <a:pt x="11050" y="12798"/>
                        <a:pt x="10431" y="12798"/>
                      </a:cubicBezTo>
                      <a:cubicBezTo>
                        <a:pt x="9811" y="12798"/>
                        <a:pt x="9192" y="12562"/>
                        <a:pt x="8719" y="12089"/>
                      </a:cubicBezTo>
                      <a:cubicBezTo>
                        <a:pt x="8173" y="11539"/>
                        <a:pt x="8085" y="10656"/>
                        <a:pt x="8085" y="10656"/>
                      </a:cubicBezTo>
                      <a:cubicBezTo>
                        <a:pt x="8053" y="10339"/>
                        <a:pt x="7846" y="9899"/>
                        <a:pt x="7623" y="9672"/>
                      </a:cubicBezTo>
                      <a:lnTo>
                        <a:pt x="7551" y="9604"/>
                      </a:lnTo>
                      <a:cubicBezTo>
                        <a:pt x="7438" y="9491"/>
                        <a:pt x="7290" y="9435"/>
                        <a:pt x="7143" y="9435"/>
                      </a:cubicBezTo>
                      <a:cubicBezTo>
                        <a:pt x="6995" y="9435"/>
                        <a:pt x="6848" y="9491"/>
                        <a:pt x="6736" y="9604"/>
                      </a:cubicBezTo>
                      <a:lnTo>
                        <a:pt x="223" y="16111"/>
                      </a:lnTo>
                      <a:cubicBezTo>
                        <a:pt x="0" y="16337"/>
                        <a:pt x="0" y="16703"/>
                        <a:pt x="223" y="16929"/>
                      </a:cubicBezTo>
                      <a:lnTo>
                        <a:pt x="6733" y="23439"/>
                      </a:lnTo>
                      <a:cubicBezTo>
                        <a:pt x="6846" y="23550"/>
                        <a:pt x="6994" y="23606"/>
                        <a:pt x="7142" y="23606"/>
                      </a:cubicBezTo>
                      <a:cubicBezTo>
                        <a:pt x="7290" y="23606"/>
                        <a:pt x="7438" y="23550"/>
                        <a:pt x="7551" y="23439"/>
                      </a:cubicBezTo>
                      <a:lnTo>
                        <a:pt x="7623" y="23364"/>
                      </a:lnTo>
                      <a:cubicBezTo>
                        <a:pt x="7849" y="23141"/>
                        <a:pt x="8056" y="22698"/>
                        <a:pt x="8088" y="22381"/>
                      </a:cubicBezTo>
                      <a:cubicBezTo>
                        <a:pt x="8088" y="22381"/>
                        <a:pt x="8173" y="21497"/>
                        <a:pt x="8719" y="20951"/>
                      </a:cubicBezTo>
                      <a:cubicBezTo>
                        <a:pt x="9194" y="20469"/>
                        <a:pt x="9820" y="20228"/>
                        <a:pt x="10446" y="20228"/>
                      </a:cubicBezTo>
                      <a:cubicBezTo>
                        <a:pt x="11066" y="20228"/>
                        <a:pt x="11685" y="20465"/>
                        <a:pt x="12158" y="20938"/>
                      </a:cubicBezTo>
                      <a:cubicBezTo>
                        <a:pt x="13110" y="21889"/>
                        <a:pt x="13103" y="23432"/>
                        <a:pt x="12145" y="24374"/>
                      </a:cubicBezTo>
                      <a:cubicBezTo>
                        <a:pt x="11599" y="24924"/>
                        <a:pt x="10715" y="25008"/>
                        <a:pt x="10715" y="25008"/>
                      </a:cubicBezTo>
                      <a:cubicBezTo>
                        <a:pt x="10398" y="25040"/>
                        <a:pt x="9955" y="25250"/>
                        <a:pt x="9732" y="25474"/>
                      </a:cubicBezTo>
                      <a:lnTo>
                        <a:pt x="9658" y="25545"/>
                      </a:lnTo>
                      <a:cubicBezTo>
                        <a:pt x="9434" y="25771"/>
                        <a:pt x="9434" y="26137"/>
                        <a:pt x="9658" y="26363"/>
                      </a:cubicBezTo>
                      <a:lnTo>
                        <a:pt x="16167" y="32869"/>
                      </a:lnTo>
                      <a:cubicBezTo>
                        <a:pt x="16280" y="32983"/>
                        <a:pt x="16428" y="33039"/>
                        <a:pt x="16576" y="33039"/>
                      </a:cubicBezTo>
                      <a:cubicBezTo>
                        <a:pt x="16724" y="33039"/>
                        <a:pt x="16872" y="32983"/>
                        <a:pt x="16985" y="32869"/>
                      </a:cubicBezTo>
                      <a:lnTo>
                        <a:pt x="23492" y="26363"/>
                      </a:lnTo>
                      <a:cubicBezTo>
                        <a:pt x="23605" y="26252"/>
                        <a:pt x="23753" y="26196"/>
                        <a:pt x="23901" y="26196"/>
                      </a:cubicBezTo>
                      <a:cubicBezTo>
                        <a:pt x="24049" y="26196"/>
                        <a:pt x="24197" y="26252"/>
                        <a:pt x="24310" y="26363"/>
                      </a:cubicBezTo>
                      <a:lnTo>
                        <a:pt x="24313" y="26370"/>
                      </a:lnTo>
                      <a:cubicBezTo>
                        <a:pt x="24540" y="26593"/>
                        <a:pt x="24750" y="27036"/>
                        <a:pt x="24779" y="27353"/>
                      </a:cubicBezTo>
                      <a:cubicBezTo>
                        <a:pt x="24779" y="27353"/>
                        <a:pt x="24867" y="28237"/>
                        <a:pt x="25413" y="28783"/>
                      </a:cubicBezTo>
                      <a:cubicBezTo>
                        <a:pt x="25888" y="29265"/>
                        <a:pt x="26514" y="29506"/>
                        <a:pt x="27140" y="29506"/>
                      </a:cubicBezTo>
                      <a:cubicBezTo>
                        <a:pt x="27759" y="29506"/>
                        <a:pt x="28378" y="29269"/>
                        <a:pt x="28849" y="28796"/>
                      </a:cubicBezTo>
                      <a:cubicBezTo>
                        <a:pt x="29800" y="27845"/>
                        <a:pt x="29797" y="26302"/>
                        <a:pt x="28840" y="25357"/>
                      </a:cubicBezTo>
                      <a:cubicBezTo>
                        <a:pt x="28290" y="24810"/>
                        <a:pt x="27406" y="24726"/>
                        <a:pt x="27406" y="24726"/>
                      </a:cubicBezTo>
                      <a:cubicBezTo>
                        <a:pt x="27089" y="24694"/>
                        <a:pt x="26646" y="24487"/>
                        <a:pt x="26423" y="24260"/>
                      </a:cubicBezTo>
                      <a:lnTo>
                        <a:pt x="26420" y="24257"/>
                      </a:lnTo>
                      <a:cubicBezTo>
                        <a:pt x="26193" y="24031"/>
                        <a:pt x="26193" y="23665"/>
                        <a:pt x="26420" y="23439"/>
                      </a:cubicBezTo>
                      <a:lnTo>
                        <a:pt x="32926" y="16929"/>
                      </a:lnTo>
                      <a:cubicBezTo>
                        <a:pt x="33152" y="16703"/>
                        <a:pt x="33152" y="16337"/>
                        <a:pt x="32926" y="16111"/>
                      </a:cubicBezTo>
                      <a:lnTo>
                        <a:pt x="26420" y="9604"/>
                      </a:lnTo>
                      <a:cubicBezTo>
                        <a:pt x="26193" y="9378"/>
                        <a:pt x="26193" y="9012"/>
                        <a:pt x="26420" y="8786"/>
                      </a:cubicBezTo>
                      <a:lnTo>
                        <a:pt x="26533" y="8669"/>
                      </a:lnTo>
                      <a:cubicBezTo>
                        <a:pt x="26759" y="8446"/>
                        <a:pt x="27202" y="8236"/>
                        <a:pt x="27516" y="8207"/>
                      </a:cubicBezTo>
                      <a:cubicBezTo>
                        <a:pt x="27516" y="8207"/>
                        <a:pt x="28403" y="8119"/>
                        <a:pt x="28950" y="7573"/>
                      </a:cubicBezTo>
                      <a:cubicBezTo>
                        <a:pt x="29894" y="6628"/>
                        <a:pt x="29894" y="5094"/>
                        <a:pt x="28950" y="4147"/>
                      </a:cubicBezTo>
                      <a:cubicBezTo>
                        <a:pt x="28477" y="3674"/>
                        <a:pt x="27858" y="3438"/>
                        <a:pt x="27238" y="3438"/>
                      </a:cubicBezTo>
                      <a:cubicBezTo>
                        <a:pt x="26618" y="3438"/>
                        <a:pt x="25997" y="3674"/>
                        <a:pt x="25523" y="4147"/>
                      </a:cubicBezTo>
                      <a:cubicBezTo>
                        <a:pt x="24977" y="4697"/>
                        <a:pt x="24892" y="5580"/>
                        <a:pt x="24892" y="5580"/>
                      </a:cubicBezTo>
                      <a:cubicBezTo>
                        <a:pt x="24860" y="5894"/>
                        <a:pt x="24650" y="6337"/>
                        <a:pt x="24427" y="6563"/>
                      </a:cubicBezTo>
                      <a:lnTo>
                        <a:pt x="24310" y="6680"/>
                      </a:lnTo>
                      <a:cubicBezTo>
                        <a:pt x="24197" y="6791"/>
                        <a:pt x="24049" y="6847"/>
                        <a:pt x="23901" y="6847"/>
                      </a:cubicBezTo>
                      <a:cubicBezTo>
                        <a:pt x="23753" y="6847"/>
                        <a:pt x="23605" y="6791"/>
                        <a:pt x="23492" y="6680"/>
                      </a:cubicBezTo>
                      <a:lnTo>
                        <a:pt x="16985" y="170"/>
                      </a:lnTo>
                      <a:cubicBezTo>
                        <a:pt x="16872" y="57"/>
                        <a:pt x="16724" y="1"/>
                        <a:pt x="16576" y="1"/>
                      </a:cubicBezTo>
                      <a:close/>
                    </a:path>
                  </a:pathLst>
                </a:custGeom>
                <a:solidFill>
                  <a:schemeClr val="accent1">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 name="Google Shape;9160;p70">
                  <a:extLst>
                    <a:ext uri="{FF2B5EF4-FFF2-40B4-BE49-F238E27FC236}">
                      <a16:creationId xmlns:a16="http://schemas.microsoft.com/office/drawing/2014/main" id="{BFBF7B7B-2CAB-3C6C-6677-FE0F8592E46A}"/>
                    </a:ext>
                  </a:extLst>
                </p:cNvPr>
                <p:cNvSpPr/>
                <p:nvPr/>
              </p:nvSpPr>
              <p:spPr>
                <a:xfrm>
                  <a:off x="1309210" y="3183709"/>
                  <a:ext cx="378534" cy="377248"/>
                </a:xfrm>
                <a:custGeom>
                  <a:avLst/>
                  <a:gdLst/>
                  <a:ahLst/>
                  <a:cxnLst/>
                  <a:rect l="l" t="t" r="r" b="b"/>
                  <a:pathLst>
                    <a:path w="32959" h="32847" extrusionOk="0">
                      <a:moveTo>
                        <a:pt x="16480" y="1"/>
                      </a:moveTo>
                      <a:cubicBezTo>
                        <a:pt x="16334" y="1"/>
                        <a:pt x="16186" y="57"/>
                        <a:pt x="16073" y="170"/>
                      </a:cubicBezTo>
                      <a:lnTo>
                        <a:pt x="9603" y="6641"/>
                      </a:lnTo>
                      <a:cubicBezTo>
                        <a:pt x="9491" y="6753"/>
                        <a:pt x="9345" y="6808"/>
                        <a:pt x="9198" y="6808"/>
                      </a:cubicBezTo>
                      <a:cubicBezTo>
                        <a:pt x="9051" y="6808"/>
                        <a:pt x="8904" y="6753"/>
                        <a:pt x="8791" y="6641"/>
                      </a:cubicBezTo>
                      <a:lnTo>
                        <a:pt x="8677" y="6525"/>
                      </a:lnTo>
                      <a:cubicBezTo>
                        <a:pt x="8454" y="6301"/>
                        <a:pt x="8244" y="5861"/>
                        <a:pt x="8215" y="5547"/>
                      </a:cubicBezTo>
                      <a:cubicBezTo>
                        <a:pt x="8215" y="5547"/>
                        <a:pt x="8127" y="4667"/>
                        <a:pt x="7584" y="4124"/>
                      </a:cubicBezTo>
                      <a:cubicBezTo>
                        <a:pt x="7113" y="3653"/>
                        <a:pt x="6497" y="3418"/>
                        <a:pt x="5880" y="3418"/>
                      </a:cubicBezTo>
                      <a:cubicBezTo>
                        <a:pt x="5264" y="3418"/>
                        <a:pt x="4648" y="3653"/>
                        <a:pt x="4177" y="4124"/>
                      </a:cubicBezTo>
                      <a:cubicBezTo>
                        <a:pt x="3236" y="5065"/>
                        <a:pt x="3236" y="6589"/>
                        <a:pt x="4177" y="7531"/>
                      </a:cubicBezTo>
                      <a:cubicBezTo>
                        <a:pt x="4721" y="8074"/>
                        <a:pt x="5601" y="8158"/>
                        <a:pt x="5601" y="8158"/>
                      </a:cubicBezTo>
                      <a:cubicBezTo>
                        <a:pt x="5914" y="8191"/>
                        <a:pt x="6354" y="8398"/>
                        <a:pt x="6578" y="8621"/>
                      </a:cubicBezTo>
                      <a:lnTo>
                        <a:pt x="6694" y="8737"/>
                      </a:lnTo>
                      <a:cubicBezTo>
                        <a:pt x="6917" y="8961"/>
                        <a:pt x="6917" y="9323"/>
                        <a:pt x="6694" y="9550"/>
                      </a:cubicBezTo>
                      <a:lnTo>
                        <a:pt x="223" y="16020"/>
                      </a:lnTo>
                      <a:cubicBezTo>
                        <a:pt x="0" y="16243"/>
                        <a:pt x="0" y="16606"/>
                        <a:pt x="223" y="16832"/>
                      </a:cubicBezTo>
                      <a:lnTo>
                        <a:pt x="6694" y="23300"/>
                      </a:lnTo>
                      <a:cubicBezTo>
                        <a:pt x="6807" y="23411"/>
                        <a:pt x="6954" y="23467"/>
                        <a:pt x="7102" y="23467"/>
                      </a:cubicBezTo>
                      <a:cubicBezTo>
                        <a:pt x="7249" y="23467"/>
                        <a:pt x="7396" y="23411"/>
                        <a:pt x="7509" y="23300"/>
                      </a:cubicBezTo>
                      <a:lnTo>
                        <a:pt x="7577" y="23232"/>
                      </a:lnTo>
                      <a:cubicBezTo>
                        <a:pt x="7801" y="23008"/>
                        <a:pt x="8008" y="22568"/>
                        <a:pt x="8040" y="22255"/>
                      </a:cubicBezTo>
                      <a:cubicBezTo>
                        <a:pt x="8040" y="22255"/>
                        <a:pt x="8124" y="21375"/>
                        <a:pt x="8668" y="20831"/>
                      </a:cubicBezTo>
                      <a:cubicBezTo>
                        <a:pt x="9138" y="20360"/>
                        <a:pt x="9755" y="20125"/>
                        <a:pt x="10371" y="20125"/>
                      </a:cubicBezTo>
                      <a:cubicBezTo>
                        <a:pt x="10987" y="20125"/>
                        <a:pt x="11604" y="20360"/>
                        <a:pt x="12074" y="20831"/>
                      </a:cubicBezTo>
                      <a:cubicBezTo>
                        <a:pt x="13013" y="21769"/>
                        <a:pt x="13013" y="23296"/>
                        <a:pt x="12074" y="24235"/>
                      </a:cubicBezTo>
                      <a:cubicBezTo>
                        <a:pt x="11528" y="24781"/>
                        <a:pt x="10651" y="24865"/>
                        <a:pt x="10651" y="24865"/>
                      </a:cubicBezTo>
                      <a:cubicBezTo>
                        <a:pt x="10337" y="24895"/>
                        <a:pt x="9897" y="25105"/>
                        <a:pt x="9674" y="25328"/>
                      </a:cubicBezTo>
                      <a:lnTo>
                        <a:pt x="9603" y="25396"/>
                      </a:lnTo>
                      <a:cubicBezTo>
                        <a:pt x="9379" y="25619"/>
                        <a:pt x="9379" y="25985"/>
                        <a:pt x="9603" y="26208"/>
                      </a:cubicBezTo>
                      <a:lnTo>
                        <a:pt x="16073" y="32679"/>
                      </a:lnTo>
                      <a:cubicBezTo>
                        <a:pt x="16186" y="32790"/>
                        <a:pt x="16334" y="32846"/>
                        <a:pt x="16480" y="32846"/>
                      </a:cubicBezTo>
                      <a:cubicBezTo>
                        <a:pt x="16627" y="32846"/>
                        <a:pt x="16774" y="32790"/>
                        <a:pt x="16885" y="32679"/>
                      </a:cubicBezTo>
                      <a:lnTo>
                        <a:pt x="23356" y="26208"/>
                      </a:lnTo>
                      <a:cubicBezTo>
                        <a:pt x="23582" y="25985"/>
                        <a:pt x="23582" y="25619"/>
                        <a:pt x="23356" y="25396"/>
                      </a:cubicBezTo>
                      <a:lnTo>
                        <a:pt x="23285" y="25325"/>
                      </a:lnTo>
                      <a:cubicBezTo>
                        <a:pt x="23061" y="25102"/>
                        <a:pt x="22621" y="24895"/>
                        <a:pt x="22308" y="24862"/>
                      </a:cubicBezTo>
                      <a:cubicBezTo>
                        <a:pt x="22308" y="24862"/>
                        <a:pt x="21428" y="24778"/>
                        <a:pt x="20884" y="24235"/>
                      </a:cubicBezTo>
                      <a:cubicBezTo>
                        <a:pt x="19962" y="23290"/>
                        <a:pt x="19972" y="21779"/>
                        <a:pt x="20903" y="20847"/>
                      </a:cubicBezTo>
                      <a:cubicBezTo>
                        <a:pt x="21375" y="20378"/>
                        <a:pt x="21991" y="20142"/>
                        <a:pt x="22608" y="20142"/>
                      </a:cubicBezTo>
                      <a:cubicBezTo>
                        <a:pt x="23215" y="20142"/>
                        <a:pt x="23822" y="20370"/>
                        <a:pt x="24291" y="20828"/>
                      </a:cubicBezTo>
                      <a:cubicBezTo>
                        <a:pt x="24834" y="21371"/>
                        <a:pt x="24918" y="22251"/>
                        <a:pt x="24918" y="22251"/>
                      </a:cubicBezTo>
                      <a:cubicBezTo>
                        <a:pt x="24951" y="22565"/>
                        <a:pt x="25158" y="23005"/>
                        <a:pt x="25381" y="23228"/>
                      </a:cubicBezTo>
                      <a:lnTo>
                        <a:pt x="25452" y="23300"/>
                      </a:lnTo>
                      <a:cubicBezTo>
                        <a:pt x="25565" y="23411"/>
                        <a:pt x="25713" y="23467"/>
                        <a:pt x="25859" y="23467"/>
                      </a:cubicBezTo>
                      <a:cubicBezTo>
                        <a:pt x="26006" y="23467"/>
                        <a:pt x="26153" y="23411"/>
                        <a:pt x="26264" y="23300"/>
                      </a:cubicBezTo>
                      <a:lnTo>
                        <a:pt x="32735" y="16829"/>
                      </a:lnTo>
                      <a:cubicBezTo>
                        <a:pt x="32958" y="16606"/>
                        <a:pt x="32958" y="16243"/>
                        <a:pt x="32735" y="16017"/>
                      </a:cubicBezTo>
                      <a:lnTo>
                        <a:pt x="26264" y="9546"/>
                      </a:lnTo>
                      <a:cubicBezTo>
                        <a:pt x="26041" y="9323"/>
                        <a:pt x="26041" y="8961"/>
                        <a:pt x="26264" y="8734"/>
                      </a:cubicBezTo>
                      <a:lnTo>
                        <a:pt x="26271" y="8731"/>
                      </a:lnTo>
                      <a:cubicBezTo>
                        <a:pt x="26494" y="8508"/>
                        <a:pt x="26934" y="8301"/>
                        <a:pt x="27248" y="8268"/>
                      </a:cubicBezTo>
                      <a:cubicBezTo>
                        <a:pt x="27248" y="8268"/>
                        <a:pt x="28125" y="8184"/>
                        <a:pt x="28671" y="7641"/>
                      </a:cubicBezTo>
                      <a:cubicBezTo>
                        <a:pt x="29593" y="6696"/>
                        <a:pt x="29584" y="5185"/>
                        <a:pt x="28652" y="4253"/>
                      </a:cubicBezTo>
                      <a:cubicBezTo>
                        <a:pt x="28181" y="3784"/>
                        <a:pt x="27564" y="3548"/>
                        <a:pt x="26947" y="3548"/>
                      </a:cubicBezTo>
                      <a:cubicBezTo>
                        <a:pt x="26340" y="3548"/>
                        <a:pt x="25733" y="3777"/>
                        <a:pt x="25265" y="4234"/>
                      </a:cubicBezTo>
                      <a:cubicBezTo>
                        <a:pt x="24721" y="4777"/>
                        <a:pt x="24637" y="5657"/>
                        <a:pt x="24637" y="5657"/>
                      </a:cubicBezTo>
                      <a:cubicBezTo>
                        <a:pt x="24605" y="5971"/>
                        <a:pt x="24398" y="6411"/>
                        <a:pt x="24174" y="6635"/>
                      </a:cubicBezTo>
                      <a:lnTo>
                        <a:pt x="24168" y="6641"/>
                      </a:lnTo>
                      <a:cubicBezTo>
                        <a:pt x="24056" y="6753"/>
                        <a:pt x="23910" y="6808"/>
                        <a:pt x="23763" y="6808"/>
                      </a:cubicBezTo>
                      <a:cubicBezTo>
                        <a:pt x="23616" y="6808"/>
                        <a:pt x="23469" y="6753"/>
                        <a:pt x="23356" y="6641"/>
                      </a:cubicBezTo>
                      <a:lnTo>
                        <a:pt x="16885" y="170"/>
                      </a:lnTo>
                      <a:cubicBezTo>
                        <a:pt x="16774" y="57"/>
                        <a:pt x="16627" y="1"/>
                        <a:pt x="16480" y="1"/>
                      </a:cubicBezTo>
                      <a:close/>
                    </a:path>
                  </a:pathLst>
                </a:custGeom>
                <a:solidFill>
                  <a:schemeClr val="accent5">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 name="Google Shape;9161;p70">
                  <a:extLst>
                    <a:ext uri="{FF2B5EF4-FFF2-40B4-BE49-F238E27FC236}">
                      <a16:creationId xmlns:a16="http://schemas.microsoft.com/office/drawing/2014/main" id="{6EA14C38-BC59-3E3E-8D07-BE2A80E65389}"/>
                    </a:ext>
                  </a:extLst>
                </p:cNvPr>
                <p:cNvSpPr/>
                <p:nvPr/>
              </p:nvSpPr>
              <p:spPr>
                <a:xfrm>
                  <a:off x="732422" y="2990152"/>
                  <a:ext cx="380716" cy="379441"/>
                </a:xfrm>
                <a:custGeom>
                  <a:avLst/>
                  <a:gdLst/>
                  <a:ahLst/>
                  <a:cxnLst/>
                  <a:rect l="l" t="t" r="r" b="b"/>
                  <a:pathLst>
                    <a:path w="33149" h="33038" extrusionOk="0">
                      <a:moveTo>
                        <a:pt x="16573" y="0"/>
                      </a:moveTo>
                      <a:cubicBezTo>
                        <a:pt x="16426" y="0"/>
                        <a:pt x="16278" y="56"/>
                        <a:pt x="16167" y="168"/>
                      </a:cubicBezTo>
                      <a:lnTo>
                        <a:pt x="9657" y="6677"/>
                      </a:lnTo>
                      <a:cubicBezTo>
                        <a:pt x="9431" y="6903"/>
                        <a:pt x="9431" y="7269"/>
                        <a:pt x="9657" y="7492"/>
                      </a:cubicBezTo>
                      <a:lnTo>
                        <a:pt x="9725" y="7563"/>
                      </a:lnTo>
                      <a:cubicBezTo>
                        <a:pt x="9952" y="7787"/>
                        <a:pt x="10395" y="7997"/>
                        <a:pt x="10709" y="8026"/>
                      </a:cubicBezTo>
                      <a:cubicBezTo>
                        <a:pt x="10709" y="8026"/>
                        <a:pt x="11592" y="8113"/>
                        <a:pt x="12142" y="8660"/>
                      </a:cubicBezTo>
                      <a:cubicBezTo>
                        <a:pt x="13087" y="9605"/>
                        <a:pt x="13087" y="11142"/>
                        <a:pt x="12142" y="12086"/>
                      </a:cubicBezTo>
                      <a:cubicBezTo>
                        <a:pt x="11669" y="12561"/>
                        <a:pt x="11049" y="12798"/>
                        <a:pt x="10429" y="12798"/>
                      </a:cubicBezTo>
                      <a:cubicBezTo>
                        <a:pt x="9809" y="12798"/>
                        <a:pt x="9189" y="12562"/>
                        <a:pt x="8716" y="12090"/>
                      </a:cubicBezTo>
                      <a:cubicBezTo>
                        <a:pt x="8169" y="11540"/>
                        <a:pt x="8082" y="10656"/>
                        <a:pt x="8082" y="10656"/>
                      </a:cubicBezTo>
                      <a:cubicBezTo>
                        <a:pt x="8053" y="10339"/>
                        <a:pt x="7842" y="9899"/>
                        <a:pt x="7619" y="9673"/>
                      </a:cubicBezTo>
                      <a:lnTo>
                        <a:pt x="7548" y="9605"/>
                      </a:lnTo>
                      <a:cubicBezTo>
                        <a:pt x="7435" y="9492"/>
                        <a:pt x="7287" y="9435"/>
                        <a:pt x="7140" y="9435"/>
                      </a:cubicBezTo>
                      <a:cubicBezTo>
                        <a:pt x="6993" y="9435"/>
                        <a:pt x="6846" y="9492"/>
                        <a:pt x="6733" y="9605"/>
                      </a:cubicBezTo>
                      <a:lnTo>
                        <a:pt x="223" y="16111"/>
                      </a:lnTo>
                      <a:cubicBezTo>
                        <a:pt x="0" y="16338"/>
                        <a:pt x="0" y="16700"/>
                        <a:pt x="223" y="16926"/>
                      </a:cubicBezTo>
                      <a:lnTo>
                        <a:pt x="6733" y="23436"/>
                      </a:lnTo>
                      <a:cubicBezTo>
                        <a:pt x="6956" y="23662"/>
                        <a:pt x="6956" y="24028"/>
                        <a:pt x="6733" y="24254"/>
                      </a:cubicBezTo>
                      <a:lnTo>
                        <a:pt x="6616" y="24368"/>
                      </a:lnTo>
                      <a:cubicBezTo>
                        <a:pt x="6390" y="24594"/>
                        <a:pt x="5950" y="24804"/>
                        <a:pt x="5633" y="24833"/>
                      </a:cubicBezTo>
                      <a:cubicBezTo>
                        <a:pt x="5633" y="24833"/>
                        <a:pt x="4749" y="24921"/>
                        <a:pt x="4199" y="25468"/>
                      </a:cubicBezTo>
                      <a:cubicBezTo>
                        <a:pt x="3255" y="26412"/>
                        <a:pt x="3255" y="27946"/>
                        <a:pt x="4199" y="28890"/>
                      </a:cubicBezTo>
                      <a:cubicBezTo>
                        <a:pt x="4673" y="29364"/>
                        <a:pt x="5294" y="29601"/>
                        <a:pt x="5914" y="29601"/>
                      </a:cubicBezTo>
                      <a:cubicBezTo>
                        <a:pt x="6534" y="29601"/>
                        <a:pt x="7153" y="29364"/>
                        <a:pt x="7626" y="28890"/>
                      </a:cubicBezTo>
                      <a:cubicBezTo>
                        <a:pt x="8172" y="28344"/>
                        <a:pt x="8260" y="27460"/>
                        <a:pt x="8260" y="27460"/>
                      </a:cubicBezTo>
                      <a:cubicBezTo>
                        <a:pt x="8289" y="27143"/>
                        <a:pt x="8499" y="26700"/>
                        <a:pt x="8726" y="26477"/>
                      </a:cubicBezTo>
                      <a:lnTo>
                        <a:pt x="8839" y="26360"/>
                      </a:lnTo>
                      <a:cubicBezTo>
                        <a:pt x="8952" y="26249"/>
                        <a:pt x="9100" y="26193"/>
                        <a:pt x="9248" y="26193"/>
                      </a:cubicBezTo>
                      <a:cubicBezTo>
                        <a:pt x="9396" y="26193"/>
                        <a:pt x="9544" y="26249"/>
                        <a:pt x="9657" y="26360"/>
                      </a:cubicBezTo>
                      <a:lnTo>
                        <a:pt x="16167" y="32870"/>
                      </a:lnTo>
                      <a:cubicBezTo>
                        <a:pt x="16278" y="32982"/>
                        <a:pt x="16426" y="33037"/>
                        <a:pt x="16573" y="33037"/>
                      </a:cubicBezTo>
                      <a:cubicBezTo>
                        <a:pt x="16721" y="33037"/>
                        <a:pt x="16869" y="32982"/>
                        <a:pt x="16982" y="32870"/>
                      </a:cubicBezTo>
                      <a:lnTo>
                        <a:pt x="23491" y="26360"/>
                      </a:lnTo>
                      <a:cubicBezTo>
                        <a:pt x="23605" y="26247"/>
                        <a:pt x="23752" y="26191"/>
                        <a:pt x="23899" y="26191"/>
                      </a:cubicBezTo>
                      <a:cubicBezTo>
                        <a:pt x="24046" y="26191"/>
                        <a:pt x="24193" y="26247"/>
                        <a:pt x="24307" y="26360"/>
                      </a:cubicBezTo>
                      <a:lnTo>
                        <a:pt x="24313" y="26364"/>
                      </a:lnTo>
                      <a:cubicBezTo>
                        <a:pt x="24536" y="26590"/>
                        <a:pt x="24747" y="27033"/>
                        <a:pt x="24776" y="27350"/>
                      </a:cubicBezTo>
                      <a:cubicBezTo>
                        <a:pt x="24776" y="27350"/>
                        <a:pt x="24863" y="28234"/>
                        <a:pt x="25410" y="28780"/>
                      </a:cubicBezTo>
                      <a:cubicBezTo>
                        <a:pt x="25885" y="29262"/>
                        <a:pt x="26511" y="29503"/>
                        <a:pt x="27137" y="29503"/>
                      </a:cubicBezTo>
                      <a:cubicBezTo>
                        <a:pt x="27756" y="29503"/>
                        <a:pt x="28376" y="29267"/>
                        <a:pt x="28849" y="28793"/>
                      </a:cubicBezTo>
                      <a:cubicBezTo>
                        <a:pt x="29800" y="27842"/>
                        <a:pt x="29794" y="26299"/>
                        <a:pt x="28836" y="25354"/>
                      </a:cubicBezTo>
                      <a:cubicBezTo>
                        <a:pt x="28289" y="24808"/>
                        <a:pt x="27403" y="24720"/>
                        <a:pt x="27403" y="24720"/>
                      </a:cubicBezTo>
                      <a:cubicBezTo>
                        <a:pt x="27089" y="24691"/>
                        <a:pt x="26646" y="24484"/>
                        <a:pt x="26419" y="24258"/>
                      </a:cubicBezTo>
                      <a:lnTo>
                        <a:pt x="26416" y="24254"/>
                      </a:lnTo>
                      <a:cubicBezTo>
                        <a:pt x="26190" y="24028"/>
                        <a:pt x="26190" y="23662"/>
                        <a:pt x="26416" y="23436"/>
                      </a:cubicBezTo>
                      <a:lnTo>
                        <a:pt x="32925" y="16926"/>
                      </a:lnTo>
                      <a:cubicBezTo>
                        <a:pt x="33149" y="16700"/>
                        <a:pt x="33149" y="16338"/>
                        <a:pt x="32925" y="16111"/>
                      </a:cubicBezTo>
                      <a:lnTo>
                        <a:pt x="26416" y="9602"/>
                      </a:lnTo>
                      <a:cubicBezTo>
                        <a:pt x="26303" y="9490"/>
                        <a:pt x="26155" y="9434"/>
                        <a:pt x="26007" y="9434"/>
                      </a:cubicBezTo>
                      <a:cubicBezTo>
                        <a:pt x="25859" y="9434"/>
                        <a:pt x="25711" y="9490"/>
                        <a:pt x="25598" y="9602"/>
                      </a:cubicBezTo>
                      <a:lnTo>
                        <a:pt x="25526" y="9673"/>
                      </a:lnTo>
                      <a:cubicBezTo>
                        <a:pt x="25303" y="9899"/>
                        <a:pt x="25093" y="10339"/>
                        <a:pt x="25064" y="10656"/>
                      </a:cubicBezTo>
                      <a:cubicBezTo>
                        <a:pt x="25064" y="10656"/>
                        <a:pt x="24976" y="11540"/>
                        <a:pt x="24430" y="12090"/>
                      </a:cubicBezTo>
                      <a:cubicBezTo>
                        <a:pt x="23953" y="12577"/>
                        <a:pt x="23323" y="12822"/>
                        <a:pt x="22693" y="12822"/>
                      </a:cubicBezTo>
                      <a:cubicBezTo>
                        <a:pt x="22073" y="12822"/>
                        <a:pt x="21454" y="12585"/>
                        <a:pt x="20981" y="12112"/>
                      </a:cubicBezTo>
                      <a:cubicBezTo>
                        <a:pt x="20026" y="11158"/>
                        <a:pt x="20036" y="9605"/>
                        <a:pt x="21003" y="8663"/>
                      </a:cubicBezTo>
                      <a:cubicBezTo>
                        <a:pt x="21550" y="8117"/>
                        <a:pt x="22437" y="8029"/>
                        <a:pt x="22437" y="8029"/>
                      </a:cubicBezTo>
                      <a:cubicBezTo>
                        <a:pt x="22750" y="8000"/>
                        <a:pt x="23194" y="7790"/>
                        <a:pt x="23420" y="7567"/>
                      </a:cubicBezTo>
                      <a:lnTo>
                        <a:pt x="23491" y="7492"/>
                      </a:lnTo>
                      <a:cubicBezTo>
                        <a:pt x="23715" y="7269"/>
                        <a:pt x="23715" y="6903"/>
                        <a:pt x="23491" y="6677"/>
                      </a:cubicBezTo>
                      <a:lnTo>
                        <a:pt x="16982" y="168"/>
                      </a:lnTo>
                      <a:cubicBezTo>
                        <a:pt x="16869" y="56"/>
                        <a:pt x="16721" y="0"/>
                        <a:pt x="16573" y="0"/>
                      </a:cubicBezTo>
                      <a:close/>
                    </a:path>
                  </a:pathLst>
                </a:custGeom>
                <a:solidFill>
                  <a:schemeClr val="accent1">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9162;p70">
                  <a:extLst>
                    <a:ext uri="{FF2B5EF4-FFF2-40B4-BE49-F238E27FC236}">
                      <a16:creationId xmlns:a16="http://schemas.microsoft.com/office/drawing/2014/main" id="{C75C09E6-D7E8-9F66-5E0C-29741AABA1A2}"/>
                    </a:ext>
                  </a:extLst>
                </p:cNvPr>
                <p:cNvSpPr/>
                <p:nvPr/>
              </p:nvSpPr>
              <p:spPr>
                <a:xfrm>
                  <a:off x="1115837" y="2990152"/>
                  <a:ext cx="380728" cy="379430"/>
                </a:xfrm>
                <a:custGeom>
                  <a:avLst/>
                  <a:gdLst/>
                  <a:ahLst/>
                  <a:cxnLst/>
                  <a:rect l="l" t="t" r="r" b="b"/>
                  <a:pathLst>
                    <a:path w="33150" h="33037" extrusionOk="0">
                      <a:moveTo>
                        <a:pt x="16576" y="0"/>
                      </a:moveTo>
                      <a:cubicBezTo>
                        <a:pt x="16429" y="0"/>
                        <a:pt x="16281" y="56"/>
                        <a:pt x="16168" y="168"/>
                      </a:cubicBezTo>
                      <a:lnTo>
                        <a:pt x="9661" y="6677"/>
                      </a:lnTo>
                      <a:cubicBezTo>
                        <a:pt x="9548" y="6789"/>
                        <a:pt x="9400" y="6844"/>
                        <a:pt x="9252" y="6844"/>
                      </a:cubicBezTo>
                      <a:cubicBezTo>
                        <a:pt x="9104" y="6844"/>
                        <a:pt x="8956" y="6789"/>
                        <a:pt x="8843" y="6677"/>
                      </a:cubicBezTo>
                      <a:lnTo>
                        <a:pt x="8836" y="6670"/>
                      </a:lnTo>
                      <a:cubicBezTo>
                        <a:pt x="8613" y="6447"/>
                        <a:pt x="8403" y="6004"/>
                        <a:pt x="8374" y="5687"/>
                      </a:cubicBezTo>
                      <a:cubicBezTo>
                        <a:pt x="8374" y="5687"/>
                        <a:pt x="8286" y="4804"/>
                        <a:pt x="7740" y="4257"/>
                      </a:cubicBezTo>
                      <a:cubicBezTo>
                        <a:pt x="7263" y="3757"/>
                        <a:pt x="6626" y="3507"/>
                        <a:pt x="5987" y="3507"/>
                      </a:cubicBezTo>
                      <a:cubicBezTo>
                        <a:pt x="5368" y="3507"/>
                        <a:pt x="4749" y="3742"/>
                        <a:pt x="4275" y="4215"/>
                      </a:cubicBezTo>
                      <a:cubicBezTo>
                        <a:pt x="3314" y="5176"/>
                        <a:pt x="3330" y="6742"/>
                        <a:pt x="4313" y="7680"/>
                      </a:cubicBezTo>
                      <a:cubicBezTo>
                        <a:pt x="4860" y="8227"/>
                        <a:pt x="5747" y="8314"/>
                        <a:pt x="5747" y="8314"/>
                      </a:cubicBezTo>
                      <a:cubicBezTo>
                        <a:pt x="6061" y="8343"/>
                        <a:pt x="6504" y="8553"/>
                        <a:pt x="6730" y="8777"/>
                      </a:cubicBezTo>
                      <a:lnTo>
                        <a:pt x="6733" y="8783"/>
                      </a:lnTo>
                      <a:cubicBezTo>
                        <a:pt x="6960" y="9010"/>
                        <a:pt x="6960" y="9372"/>
                        <a:pt x="6733" y="9598"/>
                      </a:cubicBezTo>
                      <a:lnTo>
                        <a:pt x="224" y="16111"/>
                      </a:lnTo>
                      <a:cubicBezTo>
                        <a:pt x="1" y="16338"/>
                        <a:pt x="1" y="16700"/>
                        <a:pt x="224" y="16926"/>
                      </a:cubicBezTo>
                      <a:lnTo>
                        <a:pt x="6733" y="23436"/>
                      </a:lnTo>
                      <a:cubicBezTo>
                        <a:pt x="6847" y="23547"/>
                        <a:pt x="6995" y="23603"/>
                        <a:pt x="7143" y="23603"/>
                      </a:cubicBezTo>
                      <a:cubicBezTo>
                        <a:pt x="7291" y="23603"/>
                        <a:pt x="7439" y="23547"/>
                        <a:pt x="7552" y="23436"/>
                      </a:cubicBezTo>
                      <a:lnTo>
                        <a:pt x="7623" y="23365"/>
                      </a:lnTo>
                      <a:cubicBezTo>
                        <a:pt x="7846" y="23138"/>
                        <a:pt x="8057" y="22698"/>
                        <a:pt x="8086" y="22381"/>
                      </a:cubicBezTo>
                      <a:cubicBezTo>
                        <a:pt x="8086" y="22381"/>
                        <a:pt x="8173" y="21498"/>
                        <a:pt x="8720" y="20948"/>
                      </a:cubicBezTo>
                      <a:cubicBezTo>
                        <a:pt x="9195" y="20467"/>
                        <a:pt x="9821" y="20226"/>
                        <a:pt x="10447" y="20226"/>
                      </a:cubicBezTo>
                      <a:cubicBezTo>
                        <a:pt x="11066" y="20226"/>
                        <a:pt x="11686" y="20462"/>
                        <a:pt x="12159" y="20935"/>
                      </a:cubicBezTo>
                      <a:cubicBezTo>
                        <a:pt x="13110" y="21886"/>
                        <a:pt x="13104" y="23429"/>
                        <a:pt x="12146" y="24374"/>
                      </a:cubicBezTo>
                      <a:cubicBezTo>
                        <a:pt x="11599" y="24921"/>
                        <a:pt x="10716" y="25008"/>
                        <a:pt x="10716" y="25008"/>
                      </a:cubicBezTo>
                      <a:cubicBezTo>
                        <a:pt x="10399" y="25037"/>
                        <a:pt x="9956" y="25248"/>
                        <a:pt x="9733" y="25471"/>
                      </a:cubicBezTo>
                      <a:lnTo>
                        <a:pt x="9658" y="25542"/>
                      </a:lnTo>
                      <a:cubicBezTo>
                        <a:pt x="9435" y="25768"/>
                        <a:pt x="9435" y="26134"/>
                        <a:pt x="9658" y="26360"/>
                      </a:cubicBezTo>
                      <a:lnTo>
                        <a:pt x="16168" y="32867"/>
                      </a:lnTo>
                      <a:cubicBezTo>
                        <a:pt x="16281" y="32980"/>
                        <a:pt x="16429" y="33037"/>
                        <a:pt x="16577" y="33037"/>
                      </a:cubicBezTo>
                      <a:cubicBezTo>
                        <a:pt x="16725" y="33037"/>
                        <a:pt x="16873" y="32980"/>
                        <a:pt x="16986" y="32867"/>
                      </a:cubicBezTo>
                      <a:lnTo>
                        <a:pt x="23492" y="26360"/>
                      </a:lnTo>
                      <a:cubicBezTo>
                        <a:pt x="23715" y="26134"/>
                        <a:pt x="23715" y="25768"/>
                        <a:pt x="23492" y="25542"/>
                      </a:cubicBezTo>
                      <a:lnTo>
                        <a:pt x="23421" y="25474"/>
                      </a:lnTo>
                      <a:cubicBezTo>
                        <a:pt x="23198" y="25251"/>
                        <a:pt x="22755" y="25040"/>
                        <a:pt x="22438" y="25011"/>
                      </a:cubicBezTo>
                      <a:cubicBezTo>
                        <a:pt x="22438" y="25011"/>
                        <a:pt x="21554" y="24924"/>
                        <a:pt x="21004" y="24377"/>
                      </a:cubicBezTo>
                      <a:cubicBezTo>
                        <a:pt x="20073" y="23429"/>
                        <a:pt x="20076" y="21905"/>
                        <a:pt x="21017" y="20964"/>
                      </a:cubicBezTo>
                      <a:cubicBezTo>
                        <a:pt x="21490" y="20491"/>
                        <a:pt x="22111" y="20254"/>
                        <a:pt x="22731" y="20254"/>
                      </a:cubicBezTo>
                      <a:cubicBezTo>
                        <a:pt x="23345" y="20254"/>
                        <a:pt x="23959" y="20486"/>
                        <a:pt x="24430" y="20951"/>
                      </a:cubicBezTo>
                      <a:cubicBezTo>
                        <a:pt x="24977" y="21498"/>
                        <a:pt x="25065" y="22381"/>
                        <a:pt x="25065" y="22381"/>
                      </a:cubicBezTo>
                      <a:cubicBezTo>
                        <a:pt x="25097" y="22698"/>
                        <a:pt x="25304" y="23141"/>
                        <a:pt x="25530" y="23365"/>
                      </a:cubicBezTo>
                      <a:lnTo>
                        <a:pt x="25598" y="23436"/>
                      </a:lnTo>
                      <a:cubicBezTo>
                        <a:pt x="25712" y="23547"/>
                        <a:pt x="25860" y="23603"/>
                        <a:pt x="26007" y="23603"/>
                      </a:cubicBezTo>
                      <a:cubicBezTo>
                        <a:pt x="26155" y="23603"/>
                        <a:pt x="26302" y="23547"/>
                        <a:pt x="26414" y="23436"/>
                      </a:cubicBezTo>
                      <a:lnTo>
                        <a:pt x="32923" y="16926"/>
                      </a:lnTo>
                      <a:cubicBezTo>
                        <a:pt x="33150" y="16700"/>
                        <a:pt x="33150" y="16338"/>
                        <a:pt x="32923" y="16111"/>
                      </a:cubicBezTo>
                      <a:lnTo>
                        <a:pt x="26417" y="9602"/>
                      </a:lnTo>
                      <a:cubicBezTo>
                        <a:pt x="26194" y="9375"/>
                        <a:pt x="26194" y="9010"/>
                        <a:pt x="26417" y="8783"/>
                      </a:cubicBezTo>
                      <a:lnTo>
                        <a:pt x="26533" y="8670"/>
                      </a:lnTo>
                      <a:cubicBezTo>
                        <a:pt x="26760" y="8443"/>
                        <a:pt x="27203" y="8233"/>
                        <a:pt x="27517" y="8204"/>
                      </a:cubicBezTo>
                      <a:cubicBezTo>
                        <a:pt x="27517" y="8204"/>
                        <a:pt x="28400" y="8117"/>
                        <a:pt x="28950" y="7570"/>
                      </a:cubicBezTo>
                      <a:cubicBezTo>
                        <a:pt x="29918" y="6628"/>
                        <a:pt x="29927" y="5079"/>
                        <a:pt x="28973" y="4124"/>
                      </a:cubicBezTo>
                      <a:cubicBezTo>
                        <a:pt x="28500" y="3650"/>
                        <a:pt x="27879" y="3413"/>
                        <a:pt x="27259" y="3413"/>
                      </a:cubicBezTo>
                      <a:cubicBezTo>
                        <a:pt x="26629" y="3413"/>
                        <a:pt x="25999" y="3658"/>
                        <a:pt x="25524" y="4144"/>
                      </a:cubicBezTo>
                      <a:lnTo>
                        <a:pt x="25524" y="4147"/>
                      </a:lnTo>
                      <a:cubicBezTo>
                        <a:pt x="24977" y="4694"/>
                        <a:pt x="24890" y="5577"/>
                        <a:pt x="24890" y="5577"/>
                      </a:cubicBezTo>
                      <a:cubicBezTo>
                        <a:pt x="24861" y="5894"/>
                        <a:pt x="24650" y="6337"/>
                        <a:pt x="24427" y="6560"/>
                      </a:cubicBezTo>
                      <a:lnTo>
                        <a:pt x="24311" y="6677"/>
                      </a:lnTo>
                      <a:cubicBezTo>
                        <a:pt x="24198" y="6789"/>
                        <a:pt x="24050" y="6844"/>
                        <a:pt x="23901" y="6844"/>
                      </a:cubicBezTo>
                      <a:cubicBezTo>
                        <a:pt x="23753" y="6844"/>
                        <a:pt x="23605" y="6789"/>
                        <a:pt x="23492" y="6677"/>
                      </a:cubicBezTo>
                      <a:lnTo>
                        <a:pt x="16983" y="168"/>
                      </a:lnTo>
                      <a:cubicBezTo>
                        <a:pt x="16871" y="56"/>
                        <a:pt x="16724" y="0"/>
                        <a:pt x="16576" y="0"/>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9163;p70">
                  <a:extLst>
                    <a:ext uri="{FF2B5EF4-FFF2-40B4-BE49-F238E27FC236}">
                      <a16:creationId xmlns:a16="http://schemas.microsoft.com/office/drawing/2014/main" id="{F5678CE1-B645-73F7-EA8A-B53E3E9ACC5D}"/>
                    </a:ext>
                  </a:extLst>
                </p:cNvPr>
                <p:cNvSpPr/>
                <p:nvPr/>
              </p:nvSpPr>
              <p:spPr>
                <a:xfrm>
                  <a:off x="1691707" y="3184996"/>
                  <a:ext cx="378488" cy="377259"/>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5">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 name="Google Shape;9164;p70">
                  <a:extLst>
                    <a:ext uri="{FF2B5EF4-FFF2-40B4-BE49-F238E27FC236}">
                      <a16:creationId xmlns:a16="http://schemas.microsoft.com/office/drawing/2014/main" id="{3D8D9ADB-CE31-CA66-7B66-3BCA7405D016}"/>
                    </a:ext>
                  </a:extLst>
                </p:cNvPr>
                <p:cNvSpPr/>
                <p:nvPr/>
              </p:nvSpPr>
              <p:spPr>
                <a:xfrm>
                  <a:off x="1499792" y="2993162"/>
                  <a:ext cx="378523" cy="377213"/>
                </a:xfrm>
                <a:custGeom>
                  <a:avLst/>
                  <a:gdLst/>
                  <a:ahLst/>
                  <a:cxnLst/>
                  <a:rect l="l" t="t" r="r" b="b"/>
                  <a:pathLst>
                    <a:path w="32958" h="32844" extrusionOk="0">
                      <a:moveTo>
                        <a:pt x="16479" y="0"/>
                      </a:moveTo>
                      <a:cubicBezTo>
                        <a:pt x="16332" y="0"/>
                        <a:pt x="16185" y="56"/>
                        <a:pt x="16073" y="168"/>
                      </a:cubicBezTo>
                      <a:lnTo>
                        <a:pt x="9602" y="6638"/>
                      </a:lnTo>
                      <a:cubicBezTo>
                        <a:pt x="9489" y="6750"/>
                        <a:pt x="9342" y="6806"/>
                        <a:pt x="9195" y="6806"/>
                      </a:cubicBezTo>
                      <a:cubicBezTo>
                        <a:pt x="9048" y="6806"/>
                        <a:pt x="8902" y="6750"/>
                        <a:pt x="8790" y="6638"/>
                      </a:cubicBezTo>
                      <a:lnTo>
                        <a:pt x="8784" y="6632"/>
                      </a:lnTo>
                      <a:cubicBezTo>
                        <a:pt x="8561" y="6408"/>
                        <a:pt x="8354" y="5968"/>
                        <a:pt x="8324" y="5655"/>
                      </a:cubicBezTo>
                      <a:cubicBezTo>
                        <a:pt x="8324" y="5655"/>
                        <a:pt x="8237" y="4775"/>
                        <a:pt x="7694" y="4231"/>
                      </a:cubicBezTo>
                      <a:cubicBezTo>
                        <a:pt x="7222" y="3753"/>
                        <a:pt x="6600" y="3514"/>
                        <a:pt x="5978" y="3514"/>
                      </a:cubicBezTo>
                      <a:cubicBezTo>
                        <a:pt x="5362" y="3514"/>
                        <a:pt x="4745" y="3748"/>
                        <a:pt x="4274" y="4218"/>
                      </a:cubicBezTo>
                      <a:cubicBezTo>
                        <a:pt x="3329" y="5163"/>
                        <a:pt x="3336" y="6696"/>
                        <a:pt x="4287" y="7635"/>
                      </a:cubicBezTo>
                      <a:cubicBezTo>
                        <a:pt x="4834" y="8181"/>
                        <a:pt x="5710" y="8269"/>
                        <a:pt x="5710" y="8269"/>
                      </a:cubicBezTo>
                      <a:cubicBezTo>
                        <a:pt x="6024" y="8298"/>
                        <a:pt x="6464" y="8505"/>
                        <a:pt x="6687" y="8728"/>
                      </a:cubicBezTo>
                      <a:lnTo>
                        <a:pt x="6694" y="8735"/>
                      </a:lnTo>
                      <a:cubicBezTo>
                        <a:pt x="6917" y="8958"/>
                        <a:pt x="6917" y="9320"/>
                        <a:pt x="6694" y="9547"/>
                      </a:cubicBezTo>
                      <a:lnTo>
                        <a:pt x="223" y="16017"/>
                      </a:lnTo>
                      <a:cubicBezTo>
                        <a:pt x="0" y="16241"/>
                        <a:pt x="0" y="16603"/>
                        <a:pt x="223" y="16829"/>
                      </a:cubicBezTo>
                      <a:lnTo>
                        <a:pt x="6694" y="23300"/>
                      </a:lnTo>
                      <a:cubicBezTo>
                        <a:pt x="6805" y="23412"/>
                        <a:pt x="6952" y="23467"/>
                        <a:pt x="7099" y="23467"/>
                      </a:cubicBezTo>
                      <a:cubicBezTo>
                        <a:pt x="7245" y="23467"/>
                        <a:pt x="7393" y="23412"/>
                        <a:pt x="7506" y="23300"/>
                      </a:cubicBezTo>
                      <a:lnTo>
                        <a:pt x="7577" y="23229"/>
                      </a:lnTo>
                      <a:cubicBezTo>
                        <a:pt x="7800" y="23006"/>
                        <a:pt x="8007" y="22566"/>
                        <a:pt x="8040" y="22248"/>
                      </a:cubicBezTo>
                      <a:cubicBezTo>
                        <a:pt x="8040" y="22248"/>
                        <a:pt x="8124" y="21372"/>
                        <a:pt x="8667" y="20825"/>
                      </a:cubicBezTo>
                      <a:cubicBezTo>
                        <a:pt x="9138" y="20347"/>
                        <a:pt x="9760" y="20108"/>
                        <a:pt x="10383" y="20108"/>
                      </a:cubicBezTo>
                      <a:cubicBezTo>
                        <a:pt x="11000" y="20108"/>
                        <a:pt x="11617" y="20343"/>
                        <a:pt x="12087" y="20815"/>
                      </a:cubicBezTo>
                      <a:cubicBezTo>
                        <a:pt x="13032" y="21760"/>
                        <a:pt x="13025" y="23293"/>
                        <a:pt x="12074" y="24232"/>
                      </a:cubicBezTo>
                      <a:cubicBezTo>
                        <a:pt x="11531" y="24775"/>
                        <a:pt x="10651" y="24863"/>
                        <a:pt x="10651" y="24863"/>
                      </a:cubicBezTo>
                      <a:cubicBezTo>
                        <a:pt x="10337" y="24892"/>
                        <a:pt x="9897" y="25099"/>
                        <a:pt x="9674" y="25322"/>
                      </a:cubicBezTo>
                      <a:lnTo>
                        <a:pt x="9602" y="25393"/>
                      </a:lnTo>
                      <a:cubicBezTo>
                        <a:pt x="9376" y="25620"/>
                        <a:pt x="9376" y="25982"/>
                        <a:pt x="9602" y="26205"/>
                      </a:cubicBezTo>
                      <a:lnTo>
                        <a:pt x="16073" y="32676"/>
                      </a:lnTo>
                      <a:cubicBezTo>
                        <a:pt x="16185" y="32787"/>
                        <a:pt x="16331" y="32843"/>
                        <a:pt x="16478" y="32843"/>
                      </a:cubicBezTo>
                      <a:cubicBezTo>
                        <a:pt x="16625" y="32843"/>
                        <a:pt x="16772" y="32787"/>
                        <a:pt x="16885" y="32676"/>
                      </a:cubicBezTo>
                      <a:lnTo>
                        <a:pt x="23356" y="26205"/>
                      </a:lnTo>
                      <a:cubicBezTo>
                        <a:pt x="23579" y="25982"/>
                        <a:pt x="23579" y="25620"/>
                        <a:pt x="23356" y="25393"/>
                      </a:cubicBezTo>
                      <a:lnTo>
                        <a:pt x="23288" y="25325"/>
                      </a:lnTo>
                      <a:cubicBezTo>
                        <a:pt x="23061" y="25102"/>
                        <a:pt x="22621" y="24895"/>
                        <a:pt x="22307" y="24866"/>
                      </a:cubicBezTo>
                      <a:cubicBezTo>
                        <a:pt x="22307" y="24866"/>
                        <a:pt x="21431" y="24778"/>
                        <a:pt x="20884" y="24235"/>
                      </a:cubicBezTo>
                      <a:cubicBezTo>
                        <a:pt x="19942" y="23293"/>
                        <a:pt x="19942" y="21770"/>
                        <a:pt x="20884" y="20828"/>
                      </a:cubicBezTo>
                      <a:cubicBezTo>
                        <a:pt x="21354" y="20359"/>
                        <a:pt x="21971" y="20125"/>
                        <a:pt x="22587" y="20125"/>
                      </a:cubicBezTo>
                      <a:cubicBezTo>
                        <a:pt x="23203" y="20125"/>
                        <a:pt x="23820" y="20359"/>
                        <a:pt x="24291" y="20828"/>
                      </a:cubicBezTo>
                      <a:cubicBezTo>
                        <a:pt x="24834" y="21372"/>
                        <a:pt x="24918" y="22252"/>
                        <a:pt x="24918" y="22252"/>
                      </a:cubicBezTo>
                      <a:cubicBezTo>
                        <a:pt x="24951" y="22566"/>
                        <a:pt x="25158" y="23006"/>
                        <a:pt x="25381" y="23229"/>
                      </a:cubicBezTo>
                      <a:lnTo>
                        <a:pt x="25452" y="23300"/>
                      </a:lnTo>
                      <a:cubicBezTo>
                        <a:pt x="25564" y="23412"/>
                        <a:pt x="25710" y="23467"/>
                        <a:pt x="25857" y="23467"/>
                      </a:cubicBezTo>
                      <a:cubicBezTo>
                        <a:pt x="26004" y="23467"/>
                        <a:pt x="26151" y="23412"/>
                        <a:pt x="26264" y="23300"/>
                      </a:cubicBezTo>
                      <a:lnTo>
                        <a:pt x="32735" y="16829"/>
                      </a:lnTo>
                      <a:cubicBezTo>
                        <a:pt x="32958" y="16603"/>
                        <a:pt x="32958" y="16241"/>
                        <a:pt x="32735" y="16017"/>
                      </a:cubicBezTo>
                      <a:lnTo>
                        <a:pt x="26264" y="9547"/>
                      </a:lnTo>
                      <a:cubicBezTo>
                        <a:pt x="26041" y="9320"/>
                        <a:pt x="26041" y="8958"/>
                        <a:pt x="26264" y="8735"/>
                      </a:cubicBezTo>
                      <a:lnTo>
                        <a:pt x="26377" y="8618"/>
                      </a:lnTo>
                      <a:cubicBezTo>
                        <a:pt x="26600" y="8395"/>
                        <a:pt x="27044" y="8188"/>
                        <a:pt x="27358" y="8156"/>
                      </a:cubicBezTo>
                      <a:cubicBezTo>
                        <a:pt x="27358" y="8156"/>
                        <a:pt x="28234" y="8071"/>
                        <a:pt x="28781" y="7528"/>
                      </a:cubicBezTo>
                      <a:cubicBezTo>
                        <a:pt x="29732" y="6590"/>
                        <a:pt x="29739" y="5056"/>
                        <a:pt x="28791" y="4108"/>
                      </a:cubicBezTo>
                      <a:cubicBezTo>
                        <a:pt x="28321" y="3638"/>
                        <a:pt x="27705" y="3404"/>
                        <a:pt x="27090" y="3404"/>
                      </a:cubicBezTo>
                      <a:cubicBezTo>
                        <a:pt x="26468" y="3404"/>
                        <a:pt x="25846" y="3643"/>
                        <a:pt x="25374" y="4121"/>
                      </a:cubicBezTo>
                      <a:cubicBezTo>
                        <a:pt x="24831" y="4665"/>
                        <a:pt x="24743" y="5545"/>
                        <a:pt x="24743" y="5545"/>
                      </a:cubicBezTo>
                      <a:cubicBezTo>
                        <a:pt x="24714" y="5858"/>
                        <a:pt x="24507" y="6298"/>
                        <a:pt x="24284" y="6522"/>
                      </a:cubicBezTo>
                      <a:lnTo>
                        <a:pt x="24168" y="6638"/>
                      </a:lnTo>
                      <a:cubicBezTo>
                        <a:pt x="24056" y="6750"/>
                        <a:pt x="23909" y="6806"/>
                        <a:pt x="23762" y="6806"/>
                      </a:cubicBezTo>
                      <a:cubicBezTo>
                        <a:pt x="23614" y="6806"/>
                        <a:pt x="23467" y="6750"/>
                        <a:pt x="23356" y="6638"/>
                      </a:cubicBezTo>
                      <a:lnTo>
                        <a:pt x="16885" y="168"/>
                      </a:lnTo>
                      <a:cubicBezTo>
                        <a:pt x="16773" y="56"/>
                        <a:pt x="16626" y="0"/>
                        <a:pt x="16479" y="0"/>
                      </a:cubicBezTo>
                      <a:close/>
                    </a:path>
                  </a:pathLst>
                </a:custGeom>
                <a:solidFill>
                  <a:schemeClr val="accent5">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 name="TextBox 9">
                <a:extLst>
                  <a:ext uri="{FF2B5EF4-FFF2-40B4-BE49-F238E27FC236}">
                    <a16:creationId xmlns:a16="http://schemas.microsoft.com/office/drawing/2014/main" id="{C993160D-2DD3-1ED3-6E32-01E360EB212A}"/>
                  </a:ext>
                </a:extLst>
              </p:cNvPr>
              <p:cNvSpPr txBox="1"/>
              <p:nvPr/>
            </p:nvSpPr>
            <p:spPr>
              <a:xfrm>
                <a:off x="8788241" y="4816312"/>
                <a:ext cx="1675258" cy="400110"/>
              </a:xfrm>
              <a:prstGeom prst="rect">
                <a:avLst/>
              </a:prstGeom>
              <a:noFill/>
              <a:ln>
                <a:noFill/>
              </a:ln>
            </p:spPr>
            <p:txBody>
              <a:bodyPr wrap="square">
                <a:spAutoFit/>
              </a:bodyPr>
              <a:lstStyle/>
              <a:p>
                <a:r>
                  <a:rPr lang="en-US" sz="2000" b="1" dirty="0">
                    <a:solidFill>
                      <a:srgbClr val="FF0000"/>
                    </a:solidFill>
                    <a:latin typeface="ArialMT"/>
                  </a:rPr>
                  <a:t>Description</a:t>
                </a:r>
                <a:endParaRPr lang="en-US" sz="2000" b="1" dirty="0">
                  <a:solidFill>
                    <a:srgbClr val="FF0000"/>
                  </a:solidFill>
                </a:endParaRPr>
              </a:p>
            </p:txBody>
          </p:sp>
          <p:sp>
            <p:nvSpPr>
              <p:cNvPr id="12" name="TextBox 11">
                <a:extLst>
                  <a:ext uri="{FF2B5EF4-FFF2-40B4-BE49-F238E27FC236}">
                    <a16:creationId xmlns:a16="http://schemas.microsoft.com/office/drawing/2014/main" id="{DAB59F70-3F21-A0D8-581B-DB05817C508D}"/>
                  </a:ext>
                </a:extLst>
              </p:cNvPr>
              <p:cNvSpPr txBox="1"/>
              <p:nvPr/>
            </p:nvSpPr>
            <p:spPr>
              <a:xfrm>
                <a:off x="7408733" y="3348282"/>
                <a:ext cx="1870169" cy="400110"/>
              </a:xfrm>
              <a:prstGeom prst="rect">
                <a:avLst/>
              </a:prstGeom>
              <a:noFill/>
              <a:ln>
                <a:noFill/>
              </a:ln>
            </p:spPr>
            <p:txBody>
              <a:bodyPr wrap="square">
                <a:spAutoFit/>
              </a:bodyPr>
              <a:lstStyle/>
              <a:p>
                <a:r>
                  <a:rPr lang="en-GB" sz="2000" b="1" dirty="0">
                    <a:solidFill>
                      <a:srgbClr val="FF0000"/>
                    </a:solidFill>
                    <a:latin typeface="ArialMT"/>
                  </a:rPr>
                  <a:t>Interpretation</a:t>
                </a:r>
                <a:endParaRPr lang="en-US" sz="2000" b="1" dirty="0">
                  <a:solidFill>
                    <a:srgbClr val="FF0000"/>
                  </a:solidFill>
                </a:endParaRPr>
              </a:p>
            </p:txBody>
          </p:sp>
          <p:sp>
            <p:nvSpPr>
              <p:cNvPr id="14" name="TextBox 13">
                <a:extLst>
                  <a:ext uri="{FF2B5EF4-FFF2-40B4-BE49-F238E27FC236}">
                    <a16:creationId xmlns:a16="http://schemas.microsoft.com/office/drawing/2014/main" id="{82BE098A-3589-3568-1083-62032B2CFF94}"/>
                  </a:ext>
                </a:extLst>
              </p:cNvPr>
              <p:cNvSpPr txBox="1"/>
              <p:nvPr/>
            </p:nvSpPr>
            <p:spPr>
              <a:xfrm>
                <a:off x="6144097" y="4588121"/>
                <a:ext cx="1430190" cy="400110"/>
              </a:xfrm>
              <a:prstGeom prst="rect">
                <a:avLst/>
              </a:prstGeom>
              <a:noFill/>
              <a:ln>
                <a:noFill/>
              </a:ln>
            </p:spPr>
            <p:txBody>
              <a:bodyPr wrap="square">
                <a:spAutoFit/>
              </a:bodyPr>
              <a:lstStyle/>
              <a:p>
                <a:r>
                  <a:rPr lang="en-GB" sz="2000" b="1" dirty="0">
                    <a:solidFill>
                      <a:srgbClr val="FF0000"/>
                    </a:solidFill>
                    <a:latin typeface="ArialMT"/>
                  </a:rPr>
                  <a:t>Prediction</a:t>
                </a:r>
                <a:endParaRPr lang="en-US" sz="2000" b="1" dirty="0">
                  <a:solidFill>
                    <a:srgbClr val="FF0000"/>
                  </a:solidFill>
                </a:endParaRPr>
              </a:p>
            </p:txBody>
          </p:sp>
          <p:sp>
            <p:nvSpPr>
              <p:cNvPr id="16" name="TextBox 15">
                <a:extLst>
                  <a:ext uri="{FF2B5EF4-FFF2-40B4-BE49-F238E27FC236}">
                    <a16:creationId xmlns:a16="http://schemas.microsoft.com/office/drawing/2014/main" id="{9F922264-1C7A-374A-92AA-F076BABDA204}"/>
                  </a:ext>
                </a:extLst>
              </p:cNvPr>
              <p:cNvSpPr txBox="1"/>
              <p:nvPr/>
            </p:nvSpPr>
            <p:spPr>
              <a:xfrm>
                <a:off x="4775855" y="3359256"/>
                <a:ext cx="1577973" cy="400110"/>
              </a:xfrm>
              <a:prstGeom prst="rect">
                <a:avLst/>
              </a:prstGeom>
              <a:noFill/>
              <a:ln>
                <a:noFill/>
              </a:ln>
            </p:spPr>
            <p:txBody>
              <a:bodyPr wrap="square">
                <a:spAutoFit/>
              </a:bodyPr>
              <a:lstStyle/>
              <a:p>
                <a:r>
                  <a:rPr lang="en-GB" sz="2000" b="1" dirty="0">
                    <a:solidFill>
                      <a:srgbClr val="0A1F61"/>
                    </a:solidFill>
                    <a:latin typeface="ArialMT"/>
                  </a:rPr>
                  <a:t>Controlling</a:t>
                </a:r>
                <a:endParaRPr lang="en-US" sz="2000" b="1" dirty="0">
                  <a:solidFill>
                    <a:srgbClr val="0A1F61"/>
                  </a:solidFill>
                  <a:latin typeface="ArialMT"/>
                </a:endParaRPr>
              </a:p>
            </p:txBody>
          </p:sp>
          <p:sp>
            <p:nvSpPr>
              <p:cNvPr id="18" name="TextBox 17">
                <a:extLst>
                  <a:ext uri="{FF2B5EF4-FFF2-40B4-BE49-F238E27FC236}">
                    <a16:creationId xmlns:a16="http://schemas.microsoft.com/office/drawing/2014/main" id="{DFE085C8-F87E-6AFB-54FA-740B4599457C}"/>
                  </a:ext>
                </a:extLst>
              </p:cNvPr>
              <p:cNvSpPr txBox="1"/>
              <p:nvPr/>
            </p:nvSpPr>
            <p:spPr>
              <a:xfrm>
                <a:off x="3394243" y="4826762"/>
                <a:ext cx="1768796" cy="400110"/>
              </a:xfrm>
              <a:prstGeom prst="rect">
                <a:avLst/>
              </a:prstGeom>
              <a:noFill/>
              <a:ln>
                <a:noFill/>
              </a:ln>
            </p:spPr>
            <p:txBody>
              <a:bodyPr wrap="square">
                <a:spAutoFit/>
              </a:bodyPr>
              <a:lstStyle/>
              <a:p>
                <a:r>
                  <a:rPr lang="en-GB" sz="2000" b="1" dirty="0">
                    <a:solidFill>
                      <a:srgbClr val="0A1F61"/>
                    </a:solidFill>
                    <a:latin typeface="ArialMT"/>
                  </a:rPr>
                  <a:t>Comparison</a:t>
                </a:r>
                <a:endParaRPr lang="en-US" sz="2000" b="1" dirty="0"/>
              </a:p>
            </p:txBody>
          </p:sp>
          <p:sp>
            <p:nvSpPr>
              <p:cNvPr id="20" name="TextBox 19">
                <a:extLst>
                  <a:ext uri="{FF2B5EF4-FFF2-40B4-BE49-F238E27FC236}">
                    <a16:creationId xmlns:a16="http://schemas.microsoft.com/office/drawing/2014/main" id="{487B82E6-301C-2FF4-221B-BDBA4AF3D538}"/>
                  </a:ext>
                </a:extLst>
              </p:cNvPr>
              <p:cNvSpPr txBox="1"/>
              <p:nvPr/>
            </p:nvSpPr>
            <p:spPr>
              <a:xfrm>
                <a:off x="2022101" y="3622018"/>
                <a:ext cx="1577973" cy="400110"/>
              </a:xfrm>
              <a:prstGeom prst="rect">
                <a:avLst/>
              </a:prstGeom>
              <a:noFill/>
              <a:ln>
                <a:noFill/>
              </a:ln>
            </p:spPr>
            <p:txBody>
              <a:bodyPr wrap="square">
                <a:spAutoFit/>
              </a:bodyPr>
              <a:lstStyle/>
              <a:p>
                <a:pPr algn="ctr" eaLnBrk="1" hangingPunct="1">
                  <a:defRPr/>
                </a:pPr>
                <a:r>
                  <a:rPr lang="en-US" sz="2000" b="1" dirty="0"/>
                  <a:t>New Facts</a:t>
                </a:r>
                <a:endParaRPr lang="fr-FR" sz="2000" b="1" dirty="0"/>
              </a:p>
            </p:txBody>
          </p:sp>
        </p:grpSp>
        <p:sp>
          <p:nvSpPr>
            <p:cNvPr id="35" name="Google Shape;9163;p70">
              <a:extLst>
                <a:ext uri="{FF2B5EF4-FFF2-40B4-BE49-F238E27FC236}">
                  <a16:creationId xmlns:a16="http://schemas.microsoft.com/office/drawing/2014/main" id="{4EF2177D-CF9B-1805-C9BD-8F02EEAD807F}"/>
                </a:ext>
              </a:extLst>
            </p:cNvPr>
            <p:cNvSpPr/>
            <p:nvPr/>
          </p:nvSpPr>
          <p:spPr>
            <a:xfrm>
              <a:off x="195470" y="3740396"/>
              <a:ext cx="2672453" cy="2547932"/>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TextBox 35">
              <a:extLst>
                <a:ext uri="{FF2B5EF4-FFF2-40B4-BE49-F238E27FC236}">
                  <a16:creationId xmlns:a16="http://schemas.microsoft.com/office/drawing/2014/main" id="{39A2F25D-F646-4BAB-4714-6C29BC158CD2}"/>
                </a:ext>
              </a:extLst>
            </p:cNvPr>
            <p:cNvSpPr txBox="1"/>
            <p:nvPr/>
          </p:nvSpPr>
          <p:spPr>
            <a:xfrm>
              <a:off x="559475" y="4813845"/>
              <a:ext cx="1675258" cy="400110"/>
            </a:xfrm>
            <a:prstGeom prst="rect">
              <a:avLst/>
            </a:prstGeom>
            <a:noFill/>
            <a:ln>
              <a:noFill/>
            </a:ln>
          </p:spPr>
          <p:txBody>
            <a:bodyPr wrap="square">
              <a:spAutoFit/>
            </a:bodyPr>
            <a:lstStyle/>
            <a:p>
              <a:r>
                <a:rPr lang="en-US" sz="2000" b="1" dirty="0">
                  <a:latin typeface="ArialMT"/>
                </a:rPr>
                <a:t>Validation</a:t>
              </a:r>
              <a:endParaRPr lang="en-US" sz="2000" b="1" dirty="0"/>
            </a:p>
          </p:txBody>
        </p:sp>
      </p:grpSp>
    </p:spTree>
    <p:extLst>
      <p:ext uri="{BB962C8B-B14F-4D97-AF65-F5344CB8AC3E}">
        <p14:creationId xmlns:p14="http://schemas.microsoft.com/office/powerpoint/2010/main" val="93518562"/>
      </p:ext>
    </p:extLst>
  </p:cSld>
  <p:clrMapOvr>
    <a:masterClrMapping/>
  </p:clrMapOvr>
  <mc:AlternateContent xmlns:mc="http://schemas.openxmlformats.org/markup-compatibility/2006" xmlns:p14="http://schemas.microsoft.com/office/powerpoint/2010/main">
    <mc:Choice Requires="p14">
      <p:transition spd="slow" p14:dur="2000" advTm="63380"/>
    </mc:Choice>
    <mc:Fallback xmlns="">
      <p:transition spd="slow" advTm="633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Description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660242" cy="4429931"/>
          </a:xfrm>
          <a:prstGeom prst="rect">
            <a:avLst/>
          </a:prstGeom>
          <a:noFill/>
        </p:spPr>
        <p:txBody>
          <a:bodyPr wrap="square" rtlCol="0">
            <a:spAutoFit/>
          </a:bodyPr>
          <a:lstStyle/>
          <a:p>
            <a:pPr marL="342900" marR="0" lvl="0" indent="-342900" fontAlgn="auto">
              <a:lnSpc>
                <a:spcPct val="200000"/>
              </a:lnSpc>
              <a:spcBef>
                <a:spcPts val="1000"/>
              </a:spcBef>
              <a:spcAft>
                <a:spcPts val="0"/>
              </a:spcAft>
              <a:buClrTx/>
              <a:buSzTx/>
              <a:buFont typeface="+mj-lt"/>
              <a:buAutoNum type="arabicPeriod"/>
              <a:tabLst/>
              <a:defRPr/>
            </a:pPr>
            <a:r>
              <a:rPr lang="en-US" sz="2000" dirty="0"/>
              <a:t>Description represents efforts exerted to give a pictorial account of the phenomenon being studied. It is actually the first step in research since it provides the basis for further exploration of the </a:t>
            </a:r>
            <a:r>
              <a:rPr lang="en-GB" sz="2000" dirty="0"/>
              <a:t>phenomenon under consideration.</a:t>
            </a:r>
          </a:p>
          <a:p>
            <a:pPr marL="342900" indent="-342900">
              <a:lnSpc>
                <a:spcPct val="200000"/>
              </a:lnSpc>
              <a:spcBef>
                <a:spcPts val="1000"/>
              </a:spcBef>
              <a:buFont typeface="+mj-lt"/>
              <a:buAutoNum type="arabicPeriod"/>
              <a:defRPr/>
            </a:pPr>
            <a:r>
              <a:rPr lang="en-US" sz="2000" dirty="0">
                <a:solidFill>
                  <a:srgbClr val="FF0000"/>
                </a:solidFill>
              </a:rPr>
              <a:t>In the description, the researcher attempts to find answers to the questions “what,” “who,” and “where?”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MT"/>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04068" y="554566"/>
            <a:ext cx="3587931"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spd="slow" p14:dur="1200" advTm="118826">
        <p14:prism/>
      </p:transition>
    </mc:Choice>
    <mc:Fallback xmlns="">
      <p:transition spd="slow" advTm="118826">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latin typeface="ArialMT"/>
              </a:rPr>
              <a:t>Interpretation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003414" cy="3212161"/>
          </a:xfrm>
          <a:prstGeom prst="rect">
            <a:avLst/>
          </a:prstGeom>
          <a:noFill/>
        </p:spPr>
        <p:txBody>
          <a:bodyPr wrap="square" rtlCol="0">
            <a:spAutoFit/>
          </a:bodyPr>
          <a:lstStyle/>
          <a:p>
            <a:pPr marL="342900" indent="-342900">
              <a:lnSpc>
                <a:spcPct val="200000"/>
              </a:lnSpc>
              <a:spcBef>
                <a:spcPts val="1000"/>
              </a:spcBef>
              <a:buFont typeface="+mj-lt"/>
              <a:buAutoNum type="arabicPeriod"/>
              <a:defRPr/>
            </a:pPr>
            <a:r>
              <a:rPr lang="en-US" sz="2000" dirty="0"/>
              <a:t>In interpretation, the researcher is interested in exploring the </a:t>
            </a:r>
            <a:r>
              <a:rPr lang="en-US" sz="2000" dirty="0">
                <a:solidFill>
                  <a:srgbClr val="FF0000"/>
                </a:solidFill>
              </a:rPr>
              <a:t>reasons or causes of certain behavior or event occurrence.</a:t>
            </a:r>
          </a:p>
          <a:p>
            <a:pPr marL="342900" indent="-342900">
              <a:lnSpc>
                <a:spcPct val="200000"/>
              </a:lnSpc>
              <a:spcBef>
                <a:spcPts val="1000"/>
              </a:spcBef>
              <a:buFont typeface="+mj-lt"/>
              <a:buAutoNum type="arabicPeriod"/>
              <a:defRPr/>
            </a:pPr>
            <a:r>
              <a:rPr lang="en-US" sz="2000" dirty="0"/>
              <a:t> It involves </a:t>
            </a:r>
            <a:r>
              <a:rPr lang="en-US" sz="2000" dirty="0">
                <a:solidFill>
                  <a:srgbClr val="FF0000"/>
                </a:solidFill>
              </a:rPr>
              <a:t>understanding the cause–and–effect relationship </a:t>
            </a:r>
            <a:r>
              <a:rPr lang="en-US" sz="2000" dirty="0"/>
              <a:t>between phenomena. Attempts have been made to answer the </a:t>
            </a:r>
            <a:r>
              <a:rPr lang="en-GB" sz="2000" b="1" dirty="0">
                <a:solidFill>
                  <a:srgbClr val="FF0000"/>
                </a:solidFill>
              </a:rPr>
              <a:t>question “why?”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spd="slow" p14:dur="1200" advTm="45103">
        <p14:prism/>
      </p:transition>
    </mc:Choice>
    <mc:Fallback xmlns="">
      <p:transition spd="slow" advTm="45103">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Prediction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79070" y="1756985"/>
            <a:ext cx="6747126" cy="2468368"/>
          </a:xfrm>
          <a:prstGeom prst="rect">
            <a:avLst/>
          </a:prstGeom>
          <a:noFill/>
        </p:spPr>
        <p:txBody>
          <a:bodyPr wrap="square" rtlCol="0">
            <a:spAutoFit/>
          </a:bodyPr>
          <a:lstStyle/>
          <a:p>
            <a:pPr marL="457200" indent="-457200" algn="l">
              <a:lnSpc>
                <a:spcPct val="200000"/>
              </a:lnSpc>
              <a:buFont typeface="+mj-lt"/>
              <a:buAutoNum type="arabicPeriod"/>
            </a:pPr>
            <a:r>
              <a:rPr lang="en-US" sz="2000" dirty="0"/>
              <a:t>In research, generalization is made to explain the past and</a:t>
            </a:r>
            <a:r>
              <a:rPr lang="en-US" sz="2000" dirty="0">
                <a:solidFill>
                  <a:srgbClr val="FF0000"/>
                </a:solidFill>
              </a:rPr>
              <a:t> predict what will happen in the future</a:t>
            </a:r>
            <a:r>
              <a:rPr lang="en-US" sz="2000" dirty="0"/>
              <a:t>. </a:t>
            </a:r>
          </a:p>
          <a:p>
            <a:pPr marL="457200" indent="-457200" algn="l">
              <a:lnSpc>
                <a:spcPct val="200000"/>
              </a:lnSpc>
              <a:buFont typeface="+mj-lt"/>
              <a:buAutoNum type="arabicPeriod"/>
            </a:pPr>
            <a:r>
              <a:rPr lang="en-US" sz="2000" dirty="0"/>
              <a:t>A widely based conceptual framework or </a:t>
            </a:r>
            <a:r>
              <a:rPr lang="en-US" sz="2000" dirty="0">
                <a:solidFill>
                  <a:srgbClr val="FF0000"/>
                </a:solidFill>
              </a:rPr>
              <a:t>theory will be </a:t>
            </a:r>
            <a:r>
              <a:rPr lang="en-US" sz="2000" dirty="0"/>
              <a:t>used to make predictions about the variable of interest.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4="http://schemas.microsoft.com/office/powerpoint/2010/main">
    <mc:Choice Requires="p14">
      <p:transition spd="slow" p14:dur="1200" advTm="105707">
        <p14:prism/>
      </p:transition>
    </mc:Choice>
    <mc:Fallback xmlns="">
      <p:transition spd="slow" advTm="105707">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1220" y="247877"/>
            <a:ext cx="3689463" cy="833433"/>
          </a:xfrm>
          <a:prstGeom prst="rect">
            <a:avLst/>
          </a:prstGeom>
          <a:noFill/>
        </p:spPr>
        <p:txBody>
          <a:bodyPr wrap="square" rtlCol="0">
            <a:spAutoFit/>
          </a:bodyPr>
          <a:lstStyle/>
          <a:p>
            <a:pPr algn="ctr">
              <a:lnSpc>
                <a:spcPct val="200000"/>
              </a:lnSpc>
            </a:pPr>
            <a:r>
              <a:rPr lang="en-US" sz="2800" b="1" dirty="0">
                <a:solidFill>
                  <a:schemeClr val="bg1"/>
                </a:solidFill>
                <a:latin typeface="ArialMT"/>
              </a:rPr>
              <a:t>Validation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2017721"/>
            <a:ext cx="7003414" cy="2468368"/>
          </a:xfrm>
          <a:prstGeom prst="rect">
            <a:avLst/>
          </a:prstGeom>
          <a:noFill/>
        </p:spPr>
        <p:txBody>
          <a:bodyPr wrap="square" rtlCol="0">
            <a:spAutoFit/>
          </a:bodyPr>
          <a:lstStyle/>
          <a:p>
            <a:pPr>
              <a:lnSpc>
                <a:spcPct val="200000"/>
              </a:lnSpc>
              <a:spcBef>
                <a:spcPts val="1000"/>
              </a:spcBef>
              <a:defRPr/>
            </a:pPr>
            <a:r>
              <a:rPr lang="en-US" sz="2000" dirty="0"/>
              <a:t>Validation means that the researcher conducts his study on a topic previously studied by another </a:t>
            </a:r>
            <a:r>
              <a:rPr lang="en-US" sz="2000" dirty="0">
                <a:solidFill>
                  <a:srgbClr val="FF0000"/>
                </a:solidFill>
              </a:rPr>
              <a:t>researcher with a difference in the sample, application environment, method used, or time period.</a:t>
            </a:r>
            <a:endParaRPr lang="en-GB" sz="2000" dirty="0">
              <a:solidFill>
                <a:srgbClr val="FF000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350046"/>
      </p:ext>
    </p:extLst>
  </p:cSld>
  <p:clrMapOvr>
    <a:masterClrMapping/>
  </p:clrMapOvr>
  <mc:AlternateContent xmlns:mc="http://schemas.openxmlformats.org/markup-compatibility/2006" xmlns:p14="http://schemas.microsoft.com/office/powerpoint/2010/main">
    <mc:Choice Requires="p14">
      <p:transition spd="slow" p14:dur="1200" advTm="45103">
        <p14:prism/>
      </p:transition>
    </mc:Choice>
    <mc:Fallback xmlns="">
      <p:transition spd="slow" advTm="45103">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Control</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721702" cy="3699474"/>
          </a:xfrm>
          <a:prstGeom prst="rect">
            <a:avLst/>
          </a:prstGeom>
          <a:noFill/>
        </p:spPr>
        <p:txBody>
          <a:bodyPr wrap="square" rtlCol="0">
            <a:spAutoFit/>
          </a:bodyPr>
          <a:lstStyle/>
          <a:p>
            <a:pPr marL="457200" indent="-457200">
              <a:lnSpc>
                <a:spcPct val="200000"/>
              </a:lnSpc>
              <a:buFont typeface="+mj-lt"/>
              <a:buAutoNum type="arabicPeriod"/>
            </a:pPr>
            <a:r>
              <a:rPr lang="en-US" sz="2000" dirty="0"/>
              <a:t>Researchers are also interested in influencing or changing a particular event or condition for different purposes. Therefore, the description, interpretation, and or prediction of events that result from any research undertaking are not casual or without aim. </a:t>
            </a:r>
          </a:p>
          <a:p>
            <a:pPr marL="457200" indent="-457200">
              <a:lnSpc>
                <a:spcPct val="200000"/>
              </a:lnSpc>
              <a:buFont typeface="+mj-lt"/>
              <a:buAutoNum type="arabicPeriod"/>
            </a:pPr>
            <a:r>
              <a:rPr lang="en-US" sz="2000" dirty="0"/>
              <a:t>It is to explore and allow possibilities of control – to intervene and subsequently observe an expected result.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792" y="554566"/>
            <a:ext cx="3500207"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4="http://schemas.microsoft.com/office/powerpoint/2010/main">
    <mc:Choice Requires="p14">
      <p:transition spd="slow" p14:dur="1200" advTm="63655">
        <p14:prism/>
      </p:transition>
    </mc:Choice>
    <mc:Fallback xmlns="">
      <p:transition spd="slow" advTm="63655">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6CCEA8E1-A558-3072-5AE2-3D27954F9323}"/>
              </a:ext>
            </a:extLst>
          </p:cNvPr>
          <p:cNvSpPr txBox="1"/>
          <p:nvPr/>
        </p:nvSpPr>
        <p:spPr>
          <a:xfrm>
            <a:off x="3147602" y="194532"/>
            <a:ext cx="4488286" cy="939360"/>
          </a:xfrm>
          <a:prstGeom prst="rect">
            <a:avLst/>
          </a:prstGeom>
          <a:noFill/>
        </p:spPr>
        <p:txBody>
          <a:bodyPr wrap="square" rtlCol="0">
            <a:spAutoFit/>
          </a:bodyPr>
          <a:lstStyle/>
          <a:p>
            <a:pPr>
              <a:lnSpc>
                <a:spcPct val="200000"/>
              </a:lnSpc>
            </a:pPr>
            <a:r>
              <a:rPr lang="en-GB" sz="3200" b="1" dirty="0">
                <a:solidFill>
                  <a:schemeClr val="bg1"/>
                </a:solidFill>
                <a:cs typeface="Tajawal Medium" panose="00000600000000000000" pitchFamily="2" charset="-78"/>
              </a:rPr>
              <a:t>New Facts</a:t>
            </a:r>
          </a:p>
        </p:txBody>
      </p:sp>
      <p:sp>
        <p:nvSpPr>
          <p:cNvPr id="12" name="TextBox 11">
            <a:extLst>
              <a:ext uri="{FF2B5EF4-FFF2-40B4-BE49-F238E27FC236}">
                <a16:creationId xmlns:a16="http://schemas.microsoft.com/office/drawing/2014/main" id="{F69625C4-D93D-AD53-0F18-37D71DA3C910}"/>
              </a:ext>
            </a:extLst>
          </p:cNvPr>
          <p:cNvSpPr txBox="1"/>
          <p:nvPr/>
        </p:nvSpPr>
        <p:spPr>
          <a:xfrm>
            <a:off x="625943" y="1917266"/>
            <a:ext cx="7634148" cy="1237262"/>
          </a:xfrm>
          <a:prstGeom prst="rect">
            <a:avLst/>
          </a:prstGeom>
          <a:noFill/>
        </p:spPr>
        <p:txBody>
          <a:bodyPr wrap="square">
            <a:spAutoFit/>
          </a:bodyPr>
          <a:lstStyle/>
          <a:p>
            <a:pPr algn="ctr">
              <a:lnSpc>
                <a:spcPct val="200000"/>
              </a:lnSpc>
            </a:pPr>
            <a:r>
              <a:rPr lang="en-US" sz="2000" dirty="0"/>
              <a:t>One of the goals of scientific research is </a:t>
            </a:r>
            <a:r>
              <a:rPr lang="en-US" sz="2000" dirty="0">
                <a:solidFill>
                  <a:srgbClr val="FF0000"/>
                </a:solidFill>
              </a:rPr>
              <a:t>to add to the  knowledge </a:t>
            </a:r>
            <a:r>
              <a:rPr lang="en-US" sz="2000" dirty="0"/>
              <a:t>in a specific field</a:t>
            </a:r>
          </a:p>
        </p:txBody>
      </p:sp>
    </p:spTree>
    <p:extLst>
      <p:ext uri="{BB962C8B-B14F-4D97-AF65-F5344CB8AC3E}">
        <p14:creationId xmlns:p14="http://schemas.microsoft.com/office/powerpoint/2010/main" val="2197983150"/>
      </p:ext>
    </p:extLst>
  </p:cSld>
  <p:clrMapOvr>
    <a:masterClrMapping/>
  </p:clrMapOvr>
  <mc:AlternateContent xmlns:mc="http://schemas.openxmlformats.org/markup-compatibility/2006" xmlns:p14="http://schemas.microsoft.com/office/powerpoint/2010/main">
    <mc:Choice Requires="p14">
      <p:transition spd="slow" p14:dur="2000" advTm="105501"/>
    </mc:Choice>
    <mc:Fallback xmlns="">
      <p:transition spd="slow" advTm="105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6" cy="1096206"/>
          </a:xfrm>
          <a:prstGeom prst="rect">
            <a:avLst/>
          </a:prstGeom>
        </p:spPr>
      </p:pic>
      <p:pic>
        <p:nvPicPr>
          <p:cNvPr id="3" name="Picture 2"/>
          <p:cNvPicPr>
            <a:picLocks noChangeAspect="1"/>
          </p:cNvPicPr>
          <p:nvPr/>
        </p:nvPicPr>
        <p:blipFill>
          <a:blip r:embed="rId3"/>
          <a:stretch>
            <a:fillRect/>
          </a:stretch>
        </p:blipFill>
        <p:spPr>
          <a:xfrm>
            <a:off x="2440788" y="5949244"/>
            <a:ext cx="9902230"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2" cy="1610200"/>
          </a:xfrm>
          <a:prstGeom prst="rect">
            <a:avLst/>
          </a:prstGeom>
        </p:spPr>
      </p:pic>
      <p:sp>
        <p:nvSpPr>
          <p:cNvPr id="7" name="TextBox 6"/>
          <p:cNvSpPr txBox="1"/>
          <p:nvPr/>
        </p:nvSpPr>
        <p:spPr>
          <a:xfrm>
            <a:off x="2367946" y="550891"/>
            <a:ext cx="7184238" cy="954107"/>
          </a:xfrm>
          <a:prstGeom prst="rect">
            <a:avLst/>
          </a:prstGeom>
          <a:noFill/>
        </p:spPr>
        <p:txBody>
          <a:bodyPr wrap="square" rtlCol="0">
            <a:spAutoFit/>
          </a:bodyPr>
          <a:lstStyle/>
          <a:p>
            <a:r>
              <a:rPr lang="en-US" sz="2800" b="1" dirty="0">
                <a:solidFill>
                  <a:schemeClr val="bg1"/>
                </a:solidFill>
                <a:latin typeface="ArialMT"/>
              </a:rPr>
              <a:t>C</a:t>
            </a:r>
            <a:r>
              <a:rPr lang="en-US" sz="2800" b="1" i="0" u="none" strike="noStrike" baseline="0" dirty="0">
                <a:solidFill>
                  <a:schemeClr val="bg1"/>
                </a:solidFill>
                <a:latin typeface="ArialMT"/>
              </a:rPr>
              <a:t>haracteristics of the Scientific research </a:t>
            </a:r>
            <a:endParaRPr lang="en-GB" sz="2800" b="1" dirty="0">
              <a:solidFill>
                <a:schemeClr val="bg1"/>
              </a:solidFill>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30614" y="236724"/>
            <a:ext cx="1589318"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3" name="Rectangle 10">
            <a:extLst>
              <a:ext uri="{FF2B5EF4-FFF2-40B4-BE49-F238E27FC236}">
                <a16:creationId xmlns:a16="http://schemas.microsoft.com/office/drawing/2014/main" id="{5D52A63B-6B5F-55AC-EFB6-CC6A569FDE8F}"/>
              </a:ext>
            </a:extLst>
          </p:cNvPr>
          <p:cNvSpPr>
            <a:spLocks noChangeArrowheads="1"/>
          </p:cNvSpPr>
          <p:nvPr/>
        </p:nvSpPr>
        <p:spPr bwMode="auto">
          <a:xfrm>
            <a:off x="3937387" y="3377273"/>
            <a:ext cx="36734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b="1" i="1" dirty="0">
                <a:solidFill>
                  <a:schemeClr val="accent2">
                    <a:lumMod val="50000"/>
                  </a:schemeClr>
                </a:solidFill>
                <a:latin typeface="Times New Roman" panose="02020603050405020304" pitchFamily="18" charset="0"/>
                <a:cs typeface="Times New Roman" panose="02020603050405020304" pitchFamily="18" charset="0"/>
              </a:rPr>
              <a:t>Characteristics</a:t>
            </a:r>
            <a:endParaRPr lang="fr-FR" altLang="en-US" b="1" i="1" dirty="0">
              <a:solidFill>
                <a:schemeClr val="accent2">
                  <a:lumMod val="50000"/>
                </a:schemeClr>
              </a:solidFill>
              <a:latin typeface="Times New Roman" panose="02020603050405020304" pitchFamily="18" charset="0"/>
              <a:cs typeface="Times New Roman" panose="02020603050405020304" pitchFamily="18" charset="0"/>
            </a:endParaRPr>
          </a:p>
        </p:txBody>
      </p:sp>
      <p:grpSp>
        <p:nvGrpSpPr>
          <p:cNvPr id="48" name="Group 47">
            <a:extLst>
              <a:ext uri="{FF2B5EF4-FFF2-40B4-BE49-F238E27FC236}">
                <a16:creationId xmlns:a16="http://schemas.microsoft.com/office/drawing/2014/main" id="{7EF34394-4542-B12F-3C4C-E9387A20E43D}"/>
              </a:ext>
            </a:extLst>
          </p:cNvPr>
          <p:cNvGrpSpPr/>
          <p:nvPr/>
        </p:nvGrpSpPr>
        <p:grpSpPr>
          <a:xfrm>
            <a:off x="1719932" y="2055889"/>
            <a:ext cx="8231820" cy="3336727"/>
            <a:chOff x="1719932" y="2055889"/>
            <a:chExt cx="8231820" cy="3336727"/>
          </a:xfrm>
          <a:scene3d>
            <a:camera prst="orthographicFront">
              <a:rot lat="0" lon="0" rev="0"/>
            </a:camera>
            <a:lightRig rig="contrasting" dir="t">
              <a:rot lat="0" lon="0" rev="1500000"/>
            </a:lightRig>
          </a:scene3d>
        </p:grpSpPr>
        <p:grpSp>
          <p:nvGrpSpPr>
            <p:cNvPr id="14" name="Google Shape;9032;p70">
              <a:extLst>
                <a:ext uri="{FF2B5EF4-FFF2-40B4-BE49-F238E27FC236}">
                  <a16:creationId xmlns:a16="http://schemas.microsoft.com/office/drawing/2014/main" id="{4B35794A-B2AA-7EC3-CE73-141F2B664695}"/>
                </a:ext>
              </a:extLst>
            </p:cNvPr>
            <p:cNvGrpSpPr/>
            <p:nvPr/>
          </p:nvGrpSpPr>
          <p:grpSpPr>
            <a:xfrm>
              <a:off x="1719932" y="2055889"/>
              <a:ext cx="8231820" cy="3336727"/>
              <a:chOff x="2559249" y="2069323"/>
              <a:chExt cx="685566" cy="685634"/>
            </a:xfrm>
          </p:grpSpPr>
          <p:sp>
            <p:nvSpPr>
              <p:cNvPr id="19" name="Google Shape;9033;p70">
                <a:extLst>
                  <a:ext uri="{FF2B5EF4-FFF2-40B4-BE49-F238E27FC236}">
                    <a16:creationId xmlns:a16="http://schemas.microsoft.com/office/drawing/2014/main" id="{4A401AE9-9CDB-64B7-4257-79AF82206508}"/>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34;p70">
                <a:extLst>
                  <a:ext uri="{FF2B5EF4-FFF2-40B4-BE49-F238E27FC236}">
                    <a16:creationId xmlns:a16="http://schemas.microsoft.com/office/drawing/2014/main" id="{8608373A-9BA6-15F9-877D-719B76369133}"/>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035;p70">
                <a:extLst>
                  <a:ext uri="{FF2B5EF4-FFF2-40B4-BE49-F238E27FC236}">
                    <a16:creationId xmlns:a16="http://schemas.microsoft.com/office/drawing/2014/main" id="{715329A0-4F5D-22E1-7D43-62E46ADF1CDC}"/>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036;p70">
                <a:extLst>
                  <a:ext uri="{FF2B5EF4-FFF2-40B4-BE49-F238E27FC236}">
                    <a16:creationId xmlns:a16="http://schemas.microsoft.com/office/drawing/2014/main" id="{09D4E21C-D062-9520-58C5-A2B62874CCCA}"/>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9037;p70">
                <a:extLst>
                  <a:ext uri="{FF2B5EF4-FFF2-40B4-BE49-F238E27FC236}">
                    <a16:creationId xmlns:a16="http://schemas.microsoft.com/office/drawing/2014/main" id="{DE6295EC-7914-0484-BDFD-0EF1F82C2F1E}"/>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38;p70">
                <a:extLst>
                  <a:ext uri="{FF2B5EF4-FFF2-40B4-BE49-F238E27FC236}">
                    <a16:creationId xmlns:a16="http://schemas.microsoft.com/office/drawing/2014/main" id="{DFB3D39B-302A-8C68-6AC2-2262BD19F5AC}"/>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39;p70">
                <a:extLst>
                  <a:ext uri="{FF2B5EF4-FFF2-40B4-BE49-F238E27FC236}">
                    <a16:creationId xmlns:a16="http://schemas.microsoft.com/office/drawing/2014/main" id="{6A964545-18C9-B376-104D-02901C9C1550}"/>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040;p70">
                <a:extLst>
                  <a:ext uri="{FF2B5EF4-FFF2-40B4-BE49-F238E27FC236}">
                    <a16:creationId xmlns:a16="http://schemas.microsoft.com/office/drawing/2014/main" id="{0506591D-1A19-086B-6033-B43604460E06}"/>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041;p70">
                <a:extLst>
                  <a:ext uri="{FF2B5EF4-FFF2-40B4-BE49-F238E27FC236}">
                    <a16:creationId xmlns:a16="http://schemas.microsoft.com/office/drawing/2014/main" id="{142031B8-4E6B-D7E1-39CB-32654EB4F203}"/>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9042;p70">
                <a:extLst>
                  <a:ext uri="{FF2B5EF4-FFF2-40B4-BE49-F238E27FC236}">
                    <a16:creationId xmlns:a16="http://schemas.microsoft.com/office/drawing/2014/main" id="{E0416606-FA07-4621-962B-1747ED0E524B}"/>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043;p70">
                <a:extLst>
                  <a:ext uri="{FF2B5EF4-FFF2-40B4-BE49-F238E27FC236}">
                    <a16:creationId xmlns:a16="http://schemas.microsoft.com/office/drawing/2014/main" id="{69EE08F8-817C-FDEE-C2C7-AA547C7AB075}"/>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044;p70">
                <a:extLst>
                  <a:ext uri="{FF2B5EF4-FFF2-40B4-BE49-F238E27FC236}">
                    <a16:creationId xmlns:a16="http://schemas.microsoft.com/office/drawing/2014/main" id="{02962BB0-BDA7-518D-E9A9-7671F010677C}"/>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045;p70">
                <a:extLst>
                  <a:ext uri="{FF2B5EF4-FFF2-40B4-BE49-F238E27FC236}">
                    <a16:creationId xmlns:a16="http://schemas.microsoft.com/office/drawing/2014/main" id="{BBF5AF89-2A63-D27F-F394-C0036376F89A}"/>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TextBox 34">
              <a:extLst>
                <a:ext uri="{FF2B5EF4-FFF2-40B4-BE49-F238E27FC236}">
                  <a16:creationId xmlns:a16="http://schemas.microsoft.com/office/drawing/2014/main" id="{85ACBD99-C516-29D2-8E6C-F2DA9B9E34D3}"/>
                </a:ext>
              </a:extLst>
            </p:cNvPr>
            <p:cNvSpPr txBox="1"/>
            <p:nvPr/>
          </p:nvSpPr>
          <p:spPr>
            <a:xfrm>
              <a:off x="5942983" y="2354126"/>
              <a:ext cx="1982002"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solidFill>
                    <a:schemeClr val="tx1"/>
                  </a:solidFill>
                  <a:latin typeface="ArialMT"/>
                  <a:cs typeface="Times New Roman" pitchFamily="18" charset="0"/>
                </a:rPr>
                <a:t>Purposeful</a:t>
              </a:r>
              <a:endParaRPr lang="ar-SA" b="1" dirty="0">
                <a:solidFill>
                  <a:schemeClr val="tx1"/>
                </a:solidFill>
                <a:latin typeface="Times New Roman" pitchFamily="18" charset="0"/>
                <a:cs typeface="Times New Roman" pitchFamily="18" charset="0"/>
              </a:endParaRPr>
            </a:p>
          </p:txBody>
        </p:sp>
        <p:sp>
          <p:nvSpPr>
            <p:cNvPr id="37" name="TextBox 36">
              <a:extLst>
                <a:ext uri="{FF2B5EF4-FFF2-40B4-BE49-F238E27FC236}">
                  <a16:creationId xmlns:a16="http://schemas.microsoft.com/office/drawing/2014/main" id="{BD264BC1-184A-59A0-97F4-FFBC84903932}"/>
                </a:ext>
              </a:extLst>
            </p:cNvPr>
            <p:cNvSpPr txBox="1"/>
            <p:nvPr/>
          </p:nvSpPr>
          <p:spPr>
            <a:xfrm>
              <a:off x="8146942" y="3278810"/>
              <a:ext cx="1784700"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GB" sz="2000" b="1" dirty="0">
                  <a:solidFill>
                    <a:schemeClr val="tx1"/>
                  </a:solidFill>
                  <a:latin typeface="ArialMT"/>
                  <a:cs typeface="Times New Roman" pitchFamily="18" charset="0"/>
                </a:rPr>
                <a:t>Precision</a:t>
              </a:r>
              <a:endParaRPr lang="ar-SA" sz="2000" b="1" dirty="0">
                <a:solidFill>
                  <a:schemeClr val="tx1"/>
                </a:solidFill>
                <a:latin typeface="Times New Roman" pitchFamily="18" charset="0"/>
                <a:cs typeface="Times New Roman" pitchFamily="18" charset="0"/>
              </a:endParaRPr>
            </a:p>
          </p:txBody>
        </p:sp>
        <p:sp>
          <p:nvSpPr>
            <p:cNvPr id="39" name="TextBox 38">
              <a:extLst>
                <a:ext uri="{FF2B5EF4-FFF2-40B4-BE49-F238E27FC236}">
                  <a16:creationId xmlns:a16="http://schemas.microsoft.com/office/drawing/2014/main" id="{B887AA36-1A67-5FF9-F552-22F230F0C674}"/>
                </a:ext>
              </a:extLst>
            </p:cNvPr>
            <p:cNvSpPr txBox="1"/>
            <p:nvPr/>
          </p:nvSpPr>
          <p:spPr>
            <a:xfrm>
              <a:off x="6915705" y="4558340"/>
              <a:ext cx="1608653"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Testability</a:t>
              </a:r>
              <a:endParaRPr lang="fr-FR" sz="2000" b="1" dirty="0">
                <a:latin typeface="ArialMT"/>
              </a:endParaRPr>
            </a:p>
          </p:txBody>
        </p:sp>
        <p:sp>
          <p:nvSpPr>
            <p:cNvPr id="43" name="TextBox 42">
              <a:extLst>
                <a:ext uri="{FF2B5EF4-FFF2-40B4-BE49-F238E27FC236}">
                  <a16:creationId xmlns:a16="http://schemas.microsoft.com/office/drawing/2014/main" id="{38E09255-8BBB-5157-8A0C-302AE4C51B62}"/>
                </a:ext>
              </a:extLst>
            </p:cNvPr>
            <p:cNvSpPr txBox="1"/>
            <p:nvPr/>
          </p:nvSpPr>
          <p:spPr>
            <a:xfrm>
              <a:off x="3242301" y="2544964"/>
              <a:ext cx="153388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Organized</a:t>
              </a:r>
              <a:endParaRPr lang="fr-FR" sz="2000" b="1" dirty="0">
                <a:latin typeface="ArialMT"/>
              </a:endParaRPr>
            </a:p>
          </p:txBody>
        </p:sp>
        <p:sp>
          <p:nvSpPr>
            <p:cNvPr id="45" name="TextBox 44">
              <a:extLst>
                <a:ext uri="{FF2B5EF4-FFF2-40B4-BE49-F238E27FC236}">
                  <a16:creationId xmlns:a16="http://schemas.microsoft.com/office/drawing/2014/main" id="{5D9A3BFA-3813-4001-D58B-3986D778E41C}"/>
                </a:ext>
              </a:extLst>
            </p:cNvPr>
            <p:cNvSpPr txBox="1"/>
            <p:nvPr/>
          </p:nvSpPr>
          <p:spPr>
            <a:xfrm>
              <a:off x="1920075" y="3592716"/>
              <a:ext cx="155097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eaLnBrk="1" hangingPunct="1">
                <a:defRPr/>
              </a:pPr>
              <a:r>
                <a:rPr lang="en-US" sz="2000" b="1" dirty="0">
                  <a:solidFill>
                    <a:schemeClr val="tx1"/>
                  </a:solidFill>
                  <a:latin typeface="ArialMT"/>
                </a:rPr>
                <a:t>O</a:t>
              </a:r>
              <a:r>
                <a:rPr lang="en-US" sz="2000" b="1" i="0" u="none" strike="noStrike" baseline="0" dirty="0">
                  <a:solidFill>
                    <a:schemeClr val="tx1"/>
                  </a:solidFill>
                  <a:latin typeface="ArialMT"/>
                </a:rPr>
                <a:t>bjectivity</a:t>
              </a:r>
              <a:endParaRPr lang="fr-FR" b="1" dirty="0">
                <a:solidFill>
                  <a:schemeClr val="tx1"/>
                </a:solidFill>
                <a:latin typeface="Times New Roman" pitchFamily="18" charset="0"/>
                <a:cs typeface="Times New Roman" pitchFamily="18" charset="0"/>
              </a:endParaRPr>
            </a:p>
          </p:txBody>
        </p:sp>
        <p:sp>
          <p:nvSpPr>
            <p:cNvPr id="47" name="TextBox 46">
              <a:extLst>
                <a:ext uri="{FF2B5EF4-FFF2-40B4-BE49-F238E27FC236}">
                  <a16:creationId xmlns:a16="http://schemas.microsoft.com/office/drawing/2014/main" id="{4B9009B6-EBA7-7749-1D68-B8E29A03D9DD}"/>
                </a:ext>
              </a:extLst>
            </p:cNvPr>
            <p:cNvSpPr txBox="1"/>
            <p:nvPr/>
          </p:nvSpPr>
          <p:spPr>
            <a:xfrm>
              <a:off x="3469032" y="4667776"/>
              <a:ext cx="2257717"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Generalizability</a:t>
              </a:r>
              <a:endParaRPr lang="fr-FR" sz="2000" b="1" dirty="0">
                <a:latin typeface="ArialMT"/>
              </a:endParaRPr>
            </a:p>
          </p:txBody>
        </p:sp>
      </p:grpSp>
    </p:spTree>
    <p:extLst>
      <p:ext uri="{BB962C8B-B14F-4D97-AF65-F5344CB8AC3E}">
        <p14:creationId xmlns:p14="http://schemas.microsoft.com/office/powerpoint/2010/main" val="4196889927"/>
      </p:ext>
    </p:extLst>
  </p:cSld>
  <p:clrMapOvr>
    <a:masterClrMapping/>
  </p:clrMapOvr>
  <mc:AlternateContent xmlns:mc="http://schemas.openxmlformats.org/markup-compatibility/2006" xmlns:p14="http://schemas.microsoft.com/office/powerpoint/2010/main">
    <mc:Choice Requires="p14">
      <p:transition spd="slow" p14:dur="2000" advTm="129186"/>
    </mc:Choice>
    <mc:Fallback xmlns="">
      <p:transition spd="slow" advTm="1291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arn(outVertical)">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heel(1)">
                                      <p:cBhvr>
                                        <p:cTn id="12" dur="2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6CCEA8E1-A558-3072-5AE2-3D27954F9323}"/>
              </a:ext>
            </a:extLst>
          </p:cNvPr>
          <p:cNvSpPr txBox="1"/>
          <p:nvPr/>
        </p:nvSpPr>
        <p:spPr>
          <a:xfrm>
            <a:off x="2512027" y="297060"/>
            <a:ext cx="4488286" cy="833433"/>
          </a:xfrm>
          <a:prstGeom prst="rect">
            <a:avLst/>
          </a:prstGeom>
          <a:noFill/>
        </p:spPr>
        <p:txBody>
          <a:bodyPr wrap="square" rtlCol="0">
            <a:spAutoFit/>
          </a:bodyPr>
          <a:lstStyle/>
          <a:p>
            <a:pPr>
              <a:lnSpc>
                <a:spcPct val="200000"/>
              </a:lnSpc>
            </a:pPr>
            <a:r>
              <a:rPr lang="en-GB" sz="2800" dirty="0">
                <a:solidFill>
                  <a:schemeClr val="bg1"/>
                </a:solidFill>
                <a:cs typeface="Tajawal Medium" panose="00000600000000000000" pitchFamily="2" charset="-78"/>
              </a:rPr>
              <a:t>Goals of Scientific Research</a:t>
            </a:r>
          </a:p>
        </p:txBody>
      </p:sp>
      <p:sp>
        <p:nvSpPr>
          <p:cNvPr id="12" name="TextBox 11">
            <a:extLst>
              <a:ext uri="{FF2B5EF4-FFF2-40B4-BE49-F238E27FC236}">
                <a16:creationId xmlns:a16="http://schemas.microsoft.com/office/drawing/2014/main" id="{F69625C4-D93D-AD53-0F18-37D71DA3C910}"/>
              </a:ext>
            </a:extLst>
          </p:cNvPr>
          <p:cNvSpPr txBox="1"/>
          <p:nvPr/>
        </p:nvSpPr>
        <p:spPr>
          <a:xfrm>
            <a:off x="625943" y="1917266"/>
            <a:ext cx="7634148" cy="3083921"/>
          </a:xfrm>
          <a:prstGeom prst="rect">
            <a:avLst/>
          </a:prstGeom>
          <a:noFill/>
        </p:spPr>
        <p:txBody>
          <a:bodyPr wrap="square">
            <a:spAutoFit/>
          </a:bodyPr>
          <a:lstStyle/>
          <a:p>
            <a:pPr>
              <a:lnSpc>
                <a:spcPct val="200000"/>
              </a:lnSpc>
            </a:pPr>
            <a:r>
              <a:rPr lang="en-US" sz="2000" b="1" dirty="0"/>
              <a:t>The importance of scientific research in the fields of administrative sciences stems from a number of elements that can be summarized as follows:</a:t>
            </a:r>
          </a:p>
          <a:p>
            <a:pPr>
              <a:lnSpc>
                <a:spcPct val="200000"/>
              </a:lnSpc>
            </a:pPr>
            <a:r>
              <a:rPr lang="en-US" sz="2000" dirty="0">
                <a:solidFill>
                  <a:srgbClr val="FF0000"/>
                </a:solidFill>
              </a:rPr>
              <a:t>- Assisting decision-makers in administrative institutions</a:t>
            </a:r>
          </a:p>
          <a:p>
            <a:pPr>
              <a:lnSpc>
                <a:spcPct val="200000"/>
              </a:lnSpc>
            </a:pPr>
            <a:r>
              <a:rPr lang="en-US" sz="2000" dirty="0"/>
              <a:t>- Strengthening the competitive capabilities of business organizations</a:t>
            </a:r>
          </a:p>
        </p:txBody>
      </p:sp>
    </p:spTree>
    <p:extLst>
      <p:ext uri="{BB962C8B-B14F-4D97-AF65-F5344CB8AC3E}">
        <p14:creationId xmlns:p14="http://schemas.microsoft.com/office/powerpoint/2010/main" val="1875821670"/>
      </p:ext>
    </p:extLst>
  </p:cSld>
  <p:clrMapOvr>
    <a:masterClrMapping/>
  </p:clrMapOvr>
  <mc:AlternateContent xmlns:mc="http://schemas.openxmlformats.org/markup-compatibility/2006" xmlns:p14="http://schemas.microsoft.com/office/powerpoint/2010/main">
    <mc:Choice Requires="p14">
      <p:transition spd="slow" p14:dur="2000" advTm="43550"/>
    </mc:Choice>
    <mc:Fallback xmlns="">
      <p:transition spd="slow" advTm="435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 calcmode="lin" valueType="num">
                                      <p:cBhvr additive="base">
                                        <p:cTn id="12" dur="500" fill="hold"/>
                                        <p:tgtEl>
                                          <p:spTgt spid="12">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2">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 calcmode="lin" valueType="num">
                                      <p:cBhvr additive="base">
                                        <p:cTn id="17" dur="500" fill="hold"/>
                                        <p:tgtEl>
                                          <p:spTgt spid="12">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6CCEA8E1-A558-3072-5AE2-3D27954F9323}"/>
              </a:ext>
            </a:extLst>
          </p:cNvPr>
          <p:cNvSpPr txBox="1"/>
          <p:nvPr/>
        </p:nvSpPr>
        <p:spPr>
          <a:xfrm>
            <a:off x="2512027" y="297060"/>
            <a:ext cx="4488286" cy="833433"/>
          </a:xfrm>
          <a:prstGeom prst="rect">
            <a:avLst/>
          </a:prstGeom>
          <a:noFill/>
        </p:spPr>
        <p:txBody>
          <a:bodyPr wrap="square" rtlCol="0">
            <a:spAutoFit/>
          </a:bodyPr>
          <a:lstStyle/>
          <a:p>
            <a:pPr>
              <a:lnSpc>
                <a:spcPct val="200000"/>
              </a:lnSpc>
            </a:pPr>
            <a:r>
              <a:rPr lang="en-GB" sz="2800" dirty="0">
                <a:solidFill>
                  <a:schemeClr val="bg1"/>
                </a:solidFill>
                <a:cs typeface="Tajawal Medium" panose="00000600000000000000" pitchFamily="2" charset="-78"/>
              </a:rPr>
              <a:t>Goals of Scientific Research</a:t>
            </a:r>
          </a:p>
        </p:txBody>
      </p:sp>
      <p:sp>
        <p:nvSpPr>
          <p:cNvPr id="12" name="TextBox 11">
            <a:extLst>
              <a:ext uri="{FF2B5EF4-FFF2-40B4-BE49-F238E27FC236}">
                <a16:creationId xmlns:a16="http://schemas.microsoft.com/office/drawing/2014/main" id="{F69625C4-D93D-AD53-0F18-37D71DA3C910}"/>
              </a:ext>
            </a:extLst>
          </p:cNvPr>
          <p:cNvSpPr txBox="1"/>
          <p:nvPr/>
        </p:nvSpPr>
        <p:spPr>
          <a:xfrm>
            <a:off x="1310000" y="1917266"/>
            <a:ext cx="7170612" cy="2468368"/>
          </a:xfrm>
          <a:prstGeom prst="rect">
            <a:avLst/>
          </a:prstGeom>
          <a:noFill/>
        </p:spPr>
        <p:txBody>
          <a:bodyPr wrap="square">
            <a:spAutoFit/>
          </a:bodyPr>
          <a:lstStyle/>
          <a:p>
            <a:pPr>
              <a:lnSpc>
                <a:spcPct val="200000"/>
              </a:lnSpc>
            </a:pPr>
            <a:r>
              <a:rPr lang="en-US" sz="2000" dirty="0"/>
              <a:t>- Keeping track of the rapid developments in production methods </a:t>
            </a:r>
          </a:p>
          <a:p>
            <a:pPr>
              <a:lnSpc>
                <a:spcPct val="200000"/>
              </a:lnSpc>
            </a:pPr>
            <a:r>
              <a:rPr lang="en-US" sz="2000" dirty="0"/>
              <a:t>- </a:t>
            </a:r>
            <a:r>
              <a:rPr lang="en-US" sz="2000" dirty="0">
                <a:solidFill>
                  <a:srgbClr val="FF0000"/>
                </a:solidFill>
              </a:rPr>
              <a:t>Analyze problems and identify their causes</a:t>
            </a:r>
          </a:p>
          <a:p>
            <a:pPr>
              <a:lnSpc>
                <a:spcPct val="200000"/>
              </a:lnSpc>
            </a:pPr>
            <a:r>
              <a:rPr lang="en-US" sz="2000" dirty="0">
                <a:solidFill>
                  <a:srgbClr val="FF0000"/>
                </a:solidFill>
              </a:rPr>
              <a:t>- Predicting the course of events in the future</a:t>
            </a:r>
          </a:p>
          <a:p>
            <a:pPr>
              <a:lnSpc>
                <a:spcPct val="200000"/>
              </a:lnSpc>
            </a:pPr>
            <a:r>
              <a:rPr lang="en-US" sz="2000" dirty="0"/>
              <a:t>- Reaching the optimum production mix</a:t>
            </a:r>
          </a:p>
        </p:txBody>
      </p:sp>
    </p:spTree>
    <p:extLst>
      <p:ext uri="{BB962C8B-B14F-4D97-AF65-F5344CB8AC3E}">
        <p14:creationId xmlns:p14="http://schemas.microsoft.com/office/powerpoint/2010/main" val="4048769207"/>
      </p:ext>
    </p:extLst>
  </p:cSld>
  <p:clrMapOvr>
    <a:masterClrMapping/>
  </p:clrMapOvr>
  <mc:AlternateContent xmlns:mc="http://schemas.openxmlformats.org/markup-compatibility/2006" xmlns:p14="http://schemas.microsoft.com/office/powerpoint/2010/main">
    <mc:Choice Requires="p14">
      <p:transition spd="slow" p14:dur="2000" advTm="52026"/>
    </mc:Choice>
    <mc:Fallback xmlns="">
      <p:transition spd="slow" advTm="520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100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8" dur="10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6" fill="hold" grpId="0" nodeType="after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 calcmode="lin" valueType="num">
                                      <p:cBhvr additive="base">
                                        <p:cTn id="12" dur="1000" fill="hold"/>
                                        <p:tgtEl>
                                          <p:spTgt spid="12">
                                            <p:txEl>
                                              <p:pRg st="1" end="1"/>
                                            </p:txEl>
                                          </p:spTgt>
                                        </p:tgtEl>
                                        <p:attrNameLst>
                                          <p:attrName>ppt_x</p:attrName>
                                        </p:attrNameLst>
                                      </p:cBhvr>
                                      <p:tavLst>
                                        <p:tav tm="0">
                                          <p:val>
                                            <p:strVal val="1+#ppt_w/2"/>
                                          </p:val>
                                        </p:tav>
                                        <p:tav tm="100000">
                                          <p:val>
                                            <p:strVal val="#ppt_x"/>
                                          </p:val>
                                        </p:tav>
                                      </p:tavLst>
                                    </p:anim>
                                    <p:anim calcmode="lin" valueType="num">
                                      <p:cBhvr additive="base">
                                        <p:cTn id="13" dur="10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6" fill="hold" grpId="0" nodeType="after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 calcmode="lin" valueType="num">
                                      <p:cBhvr additive="base">
                                        <p:cTn id="17" dur="1000" fill="hold"/>
                                        <p:tgtEl>
                                          <p:spTgt spid="12">
                                            <p:txEl>
                                              <p:pRg st="2" end="2"/>
                                            </p:txEl>
                                          </p:spTgt>
                                        </p:tgtEl>
                                        <p:attrNameLst>
                                          <p:attrName>ppt_x</p:attrName>
                                        </p:attrNameLst>
                                      </p:cBhvr>
                                      <p:tavLst>
                                        <p:tav tm="0">
                                          <p:val>
                                            <p:strVal val="1+#ppt_w/2"/>
                                          </p:val>
                                        </p:tav>
                                        <p:tav tm="100000">
                                          <p:val>
                                            <p:strVal val="#ppt_x"/>
                                          </p:val>
                                        </p:tav>
                                      </p:tavLst>
                                    </p:anim>
                                    <p:anim calcmode="lin" valueType="num">
                                      <p:cBhvr additive="base">
                                        <p:cTn id="18" dur="10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 presetClass="entr" presetSubtype="6" fill="hold" grpId="0" nodeType="after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 calcmode="lin" valueType="num">
                                      <p:cBhvr additive="base">
                                        <p:cTn id="22" dur="1000" fill="hold"/>
                                        <p:tgtEl>
                                          <p:spTgt spid="12">
                                            <p:txEl>
                                              <p:pRg st="3" end="3"/>
                                            </p:txEl>
                                          </p:spTgt>
                                        </p:tgtEl>
                                        <p:attrNameLst>
                                          <p:attrName>ppt_x</p:attrName>
                                        </p:attrNameLst>
                                      </p:cBhvr>
                                      <p:tavLst>
                                        <p:tav tm="0">
                                          <p:val>
                                            <p:strVal val="1+#ppt_w/2"/>
                                          </p:val>
                                        </p:tav>
                                        <p:tav tm="100000">
                                          <p:val>
                                            <p:strVal val="#ppt_x"/>
                                          </p:val>
                                        </p:tav>
                                      </p:tavLst>
                                    </p:anim>
                                    <p:anim calcmode="lin" valueType="num">
                                      <p:cBhvr additive="base">
                                        <p:cTn id="23" dur="10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350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7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8E39782A-1987-9F7C-C8D4-36A812AA7089}"/>
              </a:ext>
            </a:extLst>
          </p:cNvPr>
          <p:cNvSpPr txBox="1"/>
          <p:nvPr/>
        </p:nvSpPr>
        <p:spPr>
          <a:xfrm>
            <a:off x="1458059" y="1807063"/>
            <a:ext cx="6230470" cy="3699474"/>
          </a:xfrm>
          <a:prstGeom prst="rect">
            <a:avLst/>
          </a:prstGeom>
          <a:noFill/>
        </p:spPr>
        <p:txBody>
          <a:bodyPr wrap="square">
            <a:spAutoFit/>
          </a:bodyPr>
          <a:lstStyle/>
          <a:p>
            <a:pPr>
              <a:lnSpc>
                <a:spcPct val="200000"/>
              </a:lnSpc>
            </a:pPr>
            <a:r>
              <a:rPr lang="en-US" sz="2000" dirty="0"/>
              <a:t>Scientific research in the field of administrative sciences faces multiple problems and difficulties that may affect the results that are reached. The most important problems and difficulties facing researchers in the field of administrative sciences can be explained in the following points:</a:t>
            </a: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55011"/>
    </mc:Choice>
    <mc:Fallback xmlns="">
      <p:transition spd="slow" advTm="550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5C31874-9D06-1BC4-0CB9-25BBF14E1829}"/>
              </a:ext>
            </a:extLst>
          </p:cNvPr>
          <p:cNvSpPr txBox="1"/>
          <p:nvPr/>
        </p:nvSpPr>
        <p:spPr>
          <a:xfrm>
            <a:off x="1727862" y="1610200"/>
            <a:ext cx="9397338" cy="3735959"/>
          </a:xfrm>
          <a:prstGeom prst="rect">
            <a:avLst/>
          </a:prstGeom>
          <a:noFill/>
        </p:spPr>
        <p:txBody>
          <a:bodyPr wrap="square">
            <a:spAutoFit/>
          </a:bodyPr>
          <a:lstStyle/>
          <a:p>
            <a:pPr marL="800100" lvl="1" indent="-342900" algn="just">
              <a:lnSpc>
                <a:spcPct val="150000"/>
              </a:lnSpc>
              <a:buFont typeface="+mj-lt"/>
              <a:buAutoNum type="arabicPeriod"/>
            </a:pPr>
            <a:r>
              <a:rPr lang="en-US" altLang="en-US" sz="2000" dirty="0"/>
              <a:t>Administrative phenomena are characterized by </a:t>
            </a:r>
            <a:r>
              <a:rPr lang="en-US" altLang="en-US" sz="2000" dirty="0">
                <a:solidFill>
                  <a:srgbClr val="FF0000"/>
                </a:solidFill>
              </a:rPr>
              <a:t>complexity</a:t>
            </a:r>
            <a:r>
              <a:rPr lang="en-US" altLang="en-US" sz="2000" dirty="0"/>
              <a:t> due to their relationship to human behavior, tendencies, and emotions, which makes obtaining high-resolution data difficult to achieve in many cases, which affects the accuracy of the results obtained.</a:t>
            </a:r>
          </a:p>
          <a:p>
            <a:pPr lvl="1" algn="just">
              <a:lnSpc>
                <a:spcPct val="150000"/>
              </a:lnSpc>
            </a:pPr>
            <a:endParaRPr lang="en-US" altLang="en-US" sz="2000" dirty="0"/>
          </a:p>
          <a:p>
            <a:pPr marL="914400" lvl="1" indent="-457200" algn="just">
              <a:lnSpc>
                <a:spcPct val="150000"/>
              </a:lnSpc>
              <a:buFont typeface="+mj-lt"/>
              <a:buAutoNum type="arabicPeriod" startAt="2"/>
            </a:pPr>
            <a:r>
              <a:rPr lang="en-US" altLang="en-US" sz="2000" dirty="0"/>
              <a:t>It may be difficult in some cases to choose a </a:t>
            </a:r>
            <a:r>
              <a:rPr lang="en-US" altLang="en-US" sz="2000" dirty="0">
                <a:solidFill>
                  <a:srgbClr val="FF0000"/>
                </a:solidFill>
              </a:rPr>
              <a:t>well-representative sample </a:t>
            </a:r>
            <a:r>
              <a:rPr lang="en-US" altLang="en-US" sz="2000" dirty="0"/>
              <a:t>of the study population that reflects all the characteristics of the study population, which affects the generalizability of the study results.</a:t>
            </a:r>
            <a:endParaRPr lang="ar-SA" altLang="en-US" sz="2000" dirty="0"/>
          </a:p>
        </p:txBody>
      </p:sp>
      <p:sp>
        <p:nvSpPr>
          <p:cNvPr id="11" name="TextBox 10">
            <a:extLst>
              <a:ext uri="{FF2B5EF4-FFF2-40B4-BE49-F238E27FC236}">
                <a16:creationId xmlns:a16="http://schemas.microsoft.com/office/drawing/2014/main" id="{4C5D8B7B-0380-8200-E9DB-AA78E5479787}"/>
              </a:ext>
            </a:extLst>
          </p:cNvPr>
          <p:cNvSpPr txBox="1"/>
          <p:nvPr/>
        </p:nvSpPr>
        <p:spPr>
          <a:xfrm>
            <a:off x="2650377" y="543490"/>
            <a:ext cx="507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7449236"/>
      </p:ext>
    </p:extLst>
  </p:cSld>
  <p:clrMapOvr>
    <a:masterClrMapping/>
  </p:clrMapOvr>
  <mc:AlternateContent xmlns:mc="http://schemas.openxmlformats.org/markup-compatibility/2006" xmlns:p14="http://schemas.microsoft.com/office/powerpoint/2010/main">
    <mc:Choice Requires="p14">
      <p:transition spd="slow" p14:dur="2000" advTm="60315"/>
    </mc:Choice>
    <mc:Fallback xmlns="">
      <p:transition spd="slow" advTm="60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heel(8)">
                                      <p:cBhvr>
                                        <p:cTn id="7" dur="2000"/>
                                        <p:tgtEl>
                                          <p:spTgt spid="10">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animEffect transition="in" filter="wheel(8)">
                                      <p:cBhvr>
                                        <p:cTn id="11" dur="20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5C31874-9D06-1BC4-0CB9-25BBF14E1829}"/>
              </a:ext>
            </a:extLst>
          </p:cNvPr>
          <p:cNvSpPr txBox="1"/>
          <p:nvPr/>
        </p:nvSpPr>
        <p:spPr>
          <a:xfrm>
            <a:off x="1727862" y="1637143"/>
            <a:ext cx="9603526" cy="3892732"/>
          </a:xfrm>
          <a:prstGeom prst="rect">
            <a:avLst/>
          </a:prstGeom>
          <a:noFill/>
        </p:spPr>
        <p:txBody>
          <a:bodyPr wrap="square">
            <a:spAutoFit/>
          </a:bodyPr>
          <a:lstStyle/>
          <a:p>
            <a:pPr marL="800100" lvl="1" indent="-342900" algn="just">
              <a:lnSpc>
                <a:spcPct val="200000"/>
              </a:lnSpc>
              <a:buFont typeface="+mj-lt"/>
              <a:buAutoNum type="arabicPeriod" startAt="3"/>
            </a:pPr>
            <a:r>
              <a:rPr lang="en-US" altLang="en-US" sz="1800" dirty="0"/>
              <a:t>In the case of research that is concerned with the attitudes of individuals and customers, the personal attitudes of the respondents may affect their answers to the questions raised, which may lead to the emergence of </a:t>
            </a:r>
            <a:r>
              <a:rPr lang="en-US" altLang="en-US" sz="1800" dirty="0">
                <a:solidFill>
                  <a:srgbClr val="FF0000"/>
                </a:solidFill>
              </a:rPr>
              <a:t>a problem of bias in the data </a:t>
            </a:r>
            <a:r>
              <a:rPr lang="en-US" altLang="en-US" sz="1800" dirty="0"/>
              <a:t>and thus negatively affect the results of the study.</a:t>
            </a:r>
          </a:p>
          <a:p>
            <a:pPr marL="800100" lvl="1" indent="-342900" algn="just">
              <a:lnSpc>
                <a:spcPct val="200000"/>
              </a:lnSpc>
              <a:buFont typeface="+mj-lt"/>
              <a:buAutoNum type="arabicPeriod" startAt="3"/>
            </a:pPr>
            <a:r>
              <a:rPr lang="en-US" altLang="en-US" sz="1800" dirty="0"/>
              <a:t>Some managers intervene in the research process</a:t>
            </a:r>
          </a:p>
          <a:p>
            <a:pPr marL="800100" lvl="1" indent="-342900" algn="just">
              <a:lnSpc>
                <a:spcPct val="200000"/>
              </a:lnSpc>
              <a:buFont typeface="+mj-lt"/>
              <a:buAutoNum type="arabicPeriod" startAt="3"/>
            </a:pPr>
            <a:r>
              <a:rPr lang="en-US" altLang="en-US" sz="1800" dirty="0"/>
              <a:t>Weak financial resources and resources for research</a:t>
            </a:r>
          </a:p>
          <a:p>
            <a:pPr marL="800100" lvl="1" indent="-342900" algn="just">
              <a:lnSpc>
                <a:spcPct val="200000"/>
              </a:lnSpc>
              <a:buFont typeface="+mj-lt"/>
              <a:buAutoNum type="arabicPeriod" startAt="3"/>
            </a:pPr>
            <a:r>
              <a:rPr lang="en-US" altLang="en-US" sz="1800" dirty="0"/>
              <a:t>Absence or deficiencies of databases</a:t>
            </a:r>
          </a:p>
        </p:txBody>
      </p:sp>
      <p:sp>
        <p:nvSpPr>
          <p:cNvPr id="11" name="TextBox 10">
            <a:extLst>
              <a:ext uri="{FF2B5EF4-FFF2-40B4-BE49-F238E27FC236}">
                <a16:creationId xmlns:a16="http://schemas.microsoft.com/office/drawing/2014/main" id="{4C5D8B7B-0380-8200-E9DB-AA78E5479787}"/>
              </a:ext>
            </a:extLst>
          </p:cNvPr>
          <p:cNvSpPr txBox="1"/>
          <p:nvPr/>
        </p:nvSpPr>
        <p:spPr>
          <a:xfrm>
            <a:off x="2650377" y="543490"/>
            <a:ext cx="507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05313139"/>
      </p:ext>
    </p:extLst>
  </p:cSld>
  <p:clrMapOvr>
    <a:masterClrMapping/>
  </p:clrMapOvr>
  <mc:AlternateContent xmlns:mc="http://schemas.openxmlformats.org/markup-compatibility/2006" xmlns:p14="http://schemas.microsoft.com/office/powerpoint/2010/main">
    <mc:Choice Requires="p14">
      <p:transition spd="slow" p14:dur="2000" advTm="65958"/>
    </mc:Choice>
    <mc:Fallback xmlns="">
      <p:transition spd="slow" advTm="659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heel(8)">
                                      <p:cBhvr>
                                        <p:cTn id="7" dur="2000"/>
                                        <p:tgtEl>
                                          <p:spTgt spid="10">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wheel(8)">
                                      <p:cBhvr>
                                        <p:cTn id="11" dur="2000"/>
                                        <p:tgtEl>
                                          <p:spTgt spid="10">
                                            <p:txEl>
                                              <p:pRg st="1" end="1"/>
                                            </p:txEl>
                                          </p:spTgt>
                                        </p:tgtEl>
                                      </p:cBhvr>
                                    </p:animEffect>
                                  </p:childTnLst>
                                </p:cTn>
                              </p:par>
                            </p:childTnLst>
                          </p:cTn>
                        </p:par>
                        <p:par>
                          <p:cTn id="12" fill="hold">
                            <p:stCondLst>
                              <p:cond delay="4000"/>
                            </p:stCondLst>
                            <p:childTnLst>
                              <p:par>
                                <p:cTn id="13" presetID="21" presetClass="entr" presetSubtype="8"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wheel(8)">
                                      <p:cBhvr>
                                        <p:cTn id="15" dur="2000"/>
                                        <p:tgtEl>
                                          <p:spTgt spid="10">
                                            <p:txEl>
                                              <p:pRg st="2" end="2"/>
                                            </p:txEl>
                                          </p:spTgt>
                                        </p:tgtEl>
                                      </p:cBhvr>
                                    </p:animEffect>
                                  </p:childTnLst>
                                </p:cTn>
                              </p:par>
                            </p:childTnLst>
                          </p:cTn>
                        </p:par>
                        <p:par>
                          <p:cTn id="16" fill="hold">
                            <p:stCondLst>
                              <p:cond delay="6000"/>
                            </p:stCondLst>
                            <p:childTnLst>
                              <p:par>
                                <p:cTn id="17" presetID="21" presetClass="entr" presetSubtype="8" fill="hold" grpId="0" nodeType="after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Effect transition="in" filter="wheel(8)">
                                      <p:cBhvr>
                                        <p:cTn id="19" dur="20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50164"/>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936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7E4E9DC-5FC1-9E3A-7B53-C89346F830FA}"/>
              </a:ext>
            </a:extLst>
          </p:cNvPr>
          <p:cNvSpPr txBox="1"/>
          <p:nvPr/>
        </p:nvSpPr>
        <p:spPr>
          <a:xfrm>
            <a:off x="1837448" y="1639078"/>
            <a:ext cx="7229533" cy="3699474"/>
          </a:xfrm>
          <a:prstGeom prst="rect">
            <a:avLst/>
          </a:prstGeom>
          <a:noFill/>
        </p:spPr>
        <p:txBody>
          <a:bodyPr wrap="square">
            <a:spAutoFit/>
          </a:bodyPr>
          <a:lstStyle/>
          <a:p>
            <a:pPr marL="457200" indent="-457200">
              <a:lnSpc>
                <a:spcPct val="200000"/>
              </a:lnSpc>
              <a:buFont typeface="+mj-lt"/>
              <a:buAutoNum type="arabicPeriod" startAt="7"/>
            </a:pPr>
            <a:r>
              <a:rPr lang="en-US" sz="2000" dirty="0"/>
              <a:t>It is difficult to isolate the external variables from the phenomenon in question (experimental research)</a:t>
            </a:r>
          </a:p>
          <a:p>
            <a:pPr marL="457200" indent="-457200">
              <a:lnSpc>
                <a:spcPct val="200000"/>
              </a:lnSpc>
              <a:buFont typeface="+mj-lt"/>
              <a:buAutoNum type="arabicPeriod" startAt="7"/>
            </a:pPr>
            <a:r>
              <a:rPr lang="en-US" sz="2000" dirty="0"/>
              <a:t>The difficulty of replicating the experience in the field of empirical research in administrative sciences</a:t>
            </a:r>
          </a:p>
          <a:p>
            <a:pPr marL="457200" indent="-457200">
              <a:lnSpc>
                <a:spcPct val="200000"/>
              </a:lnSpc>
              <a:buFont typeface="+mj-lt"/>
              <a:buAutoNum type="arabicPeriod" startAt="7"/>
            </a:pPr>
            <a:r>
              <a:rPr lang="en-US" sz="2000" dirty="0"/>
              <a:t>Many administrative phenomena are not subject to a general theory</a:t>
            </a:r>
          </a:p>
        </p:txBody>
      </p:sp>
    </p:spTree>
    <p:extLst>
      <p:ext uri="{BB962C8B-B14F-4D97-AF65-F5344CB8AC3E}">
        <p14:creationId xmlns:p14="http://schemas.microsoft.com/office/powerpoint/2010/main" val="256030352"/>
      </p:ext>
    </p:extLst>
  </p:cSld>
  <p:clrMapOvr>
    <a:masterClrMapping/>
  </p:clrMapOvr>
  <mc:AlternateContent xmlns:mc="http://schemas.openxmlformats.org/markup-compatibility/2006" xmlns:p14="http://schemas.microsoft.com/office/powerpoint/2010/main">
    <mc:Choice Requires="p14">
      <p:transition spd="slow" p14:dur="2000" advTm="43169"/>
    </mc:Choice>
    <mc:Fallback xmlns="">
      <p:transition spd="slow" advTm="43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8)">
                                      <p:cBhvr>
                                        <p:cTn id="7" dur="2000"/>
                                        <p:tgtEl>
                                          <p:spTgt spid="11">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wheel(8)">
                                      <p:cBhvr>
                                        <p:cTn id="11" dur="2000"/>
                                        <p:tgtEl>
                                          <p:spTgt spid="11">
                                            <p:txEl>
                                              <p:pRg st="1" end="1"/>
                                            </p:txEl>
                                          </p:spTgt>
                                        </p:tgtEl>
                                      </p:cBhvr>
                                    </p:animEffect>
                                  </p:childTnLst>
                                </p:cTn>
                              </p:par>
                            </p:childTnLst>
                          </p:cTn>
                        </p:par>
                        <p:par>
                          <p:cTn id="12" fill="hold">
                            <p:stCondLst>
                              <p:cond delay="4000"/>
                            </p:stCondLst>
                            <p:childTnLst>
                              <p:par>
                                <p:cTn id="13" presetID="21" presetClass="entr" presetSubtype="8" fill="hold" grpId="0"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wheel(8)">
                                      <p:cBhvr>
                                        <p:cTn id="15" dur="2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50164"/>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671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Researchers’ Skills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7E4E9DC-5FC1-9E3A-7B53-C89346F830FA}"/>
              </a:ext>
            </a:extLst>
          </p:cNvPr>
          <p:cNvSpPr txBox="1"/>
          <p:nvPr/>
        </p:nvSpPr>
        <p:spPr>
          <a:xfrm>
            <a:off x="1837448" y="1639078"/>
            <a:ext cx="7229533" cy="3083921"/>
          </a:xfrm>
          <a:prstGeom prst="rect">
            <a:avLst/>
          </a:prstGeom>
          <a:noFill/>
        </p:spPr>
        <p:txBody>
          <a:bodyPr wrap="square">
            <a:spAutoFit/>
          </a:bodyPr>
          <a:lstStyle/>
          <a:p>
            <a:pPr marL="457200" indent="-457200">
              <a:lnSpc>
                <a:spcPct val="200000"/>
              </a:lnSpc>
              <a:buFont typeface="+mj-lt"/>
              <a:buAutoNum type="arabicPeriod"/>
            </a:pPr>
            <a:r>
              <a:rPr lang="en-US" sz="2000" dirty="0"/>
              <a:t>Professional Skill</a:t>
            </a:r>
          </a:p>
          <a:p>
            <a:pPr marL="457200" indent="-457200">
              <a:lnSpc>
                <a:spcPct val="200000"/>
              </a:lnSpc>
              <a:buFont typeface="+mj-lt"/>
              <a:buAutoNum type="arabicPeriod"/>
            </a:pPr>
            <a:r>
              <a:rPr lang="en-US" sz="2000" dirty="0"/>
              <a:t>Communication Skills</a:t>
            </a:r>
          </a:p>
          <a:p>
            <a:pPr marL="457200" indent="-457200">
              <a:lnSpc>
                <a:spcPct val="200000"/>
              </a:lnSpc>
              <a:buFont typeface="+mj-lt"/>
              <a:buAutoNum type="arabicPeriod"/>
            </a:pPr>
            <a:r>
              <a:rPr lang="en-US" sz="2000" dirty="0"/>
              <a:t>Conceptual Skills</a:t>
            </a:r>
          </a:p>
          <a:p>
            <a:pPr marL="457200" indent="-457200">
              <a:lnSpc>
                <a:spcPct val="200000"/>
              </a:lnSpc>
              <a:buFont typeface="+mj-lt"/>
              <a:buAutoNum type="arabicPeriod"/>
            </a:pPr>
            <a:r>
              <a:rPr lang="en-US" sz="2000" dirty="0"/>
              <a:t>Verbal Skills</a:t>
            </a:r>
          </a:p>
          <a:p>
            <a:pPr marL="457200" indent="-457200">
              <a:lnSpc>
                <a:spcPct val="200000"/>
              </a:lnSpc>
              <a:buFont typeface="+mj-lt"/>
              <a:buAutoNum type="arabicPeriod"/>
            </a:pPr>
            <a:r>
              <a:rPr lang="en-US" sz="2000" dirty="0"/>
              <a:t>Technical Skills</a:t>
            </a:r>
          </a:p>
        </p:txBody>
      </p:sp>
    </p:spTree>
    <p:extLst>
      <p:ext uri="{BB962C8B-B14F-4D97-AF65-F5344CB8AC3E}">
        <p14:creationId xmlns:p14="http://schemas.microsoft.com/office/powerpoint/2010/main" val="2563168170"/>
      </p:ext>
    </p:extLst>
  </p:cSld>
  <p:clrMapOvr>
    <a:masterClrMapping/>
  </p:clrMapOvr>
  <mc:AlternateContent xmlns:mc="http://schemas.openxmlformats.org/markup-compatibility/2006" xmlns:p14="http://schemas.microsoft.com/office/powerpoint/2010/main">
    <mc:Choice Requires="p14">
      <p:transition spd="slow" p14:dur="2000" advTm="43169"/>
    </mc:Choice>
    <mc:Fallback xmlns="">
      <p:transition spd="slow" advTm="43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8)">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heel(8)">
                                      <p:cBhvr>
                                        <p:cTn id="12" dur="2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8"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heel(8)">
                                      <p:cBhvr>
                                        <p:cTn id="17" dur="20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heel(8)">
                                      <p:cBhvr>
                                        <p:cTn id="22" dur="20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8" fill="hold" grpId="0"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heel(8)">
                                      <p:cBhvr>
                                        <p:cTn id="27" dur="20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Research Ethics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6B543E8-2AFA-4CC0-9F9D-4057E2607F13}"/>
              </a:ext>
            </a:extLst>
          </p:cNvPr>
          <p:cNvSpPr txBox="1"/>
          <p:nvPr/>
        </p:nvSpPr>
        <p:spPr>
          <a:xfrm>
            <a:off x="2015427" y="1610200"/>
            <a:ext cx="8675594" cy="3699474"/>
          </a:xfrm>
          <a:prstGeom prst="rect">
            <a:avLst/>
          </a:prstGeom>
          <a:noFill/>
        </p:spPr>
        <p:txBody>
          <a:bodyPr wrap="square">
            <a:spAutoFit/>
          </a:bodyPr>
          <a:lstStyle/>
          <a:p>
            <a:pPr>
              <a:lnSpc>
                <a:spcPct val="200000"/>
              </a:lnSpc>
            </a:pPr>
            <a:r>
              <a:rPr lang="en-US" sz="2000" dirty="0"/>
              <a:t>There are a set of considerations that must be taken into account by all parties involved in scientific research in the field of administrative sciences with regard to the ethics of scientific research, which are related to the different stages of the research process, which can be summarized as follows:</a:t>
            </a:r>
          </a:p>
          <a:p>
            <a:pPr marL="457200" indent="-457200">
              <a:lnSpc>
                <a:spcPct val="200000"/>
              </a:lnSpc>
              <a:buFont typeface="+mj-lt"/>
              <a:buAutoNum type="arabicPeriod"/>
            </a:pPr>
            <a:r>
              <a:rPr lang="en-US" sz="2000" dirty="0"/>
              <a:t>Honesty when collecting and recording data </a:t>
            </a:r>
          </a:p>
          <a:p>
            <a:pPr marL="457200" indent="-457200">
              <a:lnSpc>
                <a:spcPct val="200000"/>
              </a:lnSpc>
              <a:buFont typeface="+mj-lt"/>
              <a:buAutoNum type="arabicPeriod"/>
            </a:pPr>
            <a:r>
              <a:rPr lang="en-US" sz="2000" dirty="0"/>
              <a:t>Intellectual property rights</a:t>
            </a:r>
          </a:p>
        </p:txBody>
      </p:sp>
    </p:spTree>
    <p:extLst>
      <p:ext uri="{BB962C8B-B14F-4D97-AF65-F5344CB8AC3E}">
        <p14:creationId xmlns:p14="http://schemas.microsoft.com/office/powerpoint/2010/main" val="1057113957"/>
      </p:ext>
    </p:extLst>
  </p:cSld>
  <p:clrMapOvr>
    <a:masterClrMapping/>
  </p:clrMapOvr>
  <mc:AlternateContent xmlns:mc="http://schemas.openxmlformats.org/markup-compatibility/2006" xmlns:p14="http://schemas.microsoft.com/office/powerpoint/2010/main">
    <mc:Choice Requires="p14">
      <p:transition spd="slow" p14:dur="2000" advTm="83930"/>
    </mc:Choice>
    <mc:Fallback xmlns="">
      <p:transition spd="slow" advTm="83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arn(outVertical)">
                                      <p:cBhvr>
                                        <p:cTn id="7" dur="500"/>
                                        <p:tgtEl>
                                          <p:spTgt spid="10">
                                            <p:txEl>
                                              <p:pRg st="0" end="0"/>
                                            </p:txEl>
                                          </p:spTgt>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barn(outVertical)">
                                      <p:cBhvr>
                                        <p:cTn id="11" dur="500"/>
                                        <p:tgtEl>
                                          <p:spTgt spid="10">
                                            <p:txEl>
                                              <p:pRg st="1" end="1"/>
                                            </p:txEl>
                                          </p:spTgt>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barn(outVertical)">
                                      <p:cBhvr>
                                        <p:cTn id="15"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Research Ethics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6B543E8-2AFA-4CC0-9F9D-4057E2607F13}"/>
              </a:ext>
            </a:extLst>
          </p:cNvPr>
          <p:cNvSpPr txBox="1"/>
          <p:nvPr/>
        </p:nvSpPr>
        <p:spPr>
          <a:xfrm>
            <a:off x="1874165" y="1706280"/>
            <a:ext cx="8675594" cy="3699474"/>
          </a:xfrm>
          <a:prstGeom prst="rect">
            <a:avLst/>
          </a:prstGeom>
          <a:noFill/>
        </p:spPr>
        <p:txBody>
          <a:bodyPr wrap="square">
            <a:spAutoFit/>
          </a:bodyPr>
          <a:lstStyle/>
          <a:p>
            <a:pPr marL="457200" indent="-457200">
              <a:lnSpc>
                <a:spcPct val="200000"/>
              </a:lnSpc>
              <a:buFont typeface="+mj-lt"/>
              <a:buAutoNum type="arabicPeriod" startAt="3"/>
            </a:pPr>
            <a:r>
              <a:rPr lang="en-US" sz="2000" dirty="0"/>
              <a:t>Adhere to the rules agreed upon with the sponsor</a:t>
            </a:r>
          </a:p>
          <a:p>
            <a:pPr marL="457200" indent="-457200">
              <a:lnSpc>
                <a:spcPct val="200000"/>
              </a:lnSpc>
              <a:buFont typeface="+mj-lt"/>
              <a:buAutoNum type="arabicPeriod" startAt="3"/>
            </a:pPr>
            <a:r>
              <a:rPr lang="en-US" sz="2000" dirty="0"/>
              <a:t>Do not exaggerate the results</a:t>
            </a:r>
          </a:p>
          <a:p>
            <a:pPr marL="457200" indent="-457200">
              <a:lnSpc>
                <a:spcPct val="200000"/>
              </a:lnSpc>
              <a:buFont typeface="+mj-lt"/>
              <a:buAutoNum type="arabicPeriod" startAt="3"/>
            </a:pPr>
            <a:r>
              <a:rPr lang="en-US" sz="2000" dirty="0"/>
              <a:t>Objectivity</a:t>
            </a:r>
          </a:p>
          <a:p>
            <a:pPr marL="457200" indent="-457200">
              <a:lnSpc>
                <a:spcPct val="200000"/>
              </a:lnSpc>
              <a:buFont typeface="+mj-lt"/>
              <a:buAutoNum type="arabicPeriod" startAt="3"/>
            </a:pPr>
            <a:r>
              <a:rPr lang="en-US" sz="2000" dirty="0"/>
              <a:t>Confidentiality of the source of your data (identity of respondents in questionnaires and interviews, for example)</a:t>
            </a:r>
          </a:p>
          <a:p>
            <a:pPr marL="457200" indent="-457200">
              <a:lnSpc>
                <a:spcPct val="200000"/>
              </a:lnSpc>
              <a:buFont typeface="+mj-lt"/>
              <a:buAutoNum type="arabicPeriod" startAt="3"/>
            </a:pPr>
            <a:r>
              <a:rPr lang="en-US" sz="2000" dirty="0"/>
              <a:t>Ethical aspect falls on the respondents.</a:t>
            </a:r>
          </a:p>
        </p:txBody>
      </p:sp>
    </p:spTree>
    <p:extLst>
      <p:ext uri="{BB962C8B-B14F-4D97-AF65-F5344CB8AC3E}">
        <p14:creationId xmlns:p14="http://schemas.microsoft.com/office/powerpoint/2010/main" val="2337148484"/>
      </p:ext>
    </p:extLst>
  </p:cSld>
  <p:clrMapOvr>
    <a:masterClrMapping/>
  </p:clrMapOvr>
  <mc:AlternateContent xmlns:mc="http://schemas.openxmlformats.org/markup-compatibility/2006" xmlns:p14="http://schemas.microsoft.com/office/powerpoint/2010/main">
    <mc:Choice Requires="p14">
      <p:transition spd="slow" p14:dur="2000" advTm="71322"/>
    </mc:Choice>
    <mc:Fallback xmlns="">
      <p:transition spd="slow" advTm="7132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Research Ethics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6B543E8-2AFA-4CC0-9F9D-4057E2607F13}"/>
              </a:ext>
            </a:extLst>
          </p:cNvPr>
          <p:cNvSpPr txBox="1"/>
          <p:nvPr/>
        </p:nvSpPr>
        <p:spPr>
          <a:xfrm>
            <a:off x="2072577" y="1732326"/>
            <a:ext cx="8675594" cy="3699474"/>
          </a:xfrm>
          <a:prstGeom prst="rect">
            <a:avLst/>
          </a:prstGeom>
          <a:noFill/>
        </p:spPr>
        <p:txBody>
          <a:bodyPr wrap="square">
            <a:spAutoFit/>
          </a:bodyPr>
          <a:lstStyle/>
          <a:p>
            <a:pPr marL="457200" indent="-457200">
              <a:lnSpc>
                <a:spcPct val="200000"/>
              </a:lnSpc>
              <a:buFont typeface="+mj-lt"/>
              <a:buAutoNum type="arabicPeriod" startAt="8"/>
            </a:pPr>
            <a:r>
              <a:rPr lang="en-US" sz="2000" dirty="0"/>
              <a:t>The traditions of the members of the community</a:t>
            </a:r>
          </a:p>
          <a:p>
            <a:pPr marL="457200" indent="-457200">
              <a:lnSpc>
                <a:spcPct val="200000"/>
              </a:lnSpc>
              <a:buFont typeface="+mj-lt"/>
              <a:buAutoNum type="arabicPeriod" startAt="8"/>
            </a:pPr>
            <a:r>
              <a:rPr lang="en-US" sz="2000" dirty="0"/>
              <a:t>Ensure the safety of all parties involved in the research process</a:t>
            </a:r>
          </a:p>
          <a:p>
            <a:pPr marL="457200" indent="-457200">
              <a:lnSpc>
                <a:spcPct val="200000"/>
              </a:lnSpc>
              <a:buFont typeface="+mj-lt"/>
              <a:buAutoNum type="arabicPeriod" startAt="8"/>
            </a:pPr>
            <a:r>
              <a:rPr lang="en-US" sz="2000" dirty="0"/>
              <a:t>Data collection team morality</a:t>
            </a:r>
          </a:p>
          <a:p>
            <a:pPr marL="457200" indent="-457200">
              <a:lnSpc>
                <a:spcPct val="200000"/>
              </a:lnSpc>
              <a:buFont typeface="+mj-lt"/>
              <a:buAutoNum type="arabicPeriod" startAt="8"/>
            </a:pPr>
            <a:r>
              <a:rPr lang="en-US" sz="2000" dirty="0"/>
              <a:t>Research social responsibility.</a:t>
            </a:r>
          </a:p>
          <a:p>
            <a:pPr marL="457200" indent="-457200">
              <a:lnSpc>
                <a:spcPct val="200000"/>
              </a:lnSpc>
              <a:buFont typeface="+mj-lt"/>
              <a:buAutoNum type="arabicPeriod" startAt="8"/>
            </a:pPr>
            <a:r>
              <a:rPr lang="en-US" sz="2000" dirty="0"/>
              <a:t>Research supervisor’s recommendations and close supervision</a:t>
            </a:r>
          </a:p>
          <a:p>
            <a:pPr marL="457200" indent="-457200">
              <a:lnSpc>
                <a:spcPct val="200000"/>
              </a:lnSpc>
              <a:buFont typeface="+mj-lt"/>
              <a:buAutoNum type="arabicPeriod" startAt="8"/>
            </a:pPr>
            <a:r>
              <a:rPr lang="en-US" sz="2000" dirty="0"/>
              <a:t>Arbitrators Committee for Research ( objectivity</a:t>
            </a:r>
            <a:r>
              <a:rPr lang="ar-SA" sz="2000" dirty="0"/>
              <a:t> (</a:t>
            </a:r>
            <a:endParaRPr lang="en-US" sz="2000" dirty="0"/>
          </a:p>
        </p:txBody>
      </p:sp>
    </p:spTree>
    <p:extLst>
      <p:ext uri="{BB962C8B-B14F-4D97-AF65-F5344CB8AC3E}">
        <p14:creationId xmlns:p14="http://schemas.microsoft.com/office/powerpoint/2010/main" val="1856884790"/>
      </p:ext>
    </p:extLst>
  </p:cSld>
  <p:clrMapOvr>
    <a:masterClrMapping/>
  </p:clrMapOvr>
  <mc:AlternateContent xmlns:mc="http://schemas.openxmlformats.org/markup-compatibility/2006" xmlns:p14="http://schemas.microsoft.com/office/powerpoint/2010/main">
    <mc:Choice Requires="p14">
      <p:transition spd="slow" p14:dur="2000" advTm="59224"/>
    </mc:Choice>
    <mc:Fallback xmlns="">
      <p:transition spd="slow" advTm="5922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157732542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3658</TotalTime>
  <Words>1635</Words>
  <Application>Microsoft Office PowerPoint</Application>
  <PresentationFormat>Widescreen</PresentationFormat>
  <Paragraphs>210</Paragraphs>
  <Slides>32</Slides>
  <Notes>0</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Andalus</vt:lpstr>
      <vt:lpstr>Arial</vt:lpstr>
      <vt:lpstr>ArialMT</vt:lpstr>
      <vt:lpstr>Calibri</vt:lpstr>
      <vt:lpstr>Calibri Light</vt:lpstr>
      <vt:lpstr>Tajawal Medium</vt:lpstr>
      <vt:lpstr>Times New Roman</vt:lpstr>
      <vt:lpstr>Verdana</vt:lpstr>
      <vt:lpstr>Vladimir Script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45</cp:revision>
  <dcterms:created xsi:type="dcterms:W3CDTF">2021-08-03T13:03:26Z</dcterms:created>
  <dcterms:modified xsi:type="dcterms:W3CDTF">2023-02-23T08:02:09Z</dcterms:modified>
</cp:coreProperties>
</file>