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420" r:id="rId41"/>
    <p:sldId id="421" r:id="rId42"/>
    <p:sldId id="42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418"/>
            <p14:sldId id="420"/>
            <p14:sldId id="421"/>
            <p14:sldId id="42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الثالثة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مهام العلاقات العامة</a:t>
            </a:r>
            <a:endParaRPr lang="ar-SA" sz="1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4100481"/>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وظائف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مبادئ العلاقات العامة المتعلقة بممارسة النشاط</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أخصائي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9" name="TextBox 8">
            <a:extLst>
              <a:ext uri="{FF2B5EF4-FFF2-40B4-BE49-F238E27FC236}">
                <a16:creationId xmlns:a16="http://schemas.microsoft.com/office/drawing/2014/main" id="{69F0AA90-C86D-4FB9-AEB3-3EC45B2FEDAA}"/>
              </a:ext>
            </a:extLst>
          </p:cNvPr>
          <p:cNvSpPr txBox="1"/>
          <p:nvPr/>
        </p:nvSpPr>
        <p:spPr>
          <a:xfrm>
            <a:off x="4384932" y="1399841"/>
            <a:ext cx="7626637"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عرفت العلاقات العامة باعتبارها نشاط تقوم به المنظمـات، بعـد أن تقرر لها ميزانية خاصة بها، وقد لاقت فكرة تخصيص ميزانيـة لنـشاط العلاقات العامة اعتراضات كثيرة عند الإدارة العليا ولكن من هم أخصائيو العلاقات العامة؟.. وماذا يفعلون؟.. وما هو عملهم؟.. فقد وصـف كثيـر منهم بأنهم متحدثون لبقون، ويعدون الناس بالكثير، ولكنهم لا يفعلـون إلا القليل، وهم يسعون في غالبية الأمر إلى الحصول على مكاسب شخـصية، حتى ولو كان ذلك على حساب الشركة التي يعملون بهـا !.. وهـذه كلهـا أوصاف لا تنسجم مع حقيقة العلاقات العامة. وقد اقترحت المنظمات والمؤسسات إنشاء إدارات وأقسام للعلاقـات العامة، بعد أن اكتشفوا أنها من هم أقسام المؤسسة، وأنهـا حيويـة وذات تأثير فعال، وأنها يمكن أن تحل المشكلات التي تواجه المؤسسات.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0553B1A7-DFB4-464B-BB9F-186066FB5B8C}"/>
              </a:ext>
            </a:extLst>
          </p:cNvPr>
          <p:cNvSpPr txBox="1"/>
          <p:nvPr/>
        </p:nvSpPr>
        <p:spPr>
          <a:xfrm>
            <a:off x="7319377" y="818871"/>
            <a:ext cx="4561448" cy="685124"/>
          </a:xfrm>
          <a:prstGeom prst="rect">
            <a:avLst/>
          </a:prstGeom>
          <a:noFill/>
        </p:spPr>
        <p:txBody>
          <a:bodyPr wrap="square">
            <a:spAutoFit/>
          </a:bodyPr>
          <a:lstStyle/>
          <a:p>
            <a:pPr marL="0" marR="0" algn="just"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 وظائف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985" y="1271588"/>
            <a:ext cx="2550887" cy="3608043"/>
          </a:xfrm>
          <a:prstGeom prst="rect">
            <a:avLst/>
          </a:prstGeom>
        </p:spPr>
      </p:pic>
      <p:sp>
        <p:nvSpPr>
          <p:cNvPr id="7" name="TextBox 6">
            <a:extLst>
              <a:ext uri="{FF2B5EF4-FFF2-40B4-BE49-F238E27FC236}">
                <a16:creationId xmlns:a16="http://schemas.microsoft.com/office/drawing/2014/main" id="{5A022824-03B1-4F6A-8558-701533353B71}"/>
              </a:ext>
            </a:extLst>
          </p:cNvPr>
          <p:cNvSpPr txBox="1"/>
          <p:nvPr/>
        </p:nvSpPr>
        <p:spPr>
          <a:xfrm>
            <a:off x="3047872" y="957632"/>
            <a:ext cx="8963697" cy="5163593"/>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وحتى المؤسسات التي ليس لديها قسم للعلاقات العامة، فإنها تلجا إلى مكاتب ومستشاري العلاقات العامة في خارج المؤسسة، وذلك نظير أجر، ومن هنا بدأت وظيفة ومسئوليات إدارات وأقسام العلاقات العامة. وتبدو أهمية وضرورة تحديد وظائف وأنشطة العلاقات العامة في أن عدم تحديد هذه الوظائف يترتب عليه النظر إلى نشاط العلاقـات العامـة على انه عمل فرد في المنظمة، ولا يحتاج إلى أفـراد متخصـصين لأداء هذه الوظيفة، وإن كل من ينتمي إلى المنظمة يستطيع القيام بهـذا العمـل، ويمكن القول بأن المنشاة كلها يجب أن تكون موجهة بالعلاقـات العامـة، ولكن هذا لا يعني عدم وجود إدارة متخصصة تكون مسئولة عن تخطـيط وتنفيذ أنشطة العلاقات العامة، كما يؤدى عدم تحديد نشاط العلاقات العامة إلى الخلط بينها وبين غيرها من الأنشطة الأخرى، مثل الإعلان والدعاية، مما يترتب عليه زيادة الصراعات بين إدارة العلاقـات العامـة والإدارات الأخرى مثل (إدارة التسويق ) حول مدى أحقية كل إدارة في ممارسة النفوذ والرقابة على هذه الأنشطة.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28776"/>
            <a:ext cx="2322698" cy="3285287"/>
          </a:xfrm>
          <a:prstGeom prst="rect">
            <a:avLst/>
          </a:prstGeom>
        </p:spPr>
      </p:pic>
      <p:sp>
        <p:nvSpPr>
          <p:cNvPr id="8" name="TextBox 7">
            <a:extLst>
              <a:ext uri="{FF2B5EF4-FFF2-40B4-BE49-F238E27FC236}">
                <a16:creationId xmlns:a16="http://schemas.microsoft.com/office/drawing/2014/main" id="{C7A1F84F-C134-47D5-AD7A-2C28EF292754}"/>
              </a:ext>
            </a:extLst>
          </p:cNvPr>
          <p:cNvSpPr txBox="1"/>
          <p:nvPr/>
        </p:nvSpPr>
        <p:spPr>
          <a:xfrm>
            <a:off x="1667879" y="849274"/>
            <a:ext cx="10212946" cy="526618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وليس لقسم العلاقات العامة سلطة على بقية أقسام المنشاة، وبـذلك لا يكون من سلطة مدير أو رئيس قسم العلاقات العامة إعطاء أوامر للأقسام الأخرى، فهو يرسل وجهة نظره إلى الأقسام المختلفة، في شكل مقترحات واستشارات، والجهة التي تصدر منها الأوامر الإدارية الخاصـة بأعمـال العلاقات العامة هي الإدارة العليا للمنشاة، ممثلة في عضو مجلـس الإدارة أو أي شخص آخر يكلف بالإشراف على أعمال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الواقع فان نجاح إدارة العلاقات العامة في أعمالهمـا ووظائفهـا يستلزم الإلمام بالواجبات الأساسية التي تلقى على كاهلهـا. وفـى الواقـع تختلف مسئوليات هذه الإدارة من منظمة إلى أخرى، وذلك حسب طبيعـة وحجم المنظمة والظروف المحيطة بها. وعمومـا تهـتم إدارة العلاقـات العامة بالبيئة أو المناخ الاجتماعي، ومن ثم فان العاملين في مجالها يجـب أن يهتموا اهتماما كبيرا بالنظريات والاكتشافات التي سـيخرجها علمـاء الاجتماع وعلماء الإدارة. ويذهب العديد من الكتاب إلى أن هنـاك خمـس وظـائف أساسـية للعلاقات العامة وهى: البحث، والتخطيط، والاتصال، والتنسيق، والتقويم.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042" y="1223838"/>
            <a:ext cx="3629216" cy="5133262"/>
          </a:xfrm>
          <a:prstGeom prst="rect">
            <a:avLst/>
          </a:prstGeom>
        </p:spPr>
      </p:pic>
      <p:sp>
        <p:nvSpPr>
          <p:cNvPr id="8" name="TextBox 7">
            <a:extLst>
              <a:ext uri="{FF2B5EF4-FFF2-40B4-BE49-F238E27FC236}">
                <a16:creationId xmlns:a16="http://schemas.microsoft.com/office/drawing/2014/main" id="{DD379F45-3796-47FE-AB5C-46868FA21180}"/>
              </a:ext>
            </a:extLst>
          </p:cNvPr>
          <p:cNvSpPr txBox="1"/>
          <p:nvPr/>
        </p:nvSpPr>
        <p:spPr>
          <a:xfrm>
            <a:off x="3780013" y="1026446"/>
            <a:ext cx="8231556" cy="4936929"/>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البحث:</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تقوم العلاقات العامة بجمع وتحليل وبحث ودراسة اتجاهـات الـرأي العام لجماهير المؤسسة أو الهيئة، ومعرفة آرائهم واتجاهاتهم، حتى يمكـن الحصول على حقائق صحيحة، فبالنسبة للجامعـة مـثلاً، يمكـن معرفـة اتجاهات الرأي بين الأساتذة والطلبة وأولياء الأمور. وفى الجـيش يمكـن معرفة الرأي بين الجنود والضباط وغيرهم من الفنيين. وفـي الـشركات والوزارات تدرس اتجاهات الرأي العام بين الموظفين والعمال. وبالإضافة إلى ذلك تقاس اتجاهات الرأي بـين الجمـاهير الخارجيـة كالمـساهمين والمستهلكين والتجار. وتدرس العلاقات العامة كذلك التطورات المـستمرة التي تحدث في الأوضاع الاقتصادية والاجتماعية والسياسية، وتقوم كـذلك ببحث وتحليل وتلخيص جميع المسائل التي تهم الإدارة العليا ورفعها إليها.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8" name="TextBox 7">
            <a:extLst>
              <a:ext uri="{FF2B5EF4-FFF2-40B4-BE49-F238E27FC236}">
                <a16:creationId xmlns:a16="http://schemas.microsoft.com/office/drawing/2014/main" id="{EF93876F-E64D-41C8-8E63-CB1E69241FCC}"/>
              </a:ext>
            </a:extLst>
          </p:cNvPr>
          <p:cNvSpPr txBox="1"/>
          <p:nvPr/>
        </p:nvSpPr>
        <p:spPr>
          <a:xfrm>
            <a:off x="5631668" y="1341247"/>
            <a:ext cx="6098344"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وتشمل الأبحاث أيضاً المبادئ الفنية للعلاقات العامة، وتحليل وسائل النشر كالصحافة والإذاعة والتلفزيون والسينما، وتقدير مـدى نجـاح الحمـلات الإعلامية التي تقدمها، وتحديد أي الوسائل الإعلامية أكثر فعالية، فـضلاً عن البحوث التي تتناول التطور الذي يطرأ على العلاقات العامة، وتدرس كذلك آراء واتجاهات قادة الرأي في المناهج، كالمعلمين ورؤساء النقابـات ورجال الأعمال وغيرهم.</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E559BD9-103B-4F1B-9520-6CB3BBC26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
        <p:nvSpPr>
          <p:cNvPr id="9" name="TextBox 8">
            <a:extLst>
              <a:ext uri="{FF2B5EF4-FFF2-40B4-BE49-F238E27FC236}">
                <a16:creationId xmlns:a16="http://schemas.microsoft.com/office/drawing/2014/main" id="{735CC62D-0BDF-4214-82C4-36C05E345105}"/>
              </a:ext>
            </a:extLst>
          </p:cNvPr>
          <p:cNvSpPr txBox="1"/>
          <p:nvPr/>
        </p:nvSpPr>
        <p:spPr>
          <a:xfrm>
            <a:off x="3783910" y="1221752"/>
            <a:ext cx="7881870" cy="4578497"/>
          </a:xfrm>
          <a:prstGeom prst="rect">
            <a:avLst/>
          </a:prstGeom>
          <a:noFill/>
        </p:spPr>
        <p:txBody>
          <a:bodyPr wrap="square">
            <a:spAutoFit/>
          </a:bodyPr>
          <a:lstStyle/>
          <a:p>
            <a:pPr marL="0" marR="0" algn="just" rtl="1">
              <a:lnSpc>
                <a:spcPct val="107000"/>
              </a:lnSpc>
              <a:spcBef>
                <a:spcPts val="0"/>
              </a:spcBef>
              <a:spcAft>
                <a:spcPts val="800"/>
              </a:spcAft>
            </a:pPr>
            <a:r>
              <a:rPr lang="en-US"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التخطيط:</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يقوم جهاز العلاقات العامة برسم السياسة العامة للمؤسـسة، ورسـم السياسة والبرامج الخاصة بالعلاقات العامة في إطـار الـسياسة العامـة للمؤسسة وخططها، في ضوء البحوث والدراسات التي يقوم بها الجهـاز، وذلك بتحديد الأهداف والجماهير المستهدفة، وتصميم البرامج الإعلاميـة، من حيث التوقيت وتوزيع الاختصاصات على الخبراء وتحديـد الميزانيـة تحديدا دقيقا، مما يعاون في إدخال تعديلات على السياسة العامة للمؤسسة.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بالإضافة إلى ذلك، فهي تقوم بشرح سياسـات المنـشأة للجمهـور، أو أي تعديل أو تغيير بغية قبوله إياها، والتعاون معها.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47" y="1098501"/>
            <a:ext cx="3743516" cy="5294931"/>
          </a:xfrm>
          <a:prstGeom prst="rect">
            <a:avLst/>
          </a:prstGeom>
        </p:spPr>
      </p:pic>
      <p:sp>
        <p:nvSpPr>
          <p:cNvPr id="8" name="TextBox 7">
            <a:extLst>
              <a:ext uri="{FF2B5EF4-FFF2-40B4-BE49-F238E27FC236}">
                <a16:creationId xmlns:a16="http://schemas.microsoft.com/office/drawing/2014/main" id="{CEA7A761-09AA-4FEE-9F63-8DC58F938245}"/>
              </a:ext>
            </a:extLst>
          </p:cNvPr>
          <p:cNvSpPr txBox="1"/>
          <p:nvPr/>
        </p:nvSpPr>
        <p:spPr>
          <a:xfrm>
            <a:off x="3846363" y="822570"/>
            <a:ext cx="8165206" cy="4936929"/>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الاتصال: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الاتصال يعني القيام بتنفيذ الخطط والاتصال بالجمـاهير المـستهدفة، وتحديد الوسائل الإعلامية المناسبة لكل جمهور، وعقد المؤتمرات، وإنتاج الأفلام السينمائية والصور والشرائح، والاحتفاظ بمكتبـة تـضم البيانـات التاريخية وإقامة الحفلات، وإعداد المهرجانات والمعـارض والمباريـات المختلفة، وتنظيم الندوات والمحاضرات، والأحاديث، والمناظرات. ولجهاز العلاقات العامة وظيفة إدارية، فهو يقـدم الخـدمات لـسائر الإدارات ومساعدتها على أداء وظائفها المتصلة بـالجمهور، فهـي مـثلاً تساعد إدارة شئون العاملين في اختيار المـوظفين والعمـال وتـدريبهم، والنظر في وسائل تشجيعهم وترقيتهم وحل مشاكلهم، وإعـداد مـا يلـزم للعناية بصحتهم ورياضتهم وثقافتهم.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1656026"/>
            <a:ext cx="7501168" cy="10609856"/>
          </a:xfrm>
          <a:prstGeom prst="rect">
            <a:avLst/>
          </a:prstGeom>
        </p:spPr>
      </p:pic>
      <p:sp>
        <p:nvSpPr>
          <p:cNvPr id="10" name="TextBox 9">
            <a:extLst>
              <a:ext uri="{FF2B5EF4-FFF2-40B4-BE49-F238E27FC236}">
                <a16:creationId xmlns:a16="http://schemas.microsoft.com/office/drawing/2014/main" id="{57F06F34-DC87-4068-B044-9220F8AD5F58}"/>
              </a:ext>
            </a:extLst>
          </p:cNvPr>
          <p:cNvSpPr txBox="1"/>
          <p:nvPr/>
        </p:nvSpPr>
        <p:spPr>
          <a:xfrm>
            <a:off x="4772025" y="1260038"/>
            <a:ext cx="6862763" cy="3970318"/>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تسهل العلاقـات العامـة لقـسم المبيعات مهمة إقامة علاقات طيبة بالموزعين والمستهلكين، مـن خـلال تعرفها على اتجاهات الجمهور نحو السلع أو الخـدمات التـي تنتجهـا أو تقدمها المؤسسة أو الهيئة إلى عملائها، وهي تسهل مهمة الإدارة القضائية، في عرض الحقائق المتصلة بالقضايا المختلفة على الرأي العام، وتـشترك إدارة العلاقات العامة في إعداد التقارير الـسنوية عـن المركـز المـالي للمؤسسة، وإخراجها في صورة جذابة، يفهمها المساهمون والمـستهلكون وغيرهم، وكذلك تساعد إدارة المـشتريات فـي إقامـة علاقـات طيبـة بالمتعهدين، وغيرهم من مصادر الإنتاج.</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91047"/>
            <a:ext cx="3779511" cy="5345844"/>
          </a:xfrm>
          <a:prstGeom prst="rect">
            <a:avLst/>
          </a:prstGeom>
        </p:spPr>
      </p:pic>
      <p:sp>
        <p:nvSpPr>
          <p:cNvPr id="8" name="TextBox 7">
            <a:extLst>
              <a:ext uri="{FF2B5EF4-FFF2-40B4-BE49-F238E27FC236}">
                <a16:creationId xmlns:a16="http://schemas.microsoft.com/office/drawing/2014/main" id="{CA35A038-A4B5-48C3-9833-78021B2FBA1C}"/>
              </a:ext>
            </a:extLst>
          </p:cNvPr>
          <p:cNvSpPr txBox="1"/>
          <p:nvPr/>
        </p:nvSpPr>
        <p:spPr>
          <a:xfrm>
            <a:off x="5076524" y="868069"/>
            <a:ext cx="6671826" cy="5624617"/>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وتعمل العلاقات العامـة علـى تنميـة العلاقـات مـع المؤسـسات والجماعات الأخرى الموجودة في المجتمع، وذلك عن طريـق النـشاطات ذات الفائدة المشتركة، فإذا أريد أن يقام معـرض نـاجح للكتـاب، فـان المعرض ينظم بحيث يتلاقى مع رغبات أمناء المكتبات وأصـحابها. كمـا تقوم العلاقات العامة بتعريف الجمهور بالمنشاة وتشرح السلعة أوالخدمـة التي تنتجها، بلغة سهلة بغية اهتمام الجمهور بها. وتسعى العلاقات العامة إلى إقامة علاقات طيبة مع قادة الـرأي فـي المجتمع بوضع الحقائق أمامهم، سواء فـي مكتبـة المنظمـة أو مكتـب الإعلام، أو الدوريات السنوية. كما تعمل على إقامة علاقـات طيبـة مـع معاهد التدريب، حتى يتسنى تدريب موظفيها وعمالها في هـذه المعاهـد، وكذلك مد هذه المعاهد بمساعدات التعليم، والسماح لطلاب المعاهد بزيـادة المنظمة.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7A89307-A53F-412B-83B8-ECB28DFEB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306" y="1155869"/>
            <a:ext cx="3677270" cy="5201231"/>
          </a:xfrm>
          <a:prstGeom prst="rect">
            <a:avLst/>
          </a:prstGeom>
        </p:spPr>
      </p:pic>
      <p:sp>
        <p:nvSpPr>
          <p:cNvPr id="7" name="TextBox 6">
            <a:extLst>
              <a:ext uri="{FF2B5EF4-FFF2-40B4-BE49-F238E27FC236}">
                <a16:creationId xmlns:a16="http://schemas.microsoft.com/office/drawing/2014/main" id="{DEC246B8-15B2-471E-B101-B02C998EDB3B}"/>
              </a:ext>
            </a:extLst>
          </p:cNvPr>
          <p:cNvSpPr txBox="1"/>
          <p:nvPr/>
        </p:nvSpPr>
        <p:spPr>
          <a:xfrm>
            <a:off x="5360294" y="1793718"/>
            <a:ext cx="6520531"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وتساعد العلاقات العامة الجمهور على تكوين رأيه، وذلك بمده بكافة المعلومات ليكون رأيه مبنيا على أساس من الحقائق الصحيحة. كما تعمـل على إحداث تغيير مقصود في اتجاهات الرأي العام وتحويله إلـى صـالح المؤسسة، وهى تمد المنشاة كذلك بكافة التطورات التي تحدث في الـرأي العام.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8" name="TextBox 7">
            <a:extLst>
              <a:ext uri="{FF2B5EF4-FFF2-40B4-BE49-F238E27FC236}">
                <a16:creationId xmlns:a16="http://schemas.microsoft.com/office/drawing/2014/main" id="{04FA7DD9-8212-440B-8FD4-2BB0C3F87D30}"/>
              </a:ext>
            </a:extLst>
          </p:cNvPr>
          <p:cNvSpPr txBox="1"/>
          <p:nvPr/>
        </p:nvSpPr>
        <p:spPr>
          <a:xfrm>
            <a:off x="5014913" y="1758211"/>
            <a:ext cx="6098344" cy="3092834"/>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التنسيق:</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تعمل العلاقات العامة على التنسيق بين الإدارات المختلفـة لتحقيـق التفاهم بينها، كما تعمل كحلقـة اتـصال وأداة تنـسيق بـين المـوظفين والشخصيات المختلفة، وبين المستويات الدنيا والمستويات للعليا. كما تنسق بين إدارة التسويق والمستهلكين، وإدارة المشتريات والموردين والمؤسـسة وحملة أسهمها.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456008"/>
            <a:ext cx="7501168" cy="10609856"/>
          </a:xfrm>
          <a:prstGeom prst="rect">
            <a:avLst/>
          </a:prstGeom>
        </p:spPr>
      </p:pic>
      <p:sp>
        <p:nvSpPr>
          <p:cNvPr id="7" name="TextBox 6">
            <a:extLst>
              <a:ext uri="{FF2B5EF4-FFF2-40B4-BE49-F238E27FC236}">
                <a16:creationId xmlns:a16="http://schemas.microsoft.com/office/drawing/2014/main" id="{DC923763-AB13-41A9-9A3A-5A31D335D223}"/>
              </a:ext>
            </a:extLst>
          </p:cNvPr>
          <p:cNvSpPr txBox="1"/>
          <p:nvPr/>
        </p:nvSpPr>
        <p:spPr>
          <a:xfrm>
            <a:off x="5126868" y="2018406"/>
            <a:ext cx="6098344" cy="2170787"/>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التقويم: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ويقصد به قياس النتائج الفعلية لبـرامج العلاقـات العامـة، والقيـام بالإجراءات الصحيحة لضمان فعالية البرامج وتحقيقها لأهدافها.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076" y="1264255"/>
            <a:ext cx="3600641" cy="5092845"/>
          </a:xfrm>
          <a:prstGeom prst="rect">
            <a:avLst/>
          </a:prstGeom>
        </p:spPr>
      </p:pic>
      <p:sp>
        <p:nvSpPr>
          <p:cNvPr id="7" name="TextBox 6">
            <a:extLst>
              <a:ext uri="{FF2B5EF4-FFF2-40B4-BE49-F238E27FC236}">
                <a16:creationId xmlns:a16="http://schemas.microsoft.com/office/drawing/2014/main" id="{BEF59D86-568E-40AD-BBED-E7150C1FF36B}"/>
              </a:ext>
            </a:extLst>
          </p:cNvPr>
          <p:cNvSpPr txBox="1"/>
          <p:nvPr/>
        </p:nvSpPr>
        <p:spPr>
          <a:xfrm>
            <a:off x="4285891" y="872622"/>
            <a:ext cx="7594933" cy="5431615"/>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ثامنًا: </a:t>
            </a: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مبادئ العلاقات العامة المتعلقة بممارسة النشاط</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استخدام وسائل الإعلام الحديثة من أقمـار صـناعية وتلفزيـون وإذاعات وصحف أتاح للعلاقات العامة فرصة واسـعة لأن تـصل إلـى جماهير المؤسسات في فترة زمنية قصيرة، الأمر الذي يجعل هذا النشاط قوي التأثير على الرأي العام، ولهذا من اللازم وضع الضوابط والقـوانين التي تنظم نشاط العلاقات العامة حتى تتفادى خطر اسـتغلاله مـن جهـة وحتى نطمئن إلى أن الممارسين له يلتزمون بالأساس والدعائم الأساسـية لمهنة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استعراض الدساتير والكثير مما كتب عن العلاقات العامة يمكن استخلاص الأسس التالية باعتبارها المبادئ التي يؤدي الالتزام بهـا إلـى توفير المناخ الملائم لممارسة النشاط: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sz="2800" b="1"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8EDD8B0-9596-4613-9FE3-314A21B9375F}"/>
              </a:ext>
            </a:extLst>
          </p:cNvPr>
          <p:cNvSpPr txBox="1"/>
          <p:nvPr/>
        </p:nvSpPr>
        <p:spPr>
          <a:xfrm>
            <a:off x="4286252" y="1155869"/>
            <a:ext cx="7118192" cy="5062283"/>
          </a:xfrm>
          <a:prstGeom prst="rect">
            <a:avLst/>
          </a:prstGeom>
          <a:noFill/>
        </p:spPr>
        <p:txBody>
          <a:bodyPr wrap="square">
            <a:spAutoFit/>
          </a:bodyPr>
          <a:lstStyle/>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المسئولية الاجتماعية للمؤسسات</a:t>
            </a: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احترام رأي الفرد والإيمان بقوة الرأي العام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عبرت الفلسفة الرومانية واليونانية القديمة عن الرأي العام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الابتعاد عن التكتم وإتباع سياسة كشف المعلومات للجمهور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الالتزام بمبادئ الأخلاق السلمية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تبدأ من الداخل إلى الخارج</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استخدام أسلوب البحث العلمي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 وظيفة الإستشارية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Tree>
    <p:extLst>
      <p:ext uri="{BB962C8B-B14F-4D97-AF65-F5344CB8AC3E}">
        <p14:creationId xmlns:p14="http://schemas.microsoft.com/office/powerpoint/2010/main" val="6816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80">
                                          <p:stCondLst>
                                            <p:cond delay="0"/>
                                          </p:stCondLst>
                                        </p:cTn>
                                        <p:tgtEl>
                                          <p:spTgt spid="7">
                                            <p:txEl>
                                              <p:pRg st="0" end="0"/>
                                            </p:txEl>
                                          </p:spTgt>
                                        </p:tgtEl>
                                      </p:cBhvr>
                                    </p:animEffect>
                                    <p:anim calcmode="lin" valueType="num">
                                      <p:cBhvr>
                                        <p:cTn id="8" dur="1822" tmFilter="0,0; 0.14,0.36; 0.43,0.73; 0.71,0.91; 1.0,1.0">
                                          <p:stCondLst>
                                            <p:cond delay="0"/>
                                          </p:stCondLst>
                                        </p:cTn>
                                        <p:tgtEl>
                                          <p:spTgt spid="7">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xEl>
                                              <p:pRg st="0" end="0"/>
                                            </p:txEl>
                                          </p:spTgt>
                                        </p:tgtEl>
                                      </p:cBhvr>
                                      <p:to x="100000" y="60000"/>
                                    </p:animScale>
                                    <p:animScale>
                                      <p:cBhvr>
                                        <p:cTn id="14" dur="166" decel="50000">
                                          <p:stCondLst>
                                            <p:cond delay="676"/>
                                          </p:stCondLst>
                                        </p:cTn>
                                        <p:tgtEl>
                                          <p:spTgt spid="7">
                                            <p:txEl>
                                              <p:pRg st="0" end="0"/>
                                            </p:txEl>
                                          </p:spTgt>
                                        </p:tgtEl>
                                      </p:cBhvr>
                                      <p:to x="100000" y="100000"/>
                                    </p:animScale>
                                    <p:animScale>
                                      <p:cBhvr>
                                        <p:cTn id="15" dur="26">
                                          <p:stCondLst>
                                            <p:cond delay="1312"/>
                                          </p:stCondLst>
                                        </p:cTn>
                                        <p:tgtEl>
                                          <p:spTgt spid="7">
                                            <p:txEl>
                                              <p:pRg st="0" end="0"/>
                                            </p:txEl>
                                          </p:spTgt>
                                        </p:tgtEl>
                                      </p:cBhvr>
                                      <p:to x="100000" y="80000"/>
                                    </p:animScale>
                                    <p:animScale>
                                      <p:cBhvr>
                                        <p:cTn id="16" dur="166" decel="50000">
                                          <p:stCondLst>
                                            <p:cond delay="1338"/>
                                          </p:stCondLst>
                                        </p:cTn>
                                        <p:tgtEl>
                                          <p:spTgt spid="7">
                                            <p:txEl>
                                              <p:pRg st="0" end="0"/>
                                            </p:txEl>
                                          </p:spTgt>
                                        </p:tgtEl>
                                      </p:cBhvr>
                                      <p:to x="100000" y="100000"/>
                                    </p:animScale>
                                    <p:animScale>
                                      <p:cBhvr>
                                        <p:cTn id="17" dur="26">
                                          <p:stCondLst>
                                            <p:cond delay="1642"/>
                                          </p:stCondLst>
                                        </p:cTn>
                                        <p:tgtEl>
                                          <p:spTgt spid="7">
                                            <p:txEl>
                                              <p:pRg st="0" end="0"/>
                                            </p:txEl>
                                          </p:spTgt>
                                        </p:tgtEl>
                                      </p:cBhvr>
                                      <p:to x="100000" y="90000"/>
                                    </p:animScale>
                                    <p:animScale>
                                      <p:cBhvr>
                                        <p:cTn id="18" dur="166" decel="50000">
                                          <p:stCondLst>
                                            <p:cond delay="1668"/>
                                          </p:stCondLst>
                                        </p:cTn>
                                        <p:tgtEl>
                                          <p:spTgt spid="7">
                                            <p:txEl>
                                              <p:pRg st="0" end="0"/>
                                            </p:txEl>
                                          </p:spTgt>
                                        </p:tgtEl>
                                      </p:cBhvr>
                                      <p:to x="100000" y="100000"/>
                                    </p:animScale>
                                    <p:animScale>
                                      <p:cBhvr>
                                        <p:cTn id="19" dur="26">
                                          <p:stCondLst>
                                            <p:cond delay="1808"/>
                                          </p:stCondLst>
                                        </p:cTn>
                                        <p:tgtEl>
                                          <p:spTgt spid="7">
                                            <p:txEl>
                                              <p:pRg st="0" end="0"/>
                                            </p:txEl>
                                          </p:spTgt>
                                        </p:tgtEl>
                                      </p:cBhvr>
                                      <p:to x="100000" y="95000"/>
                                    </p:animScale>
                                    <p:animScale>
                                      <p:cBhvr>
                                        <p:cTn id="20" dur="166" decel="50000">
                                          <p:stCondLst>
                                            <p:cond delay="1834"/>
                                          </p:stCondLst>
                                        </p:cTn>
                                        <p:tgtEl>
                                          <p:spTgt spid="7">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wipe(down)">
                                      <p:cBhvr>
                                        <p:cTn id="25" dur="580">
                                          <p:stCondLst>
                                            <p:cond delay="0"/>
                                          </p:stCondLst>
                                        </p:cTn>
                                        <p:tgtEl>
                                          <p:spTgt spid="7">
                                            <p:txEl>
                                              <p:pRg st="1" end="1"/>
                                            </p:txEl>
                                          </p:spTgt>
                                        </p:tgtEl>
                                      </p:cBhvr>
                                    </p:animEffect>
                                    <p:anim calcmode="lin" valueType="num">
                                      <p:cBhvr>
                                        <p:cTn id="26" dur="1822" tmFilter="0,0; 0.14,0.36; 0.43,0.73; 0.71,0.91; 1.0,1.0">
                                          <p:stCondLst>
                                            <p:cond delay="0"/>
                                          </p:stCondLst>
                                        </p:cTn>
                                        <p:tgtEl>
                                          <p:spTgt spid="7">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xEl>
                                              <p:pRg st="1" end="1"/>
                                            </p:txEl>
                                          </p:spTgt>
                                        </p:tgtEl>
                                      </p:cBhvr>
                                      <p:to x="100000" y="60000"/>
                                    </p:animScale>
                                    <p:animScale>
                                      <p:cBhvr>
                                        <p:cTn id="32" dur="166" decel="50000">
                                          <p:stCondLst>
                                            <p:cond delay="676"/>
                                          </p:stCondLst>
                                        </p:cTn>
                                        <p:tgtEl>
                                          <p:spTgt spid="7">
                                            <p:txEl>
                                              <p:pRg st="1" end="1"/>
                                            </p:txEl>
                                          </p:spTgt>
                                        </p:tgtEl>
                                      </p:cBhvr>
                                      <p:to x="100000" y="100000"/>
                                    </p:animScale>
                                    <p:animScale>
                                      <p:cBhvr>
                                        <p:cTn id="33" dur="26">
                                          <p:stCondLst>
                                            <p:cond delay="1312"/>
                                          </p:stCondLst>
                                        </p:cTn>
                                        <p:tgtEl>
                                          <p:spTgt spid="7">
                                            <p:txEl>
                                              <p:pRg st="1" end="1"/>
                                            </p:txEl>
                                          </p:spTgt>
                                        </p:tgtEl>
                                      </p:cBhvr>
                                      <p:to x="100000" y="80000"/>
                                    </p:animScale>
                                    <p:animScale>
                                      <p:cBhvr>
                                        <p:cTn id="34" dur="166" decel="50000">
                                          <p:stCondLst>
                                            <p:cond delay="1338"/>
                                          </p:stCondLst>
                                        </p:cTn>
                                        <p:tgtEl>
                                          <p:spTgt spid="7">
                                            <p:txEl>
                                              <p:pRg st="1" end="1"/>
                                            </p:txEl>
                                          </p:spTgt>
                                        </p:tgtEl>
                                      </p:cBhvr>
                                      <p:to x="100000" y="100000"/>
                                    </p:animScale>
                                    <p:animScale>
                                      <p:cBhvr>
                                        <p:cTn id="35" dur="26">
                                          <p:stCondLst>
                                            <p:cond delay="1642"/>
                                          </p:stCondLst>
                                        </p:cTn>
                                        <p:tgtEl>
                                          <p:spTgt spid="7">
                                            <p:txEl>
                                              <p:pRg st="1" end="1"/>
                                            </p:txEl>
                                          </p:spTgt>
                                        </p:tgtEl>
                                      </p:cBhvr>
                                      <p:to x="100000" y="90000"/>
                                    </p:animScale>
                                    <p:animScale>
                                      <p:cBhvr>
                                        <p:cTn id="36" dur="166" decel="50000">
                                          <p:stCondLst>
                                            <p:cond delay="1668"/>
                                          </p:stCondLst>
                                        </p:cTn>
                                        <p:tgtEl>
                                          <p:spTgt spid="7">
                                            <p:txEl>
                                              <p:pRg st="1" end="1"/>
                                            </p:txEl>
                                          </p:spTgt>
                                        </p:tgtEl>
                                      </p:cBhvr>
                                      <p:to x="100000" y="100000"/>
                                    </p:animScale>
                                    <p:animScale>
                                      <p:cBhvr>
                                        <p:cTn id="37" dur="26">
                                          <p:stCondLst>
                                            <p:cond delay="1808"/>
                                          </p:stCondLst>
                                        </p:cTn>
                                        <p:tgtEl>
                                          <p:spTgt spid="7">
                                            <p:txEl>
                                              <p:pRg st="1" end="1"/>
                                            </p:txEl>
                                          </p:spTgt>
                                        </p:tgtEl>
                                      </p:cBhvr>
                                      <p:to x="100000" y="95000"/>
                                    </p:animScale>
                                    <p:animScale>
                                      <p:cBhvr>
                                        <p:cTn id="38" dur="166" decel="50000">
                                          <p:stCondLst>
                                            <p:cond delay="1834"/>
                                          </p:stCondLst>
                                        </p:cTn>
                                        <p:tgtEl>
                                          <p:spTgt spid="7">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Effect transition="in" filter="wipe(down)">
                                      <p:cBhvr>
                                        <p:cTn id="43" dur="580">
                                          <p:stCondLst>
                                            <p:cond delay="0"/>
                                          </p:stCondLst>
                                        </p:cTn>
                                        <p:tgtEl>
                                          <p:spTgt spid="7">
                                            <p:txEl>
                                              <p:pRg st="2" end="2"/>
                                            </p:txEl>
                                          </p:spTgt>
                                        </p:tgtEl>
                                      </p:cBhvr>
                                    </p:animEffect>
                                    <p:anim calcmode="lin" valueType="num">
                                      <p:cBhvr>
                                        <p:cTn id="44" dur="1822" tmFilter="0,0; 0.14,0.36; 0.43,0.73; 0.71,0.91; 1.0,1.0">
                                          <p:stCondLst>
                                            <p:cond delay="0"/>
                                          </p:stCondLst>
                                        </p:cTn>
                                        <p:tgtEl>
                                          <p:spTgt spid="7">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xEl>
                                              <p:pRg st="2" end="2"/>
                                            </p:txEl>
                                          </p:spTgt>
                                        </p:tgtEl>
                                      </p:cBhvr>
                                      <p:to x="100000" y="60000"/>
                                    </p:animScale>
                                    <p:animScale>
                                      <p:cBhvr>
                                        <p:cTn id="50" dur="166" decel="50000">
                                          <p:stCondLst>
                                            <p:cond delay="676"/>
                                          </p:stCondLst>
                                        </p:cTn>
                                        <p:tgtEl>
                                          <p:spTgt spid="7">
                                            <p:txEl>
                                              <p:pRg st="2" end="2"/>
                                            </p:txEl>
                                          </p:spTgt>
                                        </p:tgtEl>
                                      </p:cBhvr>
                                      <p:to x="100000" y="100000"/>
                                    </p:animScale>
                                    <p:animScale>
                                      <p:cBhvr>
                                        <p:cTn id="51" dur="26">
                                          <p:stCondLst>
                                            <p:cond delay="1312"/>
                                          </p:stCondLst>
                                        </p:cTn>
                                        <p:tgtEl>
                                          <p:spTgt spid="7">
                                            <p:txEl>
                                              <p:pRg st="2" end="2"/>
                                            </p:txEl>
                                          </p:spTgt>
                                        </p:tgtEl>
                                      </p:cBhvr>
                                      <p:to x="100000" y="80000"/>
                                    </p:animScale>
                                    <p:animScale>
                                      <p:cBhvr>
                                        <p:cTn id="52" dur="166" decel="50000">
                                          <p:stCondLst>
                                            <p:cond delay="1338"/>
                                          </p:stCondLst>
                                        </p:cTn>
                                        <p:tgtEl>
                                          <p:spTgt spid="7">
                                            <p:txEl>
                                              <p:pRg st="2" end="2"/>
                                            </p:txEl>
                                          </p:spTgt>
                                        </p:tgtEl>
                                      </p:cBhvr>
                                      <p:to x="100000" y="100000"/>
                                    </p:animScale>
                                    <p:animScale>
                                      <p:cBhvr>
                                        <p:cTn id="53" dur="26">
                                          <p:stCondLst>
                                            <p:cond delay="1642"/>
                                          </p:stCondLst>
                                        </p:cTn>
                                        <p:tgtEl>
                                          <p:spTgt spid="7">
                                            <p:txEl>
                                              <p:pRg st="2" end="2"/>
                                            </p:txEl>
                                          </p:spTgt>
                                        </p:tgtEl>
                                      </p:cBhvr>
                                      <p:to x="100000" y="90000"/>
                                    </p:animScale>
                                    <p:animScale>
                                      <p:cBhvr>
                                        <p:cTn id="54" dur="166" decel="50000">
                                          <p:stCondLst>
                                            <p:cond delay="1668"/>
                                          </p:stCondLst>
                                        </p:cTn>
                                        <p:tgtEl>
                                          <p:spTgt spid="7">
                                            <p:txEl>
                                              <p:pRg st="2" end="2"/>
                                            </p:txEl>
                                          </p:spTgt>
                                        </p:tgtEl>
                                      </p:cBhvr>
                                      <p:to x="100000" y="100000"/>
                                    </p:animScale>
                                    <p:animScale>
                                      <p:cBhvr>
                                        <p:cTn id="55" dur="26">
                                          <p:stCondLst>
                                            <p:cond delay="1808"/>
                                          </p:stCondLst>
                                        </p:cTn>
                                        <p:tgtEl>
                                          <p:spTgt spid="7">
                                            <p:txEl>
                                              <p:pRg st="2" end="2"/>
                                            </p:txEl>
                                          </p:spTgt>
                                        </p:tgtEl>
                                      </p:cBhvr>
                                      <p:to x="100000" y="95000"/>
                                    </p:animScale>
                                    <p:animScale>
                                      <p:cBhvr>
                                        <p:cTn id="56" dur="166" decel="50000">
                                          <p:stCondLst>
                                            <p:cond delay="1834"/>
                                          </p:stCondLst>
                                        </p:cTn>
                                        <p:tgtEl>
                                          <p:spTgt spid="7">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7">
                                            <p:txEl>
                                              <p:pRg st="3" end="3"/>
                                            </p:txEl>
                                          </p:spTgt>
                                        </p:tgtEl>
                                        <p:attrNameLst>
                                          <p:attrName>style.visibility</p:attrName>
                                        </p:attrNameLst>
                                      </p:cBhvr>
                                      <p:to>
                                        <p:strVal val="visible"/>
                                      </p:to>
                                    </p:set>
                                    <p:animEffect transition="in" filter="wipe(down)">
                                      <p:cBhvr>
                                        <p:cTn id="61" dur="580">
                                          <p:stCondLst>
                                            <p:cond delay="0"/>
                                          </p:stCondLst>
                                        </p:cTn>
                                        <p:tgtEl>
                                          <p:spTgt spid="7">
                                            <p:txEl>
                                              <p:pRg st="3" end="3"/>
                                            </p:txEl>
                                          </p:spTgt>
                                        </p:tgtEl>
                                      </p:cBhvr>
                                    </p:animEffect>
                                    <p:anim calcmode="lin" valueType="num">
                                      <p:cBhvr>
                                        <p:cTn id="62" dur="1822" tmFilter="0,0; 0.14,0.36; 0.43,0.73; 0.71,0.91; 1.0,1.0">
                                          <p:stCondLst>
                                            <p:cond delay="0"/>
                                          </p:stCondLst>
                                        </p:cTn>
                                        <p:tgtEl>
                                          <p:spTgt spid="7">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7">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7">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7">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7">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7">
                                            <p:txEl>
                                              <p:pRg st="3" end="3"/>
                                            </p:txEl>
                                          </p:spTgt>
                                        </p:tgtEl>
                                      </p:cBhvr>
                                      <p:to x="100000" y="60000"/>
                                    </p:animScale>
                                    <p:animScale>
                                      <p:cBhvr>
                                        <p:cTn id="68" dur="166" decel="50000">
                                          <p:stCondLst>
                                            <p:cond delay="676"/>
                                          </p:stCondLst>
                                        </p:cTn>
                                        <p:tgtEl>
                                          <p:spTgt spid="7">
                                            <p:txEl>
                                              <p:pRg st="3" end="3"/>
                                            </p:txEl>
                                          </p:spTgt>
                                        </p:tgtEl>
                                      </p:cBhvr>
                                      <p:to x="100000" y="100000"/>
                                    </p:animScale>
                                    <p:animScale>
                                      <p:cBhvr>
                                        <p:cTn id="69" dur="26">
                                          <p:stCondLst>
                                            <p:cond delay="1312"/>
                                          </p:stCondLst>
                                        </p:cTn>
                                        <p:tgtEl>
                                          <p:spTgt spid="7">
                                            <p:txEl>
                                              <p:pRg st="3" end="3"/>
                                            </p:txEl>
                                          </p:spTgt>
                                        </p:tgtEl>
                                      </p:cBhvr>
                                      <p:to x="100000" y="80000"/>
                                    </p:animScale>
                                    <p:animScale>
                                      <p:cBhvr>
                                        <p:cTn id="70" dur="166" decel="50000">
                                          <p:stCondLst>
                                            <p:cond delay="1338"/>
                                          </p:stCondLst>
                                        </p:cTn>
                                        <p:tgtEl>
                                          <p:spTgt spid="7">
                                            <p:txEl>
                                              <p:pRg st="3" end="3"/>
                                            </p:txEl>
                                          </p:spTgt>
                                        </p:tgtEl>
                                      </p:cBhvr>
                                      <p:to x="100000" y="100000"/>
                                    </p:animScale>
                                    <p:animScale>
                                      <p:cBhvr>
                                        <p:cTn id="71" dur="26">
                                          <p:stCondLst>
                                            <p:cond delay="1642"/>
                                          </p:stCondLst>
                                        </p:cTn>
                                        <p:tgtEl>
                                          <p:spTgt spid="7">
                                            <p:txEl>
                                              <p:pRg st="3" end="3"/>
                                            </p:txEl>
                                          </p:spTgt>
                                        </p:tgtEl>
                                      </p:cBhvr>
                                      <p:to x="100000" y="90000"/>
                                    </p:animScale>
                                    <p:animScale>
                                      <p:cBhvr>
                                        <p:cTn id="72" dur="166" decel="50000">
                                          <p:stCondLst>
                                            <p:cond delay="1668"/>
                                          </p:stCondLst>
                                        </p:cTn>
                                        <p:tgtEl>
                                          <p:spTgt spid="7">
                                            <p:txEl>
                                              <p:pRg st="3" end="3"/>
                                            </p:txEl>
                                          </p:spTgt>
                                        </p:tgtEl>
                                      </p:cBhvr>
                                      <p:to x="100000" y="100000"/>
                                    </p:animScale>
                                    <p:animScale>
                                      <p:cBhvr>
                                        <p:cTn id="73" dur="26">
                                          <p:stCondLst>
                                            <p:cond delay="1808"/>
                                          </p:stCondLst>
                                        </p:cTn>
                                        <p:tgtEl>
                                          <p:spTgt spid="7">
                                            <p:txEl>
                                              <p:pRg st="3" end="3"/>
                                            </p:txEl>
                                          </p:spTgt>
                                        </p:tgtEl>
                                      </p:cBhvr>
                                      <p:to x="100000" y="95000"/>
                                    </p:animScale>
                                    <p:animScale>
                                      <p:cBhvr>
                                        <p:cTn id="74" dur="166" decel="50000">
                                          <p:stCondLst>
                                            <p:cond delay="1834"/>
                                          </p:stCondLst>
                                        </p:cTn>
                                        <p:tgtEl>
                                          <p:spTgt spid="7">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7">
                                            <p:txEl>
                                              <p:pRg st="4" end="4"/>
                                            </p:txEl>
                                          </p:spTgt>
                                        </p:tgtEl>
                                        <p:attrNameLst>
                                          <p:attrName>style.visibility</p:attrName>
                                        </p:attrNameLst>
                                      </p:cBhvr>
                                      <p:to>
                                        <p:strVal val="visible"/>
                                      </p:to>
                                    </p:set>
                                    <p:animEffect transition="in" filter="wipe(down)">
                                      <p:cBhvr>
                                        <p:cTn id="79" dur="580">
                                          <p:stCondLst>
                                            <p:cond delay="0"/>
                                          </p:stCondLst>
                                        </p:cTn>
                                        <p:tgtEl>
                                          <p:spTgt spid="7">
                                            <p:txEl>
                                              <p:pRg st="4" end="4"/>
                                            </p:txEl>
                                          </p:spTgt>
                                        </p:tgtEl>
                                      </p:cBhvr>
                                    </p:animEffect>
                                    <p:anim calcmode="lin" valueType="num">
                                      <p:cBhvr>
                                        <p:cTn id="80" dur="1822" tmFilter="0,0; 0.14,0.36; 0.43,0.73; 0.71,0.91; 1.0,1.0">
                                          <p:stCondLst>
                                            <p:cond delay="0"/>
                                          </p:stCondLst>
                                        </p:cTn>
                                        <p:tgtEl>
                                          <p:spTgt spid="7">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7">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7">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7">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7">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7">
                                            <p:txEl>
                                              <p:pRg st="4" end="4"/>
                                            </p:txEl>
                                          </p:spTgt>
                                        </p:tgtEl>
                                      </p:cBhvr>
                                      <p:to x="100000" y="60000"/>
                                    </p:animScale>
                                    <p:animScale>
                                      <p:cBhvr>
                                        <p:cTn id="86" dur="166" decel="50000">
                                          <p:stCondLst>
                                            <p:cond delay="676"/>
                                          </p:stCondLst>
                                        </p:cTn>
                                        <p:tgtEl>
                                          <p:spTgt spid="7">
                                            <p:txEl>
                                              <p:pRg st="4" end="4"/>
                                            </p:txEl>
                                          </p:spTgt>
                                        </p:tgtEl>
                                      </p:cBhvr>
                                      <p:to x="100000" y="100000"/>
                                    </p:animScale>
                                    <p:animScale>
                                      <p:cBhvr>
                                        <p:cTn id="87" dur="26">
                                          <p:stCondLst>
                                            <p:cond delay="1312"/>
                                          </p:stCondLst>
                                        </p:cTn>
                                        <p:tgtEl>
                                          <p:spTgt spid="7">
                                            <p:txEl>
                                              <p:pRg st="4" end="4"/>
                                            </p:txEl>
                                          </p:spTgt>
                                        </p:tgtEl>
                                      </p:cBhvr>
                                      <p:to x="100000" y="80000"/>
                                    </p:animScale>
                                    <p:animScale>
                                      <p:cBhvr>
                                        <p:cTn id="88" dur="166" decel="50000">
                                          <p:stCondLst>
                                            <p:cond delay="1338"/>
                                          </p:stCondLst>
                                        </p:cTn>
                                        <p:tgtEl>
                                          <p:spTgt spid="7">
                                            <p:txEl>
                                              <p:pRg st="4" end="4"/>
                                            </p:txEl>
                                          </p:spTgt>
                                        </p:tgtEl>
                                      </p:cBhvr>
                                      <p:to x="100000" y="100000"/>
                                    </p:animScale>
                                    <p:animScale>
                                      <p:cBhvr>
                                        <p:cTn id="89" dur="26">
                                          <p:stCondLst>
                                            <p:cond delay="1642"/>
                                          </p:stCondLst>
                                        </p:cTn>
                                        <p:tgtEl>
                                          <p:spTgt spid="7">
                                            <p:txEl>
                                              <p:pRg st="4" end="4"/>
                                            </p:txEl>
                                          </p:spTgt>
                                        </p:tgtEl>
                                      </p:cBhvr>
                                      <p:to x="100000" y="90000"/>
                                    </p:animScale>
                                    <p:animScale>
                                      <p:cBhvr>
                                        <p:cTn id="90" dur="166" decel="50000">
                                          <p:stCondLst>
                                            <p:cond delay="1668"/>
                                          </p:stCondLst>
                                        </p:cTn>
                                        <p:tgtEl>
                                          <p:spTgt spid="7">
                                            <p:txEl>
                                              <p:pRg st="4" end="4"/>
                                            </p:txEl>
                                          </p:spTgt>
                                        </p:tgtEl>
                                      </p:cBhvr>
                                      <p:to x="100000" y="100000"/>
                                    </p:animScale>
                                    <p:animScale>
                                      <p:cBhvr>
                                        <p:cTn id="91" dur="26">
                                          <p:stCondLst>
                                            <p:cond delay="1808"/>
                                          </p:stCondLst>
                                        </p:cTn>
                                        <p:tgtEl>
                                          <p:spTgt spid="7">
                                            <p:txEl>
                                              <p:pRg st="4" end="4"/>
                                            </p:txEl>
                                          </p:spTgt>
                                        </p:tgtEl>
                                      </p:cBhvr>
                                      <p:to x="100000" y="95000"/>
                                    </p:animScale>
                                    <p:animScale>
                                      <p:cBhvr>
                                        <p:cTn id="92" dur="166" decel="50000">
                                          <p:stCondLst>
                                            <p:cond delay="1834"/>
                                          </p:stCondLst>
                                        </p:cTn>
                                        <p:tgtEl>
                                          <p:spTgt spid="7">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7">
                                            <p:txEl>
                                              <p:pRg st="5" end="5"/>
                                            </p:txEl>
                                          </p:spTgt>
                                        </p:tgtEl>
                                        <p:attrNameLst>
                                          <p:attrName>style.visibility</p:attrName>
                                        </p:attrNameLst>
                                      </p:cBhvr>
                                      <p:to>
                                        <p:strVal val="visible"/>
                                      </p:to>
                                    </p:set>
                                    <p:animEffect transition="in" filter="wipe(down)">
                                      <p:cBhvr>
                                        <p:cTn id="97" dur="580">
                                          <p:stCondLst>
                                            <p:cond delay="0"/>
                                          </p:stCondLst>
                                        </p:cTn>
                                        <p:tgtEl>
                                          <p:spTgt spid="7">
                                            <p:txEl>
                                              <p:pRg st="5" end="5"/>
                                            </p:txEl>
                                          </p:spTgt>
                                        </p:tgtEl>
                                      </p:cBhvr>
                                    </p:animEffect>
                                    <p:anim calcmode="lin" valueType="num">
                                      <p:cBhvr>
                                        <p:cTn id="98" dur="1822" tmFilter="0,0; 0.14,0.36; 0.43,0.73; 0.71,0.91; 1.0,1.0">
                                          <p:stCondLst>
                                            <p:cond delay="0"/>
                                          </p:stCondLst>
                                        </p:cTn>
                                        <p:tgtEl>
                                          <p:spTgt spid="7">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7">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7">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7">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7">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7">
                                            <p:txEl>
                                              <p:pRg st="5" end="5"/>
                                            </p:txEl>
                                          </p:spTgt>
                                        </p:tgtEl>
                                      </p:cBhvr>
                                      <p:to x="100000" y="60000"/>
                                    </p:animScale>
                                    <p:animScale>
                                      <p:cBhvr>
                                        <p:cTn id="104" dur="166" decel="50000">
                                          <p:stCondLst>
                                            <p:cond delay="676"/>
                                          </p:stCondLst>
                                        </p:cTn>
                                        <p:tgtEl>
                                          <p:spTgt spid="7">
                                            <p:txEl>
                                              <p:pRg st="5" end="5"/>
                                            </p:txEl>
                                          </p:spTgt>
                                        </p:tgtEl>
                                      </p:cBhvr>
                                      <p:to x="100000" y="100000"/>
                                    </p:animScale>
                                    <p:animScale>
                                      <p:cBhvr>
                                        <p:cTn id="105" dur="26">
                                          <p:stCondLst>
                                            <p:cond delay="1312"/>
                                          </p:stCondLst>
                                        </p:cTn>
                                        <p:tgtEl>
                                          <p:spTgt spid="7">
                                            <p:txEl>
                                              <p:pRg st="5" end="5"/>
                                            </p:txEl>
                                          </p:spTgt>
                                        </p:tgtEl>
                                      </p:cBhvr>
                                      <p:to x="100000" y="80000"/>
                                    </p:animScale>
                                    <p:animScale>
                                      <p:cBhvr>
                                        <p:cTn id="106" dur="166" decel="50000">
                                          <p:stCondLst>
                                            <p:cond delay="1338"/>
                                          </p:stCondLst>
                                        </p:cTn>
                                        <p:tgtEl>
                                          <p:spTgt spid="7">
                                            <p:txEl>
                                              <p:pRg st="5" end="5"/>
                                            </p:txEl>
                                          </p:spTgt>
                                        </p:tgtEl>
                                      </p:cBhvr>
                                      <p:to x="100000" y="100000"/>
                                    </p:animScale>
                                    <p:animScale>
                                      <p:cBhvr>
                                        <p:cTn id="107" dur="26">
                                          <p:stCondLst>
                                            <p:cond delay="1642"/>
                                          </p:stCondLst>
                                        </p:cTn>
                                        <p:tgtEl>
                                          <p:spTgt spid="7">
                                            <p:txEl>
                                              <p:pRg st="5" end="5"/>
                                            </p:txEl>
                                          </p:spTgt>
                                        </p:tgtEl>
                                      </p:cBhvr>
                                      <p:to x="100000" y="90000"/>
                                    </p:animScale>
                                    <p:animScale>
                                      <p:cBhvr>
                                        <p:cTn id="108" dur="166" decel="50000">
                                          <p:stCondLst>
                                            <p:cond delay="1668"/>
                                          </p:stCondLst>
                                        </p:cTn>
                                        <p:tgtEl>
                                          <p:spTgt spid="7">
                                            <p:txEl>
                                              <p:pRg st="5" end="5"/>
                                            </p:txEl>
                                          </p:spTgt>
                                        </p:tgtEl>
                                      </p:cBhvr>
                                      <p:to x="100000" y="100000"/>
                                    </p:animScale>
                                    <p:animScale>
                                      <p:cBhvr>
                                        <p:cTn id="109" dur="26">
                                          <p:stCondLst>
                                            <p:cond delay="1808"/>
                                          </p:stCondLst>
                                        </p:cTn>
                                        <p:tgtEl>
                                          <p:spTgt spid="7">
                                            <p:txEl>
                                              <p:pRg st="5" end="5"/>
                                            </p:txEl>
                                          </p:spTgt>
                                        </p:tgtEl>
                                      </p:cBhvr>
                                      <p:to x="100000" y="95000"/>
                                    </p:animScale>
                                    <p:animScale>
                                      <p:cBhvr>
                                        <p:cTn id="110" dur="166" decel="50000">
                                          <p:stCondLst>
                                            <p:cond delay="1834"/>
                                          </p:stCondLst>
                                        </p:cTn>
                                        <p:tgtEl>
                                          <p:spTgt spid="7">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7">
                                            <p:txEl>
                                              <p:pRg st="6" end="6"/>
                                            </p:txEl>
                                          </p:spTgt>
                                        </p:tgtEl>
                                        <p:attrNameLst>
                                          <p:attrName>style.visibility</p:attrName>
                                        </p:attrNameLst>
                                      </p:cBhvr>
                                      <p:to>
                                        <p:strVal val="visible"/>
                                      </p:to>
                                    </p:set>
                                    <p:animEffect transition="in" filter="wipe(down)">
                                      <p:cBhvr>
                                        <p:cTn id="115" dur="580">
                                          <p:stCondLst>
                                            <p:cond delay="0"/>
                                          </p:stCondLst>
                                        </p:cTn>
                                        <p:tgtEl>
                                          <p:spTgt spid="7">
                                            <p:txEl>
                                              <p:pRg st="6" end="6"/>
                                            </p:txEl>
                                          </p:spTgt>
                                        </p:tgtEl>
                                      </p:cBhvr>
                                    </p:animEffect>
                                    <p:anim calcmode="lin" valueType="num">
                                      <p:cBhvr>
                                        <p:cTn id="116" dur="1822" tmFilter="0,0; 0.14,0.36; 0.43,0.73; 0.71,0.91; 1.0,1.0">
                                          <p:stCondLst>
                                            <p:cond delay="0"/>
                                          </p:stCondLst>
                                        </p:cTn>
                                        <p:tgtEl>
                                          <p:spTgt spid="7">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7">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7">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7">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7">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7">
                                            <p:txEl>
                                              <p:pRg st="6" end="6"/>
                                            </p:txEl>
                                          </p:spTgt>
                                        </p:tgtEl>
                                      </p:cBhvr>
                                      <p:to x="100000" y="60000"/>
                                    </p:animScale>
                                    <p:animScale>
                                      <p:cBhvr>
                                        <p:cTn id="122" dur="166" decel="50000">
                                          <p:stCondLst>
                                            <p:cond delay="676"/>
                                          </p:stCondLst>
                                        </p:cTn>
                                        <p:tgtEl>
                                          <p:spTgt spid="7">
                                            <p:txEl>
                                              <p:pRg st="6" end="6"/>
                                            </p:txEl>
                                          </p:spTgt>
                                        </p:tgtEl>
                                      </p:cBhvr>
                                      <p:to x="100000" y="100000"/>
                                    </p:animScale>
                                    <p:animScale>
                                      <p:cBhvr>
                                        <p:cTn id="123" dur="26">
                                          <p:stCondLst>
                                            <p:cond delay="1312"/>
                                          </p:stCondLst>
                                        </p:cTn>
                                        <p:tgtEl>
                                          <p:spTgt spid="7">
                                            <p:txEl>
                                              <p:pRg st="6" end="6"/>
                                            </p:txEl>
                                          </p:spTgt>
                                        </p:tgtEl>
                                      </p:cBhvr>
                                      <p:to x="100000" y="80000"/>
                                    </p:animScale>
                                    <p:animScale>
                                      <p:cBhvr>
                                        <p:cTn id="124" dur="166" decel="50000">
                                          <p:stCondLst>
                                            <p:cond delay="1338"/>
                                          </p:stCondLst>
                                        </p:cTn>
                                        <p:tgtEl>
                                          <p:spTgt spid="7">
                                            <p:txEl>
                                              <p:pRg st="6" end="6"/>
                                            </p:txEl>
                                          </p:spTgt>
                                        </p:tgtEl>
                                      </p:cBhvr>
                                      <p:to x="100000" y="100000"/>
                                    </p:animScale>
                                    <p:animScale>
                                      <p:cBhvr>
                                        <p:cTn id="125" dur="26">
                                          <p:stCondLst>
                                            <p:cond delay="1642"/>
                                          </p:stCondLst>
                                        </p:cTn>
                                        <p:tgtEl>
                                          <p:spTgt spid="7">
                                            <p:txEl>
                                              <p:pRg st="6" end="6"/>
                                            </p:txEl>
                                          </p:spTgt>
                                        </p:tgtEl>
                                      </p:cBhvr>
                                      <p:to x="100000" y="90000"/>
                                    </p:animScale>
                                    <p:animScale>
                                      <p:cBhvr>
                                        <p:cTn id="126" dur="166" decel="50000">
                                          <p:stCondLst>
                                            <p:cond delay="1668"/>
                                          </p:stCondLst>
                                        </p:cTn>
                                        <p:tgtEl>
                                          <p:spTgt spid="7">
                                            <p:txEl>
                                              <p:pRg st="6" end="6"/>
                                            </p:txEl>
                                          </p:spTgt>
                                        </p:tgtEl>
                                      </p:cBhvr>
                                      <p:to x="100000" y="100000"/>
                                    </p:animScale>
                                    <p:animScale>
                                      <p:cBhvr>
                                        <p:cTn id="127" dur="26">
                                          <p:stCondLst>
                                            <p:cond delay="1808"/>
                                          </p:stCondLst>
                                        </p:cTn>
                                        <p:tgtEl>
                                          <p:spTgt spid="7">
                                            <p:txEl>
                                              <p:pRg st="6" end="6"/>
                                            </p:txEl>
                                          </p:spTgt>
                                        </p:tgtEl>
                                      </p:cBhvr>
                                      <p:to x="100000" y="95000"/>
                                    </p:animScale>
                                    <p:animScale>
                                      <p:cBhvr>
                                        <p:cTn id="128" dur="166" decel="50000">
                                          <p:stCondLst>
                                            <p:cond delay="1834"/>
                                          </p:stCondLst>
                                        </p:cTn>
                                        <p:tgtEl>
                                          <p:spTgt spid="7">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7">
                                            <p:txEl>
                                              <p:pRg st="7" end="7"/>
                                            </p:txEl>
                                          </p:spTgt>
                                        </p:tgtEl>
                                        <p:attrNameLst>
                                          <p:attrName>style.visibility</p:attrName>
                                        </p:attrNameLst>
                                      </p:cBhvr>
                                      <p:to>
                                        <p:strVal val="visible"/>
                                      </p:to>
                                    </p:set>
                                    <p:animEffect transition="in" filter="wipe(down)">
                                      <p:cBhvr>
                                        <p:cTn id="133" dur="580">
                                          <p:stCondLst>
                                            <p:cond delay="0"/>
                                          </p:stCondLst>
                                        </p:cTn>
                                        <p:tgtEl>
                                          <p:spTgt spid="7">
                                            <p:txEl>
                                              <p:pRg st="7" end="7"/>
                                            </p:txEl>
                                          </p:spTgt>
                                        </p:tgtEl>
                                      </p:cBhvr>
                                    </p:animEffect>
                                    <p:anim calcmode="lin" valueType="num">
                                      <p:cBhvr>
                                        <p:cTn id="134" dur="1822" tmFilter="0,0; 0.14,0.36; 0.43,0.73; 0.71,0.91; 1.0,1.0">
                                          <p:stCondLst>
                                            <p:cond delay="0"/>
                                          </p:stCondLst>
                                        </p:cTn>
                                        <p:tgtEl>
                                          <p:spTgt spid="7">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7">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7">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7">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7">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7">
                                            <p:txEl>
                                              <p:pRg st="7" end="7"/>
                                            </p:txEl>
                                          </p:spTgt>
                                        </p:tgtEl>
                                      </p:cBhvr>
                                      <p:to x="100000" y="60000"/>
                                    </p:animScale>
                                    <p:animScale>
                                      <p:cBhvr>
                                        <p:cTn id="140" dur="166" decel="50000">
                                          <p:stCondLst>
                                            <p:cond delay="676"/>
                                          </p:stCondLst>
                                        </p:cTn>
                                        <p:tgtEl>
                                          <p:spTgt spid="7">
                                            <p:txEl>
                                              <p:pRg st="7" end="7"/>
                                            </p:txEl>
                                          </p:spTgt>
                                        </p:tgtEl>
                                      </p:cBhvr>
                                      <p:to x="100000" y="100000"/>
                                    </p:animScale>
                                    <p:animScale>
                                      <p:cBhvr>
                                        <p:cTn id="141" dur="26">
                                          <p:stCondLst>
                                            <p:cond delay="1312"/>
                                          </p:stCondLst>
                                        </p:cTn>
                                        <p:tgtEl>
                                          <p:spTgt spid="7">
                                            <p:txEl>
                                              <p:pRg st="7" end="7"/>
                                            </p:txEl>
                                          </p:spTgt>
                                        </p:tgtEl>
                                      </p:cBhvr>
                                      <p:to x="100000" y="80000"/>
                                    </p:animScale>
                                    <p:animScale>
                                      <p:cBhvr>
                                        <p:cTn id="142" dur="166" decel="50000">
                                          <p:stCondLst>
                                            <p:cond delay="1338"/>
                                          </p:stCondLst>
                                        </p:cTn>
                                        <p:tgtEl>
                                          <p:spTgt spid="7">
                                            <p:txEl>
                                              <p:pRg st="7" end="7"/>
                                            </p:txEl>
                                          </p:spTgt>
                                        </p:tgtEl>
                                      </p:cBhvr>
                                      <p:to x="100000" y="100000"/>
                                    </p:animScale>
                                    <p:animScale>
                                      <p:cBhvr>
                                        <p:cTn id="143" dur="26">
                                          <p:stCondLst>
                                            <p:cond delay="1642"/>
                                          </p:stCondLst>
                                        </p:cTn>
                                        <p:tgtEl>
                                          <p:spTgt spid="7">
                                            <p:txEl>
                                              <p:pRg st="7" end="7"/>
                                            </p:txEl>
                                          </p:spTgt>
                                        </p:tgtEl>
                                      </p:cBhvr>
                                      <p:to x="100000" y="90000"/>
                                    </p:animScale>
                                    <p:animScale>
                                      <p:cBhvr>
                                        <p:cTn id="144" dur="166" decel="50000">
                                          <p:stCondLst>
                                            <p:cond delay="1668"/>
                                          </p:stCondLst>
                                        </p:cTn>
                                        <p:tgtEl>
                                          <p:spTgt spid="7">
                                            <p:txEl>
                                              <p:pRg st="7" end="7"/>
                                            </p:txEl>
                                          </p:spTgt>
                                        </p:tgtEl>
                                      </p:cBhvr>
                                      <p:to x="100000" y="100000"/>
                                    </p:animScale>
                                    <p:animScale>
                                      <p:cBhvr>
                                        <p:cTn id="145" dur="26">
                                          <p:stCondLst>
                                            <p:cond delay="1808"/>
                                          </p:stCondLst>
                                        </p:cTn>
                                        <p:tgtEl>
                                          <p:spTgt spid="7">
                                            <p:txEl>
                                              <p:pRg st="7" end="7"/>
                                            </p:txEl>
                                          </p:spTgt>
                                        </p:tgtEl>
                                      </p:cBhvr>
                                      <p:to x="100000" y="95000"/>
                                    </p:animScale>
                                    <p:animScale>
                                      <p:cBhvr>
                                        <p:cTn id="146" dur="166" decel="50000">
                                          <p:stCondLst>
                                            <p:cond delay="1834"/>
                                          </p:stCondLst>
                                        </p:cTn>
                                        <p:tgtEl>
                                          <p:spTgt spid="7">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7" name="TextBox 6">
            <a:extLst>
              <a:ext uri="{FF2B5EF4-FFF2-40B4-BE49-F238E27FC236}">
                <a16:creationId xmlns:a16="http://schemas.microsoft.com/office/drawing/2014/main" id="{5287ADD3-8891-4C46-8F9B-A0B5E37EC6F0}"/>
              </a:ext>
            </a:extLst>
          </p:cNvPr>
          <p:cNvSpPr txBox="1"/>
          <p:nvPr/>
        </p:nvSpPr>
        <p:spPr>
          <a:xfrm>
            <a:off x="4046366" y="894678"/>
            <a:ext cx="7834459" cy="5397953"/>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المسئولية الاجتماعية للمؤسسات: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أية مؤسسة تنفيذية تعتبر جزءاً من البيئة الاجتماعية المحيطة بها، فهي تستمد من تلك البيئة عناصر الحياة والبقاء، ولذلك تقع عليها مسئولية المساهمة في رفاهية ذلك المجتمع وتنهض المؤسسة بمسئوليتها هذه ممـا يجعل خدمة المجتمع هدفاً أساسياً لها وتقديم المصلحة العامة وهو تـوفير سلعة أو خدمة بأفضل مستوى ممكـن وبمـا يـتلاءم وحاجـات وأذواق جمهورها، وإضافة إلى ذلك المساهمة بكل وسيلة ممكنة في رفع المستوى الحياتي لأفراد المجتمع كتقديم الإعلانـات والقيام بالدراسات والأبحاث لمعالجة مشاكل المجتمع، كمـا أن برامجهـا الإعلامية يجب أن تهدف إلى تثقيف المجتمع بصورة عامـة ولا تقتـصر على تعريف بالمؤسسة وكسب تأييده له، والإيمان بالمسئولية الاجتماعيـة يتضمن مراعاة الصالح العام ووضعه فـي المقـام الأول مـن قـرارات المؤسسة</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TextBox 8">
            <a:extLst>
              <a:ext uri="{FF2B5EF4-FFF2-40B4-BE49-F238E27FC236}">
                <a16:creationId xmlns:a16="http://schemas.microsoft.com/office/drawing/2014/main" id="{60AB7F20-0DDA-4EF4-ACDC-14716722A22A}"/>
              </a:ext>
            </a:extLst>
          </p:cNvPr>
          <p:cNvSpPr txBox="1"/>
          <p:nvPr/>
        </p:nvSpPr>
        <p:spPr>
          <a:xfrm>
            <a:off x="4250394" y="1191047"/>
            <a:ext cx="7630431" cy="447590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احترام رأي الفرد والإيمان بقوة الرأي العام: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فالإيمان بقوة الرأي العام وأهمية التعامل الناجح معه يعتبر الدعامـة الأساسية لكافة برامج العلاقات العامة، وينبغي على المؤسسة أن تـستخدم الأساليب العلمية الحديثة للبحث عما يدور فـي الـرأي العـام وأن تبنـى برامجها على ضوء ما يتجمع لديها من تيارات للرأي العام، وما يقره مـن تقاليد وعادات وما يعبر عنه من طموحات ورغبات وتوقعات، عـن تلـك المؤسسة، كما أن المؤسسة لا ينبغي أن تقف مكتوفة الأيدي تجـاه الـرأي العام بل عليها أن تسعى لتوجيهه وتبصيره وتحويله إلى جوانـب الخيـر، وأن تبتعد به عن العادات الفاسدة والمعتقدات الخرافية التي لا تتفـق مع روح العصر ومقتضياته.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48343" y="3660825"/>
            <a:ext cx="3019808" cy="4271298"/>
          </a:xfrm>
          <a:prstGeom prst="rect">
            <a:avLst/>
          </a:prstGeom>
        </p:spPr>
      </p:pic>
      <p:sp>
        <p:nvSpPr>
          <p:cNvPr id="10" name="TextBox 9">
            <a:extLst>
              <a:ext uri="{FF2B5EF4-FFF2-40B4-BE49-F238E27FC236}">
                <a16:creationId xmlns:a16="http://schemas.microsoft.com/office/drawing/2014/main" id="{58241B56-DA01-4D29-A5F7-3D3D6DE066E4}"/>
              </a:ext>
            </a:extLst>
          </p:cNvPr>
          <p:cNvSpPr txBox="1"/>
          <p:nvPr/>
        </p:nvSpPr>
        <p:spPr>
          <a:xfrm>
            <a:off x="1345186" y="767259"/>
            <a:ext cx="10470526" cy="4475905"/>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لقد عبرت الفلسفة الرومانية واليونانية القديمة عن الرأي العام بقولها: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صوت الجماهير من صوت الله، وهي تعني بذلك أن ما تتفـق عليـه الأنة هو الخير دائماً لأن الأمة هي ظل الله فـي الأرض، وإرادتهـا مـن إرادة الله، فمتى اجتمع الرأي العام فيما على شئ فهو الحق الذي لا ينبغي أن نحيد عنه، ولقد جاء في الحديث الشريف لرسول الله صـلى الله عليـه وسلم: " ما اجتمعت أمتي على ضلالة " مصداقاً لقدسية إجماع الأمة وأنها لا تجتمع إلا على الحق داماً، وتطور المفهـوم فـي عـالم المؤسـسات الحكومية والصناعية والتجارية التي تقدم خدماتها وسلعها للجماهير وتلتزم برأي الجمهور فيها، فإن كان الجمهور راضياً عن الخدمة أو السلعة كان ذلك حافزاً للاستمرار في تقديمها بنفس الأداء والجودة، وإن كان الجمهور ساخطاً سعت المؤسسات إلى تحسين الخدمة أو السلعة لتتناسب مع رغبات وأذواق الجماهير، وكان الشعار المرفوع في هذه المواقف " إن الجمهـور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The public is always Right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حق على دائماً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30" name="Picture 29">
            <a:extLst>
              <a:ext uri="{FF2B5EF4-FFF2-40B4-BE49-F238E27FC236}">
                <a16:creationId xmlns:a16="http://schemas.microsoft.com/office/drawing/2014/main" id="{02BDE0A2-4878-40D0-BB28-CFB5E8EDE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71" y="4887211"/>
            <a:ext cx="1286330" cy="1819420"/>
          </a:xfrm>
          <a:prstGeom prst="rect">
            <a:avLst/>
          </a:prstGeom>
        </p:spPr>
      </p:pic>
      <p:sp>
        <p:nvSpPr>
          <p:cNvPr id="11" name="TextBox 10">
            <a:extLst>
              <a:ext uri="{FF2B5EF4-FFF2-40B4-BE49-F238E27FC236}">
                <a16:creationId xmlns:a16="http://schemas.microsoft.com/office/drawing/2014/main" id="{41471AA1-745D-4038-8080-6109A2624338}"/>
              </a:ext>
            </a:extLst>
          </p:cNvPr>
          <p:cNvSpPr txBox="1"/>
          <p:nvPr/>
        </p:nvSpPr>
        <p:spPr>
          <a:xfrm>
            <a:off x="595677" y="816087"/>
            <a:ext cx="11243256" cy="493692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الابتعاد عن التكتم وإتباع سياسة كشف المعلومات للجمهور: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كان التمسك بالسرية وحجـب المعلومـات هـو أسـلوب الإدارة التقليدية في القرن الماضي، أما الإدارة الحديثة فإنهـا تعتبـر المؤسـسة كالبيت المصنوع من الزجاج الذي يكـشف عمـا بداخلـه لكـل نـاظر، فالمؤسسة العصرية تعمل في النور ولا تخفي أي معلومات عن نشاطها إلا الأسرار المتعلقة بالإنتاج، وهذا لم يعد من السهل الاحتفـاظ بهـا سـراً بوجود الأقمار الصناعية التي بإمكانها أن تصور وهي في الفضاء أشـياء على سطح الأرض بدرجة كبيرة من الدقة وكأنها على بعد بـضعة أقـدام فقط منها، والصراحة بحد ذاتها تحمل على الثقة في المؤسسة بينما يـدعو التكتم إلى إثارة الريبة والشك من حول المؤسسة، وهذا المبدأ الذي ساعد على تعزيز مكانة المؤسسة هو في الحقيقة استجابة لحق أساسي من حقوق الفرد نصت عليه لائحة حقوق الإنسان ونعظم دساتير الدول الديمقراطيـة وهو حق الفرد في الحصول على المعلومات، والـصراحة هـي طـابع المدنية الحديثة فالكاتب يصارح القـراء، والإداري يـصارح الجمهـور والسياسي يصارح شعبه وهكذا.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B875192D-513F-4F32-B46F-D7117F472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491050"/>
            <a:ext cx="2388251" cy="3378007"/>
          </a:xfrm>
          <a:prstGeom prst="rect">
            <a:avLst/>
          </a:prstGeom>
        </p:spPr>
      </p:pic>
      <p:sp>
        <p:nvSpPr>
          <p:cNvPr id="10" name="TextBox 9">
            <a:extLst>
              <a:ext uri="{FF2B5EF4-FFF2-40B4-BE49-F238E27FC236}">
                <a16:creationId xmlns:a16="http://schemas.microsoft.com/office/drawing/2014/main" id="{0A19EF12-2A4E-447B-A746-96876210A454}"/>
              </a:ext>
            </a:extLst>
          </p:cNvPr>
          <p:cNvSpPr txBox="1"/>
          <p:nvPr/>
        </p:nvSpPr>
        <p:spPr>
          <a:xfrm>
            <a:off x="1721349" y="777227"/>
            <a:ext cx="10290220" cy="493692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الالتزام بمبادئ الأخلاق السلمية: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أحد أهداف نشاط العلاقات العامة هو إعطاء المؤسسة (شخـصية ) بتثبيت صفات إنسانية لها في أذهان الجمهور، كذلك تدعو فلسفة العلاقات العامة المؤسسة إلى الالتزام بمبادئ الأخلاق كالنزاهة والصدق والعدالة، وهكذا فهي لا تخدع الجمهور ولا تغشه بل تسعى إلى كسب ثقته بالقـدوة الحسنة وليس بالأقوال فقط، فالعلاقات العامـة هـي سـلوك وإعـلام.. فالجانب السلوكي يتمثل في الالتزام بالمصل والأخلاق السامية في تجنـب المؤسسة كل مما يشين سمعتها والعمل على أن يعكس جميع موظفيها ذلك أيضاً في معاملاتهم مع الجمهور وفي حياتهم الخاصـة أيـضاً والجانـب الإعلامي هو استخدام كافة وسائل الإعلام والاتصال لتوضـيح وتفـسير نشاط المؤسسة وتحليل رد فعل الجمـاهير نحوهـا، والعلاقـات العامـة الناجحة هي التي تستند أقوالها على الأعمال أو هـي ترجمـة لتـصرفات جديرة بالإعجاب وأعمال تستحق التقدير.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1983" y="782785"/>
            <a:ext cx="1627255" cy="2301634"/>
          </a:xfrm>
          <a:prstGeom prst="rect">
            <a:avLst/>
          </a:prstGeom>
        </p:spPr>
      </p:pic>
      <p:sp>
        <p:nvSpPr>
          <p:cNvPr id="9" name="TextBox 8">
            <a:extLst>
              <a:ext uri="{FF2B5EF4-FFF2-40B4-BE49-F238E27FC236}">
                <a16:creationId xmlns:a16="http://schemas.microsoft.com/office/drawing/2014/main" id="{C753716C-9920-4411-938A-D476B9C2F721}"/>
              </a:ext>
            </a:extLst>
          </p:cNvPr>
          <p:cNvSpPr txBox="1"/>
          <p:nvPr/>
        </p:nvSpPr>
        <p:spPr>
          <a:xfrm>
            <a:off x="3749238" y="617697"/>
            <a:ext cx="8214813" cy="2631811"/>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العلاقات العامة تبدأ من الداخل إلى الخارج:</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والمقصود لذلك أن المؤسسة التي ترمي إلى الحصول علـى رضـى الجمهور وثقته عليها أولاً أن تضمن رضى وثقة العاملين فيها من عمـال وموظفين لأن هؤلاء إذا كانوا سعداء في عملهـم مـع المؤسـسة فـإنهم يعكسون أثراً طيباً حولها عن طريق معاملتهم للناس فـي أثنـاء عملهـم وكذلك في أحاديثهم عنها في علاقاتهم الشخصية.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68546D8-8064-4909-BBE8-0286D9571365}"/>
              </a:ext>
            </a:extLst>
          </p:cNvPr>
          <p:cNvSpPr txBox="1"/>
          <p:nvPr/>
        </p:nvSpPr>
        <p:spPr>
          <a:xfrm>
            <a:off x="428625" y="3017267"/>
            <a:ext cx="11535426"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وعلى العكس من ذلك فإن العاملين في المؤسسة المتذمرين الساخطين بإمكانهم هدم برامج العلاقات العامة من أساسها بتصرفاتهم وأقوالهم التـي يمكن أن تترك أسوأ الأثر لدى الناس من حولهم، وتحقيق سعادة العاملين ورضاهم في عملهم يأتي عن طريق إتبـاع المؤسـسة سياسـات عادلـة للتوظيف والترفيع والتدريب والتنقلات والإجازات وغيرها كمـا أن، علـى المؤسسة أن تهتم بتوفير ظروف عمل مرضية وضمان منتسبيها في حالـة المرض والعجز لمنحهم الاستقرار في عملهم، فمعاملة الموظف المعاملـة الكريمة واحترامه تجعله متحمساً لعمله ولمؤسـسته كـذلك يجـب علـى المؤسسة القيام بإعلام منتسبيها عن جميع أحـوال مؤسـستهم ونـشاطها باستمرار لأن ذلك يعمل إلى زيادة ثقتهم في ها ورفع كفـايتهم فـي العمـل بالإضافة إلى جعلهم قادرين على إعطـاء المعلومـات الـصحيحة عـن المؤسسة للجمهور الخارجي.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3138" y="1119761"/>
            <a:ext cx="1870541" cy="2645744"/>
          </a:xfrm>
          <a:prstGeom prst="rect">
            <a:avLst/>
          </a:prstGeom>
        </p:spPr>
      </p:pic>
      <p:sp>
        <p:nvSpPr>
          <p:cNvPr id="8" name="TextBox 7">
            <a:extLst>
              <a:ext uri="{FF2B5EF4-FFF2-40B4-BE49-F238E27FC236}">
                <a16:creationId xmlns:a16="http://schemas.microsoft.com/office/drawing/2014/main" id="{C0E6DC3E-662B-4857-A586-6DF442F2E272}"/>
              </a:ext>
            </a:extLst>
          </p:cNvPr>
          <p:cNvSpPr txBox="1"/>
          <p:nvPr/>
        </p:nvSpPr>
        <p:spPr>
          <a:xfrm>
            <a:off x="4113679" y="657480"/>
            <a:ext cx="7897890" cy="2631811"/>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العلاقات العامة تبدأ من الداخل إلى الخارج:</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والمقصود لذلك أن المؤسسة التي ترمي إلى الحصول علـى رضـى الجمهور وثقته عليها أولاً أن تضمن رضى وثقة العاملين فيها من عمـال وموظفين لأن هؤلاء إذا كانوا سعداء في عملهـم مـع المؤسـسة فـإنهم يعكسون أثراً طيباً حولها عن طريق معاملتهم للناس فـي أثنـاء عملهـم وكذلك في أحاديثهم عنها في علاقاتهم الشخصية.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2F158F3D-4AEA-457B-A973-1B1791452A5C}"/>
              </a:ext>
            </a:extLst>
          </p:cNvPr>
          <p:cNvSpPr txBox="1"/>
          <p:nvPr/>
        </p:nvSpPr>
        <p:spPr>
          <a:xfrm>
            <a:off x="180431" y="3166848"/>
            <a:ext cx="11831138"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وعلى العكس من ذلك فإن العاملين في المؤسسة المتذمرين الساخطين بإمكانهم هدم برامج العلاقات العامة من أساسها بتصرفاتهم وأقوالهم التـي يمكن أن تترك أسوأ الأثر لدى الناس من حولهم، وتحقيق سعادة العاملين ورضاهم في عملهم يأتي عن طريق إتبـاع المؤسـسة سياسـات عادلـة للتوظيف والترفيع والتدريب والتنقلات والإجازات وغيرها كمـا أن، علـى المؤسسة أن تهتم بتوفير ظروف عمل مرضية وضمان منتسبيها في حالـة المرض والعجز لمنحهم الاستقرار في عملهم، فمعاملة الموظف المعاملـة الكريمة واحترامه تجعله متحمساً لعمله ولمؤسـسته كـذلك يجـب علـى المؤسسة القيام بإعلام منتسبيها عن جميع أحـوال مؤسـستهم ونـشاطها باستمرار لأن ذلك يعمل إلى زيادة ثقتهم في ها ورفع كفـايتهم فـي العمـل بالإضافة إلى جعلهم قادرين على إعطـاء المعلومـات الـصحيحة عـن المؤسسة للجمهور الخارجي.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3636" y="0"/>
            <a:ext cx="4850105" cy="6860120"/>
          </a:xfrm>
          <a:prstGeom prst="rect">
            <a:avLst/>
          </a:prstGeom>
        </p:spPr>
      </p:pic>
      <p:sp>
        <p:nvSpPr>
          <p:cNvPr id="8" name="TextBox 7">
            <a:extLst>
              <a:ext uri="{FF2B5EF4-FFF2-40B4-BE49-F238E27FC236}">
                <a16:creationId xmlns:a16="http://schemas.microsoft.com/office/drawing/2014/main" id="{E6B03FF1-F939-46CF-AA11-02C196D7C726}"/>
              </a:ext>
            </a:extLst>
          </p:cNvPr>
          <p:cNvSpPr txBox="1"/>
          <p:nvPr/>
        </p:nvSpPr>
        <p:spPr>
          <a:xfrm>
            <a:off x="5116946" y="1252852"/>
            <a:ext cx="6474881" cy="4014882"/>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استخدام أسلوب البحث العلمي: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مع ازدياد وعي الجماهير وانتشار الثقافة العامة وأدوات الاتصال فقد أصبح إنسان هذا العصر لا يؤمن بصحة الأشياء إلا إذا شاهد ها أو لمـسها أو ذاقها أو تحقق منها بما لا يدع مجالاً للشك، لهذا أصبحت مهمة التأثير في آرائه مهمة شاقة وعسيرة، ولا بد أن تعتمد على الإقنـاع والتـشويق والاستمالة وهذا بالطبع يتطلب الاسـتفادة مـن الدراسـات العلميـة فـي سيكولوجية الفرد والجماعات وعلم النفس وعلم الاجتماع وعلـم الـسلوك الإداري.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739" y="1466983"/>
            <a:ext cx="3270450" cy="4625815"/>
          </a:xfrm>
          <a:prstGeom prst="rect">
            <a:avLst/>
          </a:prstGeom>
        </p:spPr>
      </p:pic>
      <p:sp>
        <p:nvSpPr>
          <p:cNvPr id="11" name="TextBox 10">
            <a:extLst>
              <a:ext uri="{FF2B5EF4-FFF2-40B4-BE49-F238E27FC236}">
                <a16:creationId xmlns:a16="http://schemas.microsoft.com/office/drawing/2014/main" id="{D8F2F726-4D60-4272-B083-F65520CCAA1D}"/>
              </a:ext>
            </a:extLst>
          </p:cNvPr>
          <p:cNvSpPr txBox="1"/>
          <p:nvPr/>
        </p:nvSpPr>
        <p:spPr>
          <a:xfrm>
            <a:off x="4166241" y="1155869"/>
            <a:ext cx="7547020" cy="493692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وظيفة إستشارية: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شبه دور العلاقات العامة بالنسبة للإدارة العليا في المؤسسة بدور ملك بريطانيا تجاه مجلس وزرائها فهي تحذرهم وتشجعهم، وكذلك مـدير العلاقات العامة فهو ينصح الإدارة ويـشجعها علـى اتخـاذ الـسياسات والقرارات التي تلاقي القبول من الجمهور ويحذرها من اتخاذ الـسياسات التي لا يرضى عنها الجمهور ولكنه لا يتمكن من إلزام تلـك الإدارة هـي التي تقرر الأخذ بالتوصيات حول سياسة المؤسسة وإجـراءات وهـذا لا يعني أن وحدته فهو يضع البرامج الإعلامية وينفذها في حدود الـسياسات والميزانيات التي تضعها الإدارة العليا. إن الإيمان بهذه المبادئ والالتزام بها ينـتج عنـه التطبيـق الـسليم للعلاقات العام بمفهومها العلمي الحديث.</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1" name="TextBox 10">
            <a:extLst>
              <a:ext uri="{FF2B5EF4-FFF2-40B4-BE49-F238E27FC236}">
                <a16:creationId xmlns:a16="http://schemas.microsoft.com/office/drawing/2014/main" id="{8D73B540-2E59-49B3-BC51-E2BC28CDEF7F}"/>
              </a:ext>
            </a:extLst>
          </p:cNvPr>
          <p:cNvSpPr txBox="1"/>
          <p:nvPr/>
        </p:nvSpPr>
        <p:spPr>
          <a:xfrm>
            <a:off x="4705937" y="612187"/>
            <a:ext cx="4869747" cy="646331"/>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تاسعًا: </a:t>
            </a: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أخصائي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A5CDD1ED-2ACE-4AA0-BE56-2F73AF541BF6}"/>
              </a:ext>
            </a:extLst>
          </p:cNvPr>
          <p:cNvSpPr txBox="1"/>
          <p:nvPr/>
        </p:nvSpPr>
        <p:spPr>
          <a:xfrm>
            <a:off x="3007281" y="1106596"/>
            <a:ext cx="8873544" cy="4955203"/>
          </a:xfrm>
          <a:prstGeom prst="rect">
            <a:avLst/>
          </a:prstGeom>
          <a:noFill/>
        </p:spPr>
        <p:txBody>
          <a:bodyPr wrap="square">
            <a:spAutoFit/>
          </a:bodyPr>
          <a:lstStyle/>
          <a:p>
            <a:pPr algn="r"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خصائصه ومؤهلاته</a:t>
            </a:r>
            <a:endPar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الصفات والقابليات الشخصية:        ب - الإعداد العلمي:</a:t>
            </a: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قوة الشخصية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اللباقة</a:t>
            </a: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حب الاستطلاع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الموضوعية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الخيال الخصب</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الحس الفني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الشجاعة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القدرة على الاحتمال والمثابرة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قابلية التنظيم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56476" y="-1221149"/>
            <a:ext cx="6389335" cy="9037249"/>
          </a:xfrm>
          <a:prstGeom prst="rect">
            <a:avLst/>
          </a:prstGeom>
        </p:spPr>
      </p:pic>
      <p:sp>
        <p:nvSpPr>
          <p:cNvPr id="7" name="TextBox 6">
            <a:extLst>
              <a:ext uri="{FF2B5EF4-FFF2-40B4-BE49-F238E27FC236}">
                <a16:creationId xmlns:a16="http://schemas.microsoft.com/office/drawing/2014/main" id="{D84F7055-E581-4FD6-96FD-DFE4E3FEFFEC}"/>
              </a:ext>
            </a:extLst>
          </p:cNvPr>
          <p:cNvSpPr txBox="1"/>
          <p:nvPr/>
        </p:nvSpPr>
        <p:spPr>
          <a:xfrm>
            <a:off x="4455354" y="1155869"/>
            <a:ext cx="7072845" cy="4475905"/>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خصائصه ومؤهلاته:</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لكي يصبح المتخصص في العلاقات العامة صالحاً لأداء عمله يجـب أن يتفهم الاتجاهات و التطورات التي تحدث في الرأي العام، كما يجب أن يكون على علم تام بسياسات الإدارة و مشكلاتها، وأن يؤمن إيمانا كـاملا بعمله و رسالته التي يؤديها، متيقظا لما يـدور حولـه داخـل المؤسـسة وخارجها من أحداث، تتيح له طريق الاستفادة من كـل فرصـة لخدمـة الجمهور وتحقيق مصالحه، سواء بنقل المعلومات إليه أو بالرد علـى مـا يعين له من أسئلة، أو بالاستجابة لملاحظاته المعقولـة، أو بـأداء خدمـة واقعية له.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648274"/>
            <a:ext cx="4036140" cy="5708827"/>
          </a:xfrm>
          <a:prstGeom prst="rect">
            <a:avLst/>
          </a:prstGeom>
        </p:spPr>
      </p:pic>
      <p:sp>
        <p:nvSpPr>
          <p:cNvPr id="8" name="TextBox 7">
            <a:extLst>
              <a:ext uri="{FF2B5EF4-FFF2-40B4-BE49-F238E27FC236}">
                <a16:creationId xmlns:a16="http://schemas.microsoft.com/office/drawing/2014/main" id="{D7F63E3B-49EF-447E-815D-F68E45B6519F}"/>
              </a:ext>
            </a:extLst>
          </p:cNvPr>
          <p:cNvSpPr txBox="1"/>
          <p:nvPr/>
        </p:nvSpPr>
        <p:spPr>
          <a:xfrm>
            <a:off x="4872374" y="1381914"/>
            <a:ext cx="7008451"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وهذه اليقظة أيضا تتيح له فرصة البحث السريع فـي العمـل، وهي صفة أساسية لرجل العلاقات العامة، ففي دقائق يتطلب الأمـر مـن رجل العلاقات العامة أن يبحث مثلا في مدى أثر نشر خبـر فـي نفـوس الجمهور أو في مشكلة تتعلق بفرد من أفراد، أو في اقتراح باتخاذ إجـراء من الإجراءات، وهو بمقتضى هذا البحث السريع، سيتصرف على الفـور دون تردد، ولهذا فان الظروف تدفعه دفعا إلى أن يحصل على أكبر قـدر ممكن من الثقافة بكل ما حوله وبنفسية الجماهير وبوسائل التـأثير فيهـا، وبالتنظيمات الإدارية والفنية التي تمكنه من أداء عمله على الوجه الأكمل، ونجاح المؤسسة التي يخدمها.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7" name="TextBox 6">
            <a:extLst>
              <a:ext uri="{FF2B5EF4-FFF2-40B4-BE49-F238E27FC236}">
                <a16:creationId xmlns:a16="http://schemas.microsoft.com/office/drawing/2014/main" id="{E090F016-87E9-461E-9F2C-CCDB8E7036BB}"/>
              </a:ext>
            </a:extLst>
          </p:cNvPr>
          <p:cNvSpPr txBox="1"/>
          <p:nvPr/>
        </p:nvSpPr>
        <p:spPr>
          <a:xfrm>
            <a:off x="4423957" y="1376827"/>
            <a:ext cx="7456868" cy="4401205"/>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المؤكد أن أخصائي العلاقات العامة يمثل دوراً رئيسياً وهاماً في نجاح العلاقات العامة بالمؤسسة فهو يشبه الـوتر الحساس الذي ينقل الأنغام الصادقة الأصلية من الرأي العام إلى المؤسـسة ومن المؤسسة إلى الرأي العام، وهو المحور الأساسي الذي يدور حولـه كل نشاط اتصالي أو إعلامي، لذلك فمن الواجب أن تتوفر فيه خـصائص شخصية ومهارات اتصالية معينة تمكنه من الاضطلاع بمهامه الأساسـية على وجه مرض، فأخصائي العلاقات العامة يحب أن يكون حساساً ويقظاً لاتجاهات الرأي العام وآراء الجماهير لينقلها لصدق وأمانة إلى مؤسسته، وكما يتوجب عليه أن يكون ذا مهارة اتصالية ليـستطيع بهـا أن يتعامـل بالكلمة الواضحة المعبرة وبالأسلوب الصادق المؤثر مع الجماهير.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7546D1-5B05-47F0-82E4-0A38533CB154}"/>
              </a:ext>
            </a:extLst>
          </p:cNvPr>
          <p:cNvSpPr txBox="1"/>
          <p:nvPr/>
        </p:nvSpPr>
        <p:spPr>
          <a:xfrm>
            <a:off x="2403050" y="566753"/>
            <a:ext cx="9788950" cy="1302921"/>
          </a:xfrm>
          <a:prstGeom prst="rect">
            <a:avLst/>
          </a:prstGeom>
          <a:noFill/>
        </p:spPr>
        <p:txBody>
          <a:bodyPr wrap="square">
            <a:spAutoFit/>
          </a:bodyPr>
          <a:lstStyle/>
          <a:p>
            <a:pPr marL="0" marR="0" algn="just" rtl="1">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أن تقسم متطلبات الاشتغال في ميدان العلاقات العامة إلى قسمين: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الصفات والقابليات الشخصية.                    ب - الإعداد العلمي.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1549C44A-5C24-4355-977F-D39FFBE4F7B3}"/>
              </a:ext>
            </a:extLst>
          </p:cNvPr>
          <p:cNvSpPr txBox="1"/>
          <p:nvPr/>
        </p:nvSpPr>
        <p:spPr>
          <a:xfrm>
            <a:off x="-52660" y="1708192"/>
            <a:ext cx="12297319" cy="4852610"/>
          </a:xfrm>
          <a:prstGeom prst="rect">
            <a:avLst/>
          </a:prstGeom>
          <a:noFill/>
        </p:spPr>
        <p:txBody>
          <a:bodyPr wrap="square">
            <a:spAutoFit/>
          </a:bodyPr>
          <a:lstStyle/>
          <a:p>
            <a:pPr marL="0" marR="0" algn="just" rtl="1">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الصفات والقابليات الشخصية: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وهي تلك الصفات التي لا يمكن قياسها بالامتحانات بـل تولـد مـع الشخص وقد تعمل التجارب على صقلها ولكنها لا تتمكن من خلقها.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قوة الشخصية: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هذه الصفة يصعب تحديدها ووضع مواصفاتها غير أنه من السهل التعرف عليها في تعاملنا مع الآخرين ومن أهم عناصرها حـسن المظهـر والقوام والأناقة ودقة الحديث، فصاحب الشخصية القوية هو الذي يـوحي بالاحترام ويجذب الناس له.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R="0" algn="just" rtl="1">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اللباقة: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وهي القدرة على التحدث مع الآخرين والتأثير في آرائهم، ويتضمن ذلك الاستماع إلى الآخرين فمن الثابت أن اللباقة ليـست فـي أن تحـسن الحديث بل أن تحسن الإنصات كذلك.</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59435" y="6382309"/>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365" y="1990167"/>
            <a:ext cx="2305141" cy="3260453"/>
          </a:xfrm>
          <a:prstGeom prst="rect">
            <a:avLst/>
          </a:prstGeom>
        </p:spPr>
      </p:pic>
      <p:sp>
        <p:nvSpPr>
          <p:cNvPr id="11" name="TextBox 10">
            <a:extLst>
              <a:ext uri="{FF2B5EF4-FFF2-40B4-BE49-F238E27FC236}">
                <a16:creationId xmlns:a16="http://schemas.microsoft.com/office/drawing/2014/main" id="{0892F939-A97F-4B41-A74C-ABF4DBC86461}"/>
              </a:ext>
            </a:extLst>
          </p:cNvPr>
          <p:cNvSpPr txBox="1"/>
          <p:nvPr/>
        </p:nvSpPr>
        <p:spPr>
          <a:xfrm>
            <a:off x="2155348" y="475691"/>
            <a:ext cx="9920287" cy="3511923"/>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حب الاستطلاع:</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حاجة المشتغل في العلاقات العامة الدائمة إلى المعلومات يتطلـب أن تكون لديه الرغبة المستمرة واليقظة التامة في تتبع ما يجري حوله من الأحداث والسعي وراء الحقائق وتفسيرها.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الموضوعية: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وهي القدرة على النظر إلى الأمور بتجـرد عـن الـذات والميـول الشخصية وعدم التحيز لجهة دون أخرى.</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p>
        </p:txBody>
      </p:sp>
      <p:sp>
        <p:nvSpPr>
          <p:cNvPr id="12" name="TextBox 11">
            <a:extLst>
              <a:ext uri="{FF2B5EF4-FFF2-40B4-BE49-F238E27FC236}">
                <a16:creationId xmlns:a16="http://schemas.microsoft.com/office/drawing/2014/main" id="{7EA5CBDB-F952-4C5C-907D-BDA0D95B99FE}"/>
              </a:ext>
            </a:extLst>
          </p:cNvPr>
          <p:cNvSpPr txBox="1"/>
          <p:nvPr/>
        </p:nvSpPr>
        <p:spPr>
          <a:xfrm>
            <a:off x="2292914" y="3152579"/>
            <a:ext cx="9770494" cy="3429785"/>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الخيال الخصب:</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العلاقات العامة ليست عملاً روتينياً بل نشاطاً يعتمد على الإبـداع والقدرة على التخيل، ورجل العلاقات العامة يحتـاج أن يتـصور نتـائج قراراته على الآخرين قبل اتخاذها.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الحس الفني: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النشاط الإعلامي يجب أن يدعمه الذوق والحس الفني لكي يـؤثر في الناس، إن هذه الصفة ملكة طبيعية كما يمكن أن تنميتها عن طريـق الدراسة والاطلاع.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399" y="1155869"/>
            <a:ext cx="2424696" cy="3429556"/>
          </a:xfrm>
          <a:prstGeom prst="rect">
            <a:avLst/>
          </a:prstGeom>
        </p:spPr>
      </p:pic>
      <p:sp>
        <p:nvSpPr>
          <p:cNvPr id="11" name="TextBox 10">
            <a:extLst>
              <a:ext uri="{FF2B5EF4-FFF2-40B4-BE49-F238E27FC236}">
                <a16:creationId xmlns:a16="http://schemas.microsoft.com/office/drawing/2014/main" id="{56CA3D46-8D65-4C6B-9236-1302AE5B00B9}"/>
              </a:ext>
            </a:extLst>
          </p:cNvPr>
          <p:cNvSpPr txBox="1"/>
          <p:nvPr/>
        </p:nvSpPr>
        <p:spPr>
          <a:xfrm>
            <a:off x="2028825" y="617697"/>
            <a:ext cx="9746798" cy="3890809"/>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الشجاعة: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رجل العلاقات العامة كثيراً ما يواجه أوضاعاً متأزمة في علاقـة مؤسسته بالجمهور وعليه أن يكون شجاعاً في اتخاذ القـرارات الحازمـة وبسرعة قبل أن يفلت زمام الأمور من يده، كما أنه يحتاج إلى الـشجاعة في مواجهة الآخرين، وبصورة خاصة يواجه الإدارة بأخطـائهم التـي تكشف عنها بحوثه</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القدرة على الاحتمال والمثابرة: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تتضح الحاجة إلى هذه الصفة من كون نـشاط العلاقـات العامـة لا يؤدي إلى نتائج سريعة واضحة بل إن أهدافه بعيدة المدى بطيئة الظهور.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62574187-0C78-497F-8F0D-B8834484633D}"/>
              </a:ext>
            </a:extLst>
          </p:cNvPr>
          <p:cNvSpPr txBox="1"/>
          <p:nvPr/>
        </p:nvSpPr>
        <p:spPr>
          <a:xfrm>
            <a:off x="226016" y="4345271"/>
            <a:ext cx="11595192" cy="2170787"/>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قابلية التنظيم: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رجل العلاقات العامة كإداري يحتاج إلى تنظيم أعمالـه وترتيـب الموارد المتاحة له وتقسيم الوقت وإعطاء الأولوية للأعمال حسب أهميتهـا. وتتضاعف الحاجة إلى التنظيم عندما تكون الأهداف الموضـوعية هـي أهداف غير ملموسة كما هي الحال في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1244286"/>
            <a:ext cx="3710619" cy="5248400"/>
          </a:xfrm>
          <a:prstGeom prst="rect">
            <a:avLst/>
          </a:prstGeom>
        </p:spPr>
      </p:pic>
      <p:sp>
        <p:nvSpPr>
          <p:cNvPr id="7" name="TextBox 6">
            <a:extLst>
              <a:ext uri="{FF2B5EF4-FFF2-40B4-BE49-F238E27FC236}">
                <a16:creationId xmlns:a16="http://schemas.microsoft.com/office/drawing/2014/main" id="{762781C6-592A-46A8-815E-EDB2C7591D7F}"/>
              </a:ext>
            </a:extLst>
          </p:cNvPr>
          <p:cNvSpPr txBox="1"/>
          <p:nvPr/>
        </p:nvSpPr>
        <p:spPr>
          <a:xfrm>
            <a:off x="6096000" y="894259"/>
            <a:ext cx="4167553" cy="646331"/>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 الإعداد العلمي: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BBD42B2E-5A05-4A32-BC62-3EA1C88376F5}"/>
              </a:ext>
            </a:extLst>
          </p:cNvPr>
          <p:cNvSpPr txBox="1"/>
          <p:nvPr/>
        </p:nvSpPr>
        <p:spPr>
          <a:xfrm>
            <a:off x="4683722" y="1599552"/>
            <a:ext cx="7237359" cy="157799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اللغة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الكتابة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الصحافة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علم الدلالة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علم النفس</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علم الاجتماع</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الإرادة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الاقتصاد</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أصول البحث العلمي</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الإحصاء</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الشروط الموروثة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الشروط التعليمية - الشروط المكتسبة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66" y="1505907"/>
            <a:ext cx="3111597" cy="4401128"/>
          </a:xfrm>
          <a:prstGeom prst="rect">
            <a:avLst/>
          </a:prstGeom>
        </p:spPr>
      </p:pic>
      <p:sp>
        <p:nvSpPr>
          <p:cNvPr id="11" name="TextBox 10">
            <a:extLst>
              <a:ext uri="{FF2B5EF4-FFF2-40B4-BE49-F238E27FC236}">
                <a16:creationId xmlns:a16="http://schemas.microsoft.com/office/drawing/2014/main" id="{A0337ABB-3BF6-422D-BB13-2E4255A6D1A6}"/>
              </a:ext>
            </a:extLst>
          </p:cNvPr>
          <p:cNvSpPr txBox="1"/>
          <p:nvPr/>
        </p:nvSpPr>
        <p:spPr>
          <a:xfrm>
            <a:off x="3128963" y="557212"/>
            <a:ext cx="8640981" cy="6298519"/>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 الإعداد العلمي: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المشتغل في العلاقات العامة هو إداري وإعلامي في نفس الوقت، فإن اختصاصه هو القيام بالاتصال باتجاهين، كما أنه يعمل فـي وحـدة إدارية ضمن مؤسسة ويساهم في تحقيق أهـدافها، لـذلك فـإن إعـداده الدراسي يجب أن يتضمن من المواضيع مـا يـساعده فـي أداء وظيفتـه الإدارية والإعلامية بنجاح وبالرغم من عدم وجود منهاج محـدد للتأهيـل العلمي للعمل في العلاقات العامة فإن المتعارف عليه أن ذلك يشتمل علـى الإلمام بالمواضيع التالية: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اللغة: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يجب أن يكن رجل العلاقات العامة متمكناً من الاستعمال السليم للغـة سواء فيما يكتبه هو أو عند قيامه بتقييم ما يكتبه الآخرون فـي دائرتـه، كذلك تتضمن مسئولية الإشراف على كل ما يصدر عـن المؤسـسة مـن اتصالات وضمان وضوحاً وسلامتها من حيث اللغة.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9785" y="79526"/>
            <a:ext cx="5142488" cy="7273675"/>
          </a:xfrm>
          <a:prstGeom prst="rect">
            <a:avLst/>
          </a:prstGeom>
        </p:spPr>
      </p:pic>
      <p:sp>
        <p:nvSpPr>
          <p:cNvPr id="10" name="TextBox 9">
            <a:extLst>
              <a:ext uri="{FF2B5EF4-FFF2-40B4-BE49-F238E27FC236}">
                <a16:creationId xmlns:a16="http://schemas.microsoft.com/office/drawing/2014/main" id="{15604B53-2B0A-4623-9676-69D24283ADA2}"/>
              </a:ext>
            </a:extLst>
          </p:cNvPr>
          <p:cNvSpPr txBox="1"/>
          <p:nvPr/>
        </p:nvSpPr>
        <p:spPr>
          <a:xfrm>
            <a:off x="5137590" y="800936"/>
            <a:ext cx="6589091" cy="6964727"/>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الكتابة: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التأثير في الآخرين هو محور عمل العلاقات العامة وإلمام بأصول الكتابة هو اللبنة الأولى في ذلك الطريق، فالموارد الإعلاميـة يجـب أن تكون سهلة وممتعة سواء كانت مذاع أو مطبوع،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الصحافة: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 الضروري أن يكون المشتغل في العلاقات العامة أن يكون ملمـاً بالفنون الصحفية كصياغة الأخبار وإجراء التحقيقات والمقابلات وتحريـر المقالات، كما أن طبيعة عمله تجعله على اتصال. دائم برجال الـصحافة والمؤسسات الإعلامية مما يتطلب اطلاعاً واسعاً بطبيعة العمل الصحفي.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7" name="TextBox 6">
            <a:extLst>
              <a:ext uri="{FF2B5EF4-FFF2-40B4-BE49-F238E27FC236}">
                <a16:creationId xmlns:a16="http://schemas.microsoft.com/office/drawing/2014/main" id="{60191A24-A300-4FDD-B374-411A88B08D94}"/>
              </a:ext>
            </a:extLst>
          </p:cNvPr>
          <p:cNvSpPr txBox="1"/>
          <p:nvPr/>
        </p:nvSpPr>
        <p:spPr>
          <a:xfrm>
            <a:off x="4976808" y="762841"/>
            <a:ext cx="6098344" cy="5273880"/>
          </a:xfrm>
          <a:prstGeom prst="rect">
            <a:avLst/>
          </a:prstGeom>
          <a:noFill/>
        </p:spPr>
        <p:txBody>
          <a:bodyPr wrap="square">
            <a:spAutoFit/>
          </a:bodyPr>
          <a:lstStyle/>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علم الدلالة: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تختلف مدلولات الألفاظ المستخدمة في كل لغة من فرد إلى آخر ومن جماعة إلى أخرى ومن زمن إلى آخر، وقد نشأ علم يبحـث فـي هـذه الظواهر سمي بعلم الدلالة وإلمام بهذا العلم من أولى ضـروريات العمـل الإعلامي.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علم النفس:</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التأثير في الأفكار يتطلب معرفة النفس البشرية ودوافـع سـلوكها ومصادر الاتجاهات وكيفية تكونها، ومدى قوة العوامل المختلفة المكونـة لشخصية الفرد على تفكيره وسلوكه، وهذا هو ميدان العلوم النفسية.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57889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875928"/>
            <a:ext cx="7501168" cy="10609856"/>
          </a:xfrm>
          <a:prstGeom prst="rect">
            <a:avLst/>
          </a:prstGeom>
        </p:spPr>
      </p:pic>
      <p:sp>
        <p:nvSpPr>
          <p:cNvPr id="12" name="TextBox 11">
            <a:extLst>
              <a:ext uri="{FF2B5EF4-FFF2-40B4-BE49-F238E27FC236}">
                <a16:creationId xmlns:a16="http://schemas.microsoft.com/office/drawing/2014/main" id="{AC3B8F4E-05CE-4B59-A46D-172C15E1FC1B}"/>
              </a:ext>
            </a:extLst>
          </p:cNvPr>
          <p:cNvSpPr txBox="1"/>
          <p:nvPr/>
        </p:nvSpPr>
        <p:spPr>
          <a:xfrm>
            <a:off x="4843463" y="971276"/>
            <a:ext cx="6738937" cy="4915448"/>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علم الاجتماع:</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الفرد اليوم يعيش ضمن جماعات متعدد تؤثر في سلوكه وتفكيـره وعلى الإعلام أن يفهم طبيعة الجماعات وأنماط الاتصال وقـوة الـروابط داخلها.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الإدارة: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يحتاج رجل العلاقات العامة إلى المعرفة الإدارية في تـسيير أمـور وحدته أولاً وفي فهم مؤسسته وما يجري فيها وكيفية تحقيق أهدافها ودوره في كل ذلك.</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867133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3505" y="-789724"/>
            <a:ext cx="6179365" cy="8740262"/>
          </a:xfrm>
          <a:prstGeom prst="rect">
            <a:avLst/>
          </a:prstGeom>
        </p:spPr>
      </p:pic>
      <p:sp>
        <p:nvSpPr>
          <p:cNvPr id="10" name="TextBox 9">
            <a:extLst>
              <a:ext uri="{FF2B5EF4-FFF2-40B4-BE49-F238E27FC236}">
                <a16:creationId xmlns:a16="http://schemas.microsoft.com/office/drawing/2014/main" id="{04191BF4-7181-43F9-9680-88BDD7EC95C2}"/>
              </a:ext>
            </a:extLst>
          </p:cNvPr>
          <p:cNvSpPr txBox="1"/>
          <p:nvPr/>
        </p:nvSpPr>
        <p:spPr>
          <a:xfrm>
            <a:off x="5634416" y="598656"/>
            <a:ext cx="6098344" cy="5734903"/>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الاقتصاد:</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 واجبات دائرة العلاقات العامة دراسـة العوامـل الـسائدة فـي المجتمع وأثرها على المؤسسة ومن أهم تلك العوامل المؤثرات الاقتصادية، كما أن الدوافع الاقتصادية تلعب دوراً مهماً في توجيه سـلوك الأفـرا د ومواقفهم من القضايا المطروحة.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أصول البحث العلمي: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العلاقات العامة الناجحة كما رأينا يجب أن تعتمد على الأسـلوب العلمي في العمل، ويتضح ذلك بصورة خاصة في عملية التعـرف علـى الرأي العام وفي بحوث قياس فعالية النشاط الإعلامي.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69039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9" name="TextBox 8">
            <a:extLst>
              <a:ext uri="{FF2B5EF4-FFF2-40B4-BE49-F238E27FC236}">
                <a16:creationId xmlns:a16="http://schemas.microsoft.com/office/drawing/2014/main" id="{5538E53D-2217-4F74-9322-700253D531CF}"/>
              </a:ext>
            </a:extLst>
          </p:cNvPr>
          <p:cNvSpPr txBox="1"/>
          <p:nvPr/>
        </p:nvSpPr>
        <p:spPr>
          <a:xfrm>
            <a:off x="5484056" y="890588"/>
            <a:ext cx="6098344" cy="4014882"/>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الإحصاء:</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وظيفة البحث هو حجز الأساس في عمليات العلاقات العامـة ولا يتمكن أي باحث اليوم من جمع المعلومات وتبويبها وتحليلها واسـتخلاص النتائج دون الإلمام بالأساليب الإحصائية، ويعتمد ذلك فـي المؤسـسات الكبيرة إلى معرفة استخدام الكمبيوتر في إجراء البحوث. ولابد من توافر شروط في القائمين بأعباء العلاقات العامة، وتنقسم هذه الشروط إلى ما يأتي</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248426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
        <p:nvSpPr>
          <p:cNvPr id="7" name="TextBox 6">
            <a:extLst>
              <a:ext uri="{FF2B5EF4-FFF2-40B4-BE49-F238E27FC236}">
                <a16:creationId xmlns:a16="http://schemas.microsoft.com/office/drawing/2014/main" id="{F1160166-6643-40EB-883A-7A5CBA887484}"/>
              </a:ext>
            </a:extLst>
          </p:cNvPr>
          <p:cNvSpPr txBox="1"/>
          <p:nvPr/>
        </p:nvSpPr>
        <p:spPr>
          <a:xfrm>
            <a:off x="5029200" y="921509"/>
            <a:ext cx="6467475" cy="493692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الشروط الموروثة: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وهي تتعلق بالدوافع الفطرية، التـي تعـد الأسـاس الأول للـسلوك الإنساني. وتظهر هذه الدوافع بعد الولادة مباشرة، ولا تكون نتيجة خبـرة أو تعلم أو تجربة، ولذلك ينبغي أن تكون شخصيته مكتملـة، وأن يتميـز بالنضج العاطفي والذاكرة القوية والعقل المنظم، ومن المرغوب أن يكـون من يعمل في مجال العلاقات العامة مؤدبا، لبقا، سريع الخـاطر، مخلـصا حازما، شجاعا، مقداما، متفائلا، ويتميز بقوة غريزة الاسـتطلاع، وحـب الاختلاط، وهذه كلها صفات من الواجب توافرها في المشتغل بالعلاقات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816034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730" y="1568318"/>
            <a:ext cx="2952497" cy="4176093"/>
          </a:xfrm>
          <a:prstGeom prst="rect">
            <a:avLst/>
          </a:prstGeom>
        </p:spPr>
      </p:pic>
      <p:sp>
        <p:nvSpPr>
          <p:cNvPr id="9" name="TextBox 8">
            <a:extLst>
              <a:ext uri="{FF2B5EF4-FFF2-40B4-BE49-F238E27FC236}">
                <a16:creationId xmlns:a16="http://schemas.microsoft.com/office/drawing/2014/main" id="{BF84CD76-B3EF-4BBE-A532-1479FA40390C}"/>
              </a:ext>
            </a:extLst>
          </p:cNvPr>
          <p:cNvSpPr txBox="1"/>
          <p:nvPr/>
        </p:nvSpPr>
        <p:spPr>
          <a:xfrm>
            <a:off x="3586163" y="783139"/>
            <a:ext cx="8066801" cy="5244705"/>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الشروط التعليمية: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يقصد بها توفر الحد الأدنى من المستوى التعليمي، والتعلم والتـدريب الجامعي الذي يؤهل المتخصص في العلاقات العامـة للعمـل فـي هـذا المجال. ولاشك أن التعليم الأكاديمي يساعد على نجاح رجـل العلاقـات العامة ويستحسن أن يكون الشخص قد حصل درجة جامعية في الإعلام أو التجارة أو الآداب أو القانون،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وان يكون قد حصل علـى المـواد الآتيـة: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اللغات ـ الصحافة ـ علم النفس ـ علم الاجتماع ـ الفلسفة ـ المنطق ـ الإدارة العامـة ـ القـانون ـ الاقتـصاد ـ إدارة وتنظيم المشروعات ـ التـسويق ـ والإعـلان ـ الإحـصاء النظـري التطبيقي ـ العلاقات العامة،وغيرها من المواد الدراسية.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3155059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432095"/>
            <a:ext cx="3234592" cy="4575094"/>
          </a:xfrm>
          <a:prstGeom prst="rect">
            <a:avLst/>
          </a:prstGeom>
        </p:spPr>
      </p:pic>
      <p:sp>
        <p:nvSpPr>
          <p:cNvPr id="9" name="TextBox 8">
            <a:extLst>
              <a:ext uri="{FF2B5EF4-FFF2-40B4-BE49-F238E27FC236}">
                <a16:creationId xmlns:a16="http://schemas.microsoft.com/office/drawing/2014/main" id="{30B22E01-E771-428D-8315-35400EF56ADE}"/>
              </a:ext>
            </a:extLst>
          </p:cNvPr>
          <p:cNvSpPr txBox="1"/>
          <p:nvPr/>
        </p:nvSpPr>
        <p:spPr>
          <a:xfrm>
            <a:off x="3357564" y="833438"/>
            <a:ext cx="8523262" cy="4578497"/>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الشروط المكتسبة: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وتختلف هذه عن الدوافع الفطرية، في أن الإنسان لا يولد مزوداً بها، ولكنها تكون نتيجة لحياة الفرد في بيئة معينة وتأثره بها.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وتحقق كل من الشروط التعليمية والمكتسبة صـفات يحتـاج إليهـا المشتغل بالعلاقات العامة وهي: القدرة علـى الإدراك الواضـح، وعلـى التنظيم، والحكم العادل الموضوعي، والقدرة على تقدير المواقف والتنبـؤ، وعلى مقاومة الضغوط والمرونة، والقدرة على التعامـل فـي المـشاكل المختلفة. وتحقق الشروط الثلاثة السابق ذكرها أن يكون العامـل فـي مجـال العلاقات العامة اجتماعيا بطبعه، وعنده القدرة على الإقنـاع والإغـراء، وعلى الكتابة والخطابة، وان يعترف بالخطأ إذا وقع فيه، ويرجع عنه.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811514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983</TotalTime>
  <Words>4278</Words>
  <Application>Microsoft Office PowerPoint</Application>
  <PresentationFormat>Widescreen</PresentationFormat>
  <Paragraphs>186</Paragraphs>
  <Slides>43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60</cp:revision>
  <dcterms:created xsi:type="dcterms:W3CDTF">2023-04-29T09:08:23Z</dcterms:created>
  <dcterms:modified xsi:type="dcterms:W3CDTF">2024-01-18T10:08:50Z</dcterms:modified>
</cp:coreProperties>
</file>