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45.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36.xml" ContentType="application/vnd.openxmlformats-officedocument.presentationml.notesSlide+xml"/>
  <Override PartName="/ppt/notesSlides/notesSlide15.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custom.xml" ContentType="application/vnd.openxmlformats-officedocument.custom-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8"/>
  </p:notesMasterIdLst>
  <p:sldIdLst>
    <p:sldId id="480" r:id="rId2"/>
    <p:sldId id="303" r:id="rId3"/>
    <p:sldId id="486" r:id="rId4"/>
    <p:sldId id="1239" r:id="rId5"/>
    <p:sldId id="1240" r:id="rId6"/>
    <p:sldId id="1135" r:id="rId7"/>
    <p:sldId id="1241" r:id="rId8"/>
    <p:sldId id="1242" r:id="rId9"/>
    <p:sldId id="1243" r:id="rId10"/>
    <p:sldId id="1244" r:id="rId11"/>
    <p:sldId id="1246" r:id="rId12"/>
    <p:sldId id="1170" r:id="rId13"/>
    <p:sldId id="1171" r:id="rId14"/>
    <p:sldId id="1172" r:id="rId15"/>
    <p:sldId id="1173" r:id="rId16"/>
    <p:sldId id="1174" r:id="rId17"/>
    <p:sldId id="1175" r:id="rId18"/>
    <p:sldId id="1176" r:id="rId19"/>
    <p:sldId id="1177" r:id="rId20"/>
    <p:sldId id="256" r:id="rId21"/>
    <p:sldId id="257" r:id="rId22"/>
    <p:sldId id="258" r:id="rId23"/>
    <p:sldId id="259" r:id="rId24"/>
    <p:sldId id="1186" r:id="rId25"/>
    <p:sldId id="1194" r:id="rId26"/>
    <p:sldId id="1195" r:id="rId27"/>
    <p:sldId id="1205" r:id="rId28"/>
    <p:sldId id="1207" r:id="rId29"/>
    <p:sldId id="1208" r:id="rId30"/>
    <p:sldId id="1212" r:id="rId31"/>
    <p:sldId id="1213" r:id="rId32"/>
    <p:sldId id="1217" r:id="rId33"/>
    <p:sldId id="1218" r:id="rId34"/>
    <p:sldId id="1220" r:id="rId35"/>
    <p:sldId id="1238" r:id="rId36"/>
    <p:sldId id="1224" r:id="rId37"/>
    <p:sldId id="1227" r:id="rId38"/>
    <p:sldId id="1228" r:id="rId39"/>
    <p:sldId id="1229" r:id="rId40"/>
    <p:sldId id="1232" r:id="rId41"/>
    <p:sldId id="1234" r:id="rId42"/>
    <p:sldId id="1235" r:id="rId43"/>
    <p:sldId id="1236" r:id="rId44"/>
    <p:sldId id="332" r:id="rId45"/>
    <p:sldId id="1247"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6"/>
            <p14:sldId id="1239"/>
            <p14:sldId id="1240"/>
            <p14:sldId id="1135"/>
            <p14:sldId id="1241"/>
            <p14:sldId id="1242"/>
            <p14:sldId id="1243"/>
            <p14:sldId id="1244"/>
            <p14:sldId id="1246"/>
            <p14:sldId id="1170"/>
            <p14:sldId id="1171"/>
            <p14:sldId id="1172"/>
            <p14:sldId id="1173"/>
            <p14:sldId id="1174"/>
            <p14:sldId id="1175"/>
            <p14:sldId id="1176"/>
            <p14:sldId id="1177"/>
            <p14:sldId id="256"/>
            <p14:sldId id="257"/>
            <p14:sldId id="258"/>
            <p14:sldId id="259"/>
            <p14:sldId id="1186"/>
            <p14:sldId id="1194"/>
            <p14:sldId id="1195"/>
            <p14:sldId id="1205"/>
            <p14:sldId id="1207"/>
            <p14:sldId id="1208"/>
            <p14:sldId id="1212"/>
            <p14:sldId id="1213"/>
            <p14:sldId id="1217"/>
            <p14:sldId id="1218"/>
            <p14:sldId id="1220"/>
            <p14:sldId id="1238"/>
            <p14:sldId id="1224"/>
            <p14:sldId id="1227"/>
            <p14:sldId id="1228"/>
            <p14:sldId id="1229"/>
            <p14:sldId id="1232"/>
            <p14:sldId id="1234"/>
            <p14:sldId id="1235"/>
            <p14:sldId id="1236"/>
            <p14:sldId id="332"/>
            <p14:sldId id="124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000000"/>
    <a:srgbClr val="669BBC"/>
    <a:srgbClr val="2D3956"/>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00" autoAdjust="0"/>
    <p:restoredTop sz="95045" autoAdjust="0"/>
  </p:normalViewPr>
  <p:slideViewPr>
    <p:cSldViewPr snapToGrid="0">
      <p:cViewPr>
        <p:scale>
          <a:sx n="70" d="100"/>
          <a:sy n="70" d="100"/>
        </p:scale>
        <p:origin x="941" y="262"/>
      </p:cViewPr>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55"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707622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2413195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7254680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6</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fontAlgn="t"/>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7</a:t>
            </a:fld>
            <a:endParaRPr lang="en-US" dirty="0"/>
          </a:p>
        </p:txBody>
      </p:sp>
    </p:spTree>
    <p:extLst>
      <p:ext uri="{BB962C8B-B14F-4D97-AF65-F5344CB8AC3E}">
        <p14:creationId xmlns:p14="http://schemas.microsoft.com/office/powerpoint/2010/main" val="22581075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7D58EE-2FDF-7510-E232-4B789F6332D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55FFDA8-E28D-91A0-3B3B-243F0A5FA4C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F51D68-7DFC-BA9D-DECE-77A5F74CB59F}"/>
              </a:ext>
            </a:extLst>
          </p:cNvPr>
          <p:cNvSpPr>
            <a:spLocks noGrp="1"/>
          </p:cNvSpPr>
          <p:nvPr>
            <p:ph type="body" idx="1"/>
          </p:nvPr>
        </p:nvSpPr>
        <p:spPr/>
        <p:txBody>
          <a:bodyPr/>
          <a:lstStyle/>
          <a:p>
            <a:pPr algn="r" defTabSz="931774" rtl="1">
              <a:defRPr/>
            </a:pPr>
            <a:endParaRPr lang="en-US" dirty="0"/>
          </a:p>
        </p:txBody>
      </p:sp>
      <p:sp>
        <p:nvSpPr>
          <p:cNvPr id="4" name="Slide Number Placeholder 3">
            <a:extLst>
              <a:ext uri="{FF2B5EF4-FFF2-40B4-BE49-F238E27FC236}">
                <a16:creationId xmlns:a16="http://schemas.microsoft.com/office/drawing/2014/main" id="{BFECC17F-2CE9-3758-5CEC-33366FB0C104}"/>
              </a:ext>
            </a:extLst>
          </p:cNvPr>
          <p:cNvSpPr>
            <a:spLocks noGrp="1"/>
          </p:cNvSpPr>
          <p:nvPr>
            <p:ph type="sldNum" sz="quarter" idx="10"/>
          </p:nvPr>
        </p:nvSpPr>
        <p:spPr/>
        <p:txBody>
          <a:bodyPr/>
          <a:lstStyle/>
          <a:p>
            <a:fld id="{A73D6722-9B4D-4E29-B226-C325925A8118}" type="slidenum">
              <a:rPr lang="en-US" smtClean="0"/>
              <a:t>8</a:t>
            </a:fld>
            <a:endParaRPr lang="en-US" dirty="0"/>
          </a:p>
        </p:txBody>
      </p:sp>
    </p:spTree>
    <p:extLst>
      <p:ext uri="{BB962C8B-B14F-4D97-AF65-F5344CB8AC3E}">
        <p14:creationId xmlns:p14="http://schemas.microsoft.com/office/powerpoint/2010/main" val="33345308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5CE504-5D54-5C65-8BE0-3B37E9E6F8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EE4BD52-113C-94A5-1C66-5AE84B5F48A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A2EA8E4-29D1-8D76-9BFF-9BCAFCA10D4E}"/>
              </a:ext>
            </a:extLst>
          </p:cNvPr>
          <p:cNvSpPr>
            <a:spLocks noGrp="1"/>
          </p:cNvSpPr>
          <p:nvPr>
            <p:ph type="body" idx="1"/>
          </p:nvPr>
        </p:nvSpPr>
        <p:spPr/>
        <p:txBody>
          <a:bodyPr/>
          <a:lstStyle/>
          <a:p>
            <a:pPr algn="r" rtl="1"/>
            <a:endParaRPr lang="ar-AE" dirty="0"/>
          </a:p>
        </p:txBody>
      </p:sp>
      <p:sp>
        <p:nvSpPr>
          <p:cNvPr id="4" name="Slide Number Placeholder 3">
            <a:extLst>
              <a:ext uri="{FF2B5EF4-FFF2-40B4-BE49-F238E27FC236}">
                <a16:creationId xmlns:a16="http://schemas.microsoft.com/office/drawing/2014/main" id="{67FC776D-AC8E-5974-9EF8-F7084E32B56A}"/>
              </a:ext>
            </a:extLst>
          </p:cNvPr>
          <p:cNvSpPr>
            <a:spLocks noGrp="1"/>
          </p:cNvSpPr>
          <p:nvPr>
            <p:ph type="sldNum" sz="quarter" idx="10"/>
          </p:nvPr>
        </p:nvSpPr>
        <p:spPr/>
        <p:txBody>
          <a:bodyPr/>
          <a:lstStyle/>
          <a:p>
            <a:fld id="{A73D6722-9B4D-4E29-B226-C325925A8118}" type="slidenum">
              <a:rPr lang="en-US" smtClean="0"/>
              <a:t>9</a:t>
            </a:fld>
            <a:endParaRPr lang="en-US" dirty="0"/>
          </a:p>
        </p:txBody>
      </p:sp>
    </p:spTree>
    <p:extLst>
      <p:ext uri="{BB962C8B-B14F-4D97-AF65-F5344CB8AC3E}">
        <p14:creationId xmlns:p14="http://schemas.microsoft.com/office/powerpoint/2010/main" val="17877259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E21078-4798-786B-0F8A-95A2B23286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52B248D-AF8C-0881-ECAF-32262C0795E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4134C1C-4996-9574-6802-0797C93B29F5}"/>
              </a:ext>
            </a:extLst>
          </p:cNvPr>
          <p:cNvSpPr>
            <a:spLocks noGrp="1"/>
          </p:cNvSpPr>
          <p:nvPr>
            <p:ph type="body" idx="1"/>
          </p:nvPr>
        </p:nvSpPr>
        <p:spPr/>
        <p:txBody>
          <a:bodyPr/>
          <a:lstStyle/>
          <a:p>
            <a:pPr algn="r" defTabSz="931774" rtl="1">
              <a:defRPr/>
            </a:pPr>
            <a:endParaRPr lang="en-US" dirty="0"/>
          </a:p>
        </p:txBody>
      </p:sp>
      <p:sp>
        <p:nvSpPr>
          <p:cNvPr id="4" name="Slide Number Placeholder 3">
            <a:extLst>
              <a:ext uri="{FF2B5EF4-FFF2-40B4-BE49-F238E27FC236}">
                <a16:creationId xmlns:a16="http://schemas.microsoft.com/office/drawing/2014/main" id="{A6CDBA22-CE55-BA25-5DD4-DC59273FB1E4}"/>
              </a:ext>
            </a:extLst>
          </p:cNvPr>
          <p:cNvSpPr>
            <a:spLocks noGrp="1"/>
          </p:cNvSpPr>
          <p:nvPr>
            <p:ph type="sldNum" sz="quarter" idx="10"/>
          </p:nvPr>
        </p:nvSpPr>
        <p:spPr/>
        <p:txBody>
          <a:bodyPr/>
          <a:lstStyle/>
          <a:p>
            <a:fld id="{A73D6722-9B4D-4E29-B226-C325925A8118}" type="slidenum">
              <a:rPr lang="en-US" smtClean="0"/>
              <a:t>10</a:t>
            </a:fld>
            <a:endParaRPr lang="en-US" dirty="0"/>
          </a:p>
        </p:txBody>
      </p:sp>
    </p:spTree>
    <p:extLst>
      <p:ext uri="{BB962C8B-B14F-4D97-AF65-F5344CB8AC3E}">
        <p14:creationId xmlns:p14="http://schemas.microsoft.com/office/powerpoint/2010/main" val="26447859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D23E71-7EA9-2E45-350B-34CBCAA91A0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DFC3CF-1F7D-D3F7-113B-427F7F1C642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D485BAE-22A5-0440-0F14-6A452828C597}"/>
              </a:ext>
            </a:extLst>
          </p:cNvPr>
          <p:cNvSpPr>
            <a:spLocks noGrp="1"/>
          </p:cNvSpPr>
          <p:nvPr>
            <p:ph type="body" idx="1"/>
          </p:nvPr>
        </p:nvSpPr>
        <p:spPr/>
        <p:txBody>
          <a:bodyPr/>
          <a:lstStyle/>
          <a:p>
            <a:pPr algn="r" defTabSz="931774" rtl="1">
              <a:defRPr/>
            </a:pPr>
            <a:endParaRPr lang="en-US" dirty="0"/>
          </a:p>
        </p:txBody>
      </p:sp>
      <p:sp>
        <p:nvSpPr>
          <p:cNvPr id="4" name="Slide Number Placeholder 3">
            <a:extLst>
              <a:ext uri="{FF2B5EF4-FFF2-40B4-BE49-F238E27FC236}">
                <a16:creationId xmlns:a16="http://schemas.microsoft.com/office/drawing/2014/main" id="{BE955315-5675-D16F-C096-3D88334629FF}"/>
              </a:ext>
            </a:extLst>
          </p:cNvPr>
          <p:cNvSpPr>
            <a:spLocks noGrp="1"/>
          </p:cNvSpPr>
          <p:nvPr>
            <p:ph type="sldNum" sz="quarter" idx="10"/>
          </p:nvPr>
        </p:nvSpPr>
        <p:spPr/>
        <p:txBody>
          <a:bodyPr/>
          <a:lstStyle/>
          <a:p>
            <a:fld id="{A73D6722-9B4D-4E29-B226-C325925A8118}" type="slidenum">
              <a:rPr lang="en-US" smtClean="0"/>
              <a:t>11</a:t>
            </a:fld>
            <a:endParaRPr lang="en-US" dirty="0"/>
          </a:p>
        </p:txBody>
      </p:sp>
    </p:spTree>
    <p:extLst>
      <p:ext uri="{BB962C8B-B14F-4D97-AF65-F5344CB8AC3E}">
        <p14:creationId xmlns:p14="http://schemas.microsoft.com/office/powerpoint/2010/main" val="7031469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12</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13</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14</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15</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16</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17</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18</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19</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24</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25</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26</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27</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28</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29</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30</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31</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32</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33</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34</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35</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36</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37</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38</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39</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40</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41</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42</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43</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eaLnBrk="1" hangingPunct="1">
              <a:lnSpc>
                <a:spcPct val="125000"/>
              </a:lnSpc>
              <a:spcBef>
                <a:spcPts val="600"/>
              </a:spcBef>
              <a:spcAft>
                <a:spcPts val="600"/>
              </a:spcAft>
              <a:buNone/>
            </a:pPr>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63118752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eaLnBrk="1" hangingPunct="1">
              <a:lnSpc>
                <a:spcPct val="125000"/>
              </a:lnSpc>
              <a:spcBef>
                <a:spcPts val="600"/>
              </a:spcBef>
              <a:spcAft>
                <a:spcPts val="600"/>
              </a:spcAft>
              <a:buNone/>
            </a:pPr>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17608152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7/24/2026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7/24/2026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7/24/2026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7/24/2026</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7/24/2026</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660688"/>
            <a:ext cx="10515600" cy="1325563"/>
          </a:xfrm>
        </p:spPr>
        <p:txBody>
          <a:bodyPr/>
          <a:lstStyle/>
          <a:p>
            <a:r>
              <a:rPr lang="en-US" dirty="0"/>
              <a:t>Click to edit Master title style</a:t>
            </a:r>
          </a:p>
        </p:txBody>
      </p:sp>
      <p:sp>
        <p:nvSpPr>
          <p:cNvPr id="5" name="Slide Number Placeholder 4"/>
          <p:cNvSpPr>
            <a:spLocks noGrp="1"/>
          </p:cNvSpPr>
          <p:nvPr>
            <p:ph type="sldNum" sz="quarter" idx="12"/>
          </p:nvPr>
        </p:nvSpPr>
        <p:spPr>
          <a:xfrm>
            <a:off x="510309" y="643113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7/24/2026</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7/24/2026</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7/24/2026</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7/24/2026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7/24/2026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lvl1pPr>
              <a:defRPr sz="4000"/>
            </a:lvl1pPr>
          </a:lstStyle>
          <a:p>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_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609600" y="1600201"/>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609600" y="3962401"/>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Footer Placeholder 4"/>
          <p:cNvSpPr>
            <a:spLocks noGrp="1"/>
          </p:cNvSpPr>
          <p:nvPr>
            <p:ph type="ftr" sz="quarter" idx="11"/>
          </p:nvPr>
        </p:nvSpPr>
        <p:spPr>
          <a:xfrm>
            <a:off x="125292" y="6172201"/>
            <a:ext cx="1146048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t>7/24/2026</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Tree>
    <p:extLst>
      <p:ext uri="{BB962C8B-B14F-4D97-AF65-F5344CB8AC3E}">
        <p14:creationId xmlns:p14="http://schemas.microsoft.com/office/powerpoint/2010/main" val="404740084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_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609600" y="1600201"/>
            <a:ext cx="10972800" cy="838200"/>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596900" y="3048000"/>
            <a:ext cx="10972800" cy="609600"/>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Footer Placeholder 4"/>
          <p:cNvSpPr>
            <a:spLocks noGrp="1"/>
          </p:cNvSpPr>
          <p:nvPr>
            <p:ph type="ftr" sz="quarter" idx="11"/>
          </p:nvPr>
        </p:nvSpPr>
        <p:spPr>
          <a:xfrm>
            <a:off x="125292" y="6172201"/>
            <a:ext cx="1146048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t>7/24/2026</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
        <p:nvSpPr>
          <p:cNvPr id="5" name="Content Placeholder 4"/>
          <p:cNvSpPr>
            <a:spLocks noGrp="1"/>
          </p:cNvSpPr>
          <p:nvPr>
            <p:ph sz="quarter" idx="14"/>
          </p:nvPr>
        </p:nvSpPr>
        <p:spPr>
          <a:xfrm>
            <a:off x="609600" y="4495800"/>
            <a:ext cx="10871200" cy="6858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Tree>
    <p:extLst>
      <p:ext uri="{BB962C8B-B14F-4D97-AF65-F5344CB8AC3E}">
        <p14:creationId xmlns:p14="http://schemas.microsoft.com/office/powerpoint/2010/main" val="344261877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318292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8" name="Graphic 21">
            <a:extLst>
              <a:ext uri="{FF2B5EF4-FFF2-40B4-BE49-F238E27FC236}">
                <a16:creationId xmlns:a16="http://schemas.microsoft.com/office/drawing/2014/main" id="{A1203F5F-B63B-D400-A437-528BEBAD3C45}"/>
              </a:ext>
            </a:extLst>
          </p:cNvPr>
          <p:cNvPicPr>
            <a:picLocks noChangeAspect="1"/>
          </p:cNvPicPr>
          <p:nvPr userDrawn="1"/>
        </p:nvPicPr>
        <p:blipFill rotWithShape="1">
          <a:blip r:embed="rId2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3471" y="-133090"/>
            <a:ext cx="2305141" cy="996429"/>
          </a:xfrm>
          <a:prstGeom prst="rect">
            <a:avLst/>
          </a:prstGeom>
        </p:spPr>
      </p:pic>
      <p:sp>
        <p:nvSpPr>
          <p:cNvPr id="9" name="Rectangle 8">
            <a:extLst>
              <a:ext uri="{FF2B5EF4-FFF2-40B4-BE49-F238E27FC236}">
                <a16:creationId xmlns:a16="http://schemas.microsoft.com/office/drawing/2014/main" id="{56B38014-5BF5-2794-D666-1054BFF550C1}"/>
              </a:ext>
            </a:extLst>
          </p:cNvPr>
          <p:cNvSpPr/>
          <p:nvPr userDrawn="1"/>
        </p:nvSpPr>
        <p:spPr>
          <a:xfrm>
            <a:off x="2463850" y="330632"/>
            <a:ext cx="9050457" cy="6898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2.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0.xml"/><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1.xml"/><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2.xml"/><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3.xml"/><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5.xml"/><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6.xml"/><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9.xml"/><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31.xml"/><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33.xml"/><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37.xml"/><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41.xml"/><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hyperlink" Target="https://arxiv.org/abs/2303.18223" TargetMode="External"/><Relationship Id="rId7" Type="http://schemas.openxmlformats.org/officeDocument/2006/relationships/hyperlink" Target="https://doi.org/10.1073/pnas.2305016120" TargetMode="External"/><Relationship Id="rId2" Type="http://schemas.openxmlformats.org/officeDocument/2006/relationships/notesSlide" Target="../notesSlides/notesSlide45.xml"/><Relationship Id="rId1" Type="http://schemas.openxmlformats.org/officeDocument/2006/relationships/slideLayout" Target="../slideLayouts/slideLayout2.xml"/><Relationship Id="rId6" Type="http://schemas.openxmlformats.org/officeDocument/2006/relationships/hyperlink" Target="https://arxiv.org/abs/2304.07619" TargetMode="External"/><Relationship Id="rId5" Type="http://schemas.openxmlformats.org/officeDocument/2006/relationships/hyperlink" Target="https://doi.org/10.1016/j.neucom.2023.126860" TargetMode="External"/><Relationship Id="rId4" Type="http://schemas.openxmlformats.org/officeDocument/2006/relationships/hyperlink" Target="https://arxiv.org/abs/2303.08774" TargetMode="External"/></Relationships>
</file>

<file path=ppt/slides/_rels/slide46.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image" Target="../media/image23.jpeg"/><Relationship Id="rId1" Type="http://schemas.openxmlformats.org/officeDocument/2006/relationships/slideLayout" Target="../slideLayouts/slideLayout14.xml"/><Relationship Id="rId4" Type="http://schemas.openxmlformats.org/officeDocument/2006/relationships/image" Target="../media/image2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515475" y="4350257"/>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Mohamed Sleem</a:t>
            </a:r>
          </a:p>
        </p:txBody>
      </p:sp>
      <p:sp>
        <p:nvSpPr>
          <p:cNvPr id="31" name="TextBox 30"/>
          <p:cNvSpPr txBox="1"/>
          <p:nvPr/>
        </p:nvSpPr>
        <p:spPr>
          <a:xfrm>
            <a:off x="646789" y="1136466"/>
            <a:ext cx="4886463" cy="2800767"/>
          </a:xfrm>
          <a:prstGeom prst="rect">
            <a:avLst/>
          </a:prstGeom>
          <a:noFill/>
        </p:spPr>
        <p:txBody>
          <a:bodyPr wrap="square" rtlCol="0">
            <a:spAutoFit/>
          </a:bodyPr>
          <a:lstStyle/>
          <a:p>
            <a:r>
              <a:rPr lang="en-US" altLang="en-US" sz="4400" b="1" dirty="0">
                <a:solidFill>
                  <a:srgbClr val="00B0F0"/>
                </a:solidFill>
                <a:latin typeface="Times New Roman" panose="02020603050405020304" pitchFamily="18" charset="0"/>
                <a:cs typeface="Times New Roman" panose="02020603050405020304" pitchFamily="18" charset="0"/>
              </a:rPr>
              <a:t>Text Mining, Sentiment Analysis, and Social Analytics</a:t>
            </a:r>
          </a:p>
        </p:txBody>
      </p:sp>
      <p:sp>
        <p:nvSpPr>
          <p:cNvPr id="34" name="Rectangle: Rounded Corners 33"/>
          <p:cNvSpPr/>
          <p:nvPr/>
        </p:nvSpPr>
        <p:spPr>
          <a:xfrm>
            <a:off x="95658" y="593509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10</a:t>
            </a:r>
          </a:p>
        </p:txBody>
      </p:sp>
      <p:sp>
        <p:nvSpPr>
          <p:cNvPr id="46" name="TextBox 45"/>
          <p:cNvSpPr txBox="1"/>
          <p:nvPr/>
        </p:nvSpPr>
        <p:spPr>
          <a:xfrm>
            <a:off x="329269" y="5104240"/>
            <a:ext cx="2629438"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Subject code : FNT 631</a:t>
            </a:r>
          </a:p>
          <a:p>
            <a:r>
              <a:rPr lang="en-US" sz="2000" dirty="0">
                <a:latin typeface="Times New Roman" panose="02020603050405020304" pitchFamily="18" charset="0"/>
                <a:cs typeface="Times New Roman" panose="02020603050405020304" pitchFamily="18" charset="0"/>
              </a:rPr>
              <a:t>Data Analysis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138059" y="2115217"/>
            <a:ext cx="4742766" cy="1938992"/>
          </a:xfrm>
          <a:prstGeom prst="rect">
            <a:avLst/>
          </a:prstGeom>
          <a:noFill/>
        </p:spPr>
        <p:txBody>
          <a:bodyPr wrap="square" rtlCol="0">
            <a:spAutoFit/>
          </a:bodyPr>
          <a:lstStyle/>
          <a:p>
            <a:r>
              <a:rPr lang="en-US" altLang="en-US" sz="4000" b="1" dirty="0">
                <a:solidFill>
                  <a:srgbClr val="00B0F0"/>
                </a:solidFill>
                <a:latin typeface="Times New Roman" panose="02020603050405020304" pitchFamily="18" charset="0"/>
                <a:cs typeface="Times New Roman" panose="02020603050405020304" pitchFamily="18" charset="0"/>
              </a:rPr>
              <a:t>Text Mining, Sentiment Analysis, and Social Analytics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10</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Mohamed Sleem</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A4654C1-63ED-8D05-61ED-F16881440B3A}"/>
              </a:ext>
            </a:extLst>
          </p:cNvPr>
          <p:cNvSpPr txBox="1"/>
          <p:nvPr/>
        </p:nvSpPr>
        <p:spPr>
          <a:xfrm>
            <a:off x="6384738" y="4797285"/>
            <a:ext cx="2629438"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Subject code : FNT 631</a:t>
            </a:r>
          </a:p>
          <a:p>
            <a:r>
              <a:rPr lang="en-US" sz="2000" dirty="0">
                <a:latin typeface="Times New Roman" panose="02020603050405020304" pitchFamily="18" charset="0"/>
                <a:cs typeface="Times New Roman" panose="02020603050405020304" pitchFamily="18" charset="0"/>
              </a:rPr>
              <a:t>Data Analysis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05A9A639-6334-8334-38EF-7ECF2E99E377}"/>
              </a:ext>
            </a:extLst>
          </p:cNvPr>
          <p:cNvSpPr>
            <a:spLocks noGrp="1"/>
          </p:cNvSpPr>
          <p:nvPr>
            <p:ph type="sldNum" sz="quarter" idx="11"/>
          </p:nvPr>
        </p:nvSpPr>
        <p:spPr>
          <a:xfrm>
            <a:off x="234622" y="6492875"/>
            <a:ext cx="506628" cy="365125"/>
          </a:xfrm>
        </p:spPr>
        <p:txBody>
          <a:bodyPr/>
          <a:lstStyle/>
          <a:p>
            <a:fld id="{8C5C31BA-F580-439D-A464-7776DED4E78A}" type="slidenum">
              <a:rPr lang="en-US" altLang="en-US" b="1"/>
              <a:pPr/>
              <a:t>3</a:t>
            </a:fld>
            <a:endParaRPr lang="en-US" altLang="en-US" b="1" dirty="0"/>
          </a:p>
        </p:txBody>
      </p:sp>
      <p:sp>
        <p:nvSpPr>
          <p:cNvPr id="6" name="TextBox 5">
            <a:extLst>
              <a:ext uri="{FF2B5EF4-FFF2-40B4-BE49-F238E27FC236}">
                <a16:creationId xmlns:a16="http://schemas.microsoft.com/office/drawing/2014/main" id="{DE689251-5EC9-778F-02C1-38CDA401C1ED}"/>
              </a:ext>
            </a:extLst>
          </p:cNvPr>
          <p:cNvSpPr txBox="1"/>
          <p:nvPr/>
        </p:nvSpPr>
        <p:spPr>
          <a:xfrm>
            <a:off x="3617260" y="57874"/>
            <a:ext cx="6907423" cy="769441"/>
          </a:xfrm>
          <a:prstGeom prst="rect">
            <a:avLst/>
          </a:prstGeom>
          <a:solidFill>
            <a:schemeClr val="bg1"/>
          </a:solidFill>
        </p:spPr>
        <p:txBody>
          <a:bodyPr wrap="square">
            <a:spAutoFit/>
          </a:bodyPr>
          <a:lstStyle/>
          <a:p>
            <a:pPr algn="ctr"/>
            <a:r>
              <a:rPr lang="en-US" sz="4400" dirty="0">
                <a:solidFill>
                  <a:srgbClr val="7030A0"/>
                </a:solidFill>
                <a:effectLst>
                  <a:outerShdw blurRad="38100" dist="38100" dir="2700000" algn="tl">
                    <a:srgbClr val="000000">
                      <a:alpha val="43137"/>
                    </a:srgbClr>
                  </a:outerShdw>
                </a:effectLst>
              </a:rPr>
              <a:t>Answer Review Questions </a:t>
            </a:r>
          </a:p>
        </p:txBody>
      </p:sp>
      <p:sp>
        <p:nvSpPr>
          <p:cNvPr id="5" name="TextBox 4">
            <a:extLst>
              <a:ext uri="{FF2B5EF4-FFF2-40B4-BE49-F238E27FC236}">
                <a16:creationId xmlns:a16="http://schemas.microsoft.com/office/drawing/2014/main" id="{8580ED3E-86C3-E4AA-92C4-2FA5C80E0B19}"/>
              </a:ext>
            </a:extLst>
          </p:cNvPr>
          <p:cNvSpPr txBox="1"/>
          <p:nvPr/>
        </p:nvSpPr>
        <p:spPr>
          <a:xfrm>
            <a:off x="581341" y="1153347"/>
            <a:ext cx="11215024" cy="5247590"/>
          </a:xfrm>
          <a:prstGeom prst="rect">
            <a:avLst/>
          </a:prstGeom>
          <a:solidFill>
            <a:schemeClr val="accent2">
              <a:lumMod val="20000"/>
              <a:lumOff val="80000"/>
            </a:schemeClr>
          </a:solidFill>
        </p:spPr>
        <p:txBody>
          <a:bodyPr wrap="square">
            <a:spAutoFit/>
          </a:bodyPr>
          <a:lstStyle/>
          <a:p>
            <a:pPr>
              <a:lnSpc>
                <a:spcPct val="150000"/>
              </a:lnSpc>
            </a:pPr>
            <a:r>
              <a:rPr lang="en-US" sz="2400" b="1" dirty="0">
                <a:solidFill>
                  <a:srgbClr val="C00000"/>
                </a:solidFill>
              </a:rPr>
              <a:t>Explain the role of Association Rule Mining in marketing and sales promotion?</a:t>
            </a:r>
          </a:p>
          <a:p>
            <a:pPr>
              <a:lnSpc>
                <a:spcPct val="150000"/>
              </a:lnSpc>
            </a:pPr>
            <a:r>
              <a:rPr lang="en-US" sz="2800" b="1" dirty="0"/>
              <a:t>Answer:</a:t>
            </a:r>
          </a:p>
          <a:p>
            <a:pPr marL="457200" indent="-457200">
              <a:spcBef>
                <a:spcPts val="600"/>
              </a:spcBef>
              <a:spcAft>
                <a:spcPts val="600"/>
              </a:spcAft>
              <a:buFont typeface="Arial" panose="020B0604020202020204" pitchFamily="34" charset="0"/>
              <a:buChar char="•"/>
            </a:pPr>
            <a:r>
              <a:rPr lang="en-US" sz="2800" dirty="0"/>
              <a:t>Association Rule Mining is a technique used to discover significant relationships between items in large datasets. In marketing and sales promotion, it helps analyze customer behavior and identify products that are frequently bought together. For example, if a rule shows that customers who buy "Bagels" often also buy "Potato Chips," a store can use this information to boost sales by placing these items near each other or offering discounts on "Potato Chips" when "Bagels" are purchased. This targeted promotion can increase overall sales and enhance the customer shopping experience.</a:t>
            </a:r>
          </a:p>
        </p:txBody>
      </p:sp>
    </p:spTree>
    <p:extLst>
      <p:ext uri="{BB962C8B-B14F-4D97-AF65-F5344CB8AC3E}">
        <p14:creationId xmlns:p14="http://schemas.microsoft.com/office/powerpoint/2010/main" val="35213925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05A9A639-6334-8334-38EF-7ECF2E99E377}"/>
              </a:ext>
            </a:extLst>
          </p:cNvPr>
          <p:cNvSpPr>
            <a:spLocks noGrp="1"/>
          </p:cNvSpPr>
          <p:nvPr>
            <p:ph type="sldNum" sz="quarter" idx="11"/>
          </p:nvPr>
        </p:nvSpPr>
        <p:spPr>
          <a:xfrm>
            <a:off x="234622" y="6492875"/>
            <a:ext cx="506628" cy="365125"/>
          </a:xfrm>
        </p:spPr>
        <p:txBody>
          <a:bodyPr/>
          <a:lstStyle/>
          <a:p>
            <a:fld id="{8C5C31BA-F580-439D-A464-7776DED4E78A}" type="slidenum">
              <a:rPr lang="en-US" altLang="en-US" b="1"/>
              <a:pPr/>
              <a:t>4</a:t>
            </a:fld>
            <a:endParaRPr lang="en-US" altLang="en-US" b="1" dirty="0"/>
          </a:p>
        </p:txBody>
      </p:sp>
      <p:sp>
        <p:nvSpPr>
          <p:cNvPr id="6" name="TextBox 5">
            <a:extLst>
              <a:ext uri="{FF2B5EF4-FFF2-40B4-BE49-F238E27FC236}">
                <a16:creationId xmlns:a16="http://schemas.microsoft.com/office/drawing/2014/main" id="{DE689251-5EC9-778F-02C1-38CDA401C1ED}"/>
              </a:ext>
            </a:extLst>
          </p:cNvPr>
          <p:cNvSpPr txBox="1"/>
          <p:nvPr/>
        </p:nvSpPr>
        <p:spPr>
          <a:xfrm>
            <a:off x="3617260" y="57874"/>
            <a:ext cx="6907423" cy="769441"/>
          </a:xfrm>
          <a:prstGeom prst="rect">
            <a:avLst/>
          </a:prstGeom>
          <a:solidFill>
            <a:schemeClr val="bg1"/>
          </a:solidFill>
        </p:spPr>
        <p:txBody>
          <a:bodyPr wrap="square">
            <a:spAutoFit/>
          </a:bodyPr>
          <a:lstStyle/>
          <a:p>
            <a:pPr algn="ctr"/>
            <a:r>
              <a:rPr lang="en-US" sz="4400" dirty="0">
                <a:solidFill>
                  <a:srgbClr val="7030A0"/>
                </a:solidFill>
                <a:effectLst>
                  <a:outerShdw blurRad="38100" dist="38100" dir="2700000" algn="tl">
                    <a:srgbClr val="000000">
                      <a:alpha val="43137"/>
                    </a:srgbClr>
                  </a:outerShdw>
                </a:effectLst>
              </a:rPr>
              <a:t>Answer Review Questions </a:t>
            </a:r>
          </a:p>
        </p:txBody>
      </p:sp>
      <p:sp>
        <p:nvSpPr>
          <p:cNvPr id="5" name="TextBox 4">
            <a:extLst>
              <a:ext uri="{FF2B5EF4-FFF2-40B4-BE49-F238E27FC236}">
                <a16:creationId xmlns:a16="http://schemas.microsoft.com/office/drawing/2014/main" id="{8580ED3E-86C3-E4AA-92C4-2FA5C80E0B19}"/>
              </a:ext>
            </a:extLst>
          </p:cNvPr>
          <p:cNvSpPr txBox="1"/>
          <p:nvPr/>
        </p:nvSpPr>
        <p:spPr>
          <a:xfrm>
            <a:off x="565843" y="936379"/>
            <a:ext cx="11215024" cy="5302990"/>
          </a:xfrm>
          <a:prstGeom prst="rect">
            <a:avLst/>
          </a:prstGeom>
          <a:solidFill>
            <a:schemeClr val="accent2">
              <a:lumMod val="20000"/>
              <a:lumOff val="80000"/>
            </a:schemeClr>
          </a:solidFill>
        </p:spPr>
        <p:txBody>
          <a:bodyPr wrap="square">
            <a:spAutoFit/>
          </a:bodyPr>
          <a:lstStyle/>
          <a:p>
            <a:r>
              <a:rPr lang="en-US" sz="2400" b="1" dirty="0">
                <a:solidFill>
                  <a:srgbClr val="FF0000"/>
                </a:solidFill>
              </a:rPr>
              <a:t>Describe the benefits and limitations of using clustering in market segmentation.</a:t>
            </a:r>
          </a:p>
          <a:p>
            <a:pPr>
              <a:spcBef>
                <a:spcPts val="600"/>
              </a:spcBef>
              <a:spcAft>
                <a:spcPts val="600"/>
              </a:spcAft>
            </a:pPr>
            <a:r>
              <a:rPr lang="en-US" sz="2800" b="1" dirty="0"/>
              <a:t>Answer:</a:t>
            </a:r>
          </a:p>
          <a:p>
            <a:pPr>
              <a:lnSpc>
                <a:spcPct val="90000"/>
              </a:lnSpc>
              <a:spcBef>
                <a:spcPts val="600"/>
              </a:spcBef>
              <a:spcAft>
                <a:spcPts val="600"/>
              </a:spcAft>
            </a:pPr>
            <a:r>
              <a:rPr lang="en-US" sz="2800" b="1" dirty="0"/>
              <a:t>Benefits:</a:t>
            </a:r>
          </a:p>
          <a:p>
            <a:pPr marL="914400" lvl="1" indent="-457200">
              <a:lnSpc>
                <a:spcPct val="90000"/>
              </a:lnSpc>
              <a:spcBef>
                <a:spcPts val="600"/>
              </a:spcBef>
              <a:spcAft>
                <a:spcPts val="600"/>
              </a:spcAft>
              <a:buFont typeface="Arial" panose="020B0604020202020204" pitchFamily="34" charset="0"/>
              <a:buChar char="•"/>
            </a:pPr>
            <a:r>
              <a:rPr lang="en-US" sz="2400" dirty="0"/>
              <a:t>- Targeted Marketing: Tailored strategies for each segment, leading to effective campaigns.</a:t>
            </a:r>
          </a:p>
          <a:p>
            <a:pPr marL="914400" lvl="1" indent="-457200">
              <a:lnSpc>
                <a:spcPct val="90000"/>
              </a:lnSpc>
              <a:spcBef>
                <a:spcPts val="600"/>
              </a:spcBef>
              <a:spcAft>
                <a:spcPts val="600"/>
              </a:spcAft>
              <a:buFont typeface="Arial" panose="020B0604020202020204" pitchFamily="34" charset="0"/>
              <a:buChar char="•"/>
            </a:pPr>
            <a:r>
              <a:rPr lang="en-US" sz="2400" dirty="0"/>
              <a:t>- Customer Understanding: Insights into different groups for better service.</a:t>
            </a:r>
          </a:p>
          <a:p>
            <a:pPr marL="914400" lvl="1" indent="-457200">
              <a:lnSpc>
                <a:spcPct val="90000"/>
              </a:lnSpc>
              <a:spcBef>
                <a:spcPts val="600"/>
              </a:spcBef>
              <a:spcAft>
                <a:spcPts val="600"/>
              </a:spcAft>
              <a:buFont typeface="Arial" panose="020B0604020202020204" pitchFamily="34" charset="0"/>
              <a:buChar char="•"/>
            </a:pPr>
            <a:r>
              <a:rPr lang="en-US" sz="2400" dirty="0"/>
              <a:t>- Resource Allocation: Efficient focus on high-potential segments.</a:t>
            </a:r>
          </a:p>
          <a:p>
            <a:pPr marL="0" lvl="1">
              <a:lnSpc>
                <a:spcPct val="90000"/>
              </a:lnSpc>
              <a:spcBef>
                <a:spcPts val="600"/>
              </a:spcBef>
              <a:spcAft>
                <a:spcPts val="600"/>
              </a:spcAft>
            </a:pPr>
            <a:r>
              <a:rPr lang="en-US" sz="2800" b="1" dirty="0"/>
              <a:t>Limitations:</a:t>
            </a:r>
          </a:p>
          <a:p>
            <a:pPr marL="914400" lvl="1" indent="-457200">
              <a:lnSpc>
                <a:spcPct val="90000"/>
              </a:lnSpc>
              <a:spcBef>
                <a:spcPts val="600"/>
              </a:spcBef>
              <a:spcAft>
                <a:spcPts val="600"/>
              </a:spcAft>
              <a:buFont typeface="Arial" panose="020B0604020202020204" pitchFamily="34" charset="0"/>
              <a:buChar char="•"/>
            </a:pPr>
            <a:r>
              <a:rPr lang="en-US" sz="2400" dirty="0"/>
              <a:t>- Data Quality: Depends on accurate data.</a:t>
            </a:r>
          </a:p>
          <a:p>
            <a:pPr marL="914400" lvl="1" indent="-457200">
              <a:lnSpc>
                <a:spcPct val="90000"/>
              </a:lnSpc>
              <a:spcBef>
                <a:spcPts val="600"/>
              </a:spcBef>
              <a:spcAft>
                <a:spcPts val="600"/>
              </a:spcAft>
              <a:buFont typeface="Arial" panose="020B0604020202020204" pitchFamily="34" charset="0"/>
              <a:buChar char="•"/>
            </a:pPr>
            <a:r>
              <a:rPr lang="en-US" sz="2400" dirty="0"/>
              <a:t>- Dynamic Markets: Changing preferences can make clusters less relevant.</a:t>
            </a:r>
          </a:p>
          <a:p>
            <a:pPr marL="914400" lvl="1" indent="-457200">
              <a:lnSpc>
                <a:spcPct val="90000"/>
              </a:lnSpc>
              <a:spcBef>
                <a:spcPts val="600"/>
              </a:spcBef>
              <a:spcAft>
                <a:spcPts val="600"/>
              </a:spcAft>
              <a:buFont typeface="Arial" panose="020B0604020202020204" pitchFamily="34" charset="0"/>
              <a:buChar char="•"/>
            </a:pPr>
            <a:r>
              <a:rPr lang="en-US" sz="2400" dirty="0"/>
              <a:t>- Computational Complexity: Intensive and time-consuming for large datasets.</a:t>
            </a:r>
            <a:endParaRPr lang="en-US" sz="2300" dirty="0"/>
          </a:p>
        </p:txBody>
      </p:sp>
    </p:spTree>
    <p:extLst>
      <p:ext uri="{BB962C8B-B14F-4D97-AF65-F5344CB8AC3E}">
        <p14:creationId xmlns:p14="http://schemas.microsoft.com/office/powerpoint/2010/main" val="32366287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05A9A639-6334-8334-38EF-7ECF2E99E377}"/>
              </a:ext>
            </a:extLst>
          </p:cNvPr>
          <p:cNvSpPr>
            <a:spLocks noGrp="1"/>
          </p:cNvSpPr>
          <p:nvPr>
            <p:ph type="sldNum" sz="quarter" idx="11"/>
          </p:nvPr>
        </p:nvSpPr>
        <p:spPr>
          <a:xfrm>
            <a:off x="234622" y="6492875"/>
            <a:ext cx="506628" cy="365125"/>
          </a:xfrm>
        </p:spPr>
        <p:txBody>
          <a:bodyPr/>
          <a:lstStyle/>
          <a:p>
            <a:fld id="{8C5C31BA-F580-439D-A464-7776DED4E78A}" type="slidenum">
              <a:rPr lang="en-US" altLang="en-US" b="1"/>
              <a:pPr/>
              <a:t>5</a:t>
            </a:fld>
            <a:endParaRPr lang="en-US" altLang="en-US" b="1" dirty="0"/>
          </a:p>
        </p:txBody>
      </p:sp>
      <p:sp>
        <p:nvSpPr>
          <p:cNvPr id="6" name="TextBox 5">
            <a:extLst>
              <a:ext uri="{FF2B5EF4-FFF2-40B4-BE49-F238E27FC236}">
                <a16:creationId xmlns:a16="http://schemas.microsoft.com/office/drawing/2014/main" id="{DE689251-5EC9-778F-02C1-38CDA401C1ED}"/>
              </a:ext>
            </a:extLst>
          </p:cNvPr>
          <p:cNvSpPr txBox="1"/>
          <p:nvPr/>
        </p:nvSpPr>
        <p:spPr>
          <a:xfrm>
            <a:off x="3617260" y="57874"/>
            <a:ext cx="6907423" cy="769441"/>
          </a:xfrm>
          <a:prstGeom prst="rect">
            <a:avLst/>
          </a:prstGeom>
          <a:solidFill>
            <a:schemeClr val="bg1"/>
          </a:solidFill>
        </p:spPr>
        <p:txBody>
          <a:bodyPr wrap="square">
            <a:spAutoFit/>
          </a:bodyPr>
          <a:lstStyle/>
          <a:p>
            <a:pPr algn="ctr"/>
            <a:r>
              <a:rPr lang="en-US" sz="4400" dirty="0">
                <a:solidFill>
                  <a:srgbClr val="7030A0"/>
                </a:solidFill>
                <a:effectLst>
                  <a:outerShdw blurRad="38100" dist="38100" dir="2700000" algn="tl">
                    <a:srgbClr val="000000">
                      <a:alpha val="43137"/>
                    </a:srgbClr>
                  </a:outerShdw>
                </a:effectLst>
              </a:rPr>
              <a:t>Answer Review Questions </a:t>
            </a:r>
          </a:p>
        </p:txBody>
      </p:sp>
      <p:sp>
        <p:nvSpPr>
          <p:cNvPr id="5" name="TextBox 4">
            <a:extLst>
              <a:ext uri="{FF2B5EF4-FFF2-40B4-BE49-F238E27FC236}">
                <a16:creationId xmlns:a16="http://schemas.microsoft.com/office/drawing/2014/main" id="{8580ED3E-86C3-E4AA-92C4-2FA5C80E0B19}"/>
              </a:ext>
            </a:extLst>
          </p:cNvPr>
          <p:cNvSpPr txBox="1"/>
          <p:nvPr/>
        </p:nvSpPr>
        <p:spPr>
          <a:xfrm>
            <a:off x="581341" y="1153347"/>
            <a:ext cx="11215024" cy="5262979"/>
          </a:xfrm>
          <a:prstGeom prst="rect">
            <a:avLst/>
          </a:prstGeom>
          <a:solidFill>
            <a:schemeClr val="accent2">
              <a:lumMod val="20000"/>
              <a:lumOff val="80000"/>
            </a:schemeClr>
          </a:solidFill>
        </p:spPr>
        <p:txBody>
          <a:bodyPr wrap="square">
            <a:spAutoFit/>
          </a:bodyPr>
          <a:lstStyle/>
          <a:p>
            <a:r>
              <a:rPr lang="en-US" sz="2400" b="1" dirty="0">
                <a:solidFill>
                  <a:srgbClr val="C00000"/>
                </a:solidFill>
              </a:rPr>
              <a:t>How does data preprocessing improve the quality of data mining results? Provide examples of data preprocessing tasks</a:t>
            </a:r>
          </a:p>
          <a:p>
            <a:r>
              <a:rPr lang="en-US" sz="2800" b="1" dirty="0"/>
              <a:t>Answer:</a:t>
            </a:r>
          </a:p>
          <a:p>
            <a:r>
              <a:rPr lang="en-US" sz="2000" dirty="0"/>
              <a:t>Data preprocessing enhances data mining by ensuring data is clean, accurate, and well-formatted. Key tasks include:</a:t>
            </a:r>
          </a:p>
          <a:p>
            <a:pPr>
              <a:buFont typeface="+mj-lt"/>
              <a:buAutoNum type="arabicPeriod"/>
            </a:pPr>
            <a:r>
              <a:rPr lang="en-US" sz="2000" dirty="0"/>
              <a:t>Data Cleaning:</a:t>
            </a:r>
          </a:p>
          <a:p>
            <a:pPr marL="742950" lvl="1" indent="-285750">
              <a:buFont typeface="+mj-lt"/>
              <a:buAutoNum type="arabicPeriod"/>
            </a:pPr>
            <a:r>
              <a:rPr lang="en-US" sz="2000" dirty="0"/>
              <a:t>Handling Missing Values: Fill missing values using techniques like mean imputation.</a:t>
            </a:r>
          </a:p>
          <a:p>
            <a:pPr marL="742950" lvl="1" indent="-285750">
              <a:buFont typeface="+mj-lt"/>
              <a:buAutoNum type="arabicPeriod"/>
            </a:pPr>
            <a:r>
              <a:rPr lang="en-US" sz="2000" dirty="0"/>
              <a:t>Removing Noisy Data: Smooth data to remove errors or outliers.</a:t>
            </a:r>
          </a:p>
          <a:p>
            <a:pPr marL="742950" lvl="1" indent="-285750">
              <a:buFont typeface="+mj-lt"/>
              <a:buAutoNum type="arabicPeriod"/>
            </a:pPr>
            <a:r>
              <a:rPr lang="en-US" sz="2000" dirty="0"/>
              <a:t>Correcting Inconsistent Data: Ensure consistency in data formats and coding.</a:t>
            </a:r>
          </a:p>
          <a:p>
            <a:pPr>
              <a:buFont typeface="+mj-lt"/>
              <a:buAutoNum type="arabicPeriod"/>
            </a:pPr>
            <a:r>
              <a:rPr lang="en-US" sz="2000" dirty="0"/>
              <a:t>Data Transformation:</a:t>
            </a:r>
          </a:p>
          <a:p>
            <a:pPr marL="742950" lvl="1" indent="-285750">
              <a:buFont typeface="+mj-lt"/>
              <a:buAutoNum type="arabicPeriod"/>
            </a:pPr>
            <a:r>
              <a:rPr lang="en-US" sz="2000" dirty="0"/>
              <a:t>Normalization: Scale data to a standard range (e.g., 0 to 1).</a:t>
            </a:r>
          </a:p>
          <a:p>
            <a:pPr marL="742950" lvl="1" indent="-285750">
              <a:buFont typeface="+mj-lt"/>
              <a:buAutoNum type="arabicPeriod"/>
            </a:pPr>
            <a:r>
              <a:rPr lang="en-US" sz="2000" dirty="0"/>
              <a:t>Aggregation: Summarize data to reduce volume (e.g., daily to monthly sales data).</a:t>
            </a:r>
          </a:p>
          <a:p>
            <a:pPr>
              <a:buFont typeface="+mj-lt"/>
              <a:buAutoNum type="arabicPeriod"/>
            </a:pPr>
            <a:r>
              <a:rPr lang="en-US" sz="2000" dirty="0"/>
              <a:t>Data Reduction:</a:t>
            </a:r>
          </a:p>
          <a:p>
            <a:pPr marL="742950" lvl="1" indent="-285750">
              <a:buFont typeface="+mj-lt"/>
              <a:buAutoNum type="arabicPeriod"/>
            </a:pPr>
            <a:r>
              <a:rPr lang="en-US" sz="2000" dirty="0"/>
              <a:t>Sampling: Select a representative subset to reduce processing time.</a:t>
            </a:r>
          </a:p>
          <a:p>
            <a:pPr marL="742950" lvl="1" indent="-285750">
              <a:buFont typeface="+mj-lt"/>
              <a:buAutoNum type="arabicPeriod"/>
            </a:pPr>
            <a:r>
              <a:rPr lang="en-US" sz="2000" dirty="0"/>
              <a:t>Dimensionality Reduction: Use techniques like PCA to reduce variables while retaining essential information.</a:t>
            </a:r>
            <a:endParaRPr lang="en-US" dirty="0"/>
          </a:p>
        </p:txBody>
      </p:sp>
    </p:spTree>
    <p:extLst>
      <p:ext uri="{BB962C8B-B14F-4D97-AF65-F5344CB8AC3E}">
        <p14:creationId xmlns:p14="http://schemas.microsoft.com/office/powerpoint/2010/main" val="14282778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82364" y="801533"/>
            <a:ext cx="8153400" cy="701731"/>
          </a:xfrm>
        </p:spPr>
        <p:txBody>
          <a:bodyPr wrap="square">
            <a:spAutoFit/>
          </a:bodyPr>
          <a:lstStyle/>
          <a:p>
            <a:r>
              <a:rPr lang="en-IN" altLang="en-US" dirty="0"/>
              <a:t>Learning Objectives</a:t>
            </a:r>
            <a:endParaRPr lang="en-US" dirty="0"/>
          </a:p>
        </p:txBody>
      </p:sp>
      <p:sp>
        <p:nvSpPr>
          <p:cNvPr id="3" name="Content Placeholder 2"/>
          <p:cNvSpPr>
            <a:spLocks noGrp="1"/>
          </p:cNvSpPr>
          <p:nvPr>
            <p:ph idx="1"/>
          </p:nvPr>
        </p:nvSpPr>
        <p:spPr>
          <a:xfrm>
            <a:off x="578603" y="1564038"/>
            <a:ext cx="11200108" cy="4902881"/>
          </a:xfrm>
        </p:spPr>
        <p:txBody>
          <a:bodyPr wrap="square">
            <a:spAutoFit/>
          </a:bodyPr>
          <a:lstStyle/>
          <a:p>
            <a:pPr>
              <a:buClr>
                <a:schemeClr val="tx1"/>
              </a:buClr>
              <a:buFont typeface="Courier New" panose="02070309020205020404" pitchFamily="49" charset="0"/>
              <a:buChar char="o"/>
              <a:tabLst>
                <a:tab pos="714375" algn="l"/>
              </a:tabLst>
            </a:pPr>
            <a:r>
              <a:rPr lang="en-US" sz="2400" dirty="0"/>
              <a:t>Describe text mining and understand the need for text mining</a:t>
            </a:r>
          </a:p>
          <a:p>
            <a:pPr>
              <a:buClr>
                <a:schemeClr val="tx1"/>
              </a:buClr>
              <a:buFont typeface="Courier New" panose="02070309020205020404" pitchFamily="49" charset="0"/>
              <a:buChar char="o"/>
              <a:tabLst>
                <a:tab pos="714375" algn="l"/>
              </a:tabLst>
            </a:pPr>
            <a:r>
              <a:rPr lang="en-US" sz="2400" dirty="0"/>
              <a:t>Differentiate among text analytics, text mining and data mining</a:t>
            </a:r>
          </a:p>
          <a:p>
            <a:pPr>
              <a:buClr>
                <a:schemeClr val="tx1"/>
              </a:buClr>
              <a:buFont typeface="Courier New" panose="02070309020205020404" pitchFamily="49" charset="0"/>
              <a:buChar char="o"/>
              <a:tabLst>
                <a:tab pos="714375" algn="l"/>
              </a:tabLst>
            </a:pPr>
            <a:r>
              <a:rPr lang="en-US" sz="2400" dirty="0"/>
              <a:t>Understand the different application areas for text mining</a:t>
            </a:r>
          </a:p>
          <a:p>
            <a:pPr>
              <a:buClr>
                <a:schemeClr val="tx1"/>
              </a:buClr>
              <a:buFont typeface="Courier New" panose="02070309020205020404" pitchFamily="49" charset="0"/>
              <a:buChar char="o"/>
              <a:tabLst>
                <a:tab pos="714375" algn="l"/>
              </a:tabLst>
            </a:pPr>
            <a:r>
              <a:rPr lang="en-US" sz="2400" dirty="0"/>
              <a:t>Know the process of carrying out a text mining project</a:t>
            </a:r>
          </a:p>
          <a:p>
            <a:pPr>
              <a:buClr>
                <a:schemeClr val="tx1"/>
              </a:buClr>
              <a:buFont typeface="Courier New" panose="02070309020205020404" pitchFamily="49" charset="0"/>
              <a:buChar char="o"/>
              <a:tabLst>
                <a:tab pos="714375" algn="l"/>
              </a:tabLst>
            </a:pPr>
            <a:r>
              <a:rPr lang="en-US" sz="2400" dirty="0"/>
              <a:t>Appreciate the different methods to introduce structure to text-based data</a:t>
            </a:r>
            <a:br>
              <a:rPr lang="en-US" sz="2400" dirty="0"/>
            </a:br>
            <a:r>
              <a:rPr lang="en-US" sz="2400" dirty="0"/>
              <a:t>Describe sentiment analysis</a:t>
            </a:r>
          </a:p>
          <a:p>
            <a:pPr>
              <a:buClr>
                <a:schemeClr val="tx1"/>
              </a:buClr>
              <a:buFont typeface="Courier New" panose="02070309020205020404" pitchFamily="49" charset="0"/>
              <a:buChar char="o"/>
              <a:tabLst>
                <a:tab pos="714375" algn="l"/>
              </a:tabLst>
            </a:pPr>
            <a:r>
              <a:rPr lang="en-US" sz="2400" dirty="0"/>
              <a:t>Develop familiarity with popular applications of sentiment analysis</a:t>
            </a:r>
          </a:p>
          <a:p>
            <a:pPr>
              <a:buClr>
                <a:schemeClr val="tx1"/>
              </a:buClr>
              <a:buFont typeface="Courier New" panose="02070309020205020404" pitchFamily="49" charset="0"/>
              <a:buChar char="o"/>
              <a:tabLst>
                <a:tab pos="714375" algn="l"/>
              </a:tabLst>
            </a:pPr>
            <a:r>
              <a:rPr lang="en-US" sz="2400" dirty="0"/>
              <a:t>Learn the common methods for sentiment analysis</a:t>
            </a:r>
          </a:p>
          <a:p>
            <a:pPr>
              <a:buClr>
                <a:schemeClr val="tx1"/>
              </a:buClr>
              <a:buFont typeface="Courier New" panose="02070309020205020404" pitchFamily="49" charset="0"/>
              <a:buChar char="o"/>
              <a:tabLst>
                <a:tab pos="714375" algn="l"/>
              </a:tabLst>
            </a:pPr>
            <a:r>
              <a:rPr lang="en-US" sz="2400" dirty="0"/>
              <a:t>Become familiar with speech analytics as it relates to sentiment analysis</a:t>
            </a:r>
          </a:p>
          <a:p>
            <a:pPr>
              <a:buClr>
                <a:schemeClr val="tx1"/>
              </a:buClr>
              <a:buFont typeface="Courier New" panose="02070309020205020404" pitchFamily="49" charset="0"/>
              <a:buChar char="o"/>
              <a:tabLst>
                <a:tab pos="714375" algn="l"/>
              </a:tabLst>
            </a:pPr>
            <a:r>
              <a:rPr lang="en-US" sz="2400" dirty="0"/>
              <a:t>Learn three facets of Web analytics—content, structure, and usage mining</a:t>
            </a:r>
          </a:p>
          <a:p>
            <a:pPr>
              <a:buClr>
                <a:schemeClr val="tx1"/>
              </a:buClr>
              <a:buFont typeface="Courier New" panose="02070309020205020404" pitchFamily="49" charset="0"/>
              <a:buChar char="o"/>
              <a:tabLst>
                <a:tab pos="714375" algn="l"/>
              </a:tabLst>
            </a:pPr>
            <a:r>
              <a:rPr lang="en-US" sz="2400" dirty="0"/>
              <a:t>Know social analytics including social media and social network analyses</a:t>
            </a:r>
          </a:p>
        </p:txBody>
      </p:sp>
    </p:spTree>
    <p:extLst>
      <p:ext uri="{BB962C8B-B14F-4D97-AF65-F5344CB8AC3E}">
        <p14:creationId xmlns:p14="http://schemas.microsoft.com/office/powerpoint/2010/main" val="19443794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16880" y="741374"/>
            <a:ext cx="10609636" cy="701731"/>
          </a:xfrm>
        </p:spPr>
        <p:txBody>
          <a:bodyPr wrap="square">
            <a:spAutoFit/>
          </a:bodyPr>
          <a:lstStyle/>
          <a:p>
            <a:r>
              <a:rPr lang="en-US" b="1" dirty="0"/>
              <a:t>Why Text &amp; Sentiment Analysis Matter in 2025</a:t>
            </a:r>
            <a:endParaRPr lang="en-US" dirty="0"/>
          </a:p>
        </p:txBody>
      </p:sp>
      <p:sp>
        <p:nvSpPr>
          <p:cNvPr id="3" name="Content Placeholder 2"/>
          <p:cNvSpPr>
            <a:spLocks noGrp="1"/>
          </p:cNvSpPr>
          <p:nvPr>
            <p:ph idx="1"/>
          </p:nvPr>
        </p:nvSpPr>
        <p:spPr>
          <a:xfrm>
            <a:off x="578603" y="1564038"/>
            <a:ext cx="6423776" cy="4871077"/>
          </a:xfrm>
        </p:spPr>
        <p:txBody>
          <a:bodyPr wrap="square">
            <a:spAutoFit/>
          </a:bodyPr>
          <a:lstStyle/>
          <a:p>
            <a:pPr lvl="0"/>
            <a:r>
              <a:rPr lang="en-US" dirty="0"/>
              <a:t>Most business data today is </a:t>
            </a:r>
            <a:r>
              <a:rPr lang="en-US" b="1" dirty="0"/>
              <a:t>text</a:t>
            </a:r>
            <a:r>
              <a:rPr lang="en-US" dirty="0"/>
              <a:t>: social media, reviews, emails, chats.</a:t>
            </a:r>
          </a:p>
          <a:p>
            <a:pPr lvl="0"/>
            <a:r>
              <a:rPr lang="en-US" dirty="0"/>
              <a:t>Companies want to know: </a:t>
            </a:r>
            <a:r>
              <a:rPr lang="en-US" b="1" dirty="0"/>
              <a:t>“Are people happy or angry?”</a:t>
            </a:r>
            <a:endParaRPr lang="en-US" dirty="0"/>
          </a:p>
          <a:p>
            <a:pPr lvl="0"/>
            <a:r>
              <a:rPr lang="en-US" dirty="0"/>
              <a:t>Sentiment analysis helps managers see </a:t>
            </a:r>
            <a:r>
              <a:rPr lang="en-US" b="1" dirty="0"/>
              <a:t>customer mood in real time</a:t>
            </a:r>
            <a:r>
              <a:rPr lang="en-US" dirty="0"/>
              <a:t>.</a:t>
            </a:r>
          </a:p>
          <a:p>
            <a:pPr lvl="0"/>
            <a:r>
              <a:rPr lang="en-US" dirty="0"/>
              <a:t>New AI models (Transformers, Large Language Models) make analysis </a:t>
            </a:r>
            <a:r>
              <a:rPr lang="en-US" b="1" dirty="0"/>
              <a:t>faster and more accurate</a:t>
            </a:r>
            <a:r>
              <a:rPr lang="en-US" dirty="0"/>
              <a:t> than before.</a:t>
            </a:r>
          </a:p>
          <a:p>
            <a:pPr lvl="0"/>
            <a:r>
              <a:rPr lang="en-US" dirty="0"/>
              <a:t>This is now used in </a:t>
            </a:r>
            <a:r>
              <a:rPr lang="en-US" b="1" dirty="0"/>
              <a:t>marketing, finance, risk, HR, and customer service</a:t>
            </a:r>
            <a:r>
              <a:rPr lang="en-US" dirty="0"/>
              <a:t>.</a:t>
            </a:r>
          </a:p>
        </p:txBody>
      </p:sp>
      <p:pic>
        <p:nvPicPr>
          <p:cNvPr id="5" name="Picture 4">
            <a:extLst>
              <a:ext uri="{FF2B5EF4-FFF2-40B4-BE49-F238E27FC236}">
                <a16:creationId xmlns:a16="http://schemas.microsoft.com/office/drawing/2014/main" id="{7A64BD9E-245A-1E32-03BC-49C4FA73C63D}"/>
              </a:ext>
            </a:extLst>
          </p:cNvPr>
          <p:cNvPicPr>
            <a:picLocks noChangeAspect="1"/>
          </p:cNvPicPr>
          <p:nvPr/>
        </p:nvPicPr>
        <p:blipFill>
          <a:blip r:embed="rId3"/>
          <a:stretch>
            <a:fillRect/>
          </a:stretch>
        </p:blipFill>
        <p:spPr>
          <a:xfrm>
            <a:off x="7610321" y="1704733"/>
            <a:ext cx="4224592" cy="3310179"/>
          </a:xfrm>
          <a:prstGeom prst="rect">
            <a:avLst/>
          </a:prstGeom>
        </p:spPr>
      </p:pic>
    </p:spTree>
    <p:extLst>
      <p:ext uri="{BB962C8B-B14F-4D97-AF65-F5344CB8AC3E}">
        <p14:creationId xmlns:p14="http://schemas.microsoft.com/office/powerpoint/2010/main" val="9644187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731799-A1E9-2475-35DC-7E4DEDCCCFD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8756470-22BA-3993-50B4-1EEB56EB2D7E}"/>
              </a:ext>
            </a:extLst>
          </p:cNvPr>
          <p:cNvSpPr>
            <a:spLocks noGrp="1"/>
          </p:cNvSpPr>
          <p:nvPr>
            <p:ph type="title"/>
          </p:nvPr>
        </p:nvSpPr>
        <p:spPr>
          <a:xfrm>
            <a:off x="1016880" y="741374"/>
            <a:ext cx="10609636" cy="701731"/>
          </a:xfrm>
        </p:spPr>
        <p:txBody>
          <a:bodyPr wrap="square">
            <a:spAutoFit/>
          </a:bodyPr>
          <a:lstStyle/>
          <a:p>
            <a:r>
              <a:rPr lang="en-US" dirty="0"/>
              <a:t>How Sentiment Analysis Works Today?</a:t>
            </a:r>
          </a:p>
        </p:txBody>
      </p:sp>
      <p:sp>
        <p:nvSpPr>
          <p:cNvPr id="3" name="Content Placeholder 2">
            <a:extLst>
              <a:ext uri="{FF2B5EF4-FFF2-40B4-BE49-F238E27FC236}">
                <a16:creationId xmlns:a16="http://schemas.microsoft.com/office/drawing/2014/main" id="{1AFF0CA6-17A0-F59D-4029-480658CC59D3}"/>
              </a:ext>
            </a:extLst>
          </p:cNvPr>
          <p:cNvSpPr>
            <a:spLocks noGrp="1"/>
          </p:cNvSpPr>
          <p:nvPr>
            <p:ph idx="1"/>
          </p:nvPr>
        </p:nvSpPr>
        <p:spPr>
          <a:xfrm>
            <a:off x="193306" y="3852868"/>
            <a:ext cx="11433210" cy="2544286"/>
          </a:xfrm>
        </p:spPr>
        <p:txBody>
          <a:bodyPr wrap="square">
            <a:spAutoFit/>
          </a:bodyPr>
          <a:lstStyle/>
          <a:p>
            <a:r>
              <a:rPr lang="en-US" dirty="0"/>
              <a:t> </a:t>
            </a:r>
            <a:r>
              <a:rPr lang="en-US" b="1" dirty="0"/>
              <a:t>Collect text: </a:t>
            </a:r>
            <a:r>
              <a:rPr lang="en-US" sz="2400" dirty="0"/>
              <a:t>From social media, product reviews, surveys, emails.</a:t>
            </a:r>
          </a:p>
          <a:p>
            <a:pPr lvl="0"/>
            <a:r>
              <a:rPr lang="en-US" b="1" dirty="0"/>
              <a:t>Clean the text </a:t>
            </a:r>
            <a:r>
              <a:rPr lang="en-US" sz="2400" dirty="0"/>
              <a:t>Remove spam, emojis if not needed, strange symbols.</a:t>
            </a:r>
          </a:p>
          <a:p>
            <a:pPr lvl="0"/>
            <a:r>
              <a:rPr lang="en-US" b="1" dirty="0"/>
              <a:t>Turn text into numbers </a:t>
            </a:r>
            <a:r>
              <a:rPr lang="en-US" sz="2400" dirty="0"/>
              <a:t>Use </a:t>
            </a:r>
            <a:r>
              <a:rPr lang="en-US" sz="2400" b="1" dirty="0"/>
              <a:t>word embeddings</a:t>
            </a:r>
            <a:r>
              <a:rPr lang="en-US" sz="2400" dirty="0"/>
              <a:t> or </a:t>
            </a:r>
            <a:r>
              <a:rPr lang="en-US" sz="2400" b="1" dirty="0"/>
              <a:t>Transformer/LLM models</a:t>
            </a:r>
            <a:r>
              <a:rPr lang="en-US" sz="2400" dirty="0"/>
              <a:t>.</a:t>
            </a:r>
          </a:p>
          <a:p>
            <a:pPr lvl="0"/>
            <a:r>
              <a:rPr lang="en-US" b="1" dirty="0"/>
              <a:t>Predict sentiment </a:t>
            </a:r>
            <a:r>
              <a:rPr lang="en-US" sz="2400" dirty="0"/>
              <a:t>Model says: </a:t>
            </a:r>
            <a:r>
              <a:rPr lang="en-US" sz="2400" b="1" dirty="0"/>
              <a:t>positive / negative / neutral</a:t>
            </a:r>
            <a:r>
              <a:rPr lang="en-US" sz="2400" dirty="0"/>
              <a:t> (or a score 0–1).</a:t>
            </a:r>
          </a:p>
          <a:p>
            <a:pPr lvl="0"/>
            <a:r>
              <a:rPr lang="en-US" b="1" dirty="0"/>
              <a:t>Show results to managers </a:t>
            </a:r>
            <a:r>
              <a:rPr lang="en-US" sz="2400" dirty="0"/>
              <a:t>Easy dashboard, graphs, alerts (e.g., “brand crisis rising”).</a:t>
            </a:r>
          </a:p>
        </p:txBody>
      </p:sp>
      <p:pic>
        <p:nvPicPr>
          <p:cNvPr id="6" name="Picture 5">
            <a:extLst>
              <a:ext uri="{FF2B5EF4-FFF2-40B4-BE49-F238E27FC236}">
                <a16:creationId xmlns:a16="http://schemas.microsoft.com/office/drawing/2014/main" id="{77A4F7AD-AB07-2FD0-9C3F-0260D14FD289}"/>
              </a:ext>
            </a:extLst>
          </p:cNvPr>
          <p:cNvPicPr>
            <a:picLocks noChangeAspect="1"/>
          </p:cNvPicPr>
          <p:nvPr/>
        </p:nvPicPr>
        <p:blipFill>
          <a:blip r:embed="rId3"/>
          <a:stretch>
            <a:fillRect/>
          </a:stretch>
        </p:blipFill>
        <p:spPr>
          <a:xfrm>
            <a:off x="1206058" y="1566789"/>
            <a:ext cx="9878267" cy="2005086"/>
          </a:xfrm>
          <a:prstGeom prst="rect">
            <a:avLst/>
          </a:prstGeom>
        </p:spPr>
      </p:pic>
    </p:spTree>
    <p:extLst>
      <p:ext uri="{BB962C8B-B14F-4D97-AF65-F5344CB8AC3E}">
        <p14:creationId xmlns:p14="http://schemas.microsoft.com/office/powerpoint/2010/main" val="33308136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AC5BFE-4F1B-75EE-DD57-89E713C2C4E6}"/>
            </a:ext>
          </a:extLst>
        </p:cNvPr>
        <p:cNvGrpSpPr/>
        <p:nvPr/>
      </p:nvGrpSpPr>
      <p:grpSpPr>
        <a:xfrm>
          <a:off x="0" y="0"/>
          <a:ext cx="0" cy="0"/>
          <a:chOff x="0" y="0"/>
          <a:chExt cx="0" cy="0"/>
        </a:xfrm>
      </p:grpSpPr>
      <p:sp>
        <p:nvSpPr>
          <p:cNvPr id="15" name="TextBox 14">
            <a:extLst>
              <a:ext uri="{FF2B5EF4-FFF2-40B4-BE49-F238E27FC236}">
                <a16:creationId xmlns:a16="http://schemas.microsoft.com/office/drawing/2014/main" id="{2C5992E9-6CA9-09C8-4876-CD495C6DED72}"/>
              </a:ext>
            </a:extLst>
          </p:cNvPr>
          <p:cNvSpPr txBox="1"/>
          <p:nvPr/>
        </p:nvSpPr>
        <p:spPr>
          <a:xfrm>
            <a:off x="580571" y="722478"/>
            <a:ext cx="11611429" cy="769441"/>
          </a:xfrm>
          <a:prstGeom prst="rect">
            <a:avLst/>
          </a:prstGeom>
          <a:noFill/>
        </p:spPr>
        <p:txBody>
          <a:bodyPr wrap="square">
            <a:spAutoFit/>
          </a:bodyPr>
          <a:lstStyle/>
          <a:p>
            <a:r>
              <a:rPr lang="en-US" sz="4400" dirty="0">
                <a:effectLst/>
                <a:latin typeface="Calibri Light" panose="020F0302020204030204" pitchFamily="34" charset="0"/>
                <a:ea typeface="Calibri Light" panose="020F0302020204030204" pitchFamily="34" charset="0"/>
                <a:cs typeface="Calibri Light" panose="020F0302020204030204" pitchFamily="34" charset="0"/>
              </a:rPr>
              <a:t>Where Businesses Use Sentiment Analysis</a:t>
            </a:r>
            <a:endParaRPr lang="en-US" sz="4400" dirty="0">
              <a:latin typeface="Calibri Light" panose="020F0302020204030204" pitchFamily="34" charset="0"/>
              <a:ea typeface="Calibri Light" panose="020F0302020204030204" pitchFamily="34" charset="0"/>
              <a:cs typeface="Calibri Light" panose="020F0302020204030204" pitchFamily="34" charset="0"/>
            </a:endParaRPr>
          </a:p>
        </p:txBody>
      </p:sp>
      <p:sp>
        <p:nvSpPr>
          <p:cNvPr id="17" name="TextBox 16">
            <a:extLst>
              <a:ext uri="{FF2B5EF4-FFF2-40B4-BE49-F238E27FC236}">
                <a16:creationId xmlns:a16="http://schemas.microsoft.com/office/drawing/2014/main" id="{66330748-D274-67C5-3E32-3A14A55DB97A}"/>
              </a:ext>
            </a:extLst>
          </p:cNvPr>
          <p:cNvSpPr txBox="1"/>
          <p:nvPr/>
        </p:nvSpPr>
        <p:spPr>
          <a:xfrm>
            <a:off x="138334" y="1569937"/>
            <a:ext cx="8198778" cy="3966535"/>
          </a:xfrm>
          <a:prstGeom prst="rect">
            <a:avLst/>
          </a:prstGeom>
          <a:noFill/>
        </p:spPr>
        <p:txBody>
          <a:bodyPr wrap="square">
            <a:spAutoFit/>
          </a:bodyPr>
          <a:lstStyle/>
          <a:p>
            <a:pPr marL="342900" marR="0" lvl="0" indent="-342900">
              <a:lnSpc>
                <a:spcPct val="115000"/>
              </a:lnSpc>
              <a:buSzPts val="1000"/>
              <a:buFont typeface="Symbol" panose="05050102010706020507" pitchFamily="18" charset="2"/>
              <a:buChar char=""/>
              <a:tabLst>
                <a:tab pos="457200" algn="l"/>
              </a:tabLst>
            </a:pPr>
            <a:r>
              <a:rPr lang="en-US" sz="2200" b="1" kern="100" dirty="0">
                <a:effectLst/>
                <a:latin typeface="Aptos" panose="020B0004020202020204" pitchFamily="34" charset="0"/>
                <a:ea typeface="Aptos" panose="020B0004020202020204" pitchFamily="34" charset="0"/>
                <a:cs typeface="Arial" panose="020B0604020202020204" pitchFamily="34" charset="0"/>
              </a:rPr>
              <a:t>Marketing &amp; Social Media</a:t>
            </a:r>
            <a:endParaRPr lang="en-US" sz="2200" kern="100" dirty="0">
              <a:effectLst/>
              <a:latin typeface="Aptos" panose="020B0004020202020204" pitchFamily="34" charset="0"/>
              <a:ea typeface="Aptos" panose="020B0004020202020204" pitchFamily="34" charset="0"/>
              <a:cs typeface="Arial" panose="020B0604020202020204" pitchFamily="34" charset="0"/>
            </a:endParaRPr>
          </a:p>
          <a:p>
            <a:pPr marL="742950" marR="0" lvl="1" indent="-285750">
              <a:lnSpc>
                <a:spcPct val="115000"/>
              </a:lnSpc>
              <a:buSzPts val="1000"/>
              <a:buFont typeface="Courier New" panose="02070309020205020404" pitchFamily="49" charset="0"/>
              <a:buChar char="o"/>
              <a:tabLst>
                <a:tab pos="914400" algn="l"/>
              </a:tabLst>
            </a:pPr>
            <a:r>
              <a:rPr lang="en-US" sz="2200" kern="100" dirty="0">
                <a:effectLst/>
                <a:latin typeface="Aptos" panose="020B0004020202020204" pitchFamily="34" charset="0"/>
                <a:ea typeface="Aptos" panose="020B0004020202020204" pitchFamily="34" charset="0"/>
                <a:cs typeface="Times New Roman" panose="02020603050405020304" pitchFamily="18" charset="0"/>
              </a:rPr>
              <a:t>Track mood about brand on </a:t>
            </a:r>
            <a:r>
              <a:rPr lang="en-US" sz="2200" b="1" kern="100" dirty="0">
                <a:effectLst/>
                <a:latin typeface="Aptos" panose="020B0004020202020204" pitchFamily="34" charset="0"/>
                <a:ea typeface="Aptos" panose="020B0004020202020204" pitchFamily="34" charset="0"/>
                <a:cs typeface="Times New Roman" panose="02020603050405020304" pitchFamily="18" charset="0"/>
              </a:rPr>
              <a:t>Instagram, TikTok, X (Twitter)</a:t>
            </a:r>
            <a:r>
              <a:rPr lang="en-US" sz="2200" kern="100" dirty="0">
                <a:effectLst/>
                <a:latin typeface="Aptos" panose="020B0004020202020204" pitchFamily="34" charset="0"/>
                <a:ea typeface="Aptos" panose="020B0004020202020204" pitchFamily="34" charset="0"/>
                <a:cs typeface="Times New Roman" panose="02020603050405020304" pitchFamily="18" charset="0"/>
              </a:rPr>
              <a:t>.</a:t>
            </a:r>
          </a:p>
          <a:p>
            <a:pPr marL="742950" marR="0" lvl="1" indent="-285750">
              <a:lnSpc>
                <a:spcPct val="115000"/>
              </a:lnSpc>
              <a:buSzPts val="1000"/>
              <a:buFont typeface="Courier New" panose="02070309020205020404" pitchFamily="49" charset="0"/>
              <a:buChar char="o"/>
              <a:tabLst>
                <a:tab pos="914400" algn="l"/>
              </a:tabLst>
            </a:pPr>
            <a:r>
              <a:rPr lang="en-US" sz="2200" kern="100" dirty="0">
                <a:effectLst/>
                <a:latin typeface="Aptos" panose="020B0004020202020204" pitchFamily="34" charset="0"/>
                <a:ea typeface="Aptos" panose="020B0004020202020204" pitchFamily="34" charset="0"/>
                <a:cs typeface="Times New Roman" panose="02020603050405020304" pitchFamily="18" charset="0"/>
              </a:rPr>
              <a:t>See which campaign makes customers </a:t>
            </a:r>
            <a:r>
              <a:rPr lang="en-US" sz="2200" b="1" kern="100" dirty="0">
                <a:effectLst/>
                <a:latin typeface="Aptos" panose="020B0004020202020204" pitchFamily="34" charset="0"/>
                <a:ea typeface="Aptos" panose="020B0004020202020204" pitchFamily="34" charset="0"/>
                <a:cs typeface="Times New Roman" panose="02020603050405020304" pitchFamily="18" charset="0"/>
              </a:rPr>
              <a:t>happy or angry</a:t>
            </a:r>
            <a:r>
              <a:rPr lang="en-US" sz="2200" kern="100" dirty="0">
                <a:effectLst/>
                <a:latin typeface="Aptos" panose="020B0004020202020204" pitchFamily="34" charset="0"/>
                <a:ea typeface="Aptos" panose="020B0004020202020204" pitchFamily="34" charset="0"/>
                <a:cs typeface="Times New Roman" panose="02020603050405020304" pitchFamily="18" charset="0"/>
              </a:rPr>
              <a:t>.</a:t>
            </a:r>
          </a:p>
          <a:p>
            <a:pPr marL="342900" marR="0" lvl="0" indent="-342900">
              <a:lnSpc>
                <a:spcPct val="115000"/>
              </a:lnSpc>
              <a:buSzPts val="1000"/>
              <a:buFont typeface="Symbol" panose="05050102010706020507" pitchFamily="18" charset="2"/>
              <a:buChar char=""/>
              <a:tabLst>
                <a:tab pos="457200" algn="l"/>
              </a:tabLst>
            </a:pPr>
            <a:r>
              <a:rPr lang="en-US" sz="2200" b="1" kern="100" dirty="0">
                <a:effectLst/>
                <a:latin typeface="Aptos" panose="020B0004020202020204" pitchFamily="34" charset="0"/>
                <a:ea typeface="Aptos" panose="020B0004020202020204" pitchFamily="34" charset="0"/>
                <a:cs typeface="Arial" panose="020B0604020202020204" pitchFamily="34" charset="0"/>
              </a:rPr>
              <a:t>Customer Experience (CX)</a:t>
            </a:r>
            <a:endParaRPr lang="en-US" sz="2200" kern="100" dirty="0">
              <a:effectLst/>
              <a:latin typeface="Aptos" panose="020B0004020202020204" pitchFamily="34" charset="0"/>
              <a:ea typeface="Aptos" panose="020B0004020202020204" pitchFamily="34" charset="0"/>
              <a:cs typeface="Arial" panose="020B0604020202020204" pitchFamily="34" charset="0"/>
            </a:endParaRPr>
          </a:p>
          <a:p>
            <a:pPr marL="742950" marR="0" lvl="1" indent="-285750">
              <a:lnSpc>
                <a:spcPct val="115000"/>
              </a:lnSpc>
              <a:buSzPts val="1000"/>
              <a:buFont typeface="Courier New" panose="02070309020205020404" pitchFamily="49" charset="0"/>
              <a:buChar char="o"/>
              <a:tabLst>
                <a:tab pos="914400" algn="l"/>
              </a:tabLst>
            </a:pPr>
            <a:r>
              <a:rPr lang="en-US" sz="2200" kern="100" dirty="0">
                <a:effectLst/>
                <a:latin typeface="Aptos" panose="020B0004020202020204" pitchFamily="34" charset="0"/>
                <a:ea typeface="Aptos" panose="020B0004020202020204" pitchFamily="34" charset="0"/>
                <a:cs typeface="Times New Roman" panose="02020603050405020304" pitchFamily="18" charset="0"/>
              </a:rPr>
              <a:t>Analyze </a:t>
            </a:r>
            <a:r>
              <a:rPr lang="en-US" sz="2200" b="1" kern="100" dirty="0">
                <a:effectLst/>
                <a:latin typeface="Aptos" panose="020B0004020202020204" pitchFamily="34" charset="0"/>
                <a:ea typeface="Aptos" panose="020B0004020202020204" pitchFamily="34" charset="0"/>
                <a:cs typeface="Times New Roman" panose="02020603050405020304" pitchFamily="18" charset="0"/>
              </a:rPr>
              <a:t>chat, email, call transcripts</a:t>
            </a:r>
            <a:r>
              <a:rPr lang="en-US" sz="2200" kern="100" dirty="0">
                <a:effectLst/>
                <a:latin typeface="Aptos" panose="020B0004020202020204" pitchFamily="34" charset="0"/>
                <a:ea typeface="Aptos" panose="020B0004020202020204" pitchFamily="34" charset="0"/>
                <a:cs typeface="Times New Roman" panose="02020603050405020304" pitchFamily="18" charset="0"/>
              </a:rPr>
              <a:t> to see common problems.</a:t>
            </a:r>
          </a:p>
          <a:p>
            <a:pPr marL="742950" marR="0" lvl="1" indent="-285750">
              <a:lnSpc>
                <a:spcPct val="115000"/>
              </a:lnSpc>
              <a:buSzPts val="1000"/>
              <a:buFont typeface="Courier New" panose="02070309020205020404" pitchFamily="49" charset="0"/>
              <a:buChar char="o"/>
              <a:tabLst>
                <a:tab pos="914400" algn="l"/>
              </a:tabLst>
            </a:pPr>
            <a:r>
              <a:rPr lang="en-US" sz="2200" kern="100" dirty="0">
                <a:effectLst/>
                <a:latin typeface="Aptos" panose="020B0004020202020204" pitchFamily="34" charset="0"/>
                <a:ea typeface="Aptos" panose="020B0004020202020204" pitchFamily="34" charset="0"/>
                <a:cs typeface="Times New Roman" panose="02020603050405020304" pitchFamily="18" charset="0"/>
              </a:rPr>
              <a:t>Find “pain points” and improve service.</a:t>
            </a:r>
          </a:p>
          <a:p>
            <a:pPr marL="342900" marR="0" lvl="0" indent="-342900">
              <a:lnSpc>
                <a:spcPct val="115000"/>
              </a:lnSpc>
              <a:buSzPts val="1000"/>
              <a:buFont typeface="Symbol" panose="05050102010706020507" pitchFamily="18" charset="2"/>
              <a:buChar char=""/>
              <a:tabLst>
                <a:tab pos="457200" algn="l"/>
              </a:tabLst>
            </a:pPr>
            <a:r>
              <a:rPr lang="en-US" sz="2200" b="1" kern="100" dirty="0">
                <a:effectLst/>
                <a:latin typeface="Aptos" panose="020B0004020202020204" pitchFamily="34" charset="0"/>
                <a:ea typeface="Aptos" panose="020B0004020202020204" pitchFamily="34" charset="0"/>
                <a:cs typeface="Arial" panose="020B0604020202020204" pitchFamily="34" charset="0"/>
              </a:rPr>
              <a:t>Finance</a:t>
            </a:r>
            <a:endParaRPr lang="en-US" sz="2200" kern="100" dirty="0">
              <a:effectLst/>
              <a:latin typeface="Aptos" panose="020B0004020202020204" pitchFamily="34" charset="0"/>
              <a:ea typeface="Aptos" panose="020B0004020202020204" pitchFamily="34" charset="0"/>
              <a:cs typeface="Arial" panose="020B0604020202020204" pitchFamily="34" charset="0"/>
            </a:endParaRPr>
          </a:p>
          <a:p>
            <a:pPr marL="742950" marR="0" lvl="1" indent="-285750">
              <a:lnSpc>
                <a:spcPct val="115000"/>
              </a:lnSpc>
              <a:buSzPts val="1000"/>
              <a:buFont typeface="Courier New" panose="02070309020205020404" pitchFamily="49" charset="0"/>
              <a:buChar char="o"/>
              <a:tabLst>
                <a:tab pos="914400" algn="l"/>
              </a:tabLst>
            </a:pPr>
            <a:r>
              <a:rPr lang="en-US" sz="2200" kern="100" dirty="0">
                <a:effectLst/>
                <a:latin typeface="Aptos" panose="020B0004020202020204" pitchFamily="34" charset="0"/>
                <a:ea typeface="Aptos" panose="020B0004020202020204" pitchFamily="34" charset="0"/>
                <a:cs typeface="Times New Roman" panose="02020603050405020304" pitchFamily="18" charset="0"/>
              </a:rPr>
              <a:t>Analyze </a:t>
            </a:r>
            <a:r>
              <a:rPr lang="en-US" sz="2200" b="1" kern="100" dirty="0">
                <a:effectLst/>
                <a:latin typeface="Aptos" panose="020B0004020202020204" pitchFamily="34" charset="0"/>
                <a:ea typeface="Aptos" panose="020B0004020202020204" pitchFamily="34" charset="0"/>
                <a:cs typeface="Times New Roman" panose="02020603050405020304" pitchFamily="18" charset="0"/>
              </a:rPr>
              <a:t>news + social media</a:t>
            </a:r>
            <a:r>
              <a:rPr lang="en-US" sz="2200" kern="100" dirty="0">
                <a:effectLst/>
                <a:latin typeface="Aptos" panose="020B0004020202020204" pitchFamily="34" charset="0"/>
                <a:ea typeface="Aptos" panose="020B0004020202020204" pitchFamily="34" charset="0"/>
                <a:cs typeface="Times New Roman" panose="02020603050405020304" pitchFamily="18" charset="0"/>
              </a:rPr>
              <a:t> to see investor mood.</a:t>
            </a:r>
          </a:p>
          <a:p>
            <a:pPr marL="742950" marR="0" lvl="1" indent="-285750">
              <a:lnSpc>
                <a:spcPct val="115000"/>
              </a:lnSpc>
              <a:buSzPts val="1000"/>
              <a:buFont typeface="Courier New" panose="02070309020205020404" pitchFamily="49" charset="0"/>
              <a:buChar char="o"/>
              <a:tabLst>
                <a:tab pos="914400" algn="l"/>
              </a:tabLst>
            </a:pPr>
            <a:r>
              <a:rPr lang="en-US" sz="2200" kern="100" dirty="0">
                <a:effectLst/>
                <a:latin typeface="Aptos" panose="020B0004020202020204" pitchFamily="34" charset="0"/>
                <a:ea typeface="Aptos" panose="020B0004020202020204" pitchFamily="34" charset="0"/>
                <a:cs typeface="Times New Roman" panose="02020603050405020304" pitchFamily="18" charset="0"/>
              </a:rPr>
              <a:t>Support decisions in </a:t>
            </a:r>
            <a:r>
              <a:rPr lang="en-US" sz="2200" b="1" kern="100" dirty="0">
                <a:effectLst/>
                <a:latin typeface="Aptos" panose="020B0004020202020204" pitchFamily="34" charset="0"/>
                <a:ea typeface="Aptos" panose="020B0004020202020204" pitchFamily="34" charset="0"/>
                <a:cs typeface="Times New Roman" panose="02020603050405020304" pitchFamily="18" charset="0"/>
              </a:rPr>
              <a:t>stock market and risk management</a:t>
            </a:r>
            <a:r>
              <a:rPr lang="en-US" sz="2200" kern="100" dirty="0">
                <a:effectLst/>
                <a:latin typeface="Aptos" panose="020B0004020202020204" pitchFamily="34" charset="0"/>
                <a:ea typeface="Aptos" panose="020B0004020202020204" pitchFamily="34" charset="0"/>
                <a:cs typeface="Times New Roman" panose="02020603050405020304" pitchFamily="18" charset="0"/>
              </a:rPr>
              <a:t>.</a:t>
            </a:r>
          </a:p>
        </p:txBody>
      </p:sp>
      <p:sp>
        <p:nvSpPr>
          <p:cNvPr id="19" name="TextBox 18">
            <a:extLst>
              <a:ext uri="{FF2B5EF4-FFF2-40B4-BE49-F238E27FC236}">
                <a16:creationId xmlns:a16="http://schemas.microsoft.com/office/drawing/2014/main" id="{ADFBAC2A-1F67-94B3-A5FD-D4C412F2377E}"/>
              </a:ext>
            </a:extLst>
          </p:cNvPr>
          <p:cNvSpPr txBox="1"/>
          <p:nvPr/>
        </p:nvSpPr>
        <p:spPr>
          <a:xfrm>
            <a:off x="580571" y="5737600"/>
            <a:ext cx="11350172" cy="782778"/>
          </a:xfrm>
          <a:prstGeom prst="rect">
            <a:avLst/>
          </a:prstGeom>
          <a:noFill/>
        </p:spPr>
        <p:txBody>
          <a:bodyPr wrap="square">
            <a:spAutoFit/>
          </a:bodyPr>
          <a:lstStyle/>
          <a:p>
            <a:pPr marL="342900" marR="0" lvl="0" indent="-342900">
              <a:lnSpc>
                <a:spcPct val="115000"/>
              </a:lnSpc>
              <a:buSzPts val="1000"/>
              <a:buFont typeface="Symbol" panose="05050102010706020507" pitchFamily="18" charset="2"/>
              <a:buChar char=""/>
              <a:tabLst>
                <a:tab pos="457200" algn="l"/>
              </a:tabLst>
            </a:pPr>
            <a:r>
              <a:rPr lang="en-US" sz="2000" kern="100" dirty="0">
                <a:effectLst/>
                <a:latin typeface="Aptos" panose="020B0004020202020204" pitchFamily="34" charset="0"/>
                <a:ea typeface="Aptos" panose="020B0004020202020204" pitchFamily="34" charset="0"/>
                <a:cs typeface="Arial" panose="020B0604020202020204" pitchFamily="34" charset="0"/>
              </a:rPr>
              <a:t>A bank checks Twitter complaints each morning and sends top 3 issues to call center manager.</a:t>
            </a:r>
          </a:p>
          <a:p>
            <a:pPr marL="342900" marR="0" lvl="0" indent="-342900">
              <a:lnSpc>
                <a:spcPct val="115000"/>
              </a:lnSpc>
              <a:buSzPts val="1000"/>
              <a:buFont typeface="Symbol" panose="05050102010706020507" pitchFamily="18" charset="2"/>
              <a:buChar char=""/>
              <a:tabLst>
                <a:tab pos="457200" algn="l"/>
              </a:tabLst>
            </a:pPr>
            <a:r>
              <a:rPr lang="en-US" sz="2000" kern="100" dirty="0">
                <a:effectLst/>
                <a:latin typeface="Aptos" panose="020B0004020202020204" pitchFamily="34" charset="0"/>
                <a:ea typeface="Aptos" panose="020B0004020202020204" pitchFamily="34" charset="0"/>
                <a:cs typeface="Arial" panose="020B0604020202020204" pitchFamily="34" charset="0"/>
              </a:rPr>
              <a:t>An e-commerce company checks reviews to see why one product has more </a:t>
            </a:r>
            <a:r>
              <a:rPr lang="en-US" sz="2000" b="1" kern="100" dirty="0">
                <a:effectLst/>
                <a:latin typeface="Aptos" panose="020B0004020202020204" pitchFamily="34" charset="0"/>
                <a:ea typeface="Aptos" panose="020B0004020202020204" pitchFamily="34" charset="0"/>
                <a:cs typeface="Arial" panose="020B0604020202020204" pitchFamily="34" charset="0"/>
              </a:rPr>
              <a:t>1-star</a:t>
            </a:r>
            <a:r>
              <a:rPr lang="en-US" sz="2000" kern="100" dirty="0">
                <a:effectLst/>
                <a:latin typeface="Aptos" panose="020B0004020202020204" pitchFamily="34" charset="0"/>
                <a:ea typeface="Aptos" panose="020B0004020202020204" pitchFamily="34" charset="0"/>
                <a:cs typeface="Arial" panose="020B0604020202020204" pitchFamily="34" charset="0"/>
              </a:rPr>
              <a:t> than others.</a:t>
            </a:r>
          </a:p>
        </p:txBody>
      </p:sp>
      <p:pic>
        <p:nvPicPr>
          <p:cNvPr id="21" name="Picture 20">
            <a:extLst>
              <a:ext uri="{FF2B5EF4-FFF2-40B4-BE49-F238E27FC236}">
                <a16:creationId xmlns:a16="http://schemas.microsoft.com/office/drawing/2014/main" id="{0FB8C5F9-327E-5D2F-1B96-2A7156AB7401}"/>
              </a:ext>
            </a:extLst>
          </p:cNvPr>
          <p:cNvPicPr>
            <a:picLocks noChangeAspect="1"/>
          </p:cNvPicPr>
          <p:nvPr/>
        </p:nvPicPr>
        <p:blipFill>
          <a:blip r:embed="rId3"/>
          <a:stretch>
            <a:fillRect/>
          </a:stretch>
        </p:blipFill>
        <p:spPr>
          <a:xfrm>
            <a:off x="8187422" y="2475793"/>
            <a:ext cx="3330687" cy="2220458"/>
          </a:xfrm>
          <a:prstGeom prst="rect">
            <a:avLst/>
          </a:prstGeom>
        </p:spPr>
      </p:pic>
    </p:spTree>
    <p:extLst>
      <p:ext uri="{BB962C8B-B14F-4D97-AF65-F5344CB8AC3E}">
        <p14:creationId xmlns:p14="http://schemas.microsoft.com/office/powerpoint/2010/main" val="31413428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6953D0-DCD8-44F4-3DC5-FED5EEC38CFF}"/>
            </a:ext>
          </a:extLst>
        </p:cNvPr>
        <p:cNvGrpSpPr/>
        <p:nvPr/>
      </p:nvGrpSpPr>
      <p:grpSpPr>
        <a:xfrm>
          <a:off x="0" y="0"/>
          <a:ext cx="0" cy="0"/>
          <a:chOff x="0" y="0"/>
          <a:chExt cx="0" cy="0"/>
        </a:xfrm>
      </p:grpSpPr>
      <p:sp>
        <p:nvSpPr>
          <p:cNvPr id="15" name="TextBox 14">
            <a:extLst>
              <a:ext uri="{FF2B5EF4-FFF2-40B4-BE49-F238E27FC236}">
                <a16:creationId xmlns:a16="http://schemas.microsoft.com/office/drawing/2014/main" id="{D2CAF8B9-CD06-A5E1-3740-FEF34A21C26E}"/>
              </a:ext>
            </a:extLst>
          </p:cNvPr>
          <p:cNvSpPr txBox="1"/>
          <p:nvPr/>
        </p:nvSpPr>
        <p:spPr>
          <a:xfrm>
            <a:off x="377372" y="457200"/>
            <a:ext cx="5718628" cy="1240971"/>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3200" kern="1200">
                <a:effectLst>
                  <a:outerShdw blurRad="38100" dist="38100" dir="2700000" algn="tl">
                    <a:srgbClr val="000000">
                      <a:alpha val="43137"/>
                    </a:srgbClr>
                  </a:outerShdw>
                </a:effectLst>
                <a:latin typeface="+mj-lt"/>
                <a:ea typeface="+mj-ea"/>
                <a:cs typeface="+mj-cs"/>
              </a:rPr>
              <a:t>Simple Tools for Social &amp; Sentiment Analytics (2024–2025)</a:t>
            </a:r>
          </a:p>
        </p:txBody>
      </p:sp>
      <p:pic>
        <p:nvPicPr>
          <p:cNvPr id="3" name="Picture 2" descr="A screenshot of a computer&#10;&#10;AI-generated content may be incorrect.">
            <a:extLst>
              <a:ext uri="{FF2B5EF4-FFF2-40B4-BE49-F238E27FC236}">
                <a16:creationId xmlns:a16="http://schemas.microsoft.com/office/drawing/2014/main" id="{54CF01DD-916C-B46D-A28A-0CD67F2B6AB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41003" y="992187"/>
            <a:ext cx="4873625" cy="4873625"/>
          </a:xfrm>
          <a:prstGeom prst="rect">
            <a:avLst/>
          </a:prstGeom>
          <a:noFill/>
        </p:spPr>
      </p:pic>
      <p:sp>
        <p:nvSpPr>
          <p:cNvPr id="17" name="TextBox 16">
            <a:extLst>
              <a:ext uri="{FF2B5EF4-FFF2-40B4-BE49-F238E27FC236}">
                <a16:creationId xmlns:a16="http://schemas.microsoft.com/office/drawing/2014/main" id="{0E47E47A-439D-2588-C737-F01DFE94E66B}"/>
              </a:ext>
            </a:extLst>
          </p:cNvPr>
          <p:cNvSpPr txBox="1"/>
          <p:nvPr/>
        </p:nvSpPr>
        <p:spPr>
          <a:xfrm>
            <a:off x="261258" y="1817461"/>
            <a:ext cx="6531428" cy="4873625"/>
          </a:xfrm>
          <a:prstGeom prst="rect">
            <a:avLst/>
          </a:prstGeom>
        </p:spPr>
        <p:txBody>
          <a:bodyPr vert="horz" lIns="91440" tIns="45720" rIns="91440" bIns="45720" rtlCol="0">
            <a:normAutofit/>
          </a:bodyPr>
          <a:lstStyle/>
          <a:p>
            <a:pPr>
              <a:lnSpc>
                <a:spcPct val="90000"/>
              </a:lnSpc>
              <a:spcBef>
                <a:spcPts val="1000"/>
              </a:spcBef>
            </a:pPr>
            <a:r>
              <a:rPr lang="en-US" sz="2400" b="1" kern="1200" dirty="0">
                <a:latin typeface="+mn-lt"/>
                <a:ea typeface="+mn-ea"/>
                <a:cs typeface="+mn-cs"/>
              </a:rPr>
              <a:t>Social media suites</a:t>
            </a:r>
            <a:endParaRPr lang="en-US" sz="2400" kern="1200" dirty="0">
              <a:latin typeface="+mn-lt"/>
              <a:ea typeface="+mn-ea"/>
              <a:cs typeface="+mn-cs"/>
            </a:endParaRPr>
          </a:p>
          <a:p>
            <a:pPr>
              <a:lnSpc>
                <a:spcPct val="90000"/>
              </a:lnSpc>
              <a:spcBef>
                <a:spcPts val="1000"/>
              </a:spcBef>
            </a:pPr>
            <a:r>
              <a:rPr lang="en-US" sz="2400" i="1" kern="1200" dirty="0">
                <a:latin typeface="+mn-lt"/>
                <a:ea typeface="+mn-ea"/>
                <a:cs typeface="+mn-cs"/>
              </a:rPr>
              <a:t>Sprout Social, Hootsuite, Buffer</a:t>
            </a:r>
            <a:r>
              <a:rPr lang="en-US" sz="2400" kern="1200" dirty="0">
                <a:latin typeface="+mn-lt"/>
                <a:ea typeface="+mn-ea"/>
                <a:cs typeface="+mn-cs"/>
              </a:rPr>
              <a:t> – show sentiment and engagement for posts.</a:t>
            </a:r>
          </a:p>
          <a:p>
            <a:pPr>
              <a:lnSpc>
                <a:spcPct val="90000"/>
              </a:lnSpc>
              <a:spcBef>
                <a:spcPts val="1000"/>
              </a:spcBef>
            </a:pPr>
            <a:r>
              <a:rPr lang="en-US" sz="2400" b="1" kern="1200" dirty="0">
                <a:latin typeface="+mn-lt"/>
                <a:ea typeface="+mn-ea"/>
                <a:cs typeface="+mn-cs"/>
              </a:rPr>
              <a:t>Listening &amp; Review tools</a:t>
            </a:r>
            <a:endParaRPr lang="en-US" sz="2400" kern="1200" dirty="0">
              <a:latin typeface="+mn-lt"/>
              <a:ea typeface="+mn-ea"/>
              <a:cs typeface="+mn-cs"/>
            </a:endParaRPr>
          </a:p>
          <a:p>
            <a:pPr>
              <a:lnSpc>
                <a:spcPct val="90000"/>
              </a:lnSpc>
              <a:spcBef>
                <a:spcPts val="1000"/>
              </a:spcBef>
            </a:pPr>
            <a:r>
              <a:rPr lang="en-US" sz="2400" i="1" kern="1200" dirty="0" err="1">
                <a:latin typeface="+mn-lt"/>
                <a:ea typeface="+mn-ea"/>
                <a:cs typeface="+mn-cs"/>
              </a:rPr>
              <a:t>Brandwatch</a:t>
            </a:r>
            <a:r>
              <a:rPr lang="en-US" sz="2400" i="1" kern="1200" dirty="0">
                <a:latin typeface="+mn-lt"/>
                <a:ea typeface="+mn-ea"/>
                <a:cs typeface="+mn-cs"/>
              </a:rPr>
              <a:t>, </a:t>
            </a:r>
            <a:r>
              <a:rPr lang="en-US" sz="2400" i="1" kern="1200" dirty="0" err="1">
                <a:latin typeface="+mn-lt"/>
                <a:ea typeface="+mn-ea"/>
                <a:cs typeface="+mn-cs"/>
              </a:rPr>
              <a:t>Talkwalker</a:t>
            </a:r>
            <a:r>
              <a:rPr lang="en-US" sz="2400" i="1" kern="1200" dirty="0">
                <a:latin typeface="+mn-lt"/>
                <a:ea typeface="+mn-ea"/>
                <a:cs typeface="+mn-cs"/>
              </a:rPr>
              <a:t>, Google Reviews dashboards</a:t>
            </a:r>
            <a:r>
              <a:rPr lang="en-US" sz="2400" kern="1200" dirty="0">
                <a:latin typeface="+mn-lt"/>
                <a:ea typeface="+mn-ea"/>
                <a:cs typeface="+mn-cs"/>
              </a:rPr>
              <a:t> – track brand mention and reviews.</a:t>
            </a:r>
          </a:p>
          <a:p>
            <a:pPr>
              <a:lnSpc>
                <a:spcPct val="90000"/>
              </a:lnSpc>
              <a:spcBef>
                <a:spcPts val="1000"/>
              </a:spcBef>
            </a:pPr>
            <a:r>
              <a:rPr lang="en-US" sz="2400" b="1" kern="1200" dirty="0">
                <a:latin typeface="+mn-lt"/>
                <a:ea typeface="+mn-ea"/>
                <a:cs typeface="+mn-cs"/>
              </a:rPr>
              <a:t>AI / LLM-based text tools</a:t>
            </a:r>
            <a:endParaRPr lang="en-US" sz="2400" kern="1200" dirty="0">
              <a:latin typeface="+mn-lt"/>
              <a:ea typeface="+mn-ea"/>
              <a:cs typeface="+mn-cs"/>
            </a:endParaRPr>
          </a:p>
          <a:p>
            <a:pPr>
              <a:lnSpc>
                <a:spcPct val="90000"/>
              </a:lnSpc>
              <a:spcBef>
                <a:spcPts val="1000"/>
              </a:spcBef>
            </a:pPr>
            <a:r>
              <a:rPr lang="en-US" sz="2400" kern="1200" dirty="0">
                <a:latin typeface="+mn-lt"/>
                <a:ea typeface="+mn-ea"/>
                <a:cs typeface="+mn-cs"/>
              </a:rPr>
              <a:t>Many platforms now add </a:t>
            </a:r>
            <a:r>
              <a:rPr lang="en-US" sz="2400" b="1" kern="1200" dirty="0">
                <a:latin typeface="+mn-lt"/>
                <a:ea typeface="+mn-ea"/>
                <a:cs typeface="+mn-cs"/>
              </a:rPr>
              <a:t>AI summaries</a:t>
            </a:r>
            <a:r>
              <a:rPr lang="en-US" sz="2400" kern="1200" dirty="0">
                <a:latin typeface="+mn-lt"/>
                <a:ea typeface="+mn-ea"/>
                <a:cs typeface="+mn-cs"/>
              </a:rPr>
              <a:t>: show main topics and mood from thousands of comments.</a:t>
            </a:r>
          </a:p>
          <a:p>
            <a:pPr>
              <a:lnSpc>
                <a:spcPct val="90000"/>
              </a:lnSpc>
              <a:spcBef>
                <a:spcPts val="1000"/>
              </a:spcBef>
            </a:pPr>
            <a:r>
              <a:rPr lang="en-US" sz="2400" kern="1200" dirty="0">
                <a:latin typeface="+mn-lt"/>
                <a:ea typeface="+mn-ea"/>
                <a:cs typeface="+mn-cs"/>
              </a:rPr>
              <a:t>For this course: focus on </a:t>
            </a:r>
            <a:r>
              <a:rPr lang="en-US" sz="2400" b="1" kern="1200" dirty="0">
                <a:latin typeface="+mn-lt"/>
                <a:ea typeface="+mn-ea"/>
                <a:cs typeface="+mn-cs"/>
              </a:rPr>
              <a:t>reading dashboards</a:t>
            </a:r>
            <a:r>
              <a:rPr lang="en-US" sz="2400" kern="1200" dirty="0">
                <a:latin typeface="+mn-lt"/>
                <a:ea typeface="+mn-ea"/>
                <a:cs typeface="+mn-cs"/>
              </a:rPr>
              <a:t> and </a:t>
            </a:r>
            <a:r>
              <a:rPr lang="en-US" sz="2400" b="1" kern="1200" dirty="0">
                <a:latin typeface="+mn-lt"/>
                <a:ea typeface="+mn-ea"/>
                <a:cs typeface="+mn-cs"/>
              </a:rPr>
              <a:t>interpreting charts</a:t>
            </a:r>
            <a:r>
              <a:rPr lang="en-US" sz="2400" kern="1200" dirty="0">
                <a:latin typeface="+mn-lt"/>
                <a:ea typeface="+mn-ea"/>
                <a:cs typeface="+mn-cs"/>
              </a:rPr>
              <a:t>, not coding.</a:t>
            </a:r>
          </a:p>
        </p:txBody>
      </p:sp>
    </p:spTree>
    <p:extLst>
      <p:ext uri="{BB962C8B-B14F-4D97-AF65-F5344CB8AC3E}">
        <p14:creationId xmlns:p14="http://schemas.microsoft.com/office/powerpoint/2010/main" val="36301050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58A752-628E-191B-4BBC-D845A2A762EC}"/>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EF1C2457-BCC7-1FEC-FB13-8B2183BAE8DE}"/>
              </a:ext>
            </a:extLst>
          </p:cNvPr>
          <p:cNvSpPr txBox="1"/>
          <p:nvPr/>
        </p:nvSpPr>
        <p:spPr>
          <a:xfrm>
            <a:off x="141513" y="3580039"/>
            <a:ext cx="11702143" cy="3063875"/>
          </a:xfrm>
          <a:prstGeom prst="rect">
            <a:avLst/>
          </a:prstGeom>
        </p:spPr>
        <p:txBody>
          <a:bodyPr vert="horz" lIns="91440" tIns="45720" rIns="91440" bIns="45720" rtlCol="0" anchor="ctr">
            <a:normAutofit/>
          </a:bodyPr>
          <a:lstStyle/>
          <a:p>
            <a:pPr marL="342900" marR="0" lvl="0" indent="-342900">
              <a:lnSpc>
                <a:spcPct val="90000"/>
              </a:lnSpc>
              <a:spcBef>
                <a:spcPct val="0"/>
              </a:spcBef>
              <a:spcAft>
                <a:spcPts val="800"/>
              </a:spcAft>
              <a:buSzPts val="1000"/>
              <a:tabLst>
                <a:tab pos="457200" algn="l"/>
              </a:tabLst>
            </a:pPr>
            <a:r>
              <a:rPr lang="en-US" sz="2400" b="1" kern="1200" dirty="0">
                <a:effectLst/>
                <a:latin typeface="+mj-lt"/>
                <a:ea typeface="+mj-ea"/>
                <a:cs typeface="+mj-cs"/>
              </a:rPr>
              <a:t>Fake or paid reviews </a:t>
            </a:r>
            <a:r>
              <a:rPr lang="en-US" sz="2400" kern="1200" dirty="0">
                <a:effectLst/>
                <a:latin typeface="+mj-lt"/>
                <a:ea typeface="+mj-ea"/>
                <a:cs typeface="+mj-cs"/>
              </a:rPr>
              <a:t>Bots and fake accounts can trick sentiment models.</a:t>
            </a:r>
          </a:p>
          <a:p>
            <a:pPr marL="342900" marR="0" lvl="0" indent="-342900">
              <a:lnSpc>
                <a:spcPct val="90000"/>
              </a:lnSpc>
              <a:spcBef>
                <a:spcPct val="0"/>
              </a:spcBef>
              <a:spcAft>
                <a:spcPts val="800"/>
              </a:spcAft>
              <a:buSzPts val="1000"/>
              <a:tabLst>
                <a:tab pos="457200" algn="l"/>
              </a:tabLst>
            </a:pPr>
            <a:r>
              <a:rPr lang="en-US" sz="2400" b="1" kern="1200" dirty="0">
                <a:effectLst/>
                <a:latin typeface="+mj-lt"/>
                <a:ea typeface="+mj-ea"/>
                <a:cs typeface="+mj-cs"/>
              </a:rPr>
              <a:t>Bias in AI models </a:t>
            </a:r>
            <a:r>
              <a:rPr lang="en-US" sz="2400" kern="1200" dirty="0" err="1">
                <a:effectLst/>
                <a:latin typeface="+mj-lt"/>
                <a:ea typeface="+mj-ea"/>
                <a:cs typeface="+mj-cs"/>
              </a:rPr>
              <a:t>Models</a:t>
            </a:r>
            <a:r>
              <a:rPr lang="en-US" sz="2400" kern="1200" dirty="0">
                <a:effectLst/>
                <a:latin typeface="+mj-lt"/>
                <a:ea typeface="+mj-ea"/>
                <a:cs typeface="+mj-cs"/>
              </a:rPr>
              <a:t> may treat some languages, cultures, or slang </a:t>
            </a:r>
            <a:r>
              <a:rPr lang="en-US" sz="2400" b="1" kern="1200" dirty="0">
                <a:effectLst/>
                <a:latin typeface="+mj-lt"/>
                <a:ea typeface="+mj-ea"/>
                <a:cs typeface="+mj-cs"/>
              </a:rPr>
              <a:t>unfairly</a:t>
            </a:r>
            <a:r>
              <a:rPr lang="en-US" sz="2400" kern="1200" dirty="0">
                <a:effectLst/>
                <a:latin typeface="+mj-lt"/>
                <a:ea typeface="+mj-ea"/>
                <a:cs typeface="+mj-cs"/>
              </a:rPr>
              <a:t>.</a:t>
            </a:r>
          </a:p>
          <a:p>
            <a:pPr marL="342900" marR="0" lvl="0" indent="-342900">
              <a:lnSpc>
                <a:spcPct val="90000"/>
              </a:lnSpc>
              <a:spcBef>
                <a:spcPct val="0"/>
              </a:spcBef>
              <a:spcAft>
                <a:spcPts val="800"/>
              </a:spcAft>
              <a:buSzPts val="1000"/>
              <a:tabLst>
                <a:tab pos="457200" algn="l"/>
              </a:tabLst>
            </a:pPr>
            <a:r>
              <a:rPr lang="en-US" sz="2400" b="1" kern="1200" dirty="0">
                <a:effectLst/>
                <a:latin typeface="+mj-lt"/>
                <a:ea typeface="+mj-ea"/>
                <a:cs typeface="+mj-cs"/>
              </a:rPr>
              <a:t>Context problems </a:t>
            </a:r>
            <a:r>
              <a:rPr lang="en-US" sz="2400" kern="1200" dirty="0">
                <a:effectLst/>
                <a:latin typeface="+mj-lt"/>
                <a:ea typeface="+mj-ea"/>
                <a:cs typeface="+mj-cs"/>
              </a:rPr>
              <a:t>Sarcasm (“great job 🙄”) and mixed feelings are still hard.</a:t>
            </a:r>
          </a:p>
          <a:p>
            <a:pPr marL="342900" marR="0" lvl="0" indent="-342900">
              <a:lnSpc>
                <a:spcPct val="90000"/>
              </a:lnSpc>
              <a:spcBef>
                <a:spcPct val="0"/>
              </a:spcBef>
              <a:spcAft>
                <a:spcPts val="800"/>
              </a:spcAft>
              <a:buSzPts val="1000"/>
              <a:tabLst>
                <a:tab pos="457200" algn="l"/>
              </a:tabLst>
            </a:pPr>
            <a:r>
              <a:rPr lang="en-US" sz="2400" b="1" kern="1200" dirty="0">
                <a:effectLst/>
                <a:latin typeface="+mj-lt"/>
                <a:ea typeface="+mj-ea"/>
                <a:cs typeface="+mj-cs"/>
              </a:rPr>
              <a:t>Data privacy </a:t>
            </a:r>
            <a:r>
              <a:rPr lang="en-US" sz="2400" kern="1200" dirty="0">
                <a:effectLst/>
                <a:latin typeface="+mj-lt"/>
                <a:ea typeface="+mj-ea"/>
                <a:cs typeface="+mj-cs"/>
              </a:rPr>
              <a:t>Must respect platform rules and </a:t>
            </a:r>
            <a:r>
              <a:rPr lang="en-US" sz="2400" b="1" kern="1200" dirty="0">
                <a:effectLst/>
                <a:latin typeface="+mj-lt"/>
                <a:ea typeface="+mj-ea"/>
                <a:cs typeface="+mj-cs"/>
              </a:rPr>
              <a:t>data protection laws</a:t>
            </a:r>
            <a:r>
              <a:rPr lang="en-US" sz="2400" kern="1200" dirty="0">
                <a:effectLst/>
                <a:latin typeface="+mj-lt"/>
                <a:ea typeface="+mj-ea"/>
                <a:cs typeface="+mj-cs"/>
              </a:rPr>
              <a:t>.</a:t>
            </a:r>
          </a:p>
          <a:p>
            <a:pPr marL="342900" marR="0" lvl="0" indent="-342900">
              <a:lnSpc>
                <a:spcPct val="90000"/>
              </a:lnSpc>
              <a:spcBef>
                <a:spcPct val="0"/>
              </a:spcBef>
              <a:spcAft>
                <a:spcPts val="800"/>
              </a:spcAft>
              <a:buSzPts val="1000"/>
              <a:tabLst>
                <a:tab pos="457200" algn="l"/>
              </a:tabLst>
            </a:pPr>
            <a:r>
              <a:rPr lang="en-US" sz="2400" b="1" kern="1200" dirty="0">
                <a:effectLst/>
                <a:latin typeface="+mj-lt"/>
                <a:ea typeface="+mj-ea"/>
                <a:cs typeface="+mj-cs"/>
              </a:rPr>
              <a:t>Manager role </a:t>
            </a:r>
            <a:r>
              <a:rPr lang="en-US" sz="2400" kern="1200" dirty="0">
                <a:effectLst/>
                <a:latin typeface="+mj-lt"/>
                <a:ea typeface="+mj-ea"/>
                <a:cs typeface="+mj-cs"/>
              </a:rPr>
              <a:t>MBA managers must </a:t>
            </a:r>
            <a:r>
              <a:rPr lang="en-US" sz="2400" b="1" kern="1200" dirty="0">
                <a:effectLst/>
                <a:latin typeface="+mj-lt"/>
                <a:ea typeface="+mj-ea"/>
                <a:cs typeface="+mj-cs"/>
              </a:rPr>
              <a:t>question the dashboard</a:t>
            </a:r>
            <a:r>
              <a:rPr lang="en-US" sz="2400" kern="1200" dirty="0">
                <a:effectLst/>
                <a:latin typeface="+mj-lt"/>
                <a:ea typeface="+mj-ea"/>
                <a:cs typeface="+mj-cs"/>
              </a:rPr>
              <a:t>, not trust AI 100%.</a:t>
            </a:r>
          </a:p>
          <a:p>
            <a:pPr>
              <a:lnSpc>
                <a:spcPct val="90000"/>
              </a:lnSpc>
              <a:spcBef>
                <a:spcPct val="0"/>
              </a:spcBef>
            </a:pPr>
            <a:r>
              <a:rPr lang="en-US" sz="2400" kern="1200" dirty="0">
                <a:effectLst/>
                <a:latin typeface="+mj-lt"/>
                <a:ea typeface="+mj-ea"/>
                <a:cs typeface="+mj-cs"/>
              </a:rPr>
              <a:t>TikTok &amp; YouTube comments can show mostly positive sentiment, but a </a:t>
            </a:r>
            <a:r>
              <a:rPr lang="en-US" sz="2400" b="1" kern="1200" dirty="0">
                <a:effectLst/>
                <a:latin typeface="+mj-lt"/>
                <a:ea typeface="+mj-ea"/>
                <a:cs typeface="+mj-cs"/>
              </a:rPr>
              <a:t>small but strong negative group</a:t>
            </a:r>
            <a:r>
              <a:rPr lang="en-US" sz="2400" kern="1200" dirty="0">
                <a:effectLst/>
                <a:latin typeface="+mj-lt"/>
                <a:ea typeface="+mj-ea"/>
                <a:cs typeface="+mj-cs"/>
              </a:rPr>
              <a:t> may drive real risk for the brand</a:t>
            </a:r>
            <a:endParaRPr lang="en-US" sz="2400" kern="1200" dirty="0">
              <a:latin typeface="+mj-lt"/>
              <a:ea typeface="+mj-ea"/>
              <a:cs typeface="+mj-cs"/>
            </a:endParaRPr>
          </a:p>
        </p:txBody>
      </p:sp>
      <p:pic>
        <p:nvPicPr>
          <p:cNvPr id="6" name="Picture 5" descr="A screenshot of a video game&#10;&#10;AI-generated content may be incorrect.">
            <a:extLst>
              <a:ext uri="{FF2B5EF4-FFF2-40B4-BE49-F238E27FC236}">
                <a16:creationId xmlns:a16="http://schemas.microsoft.com/office/drawing/2014/main" id="{9ADE6FBD-84B6-40B1-76D5-64A82A8F012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9800" y="800100"/>
            <a:ext cx="10515600" cy="2628900"/>
          </a:xfrm>
          <a:prstGeom prst="rect">
            <a:avLst/>
          </a:prstGeom>
          <a:noFill/>
        </p:spPr>
      </p:pic>
    </p:spTree>
    <p:extLst>
      <p:ext uri="{BB962C8B-B14F-4D97-AF65-F5344CB8AC3E}">
        <p14:creationId xmlns:p14="http://schemas.microsoft.com/office/powerpoint/2010/main" val="18007920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31749" y="1154768"/>
            <a:ext cx="8153400" cy="590931"/>
          </a:xfrm>
        </p:spPr>
        <p:txBody>
          <a:bodyPr wrap="square">
            <a:spAutoFit/>
          </a:bodyPr>
          <a:lstStyle/>
          <a:p>
            <a:r>
              <a:rPr lang="en-US" sz="3600" dirty="0"/>
              <a:t>Text Analytics and Text Mining</a:t>
            </a:r>
            <a:r>
              <a:rPr lang="en-US" sz="2800" dirty="0"/>
              <a:t> (1 of 2)</a:t>
            </a:r>
            <a:endParaRPr lang="en-US" sz="3600" dirty="0"/>
          </a:p>
        </p:txBody>
      </p:sp>
      <p:sp>
        <p:nvSpPr>
          <p:cNvPr id="5" name="Content Placeholder 4"/>
          <p:cNvSpPr>
            <a:spLocks noGrp="1"/>
          </p:cNvSpPr>
          <p:nvPr>
            <p:ph idx="1"/>
          </p:nvPr>
        </p:nvSpPr>
        <p:spPr>
          <a:xfrm>
            <a:off x="1531749" y="2090979"/>
            <a:ext cx="8153400" cy="2471446"/>
          </a:xfrm>
        </p:spPr>
        <p:txBody>
          <a:bodyPr wrap="square">
            <a:spAutoFit/>
          </a:bodyPr>
          <a:lstStyle/>
          <a:p>
            <a:r>
              <a:rPr lang="en-US" sz="2400" dirty="0"/>
              <a:t>Text Analytics versus Text Mining</a:t>
            </a:r>
          </a:p>
          <a:p>
            <a:r>
              <a:rPr lang="en-US" sz="2400" dirty="0"/>
              <a:t>Text Analytics = </a:t>
            </a:r>
          </a:p>
          <a:p>
            <a:pPr lvl="1"/>
            <a:r>
              <a:rPr lang="en-US" sz="2400" dirty="0"/>
              <a:t>Information Retrieval + </a:t>
            </a:r>
          </a:p>
          <a:p>
            <a:pPr lvl="1"/>
            <a:r>
              <a:rPr lang="en-US" sz="2400" dirty="0"/>
              <a:t>Information Extraction + </a:t>
            </a:r>
          </a:p>
          <a:p>
            <a:pPr lvl="1"/>
            <a:r>
              <a:rPr lang="en-US" sz="2400" dirty="0"/>
              <a:t>Data Mining + </a:t>
            </a:r>
          </a:p>
          <a:p>
            <a:pPr lvl="1"/>
            <a:r>
              <a:rPr lang="en-US" sz="2400" dirty="0"/>
              <a:t>Web Mining</a:t>
            </a:r>
          </a:p>
        </p:txBody>
      </p:sp>
      <p:sp>
        <p:nvSpPr>
          <p:cNvPr id="3" name="Content Placeholder 2"/>
          <p:cNvSpPr>
            <a:spLocks noGrp="1"/>
          </p:cNvSpPr>
          <p:nvPr>
            <p:ph idx="13"/>
          </p:nvPr>
        </p:nvSpPr>
        <p:spPr>
          <a:xfrm>
            <a:off x="1531749" y="4881804"/>
            <a:ext cx="8153400" cy="815608"/>
          </a:xfrm>
        </p:spPr>
        <p:txBody>
          <a:bodyPr wrap="square">
            <a:spAutoFit/>
          </a:bodyPr>
          <a:lstStyle/>
          <a:p>
            <a:pPr marL="0" indent="0">
              <a:buNone/>
            </a:pPr>
            <a:r>
              <a:rPr lang="en-US" sz="2400" dirty="0"/>
              <a:t>or simply</a:t>
            </a:r>
          </a:p>
          <a:p>
            <a:pPr lvl="1"/>
            <a:r>
              <a:rPr lang="en-US" sz="2400" b="1" i="1" dirty="0">
                <a:solidFill>
                  <a:srgbClr val="FF0000"/>
                </a:solidFill>
              </a:rPr>
              <a:t>Text Analytics </a:t>
            </a:r>
            <a:r>
              <a:rPr lang="en-US" sz="2400" dirty="0">
                <a:solidFill>
                  <a:srgbClr val="FF0000"/>
                </a:solidFill>
              </a:rPr>
              <a:t>= </a:t>
            </a:r>
            <a:r>
              <a:rPr lang="en-US" sz="2400" i="1" dirty="0">
                <a:solidFill>
                  <a:srgbClr val="FF0000"/>
                </a:solidFill>
              </a:rPr>
              <a:t>Information Retrieval </a:t>
            </a:r>
            <a:r>
              <a:rPr lang="en-US" sz="2400" dirty="0">
                <a:solidFill>
                  <a:srgbClr val="FF0000"/>
                </a:solidFill>
              </a:rPr>
              <a:t>+ </a:t>
            </a:r>
            <a:r>
              <a:rPr lang="en-US" sz="2400" i="1" dirty="0">
                <a:solidFill>
                  <a:srgbClr val="FF0000"/>
                </a:solidFill>
              </a:rPr>
              <a:t>Text Mining</a:t>
            </a:r>
          </a:p>
        </p:txBody>
      </p:sp>
    </p:spTree>
    <p:extLst>
      <p:ext uri="{BB962C8B-B14F-4D97-AF65-F5344CB8AC3E}">
        <p14:creationId xmlns:p14="http://schemas.microsoft.com/office/powerpoint/2010/main" val="15626211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0305" y="631496"/>
            <a:ext cx="8153400" cy="590931"/>
          </a:xfrm>
        </p:spPr>
        <p:txBody>
          <a:bodyPr wrap="square">
            <a:spAutoFit/>
          </a:bodyPr>
          <a:lstStyle/>
          <a:p>
            <a:r>
              <a:rPr lang="en-US" sz="3600" dirty="0"/>
              <a:t>Text Analytics and Text Mining </a:t>
            </a:r>
            <a:r>
              <a:rPr lang="en-US" sz="2800" dirty="0"/>
              <a:t>(2 of 2)</a:t>
            </a:r>
            <a:endParaRPr lang="en-US" sz="3600" dirty="0"/>
          </a:p>
        </p:txBody>
      </p:sp>
      <p:sp>
        <p:nvSpPr>
          <p:cNvPr id="5" name="Content Placeholder 4"/>
          <p:cNvSpPr>
            <a:spLocks noGrp="1"/>
          </p:cNvSpPr>
          <p:nvPr>
            <p:ph idx="13"/>
          </p:nvPr>
        </p:nvSpPr>
        <p:spPr>
          <a:xfrm>
            <a:off x="1020305" y="1567707"/>
            <a:ext cx="8153400" cy="757130"/>
          </a:xfrm>
        </p:spPr>
        <p:txBody>
          <a:bodyPr wrap="square">
            <a:spAutoFit/>
          </a:bodyPr>
          <a:lstStyle/>
          <a:p>
            <a:pPr marL="0" indent="0">
              <a:buNone/>
            </a:pPr>
            <a:r>
              <a:rPr lang="en-US" sz="2400" b="1" dirty="0"/>
              <a:t>Figure </a:t>
            </a:r>
            <a:r>
              <a:rPr lang="en-US" sz="2400" dirty="0"/>
              <a:t> Text Analytics, Related Application Areas, and Enabling Disciplines.</a:t>
            </a:r>
          </a:p>
        </p:txBody>
      </p:sp>
      <p:pic>
        <p:nvPicPr>
          <p:cNvPr id="3074" name="Picture 2" descr="The diagram is housed in a large oval with the title Text Analytics. &#10;• At the center, a Venn diagram shows the relationship between text mining, information retrieval, natural language processing, web mining and data mining. &#10;• The central circle contains the title Text Mining and the following phrase in quotes: Knowledge Discovery in Textual Data. &#10;• A circle on the upper left of the central circle contains the title Information Retrieval. Part of the circle overlaps with the central circle. Three applications are listed in rectangles partially overlapping the circle. These applications are:&#10;• Document matching&#10;• Link analysis&#10;• Search engines&#10;• A circle on the lower left of the central circle contains the title Natural Language Processing. Part of this circle overlaps the central circle and the Information Retrieval circle. Three applications, listed in rectangles partially overlapping the Natural Language Processing circle, are:&#10;• P O S tagging&#10;• Lemmatization&#10;• Word disambiguation &#10;• A circle on the top right of the central circle contains the title Web Mining. Part of the circle overlaps the central circle. Three applications, listed in rectangles partially overlapping the circle, are:&#10;• Web content mining&#10;• Web structure mining&#10;• Web usage mining&#10;• A circle on the lower right of the central circle contains the title Data Mining. Part of this circle overlaps the central circle and the Web Mining circle. Three applications, listed in rectangles partially overlapping the Data Mining circle, are:&#10;• Classification&#10;• Clustering&#10;• Association&#10;• At the bottom of the oval, a large rectangle with an arrow pointing to the oval lists the following disciplines:&#10;• Statistics&#10;• Machine learning&#10;• Management science&#10;• Artificial intelligence&#10;• Computer science&#10;• Other disciplines&#10;"/>
          <p:cNvPicPr>
            <a:picLocks noChangeAspect="1" noChangeArrowheads="1"/>
          </p:cNvPicPr>
          <p:nvPr/>
        </p:nvPicPr>
        <p:blipFill rotWithShape="1">
          <a:blip r:embed="rId3">
            <a:extLst>
              <a:ext uri="{28A0092B-C50C-407E-A947-70E740481C1C}">
                <a14:useLocalDpi xmlns:a14="http://schemas.microsoft.com/office/drawing/2010/main" val="0"/>
              </a:ext>
            </a:extLst>
          </a:blip>
          <a:srcRect b="3841"/>
          <a:stretch/>
        </p:blipFill>
        <p:spPr bwMode="auto">
          <a:xfrm>
            <a:off x="1948618" y="2523176"/>
            <a:ext cx="6358372" cy="43348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8603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4406" y="838829"/>
            <a:ext cx="8153400" cy="590931"/>
          </a:xfrm>
        </p:spPr>
        <p:txBody>
          <a:bodyPr wrap="square">
            <a:spAutoFit/>
          </a:bodyPr>
          <a:lstStyle/>
          <a:p>
            <a:r>
              <a:rPr lang="en-US" sz="3600" dirty="0"/>
              <a:t>Text Mining Concepts </a:t>
            </a:r>
          </a:p>
        </p:txBody>
      </p:sp>
      <p:sp>
        <p:nvSpPr>
          <p:cNvPr id="5" name="Content Placeholder 4"/>
          <p:cNvSpPr>
            <a:spLocks noGrp="1"/>
          </p:cNvSpPr>
          <p:nvPr>
            <p:ph idx="13"/>
          </p:nvPr>
        </p:nvSpPr>
        <p:spPr>
          <a:xfrm>
            <a:off x="1614406" y="1765516"/>
            <a:ext cx="9668360" cy="3596882"/>
          </a:xfrm>
        </p:spPr>
        <p:txBody>
          <a:bodyPr wrap="square">
            <a:spAutoFit/>
          </a:bodyPr>
          <a:lstStyle/>
          <a:p>
            <a:r>
              <a:rPr lang="en-US" sz="2400" dirty="0"/>
              <a:t>85-90 percent of all corporate data is in some kind of unstructured form (e.g., text) </a:t>
            </a:r>
          </a:p>
          <a:p>
            <a:r>
              <a:rPr lang="en-US" sz="2400" dirty="0"/>
              <a:t>Unstructured corporate data is doubling in size every 18 months</a:t>
            </a:r>
          </a:p>
          <a:p>
            <a:r>
              <a:rPr lang="en-US" sz="2400" dirty="0"/>
              <a:t>Tapping into these information sources is not an option, but a need to stay competitive</a:t>
            </a:r>
          </a:p>
          <a:p>
            <a:r>
              <a:rPr lang="en-US" sz="2400" dirty="0"/>
              <a:t>Answer: text mining</a:t>
            </a:r>
          </a:p>
          <a:p>
            <a:pPr marL="790575" lvl="1" indent="-342900"/>
            <a:r>
              <a:rPr lang="en-US" sz="2400" dirty="0"/>
              <a:t>A semi-automated process of extracting knowledge from unstructured data sources</a:t>
            </a:r>
          </a:p>
          <a:p>
            <a:pPr marL="790575" lvl="1" indent="-342900"/>
            <a:r>
              <a:rPr lang="en-US" sz="2400" dirty="0"/>
              <a:t>a.k.a. text data mining or knowledge discovery in textual databases</a:t>
            </a:r>
          </a:p>
        </p:txBody>
      </p:sp>
    </p:spTree>
    <p:extLst>
      <p:ext uri="{BB962C8B-B14F-4D97-AF65-F5344CB8AC3E}">
        <p14:creationId xmlns:p14="http://schemas.microsoft.com/office/powerpoint/2010/main" val="28728427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79722" y="911154"/>
            <a:ext cx="8153400" cy="590931"/>
          </a:xfrm>
        </p:spPr>
        <p:txBody>
          <a:bodyPr wrap="square">
            <a:spAutoFit/>
          </a:bodyPr>
          <a:lstStyle/>
          <a:p>
            <a:r>
              <a:rPr lang="en-US" sz="3600" dirty="0"/>
              <a:t>Data Mining versus Text Mining</a:t>
            </a:r>
          </a:p>
        </p:txBody>
      </p:sp>
      <p:sp>
        <p:nvSpPr>
          <p:cNvPr id="5" name="Content Placeholder 4"/>
          <p:cNvSpPr>
            <a:spLocks noGrp="1"/>
          </p:cNvSpPr>
          <p:nvPr>
            <p:ph idx="13"/>
          </p:nvPr>
        </p:nvSpPr>
        <p:spPr>
          <a:xfrm>
            <a:off x="1779721" y="1837840"/>
            <a:ext cx="9229241" cy="3661002"/>
          </a:xfrm>
        </p:spPr>
        <p:txBody>
          <a:bodyPr wrap="square">
            <a:spAutoFit/>
          </a:bodyPr>
          <a:lstStyle/>
          <a:p>
            <a:r>
              <a:rPr lang="en-US" sz="2400" dirty="0"/>
              <a:t>Both seek for novel and useful patterns</a:t>
            </a:r>
          </a:p>
          <a:p>
            <a:r>
              <a:rPr lang="en-US" sz="2400" dirty="0"/>
              <a:t>Both are semi-automated processes</a:t>
            </a:r>
          </a:p>
          <a:p>
            <a:r>
              <a:rPr lang="en-US" sz="2400" dirty="0"/>
              <a:t>Difference is the nature of the data: </a:t>
            </a:r>
          </a:p>
          <a:p>
            <a:pPr marL="790575" lvl="1" indent="-342900"/>
            <a:r>
              <a:rPr lang="en-US" sz="2400" dirty="0"/>
              <a:t>Structured versus unstructured data</a:t>
            </a:r>
          </a:p>
          <a:p>
            <a:pPr marL="790575" lvl="1" indent="-342900"/>
            <a:r>
              <a:rPr lang="en-US" sz="2400" dirty="0">
                <a:solidFill>
                  <a:srgbClr val="FF0000"/>
                </a:solidFill>
              </a:rPr>
              <a:t>Structured data: </a:t>
            </a:r>
            <a:r>
              <a:rPr lang="en-US" sz="2400" dirty="0"/>
              <a:t>in databases</a:t>
            </a:r>
          </a:p>
          <a:p>
            <a:pPr marL="790575" lvl="1" indent="-342900"/>
            <a:r>
              <a:rPr lang="en-US" sz="2400" dirty="0">
                <a:solidFill>
                  <a:srgbClr val="FF0000"/>
                </a:solidFill>
              </a:rPr>
              <a:t>Unstructured data:</a:t>
            </a:r>
            <a:r>
              <a:rPr lang="en-US" sz="2400" dirty="0">
                <a:solidFill>
                  <a:schemeClr val="bg2"/>
                </a:solidFill>
              </a:rPr>
              <a:t> </a:t>
            </a:r>
            <a:r>
              <a:rPr lang="en-US" sz="2400" dirty="0"/>
              <a:t>Word documents, </a:t>
            </a:r>
            <a:r>
              <a:rPr lang="en-US" sz="2400" spc="-300" dirty="0"/>
              <a:t>P D </a:t>
            </a:r>
            <a:r>
              <a:rPr lang="en-US" sz="2400" dirty="0"/>
              <a:t>F files, text excerpts, </a:t>
            </a:r>
            <a:r>
              <a:rPr lang="en-US" sz="2400" spc="-300" dirty="0"/>
              <a:t>X M </a:t>
            </a:r>
            <a:r>
              <a:rPr lang="en-US" sz="2400" dirty="0"/>
              <a:t>L files, and so on</a:t>
            </a:r>
          </a:p>
          <a:p>
            <a:r>
              <a:rPr lang="en-US" sz="2400" dirty="0">
                <a:solidFill>
                  <a:srgbClr val="FF0000"/>
                </a:solidFill>
              </a:rPr>
              <a:t>To perform text mining </a:t>
            </a:r>
            <a:r>
              <a:rPr lang="en-US" sz="2400" dirty="0"/>
              <a:t>– first, impose structure to the data, then mine the structured data. </a:t>
            </a:r>
          </a:p>
        </p:txBody>
      </p:sp>
    </p:spTree>
    <p:extLst>
      <p:ext uri="{BB962C8B-B14F-4D97-AF65-F5344CB8AC3E}">
        <p14:creationId xmlns:p14="http://schemas.microsoft.com/office/powerpoint/2010/main" val="29238249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84888" y="936986"/>
            <a:ext cx="8153400" cy="590931"/>
          </a:xfrm>
        </p:spPr>
        <p:txBody>
          <a:bodyPr wrap="square">
            <a:spAutoFit/>
          </a:bodyPr>
          <a:lstStyle/>
          <a:p>
            <a:r>
              <a:rPr lang="en-US" sz="3600" dirty="0"/>
              <a:t>Text Mining Concepts </a:t>
            </a:r>
            <a:r>
              <a:rPr lang="en-US" sz="2800" dirty="0"/>
              <a:t>(2 of 2)</a:t>
            </a:r>
            <a:endParaRPr lang="en-US" sz="3600" dirty="0"/>
          </a:p>
        </p:txBody>
      </p:sp>
      <p:sp>
        <p:nvSpPr>
          <p:cNvPr id="5" name="Content Placeholder 4"/>
          <p:cNvSpPr>
            <a:spLocks noGrp="1"/>
          </p:cNvSpPr>
          <p:nvPr>
            <p:ph idx="13"/>
          </p:nvPr>
        </p:nvSpPr>
        <p:spPr>
          <a:xfrm>
            <a:off x="1784888" y="1863673"/>
            <a:ext cx="8153400" cy="3801041"/>
          </a:xfrm>
        </p:spPr>
        <p:txBody>
          <a:bodyPr wrap="square">
            <a:spAutoFit/>
          </a:bodyPr>
          <a:lstStyle/>
          <a:p>
            <a:r>
              <a:rPr lang="en-US" sz="2400" dirty="0"/>
              <a:t>Benefits of text mining are obvious especially in text-rich data environments</a:t>
            </a:r>
          </a:p>
          <a:p>
            <a:pPr marL="790575" lvl="1" indent="-342900"/>
            <a:r>
              <a:rPr lang="en-US" sz="2400" dirty="0"/>
              <a:t>e.g., law (court orders), academic research (research articles), finance (quarterly reports), medicine (discharge summaries), biology (molecular interactions), technology (patent files), marketing (customer comments), etc.  </a:t>
            </a:r>
          </a:p>
          <a:p>
            <a:r>
              <a:rPr lang="en-US" sz="2400" dirty="0"/>
              <a:t>Electronic communization records (e.g., Email)</a:t>
            </a:r>
          </a:p>
          <a:p>
            <a:pPr marL="790575" lvl="1" indent="-342900"/>
            <a:r>
              <a:rPr lang="en-US" sz="2400" dirty="0"/>
              <a:t>Spam filtering</a:t>
            </a:r>
          </a:p>
          <a:p>
            <a:pPr marL="790575" lvl="1" indent="-342900"/>
            <a:r>
              <a:rPr lang="en-US" sz="2400" dirty="0"/>
              <a:t>Email prioritization and categorization</a:t>
            </a:r>
          </a:p>
          <a:p>
            <a:pPr marL="790575" lvl="1" indent="-342900"/>
            <a:r>
              <a:rPr lang="en-US" sz="2400" dirty="0"/>
              <a:t>Automatic response generation</a:t>
            </a:r>
          </a:p>
        </p:txBody>
      </p:sp>
    </p:spTree>
    <p:extLst>
      <p:ext uri="{BB962C8B-B14F-4D97-AF65-F5344CB8AC3E}">
        <p14:creationId xmlns:p14="http://schemas.microsoft.com/office/powerpoint/2010/main" val="13179467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9390" y="908030"/>
            <a:ext cx="8153400" cy="590931"/>
          </a:xfrm>
        </p:spPr>
        <p:txBody>
          <a:bodyPr wrap="square">
            <a:spAutoFit/>
          </a:bodyPr>
          <a:lstStyle/>
          <a:p>
            <a:r>
              <a:rPr lang="en-US" sz="3600" dirty="0"/>
              <a:t>Text Mining Application Area</a:t>
            </a:r>
          </a:p>
        </p:txBody>
      </p:sp>
      <p:sp>
        <p:nvSpPr>
          <p:cNvPr id="5" name="Content Placeholder 4"/>
          <p:cNvSpPr>
            <a:spLocks noGrp="1"/>
          </p:cNvSpPr>
          <p:nvPr>
            <p:ph idx="13"/>
          </p:nvPr>
        </p:nvSpPr>
        <p:spPr>
          <a:xfrm>
            <a:off x="1769390" y="1834717"/>
            <a:ext cx="8153400" cy="3576364"/>
          </a:xfrm>
        </p:spPr>
        <p:txBody>
          <a:bodyPr wrap="square">
            <a:spAutoFit/>
          </a:bodyPr>
          <a:lstStyle/>
          <a:p>
            <a:r>
              <a:rPr lang="en-US" sz="2800" dirty="0"/>
              <a:t>Information extraction</a:t>
            </a:r>
          </a:p>
          <a:p>
            <a:r>
              <a:rPr lang="en-US" sz="2800" dirty="0"/>
              <a:t>Topic tracking</a:t>
            </a:r>
          </a:p>
          <a:p>
            <a:r>
              <a:rPr lang="en-US" sz="2800" dirty="0"/>
              <a:t>Summarization</a:t>
            </a:r>
          </a:p>
          <a:p>
            <a:r>
              <a:rPr lang="en-US" sz="2800" dirty="0"/>
              <a:t>Categorization</a:t>
            </a:r>
          </a:p>
          <a:p>
            <a:r>
              <a:rPr lang="en-US" sz="2800" dirty="0"/>
              <a:t>Clustering</a:t>
            </a:r>
          </a:p>
          <a:p>
            <a:r>
              <a:rPr lang="en-US" sz="2800" dirty="0"/>
              <a:t>Concept linking</a:t>
            </a:r>
          </a:p>
          <a:p>
            <a:r>
              <a:rPr lang="en-US" sz="2800" dirty="0"/>
              <a:t>Question answering</a:t>
            </a:r>
          </a:p>
        </p:txBody>
      </p:sp>
    </p:spTree>
    <p:extLst>
      <p:ext uri="{BB962C8B-B14F-4D97-AF65-F5344CB8AC3E}">
        <p14:creationId xmlns:p14="http://schemas.microsoft.com/office/powerpoint/2010/main" val="36736191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59058" y="957649"/>
            <a:ext cx="8153400" cy="590931"/>
          </a:xfrm>
        </p:spPr>
        <p:txBody>
          <a:bodyPr wrap="square">
            <a:spAutoFit/>
          </a:bodyPr>
          <a:lstStyle/>
          <a:p>
            <a:r>
              <a:rPr lang="en-US" sz="3600" dirty="0"/>
              <a:t>Text Mining Terminology </a:t>
            </a:r>
            <a:r>
              <a:rPr lang="en-US" sz="2800" dirty="0"/>
              <a:t>(1 of 2)</a:t>
            </a:r>
          </a:p>
        </p:txBody>
      </p:sp>
      <p:sp>
        <p:nvSpPr>
          <p:cNvPr id="5" name="Content Placeholder 4"/>
          <p:cNvSpPr>
            <a:spLocks noGrp="1"/>
          </p:cNvSpPr>
          <p:nvPr>
            <p:ph idx="13"/>
          </p:nvPr>
        </p:nvSpPr>
        <p:spPr>
          <a:xfrm>
            <a:off x="1759058" y="1884335"/>
            <a:ext cx="8153400" cy="3649204"/>
          </a:xfrm>
        </p:spPr>
        <p:txBody>
          <a:bodyPr wrap="square">
            <a:spAutoFit/>
          </a:bodyPr>
          <a:lstStyle/>
          <a:p>
            <a:pPr>
              <a:tabLst>
                <a:tab pos="266700" algn="l"/>
              </a:tabLst>
            </a:pPr>
            <a:r>
              <a:rPr lang="en-US" sz="2400" dirty="0"/>
              <a:t>Unstructured or </a:t>
            </a:r>
            <a:r>
              <a:rPr lang="en-US" sz="2400" dirty="0" err="1"/>
              <a:t>semistructured</a:t>
            </a:r>
            <a:r>
              <a:rPr lang="en-US" sz="2400" dirty="0"/>
              <a:t> data</a:t>
            </a:r>
          </a:p>
          <a:p>
            <a:pPr>
              <a:tabLst>
                <a:tab pos="266700" algn="l"/>
              </a:tabLst>
            </a:pPr>
            <a:r>
              <a:rPr lang="en-US" sz="2400" dirty="0"/>
              <a:t>Corpus (and corpora)</a:t>
            </a:r>
          </a:p>
          <a:p>
            <a:pPr>
              <a:tabLst>
                <a:tab pos="266700" algn="l"/>
              </a:tabLst>
            </a:pPr>
            <a:r>
              <a:rPr lang="en-US" sz="2400" dirty="0"/>
              <a:t>Terms</a:t>
            </a:r>
          </a:p>
          <a:p>
            <a:pPr>
              <a:tabLst>
                <a:tab pos="266700" algn="l"/>
              </a:tabLst>
            </a:pPr>
            <a:r>
              <a:rPr lang="en-US" sz="2400" dirty="0"/>
              <a:t>Concepts</a:t>
            </a:r>
          </a:p>
          <a:p>
            <a:pPr>
              <a:tabLst>
                <a:tab pos="266700" algn="l"/>
              </a:tabLst>
            </a:pPr>
            <a:r>
              <a:rPr lang="en-US" sz="2400" dirty="0"/>
              <a:t>Stemming</a:t>
            </a:r>
          </a:p>
          <a:p>
            <a:pPr>
              <a:tabLst>
                <a:tab pos="266700" algn="l"/>
              </a:tabLst>
            </a:pPr>
            <a:r>
              <a:rPr lang="en-US" sz="2400" dirty="0"/>
              <a:t>Stop words (and include words)</a:t>
            </a:r>
          </a:p>
          <a:p>
            <a:pPr>
              <a:tabLst>
                <a:tab pos="266700" algn="l"/>
              </a:tabLst>
            </a:pPr>
            <a:r>
              <a:rPr lang="en-US" sz="2400" dirty="0"/>
              <a:t>Synonyms (and </a:t>
            </a:r>
            <a:r>
              <a:rPr lang="en-US" sz="2400" dirty="0" err="1"/>
              <a:t>polysemes</a:t>
            </a:r>
            <a:r>
              <a:rPr lang="en-US" sz="2400" dirty="0"/>
              <a:t>)</a:t>
            </a:r>
          </a:p>
          <a:p>
            <a:pPr>
              <a:tabLst>
                <a:tab pos="266700" algn="l"/>
              </a:tabLst>
            </a:pPr>
            <a:r>
              <a:rPr lang="en-US" sz="2400" dirty="0"/>
              <a:t>Tokenizing</a:t>
            </a:r>
          </a:p>
        </p:txBody>
      </p:sp>
    </p:spTree>
    <p:extLst>
      <p:ext uri="{BB962C8B-B14F-4D97-AF65-F5344CB8AC3E}">
        <p14:creationId xmlns:p14="http://schemas.microsoft.com/office/powerpoint/2010/main" val="10741126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45403" y="1076470"/>
            <a:ext cx="8153400" cy="590931"/>
          </a:xfrm>
        </p:spPr>
        <p:txBody>
          <a:bodyPr wrap="square">
            <a:spAutoFit/>
          </a:bodyPr>
          <a:lstStyle/>
          <a:p>
            <a:r>
              <a:rPr lang="en-US" sz="3600" dirty="0"/>
              <a:t>Text Mining Terminology </a:t>
            </a:r>
            <a:r>
              <a:rPr lang="en-US" sz="2800" dirty="0"/>
              <a:t>(2 of 2)</a:t>
            </a:r>
          </a:p>
        </p:txBody>
      </p:sp>
      <p:sp>
        <p:nvSpPr>
          <p:cNvPr id="5" name="Content Placeholder 4"/>
          <p:cNvSpPr>
            <a:spLocks noGrp="1"/>
          </p:cNvSpPr>
          <p:nvPr>
            <p:ph idx="13"/>
          </p:nvPr>
        </p:nvSpPr>
        <p:spPr>
          <a:xfrm>
            <a:off x="1645403" y="2003156"/>
            <a:ext cx="8153400" cy="3520964"/>
          </a:xfrm>
        </p:spPr>
        <p:txBody>
          <a:bodyPr wrap="square">
            <a:spAutoFit/>
          </a:bodyPr>
          <a:lstStyle/>
          <a:p>
            <a:r>
              <a:rPr lang="en-US" sz="2400" dirty="0"/>
              <a:t>Term dictionary</a:t>
            </a:r>
          </a:p>
          <a:p>
            <a:r>
              <a:rPr lang="en-US" sz="2400" dirty="0"/>
              <a:t>Word frequency</a:t>
            </a:r>
          </a:p>
          <a:p>
            <a:r>
              <a:rPr lang="en-US" sz="2400" dirty="0"/>
              <a:t>Part-of-speech tagging</a:t>
            </a:r>
          </a:p>
          <a:p>
            <a:r>
              <a:rPr lang="en-US" sz="2400" dirty="0"/>
              <a:t>Morphology</a:t>
            </a:r>
          </a:p>
          <a:p>
            <a:r>
              <a:rPr lang="en-US" sz="2400" dirty="0"/>
              <a:t>Term-by-document matrix</a:t>
            </a:r>
          </a:p>
          <a:p>
            <a:pPr marL="790575" lvl="1" indent="-342900"/>
            <a:r>
              <a:rPr lang="en-US" sz="2400" dirty="0"/>
              <a:t>Occurrence matrix</a:t>
            </a:r>
          </a:p>
          <a:p>
            <a:r>
              <a:rPr lang="en-US" sz="2400" dirty="0"/>
              <a:t>Singular value decomposition</a:t>
            </a:r>
          </a:p>
          <a:p>
            <a:pPr marL="790575" lvl="1" indent="-342900"/>
            <a:r>
              <a:rPr lang="en-US" sz="2400" dirty="0"/>
              <a:t>Latent semantic indexing</a:t>
            </a:r>
          </a:p>
        </p:txBody>
      </p:sp>
    </p:spTree>
    <p:extLst>
      <p:ext uri="{BB962C8B-B14F-4D97-AF65-F5344CB8AC3E}">
        <p14:creationId xmlns:p14="http://schemas.microsoft.com/office/powerpoint/2010/main" val="34126353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hape 1"/>
          <p:cNvSpPr/>
          <p:nvPr/>
        </p:nvSpPr>
        <p:spPr>
          <a:xfrm>
            <a:off x="0" y="0"/>
            <a:ext cx="12191695" cy="91440"/>
          </a:xfrm>
          <a:prstGeom prst="rect">
            <a:avLst/>
          </a:prstGeom>
          <a:solidFill>
            <a:srgbClr val="0E9AC7"/>
          </a:solidFill>
          <a:ln w="12700">
            <a:solidFill>
              <a:srgbClr val="333333">
                <a:alpha val="0"/>
              </a:srgbClr>
            </a:solidFill>
            <a:prstDash val="solid"/>
          </a:ln>
        </p:spPr>
        <p:txBody>
          <a:bodyPr/>
          <a:lstStyle/>
          <a:p>
            <a:endParaRPr lang="en-AE"/>
          </a:p>
        </p:txBody>
      </p:sp>
      <p:sp>
        <p:nvSpPr>
          <p:cNvPr id="4" name="Text 2"/>
          <p:cNvSpPr/>
          <p:nvPr/>
        </p:nvSpPr>
        <p:spPr>
          <a:xfrm>
            <a:off x="780506" y="753073"/>
            <a:ext cx="10192294" cy="457200"/>
          </a:xfrm>
          <a:prstGeom prst="rect">
            <a:avLst/>
          </a:prstGeom>
          <a:noFill/>
          <a:ln/>
        </p:spPr>
        <p:txBody>
          <a:bodyPr wrap="square" lIns="0" tIns="0" rIns="0" bIns="0" rtlCol="0" anchor="ctr"/>
          <a:lstStyle/>
          <a:p>
            <a:pPr marL="0" indent="0">
              <a:buNone/>
            </a:pPr>
            <a:r>
              <a:rPr lang="en-US" sz="3600" b="1" dirty="0">
                <a:solidFill>
                  <a:srgbClr val="083B66"/>
                </a:solidFill>
                <a:latin typeface="Aptos Display" pitchFamily="34" charset="0"/>
                <a:ea typeface="Aptos Display" pitchFamily="34" charset="-122"/>
                <a:cs typeface="Aptos Display" pitchFamily="34" charset="-120"/>
              </a:rPr>
              <a:t>Natural Language Processing (NLP)</a:t>
            </a:r>
            <a:endParaRPr lang="en-US" sz="3600" dirty="0"/>
          </a:p>
        </p:txBody>
      </p:sp>
      <p:sp>
        <p:nvSpPr>
          <p:cNvPr id="7" name="Text 5"/>
          <p:cNvSpPr/>
          <p:nvPr/>
        </p:nvSpPr>
        <p:spPr>
          <a:xfrm>
            <a:off x="474399" y="1480021"/>
            <a:ext cx="11407358" cy="713232"/>
          </a:xfrm>
          <a:prstGeom prst="rect">
            <a:avLst/>
          </a:prstGeom>
          <a:noFill/>
          <a:ln/>
        </p:spPr>
        <p:txBody>
          <a:bodyPr wrap="square" lIns="381" tIns="381" rIns="381" bIns="381" rtlCol="0" anchor="t">
            <a:noAutofit/>
          </a:bodyPr>
          <a:lstStyle/>
          <a:p>
            <a:pPr marL="0" indent="0">
              <a:buNone/>
            </a:pPr>
            <a:r>
              <a:rPr lang="en-US" sz="2400" b="1" dirty="0">
                <a:solidFill>
                  <a:srgbClr val="083B66"/>
                </a:solidFill>
              </a:rPr>
              <a:t>NLP: </a:t>
            </a:r>
            <a:r>
              <a:rPr lang="en-US" sz="2400" dirty="0">
                <a:solidFill>
                  <a:srgbClr val="1D2830"/>
                </a:solidFill>
              </a:rPr>
              <a:t>a key concept in text mining: a subfield of AI and computational linguistics focused on understanding natural human language.</a:t>
            </a:r>
            <a:endParaRPr lang="en-US" sz="2400" dirty="0"/>
          </a:p>
        </p:txBody>
      </p:sp>
      <p:sp>
        <p:nvSpPr>
          <p:cNvPr id="8" name="Text 6"/>
          <p:cNvSpPr/>
          <p:nvPr/>
        </p:nvSpPr>
        <p:spPr>
          <a:xfrm>
            <a:off x="474399" y="2302981"/>
            <a:ext cx="4843272" cy="1170432"/>
          </a:xfrm>
          <a:prstGeom prst="rect">
            <a:avLst/>
          </a:prstGeom>
          <a:noFill/>
          <a:ln/>
        </p:spPr>
        <p:txBody>
          <a:bodyPr wrap="square" lIns="381" tIns="381" rIns="381" bIns="381" rtlCol="0" anchor="t">
            <a:noAutofit/>
          </a:bodyPr>
          <a:lstStyle/>
          <a:p>
            <a:pPr marL="0" indent="0">
              <a:buNone/>
            </a:pPr>
            <a:r>
              <a:rPr lang="en-US" sz="2400" b="1" dirty="0">
                <a:solidFill>
                  <a:srgbClr val="083B66"/>
                </a:solidFill>
              </a:rPr>
              <a:t>Text mining: </a:t>
            </a:r>
            <a:r>
              <a:rPr lang="en-US" sz="2400" dirty="0">
                <a:solidFill>
                  <a:srgbClr val="1D2830"/>
                </a:solidFill>
              </a:rPr>
              <a:t>extracts useful knowledge from unstructured text after structure is imposed on it.</a:t>
            </a:r>
            <a:endParaRPr lang="en-US" sz="2400" dirty="0"/>
          </a:p>
        </p:txBody>
      </p:sp>
      <p:sp>
        <p:nvSpPr>
          <p:cNvPr id="9" name="Text 7"/>
          <p:cNvSpPr/>
          <p:nvPr/>
        </p:nvSpPr>
        <p:spPr>
          <a:xfrm>
            <a:off x="474399" y="3500193"/>
            <a:ext cx="5309726" cy="1099239"/>
          </a:xfrm>
          <a:prstGeom prst="rect">
            <a:avLst/>
          </a:prstGeom>
          <a:noFill/>
          <a:ln/>
        </p:spPr>
        <p:txBody>
          <a:bodyPr wrap="square" lIns="381" tIns="381" rIns="381" bIns="381" rtlCol="0" anchor="t">
            <a:noAutofit/>
          </a:bodyPr>
          <a:lstStyle/>
          <a:p>
            <a:pPr marL="0" indent="0">
              <a:buNone/>
            </a:pPr>
            <a:r>
              <a:rPr lang="en-US" sz="2400" b="1" dirty="0">
                <a:solidFill>
                  <a:srgbClr val="083B66"/>
                </a:solidFill>
              </a:rPr>
              <a:t>Data mining: </a:t>
            </a:r>
            <a:r>
              <a:rPr lang="en-US" sz="2400" dirty="0">
                <a:solidFill>
                  <a:srgbClr val="1D2830"/>
                </a:solidFill>
              </a:rPr>
              <a:t>discovers novel and useful patterns after the text has been transformed into structured features.</a:t>
            </a:r>
            <a:endParaRPr lang="en-US" sz="2400" dirty="0"/>
          </a:p>
        </p:txBody>
      </p:sp>
      <p:sp>
        <p:nvSpPr>
          <p:cNvPr id="10" name="Text 8"/>
          <p:cNvSpPr/>
          <p:nvPr/>
        </p:nvSpPr>
        <p:spPr>
          <a:xfrm>
            <a:off x="566926" y="4786449"/>
            <a:ext cx="5822987" cy="1220070"/>
          </a:xfrm>
          <a:prstGeom prst="rect">
            <a:avLst/>
          </a:prstGeom>
          <a:noFill/>
          <a:ln/>
        </p:spPr>
        <p:txBody>
          <a:bodyPr wrap="square" lIns="381" tIns="381" rIns="381" bIns="381" rtlCol="0" anchor="t">
            <a:noAutofit/>
          </a:bodyPr>
          <a:lstStyle/>
          <a:p>
            <a:pPr marL="0" indent="0">
              <a:buNone/>
            </a:pPr>
            <a:r>
              <a:rPr lang="en-US" sz="2400" b="1" dirty="0">
                <a:solidFill>
                  <a:srgbClr val="083B66"/>
                </a:solidFill>
              </a:rPr>
              <a:t>Sentiment analysis: </a:t>
            </a:r>
            <a:r>
              <a:rPr lang="en-US" sz="2400" dirty="0">
                <a:solidFill>
                  <a:srgbClr val="1D2830"/>
                </a:solidFill>
              </a:rPr>
              <a:t>answers: “What do people feel about a topic?” by analyzing opinions with automated tools.</a:t>
            </a:r>
            <a:endParaRPr lang="en-US" sz="2400" dirty="0"/>
          </a:p>
        </p:txBody>
      </p:sp>
      <p:sp>
        <p:nvSpPr>
          <p:cNvPr id="11" name="Shape 9"/>
          <p:cNvSpPr/>
          <p:nvPr/>
        </p:nvSpPr>
        <p:spPr>
          <a:xfrm>
            <a:off x="566927" y="6006519"/>
            <a:ext cx="4297680" cy="0"/>
          </a:xfrm>
          <a:prstGeom prst="line">
            <a:avLst/>
          </a:prstGeom>
          <a:noFill/>
          <a:ln w="25400">
            <a:solidFill>
              <a:srgbClr val="0D7E88"/>
            </a:solidFill>
            <a:prstDash val="solid"/>
            <a:headEnd type="none"/>
            <a:tailEnd type="triangle"/>
          </a:ln>
        </p:spPr>
        <p:txBody>
          <a:bodyPr/>
          <a:lstStyle/>
          <a:p>
            <a:endParaRPr lang="en-AE" sz="3600"/>
          </a:p>
        </p:txBody>
      </p:sp>
      <p:sp>
        <p:nvSpPr>
          <p:cNvPr id="12" name="Text 10"/>
          <p:cNvSpPr/>
          <p:nvPr/>
        </p:nvSpPr>
        <p:spPr>
          <a:xfrm>
            <a:off x="626798" y="6306965"/>
            <a:ext cx="10635126" cy="320040"/>
          </a:xfrm>
          <a:prstGeom prst="rect">
            <a:avLst/>
          </a:prstGeom>
          <a:noFill/>
          <a:ln/>
        </p:spPr>
        <p:txBody>
          <a:bodyPr wrap="square" lIns="0" tIns="0" rIns="0" bIns="0" rtlCol="0" anchor="ctr"/>
          <a:lstStyle/>
          <a:p>
            <a:pPr marL="0" indent="0">
              <a:buNone/>
            </a:pPr>
            <a:r>
              <a:rPr lang="en-US" sz="2400" i="1" dirty="0">
                <a:solidFill>
                  <a:srgbClr val="5B6870"/>
                </a:solidFill>
              </a:rPr>
              <a:t>NLP structures language  →  data mining finds patterns  →  sentiment labels opinions</a:t>
            </a:r>
            <a:endParaRPr lang="en-US" sz="2400" dirty="0"/>
          </a:p>
        </p:txBody>
      </p:sp>
      <p:pic>
        <p:nvPicPr>
          <p:cNvPr id="13" name="Image 0" descr="/mnt/data/a_clean_infographic_diagram_on_a_white_to_light_bl.png"/>
          <p:cNvPicPr>
            <a:picLocks noChangeAspect="1"/>
          </p:cNvPicPr>
          <p:nvPr/>
        </p:nvPicPr>
        <p:blipFill>
          <a:blip r:embed="rId3"/>
          <a:stretch>
            <a:fillRect/>
          </a:stretch>
        </p:blipFill>
        <p:spPr>
          <a:xfrm>
            <a:off x="5876653" y="2274462"/>
            <a:ext cx="6314660" cy="3550702"/>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hape 1"/>
          <p:cNvSpPr/>
          <p:nvPr/>
        </p:nvSpPr>
        <p:spPr>
          <a:xfrm>
            <a:off x="0" y="0"/>
            <a:ext cx="12191695" cy="91440"/>
          </a:xfrm>
          <a:prstGeom prst="rect">
            <a:avLst/>
          </a:prstGeom>
          <a:solidFill>
            <a:srgbClr val="0E9AC7"/>
          </a:solidFill>
          <a:ln w="12700">
            <a:solidFill>
              <a:srgbClr val="333333">
                <a:alpha val="0"/>
              </a:srgbClr>
            </a:solidFill>
            <a:prstDash val="solid"/>
          </a:ln>
        </p:spPr>
        <p:txBody>
          <a:bodyPr/>
          <a:lstStyle/>
          <a:p>
            <a:endParaRPr lang="en-AE"/>
          </a:p>
        </p:txBody>
      </p:sp>
      <p:sp>
        <p:nvSpPr>
          <p:cNvPr id="4" name="Text 2"/>
          <p:cNvSpPr/>
          <p:nvPr/>
        </p:nvSpPr>
        <p:spPr>
          <a:xfrm>
            <a:off x="429986" y="597190"/>
            <a:ext cx="11685813" cy="701258"/>
          </a:xfrm>
          <a:prstGeom prst="rect">
            <a:avLst/>
          </a:prstGeom>
          <a:noFill/>
          <a:ln/>
        </p:spPr>
        <p:txBody>
          <a:bodyPr wrap="square" lIns="0" tIns="0" rIns="0" bIns="0" rtlCol="0" anchor="ctr"/>
          <a:lstStyle/>
          <a:p>
            <a:pPr marL="0" indent="0">
              <a:buNone/>
            </a:pPr>
            <a:r>
              <a:rPr lang="en-US" sz="3200" b="1" dirty="0">
                <a:solidFill>
                  <a:srgbClr val="083B66"/>
                </a:solidFill>
                <a:latin typeface="Aptos Display" pitchFamily="34" charset="0"/>
                <a:ea typeface="Aptos Display" pitchFamily="34" charset="-122"/>
                <a:cs typeface="Aptos Display" pitchFamily="34" charset="-120"/>
              </a:rPr>
              <a:t>NLP Starts with Text Mining: Turning Language into Mineable Data</a:t>
            </a:r>
            <a:endParaRPr lang="en-US" sz="3200" dirty="0"/>
          </a:p>
        </p:txBody>
      </p:sp>
      <p:sp>
        <p:nvSpPr>
          <p:cNvPr id="5" name="Text 3"/>
          <p:cNvSpPr/>
          <p:nvPr/>
        </p:nvSpPr>
        <p:spPr>
          <a:xfrm>
            <a:off x="214449" y="1645920"/>
            <a:ext cx="5173980" cy="238398"/>
          </a:xfrm>
          <a:prstGeom prst="rect">
            <a:avLst/>
          </a:prstGeom>
          <a:noFill/>
          <a:ln/>
        </p:spPr>
        <p:txBody>
          <a:bodyPr wrap="square" lIns="0" tIns="0" rIns="0" bIns="0" rtlCol="0" anchor="ctr"/>
          <a:lstStyle/>
          <a:p>
            <a:pPr marL="0" indent="0">
              <a:buNone/>
            </a:pPr>
            <a:r>
              <a:rPr lang="en-US" sz="2000" b="1" dirty="0">
                <a:solidFill>
                  <a:srgbClr val="0D7E88"/>
                </a:solidFill>
              </a:rPr>
              <a:t>From unstructured documents to structured variables for analysis</a:t>
            </a:r>
            <a:endParaRPr lang="en-US" sz="2000" dirty="0"/>
          </a:p>
        </p:txBody>
      </p:sp>
      <p:sp>
        <p:nvSpPr>
          <p:cNvPr id="6" name="Shape 4"/>
          <p:cNvSpPr/>
          <p:nvPr/>
        </p:nvSpPr>
        <p:spPr>
          <a:xfrm>
            <a:off x="214449" y="1373560"/>
            <a:ext cx="1874520" cy="0"/>
          </a:xfrm>
          <a:prstGeom prst="line">
            <a:avLst/>
          </a:prstGeom>
          <a:noFill/>
          <a:ln w="25400">
            <a:solidFill>
              <a:srgbClr val="0E9AC7"/>
            </a:solidFill>
            <a:prstDash val="solid"/>
          </a:ln>
        </p:spPr>
        <p:txBody>
          <a:bodyPr/>
          <a:lstStyle/>
          <a:p>
            <a:endParaRPr lang="en-AE"/>
          </a:p>
        </p:txBody>
      </p:sp>
      <p:pic>
        <p:nvPicPr>
          <p:cNvPr id="7" name="Image 0" descr="/mnt/data/a_clean_infographic_slide_style_diagram_on_a_whi.png"/>
          <p:cNvPicPr>
            <a:picLocks noChangeAspect="1"/>
          </p:cNvPicPr>
          <p:nvPr/>
        </p:nvPicPr>
        <p:blipFill>
          <a:blip r:embed="rId3"/>
          <a:stretch>
            <a:fillRect/>
          </a:stretch>
        </p:blipFill>
        <p:spPr>
          <a:xfrm>
            <a:off x="214449" y="2049344"/>
            <a:ext cx="5546618" cy="3118099"/>
          </a:xfrm>
          <a:prstGeom prst="rect">
            <a:avLst/>
          </a:prstGeom>
        </p:spPr>
      </p:pic>
      <p:sp>
        <p:nvSpPr>
          <p:cNvPr id="9" name="Text 6"/>
          <p:cNvSpPr/>
          <p:nvPr/>
        </p:nvSpPr>
        <p:spPr>
          <a:xfrm>
            <a:off x="5856514" y="1645920"/>
            <a:ext cx="6199415" cy="1755648"/>
          </a:xfrm>
          <a:prstGeom prst="rect">
            <a:avLst/>
          </a:prstGeom>
          <a:noFill/>
          <a:ln/>
        </p:spPr>
        <p:txBody>
          <a:bodyPr wrap="square" lIns="508" tIns="508" rIns="508" bIns="508" rtlCol="0" anchor="t">
            <a:normAutofit/>
          </a:bodyPr>
          <a:lstStyle/>
          <a:p>
            <a:r>
              <a:rPr lang="en-US" dirty="0">
                <a:solidFill>
                  <a:srgbClr val="1D2830"/>
                </a:solidFill>
              </a:rPr>
              <a:t>85–90% of corporate data is unstructured text.</a:t>
            </a:r>
            <a:endParaRPr lang="en-US" dirty="0"/>
          </a:p>
          <a:p>
            <a:r>
              <a:rPr lang="en-US" dirty="0">
                <a:solidFill>
                  <a:srgbClr val="1D2830"/>
                </a:solidFill>
              </a:rPr>
              <a:t>Unstructured corporate data doubles in size about every 18 months.</a:t>
            </a:r>
            <a:endParaRPr lang="en-US" dirty="0"/>
          </a:p>
          <a:p>
            <a:r>
              <a:rPr lang="en-US" dirty="0">
                <a:solidFill>
                  <a:srgbClr val="1D2830"/>
                </a:solidFill>
              </a:rPr>
              <a:t>Text analytics = Information Retrieval + Information Extraction + Data Mining + Web Mining.</a:t>
            </a:r>
            <a:endParaRPr lang="en-US" dirty="0"/>
          </a:p>
          <a:p>
            <a:r>
              <a:rPr lang="en-US" dirty="0">
                <a:solidFill>
                  <a:srgbClr val="1D2830"/>
                </a:solidFill>
              </a:rPr>
              <a:t>Simpler view: Text Analytics = Information Retrieval + Text Mining.</a:t>
            </a:r>
            <a:endParaRPr lang="en-US" dirty="0"/>
          </a:p>
        </p:txBody>
      </p:sp>
      <p:sp>
        <p:nvSpPr>
          <p:cNvPr id="10" name="Text 7"/>
          <p:cNvSpPr/>
          <p:nvPr/>
        </p:nvSpPr>
        <p:spPr>
          <a:xfrm>
            <a:off x="5989320" y="3749040"/>
            <a:ext cx="3291840" cy="228600"/>
          </a:xfrm>
          <a:prstGeom prst="rect">
            <a:avLst/>
          </a:prstGeom>
          <a:noFill/>
          <a:ln/>
        </p:spPr>
        <p:txBody>
          <a:bodyPr wrap="square" lIns="0" tIns="0" rIns="0" bIns="0" rtlCol="0" anchor="ctr"/>
          <a:lstStyle/>
          <a:p>
            <a:pPr marL="0" indent="0">
              <a:buNone/>
            </a:pPr>
            <a:r>
              <a:rPr lang="en-US" sz="2000" b="1" dirty="0">
                <a:solidFill>
                  <a:srgbClr val="0E9AC7"/>
                </a:solidFill>
              </a:rPr>
              <a:t>Data mining vs. text mining</a:t>
            </a:r>
            <a:endParaRPr lang="en-US" sz="2000" dirty="0"/>
          </a:p>
        </p:txBody>
      </p:sp>
      <p:sp>
        <p:nvSpPr>
          <p:cNvPr id="11" name="Text 8"/>
          <p:cNvSpPr/>
          <p:nvPr/>
        </p:nvSpPr>
        <p:spPr>
          <a:xfrm>
            <a:off x="5989320" y="4096512"/>
            <a:ext cx="5394960" cy="2249424"/>
          </a:xfrm>
          <a:prstGeom prst="rect">
            <a:avLst/>
          </a:prstGeom>
          <a:noFill/>
          <a:ln/>
        </p:spPr>
        <p:txBody>
          <a:bodyPr wrap="square" lIns="508" tIns="508" rIns="508" bIns="508" rtlCol="0" anchor="t">
            <a:normAutofit/>
          </a:bodyPr>
          <a:lstStyle/>
          <a:p>
            <a:r>
              <a:rPr lang="en-US" dirty="0">
                <a:solidFill>
                  <a:srgbClr val="1D2830"/>
                </a:solidFill>
              </a:rPr>
              <a:t>Both seek novel and useful patterns using semi-automated methods.</a:t>
            </a:r>
            <a:endParaRPr lang="en-US" dirty="0"/>
          </a:p>
          <a:p>
            <a:r>
              <a:rPr lang="en-US" dirty="0">
                <a:solidFill>
                  <a:srgbClr val="1D2830"/>
                </a:solidFill>
              </a:rPr>
              <a:t>Data mining mainly uses structured database data.</a:t>
            </a:r>
            <a:endParaRPr lang="en-US" dirty="0"/>
          </a:p>
          <a:p>
            <a:r>
              <a:rPr lang="en-US" dirty="0">
                <a:solidFill>
                  <a:srgbClr val="1D2830"/>
                </a:solidFill>
              </a:rPr>
              <a:t>Text mining begins with unstructured data: Word documents, PDFs, text excerpts, XML files, emails, reviews, and social media.</a:t>
            </a:r>
            <a:endParaRPr lang="en-US" dirty="0"/>
          </a:p>
          <a:p>
            <a:r>
              <a:rPr lang="en-US" dirty="0">
                <a:solidFill>
                  <a:srgbClr val="1D2830"/>
                </a:solidFill>
              </a:rPr>
              <a:t>Before mining, text must be cleaned, tokenized, represented, and converted into structured features.</a:t>
            </a:r>
            <a:endParaRPr lang="en-US" dirty="0"/>
          </a:p>
        </p:txBody>
      </p:sp>
      <p:sp>
        <p:nvSpPr>
          <p:cNvPr id="12" name="Text 9"/>
          <p:cNvSpPr/>
          <p:nvPr/>
        </p:nvSpPr>
        <p:spPr>
          <a:xfrm>
            <a:off x="530135" y="5038345"/>
            <a:ext cx="4800600" cy="1536192"/>
          </a:xfrm>
          <a:prstGeom prst="rect">
            <a:avLst/>
          </a:prstGeom>
          <a:noFill/>
          <a:ln/>
        </p:spPr>
        <p:txBody>
          <a:bodyPr wrap="square" lIns="254" tIns="254" rIns="254" bIns="254" rtlCol="0" anchor="ctr">
            <a:normAutofit/>
          </a:bodyPr>
          <a:lstStyle/>
          <a:p>
            <a:pPr marL="0" indent="0">
              <a:buNone/>
            </a:pPr>
            <a:r>
              <a:rPr lang="en-US" sz="1600" i="1" dirty="0">
                <a:solidFill>
                  <a:srgbClr val="5B6870"/>
                </a:solidFill>
              </a:rPr>
              <a:t>Key terminology to recognize: corpus/corpora, terms, concepts, tokenizing, stop words, stemming, term dictionary, word frequency, part-of-speech tagging, term-by-document matrix, occurrence matrix, SVD, latent semantic indexing.</a:t>
            </a:r>
            <a:endParaRPr lang="en-US" sz="16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hape 1"/>
          <p:cNvSpPr/>
          <p:nvPr/>
        </p:nvSpPr>
        <p:spPr>
          <a:xfrm>
            <a:off x="0" y="669472"/>
            <a:ext cx="12191695" cy="91440"/>
          </a:xfrm>
          <a:prstGeom prst="rect">
            <a:avLst/>
          </a:prstGeom>
          <a:solidFill>
            <a:srgbClr val="0E9AC7"/>
          </a:solidFill>
          <a:ln w="12700">
            <a:solidFill>
              <a:srgbClr val="333333">
                <a:alpha val="0"/>
              </a:srgbClr>
            </a:solidFill>
            <a:prstDash val="solid"/>
          </a:ln>
        </p:spPr>
        <p:txBody>
          <a:bodyPr/>
          <a:lstStyle/>
          <a:p>
            <a:endParaRPr lang="en-AE"/>
          </a:p>
        </p:txBody>
      </p:sp>
      <p:sp>
        <p:nvSpPr>
          <p:cNvPr id="4" name="Text 2"/>
          <p:cNvSpPr/>
          <p:nvPr/>
        </p:nvSpPr>
        <p:spPr>
          <a:xfrm>
            <a:off x="502920" y="1016944"/>
            <a:ext cx="11280866" cy="393192"/>
          </a:xfrm>
          <a:prstGeom prst="rect">
            <a:avLst/>
          </a:prstGeom>
          <a:noFill/>
          <a:ln/>
        </p:spPr>
        <p:txBody>
          <a:bodyPr wrap="square" lIns="0" tIns="0" rIns="0" bIns="0" rtlCol="0" anchor="ctr"/>
          <a:lstStyle/>
          <a:p>
            <a:pPr marL="0" indent="0">
              <a:buNone/>
            </a:pPr>
            <a:r>
              <a:rPr lang="en-US" sz="3200" b="1" dirty="0">
                <a:solidFill>
                  <a:srgbClr val="083B66"/>
                </a:solidFill>
                <a:latin typeface="Aptos Display" pitchFamily="34" charset="0"/>
                <a:ea typeface="Aptos Display" pitchFamily="34" charset="-122"/>
                <a:cs typeface="Aptos Display" pitchFamily="34" charset="-120"/>
              </a:rPr>
              <a:t>NLP Understanding: Why Sentiment Analysis Is Hard</a:t>
            </a:r>
            <a:endParaRPr lang="en-US" sz="3200" dirty="0"/>
          </a:p>
        </p:txBody>
      </p:sp>
      <p:sp>
        <p:nvSpPr>
          <p:cNvPr id="5" name="Text 3"/>
          <p:cNvSpPr/>
          <p:nvPr/>
        </p:nvSpPr>
        <p:spPr>
          <a:xfrm>
            <a:off x="530352" y="1501576"/>
            <a:ext cx="8869680" cy="256032"/>
          </a:xfrm>
          <a:prstGeom prst="rect">
            <a:avLst/>
          </a:prstGeom>
          <a:noFill/>
          <a:ln/>
        </p:spPr>
        <p:txBody>
          <a:bodyPr wrap="square" lIns="0" tIns="0" rIns="0" bIns="0" rtlCol="0" anchor="ctr"/>
          <a:lstStyle/>
          <a:p>
            <a:pPr marL="0" indent="0">
              <a:buNone/>
            </a:pPr>
            <a:r>
              <a:rPr lang="en-US" b="1" dirty="0">
                <a:solidFill>
                  <a:srgbClr val="0D7E88"/>
                </a:solidFill>
              </a:rPr>
              <a:t>Sentiment depends on meaning, context, ambiguity, and imperfect human language</a:t>
            </a:r>
            <a:endParaRPr lang="en-US" dirty="0"/>
          </a:p>
        </p:txBody>
      </p:sp>
      <p:sp>
        <p:nvSpPr>
          <p:cNvPr id="6" name="Shape 4"/>
          <p:cNvSpPr/>
          <p:nvPr/>
        </p:nvSpPr>
        <p:spPr>
          <a:xfrm>
            <a:off x="502920" y="1830760"/>
            <a:ext cx="1874520" cy="0"/>
          </a:xfrm>
          <a:prstGeom prst="line">
            <a:avLst/>
          </a:prstGeom>
          <a:noFill/>
          <a:ln w="25400">
            <a:solidFill>
              <a:srgbClr val="0E9AC7"/>
            </a:solidFill>
            <a:prstDash val="solid"/>
          </a:ln>
        </p:spPr>
        <p:txBody>
          <a:bodyPr/>
          <a:lstStyle/>
          <a:p>
            <a:endParaRPr lang="en-AE"/>
          </a:p>
        </p:txBody>
      </p:sp>
      <p:sp>
        <p:nvSpPr>
          <p:cNvPr id="7" name="Text 5"/>
          <p:cNvSpPr/>
          <p:nvPr/>
        </p:nvSpPr>
        <p:spPr>
          <a:xfrm>
            <a:off x="566928" y="2086792"/>
            <a:ext cx="4114800" cy="228600"/>
          </a:xfrm>
          <a:prstGeom prst="rect">
            <a:avLst/>
          </a:prstGeom>
          <a:noFill/>
          <a:ln/>
        </p:spPr>
        <p:txBody>
          <a:bodyPr wrap="square" lIns="0" tIns="0" rIns="0" bIns="0" rtlCol="0" anchor="ctr"/>
          <a:lstStyle/>
          <a:p>
            <a:pPr marL="0" indent="0">
              <a:buNone/>
            </a:pPr>
            <a:r>
              <a:rPr lang="en-US" sz="2000" b="1" dirty="0">
                <a:solidFill>
                  <a:srgbClr val="0E9AC7"/>
                </a:solidFill>
              </a:rPr>
              <a:t>What “understanding” means in NLP</a:t>
            </a:r>
            <a:endParaRPr lang="en-US" sz="2000" dirty="0"/>
          </a:p>
        </p:txBody>
      </p:sp>
      <p:sp>
        <p:nvSpPr>
          <p:cNvPr id="8" name="Text 6"/>
          <p:cNvSpPr/>
          <p:nvPr/>
        </p:nvSpPr>
        <p:spPr>
          <a:xfrm>
            <a:off x="141514" y="2425119"/>
            <a:ext cx="5897462" cy="1259693"/>
          </a:xfrm>
          <a:prstGeom prst="rect">
            <a:avLst/>
          </a:prstGeom>
          <a:noFill/>
          <a:ln/>
        </p:spPr>
        <p:txBody>
          <a:bodyPr wrap="square" lIns="508" tIns="508" rIns="508" bIns="508" rtlCol="0" anchor="t">
            <a:noAutofit/>
          </a:bodyPr>
          <a:lstStyle/>
          <a:p>
            <a:r>
              <a:rPr lang="en-US" sz="2000" dirty="0">
                <a:solidFill>
                  <a:srgbClr val="1D2830"/>
                </a:solidFill>
              </a:rPr>
              <a:t>Human language is vague and context driven.</a:t>
            </a:r>
            <a:endParaRPr lang="en-US" sz="2000" dirty="0"/>
          </a:p>
          <a:p>
            <a:r>
              <a:rPr lang="en-US" sz="2000" dirty="0">
                <a:solidFill>
                  <a:srgbClr val="1D2830"/>
                </a:solidFill>
              </a:rPr>
              <a:t>True understanding requires extensive topic knowledge.</a:t>
            </a:r>
            <a:endParaRPr lang="en-US" sz="2000" dirty="0"/>
          </a:p>
          <a:p>
            <a:r>
              <a:rPr lang="en-US" sz="2000" dirty="0">
                <a:solidFill>
                  <a:srgbClr val="1D2830"/>
                </a:solidFill>
              </a:rPr>
              <a:t>NLP moves text mining beyond simple bag-of-words toward syntax- and semantics-based analysis.</a:t>
            </a:r>
            <a:endParaRPr lang="en-US" sz="2000" dirty="0"/>
          </a:p>
        </p:txBody>
      </p:sp>
      <p:sp>
        <p:nvSpPr>
          <p:cNvPr id="9" name="Text 7"/>
          <p:cNvSpPr/>
          <p:nvPr/>
        </p:nvSpPr>
        <p:spPr>
          <a:xfrm>
            <a:off x="566928" y="3723568"/>
            <a:ext cx="2194560" cy="228600"/>
          </a:xfrm>
          <a:prstGeom prst="rect">
            <a:avLst/>
          </a:prstGeom>
          <a:noFill/>
          <a:ln/>
        </p:spPr>
        <p:txBody>
          <a:bodyPr wrap="square" lIns="0" tIns="0" rIns="0" bIns="0" rtlCol="0" anchor="ctr"/>
          <a:lstStyle/>
          <a:p>
            <a:pPr marL="0" indent="0">
              <a:buNone/>
            </a:pPr>
            <a:r>
              <a:rPr lang="en-US" sz="2000" b="1" dirty="0">
                <a:solidFill>
                  <a:srgbClr val="0E9AC7"/>
                </a:solidFill>
              </a:rPr>
              <a:t>NLP challenge list</a:t>
            </a:r>
            <a:endParaRPr lang="en-US" sz="2000" dirty="0"/>
          </a:p>
        </p:txBody>
      </p:sp>
      <p:sp>
        <p:nvSpPr>
          <p:cNvPr id="10" name="Text 8"/>
          <p:cNvSpPr/>
          <p:nvPr/>
        </p:nvSpPr>
        <p:spPr>
          <a:xfrm>
            <a:off x="312638" y="4081707"/>
            <a:ext cx="2757133" cy="2549434"/>
          </a:xfrm>
          <a:prstGeom prst="rect">
            <a:avLst/>
          </a:prstGeom>
          <a:noFill/>
          <a:ln/>
        </p:spPr>
        <p:txBody>
          <a:bodyPr wrap="square" lIns="508" tIns="508" rIns="508" bIns="508" rtlCol="0" anchor="t">
            <a:noAutofit/>
          </a:bodyPr>
          <a:lstStyle/>
          <a:p>
            <a:r>
              <a:rPr lang="en-US" dirty="0">
                <a:solidFill>
                  <a:srgbClr val="1D2830"/>
                </a:solidFill>
              </a:rPr>
              <a:t>Part-of-speech tagging</a:t>
            </a:r>
            <a:endParaRPr lang="en-US" dirty="0"/>
          </a:p>
          <a:p>
            <a:r>
              <a:rPr lang="en-US" dirty="0">
                <a:solidFill>
                  <a:srgbClr val="1D2830"/>
                </a:solidFill>
              </a:rPr>
              <a:t>Text segmentation</a:t>
            </a:r>
            <a:endParaRPr lang="en-US" dirty="0"/>
          </a:p>
          <a:p>
            <a:r>
              <a:rPr lang="en-US" dirty="0">
                <a:solidFill>
                  <a:srgbClr val="1D2830"/>
                </a:solidFill>
              </a:rPr>
              <a:t>Word-sense disambiguation</a:t>
            </a:r>
            <a:endParaRPr lang="en-US" dirty="0"/>
          </a:p>
          <a:p>
            <a:r>
              <a:rPr lang="en-US" dirty="0">
                <a:solidFill>
                  <a:srgbClr val="1D2830"/>
                </a:solidFill>
              </a:rPr>
              <a:t>Syntax ambiguity</a:t>
            </a:r>
            <a:endParaRPr lang="en-US" dirty="0"/>
          </a:p>
          <a:p>
            <a:r>
              <a:rPr lang="en-US" dirty="0">
                <a:solidFill>
                  <a:srgbClr val="1D2830"/>
                </a:solidFill>
              </a:rPr>
              <a:t>Imperfect or irregular input</a:t>
            </a:r>
            <a:endParaRPr lang="en-US" dirty="0"/>
          </a:p>
          <a:p>
            <a:r>
              <a:rPr lang="en-US" dirty="0">
                <a:solidFill>
                  <a:srgbClr val="1D2830"/>
                </a:solidFill>
              </a:rPr>
              <a:t>Speech acts</a:t>
            </a:r>
            <a:endParaRPr lang="en-US" dirty="0"/>
          </a:p>
        </p:txBody>
      </p:sp>
      <p:sp>
        <p:nvSpPr>
          <p:cNvPr id="11" name="Text 9"/>
          <p:cNvSpPr/>
          <p:nvPr/>
        </p:nvSpPr>
        <p:spPr>
          <a:xfrm>
            <a:off x="3429000" y="3723568"/>
            <a:ext cx="2377440" cy="228600"/>
          </a:xfrm>
          <a:prstGeom prst="rect">
            <a:avLst/>
          </a:prstGeom>
          <a:noFill/>
          <a:ln/>
        </p:spPr>
        <p:txBody>
          <a:bodyPr wrap="square" lIns="0" tIns="0" rIns="0" bIns="0" rtlCol="0" anchor="ctr"/>
          <a:lstStyle/>
          <a:p>
            <a:pPr marL="0" indent="0">
              <a:buNone/>
            </a:pPr>
            <a:r>
              <a:rPr lang="en-US" sz="2000" b="1" dirty="0">
                <a:solidFill>
                  <a:srgbClr val="0E9AC7"/>
                </a:solidFill>
              </a:rPr>
              <a:t>Task categories</a:t>
            </a:r>
            <a:endParaRPr lang="en-US" sz="2000" dirty="0"/>
          </a:p>
        </p:txBody>
      </p:sp>
      <p:sp>
        <p:nvSpPr>
          <p:cNvPr id="12" name="Text 10"/>
          <p:cNvSpPr/>
          <p:nvPr/>
        </p:nvSpPr>
        <p:spPr>
          <a:xfrm>
            <a:off x="3429000" y="4037293"/>
            <a:ext cx="2542032" cy="2189336"/>
          </a:xfrm>
          <a:prstGeom prst="rect">
            <a:avLst/>
          </a:prstGeom>
          <a:noFill/>
          <a:ln/>
        </p:spPr>
        <p:txBody>
          <a:bodyPr wrap="square" lIns="508" tIns="508" rIns="508" bIns="508" rtlCol="0" anchor="t">
            <a:normAutofit lnSpcReduction="10000"/>
          </a:bodyPr>
          <a:lstStyle/>
          <a:p>
            <a:r>
              <a:rPr lang="en-US" dirty="0">
                <a:solidFill>
                  <a:srgbClr val="1D2830"/>
                </a:solidFill>
              </a:rPr>
              <a:t>Question answering</a:t>
            </a:r>
            <a:endParaRPr lang="en-US" dirty="0"/>
          </a:p>
          <a:p>
            <a:r>
              <a:rPr lang="en-US" dirty="0">
                <a:solidFill>
                  <a:srgbClr val="1D2830"/>
                </a:solidFill>
              </a:rPr>
              <a:t>Automatic summarization</a:t>
            </a:r>
            <a:endParaRPr lang="en-US" dirty="0"/>
          </a:p>
          <a:p>
            <a:r>
              <a:rPr lang="en-US" dirty="0">
                <a:solidFill>
                  <a:srgbClr val="1D2830"/>
                </a:solidFill>
              </a:rPr>
              <a:t>Natural language generation and understanding</a:t>
            </a:r>
            <a:endParaRPr lang="en-US" dirty="0"/>
          </a:p>
          <a:p>
            <a:r>
              <a:rPr lang="en-US" dirty="0">
                <a:solidFill>
                  <a:srgbClr val="1D2830"/>
                </a:solidFill>
              </a:rPr>
              <a:t>Machine translation</a:t>
            </a:r>
            <a:endParaRPr lang="en-US" dirty="0"/>
          </a:p>
          <a:p>
            <a:r>
              <a:rPr lang="en-US" dirty="0">
                <a:solidFill>
                  <a:srgbClr val="1D2830"/>
                </a:solidFill>
              </a:rPr>
              <a:t>Speech recognition</a:t>
            </a:r>
            <a:endParaRPr lang="en-US" dirty="0"/>
          </a:p>
          <a:p>
            <a:r>
              <a:rPr lang="en-US" dirty="0">
                <a:solidFill>
                  <a:srgbClr val="1D2830"/>
                </a:solidFill>
              </a:rPr>
              <a:t>Text proofing and OCR</a:t>
            </a:r>
            <a:endParaRPr lang="en-US" dirty="0"/>
          </a:p>
        </p:txBody>
      </p:sp>
      <p:pic>
        <p:nvPicPr>
          <p:cNvPr id="13" name="Image 0" descr="/mnt/data/a_clean_vector_infographic_concept_illustration.png"/>
          <p:cNvPicPr>
            <a:picLocks noChangeAspect="1"/>
          </p:cNvPicPr>
          <p:nvPr/>
        </p:nvPicPr>
        <p:blipFill>
          <a:blip r:embed="rId3"/>
          <a:stretch>
            <a:fillRect/>
          </a:stretch>
        </p:blipFill>
        <p:spPr>
          <a:xfrm>
            <a:off x="6153025" y="2306247"/>
            <a:ext cx="5967347" cy="3359767"/>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2"/>
          <p:cNvSpPr/>
          <p:nvPr/>
        </p:nvSpPr>
        <p:spPr>
          <a:xfrm>
            <a:off x="350519" y="823178"/>
            <a:ext cx="11743510" cy="393192"/>
          </a:xfrm>
          <a:prstGeom prst="rect">
            <a:avLst/>
          </a:prstGeom>
          <a:noFill/>
          <a:ln/>
        </p:spPr>
        <p:txBody>
          <a:bodyPr wrap="square" lIns="0" tIns="0" rIns="0" bIns="0" rtlCol="0" anchor="ctr"/>
          <a:lstStyle/>
          <a:p>
            <a:pPr marL="0" indent="0">
              <a:buNone/>
            </a:pPr>
            <a:r>
              <a:rPr lang="en-US" sz="3000" b="1" dirty="0">
                <a:solidFill>
                  <a:srgbClr val="083B66"/>
                </a:solidFill>
                <a:latin typeface="Aptos Display" pitchFamily="34" charset="0"/>
                <a:ea typeface="Aptos Display" pitchFamily="34" charset="-122"/>
                <a:cs typeface="Aptos Display" pitchFamily="34" charset="-120"/>
              </a:rPr>
              <a:t>Sentiment Analysis Using Data Mining: From Text to Managerial Action</a:t>
            </a:r>
            <a:endParaRPr lang="en-US" sz="3000" dirty="0"/>
          </a:p>
        </p:txBody>
      </p:sp>
      <p:sp>
        <p:nvSpPr>
          <p:cNvPr id="5" name="Text 3"/>
          <p:cNvSpPr/>
          <p:nvPr/>
        </p:nvSpPr>
        <p:spPr>
          <a:xfrm>
            <a:off x="228600" y="1303237"/>
            <a:ext cx="11865429" cy="416043"/>
          </a:xfrm>
          <a:prstGeom prst="rect">
            <a:avLst/>
          </a:prstGeom>
          <a:noFill/>
          <a:ln/>
        </p:spPr>
        <p:txBody>
          <a:bodyPr wrap="square" lIns="0" tIns="0" rIns="0" bIns="0" rtlCol="0" anchor="ctr"/>
          <a:lstStyle/>
          <a:p>
            <a:pPr marL="0" indent="0">
              <a:buNone/>
            </a:pPr>
            <a:r>
              <a:rPr lang="en-US" sz="2300" b="1" dirty="0">
                <a:solidFill>
                  <a:srgbClr val="0D7E88"/>
                </a:solidFill>
              </a:rPr>
              <a:t>NLP provides the language interpretation; data mining classifies opinions and detects patterns</a:t>
            </a:r>
            <a:endParaRPr lang="en-US" sz="2300" dirty="0"/>
          </a:p>
        </p:txBody>
      </p:sp>
      <p:sp>
        <p:nvSpPr>
          <p:cNvPr id="6" name="Shape 4"/>
          <p:cNvSpPr/>
          <p:nvPr/>
        </p:nvSpPr>
        <p:spPr>
          <a:xfrm>
            <a:off x="524692" y="1819874"/>
            <a:ext cx="1874520" cy="0"/>
          </a:xfrm>
          <a:prstGeom prst="line">
            <a:avLst/>
          </a:prstGeom>
          <a:noFill/>
          <a:ln w="25400">
            <a:solidFill>
              <a:srgbClr val="0E9AC7"/>
            </a:solidFill>
            <a:prstDash val="solid"/>
          </a:ln>
        </p:spPr>
        <p:txBody>
          <a:bodyPr/>
          <a:lstStyle/>
          <a:p>
            <a:endParaRPr lang="en-AE"/>
          </a:p>
        </p:txBody>
      </p:sp>
      <p:pic>
        <p:nvPicPr>
          <p:cNvPr id="7" name="Image 0" descr="/mnt/data/wide_clean_infographic_dashboard_style_scene_on_a.png"/>
          <p:cNvPicPr>
            <a:picLocks noChangeAspect="1"/>
          </p:cNvPicPr>
          <p:nvPr/>
        </p:nvPicPr>
        <p:blipFill>
          <a:blip r:embed="rId3"/>
          <a:stretch>
            <a:fillRect/>
          </a:stretch>
        </p:blipFill>
        <p:spPr>
          <a:xfrm>
            <a:off x="552124" y="2139914"/>
            <a:ext cx="5157216" cy="2898648"/>
          </a:xfrm>
          <a:prstGeom prst="rect">
            <a:avLst/>
          </a:prstGeom>
        </p:spPr>
      </p:pic>
      <p:sp>
        <p:nvSpPr>
          <p:cNvPr id="8" name="Text 5"/>
          <p:cNvSpPr/>
          <p:nvPr/>
        </p:nvSpPr>
        <p:spPr>
          <a:xfrm>
            <a:off x="6011092" y="2030186"/>
            <a:ext cx="5696494" cy="347462"/>
          </a:xfrm>
          <a:prstGeom prst="rect">
            <a:avLst/>
          </a:prstGeom>
          <a:noFill/>
          <a:ln/>
        </p:spPr>
        <p:txBody>
          <a:bodyPr wrap="square" lIns="0" tIns="0" rIns="0" bIns="0" rtlCol="0" anchor="ctr"/>
          <a:lstStyle/>
          <a:p>
            <a:pPr marL="0" indent="0">
              <a:buNone/>
            </a:pPr>
            <a:r>
              <a:rPr lang="en-US" sz="2000" b="1" dirty="0">
                <a:solidFill>
                  <a:srgbClr val="0E9AC7"/>
                </a:solidFill>
              </a:rPr>
              <a:t>Sentiment analysis definition and process</a:t>
            </a:r>
            <a:endParaRPr lang="en-US" sz="2000" dirty="0"/>
          </a:p>
        </p:txBody>
      </p:sp>
      <p:sp>
        <p:nvSpPr>
          <p:cNvPr id="9" name="Text 6"/>
          <p:cNvSpPr/>
          <p:nvPr/>
        </p:nvSpPr>
        <p:spPr>
          <a:xfrm>
            <a:off x="5851071" y="2496520"/>
            <a:ext cx="6242957" cy="1536192"/>
          </a:xfrm>
          <a:prstGeom prst="rect">
            <a:avLst/>
          </a:prstGeom>
          <a:noFill/>
          <a:ln/>
        </p:spPr>
        <p:txBody>
          <a:bodyPr wrap="square" lIns="508" tIns="508" rIns="508" bIns="508" rtlCol="0" anchor="t">
            <a:normAutofit lnSpcReduction="10000"/>
          </a:bodyPr>
          <a:lstStyle/>
          <a:p>
            <a:r>
              <a:rPr lang="en-US" dirty="0">
                <a:solidFill>
                  <a:srgbClr val="1D2830"/>
                </a:solidFill>
              </a:rPr>
              <a:t>Definition: sentiment means belief, view, opinion, or conviction.</a:t>
            </a:r>
            <a:endParaRPr lang="en-US" dirty="0"/>
          </a:p>
          <a:p>
            <a:r>
              <a:rPr lang="en-US" dirty="0">
                <a:solidFill>
                  <a:srgbClr val="1D2830"/>
                </a:solidFill>
              </a:rPr>
              <a:t>Main question: What do people feel about a certain topic?</a:t>
            </a:r>
            <a:endParaRPr lang="en-US" dirty="0"/>
          </a:p>
          <a:p>
            <a:r>
              <a:rPr lang="en-US" dirty="0">
                <a:solidFill>
                  <a:srgbClr val="1D2830"/>
                </a:solidFill>
              </a:rPr>
              <a:t>Process: collect text → clean it → transform it into features or embeddings → model sentiment → report dashboards/alerts.</a:t>
            </a:r>
            <a:endParaRPr lang="en-US" dirty="0"/>
          </a:p>
          <a:p>
            <a:r>
              <a:rPr lang="en-US" dirty="0">
                <a:solidFill>
                  <a:srgbClr val="1D2830"/>
                </a:solidFill>
              </a:rPr>
              <a:t>Typical model output: positive, negative, neutral, or a sentiment score.</a:t>
            </a:r>
            <a:endParaRPr lang="en-US" dirty="0"/>
          </a:p>
        </p:txBody>
      </p:sp>
      <p:sp>
        <p:nvSpPr>
          <p:cNvPr id="10" name="Text 7"/>
          <p:cNvSpPr/>
          <p:nvPr/>
        </p:nvSpPr>
        <p:spPr>
          <a:xfrm>
            <a:off x="6011092" y="4224746"/>
            <a:ext cx="3749040" cy="228600"/>
          </a:xfrm>
          <a:prstGeom prst="rect">
            <a:avLst/>
          </a:prstGeom>
          <a:noFill/>
          <a:ln/>
        </p:spPr>
        <p:txBody>
          <a:bodyPr wrap="square" lIns="0" tIns="0" rIns="0" bIns="0" rtlCol="0" anchor="ctr"/>
          <a:lstStyle/>
          <a:p>
            <a:pPr marL="0" indent="0">
              <a:buNone/>
            </a:pPr>
            <a:r>
              <a:rPr lang="en-US" sz="2000" b="1" dirty="0">
                <a:solidFill>
                  <a:srgbClr val="0E9AC7"/>
                </a:solidFill>
              </a:rPr>
              <a:t>Applications you must know</a:t>
            </a:r>
            <a:endParaRPr lang="en-US" sz="2000" dirty="0"/>
          </a:p>
        </p:txBody>
      </p:sp>
      <p:sp>
        <p:nvSpPr>
          <p:cNvPr id="11" name="Text 8"/>
          <p:cNvSpPr/>
          <p:nvPr/>
        </p:nvSpPr>
        <p:spPr>
          <a:xfrm>
            <a:off x="6011091" y="4572218"/>
            <a:ext cx="6137365" cy="1257082"/>
          </a:xfrm>
          <a:prstGeom prst="rect">
            <a:avLst/>
          </a:prstGeom>
          <a:noFill/>
          <a:ln/>
        </p:spPr>
        <p:txBody>
          <a:bodyPr wrap="square" lIns="508" tIns="508" rIns="508" bIns="508" rtlCol="0" anchor="t">
            <a:normAutofit fontScale="92500"/>
          </a:bodyPr>
          <a:lstStyle/>
          <a:p>
            <a:r>
              <a:rPr lang="en-US" sz="1600" dirty="0">
                <a:solidFill>
                  <a:srgbClr val="1D2830"/>
                </a:solidFill>
              </a:rPr>
              <a:t>Voice of the Customer (VOC), Voice of the Market (VOM), Voice of the Employee (VOE).</a:t>
            </a:r>
            <a:endParaRPr lang="en-US" sz="1600" dirty="0"/>
          </a:p>
          <a:p>
            <a:r>
              <a:rPr lang="en-US" sz="1600" dirty="0">
                <a:solidFill>
                  <a:srgbClr val="1D2830"/>
                </a:solidFill>
              </a:rPr>
              <a:t>Brand management, financial markets, politics, and government intelligence.</a:t>
            </a:r>
            <a:endParaRPr lang="en-US" sz="1600" dirty="0"/>
          </a:p>
          <a:p>
            <a:r>
              <a:rPr lang="en-US" sz="1600" dirty="0">
                <a:solidFill>
                  <a:srgbClr val="1D2830"/>
                </a:solidFill>
              </a:rPr>
              <a:t>Especially important in CRM because it captures customer and consumer opinions.</a:t>
            </a:r>
            <a:endParaRPr lang="en-US" sz="1600" dirty="0"/>
          </a:p>
        </p:txBody>
      </p:sp>
      <p:sp>
        <p:nvSpPr>
          <p:cNvPr id="12" name="Text 9"/>
          <p:cNvSpPr/>
          <p:nvPr/>
        </p:nvSpPr>
        <p:spPr>
          <a:xfrm>
            <a:off x="424107" y="5170931"/>
            <a:ext cx="4283963" cy="1387711"/>
          </a:xfrm>
          <a:prstGeom prst="rect">
            <a:avLst/>
          </a:prstGeom>
          <a:noFill/>
          <a:ln/>
        </p:spPr>
        <p:txBody>
          <a:bodyPr wrap="square" lIns="254" tIns="254" rIns="254" bIns="254" rtlCol="0" anchor="ctr">
            <a:normAutofit/>
          </a:bodyPr>
          <a:lstStyle/>
          <a:p>
            <a:pPr marL="0" indent="0">
              <a:buNone/>
            </a:pPr>
            <a:r>
              <a:rPr lang="en-US" i="1" dirty="0">
                <a:solidFill>
                  <a:srgbClr val="5B6870"/>
                </a:solidFill>
              </a:rPr>
              <a:t>Managerial caution: fake or paid reviews, bots, model bias, sarcasm, mixed feelings, data privacy, and over-trusting dashboards can distort decisions.</a:t>
            </a:r>
            <a:endParaRPr lang="en-US" dirty="0"/>
          </a:p>
        </p:txBody>
      </p:sp>
      <p:sp>
        <p:nvSpPr>
          <p:cNvPr id="13" name="Text 10"/>
          <p:cNvSpPr/>
          <p:nvPr/>
        </p:nvSpPr>
        <p:spPr>
          <a:xfrm>
            <a:off x="6011092" y="5943817"/>
            <a:ext cx="5413248" cy="740011"/>
          </a:xfrm>
          <a:prstGeom prst="rect">
            <a:avLst/>
          </a:prstGeom>
          <a:noFill/>
          <a:ln/>
        </p:spPr>
        <p:txBody>
          <a:bodyPr wrap="square" lIns="254" tIns="254" rIns="254" bIns="254" rtlCol="0" anchor="ctr">
            <a:normAutofit/>
          </a:bodyPr>
          <a:lstStyle/>
          <a:p>
            <a:pPr marL="0" indent="0">
              <a:buNone/>
            </a:pPr>
            <a:r>
              <a:rPr lang="en-US" sz="1600" dirty="0">
                <a:solidFill>
                  <a:srgbClr val="5B6870"/>
                </a:solidFill>
              </a:rPr>
              <a:t>Check questions: difference between text mining and data mining; how sentiment analysis benefits CRM; main NLP challenges in text mining.</a:t>
            </a:r>
            <a:endParaRPr lang="en-US" sz="16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6217" y="910949"/>
            <a:ext cx="8153400" cy="590931"/>
          </a:xfrm>
        </p:spPr>
        <p:txBody>
          <a:bodyPr wrap="square">
            <a:spAutoFit/>
          </a:bodyPr>
          <a:lstStyle/>
          <a:p>
            <a:r>
              <a:rPr lang="en-US" sz="3600" dirty="0"/>
              <a:t>Text Mining Applications </a:t>
            </a:r>
            <a:r>
              <a:rPr lang="en-US" sz="2800" dirty="0"/>
              <a:t>(1 of 2)</a:t>
            </a:r>
            <a:endParaRPr lang="en-US" sz="3600" dirty="0"/>
          </a:p>
        </p:txBody>
      </p:sp>
      <p:sp>
        <p:nvSpPr>
          <p:cNvPr id="3" name="Content Placeholder 2"/>
          <p:cNvSpPr>
            <a:spLocks noGrp="1"/>
          </p:cNvSpPr>
          <p:nvPr>
            <p:ph idx="13"/>
          </p:nvPr>
        </p:nvSpPr>
        <p:spPr>
          <a:xfrm>
            <a:off x="1826217" y="1624739"/>
            <a:ext cx="8153400" cy="3789242"/>
          </a:xfrm>
        </p:spPr>
        <p:txBody>
          <a:bodyPr>
            <a:spAutoFit/>
          </a:bodyPr>
          <a:lstStyle/>
          <a:p>
            <a:pPr marL="266700" indent="-266700"/>
            <a:r>
              <a:rPr lang="en-US" sz="2400" dirty="0"/>
              <a:t>Marketing applications</a:t>
            </a:r>
          </a:p>
          <a:p>
            <a:pPr marL="714375" lvl="1" indent="-266700"/>
            <a:r>
              <a:rPr lang="en-US" sz="2400" dirty="0"/>
              <a:t>Enables better </a:t>
            </a:r>
            <a:r>
              <a:rPr lang="en-US" sz="2400" spc="-300" dirty="0"/>
              <a:t>C R </a:t>
            </a:r>
            <a:r>
              <a:rPr lang="en-US" sz="2400" dirty="0"/>
              <a:t>M</a:t>
            </a:r>
          </a:p>
          <a:p>
            <a:pPr marL="266700" indent="-266700"/>
            <a:r>
              <a:rPr lang="en-US" sz="2400" dirty="0"/>
              <a:t>Security applications</a:t>
            </a:r>
          </a:p>
          <a:p>
            <a:pPr marL="714375" lvl="1" indent="-266700"/>
            <a:r>
              <a:rPr lang="en-US" sz="2400" spc="-300" dirty="0"/>
              <a:t>E C H E L O </a:t>
            </a:r>
            <a:r>
              <a:rPr lang="en-US" sz="2400" dirty="0"/>
              <a:t>N, </a:t>
            </a:r>
            <a:r>
              <a:rPr lang="en-US" sz="2400" spc="-300" dirty="0"/>
              <a:t>O A S I </a:t>
            </a:r>
            <a:r>
              <a:rPr lang="en-US" sz="2400" dirty="0"/>
              <a:t>S</a:t>
            </a:r>
          </a:p>
          <a:p>
            <a:pPr marL="714375" lvl="1" indent="-266700"/>
            <a:r>
              <a:rPr lang="en-US" sz="2400" dirty="0"/>
              <a:t>Deception detection (…example coming up)</a:t>
            </a:r>
          </a:p>
          <a:p>
            <a:pPr marL="266700" indent="-266700"/>
            <a:r>
              <a:rPr lang="en-US" sz="2400" dirty="0"/>
              <a:t>Medicine and biology</a:t>
            </a:r>
          </a:p>
          <a:p>
            <a:pPr marL="714375" lvl="1" indent="-266700"/>
            <a:r>
              <a:rPr lang="en-US" sz="2400" dirty="0"/>
              <a:t>Literature-based gene identification (…)</a:t>
            </a:r>
          </a:p>
          <a:p>
            <a:pPr marL="266700" indent="-266700"/>
            <a:r>
              <a:rPr lang="en-US" sz="2400" dirty="0"/>
              <a:t>Academic applications</a:t>
            </a:r>
          </a:p>
          <a:p>
            <a:pPr marL="714375" lvl="1" indent="-266700"/>
            <a:r>
              <a:rPr lang="en-US" sz="2400" dirty="0"/>
              <a:t>Research stream analysis</a:t>
            </a:r>
          </a:p>
        </p:txBody>
      </p:sp>
    </p:spTree>
    <p:extLst>
      <p:ext uri="{BB962C8B-B14F-4D97-AF65-F5344CB8AC3E}">
        <p14:creationId xmlns:p14="http://schemas.microsoft.com/office/powerpoint/2010/main" val="368138557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90786" y="667774"/>
            <a:ext cx="8153400" cy="590931"/>
          </a:xfrm>
        </p:spPr>
        <p:txBody>
          <a:bodyPr wrap="square">
            <a:spAutoFit/>
          </a:bodyPr>
          <a:lstStyle/>
          <a:p>
            <a:r>
              <a:rPr lang="en-US" sz="3600" dirty="0"/>
              <a:t>Text Mining Process </a:t>
            </a:r>
            <a:r>
              <a:rPr lang="en-US" sz="2800" dirty="0"/>
              <a:t>(1 of 7)</a:t>
            </a:r>
          </a:p>
        </p:txBody>
      </p:sp>
      <p:sp>
        <p:nvSpPr>
          <p:cNvPr id="3" name="Content Placeholder 2"/>
          <p:cNvSpPr>
            <a:spLocks noGrp="1"/>
          </p:cNvSpPr>
          <p:nvPr>
            <p:ph sz="quarter" idx="14"/>
          </p:nvPr>
        </p:nvSpPr>
        <p:spPr>
          <a:xfrm>
            <a:off x="1190786" y="1601413"/>
            <a:ext cx="8153400" cy="424732"/>
          </a:xfrm>
        </p:spPr>
        <p:txBody>
          <a:bodyPr>
            <a:spAutoFit/>
          </a:bodyPr>
          <a:lstStyle/>
          <a:p>
            <a:r>
              <a:rPr lang="en-US" sz="2400" dirty="0"/>
              <a:t>A Context Diagram for Text Mining Process</a:t>
            </a:r>
            <a:endParaRPr lang="en-IN" sz="2400" dirty="0"/>
          </a:p>
        </p:txBody>
      </p:sp>
      <p:pic>
        <p:nvPicPr>
          <p:cNvPr id="8194" name="Picture 2" descr="• A rectangle at the center has A 0 written at the bottom right corner and contains the following text: Extract knowledge from available data sources. &#10;• Several arrows from the bottom, left, and top lead to this rectangle. The arrows are labeled as follows:&#10;• Unstructured data (text)&#10;• Structured data (databases)&#10;• Software slash hardware limitations&#10;• Privacy issues&#10;• Linguistic limitations&#10;• Tools and techniques&#10;• Domain expertise&#10;• An arrow labeled Context-specific knowledge leads away from the central rectangle.&#10;"/>
          <p:cNvPicPr>
            <a:picLocks noChangeAspect="1" noChangeArrowheads="1"/>
          </p:cNvPicPr>
          <p:nvPr/>
        </p:nvPicPr>
        <p:blipFill rotWithShape="1">
          <a:blip r:embed="rId3">
            <a:extLst>
              <a:ext uri="{28A0092B-C50C-407E-A947-70E740481C1C}">
                <a14:useLocalDpi xmlns:a14="http://schemas.microsoft.com/office/drawing/2010/main" val="0"/>
              </a:ext>
            </a:extLst>
          </a:blip>
          <a:srcRect b="3741"/>
          <a:stretch/>
        </p:blipFill>
        <p:spPr bwMode="auto">
          <a:xfrm>
            <a:off x="1460022" y="2128262"/>
            <a:ext cx="7681606" cy="47297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94626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02597" y="1033354"/>
            <a:ext cx="8153400" cy="590931"/>
          </a:xfrm>
        </p:spPr>
        <p:txBody>
          <a:bodyPr wrap="square">
            <a:spAutoFit/>
          </a:bodyPr>
          <a:lstStyle/>
          <a:p>
            <a:r>
              <a:rPr lang="en-US" sz="3600" dirty="0"/>
              <a:t>Text Mining Process </a:t>
            </a:r>
            <a:r>
              <a:rPr lang="en-US" sz="2800" dirty="0"/>
              <a:t>(2 of 7)</a:t>
            </a:r>
          </a:p>
        </p:txBody>
      </p:sp>
      <p:sp>
        <p:nvSpPr>
          <p:cNvPr id="3" name="Content Placeholder 2"/>
          <p:cNvSpPr>
            <a:spLocks noGrp="1"/>
          </p:cNvSpPr>
          <p:nvPr>
            <p:ph sz="quarter" idx="14"/>
          </p:nvPr>
        </p:nvSpPr>
        <p:spPr>
          <a:xfrm>
            <a:off x="1402597" y="1976517"/>
            <a:ext cx="8153400" cy="424732"/>
          </a:xfrm>
        </p:spPr>
        <p:txBody>
          <a:bodyPr>
            <a:spAutoFit/>
          </a:bodyPr>
          <a:lstStyle/>
          <a:p>
            <a:pPr marL="0" indent="0">
              <a:buNone/>
            </a:pPr>
            <a:r>
              <a:rPr lang="en-US" sz="2400" b="1" dirty="0"/>
              <a:t>Figure 7.6</a:t>
            </a:r>
            <a:r>
              <a:rPr lang="en-US" sz="2400" dirty="0"/>
              <a:t> The Three-Step/Task Text Mining Process.</a:t>
            </a:r>
          </a:p>
        </p:txBody>
      </p:sp>
      <p:pic>
        <p:nvPicPr>
          <p:cNvPr id="9218" name="Picture 2" descr="The steps in order from left to right are:&#10;• The starting point is Text. &#10;• Below this, a text box reads: The inputs to the process include a variety of relevant unstructured and semi-unstructured data sources such as text, X M L, H T M L. &#10;• An arrow from the starting point leads to Task 1. &#10;• Task 1 is Establish the Corpus: Collect and organize the domain-specific unstructured data.  &#10;• Below Task 1, a text box reads: The output of Task 1 is a collection of documents in some digitized format for computer processing. &#10;• An arrow from Task 1 leads to Task 2. &#10;• Task 2 is Create the Term-Document Matrix: Introduce the structure to the corpus. &#10;• Below Task 2, a text box reads: The output of Task 2 is a flat file called term-document matrix where the cells are populated with the term frequencies. &#10;• A dotted arrow from Task 2 leads back to Task 1. This arrow is labeled as Feedback.&#10;• An arrow from Task 2 leads to Task 3.&#10;• Task 3 is Extract Knowledge: Discover novel patterns from the T-D matrix. &#10;• Below Task 3, a text box reads: The output of Task 3 is a number of problem-specific classification, association, clustering models, and visualizations. &#10;• A dotted arrow labeled Feedback from Task 3 leads back to Task 2. &#10;• An arrow from Task 3 leads to the final result, which is, Knowledge.&#10;"/>
          <p:cNvPicPr>
            <a:picLocks noChangeAspect="1" noChangeArrowheads="1"/>
          </p:cNvPicPr>
          <p:nvPr/>
        </p:nvPicPr>
        <p:blipFill rotWithShape="1">
          <a:blip r:embed="rId3">
            <a:extLst>
              <a:ext uri="{28A0092B-C50C-407E-A947-70E740481C1C}">
                <a14:useLocalDpi xmlns:a14="http://schemas.microsoft.com/office/drawing/2010/main" val="0"/>
              </a:ext>
            </a:extLst>
          </a:blip>
          <a:srcRect b="7334"/>
          <a:stretch/>
        </p:blipFill>
        <p:spPr bwMode="auto">
          <a:xfrm>
            <a:off x="907297" y="2753480"/>
            <a:ext cx="10390070" cy="28207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890980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36550" y="918487"/>
            <a:ext cx="8153400" cy="590931"/>
          </a:xfrm>
        </p:spPr>
        <p:txBody>
          <a:bodyPr wrap="square">
            <a:spAutoFit/>
          </a:bodyPr>
          <a:lstStyle/>
          <a:p>
            <a:r>
              <a:rPr lang="en-US" sz="3600" dirty="0"/>
              <a:t>Sentiment Analysis</a:t>
            </a:r>
          </a:p>
        </p:txBody>
      </p:sp>
      <p:sp>
        <p:nvSpPr>
          <p:cNvPr id="5" name="Content Placeholder 4"/>
          <p:cNvSpPr>
            <a:spLocks noGrp="1"/>
          </p:cNvSpPr>
          <p:nvPr>
            <p:ph idx="1"/>
          </p:nvPr>
        </p:nvSpPr>
        <p:spPr>
          <a:xfrm>
            <a:off x="1836550" y="1860878"/>
            <a:ext cx="8153400" cy="3136243"/>
          </a:xfrm>
        </p:spPr>
        <p:txBody>
          <a:bodyPr>
            <a:spAutoFit/>
          </a:bodyPr>
          <a:lstStyle/>
          <a:p>
            <a:pPr marL="266700" indent="-266700"/>
            <a:r>
              <a:rPr lang="en-US" sz="2400" dirty="0"/>
              <a:t>Sentiment </a:t>
            </a:r>
            <a:r>
              <a:rPr lang="en-US" sz="2400" dirty="0">
                <a:sym typeface="Wingdings" panose="05000000000000000000" pitchFamily="2" charset="2"/>
              </a:rPr>
              <a:t> belief, view, opinion, and conviction</a:t>
            </a:r>
          </a:p>
          <a:p>
            <a:pPr marL="266700" indent="-266700"/>
            <a:r>
              <a:rPr lang="en-US" sz="2400" dirty="0"/>
              <a:t>Sentiment analysis is trying to </a:t>
            </a:r>
            <a:r>
              <a:rPr lang="en-US" sz="2400" dirty="0">
                <a:solidFill>
                  <a:schemeClr val="bg2"/>
                </a:solidFill>
              </a:rPr>
              <a:t>answer</a:t>
            </a:r>
            <a:r>
              <a:rPr lang="en-US" sz="2400" dirty="0"/>
              <a:t> the question “What do people feel about a certain topic?”</a:t>
            </a:r>
          </a:p>
          <a:p>
            <a:pPr marL="266700" indent="-266700"/>
            <a:r>
              <a:rPr lang="en-US" sz="2400" dirty="0"/>
              <a:t>By analyzing data related to opinions of many using a variety of automated tools</a:t>
            </a:r>
          </a:p>
          <a:p>
            <a:pPr marL="266700" indent="-266700"/>
            <a:r>
              <a:rPr lang="en-US" sz="2400" dirty="0"/>
              <a:t>Used in variety of domains, but it application in </a:t>
            </a:r>
            <a:r>
              <a:rPr lang="en-US" sz="2400" spc="-300" dirty="0"/>
              <a:t>C R </a:t>
            </a:r>
            <a:r>
              <a:rPr lang="en-US" sz="2400" dirty="0"/>
              <a:t>M are especially noteworthy (which related to customers/consumers’ opinions)</a:t>
            </a:r>
            <a:endParaRPr lang="en-IN" sz="2400" dirty="0"/>
          </a:p>
        </p:txBody>
      </p:sp>
    </p:spTree>
    <p:extLst>
      <p:ext uri="{BB962C8B-B14F-4D97-AF65-F5344CB8AC3E}">
        <p14:creationId xmlns:p14="http://schemas.microsoft.com/office/powerpoint/2010/main" val="8850256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88210" y="792128"/>
            <a:ext cx="8153400" cy="590931"/>
          </a:xfrm>
        </p:spPr>
        <p:txBody>
          <a:bodyPr wrap="square">
            <a:spAutoFit/>
          </a:bodyPr>
          <a:lstStyle/>
          <a:p>
            <a:r>
              <a:rPr lang="en-US" sz="3600" dirty="0"/>
              <a:t>Sentiment Analysis Applications</a:t>
            </a:r>
          </a:p>
        </p:txBody>
      </p:sp>
      <p:sp>
        <p:nvSpPr>
          <p:cNvPr id="5" name="Content Placeholder 4"/>
          <p:cNvSpPr>
            <a:spLocks noGrp="1"/>
          </p:cNvSpPr>
          <p:nvPr>
            <p:ph idx="1"/>
          </p:nvPr>
        </p:nvSpPr>
        <p:spPr>
          <a:xfrm>
            <a:off x="1888210" y="1734518"/>
            <a:ext cx="8153400" cy="3649204"/>
          </a:xfrm>
        </p:spPr>
        <p:txBody>
          <a:bodyPr>
            <a:spAutoFit/>
          </a:bodyPr>
          <a:lstStyle/>
          <a:p>
            <a:pPr marL="266700" indent="-266700"/>
            <a:r>
              <a:rPr lang="en-US" sz="2400" dirty="0"/>
              <a:t>Voice of the customer (</a:t>
            </a:r>
            <a:r>
              <a:rPr lang="en-US" sz="2400" spc="-300" dirty="0"/>
              <a:t>V O </a:t>
            </a:r>
            <a:r>
              <a:rPr lang="en-US" sz="2400" dirty="0"/>
              <a:t>C)</a:t>
            </a:r>
          </a:p>
          <a:p>
            <a:pPr marL="266700" indent="-266700"/>
            <a:r>
              <a:rPr lang="en-US" sz="2400" dirty="0"/>
              <a:t>Voice of the Market (</a:t>
            </a:r>
            <a:r>
              <a:rPr lang="en-US" sz="2400" spc="-300" dirty="0"/>
              <a:t>V O </a:t>
            </a:r>
            <a:r>
              <a:rPr lang="en-US" sz="2400" dirty="0"/>
              <a:t>M)</a:t>
            </a:r>
          </a:p>
          <a:p>
            <a:pPr marL="266700" indent="-266700"/>
            <a:r>
              <a:rPr lang="en-US" sz="2400" dirty="0"/>
              <a:t>Voice of the Employee (</a:t>
            </a:r>
            <a:r>
              <a:rPr lang="en-US" sz="2400" spc="-300" dirty="0"/>
              <a:t>V O </a:t>
            </a:r>
            <a:r>
              <a:rPr lang="en-US" sz="2400" dirty="0"/>
              <a:t>E)</a:t>
            </a:r>
          </a:p>
          <a:p>
            <a:pPr marL="266700" indent="-266700"/>
            <a:r>
              <a:rPr lang="en-US" sz="2400" dirty="0"/>
              <a:t>Brand Management</a:t>
            </a:r>
          </a:p>
          <a:p>
            <a:pPr marL="266700" indent="-266700"/>
            <a:r>
              <a:rPr lang="en-US" sz="2400" dirty="0"/>
              <a:t>Financial Markets</a:t>
            </a:r>
          </a:p>
          <a:p>
            <a:pPr marL="266700" indent="-266700"/>
            <a:r>
              <a:rPr lang="en-US" sz="2400" dirty="0"/>
              <a:t>Politics</a:t>
            </a:r>
          </a:p>
          <a:p>
            <a:pPr marL="266700" indent="-266700"/>
            <a:r>
              <a:rPr lang="en-US" sz="2400" dirty="0"/>
              <a:t>Government Intelligence</a:t>
            </a:r>
          </a:p>
          <a:p>
            <a:pPr marL="266700" indent="-266700"/>
            <a:r>
              <a:rPr lang="en-US" sz="2400" dirty="0"/>
              <a:t>… others</a:t>
            </a:r>
          </a:p>
        </p:txBody>
      </p:sp>
    </p:spTree>
    <p:extLst>
      <p:ext uri="{BB962C8B-B14F-4D97-AF65-F5344CB8AC3E}">
        <p14:creationId xmlns:p14="http://schemas.microsoft.com/office/powerpoint/2010/main" val="43052050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10719" y="750800"/>
            <a:ext cx="8153400" cy="590931"/>
          </a:xfrm>
        </p:spPr>
        <p:txBody>
          <a:bodyPr wrap="square">
            <a:spAutoFit/>
          </a:bodyPr>
          <a:lstStyle/>
          <a:p>
            <a:r>
              <a:rPr lang="en-US" sz="3600" dirty="0"/>
              <a:t>Sentiment Analysis Process </a:t>
            </a:r>
            <a:r>
              <a:rPr lang="en-US" sz="2800" dirty="0"/>
              <a:t>(1 of 3)</a:t>
            </a:r>
          </a:p>
        </p:txBody>
      </p:sp>
      <p:pic>
        <p:nvPicPr>
          <p:cNvPr id="14338" name="Picture 2" descr="The steps are arranged in order from top to bottom. Arrows lead from one step to the next and show the following:&#10;• Textual data as a statement leads to Step 1. &#10;• Step 1 is to calculate the O S polarity. &#10;• This leads to the question: Is there a sentiment?&#10;o If the answer is No, an arrow leads back to the beginning, which is, Textual Data.&#10;o If the answer is Yes, an arrow leads to Step 2. &#10;o If the answer is Yes, an arrow leads to another step: Record the polarity, strength, and the target of the sentiment. &#10;• Step 2 is to calculate the N P polarity of the sentiment. &#10;o An arrow from Step 2 leads to Step 3. &#10;o An arrow from Step 2 also leads to Record the polarity, strength, and the target of the sentiment.&#10;• Step 3 is to identify the target for the sentiment. &#10;o An arrow from Step 3 leads back to the beginning, which is, Textual Data. &#10;o An arrow from Step 3 leads to Record the polarity, strength, and the target of the sentiment. &#10;• Arrows from the step of recording the polarity, strength, and the target of the sentiment lead to Step 4. &#10;• Step 4 is to tabulate and aggregate the sentiment analysis results. &#10;"/>
          <p:cNvPicPr>
            <a:picLocks noChangeAspect="1" noChangeArrowheads="1"/>
          </p:cNvPicPr>
          <p:nvPr/>
        </p:nvPicPr>
        <p:blipFill rotWithShape="1">
          <a:blip r:embed="rId3">
            <a:extLst>
              <a:ext uri="{28A0092B-C50C-407E-A947-70E740481C1C}">
                <a14:useLocalDpi xmlns:a14="http://schemas.microsoft.com/office/drawing/2010/main" val="0"/>
              </a:ext>
            </a:extLst>
          </a:blip>
          <a:srcRect b="2604"/>
          <a:stretch/>
        </p:blipFill>
        <p:spPr bwMode="auto">
          <a:xfrm>
            <a:off x="4153869" y="1609481"/>
            <a:ext cx="3525134" cy="53922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300353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6217" y="854122"/>
            <a:ext cx="8153400" cy="590931"/>
          </a:xfrm>
        </p:spPr>
        <p:txBody>
          <a:bodyPr wrap="square">
            <a:spAutoFit/>
          </a:bodyPr>
          <a:lstStyle/>
          <a:p>
            <a:r>
              <a:rPr lang="en-US" sz="3600" dirty="0"/>
              <a:t>Web Mining Overview</a:t>
            </a:r>
          </a:p>
        </p:txBody>
      </p:sp>
      <p:sp>
        <p:nvSpPr>
          <p:cNvPr id="4" name="Content Placeholder 4"/>
          <p:cNvSpPr>
            <a:spLocks noGrp="1"/>
          </p:cNvSpPr>
          <p:nvPr>
            <p:ph idx="1"/>
          </p:nvPr>
        </p:nvSpPr>
        <p:spPr>
          <a:xfrm>
            <a:off x="1826217" y="1796511"/>
            <a:ext cx="8153400" cy="3789242"/>
          </a:xfrm>
        </p:spPr>
        <p:txBody>
          <a:bodyPr>
            <a:spAutoFit/>
          </a:bodyPr>
          <a:lstStyle/>
          <a:p>
            <a:pPr marL="285750" indent="-285750"/>
            <a:r>
              <a:rPr lang="en-US" sz="2400" dirty="0"/>
              <a:t>Web is the largest repository of data</a:t>
            </a:r>
          </a:p>
          <a:p>
            <a:pPr marL="285750" indent="-285750"/>
            <a:r>
              <a:rPr lang="en-US" sz="2400" dirty="0"/>
              <a:t>Data is in </a:t>
            </a:r>
            <a:r>
              <a:rPr lang="en-US" sz="2400" spc="-300" dirty="0"/>
              <a:t>H T M </a:t>
            </a:r>
            <a:r>
              <a:rPr lang="en-US" sz="2400" dirty="0"/>
              <a:t>L, </a:t>
            </a:r>
            <a:r>
              <a:rPr lang="en-US" sz="2400" spc="-300" dirty="0"/>
              <a:t>X M </a:t>
            </a:r>
            <a:r>
              <a:rPr lang="en-US" sz="2400" dirty="0"/>
              <a:t>L, text format</a:t>
            </a:r>
          </a:p>
          <a:p>
            <a:pPr marL="285750" indent="-285750"/>
            <a:r>
              <a:rPr lang="en-US" sz="2400" dirty="0"/>
              <a:t>Challenges (of processing Web data)</a:t>
            </a:r>
          </a:p>
          <a:p>
            <a:pPr marL="714375" lvl="1" indent="-266700"/>
            <a:r>
              <a:rPr lang="en-US" sz="2400" dirty="0"/>
              <a:t>The Web is too big for effective data mining</a:t>
            </a:r>
          </a:p>
          <a:p>
            <a:pPr marL="714375" lvl="1" indent="-266700"/>
            <a:r>
              <a:rPr lang="en-US" sz="2400" dirty="0"/>
              <a:t>The Web is too complex</a:t>
            </a:r>
          </a:p>
          <a:p>
            <a:pPr marL="714375" lvl="1" indent="-266700"/>
            <a:r>
              <a:rPr lang="en-US" sz="2400" dirty="0"/>
              <a:t>The Web is too dynamic</a:t>
            </a:r>
          </a:p>
          <a:p>
            <a:pPr marL="714375" lvl="1" indent="-266700"/>
            <a:r>
              <a:rPr lang="en-US" sz="2400" dirty="0"/>
              <a:t>The Web is not specific to a domain</a:t>
            </a:r>
          </a:p>
          <a:p>
            <a:pPr marL="714375" lvl="1" indent="-266700"/>
            <a:r>
              <a:rPr lang="en-US" sz="2400" dirty="0"/>
              <a:t>The Web has everything</a:t>
            </a:r>
          </a:p>
          <a:p>
            <a:pPr marL="285750" indent="-285750"/>
            <a:r>
              <a:rPr lang="en-US" sz="2400" dirty="0">
                <a:solidFill>
                  <a:schemeClr val="bg2"/>
                </a:solidFill>
              </a:rPr>
              <a:t>Opportunities and challenges are great!</a:t>
            </a:r>
          </a:p>
        </p:txBody>
      </p:sp>
    </p:spTree>
    <p:extLst>
      <p:ext uri="{BB962C8B-B14F-4D97-AF65-F5344CB8AC3E}">
        <p14:creationId xmlns:p14="http://schemas.microsoft.com/office/powerpoint/2010/main" val="356848567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62380" y="724969"/>
            <a:ext cx="8153400" cy="590931"/>
          </a:xfrm>
        </p:spPr>
        <p:txBody>
          <a:bodyPr wrap="square">
            <a:spAutoFit/>
          </a:bodyPr>
          <a:lstStyle/>
          <a:p>
            <a:r>
              <a:rPr lang="en-US" sz="3600" dirty="0"/>
              <a:t>Web Mining</a:t>
            </a:r>
          </a:p>
        </p:txBody>
      </p:sp>
      <p:sp>
        <p:nvSpPr>
          <p:cNvPr id="4" name="Content Placeholder 4"/>
          <p:cNvSpPr>
            <a:spLocks noGrp="1"/>
          </p:cNvSpPr>
          <p:nvPr>
            <p:ph idx="1"/>
          </p:nvPr>
        </p:nvSpPr>
        <p:spPr>
          <a:xfrm>
            <a:off x="1862379" y="1667358"/>
            <a:ext cx="9466881" cy="867930"/>
          </a:xfrm>
        </p:spPr>
        <p:txBody>
          <a:bodyPr wrap="square">
            <a:spAutoFit/>
          </a:bodyPr>
          <a:lstStyle/>
          <a:p>
            <a:pPr marL="0" indent="0">
              <a:buNone/>
            </a:pPr>
            <a:r>
              <a:rPr lang="en-US" sz="3200" b="1" dirty="0">
                <a:solidFill>
                  <a:schemeClr val="accent1">
                    <a:lumMod val="60000"/>
                    <a:lumOff val="40000"/>
                  </a:schemeClr>
                </a:solidFill>
                <a:effectLst>
                  <a:outerShdw blurRad="38100" dist="38100" dir="2700000" algn="tl">
                    <a:srgbClr val="000000">
                      <a:alpha val="43137"/>
                    </a:srgbClr>
                  </a:outerShdw>
                </a:effectLst>
              </a:rPr>
              <a:t>Web mining </a:t>
            </a:r>
            <a:r>
              <a:rPr lang="en-US" sz="2400" dirty="0"/>
              <a:t>(or Web data mining) is the </a:t>
            </a:r>
            <a:r>
              <a:rPr lang="en-US" sz="2400" u="sng" dirty="0"/>
              <a:t>process</a:t>
            </a:r>
            <a:r>
              <a:rPr lang="en-US" sz="2400" dirty="0"/>
              <a:t> of discovering intrinsic relationships from Web data (textual, linkage, or usage)</a:t>
            </a:r>
          </a:p>
        </p:txBody>
      </p:sp>
      <p:pic>
        <p:nvPicPr>
          <p:cNvPr id="16386" name="Picture 2" descr="• A box labeled Web Mining has the terms Data Mining and Text Mining on top of it. Arrows from web mining lead to three boxes below.&#10;• The first box is titled Web Content Mining and contains the following text: Source: unstructured textual content of the Web pages (usually in HTML format). &#10;• The second box is titled Web Structure Mining and contains the following text: Source: the unified resource locator (U R L) links contained in the Web pages. &#10;• The third box is titled Web Usage Mining and contains the following text: Source: the detailed description of a Web site’s visits (sequence of clicks by sessions). &#10;• Below these three boxes, the following processes are listed: &#10;• Search Engines&#10;• Sentiment Analysis&#10;• Semantic Webs&#10;• Web Analytics&#10;• Page Rank&#10;• Information Retrieval&#10;• Graph Mining&#10;• Social Analytics&#10;• Clickstream Analysis&#10;• Search Engine Optimization&#10;• Social Network Analysis&#10;• Social Media Analytics&#10;• Weblog Analysis &#10;• Marketing Attribution&#10;• Customer Analytics&#10;• 360 Customer View&#10;• Voice of the Customer&#10;"/>
          <p:cNvPicPr>
            <a:picLocks noChangeAspect="1" noChangeArrowheads="1"/>
          </p:cNvPicPr>
          <p:nvPr/>
        </p:nvPicPr>
        <p:blipFill rotWithShape="1">
          <a:blip r:embed="rId3">
            <a:extLst>
              <a:ext uri="{28A0092B-C50C-407E-A947-70E740481C1C}">
                <a14:useLocalDpi xmlns:a14="http://schemas.microsoft.com/office/drawing/2010/main" val="0"/>
              </a:ext>
            </a:extLst>
          </a:blip>
          <a:srcRect b="4573"/>
          <a:stretch/>
        </p:blipFill>
        <p:spPr bwMode="auto">
          <a:xfrm>
            <a:off x="2692136" y="2884541"/>
            <a:ext cx="6551038" cy="40720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3692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8393" y="918488"/>
            <a:ext cx="8153400" cy="590931"/>
          </a:xfrm>
        </p:spPr>
        <p:txBody>
          <a:bodyPr wrap="square">
            <a:spAutoFit/>
          </a:bodyPr>
          <a:lstStyle/>
          <a:p>
            <a:r>
              <a:rPr lang="en-US" sz="3600" dirty="0"/>
              <a:t>Search Engines</a:t>
            </a:r>
          </a:p>
        </p:txBody>
      </p:sp>
      <p:sp>
        <p:nvSpPr>
          <p:cNvPr id="4" name="Content Placeholder 4"/>
          <p:cNvSpPr>
            <a:spLocks noGrp="1"/>
          </p:cNvSpPr>
          <p:nvPr>
            <p:ph idx="1"/>
          </p:nvPr>
        </p:nvSpPr>
        <p:spPr>
          <a:xfrm>
            <a:off x="1738392" y="1860878"/>
            <a:ext cx="8945105" cy="3924151"/>
          </a:xfrm>
          <a:solidFill>
            <a:schemeClr val="accent1">
              <a:lumMod val="60000"/>
              <a:lumOff val="40000"/>
            </a:schemeClr>
          </a:solidFill>
        </p:spPr>
        <p:txBody>
          <a:bodyPr wrap="square">
            <a:spAutoFit/>
          </a:bodyPr>
          <a:lstStyle/>
          <a:p>
            <a:pPr>
              <a:lnSpc>
                <a:spcPct val="100000"/>
              </a:lnSpc>
              <a:buSzPct val="100000"/>
            </a:pPr>
            <a:r>
              <a:rPr lang="en-US" sz="2800" dirty="0"/>
              <a:t>Google, Bing, Yahoo, …</a:t>
            </a:r>
          </a:p>
          <a:p>
            <a:pPr>
              <a:lnSpc>
                <a:spcPct val="100000"/>
              </a:lnSpc>
              <a:buSzPct val="100000"/>
            </a:pPr>
            <a:r>
              <a:rPr lang="en-US" sz="2800" dirty="0"/>
              <a:t>For what reason do you use search engines?</a:t>
            </a:r>
          </a:p>
          <a:p>
            <a:pPr>
              <a:lnSpc>
                <a:spcPct val="100000"/>
              </a:lnSpc>
              <a:buSzPct val="100000"/>
            </a:pPr>
            <a:r>
              <a:rPr lang="en-US" sz="2800" dirty="0">
                <a:solidFill>
                  <a:schemeClr val="bg2"/>
                </a:solidFill>
              </a:rPr>
              <a:t>Search engine</a:t>
            </a:r>
            <a:r>
              <a:rPr lang="en-US" sz="2800" dirty="0"/>
              <a:t> is a software program that searches for documents (Internet sites or files) based on the keywords (individual words, multi-word terms, or a complete sentence) that users have provided that have to do with the subject of their inquiry</a:t>
            </a:r>
          </a:p>
          <a:p>
            <a:pPr>
              <a:lnSpc>
                <a:spcPct val="100000"/>
              </a:lnSpc>
              <a:buSzPct val="100000"/>
            </a:pPr>
            <a:r>
              <a:rPr lang="en-US" sz="2800" dirty="0"/>
              <a:t>They are the workhorses of the Internet</a:t>
            </a:r>
          </a:p>
        </p:txBody>
      </p:sp>
    </p:spTree>
    <p:extLst>
      <p:ext uri="{BB962C8B-B14F-4D97-AF65-F5344CB8AC3E}">
        <p14:creationId xmlns:p14="http://schemas.microsoft.com/office/powerpoint/2010/main" val="30151327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7790" y="895548"/>
            <a:ext cx="9519833" cy="590931"/>
          </a:xfrm>
        </p:spPr>
        <p:txBody>
          <a:bodyPr wrap="square">
            <a:spAutoFit/>
          </a:bodyPr>
          <a:lstStyle/>
          <a:p>
            <a:r>
              <a:rPr lang="en-US" sz="3600" dirty="0"/>
              <a:t>Structure of a Typical Internet Search Engine</a:t>
            </a:r>
          </a:p>
        </p:txBody>
      </p:sp>
      <p:pic>
        <p:nvPicPr>
          <p:cNvPr id="17410" name="Picture 2" descr="The development cycle is shown on the left. It proceeds as follows:&#10;• A user generates a search query. This leads to the query analyzer, which gives out a processed query. &#10;• This leads to the metadata of cashed/indexed documents. This gives out a list of matched pages. &#10;• This leads to the document matcher/ranker. Ranked or ordered pages go back to the user.  &#10;The responding cycle starts with the index of cashed/indexed documents. &#10;• A list of URLs to crawl leads to the web crawler or scheduler. &#10;• This interfaces with the world wide web and gives out unprocessed web pages. &#10;• The unprocessed pages go to the document indexer, which gives out processed pages. &#10;• The processed pages go back to the cashed/indexed documents. &#10;"/>
          <p:cNvPicPr>
            <a:picLocks noChangeAspect="1" noChangeArrowheads="1"/>
          </p:cNvPicPr>
          <p:nvPr/>
        </p:nvPicPr>
        <p:blipFill rotWithShape="1">
          <a:blip r:embed="rId3">
            <a:extLst>
              <a:ext uri="{28A0092B-C50C-407E-A947-70E740481C1C}">
                <a14:useLocalDpi xmlns:a14="http://schemas.microsoft.com/office/drawing/2010/main" val="0"/>
              </a:ext>
            </a:extLst>
          </a:blip>
          <a:srcRect b="5314"/>
          <a:stretch/>
        </p:blipFill>
        <p:spPr bwMode="auto">
          <a:xfrm>
            <a:off x="1046556" y="1646548"/>
            <a:ext cx="10030636" cy="38398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765205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4224" y="895449"/>
            <a:ext cx="8153400" cy="590931"/>
          </a:xfrm>
        </p:spPr>
        <p:txBody>
          <a:bodyPr wrap="square">
            <a:spAutoFit/>
          </a:bodyPr>
          <a:lstStyle/>
          <a:p>
            <a:r>
              <a:rPr lang="en-US" sz="3600" dirty="0"/>
              <a:t>Search Engine Optimization</a:t>
            </a:r>
          </a:p>
        </p:txBody>
      </p:sp>
      <p:sp>
        <p:nvSpPr>
          <p:cNvPr id="4" name="Content Placeholder 4"/>
          <p:cNvSpPr>
            <a:spLocks noGrp="1"/>
          </p:cNvSpPr>
          <p:nvPr>
            <p:ph idx="1"/>
          </p:nvPr>
        </p:nvSpPr>
        <p:spPr>
          <a:xfrm>
            <a:off x="1764224" y="1837839"/>
            <a:ext cx="9503044" cy="3661002"/>
          </a:xfrm>
        </p:spPr>
        <p:txBody>
          <a:bodyPr wrap="square">
            <a:spAutoFit/>
          </a:bodyPr>
          <a:lstStyle/>
          <a:p>
            <a:pPr marL="266700" indent="-266700"/>
            <a:r>
              <a:rPr lang="en-US" sz="2400" dirty="0"/>
              <a:t>It is the intentional activity of affecting the visibility of an e-commerce site or a Web site in a search engine’s natural (unpaid or organic) search results</a:t>
            </a:r>
          </a:p>
          <a:p>
            <a:pPr marL="266700" indent="-266700"/>
            <a:r>
              <a:rPr lang="en-US" sz="2400" dirty="0"/>
              <a:t>Part of an Internet marketing strategy</a:t>
            </a:r>
          </a:p>
          <a:p>
            <a:pPr marL="266700" indent="-266700"/>
            <a:r>
              <a:rPr lang="en-US" sz="2400" dirty="0"/>
              <a:t>Based on knowing how a Search Engine works </a:t>
            </a:r>
          </a:p>
          <a:p>
            <a:pPr marL="733425" lvl="1" indent="-238125"/>
            <a:r>
              <a:rPr lang="en-US" sz="2400" dirty="0"/>
              <a:t>Content, </a:t>
            </a:r>
            <a:r>
              <a:rPr lang="en-US" sz="2400" spc="-300" dirty="0"/>
              <a:t>H T M </a:t>
            </a:r>
            <a:r>
              <a:rPr lang="en-US" sz="2400" dirty="0"/>
              <a:t>L, keywords, external links, …</a:t>
            </a:r>
          </a:p>
          <a:p>
            <a:pPr marL="266700" indent="-266700"/>
            <a:r>
              <a:rPr lang="en-US" sz="2400" dirty="0"/>
              <a:t>Indexing based on …</a:t>
            </a:r>
          </a:p>
          <a:p>
            <a:pPr marL="855663" lvl="1" indent="-296863"/>
            <a:r>
              <a:rPr lang="en-US" sz="2400" dirty="0"/>
              <a:t>Webmaster submission of </a:t>
            </a:r>
            <a:r>
              <a:rPr lang="en-US" sz="2400" spc="-300" dirty="0"/>
              <a:t>U R </a:t>
            </a:r>
            <a:r>
              <a:rPr lang="en-US" sz="2400" dirty="0"/>
              <a:t>L</a:t>
            </a:r>
          </a:p>
          <a:p>
            <a:pPr marL="855663" lvl="1" indent="-296863"/>
            <a:r>
              <a:rPr lang="en-US" sz="2400" dirty="0"/>
              <a:t>Proactively and continuously crawling the Web</a:t>
            </a:r>
          </a:p>
        </p:txBody>
      </p:sp>
    </p:spTree>
    <p:extLst>
      <p:ext uri="{BB962C8B-B14F-4D97-AF65-F5344CB8AC3E}">
        <p14:creationId xmlns:p14="http://schemas.microsoft.com/office/powerpoint/2010/main" val="165423113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54257" y="657809"/>
            <a:ext cx="8153400" cy="590931"/>
          </a:xfrm>
        </p:spPr>
        <p:txBody>
          <a:bodyPr wrap="square">
            <a:spAutoFit/>
          </a:bodyPr>
          <a:lstStyle/>
          <a:p>
            <a:r>
              <a:rPr lang="en-US" sz="3600" dirty="0"/>
              <a:t>Top 15 Most Popular Search Engines</a:t>
            </a:r>
          </a:p>
        </p:txBody>
      </p:sp>
      <p:sp>
        <p:nvSpPr>
          <p:cNvPr id="5" name="Content Placeholder 2"/>
          <p:cNvSpPr>
            <a:spLocks noGrp="1"/>
          </p:cNvSpPr>
          <p:nvPr>
            <p:ph idx="1"/>
          </p:nvPr>
        </p:nvSpPr>
        <p:spPr>
          <a:xfrm>
            <a:off x="1454257" y="1323976"/>
            <a:ext cx="8153400" cy="480131"/>
          </a:xfrm>
        </p:spPr>
        <p:txBody>
          <a:bodyPr wrap="square">
            <a:spAutoFit/>
          </a:bodyPr>
          <a:lstStyle/>
          <a:p>
            <a:pPr marL="0" indent="0">
              <a:spcBef>
                <a:spcPts val="0"/>
              </a:spcBef>
              <a:buClr>
                <a:schemeClr val="lt1"/>
              </a:buClr>
              <a:buSzPct val="25000"/>
              <a:buNone/>
              <a:tabLst>
                <a:tab pos="628650" algn="l"/>
              </a:tabLst>
            </a:pPr>
            <a:r>
              <a:rPr lang="en-US" sz="2800" b="1" dirty="0">
                <a:solidFill>
                  <a:srgbClr val="007FA3"/>
                </a:solidFill>
              </a:rPr>
              <a:t>(by </a:t>
            </a:r>
            <a:r>
              <a:rPr lang="en-US" sz="2800" b="1" dirty="0" err="1">
                <a:solidFill>
                  <a:srgbClr val="007FA3"/>
                </a:solidFill>
              </a:rPr>
              <a:t>eBiz</a:t>
            </a:r>
            <a:r>
              <a:rPr lang="en-US" sz="2800" b="1" spc="-400" dirty="0" err="1">
                <a:solidFill>
                  <a:srgbClr val="007FA3"/>
                </a:solidFill>
              </a:rPr>
              <a:t>M</a:t>
            </a:r>
            <a:r>
              <a:rPr lang="en-US" sz="2800" b="1" spc="-400" dirty="0">
                <a:solidFill>
                  <a:srgbClr val="007FA3"/>
                </a:solidFill>
              </a:rPr>
              <a:t> B </a:t>
            </a:r>
            <a:r>
              <a:rPr lang="en-US" sz="2800" b="1" dirty="0">
                <a:solidFill>
                  <a:srgbClr val="007FA3"/>
                </a:solidFill>
              </a:rPr>
              <a:t>A, August 2016)</a:t>
            </a:r>
          </a:p>
        </p:txBody>
      </p:sp>
      <p:graphicFrame>
        <p:nvGraphicFramePr>
          <p:cNvPr id="3" name="Table 2"/>
          <p:cNvGraphicFramePr>
            <a:graphicFrameLocks noGrp="1"/>
          </p:cNvGraphicFramePr>
          <p:nvPr>
            <p:extLst>
              <p:ext uri="{D42A27DB-BD31-4B8C-83A1-F6EECF244321}">
                <p14:modId xmlns:p14="http://schemas.microsoft.com/office/powerpoint/2010/main" val="1865173277"/>
              </p:ext>
            </p:extLst>
          </p:nvPr>
        </p:nvGraphicFramePr>
        <p:xfrm>
          <a:off x="2063857" y="1910080"/>
          <a:ext cx="7315200" cy="4947920"/>
        </p:xfrm>
        <a:graphic>
          <a:graphicData uri="http://schemas.openxmlformats.org/drawingml/2006/table">
            <a:tbl>
              <a:tblPr firstRow="1" bandRow="1">
                <a:tableStyleId>{3B4B98B0-60AC-42C2-AFA5-B58CD77FA1E5}</a:tableStyleId>
              </a:tblPr>
              <a:tblGrid>
                <a:gridCol w="1676400">
                  <a:extLst>
                    <a:ext uri="{9D8B030D-6E8A-4147-A177-3AD203B41FA5}">
                      <a16:colId xmlns:a16="http://schemas.microsoft.com/office/drawing/2014/main" val="20000"/>
                    </a:ext>
                  </a:extLst>
                </a:gridCol>
                <a:gridCol w="1676400">
                  <a:extLst>
                    <a:ext uri="{9D8B030D-6E8A-4147-A177-3AD203B41FA5}">
                      <a16:colId xmlns:a16="http://schemas.microsoft.com/office/drawing/2014/main" val="20001"/>
                    </a:ext>
                  </a:extLst>
                </a:gridCol>
                <a:gridCol w="3962400">
                  <a:extLst>
                    <a:ext uri="{9D8B030D-6E8A-4147-A177-3AD203B41FA5}">
                      <a16:colId xmlns:a16="http://schemas.microsoft.com/office/drawing/2014/main" val="20002"/>
                    </a:ext>
                  </a:extLst>
                </a:gridCol>
              </a:tblGrid>
              <a:tr h="370840">
                <a:tc>
                  <a:txBody>
                    <a:bodyPr/>
                    <a:lstStyle/>
                    <a:p>
                      <a:pPr algn="ctr"/>
                      <a:r>
                        <a:rPr lang="en-IN" sz="1800" b="1" i="0" u="none" strike="noStrike" kern="1200" baseline="0" dirty="0">
                          <a:solidFill>
                            <a:srgbClr val="FF0000"/>
                          </a:solidFill>
                          <a:latin typeface="+mn-lt"/>
                          <a:ea typeface="+mn-ea"/>
                          <a:cs typeface="+mn-cs"/>
                        </a:rPr>
                        <a:t>Rank</a:t>
                      </a:r>
                      <a:endParaRPr lang="en-IN" sz="1800" b="1" dirty="0">
                        <a:solidFill>
                          <a:srgbClr val="FF0000"/>
                        </a:solidFill>
                      </a:endParaRPr>
                    </a:p>
                  </a:txBody>
                  <a:tcPr>
                    <a:lnB w="12700" cap="flat" cmpd="sng" algn="ctr">
                      <a:solidFill>
                        <a:schemeClr val="tx1"/>
                      </a:solidFill>
                      <a:prstDash val="solid"/>
                      <a:round/>
                      <a:headEnd type="none" w="med" len="med"/>
                      <a:tailEnd type="none" w="med" len="med"/>
                    </a:lnB>
                    <a:solidFill>
                      <a:schemeClr val="bg2"/>
                    </a:solidFill>
                  </a:tcPr>
                </a:tc>
                <a:tc>
                  <a:txBody>
                    <a:bodyPr/>
                    <a:lstStyle/>
                    <a:p>
                      <a:pPr algn="l"/>
                      <a:r>
                        <a:rPr lang="en-IN" sz="1800" b="1" i="0" u="none" strike="noStrike" kern="1200" baseline="0" dirty="0">
                          <a:solidFill>
                            <a:srgbClr val="FF0000"/>
                          </a:solidFill>
                          <a:latin typeface="+mn-lt"/>
                          <a:ea typeface="+mn-ea"/>
                          <a:cs typeface="+mn-cs"/>
                        </a:rPr>
                        <a:t>Name</a:t>
                      </a:r>
                      <a:endParaRPr lang="en-IN" sz="1800" b="1" dirty="0">
                        <a:solidFill>
                          <a:srgbClr val="FF0000"/>
                        </a:solidFill>
                      </a:endParaRPr>
                    </a:p>
                  </a:txBody>
                  <a:tcPr>
                    <a:lnB w="12700" cap="flat" cmpd="sng" algn="ctr">
                      <a:solidFill>
                        <a:schemeClr val="tx1"/>
                      </a:solidFill>
                      <a:prstDash val="solid"/>
                      <a:round/>
                      <a:headEnd type="none" w="med" len="med"/>
                      <a:tailEnd type="none" w="med" len="med"/>
                    </a:lnB>
                    <a:solidFill>
                      <a:schemeClr val="bg2"/>
                    </a:solidFill>
                  </a:tcPr>
                </a:tc>
                <a:tc>
                  <a:txBody>
                    <a:bodyPr/>
                    <a:lstStyle/>
                    <a:p>
                      <a:pPr algn="ctr"/>
                      <a:r>
                        <a:rPr lang="en-IN" sz="1800" b="1" i="0" u="none" strike="noStrike" kern="1200" baseline="0" dirty="0">
                          <a:solidFill>
                            <a:srgbClr val="FF0000"/>
                          </a:solidFill>
                          <a:latin typeface="+mn-lt"/>
                          <a:ea typeface="+mn-ea"/>
                          <a:cs typeface="+mn-cs"/>
                        </a:rPr>
                        <a:t>Estimated Unique Monthly Visitors</a:t>
                      </a:r>
                      <a:endParaRPr lang="en-IN" sz="1800" b="1" dirty="0">
                        <a:solidFill>
                          <a:srgbClr val="FF0000"/>
                        </a:solidFill>
                      </a:endParaRPr>
                    </a:p>
                  </a:txBody>
                  <a:tcPr>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val="10000"/>
                  </a:ext>
                </a:extLst>
              </a:tr>
              <a:tr h="309880">
                <a:tc>
                  <a:txBody>
                    <a:bodyPr/>
                    <a:lstStyle/>
                    <a:p>
                      <a:pPr algn="ctr"/>
                      <a:r>
                        <a:rPr lang="en-US" sz="1400" b="1" dirty="0"/>
                        <a:t>1</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a:solidFill>
                            <a:schemeClr val="tx1"/>
                          </a:solidFill>
                          <a:latin typeface="+mn-lt"/>
                          <a:ea typeface="+mn-ea"/>
                          <a:cs typeface="+mn-cs"/>
                        </a:rPr>
                        <a:t>Google</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1,600,000,000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01"/>
                  </a:ext>
                </a:extLst>
              </a:tr>
              <a:tr h="203200">
                <a:tc>
                  <a:txBody>
                    <a:bodyPr/>
                    <a:lstStyle/>
                    <a:p>
                      <a:pPr algn="ctr"/>
                      <a:r>
                        <a:rPr lang="en-US" sz="1400" b="1" dirty="0"/>
                        <a:t>2</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a:solidFill>
                            <a:schemeClr val="tx1"/>
                          </a:solidFill>
                          <a:latin typeface="+mn-lt"/>
                          <a:ea typeface="+mn-ea"/>
                          <a:cs typeface="+mn-cs"/>
                        </a:rPr>
                        <a:t>Bing</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400,000,000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02"/>
                  </a:ext>
                </a:extLst>
              </a:tr>
              <a:tr h="248920">
                <a:tc>
                  <a:txBody>
                    <a:bodyPr/>
                    <a:lstStyle/>
                    <a:p>
                      <a:pPr algn="ctr"/>
                      <a:r>
                        <a:rPr lang="en-US" sz="1400" b="1" dirty="0"/>
                        <a:t>3</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a:solidFill>
                            <a:schemeClr val="tx1"/>
                          </a:solidFill>
                          <a:latin typeface="+mn-lt"/>
                          <a:ea typeface="+mn-ea"/>
                          <a:cs typeface="+mn-cs"/>
                        </a:rPr>
                        <a:t>Yahoo! Search</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300,000,000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03"/>
                  </a:ext>
                </a:extLst>
              </a:tr>
              <a:tr h="304800">
                <a:tc>
                  <a:txBody>
                    <a:bodyPr/>
                    <a:lstStyle/>
                    <a:p>
                      <a:pPr algn="ctr"/>
                      <a:r>
                        <a:rPr lang="en-US" sz="1400" b="1" dirty="0"/>
                        <a:t>4</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a:solidFill>
                            <a:schemeClr val="tx1"/>
                          </a:solidFill>
                          <a:latin typeface="+mn-lt"/>
                          <a:ea typeface="+mn-ea"/>
                          <a:cs typeface="+mn-cs"/>
                        </a:rPr>
                        <a:t>Ask</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245,000,000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04"/>
                  </a:ext>
                </a:extLst>
              </a:tr>
              <a:tr h="264160">
                <a:tc>
                  <a:txBody>
                    <a:bodyPr/>
                    <a:lstStyle/>
                    <a:p>
                      <a:pPr algn="ctr"/>
                      <a:r>
                        <a:rPr lang="en-US" sz="1400" b="1" dirty="0"/>
                        <a:t>5</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a:solidFill>
                            <a:schemeClr val="tx1"/>
                          </a:solidFill>
                          <a:latin typeface="+mn-lt"/>
                          <a:ea typeface="+mn-ea"/>
                          <a:cs typeface="+mn-cs"/>
                        </a:rPr>
                        <a:t>AOL Search</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125,000,000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05"/>
                  </a:ext>
                </a:extLst>
              </a:tr>
              <a:tr h="233680">
                <a:tc>
                  <a:txBody>
                    <a:bodyPr/>
                    <a:lstStyle/>
                    <a:p>
                      <a:pPr algn="ctr"/>
                      <a:r>
                        <a:rPr lang="en-US" sz="1400" b="1" dirty="0"/>
                        <a:t>6</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a:solidFill>
                            <a:schemeClr val="tx1"/>
                          </a:solidFill>
                          <a:latin typeface="+mn-lt"/>
                          <a:ea typeface="+mn-ea"/>
                          <a:cs typeface="+mn-cs"/>
                        </a:rPr>
                        <a:t>Wow</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100,000,000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06"/>
                  </a:ext>
                </a:extLst>
              </a:tr>
              <a:tr h="279400">
                <a:tc>
                  <a:txBody>
                    <a:bodyPr/>
                    <a:lstStyle/>
                    <a:p>
                      <a:pPr algn="ctr"/>
                      <a:r>
                        <a:rPr lang="en-US" sz="1400" b="1" dirty="0"/>
                        <a:t>7</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a:solidFill>
                            <a:schemeClr val="tx1"/>
                          </a:solidFill>
                          <a:latin typeface="+mn-lt"/>
                          <a:ea typeface="+mn-ea"/>
                          <a:cs typeface="+mn-cs"/>
                        </a:rPr>
                        <a:t>WebCrawler</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65,000,000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07"/>
                  </a:ext>
                </a:extLst>
              </a:tr>
              <a:tr h="248920">
                <a:tc>
                  <a:txBody>
                    <a:bodyPr/>
                    <a:lstStyle/>
                    <a:p>
                      <a:pPr algn="ctr"/>
                      <a:r>
                        <a:rPr lang="en-US" sz="1400" b="1" dirty="0"/>
                        <a:t>8</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err="1">
                          <a:solidFill>
                            <a:schemeClr val="tx1"/>
                          </a:solidFill>
                          <a:latin typeface="+mn-lt"/>
                          <a:ea typeface="+mn-ea"/>
                          <a:cs typeface="+mn-cs"/>
                        </a:rPr>
                        <a:t>MyWebSearch</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60,000,000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08"/>
                  </a:ext>
                </a:extLst>
              </a:tr>
              <a:tr h="294640">
                <a:tc>
                  <a:txBody>
                    <a:bodyPr/>
                    <a:lstStyle/>
                    <a:p>
                      <a:pPr algn="ctr"/>
                      <a:r>
                        <a:rPr lang="en-US" sz="1400" b="1" dirty="0"/>
                        <a:t>9</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err="1">
                          <a:solidFill>
                            <a:schemeClr val="tx1"/>
                          </a:solidFill>
                          <a:latin typeface="+mn-lt"/>
                          <a:ea typeface="+mn-ea"/>
                          <a:cs typeface="+mn-cs"/>
                        </a:rPr>
                        <a:t>Infospace</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24,000,000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09"/>
                  </a:ext>
                </a:extLst>
              </a:tr>
              <a:tr h="264160">
                <a:tc>
                  <a:txBody>
                    <a:bodyPr/>
                    <a:lstStyle/>
                    <a:p>
                      <a:pPr algn="ctr"/>
                      <a:r>
                        <a:rPr lang="en-US" sz="1400" b="1" dirty="0"/>
                        <a:t>10</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a:solidFill>
                            <a:schemeClr val="tx1"/>
                          </a:solidFill>
                          <a:latin typeface="+mn-lt"/>
                          <a:ea typeface="+mn-ea"/>
                          <a:cs typeface="+mn-cs"/>
                        </a:rPr>
                        <a:t>Info</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13,500,000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10"/>
                  </a:ext>
                </a:extLst>
              </a:tr>
              <a:tr h="233680">
                <a:tc>
                  <a:txBody>
                    <a:bodyPr/>
                    <a:lstStyle/>
                    <a:p>
                      <a:pPr algn="ctr"/>
                      <a:r>
                        <a:rPr lang="en-US" sz="1400" b="1" dirty="0"/>
                        <a:t>11</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err="1">
                          <a:solidFill>
                            <a:schemeClr val="tx1"/>
                          </a:solidFill>
                          <a:latin typeface="+mn-lt"/>
                          <a:ea typeface="+mn-ea"/>
                          <a:cs typeface="+mn-cs"/>
                        </a:rPr>
                        <a:t>DuckDuckGo</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11,000,000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11"/>
                  </a:ext>
                </a:extLst>
              </a:tr>
              <a:tr h="203200">
                <a:tc>
                  <a:txBody>
                    <a:bodyPr/>
                    <a:lstStyle/>
                    <a:p>
                      <a:pPr algn="ctr"/>
                      <a:r>
                        <a:rPr lang="en-US" sz="1400" b="1" dirty="0"/>
                        <a:t>12</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err="1">
                          <a:solidFill>
                            <a:schemeClr val="tx1"/>
                          </a:solidFill>
                          <a:latin typeface="+mn-lt"/>
                          <a:ea typeface="+mn-ea"/>
                          <a:cs typeface="+mn-cs"/>
                        </a:rPr>
                        <a:t>Contenko</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10,500,000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12"/>
                  </a:ext>
                </a:extLst>
              </a:tr>
              <a:tr h="248920">
                <a:tc>
                  <a:txBody>
                    <a:bodyPr/>
                    <a:lstStyle/>
                    <a:p>
                      <a:pPr algn="ctr"/>
                      <a:r>
                        <a:rPr lang="en-US" sz="1400" b="1" dirty="0"/>
                        <a:t>13</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err="1">
                          <a:solidFill>
                            <a:schemeClr val="tx1"/>
                          </a:solidFill>
                          <a:latin typeface="+mn-lt"/>
                          <a:ea typeface="+mn-ea"/>
                          <a:cs typeface="+mn-cs"/>
                        </a:rPr>
                        <a:t>Dogpile</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7,500,000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13"/>
                  </a:ext>
                </a:extLst>
              </a:tr>
              <a:tr h="218440">
                <a:tc>
                  <a:txBody>
                    <a:bodyPr/>
                    <a:lstStyle/>
                    <a:p>
                      <a:pPr algn="ctr"/>
                      <a:r>
                        <a:rPr lang="en-US" sz="1400" b="1" dirty="0"/>
                        <a:t>14</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err="1">
                          <a:solidFill>
                            <a:schemeClr val="tx1"/>
                          </a:solidFill>
                          <a:latin typeface="+mn-lt"/>
                          <a:ea typeface="+mn-ea"/>
                          <a:cs typeface="+mn-cs"/>
                        </a:rPr>
                        <a:t>Alhea</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4,000,000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14"/>
                  </a:ext>
                </a:extLst>
              </a:tr>
              <a:tr h="0">
                <a:tc>
                  <a:txBody>
                    <a:bodyPr/>
                    <a:lstStyle/>
                    <a:p>
                      <a:pPr algn="ctr"/>
                      <a:r>
                        <a:rPr lang="en-US" sz="1400" b="1" dirty="0"/>
                        <a:t>15</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err="1">
                          <a:solidFill>
                            <a:schemeClr val="tx1"/>
                          </a:solidFill>
                          <a:latin typeface="+mn-lt"/>
                          <a:ea typeface="+mn-ea"/>
                          <a:cs typeface="+mn-cs"/>
                        </a:rPr>
                        <a:t>ixQuick</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1,000,000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15"/>
                  </a:ext>
                </a:extLst>
              </a:tr>
            </a:tbl>
          </a:graphicData>
        </a:graphic>
      </p:graphicFrame>
    </p:spTree>
    <p:extLst>
      <p:ext uri="{BB962C8B-B14F-4D97-AF65-F5344CB8AC3E}">
        <p14:creationId xmlns:p14="http://schemas.microsoft.com/office/powerpoint/2010/main" val="200061436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69024" y="851768"/>
            <a:ext cx="8153400" cy="590931"/>
          </a:xfrm>
        </p:spPr>
        <p:txBody>
          <a:bodyPr wrap="square">
            <a:spAutoFit/>
          </a:bodyPr>
          <a:lstStyle/>
          <a:p>
            <a:r>
              <a:rPr lang="en-US" sz="3600" dirty="0"/>
              <a:t>Web Analytics Metrics </a:t>
            </a:r>
            <a:r>
              <a:rPr lang="en-US" sz="2800" dirty="0"/>
              <a:t>(1 of 3)</a:t>
            </a:r>
          </a:p>
        </p:txBody>
      </p:sp>
      <p:sp>
        <p:nvSpPr>
          <p:cNvPr id="4" name="Content Placeholder 4"/>
          <p:cNvSpPr>
            <a:spLocks noGrp="1"/>
          </p:cNvSpPr>
          <p:nvPr>
            <p:ph idx="1"/>
          </p:nvPr>
        </p:nvSpPr>
        <p:spPr>
          <a:xfrm>
            <a:off x="2069024" y="1786180"/>
            <a:ext cx="8134350" cy="3392724"/>
          </a:xfrm>
          <a:solidFill>
            <a:schemeClr val="accent1">
              <a:lumMod val="60000"/>
              <a:lumOff val="40000"/>
            </a:schemeClr>
          </a:solidFill>
        </p:spPr>
        <p:txBody>
          <a:bodyPr>
            <a:spAutoFit/>
          </a:bodyPr>
          <a:lstStyle/>
          <a:p>
            <a:pPr marL="276225" indent="-276225"/>
            <a:r>
              <a:rPr lang="en-US" sz="2400" dirty="0">
                <a:solidFill>
                  <a:schemeClr val="bg2"/>
                </a:solidFill>
              </a:rPr>
              <a:t>Web site usability </a:t>
            </a:r>
          </a:p>
          <a:p>
            <a:pPr marL="723900" lvl="1" indent="-276225"/>
            <a:r>
              <a:rPr lang="en-US" sz="2400" dirty="0"/>
              <a:t>How were the visitors using my Web site?</a:t>
            </a:r>
          </a:p>
          <a:p>
            <a:pPr marL="276225" indent="-276225"/>
            <a:r>
              <a:rPr lang="en-US" sz="2400" dirty="0">
                <a:solidFill>
                  <a:schemeClr val="bg2"/>
                </a:solidFill>
              </a:rPr>
              <a:t>Traffic sources</a:t>
            </a:r>
          </a:p>
          <a:p>
            <a:pPr marL="723900" lvl="1" indent="-276225"/>
            <a:r>
              <a:rPr lang="en-US" sz="2400" dirty="0"/>
              <a:t>Where did they come from?</a:t>
            </a:r>
          </a:p>
          <a:p>
            <a:pPr marL="276225" indent="-276225"/>
            <a:r>
              <a:rPr lang="en-US" sz="2400" dirty="0">
                <a:solidFill>
                  <a:schemeClr val="bg2"/>
                </a:solidFill>
              </a:rPr>
              <a:t>Visitor profiles </a:t>
            </a:r>
          </a:p>
          <a:p>
            <a:pPr marL="723900" lvl="1" indent="-276225"/>
            <a:r>
              <a:rPr lang="en-US" sz="2400" dirty="0"/>
              <a:t>What do my visitors look like?</a:t>
            </a:r>
          </a:p>
          <a:p>
            <a:pPr marL="276225" indent="-276225"/>
            <a:r>
              <a:rPr lang="en-US" sz="2400" dirty="0">
                <a:solidFill>
                  <a:schemeClr val="bg2"/>
                </a:solidFill>
              </a:rPr>
              <a:t>Conversion statistics</a:t>
            </a:r>
          </a:p>
          <a:p>
            <a:pPr marL="723900" lvl="1" indent="-276225"/>
            <a:r>
              <a:rPr lang="en-US" sz="2400" dirty="0"/>
              <a:t>What does it all mean for the business?</a:t>
            </a:r>
          </a:p>
        </p:txBody>
      </p:sp>
    </p:spTree>
    <p:extLst>
      <p:ext uri="{BB962C8B-B14F-4D97-AF65-F5344CB8AC3E}">
        <p14:creationId xmlns:p14="http://schemas.microsoft.com/office/powerpoint/2010/main" val="26964357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79302" y="639235"/>
            <a:ext cx="8153400" cy="590931"/>
          </a:xfrm>
        </p:spPr>
        <p:txBody>
          <a:bodyPr wrap="square">
            <a:spAutoFit/>
          </a:bodyPr>
          <a:lstStyle/>
          <a:p>
            <a:r>
              <a:rPr lang="en-US" sz="3600" dirty="0"/>
              <a:t>A Sample Web Analytics Dashboard</a:t>
            </a:r>
          </a:p>
        </p:txBody>
      </p:sp>
      <p:pic>
        <p:nvPicPr>
          <p:cNvPr id="1026" name="Picture 2" descr="The dashboard comprises the following: &#10;• A line graph representing site traffic&#10;• A progress ring showing average daily new users&#10;• Statistics on the average number of daily users and the percentage growth in the number of new users&#10;• A bar graph on the sessions by day of the week&#10;• A pie chart showing the percentages of hits by browse   &#10;"/>
          <p:cNvPicPr>
            <a:picLocks noChangeAspect="1" noChangeArrowheads="1"/>
          </p:cNvPicPr>
          <p:nvPr/>
        </p:nvPicPr>
        <p:blipFill rotWithShape="1">
          <a:blip r:embed="rId3">
            <a:extLst>
              <a:ext uri="{28A0092B-C50C-407E-A947-70E740481C1C}">
                <a14:useLocalDpi xmlns:a14="http://schemas.microsoft.com/office/drawing/2010/main" val="0"/>
              </a:ext>
            </a:extLst>
          </a:blip>
          <a:srcRect b="3125"/>
          <a:stretch/>
        </p:blipFill>
        <p:spPr bwMode="auto">
          <a:xfrm>
            <a:off x="608703" y="1272469"/>
            <a:ext cx="7316993" cy="53633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617280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4251" y="1076363"/>
            <a:ext cx="9240865" cy="590931"/>
          </a:xfrm>
        </p:spPr>
        <p:txBody>
          <a:bodyPr wrap="square">
            <a:spAutoFit/>
          </a:bodyPr>
          <a:lstStyle/>
          <a:p>
            <a:r>
              <a:rPr lang="en-US" sz="3600" dirty="0"/>
              <a:t>Social Analytics Social Network Analysis </a:t>
            </a:r>
            <a:r>
              <a:rPr lang="en-US" sz="2800" dirty="0"/>
              <a:t>(1 of 2)</a:t>
            </a:r>
            <a:endParaRPr lang="en-US" sz="3600" dirty="0"/>
          </a:p>
        </p:txBody>
      </p:sp>
      <p:sp>
        <p:nvSpPr>
          <p:cNvPr id="4" name="Content Placeholder 4"/>
          <p:cNvSpPr>
            <a:spLocks noGrp="1"/>
          </p:cNvSpPr>
          <p:nvPr>
            <p:ph idx="1"/>
          </p:nvPr>
        </p:nvSpPr>
        <p:spPr>
          <a:xfrm>
            <a:off x="1841716" y="2202052"/>
            <a:ext cx="8134350" cy="3264483"/>
          </a:xfrm>
          <a:solidFill>
            <a:schemeClr val="accent1">
              <a:lumMod val="60000"/>
              <a:lumOff val="40000"/>
            </a:schemeClr>
          </a:solidFill>
        </p:spPr>
        <p:txBody>
          <a:bodyPr>
            <a:spAutoFit/>
          </a:bodyPr>
          <a:lstStyle/>
          <a:p>
            <a:pPr>
              <a:buSzPct val="100000"/>
            </a:pPr>
            <a:r>
              <a:rPr lang="en-US" sz="2400" dirty="0">
                <a:solidFill>
                  <a:schemeClr val="bg2"/>
                </a:solidFill>
              </a:rPr>
              <a:t>Social Network </a:t>
            </a:r>
            <a:r>
              <a:rPr lang="en-US" sz="2400" dirty="0"/>
              <a:t>- social structure composed of individuals link to each other</a:t>
            </a:r>
          </a:p>
          <a:p>
            <a:pPr>
              <a:buSzPct val="100000"/>
            </a:pPr>
            <a:r>
              <a:rPr lang="en-US" sz="2400" dirty="0"/>
              <a:t>Analysis of social dynamics</a:t>
            </a:r>
          </a:p>
          <a:p>
            <a:pPr>
              <a:buSzPct val="100000"/>
            </a:pPr>
            <a:r>
              <a:rPr lang="en-US" sz="2400" dirty="0"/>
              <a:t>Interdisciplinary field</a:t>
            </a:r>
          </a:p>
          <a:p>
            <a:pPr marL="714375" lvl="1" indent="-257175"/>
            <a:r>
              <a:rPr lang="en-US" sz="2400" dirty="0"/>
              <a:t>Social psychology</a:t>
            </a:r>
          </a:p>
          <a:p>
            <a:pPr marL="714375" lvl="1" indent="-257175"/>
            <a:r>
              <a:rPr lang="en-US" sz="2400" dirty="0"/>
              <a:t>Sociology </a:t>
            </a:r>
          </a:p>
          <a:p>
            <a:pPr marL="714375" lvl="1" indent="-257175"/>
            <a:r>
              <a:rPr lang="en-US" sz="2400" dirty="0"/>
              <a:t>Statistics</a:t>
            </a:r>
          </a:p>
          <a:p>
            <a:pPr marL="714375" lvl="1" indent="-257175"/>
            <a:r>
              <a:rPr lang="en-US" sz="2400" dirty="0"/>
              <a:t>Graph theory</a:t>
            </a:r>
          </a:p>
        </p:txBody>
      </p:sp>
    </p:spTree>
    <p:extLst>
      <p:ext uri="{BB962C8B-B14F-4D97-AF65-F5344CB8AC3E}">
        <p14:creationId xmlns:p14="http://schemas.microsoft.com/office/powerpoint/2010/main" val="422050556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7424" y="993706"/>
            <a:ext cx="9333854" cy="590931"/>
          </a:xfrm>
        </p:spPr>
        <p:txBody>
          <a:bodyPr wrap="square">
            <a:spAutoFit/>
          </a:bodyPr>
          <a:lstStyle/>
          <a:p>
            <a:r>
              <a:rPr lang="en-US" sz="3600" dirty="0"/>
              <a:t>Social Analytics Social Network Analysis </a:t>
            </a:r>
            <a:r>
              <a:rPr lang="en-US" sz="2800" dirty="0"/>
              <a:t>(2 of 2)</a:t>
            </a:r>
            <a:endParaRPr lang="en-US" sz="3600" dirty="0"/>
          </a:p>
        </p:txBody>
      </p:sp>
      <p:sp>
        <p:nvSpPr>
          <p:cNvPr id="4" name="Content Placeholder 4"/>
          <p:cNvSpPr>
            <a:spLocks noGrp="1"/>
          </p:cNvSpPr>
          <p:nvPr>
            <p:ph idx="1"/>
          </p:nvPr>
        </p:nvSpPr>
        <p:spPr>
          <a:xfrm>
            <a:off x="1877878" y="2119395"/>
            <a:ext cx="8134350" cy="3136243"/>
          </a:xfrm>
        </p:spPr>
        <p:txBody>
          <a:bodyPr>
            <a:spAutoFit/>
          </a:bodyPr>
          <a:lstStyle/>
          <a:p>
            <a:pPr>
              <a:buSzPct val="100000"/>
            </a:pPr>
            <a:r>
              <a:rPr lang="en-US" sz="2400" dirty="0">
                <a:solidFill>
                  <a:srgbClr val="FF0000"/>
                </a:solidFill>
              </a:rPr>
              <a:t>Social Networks </a:t>
            </a:r>
            <a:r>
              <a:rPr lang="en-US" sz="2400" dirty="0"/>
              <a:t>help study relationships between individuals, groups, organizations, societies</a:t>
            </a:r>
          </a:p>
          <a:p>
            <a:pPr marL="733425" lvl="1"/>
            <a:r>
              <a:rPr lang="en-US" sz="2400" dirty="0"/>
              <a:t>Self organizing</a:t>
            </a:r>
          </a:p>
          <a:p>
            <a:pPr marL="733425" lvl="1"/>
            <a:r>
              <a:rPr lang="en-US" sz="2400" dirty="0"/>
              <a:t>Emergent</a:t>
            </a:r>
          </a:p>
          <a:p>
            <a:pPr marL="733425" lvl="1"/>
            <a:r>
              <a:rPr lang="en-US" sz="2400" dirty="0"/>
              <a:t>Complex</a:t>
            </a:r>
          </a:p>
          <a:p>
            <a:pPr>
              <a:buSzPct val="100000"/>
            </a:pPr>
            <a:r>
              <a:rPr lang="en-US" sz="2400" dirty="0"/>
              <a:t>Typical social network types</a:t>
            </a:r>
          </a:p>
          <a:p>
            <a:pPr marL="733425" lvl="1" indent="-276225"/>
            <a:r>
              <a:rPr lang="en-US" sz="2400" dirty="0"/>
              <a:t>Communication networks, community networks, criminal networks, innovation networks, … </a:t>
            </a:r>
          </a:p>
        </p:txBody>
      </p:sp>
    </p:spTree>
    <p:extLst>
      <p:ext uri="{BB962C8B-B14F-4D97-AF65-F5344CB8AC3E}">
        <p14:creationId xmlns:p14="http://schemas.microsoft.com/office/powerpoint/2010/main" val="225045105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2413" y="903855"/>
            <a:ext cx="8153400" cy="590931"/>
          </a:xfrm>
        </p:spPr>
        <p:txBody>
          <a:bodyPr wrap="square">
            <a:spAutoFit/>
          </a:bodyPr>
          <a:lstStyle/>
          <a:p>
            <a:r>
              <a:rPr lang="en-US" sz="3600" dirty="0"/>
              <a:t>Social Media Definitions and Concepts</a:t>
            </a:r>
          </a:p>
        </p:txBody>
      </p:sp>
      <p:sp>
        <p:nvSpPr>
          <p:cNvPr id="3" name="Content Placeholder 2"/>
          <p:cNvSpPr>
            <a:spLocks noGrp="1"/>
          </p:cNvSpPr>
          <p:nvPr>
            <p:ph idx="1"/>
          </p:nvPr>
        </p:nvSpPr>
        <p:spPr>
          <a:xfrm>
            <a:off x="1474922" y="2098730"/>
            <a:ext cx="8153400" cy="3559949"/>
          </a:xfrm>
        </p:spPr>
        <p:txBody>
          <a:bodyPr>
            <a:spAutoFit/>
          </a:bodyPr>
          <a:lstStyle/>
          <a:p>
            <a:pPr marL="266700" indent="-257175">
              <a:lnSpc>
                <a:spcPct val="100000"/>
              </a:lnSpc>
            </a:pPr>
            <a:r>
              <a:rPr lang="en-US" sz="2400" dirty="0"/>
              <a:t>Enabling technologies of social interactions among people</a:t>
            </a:r>
          </a:p>
          <a:p>
            <a:pPr marL="266700" indent="-257175">
              <a:lnSpc>
                <a:spcPct val="100000"/>
              </a:lnSpc>
            </a:pPr>
            <a:r>
              <a:rPr lang="en-US" sz="2400" dirty="0"/>
              <a:t>Relies on enabling technologies of Web 2.0</a:t>
            </a:r>
          </a:p>
          <a:p>
            <a:pPr marL="266700" indent="-257175">
              <a:lnSpc>
                <a:spcPct val="100000"/>
              </a:lnSpc>
            </a:pPr>
            <a:r>
              <a:rPr lang="en-US" sz="2400" dirty="0"/>
              <a:t>Takes on many different forms</a:t>
            </a:r>
          </a:p>
          <a:p>
            <a:pPr marL="723900" lvl="1" indent="-276225">
              <a:lnSpc>
                <a:spcPct val="100000"/>
              </a:lnSpc>
            </a:pPr>
            <a:r>
              <a:rPr lang="en-US" sz="2400" dirty="0"/>
              <a:t>Internet forums, Web logs, social blogs, </a:t>
            </a:r>
            <a:r>
              <a:rPr lang="en-US" sz="2400" dirty="0" err="1"/>
              <a:t>microblogging</a:t>
            </a:r>
            <a:r>
              <a:rPr lang="en-US" sz="2400" dirty="0"/>
              <a:t>, wikis, social networks, podcasts, pictures, video, and product reviews</a:t>
            </a:r>
          </a:p>
          <a:p>
            <a:pPr marL="266700" indent="-257175">
              <a:lnSpc>
                <a:spcPct val="100000"/>
              </a:lnSpc>
            </a:pPr>
            <a:r>
              <a:rPr lang="en-US" sz="2400" dirty="0"/>
              <a:t>Different types of social media </a:t>
            </a:r>
          </a:p>
          <a:p>
            <a:pPr marL="723900" lvl="1" indent="-276225">
              <a:lnSpc>
                <a:spcPct val="100000"/>
              </a:lnSpc>
            </a:pPr>
            <a:r>
              <a:rPr lang="en-US" sz="2400" dirty="0"/>
              <a:t>Based on </a:t>
            </a:r>
            <a:r>
              <a:rPr lang="en-US" sz="2400" dirty="0">
                <a:solidFill>
                  <a:schemeClr val="accent1">
                    <a:lumMod val="60000"/>
                    <a:lumOff val="40000"/>
                  </a:schemeClr>
                </a:solidFill>
                <a:effectLst>
                  <a:outerShdw blurRad="38100" dist="38100" dir="2700000" algn="tl">
                    <a:srgbClr val="000000">
                      <a:alpha val="43137"/>
                    </a:srgbClr>
                  </a:outerShdw>
                </a:effectLst>
              </a:rPr>
              <a:t>media research </a:t>
            </a:r>
            <a:r>
              <a:rPr lang="en-US" sz="2400" dirty="0"/>
              <a:t>and </a:t>
            </a:r>
            <a:r>
              <a:rPr lang="en-US" sz="2400" dirty="0">
                <a:solidFill>
                  <a:schemeClr val="accent1">
                    <a:lumMod val="60000"/>
                    <a:lumOff val="40000"/>
                  </a:schemeClr>
                </a:solidFill>
                <a:effectLst>
                  <a:outerShdw blurRad="38100" dist="38100" dir="2700000" algn="tl">
                    <a:srgbClr val="000000">
                      <a:alpha val="43137"/>
                    </a:srgbClr>
                  </a:outerShdw>
                </a:effectLst>
              </a:rPr>
              <a:t>social process </a:t>
            </a:r>
            <a:endParaRPr lang="en-IN" sz="2400" dirty="0">
              <a:solidFill>
                <a:schemeClr val="accent1">
                  <a:lumMod val="60000"/>
                  <a:lumOff val="40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54246395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60901" y="763943"/>
            <a:ext cx="8153400" cy="590931"/>
          </a:xfrm>
        </p:spPr>
        <p:txBody>
          <a:bodyPr wrap="square">
            <a:spAutoFit/>
          </a:bodyPr>
          <a:lstStyle/>
          <a:p>
            <a:r>
              <a:rPr lang="en-US" sz="3600" dirty="0"/>
              <a:t>How Do People Use Social Media?</a:t>
            </a:r>
          </a:p>
        </p:txBody>
      </p:sp>
      <p:sp>
        <p:nvSpPr>
          <p:cNvPr id="3" name="Content Placeholder 2"/>
          <p:cNvSpPr>
            <a:spLocks noGrp="1"/>
          </p:cNvSpPr>
          <p:nvPr>
            <p:ph idx="1"/>
          </p:nvPr>
        </p:nvSpPr>
        <p:spPr>
          <a:xfrm>
            <a:off x="1660901" y="1698356"/>
            <a:ext cx="8153400" cy="424732"/>
          </a:xfrm>
        </p:spPr>
        <p:txBody>
          <a:bodyPr>
            <a:spAutoFit/>
          </a:bodyPr>
          <a:lstStyle/>
          <a:p>
            <a:r>
              <a:rPr lang="en-US" sz="2400" dirty="0"/>
              <a:t>Different engagement levels</a:t>
            </a:r>
          </a:p>
        </p:txBody>
      </p:sp>
      <p:pic>
        <p:nvPicPr>
          <p:cNvPr id="2050" name="Picture 2" descr="The level of social media engagement is represented on the y-axis. Time is represented on the x-axis. &#10;The graph forms a series of steps or levels. Each level is higher than the last moving from left to right. From the bottom to the top, the steps are labeled as follows: &#10;• Inactives&#10;• Spectators&#10;• Collectors&#10;• Joiners&#10;• Critics&#10;• Creators &#10;"/>
          <p:cNvPicPr>
            <a:picLocks noChangeAspect="1" noChangeArrowheads="1"/>
          </p:cNvPicPr>
          <p:nvPr/>
        </p:nvPicPr>
        <p:blipFill rotWithShape="1">
          <a:blip r:embed="rId3">
            <a:extLst>
              <a:ext uri="{28A0092B-C50C-407E-A947-70E740481C1C}">
                <a14:useLocalDpi xmlns:a14="http://schemas.microsoft.com/office/drawing/2010/main" val="0"/>
              </a:ext>
            </a:extLst>
          </a:blip>
          <a:srcRect b="4315"/>
          <a:stretch/>
        </p:blipFill>
        <p:spPr bwMode="auto">
          <a:xfrm>
            <a:off x="1818128" y="2240825"/>
            <a:ext cx="7914366" cy="43706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35898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220" y="996417"/>
            <a:ext cx="8153400" cy="590931"/>
          </a:xfrm>
        </p:spPr>
        <p:txBody>
          <a:bodyPr wrap="square">
            <a:spAutoFit/>
          </a:bodyPr>
          <a:lstStyle/>
          <a:p>
            <a:r>
              <a:rPr lang="en-US" sz="3600" dirty="0"/>
              <a:t>Social Media Analytics</a:t>
            </a:r>
          </a:p>
        </p:txBody>
      </p:sp>
      <p:sp>
        <p:nvSpPr>
          <p:cNvPr id="3" name="Content Placeholder 2"/>
          <p:cNvSpPr>
            <a:spLocks noGrp="1"/>
          </p:cNvSpPr>
          <p:nvPr>
            <p:ph idx="1"/>
          </p:nvPr>
        </p:nvSpPr>
        <p:spPr>
          <a:xfrm>
            <a:off x="1795220" y="1930831"/>
            <a:ext cx="8153400" cy="3072123"/>
          </a:xfrm>
        </p:spPr>
        <p:txBody>
          <a:bodyPr>
            <a:spAutoFit/>
          </a:bodyPr>
          <a:lstStyle/>
          <a:p>
            <a:pPr marL="266700" indent="-266700"/>
            <a:r>
              <a:rPr lang="en-US" sz="2400" dirty="0"/>
              <a:t>It is the systematic and scientific ways to consume the vast amount of content created by Web-based social media outlets, tools, and techniques for the betterment of an organization’s competitiveness</a:t>
            </a:r>
          </a:p>
          <a:p>
            <a:pPr marL="266700" indent="-266700"/>
            <a:r>
              <a:rPr lang="en-US" sz="2400" dirty="0"/>
              <a:t>Tools to measure social media impact:</a:t>
            </a:r>
          </a:p>
          <a:p>
            <a:pPr marL="714375" lvl="1" indent="-266700"/>
            <a:r>
              <a:rPr lang="en-US" sz="2400" dirty="0"/>
              <a:t>Descriptive analytics</a:t>
            </a:r>
          </a:p>
          <a:p>
            <a:pPr marL="714375" lvl="1" indent="-266700"/>
            <a:r>
              <a:rPr lang="en-US" sz="2400" dirty="0"/>
              <a:t>Social network analysis</a:t>
            </a:r>
          </a:p>
          <a:p>
            <a:pPr marL="714375" lvl="1" indent="-266700"/>
            <a:r>
              <a:rPr lang="en-US" sz="2400" dirty="0"/>
              <a:t>Advanced analytics</a:t>
            </a:r>
          </a:p>
        </p:txBody>
      </p:sp>
    </p:spTree>
    <p:extLst>
      <p:ext uri="{BB962C8B-B14F-4D97-AF65-F5344CB8AC3E}">
        <p14:creationId xmlns:p14="http://schemas.microsoft.com/office/powerpoint/2010/main" val="378693423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83044" y="652743"/>
            <a:ext cx="8153400" cy="590931"/>
          </a:xfrm>
        </p:spPr>
        <p:txBody>
          <a:bodyPr wrap="square">
            <a:spAutoFit/>
          </a:bodyPr>
          <a:lstStyle/>
          <a:p>
            <a:r>
              <a:rPr lang="en-US" sz="3600" dirty="0"/>
              <a:t>Best Practices in Social Media Analytics</a:t>
            </a:r>
          </a:p>
        </p:txBody>
      </p:sp>
      <p:sp>
        <p:nvSpPr>
          <p:cNvPr id="3" name="Content Placeholder 2"/>
          <p:cNvSpPr>
            <a:spLocks noGrp="1"/>
          </p:cNvSpPr>
          <p:nvPr>
            <p:ph idx="1"/>
          </p:nvPr>
        </p:nvSpPr>
        <p:spPr>
          <a:xfrm>
            <a:off x="1981200" y="1419227"/>
            <a:ext cx="8153400" cy="3981603"/>
          </a:xfrm>
        </p:spPr>
        <p:txBody>
          <a:bodyPr>
            <a:spAutoFit/>
          </a:bodyPr>
          <a:lstStyle/>
          <a:p>
            <a:pPr marL="276225" indent="-276225"/>
            <a:r>
              <a:rPr lang="en-US" sz="2400" dirty="0"/>
              <a:t>Think of measurement as a guidance system, not a rating system</a:t>
            </a:r>
          </a:p>
          <a:p>
            <a:pPr marL="276225" indent="-276225"/>
            <a:r>
              <a:rPr lang="en-US" sz="2400" dirty="0"/>
              <a:t>Track the elusive sentiment</a:t>
            </a:r>
          </a:p>
          <a:p>
            <a:pPr marL="276225" indent="-276225"/>
            <a:r>
              <a:rPr lang="en-US" sz="2400" dirty="0"/>
              <a:t>Continuously improve the accuracy of text analysis</a:t>
            </a:r>
          </a:p>
          <a:p>
            <a:pPr marL="276225" indent="-276225"/>
            <a:r>
              <a:rPr lang="en-US" sz="2400" dirty="0"/>
              <a:t>Look at the ripple effect</a:t>
            </a:r>
          </a:p>
          <a:p>
            <a:pPr marL="276225" indent="-276225"/>
            <a:r>
              <a:rPr lang="en-US" sz="2400" dirty="0"/>
              <a:t>Look beyond the brand</a:t>
            </a:r>
          </a:p>
          <a:p>
            <a:pPr marL="276225" indent="-276225"/>
            <a:r>
              <a:rPr lang="en-US" sz="2400" dirty="0"/>
              <a:t>Identify your most powerful influencers</a:t>
            </a:r>
          </a:p>
          <a:p>
            <a:pPr marL="276225" indent="-276225"/>
            <a:r>
              <a:rPr lang="en-US" sz="2400" dirty="0"/>
              <a:t>Look closely at the accuracy of your analytic tool</a:t>
            </a:r>
          </a:p>
          <a:p>
            <a:pPr marL="276225" indent="-276225"/>
            <a:r>
              <a:rPr lang="en-US" sz="2400" dirty="0"/>
              <a:t>Incorporate social media intelligence into planning</a:t>
            </a:r>
          </a:p>
        </p:txBody>
      </p:sp>
    </p:spTree>
    <p:extLst>
      <p:ext uri="{BB962C8B-B14F-4D97-AF65-F5344CB8AC3E}">
        <p14:creationId xmlns:p14="http://schemas.microsoft.com/office/powerpoint/2010/main" val="232151749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13">
            <a:extLst>
              <a:ext uri="{FF2B5EF4-FFF2-40B4-BE49-F238E27FC236}">
                <a16:creationId xmlns:a16="http://schemas.microsoft.com/office/drawing/2014/main" id="{C3A146F8-3F2E-5C2F-96DF-A3881BEE9C8E}"/>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ahoma" panose="020B0604030504040204" pitchFamily="34" charset="0"/>
                <a:ea typeface="MS PGothic" panose="020B0600070205080204" pitchFamily="34" charset="-128"/>
              </a:defRPr>
            </a:lvl1pPr>
            <a:lvl2pPr marL="742950" indent="-285750">
              <a:defRPr sz="2400">
                <a:solidFill>
                  <a:schemeClr val="tx1"/>
                </a:solidFill>
                <a:latin typeface="Tahoma" panose="020B0604030504040204" pitchFamily="34" charset="0"/>
                <a:ea typeface="MS PGothic" panose="020B0600070205080204" pitchFamily="34" charset="-128"/>
              </a:defRPr>
            </a:lvl2pPr>
            <a:lvl3pPr marL="1143000" indent="-228600">
              <a:defRPr sz="2400">
                <a:solidFill>
                  <a:schemeClr val="tx1"/>
                </a:solidFill>
                <a:latin typeface="Tahoma" panose="020B0604030504040204" pitchFamily="34" charset="0"/>
                <a:ea typeface="MS PGothic" panose="020B0600070205080204" pitchFamily="34" charset="-128"/>
              </a:defRPr>
            </a:lvl3pPr>
            <a:lvl4pPr marL="1600200" indent="-228600">
              <a:defRPr sz="2400">
                <a:solidFill>
                  <a:schemeClr val="tx1"/>
                </a:solidFill>
                <a:latin typeface="Tahoma" panose="020B0604030504040204" pitchFamily="34" charset="0"/>
                <a:ea typeface="MS PGothic" panose="020B0600070205080204" pitchFamily="34" charset="-128"/>
              </a:defRPr>
            </a:lvl4pPr>
            <a:lvl5pPr marL="2057400" indent="-228600">
              <a:defRPr sz="24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9pPr>
          </a:lstStyle>
          <a:p>
            <a:r>
              <a:rPr lang="en-US" altLang="en-US" sz="900"/>
              <a:t>7-</a:t>
            </a:r>
            <a:fld id="{CAAA99E9-DFFD-4F5C-9C78-1943BA31E4D4}" type="slidenum">
              <a:rPr lang="en-US" altLang="en-US" sz="900"/>
              <a:pPr/>
              <a:t>44</a:t>
            </a:fld>
            <a:endParaRPr lang="en-US" altLang="en-US" sz="900"/>
          </a:p>
        </p:txBody>
      </p:sp>
      <p:sp>
        <p:nvSpPr>
          <p:cNvPr id="5125" name="Rectangle 3">
            <a:extLst>
              <a:ext uri="{FF2B5EF4-FFF2-40B4-BE49-F238E27FC236}">
                <a16:creationId xmlns:a16="http://schemas.microsoft.com/office/drawing/2014/main" id="{EC49E7A7-8F85-9E99-91AA-403EA07C5EF0}"/>
              </a:ext>
            </a:extLst>
          </p:cNvPr>
          <p:cNvSpPr>
            <a:spLocks noGrp="1" noChangeArrowheads="1"/>
          </p:cNvSpPr>
          <p:nvPr>
            <p:ph type="body" idx="1"/>
          </p:nvPr>
        </p:nvSpPr>
        <p:spPr>
          <a:xfrm>
            <a:off x="838200" y="909235"/>
            <a:ext cx="10515600" cy="5517396"/>
          </a:xfrm>
        </p:spPr>
        <p:txBody>
          <a:bodyPr>
            <a:normAutofit fontScale="47500" lnSpcReduction="20000"/>
          </a:bodyPr>
          <a:lstStyle/>
          <a:p>
            <a:pPr marL="0" indent="0" eaLnBrk="1" hangingPunct="1">
              <a:lnSpc>
                <a:spcPct val="125000"/>
              </a:lnSpc>
              <a:spcBef>
                <a:spcPts val="1800"/>
              </a:spcBef>
              <a:spcAft>
                <a:spcPts val="600"/>
              </a:spcAft>
              <a:buNone/>
            </a:pPr>
            <a:r>
              <a:rPr lang="en-US" altLang="en-US" sz="9600" b="1" dirty="0">
                <a:solidFill>
                  <a:srgbClr val="C00000"/>
                </a:solidFill>
                <a:effectLst>
                  <a:outerShdw blurRad="38100" dist="38100" dir="2700000" algn="tl">
                    <a:srgbClr val="000000">
                      <a:alpha val="43137"/>
                    </a:srgbClr>
                  </a:outerShdw>
                </a:effectLst>
              </a:rPr>
              <a:t>Review Questions:</a:t>
            </a:r>
          </a:p>
          <a:p>
            <a:pPr>
              <a:lnSpc>
                <a:spcPct val="125000"/>
              </a:lnSpc>
              <a:spcBef>
                <a:spcPts val="1800"/>
              </a:spcBef>
              <a:spcAft>
                <a:spcPts val="600"/>
              </a:spcAft>
            </a:pPr>
            <a:r>
              <a:rPr lang="en-US" altLang="en-US" sz="7600" dirty="0"/>
              <a:t>What is the primary difference between text mining and data mining?</a:t>
            </a:r>
          </a:p>
          <a:p>
            <a:pPr>
              <a:lnSpc>
                <a:spcPct val="125000"/>
              </a:lnSpc>
              <a:spcBef>
                <a:spcPts val="1800"/>
              </a:spcBef>
              <a:spcAft>
                <a:spcPts val="600"/>
              </a:spcAft>
            </a:pPr>
            <a:r>
              <a:rPr lang="en-US" sz="7600" dirty="0"/>
              <a:t>How does sentiment analysis benefit Customer Relationship Management (CRM)?</a:t>
            </a:r>
            <a:endParaRPr lang="en-US" altLang="en-US" sz="7600" dirty="0"/>
          </a:p>
          <a:p>
            <a:pPr>
              <a:lnSpc>
                <a:spcPct val="125000"/>
              </a:lnSpc>
              <a:spcBef>
                <a:spcPts val="1800"/>
              </a:spcBef>
              <a:spcAft>
                <a:spcPts val="600"/>
              </a:spcAft>
            </a:pPr>
            <a:r>
              <a:rPr lang="en-US" sz="7600" dirty="0"/>
              <a:t>What are the main challenges associated with Natural Language Processing (NLP) in text mining?</a:t>
            </a:r>
            <a:endParaRPr lang="en-US" altLang="en-US" sz="7600"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13">
            <a:extLst>
              <a:ext uri="{FF2B5EF4-FFF2-40B4-BE49-F238E27FC236}">
                <a16:creationId xmlns:a16="http://schemas.microsoft.com/office/drawing/2014/main" id="{C3A146F8-3F2E-5C2F-96DF-A3881BEE9C8E}"/>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ahoma" panose="020B0604030504040204" pitchFamily="34" charset="0"/>
                <a:ea typeface="MS PGothic" panose="020B0600070205080204" pitchFamily="34" charset="-128"/>
              </a:defRPr>
            </a:lvl1pPr>
            <a:lvl2pPr marL="742950" indent="-285750">
              <a:defRPr sz="2400">
                <a:solidFill>
                  <a:schemeClr val="tx1"/>
                </a:solidFill>
                <a:latin typeface="Tahoma" panose="020B0604030504040204" pitchFamily="34" charset="0"/>
                <a:ea typeface="MS PGothic" panose="020B0600070205080204" pitchFamily="34" charset="-128"/>
              </a:defRPr>
            </a:lvl2pPr>
            <a:lvl3pPr marL="1143000" indent="-228600">
              <a:defRPr sz="2400">
                <a:solidFill>
                  <a:schemeClr val="tx1"/>
                </a:solidFill>
                <a:latin typeface="Tahoma" panose="020B0604030504040204" pitchFamily="34" charset="0"/>
                <a:ea typeface="MS PGothic" panose="020B0600070205080204" pitchFamily="34" charset="-128"/>
              </a:defRPr>
            </a:lvl3pPr>
            <a:lvl4pPr marL="1600200" indent="-228600">
              <a:defRPr sz="2400">
                <a:solidFill>
                  <a:schemeClr val="tx1"/>
                </a:solidFill>
                <a:latin typeface="Tahoma" panose="020B0604030504040204" pitchFamily="34" charset="0"/>
                <a:ea typeface="MS PGothic" panose="020B0600070205080204" pitchFamily="34" charset="-128"/>
              </a:defRPr>
            </a:lvl4pPr>
            <a:lvl5pPr marL="2057400" indent="-228600">
              <a:defRPr sz="24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9pPr>
          </a:lstStyle>
          <a:p>
            <a:r>
              <a:rPr lang="en-US" altLang="en-US" sz="900"/>
              <a:t>7-</a:t>
            </a:r>
            <a:fld id="{CAAA99E9-DFFD-4F5C-9C78-1943BA31E4D4}" type="slidenum">
              <a:rPr lang="en-US" altLang="en-US" sz="900"/>
              <a:pPr/>
              <a:t>45</a:t>
            </a:fld>
            <a:endParaRPr lang="en-US" altLang="en-US" sz="900"/>
          </a:p>
        </p:txBody>
      </p:sp>
      <p:sp>
        <p:nvSpPr>
          <p:cNvPr id="5125" name="Rectangle 3">
            <a:extLst>
              <a:ext uri="{FF2B5EF4-FFF2-40B4-BE49-F238E27FC236}">
                <a16:creationId xmlns:a16="http://schemas.microsoft.com/office/drawing/2014/main" id="{EC49E7A7-8F85-9E99-91AA-403EA07C5EF0}"/>
              </a:ext>
            </a:extLst>
          </p:cNvPr>
          <p:cNvSpPr>
            <a:spLocks noGrp="1" noChangeArrowheads="1"/>
          </p:cNvSpPr>
          <p:nvPr>
            <p:ph type="body" idx="1"/>
          </p:nvPr>
        </p:nvSpPr>
        <p:spPr>
          <a:xfrm>
            <a:off x="205991" y="1794013"/>
            <a:ext cx="11786717" cy="4981690"/>
          </a:xfrm>
        </p:spPr>
        <p:txBody>
          <a:bodyPr>
            <a:normAutofit/>
          </a:bodyPr>
          <a:lstStyle/>
          <a:p>
            <a:pPr marL="342900" indent="-342900">
              <a:buFont typeface="+mj-lt"/>
              <a:buAutoNum type="arabicParenR"/>
            </a:pPr>
            <a:r>
              <a:rPr lang="en-US" sz="1800" b="1" dirty="0"/>
              <a:t>Large Language Models &amp; NLP Foundation</a:t>
            </a:r>
            <a:r>
              <a:rPr lang="en-US" sz="1800" dirty="0"/>
              <a:t> Zhao, W. X., Zhou, K., Li, J., Tang, T., Wang, X., Hou, Y., ... &amp; Wen, J. R. (2023). A survey of large language models. </a:t>
            </a:r>
            <a:r>
              <a:rPr lang="en-US" sz="1800" i="1" dirty="0" err="1"/>
              <a:t>arXiv</a:t>
            </a:r>
            <a:r>
              <a:rPr lang="en-US" sz="1800" i="1" dirty="0"/>
              <a:t> preprint arXiv:2303.18223</a:t>
            </a:r>
            <a:r>
              <a:rPr lang="en-US" sz="1800" dirty="0"/>
              <a:t>. </a:t>
            </a:r>
            <a:r>
              <a:rPr lang="en-US" sz="1800" dirty="0">
                <a:hlinkClick r:id="rId3"/>
              </a:rPr>
              <a:t>https://arxiv.org/abs/2303.18223</a:t>
            </a:r>
            <a:endParaRPr lang="en-US" sz="1800" dirty="0"/>
          </a:p>
          <a:p>
            <a:pPr marL="342900" indent="-342900">
              <a:buFont typeface="+mj-lt"/>
              <a:buAutoNum type="arabicParenR"/>
            </a:pPr>
            <a:r>
              <a:rPr lang="en-US" sz="1800" b="1" dirty="0"/>
              <a:t>Generative AI &amp; Advanced Text Analytics</a:t>
            </a:r>
            <a:r>
              <a:rPr lang="en-US" sz="1800" dirty="0"/>
              <a:t> OpenAI. (2023). GPT-4 technical report. </a:t>
            </a:r>
            <a:r>
              <a:rPr lang="en-US" sz="1800" i="1" dirty="0" err="1"/>
              <a:t>arXiv</a:t>
            </a:r>
            <a:r>
              <a:rPr lang="en-US" sz="1800" i="1" dirty="0"/>
              <a:t> preprint arXiv:2303.08774</a:t>
            </a:r>
            <a:r>
              <a:rPr lang="en-US" sz="1800" dirty="0"/>
              <a:t>. </a:t>
            </a:r>
            <a:r>
              <a:rPr lang="en-US" sz="1800" dirty="0">
                <a:hlinkClick r:id="rId4"/>
              </a:rPr>
              <a:t>https://arxiv.org/abs/2303.08774</a:t>
            </a:r>
            <a:endParaRPr lang="en-US" sz="1800" dirty="0"/>
          </a:p>
          <a:p>
            <a:pPr marL="342900" indent="-342900">
              <a:buFont typeface="+mj-lt"/>
              <a:buAutoNum type="arabicParenR"/>
            </a:pPr>
            <a:r>
              <a:rPr lang="en-US" sz="1800" b="1" dirty="0"/>
              <a:t>Suthar, Mishra, and Singhal (2025) — </a:t>
            </a:r>
            <a:r>
              <a:rPr lang="en-US" sz="1800" b="1" i="1" dirty="0"/>
              <a:t>Exploring the Landscape of Natural Language Processing for Text Analytics: A Comprehensive Review</a:t>
            </a:r>
          </a:p>
          <a:p>
            <a:pPr marL="342900" indent="-342900">
              <a:buFont typeface="+mj-lt"/>
              <a:buAutoNum type="arabicParenR"/>
            </a:pPr>
            <a:r>
              <a:rPr lang="en-US" sz="1800" b="1" dirty="0"/>
              <a:t>Sentiment Analysis — </a:t>
            </a:r>
            <a:r>
              <a:rPr lang="en-US" sz="1800" b="1" dirty="0" err="1"/>
              <a:t>Neurosymbolic</a:t>
            </a:r>
            <a:r>
              <a:rPr lang="en-US" sz="1800" b="1" dirty="0"/>
              <a:t> AI Framework</a:t>
            </a:r>
            <a:r>
              <a:rPr lang="en-US" sz="1800" dirty="0"/>
              <a:t> Cambria, E., Chaturvedi, I., </a:t>
            </a:r>
            <a:r>
              <a:rPr lang="en-US" sz="1800" dirty="0" err="1"/>
              <a:t>Malandri</a:t>
            </a:r>
            <a:r>
              <a:rPr lang="en-US" sz="1800" dirty="0"/>
              <a:t>, L., </a:t>
            </a:r>
            <a:r>
              <a:rPr lang="en-US" sz="1800" dirty="0" err="1"/>
              <a:t>Mercorio</a:t>
            </a:r>
            <a:r>
              <a:rPr lang="en-US" sz="1800" dirty="0"/>
              <a:t>, F., </a:t>
            </a:r>
            <a:r>
              <a:rPr lang="en-US" sz="1800" dirty="0" err="1"/>
              <a:t>Mezzanzanica</a:t>
            </a:r>
            <a:r>
              <a:rPr lang="en-US" sz="1800" dirty="0"/>
              <a:t>, M., &amp; Tripodi, R. (2023). </a:t>
            </a:r>
            <a:r>
              <a:rPr lang="en-US" sz="1800" dirty="0" err="1"/>
              <a:t>SenticNet</a:t>
            </a:r>
            <a:r>
              <a:rPr lang="en-US" sz="1800" dirty="0"/>
              <a:t> 7: A commonsense-based </a:t>
            </a:r>
            <a:r>
              <a:rPr lang="en-US" sz="1800" dirty="0" err="1"/>
              <a:t>neurosymbolic</a:t>
            </a:r>
            <a:r>
              <a:rPr lang="en-US" sz="1800" dirty="0"/>
              <a:t> AI framework for explainable sentiment analysis. </a:t>
            </a:r>
            <a:r>
              <a:rPr lang="en-US" sz="1800" i="1" dirty="0"/>
              <a:t>Neurocomputing, 559</a:t>
            </a:r>
            <a:r>
              <a:rPr lang="en-US" sz="1800" dirty="0"/>
              <a:t>, 126860. </a:t>
            </a:r>
            <a:r>
              <a:rPr lang="en-US" sz="1800" dirty="0">
                <a:hlinkClick r:id="rId5"/>
              </a:rPr>
              <a:t>https://doi.org/10.1016/j.neucom.2023.126860</a:t>
            </a:r>
            <a:endParaRPr lang="en-US" sz="1800" dirty="0"/>
          </a:p>
          <a:p>
            <a:pPr marL="342900" indent="-342900">
              <a:buFont typeface="+mj-lt"/>
              <a:buAutoNum type="arabicParenR"/>
            </a:pPr>
            <a:r>
              <a:rPr lang="en-US" sz="1800" b="1" dirty="0"/>
              <a:t>Text Mining in Financial Markets (Sentiment + Finance)</a:t>
            </a:r>
            <a:r>
              <a:rPr lang="en-US" sz="1800" dirty="0"/>
              <a:t> Lopez-Lira, T., &amp; Tang, Y. (2023). Can ChatGPT forecast stock price movements? Return predictability and large language models. </a:t>
            </a:r>
            <a:r>
              <a:rPr lang="en-US" sz="1800" i="1" dirty="0" err="1"/>
              <a:t>arXiv</a:t>
            </a:r>
            <a:r>
              <a:rPr lang="en-US" sz="1800" i="1" dirty="0"/>
              <a:t> preprint arXiv:2304.07619</a:t>
            </a:r>
            <a:r>
              <a:rPr lang="en-US" sz="1800" dirty="0"/>
              <a:t>. </a:t>
            </a:r>
            <a:r>
              <a:rPr lang="en-US" sz="1800" dirty="0">
                <a:hlinkClick r:id="rId6"/>
              </a:rPr>
              <a:t>https://arxiv.org/abs/2304.07619</a:t>
            </a:r>
            <a:endParaRPr lang="en-US" sz="1800" dirty="0"/>
          </a:p>
          <a:p>
            <a:pPr marL="342900" indent="-342900">
              <a:buFont typeface="+mj-lt"/>
              <a:buAutoNum type="arabicParenR"/>
            </a:pPr>
            <a:r>
              <a:rPr lang="en-US" sz="1800" b="1" dirty="0"/>
              <a:t>LLMs for Social &amp; Text Annotation Tasks</a:t>
            </a:r>
            <a:r>
              <a:rPr lang="en-US" sz="1800" dirty="0"/>
              <a:t> Gilardi, F., Alizadeh, M., &amp; Kubli, M. (2023). ChatGPT outperforms crowd workers for text-annotation tasks. </a:t>
            </a:r>
            <a:r>
              <a:rPr lang="en-US" sz="1800" i="1" dirty="0"/>
              <a:t>Proceedings of the National Academy of Sciences, 120</a:t>
            </a:r>
            <a:r>
              <a:rPr lang="en-US" sz="1800" dirty="0"/>
              <a:t>(30), e2305016120. </a:t>
            </a:r>
            <a:r>
              <a:rPr lang="en-US" sz="1800" dirty="0">
                <a:hlinkClick r:id="rId7"/>
              </a:rPr>
              <a:t>https://doi.org/10.1073/pnas.2305016120</a:t>
            </a:r>
            <a:endParaRPr lang="en-US" sz="1800" dirty="0"/>
          </a:p>
        </p:txBody>
      </p:sp>
      <p:sp>
        <p:nvSpPr>
          <p:cNvPr id="3" name="TextBox 2">
            <a:extLst>
              <a:ext uri="{FF2B5EF4-FFF2-40B4-BE49-F238E27FC236}">
                <a16:creationId xmlns:a16="http://schemas.microsoft.com/office/drawing/2014/main" id="{F1A45F2C-1384-37AA-9F62-591B5ED00A63}"/>
              </a:ext>
            </a:extLst>
          </p:cNvPr>
          <p:cNvSpPr txBox="1"/>
          <p:nvPr/>
        </p:nvSpPr>
        <p:spPr>
          <a:xfrm>
            <a:off x="517655" y="471895"/>
            <a:ext cx="3959050" cy="1054199"/>
          </a:xfrm>
          <a:prstGeom prst="rect">
            <a:avLst/>
          </a:prstGeom>
          <a:noFill/>
        </p:spPr>
        <p:txBody>
          <a:bodyPr wrap="square">
            <a:spAutoFit/>
          </a:bodyPr>
          <a:lstStyle/>
          <a:p>
            <a:pPr marL="0" indent="0" eaLnBrk="1" hangingPunct="1">
              <a:lnSpc>
                <a:spcPct val="125000"/>
              </a:lnSpc>
              <a:spcBef>
                <a:spcPts val="1800"/>
              </a:spcBef>
              <a:spcAft>
                <a:spcPts val="600"/>
              </a:spcAft>
              <a:buNone/>
            </a:pPr>
            <a:r>
              <a:rPr lang="en-US" altLang="en-US" sz="5400" b="1" dirty="0">
                <a:solidFill>
                  <a:srgbClr val="C00000"/>
                </a:solidFill>
                <a:effectLst>
                  <a:outerShdw blurRad="38100" dist="38100" dir="2700000" algn="tl">
                    <a:srgbClr val="000000">
                      <a:alpha val="43137"/>
                    </a:srgbClr>
                  </a:outerShdw>
                </a:effectLst>
              </a:rPr>
              <a:t>References:</a:t>
            </a:r>
          </a:p>
        </p:txBody>
      </p:sp>
    </p:spTree>
    <p:extLst>
      <p:ext uri="{BB962C8B-B14F-4D97-AF65-F5344CB8AC3E}">
        <p14:creationId xmlns:p14="http://schemas.microsoft.com/office/powerpoint/2010/main" val="334772014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C256DE7-06B5-4FF9-8D99-5BBFA7C77587}"/>
</file>

<file path=customXml/itemProps2.xml><?xml version="1.0" encoding="utf-8"?>
<ds:datastoreItem xmlns:ds="http://schemas.openxmlformats.org/officeDocument/2006/customXml" ds:itemID="{A8A8CD68-F328-4911-AD79-DF65F0BBE08E}"/>
</file>

<file path=customXml/itemProps3.xml><?xml version="1.0" encoding="utf-8"?>
<ds:datastoreItem xmlns:ds="http://schemas.openxmlformats.org/officeDocument/2006/customXml" ds:itemID="{3B69F25F-FCE4-4E22-9D7A-2CF47E13358B}"/>
</file>

<file path=docProps/app.xml><?xml version="1.0" encoding="utf-8"?>
<Properties xmlns="http://schemas.openxmlformats.org/officeDocument/2006/extended-properties" xmlns:vt="http://schemas.openxmlformats.org/officeDocument/2006/docPropsVTypes">
  <TotalTime>7996</TotalTime>
  <Words>3100</Words>
  <Application>Microsoft Office PowerPoint</Application>
  <PresentationFormat>Widescreen</PresentationFormat>
  <Paragraphs>415</Paragraphs>
  <Slides>46</Slides>
  <Notes>45</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46</vt:i4>
      </vt:variant>
    </vt:vector>
  </HeadingPairs>
  <TitlesOfParts>
    <vt:vector size="56" baseType="lpstr">
      <vt:lpstr>Aptos</vt:lpstr>
      <vt:lpstr>Aptos Display</vt:lpstr>
      <vt:lpstr>Arial</vt:lpstr>
      <vt:lpstr>Calibri</vt:lpstr>
      <vt:lpstr>Calibri Light</vt:lpstr>
      <vt:lpstr>Courier New</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Learning Objectives</vt:lpstr>
      <vt:lpstr>Why Text &amp; Sentiment Analysis Matter in 2025</vt:lpstr>
      <vt:lpstr>How Sentiment Analysis Works Today?</vt:lpstr>
      <vt:lpstr>PowerPoint Presentation</vt:lpstr>
      <vt:lpstr>PowerPoint Presentation</vt:lpstr>
      <vt:lpstr>PowerPoint Presentation</vt:lpstr>
      <vt:lpstr>Text Analytics and Text Mining (1 of 2)</vt:lpstr>
      <vt:lpstr>Text Analytics and Text Mining (2 of 2)</vt:lpstr>
      <vt:lpstr>Text Mining Concepts </vt:lpstr>
      <vt:lpstr>Data Mining versus Text Mining</vt:lpstr>
      <vt:lpstr>Text Mining Concepts (2 of 2)</vt:lpstr>
      <vt:lpstr>Text Mining Application Area</vt:lpstr>
      <vt:lpstr>Text Mining Terminology (1 of 2)</vt:lpstr>
      <vt:lpstr>Text Mining Terminology (2 of 2)</vt:lpstr>
      <vt:lpstr>PowerPoint Presentation</vt:lpstr>
      <vt:lpstr>PowerPoint Presentation</vt:lpstr>
      <vt:lpstr>PowerPoint Presentation</vt:lpstr>
      <vt:lpstr>PowerPoint Presentation</vt:lpstr>
      <vt:lpstr>Text Mining Applications (1 of 2)</vt:lpstr>
      <vt:lpstr>Text Mining Process (1 of 7)</vt:lpstr>
      <vt:lpstr>Text Mining Process (2 of 7)</vt:lpstr>
      <vt:lpstr>Sentiment Analysis</vt:lpstr>
      <vt:lpstr>Sentiment Analysis Applications</vt:lpstr>
      <vt:lpstr>Sentiment Analysis Process (1 of 3)</vt:lpstr>
      <vt:lpstr>Web Mining Overview</vt:lpstr>
      <vt:lpstr>Web Mining</vt:lpstr>
      <vt:lpstr>Search Engines</vt:lpstr>
      <vt:lpstr>Structure of a Typical Internet Search Engine</vt:lpstr>
      <vt:lpstr>Search Engine Optimization</vt:lpstr>
      <vt:lpstr>Top 15 Most Popular Search Engines</vt:lpstr>
      <vt:lpstr>Web Analytics Metrics (1 of 3)</vt:lpstr>
      <vt:lpstr>A Sample Web Analytics Dashboard</vt:lpstr>
      <vt:lpstr>Social Analytics Social Network Analysis (1 of 2)</vt:lpstr>
      <vt:lpstr>Social Analytics Social Network Analysis (2 of 2)</vt:lpstr>
      <vt:lpstr>Social Media Definitions and Concepts</vt:lpstr>
      <vt:lpstr>How Do People Use Social Media?</vt:lpstr>
      <vt:lpstr>Social Media Analytics</vt:lpstr>
      <vt:lpstr>Best Practices in Social Media Analytics</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Abdalla (DBN)</cp:lastModifiedBy>
  <cp:revision>67</cp:revision>
  <dcterms:created xsi:type="dcterms:W3CDTF">2023-04-29T09:08:00Z</dcterms:created>
  <dcterms:modified xsi:type="dcterms:W3CDTF">2026-07-24T12:57:55Z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