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271" r:id="rId7"/>
    <p:sldId id="313" r:id="rId8"/>
    <p:sldId id="276" r:id="rId9"/>
    <p:sldId id="256" r:id="rId10"/>
    <p:sldId id="496" r:id="rId11"/>
    <p:sldId id="497" r:id="rId12"/>
    <p:sldId id="526" r:id="rId13"/>
    <p:sldId id="503" r:id="rId14"/>
    <p:sldId id="504" r:id="rId15"/>
    <p:sldId id="505" r:id="rId16"/>
    <p:sldId id="506" r:id="rId17"/>
    <p:sldId id="507" r:id="rId18"/>
    <p:sldId id="508" r:id="rId19"/>
    <p:sldId id="509" r:id="rId20"/>
    <p:sldId id="510" r:id="rId21"/>
    <p:sldId id="511" r:id="rId22"/>
    <p:sldId id="512" r:id="rId23"/>
    <p:sldId id="513" r:id="rId24"/>
    <p:sldId id="514" r:id="rId25"/>
    <p:sldId id="515" r:id="rId26"/>
    <p:sldId id="319" r:id="rId27"/>
    <p:sldId id="516" r:id="rId28"/>
    <p:sldId id="517" r:id="rId29"/>
    <p:sldId id="518" r:id="rId30"/>
    <p:sldId id="519" r:id="rId31"/>
    <p:sldId id="521" r:id="rId32"/>
    <p:sldId id="523" r:id="rId33"/>
    <p:sldId id="524" r:id="rId34"/>
    <p:sldId id="525" r:id="rId35"/>
    <p:sldId id="541" r:id="rId36"/>
    <p:sldId id="528" r:id="rId37"/>
    <p:sldId id="529" r:id="rId38"/>
    <p:sldId id="530" r:id="rId39"/>
    <p:sldId id="531" r:id="rId40"/>
    <p:sldId id="532" r:id="rId41"/>
    <p:sldId id="533" r:id="rId42"/>
    <p:sldId id="535" r:id="rId43"/>
    <p:sldId id="538" r:id="rId44"/>
    <p:sldId id="539" r:id="rId45"/>
    <p:sldId id="306" r:id="rId46"/>
    <p:sldId id="54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96"/>
            <p14:sldId id="497"/>
            <p14:sldId id="526"/>
            <p14:sldId id="503"/>
            <p14:sldId id="504"/>
            <p14:sldId id="505"/>
            <p14:sldId id="506"/>
            <p14:sldId id="507"/>
            <p14:sldId id="508"/>
            <p14:sldId id="509"/>
            <p14:sldId id="510"/>
            <p14:sldId id="511"/>
            <p14:sldId id="512"/>
            <p14:sldId id="513"/>
            <p14:sldId id="514"/>
            <p14:sldId id="515"/>
            <p14:sldId id="319"/>
            <p14:sldId id="516"/>
            <p14:sldId id="517"/>
            <p14:sldId id="518"/>
            <p14:sldId id="519"/>
            <p14:sldId id="521"/>
            <p14:sldId id="523"/>
            <p14:sldId id="524"/>
            <p14:sldId id="525"/>
            <p14:sldId id="541"/>
            <p14:sldId id="528"/>
            <p14:sldId id="529"/>
            <p14:sldId id="530"/>
            <p14:sldId id="531"/>
            <p14:sldId id="532"/>
            <p14:sldId id="533"/>
            <p14:sldId id="535"/>
            <p14:sldId id="538"/>
            <p14:sldId id="539"/>
            <p14:sldId id="306"/>
            <p14:sldId id="540"/>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75" autoAdjust="0"/>
    <p:restoredTop sz="94662" autoAdjust="0"/>
  </p:normalViewPr>
  <p:slideViewPr>
    <p:cSldViewPr snapToGrid="0">
      <p:cViewPr>
        <p:scale>
          <a:sx n="74" d="100"/>
          <a:sy n="74" d="100"/>
        </p:scale>
        <p:origin x="-516" y="18"/>
      </p:cViewPr>
      <p:guideLst>
        <p:guide orient="horz" pos="2160"/>
        <p:guide pos="3840"/>
      </p:guideLst>
    </p:cSldViewPr>
  </p:slideViewPr>
  <p:outlineViewPr>
    <p:cViewPr>
      <p:scale>
        <a:sx n="33" d="100"/>
        <a:sy n="33" d="100"/>
      </p:scale>
      <p:origin x="0" y="75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818272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x-non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x-non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x-non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4.emf"/></Relationships>
</file>

<file path=ppt/slides/_rels/slide2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6.emf"/></Relationships>
</file>

<file path=ppt/slides/_rels/slide26.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8.emf"/></Relationships>
</file>

<file path=ppt/slides/_rels/slide27.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24.emf"/><Relationship Id="rId4" Type="http://schemas.openxmlformats.org/officeDocument/2006/relationships/image" Target="../media/image23.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eg"/><Relationship Id="rId1" Type="http://schemas.openxmlformats.org/officeDocument/2006/relationships/slideLayout" Target="../slideLayouts/slideLayout18.xml"/><Relationship Id="rId4" Type="http://schemas.openxmlformats.org/officeDocument/2006/relationships/image" Target="../media/image26.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eg"/><Relationship Id="rId1" Type="http://schemas.openxmlformats.org/officeDocument/2006/relationships/slideLayout" Target="../slideLayouts/slideLayout18.xml"/><Relationship Id="rId5" Type="http://schemas.openxmlformats.org/officeDocument/2006/relationships/image" Target="../media/image28.emf"/><Relationship Id="rId4" Type="http://schemas.openxmlformats.org/officeDocument/2006/relationships/image" Target="../media/image27.emf"/></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7.xml"/><Relationship Id="rId5" Type="http://schemas.openxmlformats.org/officeDocument/2006/relationships/image" Target="../media/image31.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3021083" cy="646331"/>
          </a:xfrm>
          <a:prstGeom prst="rect">
            <a:avLst/>
          </a:prstGeom>
          <a:noFill/>
        </p:spPr>
        <p:txBody>
          <a:bodyPr wrap="none" rtlCol="0">
            <a:spAutoFit/>
          </a:bodyPr>
          <a:lstStyle/>
          <a:p>
            <a:endParaRPr lang="x-none" dirty="0"/>
          </a:p>
          <a:p>
            <a:r>
              <a:rPr lang="en-GB" dirty="0"/>
              <a:t> </a:t>
            </a:r>
            <a:r>
              <a:rPr lang="en-GB" b="1" dirty="0"/>
              <a:t>Research Methods (RSC 701) </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38771" y="3393441"/>
            <a:ext cx="3021083" cy="646331"/>
          </a:xfrm>
          <a:prstGeom prst="rect">
            <a:avLst/>
          </a:prstGeom>
          <a:noFill/>
        </p:spPr>
        <p:txBody>
          <a:bodyPr wrap="none" rtlCol="0">
            <a:spAutoFit/>
          </a:bodyPr>
          <a:lstStyle/>
          <a:p>
            <a:endParaRPr lang="x-none" dirty="0"/>
          </a:p>
          <a:p>
            <a:r>
              <a:rPr lang="en-GB" dirty="0"/>
              <a:t> </a:t>
            </a:r>
            <a:r>
              <a:rPr lang="en-GB" b="1" dirty="0"/>
              <a:t>Research Methods (RSC 701) </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3</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GB" sz="2800" b="1" dirty="0" err="1">
                <a:solidFill>
                  <a:srgbClr val="00B0F0"/>
                </a:solidFill>
              </a:rPr>
              <a:t>Mahitab</a:t>
            </a:r>
            <a:r>
              <a:rPr lang="en-GB" sz="2800" b="1" dirty="0">
                <a:solidFill>
                  <a:srgbClr val="00B0F0"/>
                </a:solidFill>
              </a:rPr>
              <a:t> </a:t>
            </a:r>
            <a:r>
              <a:rPr lang="en-GB" sz="2800" b="1" dirty="0" err="1">
                <a:solidFill>
                  <a:srgbClr val="00B0F0"/>
                </a:solidFill>
              </a:rPr>
              <a:t>ELrafii</a:t>
            </a:r>
            <a:r>
              <a:rPr lang="en-GB" sz="2800" b="1" dirty="0">
                <a:solidFill>
                  <a:srgbClr val="00B0F0"/>
                </a:solidFill>
              </a:rPr>
              <a:t> </a:t>
            </a:r>
            <a:endParaRPr lang="en-US" sz="2800"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3933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777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7FACC86-72C6-47EA-C520-30E803B9F71F}"/>
              </a:ext>
            </a:extLst>
          </p:cNvPr>
          <p:cNvSpPr txBox="1"/>
          <p:nvPr/>
        </p:nvSpPr>
        <p:spPr>
          <a:xfrm>
            <a:off x="1312029" y="5133738"/>
            <a:ext cx="6626942" cy="1588255"/>
          </a:xfrm>
          <a:prstGeom prst="rect">
            <a:avLst/>
          </a:prstGeom>
          <a:noFill/>
        </p:spPr>
        <p:txBody>
          <a:bodyPr wrap="square">
            <a:spAutoFit/>
          </a:bodyPr>
          <a:lstStyle/>
          <a:p>
            <a:endParaRPr lang="x-none" dirty="0"/>
          </a:p>
          <a:p>
            <a:r>
              <a:rPr lang="en-GB" sz="2800" b="1" dirty="0"/>
              <a:t>a literature review </a:t>
            </a:r>
          </a:p>
          <a:p>
            <a:pPr marL="171450" indent="-171450">
              <a:lnSpc>
                <a:spcPct val="150000"/>
              </a:lnSpc>
              <a:buFont typeface="Arial" panose="020B0604020202020204" pitchFamily="34" charset="0"/>
              <a:buChar char="•"/>
            </a:pPr>
            <a:endParaRPr lang="ar-EG" sz="1800" b="1" dirty="0"/>
          </a:p>
          <a:p>
            <a:pPr marL="171450" indent="-171450">
              <a:lnSpc>
                <a:spcPct val="150000"/>
              </a:lnSpc>
              <a:buFont typeface="Arial" panose="020B0604020202020204" pitchFamily="34" charset="0"/>
              <a:buChar char="•"/>
            </a:pPr>
            <a:endParaRPr lang="en-US" sz="1800" b="1" dirty="0">
              <a:cs typeface="Tajawal Medium" panose="000006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xmlns="" id="{85AE4528-83B6-81B6-387E-61FCE27A1EAE}"/>
              </a:ext>
            </a:extLst>
          </p:cNvPr>
          <p:cNvSpPr txBox="1"/>
          <p:nvPr/>
        </p:nvSpPr>
        <p:spPr>
          <a:xfrm>
            <a:off x="3778785" y="2150478"/>
            <a:ext cx="5563690" cy="3300904"/>
          </a:xfrm>
          <a:prstGeom prst="rect">
            <a:avLst/>
          </a:prstGeom>
          <a:noFill/>
        </p:spPr>
        <p:txBody>
          <a:bodyPr wrap="square">
            <a:spAutoFit/>
          </a:bodyPr>
          <a:lstStyle/>
          <a:p>
            <a:pPr algn="l"/>
            <a:endParaRPr lang="x-none" sz="1050" b="0" i="0" u="none" strike="noStrike" baseline="0" dirty="0">
              <a:solidFill>
                <a:srgbClr val="000000"/>
              </a:solidFill>
              <a:latin typeface="Calibri" panose="020F0502020204030204" pitchFamily="34" charset="0"/>
            </a:endParaRPr>
          </a:p>
          <a:p>
            <a:r>
              <a:rPr lang="en-GB" b="1" dirty="0"/>
              <a:t>Lecture 3 Includes the following points: </a:t>
            </a:r>
            <a:endParaRPr lang="en-GB" dirty="0"/>
          </a:p>
          <a:p>
            <a:pPr marL="285750" indent="-285750">
              <a:buFont typeface="Arial" panose="020B0604020202020204" pitchFamily="34" charset="0"/>
              <a:buChar char="•"/>
            </a:pPr>
            <a:r>
              <a:rPr lang="en-GB" dirty="0"/>
              <a:t>Introduction </a:t>
            </a:r>
          </a:p>
          <a:p>
            <a:pPr marL="285750" indent="-285750">
              <a:buFont typeface="Arial" panose="020B0604020202020204" pitchFamily="34" charset="0"/>
              <a:buChar char="•"/>
            </a:pPr>
            <a:r>
              <a:rPr lang="en-GB" dirty="0"/>
              <a:t>Reviewing the literature </a:t>
            </a:r>
          </a:p>
          <a:p>
            <a:pPr marL="285750" indent="-285750">
              <a:buFont typeface="Arial" panose="020B0604020202020204" pitchFamily="34" charset="0"/>
              <a:buChar char="•"/>
            </a:pPr>
            <a:r>
              <a:rPr lang="en-GB" dirty="0"/>
              <a:t>What is a literature review? </a:t>
            </a:r>
          </a:p>
          <a:p>
            <a:pPr marL="285750" indent="-285750">
              <a:buFont typeface="Arial" panose="020B0604020202020204" pitchFamily="34" charset="0"/>
              <a:buChar char="•"/>
            </a:pPr>
            <a:r>
              <a:rPr lang="en-GB" dirty="0"/>
              <a:t>How is a literature review different from an academic research paper? </a:t>
            </a:r>
          </a:p>
          <a:p>
            <a:pPr marL="285750" indent="-285750">
              <a:buFont typeface="Arial" panose="020B0604020202020204" pitchFamily="34" charset="0"/>
              <a:buChar char="•"/>
            </a:pPr>
            <a:r>
              <a:rPr lang="en-GB" dirty="0"/>
              <a:t>Why do we write literature reviews? </a:t>
            </a:r>
          </a:p>
          <a:p>
            <a:pPr marL="285750" indent="-285750">
              <a:buFont typeface="Arial" panose="020B0604020202020204" pitchFamily="34" charset="0"/>
              <a:buChar char="•"/>
            </a:pPr>
            <a:r>
              <a:rPr lang="en-GB" dirty="0"/>
              <a:t>Ask yourself questions like these: </a:t>
            </a:r>
          </a:p>
          <a:p>
            <a:pPr marL="285750" indent="-285750">
              <a:buFont typeface="Arial" panose="020B0604020202020204" pitchFamily="34" charset="0"/>
              <a:buChar char="•"/>
            </a:pPr>
            <a:r>
              <a:rPr lang="en-GB" dirty="0"/>
              <a:t>What is the purpose of a literature review? </a:t>
            </a:r>
          </a:p>
          <a:p>
            <a:pPr marL="285750" indent="-285750">
              <a:buFont typeface="Arial" panose="020B0604020202020204" pitchFamily="34" charset="0"/>
              <a:buChar char="•"/>
            </a:pPr>
            <a:r>
              <a:rPr lang="en-GB" dirty="0"/>
              <a:t>The key steps to writing a literature review. </a:t>
            </a:r>
          </a:p>
          <a:p>
            <a:pPr marL="285750" indent="-285750">
              <a:buFont typeface="Arial" panose="020B0604020202020204" pitchFamily="34" charset="0"/>
              <a:buChar char="•"/>
            </a:pPr>
            <a:r>
              <a:rPr lang="en-GB" dirty="0"/>
              <a:t>Search for relevant sources. </a:t>
            </a:r>
            <a:endParaRPr lang="x-none"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44209"/>
            <a:ext cx="11174401" cy="46381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rPr>
              <a:t>Introduction</a:t>
            </a:r>
            <a:endParaRPr lang="ar-EG" sz="2400" dirty="0">
              <a:solidFill>
                <a:schemeClr val="tx1"/>
              </a:solidFill>
            </a:endParaRPr>
          </a:p>
          <a:p>
            <a:r>
              <a:rPr lang="en-GB" sz="2400" dirty="0">
                <a:solidFill>
                  <a:schemeClr val="tx1"/>
                </a:solidFill>
              </a:rPr>
              <a:t>The literature review is considered important steps in scientific research, and the basic steps associated with writing them must be reviewed. </a:t>
            </a:r>
          </a:p>
          <a:p>
            <a:r>
              <a:rPr lang="en-GB" sz="2400" dirty="0">
                <a:solidFill>
                  <a:schemeClr val="tx1"/>
                </a:solidFill>
              </a:rPr>
              <a:t>Conducting a literature review helps you build your knowledge in your field. You’ll learn about important concepts, research methods, and experimental techniques that are used in your field. You’ll also gain insight into how researchers apply the concepts you’re learning in your unit to real-world problems. </a:t>
            </a:r>
          </a:p>
        </p:txBody>
      </p:sp>
      <p:sp>
        <p:nvSpPr>
          <p:cNvPr id="5" name="Rectangle 4"/>
          <p:cNvSpPr/>
          <p:nvPr/>
        </p:nvSpPr>
        <p:spPr>
          <a:xfrm>
            <a:off x="617280" y="6245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828121" y="83822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p>
        </p:txBody>
      </p:sp>
      <p:sp>
        <p:nvSpPr>
          <p:cNvPr id="10" name="TextBox 9"/>
          <p:cNvSpPr txBox="1"/>
          <p:nvPr/>
        </p:nvSpPr>
        <p:spPr>
          <a:xfrm>
            <a:off x="941815" y="1091877"/>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576748B9-0143-98F8-FF8B-34F4B536B2F0}"/>
              </a:ext>
            </a:extLst>
          </p:cNvPr>
          <p:cNvPicPr>
            <a:picLocks noChangeAspect="1"/>
          </p:cNvPicPr>
          <p:nvPr/>
        </p:nvPicPr>
        <p:blipFill>
          <a:blip r:embed="rId3"/>
          <a:stretch>
            <a:fillRect/>
          </a:stretch>
        </p:blipFill>
        <p:spPr>
          <a:xfrm>
            <a:off x="2164447" y="2423383"/>
            <a:ext cx="6764593" cy="2656238"/>
          </a:xfrm>
          <a:prstGeom prst="rect">
            <a:avLst/>
          </a:prstGeom>
        </p:spPr>
      </p:pic>
      <p:pic>
        <p:nvPicPr>
          <p:cNvPr id="6" name="Picture 5">
            <a:extLst>
              <a:ext uri="{FF2B5EF4-FFF2-40B4-BE49-F238E27FC236}">
                <a16:creationId xmlns:a16="http://schemas.microsoft.com/office/drawing/2014/main" xmlns="" id="{9621F854-2C48-7468-994C-6A8A9C9FBA9E}"/>
              </a:ext>
            </a:extLst>
          </p:cNvPr>
          <p:cNvPicPr>
            <a:picLocks noChangeAspect="1"/>
          </p:cNvPicPr>
          <p:nvPr/>
        </p:nvPicPr>
        <p:blipFill>
          <a:blip r:embed="rId4"/>
          <a:stretch>
            <a:fillRect/>
          </a:stretch>
        </p:blipFill>
        <p:spPr>
          <a:xfrm>
            <a:off x="4072536" y="1663823"/>
            <a:ext cx="2627290" cy="39559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BD0FE43-75F1-6EFC-F0B0-AEE63E5605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2FECF54-BF6B-D400-A88A-4BC846736F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96E826C-8EDE-5DF6-5E10-EAE39C32A82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63A47D5-8484-126B-41FF-6DDB845204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7A2EDF7-4430-A46F-7CA9-C046D446483E}"/>
              </a:ext>
            </a:extLst>
          </p:cNvPr>
          <p:cNvSpPr txBox="1"/>
          <p:nvPr/>
        </p:nvSpPr>
        <p:spPr>
          <a:xfrm>
            <a:off x="1675976" y="1468531"/>
            <a:ext cx="8417320" cy="3862660"/>
          </a:xfrm>
          <a:prstGeom prst="rect">
            <a:avLst/>
          </a:prstGeom>
          <a:noFill/>
        </p:spPr>
        <p:txBody>
          <a:bodyPr wrap="square" rtlCol="0">
            <a:spAutoFit/>
          </a:bodyPr>
          <a:lstStyle/>
          <a:p>
            <a:pPr>
              <a:lnSpc>
                <a:spcPct val="107000"/>
              </a:lnSpc>
              <a:spcAft>
                <a:spcPts val="800"/>
              </a:spcAft>
            </a:pPr>
            <a:r>
              <a:rPr lang="en-GB" sz="2800" b="1" dirty="0"/>
              <a:t>What is a literature review?</a:t>
            </a:r>
            <a:endParaRPr lang="ar-EG" sz="2800" b="1" dirty="0"/>
          </a:p>
          <a:p>
            <a:pPr>
              <a:lnSpc>
                <a:spcPct val="107000"/>
              </a:lnSpc>
              <a:spcAft>
                <a:spcPts val="800"/>
              </a:spcAft>
            </a:pPr>
            <a:r>
              <a:rPr lang="en-GB" sz="2800" dirty="0"/>
              <a:t>A literature review is a survey of scholarly sources (journal articles, and theses) related to a specific topic or research question. It is often written as part of a thesis, dissertation, or research paper, in order to situate your work in relation to existing knowledge, allowing you to identify relevant theories, methods, and gaps in the existing research. </a:t>
            </a:r>
          </a:p>
        </p:txBody>
      </p:sp>
      <p:pic>
        <p:nvPicPr>
          <p:cNvPr id="5" name="Graphic 21">
            <a:extLst>
              <a:ext uri="{FF2B5EF4-FFF2-40B4-BE49-F238E27FC236}">
                <a16:creationId xmlns:a16="http://schemas.microsoft.com/office/drawing/2014/main" xmlns="" id="{4E25E776-0D74-4ABB-94E7-F0961B13EB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69265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6D4DB73-6228-98B8-F7A8-CFC96096C8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5A92CD6-161A-7173-014A-BA4D71C9B2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9B0A0CC-D08A-D392-8706-E2F421F6A5E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975BF4B5-2555-4983-DCD2-3BF6F5527EF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BF3AA34-F8B2-B084-3FE9-DF92669806B9}"/>
              </a:ext>
            </a:extLst>
          </p:cNvPr>
          <p:cNvSpPr txBox="1"/>
          <p:nvPr/>
        </p:nvSpPr>
        <p:spPr>
          <a:xfrm>
            <a:off x="1665188" y="1468531"/>
            <a:ext cx="8417320" cy="3477875"/>
          </a:xfrm>
          <a:prstGeom prst="rect">
            <a:avLst/>
          </a:prstGeom>
          <a:noFill/>
        </p:spPr>
        <p:txBody>
          <a:bodyPr wrap="square" rtlCol="0">
            <a:spAutoFit/>
          </a:bodyPr>
          <a:lstStyle/>
          <a:p>
            <a:r>
              <a:rPr lang="en-GB" sz="2000" dirty="0"/>
              <a:t>A literature review discusses published information in a particular subject area, and sometimes information in a particular subject area within a certain time period. </a:t>
            </a:r>
          </a:p>
          <a:p>
            <a:r>
              <a:rPr lang="en-GB" sz="2000" dirty="0"/>
              <a:t>A literature review can be just a simple summary of the sources, but it usually has an organizational pattern and combines both summary and synthesis. A summary is a recap of the important information of the source, but a synthesis is a re-organization, or a reshuffling, of that information. It might give a new interpretation of old material or combine new with old interpretations. Or it might trace the intellectual progression of the field, including major debates. And depending on the situation, the literature review may evaluate the sources and advise the reader on the most pertinent or relevant </a:t>
            </a:r>
            <a:r>
              <a:rPr lang="ar-EG" sz="2000" dirty="0"/>
              <a:t>.</a:t>
            </a:r>
            <a:endParaRPr lang="en-GB" sz="2000" dirty="0"/>
          </a:p>
        </p:txBody>
      </p:sp>
      <p:pic>
        <p:nvPicPr>
          <p:cNvPr id="5" name="Graphic 21">
            <a:extLst>
              <a:ext uri="{FF2B5EF4-FFF2-40B4-BE49-F238E27FC236}">
                <a16:creationId xmlns:a16="http://schemas.microsoft.com/office/drawing/2014/main" xmlns="" id="{3DB67663-58CB-2F53-2A8F-73D071833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40727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3EAF19E-D859-8E8E-BA17-28A4FF379E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56A7EF1-55E9-BDE5-E466-1C04F1E32A7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677B9B9-66AC-B84F-1325-9DADE1816F1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E526E3CC-D524-5356-53B1-C97EBF7469B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2F5E4979-7C07-E9B8-9A89-A9637F050067}"/>
              </a:ext>
            </a:extLst>
          </p:cNvPr>
          <p:cNvSpPr txBox="1"/>
          <p:nvPr/>
        </p:nvSpPr>
        <p:spPr>
          <a:xfrm>
            <a:off x="1665188" y="1468531"/>
            <a:ext cx="8417320" cy="3416320"/>
          </a:xfrm>
          <a:prstGeom prst="rect">
            <a:avLst/>
          </a:prstGeom>
          <a:noFill/>
        </p:spPr>
        <p:txBody>
          <a:bodyPr wrap="square" rtlCol="0">
            <a:spAutoFit/>
          </a:bodyPr>
          <a:lstStyle/>
          <a:p>
            <a:r>
              <a:rPr lang="en-GB" sz="2400" b="1" dirty="0"/>
              <a:t>How is a literature review different from an academic research paper? </a:t>
            </a:r>
            <a:endParaRPr lang="en-GB" sz="2400" dirty="0"/>
          </a:p>
          <a:p>
            <a:r>
              <a:rPr lang="en-GB" sz="2400" dirty="0"/>
              <a:t>The main focus of an academic research paper is to develop a new argument, and a research paper is likely to contain a literature review as one of its parts. In a research paper, you use the literature as a foundation and as support for a new insight that you contribute. The focus of a literature review, however, is to summarize and synthesize the arguments and ideas of others without adding new contribution</a:t>
            </a:r>
            <a:r>
              <a:rPr lang="ar-EG" sz="2400" dirty="0"/>
              <a:t>.</a:t>
            </a:r>
            <a:r>
              <a:rPr lang="en-GB" sz="2400" dirty="0"/>
              <a:t> </a:t>
            </a:r>
          </a:p>
        </p:txBody>
      </p:sp>
      <p:pic>
        <p:nvPicPr>
          <p:cNvPr id="5" name="Graphic 21">
            <a:extLst>
              <a:ext uri="{FF2B5EF4-FFF2-40B4-BE49-F238E27FC236}">
                <a16:creationId xmlns:a16="http://schemas.microsoft.com/office/drawing/2014/main" xmlns="" id="{CB04ADB4-3D29-8063-59FB-EA6DB46DB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8769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7B25273-97B7-4007-CA8D-4F222CA805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12984AF-C0B9-44F4-7BA2-3762DBC6F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2ABA618-C778-849D-F12A-3854E3E1893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4FC62A1-1F2D-343C-D3C5-E1FB805B9C1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864DE87-524E-652B-8414-59387C0BE304}"/>
              </a:ext>
            </a:extLst>
          </p:cNvPr>
          <p:cNvSpPr txBox="1"/>
          <p:nvPr/>
        </p:nvSpPr>
        <p:spPr>
          <a:xfrm>
            <a:off x="1645277" y="1417824"/>
            <a:ext cx="8417320" cy="4154984"/>
          </a:xfrm>
          <a:prstGeom prst="rect">
            <a:avLst/>
          </a:prstGeom>
          <a:noFill/>
        </p:spPr>
        <p:txBody>
          <a:bodyPr wrap="square" rtlCol="0">
            <a:spAutoFit/>
          </a:bodyPr>
          <a:lstStyle/>
          <a:p>
            <a:r>
              <a:rPr lang="en-GB" sz="2400" b="1" dirty="0"/>
              <a:t>Why do we write literature reviews? </a:t>
            </a:r>
            <a:endParaRPr lang="en-GB" sz="2400" dirty="0"/>
          </a:p>
          <a:p>
            <a:r>
              <a:rPr lang="en-GB" sz="2400" dirty="0"/>
              <a:t>Literature reviews provide you with a handy guide to a particular topic. If you have limited time to conduct research, literature reviews can give you an overview or act as a steppingstone. For professionals, they are useful reports that keep them up to date with what is current in the field. For scholars, the depth and breadth of the literature review emphasizes the credibility of the writer in his or her field. Literature reviews also provide a solid background for a research paper’s investigation. Comprehensive knowledge of the literature of the field is essential to most research papers </a:t>
            </a:r>
            <a:r>
              <a:rPr lang="ar-EG" sz="2400" dirty="0"/>
              <a:t>.</a:t>
            </a:r>
          </a:p>
        </p:txBody>
      </p:sp>
      <p:pic>
        <p:nvPicPr>
          <p:cNvPr id="5" name="Graphic 21">
            <a:extLst>
              <a:ext uri="{FF2B5EF4-FFF2-40B4-BE49-F238E27FC236}">
                <a16:creationId xmlns:a16="http://schemas.microsoft.com/office/drawing/2014/main" xmlns="" id="{AF326B17-FBC2-B9F0-7C18-2180F3F93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34364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BC473CE-AE4D-66E4-39EA-51316FCDA05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40F925A-EAB1-A8C7-4981-7819933C2F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F00E8AEA-2682-DE42-7839-5D7CD53E5EE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52F5184-E1C0-2214-84DD-7896F0C68B11}"/>
              </a:ext>
            </a:extLst>
          </p:cNvPr>
          <p:cNvSpPr/>
          <p:nvPr/>
        </p:nvSpPr>
        <p:spPr>
          <a:xfrm>
            <a:off x="1160206" y="1285191"/>
            <a:ext cx="9366606" cy="52616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A8ECB94-F0F1-94F7-5ED2-6BC86EAD0A3B}"/>
              </a:ext>
            </a:extLst>
          </p:cNvPr>
          <p:cNvSpPr txBox="1"/>
          <p:nvPr/>
        </p:nvSpPr>
        <p:spPr>
          <a:xfrm>
            <a:off x="1385895" y="1587869"/>
            <a:ext cx="8417320" cy="4708981"/>
          </a:xfrm>
          <a:prstGeom prst="rect">
            <a:avLst/>
          </a:prstGeom>
          <a:noFill/>
        </p:spPr>
        <p:txBody>
          <a:bodyPr wrap="square" rtlCol="0">
            <a:spAutoFit/>
          </a:bodyPr>
          <a:lstStyle/>
          <a:p>
            <a:r>
              <a:rPr lang="en-GB" sz="2000" b="1" dirty="0"/>
              <a:t>Importance of literature review in research </a:t>
            </a:r>
            <a:endParaRPr lang="en-GB" sz="2000" dirty="0"/>
          </a:p>
          <a:p>
            <a:pPr marL="342900" indent="-342900">
              <a:buFont typeface="Arial" panose="020B0604020202020204" pitchFamily="34" charset="0"/>
              <a:buChar char="•"/>
            </a:pPr>
            <a:r>
              <a:rPr lang="en-GB" sz="2000" dirty="0"/>
              <a:t>Provides the interpretation of existing literature in light of updated developments in the field to help in establishing the consistency in knowledge and relevancy of existing materials </a:t>
            </a:r>
          </a:p>
          <a:p>
            <a:pPr marL="342900" indent="-342900">
              <a:buFont typeface="Arial" panose="020B0604020202020204" pitchFamily="34" charset="0"/>
              <a:buChar char="•"/>
            </a:pPr>
            <a:r>
              <a:rPr lang="en-GB" sz="2000" dirty="0"/>
              <a:t>It helps in calculating the impact of the latest information in the field by mapping their progress of knowledge. </a:t>
            </a:r>
          </a:p>
          <a:p>
            <a:pPr marL="342900" indent="-342900">
              <a:buFont typeface="Arial" panose="020B0604020202020204" pitchFamily="34" charset="0"/>
              <a:buChar char="•"/>
            </a:pPr>
            <a:r>
              <a:rPr lang="en-GB" sz="2000" dirty="0"/>
              <a:t>It brings out the dialects of contradictions between various thoughts within the field to establish facts </a:t>
            </a:r>
          </a:p>
          <a:p>
            <a:pPr marL="342900" indent="-342900">
              <a:buFont typeface="Arial" panose="020B0604020202020204" pitchFamily="34" charset="0"/>
              <a:buChar char="•"/>
            </a:pPr>
            <a:r>
              <a:rPr lang="en-GB" sz="2000" dirty="0"/>
              <a:t>The research gaps scrutinized initially are further explored to establish the latest facts of theories to add value to the field </a:t>
            </a:r>
          </a:p>
          <a:p>
            <a:pPr marL="342900" indent="-342900">
              <a:buFont typeface="Arial" panose="020B0604020202020204" pitchFamily="34" charset="0"/>
              <a:buChar char="•"/>
            </a:pPr>
            <a:r>
              <a:rPr lang="en-GB" sz="2000" dirty="0"/>
              <a:t>Indicates the current research place in the schema of a particular field </a:t>
            </a:r>
          </a:p>
          <a:p>
            <a:pPr marL="342900" indent="-342900">
              <a:buFont typeface="Arial" panose="020B0604020202020204" pitchFamily="34" charset="0"/>
              <a:buChar char="•"/>
            </a:pPr>
            <a:r>
              <a:rPr lang="en-GB" sz="2000" dirty="0"/>
              <a:t>Provides information for relevancy and coherency to check the research </a:t>
            </a:r>
          </a:p>
          <a:p>
            <a:pPr marL="342900" indent="-342900">
              <a:buFont typeface="Arial" panose="020B0604020202020204" pitchFamily="34" charset="0"/>
              <a:buChar char="•"/>
            </a:pPr>
            <a:r>
              <a:rPr lang="en-GB" sz="2000" dirty="0"/>
              <a:t>Apart from elucidating the continuance of knowledge, it also points out areas that require further investigation and thus aids as a starting point of any future research </a:t>
            </a:r>
            <a:r>
              <a:rPr lang="ar-EG" sz="2000" dirty="0"/>
              <a:t>.</a:t>
            </a:r>
            <a:endParaRPr lang="en-GB" sz="2000" dirty="0"/>
          </a:p>
        </p:txBody>
      </p:sp>
      <p:pic>
        <p:nvPicPr>
          <p:cNvPr id="5" name="Graphic 21">
            <a:extLst>
              <a:ext uri="{FF2B5EF4-FFF2-40B4-BE49-F238E27FC236}">
                <a16:creationId xmlns:a16="http://schemas.microsoft.com/office/drawing/2014/main" xmlns="" id="{62ED7374-5F2B-089B-867E-5584BC3EF4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356" y="-227046"/>
            <a:ext cx="2305141" cy="1076343"/>
          </a:xfrm>
          <a:prstGeom prst="rect">
            <a:avLst/>
          </a:prstGeom>
        </p:spPr>
      </p:pic>
    </p:spTree>
    <p:extLst>
      <p:ext uri="{BB962C8B-B14F-4D97-AF65-F5344CB8AC3E}">
        <p14:creationId xmlns:p14="http://schemas.microsoft.com/office/powerpoint/2010/main" val="33201253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40A2F8-45DA-32FE-2260-F835403002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B2998150-050E-3011-7051-9264F7B066A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D9D527FE-FF2C-9C76-8568-1C7BA0095A9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C2F8596-AB60-DF27-3205-4A76C634F54A}"/>
              </a:ext>
            </a:extLst>
          </p:cNvPr>
          <p:cNvSpPr/>
          <p:nvPr/>
        </p:nvSpPr>
        <p:spPr>
          <a:xfrm>
            <a:off x="1130710" y="1285192"/>
            <a:ext cx="9396102" cy="4467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40B5535-C974-148C-D88F-CDA64E310910}"/>
              </a:ext>
            </a:extLst>
          </p:cNvPr>
          <p:cNvSpPr txBox="1"/>
          <p:nvPr/>
        </p:nvSpPr>
        <p:spPr>
          <a:xfrm>
            <a:off x="1665188" y="1538093"/>
            <a:ext cx="8417320" cy="3416320"/>
          </a:xfrm>
          <a:prstGeom prst="rect">
            <a:avLst/>
          </a:prstGeom>
          <a:noFill/>
        </p:spPr>
        <p:txBody>
          <a:bodyPr wrap="square" rtlCol="0">
            <a:spAutoFit/>
          </a:bodyPr>
          <a:lstStyle/>
          <a:p>
            <a:pPr marL="342900" indent="-342900">
              <a:buFont typeface="Arial" panose="020B0604020202020204" pitchFamily="34" charset="0"/>
              <a:buChar char="•"/>
            </a:pPr>
            <a:endParaRPr lang="x-none" sz="2400" dirty="0"/>
          </a:p>
          <a:p>
            <a:pPr marL="342900" indent="-342900">
              <a:buFont typeface="Arial" panose="020B0604020202020204" pitchFamily="34" charset="0"/>
              <a:buChar char="•"/>
            </a:pPr>
            <a:r>
              <a:rPr lang="en-GB" sz="2400" dirty="0"/>
              <a:t>Justifies the research and sets up the research question </a:t>
            </a:r>
          </a:p>
          <a:p>
            <a:pPr marL="342900" indent="-342900">
              <a:buFont typeface="Arial" panose="020B0604020202020204" pitchFamily="34" charset="0"/>
              <a:buChar char="•"/>
            </a:pPr>
            <a:r>
              <a:rPr lang="en-GB" sz="2400" dirty="0"/>
              <a:t>Sets up a theoretical framework comprising the concepts and theories of the research upon which its success can be judged </a:t>
            </a:r>
          </a:p>
          <a:p>
            <a:pPr marL="342900" indent="-342900">
              <a:buFont typeface="Arial" panose="020B0604020202020204" pitchFamily="34" charset="0"/>
              <a:buChar char="•"/>
            </a:pPr>
            <a:r>
              <a:rPr lang="en-GB" sz="2400" dirty="0"/>
              <a:t>Helps to adopt a more appropriate methodology for the research by examining the strengths and weaknesses of existing research in the same field </a:t>
            </a:r>
          </a:p>
          <a:p>
            <a:pPr marL="342900" indent="-342900">
              <a:buFont typeface="Arial" panose="020B0604020202020204" pitchFamily="34" charset="0"/>
              <a:buChar char="•"/>
            </a:pPr>
            <a:r>
              <a:rPr lang="en-GB" sz="2400" dirty="0"/>
              <a:t>Increases the significance of the results by comparing it with the existing literature </a:t>
            </a:r>
          </a:p>
        </p:txBody>
      </p:sp>
      <p:pic>
        <p:nvPicPr>
          <p:cNvPr id="5" name="Graphic 21">
            <a:extLst>
              <a:ext uri="{FF2B5EF4-FFF2-40B4-BE49-F238E27FC236}">
                <a16:creationId xmlns:a16="http://schemas.microsoft.com/office/drawing/2014/main" xmlns="" id="{708D62D6-5E54-AF9A-EDE7-3A833169BB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33367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7B52D2-246A-69F6-EA70-C130374A62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F74FC0C-0EE5-F20F-E9FC-43793C9A3B8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A39C613-0E04-6C73-9CB2-4EFEBF4F0A8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4D666C2-6369-C543-7752-0AE9C8E2682D}"/>
              </a:ext>
            </a:extLst>
          </p:cNvPr>
          <p:cNvSpPr/>
          <p:nvPr/>
        </p:nvSpPr>
        <p:spPr>
          <a:xfrm>
            <a:off x="1032387" y="1081548"/>
            <a:ext cx="9494425" cy="46998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76B3BC4-17D0-C6D4-7144-0845ED2FA031}"/>
              </a:ext>
            </a:extLst>
          </p:cNvPr>
          <p:cNvSpPr txBox="1"/>
          <p:nvPr/>
        </p:nvSpPr>
        <p:spPr>
          <a:xfrm>
            <a:off x="1665188" y="1155869"/>
            <a:ext cx="8417320" cy="3693319"/>
          </a:xfrm>
          <a:prstGeom prst="rect">
            <a:avLst/>
          </a:prstGeom>
          <a:noFill/>
        </p:spPr>
        <p:txBody>
          <a:bodyPr wrap="square" rtlCol="0">
            <a:spAutoFit/>
          </a:bodyPr>
          <a:lstStyle/>
          <a:p>
            <a:endParaRPr lang="x-none" dirty="0"/>
          </a:p>
          <a:p>
            <a:pPr marL="342900" indent="-342900">
              <a:buFont typeface="Arial" panose="020B0604020202020204" pitchFamily="34" charset="0"/>
              <a:buChar char="•"/>
            </a:pPr>
            <a:r>
              <a:rPr lang="en-GB" sz="2400" dirty="0"/>
              <a:t>Provides a point of reference by writing the findings in the scientific manuscript </a:t>
            </a:r>
          </a:p>
          <a:p>
            <a:pPr marL="342900" indent="-342900">
              <a:buFont typeface="Arial" panose="020B0604020202020204" pitchFamily="34" charset="0"/>
              <a:buChar char="•"/>
            </a:pPr>
            <a:r>
              <a:rPr lang="en-GB" sz="2400" dirty="0"/>
              <a:t>Helps to get the due credit from the audience for having done the fact-finding and fact-checking mission in the scientific manuscripts </a:t>
            </a:r>
          </a:p>
          <a:p>
            <a:pPr marL="342900" indent="-342900">
              <a:buFont typeface="Arial" panose="020B0604020202020204" pitchFamily="34" charset="0"/>
              <a:buChar char="•"/>
            </a:pPr>
            <a:r>
              <a:rPr lang="en-GB" sz="2400" dirty="0"/>
              <a:t>The more the reference of relevant sources of it could increase more of its trustworthiness with the readers </a:t>
            </a:r>
          </a:p>
          <a:p>
            <a:pPr marL="342900" indent="-342900">
              <a:buFont typeface="Arial" panose="020B0604020202020204" pitchFamily="34" charset="0"/>
              <a:buChar char="•"/>
            </a:pPr>
            <a:r>
              <a:rPr lang="en-GB" sz="2400" dirty="0"/>
              <a:t>Helps to prevent plagiarism by tailoring and uniquely tweaking the scientific manuscript not to repeat other’s original idea </a:t>
            </a:r>
          </a:p>
        </p:txBody>
      </p:sp>
      <p:pic>
        <p:nvPicPr>
          <p:cNvPr id="5" name="Graphic 21">
            <a:extLst>
              <a:ext uri="{FF2B5EF4-FFF2-40B4-BE49-F238E27FC236}">
                <a16:creationId xmlns:a16="http://schemas.microsoft.com/office/drawing/2014/main" xmlns="" id="{38486D4B-E67E-8584-4C47-A4AED2B81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167556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745EEA1-CD17-0227-241C-07CF703556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E4E36EA-F83A-66FA-5338-AEFBD15B8D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553C4C4-2F6C-15C4-1C23-041228FD9B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3135E202-73D8-A06C-7053-1219406FFEEA}"/>
              </a:ext>
            </a:extLst>
          </p:cNvPr>
          <p:cNvSpPr/>
          <p:nvPr/>
        </p:nvSpPr>
        <p:spPr>
          <a:xfrm>
            <a:off x="1042219" y="1285192"/>
            <a:ext cx="9484593" cy="5071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970701DA-B56A-312D-58DA-80F9D779D5FD}"/>
              </a:ext>
            </a:extLst>
          </p:cNvPr>
          <p:cNvSpPr txBox="1"/>
          <p:nvPr/>
        </p:nvSpPr>
        <p:spPr>
          <a:xfrm>
            <a:off x="1645277" y="1248623"/>
            <a:ext cx="8417320" cy="4524315"/>
          </a:xfrm>
          <a:prstGeom prst="rect">
            <a:avLst/>
          </a:prstGeom>
          <a:noFill/>
        </p:spPr>
        <p:txBody>
          <a:bodyPr wrap="square" rtlCol="0">
            <a:spAutoFit/>
          </a:bodyPr>
          <a:lstStyle/>
          <a:p>
            <a:pPr marL="342900" indent="-342900">
              <a:buFont typeface="Arial" panose="020B0604020202020204" pitchFamily="34" charset="0"/>
              <a:buChar char="•"/>
            </a:pPr>
            <a:endParaRPr lang="x-none" sz="2400" dirty="0"/>
          </a:p>
          <a:p>
            <a:pPr marL="342900" indent="-342900">
              <a:buFont typeface="Arial" panose="020B0604020202020204" pitchFamily="34" charset="0"/>
              <a:buChar char="•"/>
            </a:pPr>
            <a:r>
              <a:rPr lang="en-GB" sz="2400" dirty="0"/>
              <a:t>By preventing plagiarism, it saves the scientific manuscript from rejection and thus also saves a lot of time and money </a:t>
            </a:r>
          </a:p>
          <a:p>
            <a:pPr marL="342900" indent="-342900">
              <a:buFont typeface="Arial" panose="020B0604020202020204" pitchFamily="34" charset="0"/>
              <a:buChar char="•"/>
            </a:pPr>
            <a:r>
              <a:rPr lang="en-GB" sz="2400" dirty="0"/>
              <a:t>Helps to evaluate, condense and synthesize gist in the author’s own words to sharpen the research focus </a:t>
            </a:r>
          </a:p>
          <a:p>
            <a:pPr marL="342900" indent="-342900">
              <a:buFont typeface="Arial" panose="020B0604020202020204" pitchFamily="34" charset="0"/>
              <a:buChar char="•"/>
            </a:pPr>
            <a:r>
              <a:rPr lang="en-GB" sz="2400" dirty="0"/>
              <a:t>Helps to compare and contrast to show the originality and uniqueness of the research than that of the existing other researches </a:t>
            </a:r>
          </a:p>
          <a:p>
            <a:pPr marL="342900" indent="-342900">
              <a:buFont typeface="Arial" panose="020B0604020202020204" pitchFamily="34" charset="0"/>
              <a:buChar char="•"/>
            </a:pPr>
            <a:r>
              <a:rPr lang="en-GB" sz="2400" dirty="0"/>
              <a:t>Rationalizes the need for conducting the particular research in a specified field </a:t>
            </a:r>
          </a:p>
          <a:p>
            <a:pPr marL="342900" indent="-342900">
              <a:buFont typeface="Arial" panose="020B0604020202020204" pitchFamily="34" charset="0"/>
              <a:buChar char="•"/>
            </a:pPr>
            <a:r>
              <a:rPr lang="en-GB" sz="2400" dirty="0"/>
              <a:t>Helps to collect data accurately for allowing any new methodology of research than the existing ones </a:t>
            </a:r>
          </a:p>
        </p:txBody>
      </p:sp>
      <p:pic>
        <p:nvPicPr>
          <p:cNvPr id="5" name="Graphic 21">
            <a:extLst>
              <a:ext uri="{FF2B5EF4-FFF2-40B4-BE49-F238E27FC236}">
                <a16:creationId xmlns:a16="http://schemas.microsoft.com/office/drawing/2014/main" xmlns="" id="{21E93F9B-992A-BCFB-D704-FCBC0922E6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4452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9BF44A9-8E1C-426E-FE15-B37947FA0D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3BF4324-B16E-3057-A00C-51A018018EB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B457A42-1093-03CF-457C-27575290270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E9197B5F-F48E-6218-C6CB-D6CC4A4FBDA5}"/>
              </a:ext>
            </a:extLst>
          </p:cNvPr>
          <p:cNvSpPr/>
          <p:nvPr/>
        </p:nvSpPr>
        <p:spPr>
          <a:xfrm>
            <a:off x="1146300" y="1285192"/>
            <a:ext cx="9455096" cy="5250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544ABDE6-1447-A3A2-EC9A-6190EB57D0BE}"/>
              </a:ext>
            </a:extLst>
          </p:cNvPr>
          <p:cNvSpPr txBox="1"/>
          <p:nvPr/>
        </p:nvSpPr>
        <p:spPr>
          <a:xfrm>
            <a:off x="1468543" y="1894442"/>
            <a:ext cx="8417320" cy="4093428"/>
          </a:xfrm>
          <a:prstGeom prst="rect">
            <a:avLst/>
          </a:prstGeom>
          <a:noFill/>
        </p:spPr>
        <p:txBody>
          <a:bodyPr wrap="square" rtlCol="0">
            <a:spAutoFit/>
          </a:bodyPr>
          <a:lstStyle/>
          <a:p>
            <a:r>
              <a:rPr lang="en-GB" sz="2000" b="1" dirty="0"/>
              <a:t>What is the purpose of a literature review? </a:t>
            </a:r>
            <a:endParaRPr lang="en-GB" sz="2000" dirty="0"/>
          </a:p>
          <a:p>
            <a:r>
              <a:rPr lang="en-GB" sz="2000" dirty="0"/>
              <a:t>When you write a thesis, dissertation, or research paper, you will likely have to conduct a literature review to situate your research within existing knowledge. The literature review gives you a chance to: </a:t>
            </a:r>
          </a:p>
          <a:p>
            <a:pPr marL="457200" indent="-457200">
              <a:buFont typeface="+mj-lt"/>
              <a:buAutoNum type="arabicPeriod"/>
            </a:pPr>
            <a:r>
              <a:rPr lang="en-GB" sz="2000" dirty="0"/>
              <a:t>Demonstrate your familiarity with the topic and its scholarly context </a:t>
            </a:r>
          </a:p>
          <a:p>
            <a:pPr marL="457200" indent="-457200">
              <a:buFont typeface="+mj-lt"/>
              <a:buAutoNum type="arabicPeriod"/>
            </a:pPr>
            <a:r>
              <a:rPr lang="en-GB" sz="2000" dirty="0"/>
              <a:t>Develop a theoretical framework and methodology for your research </a:t>
            </a:r>
          </a:p>
          <a:p>
            <a:pPr marL="457200" indent="-457200">
              <a:buFont typeface="+mj-lt"/>
              <a:buAutoNum type="arabicPeriod"/>
            </a:pPr>
            <a:r>
              <a:rPr lang="en-GB" sz="2000" dirty="0"/>
              <a:t>Position your work in relation to other researchers and theorists </a:t>
            </a:r>
          </a:p>
          <a:p>
            <a:pPr marL="457200" indent="-457200">
              <a:buFont typeface="+mj-lt"/>
              <a:buAutoNum type="arabicPeriod"/>
            </a:pPr>
            <a:r>
              <a:rPr lang="en-GB" sz="2000" dirty="0"/>
              <a:t>Show how your research addresses a gap or contributes to a debate </a:t>
            </a:r>
          </a:p>
          <a:p>
            <a:pPr marL="457200" indent="-457200">
              <a:buFont typeface="+mj-lt"/>
              <a:buAutoNum type="arabicPeriod"/>
            </a:pPr>
            <a:r>
              <a:rPr lang="en-GB" sz="2000" dirty="0"/>
              <a:t>Evaluate the current state of research and demonstrate your knowledge of the scholarly debates around your topic. </a:t>
            </a:r>
          </a:p>
          <a:p>
            <a:endParaRPr lang="x-none" sz="2000" dirty="0"/>
          </a:p>
          <a:p>
            <a:r>
              <a:rPr lang="en-GB" sz="2000" dirty="0"/>
              <a:t>Writing literature reviews is a particularly important skill if you want to apply for graduate school or pursue a career in research </a:t>
            </a:r>
            <a:endParaRPr lang="ar-EG" sz="2000" dirty="0"/>
          </a:p>
        </p:txBody>
      </p:sp>
      <p:pic>
        <p:nvPicPr>
          <p:cNvPr id="5" name="Graphic 21">
            <a:extLst>
              <a:ext uri="{FF2B5EF4-FFF2-40B4-BE49-F238E27FC236}">
                <a16:creationId xmlns:a16="http://schemas.microsoft.com/office/drawing/2014/main" xmlns="" id="{8D5E30C2-CE68-0CFD-00A6-F1868DB2B2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09056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0701DA0-2AE6-9CCD-485D-B44E1BCAF2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E3044D9-0277-8635-6E0A-0E3EB0AFCB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677BC3C-AD2B-1538-61AD-882897E65E4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6A8BFA7F-9B0B-EA6A-E950-7668CB99E9B8}"/>
              </a:ext>
            </a:extLst>
          </p:cNvPr>
          <p:cNvSpPr/>
          <p:nvPr/>
        </p:nvSpPr>
        <p:spPr>
          <a:xfrm>
            <a:off x="1139586" y="1214233"/>
            <a:ext cx="9376438" cy="4774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414A11B5-8CBE-7D25-C159-E84358374C91}"/>
              </a:ext>
            </a:extLst>
          </p:cNvPr>
          <p:cNvSpPr txBox="1"/>
          <p:nvPr/>
        </p:nvSpPr>
        <p:spPr>
          <a:xfrm>
            <a:off x="1619145" y="1252419"/>
            <a:ext cx="8417320" cy="4524315"/>
          </a:xfrm>
          <a:prstGeom prst="rect">
            <a:avLst/>
          </a:prstGeom>
          <a:noFill/>
        </p:spPr>
        <p:txBody>
          <a:bodyPr wrap="square" rtlCol="0">
            <a:spAutoFit/>
          </a:bodyPr>
          <a:lstStyle/>
          <a:p>
            <a:endParaRPr lang="x-none" sz="2400" dirty="0"/>
          </a:p>
          <a:p>
            <a:r>
              <a:rPr lang="en-GB" sz="2400" b="1" dirty="0"/>
              <a:t>Ask yourself questions like these: </a:t>
            </a:r>
            <a:endParaRPr lang="ar-EG" sz="2400" dirty="0"/>
          </a:p>
          <a:p>
            <a:r>
              <a:rPr lang="en-GB" sz="2400" dirty="0"/>
              <a:t>What is the </a:t>
            </a:r>
            <a:r>
              <a:rPr lang="en-GB" sz="2400" b="1" dirty="0"/>
              <a:t>specific thesis, problem, or research question </a:t>
            </a:r>
            <a:r>
              <a:rPr lang="en-GB" sz="2400" dirty="0"/>
              <a:t>that my literature review helps to define? </a:t>
            </a:r>
          </a:p>
          <a:p>
            <a:r>
              <a:rPr lang="en-GB" sz="2400" dirty="0"/>
              <a:t>What </a:t>
            </a:r>
            <a:r>
              <a:rPr lang="en-GB" sz="2400" b="1" dirty="0"/>
              <a:t>type </a:t>
            </a:r>
            <a:r>
              <a:rPr lang="en-GB" sz="2400" dirty="0"/>
              <a:t>of literature review am I conducting? Am I looking at issues of theory? methodology? policy? quantitative research (e.g. on the effectiveness of a new procedure)? qualitative research (e.g., studies of loneliness among migrant workers)? </a:t>
            </a:r>
          </a:p>
          <a:p>
            <a:r>
              <a:rPr lang="en-GB" sz="2400" dirty="0"/>
              <a:t>What is the </a:t>
            </a:r>
            <a:r>
              <a:rPr lang="en-GB" sz="2400" b="1" dirty="0"/>
              <a:t>scope </a:t>
            </a:r>
            <a:r>
              <a:rPr lang="en-GB" sz="2400" dirty="0"/>
              <a:t>of my literature review? What types of publications am I using (e.g., journals, books, government documents, popular media)? What discipline am I working in (e.g., nursing psychology, sociology, medicine)? </a:t>
            </a:r>
          </a:p>
        </p:txBody>
      </p:sp>
      <p:pic>
        <p:nvPicPr>
          <p:cNvPr id="5" name="Graphic 21">
            <a:extLst>
              <a:ext uri="{FF2B5EF4-FFF2-40B4-BE49-F238E27FC236}">
                <a16:creationId xmlns:a16="http://schemas.microsoft.com/office/drawing/2014/main" xmlns="" id="{A7DC62B9-F571-6727-A459-309F37DAA4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8331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C625611-1F9F-43EF-52FB-28865BDDAB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BAC9F82-BA68-063E-87A3-851B744E10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E9D70FD-0F39-ACD5-C310-228F7E82449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33C55368-A703-E6DD-AE2D-4076BD5A1B8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C4506BF0-012D-0D7A-AFB8-1666F8A4FF31}"/>
              </a:ext>
            </a:extLst>
          </p:cNvPr>
          <p:cNvSpPr txBox="1"/>
          <p:nvPr/>
        </p:nvSpPr>
        <p:spPr>
          <a:xfrm>
            <a:off x="1675976" y="1468531"/>
            <a:ext cx="8417320" cy="3170099"/>
          </a:xfrm>
          <a:prstGeom prst="rect">
            <a:avLst/>
          </a:prstGeom>
          <a:noFill/>
        </p:spPr>
        <p:txBody>
          <a:bodyPr wrap="square" rtlCol="0">
            <a:spAutoFit/>
          </a:bodyPr>
          <a:lstStyle/>
          <a:p>
            <a:r>
              <a:rPr lang="en-GB" sz="2000" dirty="0"/>
              <a:t>4.How good was my </a:t>
            </a:r>
            <a:r>
              <a:rPr lang="en-GB" sz="2000" b="1" dirty="0"/>
              <a:t>information seeking</a:t>
            </a:r>
            <a:r>
              <a:rPr lang="en-GB" sz="2000" dirty="0"/>
              <a:t>? Has my search been wide enough to ensure I’ve found all the relevant material? Has it been narrow enough to exclude irrelevant material? Is the number of sources I’ve used appropriate for the length of my paper? </a:t>
            </a:r>
          </a:p>
          <a:p>
            <a:r>
              <a:rPr lang="en-GB" sz="2000" dirty="0"/>
              <a:t>5.Have I </a:t>
            </a:r>
            <a:r>
              <a:rPr lang="en-GB" sz="2000" b="1" dirty="0"/>
              <a:t>critically analysed </a:t>
            </a:r>
            <a:r>
              <a:rPr lang="en-GB" sz="2000" dirty="0"/>
              <a:t>the literature I use? Do I follow through a set of concepts and questions, comparing items to each other in the ways they deal with them? Instead of just listing and summarizing items, do I assess them, discussing strengths and weaknesses? </a:t>
            </a:r>
          </a:p>
          <a:p>
            <a:r>
              <a:rPr lang="en-GB" sz="2000" dirty="0"/>
              <a:t>6</a:t>
            </a:r>
            <a:r>
              <a:rPr lang="ar-EG" sz="2000" dirty="0"/>
              <a:t>.</a:t>
            </a:r>
            <a:r>
              <a:rPr lang="en-GB" sz="2000" dirty="0"/>
              <a:t>Have I cited and discussed studies </a:t>
            </a:r>
            <a:r>
              <a:rPr lang="en-GB" sz="2000" b="1" dirty="0"/>
              <a:t>contrary </a:t>
            </a:r>
            <a:r>
              <a:rPr lang="en-GB" sz="2000" dirty="0"/>
              <a:t>to my perspective? </a:t>
            </a:r>
          </a:p>
          <a:p>
            <a:r>
              <a:rPr lang="en-GB" sz="2000" dirty="0"/>
              <a:t>7.Will the reader find my literature review </a:t>
            </a:r>
            <a:r>
              <a:rPr lang="en-GB" sz="2000" b="1" dirty="0"/>
              <a:t>relevant, appropriate, and useful</a:t>
            </a:r>
            <a:r>
              <a:rPr lang="en-GB" sz="2000" dirty="0"/>
              <a:t>? </a:t>
            </a:r>
          </a:p>
        </p:txBody>
      </p:sp>
      <p:pic>
        <p:nvPicPr>
          <p:cNvPr id="5" name="Graphic 21">
            <a:extLst>
              <a:ext uri="{FF2B5EF4-FFF2-40B4-BE49-F238E27FC236}">
                <a16:creationId xmlns:a16="http://schemas.microsoft.com/office/drawing/2014/main" xmlns="" id="{B7954B6D-C3B7-1D5C-FFA1-364F3319A9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71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6FE800-493D-CA1F-F483-CA08B866EC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1A7B39-4ACF-9EA9-E7E5-D8AE32DD09A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F467D8C-1ABA-67FE-2D8A-63F1D286D39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D4808F95-D7D8-DB52-3BFF-8C291DA3BFAF}"/>
              </a:ext>
            </a:extLst>
          </p:cNvPr>
          <p:cNvSpPr/>
          <p:nvPr/>
        </p:nvSpPr>
        <p:spPr>
          <a:xfrm>
            <a:off x="1170038" y="1285192"/>
            <a:ext cx="9356773" cy="54932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8E37E20B-8C2C-545D-8CDA-AC11D570E338}"/>
              </a:ext>
            </a:extLst>
          </p:cNvPr>
          <p:cNvSpPr txBox="1"/>
          <p:nvPr/>
        </p:nvSpPr>
        <p:spPr>
          <a:xfrm>
            <a:off x="1479331" y="2422260"/>
            <a:ext cx="8417320" cy="2677656"/>
          </a:xfrm>
          <a:prstGeom prst="rect">
            <a:avLst/>
          </a:prstGeom>
          <a:noFill/>
        </p:spPr>
        <p:txBody>
          <a:bodyPr wrap="square" rtlCol="0">
            <a:spAutoFit/>
          </a:bodyPr>
          <a:lstStyle/>
          <a:p>
            <a:r>
              <a:rPr lang="en-GB" sz="2400" b="1" dirty="0"/>
              <a:t>Consider organization </a:t>
            </a:r>
            <a:r>
              <a:rPr lang="ar-EG" sz="2400" b="1" dirty="0"/>
              <a:t>:</a:t>
            </a:r>
            <a:endParaRPr lang="en-GB" sz="2400" b="1" dirty="0"/>
          </a:p>
          <a:p>
            <a:r>
              <a:rPr lang="en-GB" sz="2400" dirty="0"/>
              <a:t>You’ve got a focus, and you’ve stated it clearly and directly. Now what is the most effective way of presenting the information? What are the most important topics, subtopics, etc., that your review needs to include? And in what order should you present them? Develop an organization for your review at both a global and local level </a:t>
            </a:r>
            <a:r>
              <a:rPr lang="ar-EG" sz="2400" dirty="0"/>
              <a:t>.</a:t>
            </a:r>
            <a:endParaRPr lang="en-GB" sz="2400"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xmlns="" id="{E3DBB184-B41C-1CBA-1BE4-702F8A054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5295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C6AD2A9-E975-BF59-C733-44DD1FFEF3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104C8BF-CE27-B2FF-A350-B6457697D5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548BEF0-F1B2-E2CC-CB2A-1368BCFCF5E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F0EE9D84-4956-9E5C-14C4-79808CD67D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63A0CBD-F5B2-E9DD-DF64-A5452492D7EF}"/>
              </a:ext>
            </a:extLst>
          </p:cNvPr>
          <p:cNvSpPr txBox="1"/>
          <p:nvPr/>
        </p:nvSpPr>
        <p:spPr>
          <a:xfrm>
            <a:off x="1665188" y="1351507"/>
            <a:ext cx="8428108" cy="4154984"/>
          </a:xfrm>
          <a:prstGeom prst="rect">
            <a:avLst/>
          </a:prstGeom>
          <a:noFill/>
        </p:spPr>
        <p:txBody>
          <a:bodyPr wrap="square" rtlCol="0">
            <a:spAutoFit/>
          </a:bodyPr>
          <a:lstStyle/>
          <a:p>
            <a:r>
              <a:rPr lang="en-GB" sz="2400" b="1" dirty="0"/>
              <a:t>The key steps to writing a literature review </a:t>
            </a:r>
            <a:endParaRPr lang="en-GB" sz="2400" dirty="0"/>
          </a:p>
          <a:p>
            <a:r>
              <a:rPr lang="en-GB" sz="2400" dirty="0"/>
              <a:t>There are five key steps to writing a literature review: </a:t>
            </a:r>
          </a:p>
          <a:p>
            <a:r>
              <a:rPr lang="en-GB" sz="2400" b="1" dirty="0"/>
              <a:t>Search for relevant literature </a:t>
            </a:r>
            <a:endParaRPr lang="en-GB" sz="2400" dirty="0"/>
          </a:p>
          <a:p>
            <a:r>
              <a:rPr lang="en-GB" sz="2400" b="1" dirty="0"/>
              <a:t>Evaluate sources </a:t>
            </a:r>
            <a:endParaRPr lang="en-GB" sz="2400" dirty="0"/>
          </a:p>
          <a:p>
            <a:r>
              <a:rPr lang="en-GB" sz="2400" b="1" dirty="0"/>
              <a:t>Identify themes, debates, and gaps </a:t>
            </a:r>
            <a:endParaRPr lang="en-GB" sz="2400" dirty="0"/>
          </a:p>
          <a:p>
            <a:r>
              <a:rPr lang="en-GB" sz="2400" b="1" dirty="0"/>
              <a:t>Outline the structure </a:t>
            </a:r>
            <a:endParaRPr lang="en-GB" sz="2400" dirty="0"/>
          </a:p>
          <a:p>
            <a:r>
              <a:rPr lang="en-GB" sz="2400" b="1" dirty="0"/>
              <a:t>Write your literature review </a:t>
            </a:r>
            <a:endParaRPr lang="en-GB" sz="2400" dirty="0"/>
          </a:p>
          <a:p>
            <a:endParaRPr lang="x-none" sz="2400" dirty="0"/>
          </a:p>
          <a:p>
            <a:r>
              <a:rPr lang="en-GB" sz="2400" dirty="0"/>
              <a:t>A good literature review doesn’t just summarize sources—it </a:t>
            </a:r>
            <a:r>
              <a:rPr lang="en-GB" sz="2400" dirty="0" err="1"/>
              <a:t>analyzes</a:t>
            </a:r>
            <a:r>
              <a:rPr lang="en-GB" sz="2400" dirty="0"/>
              <a:t>, synthesizes, and critically evaluates to give a clear picture of the state of knowledge on the subject.</a:t>
            </a:r>
          </a:p>
        </p:txBody>
      </p:sp>
      <p:pic>
        <p:nvPicPr>
          <p:cNvPr id="5" name="Graphic 21">
            <a:extLst>
              <a:ext uri="{FF2B5EF4-FFF2-40B4-BE49-F238E27FC236}">
                <a16:creationId xmlns:a16="http://schemas.microsoft.com/office/drawing/2014/main" xmlns="" id="{D7B1A207-3A4D-11DE-E8C2-0788CF981A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053236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921CAB2-0AC5-A903-24F1-A4B0D79F68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1530C04-AA75-3763-4016-DC51FEEF62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D5A09BA-2BB5-E27B-F6AB-F65D20E56D6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5BEDE33-7303-5FB1-9054-EAA55D81CBE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B64A2BBE-9124-0B20-7CBE-58815DA64E25}"/>
              </a:ext>
            </a:extLst>
          </p:cNvPr>
          <p:cNvSpPr txBox="1"/>
          <p:nvPr/>
        </p:nvSpPr>
        <p:spPr>
          <a:xfrm>
            <a:off x="1675976" y="1468531"/>
            <a:ext cx="8417320" cy="3416320"/>
          </a:xfrm>
          <a:prstGeom prst="rect">
            <a:avLst/>
          </a:prstGeom>
          <a:noFill/>
        </p:spPr>
        <p:txBody>
          <a:bodyPr wrap="square" rtlCol="0">
            <a:spAutoFit/>
          </a:bodyPr>
          <a:lstStyle/>
          <a:p>
            <a:r>
              <a:rPr lang="en-GB" sz="2400" b="1" dirty="0"/>
              <a:t>Step 1 – Search for relevant literature </a:t>
            </a:r>
            <a:endParaRPr lang="en-GB" sz="2400" dirty="0"/>
          </a:p>
          <a:p>
            <a:r>
              <a:rPr lang="en-GB" sz="2400" dirty="0"/>
              <a:t>Before you begin searching for literature, you need a clearly defined topic. </a:t>
            </a:r>
          </a:p>
          <a:p>
            <a:r>
              <a:rPr lang="en-GB" sz="2400" dirty="0"/>
              <a:t>If you are writing the literature review section of a dissertation or research paper, you will search for literature related to your research problem and questions. </a:t>
            </a:r>
          </a:p>
          <a:p>
            <a:r>
              <a:rPr lang="en-GB" sz="2400" b="1" dirty="0"/>
              <a:t>Literature review research question example </a:t>
            </a:r>
            <a:endParaRPr lang="en-GB" sz="2400" dirty="0"/>
          </a:p>
          <a:p>
            <a:r>
              <a:rPr lang="en-GB" sz="2400" b="1" dirty="0"/>
              <a:t>What is the impact of social media on body image among Generation Z?</a:t>
            </a:r>
            <a:endParaRPr lang="en-US" sz="2400" dirty="0"/>
          </a:p>
        </p:txBody>
      </p:sp>
      <p:pic>
        <p:nvPicPr>
          <p:cNvPr id="5" name="Graphic 21">
            <a:extLst>
              <a:ext uri="{FF2B5EF4-FFF2-40B4-BE49-F238E27FC236}">
                <a16:creationId xmlns:a16="http://schemas.microsoft.com/office/drawing/2014/main" xmlns="" id="{31171A82-EABC-76ED-DE41-CEE479B1AA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56627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9919208-B643-E8EA-4AFB-2FA7CF6CB1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0C363A0-EA67-FBC5-D1D4-C9B72212A2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19CD47F9-CF16-3D46-7171-CAA4749D22D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DD4894F6-2B39-4314-96C7-085A6235DAF7}"/>
              </a:ext>
            </a:extLst>
          </p:cNvPr>
          <p:cNvSpPr/>
          <p:nvPr/>
        </p:nvSpPr>
        <p:spPr>
          <a:xfrm>
            <a:off x="1071716" y="1285192"/>
            <a:ext cx="9455096" cy="5323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C92EA1B0-AB25-2B2E-213F-AD8E8704370F}"/>
              </a:ext>
            </a:extLst>
          </p:cNvPr>
          <p:cNvSpPr txBox="1"/>
          <p:nvPr/>
        </p:nvSpPr>
        <p:spPr>
          <a:xfrm>
            <a:off x="1333001" y="1743211"/>
            <a:ext cx="8417320" cy="3477875"/>
          </a:xfrm>
          <a:prstGeom prst="rect">
            <a:avLst/>
          </a:prstGeom>
          <a:noFill/>
        </p:spPr>
        <p:txBody>
          <a:bodyPr wrap="square" rtlCol="0">
            <a:spAutoFit/>
          </a:bodyPr>
          <a:lstStyle/>
          <a:p>
            <a:r>
              <a:rPr lang="en-GB" sz="2000" b="1" dirty="0"/>
              <a:t>Make a list of keywords </a:t>
            </a:r>
            <a:r>
              <a:rPr lang="ar-EG" sz="2000" b="1" dirty="0"/>
              <a:t>:</a:t>
            </a:r>
            <a:endParaRPr lang="en-GB" sz="2000" dirty="0"/>
          </a:p>
          <a:p>
            <a:r>
              <a:rPr lang="en-GB" sz="2000" b="1" dirty="0"/>
              <a:t>Start by creating a list of keywords related to your research question. Include each of the key concepts or variables you’re interested in, and list any synonyms and related terms. You can add to this list as you discover new keywords in the process of your literature search. </a:t>
            </a:r>
            <a:endParaRPr lang="en-GB" sz="2000" dirty="0"/>
          </a:p>
          <a:p>
            <a:pPr algn="ctr"/>
            <a:r>
              <a:rPr lang="en-GB" sz="2000" b="1" dirty="0"/>
              <a:t>Research Title </a:t>
            </a:r>
            <a:endParaRPr lang="en-GB" sz="2000" dirty="0"/>
          </a:p>
          <a:p>
            <a:r>
              <a:rPr lang="en-GB" sz="2000" b="1" dirty="0"/>
              <a:t>What is the impact of social media on body image among Generation Z? </a:t>
            </a:r>
            <a:endParaRPr lang="en-GB" sz="2000" dirty="0"/>
          </a:p>
          <a:p>
            <a:r>
              <a:rPr lang="en-GB" sz="2000" b="1" dirty="0"/>
              <a:t>Keywords example </a:t>
            </a:r>
            <a:r>
              <a:rPr lang="ar-EG" sz="2000" b="1" dirty="0"/>
              <a:t>:</a:t>
            </a:r>
            <a:endParaRPr lang="en-GB" sz="2000" dirty="0"/>
          </a:p>
          <a:p>
            <a:r>
              <a:rPr lang="en-GB" sz="2000" b="1" dirty="0"/>
              <a:t>Social media, Facebook, Instagram, Twitter, Snapchat, TikTok </a:t>
            </a:r>
            <a:endParaRPr lang="en-GB" sz="2000" dirty="0"/>
          </a:p>
          <a:p>
            <a:r>
              <a:rPr lang="en-GB" sz="2000" b="1" dirty="0"/>
              <a:t>Body image, self-perception, self-esteem, mental health </a:t>
            </a:r>
            <a:endParaRPr lang="en-GB" sz="2000" dirty="0"/>
          </a:p>
          <a:p>
            <a:r>
              <a:rPr lang="en-GB" sz="2000" b="1" dirty="0"/>
              <a:t>Generation Z, teenagers, adolescents, youth</a:t>
            </a:r>
          </a:p>
        </p:txBody>
      </p:sp>
      <p:pic>
        <p:nvPicPr>
          <p:cNvPr id="5" name="Graphic 21">
            <a:extLst>
              <a:ext uri="{FF2B5EF4-FFF2-40B4-BE49-F238E27FC236}">
                <a16:creationId xmlns:a16="http://schemas.microsoft.com/office/drawing/2014/main" xmlns="" id="{BC41FA0C-04F4-605F-C528-0FABF54D2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440184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10782B-39CE-6957-DFBA-A307C28AD1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75780A1-6AEC-E0D5-1C72-438BF8C7758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4268B9A-BEBF-55A7-0ED1-FD64CA3632C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712A0FC1-58A6-710E-DA07-B866C3C08F1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1518F4FB-68F9-D8A5-6B69-7DF2EA72C0D1}"/>
              </a:ext>
            </a:extLst>
          </p:cNvPr>
          <p:cNvSpPr txBox="1"/>
          <p:nvPr/>
        </p:nvSpPr>
        <p:spPr>
          <a:xfrm>
            <a:off x="1675976" y="1468531"/>
            <a:ext cx="8417320" cy="3416320"/>
          </a:xfrm>
          <a:prstGeom prst="rect">
            <a:avLst/>
          </a:prstGeom>
          <a:noFill/>
        </p:spPr>
        <p:txBody>
          <a:bodyPr wrap="square" rtlCol="0">
            <a:spAutoFit/>
          </a:bodyPr>
          <a:lstStyle/>
          <a:p>
            <a:r>
              <a:rPr lang="en-GB" sz="2400" dirty="0"/>
              <a:t>Search for relevant sources</a:t>
            </a:r>
            <a:r>
              <a:rPr lang="ar-EG" sz="2400" dirty="0"/>
              <a:t>:</a:t>
            </a:r>
            <a:r>
              <a:rPr lang="en-GB" sz="2400" dirty="0"/>
              <a:t> </a:t>
            </a:r>
          </a:p>
          <a:p>
            <a:r>
              <a:rPr lang="en-GB" sz="2400" dirty="0"/>
              <a:t>Use your keywords to begin searching for sources. Some useful databases to search for journals and articles include: </a:t>
            </a:r>
          </a:p>
          <a:p>
            <a:r>
              <a:rPr lang="en-GB" sz="2400" dirty="0"/>
              <a:t>Your university’s library catalogue </a:t>
            </a:r>
          </a:p>
          <a:p>
            <a:r>
              <a:rPr lang="en-GB" sz="2400" dirty="0"/>
              <a:t>Google Scholar </a:t>
            </a:r>
          </a:p>
          <a:p>
            <a:r>
              <a:rPr lang="en-GB" sz="2400" dirty="0"/>
              <a:t>ResearchGate </a:t>
            </a:r>
          </a:p>
          <a:p>
            <a:r>
              <a:rPr lang="en-GB" sz="2400" dirty="0"/>
              <a:t>JSTOR </a:t>
            </a:r>
          </a:p>
          <a:p>
            <a:r>
              <a:rPr lang="en-GB" sz="2400" dirty="0"/>
              <a:t>EBSCO </a:t>
            </a:r>
          </a:p>
          <a:p>
            <a:r>
              <a:rPr lang="en-GB" sz="2400" dirty="0"/>
              <a:t>SAGE Journals</a:t>
            </a:r>
          </a:p>
        </p:txBody>
      </p:sp>
      <p:pic>
        <p:nvPicPr>
          <p:cNvPr id="5" name="Graphic 21">
            <a:extLst>
              <a:ext uri="{FF2B5EF4-FFF2-40B4-BE49-F238E27FC236}">
                <a16:creationId xmlns:a16="http://schemas.microsoft.com/office/drawing/2014/main" xmlns="" id="{7F46295F-92B4-6093-7EDF-503D152646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377680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19" name="TextBox 18"/>
          <p:cNvSpPr txBox="1"/>
          <p:nvPr/>
        </p:nvSpPr>
        <p:spPr>
          <a:xfrm>
            <a:off x="868432" y="1018663"/>
            <a:ext cx="7646158" cy="621709"/>
          </a:xfrm>
          <a:prstGeom prst="rect">
            <a:avLst/>
          </a:prstGeom>
          <a:noFill/>
        </p:spPr>
        <p:txBody>
          <a:bodyPr wrap="square" rtlCol="0">
            <a:spAutoFit/>
          </a:bodyPr>
          <a:lstStyle/>
          <a:p>
            <a:pPr>
              <a:lnSpc>
                <a:spcPct val="200000"/>
              </a:lnSpc>
            </a:pPr>
            <a:r>
              <a:rPr lang="en-GB" sz="2000" b="1" dirty="0">
                <a:solidFill>
                  <a:schemeClr val="accent5"/>
                </a:solidFill>
              </a:rPr>
              <a:t>   </a:t>
            </a:r>
          </a:p>
        </p:txBody>
      </p:sp>
      <p:sp>
        <p:nvSpPr>
          <p:cNvPr id="11" name="TextBox 10">
            <a:extLst>
              <a:ext uri="{FF2B5EF4-FFF2-40B4-BE49-F238E27FC236}">
                <a16:creationId xmlns:a16="http://schemas.microsoft.com/office/drawing/2014/main" xmlns="" id="{3BFC9579-C2D6-13C3-B38B-7791B347E0A1}"/>
              </a:ext>
            </a:extLst>
          </p:cNvPr>
          <p:cNvSpPr txBox="1"/>
          <p:nvPr/>
        </p:nvSpPr>
        <p:spPr>
          <a:xfrm>
            <a:off x="868431" y="1640372"/>
            <a:ext cx="7073786" cy="3046988"/>
          </a:xfrm>
          <a:prstGeom prst="rect">
            <a:avLst/>
          </a:prstGeom>
          <a:noFill/>
        </p:spPr>
        <p:txBody>
          <a:bodyPr wrap="square">
            <a:spAutoFit/>
          </a:bodyPr>
          <a:lstStyle/>
          <a:p>
            <a:r>
              <a:rPr lang="en-GB" sz="2400" b="1" dirty="0"/>
              <a:t>Use your keywords to begin searching for sources. Some useful databases to search for journals and articles include: </a:t>
            </a:r>
            <a:endParaRPr lang="en-GB" sz="2400" dirty="0"/>
          </a:p>
          <a:p>
            <a:r>
              <a:rPr lang="en-GB" sz="2400" b="1" dirty="0"/>
              <a:t>Science Direct </a:t>
            </a:r>
            <a:endParaRPr lang="en-GB" sz="2400" dirty="0"/>
          </a:p>
          <a:p>
            <a:r>
              <a:rPr lang="en-GB" sz="2400" b="1" dirty="0"/>
              <a:t>Elsevier journal </a:t>
            </a:r>
            <a:endParaRPr lang="en-GB" sz="2400" dirty="0"/>
          </a:p>
          <a:p>
            <a:r>
              <a:rPr lang="en-GB" sz="2400" b="1" dirty="0"/>
              <a:t>Springer journal </a:t>
            </a:r>
            <a:endParaRPr lang="en-GB" sz="2400" dirty="0"/>
          </a:p>
          <a:p>
            <a:r>
              <a:rPr lang="en-GB" sz="2400" b="1" dirty="0"/>
              <a:t>emerald </a:t>
            </a:r>
            <a:endParaRPr lang="en-GB" sz="2400" dirty="0"/>
          </a:p>
          <a:p>
            <a:r>
              <a:rPr lang="en-GB" sz="2400" b="1" dirty="0"/>
              <a:t>Taylor and Francis</a:t>
            </a:r>
            <a:endParaRPr lang="en-GB" sz="2400" dirty="0"/>
          </a:p>
        </p:txBody>
      </p:sp>
      <p:pic>
        <p:nvPicPr>
          <p:cNvPr id="2" name="Graphic 21">
            <a:extLst>
              <a:ext uri="{FF2B5EF4-FFF2-40B4-BE49-F238E27FC236}">
                <a16:creationId xmlns:a16="http://schemas.microsoft.com/office/drawing/2014/main" xmlns="" id="{BC37CC95-EB1C-D37E-CA1B-A86116DB18B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5">
            <a:extLst>
              <a:ext uri="{FF2B5EF4-FFF2-40B4-BE49-F238E27FC236}">
                <a16:creationId xmlns:a16="http://schemas.microsoft.com/office/drawing/2014/main" xmlns="" id="{E948E327-DDCD-64CD-AB46-4DE983380DD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61074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6D9EC7F-241C-68C4-9A90-235B887597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0829CFB-E730-A24B-4E8C-55A1897CCA0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D7520CE-6812-1AF1-377D-0F45E8BE1B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0C96A06-1101-F119-3DDA-A6270DBA23D4}"/>
              </a:ext>
            </a:extLst>
          </p:cNvPr>
          <p:cNvSpPr/>
          <p:nvPr/>
        </p:nvSpPr>
        <p:spPr>
          <a:xfrm>
            <a:off x="1423125" y="110185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68651B0-B63E-F072-33B6-E1B63635979F}"/>
              </a:ext>
            </a:extLst>
          </p:cNvPr>
          <p:cNvSpPr txBox="1"/>
          <p:nvPr/>
        </p:nvSpPr>
        <p:spPr>
          <a:xfrm>
            <a:off x="1675976" y="1468531"/>
            <a:ext cx="8417320" cy="830997"/>
          </a:xfrm>
          <a:prstGeom prst="rect">
            <a:avLst/>
          </a:prstGeom>
          <a:noFill/>
        </p:spPr>
        <p:txBody>
          <a:bodyPr wrap="square" rtlCol="0">
            <a:spAutoFit/>
          </a:bodyPr>
          <a:lstStyle/>
          <a:p>
            <a:pPr algn="ctr"/>
            <a:r>
              <a:rPr lang="en-GB" sz="2400" b="1" dirty="0"/>
              <a:t>Sources of literature review</a:t>
            </a:r>
            <a:endParaRPr lang="ar-EG" sz="2400" b="1" dirty="0"/>
          </a:p>
          <a:p>
            <a:pPr algn="ctr"/>
            <a:endParaRPr lang="en-GB" sz="2400" b="1" dirty="0"/>
          </a:p>
        </p:txBody>
      </p:sp>
      <p:pic>
        <p:nvPicPr>
          <p:cNvPr id="5" name="Graphic 21">
            <a:extLst>
              <a:ext uri="{FF2B5EF4-FFF2-40B4-BE49-F238E27FC236}">
                <a16:creationId xmlns:a16="http://schemas.microsoft.com/office/drawing/2014/main" xmlns="" id="{83CBA81A-5EFB-F1A3-B024-BAB15580A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B3C24D10-3273-9453-5961-19034507363D}"/>
              </a:ext>
            </a:extLst>
          </p:cNvPr>
          <p:cNvPicPr>
            <a:picLocks noChangeAspect="1"/>
          </p:cNvPicPr>
          <p:nvPr/>
        </p:nvPicPr>
        <p:blipFill>
          <a:blip r:embed="rId3"/>
          <a:stretch>
            <a:fillRect/>
          </a:stretch>
        </p:blipFill>
        <p:spPr>
          <a:xfrm>
            <a:off x="4326292" y="1834571"/>
            <a:ext cx="3116687" cy="739302"/>
          </a:xfrm>
          <a:prstGeom prst="rect">
            <a:avLst/>
          </a:prstGeom>
        </p:spPr>
      </p:pic>
      <p:pic>
        <p:nvPicPr>
          <p:cNvPr id="6" name="Picture 5">
            <a:extLst>
              <a:ext uri="{FF2B5EF4-FFF2-40B4-BE49-F238E27FC236}">
                <a16:creationId xmlns:a16="http://schemas.microsoft.com/office/drawing/2014/main" xmlns="" id="{F40FD66F-B6E3-48D7-0443-05110A8C8320}"/>
              </a:ext>
            </a:extLst>
          </p:cNvPr>
          <p:cNvPicPr>
            <a:picLocks noChangeAspect="1"/>
          </p:cNvPicPr>
          <p:nvPr/>
        </p:nvPicPr>
        <p:blipFill>
          <a:blip r:embed="rId4"/>
          <a:stretch>
            <a:fillRect/>
          </a:stretch>
        </p:blipFill>
        <p:spPr>
          <a:xfrm>
            <a:off x="3584087" y="2663224"/>
            <a:ext cx="4657561" cy="2088204"/>
          </a:xfrm>
          <a:prstGeom prst="rect">
            <a:avLst/>
          </a:prstGeom>
        </p:spPr>
      </p:pic>
    </p:spTree>
    <p:extLst>
      <p:ext uri="{BB962C8B-B14F-4D97-AF65-F5344CB8AC3E}">
        <p14:creationId xmlns:p14="http://schemas.microsoft.com/office/powerpoint/2010/main" val="26260059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61267B7-30B8-B6D8-3587-AD108CA71F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B0CD7CE-DCF1-9991-C0D5-8CF9C2EF3A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E23ED92-4D83-A038-71D4-FB0929FB30F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46D5B65-C0E7-5FA5-4A83-7FB39CA4E3BA}"/>
              </a:ext>
            </a:extLst>
          </p:cNvPr>
          <p:cNvSpPr/>
          <p:nvPr/>
        </p:nvSpPr>
        <p:spPr>
          <a:xfrm>
            <a:off x="0" y="952845"/>
            <a:ext cx="9521528" cy="53924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9E755E7-AD8B-2F60-8E1B-7B7F91AE23FD}"/>
              </a:ext>
            </a:extLst>
          </p:cNvPr>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C21C5CE1-4D09-12ED-6B78-02A6597DF6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22323049-4D82-9F0C-B89E-792741316A3E}"/>
              </a:ext>
            </a:extLst>
          </p:cNvPr>
          <p:cNvPicPr>
            <a:picLocks noChangeAspect="1"/>
          </p:cNvPicPr>
          <p:nvPr/>
        </p:nvPicPr>
        <p:blipFill>
          <a:blip r:embed="rId3"/>
          <a:stretch>
            <a:fillRect/>
          </a:stretch>
        </p:blipFill>
        <p:spPr>
          <a:xfrm>
            <a:off x="2956437" y="1458180"/>
            <a:ext cx="4139772" cy="646332"/>
          </a:xfrm>
          <a:prstGeom prst="rect">
            <a:avLst/>
          </a:prstGeom>
        </p:spPr>
      </p:pic>
      <p:pic>
        <p:nvPicPr>
          <p:cNvPr id="7" name="Picture 6">
            <a:extLst>
              <a:ext uri="{FF2B5EF4-FFF2-40B4-BE49-F238E27FC236}">
                <a16:creationId xmlns:a16="http://schemas.microsoft.com/office/drawing/2014/main" xmlns="" id="{53D57438-D168-C7EE-FE4B-EE329A2788B7}"/>
              </a:ext>
            </a:extLst>
          </p:cNvPr>
          <p:cNvPicPr>
            <a:picLocks noChangeAspect="1"/>
          </p:cNvPicPr>
          <p:nvPr/>
        </p:nvPicPr>
        <p:blipFill>
          <a:blip r:embed="rId4"/>
          <a:stretch>
            <a:fillRect/>
          </a:stretch>
        </p:blipFill>
        <p:spPr>
          <a:xfrm>
            <a:off x="2395158" y="2372422"/>
            <a:ext cx="5456903" cy="2553260"/>
          </a:xfrm>
          <a:prstGeom prst="rect">
            <a:avLst/>
          </a:prstGeom>
        </p:spPr>
      </p:pic>
    </p:spTree>
    <p:extLst>
      <p:ext uri="{BB962C8B-B14F-4D97-AF65-F5344CB8AC3E}">
        <p14:creationId xmlns:p14="http://schemas.microsoft.com/office/powerpoint/2010/main" val="37569367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284E89D-7993-ED6B-FB18-8807B4D18A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2198352-83B8-100E-992E-D149BF7E70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79665CE-DC5D-C771-D897-ADBCA0DD3E2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49DF4579-BADB-258D-88D3-593ECB3FDE34}"/>
              </a:ext>
            </a:extLst>
          </p:cNvPr>
          <p:cNvSpPr/>
          <p:nvPr/>
        </p:nvSpPr>
        <p:spPr>
          <a:xfrm>
            <a:off x="1002890" y="1285192"/>
            <a:ext cx="9523922"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48A47175-071B-6551-9422-1E44596524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160191BB-7659-C38D-2742-CA8D9254FA2F}"/>
              </a:ext>
            </a:extLst>
          </p:cNvPr>
          <p:cNvPicPr>
            <a:picLocks noChangeAspect="1"/>
          </p:cNvPicPr>
          <p:nvPr/>
        </p:nvPicPr>
        <p:blipFill>
          <a:blip r:embed="rId3"/>
          <a:stretch>
            <a:fillRect/>
          </a:stretch>
        </p:blipFill>
        <p:spPr>
          <a:xfrm>
            <a:off x="3215667" y="1663119"/>
            <a:ext cx="4662152" cy="680936"/>
          </a:xfrm>
          <a:prstGeom prst="rect">
            <a:avLst/>
          </a:prstGeom>
        </p:spPr>
      </p:pic>
      <p:pic>
        <p:nvPicPr>
          <p:cNvPr id="6" name="Picture 5">
            <a:extLst>
              <a:ext uri="{FF2B5EF4-FFF2-40B4-BE49-F238E27FC236}">
                <a16:creationId xmlns:a16="http://schemas.microsoft.com/office/drawing/2014/main" xmlns="" id="{C0FDB2B6-B723-06E8-AB17-A06F0675CC02}"/>
              </a:ext>
            </a:extLst>
          </p:cNvPr>
          <p:cNvPicPr>
            <a:picLocks noChangeAspect="1"/>
          </p:cNvPicPr>
          <p:nvPr/>
        </p:nvPicPr>
        <p:blipFill>
          <a:blip r:embed="rId4"/>
          <a:stretch>
            <a:fillRect/>
          </a:stretch>
        </p:blipFill>
        <p:spPr>
          <a:xfrm>
            <a:off x="2505940" y="2409723"/>
            <a:ext cx="6517822" cy="2959971"/>
          </a:xfrm>
          <a:prstGeom prst="rect">
            <a:avLst/>
          </a:prstGeom>
        </p:spPr>
      </p:pic>
    </p:spTree>
    <p:extLst>
      <p:ext uri="{BB962C8B-B14F-4D97-AF65-F5344CB8AC3E}">
        <p14:creationId xmlns:p14="http://schemas.microsoft.com/office/powerpoint/2010/main" val="6100918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5FF6A80-83F6-D4E9-0B8E-691A0759F2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3E54221-DCE7-EEA8-219A-C0ABCEC71C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ECD3C4A-8A2A-4924-3BCA-580F281DC6C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25895CA-E26B-7A6F-930B-FF41315E64C6}"/>
              </a:ext>
            </a:extLst>
          </p:cNvPr>
          <p:cNvSpPr/>
          <p:nvPr/>
        </p:nvSpPr>
        <p:spPr>
          <a:xfrm>
            <a:off x="1779638" y="1325109"/>
            <a:ext cx="9366606" cy="4879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7A6593B-4445-C3FF-0926-50C518F14B9C}"/>
              </a:ext>
            </a:extLst>
          </p:cNvPr>
          <p:cNvSpPr txBox="1"/>
          <p:nvPr/>
        </p:nvSpPr>
        <p:spPr>
          <a:xfrm>
            <a:off x="0" y="1030004"/>
            <a:ext cx="8417320" cy="671851"/>
          </a:xfrm>
          <a:prstGeom prst="rect">
            <a:avLst/>
          </a:prstGeom>
          <a:noFill/>
        </p:spPr>
        <p:txBody>
          <a:bodyPr wrap="square" rtlCol="0">
            <a:spAutoFit/>
          </a:bodyPr>
          <a:lstStyle/>
          <a:p>
            <a:pPr algn="just">
              <a:lnSpc>
                <a:spcPct val="150000"/>
              </a:lnSpc>
            </a:pPr>
            <a:r>
              <a:rPr lang="en-GB" sz="2800" b="1" dirty="0"/>
              <a:t> </a:t>
            </a:r>
            <a:endParaRPr lang="en-GB" sz="2800" dirty="0">
              <a:solidFill>
                <a:srgbClr val="000000"/>
              </a:solidFill>
              <a:latin typeface="ff4"/>
            </a:endParaRPr>
          </a:p>
        </p:txBody>
      </p:sp>
      <p:pic>
        <p:nvPicPr>
          <p:cNvPr id="5" name="Graphic 21">
            <a:extLst>
              <a:ext uri="{FF2B5EF4-FFF2-40B4-BE49-F238E27FC236}">
                <a16:creationId xmlns:a16="http://schemas.microsoft.com/office/drawing/2014/main" xmlns="" id="{A24CBF18-68F8-8209-12DE-6AE876B39B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DE0BDE16-505A-1737-9A9E-EEBD77577107}"/>
              </a:ext>
            </a:extLst>
          </p:cNvPr>
          <p:cNvPicPr>
            <a:picLocks noChangeAspect="1"/>
          </p:cNvPicPr>
          <p:nvPr/>
        </p:nvPicPr>
        <p:blipFill>
          <a:blip r:embed="rId3"/>
          <a:stretch>
            <a:fillRect/>
          </a:stretch>
        </p:blipFill>
        <p:spPr>
          <a:xfrm>
            <a:off x="2267076" y="1839794"/>
            <a:ext cx="7019264" cy="3850264"/>
          </a:xfrm>
          <a:prstGeom prst="rect">
            <a:avLst/>
          </a:prstGeom>
        </p:spPr>
      </p:pic>
    </p:spTree>
    <p:extLst>
      <p:ext uri="{BB962C8B-B14F-4D97-AF65-F5344CB8AC3E}">
        <p14:creationId xmlns:p14="http://schemas.microsoft.com/office/powerpoint/2010/main" val="3549782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434896-1BF2-7E51-68ED-197F9E97C5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5A60C2B-CCF6-E59F-BAC1-C3620B4838B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6CB5D6E-866F-3EEF-4EDE-4AF6EF10868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8DCA88E2-F3EF-ACED-52B8-EA50B26F4210}"/>
              </a:ext>
            </a:extLst>
          </p:cNvPr>
          <p:cNvSpPr/>
          <p:nvPr/>
        </p:nvSpPr>
        <p:spPr>
          <a:xfrm>
            <a:off x="923029"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2A0F089-C21B-3AA6-4FC0-1B1E9ECFFAA2}"/>
              </a:ext>
            </a:extLst>
          </p:cNvPr>
          <p:cNvSpPr txBox="1"/>
          <p:nvPr/>
        </p:nvSpPr>
        <p:spPr>
          <a:xfrm>
            <a:off x="1675976" y="1468531"/>
            <a:ext cx="8417320" cy="880369"/>
          </a:xfrm>
          <a:prstGeom prst="rect">
            <a:avLst/>
          </a:prstGeom>
          <a:noFill/>
        </p:spPr>
        <p:txBody>
          <a:bodyPr wrap="square" rtlCol="0">
            <a:spAutoFit/>
          </a:bodyPr>
          <a:lstStyle/>
          <a:p>
            <a:pPr algn="just">
              <a:lnSpc>
                <a:spcPct val="150000"/>
              </a:lnSpc>
            </a:pPr>
            <a:r>
              <a:rPr lang="en-GB" b="1" dirty="0"/>
              <a:t>Strategies for writing the literature</a:t>
            </a:r>
            <a:r>
              <a:rPr lang="ar-EG" b="1" dirty="0"/>
              <a:t>:</a:t>
            </a:r>
          </a:p>
          <a:p>
            <a:pPr algn="just">
              <a:lnSpc>
                <a:spcPct val="150000"/>
              </a:lnSpc>
            </a:pPr>
            <a:r>
              <a:rPr lang="en-GB" b="1" dirty="0"/>
              <a:t> </a:t>
            </a:r>
            <a:endParaRPr lang="en-GB" dirty="0"/>
          </a:p>
        </p:txBody>
      </p:sp>
      <p:pic>
        <p:nvPicPr>
          <p:cNvPr id="5" name="Graphic 21">
            <a:extLst>
              <a:ext uri="{FF2B5EF4-FFF2-40B4-BE49-F238E27FC236}">
                <a16:creationId xmlns:a16="http://schemas.microsoft.com/office/drawing/2014/main" xmlns="" id="{75309F76-38B8-2A41-DACC-E5569BC9DE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D91AAC6E-028F-189A-7C59-03CFE4F6A4F3}"/>
              </a:ext>
            </a:extLst>
          </p:cNvPr>
          <p:cNvPicPr>
            <a:picLocks noChangeAspect="1"/>
          </p:cNvPicPr>
          <p:nvPr/>
        </p:nvPicPr>
        <p:blipFill>
          <a:blip r:embed="rId3"/>
          <a:stretch>
            <a:fillRect/>
          </a:stretch>
        </p:blipFill>
        <p:spPr>
          <a:xfrm>
            <a:off x="2626178" y="2210635"/>
            <a:ext cx="4499390" cy="2594043"/>
          </a:xfrm>
          <a:prstGeom prst="rect">
            <a:avLst/>
          </a:prstGeom>
        </p:spPr>
      </p:pic>
    </p:spTree>
    <p:extLst>
      <p:ext uri="{BB962C8B-B14F-4D97-AF65-F5344CB8AC3E}">
        <p14:creationId xmlns:p14="http://schemas.microsoft.com/office/powerpoint/2010/main" val="24146352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A012CE0-3478-E501-FFAC-9E576A14E7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72DC9F7-555E-5758-2199-493AD5AE25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774B74D-0635-6787-9CB1-5C2A015A157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3BFCC12-E93F-7535-EB63-2D3F773BFBD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4659D033-C293-0404-158A-4FC83CA85127}"/>
              </a:ext>
            </a:extLst>
          </p:cNvPr>
          <p:cNvSpPr txBox="1"/>
          <p:nvPr/>
        </p:nvSpPr>
        <p:spPr>
          <a:xfrm>
            <a:off x="1665188" y="1446053"/>
            <a:ext cx="8428108" cy="589072"/>
          </a:xfrm>
          <a:prstGeom prst="rect">
            <a:avLst/>
          </a:prstGeom>
          <a:noFill/>
        </p:spPr>
        <p:txBody>
          <a:bodyPr wrap="square" rtlCol="0">
            <a:spAutoFit/>
          </a:bodyPr>
          <a:lstStyle/>
          <a:p>
            <a:pPr>
              <a:lnSpc>
                <a:spcPct val="150000"/>
              </a:lnSpc>
            </a:pPr>
            <a:r>
              <a:rPr lang="en-GB" sz="2400" b="1" dirty="0"/>
              <a:t> </a:t>
            </a:r>
            <a:endParaRPr lang="en-GB" sz="2400" dirty="0"/>
          </a:p>
        </p:txBody>
      </p:sp>
      <p:pic>
        <p:nvPicPr>
          <p:cNvPr id="5" name="Graphic 21">
            <a:extLst>
              <a:ext uri="{FF2B5EF4-FFF2-40B4-BE49-F238E27FC236}">
                <a16:creationId xmlns:a16="http://schemas.microsoft.com/office/drawing/2014/main" xmlns="" id="{1B804BF6-9CAB-8E87-A744-9340ABD69C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00EB05E8-A6A2-F1AF-AAC7-F87CC1BF3AE8}"/>
              </a:ext>
            </a:extLst>
          </p:cNvPr>
          <p:cNvPicPr>
            <a:picLocks noChangeAspect="1"/>
          </p:cNvPicPr>
          <p:nvPr/>
        </p:nvPicPr>
        <p:blipFill>
          <a:blip r:embed="rId3"/>
          <a:stretch>
            <a:fillRect/>
          </a:stretch>
        </p:blipFill>
        <p:spPr>
          <a:xfrm>
            <a:off x="1665188" y="1928066"/>
            <a:ext cx="7972502" cy="2700678"/>
          </a:xfrm>
          <a:prstGeom prst="rect">
            <a:avLst/>
          </a:prstGeom>
        </p:spPr>
      </p:pic>
    </p:spTree>
    <p:extLst>
      <p:ext uri="{BB962C8B-B14F-4D97-AF65-F5344CB8AC3E}">
        <p14:creationId xmlns:p14="http://schemas.microsoft.com/office/powerpoint/2010/main" val="36679407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5342D86-1370-F37C-D0DD-5B7298CC14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685566E-2936-F0A3-05CF-C16601D4EA4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C7FF3BE-D517-8E48-EAF4-E68C6905BD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4BFC4054-E851-9CC4-5F23-137234E788CB}"/>
              </a:ext>
            </a:extLst>
          </p:cNvPr>
          <p:cNvSpPr/>
          <p:nvPr/>
        </p:nvSpPr>
        <p:spPr>
          <a:xfrm>
            <a:off x="1101213" y="1285192"/>
            <a:ext cx="9425599" cy="4707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AA3D304-FC42-2446-B297-49B045AB753B}"/>
              </a:ext>
            </a:extLst>
          </p:cNvPr>
          <p:cNvSpPr txBox="1"/>
          <p:nvPr/>
        </p:nvSpPr>
        <p:spPr>
          <a:xfrm>
            <a:off x="1665188" y="1894441"/>
            <a:ext cx="8428108" cy="3046988"/>
          </a:xfrm>
          <a:prstGeom prst="rect">
            <a:avLst/>
          </a:prstGeom>
          <a:noFill/>
        </p:spPr>
        <p:txBody>
          <a:bodyPr wrap="square" rtlCol="0">
            <a:spAutoFit/>
          </a:bodyPr>
          <a:lstStyle/>
          <a:p>
            <a:r>
              <a:rPr lang="en-GB" sz="2400" b="1" dirty="0"/>
              <a:t>Step 2 – Evaluate and select sources </a:t>
            </a:r>
            <a:endParaRPr lang="en-GB" sz="2400" dirty="0"/>
          </a:p>
          <a:p>
            <a:r>
              <a:rPr lang="en-GB" sz="2400" dirty="0"/>
              <a:t>You likely won’t be able to read absolutely everything that has been written on your topic, so it will be necessary to evaluate which sources are most relevant to your research question. </a:t>
            </a:r>
          </a:p>
          <a:p>
            <a:r>
              <a:rPr lang="en-GB" sz="2400" dirty="0"/>
              <a:t>For each publication, ask yourself: </a:t>
            </a:r>
          </a:p>
          <a:p>
            <a:r>
              <a:rPr lang="en-GB" sz="2400" dirty="0"/>
              <a:t>What question or problem is the author addressing? </a:t>
            </a:r>
          </a:p>
          <a:p>
            <a:r>
              <a:rPr lang="en-GB" sz="2400" dirty="0"/>
              <a:t>What are the key concepts and how are they defined? </a:t>
            </a:r>
          </a:p>
          <a:p>
            <a:r>
              <a:rPr lang="en-GB" sz="2400" dirty="0"/>
              <a:t>What are the key theories, models, and methods?</a:t>
            </a:r>
            <a:endParaRPr lang="en-GB" sz="2400" b="1" dirty="0"/>
          </a:p>
        </p:txBody>
      </p:sp>
      <p:pic>
        <p:nvPicPr>
          <p:cNvPr id="5" name="Graphic 21">
            <a:extLst>
              <a:ext uri="{FF2B5EF4-FFF2-40B4-BE49-F238E27FC236}">
                <a16:creationId xmlns:a16="http://schemas.microsoft.com/office/drawing/2014/main" xmlns="" id="{78A1E6CB-C13D-B2A7-1654-86ACD4D361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939710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B51B960-D32C-8F1C-1511-1E888A628E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6B6D356-4A75-9CE7-4729-2A24EC1E1E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6B5C3FB-495A-0690-6B7E-7520C7B71FB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95596021-8AFC-0262-0B2D-0E7D13D21981}"/>
              </a:ext>
            </a:extLst>
          </p:cNvPr>
          <p:cNvSpPr/>
          <p:nvPr/>
        </p:nvSpPr>
        <p:spPr>
          <a:xfrm>
            <a:off x="1189702" y="1285191"/>
            <a:ext cx="9337109" cy="4676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4256F8A1-D980-9E18-51C0-9D803A710AD2}"/>
              </a:ext>
            </a:extLst>
          </p:cNvPr>
          <p:cNvSpPr txBox="1"/>
          <p:nvPr/>
        </p:nvSpPr>
        <p:spPr>
          <a:xfrm>
            <a:off x="1527290" y="1905505"/>
            <a:ext cx="8417320" cy="3046988"/>
          </a:xfrm>
          <a:prstGeom prst="rect">
            <a:avLst/>
          </a:prstGeom>
          <a:noFill/>
        </p:spPr>
        <p:txBody>
          <a:bodyPr wrap="square" rtlCol="0">
            <a:spAutoFit/>
          </a:bodyPr>
          <a:lstStyle/>
          <a:p>
            <a:r>
              <a:rPr lang="en-GB" sz="2400" b="1" dirty="0"/>
              <a:t>Step 2 – Evaluate and select sources </a:t>
            </a:r>
            <a:endParaRPr lang="en-GB" sz="2400" dirty="0"/>
          </a:p>
          <a:p>
            <a:r>
              <a:rPr lang="en-GB" sz="2400" dirty="0"/>
              <a:t>What are the results and conclusions of the study? </a:t>
            </a:r>
          </a:p>
          <a:p>
            <a:r>
              <a:rPr lang="en-GB" sz="2400" dirty="0"/>
              <a:t>How does the publication relate to other literature in the field? Does it confirm, add to, or challenge established knowledge? </a:t>
            </a:r>
          </a:p>
          <a:p>
            <a:r>
              <a:rPr lang="en-GB" sz="2400" dirty="0"/>
              <a:t>What are the strengths and weaknesses of the research? </a:t>
            </a:r>
          </a:p>
          <a:p>
            <a:r>
              <a:rPr lang="en-GB" sz="2400" dirty="0"/>
              <a:t>Make sure the sources you use are credible and make sure you read any landmark studies and major theories in your field of research.</a:t>
            </a:r>
          </a:p>
        </p:txBody>
      </p:sp>
      <p:pic>
        <p:nvPicPr>
          <p:cNvPr id="5" name="Graphic 21">
            <a:extLst>
              <a:ext uri="{FF2B5EF4-FFF2-40B4-BE49-F238E27FC236}">
                <a16:creationId xmlns:a16="http://schemas.microsoft.com/office/drawing/2014/main" xmlns="" id="{08FEC02E-EE05-7364-17EF-C0C041288B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99092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873862"/>
          </a:xfrm>
        </p:spPr>
        <p:txBody>
          <a:bodyPr>
            <a:noAutofit/>
          </a:bodyPr>
          <a:lstStyle/>
          <a:p>
            <a:r>
              <a:rPr lang="en-US" sz="3600" dirty="0"/>
              <a:t>Take notes and cite your sources</a:t>
            </a:r>
            <a:br>
              <a:rPr lang="en-US" sz="3600" dirty="0"/>
            </a:br>
            <a:endParaRPr lang="ar-EG" sz="3600" dirty="0"/>
          </a:p>
        </p:txBody>
      </p:sp>
      <p:sp>
        <p:nvSpPr>
          <p:cNvPr id="3" name="Subtitle 2"/>
          <p:cNvSpPr>
            <a:spLocks noGrp="1"/>
          </p:cNvSpPr>
          <p:nvPr>
            <p:ph type="subTitle" idx="1"/>
          </p:nvPr>
        </p:nvSpPr>
        <p:spPr>
          <a:xfrm>
            <a:off x="1524000" y="1635617"/>
            <a:ext cx="9144000" cy="3979572"/>
          </a:xfrm>
        </p:spPr>
        <p:txBody>
          <a:bodyPr/>
          <a:lstStyle/>
          <a:p>
            <a:pPr lvl="0" algn="just">
              <a:lnSpc>
                <a:spcPct val="150000"/>
              </a:lnSpc>
              <a:spcBef>
                <a:spcPts val="0"/>
              </a:spcBef>
            </a:pPr>
            <a:r>
              <a:rPr lang="en-GB" sz="1600" dirty="0">
                <a:solidFill>
                  <a:prstClr val="black"/>
                </a:solidFill>
              </a:rPr>
              <a:t>As you read, you should also begin the writing process.</a:t>
            </a:r>
          </a:p>
          <a:p>
            <a:pPr lvl="0" algn="just">
              <a:lnSpc>
                <a:spcPct val="150000"/>
              </a:lnSpc>
              <a:spcBef>
                <a:spcPts val="0"/>
              </a:spcBef>
            </a:pPr>
            <a:endParaRPr lang="en-GB" sz="1600" dirty="0">
              <a:solidFill>
                <a:prstClr val="black"/>
              </a:solidFill>
            </a:endParaRPr>
          </a:p>
          <a:p>
            <a:pPr lvl="0" algn="just">
              <a:lnSpc>
                <a:spcPct val="150000"/>
              </a:lnSpc>
              <a:spcBef>
                <a:spcPts val="0"/>
              </a:spcBef>
            </a:pPr>
            <a:r>
              <a:rPr lang="en-GB" sz="1600" dirty="0">
                <a:solidFill>
                  <a:prstClr val="black"/>
                </a:solidFill>
              </a:rPr>
              <a:t>Take notes that you can later incorporate into the text of your literature review.</a:t>
            </a:r>
          </a:p>
          <a:p>
            <a:pPr lvl="0" algn="just">
              <a:lnSpc>
                <a:spcPct val="150000"/>
              </a:lnSpc>
              <a:spcBef>
                <a:spcPts val="0"/>
              </a:spcBef>
            </a:pPr>
            <a:endParaRPr lang="en-GB" sz="1600" dirty="0">
              <a:solidFill>
                <a:prstClr val="black"/>
              </a:solidFill>
            </a:endParaRPr>
          </a:p>
          <a:p>
            <a:pPr lvl="0" algn="just">
              <a:lnSpc>
                <a:spcPct val="150000"/>
              </a:lnSpc>
              <a:spcBef>
                <a:spcPts val="0"/>
              </a:spcBef>
            </a:pPr>
            <a:r>
              <a:rPr lang="en-GB" sz="1600" dirty="0">
                <a:solidFill>
                  <a:prstClr val="black"/>
                </a:solidFill>
              </a:rPr>
              <a:t>It is important to keep track of your sources with citations to avoid plagiarism. </a:t>
            </a:r>
          </a:p>
          <a:p>
            <a:pPr lvl="0" algn="just">
              <a:lnSpc>
                <a:spcPct val="150000"/>
              </a:lnSpc>
              <a:spcBef>
                <a:spcPts val="0"/>
              </a:spcBef>
            </a:pPr>
            <a:r>
              <a:rPr lang="en-GB" sz="1600" dirty="0">
                <a:solidFill>
                  <a:prstClr val="black"/>
                </a:solidFill>
              </a:rPr>
              <a:t>It can be helpful to make an annotated bibliography, where you compile full citation information and write a paragraph of summary and analysis for each source. This helps you remember what you read and saves time later in the process.</a:t>
            </a:r>
          </a:p>
          <a:p>
            <a:endParaRPr lang="ar-EG" dirty="0"/>
          </a:p>
        </p:txBody>
      </p:sp>
    </p:spTree>
    <p:extLst>
      <p:ext uri="{BB962C8B-B14F-4D97-AF65-F5344CB8AC3E}">
        <p14:creationId xmlns:p14="http://schemas.microsoft.com/office/powerpoint/2010/main" val="16170182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B63FAAE-8622-C140-D52C-B97373105F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7B551B2-217D-B332-89CC-F8F4112E5B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A54BCB5-258C-B928-C1EF-5B105947026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C098EF5-11A9-C11E-09ED-53F86FB7FB90}"/>
              </a:ext>
            </a:extLst>
          </p:cNvPr>
          <p:cNvSpPr/>
          <p:nvPr/>
        </p:nvSpPr>
        <p:spPr>
          <a:xfrm>
            <a:off x="1219200" y="1285191"/>
            <a:ext cx="9307612" cy="4850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722711C-2225-5023-5E73-972A59F57072}"/>
              </a:ext>
            </a:extLst>
          </p:cNvPr>
          <p:cNvSpPr txBox="1"/>
          <p:nvPr/>
        </p:nvSpPr>
        <p:spPr>
          <a:xfrm>
            <a:off x="1645277" y="1454814"/>
            <a:ext cx="8417320" cy="4247317"/>
          </a:xfrm>
          <a:prstGeom prst="rect">
            <a:avLst/>
          </a:prstGeom>
          <a:noFill/>
        </p:spPr>
        <p:txBody>
          <a:bodyPr wrap="square" rtlCol="0">
            <a:spAutoFit/>
          </a:bodyPr>
          <a:lstStyle/>
          <a:p>
            <a:r>
              <a:rPr lang="en-GB" dirty="0"/>
              <a:t>Step 3 – Identify themes, debates, and gaps </a:t>
            </a:r>
          </a:p>
          <a:p>
            <a:r>
              <a:rPr lang="en-GB" dirty="0"/>
              <a:t>To begin organizing your literature review’s argument and structure, be sure you understand the connections and relationships between the sources you’ve read. Based on your reading and notes, you can look for: </a:t>
            </a:r>
          </a:p>
          <a:p>
            <a:r>
              <a:rPr lang="en-GB" dirty="0"/>
              <a:t>Trends and patterns (in theory, method or results): do certain approaches become more or less popular over time? </a:t>
            </a:r>
          </a:p>
          <a:p>
            <a:r>
              <a:rPr lang="en-GB" dirty="0"/>
              <a:t>Themes: what questions or concepts recur across the literature? </a:t>
            </a:r>
          </a:p>
          <a:p>
            <a:r>
              <a:rPr lang="en-GB" dirty="0"/>
              <a:t>Debates, conflicts and contradictions: where do sources disagree? </a:t>
            </a:r>
          </a:p>
          <a:p>
            <a:r>
              <a:rPr lang="en-GB" dirty="0"/>
              <a:t>Pivotal publications: are there any influential theories or studies that changed the direction of the field? </a:t>
            </a:r>
          </a:p>
          <a:p>
            <a:r>
              <a:rPr lang="en-GB" dirty="0"/>
              <a:t>Gaps: what is missing from the literature? Are there weaknesses that need to be addressed? </a:t>
            </a:r>
          </a:p>
          <a:p>
            <a:endParaRPr lang="x-none" dirty="0"/>
          </a:p>
          <a:p>
            <a:r>
              <a:rPr lang="en-GB" dirty="0"/>
              <a:t>This step will help you work out the structure of your literature review and (if applicable) show how your own research will contribute to existing knowledge.</a:t>
            </a:r>
            <a:endParaRPr lang="en-GB" sz="2400" dirty="0"/>
          </a:p>
        </p:txBody>
      </p:sp>
      <p:pic>
        <p:nvPicPr>
          <p:cNvPr id="5" name="Graphic 21">
            <a:extLst>
              <a:ext uri="{FF2B5EF4-FFF2-40B4-BE49-F238E27FC236}">
                <a16:creationId xmlns:a16="http://schemas.microsoft.com/office/drawing/2014/main" xmlns="" id="{95B18ED6-838E-31C5-5D65-A6FBDD5CB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56391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249BB9C-41B2-DE19-505C-D2FDC342B4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DD3DB2-DDE8-54FC-0804-39B9719B43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143A32B-50F0-E2A3-5A79-0F33573160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94A99D3-DE19-1549-8938-3040B6CC2F5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A7C5BB65-E795-BFD3-DD6B-0D9CD3EC4110}"/>
              </a:ext>
            </a:extLst>
          </p:cNvPr>
          <p:cNvSpPr txBox="1"/>
          <p:nvPr/>
        </p:nvSpPr>
        <p:spPr>
          <a:xfrm>
            <a:off x="1435509" y="1757141"/>
            <a:ext cx="8795437" cy="3785652"/>
          </a:xfrm>
          <a:prstGeom prst="rect">
            <a:avLst/>
          </a:prstGeom>
          <a:noFill/>
        </p:spPr>
        <p:txBody>
          <a:bodyPr wrap="square" rtlCol="0">
            <a:spAutoFit/>
          </a:bodyPr>
          <a:lstStyle/>
          <a:p>
            <a:r>
              <a:rPr lang="en-GB" sz="2400" dirty="0"/>
              <a:t>Step 3 – Identify themes, debates, and gaps </a:t>
            </a:r>
          </a:p>
          <a:p>
            <a:r>
              <a:rPr lang="en-GB" sz="2400" dirty="0"/>
              <a:t>Example of trends and gaps </a:t>
            </a:r>
          </a:p>
          <a:p>
            <a:r>
              <a:rPr lang="en-GB" sz="2400" dirty="0"/>
              <a:t>In reviewing the literature on social media and body image, you note that: </a:t>
            </a:r>
          </a:p>
          <a:p>
            <a:r>
              <a:rPr lang="en-GB" sz="2400" dirty="0"/>
              <a:t>Most research has focused on young women. </a:t>
            </a:r>
          </a:p>
          <a:p>
            <a:r>
              <a:rPr lang="en-GB" sz="2400" dirty="0"/>
              <a:t>There is an increasing interest in the visual aspects of social media. </a:t>
            </a:r>
          </a:p>
          <a:p>
            <a:r>
              <a:rPr lang="en-GB" sz="2400" dirty="0"/>
              <a:t>But there is still a lack of robust research on highly visual platforms like Instagram and Snapchat—this is a gap that you could address in your own research.</a:t>
            </a:r>
          </a:p>
          <a:p>
            <a:pPr algn="ctr"/>
            <a:endParaRPr lang="en-GB" sz="2400" b="1" dirty="0">
              <a:latin typeface="ArialMT"/>
            </a:endParaRPr>
          </a:p>
        </p:txBody>
      </p:sp>
      <p:pic>
        <p:nvPicPr>
          <p:cNvPr id="5" name="Graphic 21">
            <a:extLst>
              <a:ext uri="{FF2B5EF4-FFF2-40B4-BE49-F238E27FC236}">
                <a16:creationId xmlns:a16="http://schemas.microsoft.com/office/drawing/2014/main" xmlns="" id="{CACBE030-E7C5-CD15-B286-9AD19B2BB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444854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79BCC13-1C94-0ED5-9A58-4CE50FCCDA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E1110B4-0C80-468D-BEBB-A094F67BBD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16D7E12-ECB5-0C29-F6AB-637F7F79E70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5370339-3EAF-28FB-68FC-0C65F430B4A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5C1ECEDC-C0F2-531D-6BBD-4DC2D3A6CAA3}"/>
              </a:ext>
            </a:extLst>
          </p:cNvPr>
          <p:cNvSpPr txBox="1"/>
          <p:nvPr/>
        </p:nvSpPr>
        <p:spPr>
          <a:xfrm>
            <a:off x="1517458" y="1534543"/>
            <a:ext cx="8417320" cy="3785652"/>
          </a:xfrm>
          <a:prstGeom prst="rect">
            <a:avLst/>
          </a:prstGeom>
          <a:noFill/>
        </p:spPr>
        <p:txBody>
          <a:bodyPr wrap="square" rtlCol="0">
            <a:spAutoFit/>
          </a:bodyPr>
          <a:lstStyle/>
          <a:p>
            <a:r>
              <a:rPr lang="en-GB" sz="2000" dirty="0"/>
              <a:t>Step 4 – Outline your literature review’s structure </a:t>
            </a:r>
          </a:p>
          <a:p>
            <a:r>
              <a:rPr lang="en-GB" sz="2000" dirty="0"/>
              <a:t>There are various approaches to organizing the body of a literature review. Depending on the length of your literature review, you can combine several of these strategies (for example, your overall structure might be thematic, but each theme is discussed chronologically). </a:t>
            </a:r>
          </a:p>
          <a:p>
            <a:r>
              <a:rPr lang="en-GB" sz="2000" dirty="0"/>
              <a:t>Chronological </a:t>
            </a:r>
          </a:p>
          <a:p>
            <a:r>
              <a:rPr lang="en-GB" sz="2000" dirty="0"/>
              <a:t>The simplest approach is to trace the development of the topic over time. However, if you choose this strategy, be careful to avoid simply listing and summarizing sources in order. </a:t>
            </a:r>
          </a:p>
          <a:p>
            <a:r>
              <a:rPr lang="en-GB" sz="2000" dirty="0"/>
              <a:t>Try to </a:t>
            </a:r>
            <a:r>
              <a:rPr lang="en-GB" sz="2000" dirty="0" err="1"/>
              <a:t>analyze</a:t>
            </a:r>
            <a:r>
              <a:rPr lang="en-GB" sz="2000" dirty="0"/>
              <a:t> patterns, turning points, and key debates that have shaped the direction of the field. Give your interpretation of how and why certain developments occurred.</a:t>
            </a:r>
            <a:endParaRPr lang="en-GB" sz="2000" dirty="0">
              <a:latin typeface="ArialMT"/>
            </a:endParaRPr>
          </a:p>
        </p:txBody>
      </p:sp>
      <p:pic>
        <p:nvPicPr>
          <p:cNvPr id="5" name="Graphic 21">
            <a:extLst>
              <a:ext uri="{FF2B5EF4-FFF2-40B4-BE49-F238E27FC236}">
                <a16:creationId xmlns:a16="http://schemas.microsoft.com/office/drawing/2014/main" xmlns="" id="{AA347A84-8A2E-D35D-A145-51F977B636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31744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7006221-1F91-FF9F-6198-9349BCFD13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A940EE2-F961-17E4-E4EF-7FD8BC5667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0EE7F3A-5606-D696-3CB1-1CEBA6AC325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09F1F7E-9C3A-807C-DFAA-9EBED1C97E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8FC1A3E8-A8EE-B3E7-D795-9C7AD6E4D812}"/>
              </a:ext>
            </a:extLst>
          </p:cNvPr>
          <p:cNvSpPr txBox="1"/>
          <p:nvPr/>
        </p:nvSpPr>
        <p:spPr>
          <a:xfrm>
            <a:off x="1675976" y="1468531"/>
            <a:ext cx="8417320" cy="3416320"/>
          </a:xfrm>
          <a:prstGeom prst="rect">
            <a:avLst/>
          </a:prstGeom>
          <a:noFill/>
        </p:spPr>
        <p:txBody>
          <a:bodyPr wrap="square" rtlCol="0">
            <a:spAutoFit/>
          </a:bodyPr>
          <a:lstStyle/>
          <a:p>
            <a:r>
              <a:rPr lang="en-GB" sz="2400" dirty="0"/>
              <a:t>Step 4 – Outline your literature review’s structure </a:t>
            </a:r>
          </a:p>
          <a:p>
            <a:r>
              <a:rPr lang="en-GB" sz="2400" dirty="0"/>
              <a:t>Thematic </a:t>
            </a:r>
          </a:p>
          <a:p>
            <a:r>
              <a:rPr lang="en-GB" sz="2400" dirty="0"/>
              <a:t>If you have found some recurring central themes, you can organize your literature review into subsections that address different aspects of the topic. </a:t>
            </a:r>
          </a:p>
          <a:p>
            <a:r>
              <a:rPr lang="en-GB" sz="2400" dirty="0"/>
              <a:t>For example, if you are reviewing literature about inequalities in migrant health outcomes, key themes might include healthcare policy, language barriers, cultural attitudes, legal status, and economic access.</a:t>
            </a:r>
            <a:endParaRPr lang="en-GB" sz="2400" dirty="0">
              <a:latin typeface="ArialMT"/>
            </a:endParaRPr>
          </a:p>
        </p:txBody>
      </p:sp>
      <p:pic>
        <p:nvPicPr>
          <p:cNvPr id="5" name="Graphic 21">
            <a:extLst>
              <a:ext uri="{FF2B5EF4-FFF2-40B4-BE49-F238E27FC236}">
                <a16:creationId xmlns:a16="http://schemas.microsoft.com/office/drawing/2014/main" xmlns="" id="{7DA48F1F-41D3-001A-3D3E-F9D527FC77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34907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5179238-3166-F716-9AA8-EB21368CC2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609322B-4B23-C45D-91A2-289D2E7FD6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B9E8F09-BE7E-E116-4AE7-9C2999A9799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3B44C58-92C0-9E30-385F-7D0411896D3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Step 4 – Outline your literature review’s structure </a:t>
            </a:r>
          </a:p>
          <a:p>
            <a:r>
              <a:rPr lang="en-GB" sz="2000" dirty="0">
                <a:solidFill>
                  <a:schemeClr val="tx1"/>
                </a:solidFill>
              </a:rPr>
              <a:t>Methodological </a:t>
            </a:r>
          </a:p>
          <a:p>
            <a:r>
              <a:rPr lang="en-GB" sz="2000" dirty="0">
                <a:solidFill>
                  <a:schemeClr val="tx1"/>
                </a:solidFill>
              </a:rPr>
              <a:t>If you draw your sources from different disciplines or fields that use a variety of research methods, you might want to compare the results and conclusions that emerge from different approaches. For example: </a:t>
            </a:r>
          </a:p>
          <a:p>
            <a:r>
              <a:rPr lang="en-GB" sz="2000" dirty="0">
                <a:solidFill>
                  <a:schemeClr val="tx1"/>
                </a:solidFill>
              </a:rPr>
              <a:t>Look at what results have emerged in qualitative versus quantitative research </a:t>
            </a:r>
          </a:p>
          <a:p>
            <a:r>
              <a:rPr lang="en-GB" sz="2000" dirty="0">
                <a:solidFill>
                  <a:schemeClr val="tx1"/>
                </a:solidFill>
              </a:rPr>
              <a:t>Discuss how the topic has been approached by empirical versus theoretical scholarship </a:t>
            </a:r>
          </a:p>
          <a:p>
            <a:r>
              <a:rPr lang="en-GB" sz="2000" dirty="0">
                <a:solidFill>
                  <a:schemeClr val="tx1"/>
                </a:solidFill>
              </a:rPr>
              <a:t>Divide the literature into sociological, historical, and cultural source </a:t>
            </a:r>
          </a:p>
          <a:p>
            <a:endParaRPr lang="x-none" sz="2000" dirty="0">
              <a:solidFill>
                <a:schemeClr val="tx1"/>
              </a:solidFill>
            </a:endParaRPr>
          </a:p>
          <a:p>
            <a:r>
              <a:rPr lang="en-GB" sz="2000" dirty="0">
                <a:solidFill>
                  <a:schemeClr val="tx1"/>
                </a:solidFill>
              </a:rPr>
              <a:t>Theoretical </a:t>
            </a:r>
          </a:p>
          <a:p>
            <a:r>
              <a:rPr lang="en-GB" sz="2000" dirty="0">
                <a:solidFill>
                  <a:schemeClr val="tx1"/>
                </a:solidFill>
              </a:rPr>
              <a:t>A literature review is often the foundation for a theoretical framework. You can use it to discuss various theories, models, and definitions of key concepts.</a:t>
            </a:r>
            <a:endParaRPr lang="en-GB" sz="2000" dirty="0">
              <a:solidFill>
                <a:schemeClr val="tx1"/>
              </a:solidFill>
              <a:latin typeface="ArialMT"/>
            </a:endParaRPr>
          </a:p>
        </p:txBody>
      </p:sp>
      <p:pic>
        <p:nvPicPr>
          <p:cNvPr id="5" name="Graphic 21">
            <a:extLst>
              <a:ext uri="{FF2B5EF4-FFF2-40B4-BE49-F238E27FC236}">
                <a16:creationId xmlns:a16="http://schemas.microsoft.com/office/drawing/2014/main" xmlns="" id="{67467CD1-D556-EFC2-A3ED-EBF86D31D3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04292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9E609FC-9007-38D1-4246-24DE031333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FD04067-8C70-9203-5E00-DF86DB86F7B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8943BB7C-CB53-27DC-BDD9-7D26C94164A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170871A-E1E4-44A1-1901-994D80BE8F66}"/>
              </a:ext>
            </a:extLst>
          </p:cNvPr>
          <p:cNvSpPr/>
          <p:nvPr/>
        </p:nvSpPr>
        <p:spPr>
          <a:xfrm>
            <a:off x="1247899"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rPr>
              <a:t>Step 5 – Write your literature review</a:t>
            </a:r>
            <a:endParaRPr lang="en-GB" dirty="0">
              <a:solidFill>
                <a:schemeClr val="tx1"/>
              </a:solidFill>
              <a:latin typeface="ArialMT"/>
            </a:endParaRPr>
          </a:p>
          <a:p>
            <a:endParaRPr lang="ar-EG" b="1" dirty="0">
              <a:solidFill>
                <a:schemeClr val="tx1"/>
              </a:solidFill>
            </a:endParaRPr>
          </a:p>
          <a:p>
            <a:r>
              <a:rPr lang="en-GB" b="1" dirty="0">
                <a:solidFill>
                  <a:schemeClr val="tx1"/>
                </a:solidFill>
              </a:rPr>
              <a:t>Like any other academic text, your literature review should have an introduction, a main body, and a conclusion. What you include in each depends on the objective of your literature review. </a:t>
            </a:r>
            <a:endParaRPr lang="en-GB" dirty="0">
              <a:solidFill>
                <a:schemeClr val="tx1"/>
              </a:solidFill>
            </a:endParaRPr>
          </a:p>
          <a:p>
            <a:r>
              <a:rPr lang="en-GB" b="1" dirty="0">
                <a:solidFill>
                  <a:schemeClr val="tx1"/>
                </a:solidFill>
              </a:rPr>
              <a:t>Introduction </a:t>
            </a:r>
            <a:endParaRPr lang="en-GB" dirty="0">
              <a:solidFill>
                <a:schemeClr val="tx1"/>
              </a:solidFill>
            </a:endParaRPr>
          </a:p>
          <a:p>
            <a:r>
              <a:rPr lang="en-GB" b="1" dirty="0">
                <a:solidFill>
                  <a:schemeClr val="tx1"/>
                </a:solidFill>
              </a:rPr>
              <a:t>The introduction should clearly establish the focus and purpose of the literature review. </a:t>
            </a:r>
            <a:endParaRPr lang="en-GB" dirty="0">
              <a:solidFill>
                <a:schemeClr val="tx1"/>
              </a:solidFill>
            </a:endParaRPr>
          </a:p>
          <a:p>
            <a:r>
              <a:rPr lang="en-GB" b="1" dirty="0">
                <a:solidFill>
                  <a:schemeClr val="tx1"/>
                </a:solidFill>
              </a:rPr>
              <a:t>Tip </a:t>
            </a:r>
            <a:endParaRPr lang="en-GB" dirty="0">
              <a:solidFill>
                <a:schemeClr val="tx1"/>
              </a:solidFill>
            </a:endParaRPr>
          </a:p>
          <a:p>
            <a:r>
              <a:rPr lang="en-GB" b="1" dirty="0">
                <a:solidFill>
                  <a:schemeClr val="tx1"/>
                </a:solidFill>
              </a:rPr>
              <a:t>If you are writing the literature review as part of your dissertation or thesis, reiterate your central problem or research question and give a brief summary of the scholarly context. You can emphasize the timeliness of the topic (“many recent studies have focused on the problem of x”) or highlight a gap in the literature (“while there has been much research on x, few researchers have taken y into consideration”).h include</a:t>
            </a:r>
            <a:r>
              <a:rPr lang="ar-EG" b="1" dirty="0">
                <a:solidFill>
                  <a:schemeClr val="tx1"/>
                </a:solidFill>
              </a:rPr>
              <a:t>.</a:t>
            </a:r>
            <a:r>
              <a:rPr lang="en-GB" b="1" dirty="0">
                <a:solidFill>
                  <a:schemeClr val="tx1"/>
                </a:solidFill>
              </a:rPr>
              <a:t> </a:t>
            </a:r>
            <a:endParaRPr lang="en-GB" dirty="0">
              <a:solidFill>
                <a:schemeClr val="tx1"/>
              </a:solidFill>
            </a:endParaRPr>
          </a:p>
        </p:txBody>
      </p:sp>
      <p:pic>
        <p:nvPicPr>
          <p:cNvPr id="5" name="Graphic 21">
            <a:extLst>
              <a:ext uri="{FF2B5EF4-FFF2-40B4-BE49-F238E27FC236}">
                <a16:creationId xmlns:a16="http://schemas.microsoft.com/office/drawing/2014/main" xmlns="" id="{10163619-0F14-10A8-95F8-EF1251CD78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109946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5565C19-8230-13B0-C5F3-36DAC7C764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F3804B4-5183-151B-DAF8-90B89C4F58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ABE58DCF-7287-B83F-CC9F-89017D42D82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82355CA-0EBC-9EFD-1221-06A3AB1711F2}"/>
              </a:ext>
            </a:extLst>
          </p:cNvPr>
          <p:cNvSpPr/>
          <p:nvPr/>
        </p:nvSpPr>
        <p:spPr>
          <a:xfrm>
            <a:off x="1032387" y="952843"/>
            <a:ext cx="9559065" cy="5615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chemeClr val="tx1"/>
                </a:solidFill>
              </a:rPr>
              <a:t>Step </a:t>
            </a:r>
            <a:r>
              <a:rPr lang="en-US" b="1" dirty="0">
                <a:solidFill>
                  <a:schemeClr val="tx1"/>
                </a:solidFill>
              </a:rPr>
              <a:t>5 – Write your literature review</a:t>
            </a:r>
          </a:p>
          <a:p>
            <a:r>
              <a:rPr lang="en-GB" b="1" dirty="0" smtClean="0">
                <a:solidFill>
                  <a:schemeClr val="tx1"/>
                </a:solidFill>
              </a:rPr>
              <a:t>Body </a:t>
            </a:r>
            <a:r>
              <a:rPr lang="ar-EG" b="1" dirty="0">
                <a:solidFill>
                  <a:schemeClr val="tx1"/>
                </a:solidFill>
              </a:rPr>
              <a:t>:</a:t>
            </a:r>
            <a:endParaRPr lang="en-GB" dirty="0">
              <a:solidFill>
                <a:schemeClr val="tx1"/>
              </a:solidFill>
            </a:endParaRPr>
          </a:p>
          <a:p>
            <a:r>
              <a:rPr lang="en-GB" b="1" dirty="0">
                <a:solidFill>
                  <a:schemeClr val="tx1"/>
                </a:solidFill>
              </a:rPr>
              <a:t>Depending on the length of your literature review, you might want to divide the body into subsections. You can use a subheading for each theme, time period, or methodological approach. </a:t>
            </a:r>
            <a:endParaRPr lang="en-GB" dirty="0">
              <a:solidFill>
                <a:schemeClr val="tx1"/>
              </a:solidFill>
            </a:endParaRPr>
          </a:p>
          <a:p>
            <a:r>
              <a:rPr lang="en-GB" b="1" dirty="0">
                <a:solidFill>
                  <a:schemeClr val="tx1"/>
                </a:solidFill>
              </a:rPr>
              <a:t>As you write, you can follow these tips: </a:t>
            </a:r>
            <a:endParaRPr lang="en-GB" dirty="0">
              <a:solidFill>
                <a:schemeClr val="tx1"/>
              </a:solidFill>
            </a:endParaRPr>
          </a:p>
          <a:p>
            <a:r>
              <a:rPr lang="en-GB" b="1" dirty="0">
                <a:solidFill>
                  <a:schemeClr val="tx1"/>
                </a:solidFill>
              </a:rPr>
              <a:t>Summarize and synthesize: give an overview of the main points of each source and combine them into a coherent whole </a:t>
            </a:r>
            <a:endParaRPr lang="en-GB" dirty="0">
              <a:solidFill>
                <a:schemeClr val="tx1"/>
              </a:solidFill>
            </a:endParaRPr>
          </a:p>
          <a:p>
            <a:r>
              <a:rPr lang="en-GB" b="1" dirty="0" err="1">
                <a:solidFill>
                  <a:schemeClr val="tx1"/>
                </a:solidFill>
              </a:rPr>
              <a:t>Analyze</a:t>
            </a:r>
            <a:r>
              <a:rPr lang="en-GB" b="1" dirty="0">
                <a:solidFill>
                  <a:schemeClr val="tx1"/>
                </a:solidFill>
              </a:rPr>
              <a:t> and interpret: don’t just paraphrase other researchers—add your own interpretations where possible, discussing the significance of findings in relation to the literature as a whole </a:t>
            </a:r>
            <a:endParaRPr lang="en-GB" dirty="0">
              <a:solidFill>
                <a:schemeClr val="tx1"/>
              </a:solidFill>
            </a:endParaRPr>
          </a:p>
          <a:p>
            <a:r>
              <a:rPr lang="en-GB" b="1" dirty="0">
                <a:solidFill>
                  <a:schemeClr val="tx1"/>
                </a:solidFill>
              </a:rPr>
              <a:t>Critically evaluate: mention the strengths and weaknesses of your sources </a:t>
            </a:r>
            <a:endParaRPr lang="en-GB" dirty="0">
              <a:solidFill>
                <a:schemeClr val="tx1"/>
              </a:solidFill>
            </a:endParaRPr>
          </a:p>
          <a:p>
            <a:r>
              <a:rPr lang="en-GB" b="1" dirty="0">
                <a:solidFill>
                  <a:schemeClr val="tx1"/>
                </a:solidFill>
              </a:rPr>
              <a:t>Write in well-structured </a:t>
            </a:r>
            <a:r>
              <a:rPr lang="en-US" b="1" dirty="0">
                <a:solidFill>
                  <a:schemeClr val="tx1"/>
                </a:solidFill>
              </a:rPr>
              <a:t>paragraphs: use transition words and topic sentences to draw connections, comparisons and </a:t>
            </a:r>
            <a:r>
              <a:rPr lang="en-US" b="1" dirty="0" err="1">
                <a:solidFill>
                  <a:schemeClr val="tx1"/>
                </a:solidFill>
              </a:rPr>
              <a:t>contrastsude</a:t>
            </a:r>
            <a:r>
              <a:rPr lang="en-US" b="1" dirty="0">
                <a:solidFill>
                  <a:schemeClr val="tx1"/>
                </a:solidFill>
              </a:rPr>
              <a:t>:</a:t>
            </a:r>
          </a:p>
          <a:p>
            <a:endParaRPr lang="en-US" dirty="0">
              <a:solidFill>
                <a:schemeClr val="tx1"/>
              </a:solidFill>
            </a:endParaRPr>
          </a:p>
        </p:txBody>
      </p:sp>
      <p:pic>
        <p:nvPicPr>
          <p:cNvPr id="5" name="Graphic 21">
            <a:extLst>
              <a:ext uri="{FF2B5EF4-FFF2-40B4-BE49-F238E27FC236}">
                <a16:creationId xmlns:a16="http://schemas.microsoft.com/office/drawing/2014/main" xmlns="" id="{101EAF26-9525-0209-3B5A-858E692390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862972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AC995D7-A8C6-6C3F-8BCB-C7746F9DE1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ADFE678-D562-5169-52B1-7B4A7F4774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F0A6D81E-4870-A1C7-4E0E-3245EF7A657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D2F7836C-13D7-F5D2-B10A-CCB679B13C12}"/>
              </a:ext>
            </a:extLst>
          </p:cNvPr>
          <p:cNvSpPr/>
          <p:nvPr/>
        </p:nvSpPr>
        <p:spPr>
          <a:xfrm>
            <a:off x="914400" y="1709979"/>
            <a:ext cx="9679249" cy="3862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rPr>
              <a:t>Conclusion </a:t>
            </a:r>
          </a:p>
          <a:p>
            <a:r>
              <a:rPr lang="en-GB" dirty="0">
                <a:solidFill>
                  <a:schemeClr val="tx1"/>
                </a:solidFill>
              </a:rPr>
              <a:t>In the conclusion, you should summarize the key findings you have taken from the literature and emphasize their significance. </a:t>
            </a:r>
          </a:p>
          <a:p>
            <a:r>
              <a:rPr lang="en-GB" dirty="0">
                <a:solidFill>
                  <a:schemeClr val="tx1"/>
                </a:solidFill>
              </a:rPr>
              <a:t>Tip </a:t>
            </a:r>
          </a:p>
          <a:p>
            <a:r>
              <a:rPr lang="en-GB" dirty="0">
                <a:solidFill>
                  <a:schemeClr val="tx1"/>
                </a:solidFill>
              </a:rPr>
              <a:t>Be sure to show how your research addresses gaps and contributes new knowledge, or discuss how you have drawn on existing theories and methods to build a framework for your research. </a:t>
            </a:r>
          </a:p>
          <a:p>
            <a:r>
              <a:rPr lang="en-GB" dirty="0">
                <a:solidFill>
                  <a:schemeClr val="tx1"/>
                </a:solidFill>
              </a:rPr>
              <a:t>When you’ve finished writing and revising your literature review, don’t forget to proofread thoroughly before submitting. Not a language expert? </a:t>
            </a:r>
          </a:p>
        </p:txBody>
      </p:sp>
      <p:sp>
        <p:nvSpPr>
          <p:cNvPr id="24" name="TextBox 23">
            <a:extLst>
              <a:ext uri="{FF2B5EF4-FFF2-40B4-BE49-F238E27FC236}">
                <a16:creationId xmlns:a16="http://schemas.microsoft.com/office/drawing/2014/main" xmlns="" id="{304557DD-8655-B6D8-5142-5DB7C09A6EEB}"/>
              </a:ext>
            </a:extLst>
          </p:cNvPr>
          <p:cNvSpPr txBox="1"/>
          <p:nvPr/>
        </p:nvSpPr>
        <p:spPr>
          <a:xfrm>
            <a:off x="1598351" y="663920"/>
            <a:ext cx="8963483" cy="461665"/>
          </a:xfrm>
          <a:prstGeom prst="rect">
            <a:avLst/>
          </a:prstGeom>
          <a:noFill/>
        </p:spPr>
        <p:txBody>
          <a:bodyPr wrap="square" rtlCol="0">
            <a:spAutoFit/>
          </a:bodyPr>
          <a:lstStyle/>
          <a:p>
            <a:pPr algn="ctr"/>
            <a:r>
              <a:rPr lang="en-GB" sz="2400" b="1" dirty="0"/>
              <a:t>Abstract and table of contents</a:t>
            </a:r>
          </a:p>
        </p:txBody>
      </p:sp>
      <p:pic>
        <p:nvPicPr>
          <p:cNvPr id="5" name="Graphic 21">
            <a:extLst>
              <a:ext uri="{FF2B5EF4-FFF2-40B4-BE49-F238E27FC236}">
                <a16:creationId xmlns:a16="http://schemas.microsoft.com/office/drawing/2014/main" xmlns="" id="{D754EBCA-DCA7-3AD6-BC14-999CEE4E96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56631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E5E7F53-13D6-6E94-6D8D-060F677A026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B692F23F-561C-4002-B8E7-C1B45DD6FB3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DBD5F87-C4DD-46C4-4A72-091464FD6B7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F0F575E-138C-1D33-C407-94C9DFA20611}"/>
              </a:ext>
            </a:extLst>
          </p:cNvPr>
          <p:cNvSpPr/>
          <p:nvPr/>
        </p:nvSpPr>
        <p:spPr>
          <a:xfrm>
            <a:off x="914400" y="1709979"/>
            <a:ext cx="9679249" cy="3862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2800" dirty="0">
              <a:solidFill>
                <a:schemeClr val="tx1"/>
              </a:solidFill>
            </a:endParaRPr>
          </a:p>
        </p:txBody>
      </p:sp>
      <p:sp>
        <p:nvSpPr>
          <p:cNvPr id="24" name="TextBox 23">
            <a:extLst>
              <a:ext uri="{FF2B5EF4-FFF2-40B4-BE49-F238E27FC236}">
                <a16:creationId xmlns:a16="http://schemas.microsoft.com/office/drawing/2014/main" xmlns="" id="{6423AB3C-9EA4-DB0C-A9C3-B2C1E15F38BF}"/>
              </a:ext>
            </a:extLst>
          </p:cNvPr>
          <p:cNvSpPr txBox="1"/>
          <p:nvPr/>
        </p:nvSpPr>
        <p:spPr>
          <a:xfrm>
            <a:off x="1598351" y="663920"/>
            <a:ext cx="8963483" cy="461665"/>
          </a:xfrm>
          <a:prstGeom prst="rect">
            <a:avLst/>
          </a:prstGeom>
          <a:noFill/>
        </p:spPr>
        <p:txBody>
          <a:bodyPr wrap="square" rtlCol="0">
            <a:spAutoFit/>
          </a:bodyPr>
          <a:lstStyle/>
          <a:p>
            <a:pPr algn="ctr"/>
            <a:r>
              <a:rPr lang="en-GB" sz="2400" b="1" dirty="0"/>
              <a:t> </a:t>
            </a:r>
          </a:p>
        </p:txBody>
      </p:sp>
      <p:pic>
        <p:nvPicPr>
          <p:cNvPr id="5" name="Graphic 21">
            <a:extLst>
              <a:ext uri="{FF2B5EF4-FFF2-40B4-BE49-F238E27FC236}">
                <a16:creationId xmlns:a16="http://schemas.microsoft.com/office/drawing/2014/main" xmlns="" id="{D8F55DBF-DB01-7072-E211-8E7E92661E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72F3EA20-7D49-2EFB-937A-51E33D1CE06A}"/>
              </a:ext>
            </a:extLst>
          </p:cNvPr>
          <p:cNvPicPr>
            <a:picLocks noChangeAspect="1"/>
          </p:cNvPicPr>
          <p:nvPr/>
        </p:nvPicPr>
        <p:blipFill>
          <a:blip r:embed="rId3"/>
          <a:stretch>
            <a:fillRect/>
          </a:stretch>
        </p:blipFill>
        <p:spPr>
          <a:xfrm>
            <a:off x="4157043" y="1882719"/>
            <a:ext cx="3193961" cy="428017"/>
          </a:xfrm>
          <a:prstGeom prst="rect">
            <a:avLst/>
          </a:prstGeom>
        </p:spPr>
      </p:pic>
      <p:pic>
        <p:nvPicPr>
          <p:cNvPr id="6" name="Picture 5">
            <a:extLst>
              <a:ext uri="{FF2B5EF4-FFF2-40B4-BE49-F238E27FC236}">
                <a16:creationId xmlns:a16="http://schemas.microsoft.com/office/drawing/2014/main" xmlns="" id="{5B998826-5CCD-3269-D27A-FA2D484CB9A9}"/>
              </a:ext>
            </a:extLst>
          </p:cNvPr>
          <p:cNvPicPr>
            <a:picLocks noChangeAspect="1"/>
          </p:cNvPicPr>
          <p:nvPr/>
        </p:nvPicPr>
        <p:blipFill>
          <a:blip r:embed="rId4"/>
          <a:stretch>
            <a:fillRect/>
          </a:stretch>
        </p:blipFill>
        <p:spPr>
          <a:xfrm>
            <a:off x="4844672" y="2461352"/>
            <a:ext cx="2266682" cy="337226"/>
          </a:xfrm>
          <a:prstGeom prst="rect">
            <a:avLst/>
          </a:prstGeom>
        </p:spPr>
      </p:pic>
      <p:pic>
        <p:nvPicPr>
          <p:cNvPr id="8" name="Picture 7">
            <a:extLst>
              <a:ext uri="{FF2B5EF4-FFF2-40B4-BE49-F238E27FC236}">
                <a16:creationId xmlns:a16="http://schemas.microsoft.com/office/drawing/2014/main" xmlns="" id="{CDD520E9-6274-3671-5068-E8C8D66143E7}"/>
              </a:ext>
            </a:extLst>
          </p:cNvPr>
          <p:cNvPicPr>
            <a:picLocks noChangeAspect="1"/>
          </p:cNvPicPr>
          <p:nvPr/>
        </p:nvPicPr>
        <p:blipFill>
          <a:blip r:embed="rId5"/>
          <a:stretch>
            <a:fillRect/>
          </a:stretch>
        </p:blipFill>
        <p:spPr>
          <a:xfrm>
            <a:off x="3333136" y="3065834"/>
            <a:ext cx="6005294" cy="1481431"/>
          </a:xfrm>
          <a:prstGeom prst="rect">
            <a:avLst/>
          </a:prstGeom>
        </p:spPr>
      </p:pic>
    </p:spTree>
    <p:extLst>
      <p:ext uri="{BB962C8B-B14F-4D97-AF65-F5344CB8AC3E}">
        <p14:creationId xmlns:p14="http://schemas.microsoft.com/office/powerpoint/2010/main" val="333052116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3673" y="-117581"/>
            <a:ext cx="4880077" cy="63698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p:cNvSpPr/>
          <p:nvPr/>
        </p:nvSpPr>
        <p:spPr>
          <a:xfrm>
            <a:off x="6656008" y="435679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758578" y="451383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23" name="TextBox 22"/>
          <p:cNvSpPr txBox="1"/>
          <p:nvPr/>
        </p:nvSpPr>
        <p:spPr>
          <a:xfrm>
            <a:off x="6922704" y="4700088"/>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3</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8C9C0053-0B78-1FFC-9ABF-36CFB4C8C06F}"/>
              </a:ext>
            </a:extLst>
          </p:cNvPr>
          <p:cNvPicPr>
            <a:picLocks noChangeAspect="1"/>
          </p:cNvPicPr>
          <p:nvPr/>
        </p:nvPicPr>
        <p:blipFill>
          <a:blip r:embed="rId4"/>
          <a:stretch>
            <a:fillRect/>
          </a:stretch>
        </p:blipFill>
        <p:spPr>
          <a:xfrm>
            <a:off x="1026487" y="961239"/>
            <a:ext cx="4816699" cy="3552597"/>
          </a:xfrm>
          <a:prstGeom prst="rect">
            <a:avLst/>
          </a:prstGeom>
        </p:spPr>
      </p:pic>
    </p:spTree>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1B72F8F-9403-D829-0144-C2C638433C8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xmlns="" id="{FC00314F-61FC-7978-DA9D-00AB9CAF31BD}"/>
              </a:ext>
            </a:extLst>
          </p:cNvPr>
          <p:cNvSpPr/>
          <p:nvPr/>
        </p:nvSpPr>
        <p:spPr>
          <a:xfrm>
            <a:off x="773673" y="-117581"/>
            <a:ext cx="4880077" cy="63698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xmlns="" id="{5593D938-E681-BF25-8B26-350AABEBCD3F}"/>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9" name="Rectangle 28">
            <a:extLst>
              <a:ext uri="{FF2B5EF4-FFF2-40B4-BE49-F238E27FC236}">
                <a16:creationId xmlns:a16="http://schemas.microsoft.com/office/drawing/2014/main" xmlns="" id="{72424477-6368-26D9-14C6-E464BEB2599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7310C595-6E2F-C422-7DDC-FD213ABF22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xmlns="" id="{93A59195-2AD4-22CD-B656-C93EDDF863F9}"/>
              </a:ext>
            </a:extLst>
          </p:cNvPr>
          <p:cNvPicPr>
            <a:picLocks noChangeAspect="1"/>
          </p:cNvPicPr>
          <p:nvPr/>
        </p:nvPicPr>
        <p:blipFill>
          <a:blip r:embed="rId4"/>
          <a:stretch>
            <a:fillRect/>
          </a:stretch>
        </p:blipFill>
        <p:spPr>
          <a:xfrm>
            <a:off x="1012723" y="2177395"/>
            <a:ext cx="4552335" cy="2433933"/>
          </a:xfrm>
          <a:prstGeom prst="rect">
            <a:avLst/>
          </a:prstGeom>
        </p:spPr>
      </p:pic>
      <p:pic>
        <p:nvPicPr>
          <p:cNvPr id="9" name="Picture 8">
            <a:extLst>
              <a:ext uri="{FF2B5EF4-FFF2-40B4-BE49-F238E27FC236}">
                <a16:creationId xmlns:a16="http://schemas.microsoft.com/office/drawing/2014/main" xmlns="" id="{99909988-7BF3-0414-08D3-68AE9BD58A1A}"/>
              </a:ext>
            </a:extLst>
          </p:cNvPr>
          <p:cNvPicPr>
            <a:picLocks noChangeAspect="1"/>
          </p:cNvPicPr>
          <p:nvPr/>
        </p:nvPicPr>
        <p:blipFill>
          <a:blip r:embed="rId5"/>
          <a:stretch>
            <a:fillRect/>
          </a:stretch>
        </p:blipFill>
        <p:spPr>
          <a:xfrm>
            <a:off x="1333001" y="1342377"/>
            <a:ext cx="3497140" cy="648511"/>
          </a:xfrm>
          <a:prstGeom prst="rect">
            <a:avLst/>
          </a:prstGeom>
        </p:spPr>
      </p:pic>
    </p:spTree>
    <p:extLst>
      <p:ext uri="{BB962C8B-B14F-4D97-AF65-F5344CB8AC3E}">
        <p14:creationId xmlns:p14="http://schemas.microsoft.com/office/powerpoint/2010/main" val="1512238047"/>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d13aca44-ef33-4cf4-9980-7f0b00e6eeb9"/>
    <ds:schemaRef ds:uri="http://schemas.microsoft.com/office/infopath/2007/PartnerControls"/>
    <ds:schemaRef ds:uri="http://purl.org/dc/elements/1.1/"/>
    <ds:schemaRef ds:uri="http://schemas.microsoft.com/office/2006/documentManagement/types"/>
    <ds:schemaRef ds:uri="http://purl.org/dc/terms/"/>
    <ds:schemaRef ds:uri="http://schemas.microsoft.com/office/2006/metadata/properties"/>
    <ds:schemaRef ds:uri="49100919-8a76-4266-be0c-7dc583902cb4"/>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7B6129B9-F5F2-471F-B524-2FC80175C4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384</TotalTime>
  <Words>2866</Words>
  <Application>Microsoft Office PowerPoint</Application>
  <PresentationFormat>Custom</PresentationFormat>
  <Paragraphs>205</Paragraphs>
  <Slides>44</Slides>
  <Notes>3</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Take notes and cite your sources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admin2</cp:lastModifiedBy>
  <cp:revision>107</cp:revision>
  <dcterms:created xsi:type="dcterms:W3CDTF">2023-04-29T09:08:00Z</dcterms:created>
  <dcterms:modified xsi:type="dcterms:W3CDTF">2026-03-05T20:03:45Z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