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ink/ink1.xml" ContentType="application/inkml+xml"/>
  <Override PartName="/ppt/theme/themeOverride1.xml" ContentType="application/vnd.openxmlformats-officedocument.themeOverride+xml"/>
  <Override PartName="/ppt/notesSlides/notesSlide5.xml" ContentType="application/vnd.openxmlformats-officedocument.presentationml.notesSlide+xml"/>
  <Override PartName="/ppt/tags/tag1.xml" ContentType="application/vnd.openxmlformats-officedocument.presentationml.tags+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480" r:id="rId2"/>
    <p:sldId id="507" r:id="rId3"/>
    <p:sldId id="565" r:id="rId4"/>
    <p:sldId id="484" r:id="rId5"/>
    <p:sldId id="572" r:id="rId6"/>
    <p:sldId id="498" r:id="rId7"/>
    <p:sldId id="559" r:id="rId8"/>
    <p:sldId id="557" r:id="rId9"/>
    <p:sldId id="542" r:id="rId10"/>
    <p:sldId id="566" r:id="rId11"/>
    <p:sldId id="541" r:id="rId12"/>
    <p:sldId id="556" r:id="rId13"/>
    <p:sldId id="527" r:id="rId14"/>
    <p:sldId id="521" r:id="rId15"/>
    <p:sldId id="524" r:id="rId16"/>
    <p:sldId id="502" r:id="rId17"/>
    <p:sldId id="560" r:id="rId18"/>
    <p:sldId id="553" r:id="rId19"/>
    <p:sldId id="554" r:id="rId20"/>
    <p:sldId id="525" r:id="rId21"/>
    <p:sldId id="501" r:id="rId22"/>
    <p:sldId id="568" r:id="rId23"/>
    <p:sldId id="511" r:id="rId24"/>
    <p:sldId id="528" r:id="rId25"/>
    <p:sldId id="548" r:id="rId26"/>
    <p:sldId id="529" r:id="rId27"/>
    <p:sldId id="569" r:id="rId28"/>
    <p:sldId id="549" r:id="rId29"/>
    <p:sldId id="550" r:id="rId30"/>
    <p:sldId id="531" r:id="rId31"/>
    <p:sldId id="530" r:id="rId32"/>
    <p:sldId id="271" r:id="rId33"/>
    <p:sldId id="561" r:id="rId34"/>
    <p:sldId id="571" r:id="rId35"/>
    <p:sldId id="540" r:id="rId36"/>
    <p:sldId id="570" r:id="rId37"/>
    <p:sldId id="514" r:id="rId38"/>
    <p:sldId id="496"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7"/>
            <p14:sldId id="565"/>
            <p14:sldId id="484"/>
            <p14:sldId id="572"/>
            <p14:sldId id="498"/>
            <p14:sldId id="559"/>
            <p14:sldId id="557"/>
            <p14:sldId id="542"/>
            <p14:sldId id="566"/>
            <p14:sldId id="541"/>
            <p14:sldId id="556"/>
            <p14:sldId id="527"/>
            <p14:sldId id="521"/>
            <p14:sldId id="524"/>
            <p14:sldId id="502"/>
            <p14:sldId id="560"/>
            <p14:sldId id="553"/>
            <p14:sldId id="554"/>
            <p14:sldId id="525"/>
            <p14:sldId id="501"/>
            <p14:sldId id="568"/>
            <p14:sldId id="511"/>
            <p14:sldId id="528"/>
            <p14:sldId id="548"/>
            <p14:sldId id="529"/>
            <p14:sldId id="569"/>
            <p14:sldId id="549"/>
            <p14:sldId id="550"/>
            <p14:sldId id="531"/>
            <p14:sldId id="530"/>
            <p14:sldId id="271"/>
            <p14:sldId id="561"/>
            <p14:sldId id="571"/>
            <p14:sldId id="540"/>
            <p14:sldId id="570"/>
            <p14:sldId id="514"/>
            <p14:sldId id="49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559" autoAdjust="0"/>
    <p:restoredTop sz="93678" autoAdjust="0"/>
  </p:normalViewPr>
  <p:slideViewPr>
    <p:cSldViewPr snapToGrid="0">
      <p:cViewPr varScale="1">
        <p:scale>
          <a:sx n="65" d="100"/>
          <a:sy n="65" d="100"/>
        </p:scale>
        <p:origin x="95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2400" dirty="0"/>
            <a:t>مكونات السياسات التعليمية</a:t>
          </a:r>
          <a:endParaRPr lang="en-US" sz="2400" dirty="0"/>
        </a:p>
      </dgm:t>
    </dgm:pt>
    <dgm:pt modelId="{A37755E5-1BB1-49E7-9E37-0D7FC4E6AF87}" type="parTrans" cxnId="{87341331-7980-45DB-95A9-1DD68C4B1717}">
      <dgm:prSet/>
      <dgm:spPr/>
      <dgm:t>
        <a:bodyPr/>
        <a:lstStyle/>
        <a:p>
          <a:endParaRPr lang="en-US"/>
        </a:p>
      </dgm:t>
    </dgm:pt>
    <dgm:pt modelId="{5C0F3E0F-5B69-4DA1-BBD2-597EE292B126}" type="sibTrans" cxnId="{87341331-7980-45DB-95A9-1DD68C4B1717}">
      <dgm:prSet/>
      <dgm:spPr/>
      <dgm:t>
        <a:bodyPr/>
        <a:lstStyle/>
        <a:p>
          <a:endParaRPr lang="en-US"/>
        </a:p>
      </dgm:t>
    </dgm:pt>
    <dgm:pt modelId="{B57E269A-6A82-4FEF-9161-F4941CBFC491}">
      <dgm:prSet phldrT="[Text]" custT="1"/>
      <dgm:spPr/>
      <dgm:t>
        <a:bodyPr/>
        <a:lstStyle/>
        <a:p>
          <a:r>
            <a:rPr lang="ar-JO" sz="2400" dirty="0"/>
            <a:t>مصادر صنع السياسات التعليمية</a:t>
          </a:r>
          <a:endParaRPr lang="en-US" sz="2400" dirty="0"/>
        </a:p>
      </dgm:t>
    </dgm:pt>
    <dgm:pt modelId="{4541C686-A388-4B35-A9BF-DD14EF231EC1}" type="parTrans" cxnId="{7A5BC533-B2DB-40EB-A059-BDD27A13DF77}">
      <dgm:prSet/>
      <dgm:spPr/>
      <dgm:t>
        <a:bodyPr/>
        <a:lstStyle/>
        <a:p>
          <a:endParaRPr lang="en-US"/>
        </a:p>
      </dgm:t>
    </dgm:pt>
    <dgm:pt modelId="{8AD4842F-65F6-4C92-95C7-CC81DF988A87}" type="sibTrans" cxnId="{7A5BC533-B2DB-40EB-A059-BDD27A13DF77}">
      <dgm:prSet/>
      <dgm:spPr/>
      <dgm:t>
        <a:bodyPr/>
        <a:lstStyle/>
        <a:p>
          <a:endParaRPr lang="en-US"/>
        </a:p>
      </dgm:t>
    </dgm:pt>
    <dgm:pt modelId="{83CBDBCF-24DA-4ACB-8882-427170DBA220}">
      <dgm:prSet custT="1"/>
      <dgm:spPr/>
      <dgm:t>
        <a:bodyPr/>
        <a:lstStyle/>
        <a:p>
          <a:r>
            <a:rPr lang="ar-JO" sz="2400" dirty="0"/>
            <a:t>مؤسسات صنع السياسات التعليمية الرسمية </a:t>
          </a:r>
          <a:endParaRPr lang="en-US" sz="2400" dirty="0"/>
        </a:p>
      </dgm:t>
    </dgm:pt>
    <dgm:pt modelId="{B832CF29-6DBF-42EF-B221-8BF85243D2E7}" type="parTrans" cxnId="{961312BF-4653-4405-B1B5-7E8206E64E7A}">
      <dgm:prSet/>
      <dgm:spPr/>
      <dgm:t>
        <a:bodyPr/>
        <a:lstStyle/>
        <a:p>
          <a:endParaRPr lang="en-US"/>
        </a:p>
      </dgm:t>
    </dgm:pt>
    <dgm:pt modelId="{D469660A-EDDC-472C-A5AF-B4871EB63405}" type="sibTrans" cxnId="{961312BF-4653-4405-B1B5-7E8206E64E7A}">
      <dgm:prSet/>
      <dgm:spPr/>
      <dgm:t>
        <a:bodyPr/>
        <a:lstStyle/>
        <a:p>
          <a:endParaRPr lang="en-US"/>
        </a:p>
      </dgm:t>
    </dgm:pt>
    <dgm:pt modelId="{552D55A6-046B-449E-8E17-AD997F558015}">
      <dgm:prSet/>
      <dgm:spPr/>
      <dgm:t>
        <a:bodyPr/>
        <a:lstStyle/>
        <a:p>
          <a:r>
            <a:rPr lang="ar-JO" dirty="0"/>
            <a:t>مؤسسات صنع السياسات التعليمية غير الرسمية </a:t>
          </a:r>
          <a:endParaRPr lang="en-US" dirty="0"/>
        </a:p>
      </dgm:t>
    </dgm:pt>
    <dgm:pt modelId="{3E12A92B-AC92-4106-989A-0FC6A38403EA}" type="parTrans" cxnId="{FD09F2BF-1A59-4C20-9277-FDF60F6C9A4C}">
      <dgm:prSet/>
      <dgm:spPr/>
      <dgm:t>
        <a:bodyPr/>
        <a:lstStyle/>
        <a:p>
          <a:endParaRPr lang="en-US"/>
        </a:p>
      </dgm:t>
    </dgm:pt>
    <dgm:pt modelId="{D9BB2D81-9C53-4B64-9CE1-FDF982D40478}" type="sibTrans" cxnId="{FD09F2BF-1A59-4C20-9277-FDF60F6C9A4C}">
      <dgm:prSet/>
      <dgm:spPr/>
      <dgm:t>
        <a:bodyPr/>
        <a:lstStyle/>
        <a:p>
          <a:endParaRPr lang="en-US"/>
        </a:p>
      </dgm:t>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4"/>
      <dgm:spPr/>
    </dgm:pt>
    <dgm:pt modelId="{992B107E-C6B8-46D8-B740-221E4A77A33C}" type="pres">
      <dgm:prSet presAssocID="{ADB7FBE5-9773-47FC-95C6-31825596BC50}" presName="txShp" presStyleLbl="node1" presStyleIdx="0" presStyleCnt="4">
        <dgm:presLayoutVars>
          <dgm:bulletEnabled val="1"/>
        </dgm:presLayoutVars>
      </dgm:prSet>
      <dgm:spPr/>
    </dgm:pt>
    <dgm:pt modelId="{30C9E11F-6453-4681-BBE6-5D08C55913DB}" type="pres">
      <dgm:prSet presAssocID="{5C0F3E0F-5B69-4DA1-BBD2-597EE292B126}" presName="spacing" presStyleCnt="0"/>
      <dgm:spPr/>
    </dgm:pt>
    <dgm:pt modelId="{665A86F9-FACA-4E7C-A139-482CF9F3B774}" type="pres">
      <dgm:prSet presAssocID="{B57E269A-6A82-4FEF-9161-F4941CBFC491}" presName="composite" presStyleCnt="0"/>
      <dgm:spPr/>
    </dgm:pt>
    <dgm:pt modelId="{E4300E03-841D-4F35-84B3-E99530CC3883}" type="pres">
      <dgm:prSet presAssocID="{B57E269A-6A82-4FEF-9161-F4941CBFC491}" presName="imgShp" presStyleLbl="fgImgPlace1" presStyleIdx="1" presStyleCnt="4"/>
      <dgm:spPr/>
    </dgm:pt>
    <dgm:pt modelId="{316FD740-1B6F-4066-B4AF-188BD1581777}" type="pres">
      <dgm:prSet presAssocID="{B57E269A-6A82-4FEF-9161-F4941CBFC491}" presName="txShp" presStyleLbl="node1" presStyleIdx="1" presStyleCnt="4">
        <dgm:presLayoutVars>
          <dgm:bulletEnabled val="1"/>
        </dgm:presLayoutVars>
      </dgm:prSet>
      <dgm:spPr/>
    </dgm:pt>
    <dgm:pt modelId="{2F7E580C-0D12-4882-BC77-A88E78566734}" type="pres">
      <dgm:prSet presAssocID="{8AD4842F-65F6-4C92-95C7-CC81DF988A87}" presName="spacing" presStyleCnt="0"/>
      <dgm:spPr/>
    </dgm:pt>
    <dgm:pt modelId="{A4379CA5-31DC-4246-8C86-ED40AB360ED1}" type="pres">
      <dgm:prSet presAssocID="{83CBDBCF-24DA-4ACB-8882-427170DBA220}" presName="composite" presStyleCnt="0"/>
      <dgm:spPr/>
    </dgm:pt>
    <dgm:pt modelId="{3D056ABF-DA8A-4CE8-B186-7424FC6B151E}" type="pres">
      <dgm:prSet presAssocID="{83CBDBCF-24DA-4ACB-8882-427170DBA220}" presName="imgShp" presStyleLbl="fgImgPlace1" presStyleIdx="2" presStyleCnt="4"/>
      <dgm:spPr/>
    </dgm:pt>
    <dgm:pt modelId="{0D689531-2F4C-48AD-A16B-A826D55FFB10}" type="pres">
      <dgm:prSet presAssocID="{83CBDBCF-24DA-4ACB-8882-427170DBA220}" presName="txShp" presStyleLbl="node1" presStyleIdx="2" presStyleCnt="4" custLinFactNeighborX="422" custLinFactNeighborY="-2418">
        <dgm:presLayoutVars>
          <dgm:bulletEnabled val="1"/>
        </dgm:presLayoutVars>
      </dgm:prSet>
      <dgm:spPr/>
    </dgm:pt>
    <dgm:pt modelId="{A93784BA-64F3-4FDA-B5A0-496F3C29BD72}" type="pres">
      <dgm:prSet presAssocID="{D469660A-EDDC-472C-A5AF-B4871EB63405}" presName="spacing" presStyleCnt="0"/>
      <dgm:spPr/>
    </dgm:pt>
    <dgm:pt modelId="{712053CB-37CA-49E9-8B5E-4A1A0CF89C04}" type="pres">
      <dgm:prSet presAssocID="{552D55A6-046B-449E-8E17-AD997F558015}" presName="composite" presStyleCnt="0"/>
      <dgm:spPr/>
    </dgm:pt>
    <dgm:pt modelId="{15681C86-E118-4774-887E-07BA781C9FD2}" type="pres">
      <dgm:prSet presAssocID="{552D55A6-046B-449E-8E17-AD997F558015}" presName="imgShp" presStyleLbl="fgImgPlace1" presStyleIdx="3" presStyleCnt="4"/>
      <dgm:spPr/>
    </dgm:pt>
    <dgm:pt modelId="{B9837FD6-278B-4C4A-8DFE-92DF4CC61695}" type="pres">
      <dgm:prSet presAssocID="{552D55A6-046B-449E-8E17-AD997F558015}" presName="txShp" presStyleLbl="node1" presStyleIdx="3" presStyleCnt="4">
        <dgm:presLayoutVars>
          <dgm:bulletEnabled val="1"/>
        </dgm:presLayoutVars>
      </dgm:prSet>
      <dgm:spPr/>
    </dgm:pt>
  </dgm:ptLst>
  <dgm:cxnLst>
    <dgm:cxn modelId="{FEC12C30-6E08-4338-B987-DDA5F1723F9F}" type="presOf" srcId="{552D55A6-046B-449E-8E17-AD997F558015}" destId="{B9837FD6-278B-4C4A-8DFE-92DF4CC61695}" srcOrd="0" destOrd="0" presId="urn:microsoft.com/office/officeart/2005/8/layout/vList3"/>
    <dgm:cxn modelId="{87341331-7980-45DB-95A9-1DD68C4B1717}" srcId="{C77BC66A-AD09-4678-BB48-842329347B67}" destId="{ADB7FBE5-9773-47FC-95C6-31825596BC50}" srcOrd="0" destOrd="0" parTransId="{A37755E5-1BB1-49E7-9E37-0D7FC4E6AF87}" sibTransId="{5C0F3E0F-5B69-4DA1-BBD2-597EE292B126}"/>
    <dgm:cxn modelId="{7A5BC533-B2DB-40EB-A059-BDD27A13DF77}" srcId="{C77BC66A-AD09-4678-BB48-842329347B67}" destId="{B57E269A-6A82-4FEF-9161-F4941CBFC491}" srcOrd="1" destOrd="0" parTransId="{4541C686-A388-4B35-A9BF-DD14EF231EC1}" sibTransId="{8AD4842F-65F6-4C92-95C7-CC81DF988A87}"/>
    <dgm:cxn modelId="{3323A844-A1C8-4641-AB29-E5C255E53F5F}" type="presOf" srcId="{C77BC66A-AD09-4678-BB48-842329347B67}" destId="{8B5F6B06-C4D3-4592-924A-14F7FC3BF82B}" srcOrd="0" destOrd="0" presId="urn:microsoft.com/office/officeart/2005/8/layout/vList3"/>
    <dgm:cxn modelId="{5B68DD66-1994-482D-87A6-110E75B19B26}" type="presOf" srcId="{83CBDBCF-24DA-4ACB-8882-427170DBA220}" destId="{0D689531-2F4C-48AD-A16B-A826D55FFB10}" srcOrd="0" destOrd="0" presId="urn:microsoft.com/office/officeart/2005/8/layout/vList3"/>
    <dgm:cxn modelId="{1F29F08F-3DCF-47D9-9F99-C728D8732463}" type="presOf" srcId="{B57E269A-6A82-4FEF-9161-F4941CBFC491}" destId="{316FD740-1B6F-4066-B4AF-188BD1581777}" srcOrd="0" destOrd="0" presId="urn:microsoft.com/office/officeart/2005/8/layout/vList3"/>
    <dgm:cxn modelId="{961312BF-4653-4405-B1B5-7E8206E64E7A}" srcId="{C77BC66A-AD09-4678-BB48-842329347B67}" destId="{83CBDBCF-24DA-4ACB-8882-427170DBA220}" srcOrd="2" destOrd="0" parTransId="{B832CF29-6DBF-42EF-B221-8BF85243D2E7}" sibTransId="{D469660A-EDDC-472C-A5AF-B4871EB63405}"/>
    <dgm:cxn modelId="{FD09F2BF-1A59-4C20-9277-FDF60F6C9A4C}" srcId="{C77BC66A-AD09-4678-BB48-842329347B67}" destId="{552D55A6-046B-449E-8E17-AD997F558015}" srcOrd="3" destOrd="0" parTransId="{3E12A92B-AC92-4106-989A-0FC6A38403EA}" sibTransId="{D9BB2D81-9C53-4B64-9CE1-FDF982D40478}"/>
    <dgm:cxn modelId="{754C12E2-EBE9-4760-8AB1-990C24B27D89}" type="presOf" srcId="{ADB7FBE5-9773-47FC-95C6-31825596BC50}" destId="{992B107E-C6B8-46D8-B740-221E4A77A33C}" srcOrd="0" destOrd="0" presId="urn:microsoft.com/office/officeart/2005/8/layout/vList3"/>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E961775F-7F09-4535-A800-85337D81CCFE}" type="presParOf" srcId="{8B5F6B06-C4D3-4592-924A-14F7FC3BF82B}" destId="{665A86F9-FACA-4E7C-A139-482CF9F3B774}" srcOrd="2" destOrd="0" presId="urn:microsoft.com/office/officeart/2005/8/layout/vList3"/>
    <dgm:cxn modelId="{7D0EA44D-BA42-4344-84B4-727F7855F9AE}" type="presParOf" srcId="{665A86F9-FACA-4E7C-A139-482CF9F3B774}" destId="{E4300E03-841D-4F35-84B3-E99530CC3883}" srcOrd="0" destOrd="0" presId="urn:microsoft.com/office/officeart/2005/8/layout/vList3"/>
    <dgm:cxn modelId="{47772D3D-89BE-4C27-8FAD-844DF27D529E}" type="presParOf" srcId="{665A86F9-FACA-4E7C-A139-482CF9F3B774}" destId="{316FD740-1B6F-4066-B4AF-188BD1581777}" srcOrd="1" destOrd="0" presId="urn:microsoft.com/office/officeart/2005/8/layout/vList3"/>
    <dgm:cxn modelId="{BF2C54E5-B396-4424-B40F-DCBF43D147AA}" type="presParOf" srcId="{8B5F6B06-C4D3-4592-924A-14F7FC3BF82B}" destId="{2F7E580C-0D12-4882-BC77-A88E78566734}" srcOrd="3" destOrd="0" presId="urn:microsoft.com/office/officeart/2005/8/layout/vList3"/>
    <dgm:cxn modelId="{CA49B6A4-C9D1-45A4-BF2E-2AF5F268B389}" type="presParOf" srcId="{8B5F6B06-C4D3-4592-924A-14F7FC3BF82B}" destId="{A4379CA5-31DC-4246-8C86-ED40AB360ED1}" srcOrd="4" destOrd="0" presId="urn:microsoft.com/office/officeart/2005/8/layout/vList3"/>
    <dgm:cxn modelId="{9CA4A7C7-6A02-4EF4-9827-A934D1DE46D1}" type="presParOf" srcId="{A4379CA5-31DC-4246-8C86-ED40AB360ED1}" destId="{3D056ABF-DA8A-4CE8-B186-7424FC6B151E}" srcOrd="0" destOrd="0" presId="urn:microsoft.com/office/officeart/2005/8/layout/vList3"/>
    <dgm:cxn modelId="{EEB7B566-5464-4980-87BE-87039BCE6500}" type="presParOf" srcId="{A4379CA5-31DC-4246-8C86-ED40AB360ED1}" destId="{0D689531-2F4C-48AD-A16B-A826D55FFB10}" srcOrd="1" destOrd="0" presId="urn:microsoft.com/office/officeart/2005/8/layout/vList3"/>
    <dgm:cxn modelId="{2E10AE4D-3CC5-44E8-A10B-E67688366172}" type="presParOf" srcId="{8B5F6B06-C4D3-4592-924A-14F7FC3BF82B}" destId="{A93784BA-64F3-4FDA-B5A0-496F3C29BD72}" srcOrd="5" destOrd="0" presId="urn:microsoft.com/office/officeart/2005/8/layout/vList3"/>
    <dgm:cxn modelId="{3962DCD1-00AB-4E2B-8CDD-B4096D2CA055}" type="presParOf" srcId="{8B5F6B06-C4D3-4592-924A-14F7FC3BF82B}" destId="{712053CB-37CA-49E9-8B5E-4A1A0CF89C04}" srcOrd="6" destOrd="0" presId="urn:microsoft.com/office/officeart/2005/8/layout/vList3"/>
    <dgm:cxn modelId="{68B938AB-6779-45FC-92D9-B6B83B478707}" type="presParOf" srcId="{712053CB-37CA-49E9-8B5E-4A1A0CF89C04}" destId="{15681C86-E118-4774-887E-07BA781C9FD2}" srcOrd="0" destOrd="0" presId="urn:microsoft.com/office/officeart/2005/8/layout/vList3"/>
    <dgm:cxn modelId="{43CA0E8F-C8EF-4C55-A72B-B4A00BF186A8}" type="presParOf" srcId="{712053CB-37CA-49E9-8B5E-4A1A0CF89C04}" destId="{B9837FD6-278B-4C4A-8DFE-92DF4CC61695}" srcOrd="1" destOrd="0" presId="urn:microsoft.com/office/officeart/2005/8/layout/vList3"/>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78E827B-EE5F-41A2-9494-1DB21BF5BCBB}"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E8865E67-DFCE-4B1B-BA7F-32E2683EEB5C}">
      <dgm:prSet phldrT="[Text]"/>
      <dgm:spPr>
        <a:solidFill>
          <a:schemeClr val="accent1">
            <a:lumMod val="60000"/>
            <a:lumOff val="40000"/>
          </a:schemeClr>
        </a:solidFill>
      </dgm:spPr>
      <dgm:t>
        <a:bodyPr/>
        <a:lstStyle/>
        <a:p>
          <a:r>
            <a:rPr lang="ar-JO" dirty="0"/>
            <a:t>مفهوم صنع السياسات التعليمية</a:t>
          </a:r>
          <a:endParaRPr lang="en-US" dirty="0"/>
        </a:p>
      </dgm:t>
    </dgm:pt>
    <dgm:pt modelId="{10C31C27-157D-46C4-A2D0-DEB41058BABC}" type="parTrans" cxnId="{B808C0D7-5A1F-4E73-BBC5-68951B890ECE}">
      <dgm:prSet/>
      <dgm:spPr/>
      <dgm:t>
        <a:bodyPr/>
        <a:lstStyle/>
        <a:p>
          <a:endParaRPr lang="en-US"/>
        </a:p>
      </dgm:t>
    </dgm:pt>
    <dgm:pt modelId="{DCB202B5-15CC-42E3-ACA7-8BD4A9C8E284}" type="sibTrans" cxnId="{B808C0D7-5A1F-4E73-BBC5-68951B890ECE}">
      <dgm:prSet/>
      <dgm:spPr/>
      <dgm:t>
        <a:bodyPr/>
        <a:lstStyle/>
        <a:p>
          <a:endParaRPr lang="en-US"/>
        </a:p>
      </dgm:t>
    </dgm:pt>
    <dgm:pt modelId="{35951E03-0991-47D3-B76F-4FE3AE303190}">
      <dgm:prSet phldrT="[Text]" phldr="1"/>
      <dgm:spPr/>
      <dgm:t>
        <a:bodyPr/>
        <a:lstStyle/>
        <a:p>
          <a:endParaRPr lang="en-US"/>
        </a:p>
      </dgm:t>
    </dgm:pt>
    <dgm:pt modelId="{286366F6-A43E-4385-82C2-E1DEB99EC1CB}" type="parTrans" cxnId="{35434D5D-2F90-4CCB-BE2C-D6EAC368E0A3}">
      <dgm:prSet/>
      <dgm:spPr/>
      <dgm:t>
        <a:bodyPr/>
        <a:lstStyle/>
        <a:p>
          <a:endParaRPr lang="en-US"/>
        </a:p>
      </dgm:t>
    </dgm:pt>
    <dgm:pt modelId="{5FF1984F-2A2F-4EFF-A2C2-FD048BE96B24}" type="sibTrans" cxnId="{35434D5D-2F90-4CCB-BE2C-D6EAC368E0A3}">
      <dgm:prSet/>
      <dgm:spPr/>
      <dgm:t>
        <a:bodyPr/>
        <a:lstStyle/>
        <a:p>
          <a:endParaRPr lang="en-US"/>
        </a:p>
      </dgm:t>
    </dgm:pt>
    <dgm:pt modelId="{46C780A0-5CE9-4157-A28E-A2A2EE3845FB}">
      <dgm:prSet phldrT="[Text]"/>
      <dgm:spPr>
        <a:solidFill>
          <a:schemeClr val="accent1">
            <a:lumMod val="60000"/>
            <a:lumOff val="40000"/>
          </a:schemeClr>
        </a:solidFill>
      </dgm:spPr>
      <dgm:t>
        <a:bodyPr/>
        <a:lstStyle/>
        <a:p>
          <a:r>
            <a:rPr lang="ar-JO" dirty="0"/>
            <a:t>محاور ومعايير صنع السياسات التعليمية</a:t>
          </a:r>
          <a:endParaRPr lang="en-US" dirty="0"/>
        </a:p>
      </dgm:t>
    </dgm:pt>
    <dgm:pt modelId="{E47BD820-489F-44BB-85F2-17DDF17DB29F}" type="parTrans" cxnId="{6EE19C61-C437-4EB7-90D4-CB541CCCB18C}">
      <dgm:prSet/>
      <dgm:spPr/>
      <dgm:t>
        <a:bodyPr/>
        <a:lstStyle/>
        <a:p>
          <a:endParaRPr lang="en-US"/>
        </a:p>
      </dgm:t>
    </dgm:pt>
    <dgm:pt modelId="{7158F649-3882-4289-AC76-33865722E3E4}" type="sibTrans" cxnId="{6EE19C61-C437-4EB7-90D4-CB541CCCB18C}">
      <dgm:prSet/>
      <dgm:spPr/>
      <dgm:t>
        <a:bodyPr/>
        <a:lstStyle/>
        <a:p>
          <a:endParaRPr lang="en-US"/>
        </a:p>
      </dgm:t>
    </dgm:pt>
    <dgm:pt modelId="{440900E9-AD37-4881-9025-FC03276E2FEC}">
      <dgm:prSet phldrT="[Text]" phldr="1"/>
      <dgm:spPr/>
      <dgm:t>
        <a:bodyPr/>
        <a:lstStyle/>
        <a:p>
          <a:endParaRPr lang="en-US"/>
        </a:p>
      </dgm:t>
    </dgm:pt>
    <dgm:pt modelId="{AC83248F-2CB0-49EA-B0FE-E4F981130DDF}" type="parTrans" cxnId="{69F9AF72-1698-4CA3-B98A-8A2DC9CB5D94}">
      <dgm:prSet/>
      <dgm:spPr/>
      <dgm:t>
        <a:bodyPr/>
        <a:lstStyle/>
        <a:p>
          <a:endParaRPr lang="en-US"/>
        </a:p>
      </dgm:t>
    </dgm:pt>
    <dgm:pt modelId="{735D1EC8-79FA-4F10-ABBA-5F106E242E84}" type="sibTrans" cxnId="{69F9AF72-1698-4CA3-B98A-8A2DC9CB5D94}">
      <dgm:prSet/>
      <dgm:spPr/>
      <dgm:t>
        <a:bodyPr/>
        <a:lstStyle/>
        <a:p>
          <a:endParaRPr lang="en-US"/>
        </a:p>
      </dgm:t>
    </dgm:pt>
    <dgm:pt modelId="{2132A25E-C5A5-4C0C-B83B-2CCAAD201E0A}">
      <dgm:prSet phldrT="[Text]"/>
      <dgm:spPr>
        <a:solidFill>
          <a:schemeClr val="accent1">
            <a:lumMod val="60000"/>
            <a:lumOff val="40000"/>
          </a:schemeClr>
        </a:solidFill>
      </dgm:spPr>
      <dgm:t>
        <a:bodyPr/>
        <a:lstStyle/>
        <a:p>
          <a:r>
            <a:rPr lang="ar-JO" dirty="0"/>
            <a:t>آلية وأساليب صنع السياسات التعليمية</a:t>
          </a:r>
          <a:endParaRPr lang="en-US" dirty="0"/>
        </a:p>
      </dgm:t>
    </dgm:pt>
    <dgm:pt modelId="{550FA405-6F4D-4B3A-A7E0-4BAD41ADC155}" type="parTrans" cxnId="{5DC61560-03C9-45DB-A677-6B8CF5BDCE50}">
      <dgm:prSet/>
      <dgm:spPr/>
      <dgm:t>
        <a:bodyPr/>
        <a:lstStyle/>
        <a:p>
          <a:endParaRPr lang="en-US"/>
        </a:p>
      </dgm:t>
    </dgm:pt>
    <dgm:pt modelId="{A7DED24A-DE24-4A3E-8702-8651DD537FD8}" type="sibTrans" cxnId="{5DC61560-03C9-45DB-A677-6B8CF5BDCE50}">
      <dgm:prSet/>
      <dgm:spPr/>
      <dgm:t>
        <a:bodyPr/>
        <a:lstStyle/>
        <a:p>
          <a:endParaRPr lang="en-US"/>
        </a:p>
      </dgm:t>
    </dgm:pt>
    <dgm:pt modelId="{FA7529E5-EF7A-473A-9C15-0359BDF635DC}">
      <dgm:prSet phldrT="[Text]" phldr="1"/>
      <dgm:spPr/>
      <dgm:t>
        <a:bodyPr/>
        <a:lstStyle/>
        <a:p>
          <a:endParaRPr lang="en-US"/>
        </a:p>
      </dgm:t>
    </dgm:pt>
    <dgm:pt modelId="{EC29A760-F97A-4F2D-A251-A8009AE1253B}" type="parTrans" cxnId="{181783A7-8BF0-4768-B19F-249FFCECCA3F}">
      <dgm:prSet/>
      <dgm:spPr/>
      <dgm:t>
        <a:bodyPr/>
        <a:lstStyle/>
        <a:p>
          <a:endParaRPr lang="en-US"/>
        </a:p>
      </dgm:t>
    </dgm:pt>
    <dgm:pt modelId="{1E387D33-4190-49C7-8E86-E0D5E94879E0}" type="sibTrans" cxnId="{181783A7-8BF0-4768-B19F-249FFCECCA3F}">
      <dgm:prSet/>
      <dgm:spPr/>
      <dgm:t>
        <a:bodyPr/>
        <a:lstStyle/>
        <a:p>
          <a:endParaRPr lang="en-US"/>
        </a:p>
      </dgm:t>
    </dgm:pt>
    <dgm:pt modelId="{AF277A2B-6AC9-4BDA-8435-A83C6F096874}">
      <dgm:prSet/>
      <dgm:spPr>
        <a:solidFill>
          <a:schemeClr val="accent1">
            <a:lumMod val="60000"/>
            <a:lumOff val="40000"/>
          </a:schemeClr>
        </a:solidFill>
      </dgm:spPr>
      <dgm:t>
        <a:bodyPr/>
        <a:lstStyle/>
        <a:p>
          <a:r>
            <a:rPr lang="ar-JO" dirty="0"/>
            <a:t>شروط الإعداد الجيد للسياسات التعليمية</a:t>
          </a:r>
          <a:endParaRPr lang="en-US" dirty="0"/>
        </a:p>
      </dgm:t>
    </dgm:pt>
    <dgm:pt modelId="{71368AE2-7C73-4EE2-A219-185B8594ED54}" type="parTrans" cxnId="{B1212DB7-BE13-4D9B-B545-8EC6FDB94F59}">
      <dgm:prSet/>
      <dgm:spPr/>
      <dgm:t>
        <a:bodyPr/>
        <a:lstStyle/>
        <a:p>
          <a:endParaRPr lang="en-US"/>
        </a:p>
      </dgm:t>
    </dgm:pt>
    <dgm:pt modelId="{9484B91A-FDF0-4FFF-86C0-2D9701AA8A9F}" type="sibTrans" cxnId="{B1212DB7-BE13-4D9B-B545-8EC6FDB94F59}">
      <dgm:prSet/>
      <dgm:spPr/>
      <dgm:t>
        <a:bodyPr/>
        <a:lstStyle/>
        <a:p>
          <a:endParaRPr lang="en-US"/>
        </a:p>
      </dgm:t>
    </dgm:pt>
    <dgm:pt modelId="{3666290E-A280-4435-A7A9-69379A6F3FAC}" type="pres">
      <dgm:prSet presAssocID="{878E827B-EE5F-41A2-9494-1DB21BF5BCBB}" presName="rootnode" presStyleCnt="0">
        <dgm:presLayoutVars>
          <dgm:chMax/>
          <dgm:chPref/>
          <dgm:dir/>
          <dgm:animLvl val="lvl"/>
        </dgm:presLayoutVars>
      </dgm:prSet>
      <dgm:spPr/>
    </dgm:pt>
    <dgm:pt modelId="{47CC5704-0FF7-4EAA-9963-46C683717664}" type="pres">
      <dgm:prSet presAssocID="{E8865E67-DFCE-4B1B-BA7F-32E2683EEB5C}" presName="composite" presStyleCnt="0"/>
      <dgm:spPr/>
    </dgm:pt>
    <dgm:pt modelId="{589B6358-1DC2-48B3-9EE0-809655078A38}" type="pres">
      <dgm:prSet presAssocID="{E8865E67-DFCE-4B1B-BA7F-32E2683EEB5C}" presName="bentUpArrow1" presStyleLbl="alignImgPlace1" presStyleIdx="0" presStyleCnt="3"/>
      <dgm:spPr/>
    </dgm:pt>
    <dgm:pt modelId="{177B0EB5-9769-4B66-AE2C-49029DEDAE6E}" type="pres">
      <dgm:prSet presAssocID="{E8865E67-DFCE-4B1B-BA7F-32E2683EEB5C}" presName="ParentText" presStyleLbl="node1" presStyleIdx="0" presStyleCnt="4" custScaleX="225533">
        <dgm:presLayoutVars>
          <dgm:chMax val="1"/>
          <dgm:chPref val="1"/>
          <dgm:bulletEnabled val="1"/>
        </dgm:presLayoutVars>
      </dgm:prSet>
      <dgm:spPr/>
    </dgm:pt>
    <dgm:pt modelId="{218F360C-D13C-4DAF-A6CD-C8A33F597F0D}" type="pres">
      <dgm:prSet presAssocID="{E8865E67-DFCE-4B1B-BA7F-32E2683EEB5C}" presName="ChildText" presStyleLbl="revTx" presStyleIdx="0" presStyleCnt="3">
        <dgm:presLayoutVars>
          <dgm:chMax val="0"/>
          <dgm:chPref val="0"/>
          <dgm:bulletEnabled val="1"/>
        </dgm:presLayoutVars>
      </dgm:prSet>
      <dgm:spPr/>
    </dgm:pt>
    <dgm:pt modelId="{2F28B15F-181C-41D6-9499-8C0074D4A135}" type="pres">
      <dgm:prSet presAssocID="{DCB202B5-15CC-42E3-ACA7-8BD4A9C8E284}" presName="sibTrans" presStyleCnt="0"/>
      <dgm:spPr/>
    </dgm:pt>
    <dgm:pt modelId="{DC89B83B-31EA-4C57-A377-18DFEB00A8A0}" type="pres">
      <dgm:prSet presAssocID="{46C780A0-5CE9-4157-A28E-A2A2EE3845FB}" presName="composite" presStyleCnt="0"/>
      <dgm:spPr/>
    </dgm:pt>
    <dgm:pt modelId="{4A12DEF0-5721-47E8-8A08-83BF234EF9B0}" type="pres">
      <dgm:prSet presAssocID="{46C780A0-5CE9-4157-A28E-A2A2EE3845FB}" presName="bentUpArrow1" presStyleLbl="alignImgPlace1" presStyleIdx="1" presStyleCnt="3"/>
      <dgm:spPr/>
    </dgm:pt>
    <dgm:pt modelId="{FDC6FBCA-6D58-48B9-B4CC-540064809743}" type="pres">
      <dgm:prSet presAssocID="{46C780A0-5CE9-4157-A28E-A2A2EE3845FB}" presName="ParentText" presStyleLbl="node1" presStyleIdx="1" presStyleCnt="4" custScaleX="249807">
        <dgm:presLayoutVars>
          <dgm:chMax val="1"/>
          <dgm:chPref val="1"/>
          <dgm:bulletEnabled val="1"/>
        </dgm:presLayoutVars>
      </dgm:prSet>
      <dgm:spPr/>
    </dgm:pt>
    <dgm:pt modelId="{CB8F390E-2BC1-4FDB-9AFA-FADBBC071866}" type="pres">
      <dgm:prSet presAssocID="{46C780A0-5CE9-4157-A28E-A2A2EE3845FB}" presName="ChildText" presStyleLbl="revTx" presStyleIdx="1" presStyleCnt="3">
        <dgm:presLayoutVars>
          <dgm:chMax val="0"/>
          <dgm:chPref val="0"/>
          <dgm:bulletEnabled val="1"/>
        </dgm:presLayoutVars>
      </dgm:prSet>
      <dgm:spPr/>
    </dgm:pt>
    <dgm:pt modelId="{C6C9C0BE-8E3B-4F9A-905C-A2DBC580D469}" type="pres">
      <dgm:prSet presAssocID="{7158F649-3882-4289-AC76-33865722E3E4}" presName="sibTrans" presStyleCnt="0"/>
      <dgm:spPr/>
    </dgm:pt>
    <dgm:pt modelId="{1AA9F309-7D05-4768-9D17-D1DD3AB03F49}" type="pres">
      <dgm:prSet presAssocID="{2132A25E-C5A5-4C0C-B83B-2CCAAD201E0A}" presName="composite" presStyleCnt="0"/>
      <dgm:spPr/>
    </dgm:pt>
    <dgm:pt modelId="{6B41BF97-4CF8-440A-94F1-21AC07608081}" type="pres">
      <dgm:prSet presAssocID="{2132A25E-C5A5-4C0C-B83B-2CCAAD201E0A}" presName="bentUpArrow1" presStyleLbl="alignImgPlace1" presStyleIdx="2" presStyleCnt="3"/>
      <dgm:spPr/>
    </dgm:pt>
    <dgm:pt modelId="{2B193792-2985-47F7-B1A4-990B0E4F5121}" type="pres">
      <dgm:prSet presAssocID="{2132A25E-C5A5-4C0C-B83B-2CCAAD201E0A}" presName="ParentText" presStyleLbl="node1" presStyleIdx="2" presStyleCnt="4" custScaleX="230035">
        <dgm:presLayoutVars>
          <dgm:chMax val="1"/>
          <dgm:chPref val="1"/>
          <dgm:bulletEnabled val="1"/>
        </dgm:presLayoutVars>
      </dgm:prSet>
      <dgm:spPr/>
    </dgm:pt>
    <dgm:pt modelId="{303E93EF-7DB7-45FF-ADED-CCEC1EBA0E89}" type="pres">
      <dgm:prSet presAssocID="{2132A25E-C5A5-4C0C-B83B-2CCAAD201E0A}" presName="ChildText" presStyleLbl="revTx" presStyleIdx="2" presStyleCnt="3">
        <dgm:presLayoutVars>
          <dgm:chMax val="0"/>
          <dgm:chPref val="0"/>
          <dgm:bulletEnabled val="1"/>
        </dgm:presLayoutVars>
      </dgm:prSet>
      <dgm:spPr/>
    </dgm:pt>
    <dgm:pt modelId="{2FB68C25-C38B-4390-915C-23F9A26906F1}" type="pres">
      <dgm:prSet presAssocID="{A7DED24A-DE24-4A3E-8702-8651DD537FD8}" presName="sibTrans" presStyleCnt="0"/>
      <dgm:spPr/>
    </dgm:pt>
    <dgm:pt modelId="{B4F04BE5-3B76-4080-87AC-B961E237E1DC}" type="pres">
      <dgm:prSet presAssocID="{AF277A2B-6AC9-4BDA-8435-A83C6F096874}" presName="composite" presStyleCnt="0"/>
      <dgm:spPr/>
    </dgm:pt>
    <dgm:pt modelId="{02C19E7B-BE5D-4AA8-8278-86AA5E8CC6E3}" type="pres">
      <dgm:prSet presAssocID="{AF277A2B-6AC9-4BDA-8435-A83C6F096874}" presName="ParentText" presStyleLbl="node1" presStyleIdx="3" presStyleCnt="4" custScaleX="311721">
        <dgm:presLayoutVars>
          <dgm:chMax val="1"/>
          <dgm:chPref val="1"/>
          <dgm:bulletEnabled val="1"/>
        </dgm:presLayoutVars>
      </dgm:prSet>
      <dgm:spPr/>
    </dgm:pt>
  </dgm:ptLst>
  <dgm:cxnLst>
    <dgm:cxn modelId="{35434D5D-2F90-4CCB-BE2C-D6EAC368E0A3}" srcId="{E8865E67-DFCE-4B1B-BA7F-32E2683EEB5C}" destId="{35951E03-0991-47D3-B76F-4FE3AE303190}" srcOrd="0" destOrd="0" parTransId="{286366F6-A43E-4385-82C2-E1DEB99EC1CB}" sibTransId="{5FF1984F-2A2F-4EFF-A2C2-FD048BE96B24}"/>
    <dgm:cxn modelId="{8ED31D5F-7A75-4E67-AFE7-0F9C50FB85F4}" type="presOf" srcId="{440900E9-AD37-4881-9025-FC03276E2FEC}" destId="{CB8F390E-2BC1-4FDB-9AFA-FADBBC071866}" srcOrd="0" destOrd="0" presId="urn:microsoft.com/office/officeart/2005/8/layout/StepDownProcess"/>
    <dgm:cxn modelId="{5DC61560-03C9-45DB-A677-6B8CF5BDCE50}" srcId="{878E827B-EE5F-41A2-9494-1DB21BF5BCBB}" destId="{2132A25E-C5A5-4C0C-B83B-2CCAAD201E0A}" srcOrd="2" destOrd="0" parTransId="{550FA405-6F4D-4B3A-A7E0-4BAD41ADC155}" sibTransId="{A7DED24A-DE24-4A3E-8702-8651DD537FD8}"/>
    <dgm:cxn modelId="{6EE19C61-C437-4EB7-90D4-CB541CCCB18C}" srcId="{878E827B-EE5F-41A2-9494-1DB21BF5BCBB}" destId="{46C780A0-5CE9-4157-A28E-A2A2EE3845FB}" srcOrd="1" destOrd="0" parTransId="{E47BD820-489F-44BB-85F2-17DDF17DB29F}" sibTransId="{7158F649-3882-4289-AC76-33865722E3E4}"/>
    <dgm:cxn modelId="{69F9AF72-1698-4CA3-B98A-8A2DC9CB5D94}" srcId="{46C780A0-5CE9-4157-A28E-A2A2EE3845FB}" destId="{440900E9-AD37-4881-9025-FC03276E2FEC}" srcOrd="0" destOrd="0" parTransId="{AC83248F-2CB0-49EA-B0FE-E4F981130DDF}" sibTransId="{735D1EC8-79FA-4F10-ABBA-5F106E242E84}"/>
    <dgm:cxn modelId="{5B0B1B78-4EEE-4B4E-BAB4-DF10C11A4D2F}" type="presOf" srcId="{AF277A2B-6AC9-4BDA-8435-A83C6F096874}" destId="{02C19E7B-BE5D-4AA8-8278-86AA5E8CC6E3}" srcOrd="0" destOrd="0" presId="urn:microsoft.com/office/officeart/2005/8/layout/StepDownProcess"/>
    <dgm:cxn modelId="{6904727A-EB89-4776-8337-97B218C6CAD7}" type="presOf" srcId="{46C780A0-5CE9-4157-A28E-A2A2EE3845FB}" destId="{FDC6FBCA-6D58-48B9-B4CC-540064809743}" srcOrd="0" destOrd="0" presId="urn:microsoft.com/office/officeart/2005/8/layout/StepDownProcess"/>
    <dgm:cxn modelId="{FF38628E-DBF3-4BDE-8CE7-D752AEB92C27}" type="presOf" srcId="{2132A25E-C5A5-4C0C-B83B-2CCAAD201E0A}" destId="{2B193792-2985-47F7-B1A4-990B0E4F5121}" srcOrd="0" destOrd="0" presId="urn:microsoft.com/office/officeart/2005/8/layout/StepDownProcess"/>
    <dgm:cxn modelId="{C2B0D994-44AB-4F0C-B86F-F6833F640C7C}" type="presOf" srcId="{FA7529E5-EF7A-473A-9C15-0359BDF635DC}" destId="{303E93EF-7DB7-45FF-ADED-CCEC1EBA0E89}" srcOrd="0" destOrd="0" presId="urn:microsoft.com/office/officeart/2005/8/layout/StepDownProcess"/>
    <dgm:cxn modelId="{99568098-A235-4EA8-800A-93DA561D25C3}" type="presOf" srcId="{E8865E67-DFCE-4B1B-BA7F-32E2683EEB5C}" destId="{177B0EB5-9769-4B66-AE2C-49029DEDAE6E}" srcOrd="0" destOrd="0" presId="urn:microsoft.com/office/officeart/2005/8/layout/StepDownProcess"/>
    <dgm:cxn modelId="{181783A7-8BF0-4768-B19F-249FFCECCA3F}" srcId="{2132A25E-C5A5-4C0C-B83B-2CCAAD201E0A}" destId="{FA7529E5-EF7A-473A-9C15-0359BDF635DC}" srcOrd="0" destOrd="0" parTransId="{EC29A760-F97A-4F2D-A251-A8009AE1253B}" sibTransId="{1E387D33-4190-49C7-8E86-E0D5E94879E0}"/>
    <dgm:cxn modelId="{B1212DB7-BE13-4D9B-B545-8EC6FDB94F59}" srcId="{878E827B-EE5F-41A2-9494-1DB21BF5BCBB}" destId="{AF277A2B-6AC9-4BDA-8435-A83C6F096874}" srcOrd="3" destOrd="0" parTransId="{71368AE2-7C73-4EE2-A219-185B8594ED54}" sibTransId="{9484B91A-FDF0-4FFF-86C0-2D9701AA8A9F}"/>
    <dgm:cxn modelId="{2479E7C9-06DD-4CE6-BD27-97230229ADD4}" type="presOf" srcId="{878E827B-EE5F-41A2-9494-1DB21BF5BCBB}" destId="{3666290E-A280-4435-A7A9-69379A6F3FAC}" srcOrd="0" destOrd="0" presId="urn:microsoft.com/office/officeart/2005/8/layout/StepDownProcess"/>
    <dgm:cxn modelId="{B808C0D7-5A1F-4E73-BBC5-68951B890ECE}" srcId="{878E827B-EE5F-41A2-9494-1DB21BF5BCBB}" destId="{E8865E67-DFCE-4B1B-BA7F-32E2683EEB5C}" srcOrd="0" destOrd="0" parTransId="{10C31C27-157D-46C4-A2D0-DEB41058BABC}" sibTransId="{DCB202B5-15CC-42E3-ACA7-8BD4A9C8E284}"/>
    <dgm:cxn modelId="{A45BAEE6-B25D-4F68-8F72-3A38400D9CFF}" type="presOf" srcId="{35951E03-0991-47D3-B76F-4FE3AE303190}" destId="{218F360C-D13C-4DAF-A6CD-C8A33F597F0D}" srcOrd="0" destOrd="0" presId="urn:microsoft.com/office/officeart/2005/8/layout/StepDownProcess"/>
    <dgm:cxn modelId="{43C7BC83-5104-4A0D-BDDD-912ACFC88EE4}" type="presParOf" srcId="{3666290E-A280-4435-A7A9-69379A6F3FAC}" destId="{47CC5704-0FF7-4EAA-9963-46C683717664}" srcOrd="0" destOrd="0" presId="urn:microsoft.com/office/officeart/2005/8/layout/StepDownProcess"/>
    <dgm:cxn modelId="{1D25F724-BFDF-4025-9709-FAAEB73B737C}" type="presParOf" srcId="{47CC5704-0FF7-4EAA-9963-46C683717664}" destId="{589B6358-1DC2-48B3-9EE0-809655078A38}" srcOrd="0" destOrd="0" presId="urn:microsoft.com/office/officeart/2005/8/layout/StepDownProcess"/>
    <dgm:cxn modelId="{5DE84094-B932-4819-9716-81E1BD0D1CA6}" type="presParOf" srcId="{47CC5704-0FF7-4EAA-9963-46C683717664}" destId="{177B0EB5-9769-4B66-AE2C-49029DEDAE6E}" srcOrd="1" destOrd="0" presId="urn:microsoft.com/office/officeart/2005/8/layout/StepDownProcess"/>
    <dgm:cxn modelId="{8096DE61-2A65-4000-9AC4-E0A59FF87120}" type="presParOf" srcId="{47CC5704-0FF7-4EAA-9963-46C683717664}" destId="{218F360C-D13C-4DAF-A6CD-C8A33F597F0D}" srcOrd="2" destOrd="0" presId="urn:microsoft.com/office/officeart/2005/8/layout/StepDownProcess"/>
    <dgm:cxn modelId="{2C856053-00AF-4706-A19B-8B347CFFAAC4}" type="presParOf" srcId="{3666290E-A280-4435-A7A9-69379A6F3FAC}" destId="{2F28B15F-181C-41D6-9499-8C0074D4A135}" srcOrd="1" destOrd="0" presId="urn:microsoft.com/office/officeart/2005/8/layout/StepDownProcess"/>
    <dgm:cxn modelId="{3A3129D0-8A0B-4F92-9879-BAA5D5CC477D}" type="presParOf" srcId="{3666290E-A280-4435-A7A9-69379A6F3FAC}" destId="{DC89B83B-31EA-4C57-A377-18DFEB00A8A0}" srcOrd="2" destOrd="0" presId="urn:microsoft.com/office/officeart/2005/8/layout/StepDownProcess"/>
    <dgm:cxn modelId="{C80D364B-5332-48DA-8A0C-C4A14B815F64}" type="presParOf" srcId="{DC89B83B-31EA-4C57-A377-18DFEB00A8A0}" destId="{4A12DEF0-5721-47E8-8A08-83BF234EF9B0}" srcOrd="0" destOrd="0" presId="urn:microsoft.com/office/officeart/2005/8/layout/StepDownProcess"/>
    <dgm:cxn modelId="{1045A562-1B38-4124-A1E2-DE3B14FC1151}" type="presParOf" srcId="{DC89B83B-31EA-4C57-A377-18DFEB00A8A0}" destId="{FDC6FBCA-6D58-48B9-B4CC-540064809743}" srcOrd="1" destOrd="0" presId="urn:microsoft.com/office/officeart/2005/8/layout/StepDownProcess"/>
    <dgm:cxn modelId="{6BB8927C-6D90-4A2F-BE32-AC4A3F31F5D0}" type="presParOf" srcId="{DC89B83B-31EA-4C57-A377-18DFEB00A8A0}" destId="{CB8F390E-2BC1-4FDB-9AFA-FADBBC071866}" srcOrd="2" destOrd="0" presId="urn:microsoft.com/office/officeart/2005/8/layout/StepDownProcess"/>
    <dgm:cxn modelId="{72535651-6768-4FDD-8C6D-075350AD9A7E}" type="presParOf" srcId="{3666290E-A280-4435-A7A9-69379A6F3FAC}" destId="{C6C9C0BE-8E3B-4F9A-905C-A2DBC580D469}" srcOrd="3" destOrd="0" presId="urn:microsoft.com/office/officeart/2005/8/layout/StepDownProcess"/>
    <dgm:cxn modelId="{60F46D2F-C4DE-4B13-BFC8-440233F5B762}" type="presParOf" srcId="{3666290E-A280-4435-A7A9-69379A6F3FAC}" destId="{1AA9F309-7D05-4768-9D17-D1DD3AB03F49}" srcOrd="4" destOrd="0" presId="urn:microsoft.com/office/officeart/2005/8/layout/StepDownProcess"/>
    <dgm:cxn modelId="{61A11075-EF60-4ACA-B9D8-06C0D713FCD1}" type="presParOf" srcId="{1AA9F309-7D05-4768-9D17-D1DD3AB03F49}" destId="{6B41BF97-4CF8-440A-94F1-21AC07608081}" srcOrd="0" destOrd="0" presId="urn:microsoft.com/office/officeart/2005/8/layout/StepDownProcess"/>
    <dgm:cxn modelId="{0618318C-209D-4047-8CAC-5584866A1BCF}" type="presParOf" srcId="{1AA9F309-7D05-4768-9D17-D1DD3AB03F49}" destId="{2B193792-2985-47F7-B1A4-990B0E4F5121}" srcOrd="1" destOrd="0" presId="urn:microsoft.com/office/officeart/2005/8/layout/StepDownProcess"/>
    <dgm:cxn modelId="{92DA70D5-DF37-4173-A54C-6118B5ABEDD9}" type="presParOf" srcId="{1AA9F309-7D05-4768-9D17-D1DD3AB03F49}" destId="{303E93EF-7DB7-45FF-ADED-CCEC1EBA0E89}" srcOrd="2" destOrd="0" presId="urn:microsoft.com/office/officeart/2005/8/layout/StepDownProcess"/>
    <dgm:cxn modelId="{A7838470-C571-4215-BCE0-D51D71F4C235}" type="presParOf" srcId="{3666290E-A280-4435-A7A9-69379A6F3FAC}" destId="{2FB68C25-C38B-4390-915C-23F9A26906F1}" srcOrd="5" destOrd="0" presId="urn:microsoft.com/office/officeart/2005/8/layout/StepDownProcess"/>
    <dgm:cxn modelId="{F7C485E8-90E5-46AE-924B-39DC66309C96}" type="presParOf" srcId="{3666290E-A280-4435-A7A9-69379A6F3FAC}" destId="{B4F04BE5-3B76-4080-87AC-B961E237E1DC}" srcOrd="6" destOrd="0" presId="urn:microsoft.com/office/officeart/2005/8/layout/StepDownProcess"/>
    <dgm:cxn modelId="{75D79977-922D-4269-B53C-73C3C4E77B3B}" type="presParOf" srcId="{B4F04BE5-3B76-4080-87AC-B961E237E1DC}" destId="{02C19E7B-BE5D-4AA8-8278-86AA5E8CC6E3}" srcOrd="0"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78E827B-EE5F-41A2-9494-1DB21BF5BCBB}"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E8865E67-DFCE-4B1B-BA7F-32E2683EEB5C}">
      <dgm:prSet phldrT="[Text]"/>
      <dgm:spPr>
        <a:solidFill>
          <a:schemeClr val="accent1">
            <a:lumMod val="60000"/>
            <a:lumOff val="40000"/>
          </a:schemeClr>
        </a:solidFill>
      </dgm:spPr>
      <dgm:t>
        <a:bodyPr/>
        <a:lstStyle/>
        <a:p>
          <a:r>
            <a:rPr lang="ar-JO" dirty="0"/>
            <a:t>مفهوم صنع السياسات التعليمية</a:t>
          </a:r>
          <a:endParaRPr lang="en-US" dirty="0"/>
        </a:p>
      </dgm:t>
    </dgm:pt>
    <dgm:pt modelId="{10C31C27-157D-46C4-A2D0-DEB41058BABC}" type="parTrans" cxnId="{B808C0D7-5A1F-4E73-BBC5-68951B890ECE}">
      <dgm:prSet/>
      <dgm:spPr/>
      <dgm:t>
        <a:bodyPr/>
        <a:lstStyle/>
        <a:p>
          <a:endParaRPr lang="en-US"/>
        </a:p>
      </dgm:t>
    </dgm:pt>
    <dgm:pt modelId="{DCB202B5-15CC-42E3-ACA7-8BD4A9C8E284}" type="sibTrans" cxnId="{B808C0D7-5A1F-4E73-BBC5-68951B890ECE}">
      <dgm:prSet/>
      <dgm:spPr/>
      <dgm:t>
        <a:bodyPr/>
        <a:lstStyle/>
        <a:p>
          <a:endParaRPr lang="en-US"/>
        </a:p>
      </dgm:t>
    </dgm:pt>
    <dgm:pt modelId="{35951E03-0991-47D3-B76F-4FE3AE303190}">
      <dgm:prSet phldrT="[Text]" phldr="1"/>
      <dgm:spPr/>
      <dgm:t>
        <a:bodyPr/>
        <a:lstStyle/>
        <a:p>
          <a:endParaRPr lang="en-US"/>
        </a:p>
      </dgm:t>
    </dgm:pt>
    <dgm:pt modelId="{286366F6-A43E-4385-82C2-E1DEB99EC1CB}" type="parTrans" cxnId="{35434D5D-2F90-4CCB-BE2C-D6EAC368E0A3}">
      <dgm:prSet/>
      <dgm:spPr/>
      <dgm:t>
        <a:bodyPr/>
        <a:lstStyle/>
        <a:p>
          <a:endParaRPr lang="en-US"/>
        </a:p>
      </dgm:t>
    </dgm:pt>
    <dgm:pt modelId="{5FF1984F-2A2F-4EFF-A2C2-FD048BE96B24}" type="sibTrans" cxnId="{35434D5D-2F90-4CCB-BE2C-D6EAC368E0A3}">
      <dgm:prSet/>
      <dgm:spPr/>
      <dgm:t>
        <a:bodyPr/>
        <a:lstStyle/>
        <a:p>
          <a:endParaRPr lang="en-US"/>
        </a:p>
      </dgm:t>
    </dgm:pt>
    <dgm:pt modelId="{46C780A0-5CE9-4157-A28E-A2A2EE3845FB}">
      <dgm:prSet phldrT="[Text]"/>
      <dgm:spPr>
        <a:solidFill>
          <a:schemeClr val="accent1">
            <a:lumMod val="60000"/>
            <a:lumOff val="40000"/>
          </a:schemeClr>
        </a:solidFill>
      </dgm:spPr>
      <dgm:t>
        <a:bodyPr/>
        <a:lstStyle/>
        <a:p>
          <a:r>
            <a:rPr lang="ar-JO" dirty="0"/>
            <a:t>محاور ومعايير صنع السياسات التعليمية</a:t>
          </a:r>
          <a:endParaRPr lang="en-US" dirty="0"/>
        </a:p>
      </dgm:t>
    </dgm:pt>
    <dgm:pt modelId="{E47BD820-489F-44BB-85F2-17DDF17DB29F}" type="parTrans" cxnId="{6EE19C61-C437-4EB7-90D4-CB541CCCB18C}">
      <dgm:prSet/>
      <dgm:spPr/>
      <dgm:t>
        <a:bodyPr/>
        <a:lstStyle/>
        <a:p>
          <a:endParaRPr lang="en-US"/>
        </a:p>
      </dgm:t>
    </dgm:pt>
    <dgm:pt modelId="{7158F649-3882-4289-AC76-33865722E3E4}" type="sibTrans" cxnId="{6EE19C61-C437-4EB7-90D4-CB541CCCB18C}">
      <dgm:prSet/>
      <dgm:spPr/>
      <dgm:t>
        <a:bodyPr/>
        <a:lstStyle/>
        <a:p>
          <a:endParaRPr lang="en-US"/>
        </a:p>
      </dgm:t>
    </dgm:pt>
    <dgm:pt modelId="{440900E9-AD37-4881-9025-FC03276E2FEC}">
      <dgm:prSet phldrT="[Text]" phldr="1"/>
      <dgm:spPr/>
      <dgm:t>
        <a:bodyPr/>
        <a:lstStyle/>
        <a:p>
          <a:endParaRPr lang="en-US"/>
        </a:p>
      </dgm:t>
    </dgm:pt>
    <dgm:pt modelId="{AC83248F-2CB0-49EA-B0FE-E4F981130DDF}" type="parTrans" cxnId="{69F9AF72-1698-4CA3-B98A-8A2DC9CB5D94}">
      <dgm:prSet/>
      <dgm:spPr/>
      <dgm:t>
        <a:bodyPr/>
        <a:lstStyle/>
        <a:p>
          <a:endParaRPr lang="en-US"/>
        </a:p>
      </dgm:t>
    </dgm:pt>
    <dgm:pt modelId="{735D1EC8-79FA-4F10-ABBA-5F106E242E84}" type="sibTrans" cxnId="{69F9AF72-1698-4CA3-B98A-8A2DC9CB5D94}">
      <dgm:prSet/>
      <dgm:spPr/>
      <dgm:t>
        <a:bodyPr/>
        <a:lstStyle/>
        <a:p>
          <a:endParaRPr lang="en-US"/>
        </a:p>
      </dgm:t>
    </dgm:pt>
    <dgm:pt modelId="{2132A25E-C5A5-4C0C-B83B-2CCAAD201E0A}">
      <dgm:prSet phldrT="[Text]"/>
      <dgm:spPr>
        <a:solidFill>
          <a:schemeClr val="accent1">
            <a:lumMod val="60000"/>
            <a:lumOff val="40000"/>
          </a:schemeClr>
        </a:solidFill>
      </dgm:spPr>
      <dgm:t>
        <a:bodyPr/>
        <a:lstStyle/>
        <a:p>
          <a:r>
            <a:rPr lang="ar-JO" dirty="0"/>
            <a:t>آلية وأساليب صنع السياسات التعليمية</a:t>
          </a:r>
          <a:endParaRPr lang="en-US" dirty="0"/>
        </a:p>
      </dgm:t>
    </dgm:pt>
    <dgm:pt modelId="{550FA405-6F4D-4B3A-A7E0-4BAD41ADC155}" type="parTrans" cxnId="{5DC61560-03C9-45DB-A677-6B8CF5BDCE50}">
      <dgm:prSet/>
      <dgm:spPr/>
      <dgm:t>
        <a:bodyPr/>
        <a:lstStyle/>
        <a:p>
          <a:endParaRPr lang="en-US"/>
        </a:p>
      </dgm:t>
    </dgm:pt>
    <dgm:pt modelId="{A7DED24A-DE24-4A3E-8702-8651DD537FD8}" type="sibTrans" cxnId="{5DC61560-03C9-45DB-A677-6B8CF5BDCE50}">
      <dgm:prSet/>
      <dgm:spPr/>
      <dgm:t>
        <a:bodyPr/>
        <a:lstStyle/>
        <a:p>
          <a:endParaRPr lang="en-US"/>
        </a:p>
      </dgm:t>
    </dgm:pt>
    <dgm:pt modelId="{FA7529E5-EF7A-473A-9C15-0359BDF635DC}">
      <dgm:prSet phldrT="[Text]" phldr="1"/>
      <dgm:spPr/>
      <dgm:t>
        <a:bodyPr/>
        <a:lstStyle/>
        <a:p>
          <a:endParaRPr lang="en-US"/>
        </a:p>
      </dgm:t>
    </dgm:pt>
    <dgm:pt modelId="{EC29A760-F97A-4F2D-A251-A8009AE1253B}" type="parTrans" cxnId="{181783A7-8BF0-4768-B19F-249FFCECCA3F}">
      <dgm:prSet/>
      <dgm:spPr/>
      <dgm:t>
        <a:bodyPr/>
        <a:lstStyle/>
        <a:p>
          <a:endParaRPr lang="en-US"/>
        </a:p>
      </dgm:t>
    </dgm:pt>
    <dgm:pt modelId="{1E387D33-4190-49C7-8E86-E0D5E94879E0}" type="sibTrans" cxnId="{181783A7-8BF0-4768-B19F-249FFCECCA3F}">
      <dgm:prSet/>
      <dgm:spPr/>
      <dgm:t>
        <a:bodyPr/>
        <a:lstStyle/>
        <a:p>
          <a:endParaRPr lang="en-US"/>
        </a:p>
      </dgm:t>
    </dgm:pt>
    <dgm:pt modelId="{AF277A2B-6AC9-4BDA-8435-A83C6F096874}">
      <dgm:prSet/>
      <dgm:spPr>
        <a:solidFill>
          <a:schemeClr val="accent1">
            <a:lumMod val="60000"/>
            <a:lumOff val="40000"/>
          </a:schemeClr>
        </a:solidFill>
      </dgm:spPr>
      <dgm:t>
        <a:bodyPr/>
        <a:lstStyle/>
        <a:p>
          <a:r>
            <a:rPr lang="ar-JO" dirty="0"/>
            <a:t>شروط الإعداد الجيد للسياسات التعليمية</a:t>
          </a:r>
          <a:endParaRPr lang="en-US" dirty="0"/>
        </a:p>
      </dgm:t>
    </dgm:pt>
    <dgm:pt modelId="{71368AE2-7C73-4EE2-A219-185B8594ED54}" type="parTrans" cxnId="{B1212DB7-BE13-4D9B-B545-8EC6FDB94F59}">
      <dgm:prSet/>
      <dgm:spPr/>
      <dgm:t>
        <a:bodyPr/>
        <a:lstStyle/>
        <a:p>
          <a:endParaRPr lang="en-US"/>
        </a:p>
      </dgm:t>
    </dgm:pt>
    <dgm:pt modelId="{9484B91A-FDF0-4FFF-86C0-2D9701AA8A9F}" type="sibTrans" cxnId="{B1212DB7-BE13-4D9B-B545-8EC6FDB94F59}">
      <dgm:prSet/>
      <dgm:spPr/>
      <dgm:t>
        <a:bodyPr/>
        <a:lstStyle/>
        <a:p>
          <a:endParaRPr lang="en-US"/>
        </a:p>
      </dgm:t>
    </dgm:pt>
    <dgm:pt modelId="{3666290E-A280-4435-A7A9-69379A6F3FAC}" type="pres">
      <dgm:prSet presAssocID="{878E827B-EE5F-41A2-9494-1DB21BF5BCBB}" presName="rootnode" presStyleCnt="0">
        <dgm:presLayoutVars>
          <dgm:chMax/>
          <dgm:chPref/>
          <dgm:dir/>
          <dgm:animLvl val="lvl"/>
        </dgm:presLayoutVars>
      </dgm:prSet>
      <dgm:spPr/>
    </dgm:pt>
    <dgm:pt modelId="{47CC5704-0FF7-4EAA-9963-46C683717664}" type="pres">
      <dgm:prSet presAssocID="{E8865E67-DFCE-4B1B-BA7F-32E2683EEB5C}" presName="composite" presStyleCnt="0"/>
      <dgm:spPr/>
    </dgm:pt>
    <dgm:pt modelId="{589B6358-1DC2-48B3-9EE0-809655078A38}" type="pres">
      <dgm:prSet presAssocID="{E8865E67-DFCE-4B1B-BA7F-32E2683EEB5C}" presName="bentUpArrow1" presStyleLbl="alignImgPlace1" presStyleIdx="0" presStyleCnt="3"/>
      <dgm:spPr/>
    </dgm:pt>
    <dgm:pt modelId="{177B0EB5-9769-4B66-AE2C-49029DEDAE6E}" type="pres">
      <dgm:prSet presAssocID="{E8865E67-DFCE-4B1B-BA7F-32E2683EEB5C}" presName="ParentText" presStyleLbl="node1" presStyleIdx="0" presStyleCnt="4" custScaleX="225533">
        <dgm:presLayoutVars>
          <dgm:chMax val="1"/>
          <dgm:chPref val="1"/>
          <dgm:bulletEnabled val="1"/>
        </dgm:presLayoutVars>
      </dgm:prSet>
      <dgm:spPr/>
    </dgm:pt>
    <dgm:pt modelId="{218F360C-D13C-4DAF-A6CD-C8A33F597F0D}" type="pres">
      <dgm:prSet presAssocID="{E8865E67-DFCE-4B1B-BA7F-32E2683EEB5C}" presName="ChildText" presStyleLbl="revTx" presStyleIdx="0" presStyleCnt="3">
        <dgm:presLayoutVars>
          <dgm:chMax val="0"/>
          <dgm:chPref val="0"/>
          <dgm:bulletEnabled val="1"/>
        </dgm:presLayoutVars>
      </dgm:prSet>
      <dgm:spPr/>
    </dgm:pt>
    <dgm:pt modelId="{2F28B15F-181C-41D6-9499-8C0074D4A135}" type="pres">
      <dgm:prSet presAssocID="{DCB202B5-15CC-42E3-ACA7-8BD4A9C8E284}" presName="sibTrans" presStyleCnt="0"/>
      <dgm:spPr/>
    </dgm:pt>
    <dgm:pt modelId="{DC89B83B-31EA-4C57-A377-18DFEB00A8A0}" type="pres">
      <dgm:prSet presAssocID="{46C780A0-5CE9-4157-A28E-A2A2EE3845FB}" presName="composite" presStyleCnt="0"/>
      <dgm:spPr/>
    </dgm:pt>
    <dgm:pt modelId="{4A12DEF0-5721-47E8-8A08-83BF234EF9B0}" type="pres">
      <dgm:prSet presAssocID="{46C780A0-5CE9-4157-A28E-A2A2EE3845FB}" presName="bentUpArrow1" presStyleLbl="alignImgPlace1" presStyleIdx="1" presStyleCnt="3"/>
      <dgm:spPr/>
    </dgm:pt>
    <dgm:pt modelId="{FDC6FBCA-6D58-48B9-B4CC-540064809743}" type="pres">
      <dgm:prSet presAssocID="{46C780A0-5CE9-4157-A28E-A2A2EE3845FB}" presName="ParentText" presStyleLbl="node1" presStyleIdx="1" presStyleCnt="4" custScaleX="249807">
        <dgm:presLayoutVars>
          <dgm:chMax val="1"/>
          <dgm:chPref val="1"/>
          <dgm:bulletEnabled val="1"/>
        </dgm:presLayoutVars>
      </dgm:prSet>
      <dgm:spPr/>
    </dgm:pt>
    <dgm:pt modelId="{CB8F390E-2BC1-4FDB-9AFA-FADBBC071866}" type="pres">
      <dgm:prSet presAssocID="{46C780A0-5CE9-4157-A28E-A2A2EE3845FB}" presName="ChildText" presStyleLbl="revTx" presStyleIdx="1" presStyleCnt="3">
        <dgm:presLayoutVars>
          <dgm:chMax val="0"/>
          <dgm:chPref val="0"/>
          <dgm:bulletEnabled val="1"/>
        </dgm:presLayoutVars>
      </dgm:prSet>
      <dgm:spPr/>
    </dgm:pt>
    <dgm:pt modelId="{C6C9C0BE-8E3B-4F9A-905C-A2DBC580D469}" type="pres">
      <dgm:prSet presAssocID="{7158F649-3882-4289-AC76-33865722E3E4}" presName="sibTrans" presStyleCnt="0"/>
      <dgm:spPr/>
    </dgm:pt>
    <dgm:pt modelId="{1AA9F309-7D05-4768-9D17-D1DD3AB03F49}" type="pres">
      <dgm:prSet presAssocID="{2132A25E-C5A5-4C0C-B83B-2CCAAD201E0A}" presName="composite" presStyleCnt="0"/>
      <dgm:spPr/>
    </dgm:pt>
    <dgm:pt modelId="{6B41BF97-4CF8-440A-94F1-21AC07608081}" type="pres">
      <dgm:prSet presAssocID="{2132A25E-C5A5-4C0C-B83B-2CCAAD201E0A}" presName="bentUpArrow1" presStyleLbl="alignImgPlace1" presStyleIdx="2" presStyleCnt="3"/>
      <dgm:spPr/>
    </dgm:pt>
    <dgm:pt modelId="{2B193792-2985-47F7-B1A4-990B0E4F5121}" type="pres">
      <dgm:prSet presAssocID="{2132A25E-C5A5-4C0C-B83B-2CCAAD201E0A}" presName="ParentText" presStyleLbl="node1" presStyleIdx="2" presStyleCnt="4" custScaleX="230035">
        <dgm:presLayoutVars>
          <dgm:chMax val="1"/>
          <dgm:chPref val="1"/>
          <dgm:bulletEnabled val="1"/>
        </dgm:presLayoutVars>
      </dgm:prSet>
      <dgm:spPr/>
    </dgm:pt>
    <dgm:pt modelId="{303E93EF-7DB7-45FF-ADED-CCEC1EBA0E89}" type="pres">
      <dgm:prSet presAssocID="{2132A25E-C5A5-4C0C-B83B-2CCAAD201E0A}" presName="ChildText" presStyleLbl="revTx" presStyleIdx="2" presStyleCnt="3">
        <dgm:presLayoutVars>
          <dgm:chMax val="0"/>
          <dgm:chPref val="0"/>
          <dgm:bulletEnabled val="1"/>
        </dgm:presLayoutVars>
      </dgm:prSet>
      <dgm:spPr/>
    </dgm:pt>
    <dgm:pt modelId="{2FB68C25-C38B-4390-915C-23F9A26906F1}" type="pres">
      <dgm:prSet presAssocID="{A7DED24A-DE24-4A3E-8702-8651DD537FD8}" presName="sibTrans" presStyleCnt="0"/>
      <dgm:spPr/>
    </dgm:pt>
    <dgm:pt modelId="{B4F04BE5-3B76-4080-87AC-B961E237E1DC}" type="pres">
      <dgm:prSet presAssocID="{AF277A2B-6AC9-4BDA-8435-A83C6F096874}" presName="composite" presStyleCnt="0"/>
      <dgm:spPr/>
    </dgm:pt>
    <dgm:pt modelId="{02C19E7B-BE5D-4AA8-8278-86AA5E8CC6E3}" type="pres">
      <dgm:prSet presAssocID="{AF277A2B-6AC9-4BDA-8435-A83C6F096874}" presName="ParentText" presStyleLbl="node1" presStyleIdx="3" presStyleCnt="4" custScaleX="311721">
        <dgm:presLayoutVars>
          <dgm:chMax val="1"/>
          <dgm:chPref val="1"/>
          <dgm:bulletEnabled val="1"/>
        </dgm:presLayoutVars>
      </dgm:prSet>
      <dgm:spPr/>
    </dgm:pt>
  </dgm:ptLst>
  <dgm:cxnLst>
    <dgm:cxn modelId="{35434D5D-2F90-4CCB-BE2C-D6EAC368E0A3}" srcId="{E8865E67-DFCE-4B1B-BA7F-32E2683EEB5C}" destId="{35951E03-0991-47D3-B76F-4FE3AE303190}" srcOrd="0" destOrd="0" parTransId="{286366F6-A43E-4385-82C2-E1DEB99EC1CB}" sibTransId="{5FF1984F-2A2F-4EFF-A2C2-FD048BE96B24}"/>
    <dgm:cxn modelId="{8ED31D5F-7A75-4E67-AFE7-0F9C50FB85F4}" type="presOf" srcId="{440900E9-AD37-4881-9025-FC03276E2FEC}" destId="{CB8F390E-2BC1-4FDB-9AFA-FADBBC071866}" srcOrd="0" destOrd="0" presId="urn:microsoft.com/office/officeart/2005/8/layout/StepDownProcess"/>
    <dgm:cxn modelId="{5DC61560-03C9-45DB-A677-6B8CF5BDCE50}" srcId="{878E827B-EE5F-41A2-9494-1DB21BF5BCBB}" destId="{2132A25E-C5A5-4C0C-B83B-2CCAAD201E0A}" srcOrd="2" destOrd="0" parTransId="{550FA405-6F4D-4B3A-A7E0-4BAD41ADC155}" sibTransId="{A7DED24A-DE24-4A3E-8702-8651DD537FD8}"/>
    <dgm:cxn modelId="{6EE19C61-C437-4EB7-90D4-CB541CCCB18C}" srcId="{878E827B-EE5F-41A2-9494-1DB21BF5BCBB}" destId="{46C780A0-5CE9-4157-A28E-A2A2EE3845FB}" srcOrd="1" destOrd="0" parTransId="{E47BD820-489F-44BB-85F2-17DDF17DB29F}" sibTransId="{7158F649-3882-4289-AC76-33865722E3E4}"/>
    <dgm:cxn modelId="{69F9AF72-1698-4CA3-B98A-8A2DC9CB5D94}" srcId="{46C780A0-5CE9-4157-A28E-A2A2EE3845FB}" destId="{440900E9-AD37-4881-9025-FC03276E2FEC}" srcOrd="0" destOrd="0" parTransId="{AC83248F-2CB0-49EA-B0FE-E4F981130DDF}" sibTransId="{735D1EC8-79FA-4F10-ABBA-5F106E242E84}"/>
    <dgm:cxn modelId="{5B0B1B78-4EEE-4B4E-BAB4-DF10C11A4D2F}" type="presOf" srcId="{AF277A2B-6AC9-4BDA-8435-A83C6F096874}" destId="{02C19E7B-BE5D-4AA8-8278-86AA5E8CC6E3}" srcOrd="0" destOrd="0" presId="urn:microsoft.com/office/officeart/2005/8/layout/StepDownProcess"/>
    <dgm:cxn modelId="{6904727A-EB89-4776-8337-97B218C6CAD7}" type="presOf" srcId="{46C780A0-5CE9-4157-A28E-A2A2EE3845FB}" destId="{FDC6FBCA-6D58-48B9-B4CC-540064809743}" srcOrd="0" destOrd="0" presId="urn:microsoft.com/office/officeart/2005/8/layout/StepDownProcess"/>
    <dgm:cxn modelId="{FF38628E-DBF3-4BDE-8CE7-D752AEB92C27}" type="presOf" srcId="{2132A25E-C5A5-4C0C-B83B-2CCAAD201E0A}" destId="{2B193792-2985-47F7-B1A4-990B0E4F5121}" srcOrd="0" destOrd="0" presId="urn:microsoft.com/office/officeart/2005/8/layout/StepDownProcess"/>
    <dgm:cxn modelId="{C2B0D994-44AB-4F0C-B86F-F6833F640C7C}" type="presOf" srcId="{FA7529E5-EF7A-473A-9C15-0359BDF635DC}" destId="{303E93EF-7DB7-45FF-ADED-CCEC1EBA0E89}" srcOrd="0" destOrd="0" presId="urn:microsoft.com/office/officeart/2005/8/layout/StepDownProcess"/>
    <dgm:cxn modelId="{99568098-A235-4EA8-800A-93DA561D25C3}" type="presOf" srcId="{E8865E67-DFCE-4B1B-BA7F-32E2683EEB5C}" destId="{177B0EB5-9769-4B66-AE2C-49029DEDAE6E}" srcOrd="0" destOrd="0" presId="urn:microsoft.com/office/officeart/2005/8/layout/StepDownProcess"/>
    <dgm:cxn modelId="{181783A7-8BF0-4768-B19F-249FFCECCA3F}" srcId="{2132A25E-C5A5-4C0C-B83B-2CCAAD201E0A}" destId="{FA7529E5-EF7A-473A-9C15-0359BDF635DC}" srcOrd="0" destOrd="0" parTransId="{EC29A760-F97A-4F2D-A251-A8009AE1253B}" sibTransId="{1E387D33-4190-49C7-8E86-E0D5E94879E0}"/>
    <dgm:cxn modelId="{B1212DB7-BE13-4D9B-B545-8EC6FDB94F59}" srcId="{878E827B-EE5F-41A2-9494-1DB21BF5BCBB}" destId="{AF277A2B-6AC9-4BDA-8435-A83C6F096874}" srcOrd="3" destOrd="0" parTransId="{71368AE2-7C73-4EE2-A219-185B8594ED54}" sibTransId="{9484B91A-FDF0-4FFF-86C0-2D9701AA8A9F}"/>
    <dgm:cxn modelId="{2479E7C9-06DD-4CE6-BD27-97230229ADD4}" type="presOf" srcId="{878E827B-EE5F-41A2-9494-1DB21BF5BCBB}" destId="{3666290E-A280-4435-A7A9-69379A6F3FAC}" srcOrd="0" destOrd="0" presId="urn:microsoft.com/office/officeart/2005/8/layout/StepDownProcess"/>
    <dgm:cxn modelId="{B808C0D7-5A1F-4E73-BBC5-68951B890ECE}" srcId="{878E827B-EE5F-41A2-9494-1DB21BF5BCBB}" destId="{E8865E67-DFCE-4B1B-BA7F-32E2683EEB5C}" srcOrd="0" destOrd="0" parTransId="{10C31C27-157D-46C4-A2D0-DEB41058BABC}" sibTransId="{DCB202B5-15CC-42E3-ACA7-8BD4A9C8E284}"/>
    <dgm:cxn modelId="{A45BAEE6-B25D-4F68-8F72-3A38400D9CFF}" type="presOf" srcId="{35951E03-0991-47D3-B76F-4FE3AE303190}" destId="{218F360C-D13C-4DAF-A6CD-C8A33F597F0D}" srcOrd="0" destOrd="0" presId="urn:microsoft.com/office/officeart/2005/8/layout/StepDownProcess"/>
    <dgm:cxn modelId="{43C7BC83-5104-4A0D-BDDD-912ACFC88EE4}" type="presParOf" srcId="{3666290E-A280-4435-A7A9-69379A6F3FAC}" destId="{47CC5704-0FF7-4EAA-9963-46C683717664}" srcOrd="0" destOrd="0" presId="urn:microsoft.com/office/officeart/2005/8/layout/StepDownProcess"/>
    <dgm:cxn modelId="{1D25F724-BFDF-4025-9709-FAAEB73B737C}" type="presParOf" srcId="{47CC5704-0FF7-4EAA-9963-46C683717664}" destId="{589B6358-1DC2-48B3-9EE0-809655078A38}" srcOrd="0" destOrd="0" presId="urn:microsoft.com/office/officeart/2005/8/layout/StepDownProcess"/>
    <dgm:cxn modelId="{5DE84094-B932-4819-9716-81E1BD0D1CA6}" type="presParOf" srcId="{47CC5704-0FF7-4EAA-9963-46C683717664}" destId="{177B0EB5-9769-4B66-AE2C-49029DEDAE6E}" srcOrd="1" destOrd="0" presId="urn:microsoft.com/office/officeart/2005/8/layout/StepDownProcess"/>
    <dgm:cxn modelId="{8096DE61-2A65-4000-9AC4-E0A59FF87120}" type="presParOf" srcId="{47CC5704-0FF7-4EAA-9963-46C683717664}" destId="{218F360C-D13C-4DAF-A6CD-C8A33F597F0D}" srcOrd="2" destOrd="0" presId="urn:microsoft.com/office/officeart/2005/8/layout/StepDownProcess"/>
    <dgm:cxn modelId="{2C856053-00AF-4706-A19B-8B347CFFAAC4}" type="presParOf" srcId="{3666290E-A280-4435-A7A9-69379A6F3FAC}" destId="{2F28B15F-181C-41D6-9499-8C0074D4A135}" srcOrd="1" destOrd="0" presId="urn:microsoft.com/office/officeart/2005/8/layout/StepDownProcess"/>
    <dgm:cxn modelId="{3A3129D0-8A0B-4F92-9879-BAA5D5CC477D}" type="presParOf" srcId="{3666290E-A280-4435-A7A9-69379A6F3FAC}" destId="{DC89B83B-31EA-4C57-A377-18DFEB00A8A0}" srcOrd="2" destOrd="0" presId="urn:microsoft.com/office/officeart/2005/8/layout/StepDownProcess"/>
    <dgm:cxn modelId="{C80D364B-5332-48DA-8A0C-C4A14B815F64}" type="presParOf" srcId="{DC89B83B-31EA-4C57-A377-18DFEB00A8A0}" destId="{4A12DEF0-5721-47E8-8A08-83BF234EF9B0}" srcOrd="0" destOrd="0" presId="urn:microsoft.com/office/officeart/2005/8/layout/StepDownProcess"/>
    <dgm:cxn modelId="{1045A562-1B38-4124-A1E2-DE3B14FC1151}" type="presParOf" srcId="{DC89B83B-31EA-4C57-A377-18DFEB00A8A0}" destId="{FDC6FBCA-6D58-48B9-B4CC-540064809743}" srcOrd="1" destOrd="0" presId="urn:microsoft.com/office/officeart/2005/8/layout/StepDownProcess"/>
    <dgm:cxn modelId="{6BB8927C-6D90-4A2F-BE32-AC4A3F31F5D0}" type="presParOf" srcId="{DC89B83B-31EA-4C57-A377-18DFEB00A8A0}" destId="{CB8F390E-2BC1-4FDB-9AFA-FADBBC071866}" srcOrd="2" destOrd="0" presId="urn:microsoft.com/office/officeart/2005/8/layout/StepDownProcess"/>
    <dgm:cxn modelId="{72535651-6768-4FDD-8C6D-075350AD9A7E}" type="presParOf" srcId="{3666290E-A280-4435-A7A9-69379A6F3FAC}" destId="{C6C9C0BE-8E3B-4F9A-905C-A2DBC580D469}" srcOrd="3" destOrd="0" presId="urn:microsoft.com/office/officeart/2005/8/layout/StepDownProcess"/>
    <dgm:cxn modelId="{60F46D2F-C4DE-4B13-BFC8-440233F5B762}" type="presParOf" srcId="{3666290E-A280-4435-A7A9-69379A6F3FAC}" destId="{1AA9F309-7D05-4768-9D17-D1DD3AB03F49}" srcOrd="4" destOrd="0" presId="urn:microsoft.com/office/officeart/2005/8/layout/StepDownProcess"/>
    <dgm:cxn modelId="{61A11075-EF60-4ACA-B9D8-06C0D713FCD1}" type="presParOf" srcId="{1AA9F309-7D05-4768-9D17-D1DD3AB03F49}" destId="{6B41BF97-4CF8-440A-94F1-21AC07608081}" srcOrd="0" destOrd="0" presId="urn:microsoft.com/office/officeart/2005/8/layout/StepDownProcess"/>
    <dgm:cxn modelId="{0618318C-209D-4047-8CAC-5584866A1BCF}" type="presParOf" srcId="{1AA9F309-7D05-4768-9D17-D1DD3AB03F49}" destId="{2B193792-2985-47F7-B1A4-990B0E4F5121}" srcOrd="1" destOrd="0" presId="urn:microsoft.com/office/officeart/2005/8/layout/StepDownProcess"/>
    <dgm:cxn modelId="{92DA70D5-DF37-4173-A54C-6118B5ABEDD9}" type="presParOf" srcId="{1AA9F309-7D05-4768-9D17-D1DD3AB03F49}" destId="{303E93EF-7DB7-45FF-ADED-CCEC1EBA0E89}" srcOrd="2" destOrd="0" presId="urn:microsoft.com/office/officeart/2005/8/layout/StepDownProcess"/>
    <dgm:cxn modelId="{A7838470-C571-4215-BCE0-D51D71F4C235}" type="presParOf" srcId="{3666290E-A280-4435-A7A9-69379A6F3FAC}" destId="{2FB68C25-C38B-4390-915C-23F9A26906F1}" srcOrd="5" destOrd="0" presId="urn:microsoft.com/office/officeart/2005/8/layout/StepDownProcess"/>
    <dgm:cxn modelId="{F7C485E8-90E5-46AE-924B-39DC66309C96}" type="presParOf" srcId="{3666290E-A280-4435-A7A9-69379A6F3FAC}" destId="{B4F04BE5-3B76-4080-87AC-B961E237E1DC}" srcOrd="6" destOrd="0" presId="urn:microsoft.com/office/officeart/2005/8/layout/StepDownProcess"/>
    <dgm:cxn modelId="{75D79977-922D-4269-B53C-73C3C4E77B3B}" type="presParOf" srcId="{B4F04BE5-3B76-4080-87AC-B961E237E1DC}" destId="{02C19E7B-BE5D-4AA8-8278-86AA5E8CC6E3}" srcOrd="0" destOrd="0" presId="urn:microsoft.com/office/officeart/2005/8/layout/StepDownProcess"/>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539929" y="2215"/>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مكونات السياسات التعليمية</a:t>
          </a:r>
          <a:endParaRPr lang="en-US" sz="2400" kern="1200" dirty="0"/>
        </a:p>
      </dsp:txBody>
      <dsp:txXfrm rot="10800000">
        <a:off x="1718418" y="2215"/>
        <a:ext cx="5226631" cy="713958"/>
      </dsp:txXfrm>
    </dsp:sp>
    <dsp:sp modelId="{375BD474-130A-4F51-920A-65E7C367718B}">
      <dsp:nvSpPr>
        <dsp:cNvPr id="0" name=""/>
        <dsp:cNvSpPr/>
      </dsp:nvSpPr>
      <dsp:spPr>
        <a:xfrm>
          <a:off x="1182950" y="221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6FD740-1B6F-4066-B4AF-188BD1581777}">
      <dsp:nvSpPr>
        <dsp:cNvPr id="0" name=""/>
        <dsp:cNvSpPr/>
      </dsp:nvSpPr>
      <dsp:spPr>
        <a:xfrm rot="10800000">
          <a:off x="1539929" y="929295"/>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مصادر صنع السياسات التعليمية</a:t>
          </a:r>
          <a:endParaRPr lang="en-US" sz="2400" kern="1200" dirty="0"/>
        </a:p>
      </dsp:txBody>
      <dsp:txXfrm rot="10800000">
        <a:off x="1718418" y="929295"/>
        <a:ext cx="5226631" cy="713958"/>
      </dsp:txXfrm>
    </dsp:sp>
    <dsp:sp modelId="{E4300E03-841D-4F35-84B3-E99530CC3883}">
      <dsp:nvSpPr>
        <dsp:cNvPr id="0" name=""/>
        <dsp:cNvSpPr/>
      </dsp:nvSpPr>
      <dsp:spPr>
        <a:xfrm>
          <a:off x="1182950" y="92929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689531-2F4C-48AD-A16B-A826D55FFB10}">
      <dsp:nvSpPr>
        <dsp:cNvPr id="0" name=""/>
        <dsp:cNvSpPr/>
      </dsp:nvSpPr>
      <dsp:spPr>
        <a:xfrm rot="10800000">
          <a:off x="1562739" y="1839111"/>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مؤسسات صنع السياسات التعليمية الرسمية </a:t>
          </a:r>
          <a:endParaRPr lang="en-US" sz="2400" kern="1200" dirty="0"/>
        </a:p>
      </dsp:txBody>
      <dsp:txXfrm rot="10800000">
        <a:off x="1741228" y="1839111"/>
        <a:ext cx="5226631" cy="713958"/>
      </dsp:txXfrm>
    </dsp:sp>
    <dsp:sp modelId="{3D056ABF-DA8A-4CE8-B186-7424FC6B151E}">
      <dsp:nvSpPr>
        <dsp:cNvPr id="0" name=""/>
        <dsp:cNvSpPr/>
      </dsp:nvSpPr>
      <dsp:spPr>
        <a:xfrm>
          <a:off x="1182950" y="185637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837FD6-278B-4C4A-8DFE-92DF4CC61695}">
      <dsp:nvSpPr>
        <dsp:cNvPr id="0" name=""/>
        <dsp:cNvSpPr/>
      </dsp:nvSpPr>
      <dsp:spPr>
        <a:xfrm rot="10800000">
          <a:off x="1539929" y="2783455"/>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مؤسسات صنع السياسات التعليمية غير الرسمية </a:t>
          </a:r>
          <a:endParaRPr lang="en-US" sz="2400" kern="1200" dirty="0"/>
        </a:p>
      </dsp:txBody>
      <dsp:txXfrm rot="10800000">
        <a:off x="1718418" y="2783455"/>
        <a:ext cx="5226631" cy="713958"/>
      </dsp:txXfrm>
    </dsp:sp>
    <dsp:sp modelId="{15681C86-E118-4774-887E-07BA781C9FD2}">
      <dsp:nvSpPr>
        <dsp:cNvPr id="0" name=""/>
        <dsp:cNvSpPr/>
      </dsp:nvSpPr>
      <dsp:spPr>
        <a:xfrm>
          <a:off x="1182950" y="278345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9B6358-1DC2-48B3-9EE0-809655078A38}">
      <dsp:nvSpPr>
        <dsp:cNvPr id="0" name=""/>
        <dsp:cNvSpPr/>
      </dsp:nvSpPr>
      <dsp:spPr>
        <a:xfrm rot="5400000">
          <a:off x="1329792" y="749021"/>
          <a:ext cx="657803" cy="748886"/>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77B0EB5-9769-4B66-AE2C-49029DEDAE6E}">
      <dsp:nvSpPr>
        <dsp:cNvPr id="0" name=""/>
        <dsp:cNvSpPr/>
      </dsp:nvSpPr>
      <dsp:spPr>
        <a:xfrm>
          <a:off x="460467" y="19832"/>
          <a:ext cx="2497448" cy="775111"/>
        </a:xfrm>
        <a:prstGeom prst="roundRect">
          <a:avLst>
            <a:gd name="adj" fmla="val 16670"/>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JO" sz="2000" kern="1200" dirty="0"/>
            <a:t>مفهوم صنع السياسات التعليمية</a:t>
          </a:r>
          <a:endParaRPr lang="en-US" sz="2000" kern="1200" dirty="0"/>
        </a:p>
      </dsp:txBody>
      <dsp:txXfrm>
        <a:off x="498312" y="57677"/>
        <a:ext cx="2421758" cy="699421"/>
      </dsp:txXfrm>
    </dsp:sp>
    <dsp:sp modelId="{218F360C-D13C-4DAF-A6CD-C8A33F597F0D}">
      <dsp:nvSpPr>
        <dsp:cNvPr id="0" name=""/>
        <dsp:cNvSpPr/>
      </dsp:nvSpPr>
      <dsp:spPr>
        <a:xfrm>
          <a:off x="2262868" y="93757"/>
          <a:ext cx="805383" cy="6264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marL="171450" lvl="1" indent="-171450" algn="l" defTabSz="711200">
            <a:lnSpc>
              <a:spcPct val="90000"/>
            </a:lnSpc>
            <a:spcBef>
              <a:spcPct val="0"/>
            </a:spcBef>
            <a:spcAft>
              <a:spcPct val="15000"/>
            </a:spcAft>
            <a:buChar char="•"/>
          </a:pPr>
          <a:endParaRPr lang="en-US" sz="1600" kern="1200"/>
        </a:p>
      </dsp:txBody>
      <dsp:txXfrm>
        <a:off x="2262868" y="93757"/>
        <a:ext cx="805383" cy="626479"/>
      </dsp:txXfrm>
    </dsp:sp>
    <dsp:sp modelId="{4A12DEF0-5721-47E8-8A08-83BF234EF9B0}">
      <dsp:nvSpPr>
        <dsp:cNvPr id="0" name=""/>
        <dsp:cNvSpPr/>
      </dsp:nvSpPr>
      <dsp:spPr>
        <a:xfrm rot="5400000">
          <a:off x="2715928" y="1619727"/>
          <a:ext cx="657803" cy="748886"/>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DC6FBCA-6D58-48B9-B4CC-540064809743}">
      <dsp:nvSpPr>
        <dsp:cNvPr id="0" name=""/>
        <dsp:cNvSpPr/>
      </dsp:nvSpPr>
      <dsp:spPr>
        <a:xfrm>
          <a:off x="1712204" y="890539"/>
          <a:ext cx="2766247" cy="775111"/>
        </a:xfrm>
        <a:prstGeom prst="roundRect">
          <a:avLst>
            <a:gd name="adj" fmla="val 16670"/>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JO" sz="2000" kern="1200" dirty="0"/>
            <a:t>محاور ومعايير صنع السياسات التعليمية</a:t>
          </a:r>
          <a:endParaRPr lang="en-US" sz="2000" kern="1200" dirty="0"/>
        </a:p>
      </dsp:txBody>
      <dsp:txXfrm>
        <a:off x="1750049" y="928384"/>
        <a:ext cx="2690557" cy="699421"/>
      </dsp:txXfrm>
    </dsp:sp>
    <dsp:sp modelId="{CB8F390E-2BC1-4FDB-9AFA-FADBBC071866}">
      <dsp:nvSpPr>
        <dsp:cNvPr id="0" name=""/>
        <dsp:cNvSpPr/>
      </dsp:nvSpPr>
      <dsp:spPr>
        <a:xfrm>
          <a:off x="3649004" y="964463"/>
          <a:ext cx="805383" cy="6264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marL="171450" lvl="1" indent="-171450" algn="l" defTabSz="711200">
            <a:lnSpc>
              <a:spcPct val="90000"/>
            </a:lnSpc>
            <a:spcBef>
              <a:spcPct val="0"/>
            </a:spcBef>
            <a:spcAft>
              <a:spcPct val="15000"/>
            </a:spcAft>
            <a:buChar char="•"/>
          </a:pPr>
          <a:endParaRPr lang="en-US" sz="1600" kern="1200"/>
        </a:p>
      </dsp:txBody>
      <dsp:txXfrm>
        <a:off x="3649004" y="964463"/>
        <a:ext cx="805383" cy="626479"/>
      </dsp:txXfrm>
    </dsp:sp>
    <dsp:sp modelId="{6B41BF97-4CF8-440A-94F1-21AC07608081}">
      <dsp:nvSpPr>
        <dsp:cNvPr id="0" name=""/>
        <dsp:cNvSpPr/>
      </dsp:nvSpPr>
      <dsp:spPr>
        <a:xfrm rot="5400000">
          <a:off x="3858192" y="2490434"/>
          <a:ext cx="657803" cy="748886"/>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B193792-2985-47F7-B1A4-990B0E4F5121}">
      <dsp:nvSpPr>
        <dsp:cNvPr id="0" name=""/>
        <dsp:cNvSpPr/>
      </dsp:nvSpPr>
      <dsp:spPr>
        <a:xfrm>
          <a:off x="2963940" y="1761245"/>
          <a:ext cx="2547301" cy="775111"/>
        </a:xfrm>
        <a:prstGeom prst="roundRect">
          <a:avLst>
            <a:gd name="adj" fmla="val 16670"/>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JO" sz="2000" kern="1200" dirty="0"/>
            <a:t>آلية وأساليب صنع السياسات التعليمية</a:t>
          </a:r>
          <a:endParaRPr lang="en-US" sz="2000" kern="1200" dirty="0"/>
        </a:p>
      </dsp:txBody>
      <dsp:txXfrm>
        <a:off x="3001785" y="1799090"/>
        <a:ext cx="2471611" cy="699421"/>
      </dsp:txXfrm>
    </dsp:sp>
    <dsp:sp modelId="{303E93EF-7DB7-45FF-ADED-CCEC1EBA0E89}">
      <dsp:nvSpPr>
        <dsp:cNvPr id="0" name=""/>
        <dsp:cNvSpPr/>
      </dsp:nvSpPr>
      <dsp:spPr>
        <a:xfrm>
          <a:off x="4791268" y="1835170"/>
          <a:ext cx="805383" cy="6264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marL="171450" lvl="1" indent="-171450" algn="l" defTabSz="711200">
            <a:lnSpc>
              <a:spcPct val="90000"/>
            </a:lnSpc>
            <a:spcBef>
              <a:spcPct val="0"/>
            </a:spcBef>
            <a:spcAft>
              <a:spcPct val="15000"/>
            </a:spcAft>
            <a:buChar char="•"/>
          </a:pPr>
          <a:endParaRPr lang="en-US" sz="1600" kern="1200"/>
        </a:p>
      </dsp:txBody>
      <dsp:txXfrm>
        <a:off x="4791268" y="1835170"/>
        <a:ext cx="805383" cy="626479"/>
      </dsp:txXfrm>
    </dsp:sp>
    <dsp:sp modelId="{02C19E7B-BE5D-4AA8-8278-86AA5E8CC6E3}">
      <dsp:nvSpPr>
        <dsp:cNvPr id="0" name=""/>
        <dsp:cNvSpPr/>
      </dsp:nvSpPr>
      <dsp:spPr>
        <a:xfrm>
          <a:off x="4215677" y="2631952"/>
          <a:ext cx="3451855" cy="775111"/>
        </a:xfrm>
        <a:prstGeom prst="roundRect">
          <a:avLst>
            <a:gd name="adj" fmla="val 16670"/>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JO" sz="2000" kern="1200" dirty="0"/>
            <a:t>شروط الإعداد الجيد للسياسات التعليمية</a:t>
          </a:r>
          <a:endParaRPr lang="en-US" sz="2000" kern="1200" dirty="0"/>
        </a:p>
      </dsp:txBody>
      <dsp:txXfrm>
        <a:off x="4253522" y="2669797"/>
        <a:ext cx="3376165" cy="69942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9B6358-1DC2-48B3-9EE0-809655078A38}">
      <dsp:nvSpPr>
        <dsp:cNvPr id="0" name=""/>
        <dsp:cNvSpPr/>
      </dsp:nvSpPr>
      <dsp:spPr>
        <a:xfrm rot="5400000">
          <a:off x="1783305" y="811172"/>
          <a:ext cx="712385" cy="811025"/>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77B0EB5-9769-4B66-AE2C-49029DEDAE6E}">
      <dsp:nvSpPr>
        <dsp:cNvPr id="0" name=""/>
        <dsp:cNvSpPr/>
      </dsp:nvSpPr>
      <dsp:spPr>
        <a:xfrm>
          <a:off x="841846" y="21478"/>
          <a:ext cx="2704677" cy="839427"/>
        </a:xfrm>
        <a:prstGeom prst="roundRect">
          <a:avLst>
            <a:gd name="adj" fmla="val 16670"/>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ar-JO" sz="2100" kern="1200" dirty="0"/>
            <a:t>مفهوم صنع السياسات التعليمية</a:t>
          </a:r>
          <a:endParaRPr lang="en-US" sz="2100" kern="1200" dirty="0"/>
        </a:p>
      </dsp:txBody>
      <dsp:txXfrm>
        <a:off x="882831" y="62463"/>
        <a:ext cx="2622707" cy="757457"/>
      </dsp:txXfrm>
    </dsp:sp>
    <dsp:sp modelId="{218F360C-D13C-4DAF-A6CD-C8A33F597F0D}">
      <dsp:nvSpPr>
        <dsp:cNvPr id="0" name=""/>
        <dsp:cNvSpPr/>
      </dsp:nvSpPr>
      <dsp:spPr>
        <a:xfrm>
          <a:off x="2793804" y="101537"/>
          <a:ext cx="872211" cy="6784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ctr" anchorCtr="0">
          <a:noAutofit/>
        </a:bodyPr>
        <a:lstStyle/>
        <a:p>
          <a:pPr marL="171450" lvl="1" indent="-171450" algn="l" defTabSz="711200">
            <a:lnSpc>
              <a:spcPct val="90000"/>
            </a:lnSpc>
            <a:spcBef>
              <a:spcPct val="0"/>
            </a:spcBef>
            <a:spcAft>
              <a:spcPct val="15000"/>
            </a:spcAft>
            <a:buChar char="•"/>
          </a:pPr>
          <a:endParaRPr lang="en-US" sz="1600" kern="1200"/>
        </a:p>
      </dsp:txBody>
      <dsp:txXfrm>
        <a:off x="2793804" y="101537"/>
        <a:ext cx="872211" cy="678462"/>
      </dsp:txXfrm>
    </dsp:sp>
    <dsp:sp modelId="{4A12DEF0-5721-47E8-8A08-83BF234EF9B0}">
      <dsp:nvSpPr>
        <dsp:cNvPr id="0" name=""/>
        <dsp:cNvSpPr/>
      </dsp:nvSpPr>
      <dsp:spPr>
        <a:xfrm rot="5400000">
          <a:off x="3284458" y="1754126"/>
          <a:ext cx="712385" cy="811025"/>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DC6FBCA-6D58-48B9-B4CC-540064809743}">
      <dsp:nvSpPr>
        <dsp:cNvPr id="0" name=""/>
        <dsp:cNvSpPr/>
      </dsp:nvSpPr>
      <dsp:spPr>
        <a:xfrm>
          <a:off x="2197447" y="964432"/>
          <a:ext cx="2995780" cy="839427"/>
        </a:xfrm>
        <a:prstGeom prst="roundRect">
          <a:avLst>
            <a:gd name="adj" fmla="val 16670"/>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ar-JO" sz="2100" kern="1200" dirty="0"/>
            <a:t>محاور ومعايير صنع السياسات التعليمية</a:t>
          </a:r>
          <a:endParaRPr lang="en-US" sz="2100" kern="1200" dirty="0"/>
        </a:p>
      </dsp:txBody>
      <dsp:txXfrm>
        <a:off x="2238432" y="1005417"/>
        <a:ext cx="2913810" cy="757457"/>
      </dsp:txXfrm>
    </dsp:sp>
    <dsp:sp modelId="{CB8F390E-2BC1-4FDB-9AFA-FADBBC071866}">
      <dsp:nvSpPr>
        <dsp:cNvPr id="0" name=""/>
        <dsp:cNvSpPr/>
      </dsp:nvSpPr>
      <dsp:spPr>
        <a:xfrm>
          <a:off x="4294957" y="1044491"/>
          <a:ext cx="872211" cy="6784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ctr" anchorCtr="0">
          <a:noAutofit/>
        </a:bodyPr>
        <a:lstStyle/>
        <a:p>
          <a:pPr marL="171450" lvl="1" indent="-171450" algn="l" defTabSz="711200">
            <a:lnSpc>
              <a:spcPct val="90000"/>
            </a:lnSpc>
            <a:spcBef>
              <a:spcPct val="0"/>
            </a:spcBef>
            <a:spcAft>
              <a:spcPct val="15000"/>
            </a:spcAft>
            <a:buChar char="•"/>
          </a:pPr>
          <a:endParaRPr lang="en-US" sz="1600" kern="1200"/>
        </a:p>
      </dsp:txBody>
      <dsp:txXfrm>
        <a:off x="4294957" y="1044491"/>
        <a:ext cx="872211" cy="678462"/>
      </dsp:txXfrm>
    </dsp:sp>
    <dsp:sp modelId="{6B41BF97-4CF8-440A-94F1-21AC07608081}">
      <dsp:nvSpPr>
        <dsp:cNvPr id="0" name=""/>
        <dsp:cNvSpPr/>
      </dsp:nvSpPr>
      <dsp:spPr>
        <a:xfrm rot="5400000">
          <a:off x="4521502" y="2697081"/>
          <a:ext cx="712385" cy="811025"/>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B193792-2985-47F7-B1A4-990B0E4F5121}">
      <dsp:nvSpPr>
        <dsp:cNvPr id="0" name=""/>
        <dsp:cNvSpPr/>
      </dsp:nvSpPr>
      <dsp:spPr>
        <a:xfrm>
          <a:off x="3553049" y="1907387"/>
          <a:ext cx="2758667" cy="839427"/>
        </a:xfrm>
        <a:prstGeom prst="roundRect">
          <a:avLst>
            <a:gd name="adj" fmla="val 16670"/>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ar-JO" sz="2100" kern="1200" dirty="0"/>
            <a:t>آلية وأساليب صنع السياسات التعليمية</a:t>
          </a:r>
          <a:endParaRPr lang="en-US" sz="2100" kern="1200" dirty="0"/>
        </a:p>
      </dsp:txBody>
      <dsp:txXfrm>
        <a:off x="3594034" y="1948372"/>
        <a:ext cx="2676697" cy="757457"/>
      </dsp:txXfrm>
    </dsp:sp>
    <dsp:sp modelId="{303E93EF-7DB7-45FF-ADED-CCEC1EBA0E89}">
      <dsp:nvSpPr>
        <dsp:cNvPr id="0" name=""/>
        <dsp:cNvSpPr/>
      </dsp:nvSpPr>
      <dsp:spPr>
        <a:xfrm>
          <a:off x="5532001" y="1987445"/>
          <a:ext cx="872211" cy="6784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ctr" anchorCtr="0">
          <a:noAutofit/>
        </a:bodyPr>
        <a:lstStyle/>
        <a:p>
          <a:pPr marL="171450" lvl="1" indent="-171450" algn="l" defTabSz="711200">
            <a:lnSpc>
              <a:spcPct val="90000"/>
            </a:lnSpc>
            <a:spcBef>
              <a:spcPct val="0"/>
            </a:spcBef>
            <a:spcAft>
              <a:spcPct val="15000"/>
            </a:spcAft>
            <a:buChar char="•"/>
          </a:pPr>
          <a:endParaRPr lang="en-US" sz="1600" kern="1200"/>
        </a:p>
      </dsp:txBody>
      <dsp:txXfrm>
        <a:off x="5532001" y="1987445"/>
        <a:ext cx="872211" cy="678462"/>
      </dsp:txXfrm>
    </dsp:sp>
    <dsp:sp modelId="{02C19E7B-BE5D-4AA8-8278-86AA5E8CC6E3}">
      <dsp:nvSpPr>
        <dsp:cNvPr id="0" name=""/>
        <dsp:cNvSpPr/>
      </dsp:nvSpPr>
      <dsp:spPr>
        <a:xfrm>
          <a:off x="4908650" y="2850341"/>
          <a:ext cx="3738276" cy="839427"/>
        </a:xfrm>
        <a:prstGeom prst="roundRect">
          <a:avLst>
            <a:gd name="adj" fmla="val 16670"/>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ar-JO" sz="2100" kern="1200" dirty="0"/>
            <a:t>شروط الإعداد الجيد للسياسات التعليمية</a:t>
          </a:r>
          <a:endParaRPr lang="en-US" sz="2100" kern="1200" dirty="0"/>
        </a:p>
      </dsp:txBody>
      <dsp:txXfrm>
        <a:off x="4949635" y="2891326"/>
        <a:ext cx="3656306" cy="757457"/>
      </dsp:txXfrm>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79275" units="1/cm"/>
          <inkml:channelProperty channel="T" name="resolution" value="1" units="1/dev"/>
        </inkml:channelProperties>
      </inkml:inkSource>
      <inkml:timestamp xml:id="ts0" timeString="2023-10-17T18:58:56.760"/>
    </inkml:context>
    <inkml:brush xml:id="br0">
      <inkml:brushProperty name="width" value="0.05292" units="cm"/>
      <inkml:brushProperty name="height" value="0.05292" units="cm"/>
      <inkml:brushProperty name="color" value="#FFC000"/>
    </inkml:brush>
  </inkml:definitions>
  <inkml:trace contextRef="#ctx0" brushRef="#br0">14743 14427 0,'0'-35'100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9681474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7654416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35769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1528893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4186169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4.png"/><Relationship Id="rId7" Type="http://schemas.openxmlformats.org/officeDocument/2006/relationships/diagramLayout" Target="../diagrams/layout1.xml"/><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diagramData" Target="../diagrams/data1.xml"/><Relationship Id="rId5" Type="http://schemas.openxmlformats.org/officeDocument/2006/relationships/image" Target="../media/image6.svg"/><Relationship Id="rId10" Type="http://schemas.microsoft.com/office/2007/relationships/diagramDrawing" Target="../diagrams/drawing1.xml"/><Relationship Id="rId4" Type="http://schemas.openxmlformats.org/officeDocument/2006/relationships/image" Target="../media/image5.png"/><Relationship Id="rId9" Type="http://schemas.openxmlformats.org/officeDocument/2006/relationships/diagramColors" Target="../diagrams/colors1.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7.png"/><Relationship Id="rId1" Type="http://schemas.openxmlformats.org/officeDocument/2006/relationships/slideLayout" Target="../slideLayouts/slideLayout14.xml"/><Relationship Id="rId9"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4.xml"/><Relationship Id="rId1" Type="http://schemas.openxmlformats.org/officeDocument/2006/relationships/themeOverride" Target="../theme/themeOverride1.xml"/><Relationship Id="rId5" Type="http://schemas.openxmlformats.org/officeDocument/2006/relationships/image" Target="../media/image11.jp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14.xml"/><Relationship Id="rId1" Type="http://schemas.openxmlformats.org/officeDocument/2006/relationships/tags" Target="../tags/tag1.xml"/></Relationships>
</file>

<file path=ppt/slides/_rels/slide36.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image" Target="../media/image4.png"/><Relationship Id="rId7" Type="http://schemas.openxmlformats.org/officeDocument/2006/relationships/diagramLayout" Target="../diagrams/layout3.xml"/><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diagramData" Target="../diagrams/data3.xml"/><Relationship Id="rId5" Type="http://schemas.openxmlformats.org/officeDocument/2006/relationships/image" Target="../media/image6.svg"/><Relationship Id="rId10" Type="http://schemas.microsoft.com/office/2007/relationships/diagramDrawing" Target="../diagrams/drawing3.xml"/><Relationship Id="rId4" Type="http://schemas.openxmlformats.org/officeDocument/2006/relationships/image" Target="../media/image5.png"/><Relationship Id="rId9" Type="http://schemas.openxmlformats.org/officeDocument/2006/relationships/diagramColors" Target="../diagrams/colors3.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8" Type="http://schemas.openxmlformats.org/officeDocument/2006/relationships/image" Target="../media/image24.jpg"/><Relationship Id="rId3" Type="http://schemas.openxmlformats.org/officeDocument/2006/relationships/image" Target="../media/image20.pn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5.xml"/><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 Id="rId9" Type="http://schemas.openxmlformats.org/officeDocument/2006/relationships/image" Target="../media/image25.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1"/>
            <a:ext cx="12311979" cy="6813960"/>
          </a:xfrm>
          <a:prstGeom prst="rect">
            <a:avLst/>
          </a:prstGeom>
        </p:spPr>
      </p:pic>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0496" y="42929"/>
            <a:ext cx="2876694" cy="1357799"/>
          </a:xfrm>
          <a:prstGeom prst="rect">
            <a:avLst/>
          </a:prstGeom>
        </p:spPr>
      </p:pic>
      <p:sp>
        <p:nvSpPr>
          <p:cNvPr id="6" name="Rectangle 2">
            <a:extLst>
              <a:ext uri="{FF2B5EF4-FFF2-40B4-BE49-F238E27FC236}">
                <a16:creationId xmlns:a16="http://schemas.microsoft.com/office/drawing/2014/main" id="{170B0AE5-3D73-3A76-D5EE-EE50E6D4F8BF}"/>
              </a:ext>
            </a:extLst>
          </p:cNvPr>
          <p:cNvSpPr>
            <a:spLocks noChangeArrowheads="1"/>
          </p:cNvSpPr>
          <p:nvPr/>
        </p:nvSpPr>
        <p:spPr bwMode="auto">
          <a:xfrm>
            <a:off x="1451152" y="5509551"/>
            <a:ext cx="2820003" cy="334077"/>
          </a:xfrm>
          <a:prstGeom prst="rect">
            <a:avLst/>
          </a:prstGeom>
          <a:solidFill>
            <a:schemeClr val="tx1"/>
          </a:solidFill>
          <a:ln>
            <a:noFill/>
          </a:ln>
          <a:effectLst/>
        </p:spPr>
        <p:txBody>
          <a:bodyPr vert="horz" wrap="squar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chemeClr val="tx1"/>
                </a:solidFill>
                <a:effectLst/>
                <a:latin typeface="Aldhabi" panose="01000000000000000000" pitchFamily="2" charset="-78"/>
                <a:cs typeface="Aldhabi" panose="01000000000000000000" pitchFamily="2" charset="-78"/>
              </a:rPr>
              <a:t> </a:t>
            </a:r>
            <a:endParaRPr kumimoji="0" lang="en-US" altLang="en-US" sz="4000" b="0" i="0" u="none" strike="noStrike" cap="none" normalizeH="0" baseline="0" dirty="0">
              <a:ln>
                <a:noFill/>
              </a:ln>
              <a:solidFill>
                <a:schemeClr val="tx1"/>
              </a:solidFill>
              <a:effectLst/>
              <a:latin typeface="Aldhabi" panose="01000000000000000000" pitchFamily="2" charset="-78"/>
              <a:cs typeface="Aldhabi" panose="01000000000000000000" pitchFamily="2" charset="-78"/>
            </a:endParaRPr>
          </a:p>
        </p:txBody>
      </p:sp>
      <p:sp>
        <p:nvSpPr>
          <p:cNvPr id="15" name="TextBox 14">
            <a:extLst>
              <a:ext uri="{FF2B5EF4-FFF2-40B4-BE49-F238E27FC236}">
                <a16:creationId xmlns:a16="http://schemas.microsoft.com/office/drawing/2014/main" id="{B2B8C103-FDEB-C05A-770C-AC446132E109}"/>
              </a:ext>
            </a:extLst>
          </p:cNvPr>
          <p:cNvSpPr txBox="1"/>
          <p:nvPr/>
        </p:nvSpPr>
        <p:spPr>
          <a:xfrm>
            <a:off x="2895220" y="2865897"/>
            <a:ext cx="1671569" cy="1754326"/>
          </a:xfrm>
          <a:prstGeom prst="rect">
            <a:avLst/>
          </a:prstGeom>
          <a:solidFill>
            <a:schemeClr val="tx1"/>
          </a:solidFill>
        </p:spPr>
        <p:txBody>
          <a:bodyPr wrap="square" rtlCol="0">
            <a:spAutoFit/>
          </a:bodyPr>
          <a:lstStyle/>
          <a:p>
            <a:pPr algn="ctr"/>
            <a:r>
              <a:rPr lang="en-US" sz="1800" b="1" dirty="0">
                <a:latin typeface="Times New Roman" panose="02020603050405020304" pitchFamily="18" charset="0"/>
                <a:cs typeface="Times New Roman" panose="02020603050405020304" pitchFamily="18" charset="0"/>
              </a:rPr>
              <a:t>Prepared by Dr.</a:t>
            </a:r>
            <a:endParaRPr lang="ar-JO" sz="1800" b="1" dirty="0">
              <a:latin typeface="Times New Roman" panose="02020603050405020304" pitchFamily="18" charset="0"/>
              <a:cs typeface="Times New Roman" panose="02020603050405020304" pitchFamily="18" charset="0"/>
            </a:endParaRPr>
          </a:p>
          <a:p>
            <a:pPr algn="ct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Eman</a:t>
            </a:r>
            <a:r>
              <a:rPr lang="en-US" sz="1800" b="1" dirty="0">
                <a:latin typeface="Times New Roman" panose="02020603050405020304" pitchFamily="18" charset="0"/>
                <a:cs typeface="Times New Roman" panose="02020603050405020304" pitchFamily="18" charset="0"/>
              </a:rPr>
              <a:t> almasri</a:t>
            </a:r>
            <a:endParaRPr lang="ar-JO" sz="1800" b="1" dirty="0">
              <a:latin typeface="Times New Roman" panose="02020603050405020304" pitchFamily="18" charset="0"/>
              <a:cs typeface="Times New Roman" panose="02020603050405020304" pitchFamily="18" charset="0"/>
            </a:endParaRPr>
          </a:p>
          <a:p>
            <a:pPr algn="ctr"/>
            <a:endParaRPr lang="ar-JO" b="1" dirty="0">
              <a:latin typeface="Times New Roman" panose="02020603050405020304" pitchFamily="18" charset="0"/>
              <a:cs typeface="Times New Roman" panose="02020603050405020304" pitchFamily="18" charset="0"/>
            </a:endParaRPr>
          </a:p>
          <a:p>
            <a:pPr algn="ctr"/>
            <a:r>
              <a:rPr lang="en-US" altLang="en-US" sz="1800" b="1" dirty="0">
                <a:latin typeface="Times New Roman" panose="02020603050405020304" pitchFamily="18" charset="0"/>
                <a:cs typeface="Times New Roman" panose="02020603050405020304" pitchFamily="18" charset="0"/>
              </a:rPr>
              <a:t>Education policy</a:t>
            </a:r>
            <a:endParaRPr lang="ar-JO" altLang="en-US" sz="1800" b="1"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9204F8AC-6C56-D7A4-297A-16E680E5B83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68266" y="1249702"/>
            <a:ext cx="5000576" cy="3694734"/>
          </a:xfrm>
          <a:prstGeom prst="rect">
            <a:avLst/>
          </a:prstGeom>
          <a:scene3d>
            <a:camera prst="isometricLeftDown"/>
            <a:lightRig rig="threePt" dir="t"/>
          </a:scene3d>
        </p:spPr>
      </p:pic>
      <p:sp>
        <p:nvSpPr>
          <p:cNvPr id="8" name="Rectangle 7">
            <a:extLst>
              <a:ext uri="{FF2B5EF4-FFF2-40B4-BE49-F238E27FC236}">
                <a16:creationId xmlns:a16="http://schemas.microsoft.com/office/drawing/2014/main" id="{B4873107-B751-AD00-3B68-95F568B7AB11}"/>
              </a:ext>
            </a:extLst>
          </p:cNvPr>
          <p:cNvSpPr/>
          <p:nvPr/>
        </p:nvSpPr>
        <p:spPr>
          <a:xfrm>
            <a:off x="2286000" y="2290056"/>
            <a:ext cx="4830109" cy="3484661"/>
          </a:xfrm>
          <a:prstGeom prst="rect">
            <a:avLst/>
          </a:prstGeom>
          <a:solidFill>
            <a:schemeClr val="bg1"/>
          </a:solidFill>
          <a:scene3d>
            <a:camera prst="isometricLeftDown"/>
            <a:lightRig rig="threePt" dir="t"/>
          </a:scene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en-US" sz="2800" b="1" dirty="0">
                <a:solidFill>
                  <a:schemeClr val="tx1"/>
                </a:solidFill>
                <a:latin typeface="Times New Roman" panose="02020603050405020304" pitchFamily="18" charset="0"/>
                <a:cs typeface="Times New Roman" panose="02020603050405020304" pitchFamily="18" charset="0"/>
              </a:rPr>
              <a:t>Education policy</a:t>
            </a:r>
            <a:endParaRPr lang="ar-JO" alt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dirty="0">
                <a:solidFill>
                  <a:srgbClr val="00B0F0"/>
                </a:solidFill>
                <a:latin typeface="Times New Roman" panose="02020603050405020304" pitchFamily="18" charset="0"/>
                <a:cs typeface="Times New Roman" panose="02020603050405020304" pitchFamily="18" charset="0"/>
              </a:rPr>
              <a:t>Prepared by</a:t>
            </a:r>
            <a:r>
              <a:rPr lang="en-US" sz="2800" b="1" dirty="0">
                <a:latin typeface="Times New Roman" panose="02020603050405020304" pitchFamily="18" charset="0"/>
                <a:cs typeface="Times New Roman" panose="02020603050405020304" pitchFamily="18" charset="0"/>
              </a:rPr>
              <a:t>.</a:t>
            </a:r>
            <a:r>
              <a:rPr lang="en-US" sz="2800" b="1" dirty="0">
                <a:solidFill>
                  <a:schemeClr val="tx1"/>
                </a:solidFill>
                <a:latin typeface="Times New Roman" panose="02020603050405020304" pitchFamily="18" charset="0"/>
                <a:cs typeface="Times New Roman" panose="02020603050405020304" pitchFamily="18" charset="0"/>
              </a:rPr>
              <a:t> </a:t>
            </a:r>
            <a:endParaRPr lang="ar-JO" sz="2800" b="1" dirty="0">
              <a:solidFill>
                <a:schemeClr val="tx1"/>
              </a:solidFill>
              <a:latin typeface="Times New Roman" panose="02020603050405020304" pitchFamily="18" charset="0"/>
              <a:cs typeface="Times New Roman" panose="02020603050405020304" pitchFamily="18" charset="0"/>
            </a:endParaRPr>
          </a:p>
          <a:p>
            <a:pPr algn="ctr"/>
            <a:endParaRPr lang="ar-JO" alt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b="1" dirty="0">
                <a:solidFill>
                  <a:schemeClr val="tx1"/>
                </a:solidFill>
                <a:latin typeface="Times New Roman" panose="02020603050405020304" pitchFamily="18" charset="0"/>
                <a:cs typeface="Times New Roman" panose="02020603050405020304" pitchFamily="18" charset="0"/>
              </a:rPr>
              <a:t>Dr. </a:t>
            </a:r>
            <a:r>
              <a:rPr lang="en-US" sz="2800" b="1" dirty="0" err="1">
                <a:solidFill>
                  <a:schemeClr val="tx1"/>
                </a:solidFill>
                <a:latin typeface="Times New Roman" panose="02020603050405020304" pitchFamily="18" charset="0"/>
                <a:cs typeface="Times New Roman" panose="02020603050405020304" pitchFamily="18" charset="0"/>
              </a:rPr>
              <a:t>Eman</a:t>
            </a:r>
            <a:r>
              <a:rPr lang="en-US" sz="2800" b="1" dirty="0">
                <a:solidFill>
                  <a:schemeClr val="tx1"/>
                </a:solidFill>
                <a:latin typeface="Times New Roman" panose="02020603050405020304" pitchFamily="18" charset="0"/>
                <a:cs typeface="Times New Roman" panose="02020603050405020304" pitchFamily="18" charset="0"/>
              </a:rPr>
              <a:t> almasri</a:t>
            </a:r>
            <a:endParaRPr lang="ar-JO" sz="28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1600" advTm="30138">
        <p14:prism isInverted="1"/>
      </p:transition>
    </mc:Choice>
    <mc:Fallback xmlns="">
      <p:transition spd="slow" advTm="30138">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9000"/>
            <a:lum/>
          </a:blip>
          <a:srcRect/>
          <a:stretch>
            <a:fillRect t="-39000" b="-39000"/>
          </a:stretch>
        </a:blipFill>
        <a:effectLst/>
      </p:bgPr>
    </p:bg>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09666" y="877938"/>
            <a:ext cx="11030427" cy="519307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069753" y="916026"/>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5" name="Graphic 14">
            <a:extLst>
              <a:ext uri="{FF2B5EF4-FFF2-40B4-BE49-F238E27FC236}">
                <a16:creationId xmlns:a16="http://schemas.microsoft.com/office/drawing/2014/main" id="{A91D58E4-9D96-8745-BD22-FAED22839841}"/>
              </a:ext>
            </a:extLst>
          </p:cNvPr>
          <p:cNvPicPr>
            <a:picLocks noChangeAspect="1"/>
          </p:cNvPicPr>
          <p:nvPr/>
        </p:nvPicPr>
        <p:blipFill>
          <a:blip r:embed="rId5" cstate="print">
            <a:extLst>
              <a:ext uri="{96DAC541-7B7A-43D3-8B79-37D633B846F1}">
                <asvg:svgBlip xmlns:asvg="http://schemas.microsoft.com/office/drawing/2016/SVG/main" r:embed="rId6"/>
              </a:ext>
            </a:extLst>
          </a:blip>
          <a:stretch>
            <a:fillRect/>
          </a:stretch>
        </p:blipFill>
        <p:spPr>
          <a:xfrm>
            <a:off x="954778" y="1063235"/>
            <a:ext cx="2167470" cy="591661"/>
          </a:xfrm>
          <a:prstGeom prst="rect">
            <a:avLst/>
          </a:prstGeom>
        </p:spPr>
      </p:pic>
      <p:sp>
        <p:nvSpPr>
          <p:cNvPr id="4" name="TextBox 3">
            <a:extLst>
              <a:ext uri="{FF2B5EF4-FFF2-40B4-BE49-F238E27FC236}">
                <a16:creationId xmlns:a16="http://schemas.microsoft.com/office/drawing/2014/main" id="{681F3599-CF3D-C008-1704-81BCC2073AD1}"/>
              </a:ext>
            </a:extLst>
          </p:cNvPr>
          <p:cNvSpPr txBox="1"/>
          <p:nvPr/>
        </p:nvSpPr>
        <p:spPr>
          <a:xfrm>
            <a:off x="2979172" y="2175954"/>
            <a:ext cx="5840361" cy="1200329"/>
          </a:xfrm>
          <a:prstGeom prst="rect">
            <a:avLst/>
          </a:prstGeom>
          <a:noFill/>
        </p:spPr>
        <p:txBody>
          <a:bodyPr wrap="square" rtlCol="0">
            <a:spAutoFit/>
          </a:bodyPr>
          <a:lstStyle/>
          <a:p>
            <a:pPr algn="ctr"/>
            <a:r>
              <a:rPr lang="ar-SA" sz="2800" b="1" dirty="0">
                <a:solidFill>
                  <a:srgbClr val="00B0F0"/>
                </a:solidFill>
                <a:effectLst/>
                <a:latin typeface="Arial" panose="020B0604020202020204" pitchFamily="34" charset="0"/>
                <a:ea typeface="Times New Roman" panose="02020603050405020304" pitchFamily="18" charset="0"/>
                <a:cs typeface="Times New Roman" panose="02020603050405020304" pitchFamily="18" charset="0"/>
              </a:rPr>
              <a:t>كلية العلوم الإنسانية</a:t>
            </a:r>
            <a:r>
              <a:rPr lang="ar-JO" sz="2800" b="1" dirty="0">
                <a:solidFill>
                  <a:srgbClr val="00B0F0"/>
                </a:solidFill>
                <a:effectLst/>
                <a:latin typeface="Arial" panose="020B0604020202020204" pitchFamily="34" charset="0"/>
                <a:ea typeface="Times New Roman" panose="02020603050405020304" pitchFamily="18" charset="0"/>
                <a:cs typeface="Times New Roman" panose="02020603050405020304" pitchFamily="18" charset="0"/>
              </a:rPr>
              <a:t>/ ماجستير القيادة التربوية</a:t>
            </a:r>
            <a:endParaRPr lang="ar-JO" sz="6000" b="1" dirty="0">
              <a:solidFill>
                <a:srgbClr val="00B0F0"/>
              </a:solidFill>
              <a:latin typeface="Times New Roman" panose="02020603050405020304" pitchFamily="18" charset="0"/>
              <a:cs typeface="Times New Roman" panose="02020603050405020304" pitchFamily="18" charset="0"/>
            </a:endParaRPr>
          </a:p>
          <a:p>
            <a:pPr algn="ctr"/>
            <a:r>
              <a:rPr lang="ar-JO" sz="4400" b="1" dirty="0">
                <a:solidFill>
                  <a:srgbClr val="00B0F0"/>
                </a:solidFill>
                <a:latin typeface="Times New Roman" panose="02020603050405020304" pitchFamily="18" charset="0"/>
                <a:cs typeface="Times New Roman" panose="02020603050405020304" pitchFamily="18" charset="0"/>
              </a:rPr>
              <a:t>سياسات التعليم</a:t>
            </a:r>
            <a:endParaRPr lang="ar-JO" altLang="en-US" sz="44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674C709-2620-1853-E39C-0725F346EB51}"/>
              </a:ext>
            </a:extLst>
          </p:cNvPr>
          <p:cNvSpPr txBox="1"/>
          <p:nvPr/>
        </p:nvSpPr>
        <p:spPr>
          <a:xfrm>
            <a:off x="4006273" y="3897341"/>
            <a:ext cx="3786161" cy="523220"/>
          </a:xfrm>
          <a:prstGeom prst="rect">
            <a:avLst/>
          </a:prstGeom>
          <a:noFill/>
        </p:spPr>
        <p:txBody>
          <a:bodyPr wrap="square" rtlCol="0">
            <a:spAutoFit/>
          </a:bodyPr>
          <a:lstStyle/>
          <a:p>
            <a:pPr algn="ctr"/>
            <a:r>
              <a:rPr lang="ar-JO" sz="2800" b="1" dirty="0">
                <a:solidFill>
                  <a:srgbClr val="00B0F0"/>
                </a:solidFill>
                <a:latin typeface="Times New Roman" panose="02020603050405020304" pitchFamily="18" charset="0"/>
                <a:cs typeface="Times New Roman" panose="02020603050405020304" pitchFamily="18" charset="0"/>
              </a:rPr>
              <a:t>إعداد الدكتورة: إيمان المصري</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3801460"/>
      </p:ext>
    </p:extLst>
  </p:cSld>
  <p:clrMapOvr>
    <a:masterClrMapping/>
  </p:clrMapOvr>
  <mc:AlternateContent xmlns:mc="http://schemas.openxmlformats.org/markup-compatibility/2006" xmlns:p14="http://schemas.microsoft.com/office/powerpoint/2010/main">
    <mc:Choice Requires="p14">
      <p:transition spd="slow" p14:dur="1600" advTm="31107">
        <p14:prism isInverted="1"/>
      </p:transition>
    </mc:Choice>
    <mc:Fallback xmlns="">
      <p:transition spd="slow" advTm="31107">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311174" y="465512"/>
            <a:ext cx="11613242"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3572168" y="992752"/>
            <a:ext cx="4794902" cy="769441"/>
          </a:xfrm>
          <a:prstGeom prst="rect">
            <a:avLst/>
          </a:prstGeom>
          <a:noFill/>
        </p:spPr>
        <p:txBody>
          <a:bodyPr wrap="none" rtlCol="0">
            <a:spAutoFit/>
          </a:bodyPr>
          <a:lstStyle/>
          <a:p>
            <a:r>
              <a:rPr lang="ar-JO" sz="4400" b="1" dirty="0">
                <a:solidFill>
                  <a:srgbClr val="00B0F0"/>
                </a:solidFill>
                <a:latin typeface="Times New Roman" panose="02020603050405020304" pitchFamily="18" charset="0"/>
                <a:cs typeface="Times New Roman" panose="02020603050405020304" pitchFamily="18" charset="0"/>
              </a:rPr>
              <a:t>نتاجات المحاضرة السابقة</a:t>
            </a:r>
            <a:endParaRPr lang="ar-JO" altLang="en-US" sz="4400" b="1" dirty="0">
              <a:solidFill>
                <a:srgbClr val="00B0F0"/>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5" name="Graphic 14">
            <a:extLst>
              <a:ext uri="{FF2B5EF4-FFF2-40B4-BE49-F238E27FC236}">
                <a16:creationId xmlns:a16="http://schemas.microsoft.com/office/drawing/2014/main" id="{A91D58E4-9D96-8745-BD22-FAED22839841}"/>
              </a:ext>
            </a:extLst>
          </p:cNvPr>
          <p:cNvPicPr>
            <a:picLocks noChangeAspect="1"/>
          </p:cNvPicPr>
          <p:nvPr/>
        </p:nvPicPr>
        <p:blipFill>
          <a:blip r:embed="rId4" cstate="print">
            <a:extLst>
              <a:ext uri="{96DAC541-7B7A-43D3-8B79-37D633B846F1}">
                <asvg:svgBlip xmlns:asvg="http://schemas.microsoft.com/office/drawing/2016/SVG/main" r:embed="rId5"/>
              </a:ext>
            </a:extLst>
          </a:blip>
          <a:stretch>
            <a:fillRect/>
          </a:stretch>
        </p:blipFill>
        <p:spPr>
          <a:xfrm>
            <a:off x="687309" y="587302"/>
            <a:ext cx="2167470" cy="591661"/>
          </a:xfrm>
          <a:prstGeom prst="rect">
            <a:avLst/>
          </a:prstGeom>
        </p:spPr>
      </p:pic>
      <p:graphicFrame>
        <p:nvGraphicFramePr>
          <p:cNvPr id="5" name="Diagram 4">
            <a:extLst>
              <a:ext uri="{FF2B5EF4-FFF2-40B4-BE49-F238E27FC236}">
                <a16:creationId xmlns:a16="http://schemas.microsoft.com/office/drawing/2014/main" id="{CA105EE7-C0ED-FC6F-9B58-095ED54354E0}"/>
              </a:ext>
            </a:extLst>
          </p:cNvPr>
          <p:cNvGraphicFramePr/>
          <p:nvPr>
            <p:extLst>
              <p:ext uri="{D42A27DB-BD31-4B8C-83A1-F6EECF244321}">
                <p14:modId xmlns:p14="http://schemas.microsoft.com/office/powerpoint/2010/main" val="3742783177"/>
              </p:ext>
            </p:extLst>
          </p:nvPr>
        </p:nvGraphicFramePr>
        <p:xfrm>
          <a:off x="2032000" y="1883982"/>
          <a:ext cx="8128000" cy="349962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3603074477"/>
      </p:ext>
    </p:extLst>
  </p:cSld>
  <p:clrMapOvr>
    <a:masterClrMapping/>
  </p:clrMapOvr>
  <mc:AlternateContent xmlns:mc="http://schemas.openxmlformats.org/markup-compatibility/2006" xmlns:p14="http://schemas.microsoft.com/office/powerpoint/2010/main">
    <mc:Choice Requires="p14">
      <p:transition spd="slow" p14:dur="1600" advTm="134034">
        <p14:prism isInverted="1"/>
      </p:transition>
    </mc:Choice>
    <mc:Fallback xmlns="">
      <p:transition spd="slow" advTm="134034">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444240" y="1395080"/>
            <a:ext cx="6370320" cy="584775"/>
          </a:xfrm>
          <a:prstGeom prst="rect">
            <a:avLst/>
          </a:prstGeom>
          <a:noFill/>
        </p:spPr>
        <p:txBody>
          <a:bodyPr wrap="square" rtlCol="0">
            <a:spAutoFit/>
          </a:bodyPr>
          <a:lstStyle/>
          <a:p>
            <a:r>
              <a:rPr lang="ar-JO" sz="3200" dirty="0">
                <a:latin typeface="Arabic Typesetting" panose="03020402040406030203" pitchFamily="66" charset="-78"/>
                <a:cs typeface="+mj-cs"/>
              </a:rPr>
              <a:t>محتوى المادة الدراسية والجدول الزّمني</a:t>
            </a:r>
            <a:endParaRPr lang="en-US" sz="3200" dirty="0">
              <a:cs typeface="+mj-cs"/>
            </a:endParaRPr>
          </a:p>
        </p:txBody>
      </p:sp>
      <p:graphicFrame>
        <p:nvGraphicFramePr>
          <p:cNvPr id="2" name="Table 1">
            <a:extLst>
              <a:ext uri="{FF2B5EF4-FFF2-40B4-BE49-F238E27FC236}">
                <a16:creationId xmlns:a16="http://schemas.microsoft.com/office/drawing/2014/main" id="{D7CD67A0-6325-A101-6C83-40F4DBC49CD7}"/>
              </a:ext>
            </a:extLst>
          </p:cNvPr>
          <p:cNvGraphicFramePr>
            <a:graphicFrameLocks noGrp="1"/>
          </p:cNvGraphicFramePr>
          <p:nvPr>
            <p:extLst>
              <p:ext uri="{D42A27DB-BD31-4B8C-83A1-F6EECF244321}">
                <p14:modId xmlns:p14="http://schemas.microsoft.com/office/powerpoint/2010/main" val="2106924839"/>
              </p:ext>
            </p:extLst>
          </p:nvPr>
        </p:nvGraphicFramePr>
        <p:xfrm>
          <a:off x="2176847" y="2158764"/>
          <a:ext cx="7785920" cy="3837394"/>
        </p:xfrm>
        <a:graphic>
          <a:graphicData uri="http://schemas.openxmlformats.org/drawingml/2006/table">
            <a:tbl>
              <a:tblPr rtl="1" firstRow="1" firstCol="1" bandRow="1">
                <a:tableStyleId>{5C22544A-7EE6-4342-B048-85BDC9FD1C3A}</a:tableStyleId>
              </a:tblPr>
              <a:tblGrid>
                <a:gridCol w="750941">
                  <a:extLst>
                    <a:ext uri="{9D8B030D-6E8A-4147-A177-3AD203B41FA5}">
                      <a16:colId xmlns:a16="http://schemas.microsoft.com/office/drawing/2014/main" val="1807025547"/>
                    </a:ext>
                  </a:extLst>
                </a:gridCol>
                <a:gridCol w="4896464">
                  <a:extLst>
                    <a:ext uri="{9D8B030D-6E8A-4147-A177-3AD203B41FA5}">
                      <a16:colId xmlns:a16="http://schemas.microsoft.com/office/drawing/2014/main" val="1615406851"/>
                    </a:ext>
                  </a:extLst>
                </a:gridCol>
                <a:gridCol w="988142">
                  <a:extLst>
                    <a:ext uri="{9D8B030D-6E8A-4147-A177-3AD203B41FA5}">
                      <a16:colId xmlns:a16="http://schemas.microsoft.com/office/drawing/2014/main" val="3921856315"/>
                    </a:ext>
                  </a:extLst>
                </a:gridCol>
                <a:gridCol w="1150373">
                  <a:extLst>
                    <a:ext uri="{9D8B030D-6E8A-4147-A177-3AD203B41FA5}">
                      <a16:colId xmlns:a16="http://schemas.microsoft.com/office/drawing/2014/main" val="123633427"/>
                    </a:ext>
                  </a:extLst>
                </a:gridCol>
              </a:tblGrid>
              <a:tr h="282339">
                <a:tc>
                  <a:txBody>
                    <a:bodyPr/>
                    <a:lstStyle/>
                    <a:p>
                      <a:pPr marL="0" marR="0" algn="ctr" rtl="1">
                        <a:lnSpc>
                          <a:spcPct val="115000"/>
                        </a:lnSpc>
                        <a:spcBef>
                          <a:spcPts val="0"/>
                        </a:spcBef>
                        <a:spcAft>
                          <a:spcPts val="0"/>
                        </a:spcAft>
                      </a:pPr>
                      <a:r>
                        <a:rPr lang="ar-SA" sz="1400">
                          <a:effectLst/>
                        </a:rPr>
                        <a:t>المحاضرة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الموضوع</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التاريخ</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ملاحظات</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66409209"/>
                  </a:ext>
                </a:extLst>
              </a:tr>
              <a:tr h="288729">
                <a:tc>
                  <a:txBody>
                    <a:bodyPr/>
                    <a:lstStyle/>
                    <a:p>
                      <a:pPr marL="342900" marR="0" lvl="0" indent="-342900" algn="just" rtl="1">
                        <a:lnSpc>
                          <a:spcPct val="115000"/>
                        </a:lnSpc>
                        <a:spcBef>
                          <a:spcPts val="0"/>
                        </a:spcBef>
                        <a:spcAft>
                          <a:spcPts val="0"/>
                        </a:spcAft>
                        <a:buFont typeface="+mj-lt"/>
                        <a:buAutoNum type="arabicPeriod"/>
                      </a:pPr>
                      <a:r>
                        <a:rPr lang="ar-JO" sz="1400">
                          <a:effectLst/>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مفهوم السياسات التعليمية  </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r>
                        <a:rPr lang="ar-EG" sz="1800" b="1" kern="1200" dirty="0">
                          <a:solidFill>
                            <a:schemeClr val="dk1"/>
                          </a:solidFill>
                          <a:effectLst/>
                          <a:latin typeface="+mn-lt"/>
                          <a:ea typeface="+mn-ea"/>
                          <a:cs typeface="+mn-cs"/>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288729">
                <a:tc>
                  <a:txBody>
                    <a:bodyPr/>
                    <a:lstStyle/>
                    <a:p>
                      <a:pPr marL="0" marR="0" lvl="0" indent="0" algn="r" rtl="1">
                        <a:lnSpc>
                          <a:spcPct val="115000"/>
                        </a:lnSpc>
                        <a:spcBef>
                          <a:spcPts val="0"/>
                        </a:spcBef>
                        <a:spcAft>
                          <a:spcPts val="800"/>
                        </a:spcAft>
                        <a:buFont typeface="+mj-lt"/>
                        <a:buNone/>
                      </a:pPr>
                      <a:r>
                        <a:rPr lang="ar-JO" sz="1400" dirty="0">
                          <a:effectLst/>
                        </a:rPr>
                        <a:t>2 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خصائص السياسات التعليمية وأنواعها</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mn-cs"/>
                        </a:rPr>
                        <a:t> </a:t>
                      </a:r>
                      <a:r>
                        <a:rPr lang="ar-EG" sz="18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590955">
                <a:tc>
                  <a:txBody>
                    <a:bodyPr/>
                    <a:lstStyle/>
                    <a:p>
                      <a:pPr marL="0" marR="0" lvl="0" indent="0" algn="r" rtl="1">
                        <a:lnSpc>
                          <a:spcPct val="115000"/>
                        </a:lnSpc>
                        <a:spcBef>
                          <a:spcPts val="0"/>
                        </a:spcBef>
                        <a:spcAft>
                          <a:spcPts val="800"/>
                        </a:spcAft>
                        <a:buFont typeface="+mj-lt"/>
                        <a:buNone/>
                      </a:pPr>
                      <a:r>
                        <a:rPr lang="ar-JO" sz="1400" dirty="0">
                          <a:effectLst/>
                        </a:rPr>
                        <a:t>3 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التطورات التاريخية والحديثة والمنهجية للسياسات التعليمية</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mn-lt"/>
                          <a:ea typeface="+mn-ea"/>
                          <a:cs typeface="+mn-cs"/>
                        </a:rPr>
                        <a:t> </a:t>
                      </a:r>
                      <a:r>
                        <a:rPr lang="ar-EG" sz="1800" b="1" kern="1200" dirty="0">
                          <a:solidFill>
                            <a:schemeClr val="dk1"/>
                          </a:solidFill>
                          <a:effectLst/>
                          <a:latin typeface="+mn-lt"/>
                          <a:ea typeface="+mn-ea"/>
                          <a:cs typeface="+mn-cs"/>
                        </a:rPr>
                        <a:t>√</a:t>
                      </a:r>
                      <a:r>
                        <a:rPr lang="ar-EG" sz="14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288729">
                <a:tc>
                  <a:txBody>
                    <a:bodyPr/>
                    <a:lstStyle/>
                    <a:p>
                      <a:pPr marL="0" marR="0" lvl="0" indent="0" algn="r" rtl="1">
                        <a:lnSpc>
                          <a:spcPct val="115000"/>
                        </a:lnSpc>
                        <a:spcBef>
                          <a:spcPts val="0"/>
                        </a:spcBef>
                        <a:spcAft>
                          <a:spcPts val="800"/>
                        </a:spcAft>
                        <a:buFont typeface="+mj-lt"/>
                        <a:buNone/>
                      </a:pPr>
                      <a:r>
                        <a:rPr lang="ar-JO" sz="1400" dirty="0">
                          <a:effectLst/>
                        </a:rPr>
                        <a:t>4 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نظريات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1800" b="1" kern="1200" dirty="0">
                          <a:solidFill>
                            <a:schemeClr val="dk1"/>
                          </a:solidFill>
                          <a:effectLst/>
                          <a:latin typeface="+mn-lt"/>
                          <a:ea typeface="+mn-ea"/>
                          <a:cs typeface="+mn-cs"/>
                        </a:rPr>
                        <a:t>√ </a:t>
                      </a:r>
                      <a:endParaRPr lang="en-US" sz="1800" b="1" kern="1200" dirty="0">
                        <a:solidFill>
                          <a:schemeClr val="dk1"/>
                        </a:solidFill>
                        <a:effectLst/>
                        <a:latin typeface="+mn-lt"/>
                        <a:ea typeface="+mn-ea"/>
                        <a:cs typeface="+mn-cs"/>
                      </a:endParaRPr>
                    </a:p>
                  </a:txBody>
                  <a:tcPr marL="68580" marR="68580" marT="0" marB="0" anchor="ctr"/>
                </a:tc>
                <a:extLst>
                  <a:ext uri="{0D108BD9-81ED-4DB2-BD59-A6C34878D82A}">
                    <a16:rowId xmlns:a16="http://schemas.microsoft.com/office/drawing/2014/main" val="3686205660"/>
                  </a:ext>
                </a:extLst>
              </a:tr>
              <a:tr h="288729">
                <a:tc>
                  <a:txBody>
                    <a:bodyPr/>
                    <a:lstStyle/>
                    <a:p>
                      <a:pPr marL="0" marR="0" lvl="0" indent="0" algn="r" rtl="1">
                        <a:lnSpc>
                          <a:spcPct val="115000"/>
                        </a:lnSpc>
                        <a:spcBef>
                          <a:spcPts val="0"/>
                        </a:spcBef>
                        <a:spcAft>
                          <a:spcPts val="800"/>
                        </a:spcAft>
                        <a:buFont typeface="+mj-lt"/>
                        <a:buNone/>
                      </a:pPr>
                      <a:r>
                        <a:rPr lang="ar-JO" sz="1400" dirty="0">
                          <a:effectLst/>
                        </a:rPr>
                        <a:t>5 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المداخل الاقتصادية لصنع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18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288729">
                <a:tc>
                  <a:txBody>
                    <a:bodyPr/>
                    <a:lstStyle/>
                    <a:p>
                      <a:pPr marL="0" marR="0" lvl="0" indent="0" algn="r" rtl="1">
                        <a:lnSpc>
                          <a:spcPct val="115000"/>
                        </a:lnSpc>
                        <a:spcBef>
                          <a:spcPts val="0"/>
                        </a:spcBef>
                        <a:spcAft>
                          <a:spcPts val="800"/>
                        </a:spcAft>
                        <a:buFont typeface="+mj-lt"/>
                        <a:buNone/>
                        <a:tabLst>
                          <a:tab pos="38735" algn="l"/>
                        </a:tabLst>
                      </a:pPr>
                      <a:r>
                        <a:rPr lang="ar-JO" sz="1400" dirty="0">
                          <a:effectLst/>
                        </a:rPr>
                        <a:t>6 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مؤسسات 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EG" sz="2000" b="1" kern="1200" dirty="0">
                          <a:solidFill>
                            <a:schemeClr val="dk1"/>
                          </a:solidFill>
                          <a:effectLst/>
                          <a:latin typeface="+mn-lt"/>
                          <a:ea typeface="+mn-ea"/>
                          <a:cs typeface="+mn-cs"/>
                        </a:rPr>
                        <a:t>√</a:t>
                      </a:r>
                      <a:r>
                        <a:rPr lang="ar-JO"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288729">
                <a:tc>
                  <a:txBody>
                    <a:bodyPr/>
                    <a:lstStyle/>
                    <a:p>
                      <a:pPr marL="0" marR="0" lvl="0" indent="0" algn="r" rtl="1">
                        <a:lnSpc>
                          <a:spcPct val="115000"/>
                        </a:lnSpc>
                        <a:spcBef>
                          <a:spcPts val="0"/>
                        </a:spcBef>
                        <a:spcAft>
                          <a:spcPts val="0"/>
                        </a:spcAft>
                        <a:buFont typeface="+mj-lt"/>
                        <a:buNone/>
                        <a:tabLst>
                          <a:tab pos="38735" algn="l"/>
                        </a:tabLst>
                      </a:pPr>
                      <a:r>
                        <a:rPr lang="ar-JO" sz="1400" dirty="0">
                          <a:effectLst/>
                        </a:rPr>
                        <a:t>7 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صنع السياسات التعليمية والتخطيط التربوي</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55707143"/>
                  </a:ext>
                </a:extLst>
              </a:tr>
              <a:tr h="288729">
                <a:tc>
                  <a:txBody>
                    <a:bodyPr/>
                    <a:lstStyle/>
                    <a:p>
                      <a:pPr marL="0" marR="0" lvl="0" indent="0" algn="just" rtl="1">
                        <a:lnSpc>
                          <a:spcPct val="115000"/>
                        </a:lnSpc>
                        <a:spcBef>
                          <a:spcPts val="0"/>
                        </a:spcBef>
                        <a:spcAft>
                          <a:spcPts val="800"/>
                        </a:spcAft>
                        <a:buFont typeface="+mj-lt"/>
                        <a:buNone/>
                      </a:pPr>
                      <a:r>
                        <a:rPr lang="ar-JO" sz="1400" dirty="0">
                          <a:effectLst/>
                        </a:rPr>
                        <a:t>8 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تحليل السياسات التعليمية ودور البحث التربوي</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288729">
                <a:tc>
                  <a:txBody>
                    <a:bodyPr/>
                    <a:lstStyle/>
                    <a:p>
                      <a:pPr marL="0" marR="0" lvl="0" indent="0" algn="r" rtl="1">
                        <a:lnSpc>
                          <a:spcPct val="115000"/>
                        </a:lnSpc>
                        <a:spcBef>
                          <a:spcPts val="0"/>
                        </a:spcBef>
                        <a:spcAft>
                          <a:spcPts val="800"/>
                        </a:spcAft>
                        <a:buFont typeface="+mj-lt"/>
                        <a:buNone/>
                      </a:pPr>
                      <a:r>
                        <a:rPr lang="ar-JO" sz="1400" dirty="0">
                          <a:effectLst/>
                        </a:rPr>
                        <a:t>9</a:t>
                      </a:r>
                      <a:r>
                        <a:rPr lang="ar-SA" sz="1400" dirty="0">
                          <a:effectLst/>
                        </a:rPr>
                        <a: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800" dirty="0">
                          <a:effectLst/>
                        </a:rPr>
                        <a:t>خصخصة التعليم</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288729">
                <a:tc>
                  <a:txBody>
                    <a:bodyPr/>
                    <a:lstStyle/>
                    <a:p>
                      <a:pPr marL="0" marR="0" lvl="0" indent="0" algn="r" rtl="1">
                        <a:lnSpc>
                          <a:spcPct val="115000"/>
                        </a:lnSpc>
                        <a:spcBef>
                          <a:spcPts val="0"/>
                        </a:spcBef>
                        <a:spcAft>
                          <a:spcPts val="800"/>
                        </a:spcAft>
                        <a:buFont typeface="+mj-lt"/>
                        <a:buNone/>
                      </a:pPr>
                      <a:r>
                        <a:rPr lang="ar-JO" sz="1400" dirty="0">
                          <a:effectLst/>
                        </a:rPr>
                        <a:t>10 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نماذج من السياسات التعليمية في الوطن العربي والعالم</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282339">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الامتحان النهائي </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spTree>
    <p:extLst>
      <p:ext uri="{BB962C8B-B14F-4D97-AF65-F5344CB8AC3E}">
        <p14:creationId xmlns:p14="http://schemas.microsoft.com/office/powerpoint/2010/main" val="3006985379"/>
      </p:ext>
    </p:extLst>
  </p:cSld>
  <p:clrMapOvr>
    <a:masterClrMapping/>
  </p:clrMapOvr>
  <mc:AlternateContent xmlns:mc="http://schemas.openxmlformats.org/markup-compatibility/2006" xmlns:p14="http://schemas.microsoft.com/office/powerpoint/2010/main">
    <mc:Choice Requires="p14">
      <p:transition spd="slow" p14:dur="1600" advTm="188633">
        <p14:prism isInverted="1"/>
      </p:transition>
    </mc:Choice>
    <mc:Fallback xmlns="">
      <p:transition spd="slow" advTm="18863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006109" y="1385306"/>
            <a:ext cx="6370320" cy="584775"/>
          </a:xfrm>
          <a:prstGeom prst="rect">
            <a:avLst/>
          </a:prstGeom>
          <a:noFill/>
        </p:spPr>
        <p:txBody>
          <a:bodyPr wrap="square" rtlCol="0">
            <a:spAutoFit/>
          </a:bodyPr>
          <a:lstStyle/>
          <a:p>
            <a:pPr algn="ctr"/>
            <a:r>
              <a:rPr lang="ar-JO" sz="3200" dirty="0">
                <a:latin typeface="Arabic Typesetting" panose="03020402040406030203" pitchFamily="66" charset="-78"/>
                <a:cs typeface="+mj-cs"/>
              </a:rPr>
              <a:t>نتاجات المحاضرة السابعة</a:t>
            </a:r>
            <a:endParaRPr lang="en-US" sz="3200" dirty="0">
              <a:cs typeface="+mj-cs"/>
            </a:endParaRPr>
          </a:p>
        </p:txBody>
      </p:sp>
      <p:graphicFrame>
        <p:nvGraphicFramePr>
          <p:cNvPr id="3" name="Diagram 2">
            <a:extLst>
              <a:ext uri="{FF2B5EF4-FFF2-40B4-BE49-F238E27FC236}">
                <a16:creationId xmlns:a16="http://schemas.microsoft.com/office/drawing/2014/main" id="{424170D3-ED7E-1E26-2E66-C5B8A211FB35}"/>
              </a:ext>
            </a:extLst>
          </p:cNvPr>
          <p:cNvGraphicFramePr/>
          <p:nvPr>
            <p:extLst>
              <p:ext uri="{D42A27DB-BD31-4B8C-83A1-F6EECF244321}">
                <p14:modId xmlns:p14="http://schemas.microsoft.com/office/powerpoint/2010/main" val="1177741443"/>
              </p:ext>
            </p:extLst>
          </p:nvPr>
        </p:nvGraphicFramePr>
        <p:xfrm>
          <a:off x="1966366" y="2138388"/>
          <a:ext cx="8128000" cy="34268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18989060"/>
      </p:ext>
    </p:extLst>
  </p:cSld>
  <p:clrMapOvr>
    <a:masterClrMapping/>
  </p:clrMapOvr>
  <mc:AlternateContent xmlns:mc="http://schemas.openxmlformats.org/markup-compatibility/2006" xmlns:p14="http://schemas.microsoft.com/office/powerpoint/2010/main">
    <mc:Choice Requires="p14">
      <p:transition spd="slow" p14:dur="1600" advTm="74135">
        <p14:prism isInverted="1"/>
      </p:transition>
    </mc:Choice>
    <mc:Fallback xmlns="">
      <p:transition spd="slow" advTm="7413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457034" y="462108"/>
            <a:ext cx="11277931"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9" name="TextBox 8">
            <a:extLst>
              <a:ext uri="{FF2B5EF4-FFF2-40B4-BE49-F238E27FC236}">
                <a16:creationId xmlns:a16="http://schemas.microsoft.com/office/drawing/2014/main" id="{25760A6C-566F-B7E3-1EEE-CB29F0CF0113}"/>
              </a:ext>
            </a:extLst>
          </p:cNvPr>
          <p:cNvSpPr txBox="1"/>
          <p:nvPr/>
        </p:nvSpPr>
        <p:spPr>
          <a:xfrm>
            <a:off x="5464254" y="673229"/>
            <a:ext cx="1263487" cy="769441"/>
          </a:xfrm>
          <a:prstGeom prst="rect">
            <a:avLst/>
          </a:prstGeom>
          <a:noFill/>
        </p:spPr>
        <p:txBody>
          <a:bodyPr wrap="none" rtlCol="0">
            <a:spAutoFit/>
          </a:bodyPr>
          <a:lstStyle/>
          <a:p>
            <a:r>
              <a:rPr lang="ar-JO" sz="4400" b="1" dirty="0">
                <a:solidFill>
                  <a:srgbClr val="00B0F0"/>
                </a:solidFill>
                <a:latin typeface="Times New Roman" panose="02020603050405020304" pitchFamily="18" charset="0"/>
                <a:cs typeface="Times New Roman" panose="02020603050405020304" pitchFamily="18" charset="0"/>
              </a:rPr>
              <a:t>مقدمة</a:t>
            </a:r>
            <a:endParaRPr lang="ar-JO" altLang="en-US" sz="44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668314" y="1456740"/>
            <a:ext cx="10865535" cy="4893647"/>
          </a:xfrm>
          <a:prstGeom prst="rect">
            <a:avLst/>
          </a:prstGeom>
          <a:noFill/>
        </p:spPr>
        <p:txBody>
          <a:bodyPr wrap="square" rtlCol="0">
            <a:spAutoFit/>
          </a:bodyPr>
          <a:lstStyle/>
          <a:p>
            <a:pPr algn="just" rtl="1">
              <a:lnSpc>
                <a:spcPct val="150000"/>
              </a:lnSpc>
            </a:pPr>
            <a:r>
              <a:rPr lang="ar-JO" sz="2000" dirty="0">
                <a:latin typeface="Simplified Arabic" panose="02020603050405020304" pitchFamily="18" charset="-78"/>
                <a:cs typeface="Simplified Arabic" panose="02020603050405020304" pitchFamily="18" charset="-78"/>
              </a:rPr>
              <a:t>   </a:t>
            </a:r>
            <a:r>
              <a:rPr lang="ar-JO" sz="2400" dirty="0">
                <a:latin typeface="Simplified Arabic" panose="02020603050405020304" pitchFamily="18" charset="-78"/>
                <a:cs typeface="Simplified Arabic" panose="02020603050405020304" pitchFamily="18" charset="-78"/>
              </a:rPr>
              <a:t>تُعد عملية </a:t>
            </a:r>
            <a:r>
              <a:rPr lang="ar-YE" sz="2400" dirty="0">
                <a:latin typeface="Simplified Arabic" panose="02020603050405020304" pitchFamily="18" charset="-78"/>
                <a:cs typeface="Simplified Arabic" panose="02020603050405020304" pitchFamily="18" charset="-78"/>
              </a:rPr>
              <a:t>صنع السياسات التعليمية</a:t>
            </a:r>
            <a:r>
              <a:rPr lang="ar-JO" sz="2400" dirty="0">
                <a:latin typeface="Simplified Arabic" panose="02020603050405020304" pitchFamily="18" charset="-78"/>
                <a:cs typeface="Simplified Arabic" panose="02020603050405020304" pitchFamily="18" charset="-78"/>
              </a:rPr>
              <a:t> </a:t>
            </a:r>
            <a:r>
              <a:rPr lang="ar-YE" sz="2400" dirty="0">
                <a:latin typeface="Simplified Arabic" panose="02020603050405020304" pitchFamily="18" charset="-78"/>
                <a:cs typeface="Simplified Arabic" panose="02020603050405020304" pitchFamily="18" charset="-78"/>
              </a:rPr>
              <a:t>من العمليات</a:t>
            </a:r>
            <a:r>
              <a:rPr lang="ar-JO" sz="2400" dirty="0">
                <a:latin typeface="Simplified Arabic" panose="02020603050405020304" pitchFamily="18" charset="-78"/>
                <a:cs typeface="Simplified Arabic" panose="02020603050405020304" pitchFamily="18" charset="-78"/>
              </a:rPr>
              <a:t> الشائكة </a:t>
            </a:r>
            <a:r>
              <a:rPr lang="ar-YE" sz="2400" dirty="0">
                <a:latin typeface="Simplified Arabic" panose="02020603050405020304" pitchFamily="18" charset="-78"/>
                <a:cs typeface="Simplified Arabic" panose="02020603050405020304" pitchFamily="18" charset="-78"/>
              </a:rPr>
              <a:t>لتعدد وتنوع موضوعاتها ولأهمية أهدافها، إذ </a:t>
            </a:r>
            <a:r>
              <a:rPr lang="ar-JO" sz="2400" dirty="0">
                <a:latin typeface="Simplified Arabic" panose="02020603050405020304" pitchFamily="18" charset="-78"/>
                <a:cs typeface="Simplified Arabic" panose="02020603050405020304" pitchFamily="18" charset="-78"/>
              </a:rPr>
              <a:t>يُعتمد على</a:t>
            </a:r>
            <a:r>
              <a:rPr lang="ar-YE" sz="2400" dirty="0">
                <a:latin typeface="Simplified Arabic" panose="02020603050405020304" pitchFamily="18" charset="-78"/>
                <a:cs typeface="Simplified Arabic" panose="02020603050405020304" pitchFamily="18" charset="-78"/>
              </a:rPr>
              <a:t> النظام التعليمي </a:t>
            </a:r>
            <a:r>
              <a:rPr lang="ar-JO" sz="2400" dirty="0">
                <a:latin typeface="Simplified Arabic" panose="02020603050405020304" pitchFamily="18" charset="-78"/>
                <a:cs typeface="Simplified Arabic" panose="02020603050405020304" pitchFamily="18" charset="-78"/>
              </a:rPr>
              <a:t>في إعداد رأس المال البشري ويعني ذلك أنه المسؤول عن نهضة الأمة أو تخلفها</a:t>
            </a:r>
            <a:r>
              <a:rPr lang="ar-YE" sz="2400" dirty="0">
                <a:latin typeface="Simplified Arabic" panose="02020603050405020304" pitchFamily="18" charset="-78"/>
                <a:cs typeface="Simplified Arabic" panose="02020603050405020304" pitchFamily="18" charset="-78"/>
              </a:rPr>
              <a:t>، </a:t>
            </a:r>
            <a:r>
              <a:rPr lang="ar-JO" sz="2400" dirty="0">
                <a:latin typeface="Simplified Arabic" panose="02020603050405020304" pitchFamily="18" charset="-78"/>
                <a:cs typeface="Simplified Arabic" panose="02020603050405020304" pitchFamily="18" charset="-78"/>
              </a:rPr>
              <a:t>وتؤثر العديد من العوامل </a:t>
            </a:r>
            <a:r>
              <a:rPr lang="ar-YE" sz="2400" dirty="0">
                <a:latin typeface="Simplified Arabic" panose="02020603050405020304" pitchFamily="18" charset="-78"/>
                <a:cs typeface="Simplified Arabic" panose="02020603050405020304" pitchFamily="18" charset="-78"/>
              </a:rPr>
              <a:t>في صنع السياسات التعليمية.</a:t>
            </a:r>
            <a:r>
              <a:rPr lang="ar-JO" sz="2400" dirty="0">
                <a:latin typeface="Simplified Arabic" panose="02020603050405020304" pitchFamily="18" charset="-78"/>
                <a:cs typeface="Simplified Arabic" panose="02020603050405020304" pitchFamily="18" charset="-78"/>
              </a:rPr>
              <a:t> وقد </a:t>
            </a:r>
            <a:r>
              <a:rPr lang="ar-YE" sz="2400" dirty="0">
                <a:latin typeface="Simplified Arabic" panose="02020603050405020304" pitchFamily="18" charset="-78"/>
                <a:cs typeface="Simplified Arabic" panose="02020603050405020304" pitchFamily="18" charset="-78"/>
              </a:rPr>
              <a:t>كانت هذه العملية تتخذ شكل قرارات وزارية تتصف بالفردية والاستقلالية، وهذا كان حسب</a:t>
            </a:r>
            <a:r>
              <a:rPr lang="ar-JO" sz="2400" dirty="0">
                <a:latin typeface="Simplified Arabic" panose="02020603050405020304" pitchFamily="18" charset="-78"/>
                <a:cs typeface="Simplified Arabic" panose="02020603050405020304" pitchFamily="18" charset="-78"/>
              </a:rPr>
              <a:t> </a:t>
            </a:r>
            <a:r>
              <a:rPr lang="ar-YE" sz="2400" dirty="0">
                <a:latin typeface="Simplified Arabic" panose="02020603050405020304" pitchFamily="18" charset="-78"/>
                <a:cs typeface="Simplified Arabic" panose="02020603050405020304" pitchFamily="18" charset="-78"/>
              </a:rPr>
              <a:t>المدرسة </a:t>
            </a:r>
            <a:r>
              <a:rPr lang="ar-JO" sz="2400" dirty="0">
                <a:latin typeface="Simplified Arabic" panose="02020603050405020304" pitchFamily="18" charset="-78"/>
                <a:cs typeface="Simplified Arabic" panose="02020603050405020304" pitchFamily="18" charset="-78"/>
              </a:rPr>
              <a:t>التقليدية</a:t>
            </a:r>
            <a:r>
              <a:rPr lang="ar-YE" sz="2400" dirty="0">
                <a:latin typeface="Simplified Arabic" panose="02020603050405020304" pitchFamily="18" charset="-78"/>
                <a:cs typeface="Simplified Arabic" panose="02020603050405020304" pitchFamily="18" charset="-78"/>
              </a:rPr>
              <a:t> القديمة التي يؤمن </a:t>
            </a:r>
            <a:r>
              <a:rPr lang="ar-JO" sz="2400" dirty="0">
                <a:latin typeface="Simplified Arabic" panose="02020603050405020304" pitchFamily="18" charset="-78"/>
                <a:cs typeface="Simplified Arabic" panose="02020603050405020304" pitchFamily="18" charset="-78"/>
              </a:rPr>
              <a:t>أصحابها </a:t>
            </a:r>
            <a:r>
              <a:rPr lang="ar-YE" sz="2400" dirty="0">
                <a:latin typeface="Simplified Arabic" panose="02020603050405020304" pitchFamily="18" charset="-78"/>
                <a:cs typeface="Simplified Arabic" panose="02020603050405020304" pitchFamily="18" charset="-78"/>
              </a:rPr>
              <a:t>باستخدام القوانين والأنظمة بشكل حرفي ووجود بديل واحد، والابتعاد عن</a:t>
            </a:r>
            <a:r>
              <a:rPr lang="ar-JO" sz="2400" dirty="0">
                <a:latin typeface="Simplified Arabic" panose="02020603050405020304" pitchFamily="18" charset="-78"/>
                <a:cs typeface="Simplified Arabic" panose="02020603050405020304" pitchFamily="18" charset="-78"/>
              </a:rPr>
              <a:t> </a:t>
            </a:r>
            <a:r>
              <a:rPr lang="ar-YE" sz="2400" dirty="0">
                <a:latin typeface="Simplified Arabic" panose="02020603050405020304" pitchFamily="18" charset="-78"/>
                <a:cs typeface="Simplified Arabic" panose="02020603050405020304" pitchFamily="18" charset="-78"/>
              </a:rPr>
              <a:t>التغيير والتجديد، أما حديثا فقد أصبح صنع السياسة التعليمية، ينبثق</a:t>
            </a:r>
            <a:r>
              <a:rPr lang="ar-JO" sz="2400" dirty="0">
                <a:latin typeface="Simplified Arabic" panose="02020603050405020304" pitchFamily="18" charset="-78"/>
                <a:cs typeface="Simplified Arabic" panose="02020603050405020304" pitchFamily="18" charset="-78"/>
              </a:rPr>
              <a:t> </a:t>
            </a:r>
            <a:r>
              <a:rPr lang="ar-YE" sz="2400" dirty="0">
                <a:latin typeface="Simplified Arabic" panose="02020603050405020304" pitchFamily="18" charset="-78"/>
                <a:cs typeface="Simplified Arabic" panose="02020603050405020304" pitchFamily="18" charset="-78"/>
              </a:rPr>
              <a:t>من خلال عملية </a:t>
            </a:r>
            <a:r>
              <a:rPr lang="ar-JO" sz="2400" dirty="0">
                <a:latin typeface="Simplified Arabic" panose="02020603050405020304" pitchFamily="18" charset="-78"/>
                <a:cs typeface="Simplified Arabic" panose="02020603050405020304" pitchFamily="18" charset="-78"/>
              </a:rPr>
              <a:t>تشاركية</a:t>
            </a:r>
            <a:r>
              <a:rPr lang="ar-YE" sz="2400" dirty="0">
                <a:latin typeface="Simplified Arabic" panose="02020603050405020304" pitchFamily="18" charset="-78"/>
                <a:cs typeface="Simplified Arabic" panose="02020603050405020304" pitchFamily="18" charset="-78"/>
              </a:rPr>
              <a:t> مكثفة بين مؤسسات </a:t>
            </a:r>
            <a:r>
              <a:rPr lang="ar-JO" sz="2400" dirty="0">
                <a:latin typeface="Simplified Arabic" panose="02020603050405020304" pitchFamily="18" charset="-78"/>
                <a:cs typeface="Simplified Arabic" panose="02020603050405020304" pitchFamily="18" charset="-78"/>
              </a:rPr>
              <a:t>عدة</a:t>
            </a:r>
            <a:r>
              <a:rPr lang="ar-YE" sz="2400" dirty="0">
                <a:latin typeface="Simplified Arabic" panose="02020603050405020304" pitchFamily="18" charset="-78"/>
                <a:cs typeface="Simplified Arabic" panose="02020603050405020304" pitchFamily="18" charset="-78"/>
              </a:rPr>
              <a:t>، وهذا ما تنادي به الإدارة الحديثة والتي تؤمن بوجود أكثر</a:t>
            </a:r>
            <a:r>
              <a:rPr lang="ar-JO" sz="2400" dirty="0">
                <a:latin typeface="Simplified Arabic" panose="02020603050405020304" pitchFamily="18" charset="-78"/>
                <a:cs typeface="Simplified Arabic" panose="02020603050405020304" pitchFamily="18" charset="-78"/>
              </a:rPr>
              <a:t> </a:t>
            </a:r>
            <a:r>
              <a:rPr lang="ar-YE" sz="2400" dirty="0">
                <a:latin typeface="Simplified Arabic" panose="02020603050405020304" pitchFamily="18" charset="-78"/>
                <a:cs typeface="Simplified Arabic" panose="02020603050405020304" pitchFamily="18" charset="-78"/>
              </a:rPr>
              <a:t>من بديل للحل، وتأخذ </a:t>
            </a:r>
            <a:r>
              <a:rPr lang="ar-JO" sz="2400" dirty="0">
                <a:latin typeface="Simplified Arabic" panose="02020603050405020304" pitchFamily="18" charset="-78"/>
                <a:cs typeface="Simplified Arabic" panose="02020603050405020304" pitchFamily="18" charset="-78"/>
              </a:rPr>
              <a:t>بعين الاعتبار متطلبات</a:t>
            </a:r>
            <a:r>
              <a:rPr lang="ar-YE" sz="2400" dirty="0">
                <a:latin typeface="Simplified Arabic" panose="02020603050405020304" pitchFamily="18" charset="-78"/>
                <a:cs typeface="Simplified Arabic" panose="02020603050405020304" pitchFamily="18" charset="-78"/>
              </a:rPr>
              <a:t> كل الجهات المساهمة في صنع السياسة التعليمية، وتتبع مراحل منهجية في</a:t>
            </a:r>
            <a:r>
              <a:rPr lang="ar-JO" sz="2400" dirty="0">
                <a:latin typeface="Simplified Arabic" panose="02020603050405020304" pitchFamily="18" charset="-78"/>
                <a:cs typeface="Simplified Arabic" panose="02020603050405020304" pitchFamily="18" charset="-78"/>
              </a:rPr>
              <a:t>           </a:t>
            </a:r>
            <a:r>
              <a:rPr lang="en-US" sz="2400" dirty="0">
                <a:latin typeface="Simplified Arabic" panose="02020603050405020304" pitchFamily="18" charset="-78"/>
                <a:cs typeface="Simplified Arabic" panose="02020603050405020304" pitchFamily="18" charset="-78"/>
              </a:rPr>
              <a:t>  </a:t>
            </a:r>
            <a:r>
              <a:rPr lang="ar-JO" sz="2400" dirty="0">
                <a:latin typeface="Simplified Arabic" panose="02020603050405020304" pitchFamily="18" charset="-78"/>
                <a:cs typeface="Simplified Arabic" panose="02020603050405020304" pitchFamily="18" charset="-78"/>
              </a:rPr>
              <a:t>في</a:t>
            </a:r>
            <a:r>
              <a:rPr lang="ar-YE" sz="2400" dirty="0">
                <a:latin typeface="Simplified Arabic" panose="02020603050405020304" pitchFamily="18" charset="-78"/>
                <a:cs typeface="Simplified Arabic" panose="02020603050405020304" pitchFamily="18" charset="-78"/>
              </a:rPr>
              <a:t> ذلك</a:t>
            </a:r>
            <a:r>
              <a:rPr lang="ar-JO" sz="2000" b="0" i="0" dirty="0">
                <a:solidFill>
                  <a:srgbClr val="333333"/>
                </a:solidFill>
                <a:effectLst/>
              </a:rPr>
              <a:t>.</a:t>
            </a:r>
            <a:r>
              <a:rPr lang="ar-JO" sz="2000" dirty="0">
                <a:solidFill>
                  <a:srgbClr val="333333"/>
                </a:solidFill>
              </a:rPr>
              <a:t>   </a:t>
            </a:r>
            <a:endParaRPr lang="ar-JO" dirty="0">
              <a:solidFill>
                <a:srgbClr val="333333"/>
              </a:solidFill>
            </a:endParaRPr>
          </a:p>
          <a:p>
            <a:pPr algn="r" rtl="1"/>
            <a:r>
              <a:rPr lang="ar-JO" sz="2400" b="1" dirty="0">
                <a:solidFill>
                  <a:srgbClr val="0070C0"/>
                </a:solidFill>
                <a:effectLst/>
                <a:ea typeface="Calibri" panose="020F0502020204030204" pitchFamily="34" charset="0"/>
                <a:cs typeface="Simplified Arabic" panose="02020603050405020304" pitchFamily="18" charset="-78"/>
              </a:rPr>
              <a:t>                           فماذا نقصد بعملية صنع السياسات التعليمية</a:t>
            </a:r>
            <a:r>
              <a:rPr lang="ar-JO" sz="2400" b="1" dirty="0">
                <a:solidFill>
                  <a:srgbClr val="0070C0"/>
                </a:solidFill>
                <a:ea typeface="Calibri" panose="020F0502020204030204" pitchFamily="34" charset="0"/>
                <a:cs typeface="Simplified Arabic" panose="02020603050405020304" pitchFamily="18" charset="-78"/>
              </a:rPr>
              <a:t> </a:t>
            </a:r>
            <a:r>
              <a:rPr lang="ar-JO"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dirty="0">
              <a:solidFill>
                <a:srgbClr val="0070C0"/>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264621" y="369371"/>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Rectangle: Rounded Corners 3">
            <a:extLst>
              <a:ext uri="{FF2B5EF4-FFF2-40B4-BE49-F238E27FC236}">
                <a16:creationId xmlns:a16="http://schemas.microsoft.com/office/drawing/2014/main" id="{54FBFA77-14E0-4749-F1A2-DD411BDD4110}"/>
              </a:ext>
            </a:extLst>
          </p:cNvPr>
          <p:cNvSpPr/>
          <p:nvPr/>
        </p:nvSpPr>
        <p:spPr>
          <a:xfrm>
            <a:off x="668314" y="611892"/>
            <a:ext cx="2167470" cy="76944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latin typeface="Times New Roman" panose="02020603050405020304" pitchFamily="18" charset="0"/>
                <a:cs typeface="Times New Roman" panose="02020603050405020304" pitchFamily="18" charset="0"/>
              </a:rPr>
              <a:t>المحاضرة السابعة</a:t>
            </a:r>
          </a:p>
          <a:p>
            <a:pPr algn="ctr"/>
            <a:r>
              <a:rPr lang="en-US" sz="2000" b="1" dirty="0">
                <a:solidFill>
                  <a:srgbClr val="00B0F0"/>
                </a:solidFill>
                <a:latin typeface="Times New Roman" panose="02020603050405020304" pitchFamily="18" charset="0"/>
                <a:cs typeface="Times New Roman" panose="02020603050405020304" pitchFamily="18" charset="0"/>
              </a:rPr>
              <a:t>RSC 721</a:t>
            </a:r>
          </a:p>
        </p:txBody>
      </p:sp>
    </p:spTree>
    <p:extLst>
      <p:ext uri="{BB962C8B-B14F-4D97-AF65-F5344CB8AC3E}">
        <p14:creationId xmlns:p14="http://schemas.microsoft.com/office/powerpoint/2010/main" val="768746275"/>
      </p:ext>
    </p:extLst>
  </p:cSld>
  <p:clrMapOvr>
    <a:masterClrMapping/>
  </p:clrMapOvr>
  <mc:AlternateContent xmlns:mc="http://schemas.openxmlformats.org/markup-compatibility/2006" xmlns:p14="http://schemas.microsoft.com/office/powerpoint/2010/main">
    <mc:Choice Requires="p14">
      <p:transition spd="slow" p14:dur="1600" advTm="175788">
        <p14:prism isInverted="1"/>
      </p:transition>
    </mc:Choice>
    <mc:Fallback xmlns="">
      <p:transition spd="slow" advTm="175788">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dirty="0">
                <a:effectLst/>
                <a:latin typeface="Calibri" panose="020F0502020204030204" pitchFamily="34" charset="0"/>
                <a:ea typeface="Calibri" panose="020F0502020204030204" pitchFamily="34" charset="0"/>
                <a:cs typeface="Simplified Arabic" panose="02020603050405020304" pitchFamily="18" charset="-78"/>
              </a:rPr>
              <a:t> </a:t>
            </a:r>
            <a:r>
              <a:rPr lang="ar-JO" sz="2800" dirty="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dirty="0">
                <a:effectLst/>
                <a:latin typeface="Calibri" panose="020F0502020204030204" pitchFamily="34" charset="0"/>
                <a:ea typeface="Calibri" panose="020F0502020204030204" pitchFamily="34" charset="0"/>
              </a:rPr>
              <a:t> نظام التعليم في الدول العربية</a:t>
            </a:r>
            <a:r>
              <a:rPr lang="ar-JO" sz="2800" dirty="0">
                <a:effectLst/>
                <a:latin typeface="Calibri" panose="020F0502020204030204" pitchFamily="34" charset="0"/>
                <a:ea typeface="Calibri" panose="020F0502020204030204" pitchFamily="34" charset="0"/>
              </a:rPr>
              <a:t> يُعد </a:t>
            </a:r>
            <a:r>
              <a:rPr lang="ar-SA" sz="2800" dirty="0">
                <a:effectLst/>
                <a:latin typeface="Calibri" panose="020F0502020204030204" pitchFamily="34" charset="0"/>
                <a:ea typeface="Calibri" panose="020F0502020204030204" pitchFamily="34" charset="0"/>
              </a:rPr>
              <a:t>حديث العهد بالمعنى المعاصر </a:t>
            </a:r>
            <a:r>
              <a:rPr lang="ar-JO" sz="2800" dirty="0">
                <a:effectLst/>
                <a:latin typeface="Calibri" panose="020F0502020204030204" pitchFamily="34" charset="0"/>
                <a:ea typeface="Calibri" panose="020F0502020204030204" pitchFamily="34" charset="0"/>
              </a:rPr>
              <a:t>فقد بدأ</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ظهورالتعليم</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بعد </a:t>
            </a:r>
            <a:r>
              <a:rPr lang="ar-SA" sz="2800" dirty="0">
                <a:effectLst/>
                <a:latin typeface="Calibri" panose="020F0502020204030204" pitchFamily="34" charset="0"/>
                <a:ea typeface="Calibri" panose="020F0502020204030204" pitchFamily="34" charset="0"/>
              </a:rPr>
              <a:t>استقلال العديد من الدول العربية </a:t>
            </a:r>
            <a:r>
              <a:rPr lang="ar-JO" sz="2800" dirty="0">
                <a:effectLst/>
                <a:latin typeface="Calibri" panose="020F0502020204030204" pitchFamily="34" charset="0"/>
                <a:ea typeface="Calibri" panose="020F0502020204030204" pitchFamily="34" charset="0"/>
              </a:rPr>
              <a:t>ثم انتشر بشكل بسيط في</a:t>
            </a:r>
            <a:r>
              <a:rPr lang="ar-SA" sz="2800" dirty="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dirty="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572622" y="1413560"/>
            <a:ext cx="5527343" cy="646331"/>
          </a:xfrm>
          <a:prstGeom prst="rect">
            <a:avLst/>
          </a:prstGeom>
          <a:noFill/>
        </p:spPr>
        <p:txBody>
          <a:bodyPr wrap="square" rtlCol="0">
            <a:spAutoFit/>
          </a:bodyPr>
          <a:lstStyle/>
          <a:p>
            <a:pPr algn="ctr"/>
            <a:r>
              <a:rPr lang="ar-JO" sz="3600" b="1" dirty="0">
                <a:solidFill>
                  <a:srgbClr val="00B0F0"/>
                </a:solidFill>
                <a:latin typeface="Times New Roman" panose="02020603050405020304" pitchFamily="18" charset="0"/>
                <a:cs typeface="Times New Roman" panose="02020603050405020304" pitchFamily="18" charset="0"/>
              </a:rPr>
              <a:t>صنع السياسات التعليمية</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BB95FDC1-745B-5E08-C4A2-0B18A58E3720}"/>
              </a:ext>
            </a:extLst>
          </p:cNvPr>
          <p:cNvSpPr txBox="1"/>
          <p:nvPr/>
        </p:nvSpPr>
        <p:spPr>
          <a:xfrm>
            <a:off x="691276" y="1900881"/>
            <a:ext cx="10861836" cy="3831818"/>
          </a:xfrm>
          <a:prstGeom prst="rect">
            <a:avLst/>
          </a:prstGeom>
          <a:noFill/>
        </p:spPr>
        <p:txBody>
          <a:bodyPr wrap="square" rtlCol="0">
            <a:spAutoFit/>
          </a:bodyPr>
          <a:lstStyle/>
          <a:p>
            <a:pPr algn="just" rtl="1"/>
            <a:endParaRPr lang="ar-JO" sz="2400" kern="0" dirty="0">
              <a:solidFill>
                <a:srgbClr val="000000"/>
              </a:solidFill>
              <a:latin typeface="Dubai" panose="020B0503030403030204" pitchFamily="34" charset="-78"/>
              <a:cs typeface="Calibri" panose="020F0502020204030204" pitchFamily="34" charset="0"/>
            </a:endParaRPr>
          </a:p>
          <a:p>
            <a:pPr algn="just" rtl="1">
              <a:lnSpc>
                <a:spcPct val="150000"/>
              </a:lnSpc>
            </a:pPr>
            <a:r>
              <a:rPr lang="ar-YE" sz="2400" b="0" i="0" dirty="0">
                <a:solidFill>
                  <a:srgbClr val="363D98"/>
                </a:solidFill>
                <a:effectLst/>
                <a:latin typeface="Dubai" panose="020B0503030403030204" pitchFamily="34" charset="-78"/>
                <a:cs typeface="Dubai" panose="020B0503030403030204" pitchFamily="34" charset="-78"/>
              </a:rPr>
              <a:t> </a:t>
            </a:r>
            <a:r>
              <a:rPr lang="ar-JO" sz="2400" b="0" i="0" dirty="0">
                <a:solidFill>
                  <a:srgbClr val="363D98"/>
                </a:solidFill>
                <a:effectLst/>
                <a:latin typeface="Dubai" panose="020B0503030403030204" pitchFamily="34" charset="-78"/>
                <a:cs typeface="Dubai" panose="020B0503030403030204" pitchFamily="34" charset="-78"/>
              </a:rPr>
              <a:t> </a:t>
            </a:r>
            <a:r>
              <a:rPr lang="ar-JO" sz="2800" kern="0" dirty="0">
                <a:solidFill>
                  <a:srgbClr val="000000"/>
                </a:solidFill>
                <a:cs typeface="Calibri" panose="020F0502020204030204" pitchFamily="34" charset="0"/>
              </a:rPr>
              <a:t> </a:t>
            </a:r>
            <a:r>
              <a:rPr lang="ar-JO" sz="2400" dirty="0">
                <a:latin typeface="Simplified Arabic" panose="02020603050405020304" pitchFamily="18" charset="-78"/>
                <a:cs typeface="Simplified Arabic" panose="02020603050405020304" pitchFamily="18" charset="-78"/>
              </a:rPr>
              <a:t>مما لاشك فيه أن </a:t>
            </a:r>
            <a:r>
              <a:rPr lang="ar-YE" sz="2400" b="0" i="0" u="none" strike="noStrike" baseline="0" dirty="0">
                <a:latin typeface="Simplified Arabic" panose="02020603050405020304" pitchFamily="18" charset="-78"/>
                <a:cs typeface="Simplified Arabic" panose="02020603050405020304" pitchFamily="18" charset="-78"/>
              </a:rPr>
              <a:t>السياسة التعليمية لا </a:t>
            </a:r>
            <a:r>
              <a:rPr lang="ar-JO" sz="2400" b="0" i="0" u="none" strike="noStrike" baseline="0" dirty="0">
                <a:latin typeface="Simplified Arabic" panose="02020603050405020304" pitchFamily="18" charset="-78"/>
                <a:cs typeface="Simplified Arabic" panose="02020603050405020304" pitchFamily="18" charset="-78"/>
              </a:rPr>
              <a:t>يتم إيجادها وصناعتها وتطويرها</a:t>
            </a:r>
            <a:r>
              <a:rPr lang="ar-YE" sz="2400" b="0" i="0" u="none" strike="noStrike" baseline="0" dirty="0">
                <a:latin typeface="Simplified Arabic" panose="02020603050405020304" pitchFamily="18" charset="-78"/>
                <a:cs typeface="Simplified Arabic" panose="02020603050405020304" pitchFamily="18" charset="-78"/>
              </a:rPr>
              <a:t> </a:t>
            </a:r>
            <a:r>
              <a:rPr lang="ar-JO" sz="2400" b="0" i="0" u="none" strike="noStrike" baseline="0" dirty="0">
                <a:latin typeface="Simplified Arabic" panose="02020603050405020304" pitchFamily="18" charset="-78"/>
                <a:cs typeface="Simplified Arabic" panose="02020603050405020304" pitchFamily="18" charset="-78"/>
              </a:rPr>
              <a:t>حسب الأهواء والرغبات دون ضابط لها</a:t>
            </a:r>
            <a:r>
              <a:rPr lang="ar-YE" sz="2400" b="0" i="0" u="none" strike="noStrike" baseline="0" dirty="0">
                <a:latin typeface="Simplified Arabic" panose="02020603050405020304" pitchFamily="18" charset="-78"/>
                <a:cs typeface="Simplified Arabic" panose="02020603050405020304" pitchFamily="18" charset="-78"/>
              </a:rPr>
              <a:t>، و</a:t>
            </a:r>
            <a:r>
              <a:rPr lang="ar-JO" sz="2400" b="0" i="0" u="none" strike="noStrike" baseline="0" dirty="0">
                <a:latin typeface="Simplified Arabic" panose="02020603050405020304" pitchFamily="18" charset="-78"/>
                <a:cs typeface="Simplified Arabic" panose="02020603050405020304" pitchFamily="18" charset="-78"/>
              </a:rPr>
              <a:t>إ</a:t>
            </a:r>
            <a:r>
              <a:rPr lang="ar-YE" sz="2400" b="0" i="0" u="none" strike="noStrike" baseline="0" dirty="0">
                <a:latin typeface="Simplified Arabic" panose="02020603050405020304" pitchFamily="18" charset="-78"/>
                <a:cs typeface="Simplified Arabic" panose="02020603050405020304" pitchFamily="18" charset="-78"/>
              </a:rPr>
              <a:t>نما تصاغ</a:t>
            </a:r>
            <a:r>
              <a:rPr lang="ar-JO" sz="2400" b="0" i="0" u="none" strike="noStrike" baseline="0" dirty="0">
                <a:latin typeface="Simplified Arabic" panose="02020603050405020304" pitchFamily="18" charset="-78"/>
                <a:cs typeface="Simplified Arabic" panose="02020603050405020304" pitchFamily="18" charset="-78"/>
              </a:rPr>
              <a:t> </a:t>
            </a:r>
            <a:r>
              <a:rPr lang="ar-YE" sz="2400" b="0" i="0" u="none" strike="noStrike" baseline="0" dirty="0">
                <a:latin typeface="Simplified Arabic" panose="02020603050405020304" pitchFamily="18" charset="-78"/>
                <a:cs typeface="Simplified Arabic" panose="02020603050405020304" pitchFamily="18" charset="-78"/>
              </a:rPr>
              <a:t>مبادئها وتوجهاتها في إطار حركة تفاعلية بين التعليم والمجتمع،</a:t>
            </a:r>
            <a:r>
              <a:rPr lang="ar-JO" sz="2400" b="0" i="0" u="none" strike="noStrike" baseline="0" dirty="0">
                <a:latin typeface="Simplified Arabic" panose="02020603050405020304" pitchFamily="18" charset="-78"/>
                <a:cs typeface="Simplified Arabic" panose="02020603050405020304" pitchFamily="18" charset="-78"/>
              </a:rPr>
              <a:t> </a:t>
            </a:r>
            <a:r>
              <a:rPr lang="ar-YE" sz="2400" b="0" i="0" u="none" strike="noStrike" baseline="0" dirty="0">
                <a:latin typeface="Simplified Arabic" panose="02020603050405020304" pitchFamily="18" charset="-78"/>
                <a:cs typeface="Simplified Arabic" panose="02020603050405020304" pitchFamily="18" charset="-78"/>
              </a:rPr>
              <a:t>والثقافة العالمية والمحلية؛ إذ لا يمكن أن تترك مس</a:t>
            </a:r>
            <a:r>
              <a:rPr lang="ar-JO" sz="2400" b="0" i="0" u="none" strike="noStrike" baseline="0" dirty="0">
                <a:latin typeface="Simplified Arabic" panose="02020603050405020304" pitchFamily="18" charset="-78"/>
                <a:cs typeface="Simplified Arabic" panose="02020603050405020304" pitchFamily="18" charset="-78"/>
              </a:rPr>
              <a:t>ؤ</a:t>
            </a:r>
            <a:r>
              <a:rPr lang="ar-YE" sz="2400" b="0" i="0" u="none" strike="noStrike" baseline="0" dirty="0">
                <a:latin typeface="Simplified Arabic" panose="02020603050405020304" pitchFamily="18" charset="-78"/>
                <a:cs typeface="Simplified Arabic" panose="02020603050405020304" pitchFamily="18" charset="-78"/>
              </a:rPr>
              <a:t>ولية تطوير</a:t>
            </a:r>
            <a:r>
              <a:rPr lang="ar-JO" sz="2400" b="0" i="0" u="none" strike="noStrike" baseline="0" dirty="0">
                <a:latin typeface="Simplified Arabic" panose="02020603050405020304" pitchFamily="18" charset="-78"/>
                <a:cs typeface="Simplified Arabic" panose="02020603050405020304" pitchFamily="18" charset="-78"/>
              </a:rPr>
              <a:t> </a:t>
            </a:r>
            <a:r>
              <a:rPr lang="ar-YE" sz="2400" b="0" i="0" u="none" strike="noStrike" baseline="0" dirty="0">
                <a:latin typeface="Simplified Arabic" panose="02020603050405020304" pitchFamily="18" charset="-78"/>
                <a:cs typeface="Simplified Arabic" panose="02020603050405020304" pitchFamily="18" charset="-78"/>
              </a:rPr>
              <a:t>الموارد البشرية و</a:t>
            </a:r>
            <a:r>
              <a:rPr lang="ar-JO" sz="2400" b="0" i="0" u="none" strike="noStrike" baseline="0" dirty="0">
                <a:latin typeface="Simplified Arabic" panose="02020603050405020304" pitchFamily="18" charset="-78"/>
                <a:cs typeface="Simplified Arabic" panose="02020603050405020304" pitchFamily="18" charset="-78"/>
              </a:rPr>
              <a:t>إ</a:t>
            </a:r>
            <a:r>
              <a:rPr lang="ar-YE" sz="2400" b="0" i="0" u="none" strike="noStrike" baseline="0" dirty="0">
                <a:latin typeface="Simplified Arabic" panose="02020603050405020304" pitchFamily="18" charset="-78"/>
                <a:cs typeface="Simplified Arabic" panose="02020603050405020304" pitchFamily="18" charset="-78"/>
              </a:rPr>
              <a:t>عداد الأجيال </a:t>
            </a:r>
            <a:r>
              <a:rPr lang="ar-JO" sz="2400" b="0" i="0" u="none" strike="noStrike" baseline="0" dirty="0">
                <a:latin typeface="Simplified Arabic" panose="02020603050405020304" pitchFamily="18" charset="-78"/>
                <a:cs typeface="Simplified Arabic" panose="02020603050405020304" pitchFamily="18" charset="-78"/>
              </a:rPr>
              <a:t>التي ستقود نهضة الدولة </a:t>
            </a:r>
            <a:r>
              <a:rPr lang="ar-YE" sz="2400" b="0" i="0" u="none" strike="noStrike" baseline="0" dirty="0">
                <a:latin typeface="Simplified Arabic" panose="02020603050405020304" pitchFamily="18" charset="-78"/>
                <a:cs typeface="Simplified Arabic" panose="02020603050405020304" pitchFamily="18" charset="-78"/>
              </a:rPr>
              <a:t>للصدفة،</a:t>
            </a:r>
            <a:r>
              <a:rPr lang="ar-JO" sz="2400" b="0" i="0" u="none" strike="noStrike" baseline="0" dirty="0">
                <a:latin typeface="Simplified Arabic" panose="02020603050405020304" pitchFamily="18" charset="-78"/>
                <a:cs typeface="Simplified Arabic" panose="02020603050405020304" pitchFamily="18" charset="-78"/>
              </a:rPr>
              <a:t> </a:t>
            </a:r>
            <a:r>
              <a:rPr lang="ar-YE" sz="2400" b="0" i="0" u="none" strike="noStrike" baseline="0" dirty="0">
                <a:latin typeface="Simplified Arabic" panose="02020603050405020304" pitchFamily="18" charset="-78"/>
                <a:cs typeface="Simplified Arabic" panose="02020603050405020304" pitchFamily="18" charset="-78"/>
              </a:rPr>
              <a:t>لذلك تتم عملية صنع سياسة التعليم من خلال تفاعلات عميقة</a:t>
            </a:r>
            <a:r>
              <a:rPr lang="ar-JO" sz="2400" b="0" i="0" u="none" strike="noStrike" baseline="0" dirty="0">
                <a:latin typeface="Simplified Arabic" panose="02020603050405020304" pitchFamily="18" charset="-78"/>
                <a:cs typeface="Simplified Arabic" panose="02020603050405020304" pitchFamily="18" charset="-78"/>
              </a:rPr>
              <a:t> </a:t>
            </a:r>
            <a:r>
              <a:rPr lang="ar-YE" sz="2400" b="0" i="0" u="none" strike="noStrike" baseline="0" dirty="0">
                <a:latin typeface="Simplified Arabic" panose="02020603050405020304" pitchFamily="18" charset="-78"/>
                <a:cs typeface="Simplified Arabic" panose="02020603050405020304" pitchFamily="18" charset="-78"/>
              </a:rPr>
              <a:t>ومتنوعة بين القوى الرسمية الصانعة للسياسة والمؤثرة فيها</a:t>
            </a:r>
            <a:r>
              <a:rPr lang="ar-JO" sz="2400" b="0" i="0" u="none" strike="noStrike" baseline="0" dirty="0">
                <a:latin typeface="Simplified Arabic" panose="02020603050405020304" pitchFamily="18" charset="-78"/>
                <a:cs typeface="Simplified Arabic" panose="02020603050405020304" pitchFamily="18" charset="-78"/>
              </a:rPr>
              <a:t> </a:t>
            </a:r>
            <a:r>
              <a:rPr lang="ar-YE" sz="2400" b="0" i="0" u="none" strike="noStrike" baseline="0" dirty="0">
                <a:latin typeface="Simplified Arabic" panose="02020603050405020304" pitchFamily="18" charset="-78"/>
                <a:cs typeface="Simplified Arabic" panose="02020603050405020304" pitchFamily="18" charset="-78"/>
              </a:rPr>
              <a:t>والقوى غير الرسمية من المستفيدين والمهتمين بالسياسة</a:t>
            </a:r>
            <a:r>
              <a:rPr lang="ar-JO" sz="2400" b="0" i="0" u="none" strike="noStrike" baseline="0" dirty="0">
                <a:latin typeface="Simplified Arabic" panose="02020603050405020304" pitchFamily="18" charset="-78"/>
                <a:cs typeface="Simplified Arabic" panose="02020603050405020304" pitchFamily="18" charset="-78"/>
              </a:rPr>
              <a:t> </a:t>
            </a:r>
            <a:r>
              <a:rPr lang="ar-YE" sz="2400" b="0" i="0" u="none" strike="noStrike" baseline="0" dirty="0">
                <a:latin typeface="Simplified Arabic" panose="02020603050405020304" pitchFamily="18" charset="-78"/>
                <a:cs typeface="Simplified Arabic" panose="02020603050405020304" pitchFamily="18" charset="-78"/>
              </a:rPr>
              <a:t>التعليمية والتي تؤثر فيها وتتأثر بها من خلال أطر وتفاعلات</a:t>
            </a:r>
            <a:r>
              <a:rPr lang="ar-JO" sz="2400" b="0" i="0" u="none" strike="noStrike" baseline="0" dirty="0">
                <a:latin typeface="Simplified Arabic" panose="02020603050405020304" pitchFamily="18" charset="-78"/>
                <a:cs typeface="Simplified Arabic" panose="02020603050405020304" pitchFamily="18" charset="-78"/>
              </a:rPr>
              <a:t> مختلفة.</a:t>
            </a:r>
            <a:endParaRPr lang="en-US" sz="3600" b="1" kern="0" dirty="0">
              <a:solidFill>
                <a:srgbClr val="333333"/>
              </a:solidFill>
              <a:cs typeface="Traditional Arabic" panose="02020603050405020304" pitchFamily="18" charset="-78"/>
            </a:endParaRPr>
          </a:p>
        </p:txBody>
      </p:sp>
      <p:pic>
        <p:nvPicPr>
          <p:cNvPr id="11" name="Picture 10">
            <a:extLst>
              <a:ext uri="{FF2B5EF4-FFF2-40B4-BE49-F238E27FC236}">
                <a16:creationId xmlns:a16="http://schemas.microsoft.com/office/drawing/2014/main" id="{3899893D-7FCC-3E58-92E7-6529121343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7318" y="5112195"/>
            <a:ext cx="2895600" cy="1086601"/>
          </a:xfrm>
          <a:prstGeom prst="rect">
            <a:avLst/>
          </a:prstGeom>
        </p:spPr>
      </p:pic>
    </p:spTree>
    <p:extLst>
      <p:ext uri="{BB962C8B-B14F-4D97-AF65-F5344CB8AC3E}">
        <p14:creationId xmlns:p14="http://schemas.microsoft.com/office/powerpoint/2010/main" val="317494611"/>
      </p:ext>
    </p:extLst>
  </p:cSld>
  <p:clrMapOvr>
    <a:masterClrMapping/>
  </p:clrMapOvr>
  <mc:AlternateContent xmlns:mc="http://schemas.openxmlformats.org/markup-compatibility/2006" xmlns:p14="http://schemas.microsoft.com/office/powerpoint/2010/main">
    <mc:Choice Requires="p14">
      <p:transition spd="slow" p14:dur="1600" advTm="118318">
        <p14:prism isInverted="1"/>
      </p:transition>
    </mc:Choice>
    <mc:Fallback xmlns="">
      <p:transition spd="slow" advTm="11831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dirty="0">
                <a:effectLst/>
                <a:latin typeface="Calibri" panose="020F0502020204030204" pitchFamily="34" charset="0"/>
                <a:ea typeface="Calibri" panose="020F0502020204030204" pitchFamily="34" charset="0"/>
                <a:cs typeface="Simplified Arabic" panose="02020603050405020304" pitchFamily="18" charset="-78"/>
              </a:rPr>
              <a:t> </a:t>
            </a:r>
            <a:r>
              <a:rPr lang="ar-JO" sz="2800" dirty="0">
                <a:effectLst/>
                <a:latin typeface="Calibri" panose="020F0502020204030204" pitchFamily="34" charset="0"/>
                <a:ea typeface="Calibri" panose="020F0502020204030204" pitchFamily="34" charset="0"/>
              </a:rPr>
              <a:t>أورد تقرير اليونسكو (2018) المتعلق بالأحوال </a:t>
            </a:r>
            <a:r>
              <a:rPr lang="ar-SA" sz="2800" dirty="0">
                <a:effectLst/>
                <a:latin typeface="Calibri" panose="020F0502020204030204" pitchFamily="34" charset="0"/>
                <a:ea typeface="Calibri" panose="020F0502020204030204" pitchFamily="34" charset="0"/>
              </a:rPr>
              <a:t>المؤسسات التربوية قد تأسست منذ القرن التاسع عشر في بعض الدول على غرار الجامعة الأميركية في بيروت التي تأسست منذ عام</a:t>
            </a:r>
            <a:r>
              <a:rPr lang="ar-JO" sz="2800" dirty="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468696" y="1437702"/>
            <a:ext cx="5527343" cy="646331"/>
          </a:xfrm>
          <a:prstGeom prst="rect">
            <a:avLst/>
          </a:prstGeom>
          <a:noFill/>
        </p:spPr>
        <p:txBody>
          <a:bodyPr wrap="square" rtlCol="0">
            <a:spAutoFit/>
          </a:bodyPr>
          <a:lstStyle/>
          <a:p>
            <a:pPr algn="ctr"/>
            <a:r>
              <a:rPr lang="ar-JO" sz="3600" b="1" dirty="0">
                <a:solidFill>
                  <a:srgbClr val="00B0F0"/>
                </a:solidFill>
                <a:latin typeface="Times New Roman" panose="02020603050405020304" pitchFamily="18" charset="0"/>
                <a:cs typeface="Times New Roman" panose="02020603050405020304" pitchFamily="18" charset="0"/>
              </a:rPr>
              <a:t>مفهوم صنع السياسات التعليمية</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685323" y="2660869"/>
            <a:ext cx="10614659" cy="3247043"/>
          </a:xfrm>
          <a:prstGeom prst="rect">
            <a:avLst/>
          </a:prstGeom>
          <a:noFill/>
        </p:spPr>
        <p:txBody>
          <a:bodyPr wrap="square" rtlCol="0">
            <a:spAutoFit/>
          </a:bodyPr>
          <a:lstStyle/>
          <a:p>
            <a:pPr algn="r" rtl="1"/>
            <a:r>
              <a:rPr lang="ar-YE" sz="2400" dirty="0">
                <a:latin typeface="Simplified Arabic" panose="02020603050405020304" pitchFamily="18" charset="-78"/>
                <a:cs typeface="Simplified Arabic" panose="02020603050405020304" pitchFamily="18" charset="-78"/>
              </a:rPr>
              <a:t> </a:t>
            </a:r>
            <a:r>
              <a:rPr lang="ar-JO" sz="2800" b="1" dirty="0">
                <a:latin typeface="Simplified Arabic" panose="02020603050405020304" pitchFamily="18" charset="-78"/>
                <a:cs typeface="Simplified Arabic" panose="02020603050405020304" pitchFamily="18" charset="-78"/>
              </a:rPr>
              <a:t>مفهوم صنع السياسات التعليمية</a:t>
            </a:r>
            <a:endParaRPr lang="ar-YE" sz="2400" b="1" dirty="0">
              <a:latin typeface="Simplified Arabic" panose="02020603050405020304" pitchFamily="18" charset="-78"/>
              <a:cs typeface="Simplified Arabic" panose="02020603050405020304" pitchFamily="18" charset="-78"/>
            </a:endParaRPr>
          </a:p>
          <a:p>
            <a:pPr algn="r">
              <a:lnSpc>
                <a:spcPct val="150000"/>
              </a:lnSpc>
            </a:pPr>
            <a:r>
              <a:rPr lang="ar-JO" sz="2400" dirty="0">
                <a:latin typeface="Simplified Arabic" panose="02020603050405020304" pitchFamily="18" charset="-78"/>
                <a:cs typeface="Simplified Arabic" panose="02020603050405020304" pitchFamily="18" charset="-78"/>
              </a:rPr>
              <a:t>هي عملية </a:t>
            </a:r>
            <a:r>
              <a:rPr lang="ar-YE" sz="2400" dirty="0">
                <a:latin typeface="Simplified Arabic" panose="02020603050405020304" pitchFamily="18" charset="-78"/>
                <a:cs typeface="Simplified Arabic" panose="02020603050405020304" pitchFamily="18" charset="-78"/>
              </a:rPr>
              <a:t>تصميم أو بناء </a:t>
            </a:r>
            <a:r>
              <a:rPr lang="ar-JO" sz="2400" dirty="0">
                <a:latin typeface="Simplified Arabic" panose="02020603050405020304" pitchFamily="18" charset="-78"/>
                <a:cs typeface="Simplified Arabic" panose="02020603050405020304" pitchFamily="18" charset="-78"/>
              </a:rPr>
              <a:t>السياسات التعليمية إذ تمر</a:t>
            </a:r>
            <a:r>
              <a:rPr lang="ar-YE" sz="2400" dirty="0">
                <a:latin typeface="Simplified Arabic" panose="02020603050405020304" pitchFamily="18" charset="-78"/>
                <a:cs typeface="Simplified Arabic" panose="02020603050405020304" pitchFamily="18" charset="-78"/>
              </a:rPr>
              <a:t> بعدة </a:t>
            </a:r>
            <a:r>
              <a:rPr lang="ar-JO" sz="2400" dirty="0">
                <a:latin typeface="Simplified Arabic" panose="02020603050405020304" pitchFamily="18" charset="-78"/>
                <a:cs typeface="Simplified Arabic" panose="02020603050405020304" pitchFamily="18" charset="-78"/>
              </a:rPr>
              <a:t>مراحل </a:t>
            </a:r>
            <a:r>
              <a:rPr lang="ar-YE" sz="2400" dirty="0">
                <a:latin typeface="Simplified Arabic" panose="02020603050405020304" pitchFamily="18" charset="-78"/>
                <a:cs typeface="Simplified Arabic" panose="02020603050405020304" pitchFamily="18" charset="-78"/>
              </a:rPr>
              <a:t>تبدأ بتحديد</a:t>
            </a:r>
            <a:r>
              <a:rPr lang="ar-JO" sz="2400" dirty="0">
                <a:latin typeface="Simplified Arabic" panose="02020603050405020304" pitchFamily="18" charset="-78"/>
                <a:cs typeface="Simplified Arabic" panose="02020603050405020304" pitchFamily="18" charset="-78"/>
              </a:rPr>
              <a:t> </a:t>
            </a:r>
            <a:r>
              <a:rPr lang="ar-YE" sz="2400" dirty="0">
                <a:latin typeface="Simplified Arabic" panose="02020603050405020304" pitchFamily="18" charset="-78"/>
                <a:cs typeface="Simplified Arabic" panose="02020603050405020304" pitchFamily="18" charset="-78"/>
              </a:rPr>
              <a:t>الأهداف وتنتهي ب</a:t>
            </a:r>
            <a:r>
              <a:rPr lang="ar-JO" sz="2400" dirty="0">
                <a:latin typeface="Simplified Arabic" panose="02020603050405020304" pitchFamily="18" charset="-78"/>
                <a:cs typeface="Simplified Arabic" panose="02020603050405020304" pitchFamily="18" charset="-78"/>
              </a:rPr>
              <a:t>البنود و</a:t>
            </a:r>
            <a:r>
              <a:rPr lang="ar-YE" sz="2400" dirty="0">
                <a:latin typeface="Simplified Arabic" panose="02020603050405020304" pitchFamily="18" charset="-78"/>
                <a:cs typeface="Simplified Arabic" panose="02020603050405020304" pitchFamily="18" charset="-78"/>
              </a:rPr>
              <a:t>اللوائح والقوانين</a:t>
            </a:r>
            <a:r>
              <a:rPr lang="ar-JO" sz="2400" dirty="0">
                <a:latin typeface="Simplified Arabic" panose="02020603050405020304" pitchFamily="18" charset="-78"/>
                <a:cs typeface="Simplified Arabic" panose="02020603050405020304" pitchFamily="18" charset="-78"/>
              </a:rPr>
              <a:t>.</a:t>
            </a:r>
          </a:p>
          <a:p>
            <a:pPr algn="r">
              <a:lnSpc>
                <a:spcPct val="150000"/>
              </a:lnSpc>
            </a:pPr>
            <a:r>
              <a:rPr lang="ar-YE" sz="2400" dirty="0">
                <a:latin typeface="Simplified Arabic" panose="02020603050405020304" pitchFamily="18" charset="-78"/>
                <a:cs typeface="Simplified Arabic" panose="02020603050405020304" pitchFamily="18" charset="-78"/>
              </a:rPr>
              <a:t>بمعنى آخر هي عملي</a:t>
            </a:r>
            <a:r>
              <a:rPr lang="ar-JO" sz="2400" dirty="0">
                <a:latin typeface="Simplified Arabic" panose="02020603050405020304" pitchFamily="18" charset="-78"/>
                <a:cs typeface="Simplified Arabic" panose="02020603050405020304" pitchFamily="18" charset="-78"/>
              </a:rPr>
              <a:t>ة </a:t>
            </a:r>
            <a:r>
              <a:rPr lang="ar-YE" sz="2400" dirty="0">
                <a:latin typeface="Simplified Arabic" panose="02020603050405020304" pitchFamily="18" charset="-78"/>
                <a:cs typeface="Simplified Arabic" panose="02020603050405020304" pitchFamily="18" charset="-78"/>
              </a:rPr>
              <a:t>تتضمن عدة خطوات تبدأ بتحديد المشكلة وتنتهي بوضع</a:t>
            </a:r>
            <a:r>
              <a:rPr lang="ar-JO" sz="2400" dirty="0">
                <a:latin typeface="Simplified Arabic" panose="02020603050405020304" pitchFamily="18" charset="-78"/>
                <a:cs typeface="Simplified Arabic" panose="02020603050405020304" pitchFamily="18" charset="-78"/>
              </a:rPr>
              <a:t> </a:t>
            </a:r>
            <a:r>
              <a:rPr lang="ar-YE" sz="2400" dirty="0">
                <a:latin typeface="Simplified Arabic" panose="02020603050405020304" pitchFamily="18" charset="-78"/>
                <a:cs typeface="Simplified Arabic" panose="02020603050405020304" pitchFamily="18" charset="-78"/>
              </a:rPr>
              <a:t>التشريعات والقوانين المنظمة للعمل </a:t>
            </a:r>
            <a:r>
              <a:rPr lang="ar-JO" sz="2400" dirty="0">
                <a:latin typeface="Simplified Arabic" panose="02020603050405020304" pitchFamily="18" charset="-78"/>
                <a:cs typeface="Simplified Arabic" panose="02020603050405020304" pitchFamily="18" charset="-78"/>
              </a:rPr>
              <a:t>مرورًا</a:t>
            </a:r>
            <a:r>
              <a:rPr lang="ar-YE" sz="2400" dirty="0">
                <a:latin typeface="Simplified Arabic" panose="02020603050405020304" pitchFamily="18" charset="-78"/>
                <a:cs typeface="Simplified Arabic" panose="02020603050405020304" pitchFamily="18" charset="-78"/>
              </a:rPr>
              <a:t> بعمليات نقاش وبحث</a:t>
            </a:r>
            <a:r>
              <a:rPr lang="ar-JO" sz="2400" dirty="0">
                <a:latin typeface="Simplified Arabic" panose="02020603050405020304" pitchFamily="18" charset="-78"/>
                <a:cs typeface="Simplified Arabic" panose="02020603050405020304" pitchFamily="18" charset="-78"/>
              </a:rPr>
              <a:t> </a:t>
            </a:r>
            <a:r>
              <a:rPr lang="ar-YE" sz="2400" dirty="0">
                <a:latin typeface="Simplified Arabic" panose="02020603050405020304" pitchFamily="18" charset="-78"/>
                <a:cs typeface="Simplified Arabic" panose="02020603050405020304" pitchFamily="18" charset="-78"/>
              </a:rPr>
              <a:t>وجمع المعلومات وتشارك فيها جهات رسمية وغي</a:t>
            </a:r>
            <a:r>
              <a:rPr lang="ar-JO" sz="2400" dirty="0">
                <a:latin typeface="Simplified Arabic" panose="02020603050405020304" pitchFamily="18" charset="-78"/>
                <a:cs typeface="Simplified Arabic" panose="02020603050405020304" pitchFamily="18" charset="-78"/>
              </a:rPr>
              <a:t>ر رسمية.</a:t>
            </a:r>
          </a:p>
          <a:p>
            <a:pPr algn="r" rtl="1">
              <a:lnSpc>
                <a:spcPct val="150000"/>
              </a:lnSpc>
            </a:pPr>
            <a:r>
              <a:rPr lang="ar-JO" sz="2400" dirty="0">
                <a:latin typeface="Simplified Arabic" panose="02020603050405020304" pitchFamily="18" charset="-78"/>
                <a:cs typeface="Simplified Arabic" panose="02020603050405020304" pitchFamily="18" charset="-78"/>
              </a:rPr>
              <a:t>             مدخلات                عمليات               مخرجات</a:t>
            </a:r>
            <a:endParaRPr lang="ar-YE" sz="2400" dirty="0">
              <a:latin typeface="Simplified Arabic" panose="02020603050405020304" pitchFamily="18" charset="-78"/>
              <a:cs typeface="Simplified Arabic" panose="02020603050405020304" pitchFamily="18" charset="-78"/>
            </a:endParaRPr>
          </a:p>
        </p:txBody>
      </p:sp>
      <p:cxnSp>
        <p:nvCxnSpPr>
          <p:cNvPr id="4" name="Straight Arrow Connector 3">
            <a:extLst>
              <a:ext uri="{FF2B5EF4-FFF2-40B4-BE49-F238E27FC236}">
                <a16:creationId xmlns:a16="http://schemas.microsoft.com/office/drawing/2014/main" id="{1DD86630-11A2-8457-36A0-93C80097A45D}"/>
              </a:ext>
            </a:extLst>
          </p:cNvPr>
          <p:cNvCxnSpPr/>
          <p:nvPr/>
        </p:nvCxnSpPr>
        <p:spPr>
          <a:xfrm flipH="1">
            <a:off x="7854846" y="5715044"/>
            <a:ext cx="103432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CB381BC1-131A-B95D-FE28-5E4CFE62D4D7}"/>
              </a:ext>
            </a:extLst>
          </p:cNvPr>
          <p:cNvCxnSpPr/>
          <p:nvPr/>
        </p:nvCxnSpPr>
        <p:spPr>
          <a:xfrm flipH="1">
            <a:off x="5605033" y="5715044"/>
            <a:ext cx="103432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60833488"/>
      </p:ext>
    </p:extLst>
  </p:cSld>
  <p:clrMapOvr>
    <a:masterClrMapping/>
  </p:clrMapOvr>
  <mc:AlternateContent xmlns:mc="http://schemas.openxmlformats.org/markup-compatibility/2006" xmlns:p14="http://schemas.microsoft.com/office/powerpoint/2010/main">
    <mc:Choice Requires="p14">
      <p:transition spd="slow" p14:dur="1600" advTm="96943">
        <p14:prism isInverted="1"/>
      </p:transition>
    </mc:Choice>
    <mc:Fallback xmlns="">
      <p:transition spd="slow" advTm="9694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a:effectLst/>
                <a:latin typeface="Calibri" panose="020F0502020204030204" pitchFamily="34" charset="0"/>
                <a:ea typeface="Calibri" panose="020F0502020204030204" pitchFamily="34" charset="0"/>
                <a:cs typeface="Simplified Arabic" panose="02020603050405020304" pitchFamily="18" charset="-78"/>
              </a:rPr>
              <a:t> </a:t>
            </a:r>
            <a:r>
              <a:rPr lang="ar-JO" sz="280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a:effectLst/>
                <a:latin typeface="Calibri" panose="020F0502020204030204" pitchFamily="34" charset="0"/>
                <a:ea typeface="Calibri" panose="020F0502020204030204" pitchFamily="34" charset="0"/>
              </a:rPr>
              <a:t> نظام التعليم في الدول العربية</a:t>
            </a:r>
            <a:r>
              <a:rPr lang="ar-JO" sz="2800">
                <a:effectLst/>
                <a:latin typeface="Calibri" panose="020F0502020204030204" pitchFamily="34" charset="0"/>
                <a:ea typeface="Calibri" panose="020F0502020204030204" pitchFamily="34" charset="0"/>
              </a:rPr>
              <a:t> يُعد </a:t>
            </a:r>
            <a:r>
              <a:rPr lang="ar-SA" sz="2800">
                <a:effectLst/>
                <a:latin typeface="Calibri" panose="020F0502020204030204" pitchFamily="34" charset="0"/>
                <a:ea typeface="Calibri" panose="020F0502020204030204" pitchFamily="34" charset="0"/>
              </a:rPr>
              <a:t>حديث العهد بالمعنى المعاصر </a:t>
            </a:r>
            <a:r>
              <a:rPr lang="ar-JO" sz="2800">
                <a:effectLst/>
                <a:latin typeface="Calibri" panose="020F0502020204030204" pitchFamily="34" charset="0"/>
                <a:ea typeface="Calibri" panose="020F0502020204030204" pitchFamily="34" charset="0"/>
              </a:rPr>
              <a:t>فقد بدأ</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ظهورالتعليم</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بعد </a:t>
            </a:r>
            <a:r>
              <a:rPr lang="ar-SA" sz="2800">
                <a:effectLst/>
                <a:latin typeface="Calibri" panose="020F0502020204030204" pitchFamily="34" charset="0"/>
                <a:ea typeface="Calibri" panose="020F0502020204030204" pitchFamily="34" charset="0"/>
              </a:rPr>
              <a:t>استقلال العديد من الدول العربية </a:t>
            </a:r>
            <a:r>
              <a:rPr lang="ar-JO" sz="2800">
                <a:effectLst/>
                <a:latin typeface="Calibri" panose="020F0502020204030204" pitchFamily="34" charset="0"/>
                <a:ea typeface="Calibri" panose="020F0502020204030204" pitchFamily="34" charset="0"/>
              </a:rPr>
              <a:t>ثم انتشر بشكل بسيط في</a:t>
            </a:r>
            <a:r>
              <a:rPr lang="ar-SA" sz="280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908964" y="1660666"/>
            <a:ext cx="10426460" cy="3924151"/>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ü"/>
            </a:pPr>
            <a:r>
              <a:rPr lang="ar-JO" sz="2000" kern="0" dirty="0">
                <a:solidFill>
                  <a:srgbClr val="000000"/>
                </a:solidFill>
                <a:ea typeface="Times New Roman" panose="02020603050405020304" pitchFamily="18" charset="0"/>
                <a:cs typeface="Calibri" panose="020F0502020204030204" pitchFamily="34" charset="0"/>
              </a:rPr>
              <a:t> </a:t>
            </a:r>
            <a:r>
              <a:rPr lang="ar-JO" sz="2400" dirty="0">
                <a:latin typeface="Simplified Arabic" panose="02020603050405020304" pitchFamily="18" charset="-78"/>
                <a:cs typeface="Simplified Arabic" panose="02020603050405020304" pitchFamily="18" charset="-78"/>
              </a:rPr>
              <a:t>وكذلك هي</a:t>
            </a:r>
            <a:r>
              <a:rPr lang="ar-YE" sz="2400" dirty="0">
                <a:latin typeface="Simplified Arabic" panose="02020603050405020304" pitchFamily="18" charset="-78"/>
                <a:cs typeface="Simplified Arabic" panose="02020603050405020304" pitchFamily="18" charset="-78"/>
              </a:rPr>
              <a:t> عملية </a:t>
            </a:r>
            <a:r>
              <a:rPr lang="ar-JO" sz="2400" dirty="0">
                <a:latin typeface="Simplified Arabic" panose="02020603050405020304" pitchFamily="18" charset="-78"/>
                <a:cs typeface="Simplified Arabic" panose="02020603050405020304" pitchFamily="18" charset="-78"/>
              </a:rPr>
              <a:t>معقدة </a:t>
            </a:r>
            <a:r>
              <a:rPr lang="ar-YE" sz="2400" dirty="0">
                <a:latin typeface="Simplified Arabic" panose="02020603050405020304" pitchFamily="18" charset="-78"/>
                <a:cs typeface="Simplified Arabic" panose="02020603050405020304" pitchFamily="18" charset="-78"/>
              </a:rPr>
              <a:t>تسعى لتحديد </a:t>
            </a:r>
            <a:r>
              <a:rPr lang="ar-JO" sz="2400" dirty="0">
                <a:latin typeface="Simplified Arabic" panose="02020603050405020304" pitchFamily="18" charset="-78"/>
                <a:cs typeface="Simplified Arabic" panose="02020603050405020304" pitchFamily="18" charset="-78"/>
              </a:rPr>
              <a:t>الإطار العام لعملية التعليم</a:t>
            </a:r>
            <a:r>
              <a:rPr lang="ar-YE" sz="2400" dirty="0">
                <a:latin typeface="Simplified Arabic" panose="02020603050405020304" pitchFamily="18" charset="-78"/>
                <a:cs typeface="Simplified Arabic" panose="02020603050405020304" pitchFamily="18" charset="-78"/>
              </a:rPr>
              <a:t>، </a:t>
            </a:r>
            <a:r>
              <a:rPr lang="ar-JO" sz="2400" dirty="0">
                <a:latin typeface="Simplified Arabic" panose="02020603050405020304" pitchFamily="18" charset="-78"/>
                <a:cs typeface="Simplified Arabic" panose="02020603050405020304" pitchFamily="18" charset="-78"/>
              </a:rPr>
              <a:t>و</a:t>
            </a:r>
            <a:r>
              <a:rPr lang="ar-YE" sz="2400" dirty="0">
                <a:latin typeface="Simplified Arabic" panose="02020603050405020304" pitchFamily="18" charset="-78"/>
                <a:cs typeface="Simplified Arabic" panose="02020603050405020304" pitchFamily="18" charset="-78"/>
              </a:rPr>
              <a:t>تتسم بتوجهها نحو المستقبل، وسعيها إلى تحقيق</a:t>
            </a:r>
            <a:r>
              <a:rPr lang="ar-JO" sz="2400" dirty="0">
                <a:latin typeface="Simplified Arabic" panose="02020603050405020304" pitchFamily="18" charset="-78"/>
                <a:cs typeface="Simplified Arabic" panose="02020603050405020304" pitchFamily="18" charset="-78"/>
              </a:rPr>
              <a:t> </a:t>
            </a:r>
            <a:r>
              <a:rPr lang="ar-YE" sz="2400" dirty="0">
                <a:latin typeface="Simplified Arabic" panose="02020603050405020304" pitchFamily="18" charset="-78"/>
                <a:cs typeface="Simplified Arabic" panose="02020603050405020304" pitchFamily="18" charset="-78"/>
              </a:rPr>
              <a:t>الصالح العام في مجال التعليم</a:t>
            </a:r>
            <a:r>
              <a:rPr lang="ar-JO" sz="2400" dirty="0">
                <a:latin typeface="Simplified Arabic" panose="02020603050405020304" pitchFamily="18" charset="-78"/>
                <a:cs typeface="Simplified Arabic" panose="02020603050405020304" pitchFamily="18" charset="-78"/>
              </a:rPr>
              <a:t> وتحسين جودته</a:t>
            </a:r>
            <a:r>
              <a:rPr lang="ar-YE" sz="2400" dirty="0">
                <a:latin typeface="Simplified Arabic" panose="02020603050405020304" pitchFamily="18" charset="-78"/>
                <a:cs typeface="Simplified Arabic" panose="02020603050405020304" pitchFamily="18" charset="-78"/>
              </a:rPr>
              <a:t>، بأفضل الوسائل الممكنة</a:t>
            </a:r>
            <a:r>
              <a:rPr lang="ar-JO" sz="2400" dirty="0">
                <a:latin typeface="Simplified Arabic" panose="02020603050405020304" pitchFamily="18" charset="-78"/>
                <a:cs typeface="Simplified Arabic" panose="02020603050405020304" pitchFamily="18" charset="-78"/>
              </a:rPr>
              <a:t>.</a:t>
            </a:r>
            <a:endParaRPr lang="ar-YE" sz="2400" dirty="0">
              <a:latin typeface="Simplified Arabic" panose="02020603050405020304" pitchFamily="18" charset="-78"/>
              <a:cs typeface="Simplified Arabic" panose="02020603050405020304" pitchFamily="18" charset="-78"/>
            </a:endParaRPr>
          </a:p>
          <a:p>
            <a:pPr marL="342900" indent="-342900" algn="just" rtl="1">
              <a:lnSpc>
                <a:spcPct val="150000"/>
              </a:lnSpc>
              <a:buFont typeface="Wingdings" panose="05000000000000000000" pitchFamily="2" charset="2"/>
              <a:buChar char="ü"/>
            </a:pPr>
            <a:r>
              <a:rPr lang="ar-JO" sz="2400" dirty="0">
                <a:latin typeface="Simplified Arabic" panose="02020603050405020304" pitchFamily="18" charset="-78"/>
                <a:cs typeface="Simplified Arabic" panose="02020603050405020304" pitchFamily="18" charset="-78"/>
              </a:rPr>
              <a:t>و </a:t>
            </a:r>
            <a:r>
              <a:rPr lang="ar-YE" sz="2400" dirty="0">
                <a:latin typeface="Simplified Arabic" panose="02020603050405020304" pitchFamily="18" charset="-78"/>
                <a:cs typeface="Simplified Arabic" panose="02020603050405020304" pitchFamily="18" charset="-78"/>
              </a:rPr>
              <a:t>تعد </a:t>
            </a:r>
            <a:r>
              <a:rPr lang="ar-JO" sz="2400" dirty="0">
                <a:latin typeface="Simplified Arabic" panose="02020603050405020304" pitchFamily="18" charset="-78"/>
                <a:cs typeface="Simplified Arabic" panose="02020603050405020304" pitchFamily="18" charset="-78"/>
              </a:rPr>
              <a:t>أيضًا </a:t>
            </a:r>
            <a:r>
              <a:rPr lang="ar-YE" sz="2400" dirty="0">
                <a:latin typeface="Simplified Arabic" panose="02020603050405020304" pitchFamily="18" charset="-78"/>
                <a:cs typeface="Simplified Arabic" panose="02020603050405020304" pitchFamily="18" charset="-78"/>
              </a:rPr>
              <a:t>نشاطا يعكس التوجه نحو سياسات أفضل ونحو إعادة صياغة </a:t>
            </a:r>
            <a:r>
              <a:rPr lang="ar-JO" sz="2400" dirty="0">
                <a:latin typeface="Simplified Arabic" panose="02020603050405020304" pitchFamily="18" charset="-78"/>
                <a:cs typeface="Simplified Arabic" panose="02020603050405020304" pitchFamily="18" charset="-78"/>
              </a:rPr>
              <a:t>تضمن </a:t>
            </a:r>
            <a:r>
              <a:rPr lang="ar-YE" sz="2400" dirty="0">
                <a:latin typeface="Simplified Arabic" panose="02020603050405020304" pitchFamily="18" charset="-78"/>
                <a:cs typeface="Simplified Arabic" panose="02020603050405020304" pitchFamily="18" charset="-78"/>
              </a:rPr>
              <a:t>إيجاد حلول للمشكلات التعليمية</a:t>
            </a:r>
            <a:r>
              <a:rPr lang="ar-JO" sz="2400" dirty="0">
                <a:latin typeface="Simplified Arabic" panose="02020603050405020304" pitchFamily="18" charset="-78"/>
                <a:cs typeface="Simplified Arabic" panose="02020603050405020304" pitchFamily="18" charset="-78"/>
              </a:rPr>
              <a:t>  </a:t>
            </a:r>
            <a:r>
              <a:rPr lang="ar-YE" sz="2400" dirty="0">
                <a:latin typeface="Simplified Arabic" panose="02020603050405020304" pitchFamily="18" charset="-78"/>
                <a:cs typeface="Simplified Arabic" panose="02020603050405020304" pitchFamily="18" charset="-78"/>
              </a:rPr>
              <a:t>لذا تتسم هذه العملية بالتعقد والتنوع في مكوناتها، ومن هنا يأتي مفهوم العملية الذي يؤكد على تفاعل مكونات</a:t>
            </a:r>
            <a:r>
              <a:rPr lang="ar-JO" sz="2400" dirty="0">
                <a:latin typeface="Simplified Arabic" panose="02020603050405020304" pitchFamily="18" charset="-78"/>
                <a:cs typeface="Simplified Arabic" panose="02020603050405020304" pitchFamily="18" charset="-78"/>
              </a:rPr>
              <a:t> </a:t>
            </a:r>
            <a:r>
              <a:rPr lang="ar-YE" sz="2400" dirty="0">
                <a:latin typeface="Simplified Arabic" panose="02020603050405020304" pitchFamily="18" charset="-78"/>
                <a:cs typeface="Simplified Arabic" panose="02020603050405020304" pitchFamily="18" charset="-78"/>
              </a:rPr>
              <a:t>صنع السياسة </a:t>
            </a:r>
            <a:r>
              <a:rPr lang="ar-JO" sz="2400" dirty="0">
                <a:latin typeface="Simplified Arabic" panose="02020603050405020304" pitchFamily="18" charset="-78"/>
                <a:cs typeface="Simplified Arabic" panose="02020603050405020304" pitchFamily="18" charset="-78"/>
              </a:rPr>
              <a:t>مراعيًا أهداف صانعي السياسة التعليمية الرسمية وغير الرسمية</a:t>
            </a:r>
            <a:endParaRPr lang="ar-YE" sz="2400" dirty="0">
              <a:latin typeface="Simplified Arabic" panose="02020603050405020304" pitchFamily="18" charset="-78"/>
              <a:cs typeface="Simplified Arabic" panose="02020603050405020304" pitchFamily="18" charset="-78"/>
            </a:endParaRPr>
          </a:p>
          <a:p>
            <a:pPr marL="342900" indent="-342900" algn="just" rtl="1">
              <a:lnSpc>
                <a:spcPct val="150000"/>
              </a:lnSpc>
              <a:buFont typeface="Wingdings" panose="05000000000000000000" pitchFamily="2" charset="2"/>
              <a:buChar char="ü"/>
            </a:pPr>
            <a:r>
              <a:rPr lang="ar-YE" sz="2400" dirty="0">
                <a:latin typeface="Simplified Arabic" panose="02020603050405020304" pitchFamily="18" charset="-78"/>
                <a:cs typeface="Simplified Arabic" panose="02020603050405020304" pitchFamily="18" charset="-78"/>
              </a:rPr>
              <a:t>هي عملية تحويل المدخلات السياسية </a:t>
            </a:r>
            <a:r>
              <a:rPr lang="ar-JO" sz="2400" dirty="0">
                <a:latin typeface="Simplified Arabic" panose="02020603050405020304" pitchFamily="18" charset="-78"/>
                <a:cs typeface="Simplified Arabic" panose="02020603050405020304" pitchFamily="18" charset="-78"/>
              </a:rPr>
              <a:t>والاقتصادية والاجتماعية والثقافية</a:t>
            </a:r>
            <a:r>
              <a:rPr lang="ar-YE" sz="2400" dirty="0">
                <a:latin typeface="Simplified Arabic" panose="02020603050405020304" pitchFamily="18" charset="-78"/>
                <a:cs typeface="Simplified Arabic" panose="02020603050405020304" pitchFamily="18" charset="-78"/>
              </a:rPr>
              <a:t>، إلى نتائج </a:t>
            </a:r>
            <a:r>
              <a:rPr lang="ar-JO" sz="2400" dirty="0">
                <a:latin typeface="Simplified Arabic" panose="02020603050405020304" pitchFamily="18" charset="-78"/>
                <a:cs typeface="Simplified Arabic" panose="02020603050405020304" pitchFamily="18" charset="-78"/>
              </a:rPr>
              <a:t>على شكل لوائح وتعليمات ومبادئ تنظم عملية التعليم وتنهض بها نحو تطور الدولة بكافة مجالاتها.</a:t>
            </a:r>
            <a:endParaRPr lang="ar-YE" sz="2400" dirty="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054431471"/>
      </p:ext>
    </p:extLst>
  </p:cSld>
  <p:clrMapOvr>
    <a:masterClrMapping/>
  </p:clrMapOvr>
  <mc:AlternateContent xmlns:mc="http://schemas.openxmlformats.org/markup-compatibility/2006" xmlns:p14="http://schemas.microsoft.com/office/powerpoint/2010/main">
    <mc:Choice Requires="p14">
      <p:transition spd="slow" p14:dur="1600" advTm="171789">
        <p14:prism isInverted="1"/>
      </p:transition>
    </mc:Choice>
    <mc:Fallback xmlns="">
      <p:transition spd="slow" advTm="17178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a:effectLst/>
                <a:latin typeface="Calibri" panose="020F0502020204030204" pitchFamily="34" charset="0"/>
                <a:ea typeface="Calibri" panose="020F0502020204030204" pitchFamily="34" charset="0"/>
                <a:cs typeface="Simplified Arabic" panose="02020603050405020304" pitchFamily="18" charset="-78"/>
              </a:rPr>
              <a:t> </a:t>
            </a:r>
            <a:r>
              <a:rPr lang="ar-JO" sz="280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a:effectLst/>
                <a:latin typeface="Calibri" panose="020F0502020204030204" pitchFamily="34" charset="0"/>
                <a:ea typeface="Calibri" panose="020F0502020204030204" pitchFamily="34" charset="0"/>
              </a:rPr>
              <a:t> نظام التعليم في الدول العربية</a:t>
            </a:r>
            <a:r>
              <a:rPr lang="ar-JO" sz="2800">
                <a:effectLst/>
                <a:latin typeface="Calibri" panose="020F0502020204030204" pitchFamily="34" charset="0"/>
                <a:ea typeface="Calibri" panose="020F0502020204030204" pitchFamily="34" charset="0"/>
              </a:rPr>
              <a:t> يُعد </a:t>
            </a:r>
            <a:r>
              <a:rPr lang="ar-SA" sz="2800">
                <a:effectLst/>
                <a:latin typeface="Calibri" panose="020F0502020204030204" pitchFamily="34" charset="0"/>
                <a:ea typeface="Calibri" panose="020F0502020204030204" pitchFamily="34" charset="0"/>
              </a:rPr>
              <a:t>حديث العهد بالمعنى المعاصر </a:t>
            </a:r>
            <a:r>
              <a:rPr lang="ar-JO" sz="2800">
                <a:effectLst/>
                <a:latin typeface="Calibri" panose="020F0502020204030204" pitchFamily="34" charset="0"/>
                <a:ea typeface="Calibri" panose="020F0502020204030204" pitchFamily="34" charset="0"/>
              </a:rPr>
              <a:t>فقد بدأ</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ظهورالتعليم</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بعد </a:t>
            </a:r>
            <a:r>
              <a:rPr lang="ar-SA" sz="2800">
                <a:effectLst/>
                <a:latin typeface="Calibri" panose="020F0502020204030204" pitchFamily="34" charset="0"/>
                <a:ea typeface="Calibri" panose="020F0502020204030204" pitchFamily="34" charset="0"/>
              </a:rPr>
              <a:t>استقلال العديد من الدول العربية </a:t>
            </a:r>
            <a:r>
              <a:rPr lang="ar-JO" sz="2800">
                <a:effectLst/>
                <a:latin typeface="Calibri" panose="020F0502020204030204" pitchFamily="34" charset="0"/>
                <a:ea typeface="Calibri" panose="020F0502020204030204" pitchFamily="34" charset="0"/>
              </a:rPr>
              <a:t>ثم انتشر بشكل بسيط في</a:t>
            </a:r>
            <a:r>
              <a:rPr lang="ar-SA" sz="280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641445" y="1333502"/>
            <a:ext cx="10775855" cy="4285789"/>
          </a:xfrm>
          <a:prstGeom prst="rect">
            <a:avLst/>
          </a:prstGeom>
          <a:noFill/>
        </p:spPr>
        <p:txBody>
          <a:bodyPr wrap="square" rtlCol="0">
            <a:spAutoFit/>
          </a:bodyPr>
          <a:lstStyle/>
          <a:p>
            <a:pPr algn="r" rtl="1"/>
            <a:endParaRPr lang="ar-JO" sz="2400" dirty="0">
              <a:latin typeface="Simplified Arabic" panose="02020603050405020304" pitchFamily="18" charset="-78"/>
              <a:cs typeface="Simplified Arabic" panose="02020603050405020304" pitchFamily="18" charset="-78"/>
            </a:endParaRPr>
          </a:p>
          <a:p>
            <a:pPr algn="just" rtl="1">
              <a:lnSpc>
                <a:spcPct val="150000"/>
              </a:lnSpc>
            </a:pPr>
            <a:r>
              <a:rPr lang="ar-JO" sz="2800" b="1" u="sng" dirty="0">
                <a:latin typeface="Simplified Arabic" panose="02020603050405020304" pitchFamily="18" charset="-78"/>
                <a:cs typeface="Simplified Arabic" panose="02020603050405020304" pitchFamily="18" charset="-78"/>
              </a:rPr>
              <a:t>الخلاصة</a:t>
            </a:r>
            <a:r>
              <a:rPr lang="ar-JO" sz="2800" dirty="0">
                <a:latin typeface="Simplified Arabic" panose="02020603050405020304" pitchFamily="18" charset="-78"/>
                <a:cs typeface="Simplified Arabic" panose="02020603050405020304" pitchFamily="18" charset="-78"/>
              </a:rPr>
              <a:t>: </a:t>
            </a:r>
            <a:r>
              <a:rPr lang="ar-YE" sz="2800" dirty="0">
                <a:latin typeface="Simplified Arabic" panose="02020603050405020304" pitchFamily="18" charset="-78"/>
                <a:cs typeface="Simplified Arabic" panose="02020603050405020304" pitchFamily="18" charset="-78"/>
              </a:rPr>
              <a:t>هي </a:t>
            </a:r>
            <a:r>
              <a:rPr lang="ar-JO" sz="2800" dirty="0">
                <a:latin typeface="Simplified Arabic" panose="02020603050405020304" pitchFamily="18" charset="-78"/>
                <a:cs typeface="Simplified Arabic" panose="02020603050405020304" pitchFamily="18" charset="-78"/>
              </a:rPr>
              <a:t>عملية ممنهجة تشترك فيها عدة موسسات </a:t>
            </a:r>
            <a:r>
              <a:rPr lang="ar-YE" sz="2800" dirty="0">
                <a:latin typeface="Simplified Arabic" panose="02020603050405020304" pitchFamily="18" charset="-78"/>
                <a:cs typeface="Simplified Arabic" panose="02020603050405020304" pitchFamily="18" charset="-78"/>
              </a:rPr>
              <a:t>كالأجهزة التشريعية والأحزاب وجماعات المصالح بالإضافة إلى الأجهزة </a:t>
            </a:r>
            <a:r>
              <a:rPr lang="ar-JO" sz="2800" dirty="0">
                <a:latin typeface="Simplified Arabic" panose="02020603050405020304" pitchFamily="18" charset="-78"/>
                <a:cs typeface="Simplified Arabic" panose="02020603050405020304" pitchFamily="18" charset="-78"/>
              </a:rPr>
              <a:t> </a:t>
            </a:r>
            <a:r>
              <a:rPr lang="ar-YE" sz="2800" dirty="0">
                <a:latin typeface="Simplified Arabic" panose="02020603050405020304" pitchFamily="18" charset="-78"/>
                <a:cs typeface="Simplified Arabic" panose="02020603050405020304" pitchFamily="18" charset="-78"/>
              </a:rPr>
              <a:t>الإدارية والفنية </a:t>
            </a:r>
            <a:r>
              <a:rPr lang="ar-JO" sz="2800" dirty="0">
                <a:latin typeface="Simplified Arabic" panose="02020603050405020304" pitchFamily="18" charset="-78"/>
                <a:cs typeface="Simplified Arabic" panose="02020603050405020304" pitchFamily="18" charset="-78"/>
              </a:rPr>
              <a:t>و</a:t>
            </a:r>
            <a:r>
              <a:rPr lang="ar-YE" sz="2800" dirty="0">
                <a:latin typeface="Simplified Arabic" panose="02020603050405020304" pitchFamily="18" charset="-78"/>
                <a:cs typeface="Simplified Arabic" panose="02020603050405020304" pitchFamily="18" charset="-78"/>
              </a:rPr>
              <a:t>التي تقوم بالمشاركة في صياغة هذه السياسات وتنفيذها ومتابعتها، </a:t>
            </a:r>
            <a:r>
              <a:rPr lang="ar-JO" sz="2800" dirty="0">
                <a:latin typeface="Simplified Arabic" panose="02020603050405020304" pitchFamily="18" charset="-78"/>
                <a:cs typeface="Simplified Arabic" panose="02020603050405020304" pitchFamily="18" charset="-78"/>
              </a:rPr>
              <a:t>حسب </a:t>
            </a:r>
            <a:r>
              <a:rPr lang="ar-YE" sz="2800" dirty="0">
                <a:latin typeface="Simplified Arabic" panose="02020603050405020304" pitchFamily="18" charset="-78"/>
                <a:cs typeface="Simplified Arabic" panose="02020603050405020304" pitchFamily="18" charset="-78"/>
              </a:rPr>
              <a:t>وزن</a:t>
            </a:r>
            <a:r>
              <a:rPr lang="ar-JO" sz="2800" dirty="0">
                <a:latin typeface="Simplified Arabic" panose="02020603050405020304" pitchFamily="18" charset="-78"/>
                <a:cs typeface="Simplified Arabic" panose="02020603050405020304" pitchFamily="18" charset="-78"/>
              </a:rPr>
              <a:t> </a:t>
            </a:r>
            <a:r>
              <a:rPr lang="ar-YE" sz="2800" dirty="0">
                <a:latin typeface="Simplified Arabic" panose="02020603050405020304" pitchFamily="18" charset="-78"/>
                <a:cs typeface="Simplified Arabic" panose="02020603050405020304" pitchFamily="18" charset="-78"/>
              </a:rPr>
              <a:t>ونفوذ القوى الصانعة لهذه السياسة</a:t>
            </a:r>
            <a:r>
              <a:rPr lang="ar-JO" sz="2800" dirty="0">
                <a:latin typeface="Simplified Arabic" panose="02020603050405020304" pitchFamily="18" charset="-78"/>
                <a:cs typeface="Simplified Arabic" panose="02020603050405020304" pitchFamily="18" charset="-78"/>
              </a:rPr>
              <a:t>.</a:t>
            </a:r>
            <a:endParaRPr lang="ar-YE" sz="2800" dirty="0">
              <a:latin typeface="Simplified Arabic" panose="02020603050405020304" pitchFamily="18" charset="-78"/>
              <a:cs typeface="Simplified Arabic" panose="02020603050405020304" pitchFamily="18" charset="-78"/>
            </a:endParaRPr>
          </a:p>
          <a:p>
            <a:pPr algn="just" rtl="1">
              <a:lnSpc>
                <a:spcPct val="150000"/>
              </a:lnSpc>
            </a:pPr>
            <a:r>
              <a:rPr lang="ar-JO" sz="2800" dirty="0">
                <a:latin typeface="Simplified Arabic" panose="02020603050405020304" pitchFamily="18" charset="-78"/>
                <a:cs typeface="Simplified Arabic" panose="02020603050405020304" pitchFamily="18" charset="-78"/>
              </a:rPr>
              <a:t>وهي عملية </a:t>
            </a:r>
            <a:r>
              <a:rPr lang="ar-YE" sz="2800" dirty="0">
                <a:latin typeface="Simplified Arabic" panose="02020603050405020304" pitchFamily="18" charset="-78"/>
                <a:cs typeface="Simplified Arabic" panose="02020603050405020304" pitchFamily="18" charset="-78"/>
              </a:rPr>
              <a:t>ترتبط بشكل مباشر بالنظام السياسي، وتندرج تحت النشاط التخطيطي في مجال التعليم، </a:t>
            </a:r>
            <a:r>
              <a:rPr lang="ar-JO" sz="2800" dirty="0">
                <a:latin typeface="Simplified Arabic" panose="02020603050405020304" pitchFamily="18" charset="-78"/>
                <a:cs typeface="Simplified Arabic" panose="02020603050405020304" pitchFamily="18" charset="-78"/>
              </a:rPr>
              <a:t>وتتكون من مجموعة من ال</a:t>
            </a:r>
            <a:r>
              <a:rPr lang="ar-YE" sz="2800" dirty="0">
                <a:latin typeface="Simplified Arabic" panose="02020603050405020304" pitchFamily="18" charset="-78"/>
                <a:cs typeface="Simplified Arabic" panose="02020603050405020304" pitchFamily="18" charset="-78"/>
              </a:rPr>
              <a:t>خطوات تبدأ </a:t>
            </a:r>
            <a:r>
              <a:rPr lang="ar-JO" sz="2800" dirty="0">
                <a:latin typeface="Simplified Arabic" panose="02020603050405020304" pitchFamily="18" charset="-78"/>
                <a:cs typeface="Simplified Arabic" panose="02020603050405020304" pitchFamily="18" charset="-78"/>
              </a:rPr>
              <a:t>بتحديد</a:t>
            </a:r>
            <a:r>
              <a:rPr lang="ar-YE" sz="2800" dirty="0">
                <a:latin typeface="Simplified Arabic" panose="02020603050405020304" pitchFamily="18" charset="-78"/>
                <a:cs typeface="Simplified Arabic" panose="02020603050405020304" pitchFamily="18" charset="-78"/>
              </a:rPr>
              <a:t> المشكلة، وتنتهي باتخاذ القرار وتنفيذه</a:t>
            </a:r>
            <a:r>
              <a:rPr lang="ar-JO" sz="2800" dirty="0">
                <a:latin typeface="Simplified Arabic" panose="02020603050405020304" pitchFamily="18" charset="-78"/>
                <a:cs typeface="Simplified Arabic" panose="02020603050405020304" pitchFamily="18" charset="-78"/>
              </a:rPr>
              <a:t> ومن ثم تقييم أثره على الطلبة والمؤسسات الاقتصادية وتحقيق التنمية الشاملة للدولة.</a:t>
            </a:r>
            <a:endParaRPr lang="ar-YE" sz="2800" dirty="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4188049537"/>
      </p:ext>
    </p:extLst>
  </p:cSld>
  <p:clrMapOvr>
    <a:masterClrMapping/>
  </p:clrMapOvr>
  <mc:AlternateContent xmlns:mc="http://schemas.openxmlformats.org/markup-compatibility/2006" xmlns:p14="http://schemas.microsoft.com/office/powerpoint/2010/main">
    <mc:Choice Requires="p14">
      <p:transition spd="slow" p14:dur="1600" advTm="121669">
        <p14:prism isInverted="1"/>
      </p:transition>
    </mc:Choice>
    <mc:Fallback xmlns="">
      <p:transition spd="slow" advTm="12166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a:effectLst/>
                <a:latin typeface="Calibri" panose="020F0502020204030204" pitchFamily="34" charset="0"/>
                <a:ea typeface="Calibri" panose="020F0502020204030204" pitchFamily="34" charset="0"/>
                <a:cs typeface="Simplified Arabic" panose="02020603050405020304" pitchFamily="18" charset="-78"/>
              </a:rPr>
              <a:t> </a:t>
            </a:r>
            <a:r>
              <a:rPr lang="ar-JO" sz="280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a:effectLst/>
                <a:latin typeface="Calibri" panose="020F0502020204030204" pitchFamily="34" charset="0"/>
                <a:ea typeface="Calibri" panose="020F0502020204030204" pitchFamily="34" charset="0"/>
              </a:rPr>
              <a:t> نظام التعليم في الدول العربية</a:t>
            </a:r>
            <a:r>
              <a:rPr lang="ar-JO" sz="2800">
                <a:effectLst/>
                <a:latin typeface="Calibri" panose="020F0502020204030204" pitchFamily="34" charset="0"/>
                <a:ea typeface="Calibri" panose="020F0502020204030204" pitchFamily="34" charset="0"/>
              </a:rPr>
              <a:t> يُعد </a:t>
            </a:r>
            <a:r>
              <a:rPr lang="ar-SA" sz="2800">
                <a:effectLst/>
                <a:latin typeface="Calibri" panose="020F0502020204030204" pitchFamily="34" charset="0"/>
                <a:ea typeface="Calibri" panose="020F0502020204030204" pitchFamily="34" charset="0"/>
              </a:rPr>
              <a:t>حديث العهد بالمعنى المعاصر </a:t>
            </a:r>
            <a:r>
              <a:rPr lang="ar-JO" sz="2800">
                <a:effectLst/>
                <a:latin typeface="Calibri" panose="020F0502020204030204" pitchFamily="34" charset="0"/>
                <a:ea typeface="Calibri" panose="020F0502020204030204" pitchFamily="34" charset="0"/>
              </a:rPr>
              <a:t>فقد بدأ</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ظهورالتعليم</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بعد </a:t>
            </a:r>
            <a:r>
              <a:rPr lang="ar-SA" sz="2800">
                <a:effectLst/>
                <a:latin typeface="Calibri" panose="020F0502020204030204" pitchFamily="34" charset="0"/>
                <a:ea typeface="Calibri" panose="020F0502020204030204" pitchFamily="34" charset="0"/>
              </a:rPr>
              <a:t>استقلال العديد من الدول العربية </a:t>
            </a:r>
            <a:r>
              <a:rPr lang="ar-JO" sz="2800">
                <a:effectLst/>
                <a:latin typeface="Calibri" panose="020F0502020204030204" pitchFamily="34" charset="0"/>
                <a:ea typeface="Calibri" panose="020F0502020204030204" pitchFamily="34" charset="0"/>
              </a:rPr>
              <a:t>ثم انتشر بشكل بسيط في</a:t>
            </a:r>
            <a:r>
              <a:rPr lang="ar-SA" sz="280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449990" y="1409713"/>
            <a:ext cx="10769922" cy="5159554"/>
          </a:xfrm>
          <a:prstGeom prst="rect">
            <a:avLst/>
          </a:prstGeom>
          <a:noFill/>
        </p:spPr>
        <p:txBody>
          <a:bodyPr wrap="square" rtlCol="0">
            <a:spAutoFit/>
          </a:bodyPr>
          <a:lstStyle/>
          <a:p>
            <a:pPr algn="ctr" rtl="1"/>
            <a:r>
              <a:rPr lang="ar-JO" sz="3200" dirty="0">
                <a:solidFill>
                  <a:srgbClr val="00B0F0"/>
                </a:solidFill>
                <a:latin typeface="Simplified Arabic" panose="02020603050405020304" pitchFamily="18" charset="-78"/>
                <a:cs typeface="Simplified Arabic" panose="02020603050405020304" pitchFamily="18" charset="-78"/>
              </a:rPr>
              <a:t>محاور صنع السياسات التعليمية</a:t>
            </a:r>
          </a:p>
          <a:p>
            <a:pPr algn="ctr" rtl="1"/>
            <a:endParaRPr lang="ar-JO" sz="3200" dirty="0">
              <a:solidFill>
                <a:srgbClr val="00B0F0"/>
              </a:solidFill>
              <a:latin typeface="Simplified Arabic" panose="02020603050405020304" pitchFamily="18" charset="-78"/>
              <a:cs typeface="Simplified Arabic" panose="02020603050405020304" pitchFamily="18" charset="-78"/>
            </a:endParaRPr>
          </a:p>
          <a:p>
            <a:pPr algn="r" rtl="1"/>
            <a:r>
              <a:rPr lang="ar-YE" sz="2800" dirty="0">
                <a:latin typeface="Simplified Arabic" panose="02020603050405020304" pitchFamily="18" charset="-78"/>
                <a:cs typeface="Simplified Arabic" panose="02020603050405020304" pitchFamily="18" charset="-78"/>
              </a:rPr>
              <a:t>تركز صناعة السياسة التعليمية</a:t>
            </a:r>
            <a:r>
              <a:rPr lang="ar-JO" sz="2800" dirty="0">
                <a:latin typeface="Simplified Arabic" panose="02020603050405020304" pitchFamily="18" charset="-78"/>
                <a:cs typeface="Simplified Arabic" panose="02020603050405020304" pitchFamily="18" charset="-78"/>
              </a:rPr>
              <a:t> </a:t>
            </a:r>
            <a:r>
              <a:rPr lang="ar-YE" sz="2800" dirty="0">
                <a:latin typeface="Simplified Arabic" panose="02020603050405020304" pitchFamily="18" charset="-78"/>
                <a:cs typeface="Simplified Arabic" panose="02020603050405020304" pitchFamily="18" charset="-78"/>
              </a:rPr>
              <a:t>على </a:t>
            </a:r>
            <a:r>
              <a:rPr lang="ar-JO" sz="2800" dirty="0">
                <a:latin typeface="Simplified Arabic" panose="02020603050405020304" pitchFamily="18" charset="-78"/>
                <a:cs typeface="Simplified Arabic" panose="02020603050405020304" pitchFamily="18" charset="-78"/>
              </a:rPr>
              <a:t>عدة </a:t>
            </a:r>
            <a:r>
              <a:rPr lang="ar-YE" sz="2800" dirty="0">
                <a:latin typeface="Simplified Arabic" panose="02020603050405020304" pitchFamily="18" charset="-78"/>
                <a:cs typeface="Simplified Arabic" panose="02020603050405020304" pitchFamily="18" charset="-78"/>
              </a:rPr>
              <a:t>محاور</a:t>
            </a:r>
            <a:r>
              <a:rPr lang="ar-JO" sz="2800" dirty="0">
                <a:latin typeface="Simplified Arabic" panose="02020603050405020304" pitchFamily="18" charset="-78"/>
                <a:cs typeface="Simplified Arabic" panose="02020603050405020304" pitchFamily="18" charset="-78"/>
              </a:rPr>
              <a:t> منها </a:t>
            </a:r>
            <a:r>
              <a:rPr lang="ar-YE" sz="2800" dirty="0">
                <a:latin typeface="Simplified Arabic" panose="02020603050405020304" pitchFamily="18" charset="-78"/>
                <a:cs typeface="Simplified Arabic" panose="02020603050405020304" pitchFamily="18" charset="-78"/>
              </a:rPr>
              <a:t>:</a:t>
            </a:r>
          </a:p>
          <a:p>
            <a:pPr algn="r" rtl="1"/>
            <a:r>
              <a:rPr lang="ar-YE" sz="2800" dirty="0">
                <a:latin typeface="Simplified Arabic" panose="02020603050405020304" pitchFamily="18" charset="-78"/>
                <a:cs typeface="Simplified Arabic" panose="02020603050405020304" pitchFamily="18" charset="-78"/>
              </a:rPr>
              <a:t>1. الإشراف على التعليم</a:t>
            </a:r>
            <a:r>
              <a:rPr lang="ar-JO" sz="2800" dirty="0">
                <a:latin typeface="Simplified Arabic" panose="02020603050405020304" pitchFamily="18" charset="-78"/>
                <a:cs typeface="Simplified Arabic" panose="02020603050405020304" pitchFamily="18" charset="-78"/>
              </a:rPr>
              <a:t> العام والعالي.</a:t>
            </a:r>
            <a:endParaRPr lang="ar-YE" sz="2800" dirty="0">
              <a:latin typeface="Simplified Arabic" panose="02020603050405020304" pitchFamily="18" charset="-78"/>
              <a:cs typeface="Simplified Arabic" panose="02020603050405020304" pitchFamily="18" charset="-78"/>
            </a:endParaRPr>
          </a:p>
          <a:p>
            <a:pPr algn="r" rtl="1"/>
            <a:r>
              <a:rPr lang="ar-YE" sz="2800" dirty="0">
                <a:latin typeface="Simplified Arabic" panose="02020603050405020304" pitchFamily="18" charset="-78"/>
                <a:cs typeface="Simplified Arabic" panose="02020603050405020304" pitchFamily="18" charset="-78"/>
              </a:rPr>
              <a:t>2. </a:t>
            </a:r>
            <a:r>
              <a:rPr lang="ar-JO" sz="2800" dirty="0">
                <a:latin typeface="Simplified Arabic" panose="02020603050405020304" pitchFamily="18" charset="-78"/>
                <a:cs typeface="Simplified Arabic" panose="02020603050405020304" pitchFamily="18" charset="-78"/>
              </a:rPr>
              <a:t>وضع القواعد التي تنظم عمل الموظفين في التعليم وتنميتهم وتدريبهم.</a:t>
            </a:r>
            <a:endParaRPr lang="ar-YE" sz="2800" dirty="0">
              <a:latin typeface="Simplified Arabic" panose="02020603050405020304" pitchFamily="18" charset="-78"/>
              <a:cs typeface="Simplified Arabic" panose="02020603050405020304" pitchFamily="18" charset="-78"/>
            </a:endParaRPr>
          </a:p>
          <a:p>
            <a:pPr algn="r" rtl="1"/>
            <a:r>
              <a:rPr lang="ar-YE" sz="2800" dirty="0">
                <a:latin typeface="Simplified Arabic" panose="02020603050405020304" pitchFamily="18" charset="-78"/>
                <a:cs typeface="Simplified Arabic" panose="02020603050405020304" pitchFamily="18" charset="-78"/>
              </a:rPr>
              <a:t>3. تحديد محتوى التعليم </a:t>
            </a:r>
            <a:r>
              <a:rPr lang="ar-JO" sz="2800" dirty="0">
                <a:latin typeface="Simplified Arabic" panose="02020603050405020304" pitchFamily="18" charset="-78"/>
                <a:cs typeface="Simplified Arabic" panose="02020603050405020304" pitchFamily="18" charset="-78"/>
              </a:rPr>
              <a:t>ومناهجه</a:t>
            </a:r>
            <a:r>
              <a:rPr lang="ar-YE" sz="2800" dirty="0">
                <a:latin typeface="Simplified Arabic" panose="02020603050405020304" pitchFamily="18" charset="-78"/>
                <a:cs typeface="Simplified Arabic" panose="02020603050405020304" pitchFamily="18" charset="-78"/>
              </a:rPr>
              <a:t> وتخصصاته وفروعه.</a:t>
            </a:r>
          </a:p>
          <a:p>
            <a:pPr algn="r" rtl="1"/>
            <a:r>
              <a:rPr lang="ar-YE" sz="2800" dirty="0">
                <a:latin typeface="Simplified Arabic" panose="02020603050405020304" pitchFamily="18" charset="-78"/>
                <a:cs typeface="Simplified Arabic" panose="02020603050405020304" pitchFamily="18" charset="-78"/>
              </a:rPr>
              <a:t>4. كيفية </a:t>
            </a:r>
            <a:r>
              <a:rPr lang="ar-JO" sz="2800" dirty="0">
                <a:latin typeface="Simplified Arabic" panose="02020603050405020304" pitchFamily="18" charset="-78"/>
                <a:cs typeface="Simplified Arabic" panose="02020603050405020304" pitchFamily="18" charset="-78"/>
              </a:rPr>
              <a:t>بناء شخصية</a:t>
            </a:r>
            <a:r>
              <a:rPr lang="ar-YE" sz="2800" dirty="0">
                <a:latin typeface="Simplified Arabic" panose="02020603050405020304" pitchFamily="18" charset="-78"/>
                <a:cs typeface="Simplified Arabic" panose="02020603050405020304" pitchFamily="18" charset="-78"/>
              </a:rPr>
              <a:t> الطالب والخدمات </a:t>
            </a:r>
            <a:r>
              <a:rPr lang="ar-JO" sz="2800" dirty="0">
                <a:latin typeface="Simplified Arabic" panose="02020603050405020304" pitchFamily="18" charset="-78"/>
                <a:cs typeface="Simplified Arabic" panose="02020603050405020304" pitchFamily="18" charset="-78"/>
              </a:rPr>
              <a:t>التعليمية </a:t>
            </a:r>
            <a:r>
              <a:rPr lang="ar-YE" sz="2800" dirty="0">
                <a:latin typeface="Simplified Arabic" panose="02020603050405020304" pitchFamily="18" charset="-78"/>
                <a:cs typeface="Simplified Arabic" panose="02020603050405020304" pitchFamily="18" charset="-78"/>
              </a:rPr>
              <a:t>المقدمة له.</a:t>
            </a:r>
          </a:p>
          <a:p>
            <a:pPr algn="r" rtl="1"/>
            <a:r>
              <a:rPr lang="ar-YE" sz="2800" dirty="0">
                <a:latin typeface="Simplified Arabic" panose="02020603050405020304" pitchFamily="18" charset="-78"/>
                <a:cs typeface="Simplified Arabic" panose="02020603050405020304" pitchFamily="18" charset="-78"/>
              </a:rPr>
              <a:t>5. ربط </a:t>
            </a:r>
            <a:r>
              <a:rPr lang="ar-JO" sz="2800" dirty="0">
                <a:latin typeface="Simplified Arabic" panose="02020603050405020304" pitchFamily="18" charset="-78"/>
                <a:cs typeface="Simplified Arabic" panose="02020603050405020304" pitchFamily="18" charset="-78"/>
              </a:rPr>
              <a:t>التعليم</a:t>
            </a:r>
            <a:r>
              <a:rPr lang="ar-YE" sz="2800" dirty="0">
                <a:latin typeface="Simplified Arabic" panose="02020603050405020304" pitchFamily="18" charset="-78"/>
                <a:cs typeface="Simplified Arabic" panose="02020603050405020304" pitchFamily="18" charset="-78"/>
              </a:rPr>
              <a:t> بسوق العمل والمؤسسات الاجتماعية والإنتاجية</a:t>
            </a:r>
            <a:r>
              <a:rPr lang="ar-JO" sz="2800" dirty="0">
                <a:latin typeface="Simplified Arabic" panose="02020603050405020304" pitchFamily="18" charset="-78"/>
                <a:cs typeface="Simplified Arabic" panose="02020603050405020304" pitchFamily="18" charset="-78"/>
              </a:rPr>
              <a:t> والتأكد من تحقيق التعليم للأهداف المرجوة</a:t>
            </a:r>
            <a:r>
              <a:rPr lang="ar-YE" sz="2800" dirty="0">
                <a:latin typeface="Simplified Arabic" panose="02020603050405020304" pitchFamily="18" charset="-78"/>
                <a:cs typeface="Simplified Arabic" panose="02020603050405020304" pitchFamily="18" charset="-78"/>
              </a:rPr>
              <a:t>.</a:t>
            </a:r>
          </a:p>
          <a:p>
            <a:pPr algn="r" rtl="1"/>
            <a:r>
              <a:rPr lang="ar-YE" sz="2800" dirty="0">
                <a:latin typeface="Simplified Arabic" panose="02020603050405020304" pitchFamily="18" charset="-78"/>
                <a:cs typeface="Simplified Arabic" panose="02020603050405020304" pitchFamily="18" charset="-78"/>
              </a:rPr>
              <a:t>6. تطوير وإصلاح التعليم.</a:t>
            </a:r>
          </a:p>
          <a:p>
            <a:pPr algn="just" rtl="1">
              <a:lnSpc>
                <a:spcPct val="200000"/>
              </a:lnSpc>
            </a:pPr>
            <a:endParaRPr lang="en-US" sz="2400" dirty="0"/>
          </a:p>
        </p:txBody>
      </p:sp>
      <p:pic>
        <p:nvPicPr>
          <p:cNvPr id="4" name="Picture 3">
            <a:extLst>
              <a:ext uri="{FF2B5EF4-FFF2-40B4-BE49-F238E27FC236}">
                <a16:creationId xmlns:a16="http://schemas.microsoft.com/office/drawing/2014/main" id="{E369A9B3-D726-8EC2-9860-B770F7F3DD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580" y="1273183"/>
            <a:ext cx="2466975" cy="1847850"/>
          </a:xfrm>
          <a:prstGeom prst="rect">
            <a:avLst/>
          </a:prstGeom>
        </p:spPr>
      </p:pic>
    </p:spTree>
    <p:extLst>
      <p:ext uri="{BB962C8B-B14F-4D97-AF65-F5344CB8AC3E}">
        <p14:creationId xmlns:p14="http://schemas.microsoft.com/office/powerpoint/2010/main" val="1422424654"/>
      </p:ext>
    </p:extLst>
  </p:cSld>
  <p:clrMapOvr>
    <a:masterClrMapping/>
  </p:clrMapOvr>
  <mc:AlternateContent xmlns:mc="http://schemas.openxmlformats.org/markup-compatibility/2006" xmlns:p14="http://schemas.microsoft.com/office/powerpoint/2010/main">
    <mc:Choice Requires="p14">
      <p:transition spd="slow" p14:dur="1600" advTm="225630">
        <p14:prism isInverted="1"/>
      </p:transition>
    </mc:Choice>
    <mc:Fallback xmlns="">
      <p:transition spd="slow" advTm="22563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dirty="0">
                <a:effectLst/>
                <a:latin typeface="Calibri" panose="020F0502020204030204" pitchFamily="34" charset="0"/>
                <a:ea typeface="Calibri" panose="020F0502020204030204" pitchFamily="34" charset="0"/>
                <a:cs typeface="Simplified Arabic" panose="02020603050405020304" pitchFamily="18" charset="-78"/>
              </a:rPr>
              <a:t> </a:t>
            </a:r>
            <a:r>
              <a:rPr lang="ar-JO" sz="2800" dirty="0">
                <a:effectLst/>
                <a:latin typeface="Calibri" panose="020F0502020204030204" pitchFamily="34" charset="0"/>
                <a:ea typeface="Calibri" panose="020F0502020204030204" pitchFamily="34" charset="0"/>
              </a:rPr>
              <a:t>أورد تقرير اليونسكو (2018) المتعلقأ بالأحوال التعليمية بأن</a:t>
            </a:r>
            <a:r>
              <a:rPr lang="ar-SA" sz="2800" dirty="0">
                <a:effectLst/>
                <a:latin typeface="Calibri" panose="020F0502020204030204" pitchFamily="34" charset="0"/>
                <a:ea typeface="Calibri" panose="020F0502020204030204" pitchFamily="34" charset="0"/>
              </a:rPr>
              <a:t> نظام التعليم في الدول العربية</a:t>
            </a:r>
            <a:r>
              <a:rPr lang="ar-JO" sz="2800" dirty="0">
                <a:effectLst/>
                <a:latin typeface="Calibri" panose="020F0502020204030204" pitchFamily="34" charset="0"/>
                <a:ea typeface="Calibri" panose="020F0502020204030204" pitchFamily="34" charset="0"/>
              </a:rPr>
              <a:t> يُعد </a:t>
            </a:r>
            <a:r>
              <a:rPr lang="ar-SA" sz="2800" dirty="0">
                <a:effectLst/>
                <a:latin typeface="Calibri" panose="020F0502020204030204" pitchFamily="34" charset="0"/>
                <a:ea typeface="Calibri" panose="020F0502020204030204" pitchFamily="34" charset="0"/>
              </a:rPr>
              <a:t>حديث العهد بالمعنى المعاصر </a:t>
            </a:r>
            <a:r>
              <a:rPr lang="ar-JO" sz="2800" dirty="0">
                <a:effectLst/>
                <a:latin typeface="Calibri" panose="020F0502020204030204" pitchFamily="34" charset="0"/>
                <a:ea typeface="Calibri" panose="020F0502020204030204" pitchFamily="34" charset="0"/>
              </a:rPr>
              <a:t>فقد بدأ</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ظهورالتعليم</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بعد </a:t>
            </a:r>
            <a:r>
              <a:rPr lang="ar-SA" sz="2800" dirty="0">
                <a:effectLst/>
                <a:latin typeface="Calibri" panose="020F0502020204030204" pitchFamily="34" charset="0"/>
                <a:ea typeface="Calibri" panose="020F0502020204030204" pitchFamily="34" charset="0"/>
              </a:rPr>
              <a:t>استقلال العديد من الدول العربية </a:t>
            </a:r>
            <a:r>
              <a:rPr lang="ar-JO" sz="2800" dirty="0">
                <a:effectLst/>
                <a:latin typeface="Calibri" panose="020F0502020204030204" pitchFamily="34" charset="0"/>
                <a:ea typeface="Calibri" panose="020F0502020204030204" pitchFamily="34" charset="0"/>
              </a:rPr>
              <a:t>ثم انتشر بشكل بسيط في</a:t>
            </a:r>
            <a:r>
              <a:rPr lang="ar-SA" sz="2800" dirty="0">
                <a:effectLst/>
                <a:latin typeface="Calibri" panose="020F0502020204030204" pitchFamily="34" charset="0"/>
                <a:ea typeface="Calibri" panose="020F0502020204030204" pitchFamily="34" charset="0"/>
              </a:rPr>
              <a:t> ستينات وسبعينات القرن الماض</a:t>
            </a:r>
            <a:endParaRPr lang="ar-JO" sz="28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800"/>
              </a:spcAft>
            </a:pPr>
            <a:r>
              <a:rPr lang="ar-SA" sz="2800" dirty="0">
                <a:effectLst/>
                <a:latin typeface="Calibri" panose="020F0502020204030204" pitchFamily="34" charset="0"/>
                <a:ea typeface="Calibri" panose="020F0502020204030204" pitchFamily="34" charset="0"/>
              </a:rPr>
              <a:t>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dirty="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1127760" y="1544918"/>
            <a:ext cx="10333091" cy="4487767"/>
          </a:xfrm>
          <a:prstGeom prst="rect">
            <a:avLst/>
          </a:prstGeom>
          <a:noFill/>
        </p:spPr>
        <p:txBody>
          <a:bodyPr wrap="square" rtlCol="0">
            <a:spAutoFit/>
          </a:bodyPr>
          <a:lstStyle/>
          <a:p>
            <a:pPr marL="0" marR="0" algn="ctr" rtl="1">
              <a:lnSpc>
                <a:spcPct val="107000"/>
              </a:lnSpc>
              <a:spcBef>
                <a:spcPts val="0"/>
              </a:spcBef>
              <a:spcAft>
                <a:spcPts val="800"/>
              </a:spcAft>
            </a:pPr>
            <a:r>
              <a:rPr lang="ar-SA" sz="2800" b="1" dirty="0">
                <a:solidFill>
                  <a:srgbClr val="00B0F0"/>
                </a:solidFill>
                <a:latin typeface="Times New Roman" panose="02020603050405020304" pitchFamily="18" charset="0"/>
                <a:cs typeface="Times New Roman" panose="02020603050405020304" pitchFamily="18" charset="0"/>
              </a:rPr>
              <a:t>معايير صنع السياسات </a:t>
            </a:r>
            <a:r>
              <a:rPr lang="ar-JO" sz="2800" b="1" dirty="0">
                <a:solidFill>
                  <a:srgbClr val="00B0F0"/>
                </a:solidFill>
                <a:latin typeface="Times New Roman" panose="02020603050405020304" pitchFamily="18" charset="0"/>
                <a:cs typeface="Times New Roman" panose="02020603050405020304" pitchFamily="18" charset="0"/>
              </a:rPr>
              <a:t>التعليمية</a:t>
            </a:r>
            <a:endParaRPr lang="en-US" sz="2800" b="1" dirty="0">
              <a:solidFill>
                <a:srgbClr val="00B0F0"/>
              </a:solidFill>
              <a:latin typeface="Times New Roman" panose="02020603050405020304" pitchFamily="18" charset="0"/>
              <a:cs typeface="Times New Roman" panose="02020603050405020304" pitchFamily="18" charset="0"/>
            </a:endParaRPr>
          </a:p>
          <a:p>
            <a:pPr algn="just" rtl="1">
              <a:lnSpc>
                <a:spcPct val="150000"/>
              </a:lnSpc>
            </a:pPr>
            <a:r>
              <a:rPr lang="ar-SA" sz="2400" dirty="0">
                <a:effectLst/>
                <a:ea typeface="Calibri" panose="020F0502020204030204" pitchFamily="34" charset="0"/>
                <a:cs typeface="Simplified Arabic" panose="02020603050405020304" pitchFamily="18" charset="-78"/>
              </a:rPr>
              <a:t>تخضع عملية صنع السياسة ال</a:t>
            </a:r>
            <a:r>
              <a:rPr lang="ar-JO" sz="2400" dirty="0">
                <a:ea typeface="Calibri" panose="020F0502020204030204" pitchFamily="34" charset="0"/>
                <a:cs typeface="Simplified Arabic" panose="02020603050405020304" pitchFamily="18" charset="-78"/>
              </a:rPr>
              <a:t>تع</a:t>
            </a:r>
            <a:r>
              <a:rPr lang="ar-JO" sz="2400" dirty="0">
                <a:effectLst/>
                <a:ea typeface="Calibri" panose="020F0502020204030204" pitchFamily="34" charset="0"/>
                <a:cs typeface="Simplified Arabic" panose="02020603050405020304" pitchFamily="18" charset="-78"/>
              </a:rPr>
              <a:t>ليمية</a:t>
            </a:r>
            <a:r>
              <a:rPr lang="ar-SA" sz="2400" dirty="0">
                <a:effectLst/>
                <a:ea typeface="Calibri" panose="020F0502020204030204" pitchFamily="34" charset="0"/>
                <a:cs typeface="Simplified Arabic" panose="02020603050405020304" pitchFamily="18" charset="-78"/>
              </a:rPr>
              <a:t> لعدد من المعايير، وتحرص الدول على وضعها موضع التنفيذ في أثناء عملية صنعها للسياسة التربوية، ومن هذه المعايير: </a:t>
            </a:r>
            <a:endParaRPr lang="ar-JO" sz="2400" dirty="0">
              <a:effectLst/>
              <a:ea typeface="Calibri" panose="020F0502020204030204" pitchFamily="34" charset="0"/>
              <a:cs typeface="Simplified Arabic" panose="02020603050405020304" pitchFamily="18" charset="-78"/>
            </a:endParaRPr>
          </a:p>
          <a:p>
            <a:pPr marL="457200" indent="-457200" algn="just" rtl="1">
              <a:lnSpc>
                <a:spcPct val="150000"/>
              </a:lnSpc>
              <a:buAutoNum type="arabicPeriod"/>
            </a:pPr>
            <a:r>
              <a:rPr lang="ar-SA" sz="2400" dirty="0">
                <a:effectLst/>
                <a:ea typeface="Calibri" panose="020F0502020204030204" pitchFamily="34" charset="0"/>
                <a:cs typeface="Simplified Arabic" panose="02020603050405020304" pitchFamily="18" charset="-78"/>
              </a:rPr>
              <a:t>ضرورة وضع السياسة ال</a:t>
            </a:r>
            <a:r>
              <a:rPr lang="ar-JO" sz="2400" dirty="0">
                <a:ea typeface="Calibri" panose="020F0502020204030204" pitchFamily="34" charset="0"/>
                <a:cs typeface="Simplified Arabic" panose="02020603050405020304" pitchFamily="18" charset="-78"/>
              </a:rPr>
              <a:t>تعليمية</a:t>
            </a:r>
            <a:r>
              <a:rPr lang="ar-SA" sz="2400" dirty="0">
                <a:effectLst/>
                <a:ea typeface="Calibri" panose="020F0502020204030204" pitchFamily="34" charset="0"/>
                <a:cs typeface="Simplified Arabic" panose="02020603050405020304" pitchFamily="18" charset="-78"/>
              </a:rPr>
              <a:t> في إطار أيديولوجية الدولة وفلسفتها، تقرير السياسة التربوية وبرامجها على نحو يتوافق وأهداف الدولة، مما جعل السياسة التربوية متوافقة مع ظروف المجتمع وإمكانياته</a:t>
            </a:r>
            <a:r>
              <a:rPr lang="ar-JO" sz="2400" dirty="0">
                <a:effectLst/>
                <a:ea typeface="Calibri" panose="020F0502020204030204" pitchFamily="34" charset="0"/>
                <a:cs typeface="Simplified Arabic" panose="02020603050405020304" pitchFamily="18" charset="-78"/>
              </a:rPr>
              <a:t>.</a:t>
            </a:r>
            <a:r>
              <a:rPr lang="ar-SA" sz="2400" dirty="0">
                <a:effectLst/>
                <a:ea typeface="Calibri" panose="020F0502020204030204" pitchFamily="34" charset="0"/>
                <a:cs typeface="Simplified Arabic" panose="02020603050405020304" pitchFamily="18" charset="-78"/>
              </a:rPr>
              <a:t> </a:t>
            </a:r>
            <a:endParaRPr lang="ar-JO" sz="2400" dirty="0">
              <a:effectLst/>
              <a:ea typeface="Calibri" panose="020F0502020204030204" pitchFamily="34" charset="0"/>
              <a:cs typeface="Simplified Arabic" panose="02020603050405020304" pitchFamily="18" charset="-78"/>
            </a:endParaRPr>
          </a:p>
          <a:p>
            <a:pPr marL="457200" indent="-457200" algn="just" rtl="1">
              <a:lnSpc>
                <a:spcPct val="150000"/>
              </a:lnSpc>
              <a:buAutoNum type="arabicPeriod"/>
            </a:pPr>
            <a:r>
              <a:rPr lang="ar-SA" sz="2400" dirty="0">
                <a:effectLst/>
                <a:ea typeface="Calibri" panose="020F0502020204030204" pitchFamily="34" charset="0"/>
                <a:cs typeface="Simplified Arabic" panose="02020603050405020304" pitchFamily="18" charset="-78"/>
              </a:rPr>
              <a:t>أن تلبي السياسة ال</a:t>
            </a:r>
            <a:r>
              <a:rPr lang="ar-JO" sz="2400" dirty="0">
                <a:effectLst/>
                <a:ea typeface="Calibri" panose="020F0502020204030204" pitchFamily="34" charset="0"/>
                <a:cs typeface="Simplified Arabic" panose="02020603050405020304" pitchFamily="18" charset="-78"/>
              </a:rPr>
              <a:t>تعليمية</a:t>
            </a:r>
            <a:r>
              <a:rPr lang="ar-SA" sz="2400" dirty="0">
                <a:effectLst/>
                <a:ea typeface="Calibri" panose="020F0502020204030204" pitchFamily="34" charset="0"/>
                <a:cs typeface="Simplified Arabic" panose="02020603050405020304" pitchFamily="18" charset="-78"/>
              </a:rPr>
              <a:t> المقررة حاجات الأفراد وطموحاتهم</a:t>
            </a:r>
            <a:r>
              <a:rPr lang="ar-JO" sz="2400" dirty="0">
                <a:effectLst/>
                <a:ea typeface="Calibri" panose="020F0502020204030204" pitchFamily="34" charset="0"/>
                <a:cs typeface="Simplified Arabic" panose="02020603050405020304" pitchFamily="18" charset="-78"/>
              </a:rPr>
              <a:t>.</a:t>
            </a:r>
            <a:r>
              <a:rPr lang="ar-SA" sz="2400" dirty="0">
                <a:effectLst/>
                <a:ea typeface="Calibri" panose="020F0502020204030204" pitchFamily="34" charset="0"/>
                <a:cs typeface="Simplified Arabic" panose="02020603050405020304" pitchFamily="18" charset="-78"/>
              </a:rPr>
              <a:t> </a:t>
            </a:r>
            <a:endParaRPr lang="ar-JO" sz="2400" dirty="0">
              <a:effectLst/>
              <a:ea typeface="Calibri" panose="020F0502020204030204" pitchFamily="34" charset="0"/>
              <a:cs typeface="Simplified Arabic" panose="02020603050405020304" pitchFamily="18" charset="-78"/>
            </a:endParaRPr>
          </a:p>
          <a:p>
            <a:pPr marL="457200" indent="-457200" algn="just" rtl="1">
              <a:lnSpc>
                <a:spcPct val="150000"/>
              </a:lnSpc>
              <a:buAutoNum type="arabicPeriod"/>
            </a:pPr>
            <a:r>
              <a:rPr lang="ar-SA" sz="2400" dirty="0">
                <a:effectLst/>
                <a:ea typeface="Calibri" panose="020F0502020204030204" pitchFamily="34" charset="0"/>
                <a:cs typeface="Simplified Arabic" panose="02020603050405020304" pitchFamily="18" charset="-78"/>
              </a:rPr>
              <a:t>كذلك توافر المشاركة المجتمعية في صنع السياسة التربوية</a:t>
            </a:r>
            <a:r>
              <a:rPr lang="ar-JO" sz="2400" dirty="0">
                <a:effectLst/>
                <a:ea typeface="Calibri" panose="020F0502020204030204" pitchFamily="34" charset="0"/>
                <a:cs typeface="Simplified Arabic" panose="02020603050405020304" pitchFamily="18" charset="-78"/>
              </a:rPr>
              <a:t>.</a:t>
            </a:r>
            <a:r>
              <a:rPr lang="ar-SA" sz="2400" dirty="0">
                <a:effectLst/>
                <a:ea typeface="Calibri" panose="020F0502020204030204" pitchFamily="34" charset="0"/>
                <a:cs typeface="Simplified Arabic" panose="02020603050405020304" pitchFamily="18" charset="-78"/>
              </a:rPr>
              <a:t> </a:t>
            </a:r>
            <a:endParaRPr lang="ar-JO" sz="2400" dirty="0">
              <a:effectLst/>
              <a:ea typeface="Calibri" panose="020F0502020204030204" pitchFamily="34" charset="0"/>
              <a:cs typeface="Simplified Arabic" panose="02020603050405020304" pitchFamily="18" charset="-78"/>
            </a:endParaRPr>
          </a:p>
          <a:p>
            <a:pPr marL="457200" indent="-457200" algn="just" rtl="1">
              <a:lnSpc>
                <a:spcPct val="150000"/>
              </a:lnSpc>
              <a:buAutoNum type="arabicPeriod"/>
            </a:pPr>
            <a:r>
              <a:rPr lang="ar-SA" sz="2400" dirty="0">
                <a:effectLst/>
                <a:ea typeface="Calibri" panose="020F0502020204030204" pitchFamily="34" charset="0"/>
                <a:cs typeface="Simplified Arabic" panose="02020603050405020304" pitchFamily="18" charset="-78"/>
              </a:rPr>
              <a:t>يجب أن تكون السياسة الت</a:t>
            </a:r>
            <a:r>
              <a:rPr lang="ar-JO" sz="2400" dirty="0">
                <a:effectLst/>
                <a:ea typeface="Calibri" panose="020F0502020204030204" pitchFamily="34" charset="0"/>
                <a:cs typeface="Simplified Arabic" panose="02020603050405020304" pitchFamily="18" charset="-78"/>
              </a:rPr>
              <a:t>عليمية</a:t>
            </a:r>
            <a:r>
              <a:rPr lang="ar-SA" sz="2400" dirty="0">
                <a:effectLst/>
                <a:ea typeface="Calibri" panose="020F0502020204030204" pitchFamily="34" charset="0"/>
                <a:cs typeface="Simplified Arabic" panose="02020603050405020304" pitchFamily="18" charset="-78"/>
              </a:rPr>
              <a:t> قابلة للترجمة إلى خطوات إجرائية من خلال الاستراتيجيات والخطط </a:t>
            </a:r>
            <a:r>
              <a:rPr lang="ar-JO" sz="2400" dirty="0">
                <a:effectLst/>
                <a:ea typeface="Calibri" panose="020F0502020204030204" pitchFamily="34" charset="0"/>
                <a:cs typeface="Simplified Arabic" panose="02020603050405020304" pitchFamily="18" charset="-78"/>
              </a:rPr>
              <a:t>.</a:t>
            </a:r>
            <a:endParaRPr lang="ar-YE" sz="3600" b="1" kern="0" dirty="0">
              <a:solidFill>
                <a:srgbClr val="333333"/>
              </a:solidFill>
              <a:cs typeface="Traditional Arabic" panose="02020603050405020304" pitchFamily="18" charset="-78"/>
            </a:endParaRPr>
          </a:p>
        </p:txBody>
      </p:sp>
      <p:pic>
        <p:nvPicPr>
          <p:cNvPr id="3" name="Picture 2">
            <a:extLst>
              <a:ext uri="{FF2B5EF4-FFF2-40B4-BE49-F238E27FC236}">
                <a16:creationId xmlns:a16="http://schemas.microsoft.com/office/drawing/2014/main" id="{C695C342-88A4-5780-A22C-1A378D6D04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6449" y="4374090"/>
            <a:ext cx="2857500" cy="976713"/>
          </a:xfrm>
          <a:prstGeom prst="rect">
            <a:avLst/>
          </a:prstGeom>
        </p:spPr>
      </p:pic>
    </p:spTree>
    <p:extLst>
      <p:ext uri="{BB962C8B-B14F-4D97-AF65-F5344CB8AC3E}">
        <p14:creationId xmlns:p14="http://schemas.microsoft.com/office/powerpoint/2010/main" val="2192721818"/>
      </p:ext>
    </p:extLst>
  </p:cSld>
  <p:clrMapOvr>
    <a:masterClrMapping/>
  </p:clrMapOvr>
  <mc:AlternateContent xmlns:mc="http://schemas.openxmlformats.org/markup-compatibility/2006" xmlns:p14="http://schemas.microsoft.com/office/powerpoint/2010/main">
    <mc:Choice Requires="p14">
      <p:transition spd="slow" p14:dur="1600" advTm="169155">
        <p14:prism isInverted="1"/>
      </p:transition>
    </mc:Choice>
    <mc:Fallback xmlns="">
      <p:transition spd="slow" advTm="16915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800" b="0" i="0" dirty="0">
                <a:solidFill>
                  <a:srgbClr val="333333"/>
                </a:solidFill>
                <a:effectLst/>
                <a:latin typeface="DroidArabicKufi-Regular"/>
              </a:rPr>
              <a:t>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668740" y="1888102"/>
            <a:ext cx="10631242" cy="461665"/>
          </a:xfrm>
          <a:prstGeom prst="rect">
            <a:avLst/>
          </a:prstGeom>
          <a:noFill/>
        </p:spPr>
        <p:txBody>
          <a:bodyPr wrap="square" rtlCol="0">
            <a:spAutoFit/>
          </a:bodyPr>
          <a:lstStyle/>
          <a:p>
            <a:pPr algn="ctr" rtl="1"/>
            <a:r>
              <a:rPr lang="ar-JO" sz="2400" b="1" i="0" dirty="0">
                <a:effectLst/>
                <a:latin typeface="Traditional Arabic" panose="02020603050405020304" pitchFamily="18" charset="-78"/>
                <a:cs typeface="Traditional Arabic" panose="02020603050405020304" pitchFamily="18" charset="-78"/>
              </a:rPr>
              <a:t>    </a:t>
            </a:r>
            <a:endParaRPr lang="ar-JO" sz="1800" kern="0" dirty="0">
              <a:solidFill>
                <a:srgbClr val="000000"/>
              </a:solidFill>
              <a:effectLst/>
              <a:ea typeface="Times New Roman" panose="02020603050405020304" pitchFamily="18" charset="0"/>
              <a:cs typeface="Calibri" panose="020F0502020204030204" pitchFamily="34" charset="0"/>
            </a:endParaRPr>
          </a:p>
        </p:txBody>
      </p:sp>
      <mc:AlternateContent xmlns:mc="http://schemas.openxmlformats.org/markup-compatibility/2006" xmlns:p14="http://schemas.microsoft.com/office/powerpoint/2010/main">
        <mc:Choice Requires="p14">
          <p:contentPart p14:bwMode="auto" r:id="rId3">
            <p14:nvContentPartPr>
              <p14:cNvPr id="12" name="Ink 11">
                <a:extLst>
                  <a:ext uri="{FF2B5EF4-FFF2-40B4-BE49-F238E27FC236}">
                    <a16:creationId xmlns:a16="http://schemas.microsoft.com/office/drawing/2014/main" id="{7BAF6086-FCA4-D333-B99C-CAB00BBA67BF}"/>
                  </a:ext>
                </a:extLst>
              </p14:cNvPr>
              <p14:cNvContentPartPr/>
              <p14:nvPr/>
            </p14:nvContentPartPr>
            <p14:xfrm>
              <a:off x="5307480" y="5181120"/>
              <a:ext cx="360" cy="12960"/>
            </p14:xfrm>
          </p:contentPart>
        </mc:Choice>
        <mc:Fallback xmlns="">
          <p:pic>
            <p:nvPicPr>
              <p:cNvPr id="12" name="Ink 11">
                <a:extLst>
                  <a:ext uri="{FF2B5EF4-FFF2-40B4-BE49-F238E27FC236}">
                    <a16:creationId xmlns:a16="http://schemas.microsoft.com/office/drawing/2014/main" id="{7BAF6086-FCA4-D333-B99C-CAB00BBA67BF}"/>
                  </a:ext>
                </a:extLst>
              </p:cNvPr>
              <p:cNvPicPr/>
              <p:nvPr/>
            </p:nvPicPr>
            <p:blipFill>
              <a:blip r:embed="rId9"/>
              <a:stretch>
                <a:fillRect/>
              </a:stretch>
            </p:blipFill>
            <p:spPr>
              <a:xfrm>
                <a:off x="5298120" y="5171760"/>
                <a:ext cx="19080" cy="31680"/>
              </a:xfrm>
              <a:prstGeom prst="rect">
                <a:avLst/>
              </a:prstGeom>
            </p:spPr>
          </p:pic>
        </mc:Fallback>
      </mc:AlternateContent>
      <p:sp>
        <p:nvSpPr>
          <p:cNvPr id="10" name="TextBox 9">
            <a:extLst>
              <a:ext uri="{FF2B5EF4-FFF2-40B4-BE49-F238E27FC236}">
                <a16:creationId xmlns:a16="http://schemas.microsoft.com/office/drawing/2014/main" id="{C0D60A9B-459B-8284-662E-FE39E6A7D5BB}"/>
              </a:ext>
            </a:extLst>
          </p:cNvPr>
          <p:cNvSpPr txBox="1"/>
          <p:nvPr/>
        </p:nvSpPr>
        <p:spPr>
          <a:xfrm>
            <a:off x="863765" y="1333502"/>
            <a:ext cx="10657436" cy="4559390"/>
          </a:xfrm>
          <a:prstGeom prst="rect">
            <a:avLst/>
          </a:prstGeom>
          <a:noFill/>
        </p:spPr>
        <p:txBody>
          <a:bodyPr wrap="square" rtlCol="0">
            <a:spAutoFit/>
          </a:bodyPr>
          <a:lstStyle/>
          <a:p>
            <a:pPr algn="ctr">
              <a:lnSpc>
                <a:spcPct val="150000"/>
              </a:lnSpc>
            </a:pPr>
            <a:r>
              <a:rPr lang="ar-JO" sz="2400" kern="0" dirty="0">
                <a:solidFill>
                  <a:srgbClr val="000000"/>
                </a:solidFill>
                <a:effectLst/>
                <a:ea typeface="Times New Roman" panose="02020603050405020304" pitchFamily="18" charset="0"/>
                <a:cs typeface="Calibri" panose="020F0502020204030204" pitchFamily="34" charset="0"/>
              </a:rPr>
              <a:t>   </a:t>
            </a:r>
            <a:r>
              <a:rPr lang="ar-JO" sz="2800" b="1" kern="0" dirty="0">
                <a:solidFill>
                  <a:srgbClr val="00B0F0"/>
                </a:solidFill>
                <a:effectLst/>
                <a:ea typeface="Times New Roman" panose="02020603050405020304" pitchFamily="18" charset="0"/>
                <a:cs typeface="Calibri" panose="020F0502020204030204" pitchFamily="34" charset="0"/>
              </a:rPr>
              <a:t>مراحل وخطوات صنع السياسات التعليمية</a:t>
            </a:r>
          </a:p>
          <a:p>
            <a:pPr algn="just" rtl="1">
              <a:lnSpc>
                <a:spcPct val="150000"/>
              </a:lnSpc>
            </a:pPr>
            <a:r>
              <a:rPr lang="ar-JO" sz="2400" kern="0" dirty="0">
                <a:solidFill>
                  <a:srgbClr val="000000"/>
                </a:solidFill>
                <a:effectLst/>
                <a:ea typeface="Times New Roman" panose="02020603050405020304" pitchFamily="18" charset="0"/>
                <a:cs typeface="Calibri" panose="020F0502020204030204" pitchFamily="34" charset="0"/>
              </a:rPr>
              <a:t>    </a:t>
            </a:r>
            <a:r>
              <a:rPr lang="ar-SA" sz="2400" dirty="0">
                <a:effectLst/>
                <a:ea typeface="Calibri" panose="020F0502020204030204" pitchFamily="34" charset="0"/>
                <a:cs typeface="Simplified Arabic" panose="02020603050405020304" pitchFamily="18" charset="-78"/>
              </a:rPr>
              <a:t>إن علمية صنع السياسات التربوية ليست عملية بسيطة، بل تعتمد على المنهج العلمي في حل المشكلات، بمعنى أنها ليست عملية عشوائية أو عفوية، حيث أن مراحل صياغة السياسات التربوية متعددة، إلا أنها متتالية، ومتكاملة، ومتفاعلة، فيما بينها في اتجاه تحقيق الأهداف، ولكنها تخضع لتأثير مختلف الجماعات الرسمية وغير الرسمية، كما يتوقف نجاحها على مدى المؤازرة والتأييد الجماعي، كما تختص كل مرحلة منها بوظيفة محددة، وذلك لضمان سير النظام التربوي سيراً مطرداً نحو الأفضل </a:t>
            </a:r>
            <a:r>
              <a:rPr lang="ar-JO" sz="2400" dirty="0">
                <a:effectLst/>
                <a:ea typeface="Calibri" panose="020F0502020204030204" pitchFamily="34" charset="0"/>
                <a:cs typeface="Simplified Arabic" panose="02020603050405020304" pitchFamily="18" charset="-78"/>
              </a:rPr>
              <a:t>.</a:t>
            </a:r>
          </a:p>
          <a:p>
            <a:pPr algn="just" rtl="1">
              <a:lnSpc>
                <a:spcPct val="150000"/>
              </a:lnSpc>
            </a:pPr>
            <a:r>
              <a:rPr lang="ar-JO" sz="2400" u="sng" dirty="0">
                <a:cs typeface="Simplified Arabic" panose="02020603050405020304" pitchFamily="18" charset="-78"/>
              </a:rPr>
              <a:t>إن </a:t>
            </a:r>
            <a:r>
              <a:rPr lang="ar-SA" sz="2400" u="sng" dirty="0">
                <a:cs typeface="Simplified Arabic" panose="02020603050405020304" pitchFamily="18" charset="-78"/>
              </a:rPr>
              <a:t>عملية بناء السياسات التربوية تمر في </a:t>
            </a:r>
            <a:r>
              <a:rPr lang="ar-JO" sz="2400" u="sng" dirty="0">
                <a:cs typeface="Simplified Arabic" panose="02020603050405020304" pitchFamily="18" charset="-78"/>
              </a:rPr>
              <a:t>عدة</a:t>
            </a:r>
            <a:r>
              <a:rPr lang="ar-SA" sz="2400" u="sng" dirty="0">
                <a:cs typeface="Simplified Arabic" panose="02020603050405020304" pitchFamily="18" charset="-78"/>
              </a:rPr>
              <a:t> </a:t>
            </a:r>
            <a:r>
              <a:rPr lang="ar-SA" sz="2400" b="1" u="sng" dirty="0">
                <a:cs typeface="Simplified Arabic" panose="02020603050405020304" pitchFamily="18" charset="-78"/>
              </a:rPr>
              <a:t>مراحل </a:t>
            </a:r>
            <a:r>
              <a:rPr lang="ar-SA" sz="2400" dirty="0">
                <a:cs typeface="Simplified Arabic" panose="02020603050405020304" pitchFamily="18" charset="-78"/>
              </a:rPr>
              <a:t>متكاملة</a:t>
            </a:r>
            <a:r>
              <a:rPr lang="ar-SA" sz="2400" b="1" u="sng" dirty="0">
                <a:cs typeface="Simplified Arabic" panose="02020603050405020304" pitchFamily="18" charset="-78"/>
              </a:rPr>
              <a:t> </a:t>
            </a:r>
            <a:r>
              <a:rPr lang="ar-SA" sz="2400" u="sng" dirty="0">
                <a:cs typeface="Simplified Arabic" panose="02020603050405020304" pitchFamily="18" charset="-78"/>
              </a:rPr>
              <a:t>ومتميزة وهي </a:t>
            </a:r>
            <a:r>
              <a:rPr lang="ar-JO" sz="2400" u="sng" dirty="0">
                <a:cs typeface="Simplified Arabic" panose="02020603050405020304" pitchFamily="18" charset="-78"/>
              </a:rPr>
              <a:t>كالآتي</a:t>
            </a:r>
            <a:r>
              <a:rPr lang="en-US" sz="2400" u="sng" dirty="0">
                <a:cs typeface="Simplified Arabic" panose="02020603050405020304" pitchFamily="18" charset="-78"/>
              </a:rPr>
              <a:t>:</a:t>
            </a:r>
          </a:p>
          <a:p>
            <a:pPr algn="just" rtl="1">
              <a:lnSpc>
                <a:spcPct val="150000"/>
              </a:lnSpc>
            </a:pPr>
            <a:endParaRPr lang="ar-JO" sz="2400" kern="0" dirty="0">
              <a:solidFill>
                <a:srgbClr val="000000"/>
              </a:solidFill>
              <a:effectLst/>
              <a:ea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50759987"/>
      </p:ext>
    </p:extLst>
  </p:cSld>
  <p:clrMapOvr>
    <a:masterClrMapping/>
  </p:clrMapOvr>
  <mc:AlternateContent xmlns:mc="http://schemas.openxmlformats.org/markup-compatibility/2006" xmlns:p14="http://schemas.microsoft.com/office/powerpoint/2010/main">
    <mc:Choice Requires="p14">
      <p:transition spd="slow" p14:dur="1600" advTm="105368">
        <p14:prism isInverted="1"/>
      </p:transition>
    </mc:Choice>
    <mc:Fallback xmlns="">
      <p:transition spd="slow" advTm="10536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111436"/>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1A4E36-2400-13E7-4AA6-4771E2EB2F39}"/>
              </a:ext>
            </a:extLst>
          </p:cNvPr>
          <p:cNvSpPr txBox="1"/>
          <p:nvPr/>
        </p:nvSpPr>
        <p:spPr>
          <a:xfrm>
            <a:off x="1075373" y="1546590"/>
            <a:ext cx="10279277" cy="4154984"/>
          </a:xfrm>
          <a:prstGeom prst="rect">
            <a:avLst/>
          </a:prstGeom>
          <a:noFill/>
        </p:spPr>
        <p:txBody>
          <a:bodyPr wrap="square" rtlCol="0">
            <a:spAutoFit/>
          </a:bodyPr>
          <a:lstStyle/>
          <a:p>
            <a:pPr marL="0" marR="0" algn="just" rtl="1">
              <a:lnSpc>
                <a:spcPct val="150000"/>
              </a:lnSpc>
              <a:spcBef>
                <a:spcPts val="0"/>
              </a:spcBef>
              <a:spcAft>
                <a:spcPts val="0"/>
              </a:spcAft>
            </a:pPr>
            <a:r>
              <a:rPr lang="ar-JO" sz="2400" b="1" kern="0" dirty="0">
                <a:solidFill>
                  <a:srgbClr val="00B0F0"/>
                </a:solidFill>
                <a:effectLst/>
                <a:latin typeface="Calibri" panose="020F0502020204030204" pitchFamily="34" charset="0"/>
                <a:ea typeface="Times New Roman" panose="02020603050405020304" pitchFamily="18" charset="0"/>
                <a:cs typeface="Calibri" panose="020F0502020204030204" pitchFamily="34" charset="0"/>
              </a:rPr>
              <a:t>المرحلة الأولى : تحديد المشكلة.</a:t>
            </a:r>
            <a:endParaRPr lang="ar-JO" sz="2000" b="1" kern="0" dirty="0">
              <a:solidFill>
                <a:srgbClr val="00B0F0"/>
              </a:solidFill>
              <a:effectLst/>
              <a:latin typeface="Calibri" panose="020F0502020204030204" pitchFamily="34" charset="0"/>
              <a:ea typeface="Times New Roman" panose="02020603050405020304" pitchFamily="18" charset="0"/>
              <a:cs typeface="Calibri" panose="020F0502020204030204" pitchFamily="34" charset="0"/>
            </a:endParaRPr>
          </a:p>
          <a:p>
            <a:pPr marL="0" marR="0" algn="just" rtl="1">
              <a:lnSpc>
                <a:spcPct val="150000"/>
              </a:lnSpc>
              <a:spcBef>
                <a:spcPts val="0"/>
              </a:spcBef>
              <a:spcAft>
                <a:spcPts val="0"/>
              </a:spcAft>
            </a:pPr>
            <a:endParaRPr lang="en-US" sz="1000" b="1"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r" rtl="1">
              <a:lnSpc>
                <a:spcPct val="150000"/>
              </a:lnSpc>
            </a:pPr>
            <a:r>
              <a:rPr lang="ar-YE" sz="2400" b="0" i="0" u="none" strike="noStrike" baseline="0" dirty="0">
                <a:latin typeface="Simplified Arabic" panose="02020603050405020304" pitchFamily="18" charset="-78"/>
                <a:cs typeface="Simplified Arabic" panose="02020603050405020304" pitchFamily="18" charset="-78"/>
              </a:rPr>
              <a:t>ويطلق عليها مرحلة المبادرة</a:t>
            </a:r>
            <a:r>
              <a:rPr lang="ar-JO" sz="2400" b="0" i="0" u="none" strike="noStrike" baseline="0" dirty="0">
                <a:latin typeface="Simplified Arabic" panose="02020603050405020304" pitchFamily="18" charset="-78"/>
                <a:cs typeface="Simplified Arabic" panose="02020603050405020304" pitchFamily="18" charset="-78"/>
              </a:rPr>
              <a:t> </a:t>
            </a:r>
            <a:r>
              <a:rPr lang="ar-YE" sz="2400" b="0" i="0" u="none" strike="noStrike" baseline="0" dirty="0">
                <a:latin typeface="Simplified Arabic" panose="02020603050405020304" pitchFamily="18" charset="-78"/>
                <a:cs typeface="Simplified Arabic" panose="02020603050405020304" pitchFamily="18" charset="-78"/>
              </a:rPr>
              <a:t>وتبدأ من الشعور بعدم الرضا عن السياسة الحالية أو الوضع </a:t>
            </a:r>
            <a:r>
              <a:rPr lang="ar-JO" sz="2400" b="0" i="0" u="none" strike="noStrike" baseline="0" dirty="0">
                <a:latin typeface="Simplified Arabic" panose="02020603050405020304" pitchFamily="18" charset="-78"/>
                <a:cs typeface="Simplified Arabic" panose="02020603050405020304" pitchFamily="18" charset="-78"/>
              </a:rPr>
              <a:t>الحالي وإجماع أغلبية صانعي السياسات التعليمية</a:t>
            </a:r>
            <a:r>
              <a:rPr lang="ar-YE" sz="2400" b="0" i="0" u="none" strike="noStrike" baseline="0" dirty="0">
                <a:latin typeface="Simplified Arabic" panose="02020603050405020304" pitchFamily="18" charset="-78"/>
                <a:cs typeface="Simplified Arabic" panose="02020603050405020304" pitchFamily="18" charset="-78"/>
              </a:rPr>
              <a:t> حول هذا الشعور</a:t>
            </a:r>
            <a:r>
              <a:rPr lang="ar-JO" sz="2400" b="0" i="0" u="none" strike="noStrike" baseline="0" dirty="0">
                <a:latin typeface="Simplified Arabic" panose="02020603050405020304" pitchFamily="18" charset="-78"/>
                <a:cs typeface="Simplified Arabic" panose="02020603050405020304" pitchFamily="18" charset="-78"/>
              </a:rPr>
              <a:t> </a:t>
            </a:r>
            <a:r>
              <a:rPr lang="ar-YE" sz="2400" b="0" i="0" u="none" strike="noStrike" baseline="0" dirty="0">
                <a:latin typeface="Simplified Arabic" panose="02020603050405020304" pitchFamily="18" charset="-78"/>
                <a:cs typeface="Simplified Arabic" panose="02020603050405020304" pitchFamily="18" charset="-78"/>
              </a:rPr>
              <a:t>وعلم الحكومة بالمشكلة إما عن طريق أحد صانعي السياسة في</a:t>
            </a:r>
            <a:r>
              <a:rPr lang="ar-JO" sz="2400" b="0" i="0" u="none" strike="noStrike" baseline="0" dirty="0">
                <a:latin typeface="Simplified Arabic" panose="02020603050405020304" pitchFamily="18" charset="-78"/>
                <a:cs typeface="Simplified Arabic" panose="02020603050405020304" pitchFamily="18" charset="-78"/>
              </a:rPr>
              <a:t> مجلس الأمة (</a:t>
            </a:r>
            <a:r>
              <a:rPr lang="ar-YE" sz="2400" b="0" i="0" u="none" strike="noStrike" baseline="0" dirty="0">
                <a:latin typeface="Simplified Arabic" panose="02020603050405020304" pitchFamily="18" charset="-78"/>
                <a:cs typeface="Simplified Arabic" panose="02020603050405020304" pitchFamily="18" charset="-78"/>
              </a:rPr>
              <a:t>البرلمان</a:t>
            </a:r>
            <a:r>
              <a:rPr lang="ar-JO" sz="2400" b="0" i="0" u="none" strike="noStrike" baseline="0" dirty="0">
                <a:latin typeface="Simplified Arabic" panose="02020603050405020304" pitchFamily="18" charset="-78"/>
                <a:cs typeface="Simplified Arabic" panose="02020603050405020304" pitchFamily="18" charset="-78"/>
              </a:rPr>
              <a:t>)</a:t>
            </a:r>
            <a:r>
              <a:rPr lang="ar-YE" sz="2400" b="0" i="0" u="none" strike="noStrike" baseline="0" dirty="0">
                <a:latin typeface="Simplified Arabic" panose="02020603050405020304" pitchFamily="18" charset="-78"/>
                <a:cs typeface="Simplified Arabic" panose="02020603050405020304" pitchFamily="18" charset="-78"/>
              </a:rPr>
              <a:t> </a:t>
            </a:r>
            <a:r>
              <a:rPr lang="ar-JO" sz="2400" b="0" i="0" u="none" strike="noStrike" baseline="0" dirty="0">
                <a:latin typeface="Simplified Arabic" panose="02020603050405020304" pitchFamily="18" charset="-78"/>
                <a:cs typeface="Simplified Arabic" panose="02020603050405020304" pitchFamily="18" charset="-78"/>
              </a:rPr>
              <a:t>أو مجلس الشورى </a:t>
            </a:r>
            <a:r>
              <a:rPr lang="ar-YE" sz="2400" b="0" i="0" u="none" strike="noStrike" baseline="0" dirty="0">
                <a:latin typeface="Simplified Arabic" panose="02020603050405020304" pitchFamily="18" charset="-78"/>
                <a:cs typeface="Simplified Arabic" panose="02020603050405020304" pitchFamily="18" charset="-78"/>
              </a:rPr>
              <a:t>أو الجهاز التنفيذي أو الإدار</a:t>
            </a:r>
            <a:r>
              <a:rPr lang="ar-JO" sz="2400" b="0" i="0" u="none" strike="noStrike" baseline="0" dirty="0">
                <a:latin typeface="Simplified Arabic" panose="02020603050405020304" pitchFamily="18" charset="-78"/>
                <a:cs typeface="Simplified Arabic" panose="02020603050405020304" pitchFamily="18" charset="-78"/>
              </a:rPr>
              <a:t>ا</a:t>
            </a:r>
            <a:r>
              <a:rPr lang="ar-YE" sz="2400" b="0" i="0" u="none" strike="noStrike" baseline="0" dirty="0">
                <a:latin typeface="Simplified Arabic" panose="02020603050405020304" pitchFamily="18" charset="-78"/>
                <a:cs typeface="Simplified Arabic" panose="02020603050405020304" pitchFamily="18" charset="-78"/>
              </a:rPr>
              <a:t>ت الحكومية ثم تبدأ الجهة</a:t>
            </a:r>
            <a:r>
              <a:rPr lang="ar-JO" sz="2400" b="0" i="0" u="none" strike="noStrike" baseline="0" dirty="0">
                <a:latin typeface="Simplified Arabic" panose="02020603050405020304" pitchFamily="18" charset="-78"/>
                <a:cs typeface="Simplified Arabic" panose="02020603050405020304" pitchFamily="18" charset="-78"/>
              </a:rPr>
              <a:t> </a:t>
            </a:r>
            <a:r>
              <a:rPr lang="ar-YE" sz="2400" b="0" i="0" u="none" strike="noStrike" baseline="0" dirty="0">
                <a:latin typeface="Simplified Arabic" panose="02020603050405020304" pitchFamily="18" charset="-78"/>
                <a:cs typeface="Simplified Arabic" panose="02020603050405020304" pitchFamily="18" charset="-78"/>
              </a:rPr>
              <a:t>المس</a:t>
            </a:r>
            <a:r>
              <a:rPr lang="ar-JO" sz="2400" b="0" i="0" u="none" strike="noStrike" baseline="0" dirty="0">
                <a:latin typeface="Simplified Arabic" panose="02020603050405020304" pitchFamily="18" charset="-78"/>
                <a:cs typeface="Simplified Arabic" panose="02020603050405020304" pitchFamily="18" charset="-78"/>
              </a:rPr>
              <a:t>ؤ</a:t>
            </a:r>
            <a:r>
              <a:rPr lang="ar-YE" sz="2400" b="0" i="0" u="none" strike="noStrike" baseline="0" dirty="0">
                <a:latin typeface="Simplified Arabic" panose="02020603050405020304" pitchFamily="18" charset="-78"/>
                <a:cs typeface="Simplified Arabic" panose="02020603050405020304" pitchFamily="18" charset="-78"/>
              </a:rPr>
              <a:t>ولة الرسمية في </a:t>
            </a:r>
            <a:r>
              <a:rPr lang="ar-JO" sz="2400" b="0" i="0" u="none" strike="noStrike" baseline="0" dirty="0">
                <a:latin typeface="Simplified Arabic" panose="02020603050405020304" pitchFamily="18" charset="-78"/>
                <a:cs typeface="Simplified Arabic" panose="02020603050405020304" pitchFamily="18" charset="-78"/>
              </a:rPr>
              <a:t>دراسة </a:t>
            </a:r>
            <a:r>
              <a:rPr lang="ar-YE" sz="2400" b="0" i="0" u="none" strike="noStrike" baseline="0" dirty="0">
                <a:latin typeface="Simplified Arabic" panose="02020603050405020304" pitchFamily="18" charset="-78"/>
                <a:cs typeface="Simplified Arabic" panose="02020603050405020304" pitchFamily="18" charset="-78"/>
              </a:rPr>
              <a:t>الموقف والأسباب التي أدت إليه</a:t>
            </a:r>
            <a:r>
              <a:rPr lang="ar-YE" sz="1800" b="0" i="0" u="none" strike="noStrike" baseline="0" dirty="0">
                <a:latin typeface="Simplified Arabic" panose="02020603050405020304" pitchFamily="18" charset="-78"/>
                <a:cs typeface="Simplified Arabic" panose="02020603050405020304" pitchFamily="18" charset="-78"/>
              </a:rPr>
              <a:t>.</a:t>
            </a:r>
            <a:endParaRPr lang="ar-JO" sz="1800" b="0" i="0" u="none" strike="noStrike" baseline="0" dirty="0">
              <a:latin typeface="Simplified Arabic" panose="02020603050405020304" pitchFamily="18" charset="-78"/>
              <a:cs typeface="Simplified Arabic" panose="02020603050405020304" pitchFamily="18" charset="-78"/>
            </a:endParaRPr>
          </a:p>
          <a:p>
            <a:pPr algn="r" rtl="1">
              <a:lnSpc>
                <a:spcPct val="150000"/>
              </a:lnSpc>
            </a:pPr>
            <a:r>
              <a:rPr lang="ar-JO" sz="2400" dirty="0">
                <a:latin typeface="Simplified Arabic" panose="02020603050405020304" pitchFamily="18" charset="-78"/>
                <a:cs typeface="Simplified Arabic" panose="02020603050405020304" pitchFamily="18" charset="-78"/>
              </a:rPr>
              <a:t>مثال: </a:t>
            </a:r>
            <a:r>
              <a:rPr lang="ar-SA" sz="2400" dirty="0">
                <a:latin typeface="Simplified Arabic" panose="02020603050405020304" pitchFamily="18" charset="-78"/>
                <a:cs typeface="Simplified Arabic" panose="02020603050405020304" pitchFamily="18" charset="-78"/>
              </a:rPr>
              <a:t>كعدم رضا بعض الفئات في المجتمع نتيجة لتقييد نشاطاتهم بسبب وجود سياسة محبطة أو عدم وجودها</a:t>
            </a:r>
            <a:endParaRPr lang="en-US" sz="2400" dirty="0">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ACE0AD10-8CB0-5189-B0CD-AB8FA05ACB4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4880" y="1119044"/>
            <a:ext cx="2143125" cy="1280774"/>
          </a:xfrm>
          <a:prstGeom prst="rect">
            <a:avLst/>
          </a:prstGeom>
        </p:spPr>
      </p:pic>
    </p:spTree>
    <p:extLst>
      <p:ext uri="{BB962C8B-B14F-4D97-AF65-F5344CB8AC3E}">
        <p14:creationId xmlns:p14="http://schemas.microsoft.com/office/powerpoint/2010/main" val="31214532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advTm="152293">
        <p14:prism isInverted="1"/>
      </p:transition>
    </mc:Choice>
    <mc:Fallback xmlns="">
      <p:transition spd="slow" advTm="15229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449580" y="1648369"/>
            <a:ext cx="10891710" cy="3754874"/>
          </a:xfrm>
          <a:prstGeom prst="rect">
            <a:avLst/>
          </a:prstGeom>
          <a:noFill/>
        </p:spPr>
        <p:txBody>
          <a:bodyPr wrap="square" rtlCol="0">
            <a:spAutoFit/>
          </a:bodyPr>
          <a:lstStyle/>
          <a:p>
            <a:pPr algn="r" rtl="1"/>
            <a:r>
              <a:rPr lang="ar-YE" sz="2400" b="1" kern="0" dirty="0">
                <a:solidFill>
                  <a:srgbClr val="00B0F0"/>
                </a:solidFill>
                <a:latin typeface="Calibri" panose="020F0502020204030204" pitchFamily="34" charset="0"/>
                <a:cs typeface="Calibri" panose="020F0502020204030204" pitchFamily="34" charset="0"/>
              </a:rPr>
              <a:t>المرحلة الثانية: مرحلة جمع الحقائق وبلورة </a:t>
            </a:r>
            <a:r>
              <a:rPr lang="ar-JO" sz="2400" b="1" kern="0" dirty="0">
                <a:solidFill>
                  <a:srgbClr val="00B0F0"/>
                </a:solidFill>
                <a:latin typeface="Calibri" panose="020F0502020204030204" pitchFamily="34" charset="0"/>
                <a:cs typeface="Calibri" panose="020F0502020204030204" pitchFamily="34" charset="0"/>
              </a:rPr>
              <a:t>الآراء.</a:t>
            </a:r>
          </a:p>
          <a:p>
            <a:pPr algn="r" rtl="1"/>
            <a:endParaRPr lang="ar-YE" sz="1800" b="0" i="0" u="none" strike="noStrike" baseline="0" dirty="0">
              <a:latin typeface="Simplified Arabic" panose="02020603050405020304" pitchFamily="18" charset="-78"/>
              <a:cs typeface="Simplified Arabic" panose="02020603050405020304" pitchFamily="18" charset="-78"/>
            </a:endParaRPr>
          </a:p>
          <a:p>
            <a:pPr algn="r" rtl="1">
              <a:lnSpc>
                <a:spcPct val="150000"/>
              </a:lnSpc>
            </a:pPr>
            <a:r>
              <a:rPr lang="ar-SA" sz="2400" dirty="0">
                <a:latin typeface="Simplified Arabic" panose="02020603050405020304" pitchFamily="18" charset="-78"/>
                <a:cs typeface="Simplified Arabic" panose="02020603050405020304" pitchFamily="18" charset="-78"/>
              </a:rPr>
              <a:t>عندما تكون حالة عدم الرضا ملحوظة بشكل كبير يتم </a:t>
            </a:r>
            <a:r>
              <a:rPr lang="ar-JO" sz="2400" dirty="0">
                <a:latin typeface="Simplified Arabic" panose="02020603050405020304" pitchFamily="18" charset="-78"/>
                <a:cs typeface="Simplified Arabic" panose="02020603050405020304" pitchFamily="18" charset="-78"/>
              </a:rPr>
              <a:t>تقريب </a:t>
            </a:r>
            <a:r>
              <a:rPr lang="ar-SA" sz="2400" dirty="0">
                <a:latin typeface="Simplified Arabic" panose="02020603050405020304" pitchFamily="18" charset="-78"/>
                <a:cs typeface="Simplified Arabic" panose="02020603050405020304" pitchFamily="18" charset="-78"/>
              </a:rPr>
              <a:t>وجهات النظر </a:t>
            </a:r>
            <a:r>
              <a:rPr lang="ar-JO" sz="2400" dirty="0">
                <a:latin typeface="Simplified Arabic" panose="02020603050405020304" pitchFamily="18" charset="-78"/>
                <a:cs typeface="Simplified Arabic" panose="02020603050405020304" pitchFamily="18" charset="-78"/>
              </a:rPr>
              <a:t>والمناقشة والحوار </a:t>
            </a:r>
            <a:r>
              <a:rPr lang="ar-SA" sz="2400" dirty="0">
                <a:latin typeface="Simplified Arabic" panose="02020603050405020304" pitchFamily="18" charset="-78"/>
                <a:cs typeface="Simplified Arabic" panose="02020603050405020304" pitchFamily="18" charset="-78"/>
              </a:rPr>
              <a:t>وشرح وتفسير الشكاوى.</a:t>
            </a:r>
            <a:r>
              <a:rPr lang="ar-JO" sz="2400" dirty="0">
                <a:latin typeface="Simplified Arabic" panose="02020603050405020304" pitchFamily="18" charset="-78"/>
                <a:cs typeface="Simplified Arabic" panose="02020603050405020304" pitchFamily="18" charset="-78"/>
              </a:rPr>
              <a:t> إذ يتم </a:t>
            </a:r>
            <a:r>
              <a:rPr lang="ar-SA" sz="2400" dirty="0">
                <a:latin typeface="Simplified Arabic" panose="02020603050405020304" pitchFamily="18" charset="-78"/>
                <a:cs typeface="Simplified Arabic" panose="02020603050405020304" pitchFamily="18" charset="-78"/>
              </a:rPr>
              <a:t>إعادة صياغة وجهات النظر </a:t>
            </a:r>
            <a:r>
              <a:rPr lang="ar-YE" sz="2400" dirty="0">
                <a:latin typeface="Simplified Arabic" panose="02020603050405020304" pitchFamily="18" charset="-78"/>
                <a:cs typeface="Simplified Arabic" panose="02020603050405020304" pitchFamily="18" charset="-78"/>
              </a:rPr>
              <a:t>حيث يتم التشاور مع </a:t>
            </a:r>
            <a:r>
              <a:rPr lang="ar-JO" sz="2400" dirty="0">
                <a:latin typeface="Simplified Arabic" panose="02020603050405020304" pitchFamily="18" charset="-78"/>
                <a:cs typeface="Simplified Arabic" panose="02020603050405020304" pitchFamily="18" charset="-78"/>
              </a:rPr>
              <a:t>الأطراف </a:t>
            </a:r>
            <a:r>
              <a:rPr lang="ar-YE" sz="2400" dirty="0">
                <a:latin typeface="Simplified Arabic" panose="02020603050405020304" pitchFamily="18" charset="-78"/>
                <a:cs typeface="Simplified Arabic" panose="02020603050405020304" pitchFamily="18" charset="-78"/>
              </a:rPr>
              <a:t>المعنية وهي</a:t>
            </a:r>
            <a:r>
              <a:rPr lang="ar-JO" sz="2400" dirty="0">
                <a:latin typeface="Simplified Arabic" panose="02020603050405020304" pitchFamily="18" charset="-78"/>
                <a:cs typeface="Simplified Arabic" panose="02020603050405020304" pitchFamily="18" charset="-78"/>
              </a:rPr>
              <a:t> </a:t>
            </a:r>
            <a:r>
              <a:rPr lang="ar-YE" sz="2400" dirty="0">
                <a:latin typeface="Simplified Arabic" panose="02020603050405020304" pitchFamily="18" charset="-78"/>
                <a:cs typeface="Simplified Arabic" panose="02020603050405020304" pitchFamily="18" charset="-78"/>
              </a:rPr>
              <a:t>مرحلة يتم فيها جمع </a:t>
            </a:r>
            <a:r>
              <a:rPr lang="ar-JO" sz="2400" dirty="0">
                <a:latin typeface="Simplified Arabic" panose="02020603050405020304" pitchFamily="18" charset="-78"/>
                <a:cs typeface="Simplified Arabic" panose="02020603050405020304" pitchFamily="18" charset="-78"/>
              </a:rPr>
              <a:t>الآراء </a:t>
            </a:r>
            <a:r>
              <a:rPr lang="ar-YE" sz="2400" dirty="0">
                <a:latin typeface="Simplified Arabic" panose="02020603050405020304" pitchFamily="18" charset="-78"/>
                <a:cs typeface="Simplified Arabic" panose="02020603050405020304" pitchFamily="18" charset="-78"/>
              </a:rPr>
              <a:t>حول نقاط محددة وربما توضع هنا</a:t>
            </a:r>
            <a:r>
              <a:rPr lang="ar-JO" sz="2400" dirty="0">
                <a:latin typeface="Simplified Arabic" panose="02020603050405020304" pitchFamily="18" charset="-78"/>
                <a:cs typeface="Simplified Arabic" panose="02020603050405020304" pitchFamily="18" charset="-78"/>
              </a:rPr>
              <a:t> </a:t>
            </a:r>
            <a:r>
              <a:rPr lang="ar-YE" sz="2400" dirty="0">
                <a:latin typeface="Simplified Arabic" panose="02020603050405020304" pitchFamily="18" charset="-78"/>
                <a:cs typeface="Simplified Arabic" panose="02020603050405020304" pitchFamily="18" charset="-78"/>
              </a:rPr>
              <a:t>بعض </a:t>
            </a:r>
            <a:r>
              <a:rPr lang="ar-JO" sz="2400" dirty="0">
                <a:latin typeface="Simplified Arabic" panose="02020603050405020304" pitchFamily="18" charset="-78"/>
                <a:cs typeface="Simplified Arabic" panose="02020603050405020304" pitchFamily="18" charset="-78"/>
              </a:rPr>
              <a:t>التصورات الأولية </a:t>
            </a:r>
            <a:r>
              <a:rPr lang="ar-YE" sz="2400" dirty="0">
                <a:latin typeface="Simplified Arabic" panose="02020603050405020304" pitchFamily="18" charset="-78"/>
                <a:cs typeface="Simplified Arabic" panose="02020603050405020304" pitchFamily="18" charset="-78"/>
              </a:rPr>
              <a:t>للحلول البديلة.</a:t>
            </a:r>
            <a:r>
              <a:rPr lang="ar-JO" sz="2400" dirty="0">
                <a:latin typeface="Simplified Arabic" panose="02020603050405020304" pitchFamily="18" charset="-78"/>
                <a:cs typeface="Simplified Arabic" panose="02020603050405020304" pitchFamily="18" charset="-78"/>
              </a:rPr>
              <a:t> </a:t>
            </a:r>
          </a:p>
          <a:p>
            <a:pPr algn="r" rtl="1"/>
            <a:endParaRPr lang="ar-JO" sz="2400" dirty="0">
              <a:latin typeface="Simplified Arabic" panose="02020603050405020304" pitchFamily="18" charset="-78"/>
              <a:cs typeface="Simplified Arabic" panose="02020603050405020304" pitchFamily="18" charset="-78"/>
            </a:endParaRPr>
          </a:p>
          <a:p>
            <a:pPr algn="r" rtl="1"/>
            <a:br>
              <a:rPr lang="en-US" sz="3200" dirty="0">
                <a:solidFill>
                  <a:srgbClr val="333333"/>
                </a:solidFill>
                <a:effectLst/>
                <a:latin typeface="Calibri" panose="020F0502020204030204" pitchFamily="34" charset="0"/>
                <a:ea typeface="Calibri" panose="020F0502020204030204" pitchFamily="34" charset="0"/>
              </a:rPr>
            </a:br>
            <a:endParaRPr lang="en-US" sz="3200" b="1" i="0" u="none" strike="noStrike" baseline="0" dirty="0">
              <a:solidFill>
                <a:srgbClr val="00B0F0"/>
              </a:solidFill>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8DE2CBA0-54D1-4AB3-40A3-504EA770DD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7760" y="4224659"/>
            <a:ext cx="2705100" cy="1685925"/>
          </a:xfrm>
          <a:prstGeom prst="rect">
            <a:avLst/>
          </a:prstGeom>
        </p:spPr>
      </p:pic>
    </p:spTree>
    <p:extLst>
      <p:ext uri="{BB962C8B-B14F-4D97-AF65-F5344CB8AC3E}">
        <p14:creationId xmlns:p14="http://schemas.microsoft.com/office/powerpoint/2010/main" val="429846032"/>
      </p:ext>
    </p:extLst>
  </p:cSld>
  <p:clrMapOvr>
    <a:masterClrMapping/>
  </p:clrMapOvr>
  <mc:AlternateContent xmlns:mc="http://schemas.openxmlformats.org/markup-compatibility/2006" xmlns:p14="http://schemas.microsoft.com/office/powerpoint/2010/main">
    <mc:Choice Requires="p14">
      <p:transition spd="slow" p14:dur="1600" advTm="100081">
        <p14:prism isInverted="1"/>
      </p:transition>
    </mc:Choice>
    <mc:Fallback xmlns="">
      <p:transition spd="slow" advTm="10008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200" b="1" i="1" dirty="0">
              <a:solidFill>
                <a:srgbClr val="00B0F0"/>
              </a:solidFill>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3" name="TextBox 2">
            <a:extLst>
              <a:ext uri="{FF2B5EF4-FFF2-40B4-BE49-F238E27FC236}">
                <a16:creationId xmlns:a16="http://schemas.microsoft.com/office/drawing/2014/main" id="{2B44F1AA-1BD0-FF73-6B2F-F6E44C6107F8}"/>
              </a:ext>
            </a:extLst>
          </p:cNvPr>
          <p:cNvSpPr txBox="1"/>
          <p:nvPr/>
        </p:nvSpPr>
        <p:spPr>
          <a:xfrm>
            <a:off x="1127761" y="1643896"/>
            <a:ext cx="10409586" cy="4549835"/>
          </a:xfrm>
          <a:prstGeom prst="rect">
            <a:avLst/>
          </a:prstGeom>
          <a:noFill/>
        </p:spPr>
        <p:txBody>
          <a:bodyPr wrap="square" rtlCol="0">
            <a:spAutoFit/>
          </a:bodyPr>
          <a:lstStyle/>
          <a:p>
            <a:pPr marL="0" marR="0" algn="just" rtl="1">
              <a:lnSpc>
                <a:spcPct val="150000"/>
              </a:lnSpc>
              <a:spcBef>
                <a:spcPts val="0"/>
              </a:spcBef>
              <a:spcAft>
                <a:spcPts val="0"/>
              </a:spcAft>
            </a:pPr>
            <a:r>
              <a:rPr lang="ar-JO" sz="2400" b="1" kern="0" dirty="0">
                <a:solidFill>
                  <a:srgbClr val="00B0F0"/>
                </a:solidFill>
                <a:latin typeface="Calibri" panose="020F0502020204030204" pitchFamily="34" charset="0"/>
                <a:cs typeface="Calibri" panose="020F0502020204030204" pitchFamily="34" charset="0"/>
              </a:rPr>
              <a:t>المرحلة الثالثة: ظهور البدائل</a:t>
            </a:r>
            <a:endParaRPr lang="en-US" sz="2400" b="1" kern="0" dirty="0">
              <a:solidFill>
                <a:srgbClr val="00B0F0"/>
              </a:solidFill>
              <a:latin typeface="Calibri" panose="020F0502020204030204" pitchFamily="34" charset="0"/>
              <a:cs typeface="Calibri" panose="020F0502020204030204" pitchFamily="34" charset="0"/>
            </a:endParaRPr>
          </a:p>
          <a:p>
            <a:pPr algn="r" rtl="1">
              <a:lnSpc>
                <a:spcPct val="150000"/>
              </a:lnSpc>
            </a:pPr>
            <a:r>
              <a:rPr lang="ar-YE" sz="2400" b="0" i="0" u="none" strike="noStrike" baseline="0" dirty="0">
                <a:latin typeface="Simplified Arabic" panose="02020603050405020304" pitchFamily="18" charset="-78"/>
                <a:cs typeface="Simplified Arabic" panose="02020603050405020304" pitchFamily="18" charset="-78"/>
              </a:rPr>
              <a:t>وهى مرحلة </a:t>
            </a:r>
            <a:r>
              <a:rPr lang="ar-JO" sz="2400" b="0" i="0" u="none" strike="noStrike" baseline="0" dirty="0">
                <a:latin typeface="Simplified Arabic" panose="02020603050405020304" pitchFamily="18" charset="-78"/>
                <a:cs typeface="Simplified Arabic" panose="02020603050405020304" pitchFamily="18" charset="-78"/>
              </a:rPr>
              <a:t>الحوار والمناقشة وتتم عملية </a:t>
            </a:r>
            <a:r>
              <a:rPr lang="ar-SA" sz="2400" dirty="0">
                <a:effectLst/>
                <a:ea typeface="Calibri" panose="020F0502020204030204" pitchFamily="34" charset="0"/>
                <a:cs typeface="Simplified Arabic" panose="02020603050405020304" pitchFamily="18" charset="-78"/>
              </a:rPr>
              <a:t>صياغة الأفكار</a:t>
            </a:r>
            <a:r>
              <a:rPr lang="ar-JO" sz="2400" dirty="0">
                <a:effectLst/>
                <a:ea typeface="Calibri" panose="020F0502020204030204" pitchFamily="34" charset="0"/>
                <a:cs typeface="Simplified Arabic" panose="02020603050405020304" pitchFamily="18" charset="-78"/>
              </a:rPr>
              <a:t> على شكل بدائل للسياسة موضوع الدراسة </a:t>
            </a:r>
            <a:r>
              <a:rPr lang="ar-SA" sz="2400" dirty="0">
                <a:effectLst/>
                <a:ea typeface="Calibri" panose="020F0502020204030204" pitchFamily="34" charset="0"/>
                <a:cs typeface="Simplified Arabic" panose="02020603050405020304" pitchFamily="18" charset="-78"/>
              </a:rPr>
              <a:t>: من خلال ترجمة المآخذ السلبية للمجموعة صاحبة الشكوى إلى </a:t>
            </a:r>
            <a:r>
              <a:rPr lang="ar-YE" sz="2400" b="0" i="0" u="none" strike="noStrike" baseline="0" dirty="0">
                <a:latin typeface="Simplified Arabic" panose="02020603050405020304" pitchFamily="18" charset="-78"/>
                <a:cs typeface="Simplified Arabic" panose="02020603050405020304" pitchFamily="18" charset="-78"/>
              </a:rPr>
              <a:t>ظهور البدائل وفي هذه المرحلة</a:t>
            </a:r>
            <a:r>
              <a:rPr lang="ar-JO" sz="2400" dirty="0">
                <a:latin typeface="Times New Roman" panose="02020603050405020304" pitchFamily="18" charset="0"/>
                <a:cs typeface="Simplified Arabic" panose="02020603050405020304" pitchFamily="18" charset="-78"/>
              </a:rPr>
              <a:t> </a:t>
            </a:r>
            <a:r>
              <a:rPr lang="ar-YE" sz="2400" b="0" i="0" u="none" strike="noStrike" baseline="0" dirty="0">
                <a:latin typeface="Simplified Arabic" panose="02020603050405020304" pitchFamily="18" charset="-78"/>
                <a:cs typeface="Simplified Arabic" panose="02020603050405020304" pitchFamily="18" charset="-78"/>
              </a:rPr>
              <a:t>يبدأ وضع الحلول المختلفة للمشكلة، وهو ما </a:t>
            </a:r>
            <a:r>
              <a:rPr lang="ar-JO" sz="2400" b="0" i="0" u="none" strike="noStrike" baseline="0" dirty="0">
                <a:latin typeface="Simplified Arabic" panose="02020603050405020304" pitchFamily="18" charset="-78"/>
                <a:cs typeface="Simplified Arabic" panose="02020603050405020304" pitchFamily="18" charset="-78"/>
              </a:rPr>
              <a:t>تقوم</a:t>
            </a:r>
            <a:r>
              <a:rPr lang="ar-YE" sz="2400" b="0" i="0" u="none" strike="noStrike" baseline="0" dirty="0">
                <a:latin typeface="Simplified Arabic" panose="02020603050405020304" pitchFamily="18" charset="-78"/>
                <a:cs typeface="Simplified Arabic" panose="02020603050405020304" pitchFamily="18" charset="-78"/>
              </a:rPr>
              <a:t> به </a:t>
            </a:r>
            <a:r>
              <a:rPr lang="ar-JO" sz="2400" b="0" i="0" u="none" strike="noStrike" baseline="0" dirty="0">
                <a:latin typeface="Simplified Arabic" panose="02020603050405020304" pitchFamily="18" charset="-78"/>
                <a:cs typeface="Simplified Arabic" panose="02020603050405020304" pitchFamily="18" charset="-78"/>
              </a:rPr>
              <a:t>الأطراف </a:t>
            </a:r>
            <a:r>
              <a:rPr lang="ar-YE" sz="2400" b="0" i="0" u="none" strike="noStrike" baseline="0" dirty="0">
                <a:latin typeface="Simplified Arabic" panose="02020603050405020304" pitchFamily="18" charset="-78"/>
                <a:cs typeface="Simplified Arabic" panose="02020603050405020304" pitchFamily="18" charset="-78"/>
              </a:rPr>
              <a:t>صاحبة المصلحة، والمؤسسات العامة، والإداريون الذين تقع</a:t>
            </a:r>
            <a:r>
              <a:rPr lang="ar-JO" sz="2400" b="0" i="0" u="none" strike="noStrike" baseline="0" dirty="0">
                <a:latin typeface="Simplified Arabic" panose="02020603050405020304" pitchFamily="18" charset="-78"/>
                <a:cs typeface="Simplified Arabic" panose="02020603050405020304" pitchFamily="18" charset="-78"/>
              </a:rPr>
              <a:t> </a:t>
            </a:r>
            <a:r>
              <a:rPr lang="ar-YE" sz="2400" b="0" i="0" u="none" strike="noStrike" baseline="0" dirty="0">
                <a:latin typeface="Simplified Arabic" panose="02020603050405020304" pitchFamily="18" charset="-78"/>
                <a:cs typeface="Simplified Arabic" panose="02020603050405020304" pitchFamily="18" charset="-78"/>
              </a:rPr>
              <a:t>المشكلة في نطاق اختصاصهم.</a:t>
            </a:r>
            <a:endParaRPr lang="ar-JO" sz="2400" b="0" i="0" u="none" strike="noStrike" baseline="0" dirty="0">
              <a:latin typeface="Simplified Arabic" panose="02020603050405020304" pitchFamily="18" charset="-78"/>
              <a:cs typeface="Simplified Arabic" panose="02020603050405020304" pitchFamily="18" charset="-78"/>
            </a:endParaRPr>
          </a:p>
          <a:p>
            <a:pPr algn="r" rtl="1">
              <a:lnSpc>
                <a:spcPct val="150000"/>
              </a:lnSpc>
            </a:pPr>
            <a:r>
              <a:rPr lang="ar-SA" sz="2400" dirty="0">
                <a:latin typeface="Simplified Arabic" panose="02020603050405020304" pitchFamily="18" charset="-78"/>
                <a:cs typeface="Simplified Arabic" panose="02020603050405020304" pitchFamily="18" charset="-78"/>
              </a:rPr>
              <a:t>ويتم توسيع مدى المشاركة لتعزيز إمكانية نجاح البدائل المقنعة، وهنا يتم حماية المشاركين من الانتقاد بمنحهم الفرصة لتعديل البدائل قبل وصولها إلى المشرع</a:t>
            </a:r>
            <a:r>
              <a:rPr lang="ar-JO" sz="2400" dirty="0">
                <a:latin typeface="Simplified Arabic" panose="02020603050405020304" pitchFamily="18" charset="-78"/>
                <a:cs typeface="Simplified Arabic" panose="02020603050405020304" pitchFamily="18" charset="-78"/>
              </a:rPr>
              <a:t>.</a:t>
            </a:r>
            <a:br>
              <a:rPr lang="ar-YE" sz="2800" kern="0" dirty="0">
                <a:solidFill>
                  <a:srgbClr val="000000"/>
                </a:solidFill>
                <a:cs typeface="Calibri" panose="020F0502020204030204" pitchFamily="34" charset="0"/>
              </a:rPr>
            </a:br>
            <a:endParaRPr lang="ar-YE" sz="2800" kern="0" dirty="0">
              <a:solidFill>
                <a:srgbClr val="000000"/>
              </a:solidFill>
              <a:cs typeface="Calibri" panose="020F0502020204030204" pitchFamily="34" charset="0"/>
            </a:endParaRPr>
          </a:p>
        </p:txBody>
      </p:sp>
      <p:pic>
        <p:nvPicPr>
          <p:cNvPr id="2" name="Picture 1">
            <a:extLst>
              <a:ext uri="{FF2B5EF4-FFF2-40B4-BE49-F238E27FC236}">
                <a16:creationId xmlns:a16="http://schemas.microsoft.com/office/drawing/2014/main" id="{5D38761D-92D6-06CE-85F1-A440E5D0F9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1308" y="5002360"/>
            <a:ext cx="2657475" cy="1032472"/>
          </a:xfrm>
          <a:prstGeom prst="rect">
            <a:avLst/>
          </a:prstGeom>
        </p:spPr>
      </p:pic>
    </p:spTree>
    <p:extLst>
      <p:ext uri="{BB962C8B-B14F-4D97-AF65-F5344CB8AC3E}">
        <p14:creationId xmlns:p14="http://schemas.microsoft.com/office/powerpoint/2010/main" val="519300774"/>
      </p:ext>
    </p:extLst>
  </p:cSld>
  <p:clrMapOvr>
    <a:masterClrMapping/>
  </p:clrMapOvr>
  <mc:AlternateContent xmlns:mc="http://schemas.openxmlformats.org/markup-compatibility/2006" xmlns:p14="http://schemas.microsoft.com/office/powerpoint/2010/main">
    <mc:Choice Requires="p14">
      <p:transition spd="slow" p14:dur="1600" advTm="159082">
        <p14:prism isInverted="1"/>
      </p:transition>
    </mc:Choice>
    <mc:Fallback xmlns="">
      <p:transition spd="slow" advTm="15908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200" b="1" i="1" dirty="0">
              <a:solidFill>
                <a:srgbClr val="00B0F0"/>
              </a:solidFill>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3" name="TextBox 2">
            <a:extLst>
              <a:ext uri="{FF2B5EF4-FFF2-40B4-BE49-F238E27FC236}">
                <a16:creationId xmlns:a16="http://schemas.microsoft.com/office/drawing/2014/main" id="{2B44F1AA-1BD0-FF73-6B2F-F6E44C6107F8}"/>
              </a:ext>
            </a:extLst>
          </p:cNvPr>
          <p:cNvSpPr txBox="1"/>
          <p:nvPr/>
        </p:nvSpPr>
        <p:spPr>
          <a:xfrm>
            <a:off x="777922" y="1643896"/>
            <a:ext cx="10759425" cy="2805063"/>
          </a:xfrm>
          <a:prstGeom prst="rect">
            <a:avLst/>
          </a:prstGeom>
          <a:noFill/>
        </p:spPr>
        <p:txBody>
          <a:bodyPr wrap="square" rtlCol="0">
            <a:spAutoFit/>
          </a:bodyPr>
          <a:lstStyle/>
          <a:p>
            <a:pPr algn="just" rtl="1">
              <a:lnSpc>
                <a:spcPct val="150000"/>
              </a:lnSpc>
            </a:pPr>
            <a:r>
              <a:rPr lang="ar-YE" sz="2400" b="1" kern="0" dirty="0">
                <a:solidFill>
                  <a:srgbClr val="00B0F0"/>
                </a:solidFill>
                <a:latin typeface="Calibri" panose="020F0502020204030204" pitchFamily="34" charset="0"/>
                <a:cs typeface="Calibri" panose="020F0502020204030204" pitchFamily="34" charset="0"/>
              </a:rPr>
              <a:t>المرحلة </a:t>
            </a:r>
            <a:r>
              <a:rPr lang="ar-JO" sz="2400" b="1" kern="0" dirty="0">
                <a:solidFill>
                  <a:srgbClr val="00B0F0"/>
                </a:solidFill>
                <a:latin typeface="Calibri" panose="020F0502020204030204" pitchFamily="34" charset="0"/>
                <a:cs typeface="Calibri" panose="020F0502020204030204" pitchFamily="34" charset="0"/>
              </a:rPr>
              <a:t>الرابعة</a:t>
            </a:r>
            <a:r>
              <a:rPr lang="ar-YE" sz="2400" b="1" kern="0" dirty="0">
                <a:solidFill>
                  <a:srgbClr val="00B0F0"/>
                </a:solidFill>
                <a:latin typeface="Calibri" panose="020F0502020204030204" pitchFamily="34" charset="0"/>
                <a:cs typeface="Calibri" panose="020F0502020204030204" pitchFamily="34" charset="0"/>
              </a:rPr>
              <a:t>: مرحلة المناقشة</a:t>
            </a:r>
            <a:r>
              <a:rPr lang="ar-JO" sz="2400" b="1" kern="0" dirty="0">
                <a:solidFill>
                  <a:srgbClr val="00B0F0"/>
                </a:solidFill>
                <a:latin typeface="Calibri" panose="020F0502020204030204" pitchFamily="34" charset="0"/>
                <a:cs typeface="Calibri" panose="020F0502020204030204" pitchFamily="34" charset="0"/>
              </a:rPr>
              <a:t> وتحليل البدائل</a:t>
            </a:r>
            <a:endParaRPr lang="ar-YE" sz="2400" b="1" kern="0" dirty="0">
              <a:solidFill>
                <a:srgbClr val="00B0F0"/>
              </a:solidFill>
              <a:latin typeface="Calibri" panose="020F0502020204030204" pitchFamily="34" charset="0"/>
              <a:cs typeface="Calibri" panose="020F0502020204030204" pitchFamily="34" charset="0"/>
            </a:endParaRPr>
          </a:p>
          <a:p>
            <a:pPr algn="r" rtl="1">
              <a:lnSpc>
                <a:spcPct val="150000"/>
              </a:lnSpc>
            </a:pPr>
            <a:r>
              <a:rPr lang="ar-YE" sz="2400" b="0" i="0" u="none" strike="noStrike" baseline="0" dirty="0">
                <a:latin typeface="Simplified Arabic" panose="02020603050405020304" pitchFamily="18" charset="-78"/>
                <a:cs typeface="Simplified Arabic" panose="02020603050405020304" pitchFamily="18" charset="-78"/>
              </a:rPr>
              <a:t>وفيها تخضع بدائل السياسة المقترحة لنقاش داخل</a:t>
            </a:r>
            <a:r>
              <a:rPr lang="ar-JO" sz="2400" dirty="0">
                <a:latin typeface="Times New Roman" panose="02020603050405020304" pitchFamily="18" charset="0"/>
                <a:cs typeface="Simplified Arabic" panose="02020603050405020304" pitchFamily="18" charset="-78"/>
              </a:rPr>
              <a:t> </a:t>
            </a:r>
            <a:r>
              <a:rPr lang="ar-YE" sz="2400" b="0" i="0" u="none" strike="noStrike" baseline="0" dirty="0">
                <a:latin typeface="Simplified Arabic" panose="02020603050405020304" pitchFamily="18" charset="-78"/>
                <a:cs typeface="Simplified Arabic" panose="02020603050405020304" pitchFamily="18" charset="-78"/>
              </a:rPr>
              <a:t>الحكومة </a:t>
            </a:r>
            <a:r>
              <a:rPr lang="ar-JO" sz="2400" b="0" i="0" u="none" strike="noStrike" baseline="0" dirty="0">
                <a:latin typeface="Simplified Arabic" panose="02020603050405020304" pitchFamily="18" charset="-78"/>
                <a:cs typeface="Simplified Arabic" panose="02020603050405020304" pitchFamily="18" charset="-78"/>
              </a:rPr>
              <a:t>وتحليلها من حيث السلبيات والإيجابيات وتوافقها مع السياسة العامة للدولة وأثرها على التعليم واقتصاديات التعليم </a:t>
            </a:r>
            <a:r>
              <a:rPr lang="ar-YE" sz="2400" b="0" i="0" u="none" strike="noStrike" baseline="0" dirty="0">
                <a:latin typeface="Simplified Arabic" panose="02020603050405020304" pitchFamily="18" charset="-78"/>
                <a:cs typeface="Simplified Arabic" panose="02020603050405020304" pitchFamily="18" charset="-78"/>
              </a:rPr>
              <a:t>وتشمل أيضا </a:t>
            </a:r>
            <a:r>
              <a:rPr lang="ar-JO" sz="2400" b="0" i="0" u="none" strike="noStrike" baseline="0" dirty="0">
                <a:latin typeface="Simplified Arabic" panose="02020603050405020304" pitchFamily="18" charset="-78"/>
                <a:cs typeface="Simplified Arabic" panose="02020603050405020304" pitchFamily="18" charset="-78"/>
              </a:rPr>
              <a:t>الأطراف </a:t>
            </a:r>
            <a:r>
              <a:rPr lang="ar-YE" sz="2400" b="0" i="0" u="none" strike="noStrike" baseline="0" dirty="0">
                <a:latin typeface="Simplified Arabic" panose="02020603050405020304" pitchFamily="18" charset="-78"/>
                <a:cs typeface="Simplified Arabic" panose="02020603050405020304" pitchFamily="18" charset="-78"/>
              </a:rPr>
              <a:t>المعنية والمهتمة </a:t>
            </a:r>
            <a:r>
              <a:rPr lang="ar-JO" sz="2400" b="0" i="0" u="none" strike="noStrike" baseline="0" dirty="0">
                <a:latin typeface="Simplified Arabic" panose="02020603050405020304" pitchFamily="18" charset="-78"/>
                <a:cs typeface="Simplified Arabic" panose="02020603050405020304" pitchFamily="18" charset="-78"/>
              </a:rPr>
              <a:t>مثل الأحزاب</a:t>
            </a:r>
            <a:r>
              <a:rPr lang="ar-JO" sz="2400" dirty="0">
                <a:latin typeface="Simplified Arabic" panose="02020603050405020304" pitchFamily="18" charset="-78"/>
                <a:cs typeface="Simplified Arabic" panose="02020603050405020304" pitchFamily="18" charset="-78"/>
              </a:rPr>
              <a:t> </a:t>
            </a:r>
            <a:r>
              <a:rPr lang="ar-YE" sz="2400" b="0" i="0" u="none" strike="noStrike" baseline="0" dirty="0">
                <a:latin typeface="Simplified Arabic" panose="02020603050405020304" pitchFamily="18" charset="-78"/>
                <a:cs typeface="Simplified Arabic" panose="02020603050405020304" pitchFamily="18" charset="-78"/>
              </a:rPr>
              <a:t>وجماعات المصالح والإعلام، ومحاولة الوصول إلى اتفاق عام</a:t>
            </a:r>
            <a:r>
              <a:rPr lang="ar-JO" sz="2400" b="0" i="0" u="none" strike="noStrike" baseline="0" dirty="0">
                <a:latin typeface="Simplified Arabic" panose="02020603050405020304" pitchFamily="18" charset="-78"/>
                <a:cs typeface="Simplified Arabic" panose="02020603050405020304" pitchFamily="18" charset="-78"/>
              </a:rPr>
              <a:t> </a:t>
            </a:r>
            <a:r>
              <a:rPr lang="ar-YE" sz="2400" b="0" i="0" u="none" strike="noStrike" baseline="0" dirty="0">
                <a:latin typeface="Simplified Arabic" panose="02020603050405020304" pitchFamily="18" charset="-78"/>
                <a:cs typeface="Simplified Arabic" panose="02020603050405020304" pitchFamily="18" charset="-78"/>
              </a:rPr>
              <a:t>داخل الحكومة وخارجها.</a:t>
            </a:r>
            <a:br>
              <a:rPr lang="ar-YE" sz="2400" kern="0" dirty="0">
                <a:solidFill>
                  <a:srgbClr val="000000"/>
                </a:solidFill>
                <a:cs typeface="Calibri" panose="020F0502020204030204" pitchFamily="34" charset="0"/>
              </a:rPr>
            </a:br>
            <a:endParaRPr lang="ar-YE" sz="2400" kern="0" dirty="0">
              <a:solidFill>
                <a:srgbClr val="000000"/>
              </a:solidFill>
              <a:cs typeface="Calibri" panose="020F0502020204030204" pitchFamily="34" charset="0"/>
            </a:endParaRPr>
          </a:p>
        </p:txBody>
      </p:sp>
      <p:pic>
        <p:nvPicPr>
          <p:cNvPr id="11" name="Picture 10">
            <a:extLst>
              <a:ext uri="{FF2B5EF4-FFF2-40B4-BE49-F238E27FC236}">
                <a16:creationId xmlns:a16="http://schemas.microsoft.com/office/drawing/2014/main" id="{1B1DDAE9-BB99-BBAB-80FE-2A1FBC41CB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8769" y="4017365"/>
            <a:ext cx="3832877" cy="1809162"/>
          </a:xfrm>
          <a:prstGeom prst="rect">
            <a:avLst/>
          </a:prstGeom>
        </p:spPr>
      </p:pic>
    </p:spTree>
    <p:extLst>
      <p:ext uri="{BB962C8B-B14F-4D97-AF65-F5344CB8AC3E}">
        <p14:creationId xmlns:p14="http://schemas.microsoft.com/office/powerpoint/2010/main" val="4108477832"/>
      </p:ext>
    </p:extLst>
  </p:cSld>
  <p:clrMapOvr>
    <a:masterClrMapping/>
  </p:clrMapOvr>
  <mc:AlternateContent xmlns:mc="http://schemas.openxmlformats.org/markup-compatibility/2006" xmlns:p14="http://schemas.microsoft.com/office/powerpoint/2010/main">
    <mc:Choice Requires="p14">
      <p:transition spd="slow" p14:dur="1600" advTm="184252">
        <p14:prism isInverted="1"/>
      </p:transition>
    </mc:Choice>
    <mc:Fallback xmlns="">
      <p:transition spd="slow" advTm="18425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8" name="TextBox 17">
            <a:extLst>
              <a:ext uri="{FF2B5EF4-FFF2-40B4-BE49-F238E27FC236}">
                <a16:creationId xmlns:a16="http://schemas.microsoft.com/office/drawing/2014/main" id="{895D895A-C544-381F-36FD-E6E4DA144EED}"/>
              </a:ext>
            </a:extLst>
          </p:cNvPr>
          <p:cNvSpPr txBox="1"/>
          <p:nvPr/>
        </p:nvSpPr>
        <p:spPr>
          <a:xfrm>
            <a:off x="791570" y="1433015"/>
            <a:ext cx="10617958" cy="4478149"/>
          </a:xfrm>
          <a:prstGeom prst="rect">
            <a:avLst/>
          </a:prstGeom>
          <a:noFill/>
        </p:spPr>
        <p:txBody>
          <a:bodyPr wrap="square" rtlCol="0">
            <a:spAutoFit/>
          </a:bodyPr>
          <a:lstStyle/>
          <a:p>
            <a:pPr algn="just" rtl="1">
              <a:lnSpc>
                <a:spcPct val="150000"/>
              </a:lnSpc>
            </a:pPr>
            <a:endParaRPr lang="ar-JO" sz="2400" b="1" kern="0" dirty="0">
              <a:solidFill>
                <a:srgbClr val="00B0F0"/>
              </a:solidFill>
              <a:latin typeface="Calibri" panose="020F0502020204030204" pitchFamily="34" charset="0"/>
              <a:cs typeface="Calibri" panose="020F0502020204030204" pitchFamily="34" charset="0"/>
            </a:endParaRPr>
          </a:p>
          <a:p>
            <a:pPr algn="just" rtl="1">
              <a:lnSpc>
                <a:spcPct val="150000"/>
              </a:lnSpc>
            </a:pPr>
            <a:r>
              <a:rPr lang="ar-YE" sz="2400" b="1" kern="0" dirty="0">
                <a:solidFill>
                  <a:srgbClr val="00B0F0"/>
                </a:solidFill>
                <a:latin typeface="Calibri" panose="020F0502020204030204" pitchFamily="34" charset="0"/>
                <a:cs typeface="Calibri" panose="020F0502020204030204" pitchFamily="34" charset="0"/>
              </a:rPr>
              <a:t>المرحلة الخامسة: مرحلة التشريع</a:t>
            </a:r>
          </a:p>
          <a:p>
            <a:pPr algn="just" rtl="1">
              <a:lnSpc>
                <a:spcPct val="150000"/>
              </a:lnSpc>
            </a:pPr>
            <a:r>
              <a:rPr lang="ar-JO" sz="1800" b="0" i="0" u="none" strike="noStrike" baseline="0" dirty="0">
                <a:latin typeface="Simplified Arabic" panose="02020603050405020304" pitchFamily="18" charset="-78"/>
                <a:cs typeface="Simplified Arabic" panose="02020603050405020304" pitchFamily="18" charset="-78"/>
              </a:rPr>
              <a:t> </a:t>
            </a:r>
            <a:r>
              <a:rPr lang="ar-YE" sz="2400" b="0" i="0" u="none" strike="noStrike" baseline="0" dirty="0">
                <a:latin typeface="Simplified Arabic" panose="02020603050405020304" pitchFamily="18" charset="-78"/>
                <a:cs typeface="Simplified Arabic" panose="02020603050405020304" pitchFamily="18" charset="-78"/>
              </a:rPr>
              <a:t>حيث يتم اختيار أحد الحلول المفروضة، </a:t>
            </a:r>
            <a:r>
              <a:rPr lang="ar-JO" sz="2400" b="0" i="0" u="none" strike="noStrike" baseline="0" dirty="0">
                <a:latin typeface="Simplified Arabic" panose="02020603050405020304" pitchFamily="18" charset="-78"/>
                <a:cs typeface="Simplified Arabic" panose="02020603050405020304" pitchFamily="18" charset="-78"/>
              </a:rPr>
              <a:t>والقرار</a:t>
            </a:r>
            <a:r>
              <a:rPr lang="ar-JO" sz="2400" dirty="0">
                <a:latin typeface="Times New Roman" panose="02020603050405020304" pitchFamily="18" charset="0"/>
                <a:cs typeface="Simplified Arabic" panose="02020603050405020304" pitchFamily="18" charset="-78"/>
              </a:rPr>
              <a:t> </a:t>
            </a:r>
            <a:r>
              <a:rPr lang="ar-YE" sz="2400" b="0" i="0" u="none" strike="noStrike" baseline="0" dirty="0">
                <a:latin typeface="Simplified Arabic" panose="02020603050405020304" pitchFamily="18" charset="-78"/>
                <a:cs typeface="Simplified Arabic" panose="02020603050405020304" pitchFamily="18" charset="-78"/>
              </a:rPr>
              <a:t>هنا لمجموعة من صانعي السياسة ذوي النفوذ، ثم تعرض</a:t>
            </a:r>
            <a:r>
              <a:rPr lang="ar-JO" sz="2400" b="0" i="0" u="none" strike="noStrike" baseline="0" dirty="0">
                <a:latin typeface="Simplified Arabic" panose="02020603050405020304" pitchFamily="18" charset="-78"/>
                <a:cs typeface="Simplified Arabic" panose="02020603050405020304" pitchFamily="18" charset="-78"/>
              </a:rPr>
              <a:t> </a:t>
            </a:r>
            <a:r>
              <a:rPr lang="ar-YE" sz="2400" b="0" i="0" u="none" strike="noStrike" baseline="0" dirty="0">
                <a:latin typeface="Simplified Arabic" panose="02020603050405020304" pitchFamily="18" charset="-78"/>
                <a:cs typeface="Simplified Arabic" panose="02020603050405020304" pitchFamily="18" charset="-78"/>
              </a:rPr>
              <a:t>السياسة المختارة على الهيئات التشريعية </a:t>
            </a:r>
            <a:r>
              <a:rPr lang="ar-JO" sz="2400" b="0" i="0" u="none" strike="noStrike" baseline="0" dirty="0">
                <a:latin typeface="Simplified Arabic" panose="02020603050405020304" pitchFamily="18" charset="-78"/>
                <a:cs typeface="Simplified Arabic" panose="02020603050405020304" pitchFamily="18" charset="-78"/>
              </a:rPr>
              <a:t>لإقرارها </a:t>
            </a:r>
            <a:r>
              <a:rPr lang="ar-YE" sz="2400" b="0" i="0" u="none" strike="noStrike" baseline="0" dirty="0">
                <a:latin typeface="Simplified Arabic" panose="02020603050405020304" pitchFamily="18" charset="-78"/>
                <a:cs typeface="Simplified Arabic" panose="02020603050405020304" pitchFamily="18" charset="-78"/>
              </a:rPr>
              <a:t>لتأخذ قوة</a:t>
            </a:r>
            <a:r>
              <a:rPr lang="ar-JO" sz="2400" b="0" i="0" u="none" strike="noStrike" baseline="0" dirty="0">
                <a:latin typeface="Simplified Arabic" panose="02020603050405020304" pitchFamily="18" charset="-78"/>
                <a:cs typeface="Simplified Arabic" panose="02020603050405020304" pitchFamily="18" charset="-78"/>
              </a:rPr>
              <a:t> </a:t>
            </a:r>
            <a:r>
              <a:rPr lang="ar-YE" sz="2400" b="0" i="0" u="none" strike="noStrike" baseline="0" dirty="0">
                <a:latin typeface="Simplified Arabic" panose="02020603050405020304" pitchFamily="18" charset="-78"/>
                <a:cs typeface="Simplified Arabic" panose="02020603050405020304" pitchFamily="18" charset="-78"/>
              </a:rPr>
              <a:t>القانون و</a:t>
            </a:r>
            <a:r>
              <a:rPr lang="ar-JO" sz="2400" b="0" i="0" u="none" strike="noStrike" baseline="0" dirty="0">
                <a:latin typeface="Simplified Arabic" panose="02020603050405020304" pitchFamily="18" charset="-78"/>
                <a:cs typeface="Simplified Arabic" panose="02020603050405020304" pitchFamily="18" charset="-78"/>
              </a:rPr>
              <a:t>يتم تعميمها على الجهة المختصة للبدأ بتنفيذها للتأكد من فاعليتها .</a:t>
            </a:r>
          </a:p>
          <a:p>
            <a:pPr algn="just" rtl="1">
              <a:lnSpc>
                <a:spcPct val="150000"/>
              </a:lnSpc>
            </a:pPr>
            <a:r>
              <a:rPr lang="ar-JO" sz="2400" dirty="0">
                <a:latin typeface="Simplified Arabic" panose="02020603050405020304" pitchFamily="18" charset="-78"/>
                <a:cs typeface="Simplified Arabic" panose="02020603050405020304" pitchFamily="18" charset="-78"/>
              </a:rPr>
              <a:t>أما </a:t>
            </a:r>
            <a:r>
              <a:rPr lang="ar-YE" sz="2400" b="0" i="0" u="none" strike="noStrike" baseline="0" dirty="0">
                <a:latin typeface="Simplified Arabic" panose="02020603050405020304" pitchFamily="18" charset="-78"/>
                <a:cs typeface="Simplified Arabic" panose="02020603050405020304" pitchFamily="18" charset="-78"/>
              </a:rPr>
              <a:t>في حالة الفشل في </a:t>
            </a:r>
            <a:r>
              <a:rPr lang="ar-JO" sz="2400" b="0" i="0" u="none" strike="noStrike" baseline="0" dirty="0">
                <a:latin typeface="Simplified Arabic" panose="02020603050405020304" pitchFamily="18" charset="-78"/>
                <a:cs typeface="Simplified Arabic" panose="02020603050405020304" pitchFamily="18" charset="-78"/>
              </a:rPr>
              <a:t>إقرار </a:t>
            </a:r>
            <a:r>
              <a:rPr lang="ar-YE" sz="2400" b="0" i="0" u="none" strike="noStrike" baseline="0" dirty="0">
                <a:latin typeface="Simplified Arabic" panose="02020603050405020304" pitchFamily="18" charset="-78"/>
                <a:cs typeface="Simplified Arabic" panose="02020603050405020304" pitchFamily="18" charset="-78"/>
              </a:rPr>
              <a:t>هذه السياسة يعود الأمر إلى</a:t>
            </a:r>
            <a:r>
              <a:rPr lang="ar-JO" sz="2400" b="0" i="0" u="none" strike="noStrike" baseline="0" dirty="0">
                <a:latin typeface="Simplified Arabic" panose="02020603050405020304" pitchFamily="18" charset="-78"/>
                <a:cs typeface="Simplified Arabic" panose="02020603050405020304" pitchFamily="18" charset="-78"/>
              </a:rPr>
              <a:t> </a:t>
            </a:r>
            <a:r>
              <a:rPr lang="ar-YE" sz="2400" b="0" i="0" u="none" strike="noStrike" baseline="0" dirty="0">
                <a:latin typeface="Simplified Arabic" panose="02020603050405020304" pitchFamily="18" charset="-78"/>
                <a:cs typeface="Simplified Arabic" panose="02020603050405020304" pitchFamily="18" charset="-78"/>
              </a:rPr>
              <a:t>المرحلة الثالثة لإعادة النظر</a:t>
            </a:r>
            <a:r>
              <a:rPr lang="ar-JO" sz="2400" b="0" i="0" u="none" strike="noStrike" baseline="0" dirty="0">
                <a:latin typeface="Simplified Arabic" panose="02020603050405020304" pitchFamily="18" charset="-78"/>
                <a:cs typeface="Simplified Arabic" panose="02020603050405020304" pitchFamily="18" charset="-78"/>
              </a:rPr>
              <a:t> فيها من جديد فيتم اجتماع القوى المختلفة وإعادة التحليل والمناقشة وصياغة السياسة وتعديلها أو الخروج بسياسة جديدة تتوافق عليها جميع الأطراف </a:t>
            </a:r>
            <a:r>
              <a:rPr lang="ar-YE" sz="2000" b="0" i="0" u="none" strike="noStrike" baseline="0" dirty="0">
                <a:latin typeface="Simplified Arabic" panose="02020603050405020304" pitchFamily="18" charset="-78"/>
                <a:cs typeface="Simplified Arabic" panose="02020603050405020304" pitchFamily="18" charset="-78"/>
              </a:rPr>
              <a:t>.</a:t>
            </a:r>
            <a:endParaRPr lang="en-US" sz="4400" dirty="0">
              <a:solidFill>
                <a:srgbClr val="00B0F0"/>
              </a:solidFill>
            </a:endParaRPr>
          </a:p>
        </p:txBody>
      </p:sp>
      <p:pic>
        <p:nvPicPr>
          <p:cNvPr id="3" name="Picture 2">
            <a:extLst>
              <a:ext uri="{FF2B5EF4-FFF2-40B4-BE49-F238E27FC236}">
                <a16:creationId xmlns:a16="http://schemas.microsoft.com/office/drawing/2014/main" id="{23530754-0B8C-B2F4-72DB-3FD303F9BC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580" y="1290446"/>
            <a:ext cx="2628900" cy="1070158"/>
          </a:xfrm>
          <a:prstGeom prst="rect">
            <a:avLst/>
          </a:prstGeom>
        </p:spPr>
      </p:pic>
    </p:spTree>
    <p:extLst>
      <p:ext uri="{BB962C8B-B14F-4D97-AF65-F5344CB8AC3E}">
        <p14:creationId xmlns:p14="http://schemas.microsoft.com/office/powerpoint/2010/main" val="4070877426"/>
      </p:ext>
    </p:extLst>
  </p:cSld>
  <p:clrMapOvr>
    <a:masterClrMapping/>
  </p:clrMapOvr>
  <mc:AlternateContent xmlns:mc="http://schemas.openxmlformats.org/markup-compatibility/2006" xmlns:p14="http://schemas.microsoft.com/office/powerpoint/2010/main">
    <mc:Choice Requires="p14">
      <p:transition spd="slow" p14:dur="1600" advTm="149506">
        <p14:prism isInverted="1"/>
      </p:transition>
    </mc:Choice>
    <mc:Fallback xmlns="">
      <p:transition spd="slow" advTm="14950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36733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6278BDE9-38C4-8979-CE01-06C214593AAA}"/>
              </a:ext>
            </a:extLst>
          </p:cNvPr>
          <p:cNvSpPr txBox="1"/>
          <p:nvPr/>
        </p:nvSpPr>
        <p:spPr>
          <a:xfrm>
            <a:off x="1127760" y="1760561"/>
            <a:ext cx="9984167" cy="4108817"/>
          </a:xfrm>
          <a:prstGeom prst="rect">
            <a:avLst/>
          </a:prstGeom>
          <a:noFill/>
        </p:spPr>
        <p:txBody>
          <a:bodyPr wrap="square" rtlCol="0">
            <a:spAutoFit/>
          </a:bodyPr>
          <a:lstStyle/>
          <a:p>
            <a:pPr algn="r" rtl="1">
              <a:lnSpc>
                <a:spcPct val="150000"/>
              </a:lnSpc>
            </a:pPr>
            <a:r>
              <a:rPr lang="ar-YE" sz="3200" b="1" kern="0" dirty="0">
                <a:solidFill>
                  <a:srgbClr val="00B0F0"/>
                </a:solidFill>
                <a:cs typeface="Traditional Arabic" panose="02020603050405020304" pitchFamily="18" charset="-78"/>
              </a:rPr>
              <a:t>المرحلة السادسة: تنفيذ السياسة</a:t>
            </a:r>
            <a:r>
              <a:rPr lang="ar-JO" sz="3200" b="1" kern="0" dirty="0">
                <a:solidFill>
                  <a:srgbClr val="00B0F0"/>
                </a:solidFill>
                <a:cs typeface="Traditional Arabic" panose="02020603050405020304" pitchFamily="18" charset="-78"/>
              </a:rPr>
              <a:t> التعليمية</a:t>
            </a:r>
            <a:endParaRPr lang="ar-YE" sz="3200" b="1" kern="0" dirty="0">
              <a:solidFill>
                <a:srgbClr val="00B0F0"/>
              </a:solidFill>
              <a:cs typeface="Traditional Arabic" panose="02020603050405020304" pitchFamily="18" charset="-78"/>
            </a:endParaRPr>
          </a:p>
          <a:p>
            <a:pPr marL="0" marR="0" indent="457200" algn="just" rtl="1">
              <a:lnSpc>
                <a:spcPct val="150000"/>
              </a:lnSpc>
              <a:spcBef>
                <a:spcPts val="0"/>
              </a:spcBef>
              <a:spcAft>
                <a:spcPts val="800"/>
              </a:spcAft>
            </a:pPr>
            <a:r>
              <a:rPr lang="ar-SA" sz="2400" dirty="0">
                <a:latin typeface="Simplified Arabic" panose="02020603050405020304" pitchFamily="18" charset="-78"/>
                <a:cs typeface="Simplified Arabic" panose="02020603050405020304" pitchFamily="18" charset="-78"/>
              </a:rPr>
              <a:t>تختص هذه المرحلة بالعمل الفني والإجرائي المرتبط ارتباطاً وثيقاً بالمؤسسة التعليمية ومتابعتها، وذلك عن طريق تحويل الخطط والبرامج إلى نشاط فعلي يتم تنفيذه وتطبيقه في الواقع؛ ومعنى ذلك أن السياسة التربوية لابد وأن تنتهي بوضع خطة للتنفيذ، والتي تعني مجموعة الإجراءات المتتابعة المحددة بزمان ومكان معينين، والتي تتخذ لتحقيق هدف معين ومحدد مسبقاً، مع تحديد الكلفة، ومصادر التمويل. ومن خلال هذه الخطوة يتم معرفة المدى الذي يسير فيه التنفيذ نحو الاتجاه الذي يحقق ما وضع سل</a:t>
            </a:r>
            <a:r>
              <a:rPr lang="ar-JO" sz="2400" dirty="0">
                <a:latin typeface="Simplified Arabic" panose="02020603050405020304" pitchFamily="18" charset="-78"/>
                <a:cs typeface="Simplified Arabic" panose="02020603050405020304" pitchFamily="18" charset="-78"/>
              </a:rPr>
              <a:t>فًا</a:t>
            </a:r>
            <a:r>
              <a:rPr lang="ar-SA" sz="2400" dirty="0">
                <a:latin typeface="Simplified Arabic" panose="02020603050405020304" pitchFamily="18" charset="-78"/>
                <a:cs typeface="Simplified Arabic" panose="02020603050405020304" pitchFamily="18" charset="-78"/>
              </a:rPr>
              <a:t> من أهداف، ومن ثم يمكن معرفة أوجه القصور والقوة في هذه السياسة</a:t>
            </a:r>
            <a:r>
              <a:rPr lang="ar-SA" sz="1800" dirty="0">
                <a:effectLst/>
                <a:latin typeface="Calibri" panose="020F0502020204030204" pitchFamily="34" charset="0"/>
                <a:ea typeface="Calibri" panose="020F0502020204030204" pitchFamily="34" charset="0"/>
                <a:cs typeface="Simplified Arabic" panose="02020603050405020304" pitchFamily="18" charset="-78"/>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0E7D70D5-4E1D-1495-BD72-9FBDC69192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580" y="1367331"/>
            <a:ext cx="2514600" cy="1123248"/>
          </a:xfrm>
          <a:prstGeom prst="rect">
            <a:avLst/>
          </a:prstGeom>
        </p:spPr>
      </p:pic>
    </p:spTree>
    <p:extLst>
      <p:ext uri="{BB962C8B-B14F-4D97-AF65-F5344CB8AC3E}">
        <p14:creationId xmlns:p14="http://schemas.microsoft.com/office/powerpoint/2010/main" val="2564404552"/>
      </p:ext>
    </p:extLst>
  </p:cSld>
  <p:clrMapOvr>
    <a:masterClrMapping/>
  </p:clrMapOvr>
  <mc:AlternateContent xmlns:mc="http://schemas.openxmlformats.org/markup-compatibility/2006" xmlns:p14="http://schemas.microsoft.com/office/powerpoint/2010/main">
    <mc:Choice Requires="p14">
      <p:transition spd="slow" p14:dur="1600" advTm="190763">
        <p14:prism isInverted="1"/>
      </p:transition>
    </mc:Choice>
    <mc:Fallback xmlns="">
      <p:transition spd="slow" advTm="19076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34582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F2F0897-1643-8640-44A3-7468727F0497}"/>
              </a:ext>
            </a:extLst>
          </p:cNvPr>
          <p:cNvSpPr txBox="1"/>
          <p:nvPr/>
        </p:nvSpPr>
        <p:spPr>
          <a:xfrm>
            <a:off x="540920" y="1690806"/>
            <a:ext cx="10687370" cy="4016484"/>
          </a:xfrm>
          <a:prstGeom prst="rect">
            <a:avLst/>
          </a:prstGeom>
          <a:noFill/>
        </p:spPr>
        <p:txBody>
          <a:bodyPr wrap="square" rtlCol="0">
            <a:spAutoFit/>
          </a:bodyPr>
          <a:lstStyle/>
          <a:p>
            <a:pPr algn="just" rtl="1">
              <a:lnSpc>
                <a:spcPct val="150000"/>
              </a:lnSpc>
            </a:pPr>
            <a:r>
              <a:rPr lang="ar-JO" sz="2400" kern="0" dirty="0">
                <a:effectLst/>
                <a:latin typeface="Calibri" panose="020F0502020204030204" pitchFamily="34" charset="0"/>
                <a:ea typeface="Calibri" panose="020F0502020204030204" pitchFamily="34" charset="0"/>
                <a:cs typeface="Calibri" panose="020F0502020204030204" pitchFamily="34" charset="0"/>
              </a:rPr>
              <a:t>   </a:t>
            </a:r>
            <a:r>
              <a:rPr lang="ar-YE" sz="2800" b="1" kern="100" dirty="0">
                <a:solidFill>
                  <a:srgbClr val="00B0F0"/>
                </a:solidFill>
                <a:latin typeface="Calibri" panose="020F0502020204030204" pitchFamily="34" charset="0"/>
                <a:cs typeface="Calibri" panose="020F0502020204030204" pitchFamily="34" charset="0"/>
              </a:rPr>
              <a:t>• المرحلة السابعة: التغذية العكسية</a:t>
            </a:r>
            <a:r>
              <a:rPr lang="ar-JO" sz="2800" b="1" kern="100" dirty="0">
                <a:solidFill>
                  <a:srgbClr val="00B0F0"/>
                </a:solidFill>
                <a:latin typeface="Calibri" panose="020F0502020204030204" pitchFamily="34" charset="0"/>
                <a:cs typeface="Calibri" panose="020F0502020204030204" pitchFamily="34" charset="0"/>
              </a:rPr>
              <a:t>( الراجعة)</a:t>
            </a:r>
          </a:p>
          <a:p>
            <a:pPr algn="just" rtl="1">
              <a:lnSpc>
                <a:spcPct val="150000"/>
              </a:lnSpc>
            </a:pPr>
            <a:r>
              <a:rPr lang="ar-YE" sz="2400" dirty="0">
                <a:latin typeface="Simplified Arabic" panose="02020603050405020304" pitchFamily="18" charset="-78"/>
                <a:cs typeface="Simplified Arabic" panose="02020603050405020304" pitchFamily="18" charset="-78"/>
              </a:rPr>
              <a:t> وهي أخر </a:t>
            </a:r>
            <a:r>
              <a:rPr lang="ar-JO" sz="2400" dirty="0">
                <a:latin typeface="Simplified Arabic" panose="02020603050405020304" pitchFamily="18" charset="-78"/>
                <a:cs typeface="Simplified Arabic" panose="02020603050405020304" pitchFamily="18" charset="-78"/>
              </a:rPr>
              <a:t>مرحلة</a:t>
            </a:r>
            <a:r>
              <a:rPr lang="ar-YE" sz="2400" dirty="0">
                <a:latin typeface="Simplified Arabic" panose="02020603050405020304" pitchFamily="18" charset="-78"/>
                <a:cs typeface="Simplified Arabic" panose="02020603050405020304" pitchFamily="18" charset="-78"/>
              </a:rPr>
              <a:t> في عملية</a:t>
            </a:r>
            <a:r>
              <a:rPr lang="ar-JO" sz="2400" dirty="0">
                <a:latin typeface="Simplified Arabic" panose="02020603050405020304" pitchFamily="18" charset="-78"/>
                <a:cs typeface="Simplified Arabic" panose="02020603050405020304" pitchFamily="18" charset="-78"/>
              </a:rPr>
              <a:t> </a:t>
            </a:r>
            <a:r>
              <a:rPr lang="ar-YE" sz="2400" dirty="0">
                <a:latin typeface="Simplified Arabic" panose="02020603050405020304" pitchFamily="18" charset="-78"/>
                <a:cs typeface="Simplified Arabic" panose="02020603050405020304" pitchFamily="18" charset="-78"/>
              </a:rPr>
              <a:t>صنع السياسة وعن طريقها يحدد صناع السياسة أوجه القوة</a:t>
            </a:r>
            <a:r>
              <a:rPr lang="ar-JO" sz="2400" dirty="0">
                <a:latin typeface="Simplified Arabic" panose="02020603050405020304" pitchFamily="18" charset="-78"/>
                <a:cs typeface="Simplified Arabic" panose="02020603050405020304" pitchFamily="18" charset="-78"/>
              </a:rPr>
              <a:t> </a:t>
            </a:r>
            <a:r>
              <a:rPr lang="ar-YE" sz="2400" dirty="0">
                <a:latin typeface="Simplified Arabic" panose="02020603050405020304" pitchFamily="18" charset="-78"/>
                <a:cs typeface="Simplified Arabic" panose="02020603050405020304" pitchFamily="18" charset="-78"/>
              </a:rPr>
              <a:t>والضعف وما يترتب عليها من آثار متوقعة وغير متوقعة</a:t>
            </a:r>
            <a:r>
              <a:rPr lang="ar-JO" sz="2400" dirty="0">
                <a:latin typeface="Simplified Arabic" panose="02020603050405020304" pitchFamily="18" charset="-78"/>
                <a:cs typeface="Simplified Arabic" panose="02020603050405020304" pitchFamily="18" charset="-78"/>
              </a:rPr>
              <a:t> وكذلك اعتمادها على شكلها الحالي أم التطوير والحذف أو الإضافة</a:t>
            </a:r>
            <a:r>
              <a:rPr lang="ar-YE" sz="2400" dirty="0">
                <a:latin typeface="Simplified Arabic" panose="02020603050405020304" pitchFamily="18" charset="-78"/>
                <a:cs typeface="Simplified Arabic" panose="02020603050405020304" pitchFamily="18" charset="-78"/>
              </a:rPr>
              <a:t>.</a:t>
            </a:r>
            <a:r>
              <a:rPr lang="ar-JO" sz="2400" dirty="0">
                <a:latin typeface="Simplified Arabic" panose="02020603050405020304" pitchFamily="18" charset="-78"/>
                <a:cs typeface="Simplified Arabic" panose="02020603050405020304" pitchFamily="18" charset="-78"/>
              </a:rPr>
              <a:t> </a:t>
            </a:r>
          </a:p>
          <a:p>
            <a:pPr algn="just" rtl="1">
              <a:lnSpc>
                <a:spcPct val="150000"/>
              </a:lnSpc>
            </a:pPr>
            <a:r>
              <a:rPr lang="ar-YE" sz="2400" dirty="0">
                <a:latin typeface="Simplified Arabic" panose="02020603050405020304" pitchFamily="18" charset="-78"/>
                <a:cs typeface="Simplified Arabic" panose="02020603050405020304" pitchFamily="18" charset="-78"/>
              </a:rPr>
              <a:t>وتأسيسا على ما سبق </a:t>
            </a:r>
            <a:r>
              <a:rPr lang="ar-JO" sz="2400" dirty="0">
                <a:latin typeface="Simplified Arabic" panose="02020603050405020304" pitchFamily="18" charset="-78"/>
                <a:cs typeface="Simplified Arabic" panose="02020603050405020304" pitchFamily="18" charset="-78"/>
              </a:rPr>
              <a:t>يتضح </a:t>
            </a:r>
            <a:r>
              <a:rPr lang="ar-YE" sz="2400" dirty="0">
                <a:latin typeface="Simplified Arabic" panose="02020603050405020304" pitchFamily="18" charset="-78"/>
                <a:cs typeface="Simplified Arabic" panose="02020603050405020304" pitchFamily="18" charset="-78"/>
              </a:rPr>
              <a:t>أن صناعة السياسة</a:t>
            </a:r>
            <a:r>
              <a:rPr lang="ar-JO" sz="2400" dirty="0">
                <a:latin typeface="Simplified Arabic" panose="02020603050405020304" pitchFamily="18" charset="-78"/>
                <a:cs typeface="Simplified Arabic" panose="02020603050405020304" pitchFamily="18" charset="-78"/>
              </a:rPr>
              <a:t> </a:t>
            </a:r>
            <a:r>
              <a:rPr lang="ar-YE" sz="2400" dirty="0">
                <a:latin typeface="Simplified Arabic" panose="02020603050405020304" pitchFamily="18" charset="-78"/>
                <a:cs typeface="Simplified Arabic" panose="02020603050405020304" pitchFamily="18" charset="-78"/>
              </a:rPr>
              <a:t>التعليمية عملية علمية حيث أنها</a:t>
            </a:r>
            <a:r>
              <a:rPr lang="ar-JO" sz="2400" dirty="0">
                <a:latin typeface="Simplified Arabic" panose="02020603050405020304" pitchFamily="18" charset="-78"/>
                <a:cs typeface="Simplified Arabic" panose="02020603050405020304" pitchFamily="18" charset="-78"/>
              </a:rPr>
              <a:t> </a:t>
            </a:r>
            <a:r>
              <a:rPr lang="ar-YE" sz="2400" dirty="0">
                <a:latin typeface="Simplified Arabic" panose="02020603050405020304" pitchFamily="18" charset="-78"/>
                <a:cs typeface="Simplified Arabic" panose="02020603050405020304" pitchFamily="18" charset="-78"/>
              </a:rPr>
              <a:t>تمر بخطوات تتسق مع خطوات المنهج العلمي في البحث</a:t>
            </a:r>
            <a:r>
              <a:rPr lang="ar-JO" sz="2400" dirty="0">
                <a:latin typeface="Simplified Arabic" panose="02020603050405020304" pitchFamily="18" charset="-78"/>
                <a:cs typeface="Simplified Arabic" panose="02020603050405020304" pitchFamily="18" charset="-78"/>
              </a:rPr>
              <a:t> </a:t>
            </a:r>
            <a:r>
              <a:rPr lang="ar-YE" sz="2400" dirty="0">
                <a:latin typeface="Simplified Arabic" panose="02020603050405020304" pitchFamily="18" charset="-78"/>
                <a:cs typeface="Simplified Arabic" panose="02020603050405020304" pitchFamily="18" charset="-78"/>
              </a:rPr>
              <a:t>والتفكير لاسيما وأنها في النهاية عملية تؤدي إلى صنع </a:t>
            </a:r>
            <a:r>
              <a:rPr lang="ar-JO" sz="2400" dirty="0">
                <a:latin typeface="Simplified Arabic" panose="02020603050405020304" pitchFamily="18" charset="-78"/>
                <a:cs typeface="Simplified Arabic" panose="02020603050405020304" pitchFamily="18" charset="-78"/>
              </a:rPr>
              <a:t>قرارات </a:t>
            </a:r>
            <a:r>
              <a:rPr lang="ar-YE" sz="2400" dirty="0">
                <a:latin typeface="Simplified Arabic" panose="02020603050405020304" pitchFamily="18" charset="-78"/>
                <a:cs typeface="Simplified Arabic" panose="02020603050405020304" pitchFamily="18" charset="-78"/>
              </a:rPr>
              <a:t>إصلاحية أو تطويرية تتعلق ببعض أو</a:t>
            </a:r>
            <a:r>
              <a:rPr lang="ar-JO" sz="2400" dirty="0">
                <a:latin typeface="Simplified Arabic" panose="02020603050405020304" pitchFamily="18" charset="-78"/>
                <a:cs typeface="Simplified Arabic" panose="02020603050405020304" pitchFamily="18" charset="-78"/>
              </a:rPr>
              <a:t> </a:t>
            </a:r>
            <a:r>
              <a:rPr lang="ar-YE" sz="2400" dirty="0">
                <a:latin typeface="Simplified Arabic" panose="02020603050405020304" pitchFamily="18" charset="-78"/>
                <a:cs typeface="Simplified Arabic" panose="02020603050405020304" pitchFamily="18" charset="-78"/>
              </a:rPr>
              <a:t>كل عناصر النظام</a:t>
            </a:r>
            <a:r>
              <a:rPr lang="ar-JO" sz="2400" dirty="0">
                <a:latin typeface="Simplified Arabic" panose="02020603050405020304" pitchFamily="18" charset="-78"/>
                <a:cs typeface="Simplified Arabic" panose="02020603050405020304" pitchFamily="18" charset="-78"/>
              </a:rPr>
              <a:t> </a:t>
            </a:r>
            <a:r>
              <a:rPr lang="ar-YE" sz="2400" dirty="0">
                <a:latin typeface="Simplified Arabic" panose="02020603050405020304" pitchFamily="18" charset="-78"/>
                <a:cs typeface="Simplified Arabic" panose="02020603050405020304" pitchFamily="18" charset="-78"/>
              </a:rPr>
              <a:t>التعليمي، كما أنها عملية جماعية</a:t>
            </a:r>
            <a:r>
              <a:rPr lang="ar-JO" sz="2400" dirty="0">
                <a:latin typeface="Simplified Arabic" panose="02020603050405020304" pitchFamily="18" charset="-78"/>
                <a:cs typeface="Simplified Arabic" panose="02020603050405020304" pitchFamily="18" charset="-78"/>
              </a:rPr>
              <a:t> تشترك فيها القوى الرسمية وغير الرسمية في الدولة.</a:t>
            </a:r>
            <a:endParaRPr lang="en-US" sz="2400" dirty="0">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8CE61F63-E72D-51F0-DABE-F79E8EB720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9644" y="1288763"/>
            <a:ext cx="2190750" cy="1075810"/>
          </a:xfrm>
          <a:prstGeom prst="rect">
            <a:avLst/>
          </a:prstGeom>
        </p:spPr>
      </p:pic>
    </p:spTree>
    <p:extLst>
      <p:ext uri="{BB962C8B-B14F-4D97-AF65-F5344CB8AC3E}">
        <p14:creationId xmlns:p14="http://schemas.microsoft.com/office/powerpoint/2010/main" val="1132521891"/>
      </p:ext>
    </p:extLst>
  </p:cSld>
  <p:clrMapOvr>
    <a:masterClrMapping/>
  </p:clrMapOvr>
  <mc:AlternateContent xmlns:mc="http://schemas.openxmlformats.org/markup-compatibility/2006" xmlns:p14="http://schemas.microsoft.com/office/powerpoint/2010/main">
    <mc:Choice Requires="p14">
      <p:transition spd="slow" p14:dur="1600" advTm="211507">
        <p14:prism isInverted="1"/>
      </p:transition>
    </mc:Choice>
    <mc:Fallback xmlns="">
      <p:transition spd="slow" advTm="21150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198858"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ar-JO" sz="2800" b="0" i="0" dirty="0">
                <a:solidFill>
                  <a:srgbClr val="333333"/>
                </a:solidFill>
                <a:effectLst/>
                <a:latin typeface="DroidArabicKufi-Regular"/>
              </a:rPr>
              <a:t>   </a:t>
            </a:r>
            <a:r>
              <a:rPr lang="ar-YE" sz="1800" b="0" i="0" u="none" strike="noStrike" baseline="0" dirty="0">
                <a:latin typeface="TraditionalArabic"/>
              </a:rPr>
              <a:t>أهاا ذات طبيعة توجيهية، وليست تفصيلية، فالسياسات التربوية في حد ذاتها لا تشتمل على</a:t>
            </a:r>
          </a:p>
          <a:p>
            <a:pPr algn="l"/>
            <a:r>
              <a:rPr lang="ar-YE" sz="1800" b="0" i="0" u="none" strike="noStrike" baseline="0" dirty="0">
                <a:latin typeface="TraditionalArabic"/>
              </a:rPr>
              <a:t>تفصيلات لحل كل المشكلات الموجودة في الواقع، ولكنها تحدد الإطار الفكري الذي يستطيع</a:t>
            </a:r>
          </a:p>
          <a:p>
            <a:pPr algn="l"/>
            <a:r>
              <a:rPr lang="ar-YE" sz="1800" b="0" i="0" u="none" strike="noStrike" baseline="0" dirty="0">
                <a:latin typeface="TraditionalArabic"/>
              </a:rPr>
              <a:t>من خلاله العاملون في ميدان التربية اتخاذ القرارات المختلفة التي تتناسب مع الموقف والمشكلات</a:t>
            </a:r>
          </a:p>
          <a:p>
            <a:pPr algn="l"/>
            <a:r>
              <a:rPr lang="ar-YE" sz="1800" b="0" i="0" u="none" strike="noStrike" baseline="0" dirty="0">
                <a:latin typeface="TraditionalArabic"/>
              </a:rPr>
              <a:t>التربوية وبما يتفق مع الأهداف العامة المستمدة من الفلسفة التربوية الموجودة في المجتمع.</a:t>
            </a:r>
            <a:r>
              <a:rPr lang="ar-JO" sz="2800" dirty="0">
                <a:solidFill>
                  <a:srgbClr val="333333"/>
                </a:solidFill>
                <a:latin typeface="DroidArabicKufi-Regular"/>
              </a:rPr>
              <a:t>.</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E663E696-5E6E-86A0-1BCC-CF18A434FEBA}"/>
              </a:ext>
            </a:extLst>
          </p:cNvPr>
          <p:cNvSpPr txBox="1"/>
          <p:nvPr/>
        </p:nvSpPr>
        <p:spPr>
          <a:xfrm>
            <a:off x="545910" y="1370598"/>
            <a:ext cx="10513630" cy="5030608"/>
          </a:xfrm>
          <a:prstGeom prst="rect">
            <a:avLst/>
          </a:prstGeom>
          <a:noFill/>
        </p:spPr>
        <p:txBody>
          <a:bodyPr wrap="square" rtlCol="0">
            <a:spAutoFit/>
          </a:bodyPr>
          <a:lstStyle/>
          <a:p>
            <a:pPr algn="ctr" rtl="1">
              <a:lnSpc>
                <a:spcPct val="150000"/>
              </a:lnSpc>
            </a:pPr>
            <a:r>
              <a:rPr lang="ar-JO" sz="2800" b="1" kern="0" dirty="0">
                <a:solidFill>
                  <a:srgbClr val="00B0F0"/>
                </a:solidFill>
                <a:cs typeface="Calibri" panose="020F0502020204030204" pitchFamily="34" charset="0"/>
              </a:rPr>
              <a:t>آلية صنع السياسات التعليمية</a:t>
            </a:r>
          </a:p>
          <a:p>
            <a:pPr algn="r" rtl="1">
              <a:lnSpc>
                <a:spcPct val="150000"/>
              </a:lnSpc>
            </a:pPr>
            <a:r>
              <a:rPr lang="ar-JO" sz="2400" dirty="0">
                <a:latin typeface="Simplified Arabic" panose="02020603050405020304" pitchFamily="18" charset="-78"/>
                <a:cs typeface="Simplified Arabic" panose="02020603050405020304" pitchFamily="18" charset="-78"/>
              </a:rPr>
              <a:t> </a:t>
            </a:r>
            <a:r>
              <a:rPr lang="ar-SA" sz="2400" dirty="0">
                <a:latin typeface="Simplified Arabic" panose="02020603050405020304" pitchFamily="18" charset="-78"/>
                <a:cs typeface="Simplified Arabic" panose="02020603050405020304" pitchFamily="18" charset="-78"/>
              </a:rPr>
              <a:t>تتم صناعة السياسات التربوية في ضوء العديد من الآليات المختلفة، </a:t>
            </a:r>
            <a:r>
              <a:rPr lang="ar-JO" sz="2400" dirty="0">
                <a:latin typeface="Simplified Arabic" panose="02020603050405020304" pitchFamily="18" charset="-78"/>
                <a:cs typeface="Simplified Arabic" panose="02020603050405020304" pitchFamily="18" charset="-78"/>
              </a:rPr>
              <a:t>ومن </a:t>
            </a:r>
            <a:r>
              <a:rPr lang="ar-SA" sz="2400" dirty="0">
                <a:latin typeface="Simplified Arabic" panose="02020603050405020304" pitchFamily="18" charset="-78"/>
                <a:cs typeface="Simplified Arabic" panose="02020603050405020304" pitchFamily="18" charset="-78"/>
              </a:rPr>
              <a:t>أهم الآليات التي تستعملها الدول العربية في صنع سياساتها التربوية والتي تمثل جزء</a:t>
            </a:r>
            <a:r>
              <a:rPr lang="ar-JO" sz="2400" dirty="0">
                <a:latin typeface="Simplified Arabic" panose="02020603050405020304" pitchFamily="18" charset="-78"/>
                <a:cs typeface="Simplified Arabic" panose="02020603050405020304" pitchFamily="18" charset="-78"/>
              </a:rPr>
              <a:t>ًا</a:t>
            </a:r>
            <a:r>
              <a:rPr lang="ar-SA" sz="2400" dirty="0">
                <a:latin typeface="Simplified Arabic" panose="02020603050405020304" pitchFamily="18" charset="-78"/>
                <a:cs typeface="Simplified Arabic" panose="02020603050405020304" pitchFamily="18" charset="-78"/>
              </a:rPr>
              <a:t> من عملية صنع السياسة العامة في تلك الدول، وهي : </a:t>
            </a:r>
            <a:endParaRPr lang="ar-JO" sz="2400" dirty="0">
              <a:latin typeface="Simplified Arabic" panose="02020603050405020304" pitchFamily="18" charset="-78"/>
              <a:cs typeface="Simplified Arabic" panose="02020603050405020304" pitchFamily="18" charset="-78"/>
            </a:endParaRPr>
          </a:p>
          <a:p>
            <a:pPr marL="342900" indent="-342900" algn="r" rtl="1">
              <a:lnSpc>
                <a:spcPct val="150000"/>
              </a:lnSpc>
              <a:buAutoNum type="arabicPeriod"/>
            </a:pPr>
            <a:r>
              <a:rPr lang="ar-SA" sz="2400" b="1" u="sng" dirty="0">
                <a:effectLst/>
                <a:latin typeface="Calibri" panose="020F0502020204030204" pitchFamily="34" charset="0"/>
                <a:ea typeface="Calibri" panose="020F0502020204030204" pitchFamily="34" charset="0"/>
                <a:cs typeface="Simplified Arabic" panose="02020603050405020304" pitchFamily="18" charset="-78"/>
              </a:rPr>
              <a:t>آلية الاستفتاء</a:t>
            </a:r>
            <a:r>
              <a:rPr lang="ar-SA" sz="1800" b="1" dirty="0">
                <a:effectLst/>
                <a:latin typeface="Calibri" panose="020F0502020204030204" pitchFamily="34" charset="0"/>
                <a:ea typeface="Calibri" panose="020F0502020204030204" pitchFamily="34" charset="0"/>
                <a:cs typeface="Simplified Arabic" panose="02020603050405020304" pitchFamily="18" charset="-78"/>
              </a:rPr>
              <a:t>: </a:t>
            </a:r>
            <a:endParaRPr lang="ar-JO" sz="1800" b="1" dirty="0">
              <a:effectLst/>
              <a:latin typeface="Calibri" panose="020F0502020204030204" pitchFamily="34" charset="0"/>
              <a:ea typeface="Calibri" panose="020F0502020204030204" pitchFamily="34" charset="0"/>
              <a:cs typeface="Simplified Arabic" panose="02020603050405020304" pitchFamily="18" charset="-78"/>
            </a:endParaRPr>
          </a:p>
          <a:p>
            <a:pPr algn="r" rtl="1">
              <a:lnSpc>
                <a:spcPct val="150000"/>
              </a:lnSpc>
            </a:pPr>
            <a:r>
              <a:rPr lang="ar-SA" sz="2400" dirty="0">
                <a:latin typeface="Simplified Arabic" panose="02020603050405020304" pitchFamily="18" charset="-78"/>
                <a:cs typeface="Simplified Arabic" panose="02020603050405020304" pitchFamily="18" charset="-78"/>
              </a:rPr>
              <a:t>وتمثل هذه الآلية أولى الخطوات التي تقوم بها أي حكومة عند الشروع في أي إصلاح تعليمي، حيث توجه الحكومة استفتاء حول جوانب الإصلاح التربوي المطلوب، ويتم توجيهه إلى التربوي</a:t>
            </a:r>
            <a:r>
              <a:rPr lang="ar-JO" sz="2400" dirty="0">
                <a:latin typeface="Simplified Arabic" panose="02020603050405020304" pitchFamily="18" charset="-78"/>
                <a:cs typeface="Simplified Arabic" panose="02020603050405020304" pitchFamily="18" charset="-78"/>
              </a:rPr>
              <a:t>ي</a:t>
            </a:r>
            <a:r>
              <a:rPr lang="ar-SA" sz="2400" dirty="0">
                <a:latin typeface="Simplified Arabic" panose="02020603050405020304" pitchFamily="18" charset="-78"/>
                <a:cs typeface="Simplified Arabic" panose="02020603050405020304" pitchFamily="18" charset="-78"/>
              </a:rPr>
              <a:t>ن لأخذ رأيهم في الإصلاح المطلوب، وتكون التقارير والإجابات عن هذا الاستفتاء بداية الإصلاح التربوي عند صنع أي سياسة</a:t>
            </a:r>
            <a:r>
              <a:rPr lang="en-US" sz="2400" dirty="0">
                <a:latin typeface="Simplified Arabic" panose="02020603050405020304" pitchFamily="18" charset="-78"/>
                <a:cs typeface="Simplified Arabic" panose="02020603050405020304" pitchFamily="18" charset="-78"/>
              </a:rPr>
              <a:t>.</a:t>
            </a:r>
          </a:p>
          <a:p>
            <a:pPr algn="r" rtl="1">
              <a:lnSpc>
                <a:spcPct val="150000"/>
              </a:lnSpc>
            </a:pPr>
            <a:endParaRPr lang="en-US" sz="2400" dirty="0">
              <a:latin typeface="Simplified Arabic" panose="02020603050405020304" pitchFamily="18" charset="-78"/>
              <a:cs typeface="Simplified Arabic" panose="02020603050405020304" pitchFamily="18" charset="-78"/>
            </a:endParaRPr>
          </a:p>
          <a:p>
            <a:pPr algn="r" rtl="1">
              <a:lnSpc>
                <a:spcPct val="150000"/>
              </a:lnSpc>
            </a:pPr>
            <a:endParaRPr lang="ar-JO" sz="2000" b="1" kern="0" dirty="0">
              <a:solidFill>
                <a:srgbClr val="00B0F0"/>
              </a:solidFill>
              <a:effectLst/>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27981440"/>
      </p:ext>
    </p:extLst>
  </p:cSld>
  <p:clrMapOvr>
    <a:masterClrMapping/>
  </p:clrMapOvr>
  <mc:AlternateContent xmlns:mc="http://schemas.openxmlformats.org/markup-compatibility/2006" xmlns:p14="http://schemas.microsoft.com/office/powerpoint/2010/main">
    <mc:Choice Requires="p14">
      <p:transition spd="slow" p14:dur="1600" advTm="137027">
        <p14:prism isInverted="1"/>
      </p:transition>
    </mc:Choice>
    <mc:Fallback xmlns="">
      <p:transition spd="slow" advTm="13702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198858"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ar-JO" sz="2800" b="0" i="0" dirty="0">
                <a:solidFill>
                  <a:srgbClr val="333333"/>
                </a:solidFill>
                <a:effectLst/>
                <a:latin typeface="DroidArabicKufi-Regular"/>
              </a:rPr>
              <a:t>   </a:t>
            </a:r>
            <a:r>
              <a:rPr lang="ar-YE" sz="1800" b="0" i="0" u="none" strike="noStrike" baseline="0" dirty="0">
                <a:latin typeface="TraditionalArabic"/>
              </a:rPr>
              <a:t>أهاا ذات طبيعة توجيهية، وليست تفصيلية، فالسياسات التربوية في حد ذاتها لا تشتمل على</a:t>
            </a:r>
          </a:p>
          <a:p>
            <a:pPr algn="l"/>
            <a:r>
              <a:rPr lang="ar-YE" sz="1800" b="0" i="0" u="none" strike="noStrike" baseline="0" dirty="0">
                <a:latin typeface="TraditionalArabic"/>
              </a:rPr>
              <a:t>تفصيلات لحل كل المشكلات الموجودة في الواقع، ولكنها تحدد الإطار الفكري الذي يستطيع</a:t>
            </a:r>
          </a:p>
          <a:p>
            <a:pPr algn="l"/>
            <a:r>
              <a:rPr lang="ar-YE" sz="1800" b="0" i="0" u="none" strike="noStrike" baseline="0" dirty="0">
                <a:latin typeface="TraditionalArabic"/>
              </a:rPr>
              <a:t>من خلاله العاملون في ميدان التربية اتخاذ القرارات المختلفة التي تتناسب مع الموقف والمشكلات</a:t>
            </a:r>
          </a:p>
          <a:p>
            <a:pPr algn="l"/>
            <a:r>
              <a:rPr lang="ar-YE" sz="1800" b="0" i="0" u="none" strike="noStrike" baseline="0" dirty="0">
                <a:latin typeface="TraditionalArabic"/>
              </a:rPr>
              <a:t>التربوية وبما يتفق مع الأهداف العامة المستمدة من الفلسفة التربوية الموجودة في المجتمع.</a:t>
            </a:r>
            <a:r>
              <a:rPr lang="ar-JO" sz="2800" dirty="0">
                <a:solidFill>
                  <a:srgbClr val="333333"/>
                </a:solidFill>
                <a:latin typeface="DroidArabicKufi-Regular"/>
              </a:rPr>
              <a:t>.</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E663E696-5E6E-86A0-1BCC-CF18A434FEBA}"/>
              </a:ext>
            </a:extLst>
          </p:cNvPr>
          <p:cNvSpPr txBox="1"/>
          <p:nvPr/>
        </p:nvSpPr>
        <p:spPr>
          <a:xfrm>
            <a:off x="545910" y="1602696"/>
            <a:ext cx="10513630" cy="506292"/>
          </a:xfrm>
          <a:prstGeom prst="rect">
            <a:avLst/>
          </a:prstGeom>
          <a:noFill/>
        </p:spPr>
        <p:txBody>
          <a:bodyPr wrap="square" rtlCol="0">
            <a:spAutoFit/>
          </a:bodyPr>
          <a:lstStyle/>
          <a:p>
            <a:pPr algn="r" rtl="1">
              <a:lnSpc>
                <a:spcPct val="150000"/>
              </a:lnSpc>
            </a:pPr>
            <a:endParaRPr lang="ar-JO" sz="2000" b="1" kern="0" dirty="0">
              <a:solidFill>
                <a:srgbClr val="00B0F0"/>
              </a:solidFill>
              <a:effectLst/>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F5A4C019-A807-89D1-EB1D-F884956BA4B6}"/>
              </a:ext>
            </a:extLst>
          </p:cNvPr>
          <p:cNvSpPr txBox="1"/>
          <p:nvPr/>
        </p:nvSpPr>
        <p:spPr>
          <a:xfrm>
            <a:off x="1127760" y="1903563"/>
            <a:ext cx="9881420" cy="4129336"/>
          </a:xfrm>
          <a:prstGeom prst="rect">
            <a:avLst/>
          </a:prstGeom>
          <a:noFill/>
        </p:spPr>
        <p:txBody>
          <a:bodyPr wrap="square" rtlCol="0">
            <a:spAutoFit/>
          </a:bodyPr>
          <a:lstStyle/>
          <a:p>
            <a:pPr marL="0" marR="0" algn="just" rtl="1">
              <a:lnSpc>
                <a:spcPct val="150000"/>
              </a:lnSpc>
              <a:spcBef>
                <a:spcPts val="0"/>
              </a:spcBef>
              <a:spcAft>
                <a:spcPts val="800"/>
              </a:spcAft>
            </a:pPr>
            <a:r>
              <a:rPr lang="ar-JO" sz="2400" b="1" u="sng" dirty="0">
                <a:effectLst/>
                <a:latin typeface="Calibri" panose="020F0502020204030204" pitchFamily="34" charset="0"/>
                <a:ea typeface="Calibri" panose="020F0502020204030204" pitchFamily="34" charset="0"/>
                <a:cs typeface="Simplified Arabic" panose="02020603050405020304" pitchFamily="18" charset="-78"/>
              </a:rPr>
              <a:t>2. </a:t>
            </a:r>
            <a:r>
              <a:rPr lang="ar-SA" sz="2400" b="1" u="sng" dirty="0">
                <a:effectLst/>
                <a:latin typeface="Calibri" panose="020F0502020204030204" pitchFamily="34" charset="0"/>
                <a:ea typeface="Calibri" panose="020F0502020204030204" pitchFamily="34" charset="0"/>
                <a:cs typeface="Simplified Arabic" panose="02020603050405020304" pitchFamily="18" charset="-78"/>
              </a:rPr>
              <a:t>آلية الندوات والمؤتمرات التربوية</a:t>
            </a:r>
            <a:r>
              <a:rPr lang="ar-SA" sz="2400" b="1" dirty="0">
                <a:effectLst/>
                <a:latin typeface="Calibri" panose="020F0502020204030204" pitchFamily="34" charset="0"/>
                <a:ea typeface="Calibri" panose="020F0502020204030204" pitchFamily="34" charset="0"/>
                <a:cs typeface="Simplified Arabic" panose="02020603050405020304" pitchFamily="18" charset="-78"/>
              </a:rPr>
              <a:t>: </a:t>
            </a:r>
            <a:r>
              <a:rPr lang="ar-SA" sz="2400" dirty="0">
                <a:effectLst/>
                <a:latin typeface="Calibri" panose="020F0502020204030204" pitchFamily="34" charset="0"/>
                <a:ea typeface="Calibri" panose="020F0502020204030204" pitchFamily="34" charset="0"/>
                <a:cs typeface="Simplified Arabic" panose="02020603050405020304" pitchFamily="18" charset="-78"/>
              </a:rPr>
              <a:t>وتعد مجال</a:t>
            </a:r>
            <a:r>
              <a:rPr lang="ar-JO" sz="2400" dirty="0">
                <a:effectLst/>
                <a:latin typeface="Calibri" panose="020F0502020204030204" pitchFamily="34" charset="0"/>
                <a:ea typeface="Calibri" panose="020F0502020204030204" pitchFamily="34" charset="0"/>
                <a:cs typeface="Simplified Arabic" panose="02020603050405020304" pitchFamily="18" charset="-78"/>
              </a:rPr>
              <a:t>ًا</a:t>
            </a:r>
            <a:r>
              <a:rPr lang="ar-SA" sz="2400" dirty="0">
                <a:effectLst/>
                <a:latin typeface="Calibri" panose="020F0502020204030204" pitchFamily="34" charset="0"/>
                <a:ea typeface="Calibri" panose="020F0502020204030204" pitchFamily="34" charset="0"/>
                <a:cs typeface="Simplified Arabic" panose="02020603050405020304" pitchFamily="18" charset="-78"/>
              </a:rPr>
              <a:t> خصب</a:t>
            </a:r>
            <a:r>
              <a:rPr lang="ar-JO" sz="2400" dirty="0">
                <a:effectLst/>
                <a:latin typeface="Calibri" panose="020F0502020204030204" pitchFamily="34" charset="0"/>
                <a:ea typeface="Calibri" panose="020F0502020204030204" pitchFamily="34" charset="0"/>
                <a:cs typeface="Simplified Arabic" panose="02020603050405020304" pitchFamily="18" charset="-78"/>
              </a:rPr>
              <a:t>ًا</a:t>
            </a:r>
            <a:r>
              <a:rPr lang="ar-SA" sz="2400" dirty="0">
                <a:effectLst/>
                <a:latin typeface="Calibri" panose="020F0502020204030204" pitchFamily="34" charset="0"/>
                <a:ea typeface="Calibri" panose="020F0502020204030204" pitchFamily="34" charset="0"/>
                <a:cs typeface="Simplified Arabic" panose="02020603050405020304" pitchFamily="18" charset="-78"/>
              </a:rPr>
              <a:t> لمناقشة قضايا ومشكلات التعليم</a:t>
            </a:r>
            <a:r>
              <a:rPr lang="en-US" sz="2400" dirty="0">
                <a:effectLst/>
                <a:latin typeface="Simplified Arabic" panose="02020603050405020304" pitchFamily="18" charset="-78"/>
                <a:ea typeface="Calibri" panose="020F0502020204030204" pitchFamily="34" charset="0"/>
                <a:cs typeface="Arial" panose="020B0604020202020204" pitchFamily="34" charset="0"/>
              </a:rPr>
              <a: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50000"/>
              </a:lnSpc>
              <a:spcBef>
                <a:spcPts val="0"/>
              </a:spcBef>
              <a:spcAft>
                <a:spcPts val="800"/>
              </a:spcAft>
            </a:pPr>
            <a:r>
              <a:rPr lang="ar-JO" sz="2400" b="1" u="sng" dirty="0">
                <a:latin typeface="Calibri" panose="020F0502020204030204" pitchFamily="34" charset="0"/>
                <a:cs typeface="Simplified Arabic" panose="02020603050405020304" pitchFamily="18" charset="-78"/>
              </a:rPr>
              <a:t>3. </a:t>
            </a:r>
            <a:r>
              <a:rPr lang="ar-SA" sz="2400" b="1" u="sng" dirty="0">
                <a:latin typeface="Calibri" panose="020F0502020204030204" pitchFamily="34" charset="0"/>
                <a:cs typeface="Simplified Arabic" panose="02020603050405020304" pitchFamily="18" charset="-78"/>
              </a:rPr>
              <a:t>آلية إعلان الوثيقة</a:t>
            </a:r>
            <a:r>
              <a:rPr lang="ar-SA" sz="2400" b="1" dirty="0">
                <a:effectLst/>
                <a:latin typeface="Calibri" panose="020F0502020204030204" pitchFamily="34" charset="0"/>
                <a:ea typeface="Calibri" panose="020F0502020204030204" pitchFamily="34" charset="0"/>
                <a:cs typeface="Simplified Arabic" panose="02020603050405020304" pitchFamily="18" charset="-78"/>
              </a:rPr>
              <a:t>: </a:t>
            </a:r>
            <a:r>
              <a:rPr lang="ar-SA" sz="2400" dirty="0">
                <a:effectLst/>
                <a:latin typeface="Calibri" panose="020F0502020204030204" pitchFamily="34" charset="0"/>
                <a:ea typeface="Calibri" panose="020F0502020204030204" pitchFamily="34" charset="0"/>
                <a:cs typeface="Simplified Arabic" panose="02020603050405020304" pitchFamily="18" charset="-78"/>
              </a:rPr>
              <a:t>تقوم معظم الدول بإعلان وثيقة تتضمن ملامح سياستها التعليمية والتغير المنشود، وغالب</a:t>
            </a:r>
            <a:r>
              <a:rPr lang="ar-JO" sz="2400" dirty="0">
                <a:effectLst/>
                <a:latin typeface="Calibri" panose="020F0502020204030204" pitchFamily="34" charset="0"/>
                <a:ea typeface="Calibri" panose="020F0502020204030204" pitchFamily="34" charset="0"/>
                <a:cs typeface="Simplified Arabic" panose="02020603050405020304" pitchFamily="18" charset="-78"/>
              </a:rPr>
              <a:t>ً</a:t>
            </a:r>
            <a:r>
              <a:rPr lang="ar-SA" sz="2400" dirty="0">
                <a:effectLst/>
                <a:latin typeface="Calibri" panose="020F0502020204030204" pitchFamily="34" charset="0"/>
                <a:ea typeface="Calibri" panose="020F0502020204030204" pitchFamily="34" charset="0"/>
                <a:cs typeface="Simplified Arabic" panose="02020603050405020304" pitchFamily="18" charset="-78"/>
              </a:rPr>
              <a:t>ا ما يسبق صدور هذه الوثائق عدة خطوات تطبيقية، مثل عقد الندوات المؤتمرات المتخصصة وورش العمل التي تناقش فيها مجموعة من المشكلات.</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JO" sz="2400" b="1" u="sng" dirty="0">
                <a:latin typeface="Calibri" panose="020F0502020204030204" pitchFamily="34" charset="0"/>
                <a:cs typeface="Simplified Arabic" panose="02020603050405020304" pitchFamily="18" charset="-78"/>
              </a:rPr>
              <a:t>4. </a:t>
            </a:r>
            <a:r>
              <a:rPr lang="ar-SA" sz="2400" b="1" u="sng" dirty="0">
                <a:latin typeface="Calibri" panose="020F0502020204030204" pitchFamily="34" charset="0"/>
                <a:cs typeface="Simplified Arabic" panose="02020603050405020304" pitchFamily="18" charset="-78"/>
              </a:rPr>
              <a:t>التأثير على الرأي العام </a:t>
            </a:r>
            <a:r>
              <a:rPr lang="ar-JO" sz="2400" b="1" u="sng" dirty="0">
                <a:latin typeface="Calibri" panose="020F0502020204030204" pitchFamily="34" charset="0"/>
                <a:cs typeface="Simplified Arabic" panose="02020603050405020304" pitchFamily="18" charset="-78"/>
              </a:rPr>
              <a:t>: </a:t>
            </a:r>
            <a:r>
              <a:rPr lang="ar-SA" sz="2400" dirty="0">
                <a:effectLst/>
                <a:ea typeface="Calibri" panose="020F0502020204030204" pitchFamily="34" charset="0"/>
                <a:cs typeface="Simplified Arabic" panose="02020603050405020304" pitchFamily="18" charset="-78"/>
              </a:rPr>
              <a:t>تلعب أجهزة الإعلام، والصحافة التربوية،المجلات، والدوريات المتخصصة في مجال التعليم دوراً في صنع السياسة التعليمية بما تعرضه من أفكار وآراء تتعامل مع هذه السياسة</a:t>
            </a:r>
            <a:endParaRPr lang="en-US" sz="2400" dirty="0"/>
          </a:p>
        </p:txBody>
      </p:sp>
    </p:spTree>
    <p:extLst>
      <p:ext uri="{BB962C8B-B14F-4D97-AF65-F5344CB8AC3E}">
        <p14:creationId xmlns:p14="http://schemas.microsoft.com/office/powerpoint/2010/main" val="3722802"/>
      </p:ext>
    </p:extLst>
  </p:cSld>
  <p:clrMapOvr>
    <a:masterClrMapping/>
  </p:clrMapOvr>
  <mc:AlternateContent xmlns:mc="http://schemas.openxmlformats.org/markup-compatibility/2006" xmlns:p14="http://schemas.microsoft.com/office/powerpoint/2010/main">
    <mc:Choice Requires="p14">
      <p:transition spd="slow" p14:dur="1600" advTm="176391">
        <p14:prism isInverted="1"/>
      </p:transition>
    </mc:Choice>
    <mc:Fallback xmlns="">
      <p:transition spd="slow" advTm="17639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394627"/>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r>
              <a:rPr lang="ar-JO" sz="2800" dirty="0">
                <a:latin typeface="Arial" panose="020B0604020202020204" pitchFamily="34" charset="0"/>
                <a:cs typeface="+mj-cs"/>
              </a:rPr>
              <a:t>لاختلاف تخصصاتجع</a:t>
            </a:r>
            <a:endParaRPr lang="ar-JO" sz="2800" dirty="0">
              <a:solidFill>
                <a:schemeClr val="tx1"/>
              </a:solidFill>
              <a:latin typeface="Arial" panose="020B0604020202020204" pitchFamily="34" charset="0"/>
              <a:cs typeface="+mj-cs"/>
            </a:endParaRPr>
          </a:p>
          <a:p>
            <a:pPr algn="l"/>
            <a:r>
              <a:rPr lang="ar-JO" sz="2800" dirty="0">
                <a:solidFill>
                  <a:schemeClr val="tx1"/>
                </a:solidFill>
                <a:latin typeface="Arial" panose="020B0604020202020204" pitchFamily="34" charset="0"/>
                <a:cs typeface="+mj-cs"/>
              </a:rPr>
              <a:t> </a:t>
            </a:r>
            <a:r>
              <a:rPr lang="ar-YE" sz="1800" b="1" i="0" u="none" strike="noStrike" baseline="0" dirty="0">
                <a:latin typeface="Arial-BoldMT"/>
              </a:rPr>
              <a:t>1 العوامل التاريخية:</a:t>
            </a:r>
          </a:p>
          <a:p>
            <a:pPr algn="l"/>
            <a:r>
              <a:rPr lang="ar-YE" sz="1800" b="1" i="0" u="none" strike="noStrike" baseline="0" dirty="0">
                <a:latin typeface="Arial-BoldMT"/>
              </a:rPr>
              <a:t>تم التأكيد على أهمية الظروف التاريخية للمجتمع في بناء شخصيته القومية، وأهمية تاريخ التربية وتاريخ</a:t>
            </a:r>
          </a:p>
          <a:p>
            <a:pPr algn="l"/>
            <a:r>
              <a:rPr lang="ar-YE" sz="1800" b="1" i="0" u="none" strike="noStrike" baseline="0" dirty="0">
                <a:latin typeface="Arial-BoldMT"/>
              </a:rPr>
              <a:t>التعليم في حاضر النظام التعليمي، وأن الظروف التاريخية التي مرت بها المجتمعات - أيا كان موقعها الجغرافي</a:t>
            </a:r>
          </a:p>
          <a:p>
            <a:pPr algn="l"/>
            <a:r>
              <a:rPr lang="ar-YE" sz="1800" b="1" i="0" u="none" strike="noStrike" baseline="0" dirty="0">
                <a:latin typeface="Arial-BoldMT"/>
              </a:rPr>
              <a:t>ونظمها السياسية - تقف بدرجة كبيرة وراء ما وصلت إليه من تقدم أو تخلف.</a:t>
            </a:r>
            <a:endParaRPr lang="ar-JO" sz="2800" b="0" i="0" dirty="0">
              <a:solidFill>
                <a:schemeClr val="tx1"/>
              </a:solidFill>
              <a:effectLst/>
              <a:latin typeface="Arial" panose="020B0604020202020204" pitchFamily="34" charset="0"/>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1EE01C9F-D15D-AFF6-71F8-123F8164663E}"/>
              </a:ext>
            </a:extLst>
          </p:cNvPr>
          <p:cNvSpPr txBox="1"/>
          <p:nvPr/>
        </p:nvSpPr>
        <p:spPr>
          <a:xfrm>
            <a:off x="997974" y="1542377"/>
            <a:ext cx="10567916" cy="5888792"/>
          </a:xfrm>
          <a:prstGeom prst="rect">
            <a:avLst/>
          </a:prstGeom>
          <a:noFill/>
        </p:spPr>
        <p:txBody>
          <a:bodyPr wrap="square" rtlCol="0">
            <a:spAutoFit/>
          </a:bodyPr>
          <a:lstStyle/>
          <a:p>
            <a:pPr marL="0" marR="0" algn="r" rtl="1">
              <a:lnSpc>
                <a:spcPct val="150000"/>
              </a:lnSpc>
              <a:spcBef>
                <a:spcPts val="0"/>
              </a:spcBef>
              <a:spcAft>
                <a:spcPts val="0"/>
              </a:spcAft>
            </a:pPr>
            <a:r>
              <a:rPr lang="ar-JO" sz="2400" b="1" u="sng" dirty="0">
                <a:latin typeface="Calibri" panose="020F0502020204030204" pitchFamily="34" charset="0"/>
                <a:cs typeface="Simplified Arabic" panose="02020603050405020304" pitchFamily="18" charset="-78"/>
              </a:rPr>
              <a:t>5. </a:t>
            </a:r>
            <a:r>
              <a:rPr lang="ar-SA" sz="2400" b="1" u="sng" dirty="0">
                <a:latin typeface="Calibri" panose="020F0502020204030204" pitchFamily="34" charset="0"/>
                <a:cs typeface="Simplified Arabic" panose="02020603050405020304" pitchFamily="18" charset="-78"/>
              </a:rPr>
              <a:t>ورش العمل</a:t>
            </a:r>
            <a:r>
              <a:rPr lang="ar-SA" sz="2400" dirty="0">
                <a:latin typeface="Calibri" panose="020F0502020204030204" pitchFamily="34" charset="0"/>
                <a:cs typeface="Simplified Arabic" panose="02020603050405020304" pitchFamily="18" charset="-78"/>
              </a:rPr>
              <a:t>:</a:t>
            </a:r>
            <a:endParaRPr lang="ar-JO" sz="2400" dirty="0">
              <a:latin typeface="Calibri" panose="020F0502020204030204" pitchFamily="34" charset="0"/>
              <a:cs typeface="Simplified Arabic" panose="02020603050405020304" pitchFamily="18" charset="-78"/>
            </a:endParaRPr>
          </a:p>
          <a:p>
            <a:pPr marL="0" marR="0" algn="r" rtl="1">
              <a:lnSpc>
                <a:spcPct val="150000"/>
              </a:lnSpc>
              <a:spcBef>
                <a:spcPts val="0"/>
              </a:spcBef>
              <a:spcAft>
                <a:spcPts val="0"/>
              </a:spcAft>
            </a:pPr>
            <a:r>
              <a:rPr lang="ar-SA" sz="2400" dirty="0">
                <a:latin typeface="Calibri" panose="020F0502020204030204" pitchFamily="34" charset="0"/>
                <a:cs typeface="Simplified Arabic" panose="02020603050405020304" pitchFamily="18" charset="-78"/>
              </a:rPr>
              <a:t> بعد القيام بالدراسات والبحوث كخطوة أولى في سبيل إعداد سياسة تعليمية يلي هذه الخطوة تكوين ورش عمل تحضيرية تظل منعقدة لعدة أيام، وبعد الانتهاء من ورش العمل يتم التوصل إلى تقرير</a:t>
            </a:r>
            <a:r>
              <a:rPr lang="en-US" sz="2400" dirty="0">
                <a:latin typeface="Calibri" panose="020F0502020204030204" pitchFamily="34" charset="0"/>
                <a:cs typeface="Simplified Arabic" panose="02020603050405020304" pitchFamily="18" charset="-78"/>
              </a:rPr>
              <a:t>.</a:t>
            </a:r>
            <a:endParaRPr lang="ar-JO" sz="2400" dirty="0">
              <a:latin typeface="Calibri" panose="020F0502020204030204" pitchFamily="34" charset="0"/>
              <a:cs typeface="Simplified Arabic" panose="02020603050405020304" pitchFamily="18" charset="-78"/>
            </a:endParaRPr>
          </a:p>
          <a:p>
            <a:pPr marL="0" marR="0" algn="r" rtl="1">
              <a:lnSpc>
                <a:spcPct val="150000"/>
              </a:lnSpc>
              <a:spcBef>
                <a:spcPts val="0"/>
              </a:spcBef>
              <a:spcAft>
                <a:spcPts val="0"/>
              </a:spcAft>
            </a:pPr>
            <a:endParaRPr lang="en-US" sz="2000" dirty="0">
              <a:latin typeface="Calibri" panose="020F0502020204030204" pitchFamily="34" charset="0"/>
              <a:cs typeface="Simplified Arabic" panose="02020603050405020304" pitchFamily="18" charset="-78"/>
            </a:endParaRPr>
          </a:p>
          <a:p>
            <a:pPr marL="0" marR="0" algn="just" rtl="1">
              <a:lnSpc>
                <a:spcPct val="150000"/>
              </a:lnSpc>
              <a:spcBef>
                <a:spcPts val="0"/>
              </a:spcBef>
              <a:spcAft>
                <a:spcPts val="800"/>
              </a:spcAft>
            </a:pPr>
            <a:r>
              <a:rPr lang="ar-JO" sz="2400" b="1" u="sng" dirty="0">
                <a:latin typeface="Calibri" panose="020F0502020204030204" pitchFamily="34" charset="0"/>
                <a:cs typeface="Simplified Arabic" panose="02020603050405020304" pitchFamily="18" charset="-78"/>
              </a:rPr>
              <a:t>6. </a:t>
            </a:r>
            <a:r>
              <a:rPr lang="ar-SA" sz="2400" b="1" u="sng" dirty="0">
                <a:latin typeface="Calibri" panose="020F0502020204030204" pitchFamily="34" charset="0"/>
                <a:cs typeface="Simplified Arabic" panose="02020603050405020304" pitchFamily="18" charset="-78"/>
              </a:rPr>
              <a:t>آلية الشبكات المساندة لصناعة السياسات:</a:t>
            </a:r>
            <a:endParaRPr lang="ar-JO" sz="2400" b="1" u="sng" dirty="0">
              <a:latin typeface="Calibri" panose="020F0502020204030204" pitchFamily="34" charset="0"/>
              <a:cs typeface="Simplified Arabic" panose="02020603050405020304" pitchFamily="18" charset="-78"/>
            </a:endParaRPr>
          </a:p>
          <a:p>
            <a:pPr marL="0" marR="0" algn="just" rtl="1">
              <a:lnSpc>
                <a:spcPct val="150000"/>
              </a:lnSpc>
              <a:spcBef>
                <a:spcPts val="0"/>
              </a:spcBef>
              <a:spcAft>
                <a:spcPts val="800"/>
              </a:spcAft>
            </a:pPr>
            <a:r>
              <a:rPr lang="ar-SA" sz="2400" dirty="0">
                <a:latin typeface="Calibri" panose="020F0502020204030204" pitchFamily="34" charset="0"/>
                <a:cs typeface="Simplified Arabic" panose="02020603050405020304" pitchFamily="18" charset="-78"/>
              </a:rPr>
              <a:t> تلعب آلية الشبكات المساندة دوراً بارزاً في علمية صنع السياسة، والتنسيق بين الأجهزة المختلفة، ومراقبة تنفيذها، وكسب التأييد الشعبي لهذه السياسات، من خلال دور كل من جهاز الخدمة المدنية، والشبكات المهنية التي تلعب دوراً في تعزيز تعلم الطلاب، وكذلك من خلال مجالس الآباء، والمجالس المحلية</a:t>
            </a:r>
            <a:r>
              <a:rPr lang="en-US" sz="2400" dirty="0">
                <a:latin typeface="Calibri" panose="020F0502020204030204" pitchFamily="34" charset="0"/>
                <a:cs typeface="Simplified Arabic" panose="02020603050405020304" pitchFamily="18" charset="-78"/>
              </a:rPr>
              <a:t>.</a:t>
            </a:r>
          </a:p>
          <a:p>
            <a:pPr marL="0" marR="0" algn="r" rtl="1">
              <a:lnSpc>
                <a:spcPct val="107000"/>
              </a:lnSpc>
              <a:spcBef>
                <a:spcPts val="0"/>
              </a:spcBef>
              <a:spcAft>
                <a:spcPts val="0"/>
              </a:spcAft>
            </a:pPr>
            <a:br>
              <a:rPr lang="ar-YE" sz="3600" dirty="0"/>
            </a:br>
            <a:endParaRPr lang="en-US" sz="3600" dirty="0"/>
          </a:p>
        </p:txBody>
      </p:sp>
    </p:spTree>
    <p:extLst>
      <p:ext uri="{BB962C8B-B14F-4D97-AF65-F5344CB8AC3E}">
        <p14:creationId xmlns:p14="http://schemas.microsoft.com/office/powerpoint/2010/main" val="2383254967"/>
      </p:ext>
    </p:extLst>
  </p:cSld>
  <p:clrMapOvr>
    <a:masterClrMapping/>
  </p:clrMapOvr>
  <mc:AlternateContent xmlns:mc="http://schemas.openxmlformats.org/markup-compatibility/2006" xmlns:p14="http://schemas.microsoft.com/office/powerpoint/2010/main">
    <mc:Choice Requires="p14">
      <p:transition spd="slow" p14:dur="1600" advTm="204442">
        <p14:prism isInverted="1"/>
      </p:transition>
    </mc:Choice>
    <mc:Fallback xmlns="">
      <p:transition spd="slow" advTm="20444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198858"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en-US" sz="2400" kern="0" dirty="0">
              <a:solidFill>
                <a:srgbClr val="000000"/>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B3005F66-4963-5249-AF44-6666A630DE03}"/>
              </a:ext>
            </a:extLst>
          </p:cNvPr>
          <p:cNvSpPr txBox="1"/>
          <p:nvPr/>
        </p:nvSpPr>
        <p:spPr>
          <a:xfrm>
            <a:off x="508381" y="1569957"/>
            <a:ext cx="10673793" cy="4364015"/>
          </a:xfrm>
          <a:prstGeom prst="rect">
            <a:avLst/>
          </a:prstGeom>
          <a:noFill/>
        </p:spPr>
        <p:txBody>
          <a:bodyPr wrap="square" rtlCol="0">
            <a:spAutoFit/>
          </a:bodyPr>
          <a:lstStyle/>
          <a:p>
            <a:pPr marL="0" marR="0" algn="just" rtl="1">
              <a:lnSpc>
                <a:spcPct val="150000"/>
              </a:lnSpc>
              <a:spcBef>
                <a:spcPts val="0"/>
              </a:spcBef>
              <a:spcAft>
                <a:spcPts val="800"/>
              </a:spcAft>
            </a:pPr>
            <a:r>
              <a:rPr lang="ar-JO" sz="2400" b="1" u="sng" dirty="0">
                <a:effectLst/>
                <a:latin typeface="Calibri" panose="020F0502020204030204" pitchFamily="34" charset="0"/>
                <a:ea typeface="Calibri" panose="020F0502020204030204" pitchFamily="34" charset="0"/>
                <a:cs typeface="Simplified Arabic" panose="02020603050405020304" pitchFamily="18" charset="-78"/>
              </a:rPr>
              <a:t>7</a:t>
            </a:r>
            <a:r>
              <a:rPr lang="ar-JO" sz="2200" b="1" u="sng" dirty="0">
                <a:effectLst/>
                <a:latin typeface="Calibri" panose="020F0502020204030204" pitchFamily="34" charset="0"/>
                <a:ea typeface="Calibri" panose="020F0502020204030204" pitchFamily="34" charset="0"/>
                <a:cs typeface="Simplified Arabic" panose="02020603050405020304" pitchFamily="18" charset="-78"/>
              </a:rPr>
              <a:t>.</a:t>
            </a:r>
            <a:r>
              <a:rPr lang="ar-SA" sz="2200" b="1" u="sng" dirty="0">
                <a:effectLst/>
                <a:latin typeface="Calibri" panose="020F0502020204030204" pitchFamily="34" charset="0"/>
                <a:ea typeface="Calibri" panose="020F0502020204030204" pitchFamily="34" charset="0"/>
                <a:cs typeface="Simplified Arabic" panose="02020603050405020304" pitchFamily="18" charset="-78"/>
              </a:rPr>
              <a:t>آلية المجالس الاستشارية</a:t>
            </a:r>
            <a:r>
              <a:rPr lang="ar-SA" sz="2200" b="1" dirty="0">
                <a:effectLst/>
                <a:latin typeface="Calibri" panose="020F0502020204030204" pitchFamily="34" charset="0"/>
                <a:ea typeface="Calibri" panose="020F0502020204030204" pitchFamily="34" charset="0"/>
                <a:cs typeface="Simplified Arabic" panose="02020603050405020304" pitchFamily="18" charset="-78"/>
              </a:rPr>
              <a:t>: </a:t>
            </a:r>
            <a:r>
              <a:rPr lang="ar-SA" sz="2200" dirty="0">
                <a:effectLst/>
                <a:latin typeface="Calibri" panose="020F0502020204030204" pitchFamily="34" charset="0"/>
                <a:ea typeface="Calibri" panose="020F0502020204030204" pitchFamily="34" charset="0"/>
                <a:cs typeface="Simplified Arabic" panose="02020603050405020304" pitchFamily="18" charset="-78"/>
              </a:rPr>
              <a:t>يتم بمقتضاها إشراك القطاع الخاص مع الحكومة في صنع السياسات العامة، وتقوم الوزارات بتشكيل هذه المجالس، وتضم مُ</a:t>
            </a:r>
            <a:r>
              <a:rPr lang="ar-JO" sz="2200" dirty="0">
                <a:effectLst/>
                <a:latin typeface="Calibri" panose="020F0502020204030204" pitchFamily="34" charset="0"/>
                <a:ea typeface="Calibri" panose="020F0502020204030204" pitchFamily="34" charset="0"/>
                <a:cs typeface="Simplified Arabic" panose="02020603050405020304" pitchFamily="18" charset="-78"/>
              </a:rPr>
              <a:t>م</a:t>
            </a:r>
            <a:r>
              <a:rPr lang="ar-SA" sz="2200" dirty="0">
                <a:effectLst/>
                <a:latin typeface="Calibri" panose="020F0502020204030204" pitchFamily="34" charset="0"/>
                <a:ea typeface="Calibri" panose="020F0502020204030204" pitchFamily="34" charset="0"/>
                <a:cs typeface="Simplified Arabic" panose="02020603050405020304" pitchFamily="18" charset="-78"/>
              </a:rPr>
              <a:t>ثلين من الحكومة، ومن نقابات العمال،</a:t>
            </a:r>
            <a:r>
              <a:rPr lang="ar-JO" sz="2200" dirty="0">
                <a:effectLst/>
                <a:latin typeface="Calibri" panose="020F0502020204030204" pitchFamily="34" charset="0"/>
                <a:ea typeface="Calibri" panose="020F0502020204030204" pitchFamily="34" charset="0"/>
                <a:cs typeface="Simplified Arabic" panose="02020603050405020304" pitchFamily="18" charset="-78"/>
              </a:rPr>
              <a:t> </a:t>
            </a:r>
            <a:r>
              <a:rPr lang="ar-SA" sz="2200" dirty="0">
                <a:effectLst/>
                <a:latin typeface="Calibri" panose="020F0502020204030204" pitchFamily="34" charset="0"/>
                <a:ea typeface="Calibri" panose="020F0502020204030204" pitchFamily="34" charset="0"/>
                <a:cs typeface="Simplified Arabic" panose="02020603050405020304" pitchFamily="18" charset="-78"/>
              </a:rPr>
              <a:t>والمؤسسات الأكاديمية، والجامعات، والمراكز البحثية، والمؤسسات الصحفية، وتناقش هذه المجالس السياسات التنموية التي تقع في اختصاصها</a:t>
            </a:r>
            <a:r>
              <a:rPr lang="ar-JO" sz="2200" dirty="0">
                <a:effectLst/>
                <a:latin typeface="Calibri" panose="020F0502020204030204" pitchFamily="34" charset="0"/>
                <a:ea typeface="Calibri" panose="020F0502020204030204" pitchFamily="34" charset="0"/>
                <a:cs typeface="Simplified Arabic" panose="02020603050405020304" pitchFamily="18" charset="-78"/>
              </a:rPr>
              <a:t>.</a:t>
            </a:r>
            <a:endParaRPr lang="en-US" sz="2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50000"/>
              </a:lnSpc>
              <a:spcBef>
                <a:spcPts val="0"/>
              </a:spcBef>
              <a:spcAft>
                <a:spcPts val="800"/>
              </a:spcAft>
            </a:pPr>
            <a:r>
              <a:rPr lang="ar-JO" sz="2200" b="1" u="sng" dirty="0">
                <a:latin typeface="Calibri" panose="020F0502020204030204" pitchFamily="34" charset="0"/>
                <a:cs typeface="Simplified Arabic" panose="02020603050405020304" pitchFamily="18" charset="-78"/>
              </a:rPr>
              <a:t>8.</a:t>
            </a:r>
            <a:r>
              <a:rPr lang="ar-SA" sz="2200" b="1" u="sng" dirty="0">
                <a:latin typeface="Calibri" panose="020F0502020204030204" pitchFamily="34" charset="0"/>
                <a:cs typeface="Simplified Arabic" panose="02020603050405020304" pitchFamily="18" charset="-78"/>
              </a:rPr>
              <a:t>الاستعانة ببيوت الخبرة ومكاتب الاستشارات: </a:t>
            </a:r>
            <a:r>
              <a:rPr lang="ar-SA" sz="2200" dirty="0">
                <a:effectLst/>
                <a:latin typeface="Calibri" panose="020F0502020204030204" pitchFamily="34" charset="0"/>
                <a:ea typeface="Calibri" panose="020F0502020204030204" pitchFamily="34" charset="0"/>
                <a:cs typeface="Simplified Arabic" panose="02020603050405020304" pitchFamily="18" charset="-78"/>
              </a:rPr>
              <a:t>وهي من الآليات المستخدمة في كثير من الدول النامية، وذلك للاستفادة من خبرات الدول المتقدمة</a:t>
            </a:r>
            <a:r>
              <a:rPr lang="ar-JO" sz="2200" dirty="0">
                <a:effectLst/>
                <a:latin typeface="Calibri" panose="020F0502020204030204" pitchFamily="34" charset="0"/>
                <a:ea typeface="Calibri" panose="020F0502020204030204" pitchFamily="34" charset="0"/>
                <a:cs typeface="Simplified Arabic" panose="02020603050405020304" pitchFamily="18" charset="-78"/>
              </a:rPr>
              <a:t>.</a:t>
            </a:r>
            <a:endParaRPr lang="en-US" sz="22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50000"/>
              </a:lnSpc>
            </a:pPr>
            <a:r>
              <a:rPr lang="ar-JO" sz="2200" b="1" u="sng" dirty="0">
                <a:effectLst/>
                <a:ea typeface="Calibri" panose="020F0502020204030204" pitchFamily="34" charset="0"/>
                <a:cs typeface="Simplified Arabic" panose="02020603050405020304" pitchFamily="18" charset="-78"/>
              </a:rPr>
              <a:t>9. </a:t>
            </a:r>
            <a:r>
              <a:rPr lang="ar-SA" sz="2200" b="1" u="sng" dirty="0">
                <a:effectLst/>
                <a:ea typeface="Calibri" panose="020F0502020204030204" pitchFamily="34" charset="0"/>
                <a:cs typeface="Simplified Arabic" panose="02020603050405020304" pitchFamily="18" charset="-78"/>
              </a:rPr>
              <a:t>آلية التكنولوجيا: </a:t>
            </a:r>
            <a:r>
              <a:rPr lang="ar-SA" sz="2200" dirty="0">
                <a:effectLst/>
                <a:ea typeface="Calibri" panose="020F0502020204030204" pitchFamily="34" charset="0"/>
                <a:cs typeface="Simplified Arabic" panose="02020603050405020304" pitchFamily="18" charset="-78"/>
              </a:rPr>
              <a:t>يمثل الأساس المعلوماتي بعد</a:t>
            </a:r>
            <a:r>
              <a:rPr lang="ar-JO" sz="2200" dirty="0">
                <a:effectLst/>
                <a:ea typeface="Calibri" panose="020F0502020204030204" pitchFamily="34" charset="0"/>
                <a:cs typeface="Simplified Arabic" panose="02020603050405020304" pitchFamily="18" charset="-78"/>
              </a:rPr>
              <a:t>ً</a:t>
            </a:r>
            <a:r>
              <a:rPr lang="ar-SA" sz="2200" dirty="0">
                <a:effectLst/>
                <a:ea typeface="Calibri" panose="020F0502020204030204" pitchFamily="34" charset="0"/>
                <a:cs typeface="Simplified Arabic" panose="02020603050405020304" pitchFamily="18" charset="-78"/>
              </a:rPr>
              <a:t>ا هام</a:t>
            </a:r>
            <a:r>
              <a:rPr lang="ar-JO" sz="2200" dirty="0">
                <a:effectLst/>
                <a:ea typeface="Calibri" panose="020F0502020204030204" pitchFamily="34" charset="0"/>
                <a:cs typeface="Simplified Arabic" panose="02020603050405020304" pitchFamily="18" charset="-78"/>
              </a:rPr>
              <a:t>ً</a:t>
            </a:r>
            <a:r>
              <a:rPr lang="ar-SA" sz="2200" dirty="0">
                <a:effectLst/>
                <a:ea typeface="Calibri" panose="020F0502020204030204" pitchFamily="34" charset="0"/>
                <a:cs typeface="Simplified Arabic" panose="02020603050405020304" pitchFamily="18" charset="-78"/>
              </a:rPr>
              <a:t>ا في صناعة السياسات، وإذا غاب هذا البعد انفصلت السياسة عن الحاضر والمستقبل معاً، واقتصر تأثيرها على ردود الأفعال، وعلى تسيير المشكلات والالتفاف حولها أكثر من اقتحامها والتخلص منها </a:t>
            </a:r>
            <a:endParaRPr lang="en-US" sz="22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50743867"/>
      </p:ext>
    </p:extLst>
  </p:cSld>
  <p:clrMapOvr>
    <a:masterClrMapping/>
  </p:clrMapOvr>
  <mc:AlternateContent xmlns:mc="http://schemas.openxmlformats.org/markup-compatibility/2006" xmlns:p14="http://schemas.microsoft.com/office/powerpoint/2010/main">
    <mc:Choice Requires="p14">
      <p:transition spd="slow" p14:dur="1600" advTm="230528">
        <p14:prism isInverted="1"/>
      </p:transition>
    </mc:Choice>
    <mc:Fallback xmlns="">
      <p:transition spd="slow" advTm="230528">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36733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r>
              <a:rPr lang="ar-JO" sz="2800">
                <a:latin typeface="Arial" panose="020B0604020202020204" pitchFamily="34" charset="0"/>
                <a:cs typeface="+mj-cs"/>
              </a:rPr>
              <a:t>لاختلاف </a:t>
            </a:r>
            <a:r>
              <a:rPr lang="ar-SA" sz="1800" b="1" kern="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النظرية المؤسسية</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p>
            <a:pPr algn="r" rtl="1"/>
            <a:r>
              <a:rPr lang="ar-JO" sz="2800">
                <a:latin typeface="Arial" panose="020B0604020202020204" pitchFamily="34" charset="0"/>
                <a:cs typeface="+mj-cs"/>
              </a:rPr>
              <a:t>تخصصاتجع</a:t>
            </a:r>
            <a:endParaRPr lang="ar-JO" sz="2800">
              <a:solidFill>
                <a:schemeClr val="tx1"/>
              </a:solidFill>
              <a:latin typeface="Arial" panose="020B0604020202020204" pitchFamily="34" charset="0"/>
              <a:cs typeface="+mj-cs"/>
            </a:endParaRPr>
          </a:p>
          <a:p>
            <a:pPr algn="l"/>
            <a:r>
              <a:rPr lang="ar-JO" sz="2800">
                <a:solidFill>
                  <a:schemeClr val="tx1"/>
                </a:solidFill>
                <a:latin typeface="Arial" panose="020B0604020202020204" pitchFamily="34" charset="0"/>
                <a:cs typeface="+mj-cs"/>
              </a:rPr>
              <a:t> </a:t>
            </a:r>
            <a:r>
              <a:rPr lang="ar-YE" sz="1800" b="1" i="0" u="none" strike="noStrike" baseline="0">
                <a:latin typeface="Arial-BoldMT"/>
              </a:rPr>
              <a:t>1 العوامل التاريخية:</a:t>
            </a:r>
          </a:p>
          <a:p>
            <a:pPr algn="l"/>
            <a:r>
              <a:rPr lang="ar-YE" sz="1800" b="1" i="0" u="none" strike="noStrike" baseline="0">
                <a:latin typeface="Arial-BoldMT"/>
              </a:rPr>
              <a:t>تم التأكيد على أهمية الظروف التاريخية للمجتمع في بناء شخصيته القومية، وأهمية تاريخ التربية وتاريخ</a:t>
            </a:r>
          </a:p>
          <a:p>
            <a:pPr algn="l"/>
            <a:r>
              <a:rPr lang="ar-YE" sz="1800" b="1" i="0" u="none" strike="noStrike" baseline="0">
                <a:latin typeface="Arial-BoldMT"/>
              </a:rPr>
              <a:t>التعليم في حاضر النظام التعليمي، وأن الظروف التاريخية التي مرت بها المجتمعات - أيا كان موقعها الجغرافي</a:t>
            </a:r>
          </a:p>
          <a:p>
            <a:pPr algn="l"/>
            <a:r>
              <a:rPr lang="ar-YE" sz="1800" b="1" i="0" u="none" strike="noStrike" baseline="0">
                <a:latin typeface="Arial-BoldMT"/>
              </a:rPr>
              <a:t>ونظمها السياسية - تقف بدرجة كبيرة وراء ما وصلت إليه من تقدم أو تخلف.</a:t>
            </a:r>
            <a:endParaRPr lang="ar-JO" sz="2800" b="0" i="0" dirty="0">
              <a:solidFill>
                <a:schemeClr val="tx1"/>
              </a:solidFill>
              <a:effectLst/>
              <a:latin typeface="Arial" panose="020B0604020202020204" pitchFamily="34" charset="0"/>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1EE01C9F-D15D-AFF6-71F8-123F8164663E}"/>
              </a:ext>
            </a:extLst>
          </p:cNvPr>
          <p:cNvSpPr txBox="1"/>
          <p:nvPr/>
        </p:nvSpPr>
        <p:spPr>
          <a:xfrm>
            <a:off x="1127760" y="1704189"/>
            <a:ext cx="10538933" cy="4927824"/>
          </a:xfrm>
          <a:prstGeom prst="rect">
            <a:avLst/>
          </a:prstGeom>
          <a:noFill/>
        </p:spPr>
        <p:txBody>
          <a:bodyPr wrap="square" rtlCol="0">
            <a:spAutoFit/>
          </a:bodyPr>
          <a:lstStyle/>
          <a:p>
            <a:pPr marL="0" marR="0" algn="ctr" rtl="1">
              <a:lnSpc>
                <a:spcPct val="107000"/>
              </a:lnSpc>
              <a:spcBef>
                <a:spcPts val="0"/>
              </a:spcBef>
              <a:spcAft>
                <a:spcPts val="800"/>
              </a:spcAft>
            </a:pPr>
            <a:r>
              <a:rPr lang="ar-SA" sz="2800" b="1" dirty="0">
                <a:solidFill>
                  <a:srgbClr val="00B0F0"/>
                </a:solidFill>
                <a:effectLst/>
                <a:latin typeface="Calibri" panose="020F0502020204030204" pitchFamily="34" charset="0"/>
                <a:ea typeface="Calibri" panose="020F0502020204030204" pitchFamily="34" charset="0"/>
                <a:cs typeface="Simplified Arabic" panose="02020603050405020304" pitchFamily="18" charset="-78"/>
              </a:rPr>
              <a:t>أساليب صنع السياسات </a:t>
            </a:r>
            <a:r>
              <a:rPr lang="ar-JO" sz="2800" b="1" dirty="0">
                <a:solidFill>
                  <a:srgbClr val="00B0F0"/>
                </a:solidFill>
                <a:effectLst/>
                <a:latin typeface="Calibri" panose="020F0502020204030204" pitchFamily="34" charset="0"/>
                <a:ea typeface="Calibri" panose="020F0502020204030204" pitchFamily="34" charset="0"/>
                <a:cs typeface="Simplified Arabic" panose="02020603050405020304" pitchFamily="18" charset="-78"/>
              </a:rPr>
              <a:t>التعليمية</a:t>
            </a:r>
            <a:endParaRPr lang="en-US" sz="2800" b="1"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marL="0" marR="0" indent="457200" algn="just" rtl="1">
              <a:lnSpc>
                <a:spcPct val="150000"/>
              </a:lnSpc>
              <a:spcBef>
                <a:spcPts val="0"/>
              </a:spcBef>
              <a:spcAft>
                <a:spcPts val="800"/>
              </a:spcAft>
            </a:pPr>
            <a:r>
              <a:rPr lang="ar-SA" sz="2400" dirty="0">
                <a:effectLst/>
                <a:latin typeface="Calibri" panose="020F0502020204030204" pitchFamily="34" charset="0"/>
                <a:ea typeface="Calibri" panose="020F0502020204030204" pitchFamily="34" charset="0"/>
                <a:cs typeface="Simplified Arabic" panose="02020603050405020304" pitchFamily="18" charset="-78"/>
              </a:rPr>
              <a:t>تتنوع الأساليب المتبعة في صنع السياسات </a:t>
            </a:r>
            <a:r>
              <a:rPr lang="ar-JO" sz="2400" dirty="0">
                <a:effectLst/>
                <a:latin typeface="Calibri" panose="020F0502020204030204" pitchFamily="34" charset="0"/>
                <a:ea typeface="Calibri" panose="020F0502020204030204" pitchFamily="34" charset="0"/>
                <a:cs typeface="Simplified Arabic" panose="02020603050405020304" pitchFamily="18" charset="-78"/>
              </a:rPr>
              <a:t>التعليمية أو التربوية</a:t>
            </a:r>
            <a:r>
              <a:rPr lang="ar-SA" sz="2400" dirty="0">
                <a:effectLst/>
                <a:latin typeface="Calibri" panose="020F0502020204030204" pitchFamily="34" charset="0"/>
                <a:ea typeface="Calibri" panose="020F0502020204030204" pitchFamily="34" charset="0"/>
                <a:cs typeface="Simplified Arabic" panose="02020603050405020304" pitchFamily="18" charset="-78"/>
              </a:rPr>
              <a:t> بتنوع النظم السياسية، والأنماط الإدارية، وبتنوع العوامل التي تتحكم في صنع السياسات </a:t>
            </a:r>
            <a:r>
              <a:rPr lang="ar-JO" sz="2400" dirty="0">
                <a:effectLst/>
                <a:latin typeface="Calibri" panose="020F0502020204030204" pitchFamily="34" charset="0"/>
                <a:ea typeface="Calibri" panose="020F0502020204030204" pitchFamily="34" charset="0"/>
                <a:cs typeface="Simplified Arabic" panose="02020603050405020304" pitchFamily="18" charset="-78"/>
              </a:rPr>
              <a:t>التعليمية</a:t>
            </a:r>
            <a:r>
              <a:rPr lang="ar-SA" sz="2400" dirty="0">
                <a:effectLst/>
                <a:latin typeface="Calibri" panose="020F0502020204030204" pitchFamily="34" charset="0"/>
                <a:ea typeface="Calibri" panose="020F0502020204030204" pitchFamily="34" charset="0"/>
                <a:cs typeface="Simplified Arabic" panose="02020603050405020304" pitchFamily="18" charset="-78"/>
              </a:rPr>
              <a:t>، فمنها العوامل السياسية، الاجتماعية، والدينية، والاقتصادية، وعوامل مرتبطة بصناع السياسة، كخلفياتهم الأكاديمية، وخبراتهم الميدانية، وقيمهم، واتجاهاتهم، وأنماط سلوكهم، </a:t>
            </a:r>
            <a:r>
              <a:rPr lang="ar-SA" sz="2400" b="1" u="sng" dirty="0">
                <a:effectLst/>
                <a:latin typeface="Calibri" panose="020F0502020204030204" pitchFamily="34" charset="0"/>
                <a:ea typeface="Calibri" panose="020F0502020204030204" pitchFamily="34" charset="0"/>
                <a:cs typeface="Simplified Arabic" panose="02020603050405020304" pitchFamily="18" charset="-78"/>
              </a:rPr>
              <a:t>ومن تلك الأساليب</a:t>
            </a:r>
            <a:r>
              <a:rPr lang="ar-SA" sz="2400" dirty="0">
                <a:effectLst/>
                <a:latin typeface="Calibri" panose="020F0502020204030204" pitchFamily="34" charset="0"/>
                <a:ea typeface="Calibri" panose="020F0502020204030204" pitchFamily="34" charset="0"/>
                <a:cs typeface="Simplified Arabic" panose="02020603050405020304" pitchFamily="18" charset="-78"/>
              </a:rPr>
              <a:t>:</a:t>
            </a:r>
            <a:endParaRPr lang="ar-JO" sz="2400" dirty="0">
              <a:effectLst/>
              <a:latin typeface="Calibri" panose="020F0502020204030204" pitchFamily="34" charset="0"/>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JO" sz="2800" b="1" u="sng" dirty="0">
                <a:solidFill>
                  <a:srgbClr val="00B0F0"/>
                </a:solidFill>
                <a:latin typeface="Calibri" panose="020F0502020204030204" pitchFamily="34" charset="0"/>
                <a:cs typeface="Simplified Arabic" panose="02020603050405020304" pitchFamily="18" charset="-78"/>
              </a:rPr>
              <a:t>أولًا: </a:t>
            </a:r>
            <a:r>
              <a:rPr lang="ar-SA" sz="2800" b="1" u="sng" dirty="0">
                <a:solidFill>
                  <a:srgbClr val="00B0F0"/>
                </a:solidFill>
                <a:latin typeface="Calibri" panose="020F0502020204030204" pitchFamily="34" charset="0"/>
                <a:cs typeface="Simplified Arabic" panose="02020603050405020304" pitchFamily="18" charset="-78"/>
              </a:rPr>
              <a:t>تكوين الائتلاف: </a:t>
            </a:r>
            <a:endParaRPr lang="ar-JO" sz="2800" b="1" u="sng" dirty="0">
              <a:solidFill>
                <a:srgbClr val="00B0F0"/>
              </a:solidFill>
              <a:latin typeface="Calibri" panose="020F0502020204030204" pitchFamily="34" charset="0"/>
              <a:cs typeface="Simplified Arabic" panose="02020603050405020304" pitchFamily="18" charset="-78"/>
            </a:endParaRPr>
          </a:p>
          <a:p>
            <a:pPr algn="just" rtl="1">
              <a:lnSpc>
                <a:spcPct val="107000"/>
              </a:lnSpc>
              <a:spcAft>
                <a:spcPts val="800"/>
              </a:spcAft>
            </a:pPr>
            <a:r>
              <a:rPr lang="ar-SA" sz="2400" dirty="0">
                <a:latin typeface="Calibri" panose="020F0502020204030204" pitchFamily="34" charset="0"/>
                <a:cs typeface="Simplified Arabic" panose="02020603050405020304" pitchFamily="18" charset="-78"/>
              </a:rPr>
              <a:t>تستخدم بعض الجماعات أسلوب الائتلاف أو التحالف لتحقيق أهدافها في عملية صنع السياسة، ويتم ذلك من خلال الاشتراك في عدد من المنظمات والاتفاق على هدف</a:t>
            </a:r>
            <a:r>
              <a:rPr lang="ar-JO" sz="2400" dirty="0">
                <a:latin typeface="Calibri" panose="020F0502020204030204" pitchFamily="34" charset="0"/>
                <a:cs typeface="Simplified Arabic" panose="02020603050405020304" pitchFamily="18" charset="-78"/>
              </a:rPr>
              <a:t> </a:t>
            </a:r>
            <a:r>
              <a:rPr lang="ar-SA" sz="2400" dirty="0">
                <a:latin typeface="Calibri" panose="020F0502020204030204" pitchFamily="34" charset="0"/>
                <a:cs typeface="Simplified Arabic" panose="02020603050405020304" pitchFamily="18" charset="-78"/>
              </a:rPr>
              <a:t>ما، وحشد كل القوى لإنجازه</a:t>
            </a:r>
            <a:r>
              <a:rPr lang="ar-JO" sz="2400" dirty="0">
                <a:latin typeface="Calibri" panose="020F0502020204030204" pitchFamily="34" charset="0"/>
                <a:cs typeface="Simplified Arabic" panose="02020603050405020304" pitchFamily="18" charset="-78"/>
              </a:rPr>
              <a:t>.</a:t>
            </a:r>
            <a:endParaRPr lang="en-US" sz="2400" dirty="0">
              <a:latin typeface="Calibri" panose="020F0502020204030204" pitchFamily="34" charset="0"/>
              <a:cs typeface="Simplified Arabic" panose="02020603050405020304" pitchFamily="18" charset="-78"/>
            </a:endParaRPr>
          </a:p>
          <a:p>
            <a:pPr marL="0" marR="0" indent="457200" algn="just" rtl="1">
              <a:lnSpc>
                <a:spcPct val="150000"/>
              </a:lnSpc>
              <a:spcBef>
                <a:spcPts val="0"/>
              </a:spcBef>
              <a:spcAft>
                <a:spcPts val="800"/>
              </a:spcAft>
            </a:pP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31861593"/>
      </p:ext>
    </p:extLst>
  </p:cSld>
  <p:clrMapOvr>
    <a:masterClrMapping/>
  </p:clrMapOvr>
  <mc:AlternateContent xmlns:mc="http://schemas.openxmlformats.org/markup-compatibility/2006" xmlns:p14="http://schemas.microsoft.com/office/powerpoint/2010/main">
    <mc:Choice Requires="p14">
      <p:transition spd="slow" p14:dur="1600" advTm="151603">
        <p14:prism isInverted="1"/>
      </p:transition>
    </mc:Choice>
    <mc:Fallback xmlns="">
      <p:transition spd="slow" advTm="15160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587985" y="1195322"/>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4050083" y="1329093"/>
            <a:ext cx="7466730" cy="4975914"/>
          </a:xfrm>
          <a:prstGeom prst="rect">
            <a:avLst/>
          </a:prstGeom>
          <a:noFill/>
        </p:spPr>
        <p:txBody>
          <a:bodyPr wrap="square" rtlCol="0">
            <a:spAutoFit/>
          </a:bodyPr>
          <a:lstStyle/>
          <a:p>
            <a:pPr marL="0" marR="0" algn="just" rtl="1">
              <a:lnSpc>
                <a:spcPct val="107000"/>
              </a:lnSpc>
              <a:spcBef>
                <a:spcPts val="0"/>
              </a:spcBef>
              <a:spcAft>
                <a:spcPts val="800"/>
              </a:spcAft>
            </a:pPr>
            <a:r>
              <a:rPr lang="ar-JO" sz="2400" b="1" u="sng" dirty="0">
                <a:solidFill>
                  <a:srgbClr val="00B0F0"/>
                </a:solidFill>
                <a:effectLst/>
                <a:latin typeface="Calibri" panose="020F0502020204030204" pitchFamily="34" charset="0"/>
                <a:ea typeface="Calibri" panose="020F0502020204030204" pitchFamily="34" charset="0"/>
                <a:cs typeface="Simplified Arabic" panose="02020603050405020304" pitchFamily="18" charset="-78"/>
              </a:rPr>
              <a:t>ثانيًا: </a:t>
            </a:r>
            <a:r>
              <a:rPr lang="ar-SA" sz="2400" b="1" u="sng" dirty="0">
                <a:solidFill>
                  <a:srgbClr val="00B0F0"/>
                </a:solidFill>
                <a:effectLst/>
                <a:latin typeface="Calibri" panose="020F0502020204030204" pitchFamily="34" charset="0"/>
                <a:ea typeface="Calibri" panose="020F0502020204030204" pitchFamily="34" charset="0"/>
                <a:cs typeface="Simplified Arabic" panose="02020603050405020304" pitchFamily="18" charset="-78"/>
              </a:rPr>
              <a:t>الطريقة العلمية: </a:t>
            </a:r>
            <a:endParaRPr lang="ar-JO" sz="2400" b="1" u="sng" dirty="0">
              <a:solidFill>
                <a:srgbClr val="00B0F0"/>
              </a:solidFill>
              <a:effectLst/>
              <a:latin typeface="Calibri" panose="020F0502020204030204" pitchFamily="34" charset="0"/>
              <a:ea typeface="Calibri" panose="020F0502020204030204" pitchFamily="34" charset="0"/>
              <a:cs typeface="Simplified Arabic" panose="02020603050405020304" pitchFamily="18" charset="-78"/>
            </a:endParaRPr>
          </a:p>
          <a:p>
            <a:pPr marL="0" marR="0" algn="just" rtl="1">
              <a:lnSpc>
                <a:spcPct val="150000"/>
              </a:lnSpc>
              <a:spcBef>
                <a:spcPts val="0"/>
              </a:spcBef>
              <a:spcAft>
                <a:spcPts val="800"/>
              </a:spcAft>
            </a:pPr>
            <a:r>
              <a:rPr lang="ar-JO" sz="2100" dirty="0">
                <a:effectLst/>
                <a:latin typeface="Calibri" panose="020F0502020204030204" pitchFamily="34" charset="0"/>
                <a:ea typeface="Calibri" panose="020F0502020204030204" pitchFamily="34" charset="0"/>
                <a:cs typeface="Simplified Arabic" panose="02020603050405020304" pitchFamily="18" charset="-78"/>
              </a:rPr>
              <a:t> </a:t>
            </a:r>
            <a:r>
              <a:rPr lang="ar-SA" sz="2400" dirty="0">
                <a:effectLst/>
                <a:latin typeface="Calibri" panose="020F0502020204030204" pitchFamily="34" charset="0"/>
                <a:ea typeface="Calibri" panose="020F0502020204030204" pitchFamily="34" charset="0"/>
                <a:cs typeface="Simplified Arabic" panose="02020603050405020304" pitchFamily="18" charset="-78"/>
              </a:rPr>
              <a:t>تعد علمية صنع السياسة عملية علمية موضوعية لأنها تتبع في إجراءاتها منهج التفكير العلمي، وتتكون من عدة خطوات مترابطة، فهي عملية تطبق على مراحل تبدأ غالباً بمرحلة وضع الأهداف، ثم اختيار الطرق العلمية المختلفة لتنفيذها، ثم مرحلة التنفيذ، وتوفير الوسائل، والتمويل، والأجهزة المختلفة التي تساعد على ضمان نجاح عملية التنفيذ؛ فهي بذلك عملية تشمل عدة خطوات تبدأ بمعرفة المشكلة، وجمع الحقائق، والتشاور مع الأطراف المعنية، وصوغ السياسة البديلة، والنقاش العام، واتخاذ القرار وتنفيذه، والتغذية الراجعة.</a:t>
            </a:r>
            <a:endParaRPr lang="ar-JO" sz="2100" dirty="0">
              <a:effectLst/>
              <a:latin typeface="Calibri" panose="020F0502020204030204" pitchFamily="34" charset="0"/>
              <a:ea typeface="Calibri" panose="020F0502020204030204" pitchFamily="34" charset="0"/>
              <a:cs typeface="Simplified Arabic" panose="02020603050405020304" pitchFamily="18" charset="-78"/>
            </a:endParaRPr>
          </a:p>
        </p:txBody>
      </p:sp>
      <p:pic>
        <p:nvPicPr>
          <p:cNvPr id="10" name="Picture 9">
            <a:extLst>
              <a:ext uri="{FF2B5EF4-FFF2-40B4-BE49-F238E27FC236}">
                <a16:creationId xmlns:a16="http://schemas.microsoft.com/office/drawing/2014/main" id="{31035DA7-BD25-9408-2240-044FFD044E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487" y="1858298"/>
            <a:ext cx="3138561" cy="3804380"/>
          </a:xfrm>
          <a:prstGeom prst="rect">
            <a:avLst/>
          </a:prstGeom>
        </p:spPr>
      </p:pic>
    </p:spTree>
    <p:extLst>
      <p:ext uri="{BB962C8B-B14F-4D97-AF65-F5344CB8AC3E}">
        <p14:creationId xmlns:p14="http://schemas.microsoft.com/office/powerpoint/2010/main" val="1772873958"/>
      </p:ext>
    </p:extLst>
  </p:cSld>
  <p:clrMapOvr>
    <a:masterClrMapping/>
  </p:clrMapOvr>
  <mc:AlternateContent xmlns:mc="http://schemas.openxmlformats.org/markup-compatibility/2006" xmlns:p14="http://schemas.microsoft.com/office/powerpoint/2010/main">
    <mc:Choice Requires="p14">
      <p:transition spd="slow" p14:dur="1600" advTm="119936">
        <p14:prism isInverted="1"/>
      </p:transition>
    </mc:Choice>
    <mc:Fallback xmlns="">
      <p:transition spd="slow" advTm="11993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36733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r>
              <a:rPr lang="ar-JO" sz="2800" dirty="0">
                <a:latin typeface="Arial" panose="020B0604020202020204" pitchFamily="34" charset="0"/>
                <a:cs typeface="+mj-cs"/>
              </a:rPr>
              <a:t>لاختلاف </a:t>
            </a:r>
            <a:r>
              <a:rPr lang="ar-SA" sz="1800" b="1" kern="0" dirty="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النظرية المؤسسية</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JO" sz="2800" dirty="0">
                <a:latin typeface="Arial" panose="020B0604020202020204" pitchFamily="34" charset="0"/>
                <a:cs typeface="+mj-cs"/>
              </a:rPr>
              <a:t>تخصصاتجع</a:t>
            </a:r>
            <a:endParaRPr lang="ar-JO" sz="2800" dirty="0">
              <a:solidFill>
                <a:schemeClr val="tx1"/>
              </a:solidFill>
              <a:latin typeface="Arial" panose="020B0604020202020204" pitchFamily="34" charset="0"/>
              <a:cs typeface="+mj-cs"/>
            </a:endParaRPr>
          </a:p>
          <a:p>
            <a:pPr algn="l"/>
            <a:r>
              <a:rPr lang="ar-JO" sz="2800" dirty="0">
                <a:solidFill>
                  <a:schemeClr val="tx1"/>
                </a:solidFill>
                <a:latin typeface="Arial" panose="020B0604020202020204" pitchFamily="34" charset="0"/>
                <a:cs typeface="+mj-cs"/>
              </a:rPr>
              <a:t> </a:t>
            </a:r>
            <a:r>
              <a:rPr lang="ar-YE" sz="1800" b="1" i="0" u="none" strike="noStrike" baseline="0" dirty="0">
                <a:latin typeface="Arial-BoldMT"/>
              </a:rPr>
              <a:t>1 العوامل التاريخية:</a:t>
            </a:r>
          </a:p>
          <a:p>
            <a:pPr algn="l"/>
            <a:r>
              <a:rPr lang="ar-YE" sz="1800" b="1" i="0" u="none" strike="noStrike" baseline="0" dirty="0">
                <a:latin typeface="Arial-BoldMT"/>
              </a:rPr>
              <a:t>تم التأكيد على أهمية الظروف التاريخية للمجتمع في بناء شخصيته القومية، وأهمية تاريخ التربية وتاريخ</a:t>
            </a:r>
          </a:p>
          <a:p>
            <a:pPr algn="l"/>
            <a:r>
              <a:rPr lang="ar-YE" sz="1800" b="1" i="0" u="none" strike="noStrike" baseline="0" dirty="0">
                <a:latin typeface="Arial-BoldMT"/>
              </a:rPr>
              <a:t>التعليم في حاضر النظام التعليمي، وأن الظروف التاريخية التي مرت بها المجتمعات - أيا كان موقعها الجغرافي</a:t>
            </a:r>
          </a:p>
          <a:p>
            <a:pPr algn="l"/>
            <a:r>
              <a:rPr lang="ar-YE" sz="1800" b="1" i="0" u="none" strike="noStrike" baseline="0" dirty="0">
                <a:latin typeface="Arial-BoldMT"/>
              </a:rPr>
              <a:t>ونظمها السياسية - تقف بدرجة كبيرة وراء ما وصلت إليه من تقدم أو تخلف.</a:t>
            </a:r>
            <a:endParaRPr lang="ar-JO" sz="2800" b="0" i="0" dirty="0">
              <a:solidFill>
                <a:schemeClr val="tx1"/>
              </a:solidFill>
              <a:effectLst/>
              <a:latin typeface="Arial" panose="020B0604020202020204" pitchFamily="34" charset="0"/>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1EE01C9F-D15D-AFF6-71F8-123F8164663E}"/>
              </a:ext>
            </a:extLst>
          </p:cNvPr>
          <p:cNvSpPr txBox="1"/>
          <p:nvPr/>
        </p:nvSpPr>
        <p:spPr>
          <a:xfrm>
            <a:off x="826533" y="1542377"/>
            <a:ext cx="10538933" cy="4893840"/>
          </a:xfrm>
          <a:prstGeom prst="rect">
            <a:avLst/>
          </a:prstGeom>
          <a:noFill/>
        </p:spPr>
        <p:txBody>
          <a:bodyPr wrap="square" rtlCol="0">
            <a:spAutoFit/>
          </a:bodyPr>
          <a:lstStyle/>
          <a:p>
            <a:pPr marL="0" marR="0" algn="r" rtl="1">
              <a:lnSpc>
                <a:spcPct val="107000"/>
              </a:lnSpc>
              <a:spcBef>
                <a:spcPts val="0"/>
              </a:spcBef>
              <a:spcAft>
                <a:spcPts val="800"/>
              </a:spcAft>
            </a:pPr>
            <a:r>
              <a:rPr lang="ar-JO" sz="2400" b="1" u="sng" dirty="0">
                <a:solidFill>
                  <a:srgbClr val="00B0F0"/>
                </a:solidFill>
                <a:effectLst/>
                <a:latin typeface="Calibri" panose="020F0502020204030204" pitchFamily="34" charset="0"/>
                <a:ea typeface="Calibri" panose="020F0502020204030204" pitchFamily="34" charset="0"/>
                <a:cs typeface="Simplified Arabic" panose="02020603050405020304" pitchFamily="18" charset="-78"/>
              </a:rPr>
              <a:t>ثالثًا: </a:t>
            </a:r>
            <a:r>
              <a:rPr lang="ar-SA" sz="2400" b="1" u="sng" dirty="0">
                <a:solidFill>
                  <a:srgbClr val="00B0F0"/>
                </a:solidFill>
                <a:effectLst/>
                <a:latin typeface="Calibri" panose="020F0502020204030204" pitchFamily="34" charset="0"/>
                <a:ea typeface="Calibri" panose="020F0502020204030204" pitchFamily="34" charset="0"/>
                <a:cs typeface="Simplified Arabic" panose="02020603050405020304" pitchFamily="18" charset="-78"/>
              </a:rPr>
              <a:t>التفاوض:</a:t>
            </a:r>
            <a:endParaRPr lang="ar-JO" sz="2400" b="1" u="sng" dirty="0">
              <a:solidFill>
                <a:srgbClr val="00B0F0"/>
              </a:solidFill>
              <a:effectLst/>
              <a:latin typeface="Calibri" panose="020F0502020204030204" pitchFamily="34" charset="0"/>
              <a:ea typeface="Calibri" panose="020F0502020204030204" pitchFamily="34" charset="0"/>
              <a:cs typeface="Simplified Arabic" panose="02020603050405020304" pitchFamily="18" charset="-78"/>
            </a:endParaRPr>
          </a:p>
          <a:p>
            <a:pPr marL="0" marR="0" algn="r" rtl="1">
              <a:lnSpc>
                <a:spcPct val="150000"/>
              </a:lnSpc>
              <a:spcBef>
                <a:spcPts val="0"/>
              </a:spcBef>
              <a:spcAft>
                <a:spcPts val="800"/>
              </a:spcAft>
            </a:pPr>
            <a:r>
              <a:rPr lang="ar-SA" sz="2400" dirty="0">
                <a:effectLst/>
                <a:latin typeface="Calibri" panose="020F0502020204030204" pitchFamily="34" charset="0"/>
                <a:ea typeface="Calibri" panose="020F0502020204030204" pitchFamily="34" charset="0"/>
                <a:cs typeface="Simplified Arabic" panose="02020603050405020304" pitchFamily="18" charset="-78"/>
              </a:rPr>
              <a:t> يستمد التفاوض أهميته أحياناً من كونه الطريق الوحيد الممكن استخدامه في معالجة القضايا الخلافية، والوصول إلى حلول للمشكلات، وكل فرد مشارك في العملية التفاوضية لديه درجة معينة من السلطة والنفوذ، لكنه في الوقت نفسه ليست لديه السلطة والنفوذ لإملاء إرادته على الطرف الآخر، وقد اكتسب التفاوض عناية خاصة متزايدة كآلية قوية فعالة في تصميم السياسات التعليمية وتنفيذها.</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JO" sz="2400" b="1" u="sng" dirty="0">
                <a:solidFill>
                  <a:srgbClr val="00B0F0"/>
                </a:solidFill>
                <a:latin typeface="Calibri" panose="020F0502020204030204" pitchFamily="34" charset="0"/>
                <a:cs typeface="Simplified Arabic" panose="02020603050405020304" pitchFamily="18" charset="-78"/>
              </a:rPr>
              <a:t>رابعًا: </a:t>
            </a:r>
            <a:r>
              <a:rPr lang="ar-SA" sz="2400" b="1" u="sng" dirty="0">
                <a:solidFill>
                  <a:srgbClr val="00B0F0"/>
                </a:solidFill>
                <a:latin typeface="Calibri" panose="020F0502020204030204" pitchFamily="34" charset="0"/>
                <a:cs typeface="Simplified Arabic" panose="02020603050405020304" pitchFamily="18" charset="-78"/>
              </a:rPr>
              <a:t>المساومة: </a:t>
            </a:r>
            <a:endParaRPr lang="ar-JO" sz="2400" b="1" u="sng" dirty="0">
              <a:solidFill>
                <a:srgbClr val="00B0F0"/>
              </a:solidFill>
              <a:latin typeface="Calibri" panose="020F0502020204030204" pitchFamily="34" charset="0"/>
              <a:cs typeface="Simplified Arabic" panose="02020603050405020304" pitchFamily="18" charset="-78"/>
            </a:endParaRPr>
          </a:p>
          <a:p>
            <a:pPr algn="r" rtl="1">
              <a:lnSpc>
                <a:spcPct val="150000"/>
              </a:lnSpc>
            </a:pPr>
            <a:r>
              <a:rPr lang="ar-SA" sz="2400" dirty="0">
                <a:effectLst/>
                <a:ea typeface="Calibri" panose="020F0502020204030204" pitchFamily="34" charset="0"/>
                <a:cs typeface="Simplified Arabic" panose="02020603050405020304" pitchFamily="18" charset="-78"/>
              </a:rPr>
              <a:t>ويتضمن أسلوب المساومة مفاوضات وحلولاً وسطى لتحقيق التعاون بين القادة والإداريين من أجل تحقق المصلحة العامة، ويتم اتباع المساومة كسياسة دولية في كل المجتمعات لتحقيق الصالح العام، وتعد المساومة أسلوباً هاماً لتحديد أفضل الاختيارات المطروحة للحصول على الموافقة</a:t>
            </a:r>
            <a:endParaRPr lang="en-US" sz="36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64833012"/>
      </p:ext>
    </p:extLst>
  </p:cSld>
  <p:clrMapOvr>
    <a:masterClrMapping/>
  </p:clrMapOvr>
  <mc:AlternateContent xmlns:mc="http://schemas.openxmlformats.org/markup-compatibility/2006" xmlns:p14="http://schemas.microsoft.com/office/powerpoint/2010/main">
    <mc:Choice Requires="p14">
      <p:transition spd="slow" p14:dur="1600" advTm="168426">
        <p14:prism isInverted="1"/>
      </p:transition>
    </mc:Choice>
    <mc:Fallback xmlns="">
      <p:transition spd="slow" advTm="168426">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200" b="1" i="1" dirty="0">
              <a:solidFill>
                <a:srgbClr val="00B0F0"/>
              </a:solidFill>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3" name="TextBox 2">
            <a:extLst>
              <a:ext uri="{FF2B5EF4-FFF2-40B4-BE49-F238E27FC236}">
                <a16:creationId xmlns:a16="http://schemas.microsoft.com/office/drawing/2014/main" id="{2B44F1AA-1BD0-FF73-6B2F-F6E44C6107F8}"/>
              </a:ext>
            </a:extLst>
          </p:cNvPr>
          <p:cNvSpPr txBox="1"/>
          <p:nvPr/>
        </p:nvSpPr>
        <p:spPr>
          <a:xfrm>
            <a:off x="817107" y="1244588"/>
            <a:ext cx="10610174" cy="5068632"/>
          </a:xfrm>
          <a:prstGeom prst="rect">
            <a:avLst/>
          </a:prstGeom>
          <a:noFill/>
        </p:spPr>
        <p:txBody>
          <a:bodyPr wrap="square" rtlCol="0">
            <a:spAutoFit/>
          </a:bodyPr>
          <a:lstStyle/>
          <a:p>
            <a:pPr marL="0" marR="0" algn="just" rtl="1">
              <a:lnSpc>
                <a:spcPct val="107000"/>
              </a:lnSpc>
              <a:spcBef>
                <a:spcPts val="0"/>
              </a:spcBef>
              <a:spcAft>
                <a:spcPts val="800"/>
              </a:spcAft>
            </a:pPr>
            <a:r>
              <a:rPr lang="ar-JO" sz="2400" b="1" u="sng" dirty="0">
                <a:solidFill>
                  <a:srgbClr val="00B0F0"/>
                </a:solidFill>
                <a:latin typeface="Calibri" panose="020F0502020204030204" pitchFamily="34" charset="0"/>
                <a:cs typeface="Simplified Arabic" panose="02020603050405020304" pitchFamily="18" charset="-78"/>
              </a:rPr>
              <a:t>خامسًا: </a:t>
            </a:r>
            <a:r>
              <a:rPr lang="ar-SA" sz="2400" b="1" u="sng" dirty="0">
                <a:solidFill>
                  <a:srgbClr val="00B0F0"/>
                </a:solidFill>
                <a:latin typeface="Calibri" panose="020F0502020204030204" pitchFamily="34" charset="0"/>
                <a:cs typeface="Simplified Arabic" panose="02020603050405020304" pitchFamily="18" charset="-78"/>
              </a:rPr>
              <a:t>التنافس</a:t>
            </a:r>
            <a:endParaRPr lang="ar-JO" sz="2400" b="1" u="sng" dirty="0">
              <a:solidFill>
                <a:srgbClr val="00B0F0"/>
              </a:solidFill>
              <a:latin typeface="Calibri" panose="020F0502020204030204" pitchFamily="34" charset="0"/>
              <a:cs typeface="Simplified Arabic" panose="02020603050405020304" pitchFamily="18" charset="-78"/>
            </a:endParaRPr>
          </a:p>
          <a:p>
            <a:pPr marL="0" marR="0" algn="just" rtl="1">
              <a:lnSpc>
                <a:spcPct val="150000"/>
              </a:lnSpc>
              <a:spcBef>
                <a:spcPts val="0"/>
              </a:spcBef>
              <a:spcAft>
                <a:spcPts val="800"/>
              </a:spcAft>
            </a:pPr>
            <a:r>
              <a:rPr lang="ar-SA" sz="2400" dirty="0">
                <a:latin typeface="Calibri" panose="020F0502020204030204" pitchFamily="34" charset="0"/>
                <a:cs typeface="Simplified Arabic" panose="02020603050405020304" pitchFamily="18" charset="-78"/>
              </a:rPr>
              <a:t>وفيه يسعى طرفان أو أكثر إلى تحقيق نفس الهدف، يعتمد المنافس على تحقيق مرماه دون أن يقدم أدنى فائدة للخصم، وقد يلجأ المتنافسان إلى المساومة حفاظاً على وجودهما، كما في حالة تكوين الائتلاف الحكومي</a:t>
            </a:r>
            <a:r>
              <a:rPr lang="en-US" sz="2400" dirty="0">
                <a:latin typeface="Calibri" panose="020F0502020204030204" pitchFamily="34" charset="0"/>
                <a:cs typeface="Simplified Arabic" panose="02020603050405020304" pitchFamily="18" charset="-78"/>
              </a:rPr>
              <a:t>.</a:t>
            </a:r>
          </a:p>
          <a:p>
            <a:pPr algn="just" rtl="1">
              <a:lnSpc>
                <a:spcPct val="107000"/>
              </a:lnSpc>
              <a:spcAft>
                <a:spcPts val="800"/>
              </a:spcAft>
            </a:pPr>
            <a:r>
              <a:rPr lang="ar-JO" sz="2400" b="1" u="sng" dirty="0">
                <a:solidFill>
                  <a:srgbClr val="00B0F0"/>
                </a:solidFill>
                <a:latin typeface="Calibri" panose="020F0502020204030204" pitchFamily="34" charset="0"/>
                <a:cs typeface="Simplified Arabic" panose="02020603050405020304" pitchFamily="18" charset="-78"/>
              </a:rPr>
              <a:t>سادسًا:</a:t>
            </a:r>
            <a:r>
              <a:rPr lang="en-US" sz="2400" b="1" u="sng" dirty="0">
                <a:solidFill>
                  <a:srgbClr val="00B0F0"/>
                </a:solidFill>
                <a:latin typeface="Calibri" panose="020F0502020204030204" pitchFamily="34" charset="0"/>
                <a:cs typeface="Simplified Arabic" panose="02020603050405020304" pitchFamily="18" charset="-78"/>
              </a:rPr>
              <a:t> </a:t>
            </a:r>
            <a:r>
              <a:rPr lang="ar-SA" sz="2400" b="1" u="sng" dirty="0">
                <a:solidFill>
                  <a:srgbClr val="00B0F0"/>
                </a:solidFill>
                <a:latin typeface="Calibri" panose="020F0502020204030204" pitchFamily="34" charset="0"/>
                <a:cs typeface="Simplified Arabic" panose="02020603050405020304" pitchFamily="18" charset="-78"/>
              </a:rPr>
              <a:t>الصراع</a:t>
            </a:r>
            <a:r>
              <a:rPr lang="ar-SA" sz="1800" dirty="0">
                <a:effectLst/>
                <a:latin typeface="Calibri" panose="020F0502020204030204" pitchFamily="34" charset="0"/>
                <a:ea typeface="Calibri" panose="020F0502020204030204" pitchFamily="34" charset="0"/>
                <a:cs typeface="Simplified Arabic" panose="02020603050405020304" pitchFamily="18" charset="-78"/>
              </a:rPr>
              <a:t> </a:t>
            </a:r>
            <a:endParaRPr lang="ar-JO" sz="1800" dirty="0">
              <a:effectLst/>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50000"/>
              </a:lnSpc>
              <a:spcAft>
                <a:spcPts val="800"/>
              </a:spcAft>
            </a:pPr>
            <a:r>
              <a:rPr lang="ar-SA" sz="2400" dirty="0">
                <a:latin typeface="Calibri" panose="020F0502020204030204" pitchFamily="34" charset="0"/>
                <a:cs typeface="Simplified Arabic" panose="02020603050405020304" pitchFamily="18" charset="-78"/>
              </a:rPr>
              <a:t>ويحدث الصراع عندما تتعارض أهداف الفاعلين بصورة مباشرة، وحينما يؤدي نجاح أحد الطرفين إلى التسبب في خسائر مباشرة للطرف الآخر</a:t>
            </a:r>
            <a:r>
              <a:rPr lang="en-US" sz="2400" dirty="0">
                <a:latin typeface="Calibri" panose="020F0502020204030204" pitchFamily="34" charset="0"/>
                <a:cs typeface="Simplified Arabic" panose="02020603050405020304" pitchFamily="18" charset="-78"/>
              </a:rPr>
              <a:t>.</a:t>
            </a:r>
          </a:p>
          <a:p>
            <a:pPr algn="just" rtl="1">
              <a:lnSpc>
                <a:spcPct val="107000"/>
              </a:lnSpc>
              <a:spcAft>
                <a:spcPts val="800"/>
              </a:spcAft>
            </a:pPr>
            <a:r>
              <a:rPr lang="ar-JO" sz="2400" b="1" u="sng" dirty="0">
                <a:solidFill>
                  <a:srgbClr val="00B0F0"/>
                </a:solidFill>
                <a:latin typeface="Calibri" panose="020F0502020204030204" pitchFamily="34" charset="0"/>
                <a:cs typeface="Simplified Arabic" panose="02020603050405020304" pitchFamily="18" charset="-78"/>
              </a:rPr>
              <a:t>سابعًا:</a:t>
            </a:r>
            <a:r>
              <a:rPr lang="en-US" sz="2400" b="1" u="sng" dirty="0">
                <a:solidFill>
                  <a:srgbClr val="00B0F0"/>
                </a:solidFill>
                <a:latin typeface="Calibri" panose="020F0502020204030204" pitchFamily="34" charset="0"/>
                <a:cs typeface="Simplified Arabic" panose="02020603050405020304" pitchFamily="18" charset="-78"/>
              </a:rPr>
              <a:t> </a:t>
            </a:r>
            <a:r>
              <a:rPr lang="ar-SA" sz="2400" b="1" u="sng" dirty="0">
                <a:solidFill>
                  <a:srgbClr val="00B0F0"/>
                </a:solidFill>
                <a:latin typeface="Calibri" panose="020F0502020204030204" pitchFamily="34" charset="0"/>
                <a:cs typeface="Simplified Arabic" panose="02020603050405020304" pitchFamily="18" charset="-78"/>
              </a:rPr>
              <a:t>التعاون: </a:t>
            </a:r>
            <a:endParaRPr lang="ar-JO" sz="2400" b="1" u="sng" dirty="0">
              <a:solidFill>
                <a:srgbClr val="00B0F0"/>
              </a:solidFill>
              <a:latin typeface="Calibri" panose="020F0502020204030204" pitchFamily="34" charset="0"/>
              <a:cs typeface="Simplified Arabic" panose="02020603050405020304" pitchFamily="18" charset="-78"/>
            </a:endParaRPr>
          </a:p>
          <a:p>
            <a:pPr algn="just" rtl="1">
              <a:lnSpc>
                <a:spcPct val="150000"/>
              </a:lnSpc>
              <a:spcAft>
                <a:spcPts val="800"/>
              </a:spcAft>
            </a:pPr>
            <a:r>
              <a:rPr lang="ar-SA" sz="2400" dirty="0">
                <a:latin typeface="Calibri" panose="020F0502020204030204" pitchFamily="34" charset="0"/>
                <a:cs typeface="Simplified Arabic" panose="02020603050405020304" pitchFamily="18" charset="-78"/>
              </a:rPr>
              <a:t>يتم التعاون عندما يستحيل فوز طرف دون الطرف الآخر، حينئذ يتم تعاون كل القوى، ويحدث ذلك في مواقف نادرة </a:t>
            </a:r>
            <a:r>
              <a:rPr lang="ar-JO" sz="2400" dirty="0">
                <a:latin typeface="Calibri" panose="020F0502020204030204" pitchFamily="34" charset="0"/>
                <a:cs typeface="Simplified Arabic" panose="02020603050405020304" pitchFamily="18" charset="-78"/>
              </a:rPr>
              <a:t>.</a:t>
            </a:r>
            <a:endParaRPr lang="ar-YE" sz="2400" dirty="0">
              <a:latin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3668466719"/>
      </p:ext>
    </p:extLst>
  </p:cSld>
  <p:clrMapOvr>
    <a:masterClrMapping/>
  </p:clrMapOvr>
  <mc:AlternateContent xmlns:mc="http://schemas.openxmlformats.org/markup-compatibility/2006" xmlns:p14="http://schemas.microsoft.com/office/powerpoint/2010/main">
    <mc:Choice Requires="p14">
      <p:transition spd="slow" p14:dur="1600" advTm="110802">
        <p14:prism isInverted="1"/>
      </p:transition>
    </mc:Choice>
    <mc:Fallback xmlns="">
      <p:transition spd="slow" advTm="11080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000610"/>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764275" y="1419037"/>
            <a:ext cx="10618773" cy="4339650"/>
          </a:xfrm>
          <a:prstGeom prst="rect">
            <a:avLst/>
          </a:prstGeom>
          <a:noFill/>
        </p:spPr>
        <p:txBody>
          <a:bodyPr wrap="square" rtlCol="0">
            <a:spAutoFit/>
          </a:bodyPr>
          <a:lstStyle/>
          <a:p>
            <a:pPr algn="ctr" rtl="1">
              <a:lnSpc>
                <a:spcPct val="150000"/>
              </a:lnSpc>
            </a:pPr>
            <a:r>
              <a:rPr lang="ar-YE" sz="2800" b="1" i="0" u="none" strike="noStrike" baseline="0" dirty="0">
                <a:solidFill>
                  <a:srgbClr val="00B0F0"/>
                </a:solidFill>
                <a:latin typeface="TraditionalArabic,Bold"/>
              </a:rPr>
              <a:t>شروط </a:t>
            </a:r>
            <a:r>
              <a:rPr lang="ar-JO" sz="2800" b="1" i="0" u="none" strike="noStrike" baseline="0" dirty="0">
                <a:solidFill>
                  <a:srgbClr val="00B0F0"/>
                </a:solidFill>
                <a:latin typeface="TraditionalArabic,Bold"/>
              </a:rPr>
              <a:t>ا</a:t>
            </a:r>
            <a:r>
              <a:rPr lang="ar-YE" sz="2800" b="1" i="0" u="none" strike="noStrike" baseline="0" dirty="0">
                <a:solidFill>
                  <a:srgbClr val="00B0F0"/>
                </a:solidFill>
                <a:latin typeface="TraditionalArabic,Bold"/>
              </a:rPr>
              <a:t>لإعداد الجيد للسياسة التعليمية:</a:t>
            </a:r>
            <a:endParaRPr lang="ar-JO" sz="2800" b="1" i="0" u="none" strike="noStrike" baseline="0" dirty="0">
              <a:solidFill>
                <a:srgbClr val="00B0F0"/>
              </a:solidFill>
              <a:latin typeface="TraditionalArabic,Bold"/>
            </a:endParaRPr>
          </a:p>
          <a:p>
            <a:pPr algn="r" rtl="1"/>
            <a:r>
              <a:rPr lang="ar-JO"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ar-JO" sz="3200" b="1" u="sng"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1. </a:t>
            </a:r>
            <a:r>
              <a:rPr lang="ar-YE" sz="2400" b="1" i="0" u="sng" strike="noStrike" baseline="0" dirty="0">
                <a:latin typeface="TraditionalArabic,Bold"/>
              </a:rPr>
              <a:t>توافر الرغبة السياسية</a:t>
            </a:r>
            <a:endParaRPr lang="ar-JO" sz="2400" b="1" i="0" u="sng" strike="noStrike" baseline="0" dirty="0">
              <a:latin typeface="TraditionalArabic,Bold"/>
            </a:endParaRPr>
          </a:p>
          <a:p>
            <a:pPr algn="just" rtl="1">
              <a:lnSpc>
                <a:spcPct val="150000"/>
              </a:lnSpc>
            </a:pPr>
            <a:r>
              <a:rPr lang="ar-YE" sz="1800" b="1" i="0" u="none" strike="noStrike" baseline="0" dirty="0">
                <a:latin typeface="TraditionalArabic,Bold"/>
              </a:rPr>
              <a:t> </a:t>
            </a:r>
            <a:r>
              <a:rPr lang="ar-YE" sz="2400" dirty="0">
                <a:latin typeface="Calibri" panose="020F0502020204030204" pitchFamily="34" charset="0"/>
                <a:cs typeface="Simplified Arabic" panose="02020603050405020304" pitchFamily="18" charset="-78"/>
              </a:rPr>
              <a:t>التي يترتب عليها وضع المشكلة موضوع السياسة على جدول أعمال الحكومة، إذ أن تقديم سياسة</a:t>
            </a:r>
            <a:r>
              <a:rPr lang="ar-JO" sz="2400" dirty="0">
                <a:latin typeface="Calibri" panose="020F0502020204030204" pitchFamily="34" charset="0"/>
                <a:cs typeface="Simplified Arabic" panose="02020603050405020304" pitchFamily="18" charset="-78"/>
              </a:rPr>
              <a:t> </a:t>
            </a:r>
            <a:r>
              <a:rPr lang="ar-YE" sz="2400" dirty="0">
                <a:latin typeface="Calibri" panose="020F0502020204030204" pitchFamily="34" charset="0"/>
                <a:cs typeface="Simplified Arabic" panose="02020603050405020304" pitchFamily="18" charset="-78"/>
              </a:rPr>
              <a:t>تعليمية جديدة أو تعديل في السياسة القائمة تبدأ أولا من رغبة الإدارة العليا ممثلة في الوزارة المعنية وهي وزارة التعليم</a:t>
            </a:r>
          </a:p>
          <a:p>
            <a:pPr algn="just" rtl="1">
              <a:lnSpc>
                <a:spcPct val="150000"/>
              </a:lnSpc>
            </a:pPr>
            <a:r>
              <a:rPr lang="ar-YE" sz="2400" dirty="0">
                <a:latin typeface="Calibri" panose="020F0502020204030204" pitchFamily="34" charset="0"/>
                <a:cs typeface="Simplified Arabic" panose="02020603050405020304" pitchFamily="18" charset="-78"/>
              </a:rPr>
              <a:t>العالي.</a:t>
            </a:r>
          </a:p>
          <a:p>
            <a:pPr algn="r" rtl="1"/>
            <a:r>
              <a:rPr lang="ar-YE" sz="2400" b="1" u="sng" kern="0" dirty="0">
                <a:solidFill>
                  <a:srgbClr val="000000"/>
                </a:solidFill>
                <a:latin typeface="Calibri" panose="020F0502020204030204" pitchFamily="34" charset="0"/>
                <a:cs typeface="Calibri" panose="020F0502020204030204" pitchFamily="34" charset="0"/>
              </a:rPr>
              <a:t>2</a:t>
            </a:r>
            <a:r>
              <a:rPr lang="ar-YE" sz="2400" b="1" u="sng" dirty="0">
                <a:latin typeface="TraditionalArabic,Bold"/>
              </a:rPr>
              <a:t>. الدينامية الاجتماعية:</a:t>
            </a:r>
            <a:endParaRPr lang="ar-JO" sz="2400" b="1" u="sng" dirty="0">
              <a:latin typeface="TraditionalArabic,Bold"/>
            </a:endParaRPr>
          </a:p>
          <a:p>
            <a:pPr algn="r" rtl="1"/>
            <a:r>
              <a:rPr lang="ar-YE" sz="2400" dirty="0">
                <a:latin typeface="Calibri" panose="020F0502020204030204" pitchFamily="34" charset="0"/>
                <a:cs typeface="Simplified Arabic" panose="02020603050405020304" pitchFamily="18" charset="-78"/>
              </a:rPr>
              <a:t> إذ لا بد أن تعكس السياسة التعليمية تلك التفاعلات المركبة في النسيج الاجتماعي، سواء كان هذا</a:t>
            </a:r>
            <a:r>
              <a:rPr lang="ar-JO" sz="2400" dirty="0">
                <a:latin typeface="Calibri" panose="020F0502020204030204" pitchFamily="34" charset="0"/>
                <a:cs typeface="Simplified Arabic" panose="02020603050405020304" pitchFamily="18" charset="-78"/>
              </a:rPr>
              <a:t> ا</a:t>
            </a:r>
            <a:r>
              <a:rPr lang="ar-YE" sz="2400" dirty="0">
                <a:latin typeface="Calibri" panose="020F0502020204030204" pitchFamily="34" charset="0"/>
                <a:cs typeface="Simplified Arabic" panose="02020603050405020304" pitchFamily="18" charset="-78"/>
              </a:rPr>
              <a:t>لنسيج سياسيا أو اقتصاديا أو ثقافيا أو قيميا، بمعنى يجب أن تعكس العلاقة الدينامية بين المجتمع والتعليم</a:t>
            </a:r>
            <a:r>
              <a:rPr lang="ar-JO" sz="2400" dirty="0">
                <a:latin typeface="Calibri" panose="020F0502020204030204" pitchFamily="34" charset="0"/>
                <a:cs typeface="Simplified Arabic" panose="02020603050405020304" pitchFamily="18" charset="-78"/>
              </a:rPr>
              <a:t>.</a:t>
            </a:r>
            <a:br>
              <a:rPr lang="ar-YE" sz="2200" dirty="0"/>
            </a:br>
            <a:r>
              <a:rPr lang="ar-JO" sz="2200" dirty="0"/>
              <a:t> </a:t>
            </a:r>
            <a:endParaRPr lang="ar-YE" sz="2200" b="0" i="0" u="none" strike="noStrike" baseline="0" dirty="0">
              <a:latin typeface="TraditionalArabic"/>
            </a:endParaRPr>
          </a:p>
        </p:txBody>
      </p:sp>
    </p:spTree>
    <p:extLst>
      <p:ext uri="{BB962C8B-B14F-4D97-AF65-F5344CB8AC3E}">
        <p14:creationId xmlns:p14="http://schemas.microsoft.com/office/powerpoint/2010/main" val="661780133"/>
      </p:ext>
    </p:extLst>
  </p:cSld>
  <p:clrMapOvr>
    <a:masterClrMapping/>
  </p:clrMapOvr>
  <mc:AlternateContent xmlns:mc="http://schemas.openxmlformats.org/markup-compatibility/2006" xmlns:p14="http://schemas.microsoft.com/office/powerpoint/2010/main">
    <mc:Choice Requires="p14">
      <p:transition spd="slow" p14:dur="1600" advTm="141267">
        <p14:prism isInverted="1"/>
      </p:transition>
    </mc:Choice>
    <mc:Fallback xmlns="">
      <p:transition spd="slow" advTm="14126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66596"/>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678426" y="1468066"/>
            <a:ext cx="10603875" cy="4401205"/>
          </a:xfrm>
          <a:prstGeom prst="rect">
            <a:avLst/>
          </a:prstGeom>
          <a:noFill/>
        </p:spPr>
        <p:txBody>
          <a:bodyPr wrap="square" rtlCol="0">
            <a:spAutoFit/>
          </a:bodyPr>
          <a:lstStyle/>
          <a:p>
            <a:pPr algn="r" rtl="1"/>
            <a:r>
              <a:rPr lang="ar-JO" sz="2800" b="1" u="sng" kern="0" dirty="0">
                <a:solidFill>
                  <a:srgbClr val="000000"/>
                </a:solidFill>
                <a:latin typeface="Calibri" panose="020F0502020204030204" pitchFamily="34" charset="0"/>
                <a:cs typeface="Calibri" panose="020F0502020204030204" pitchFamily="34" charset="0"/>
              </a:rPr>
              <a:t> </a:t>
            </a:r>
            <a:r>
              <a:rPr lang="ar-YE" sz="2400" b="1" i="0" u="sng" strike="noStrike" baseline="0" dirty="0">
                <a:latin typeface="TraditionalArabic,Bold"/>
              </a:rPr>
              <a:t>3. الأساس المعلوماتي: </a:t>
            </a:r>
            <a:endParaRPr lang="ar-JO" sz="2400" b="1" i="0" u="sng" strike="noStrike" baseline="0" dirty="0">
              <a:latin typeface="TraditionalArabic,Bold"/>
            </a:endParaRPr>
          </a:p>
          <a:p>
            <a:pPr algn="r" rtl="1">
              <a:lnSpc>
                <a:spcPct val="150000"/>
              </a:lnSpc>
            </a:pPr>
            <a:r>
              <a:rPr lang="ar-YE" sz="2400" dirty="0">
                <a:latin typeface="Calibri" panose="020F0502020204030204" pitchFamily="34" charset="0"/>
                <a:cs typeface="Simplified Arabic" panose="02020603050405020304" pitchFamily="18" charset="-78"/>
              </a:rPr>
              <a:t>حيث ينبغي أن توضع على أساس معلوماتي عميق ومتعدد الأبعاد، فهي لا توضع من فراغ إذ تستند</a:t>
            </a:r>
            <a:r>
              <a:rPr lang="ar-JO" sz="2400" dirty="0">
                <a:latin typeface="Calibri" panose="020F0502020204030204" pitchFamily="34" charset="0"/>
                <a:cs typeface="Simplified Arabic" panose="02020603050405020304" pitchFamily="18" charset="-78"/>
              </a:rPr>
              <a:t> </a:t>
            </a:r>
            <a:r>
              <a:rPr lang="ar-YE" sz="2400" dirty="0">
                <a:latin typeface="Calibri" panose="020F0502020204030204" pitchFamily="34" charset="0"/>
                <a:cs typeface="Simplified Arabic" panose="02020603050405020304" pitchFamily="18" charset="-78"/>
              </a:rPr>
              <a:t>إلى شبكة من المعلومات الدقيقة والواقعية والمتوقعة، حول كل ما يحيط بالسياسة التعليمية من بيانات خاصة بالسكان</a:t>
            </a:r>
          </a:p>
          <a:p>
            <a:pPr algn="r" rtl="1">
              <a:lnSpc>
                <a:spcPct val="150000"/>
              </a:lnSpc>
            </a:pPr>
            <a:r>
              <a:rPr lang="ar-YE" sz="2400" dirty="0">
                <a:latin typeface="Calibri" panose="020F0502020204030204" pitchFamily="34" charset="0"/>
                <a:cs typeface="Simplified Arabic" panose="02020603050405020304" pitchFamily="18" charset="-78"/>
              </a:rPr>
              <a:t>والاقتصاد وطبيعة المجتمع وغيرها. </a:t>
            </a:r>
          </a:p>
          <a:p>
            <a:pPr algn="r" rtl="1"/>
            <a:r>
              <a:rPr lang="ar-JO" sz="2400" b="1" u="sng" dirty="0">
                <a:latin typeface="TraditionalArabic,Bold"/>
              </a:rPr>
              <a:t>4</a:t>
            </a:r>
            <a:r>
              <a:rPr lang="ar-YE" sz="2400" b="1" u="sng" dirty="0">
                <a:latin typeface="TraditionalArabic,Bold"/>
              </a:rPr>
              <a:t>. الجهد التعاوني: </a:t>
            </a:r>
            <a:endParaRPr lang="ar-JO" sz="2400" b="1" u="sng" dirty="0">
              <a:latin typeface="TraditionalArabic,Bold"/>
            </a:endParaRPr>
          </a:p>
          <a:p>
            <a:pPr algn="r" rtl="1"/>
            <a:r>
              <a:rPr lang="ar-YE" sz="2400" dirty="0">
                <a:latin typeface="Calibri" panose="020F0502020204030204" pitchFamily="34" charset="0"/>
                <a:cs typeface="Simplified Arabic" panose="02020603050405020304" pitchFamily="18" charset="-78"/>
              </a:rPr>
              <a:t>حيث يحتاج وضعها إلى تعاون وتضافر جهود كافة المؤسسات من خارج المجال التعليمي، كمؤسسات</a:t>
            </a:r>
            <a:r>
              <a:rPr lang="ar-JO" sz="2400" dirty="0">
                <a:latin typeface="Calibri" panose="020F0502020204030204" pitchFamily="34" charset="0"/>
                <a:cs typeface="Simplified Arabic" panose="02020603050405020304" pitchFamily="18" charset="-78"/>
              </a:rPr>
              <a:t> </a:t>
            </a:r>
            <a:r>
              <a:rPr lang="ar-YE" sz="2400" dirty="0">
                <a:latin typeface="Calibri" panose="020F0502020204030204" pitchFamily="34" charset="0"/>
                <a:cs typeface="Simplified Arabic" panose="02020603050405020304" pitchFamily="18" charset="-78"/>
              </a:rPr>
              <a:t>ال</a:t>
            </a:r>
            <a:r>
              <a:rPr lang="ar-JO" sz="2400" dirty="0">
                <a:latin typeface="Calibri" panose="020F0502020204030204" pitchFamily="34" charset="0"/>
                <a:cs typeface="Simplified Arabic" panose="02020603050405020304" pitchFamily="18" charset="-78"/>
              </a:rPr>
              <a:t>إ</a:t>
            </a:r>
            <a:r>
              <a:rPr lang="ar-YE" sz="2400" dirty="0">
                <a:latin typeface="Calibri" panose="020F0502020204030204" pitchFamily="34" charset="0"/>
                <a:cs typeface="Simplified Arabic" panose="02020603050405020304" pitchFamily="18" charset="-78"/>
              </a:rPr>
              <a:t>نتاج والخدمات والمنظمات الإقليمية والدولية.</a:t>
            </a:r>
          </a:p>
          <a:p>
            <a:pPr algn="r" rtl="1"/>
            <a:r>
              <a:rPr lang="ar-JO" sz="2400" b="1" u="sng" dirty="0">
                <a:latin typeface="TraditionalArabic,Bold"/>
              </a:rPr>
              <a:t>5</a:t>
            </a:r>
            <a:r>
              <a:rPr lang="ar-YE" sz="2400" b="1" u="sng" dirty="0">
                <a:latin typeface="TraditionalArabic,Bold"/>
              </a:rPr>
              <a:t>. المرونة: </a:t>
            </a:r>
            <a:endParaRPr lang="ar-JO" sz="2400" b="1" u="sng" dirty="0">
              <a:latin typeface="TraditionalArabic,Bold"/>
            </a:endParaRPr>
          </a:p>
          <a:p>
            <a:pPr algn="r" rtl="1"/>
            <a:r>
              <a:rPr lang="ar-YE" sz="2400" dirty="0">
                <a:latin typeface="Calibri" panose="020F0502020204030204" pitchFamily="34" charset="0"/>
                <a:cs typeface="Simplified Arabic" panose="02020603050405020304" pitchFamily="18" charset="-78"/>
              </a:rPr>
              <a:t>حيث ينبغي أن تراعي الإمكانيات المادية للمجتمع والمصادر البشرية اللازمة لوضع السياسة التعليمية موضع</a:t>
            </a:r>
          </a:p>
          <a:p>
            <a:pPr algn="r" rtl="1"/>
            <a:r>
              <a:rPr lang="ar-YE" sz="2400" dirty="0">
                <a:latin typeface="Calibri" panose="020F0502020204030204" pitchFamily="34" charset="0"/>
                <a:cs typeface="Simplified Arabic" panose="02020603050405020304" pitchFamily="18" charset="-78"/>
              </a:rPr>
              <a:t>التنفيذ، وكذا الإطار المرجعي والقيمي للأفراد، والأخذ بأسلوب البدائل حتى لا تكون السياسة جامدة.</a:t>
            </a:r>
          </a:p>
        </p:txBody>
      </p:sp>
    </p:spTree>
    <p:extLst>
      <p:ext uri="{BB962C8B-B14F-4D97-AF65-F5344CB8AC3E}">
        <p14:creationId xmlns:p14="http://schemas.microsoft.com/office/powerpoint/2010/main" val="1912561832"/>
      </p:ext>
    </p:extLst>
  </p:cSld>
  <p:clrMapOvr>
    <a:masterClrMapping/>
  </p:clrMapOvr>
  <mc:AlternateContent xmlns:mc="http://schemas.openxmlformats.org/markup-compatibility/2006" xmlns:p14="http://schemas.microsoft.com/office/powerpoint/2010/main">
    <mc:Choice Requires="p14">
      <p:transition spd="slow" p14:dur="1600" advTm="108911">
        <p14:prism isInverted="1"/>
      </p:transition>
    </mc:Choice>
    <mc:Fallback xmlns="">
      <p:transition spd="slow" advTm="10891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783492" y="1863879"/>
            <a:ext cx="10677403" cy="4478149"/>
          </a:xfrm>
          <a:prstGeom prst="rect">
            <a:avLst/>
          </a:prstGeom>
          <a:noFill/>
        </p:spPr>
        <p:txBody>
          <a:bodyPr wrap="square" rtlCol="0">
            <a:spAutoFit/>
          </a:bodyPr>
          <a:lstStyle/>
          <a:p>
            <a:pPr algn="just" rtl="1">
              <a:lnSpc>
                <a:spcPct val="150000"/>
              </a:lnSpc>
            </a:pPr>
            <a:r>
              <a:rPr lang="ar-JO" sz="2400" b="1" u="sng" dirty="0">
                <a:latin typeface="TraditionalArabic,Bold"/>
              </a:rPr>
              <a:t>6. ا</a:t>
            </a:r>
            <a:r>
              <a:rPr lang="ar-YE" sz="2400" b="1" u="sng" dirty="0">
                <a:latin typeface="TraditionalArabic,Bold"/>
              </a:rPr>
              <a:t>لبناء المؤسسي: </a:t>
            </a:r>
            <a:endParaRPr lang="ar-JO" sz="2400" b="1" u="sng" dirty="0">
              <a:latin typeface="TraditionalArabic,Bold"/>
            </a:endParaRPr>
          </a:p>
          <a:p>
            <a:pPr algn="just" rtl="1">
              <a:lnSpc>
                <a:spcPct val="150000"/>
              </a:lnSpc>
            </a:pPr>
            <a:r>
              <a:rPr lang="ar-YE" sz="2400" dirty="0">
                <a:latin typeface="Calibri" panose="020F0502020204030204" pitchFamily="34" charset="0"/>
                <a:cs typeface="Simplified Arabic" panose="02020603050405020304" pitchFamily="18" charset="-78"/>
              </a:rPr>
              <a:t>حيث ينبغي ربط الأهداف التعليمية الكبرى والسياسات التعليمية بعملية التخطيط التعليمي.</a:t>
            </a:r>
          </a:p>
          <a:p>
            <a:pPr algn="just" rtl="1">
              <a:lnSpc>
                <a:spcPct val="150000"/>
              </a:lnSpc>
            </a:pPr>
            <a:r>
              <a:rPr lang="ar-YE" sz="2400" b="1" u="sng" dirty="0">
                <a:latin typeface="TraditionalArabic,Bold"/>
              </a:rPr>
              <a:t> </a:t>
            </a:r>
            <a:r>
              <a:rPr lang="ar-JO" sz="2400" b="1" u="sng" dirty="0">
                <a:latin typeface="TraditionalArabic,Bold"/>
              </a:rPr>
              <a:t>7. </a:t>
            </a:r>
            <a:r>
              <a:rPr lang="ar-YE" sz="2400" b="1" u="sng" dirty="0">
                <a:latin typeface="TraditionalArabic,Bold"/>
              </a:rPr>
              <a:t>شمولية المحتوى: </a:t>
            </a:r>
            <a:endParaRPr lang="ar-JO" sz="2400" b="1" u="sng" dirty="0">
              <a:latin typeface="TraditionalArabic,Bold"/>
            </a:endParaRPr>
          </a:p>
          <a:p>
            <a:pPr algn="just" rtl="1">
              <a:lnSpc>
                <a:spcPct val="150000"/>
              </a:lnSpc>
            </a:pPr>
            <a:r>
              <a:rPr lang="ar-YE" sz="2400" dirty="0">
                <a:latin typeface="Calibri" panose="020F0502020204030204" pitchFamily="34" charset="0"/>
                <a:cs typeface="Simplified Arabic" panose="02020603050405020304" pitchFamily="18" charset="-78"/>
              </a:rPr>
              <a:t>حيث يلزم اتخاذ مواقف واضحة من القضايا الهامة في مجال التعليم، ومنها ديمقراطية التعليم</a:t>
            </a:r>
            <a:r>
              <a:rPr lang="ar-JO" sz="2400" dirty="0">
                <a:latin typeface="Calibri" panose="020F0502020204030204" pitchFamily="34" charset="0"/>
                <a:cs typeface="Simplified Arabic" panose="02020603050405020304" pitchFamily="18" charset="-78"/>
              </a:rPr>
              <a:t> </a:t>
            </a:r>
            <a:r>
              <a:rPr lang="ar-YE" sz="2400" dirty="0">
                <a:latin typeface="Calibri" panose="020F0502020204030204" pitchFamily="34" charset="0"/>
                <a:cs typeface="Simplified Arabic" panose="02020603050405020304" pitchFamily="18" charset="-78"/>
              </a:rPr>
              <a:t>وجودة التعليم ومجانيته، وقضايا المرأة، والإصلاح التعليمي وغيرها من القضايا.</a:t>
            </a:r>
          </a:p>
          <a:p>
            <a:pPr algn="r" rtl="1">
              <a:lnSpc>
                <a:spcPct val="150000"/>
              </a:lnSpc>
            </a:pPr>
            <a:r>
              <a:rPr lang="ar-JO" sz="2400" b="1" u="sng" dirty="0">
                <a:latin typeface="TraditionalArabic,Bold"/>
              </a:rPr>
              <a:t>8</a:t>
            </a:r>
            <a:r>
              <a:rPr lang="ar-YE" sz="2400" b="1" u="sng" dirty="0">
                <a:latin typeface="TraditionalArabic,Bold"/>
              </a:rPr>
              <a:t>. الأساس العلاجي للمشكلات</a:t>
            </a:r>
            <a:r>
              <a:rPr lang="ar-YE" sz="2400" dirty="0">
                <a:latin typeface="Calibri" panose="020F0502020204030204" pitchFamily="34" charset="0"/>
                <a:cs typeface="Simplified Arabic" panose="02020603050405020304" pitchFamily="18" charset="-78"/>
              </a:rPr>
              <a:t>: بحيث تتضمن السياسة موقفا توصيفيا لعلاج بعض المشكلات الأساسية التي تعترض</a:t>
            </a:r>
            <a:r>
              <a:rPr lang="ar-JO" sz="2400" dirty="0">
                <a:latin typeface="Calibri" panose="020F0502020204030204" pitchFamily="34" charset="0"/>
                <a:cs typeface="Simplified Arabic" panose="02020603050405020304" pitchFamily="18" charset="-78"/>
              </a:rPr>
              <a:t> </a:t>
            </a:r>
            <a:r>
              <a:rPr lang="ar-YE" sz="2400" dirty="0">
                <a:latin typeface="Calibri" panose="020F0502020204030204" pitchFamily="34" charset="0"/>
                <a:cs typeface="Simplified Arabic" panose="02020603050405020304" pitchFamily="18" charset="-78"/>
              </a:rPr>
              <a:t>حركة التعليم وتحد من كفاءته.</a:t>
            </a:r>
            <a:br>
              <a:rPr lang="ar-YE" sz="2400" dirty="0">
                <a:latin typeface="Calibri" panose="020F0502020204030204" pitchFamily="34" charset="0"/>
                <a:cs typeface="Simplified Arabic" panose="02020603050405020304" pitchFamily="18" charset="-78"/>
              </a:rPr>
            </a:br>
            <a:endParaRPr lang="ar-YE" sz="2400" dirty="0">
              <a:latin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1509188632"/>
      </p:ext>
    </p:extLst>
  </p:cSld>
  <p:clrMapOvr>
    <a:masterClrMapping/>
  </p:clrMapOvr>
  <mc:AlternateContent xmlns:mc="http://schemas.openxmlformats.org/markup-compatibility/2006" xmlns:p14="http://schemas.microsoft.com/office/powerpoint/2010/main">
    <mc:Choice Requires="p14">
      <p:transition spd="slow" p14:dur="1600" advTm="97631">
        <p14:prism isInverted="1"/>
      </p:transition>
    </mc:Choice>
    <mc:Fallback xmlns="">
      <p:transition spd="slow" advTm="9763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575980" y="1184269"/>
            <a:ext cx="10762643" cy="5032147"/>
          </a:xfrm>
          <a:prstGeom prst="rect">
            <a:avLst/>
          </a:prstGeom>
          <a:noFill/>
        </p:spPr>
        <p:txBody>
          <a:bodyPr wrap="square" rtlCol="0">
            <a:spAutoFit/>
          </a:bodyPr>
          <a:lstStyle/>
          <a:p>
            <a:pPr algn="r" rtl="1">
              <a:lnSpc>
                <a:spcPct val="150000"/>
              </a:lnSpc>
            </a:pPr>
            <a:r>
              <a:rPr lang="ar-JO" sz="2400" b="1" u="sng" dirty="0">
                <a:latin typeface="Calibri" panose="020F0502020204030204" pitchFamily="34" charset="0"/>
                <a:cs typeface="Simplified Arabic" panose="02020603050405020304" pitchFamily="18" charset="-78"/>
              </a:rPr>
              <a:t>   9. </a:t>
            </a:r>
            <a:r>
              <a:rPr lang="ar-YE" sz="2400" b="1" u="sng" dirty="0">
                <a:latin typeface="Calibri" panose="020F0502020204030204" pitchFamily="34" charset="0"/>
                <a:cs typeface="Simplified Arabic" panose="02020603050405020304" pitchFamily="18" charset="-78"/>
              </a:rPr>
              <a:t>الاستمرارية: </a:t>
            </a:r>
            <a:endParaRPr lang="ar-JO" sz="2400" b="1" u="sng" dirty="0">
              <a:latin typeface="Calibri" panose="020F0502020204030204" pitchFamily="34" charset="0"/>
              <a:cs typeface="Simplified Arabic" panose="02020603050405020304" pitchFamily="18" charset="-78"/>
            </a:endParaRPr>
          </a:p>
          <a:p>
            <a:pPr algn="r" rtl="1">
              <a:lnSpc>
                <a:spcPct val="150000"/>
              </a:lnSpc>
            </a:pPr>
            <a:r>
              <a:rPr lang="ar-YE" sz="2400" dirty="0">
                <a:latin typeface="Calibri" panose="020F0502020204030204" pitchFamily="34" charset="0"/>
                <a:cs typeface="Simplified Arabic" panose="02020603050405020304" pitchFamily="18" charset="-78"/>
              </a:rPr>
              <a:t>إذ يجب أن لا تلغي السياسات التعليمية السياسات التي قبلها، بقدر ما تضيف إليها أو تعدلها، وبذلك لا بد</a:t>
            </a:r>
            <a:r>
              <a:rPr lang="ar-JO" sz="2400" dirty="0">
                <a:latin typeface="Calibri" panose="020F0502020204030204" pitchFamily="34" charset="0"/>
                <a:cs typeface="Simplified Arabic" panose="02020603050405020304" pitchFamily="18" charset="-78"/>
              </a:rPr>
              <a:t> </a:t>
            </a:r>
            <a:r>
              <a:rPr lang="ar-YE" sz="2400" dirty="0">
                <a:latin typeface="Calibri" panose="020F0502020204030204" pitchFamily="34" charset="0"/>
                <a:cs typeface="Simplified Arabic" panose="02020603050405020304" pitchFamily="18" charset="-78"/>
              </a:rPr>
              <a:t>من تواصل الجهود التي تحقق الأهداف التي تم وضعها.</a:t>
            </a:r>
          </a:p>
          <a:p>
            <a:pPr algn="r" rtl="1">
              <a:lnSpc>
                <a:spcPct val="150000"/>
              </a:lnSpc>
            </a:pPr>
            <a:r>
              <a:rPr lang="ar-JO" sz="2400" b="1" u="sng" dirty="0">
                <a:latin typeface="Calibri" panose="020F0502020204030204" pitchFamily="34" charset="0"/>
                <a:cs typeface="Simplified Arabic" panose="02020603050405020304" pitchFamily="18" charset="-78"/>
              </a:rPr>
              <a:t>10.</a:t>
            </a:r>
            <a:r>
              <a:rPr lang="ar-YE" sz="2400" b="1" u="sng" dirty="0">
                <a:latin typeface="Calibri" panose="020F0502020204030204" pitchFamily="34" charset="0"/>
                <a:cs typeface="Simplified Arabic" panose="02020603050405020304" pitchFamily="18" charset="-78"/>
              </a:rPr>
              <a:t>توفير المناخ المناسب لوضع السياسة التعليمية موضع التنفيذ: </a:t>
            </a:r>
            <a:endParaRPr lang="ar-JO" sz="2400" b="1" u="sng" dirty="0">
              <a:latin typeface="Calibri" panose="020F0502020204030204" pitchFamily="34" charset="0"/>
              <a:cs typeface="Simplified Arabic" panose="02020603050405020304" pitchFamily="18" charset="-78"/>
            </a:endParaRPr>
          </a:p>
          <a:p>
            <a:pPr algn="r" rtl="1">
              <a:lnSpc>
                <a:spcPct val="150000"/>
              </a:lnSpc>
            </a:pPr>
            <a:r>
              <a:rPr lang="ar-YE" sz="2400" dirty="0">
                <a:latin typeface="Calibri" panose="020F0502020204030204" pitchFamily="34" charset="0"/>
                <a:cs typeface="Simplified Arabic" panose="02020603050405020304" pitchFamily="18" charset="-78"/>
              </a:rPr>
              <a:t>من خلال القيادة التعليمية الواعية القادرة على اتخاذ</a:t>
            </a:r>
            <a:r>
              <a:rPr lang="ar-JO" sz="2400" dirty="0">
                <a:latin typeface="Calibri" panose="020F0502020204030204" pitchFamily="34" charset="0"/>
                <a:cs typeface="Simplified Arabic" panose="02020603050405020304" pitchFamily="18" charset="-78"/>
              </a:rPr>
              <a:t> </a:t>
            </a:r>
            <a:r>
              <a:rPr lang="ar-YE" sz="2400" dirty="0">
                <a:latin typeface="Calibri" panose="020F0502020204030204" pitchFamily="34" charset="0"/>
                <a:cs typeface="Simplified Arabic" panose="02020603050405020304" pitchFamily="18" charset="-78"/>
              </a:rPr>
              <a:t>القرار السليم والحاسم ومتابعة تنفيذه.</a:t>
            </a:r>
          </a:p>
          <a:p>
            <a:pPr algn="r" rtl="1">
              <a:lnSpc>
                <a:spcPct val="150000"/>
              </a:lnSpc>
            </a:pPr>
            <a:r>
              <a:rPr lang="ar-JO" sz="2400" b="1" u="sng" dirty="0">
                <a:latin typeface="Calibri" panose="020F0502020204030204" pitchFamily="34" charset="0"/>
                <a:cs typeface="Simplified Arabic" panose="02020603050405020304" pitchFamily="18" charset="-78"/>
              </a:rPr>
              <a:t>11. </a:t>
            </a:r>
            <a:r>
              <a:rPr lang="ar-YE" sz="2400" b="1" u="sng" dirty="0">
                <a:latin typeface="Calibri" panose="020F0502020204030204" pitchFamily="34" charset="0"/>
                <a:cs typeface="Simplified Arabic" panose="02020603050405020304" pitchFamily="18" charset="-78"/>
              </a:rPr>
              <a:t>المعيار الاستحداثي: </a:t>
            </a:r>
            <a:endParaRPr lang="ar-JO" sz="2400" b="1" u="sng" dirty="0">
              <a:latin typeface="Calibri" panose="020F0502020204030204" pitchFamily="34" charset="0"/>
              <a:cs typeface="Simplified Arabic" panose="02020603050405020304" pitchFamily="18" charset="-78"/>
            </a:endParaRPr>
          </a:p>
          <a:p>
            <a:pPr algn="r" rtl="1">
              <a:lnSpc>
                <a:spcPct val="150000"/>
              </a:lnSpc>
            </a:pPr>
            <a:r>
              <a:rPr lang="ar-YE" sz="2400" dirty="0">
                <a:latin typeface="Calibri" panose="020F0502020204030204" pitchFamily="34" charset="0"/>
                <a:cs typeface="Simplified Arabic" panose="02020603050405020304" pitchFamily="18" charset="-78"/>
              </a:rPr>
              <a:t>حيث ينبغي أن تشجع السياسة التعليمية التجديد والتطوير التعليمي في كافة عناصر العملية</a:t>
            </a:r>
            <a:r>
              <a:rPr lang="ar-JO" sz="2400" dirty="0">
                <a:latin typeface="Calibri" panose="020F0502020204030204" pitchFamily="34" charset="0"/>
                <a:cs typeface="Simplified Arabic" panose="02020603050405020304" pitchFamily="18" charset="-78"/>
              </a:rPr>
              <a:t> </a:t>
            </a:r>
            <a:r>
              <a:rPr lang="ar-YE" sz="2400" dirty="0">
                <a:latin typeface="Calibri" panose="020F0502020204030204" pitchFamily="34" charset="0"/>
                <a:cs typeface="Simplified Arabic" panose="02020603050405020304" pitchFamily="18" charset="-78"/>
              </a:rPr>
              <a:t>التعليمية.</a:t>
            </a:r>
          </a:p>
          <a:p>
            <a:pPr algn="r" rtl="1">
              <a:lnSpc>
                <a:spcPct val="150000"/>
              </a:lnSpc>
            </a:pPr>
            <a:r>
              <a:rPr lang="ar-JO" sz="2400" b="1" u="sng" dirty="0">
                <a:latin typeface="Calibri" panose="020F0502020204030204" pitchFamily="34" charset="0"/>
                <a:cs typeface="Simplified Arabic" panose="02020603050405020304" pitchFamily="18" charset="-78"/>
              </a:rPr>
              <a:t>12. </a:t>
            </a:r>
            <a:r>
              <a:rPr lang="ar-YE" sz="2400" b="1" u="sng" dirty="0">
                <a:latin typeface="Calibri" panose="020F0502020204030204" pitchFamily="34" charset="0"/>
                <a:cs typeface="Simplified Arabic" panose="02020603050405020304" pitchFamily="18" charset="-78"/>
              </a:rPr>
              <a:t>المشاركة الفعالة: </a:t>
            </a:r>
            <a:endParaRPr lang="ar-JO" sz="2400" b="1" u="sng" dirty="0">
              <a:latin typeface="Calibri" panose="020F0502020204030204" pitchFamily="34" charset="0"/>
              <a:cs typeface="Simplified Arabic" panose="02020603050405020304" pitchFamily="18" charset="-78"/>
            </a:endParaRPr>
          </a:p>
          <a:p>
            <a:pPr algn="r" rtl="1">
              <a:lnSpc>
                <a:spcPct val="150000"/>
              </a:lnSpc>
            </a:pPr>
            <a:r>
              <a:rPr lang="ar-YE" sz="2400" dirty="0">
                <a:latin typeface="Calibri" panose="020F0502020204030204" pitchFamily="34" charset="0"/>
                <a:cs typeface="Simplified Arabic" panose="02020603050405020304" pitchFamily="18" charset="-78"/>
              </a:rPr>
              <a:t>إذ يجب فتح مجال المشاركة لذوي الخبرة والتجربة وأصحاب الرأي في صياغة وصنع السياسة</a:t>
            </a:r>
            <a:r>
              <a:rPr lang="ar-JO" sz="2400" dirty="0">
                <a:latin typeface="Calibri" panose="020F0502020204030204" pitchFamily="34" charset="0"/>
                <a:cs typeface="Simplified Arabic" panose="02020603050405020304" pitchFamily="18" charset="-78"/>
              </a:rPr>
              <a:t> </a:t>
            </a:r>
            <a:r>
              <a:rPr lang="ar-YE" sz="2400" dirty="0">
                <a:latin typeface="Calibri" panose="020F0502020204030204" pitchFamily="34" charset="0"/>
                <a:cs typeface="Simplified Arabic" panose="02020603050405020304" pitchFamily="18" charset="-78"/>
              </a:rPr>
              <a:t>التعليمية</a:t>
            </a:r>
            <a:r>
              <a:rPr lang="ar-JO" sz="2400" dirty="0">
                <a:latin typeface="Calibri" panose="020F0502020204030204" pitchFamily="34" charset="0"/>
                <a:cs typeface="Simplified Arabic" panose="02020603050405020304" pitchFamily="18" charset="-78"/>
              </a:rPr>
              <a:t>.</a:t>
            </a:r>
            <a:endParaRPr lang="en-US" sz="2400" kern="0" dirty="0">
              <a:solidFill>
                <a:srgbClr val="00000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1600" advTm="121130">
        <p14:prism isInverted="1"/>
      </p:transition>
    </mc:Choice>
    <mc:Fallback xmlns="">
      <p:transition spd="slow" advTm="12113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895101" y="1333502"/>
            <a:ext cx="10454185" cy="3924151"/>
          </a:xfrm>
          <a:prstGeom prst="rect">
            <a:avLst/>
          </a:prstGeom>
          <a:noFill/>
        </p:spPr>
        <p:txBody>
          <a:bodyPr wrap="square" rtlCol="0">
            <a:spAutoFit/>
          </a:bodyPr>
          <a:lstStyle/>
          <a:p>
            <a:pPr algn="r" rtl="1">
              <a:lnSpc>
                <a:spcPct val="150000"/>
              </a:lnSpc>
            </a:pPr>
            <a:endParaRPr lang="ar-JO" sz="2400" b="1" u="sng" dirty="0">
              <a:latin typeface="Calibri" panose="020F0502020204030204" pitchFamily="34" charset="0"/>
              <a:cs typeface="Simplified Arabic" panose="02020603050405020304" pitchFamily="18" charset="-78"/>
            </a:endParaRPr>
          </a:p>
          <a:p>
            <a:pPr algn="r" rtl="1">
              <a:lnSpc>
                <a:spcPct val="150000"/>
              </a:lnSpc>
            </a:pPr>
            <a:r>
              <a:rPr lang="ar-JO" sz="2400" b="1" u="sng" dirty="0">
                <a:latin typeface="Calibri" panose="020F0502020204030204" pitchFamily="34" charset="0"/>
                <a:cs typeface="Simplified Arabic" panose="02020603050405020304" pitchFamily="18" charset="-78"/>
              </a:rPr>
              <a:t>13. </a:t>
            </a:r>
            <a:r>
              <a:rPr lang="ar-YE" sz="2400" b="1" u="sng" dirty="0">
                <a:latin typeface="Calibri" panose="020F0502020204030204" pitchFamily="34" charset="0"/>
                <a:cs typeface="Simplified Arabic" panose="02020603050405020304" pitchFamily="18" charset="-78"/>
              </a:rPr>
              <a:t>التنبؤ بالمستقبل:</a:t>
            </a:r>
            <a:endParaRPr lang="ar-JO" sz="2400" b="1" u="sng" dirty="0">
              <a:latin typeface="Calibri" panose="020F0502020204030204" pitchFamily="34" charset="0"/>
              <a:cs typeface="Simplified Arabic" panose="02020603050405020304" pitchFamily="18" charset="-78"/>
            </a:endParaRPr>
          </a:p>
          <a:p>
            <a:pPr algn="r" rtl="1">
              <a:lnSpc>
                <a:spcPct val="150000"/>
              </a:lnSpc>
            </a:pPr>
            <a:r>
              <a:rPr lang="ar-YE" sz="2400" dirty="0">
                <a:latin typeface="Calibri" panose="020F0502020204030204" pitchFamily="34" charset="0"/>
                <a:cs typeface="Simplified Arabic" panose="02020603050405020304" pitchFamily="18" charset="-78"/>
              </a:rPr>
              <a:t> إذ يجب ضمن هذه العملية أن يتم توجيه جهود صانعي السياسة التعليمية لتحقيق الأهداف المستقبلية،</a:t>
            </a:r>
            <a:r>
              <a:rPr lang="ar-JO" sz="2400" dirty="0">
                <a:latin typeface="Calibri" panose="020F0502020204030204" pitchFamily="34" charset="0"/>
                <a:cs typeface="Simplified Arabic" panose="02020603050405020304" pitchFamily="18" charset="-78"/>
              </a:rPr>
              <a:t> </a:t>
            </a:r>
            <a:r>
              <a:rPr lang="ar-YE" sz="2400" dirty="0">
                <a:latin typeface="Calibri" panose="020F0502020204030204" pitchFamily="34" charset="0"/>
                <a:cs typeface="Simplified Arabic" panose="02020603050405020304" pitchFamily="18" charset="-78"/>
              </a:rPr>
              <a:t>من خلال التنبؤ باحتياجات المجتمع التعليمي في المستقبل.</a:t>
            </a:r>
          </a:p>
          <a:p>
            <a:pPr algn="r" rtl="1">
              <a:lnSpc>
                <a:spcPct val="150000"/>
              </a:lnSpc>
            </a:pPr>
            <a:r>
              <a:rPr lang="ar-JO" sz="2400" b="1" u="sng" dirty="0">
                <a:latin typeface="Calibri" panose="020F0502020204030204" pitchFamily="34" charset="0"/>
                <a:cs typeface="Simplified Arabic" panose="02020603050405020304" pitchFamily="18" charset="-78"/>
              </a:rPr>
              <a:t>14</a:t>
            </a:r>
            <a:r>
              <a:rPr lang="ar-YE" sz="2400" b="1" u="sng" dirty="0">
                <a:latin typeface="Calibri" panose="020F0502020204030204" pitchFamily="34" charset="0"/>
                <a:cs typeface="Simplified Arabic" panose="02020603050405020304" pitchFamily="18" charset="-78"/>
              </a:rPr>
              <a:t>. التأييد والمساندة: </a:t>
            </a:r>
            <a:endParaRPr lang="ar-JO" sz="2400" b="1" u="sng" dirty="0">
              <a:latin typeface="Calibri" panose="020F0502020204030204" pitchFamily="34" charset="0"/>
              <a:cs typeface="Simplified Arabic" panose="02020603050405020304" pitchFamily="18" charset="-78"/>
            </a:endParaRPr>
          </a:p>
          <a:p>
            <a:pPr algn="r" rtl="1">
              <a:lnSpc>
                <a:spcPct val="150000"/>
              </a:lnSpc>
            </a:pPr>
            <a:r>
              <a:rPr lang="ar-YE" sz="2400" dirty="0">
                <a:latin typeface="Calibri" panose="020F0502020204030204" pitchFamily="34" charset="0"/>
                <a:cs typeface="Simplified Arabic" panose="02020603050405020304" pitchFamily="18" charset="-78"/>
              </a:rPr>
              <a:t>إذ يزيد من فاعلية هذه العملية تأييد ومساندة المؤسسات الصانعة للسياسة للعاملين في المجال</a:t>
            </a:r>
            <a:r>
              <a:rPr lang="ar-JO" sz="2400" dirty="0">
                <a:latin typeface="Calibri" panose="020F0502020204030204" pitchFamily="34" charset="0"/>
                <a:cs typeface="Simplified Arabic" panose="02020603050405020304" pitchFamily="18" charset="-78"/>
              </a:rPr>
              <a:t> </a:t>
            </a:r>
            <a:r>
              <a:rPr lang="ar-YE" sz="2400" dirty="0">
                <a:latin typeface="Calibri" panose="020F0502020204030204" pitchFamily="34" charset="0"/>
                <a:cs typeface="Simplified Arabic" panose="02020603050405020304" pitchFamily="18" charset="-78"/>
              </a:rPr>
              <a:t>الإداري مما يترتب عليه تحقيق الأداء الجيد للسياسة، ويساعد على تحسين أساليب العمل وقواعد اختيار العاملين فيه.</a:t>
            </a:r>
            <a:endParaRPr lang="en-US" sz="2400" dirty="0">
              <a:latin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4254546924"/>
      </p:ext>
    </p:extLst>
  </p:cSld>
  <p:clrMapOvr>
    <a:masterClrMapping/>
  </p:clrMapOvr>
  <mc:AlternateContent xmlns:mc="http://schemas.openxmlformats.org/markup-compatibility/2006" xmlns:p14="http://schemas.microsoft.com/office/powerpoint/2010/main">
    <mc:Choice Requires="p14">
      <p:transition spd="slow" p14:dur="1600" advTm="72666">
        <p14:prism isInverted="1"/>
      </p:transition>
    </mc:Choice>
    <mc:Fallback xmlns="">
      <p:transition spd="slow" advTm="7266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449580" y="1333502"/>
            <a:ext cx="11092183" cy="4666662"/>
          </a:xfrm>
          <a:prstGeom prst="rect">
            <a:avLst/>
          </a:prstGeom>
          <a:noFill/>
        </p:spPr>
        <p:txBody>
          <a:bodyPr wrap="square" rtlCol="0">
            <a:spAutoFit/>
          </a:bodyPr>
          <a:lstStyle/>
          <a:p>
            <a:pPr algn="just" rtl="1">
              <a:lnSpc>
                <a:spcPct val="150000"/>
              </a:lnSpc>
            </a:pPr>
            <a:r>
              <a:rPr lang="ar-JO" sz="2400" b="1" u="sng" dirty="0">
                <a:latin typeface="Calibri" panose="020F0502020204030204" pitchFamily="34" charset="0"/>
                <a:cs typeface="Simplified Arabic" panose="02020603050405020304" pitchFamily="18" charset="-78"/>
              </a:rPr>
              <a:t>  </a:t>
            </a:r>
            <a:r>
              <a:rPr lang="ar-JO" sz="2200" b="1" u="sng" dirty="0">
                <a:latin typeface="Calibri" panose="020F0502020204030204" pitchFamily="34" charset="0"/>
                <a:cs typeface="Simplified Arabic" panose="02020603050405020304" pitchFamily="18" charset="-78"/>
              </a:rPr>
              <a:t>15. </a:t>
            </a:r>
            <a:r>
              <a:rPr lang="ar-YE" sz="2200" b="1" u="sng" dirty="0">
                <a:latin typeface="Calibri" panose="020F0502020204030204" pitchFamily="34" charset="0"/>
                <a:cs typeface="Simplified Arabic" panose="02020603050405020304" pitchFamily="18" charset="-78"/>
              </a:rPr>
              <a:t>دقة المعلومات:</a:t>
            </a:r>
            <a:endParaRPr lang="ar-JO" sz="2200" b="1" u="sng" dirty="0">
              <a:latin typeface="Calibri" panose="020F0502020204030204" pitchFamily="34" charset="0"/>
              <a:cs typeface="Simplified Arabic" panose="02020603050405020304" pitchFamily="18" charset="-78"/>
            </a:endParaRPr>
          </a:p>
          <a:p>
            <a:pPr algn="just" rtl="1">
              <a:lnSpc>
                <a:spcPct val="150000"/>
              </a:lnSpc>
            </a:pPr>
            <a:r>
              <a:rPr lang="ar-YE" sz="2200" dirty="0">
                <a:latin typeface="Calibri" panose="020F0502020204030204" pitchFamily="34" charset="0"/>
                <a:cs typeface="Simplified Arabic" panose="02020603050405020304" pitchFamily="18" charset="-78"/>
              </a:rPr>
              <a:t> إذ لا يمكن صنع السياسة التعليمية دون الاعتماد على معلومات دقيقة عن النظام </a:t>
            </a:r>
            <a:r>
              <a:rPr lang="ar-JO" sz="2200" dirty="0">
                <a:latin typeface="Calibri" panose="020F0502020204030204" pitchFamily="34" charset="0"/>
                <a:cs typeface="Simplified Arabic" panose="02020603050405020304" pitchFamily="18" charset="-78"/>
              </a:rPr>
              <a:t>التعليمي</a:t>
            </a:r>
            <a:r>
              <a:rPr lang="ar-YE" sz="2200" dirty="0">
                <a:latin typeface="Calibri" panose="020F0502020204030204" pitchFamily="34" charset="0"/>
                <a:cs typeface="Simplified Arabic" panose="02020603050405020304" pitchFamily="18" charset="-78"/>
              </a:rPr>
              <a:t> ككل</a:t>
            </a:r>
            <a:r>
              <a:rPr lang="ar-JO" sz="2200" dirty="0">
                <a:latin typeface="Calibri" panose="020F0502020204030204" pitchFamily="34" charset="0"/>
                <a:cs typeface="Simplified Arabic" panose="02020603050405020304" pitchFamily="18" charset="-78"/>
              </a:rPr>
              <a:t> </a:t>
            </a:r>
            <a:r>
              <a:rPr lang="ar-YE" sz="2200" dirty="0">
                <a:latin typeface="Calibri" panose="020F0502020204030204" pitchFamily="34" charset="0"/>
                <a:cs typeface="Simplified Arabic" panose="02020603050405020304" pitchFamily="18" charset="-78"/>
              </a:rPr>
              <a:t>وبالتفصيل، ويجب أن تكون هذه المعلوامت دقيقة وشاملة ومتكاملة ومتاحة.</a:t>
            </a:r>
          </a:p>
          <a:p>
            <a:pPr algn="just" rtl="1">
              <a:lnSpc>
                <a:spcPct val="150000"/>
              </a:lnSpc>
            </a:pPr>
            <a:r>
              <a:rPr lang="ar-JO" sz="2200" b="1" u="sng" dirty="0">
                <a:latin typeface="Calibri" panose="020F0502020204030204" pitchFamily="34" charset="0"/>
                <a:cs typeface="Simplified Arabic" panose="02020603050405020304" pitchFamily="18" charset="-78"/>
              </a:rPr>
              <a:t> 16. </a:t>
            </a:r>
            <a:r>
              <a:rPr lang="ar-YE" sz="2200" b="1" u="sng" dirty="0">
                <a:latin typeface="Calibri" panose="020F0502020204030204" pitchFamily="34" charset="0"/>
                <a:cs typeface="Simplified Arabic" panose="02020603050405020304" pitchFamily="18" charset="-78"/>
              </a:rPr>
              <a:t>استخدام نتائج البحوث العلمية الخاصة بالتعليم : </a:t>
            </a:r>
            <a:endParaRPr lang="ar-JO" sz="2200" b="1" u="sng" dirty="0">
              <a:latin typeface="Calibri" panose="020F0502020204030204" pitchFamily="34" charset="0"/>
              <a:cs typeface="Simplified Arabic" panose="02020603050405020304" pitchFamily="18" charset="-78"/>
            </a:endParaRPr>
          </a:p>
          <a:p>
            <a:pPr algn="just" rtl="1">
              <a:lnSpc>
                <a:spcPct val="150000"/>
              </a:lnSpc>
            </a:pPr>
            <a:r>
              <a:rPr lang="ar-YE" sz="2200" dirty="0">
                <a:latin typeface="Calibri" panose="020F0502020204030204" pitchFamily="34" charset="0"/>
                <a:cs typeface="Simplified Arabic" panose="02020603050405020304" pitchFamily="18" charset="-78"/>
              </a:rPr>
              <a:t>بحيث تعتمد هذه العملية على نتائج البحوث التي تعتبر أداة</a:t>
            </a:r>
            <a:r>
              <a:rPr lang="ar-JO" sz="2200" dirty="0">
                <a:latin typeface="Calibri" panose="020F0502020204030204" pitchFamily="34" charset="0"/>
                <a:cs typeface="Simplified Arabic" panose="02020603050405020304" pitchFamily="18" charset="-78"/>
              </a:rPr>
              <a:t> </a:t>
            </a:r>
            <a:r>
              <a:rPr lang="ar-YE" sz="2200" dirty="0">
                <a:latin typeface="Calibri" panose="020F0502020204030204" pitchFamily="34" charset="0"/>
                <a:cs typeface="Simplified Arabic" panose="02020603050405020304" pitchFamily="18" charset="-78"/>
              </a:rPr>
              <a:t>رئيسية لإنتاج المعلومات وحل المشكلات التعليمية ورصد التطورات المرتبطة بالسياسة التعليمية وتفسيرها، وهي تشكل مصدرا مهما للسياسة التعليمية.</a:t>
            </a:r>
            <a:r>
              <a:rPr lang="ar-JO" sz="2200" dirty="0">
                <a:latin typeface="Calibri" panose="020F0502020204030204" pitchFamily="34" charset="0"/>
                <a:cs typeface="Simplified Arabic" panose="02020603050405020304" pitchFamily="18" charset="-78"/>
              </a:rPr>
              <a:t> </a:t>
            </a:r>
            <a:r>
              <a:rPr lang="ar-YE" sz="2200" dirty="0">
                <a:latin typeface="Calibri" panose="020F0502020204030204" pitchFamily="34" charset="0"/>
                <a:cs typeface="Simplified Arabic" panose="02020603050405020304" pitchFamily="18" charset="-78"/>
              </a:rPr>
              <a:t>إن الإعداد السليم للسياسة التعليمية يستوجب أن تتكامل فيها كل هذه الشروط، وإلا كانت غير مفيدة</a:t>
            </a:r>
            <a:r>
              <a:rPr lang="ar-JO" sz="2200" dirty="0">
                <a:latin typeface="Calibri" panose="020F0502020204030204" pitchFamily="34" charset="0"/>
                <a:cs typeface="Simplified Arabic" panose="02020603050405020304" pitchFamily="18" charset="-78"/>
              </a:rPr>
              <a:t> </a:t>
            </a:r>
            <a:r>
              <a:rPr lang="ar-YE" sz="2200" dirty="0">
                <a:latin typeface="Calibri" panose="020F0502020204030204" pitchFamily="34" charset="0"/>
                <a:cs typeface="Simplified Arabic" panose="02020603050405020304" pitchFamily="18" charset="-78"/>
              </a:rPr>
              <a:t>ومجرد تبديد للوقت والجهد والإمكانيات، وباعتبارها أهم السياسات الاجتماعية، فهذا يُحتم وجود منظومة تقييمية </a:t>
            </a:r>
            <a:r>
              <a:rPr lang="ar-JO" sz="2200" dirty="0">
                <a:latin typeface="Calibri" panose="020F0502020204030204" pitchFamily="34" charset="0"/>
                <a:cs typeface="Simplified Arabic" panose="02020603050405020304" pitchFamily="18" charset="-78"/>
              </a:rPr>
              <a:t> </a:t>
            </a:r>
            <a:r>
              <a:rPr lang="ar-YE" sz="2200" dirty="0">
                <a:latin typeface="Calibri" panose="020F0502020204030204" pitchFamily="34" charset="0"/>
                <a:cs typeface="Simplified Arabic" panose="02020603050405020304" pitchFamily="18" charset="-78"/>
              </a:rPr>
              <a:t>(مؤشرا</a:t>
            </a:r>
            <a:r>
              <a:rPr lang="ar-JO" sz="2200" dirty="0">
                <a:latin typeface="Calibri" panose="020F0502020204030204" pitchFamily="34" charset="0"/>
                <a:cs typeface="Simplified Arabic" panose="02020603050405020304" pitchFamily="18" charset="-78"/>
              </a:rPr>
              <a:t> </a:t>
            </a:r>
            <a:r>
              <a:rPr lang="ar-YE" sz="2200" dirty="0">
                <a:latin typeface="Calibri" panose="020F0502020204030204" pitchFamily="34" charset="0"/>
                <a:cs typeface="Simplified Arabic" panose="02020603050405020304" pitchFamily="18" charset="-78"/>
              </a:rPr>
              <a:t>تكمية وكيفية )، على أساسها يتم قياس مدى التزام صناع السياسة التعليمية بهذه الشروط والمعايير</a:t>
            </a:r>
            <a:r>
              <a:rPr lang="ar-YE" sz="2200" b="1" i="0" u="none" strike="noStrike" baseline="0" dirty="0">
                <a:latin typeface="TraditionalArabic,Bold"/>
              </a:rPr>
              <a:t>.</a:t>
            </a:r>
            <a:r>
              <a:rPr lang="ar-JO" sz="2200" b="1" i="0" u="none" strike="noStrike" baseline="0" dirty="0">
                <a:latin typeface="TraditionalArabic,Bold"/>
              </a:rPr>
              <a:t>  </a:t>
            </a:r>
            <a:endParaRPr lang="en-US" sz="2200" kern="0" dirty="0">
              <a:solidFill>
                <a:srgbClr val="000000"/>
              </a:solidFill>
              <a:cs typeface="Calibri" panose="020F0502020204030204" pitchFamily="34" charset="0"/>
            </a:endParaRPr>
          </a:p>
        </p:txBody>
      </p:sp>
    </p:spTree>
    <p:extLst>
      <p:ext uri="{BB962C8B-B14F-4D97-AF65-F5344CB8AC3E}">
        <p14:creationId xmlns:p14="http://schemas.microsoft.com/office/powerpoint/2010/main" val="3550266361"/>
      </p:ext>
    </p:extLst>
  </p:cSld>
  <p:clrMapOvr>
    <a:masterClrMapping/>
  </p:clrMapOvr>
  <mc:AlternateContent xmlns:mc="http://schemas.openxmlformats.org/markup-compatibility/2006" xmlns:p14="http://schemas.microsoft.com/office/powerpoint/2010/main">
    <mc:Choice Requires="p14">
      <p:transition spd="slow" p14:dur="1600" advTm="136146">
        <p14:prism isInverted="1"/>
      </p:transition>
    </mc:Choice>
    <mc:Fallback xmlns="">
      <p:transition spd="slow" advTm="13614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30327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3" name="TextBox 2">
            <a:extLst>
              <a:ext uri="{FF2B5EF4-FFF2-40B4-BE49-F238E27FC236}">
                <a16:creationId xmlns:a16="http://schemas.microsoft.com/office/drawing/2014/main" id="{E9080746-5912-5A9F-A0CE-239DE8EDA1EF}"/>
              </a:ext>
            </a:extLst>
          </p:cNvPr>
          <p:cNvSpPr txBox="1"/>
          <p:nvPr/>
        </p:nvSpPr>
        <p:spPr>
          <a:xfrm>
            <a:off x="515595" y="1528840"/>
            <a:ext cx="11108424" cy="4562788"/>
          </a:xfrm>
          <a:prstGeom prst="rect">
            <a:avLst/>
          </a:prstGeom>
          <a:noFill/>
        </p:spPr>
        <p:txBody>
          <a:bodyPr wrap="square" rtlCol="0">
            <a:spAutoFit/>
          </a:bodyPr>
          <a:lstStyle/>
          <a:p>
            <a:pPr algn="ctr"/>
            <a:r>
              <a:rPr lang="ar-JO" sz="3600" kern="0" dirty="0">
                <a:solidFill>
                  <a:srgbClr val="00B0F0"/>
                </a:solidFill>
                <a:effectLst/>
                <a:ea typeface="Times New Roman" panose="02020603050405020304" pitchFamily="18" charset="0"/>
                <a:cs typeface="Arial" panose="020B0604020202020204" pitchFamily="34" charset="0"/>
              </a:rPr>
              <a:t>خاتمة</a:t>
            </a:r>
            <a:endParaRPr lang="ar-JO" sz="1800" kern="0" dirty="0">
              <a:solidFill>
                <a:srgbClr val="000000"/>
              </a:solidFill>
              <a:effectLst/>
              <a:ea typeface="Times New Roman" panose="02020603050405020304" pitchFamily="18" charset="0"/>
              <a:cs typeface="Arial" panose="020B0604020202020204" pitchFamily="34" charset="0"/>
            </a:endParaRPr>
          </a:p>
          <a:p>
            <a:pPr algn="just" rtl="1">
              <a:lnSpc>
                <a:spcPct val="150000"/>
              </a:lnSpc>
            </a:pPr>
            <a:r>
              <a:rPr lang="ar-JO" sz="3200" b="0" i="0" u="none" strike="noStrike" baseline="0" dirty="0">
                <a:latin typeface="Traditional Arabic" panose="02020603050405020304" pitchFamily="18" charset="-78"/>
                <a:cs typeface="Traditional Arabic" panose="02020603050405020304" pitchFamily="18" charset="-78"/>
              </a:rPr>
              <a:t>    </a:t>
            </a:r>
            <a:r>
              <a:rPr lang="ar-YE" sz="2800" dirty="0">
                <a:latin typeface="Calibri" panose="020F0502020204030204" pitchFamily="34" charset="0"/>
                <a:cs typeface="Simplified Arabic" panose="02020603050405020304" pitchFamily="18" charset="-78"/>
              </a:rPr>
              <a:t>وتؤكد الاتجاهات التربوية المعاصرة على ضرورة مواكبة السياسات التربوية والتعليمية لمتطلبات</a:t>
            </a:r>
            <a:r>
              <a:rPr lang="ar-JO" sz="2800" dirty="0">
                <a:latin typeface="Calibri" panose="020F0502020204030204" pitchFamily="34" charset="0"/>
                <a:cs typeface="Simplified Arabic" panose="02020603050405020304" pitchFamily="18" charset="-78"/>
              </a:rPr>
              <a:t> </a:t>
            </a:r>
            <a:r>
              <a:rPr lang="ar-YE" sz="2800" dirty="0">
                <a:latin typeface="Calibri" panose="020F0502020204030204" pitchFamily="34" charset="0"/>
                <a:cs typeface="Simplified Arabic" panose="02020603050405020304" pitchFamily="18" charset="-78"/>
              </a:rPr>
              <a:t>واحتياجات العصر، فضلاً عن متطلبات المستقبل المتوقع حدوثها، حتى يكون الطالب قاد</a:t>
            </a:r>
            <a:r>
              <a:rPr lang="ar-JO" sz="2800" dirty="0">
                <a:latin typeface="Calibri" panose="020F0502020204030204" pitchFamily="34" charset="0"/>
                <a:cs typeface="Simplified Arabic" panose="02020603050405020304" pitchFamily="18" charset="-78"/>
              </a:rPr>
              <a:t>رًا</a:t>
            </a:r>
            <a:r>
              <a:rPr lang="ar-YE" sz="2800" dirty="0">
                <a:latin typeface="Calibri" panose="020F0502020204030204" pitchFamily="34" charset="0"/>
                <a:cs typeface="Simplified Arabic" panose="02020603050405020304" pitchFamily="18" charset="-78"/>
              </a:rPr>
              <a:t> على التعامل</a:t>
            </a:r>
            <a:r>
              <a:rPr lang="ar-JO" sz="2800" dirty="0">
                <a:latin typeface="Calibri" panose="020F0502020204030204" pitchFamily="34" charset="0"/>
                <a:cs typeface="Simplified Arabic" panose="02020603050405020304" pitchFamily="18" charset="-78"/>
              </a:rPr>
              <a:t> </a:t>
            </a:r>
            <a:r>
              <a:rPr lang="ar-YE" sz="2800" dirty="0">
                <a:latin typeface="Calibri" panose="020F0502020204030204" pitchFamily="34" charset="0"/>
                <a:cs typeface="Simplified Arabic" panose="02020603050405020304" pitchFamily="18" charset="-78"/>
              </a:rPr>
              <a:t>مع القضايا المعاصرة خاصة </a:t>
            </a:r>
            <a:r>
              <a:rPr lang="ar-JO" sz="2800" dirty="0">
                <a:latin typeface="Calibri" panose="020F0502020204030204" pitchFamily="34" charset="0"/>
                <a:cs typeface="Simplified Arabic" panose="02020603050405020304" pitchFamily="18" charset="-78"/>
              </a:rPr>
              <a:t>القضايا السياسية والاجتماعية والاقتصادية والثقافية والتكنولوجية، لذلك لابد من تضافر جميع الجهود لصناعة وتطوير السياسات التعليمية، </a:t>
            </a:r>
            <a:r>
              <a:rPr lang="ar-YE" sz="2800" dirty="0">
                <a:latin typeface="Calibri" panose="020F0502020204030204" pitchFamily="34" charset="0"/>
                <a:cs typeface="Simplified Arabic" panose="02020603050405020304" pitchFamily="18" charset="-78"/>
              </a:rPr>
              <a:t>وكيفية اختيارها وجمعها وتحليلها وتفسيرها من ثم توظيفها</a:t>
            </a:r>
            <a:r>
              <a:rPr lang="ar-JO" sz="2800" dirty="0">
                <a:latin typeface="Calibri" panose="020F0502020204030204" pitchFamily="34" charset="0"/>
                <a:cs typeface="Simplified Arabic" panose="02020603050405020304" pitchFamily="18" charset="-78"/>
              </a:rPr>
              <a:t> </a:t>
            </a:r>
            <a:r>
              <a:rPr lang="ar-YE" sz="2800" dirty="0">
                <a:latin typeface="Calibri" panose="020F0502020204030204" pitchFamily="34" charset="0"/>
                <a:cs typeface="Simplified Arabic" panose="02020603050405020304" pitchFamily="18" charset="-78"/>
              </a:rPr>
              <a:t>التوظيف السليم في العملية التعليمية</a:t>
            </a:r>
            <a:r>
              <a:rPr lang="ar-JO" sz="2800" dirty="0">
                <a:latin typeface="Calibri" panose="020F0502020204030204" pitchFamily="34" charset="0"/>
                <a:cs typeface="Simplified Arabic" panose="02020603050405020304" pitchFamily="18" charset="-78"/>
              </a:rPr>
              <a:t> وما يتبع ذلك من متابعة وتقييم لهذه السياسات للتأكد من فاعليتها وأثرها في التنمية</a:t>
            </a:r>
            <a:r>
              <a:rPr lang="ar-YE" sz="2400" b="0" i="0" u="none" strike="noStrike" baseline="0" dirty="0"/>
              <a:t>.</a:t>
            </a:r>
          </a:p>
        </p:txBody>
      </p:sp>
    </p:spTree>
    <p:custDataLst>
      <p:tags r:id="rId1"/>
    </p:custDataLst>
    <p:extLst>
      <p:ext uri="{BB962C8B-B14F-4D97-AF65-F5344CB8AC3E}">
        <p14:creationId xmlns:p14="http://schemas.microsoft.com/office/powerpoint/2010/main" val="1104281993"/>
      </p:ext>
    </p:extLst>
  </p:cSld>
  <p:clrMapOvr>
    <a:masterClrMapping/>
  </p:clrMapOvr>
  <mc:AlternateContent xmlns:mc="http://schemas.openxmlformats.org/markup-compatibility/2006" xmlns:p14="http://schemas.microsoft.com/office/powerpoint/2010/main">
    <mc:Choice Requires="p14">
      <p:transition spd="slow" p14:dur="1600" advTm="66523">
        <p14:prism isInverted="1"/>
      </p:transition>
    </mc:Choice>
    <mc:Fallback xmlns="">
      <p:transition spd="slow" advTm="6652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3572168" y="992752"/>
            <a:ext cx="4815742" cy="769441"/>
          </a:xfrm>
          <a:prstGeom prst="rect">
            <a:avLst/>
          </a:prstGeom>
          <a:noFill/>
        </p:spPr>
        <p:txBody>
          <a:bodyPr wrap="none" rtlCol="0">
            <a:spAutoFit/>
          </a:bodyPr>
          <a:lstStyle/>
          <a:p>
            <a:r>
              <a:rPr lang="ar-JO" sz="4400" b="1" dirty="0">
                <a:solidFill>
                  <a:srgbClr val="00B0F0"/>
                </a:solidFill>
                <a:latin typeface="Times New Roman" panose="02020603050405020304" pitchFamily="18" charset="0"/>
                <a:cs typeface="Times New Roman" panose="02020603050405020304" pitchFamily="18" charset="0"/>
              </a:rPr>
              <a:t>نتاجات المحاضرة السابعة</a:t>
            </a:r>
            <a:endParaRPr lang="ar-JO" altLang="en-US" sz="4400" b="1" dirty="0">
              <a:solidFill>
                <a:srgbClr val="00B0F0"/>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5" name="Graphic 14">
            <a:extLst>
              <a:ext uri="{FF2B5EF4-FFF2-40B4-BE49-F238E27FC236}">
                <a16:creationId xmlns:a16="http://schemas.microsoft.com/office/drawing/2014/main" id="{A91D58E4-9D96-8745-BD22-FAED22839841}"/>
              </a:ext>
            </a:extLst>
          </p:cNvPr>
          <p:cNvPicPr>
            <a:picLocks noChangeAspect="1"/>
          </p:cNvPicPr>
          <p:nvPr/>
        </p:nvPicPr>
        <p:blipFill>
          <a:blip r:embed="rId4" cstate="print">
            <a:extLst>
              <a:ext uri="{96DAC541-7B7A-43D3-8B79-37D633B846F1}">
                <asvg:svgBlip xmlns:asvg="http://schemas.microsoft.com/office/drawing/2016/SVG/main" r:embed="rId5"/>
              </a:ext>
            </a:extLst>
          </a:blip>
          <a:stretch>
            <a:fillRect/>
          </a:stretch>
        </p:blipFill>
        <p:spPr>
          <a:xfrm>
            <a:off x="267584" y="609417"/>
            <a:ext cx="2167470" cy="591661"/>
          </a:xfrm>
          <a:prstGeom prst="rect">
            <a:avLst/>
          </a:prstGeom>
        </p:spPr>
      </p:pic>
      <p:sp>
        <p:nvSpPr>
          <p:cNvPr id="4" name="Rectangle: Rounded Corners 3">
            <a:extLst>
              <a:ext uri="{FF2B5EF4-FFF2-40B4-BE49-F238E27FC236}">
                <a16:creationId xmlns:a16="http://schemas.microsoft.com/office/drawing/2014/main" id="{54FBFA77-14E0-4749-F1A2-DD411BDD4110}"/>
              </a:ext>
            </a:extLst>
          </p:cNvPr>
          <p:cNvSpPr/>
          <p:nvPr/>
        </p:nvSpPr>
        <p:spPr>
          <a:xfrm>
            <a:off x="267584" y="520526"/>
            <a:ext cx="2167470" cy="76944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latin typeface="Times New Roman" panose="02020603050405020304" pitchFamily="18" charset="0"/>
                <a:cs typeface="Times New Roman" panose="02020603050405020304" pitchFamily="18" charset="0"/>
              </a:rPr>
              <a:t>المحاضرة السابعة</a:t>
            </a:r>
          </a:p>
          <a:p>
            <a:pPr algn="ctr"/>
            <a:r>
              <a:rPr lang="en-US" sz="2000" b="1" dirty="0">
                <a:solidFill>
                  <a:srgbClr val="00B0F0"/>
                </a:solidFill>
                <a:latin typeface="Times New Roman" panose="02020603050405020304" pitchFamily="18" charset="0"/>
                <a:cs typeface="Times New Roman" panose="02020603050405020304" pitchFamily="18" charset="0"/>
              </a:rPr>
              <a:t>RSC 721</a:t>
            </a:r>
          </a:p>
        </p:txBody>
      </p:sp>
      <p:graphicFrame>
        <p:nvGraphicFramePr>
          <p:cNvPr id="5" name="Diagram 4">
            <a:extLst>
              <a:ext uri="{FF2B5EF4-FFF2-40B4-BE49-F238E27FC236}">
                <a16:creationId xmlns:a16="http://schemas.microsoft.com/office/drawing/2014/main" id="{7E61A203-3604-D60F-906E-C978E78B53CC}"/>
              </a:ext>
            </a:extLst>
          </p:cNvPr>
          <p:cNvGraphicFramePr/>
          <p:nvPr>
            <p:extLst>
              <p:ext uri="{D42A27DB-BD31-4B8C-83A1-F6EECF244321}">
                <p14:modId xmlns:p14="http://schemas.microsoft.com/office/powerpoint/2010/main" val="4116333335"/>
              </p:ext>
            </p:extLst>
          </p:nvPr>
        </p:nvGraphicFramePr>
        <p:xfrm>
          <a:off x="1319134" y="1854038"/>
          <a:ext cx="9488774" cy="371124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744400770"/>
      </p:ext>
    </p:extLst>
  </p:cSld>
  <p:clrMapOvr>
    <a:masterClrMapping/>
  </p:clrMapOvr>
  <mc:AlternateContent xmlns:mc="http://schemas.openxmlformats.org/markup-compatibility/2006" xmlns:p14="http://schemas.microsoft.com/office/powerpoint/2010/main">
    <mc:Choice Requires="p14">
      <p:transition spd="slow" p14:dur="1600" advTm="79579">
        <p14:prism isInverted="1"/>
      </p:transition>
    </mc:Choice>
    <mc:Fallback xmlns="">
      <p:transition spd="slow" advTm="79579">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المراجع</a:t>
            </a:r>
            <a:endParaRPr lang="en-US" sz="3200" b="1" dirty="0">
              <a:solidFill>
                <a:schemeClr val="bg1"/>
              </a:solidFill>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C9CF143-F92C-63B3-D63E-FC85245276B6}"/>
              </a:ext>
            </a:extLst>
          </p:cNvPr>
          <p:cNvSpPr txBox="1"/>
          <p:nvPr/>
        </p:nvSpPr>
        <p:spPr>
          <a:xfrm>
            <a:off x="929390" y="1880142"/>
            <a:ext cx="10523095" cy="4394408"/>
          </a:xfrm>
          <a:prstGeom prst="rect">
            <a:avLst/>
          </a:prstGeom>
          <a:noFill/>
        </p:spPr>
        <p:txBody>
          <a:bodyPr wrap="square" rtlCol="0">
            <a:spAutoFit/>
          </a:bodyPr>
          <a:lstStyle/>
          <a:p>
            <a:pPr marL="233680" marR="0" indent="-270510" algn="just" rtl="1">
              <a:lnSpc>
                <a:spcPct val="150000"/>
              </a:lnSpc>
              <a:spcBef>
                <a:spcPts val="0"/>
              </a:spcBef>
              <a:spcAft>
                <a:spcPts val="800"/>
              </a:spcAft>
            </a:pPr>
            <a:r>
              <a:rPr lang="ar-SA" sz="2000" dirty="0">
                <a:effectLst/>
                <a:latin typeface="Calibri" panose="020F0502020204030204" pitchFamily="34" charset="0"/>
                <a:ea typeface="Calibri" panose="020F0502020204030204" pitchFamily="34" charset="0"/>
                <a:cs typeface="Simplified Arabic" panose="02020603050405020304" pitchFamily="18" charset="-78"/>
              </a:rPr>
              <a:t>الغفير، فتون. (2015). </a:t>
            </a:r>
            <a:r>
              <a:rPr lang="ar-SA" sz="2000" b="1" dirty="0">
                <a:effectLst/>
                <a:latin typeface="Calibri" panose="020F0502020204030204" pitchFamily="34" charset="0"/>
                <a:ea typeface="Calibri" panose="020F0502020204030204" pitchFamily="34" charset="0"/>
                <a:cs typeface="Simplified Arabic" panose="02020603050405020304" pitchFamily="18" charset="-78"/>
              </a:rPr>
              <a:t>أنموذج مقترح للمدرسة المجتمعية وسياساتها التربوية في مرحلة التعليم الأساسي في سورية في ضوء خبرات بعض الدول المتقدمة</a:t>
            </a:r>
            <a:r>
              <a:rPr lang="ar-SA" sz="2000" dirty="0">
                <a:effectLst/>
                <a:latin typeface="Calibri" panose="020F0502020204030204" pitchFamily="34" charset="0"/>
                <a:ea typeface="Calibri" panose="020F0502020204030204" pitchFamily="34" charset="0"/>
                <a:cs typeface="Simplified Arabic" panose="02020603050405020304" pitchFamily="18" charset="-78"/>
              </a:rPr>
              <a:t>. أطروحة دكتوراة غير منشورة. جامعة دمشق، دمشق.</a:t>
            </a:r>
            <a:endParaRPr lang="ar-JO" sz="2000" dirty="0">
              <a:effectLst/>
              <a:latin typeface="Calibri" panose="020F0502020204030204" pitchFamily="34" charset="0"/>
              <a:ea typeface="Calibri" panose="020F0502020204030204" pitchFamily="34" charset="0"/>
              <a:cs typeface="Simplified Arabic" panose="02020603050405020304" pitchFamily="18" charset="-78"/>
            </a:endParaRPr>
          </a:p>
          <a:p>
            <a:pPr marL="233680" marR="0" indent="-270510" algn="just" rtl="1">
              <a:lnSpc>
                <a:spcPct val="150000"/>
              </a:lnSpc>
              <a:spcBef>
                <a:spcPts val="0"/>
              </a:spcBef>
              <a:spcAft>
                <a:spcPts val="800"/>
              </a:spcAft>
            </a:pPr>
            <a:r>
              <a:rPr lang="ar-YE" sz="2000" i="0" u="none" strike="noStrike" baseline="0" dirty="0">
                <a:latin typeface="Simplified Arabic,Bold"/>
              </a:rPr>
              <a:t>المهدي</a:t>
            </a:r>
            <a:r>
              <a:rPr lang="ar-JO" sz="2000" i="0" u="none" strike="noStrike" baseline="0" dirty="0">
                <a:latin typeface="Simplified Arabic,Bold"/>
              </a:rPr>
              <a:t>، ياسر، و الفهدي، راشد،</a:t>
            </a:r>
            <a:r>
              <a:rPr lang="ar-YE" sz="2000" i="0" u="none" strike="noStrike" baseline="0" dirty="0">
                <a:latin typeface="Simplified Arabic,Bold"/>
              </a:rPr>
              <a:t> </a:t>
            </a:r>
            <a:r>
              <a:rPr lang="ar-JO" sz="2000" i="0" u="none" strike="noStrike" baseline="0" dirty="0">
                <a:latin typeface="Simplified Arabic,Bold"/>
              </a:rPr>
              <a:t>ولاشين، </a:t>
            </a:r>
            <a:r>
              <a:rPr lang="ar-YE" sz="2000" i="0" u="none" strike="noStrike" baseline="0" dirty="0">
                <a:latin typeface="Simplified Arabic,Bold"/>
              </a:rPr>
              <a:t>محمد</a:t>
            </a:r>
            <a:r>
              <a:rPr lang="ar-JO" sz="2000" i="0" u="none" strike="noStrike" baseline="0" dirty="0">
                <a:latin typeface="Simplified Arabic,Bold"/>
              </a:rPr>
              <a:t>،و </a:t>
            </a:r>
            <a:r>
              <a:rPr lang="ar-YE" sz="2000" i="0" u="none" strike="noStrike" baseline="0" dirty="0">
                <a:latin typeface="Simplified Arabic,Bold"/>
              </a:rPr>
              <a:t>الشنفري</a:t>
            </a:r>
            <a:r>
              <a:rPr lang="ar-JO" sz="2000" i="0" u="none" strike="noStrike" baseline="0" dirty="0">
                <a:latin typeface="Simplified Arabic,Bold"/>
              </a:rPr>
              <a:t> عبدالله (2014). </a:t>
            </a:r>
            <a:r>
              <a:rPr lang="ar-SA" sz="2000" b="1" dirty="0">
                <a:effectLst/>
                <a:latin typeface="PT Bold Heading"/>
                <a:ea typeface="Calibri" panose="020F0502020204030204" pitchFamily="34" charset="0"/>
                <a:cs typeface="PT Bold Heading"/>
              </a:rPr>
              <a:t>آليات مقترحة لتفعيل دور البحث التربوي في صنع السياسة التعليمية بسلطنة عمان من وجهة نظر الباحثين والممارسين</a:t>
            </a:r>
            <a:r>
              <a:rPr lang="ar-JO" sz="2000" b="1" dirty="0">
                <a:effectLst/>
                <a:latin typeface="PT Bold Heading"/>
                <a:ea typeface="Calibri" panose="020F0502020204030204" pitchFamily="34" charset="0"/>
                <a:cs typeface="PT Bold Heading"/>
              </a:rPr>
              <a:t>،</a:t>
            </a:r>
            <a:r>
              <a:rPr lang="ar-JO" sz="2000" b="1" dirty="0">
                <a:latin typeface="PT Bold Heading"/>
                <a:ea typeface="Calibri" panose="020F0502020204030204" pitchFamily="34" charset="0"/>
                <a:cs typeface="PT Bold Heading"/>
              </a:rPr>
              <a:t> </a:t>
            </a:r>
            <a:r>
              <a:rPr lang="ar-JO" sz="2000" dirty="0">
                <a:latin typeface="PT Bold Heading"/>
                <a:ea typeface="Calibri" panose="020F0502020204030204" pitchFamily="34" charset="0"/>
                <a:cs typeface="Arial" panose="020B0604020202020204" pitchFamily="34" charset="0"/>
              </a:rPr>
              <a:t>المجلة الدولية التربوية المتخصصة، 3 ( 11).</a:t>
            </a:r>
          </a:p>
          <a:p>
            <a:pPr algn="r" rtl="1">
              <a:lnSpc>
                <a:spcPct val="150000"/>
              </a:lnSpc>
            </a:pPr>
            <a:r>
              <a:rPr lang="ar-JO" sz="2000" dirty="0">
                <a:effectLst/>
                <a:latin typeface="PT Bold Heading"/>
                <a:ea typeface="Calibri" panose="020F0502020204030204" pitchFamily="34" charset="0"/>
                <a:cs typeface="Arial" panose="020B0604020202020204" pitchFamily="34" charset="0"/>
              </a:rPr>
              <a:t>الإمام، سالمة (2017). </a:t>
            </a:r>
            <a:r>
              <a:rPr lang="ar-YE" sz="2000" b="1" dirty="0">
                <a:latin typeface="PT Bold Heading"/>
              </a:rPr>
              <a:t>صنع السياسة التعليمية الجامعية</a:t>
            </a:r>
            <a:r>
              <a:rPr lang="ar-JO" sz="2000" b="1" dirty="0">
                <a:latin typeface="PT Bold Heading"/>
              </a:rPr>
              <a:t> </a:t>
            </a:r>
            <a:r>
              <a:rPr lang="ar-YE" sz="2000" b="1" dirty="0">
                <a:latin typeface="PT Bold Heading"/>
              </a:rPr>
              <a:t>- دراسة مقارنة بين الجزائر ومص</a:t>
            </a:r>
            <a:r>
              <a:rPr lang="ar-JO" sz="2000" b="1" dirty="0">
                <a:latin typeface="PT Bold Heading"/>
              </a:rPr>
              <a:t>ر 1990-2010. </a:t>
            </a:r>
            <a:r>
              <a:rPr lang="ar-JO" sz="2000" dirty="0">
                <a:latin typeface="PT Bold Heading"/>
              </a:rPr>
              <a:t>أطروحة دكتوراة. جامعة الجزائر.</a:t>
            </a:r>
          </a:p>
          <a:p>
            <a:pPr algn="r" rtl="1">
              <a:lnSpc>
                <a:spcPct val="150000"/>
              </a:lnSpc>
            </a:pPr>
            <a:r>
              <a:rPr lang="ar-SA" sz="2000" dirty="0">
                <a:effectLst/>
                <a:ea typeface="Calibri" panose="020F0502020204030204" pitchFamily="34" charset="0"/>
                <a:cs typeface="Simplified Arabic" panose="02020603050405020304" pitchFamily="18" charset="-78"/>
              </a:rPr>
              <a:t>عياصرة، معن محمود. (2011). </a:t>
            </a:r>
            <a:r>
              <a:rPr lang="ar-SA" sz="2000" b="1" dirty="0">
                <a:effectLst/>
                <a:ea typeface="Calibri" panose="020F0502020204030204" pitchFamily="34" charset="0"/>
                <a:cs typeface="Simplified Arabic" panose="02020603050405020304" pitchFamily="18" charset="-78"/>
              </a:rPr>
              <a:t>نظم وسياسات التعليم نماذج عربية وأجنبية</a:t>
            </a:r>
            <a:r>
              <a:rPr lang="ar-SA" sz="2000" dirty="0">
                <a:effectLst/>
                <a:ea typeface="Calibri" panose="020F0502020204030204" pitchFamily="34" charset="0"/>
                <a:cs typeface="Simplified Arabic" panose="02020603050405020304" pitchFamily="18" charset="-78"/>
              </a:rPr>
              <a:t>. عمّان: دار وائل للنشر</a:t>
            </a:r>
            <a:endParaRPr lang="en-US" sz="2000" dirty="0">
              <a:latin typeface="PT Bold Heading"/>
            </a:endParaRPr>
          </a:p>
          <a:p>
            <a:pPr marL="342900" indent="-342900" algn="just" rtl="1">
              <a:lnSpc>
                <a:spcPts val="2250"/>
              </a:lnSpc>
              <a:tabLst>
                <a:tab pos="457200" algn="l"/>
              </a:tabLst>
            </a:pPr>
            <a:r>
              <a:rPr lang="ar-SA" dirty="0">
                <a:latin typeface="Times New Roman" panose="02020603050405020304" pitchFamily="18" charset="0"/>
              </a:rPr>
              <a:t>السهلي، محمد بن علي بن محمد. </a:t>
            </a:r>
            <a:r>
              <a:rPr lang="ar-SA" b="1" dirty="0">
                <a:latin typeface="Times New Roman" panose="02020603050405020304" pitchFamily="18" charset="0"/>
              </a:rPr>
              <a:t>(2019). تطوير السياسات التربوية في الجامعات السعودية في ضوء متطلبات القدرة التنافسية "استراتيجية مقترحة</a:t>
            </a:r>
            <a:r>
              <a:rPr lang="en-US" b="1" dirty="0">
                <a:latin typeface="Times New Roman" panose="02020603050405020304" pitchFamily="18" charset="0"/>
              </a:rPr>
              <a:t>"</a:t>
            </a:r>
            <a:r>
              <a:rPr lang="ar-SA" b="1" dirty="0">
                <a:latin typeface="Times New Roman" panose="02020603050405020304" pitchFamily="18" charset="0"/>
              </a:rPr>
              <a:t>(رسالة دكتوراه غير منشورة). </a:t>
            </a:r>
            <a:r>
              <a:rPr lang="ar-SA" dirty="0">
                <a:latin typeface="Times New Roman" panose="02020603050405020304" pitchFamily="18" charset="0"/>
              </a:rPr>
              <a:t>جامعة الملك سعود</a:t>
            </a:r>
            <a:r>
              <a:rPr lang="ar-SA" sz="1800" dirty="0">
                <a:solidFill>
                  <a:srgbClr val="000000"/>
                </a:solidFill>
                <a:effectLst/>
                <a:latin typeface="Times New Roman" panose="02020603050405020304" pitchFamily="18" charset="0"/>
                <a:ea typeface="Times New Roman" panose="02020603050405020304" pitchFamily="18" charset="0"/>
                <a:cs typeface="Dubai" panose="020B0503030403030204" pitchFamily="34" charset="-78"/>
              </a:rPr>
              <a:t>.</a:t>
            </a:r>
            <a:endParaRPr lang="ar-JO" sz="1800" dirty="0">
              <a:solidFill>
                <a:srgbClr val="000000"/>
              </a:solidFill>
              <a:effectLst/>
              <a:latin typeface="Times New Roman" panose="02020603050405020304" pitchFamily="18" charset="0"/>
              <a:ea typeface="Times New Roman" panose="02020603050405020304" pitchFamily="18" charset="0"/>
              <a:cs typeface="Dubai" panose="020B0503030403030204" pitchFamily="34" charset="-78"/>
            </a:endParaRPr>
          </a:p>
          <a:p>
            <a:pPr marL="342900" marR="0" lvl="0" indent="-342900" algn="just" rtl="1">
              <a:lnSpc>
                <a:spcPts val="2250"/>
              </a:lnSpc>
              <a:spcBef>
                <a:spcPts val="0"/>
              </a:spcBef>
              <a:spcAft>
                <a:spcPts val="0"/>
              </a:spcAft>
              <a:tabLst>
                <a:tab pos="457200" algn="l"/>
              </a:tabLst>
            </a:pPr>
            <a:endParaRPr lang="en-US"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61152654"/>
      </p:ext>
    </p:extLst>
  </p:cSld>
  <p:clrMapOvr>
    <a:masterClrMapping/>
  </p:clrMapOvr>
  <mc:AlternateContent xmlns:mc="http://schemas.openxmlformats.org/markup-compatibility/2006" xmlns:p14="http://schemas.microsoft.com/office/powerpoint/2010/main">
    <mc:Choice Requires="p14">
      <p:transition spd="slow" p14:dur="1600" advTm="71654">
        <p14:prism isInverted="1"/>
      </p:transition>
    </mc:Choice>
    <mc:Fallback xmlns="">
      <p:transition spd="slow" advTm="7165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430296" y="1273183"/>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lnSpc>
                <a:spcPct val="115000"/>
              </a:lnSpc>
            </a:pPr>
            <a:r>
              <a:rPr lang="ar-SA" sz="2000" dirty="0">
                <a:solidFill>
                  <a:srgbClr val="000000"/>
                </a:solidFill>
                <a:effectLst/>
                <a:ea typeface="Times New Roman" panose="02020603050405020304" pitchFamily="18" charset="0"/>
                <a:cs typeface="Simplified Arabic" panose="02020603050405020304" pitchFamily="18" charset="-78"/>
              </a:rPr>
              <a:t>الحسين, أحمد (2002). </a:t>
            </a:r>
            <a:r>
              <a:rPr lang="ar-SA" sz="2000" b="1" dirty="0">
                <a:solidFill>
                  <a:srgbClr val="000000"/>
                </a:solidFill>
                <a:effectLst/>
                <a:ea typeface="Times New Roman" panose="02020603050405020304" pitchFamily="18" charset="0"/>
                <a:cs typeface="Simplified Arabic" panose="02020603050405020304" pitchFamily="18" charset="-78"/>
              </a:rPr>
              <a:t>مدخل إلى تحليل السياسات العامة</a:t>
            </a:r>
            <a:r>
              <a:rPr lang="ar-SA" sz="2000" dirty="0">
                <a:solidFill>
                  <a:srgbClr val="000000"/>
                </a:solidFill>
                <a:effectLst/>
                <a:ea typeface="Times New Roman" panose="02020603050405020304" pitchFamily="18" charset="0"/>
                <a:cs typeface="Simplified Arabic" panose="02020603050405020304" pitchFamily="18" charset="-78"/>
              </a:rPr>
              <a:t>، المركز العلمي للدراسات السياسية.</a:t>
            </a:r>
            <a:endParaRPr lang="en-US" sz="2000" dirty="0"/>
          </a:p>
          <a:p>
            <a:pPr marL="0" marR="0" algn="r">
              <a:lnSpc>
                <a:spcPct val="115000"/>
              </a:lnSpc>
              <a:spcBef>
                <a:spcPts val="0"/>
              </a:spcBef>
              <a:spcAft>
                <a:spcPts val="0"/>
              </a:spcAft>
            </a:pP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r>
              <a:rPr lang="en-GB" sz="1800" dirty="0" err="1">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Tagler</a:t>
            </a:r>
            <a:r>
              <a:rPr lang="en-GB" sz="1800" dirty="0">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 Sandra (1997) Educational Policy and Politics of Change, New fetter lane, England</a:t>
            </a:r>
            <a:r>
              <a:rPr lang="en-GB"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rPr>
              <a:t>.</a:t>
            </a: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5022941" y="244673"/>
            <a:ext cx="3198987" cy="584775"/>
          </a:xfrm>
          <a:prstGeom prst="rect">
            <a:avLst/>
          </a:prstGeom>
          <a:noFill/>
        </p:spPr>
        <p:txBody>
          <a:bodyPr wrap="square" rtlCol="0">
            <a:spAutoFit/>
          </a:bodyPr>
          <a:lstStyle/>
          <a:p>
            <a:pPr algn="ctr"/>
            <a:r>
              <a:rPr lang="ar-JO" sz="3200" b="1" dirty="0">
                <a:solidFill>
                  <a:schemeClr val="bg1"/>
                </a:solidFill>
              </a:rPr>
              <a:t>مراجع المادة المعتمدة </a:t>
            </a:r>
            <a:endParaRPr lang="en-US" sz="3200" b="1" dirty="0">
              <a:solidFill>
                <a:schemeClr val="bg1"/>
              </a:solidFill>
            </a:endParaRPr>
          </a:p>
        </p:txBody>
      </p:sp>
      <p:sp>
        <p:nvSpPr>
          <p:cNvPr id="15" name="Rectangle: Top Corners Rounded 14">
            <a:extLst>
              <a:ext uri="{FF2B5EF4-FFF2-40B4-BE49-F238E27FC236}">
                <a16:creationId xmlns:a16="http://schemas.microsoft.com/office/drawing/2014/main" id="{3DC374E1-6AE2-24D8-536E-D71A408C19A5}"/>
              </a:ext>
            </a:extLst>
          </p:cNvPr>
          <p:cNvSpPr/>
          <p:nvPr/>
        </p:nvSpPr>
        <p:spPr>
          <a:xfrm>
            <a:off x="629826" y="1184269"/>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a:lnSpc>
                <a:spcPct val="115000"/>
              </a:lnSpc>
              <a:spcBef>
                <a:spcPts val="0"/>
              </a:spcBef>
              <a:spcAft>
                <a:spcPts val="0"/>
              </a:spcAft>
            </a:pPr>
            <a:endParaRPr lang="en-US" dirty="0"/>
          </a:p>
        </p:txBody>
      </p:sp>
      <p:pic>
        <p:nvPicPr>
          <p:cNvPr id="19" name="Picture 18">
            <a:extLst>
              <a:ext uri="{FF2B5EF4-FFF2-40B4-BE49-F238E27FC236}">
                <a16:creationId xmlns:a16="http://schemas.microsoft.com/office/drawing/2014/main" id="{6EBBB157-BA76-70AA-776A-1DD14266A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8866" y="1290445"/>
            <a:ext cx="4200450" cy="4847431"/>
          </a:xfrm>
          <a:prstGeom prst="rect">
            <a:avLst/>
          </a:prstGeom>
        </p:spPr>
      </p:pic>
    </p:spTree>
    <p:extLst>
      <p:ext uri="{BB962C8B-B14F-4D97-AF65-F5344CB8AC3E}">
        <p14:creationId xmlns:p14="http://schemas.microsoft.com/office/powerpoint/2010/main" val="644688886"/>
      </p:ext>
    </p:extLst>
  </p:cSld>
  <p:clrMapOvr>
    <a:masterClrMapping/>
  </p:clrMapOvr>
  <mc:AlternateContent xmlns:mc="http://schemas.openxmlformats.org/markup-compatibility/2006" xmlns:p14="http://schemas.microsoft.com/office/powerpoint/2010/main">
    <mc:Choice Requires="p14">
      <p:transition spd="slow" p14:dur="1600" advTm="22429">
        <p14:prism isInverted="1"/>
      </p:transition>
    </mc:Choice>
    <mc:Fallback xmlns="">
      <p:transition spd="slow" advTm="2242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21B20AF-04F0-22A2-15B6-B1C1AE520C9F}"/>
              </a:ext>
            </a:extLst>
          </p:cNvPr>
          <p:cNvSpPr/>
          <p:nvPr/>
        </p:nvSpPr>
        <p:spPr>
          <a:xfrm>
            <a:off x="549691" y="1526521"/>
            <a:ext cx="11116283" cy="4318052"/>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15" name="Picture 14">
            <a:extLst>
              <a:ext uri="{FF2B5EF4-FFF2-40B4-BE49-F238E27FC236}">
                <a16:creationId xmlns:a16="http://schemas.microsoft.com/office/drawing/2014/main" id="{E54443D3-5D2F-FA0A-5F54-4D82A22A0E2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272410" y="1692322"/>
            <a:ext cx="3318387" cy="2238234"/>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1600" advTm="44048">
        <p14:prism isInverted="1"/>
      </p:transition>
    </mc:Choice>
    <mc:Fallback xmlns="">
      <p:transition spd="slow" advTm="44048">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6218</TotalTime>
  <Words>4457</Words>
  <Application>Microsoft Office PowerPoint</Application>
  <PresentationFormat>Widescreen</PresentationFormat>
  <Paragraphs>345</Paragraphs>
  <Slides>39</Slides>
  <Notes>7</Notes>
  <HiddenSlides>0</HiddenSlides>
  <MMClips>0</MMClips>
  <ScaleCrop>false</ScaleCrop>
  <HeadingPairs>
    <vt:vector size="6" baseType="variant">
      <vt:variant>
        <vt:lpstr>Fonts Used</vt:lpstr>
      </vt:variant>
      <vt:variant>
        <vt:i4>17</vt:i4>
      </vt:variant>
      <vt:variant>
        <vt:lpstr>Theme</vt:lpstr>
      </vt:variant>
      <vt:variant>
        <vt:i4>1</vt:i4>
      </vt:variant>
      <vt:variant>
        <vt:lpstr>Slide Titles</vt:lpstr>
      </vt:variant>
      <vt:variant>
        <vt:i4>39</vt:i4>
      </vt:variant>
    </vt:vector>
  </HeadingPairs>
  <TitlesOfParts>
    <vt:vector size="57" baseType="lpstr">
      <vt:lpstr>Aldhabi</vt:lpstr>
      <vt:lpstr>Arabic Typesetting</vt:lpstr>
      <vt:lpstr>Arial</vt:lpstr>
      <vt:lpstr>Arial-BoldMT</vt:lpstr>
      <vt:lpstr>Calibri</vt:lpstr>
      <vt:lpstr>Calibri Light</vt:lpstr>
      <vt:lpstr>DroidArabicKufi-Regular</vt:lpstr>
      <vt:lpstr>Dubai</vt:lpstr>
      <vt:lpstr>PT Bold Heading</vt:lpstr>
      <vt:lpstr>Rockwell Condensed</vt:lpstr>
      <vt:lpstr>Simplified Arabic</vt:lpstr>
      <vt:lpstr>Simplified Arabic,Bold</vt:lpstr>
      <vt:lpstr>Times New Roman</vt:lpstr>
      <vt:lpstr>Traditional Arabic</vt:lpstr>
      <vt:lpstr>TraditionalArabic</vt:lpstr>
      <vt:lpstr>TraditionalArabic,Bold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emann almasri</cp:lastModifiedBy>
  <cp:revision>854</cp:revision>
  <dcterms:created xsi:type="dcterms:W3CDTF">2023-04-29T09:08:23Z</dcterms:created>
  <dcterms:modified xsi:type="dcterms:W3CDTF">2023-11-15T13:51:49Z</dcterms:modified>
</cp:coreProperties>
</file>