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6" r:id="rId7"/>
    <p:sldId id="256" r:id="rId8"/>
    <p:sldId id="481" r:id="rId9"/>
    <p:sldId id="482" r:id="rId10"/>
    <p:sldId id="483" r:id="rId11"/>
    <p:sldId id="484" r:id="rId12"/>
    <p:sldId id="485" r:id="rId13"/>
    <p:sldId id="486" r:id="rId14"/>
    <p:sldId id="487" r:id="rId15"/>
    <p:sldId id="488" r:id="rId16"/>
    <p:sldId id="489" r:id="rId17"/>
    <p:sldId id="490" r:id="rId18"/>
    <p:sldId id="491" r:id="rId19"/>
    <p:sldId id="492" r:id="rId20"/>
    <p:sldId id="493" r:id="rId21"/>
    <p:sldId id="494" r:id="rId22"/>
    <p:sldId id="495" r:id="rId23"/>
    <p:sldId id="506" r:id="rId24"/>
    <p:sldId id="496" r:id="rId25"/>
    <p:sldId id="497" r:id="rId26"/>
    <p:sldId id="498" r:id="rId27"/>
    <p:sldId id="499" r:id="rId28"/>
    <p:sldId id="500" r:id="rId29"/>
    <p:sldId id="501" r:id="rId30"/>
    <p:sldId id="502" r:id="rId31"/>
    <p:sldId id="503" r:id="rId32"/>
    <p:sldId id="504" r:id="rId33"/>
    <p:sldId id="505" r:id="rId34"/>
    <p:sldId id="507" r:id="rId35"/>
    <p:sldId id="519" r:id="rId36"/>
    <p:sldId id="520" r:id="rId37"/>
    <p:sldId id="521" r:id="rId38"/>
    <p:sldId id="523" r:id="rId39"/>
    <p:sldId id="524" r:id="rId40"/>
    <p:sldId id="522" r:id="rId41"/>
    <p:sldId id="525" r:id="rId42"/>
    <p:sldId id="51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81"/>
            <p14:sldId id="482"/>
            <p14:sldId id="483"/>
            <p14:sldId id="484"/>
            <p14:sldId id="485"/>
            <p14:sldId id="486"/>
            <p14:sldId id="487"/>
            <p14:sldId id="488"/>
            <p14:sldId id="489"/>
            <p14:sldId id="490"/>
            <p14:sldId id="491"/>
            <p14:sldId id="492"/>
            <p14:sldId id="493"/>
            <p14:sldId id="494"/>
            <p14:sldId id="495"/>
            <p14:sldId id="506"/>
            <p14:sldId id="496"/>
            <p14:sldId id="497"/>
            <p14:sldId id="498"/>
            <p14:sldId id="499"/>
            <p14:sldId id="500"/>
            <p14:sldId id="501"/>
            <p14:sldId id="502"/>
            <p14:sldId id="503"/>
            <p14:sldId id="504"/>
            <p14:sldId id="505"/>
            <p14:sldId id="507"/>
            <p14:sldId id="519"/>
            <p14:sldId id="520"/>
            <p14:sldId id="521"/>
            <p14:sldId id="523"/>
            <p14:sldId id="524"/>
            <p14:sldId id="522"/>
            <p14:sldId id="525"/>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1" d="100"/>
          <a:sy n="81" d="100"/>
        </p:scale>
        <p:origin x="35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06</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317990" cy="400110"/>
          </a:xfrm>
          <a:prstGeom prst="rect">
            <a:avLst/>
          </a:prstGeom>
          <a:noFill/>
        </p:spPr>
        <p:txBody>
          <a:bodyPr wrap="none" rtlCol="0">
            <a:spAutoFit/>
          </a:bodyPr>
          <a:lstStyle/>
          <a:p>
            <a:r>
              <a:rPr lang="en-US" sz="2000" dirty="0">
                <a:latin typeface="Alexandria" charset="0"/>
                <a:cs typeface="Alexandria" charset="0"/>
              </a:rPr>
              <a:t>PMG </a:t>
            </a:r>
            <a:r>
              <a:rPr lang="en-US" sz="2000" dirty="0" smtClean="0">
                <a:latin typeface="Alexandria" charset="0"/>
                <a:cs typeface="Alexandria" charset="0"/>
              </a:rPr>
              <a:t>424</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p:cNvSpPr/>
          <p:nvPr/>
        </p:nvSpPr>
        <p:spPr>
          <a:xfrm>
            <a:off x="5212740" y="42635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06</a:t>
            </a:r>
            <a:endParaRPr lang="en-US" sz="2800" b="1" dirty="0">
              <a:solidFill>
                <a:schemeClr val="tx1"/>
              </a:solidFill>
              <a:latin typeface="Alexandria" charset="0"/>
              <a:cs typeface="Alexandria" charset="0"/>
            </a:endParaRPr>
          </a:p>
        </p:txBody>
      </p:sp>
      <p:sp>
        <p:nvSpPr>
          <p:cNvPr id="11" name="TextBox 10"/>
          <p:cNvSpPr txBox="1"/>
          <p:nvPr/>
        </p:nvSpPr>
        <p:spPr>
          <a:xfrm>
            <a:off x="5090064" y="4850786"/>
            <a:ext cx="5700600" cy="707886"/>
          </a:xfrm>
          <a:prstGeom prst="rect">
            <a:avLst/>
          </a:prstGeom>
          <a:noFill/>
        </p:spPr>
        <p:txBody>
          <a:bodyPr wrap="none" rtlCol="0">
            <a:spAutoFit/>
          </a:bodyPr>
          <a:lstStyle/>
          <a:p>
            <a:r>
              <a:rPr lang="en-US" sz="2000" dirty="0">
                <a:latin typeface="Alexandria" charset="0"/>
                <a:cs typeface="Alexandria" charset="0"/>
              </a:rPr>
              <a:t>PMG </a:t>
            </a:r>
            <a:r>
              <a:rPr lang="en-US" sz="2000" dirty="0" smtClean="0">
                <a:latin typeface="Alexandria" charset="0"/>
                <a:cs typeface="Alexandria" charset="0"/>
              </a:rPr>
              <a:t>424</a:t>
            </a:r>
            <a:endParaRPr lang="en-US" sz="2000" dirty="0">
              <a:latin typeface="Alexandria" charset="0"/>
              <a:cs typeface="Alexandria" charset="0"/>
            </a:endParaRPr>
          </a:p>
          <a:p>
            <a:r>
              <a:rPr lang="en-US" sz="2000" b="1" dirty="0">
                <a:latin typeface="Alexandria" pitchFamily="2" charset="-78"/>
                <a:cs typeface="Alexandria" pitchFamily="2" charset="-78"/>
              </a:rPr>
              <a:t>Towards an Integrated Governance Model</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Dr. Fayez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dirty="0">
                <a:latin typeface="Alexandria" pitchFamily="2" charset="-78"/>
                <a:cs typeface="Alexandria" pitchFamily="2" charset="-78"/>
              </a:rPr>
              <a:t>Learning Outcomes</a:t>
            </a:r>
            <a:endParaRPr lang="en-US" sz="28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39844" y="975974"/>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2611612"/>
          </a:xfrm>
          <a:prstGeom prst="rect">
            <a:avLst/>
          </a:prstGeom>
          <a:noFill/>
        </p:spPr>
        <p:txBody>
          <a:bodyPr wrap="square" rtlCol="0">
            <a:spAutoFit/>
          </a:bodyPr>
          <a:lstStyle/>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Explain the need for different governance structures within organizations.</a:t>
            </a:r>
          </a:p>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Develop a model of projects, programs, portfolios governance.</a:t>
            </a:r>
          </a:p>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Provide a practical perspective of the various governance institutions.</a:t>
            </a:r>
          </a:p>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Understand how different governance institutions impact organizations.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334887"/>
          </a:xfrm>
          <a:prstGeom prst="rect">
            <a:avLst/>
          </a:prstGeom>
          <a:noFill/>
        </p:spPr>
        <p:txBody>
          <a:bodyPr wrap="square" rtlCol="0">
            <a:spAutoFit/>
          </a:bodyPr>
          <a:lstStyle/>
          <a:p>
            <a:pPr marL="342900" indent="-342900">
              <a:lnSpc>
                <a:spcPct val="200000"/>
              </a:lnSpc>
              <a:buFont typeface="Wingdings" panose="05000000000000000000" pitchFamily="2" charset="2"/>
              <a:buChar char="§"/>
            </a:pPr>
            <a:r>
              <a:rPr lang="en-US" dirty="0">
                <a:latin typeface="Alexandria" pitchFamily="2" charset="-78"/>
                <a:cs typeface="Alexandria" pitchFamily="2" charset="-78"/>
              </a:rPr>
              <a:t>Governance of projects, programs, and portfolios </a:t>
            </a:r>
            <a:r>
              <a:rPr lang="en-US" b="1" dirty="0">
                <a:latin typeface="Alexandria" pitchFamily="2" charset="-78"/>
                <a:cs typeface="Alexandria" pitchFamily="2" charset="-78"/>
              </a:rPr>
              <a:t>must be looked at in terms of the macro level</a:t>
            </a:r>
            <a:r>
              <a:rPr lang="en-US" dirty="0">
                <a:latin typeface="Alexandria" pitchFamily="2" charset="-78"/>
                <a:cs typeface="Alexandria" pitchFamily="2" charset="-78"/>
              </a:rPr>
              <a:t> to see how their respective roles are linked together in </a:t>
            </a:r>
            <a:r>
              <a:rPr lang="en-US" b="1" dirty="0">
                <a:latin typeface="Alexandria" pitchFamily="2" charset="-78"/>
                <a:cs typeface="Alexandria" pitchFamily="2" charset="-78"/>
              </a:rPr>
              <a:t>the context of the wider organization</a:t>
            </a:r>
            <a:r>
              <a:rPr lang="en-US" dirty="0">
                <a:latin typeface="Alexandria" pitchFamily="2" charset="-78"/>
                <a:cs typeface="Alexandria" pitchFamily="2" charset="-78"/>
              </a:rPr>
              <a:t>.</a:t>
            </a:r>
          </a:p>
          <a:p>
            <a:pPr marL="342900" indent="-342900">
              <a:lnSpc>
                <a:spcPct val="200000"/>
              </a:lnSpc>
              <a:buFont typeface="Wingdings" panose="05000000000000000000" pitchFamily="2" charset="2"/>
              <a:buChar char="§"/>
            </a:pPr>
            <a:r>
              <a:rPr lang="en-US" dirty="0">
                <a:latin typeface="Alexandria" pitchFamily="2" charset="-78"/>
                <a:cs typeface="Alexandria" pitchFamily="2" charset="-78"/>
              </a:rPr>
              <a:t>As there is a huge variety of organizational structures, governance orientations and objectives can vary within different companies.</a:t>
            </a:r>
          </a:p>
          <a:p>
            <a:pPr marL="342900" indent="-342900">
              <a:lnSpc>
                <a:spcPct val="200000"/>
              </a:lnSpc>
              <a:buFont typeface="Wingdings" panose="05000000000000000000" pitchFamily="2" charset="2"/>
              <a:buChar char="§"/>
            </a:pPr>
            <a:r>
              <a:rPr lang="en-US" dirty="0">
                <a:latin typeface="Alexandria" pitchFamily="2" charset="-78"/>
                <a:cs typeface="Alexandria" pitchFamily="2" charset="-78"/>
              </a:rPr>
              <a:t>One example can be as following:</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605667"/>
            <a:ext cx="5700958" cy="707886"/>
          </a:xfrm>
          <a:prstGeom prst="rect">
            <a:avLst/>
          </a:prstGeom>
          <a:noFill/>
        </p:spPr>
        <p:txBody>
          <a:bodyPr wrap="square" rtlCol="0">
            <a:spAutoFit/>
          </a:bodyPr>
          <a:lstStyle/>
          <a:p>
            <a:pPr algn="ctr"/>
            <a:r>
              <a:rPr lang="en-US" sz="2000" b="1" dirty="0">
                <a:latin typeface="Alexandria" pitchFamily="2" charset="-78"/>
                <a:cs typeface="Alexandria" pitchFamily="2" charset="-78"/>
              </a:rPr>
              <a:t>Linking Governance of Projects, Programs, and Portfolios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6AA32169-8D8B-AFF5-722E-5D32CF0EE8F4}"/>
              </a:ext>
            </a:extLst>
          </p:cNvPr>
          <p:cNvPicPr>
            <a:picLocks noChangeAspect="1"/>
          </p:cNvPicPr>
          <p:nvPr/>
        </p:nvPicPr>
        <p:blipFill>
          <a:blip r:embed="rId3"/>
          <a:stretch>
            <a:fillRect/>
          </a:stretch>
        </p:blipFill>
        <p:spPr>
          <a:xfrm>
            <a:off x="-1" y="-2"/>
            <a:ext cx="12192001" cy="6692743"/>
          </a:xfrm>
          <a:prstGeom prst="rect">
            <a:avLst/>
          </a:prstGeom>
        </p:spPr>
      </p:pic>
    </p:spTree>
    <p:extLst>
      <p:ext uri="{BB962C8B-B14F-4D97-AF65-F5344CB8AC3E}">
        <p14:creationId xmlns:p14="http://schemas.microsoft.com/office/powerpoint/2010/main" val="545503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91477"/>
          </a:xfrm>
          <a:prstGeom prst="rect">
            <a:avLst/>
          </a:prstGeom>
          <a:noFill/>
        </p:spPr>
        <p:txBody>
          <a:bodyPr wrap="square" rtlCol="0">
            <a:spAutoFit/>
          </a:bodyPr>
          <a:lstStyle/>
          <a:p>
            <a:pPr marL="342900" marR="0" indent="-342900" algn="just">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The previous example shows how the responsibilities of the organizations are broken down hierarchically, as are the associated objectives and their metrics</a:t>
            </a:r>
            <a:r>
              <a:rPr lang="en-US" kern="100" dirty="0" smtClean="0">
                <a:latin typeface="Alexandria" pitchFamily="2" charset="-78"/>
                <a:ea typeface="Calibri" panose="020F0502020204030204" pitchFamily="34" charset="0"/>
                <a:cs typeface="Alexandria" pitchFamily="2" charset="-78"/>
              </a:rPr>
              <a:t>.</a:t>
            </a:r>
            <a:endParaRPr lang="en-US" kern="100" dirty="0">
              <a:latin typeface="Alexandria" pitchFamily="2" charset="-78"/>
              <a:ea typeface="Calibri" panose="020F0502020204030204" pitchFamily="34" charset="0"/>
              <a:cs typeface="Alexandria" pitchFamily="2" charset="-78"/>
            </a:endParaRPr>
          </a:p>
          <a:p>
            <a:pPr marL="342900" lvl="0" indent="-342900" algn="just">
              <a:lnSpc>
                <a:spcPct val="200000"/>
              </a:lnSpc>
              <a:spcAft>
                <a:spcPts val="800"/>
              </a:spcAft>
              <a:buFont typeface="Wingdings" panose="05000000000000000000" pitchFamily="2" charset="2"/>
              <a:buChar char="§"/>
              <a:defRPr/>
            </a:pPr>
            <a:r>
              <a:rPr lang="en-US" kern="100" dirty="0">
                <a:latin typeface="Alexandria" pitchFamily="2" charset="-78"/>
                <a:ea typeface="Calibri" panose="020F0502020204030204" pitchFamily="34" charset="0"/>
                <a:cs typeface="Alexandria" pitchFamily="2" charset="-78"/>
              </a:rPr>
              <a:t>Since governance orientations and objectives can vary not only based on industry, but also between different companies in the same industry and their metrics, it is thus not possible to identify a one size fits all standard.</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000" dirty="0">
                <a:latin typeface="Alexandria" pitchFamily="2" charset="-78"/>
                <a:cs typeface="Alexandria" pitchFamily="2" charset="-78"/>
              </a:rPr>
              <a:t>No </a:t>
            </a:r>
            <a:r>
              <a:rPr lang="en-US" sz="2200" dirty="0">
                <a:latin typeface="Alexandria" pitchFamily="2" charset="-78"/>
                <a:cs typeface="Alexandria" pitchFamily="2" charset="-78"/>
              </a:rPr>
              <a:t>One-Size-Governance-Fits-All</a:t>
            </a:r>
          </a:p>
        </p:txBody>
      </p:sp>
    </p:spTree>
    <p:extLst>
      <p:ext uri="{BB962C8B-B14F-4D97-AF65-F5344CB8AC3E}">
        <p14:creationId xmlns:p14="http://schemas.microsoft.com/office/powerpoint/2010/main" val="800330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0" y="1468531"/>
            <a:ext cx="8822636" cy="2534668"/>
          </a:xfrm>
          <a:prstGeom prst="rect">
            <a:avLst/>
          </a:prstGeom>
          <a:noFill/>
        </p:spPr>
        <p:txBody>
          <a:bodyPr wrap="square" rtlCol="0">
            <a:spAutoFit/>
          </a:bodyPr>
          <a:lstStyle/>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A </a:t>
            </a:r>
            <a:r>
              <a:rPr lang="en-US" b="1" kern="100" dirty="0">
                <a:latin typeface="Alexandria" pitchFamily="2" charset="-78"/>
                <a:ea typeface="Calibri" panose="020F0502020204030204" pitchFamily="34" charset="0"/>
                <a:cs typeface="Alexandria" pitchFamily="2" charset="-78"/>
              </a:rPr>
              <a:t>governance model </a:t>
            </a:r>
            <a:r>
              <a:rPr lang="en-US" kern="100" dirty="0">
                <a:latin typeface="Alexandria" pitchFamily="2" charset="-78"/>
                <a:ea typeface="Calibri" panose="020F0502020204030204" pitchFamily="34" charset="0"/>
                <a:cs typeface="Alexandria" pitchFamily="2" charset="-78"/>
              </a:rPr>
              <a:t>focuses on </a:t>
            </a:r>
            <a:r>
              <a:rPr lang="en-US" b="1" kern="100" dirty="0">
                <a:latin typeface="Alexandria" pitchFamily="2" charset="-78"/>
                <a:ea typeface="Calibri" panose="020F0502020204030204" pitchFamily="34" charset="0"/>
                <a:cs typeface="Alexandria" pitchFamily="2" charset="-78"/>
              </a:rPr>
              <a:t>three main components</a:t>
            </a:r>
            <a:r>
              <a:rPr lang="en-US" kern="100" dirty="0">
                <a:latin typeface="Alexandria" pitchFamily="2" charset="-78"/>
                <a:ea typeface="Calibri" panose="020F0502020204030204" pitchFamily="34" charset="0"/>
                <a:cs typeface="Alexandria" pitchFamily="2" charset="-78"/>
              </a:rPr>
              <a:t>:</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Governance paradigm (transaction).</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Governance institutions (agency).</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Institutional theory (legitimacy).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Governance Model</a:t>
            </a:r>
          </a:p>
        </p:txBody>
      </p:sp>
    </p:spTree>
    <p:extLst>
      <p:ext uri="{BB962C8B-B14F-4D97-AF65-F5344CB8AC3E}">
        <p14:creationId xmlns:p14="http://schemas.microsoft.com/office/powerpoint/2010/main" val="3997784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1836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181061" y="1468531"/>
            <a:ext cx="9922368" cy="3745256"/>
          </a:xfrm>
          <a:prstGeom prst="rect">
            <a:avLst/>
          </a:prstGeom>
          <a:noFill/>
        </p:spPr>
        <p:txBody>
          <a:bodyPr wrap="square" rtlCol="0">
            <a:spAutoFit/>
          </a:bodyPr>
          <a:lstStyle/>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A typical prerequisite for the </a:t>
            </a:r>
            <a:r>
              <a:rPr lang="en-US" kern="100" dirty="0">
                <a:latin typeface="Alexandria" pitchFamily="2" charset="-78"/>
                <a:cs typeface="Alexandria" pitchFamily="2" charset="-78"/>
              </a:rPr>
              <a:t>model is a </a:t>
            </a:r>
            <a:r>
              <a:rPr lang="en-US" b="1" kern="100" dirty="0">
                <a:latin typeface="Alexandria" pitchFamily="2" charset="-78"/>
                <a:cs typeface="Alexandria" pitchFamily="2" charset="-78"/>
              </a:rPr>
              <a:t>governance</a:t>
            </a:r>
            <a:r>
              <a:rPr lang="en-US" kern="100" dirty="0">
                <a:latin typeface="Alexandria" pitchFamily="2" charset="-78"/>
                <a:cs typeface="Alexandria" pitchFamily="2" charset="-78"/>
              </a:rPr>
              <a:t> </a:t>
            </a:r>
            <a:r>
              <a:rPr lang="en-US" b="1" kern="100" dirty="0">
                <a:latin typeface="Alexandria" pitchFamily="2" charset="-78"/>
                <a:cs typeface="Alexandria" pitchFamily="2" charset="-78"/>
              </a:rPr>
              <a:t>paradigm</a:t>
            </a:r>
            <a:r>
              <a:rPr lang="en-US" kern="100" dirty="0">
                <a:latin typeface="Alexandria" pitchFamily="2" charset="-78"/>
                <a:cs typeface="Alexandria" pitchFamily="2" charset="-78"/>
              </a:rPr>
              <a:t> that defines the corporate perspective in relation to project management needs. </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cs typeface="Alexandria" pitchFamily="2" charset="-78"/>
              </a:rPr>
              <a:t>The paradigm may vary by different organizations within the corporation due to:</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A particular organization’s specific objectives.</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The management culture instilled by the leaders of that organization.</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Contextual requirements when networking with other firms.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2792540" y="749687"/>
            <a:ext cx="3682418" cy="461665"/>
          </a:xfrm>
          <a:prstGeom prst="rect">
            <a:avLst/>
          </a:prstGeom>
        </p:spPr>
        <p:txBody>
          <a:bodyPr wrap="none">
            <a:spAutoFit/>
          </a:bodyPr>
          <a:lstStyle/>
          <a:p>
            <a:r>
              <a:rPr lang="en-US" sz="2400" dirty="0">
                <a:latin typeface="Alexandria" pitchFamily="2" charset="-78"/>
                <a:cs typeface="Alexandria" pitchFamily="2" charset="-78"/>
              </a:rPr>
              <a:t>Governance Paradigm</a:t>
            </a:r>
          </a:p>
        </p:txBody>
      </p:sp>
    </p:spTree>
    <p:extLst>
      <p:ext uri="{BB962C8B-B14F-4D97-AF65-F5344CB8AC3E}">
        <p14:creationId xmlns:p14="http://schemas.microsoft.com/office/powerpoint/2010/main" val="1467149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42773"/>
          </a:xfrm>
          <a:prstGeom prst="rect">
            <a:avLst/>
          </a:prstGeom>
          <a:noFill/>
        </p:spPr>
        <p:txBody>
          <a:bodyPr wrap="square" rtlCol="0">
            <a:spAutoFit/>
          </a:bodyPr>
          <a:lstStyle/>
          <a:p>
            <a:pPr marL="285750" indent="-285750">
              <a:lnSpc>
                <a:spcPct val="200000"/>
              </a:lnSpc>
              <a:spcAft>
                <a:spcPts val="600"/>
              </a:spcAft>
              <a:buFont typeface="Wingdings" panose="05000000000000000000" pitchFamily="2" charset="2"/>
              <a:buChar char="§"/>
            </a:pPr>
            <a:r>
              <a:rPr lang="en-US" dirty="0">
                <a:latin typeface="Alexandria" pitchFamily="2" charset="-78"/>
                <a:cs typeface="Alexandria" pitchFamily="2" charset="-78"/>
              </a:rPr>
              <a:t>Circumstances may cause organizations to </a:t>
            </a:r>
            <a:r>
              <a:rPr lang="en-US" b="1" dirty="0">
                <a:latin typeface="Alexandria" pitchFamily="2" charset="-78"/>
                <a:cs typeface="Alexandria" pitchFamily="2" charset="-78"/>
              </a:rPr>
              <a:t>override</a:t>
            </a:r>
            <a:r>
              <a:rPr lang="en-US" dirty="0">
                <a:latin typeface="Alexandria" pitchFamily="2" charset="-78"/>
                <a:cs typeface="Alexandria" pitchFamily="2" charset="-78"/>
              </a:rPr>
              <a:t> their default </a:t>
            </a:r>
            <a:r>
              <a:rPr lang="en-US" b="1" dirty="0">
                <a:latin typeface="Alexandria" pitchFamily="2" charset="-78"/>
                <a:cs typeface="Alexandria" pitchFamily="2" charset="-78"/>
              </a:rPr>
              <a:t>paradigm</a:t>
            </a:r>
            <a:r>
              <a:rPr lang="en-US" dirty="0">
                <a:latin typeface="Alexandria" pitchFamily="2" charset="-78"/>
                <a:cs typeface="Alexandria" pitchFamily="2" charset="-78"/>
              </a:rPr>
              <a:t> on a </a:t>
            </a:r>
            <a:r>
              <a:rPr lang="en-US" b="1" dirty="0">
                <a:latin typeface="Alexandria" pitchFamily="2" charset="-78"/>
                <a:cs typeface="Alexandria" pitchFamily="2" charset="-78"/>
              </a:rPr>
              <a:t>temporary</a:t>
            </a:r>
            <a:r>
              <a:rPr lang="en-US" dirty="0">
                <a:latin typeface="Alexandria" pitchFamily="2" charset="-78"/>
                <a:cs typeface="Alexandria" pitchFamily="2" charset="-78"/>
              </a:rPr>
              <a:t> basis. </a:t>
            </a:r>
          </a:p>
          <a:p>
            <a:pPr marL="285750" indent="-285750">
              <a:lnSpc>
                <a:spcPct val="200000"/>
              </a:lnSpc>
              <a:spcAft>
                <a:spcPts val="600"/>
              </a:spcAft>
              <a:buFont typeface="Wingdings" panose="05000000000000000000" pitchFamily="2" charset="2"/>
              <a:buChar char="§"/>
            </a:pPr>
            <a:r>
              <a:rPr lang="en-US" dirty="0">
                <a:latin typeface="Alexandria" pitchFamily="2" charset="-78"/>
                <a:cs typeface="Alexandria" pitchFamily="2" charset="-78"/>
              </a:rPr>
              <a:t>The default paradigm is often not communicated explicitly but set </a:t>
            </a:r>
            <a:r>
              <a:rPr lang="en-US" b="1" dirty="0">
                <a:latin typeface="Alexandria" pitchFamily="2" charset="-78"/>
                <a:cs typeface="Alexandria" pitchFamily="2" charset="-78"/>
              </a:rPr>
              <a:t>implicitly</a:t>
            </a:r>
            <a:r>
              <a:rPr lang="en-US" dirty="0">
                <a:latin typeface="Alexandria" pitchFamily="2" charset="-78"/>
                <a:cs typeface="Alexandria" pitchFamily="2" charset="-78"/>
              </a:rPr>
              <a:t> by the </a:t>
            </a:r>
            <a:r>
              <a:rPr lang="en-US" b="1" dirty="0">
                <a:latin typeface="Alexandria" pitchFamily="2" charset="-78"/>
                <a:cs typeface="Alexandria" pitchFamily="2" charset="-78"/>
              </a:rPr>
              <a:t>board of directors </a:t>
            </a:r>
            <a:r>
              <a:rPr lang="en-US" dirty="0">
                <a:latin typeface="Alexandria" pitchFamily="2" charset="-78"/>
                <a:cs typeface="Alexandria" pitchFamily="2" charset="-78"/>
              </a:rPr>
              <a:t>or </a:t>
            </a:r>
            <a:r>
              <a:rPr lang="en-US" b="1" dirty="0">
                <a:latin typeface="Alexandria" pitchFamily="2" charset="-78"/>
                <a:cs typeface="Alexandria" pitchFamily="2" charset="-78"/>
              </a:rPr>
              <a:t>other managers if delegated </a:t>
            </a:r>
            <a:r>
              <a:rPr lang="en-US" dirty="0">
                <a:latin typeface="Alexandria" pitchFamily="2" charset="-78"/>
                <a:cs typeface="Alexandria" pitchFamily="2" charset="-78"/>
              </a:rPr>
              <a:t>to them. </a:t>
            </a:r>
          </a:p>
          <a:p>
            <a:pPr marL="285750" indent="-285750">
              <a:lnSpc>
                <a:spcPct val="200000"/>
              </a:lnSpc>
              <a:spcAft>
                <a:spcPts val="600"/>
              </a:spcAft>
              <a:buFont typeface="Wingdings" panose="05000000000000000000" pitchFamily="2" charset="2"/>
              <a:buChar char="§"/>
            </a:pPr>
            <a:r>
              <a:rPr lang="en-US" dirty="0">
                <a:latin typeface="Alexandria" pitchFamily="2" charset="-78"/>
                <a:cs typeface="Alexandria" pitchFamily="2" charset="-78"/>
              </a:rPr>
              <a:t>The paradigm of choice controls the processes, policies and control mechanisms used by the corporation.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55075" y="654295"/>
            <a:ext cx="5759533" cy="430887"/>
          </a:xfrm>
          <a:prstGeom prst="rect">
            <a:avLst/>
          </a:prstGeom>
          <a:noFill/>
        </p:spPr>
        <p:txBody>
          <a:bodyPr wrap="square" rtlCol="0">
            <a:spAutoFit/>
          </a:bodyPr>
          <a:lstStyle/>
          <a:p>
            <a:r>
              <a:rPr lang="en-US" sz="2200" dirty="0">
                <a:latin typeface="Alexandria" pitchFamily="2" charset="-78"/>
                <a:cs typeface="Alexandria" pitchFamily="2" charset="-78"/>
              </a:rPr>
              <a:t>Importance of Governance Paradigm</a:t>
            </a:r>
          </a:p>
        </p:txBody>
      </p:sp>
    </p:spTree>
    <p:extLst>
      <p:ext uri="{BB962C8B-B14F-4D97-AF65-F5344CB8AC3E}">
        <p14:creationId xmlns:p14="http://schemas.microsoft.com/office/powerpoint/2010/main" val="1922636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857834"/>
          </a:xfrm>
          <a:prstGeom prst="rect">
            <a:avLst/>
          </a:prstGeom>
          <a:noFill/>
        </p:spPr>
        <p:txBody>
          <a:bodyPr wrap="square" rtlCol="0">
            <a:spAutoFit/>
          </a:bodyPr>
          <a:lstStyle/>
          <a:p>
            <a:pPr lvl="0">
              <a:lnSpc>
                <a:spcPct val="200000"/>
              </a:lnSpc>
              <a:spcAft>
                <a:spcPts val="600"/>
              </a:spcAft>
              <a:defRPr/>
            </a:pPr>
            <a:endParaRPr lang="en-US" dirty="0">
              <a:solidFill>
                <a:prstClr val="black"/>
              </a:solidFill>
              <a:latin typeface="Alexandria" pitchFamily="2" charset="-78"/>
              <a:cs typeface="Alexandria" pitchFamily="2" charset="-78"/>
            </a:endParaRPr>
          </a:p>
          <a:p>
            <a:pPr lvl="0" algn="ctr">
              <a:lnSpc>
                <a:spcPct val="200000"/>
              </a:lnSpc>
              <a:spcAft>
                <a:spcPts val="600"/>
              </a:spcAft>
              <a:defRPr/>
            </a:pPr>
            <a:r>
              <a:rPr lang="en-US" b="1" dirty="0">
                <a:solidFill>
                  <a:prstClr val="black"/>
                </a:solidFill>
                <a:latin typeface="Alexandria" pitchFamily="2" charset="-78"/>
                <a:cs typeface="Alexandria" pitchFamily="2" charset="-78"/>
              </a:rPr>
              <a:t>A Paradigm of Choice Reflects the Underlying Assumptions About Communication and Interaction That Takes Place Within the Organization, Thus Determines How the Organization Can Be Governed</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31326" y="654295"/>
            <a:ext cx="5443072" cy="430887"/>
          </a:xfrm>
          <a:prstGeom prst="rect">
            <a:avLst/>
          </a:prstGeom>
          <a:noFill/>
        </p:spPr>
        <p:txBody>
          <a:bodyPr wrap="square" rtlCol="0">
            <a:spAutoFit/>
          </a:bodyPr>
          <a:lstStyle/>
          <a:p>
            <a:pPr lvl="0">
              <a:defRPr/>
            </a:pPr>
            <a:r>
              <a:rPr lang="en-US" sz="2200" dirty="0">
                <a:solidFill>
                  <a:prstClr val="black"/>
                </a:solidFill>
                <a:latin typeface="Alexandria" pitchFamily="2" charset="-78"/>
                <a:cs typeface="Alexandria" pitchFamily="2" charset="-78"/>
              </a:rPr>
              <a:t>Importance of Governance Paradigm</a:t>
            </a:r>
          </a:p>
        </p:txBody>
      </p:sp>
    </p:spTree>
    <p:extLst>
      <p:ext uri="{BB962C8B-B14F-4D97-AF65-F5344CB8AC3E}">
        <p14:creationId xmlns:p14="http://schemas.microsoft.com/office/powerpoint/2010/main" val="3249106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488776"/>
          </a:xfrm>
          <a:prstGeom prst="rect">
            <a:avLst/>
          </a:prstGeom>
          <a:noFill/>
        </p:spPr>
        <p:txBody>
          <a:bodyPr wrap="square" rtlCol="0">
            <a:spAutoFit/>
          </a:bodyPr>
          <a:lstStyle/>
          <a:p>
            <a:pPr marL="285750" lvl="0" indent="-28575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The principal institutions in the governance model are </a:t>
            </a:r>
            <a:r>
              <a:rPr lang="en-US" b="1" dirty="0">
                <a:solidFill>
                  <a:prstClr val="black"/>
                </a:solidFill>
                <a:latin typeface="Alexandria" pitchFamily="2" charset="-78"/>
                <a:cs typeface="Alexandria" pitchFamily="2" charset="-78"/>
              </a:rPr>
              <a:t>the board of directors</a:t>
            </a: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steering groups</a:t>
            </a:r>
            <a:r>
              <a:rPr lang="en-US" dirty="0">
                <a:solidFill>
                  <a:prstClr val="black"/>
                </a:solidFill>
                <a:latin typeface="Alexandria" pitchFamily="2" charset="-78"/>
                <a:cs typeface="Alexandria" pitchFamily="2" charset="-78"/>
              </a:rPr>
              <a:t>, and </a:t>
            </a:r>
            <a:r>
              <a:rPr lang="en-US" b="1" dirty="0">
                <a:solidFill>
                  <a:prstClr val="black"/>
                </a:solidFill>
                <a:latin typeface="Alexandria" pitchFamily="2" charset="-78"/>
                <a:cs typeface="Alexandria" pitchFamily="2" charset="-78"/>
              </a:rPr>
              <a:t>PMOs</a:t>
            </a:r>
            <a:r>
              <a:rPr lang="en-US" dirty="0">
                <a:solidFill>
                  <a:prstClr val="black"/>
                </a:solidFill>
                <a:latin typeface="Alexandria" pitchFamily="2" charset="-78"/>
                <a:cs typeface="Alexandria" pitchFamily="2" charset="-78"/>
              </a:rPr>
              <a:t>. </a:t>
            </a:r>
          </a:p>
          <a:p>
            <a:pPr marL="285750" lvl="0" indent="-285750">
              <a:lnSpc>
                <a:spcPct val="200000"/>
              </a:lnSpc>
              <a:spcAft>
                <a:spcPts val="600"/>
              </a:spcAft>
              <a:buFont typeface="Wingdings" panose="05000000000000000000" pitchFamily="2" charset="2"/>
              <a:buChar char="§"/>
              <a:defRPr/>
            </a:pPr>
            <a:endParaRPr lang="en-US" dirty="0">
              <a:solidFill>
                <a:prstClr val="black"/>
              </a:solidFill>
              <a:latin typeface="Alexandria" pitchFamily="2" charset="-78"/>
              <a:cs typeface="Alexandria" pitchFamily="2" charset="-78"/>
            </a:endParaRPr>
          </a:p>
          <a:p>
            <a:pPr marL="285750" lvl="0" indent="-285750">
              <a:lnSpc>
                <a:spcPct val="200000"/>
              </a:lnSpc>
              <a:spcAft>
                <a:spcPts val="600"/>
              </a:spcAft>
              <a:buFont typeface="Wingdings" panose="05000000000000000000" pitchFamily="2" charset="2"/>
              <a:buChar char="§"/>
              <a:defRPr/>
            </a:pPr>
            <a:r>
              <a:rPr lang="en-US" b="1" dirty="0">
                <a:solidFill>
                  <a:prstClr val="black"/>
                </a:solidFill>
                <a:latin typeface="Alexandria" pitchFamily="2" charset="-78"/>
                <a:cs typeface="Alexandria" pitchFamily="2" charset="-78"/>
              </a:rPr>
              <a:t>Governance at each node in the hierarchy </a:t>
            </a:r>
            <a:r>
              <a:rPr lang="en-US" dirty="0">
                <a:solidFill>
                  <a:prstClr val="black"/>
                </a:solidFill>
                <a:latin typeface="Alexandria" pitchFamily="2" charset="-78"/>
                <a:cs typeface="Alexandria" pitchFamily="2" charset="-78"/>
              </a:rPr>
              <a:t>aims to </a:t>
            </a:r>
            <a:r>
              <a:rPr lang="en-US" b="1" dirty="0">
                <a:solidFill>
                  <a:prstClr val="black"/>
                </a:solidFill>
                <a:latin typeface="Alexandria" pitchFamily="2" charset="-78"/>
                <a:cs typeface="Alexandria" pitchFamily="2" charset="-78"/>
              </a:rPr>
              <a:t>accomplish its own objectives</a:t>
            </a:r>
            <a:r>
              <a:rPr lang="en-US" dirty="0">
                <a:solidFill>
                  <a:prstClr val="black"/>
                </a:solidFill>
                <a:latin typeface="Alexandria" pitchFamily="2" charset="-78"/>
                <a:cs typeface="Alexandria" pitchFamily="2" charset="-78"/>
              </a:rPr>
              <a:t> within the wider </a:t>
            </a:r>
            <a:r>
              <a:rPr lang="en-US" b="1" dirty="0">
                <a:solidFill>
                  <a:prstClr val="black"/>
                </a:solidFill>
                <a:latin typeface="Alexandria" pitchFamily="2" charset="-78"/>
                <a:cs typeface="Alexandria" pitchFamily="2" charset="-78"/>
              </a:rPr>
              <a:t>context of the organization</a:t>
            </a:r>
            <a:r>
              <a:rPr lang="en-US" dirty="0">
                <a:solidFill>
                  <a:prstClr val="black"/>
                </a:solidFill>
                <a:latin typeface="Alexandria" pitchFamily="2" charset="-78"/>
                <a:cs typeface="Alexandria" pitchFamily="2" charset="-78"/>
              </a:rPr>
              <a:t>; this is done by: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755759"/>
            <a:ext cx="5769710" cy="430887"/>
          </a:xfrm>
          <a:prstGeom prst="rect">
            <a:avLst/>
          </a:prstGeom>
          <a:noFill/>
        </p:spPr>
        <p:txBody>
          <a:bodyPr wrap="square" rtlCol="0">
            <a:spAutoFit/>
          </a:bodyPr>
          <a:lstStyle/>
          <a:p>
            <a:r>
              <a:rPr lang="en-US" sz="2200" dirty="0">
                <a:latin typeface="Alexandria" pitchFamily="2" charset="-78"/>
                <a:cs typeface="Alexandria" pitchFamily="2" charset="-78"/>
              </a:rPr>
              <a:t>Governance Institutions</a:t>
            </a:r>
          </a:p>
        </p:txBody>
      </p:sp>
    </p:spTree>
    <p:extLst>
      <p:ext uri="{BB962C8B-B14F-4D97-AF65-F5344CB8AC3E}">
        <p14:creationId xmlns:p14="http://schemas.microsoft.com/office/powerpoint/2010/main" val="2513380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2485572" y="717968"/>
            <a:ext cx="6456547" cy="430887"/>
          </a:xfrm>
          <a:prstGeom prst="rect">
            <a:avLst/>
          </a:prstGeom>
          <a:noFill/>
        </p:spPr>
        <p:txBody>
          <a:bodyPr wrap="square" rtlCol="0">
            <a:spAutoFit/>
          </a:bodyPr>
          <a:lstStyle/>
          <a:p>
            <a:r>
              <a:rPr lang="en-US" sz="2200" dirty="0">
                <a:latin typeface="Alexandria" pitchFamily="2" charset="-78"/>
                <a:cs typeface="Alexandria" pitchFamily="2" charset="-78"/>
              </a:rPr>
              <a:t>The Macro View of Governance</a:t>
            </a:r>
          </a:p>
        </p:txBody>
      </p:sp>
      <p:sp>
        <p:nvSpPr>
          <p:cNvPr id="11" name="TextBox 10"/>
          <p:cNvSpPr txBox="1"/>
          <p:nvPr/>
        </p:nvSpPr>
        <p:spPr>
          <a:xfrm>
            <a:off x="1675976" y="1373531"/>
            <a:ext cx="8596180" cy="3488776"/>
          </a:xfrm>
          <a:prstGeom prst="rect">
            <a:avLst/>
          </a:prstGeom>
          <a:noFill/>
        </p:spPr>
        <p:txBody>
          <a:bodyPr wrap="square" rtlCol="0">
            <a:spAutoFit/>
          </a:bodyPr>
          <a:lstStyle/>
          <a:p>
            <a:pPr marL="457200" lvl="0" indent="-457200">
              <a:lnSpc>
                <a:spcPct val="200000"/>
              </a:lnSpc>
              <a:spcAft>
                <a:spcPts val="600"/>
              </a:spcAft>
              <a:buFont typeface="+mj-lt"/>
              <a:buAutoNum type="arabicPeriod"/>
              <a:defRPr/>
            </a:pPr>
            <a:r>
              <a:rPr lang="en-US" dirty="0">
                <a:solidFill>
                  <a:prstClr val="black"/>
                </a:solidFill>
                <a:latin typeface="Alexandria" pitchFamily="2" charset="-78"/>
                <a:cs typeface="Alexandria" pitchFamily="2" charset="-78"/>
              </a:rPr>
              <a:t>Governing the ‘transaction’ of the next lower node by looking at the process and tasks they use to achieve their goals (contract).</a:t>
            </a:r>
          </a:p>
          <a:p>
            <a:pPr marL="457200" lvl="0" indent="-457200">
              <a:lnSpc>
                <a:spcPct val="200000"/>
              </a:lnSpc>
              <a:spcAft>
                <a:spcPts val="600"/>
              </a:spcAft>
              <a:buFont typeface="+mj-lt"/>
              <a:buAutoNum type="arabicPeriod"/>
              <a:defRPr/>
            </a:pPr>
            <a:r>
              <a:rPr lang="en-US" dirty="0">
                <a:solidFill>
                  <a:prstClr val="black"/>
                </a:solidFill>
                <a:latin typeface="Alexandria" pitchFamily="2" charset="-78"/>
                <a:cs typeface="Alexandria" pitchFamily="2" charset="-78"/>
              </a:rPr>
              <a:t>Governing the next lower node as an agency to accomplish change, utilize resources in the best possible way and minimize risks. </a:t>
            </a:r>
          </a:p>
          <a:p>
            <a:pPr marL="342900" lvl="0" indent="-34290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This is done by aligning objectives and balancing information between the governing organization and its agency.</a:t>
            </a:r>
          </a:p>
        </p:txBody>
      </p:sp>
    </p:spTree>
    <p:extLst>
      <p:ext uri="{BB962C8B-B14F-4D97-AF65-F5344CB8AC3E}">
        <p14:creationId xmlns:p14="http://schemas.microsoft.com/office/powerpoint/2010/main" val="877374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776623"/>
          </a:xfrm>
          <a:prstGeom prst="rect">
            <a:avLst/>
          </a:prstGeom>
          <a:noFill/>
        </p:spPr>
        <p:txBody>
          <a:bodyPr wrap="square" rtlCol="0">
            <a:spAutoFit/>
          </a:bodyPr>
          <a:lstStyle/>
          <a:p>
            <a:pPr marL="285750" lvl="0" indent="-285750">
              <a:lnSpc>
                <a:spcPct val="13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The principal governance hierarchy of a project with its Transaction Costs Economics (TCE) and Agency Theory perspectives.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654295"/>
            <a:ext cx="6029036" cy="430887"/>
          </a:xfrm>
          <a:prstGeom prst="rect">
            <a:avLst/>
          </a:prstGeom>
          <a:noFill/>
        </p:spPr>
        <p:txBody>
          <a:bodyPr wrap="square" rtlCol="0">
            <a:spAutoFit/>
          </a:bodyPr>
          <a:lstStyle/>
          <a:p>
            <a:r>
              <a:rPr lang="en-US" sz="2200" dirty="0">
                <a:latin typeface="Alexandria" pitchFamily="2" charset="-78"/>
                <a:cs typeface="Alexandria" pitchFamily="2" charset="-78"/>
              </a:rPr>
              <a:t>Example of Project Governance Hierarchy</a:t>
            </a:r>
          </a:p>
        </p:txBody>
      </p:sp>
      <p:pic>
        <p:nvPicPr>
          <p:cNvPr id="9" name="Picture 8">
            <a:extLst>
              <a:ext uri="{FF2B5EF4-FFF2-40B4-BE49-F238E27FC236}">
                <a16:creationId xmlns:a16="http://schemas.microsoft.com/office/drawing/2014/main" id="{32575872-D1AB-E46B-30EF-8B8A785AE39B}"/>
              </a:ext>
            </a:extLst>
          </p:cNvPr>
          <p:cNvPicPr>
            <a:picLocks noChangeAspect="1"/>
          </p:cNvPicPr>
          <p:nvPr/>
        </p:nvPicPr>
        <p:blipFill>
          <a:blip r:embed="rId3"/>
          <a:stretch>
            <a:fillRect/>
          </a:stretch>
        </p:blipFill>
        <p:spPr>
          <a:xfrm>
            <a:off x="1211209" y="2164496"/>
            <a:ext cx="8389662" cy="3408312"/>
          </a:xfrm>
          <a:prstGeom prst="rect">
            <a:avLst/>
          </a:prstGeom>
        </p:spPr>
      </p:pic>
    </p:spTree>
    <p:extLst>
      <p:ext uri="{BB962C8B-B14F-4D97-AF65-F5344CB8AC3E}">
        <p14:creationId xmlns:p14="http://schemas.microsoft.com/office/powerpoint/2010/main" val="2534891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53988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688711" cy="3831818"/>
          </a:xfrm>
          <a:prstGeom prst="rect">
            <a:avLst/>
          </a:prstGeom>
          <a:noFill/>
        </p:spPr>
        <p:txBody>
          <a:bodyPr wrap="square" rtlCol="0">
            <a:spAutoFit/>
          </a:bodyPr>
          <a:lstStyle/>
          <a:p>
            <a:pPr marL="285750" lvl="0" indent="-285750">
              <a:lnSpc>
                <a:spcPct val="200000"/>
              </a:lnSpc>
              <a:spcAft>
                <a:spcPts val="600"/>
              </a:spcAft>
              <a:buFont typeface="Wingdings" panose="05000000000000000000" pitchFamily="2" charset="2"/>
              <a:buChar char="§"/>
              <a:defRPr/>
            </a:pPr>
            <a:r>
              <a:rPr lang="en-US" sz="1700" dirty="0">
                <a:solidFill>
                  <a:prstClr val="black"/>
                </a:solidFill>
                <a:latin typeface="Alexandria" pitchFamily="2" charset="-78"/>
                <a:cs typeface="Alexandria" pitchFamily="2" charset="-78"/>
              </a:rPr>
              <a:t>Institutional theory is the </a:t>
            </a:r>
            <a:r>
              <a:rPr lang="en-US" sz="1700" b="1" dirty="0">
                <a:solidFill>
                  <a:prstClr val="black"/>
                </a:solidFill>
                <a:latin typeface="Alexandria" pitchFamily="2" charset="-78"/>
                <a:cs typeface="Alexandria" pitchFamily="2" charset="-78"/>
              </a:rPr>
              <a:t>third and final component </a:t>
            </a:r>
            <a:r>
              <a:rPr lang="en-US" sz="1700" dirty="0">
                <a:solidFill>
                  <a:prstClr val="black"/>
                </a:solidFill>
                <a:latin typeface="Alexandria" pitchFamily="2" charset="-78"/>
                <a:cs typeface="Alexandria" pitchFamily="2" charset="-78"/>
              </a:rPr>
              <a:t>of the theoretical model for governance of projects.</a:t>
            </a:r>
          </a:p>
          <a:p>
            <a:pPr marL="285750" lvl="0" indent="-285750">
              <a:lnSpc>
                <a:spcPct val="200000"/>
              </a:lnSpc>
              <a:spcAft>
                <a:spcPts val="600"/>
              </a:spcAft>
              <a:buFont typeface="Wingdings" panose="05000000000000000000" pitchFamily="2" charset="2"/>
              <a:buChar char="§"/>
              <a:defRPr/>
            </a:pPr>
            <a:r>
              <a:rPr lang="en-US" sz="1700" dirty="0">
                <a:solidFill>
                  <a:prstClr val="black"/>
                </a:solidFill>
                <a:latin typeface="Alexandria" pitchFamily="2" charset="-78"/>
                <a:cs typeface="Alexandria" pitchFamily="2" charset="-78"/>
              </a:rPr>
              <a:t>Institutional theory uses </a:t>
            </a:r>
            <a:r>
              <a:rPr lang="en-US" sz="1700" b="1" dirty="0">
                <a:solidFill>
                  <a:prstClr val="black"/>
                </a:solidFill>
                <a:latin typeface="Alexandria" pitchFamily="2" charset="-78"/>
                <a:cs typeface="Alexandria" pitchFamily="2" charset="-78"/>
              </a:rPr>
              <a:t>legitimacy</a:t>
            </a:r>
            <a:r>
              <a:rPr lang="en-US" sz="1700" dirty="0">
                <a:solidFill>
                  <a:prstClr val="black"/>
                </a:solidFill>
                <a:latin typeface="Alexandria" pitchFamily="2" charset="-78"/>
                <a:cs typeface="Alexandria" pitchFamily="2" charset="-78"/>
              </a:rPr>
              <a:t> to </a:t>
            </a:r>
            <a:r>
              <a:rPr lang="en-US" sz="1700" b="1" dirty="0">
                <a:solidFill>
                  <a:prstClr val="black"/>
                </a:solidFill>
                <a:latin typeface="Alexandria" pitchFamily="2" charset="-78"/>
                <a:cs typeface="Alexandria" pitchFamily="2" charset="-78"/>
              </a:rPr>
              <a:t>emphasize conformance </a:t>
            </a:r>
            <a:r>
              <a:rPr lang="en-US" sz="1700" dirty="0">
                <a:solidFill>
                  <a:prstClr val="black"/>
                </a:solidFill>
                <a:latin typeface="Alexandria" pitchFamily="2" charset="-78"/>
                <a:cs typeface="Alexandria" pitchFamily="2" charset="-78"/>
              </a:rPr>
              <a:t>with society and stakeholder values and expectations. </a:t>
            </a:r>
          </a:p>
          <a:p>
            <a:pPr marL="285750" lvl="0" indent="-285750">
              <a:lnSpc>
                <a:spcPct val="200000"/>
              </a:lnSpc>
              <a:spcAft>
                <a:spcPts val="600"/>
              </a:spcAft>
              <a:buFont typeface="Wingdings" panose="05000000000000000000" pitchFamily="2" charset="2"/>
              <a:buChar char="§"/>
              <a:defRPr/>
            </a:pPr>
            <a:r>
              <a:rPr lang="en-US" sz="1700" dirty="0">
                <a:solidFill>
                  <a:prstClr val="black"/>
                </a:solidFill>
                <a:latin typeface="Alexandria" pitchFamily="2" charset="-78"/>
                <a:cs typeface="Alexandria" pitchFamily="2" charset="-78"/>
              </a:rPr>
              <a:t>It complements the primary determinants of organizational success; the rational perspectives of efficiency and effectiveness, and links governance to the more subjective aspects of management.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Institutional Theory (Legitimacy)</a:t>
            </a:r>
          </a:p>
        </p:txBody>
      </p:sp>
    </p:spTree>
    <p:extLst>
      <p:ext uri="{BB962C8B-B14F-4D97-AF65-F5344CB8AC3E}">
        <p14:creationId xmlns:p14="http://schemas.microsoft.com/office/powerpoint/2010/main" val="395331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965829"/>
          </a:xfrm>
          <a:prstGeom prst="rect">
            <a:avLst/>
          </a:prstGeom>
          <a:noFill/>
        </p:spPr>
        <p:txBody>
          <a:bodyPr wrap="square" rtlCol="0">
            <a:spAutoFit/>
          </a:bodyPr>
          <a:lstStyle/>
          <a:p>
            <a:pPr marL="285750" lvl="0" indent="-28575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Legitimacy aims to ensure that actions carried out and decisions taken during governance are performed in way that achieves legitimacy within its context. </a:t>
            </a:r>
          </a:p>
          <a:p>
            <a:pPr lvl="0" algn="ctr">
              <a:lnSpc>
                <a:spcPct val="200000"/>
              </a:lnSpc>
              <a:spcAft>
                <a:spcPts val="600"/>
              </a:spcAft>
              <a:defRPr/>
            </a:pPr>
            <a:r>
              <a:rPr lang="en-US" b="1" dirty="0" smtClean="0">
                <a:solidFill>
                  <a:prstClr val="black"/>
                </a:solidFill>
                <a:latin typeface="Alexandria" pitchFamily="2" charset="-78"/>
                <a:cs typeface="Alexandria" pitchFamily="2" charset="-78"/>
              </a:rPr>
              <a:t>Legitimacy</a:t>
            </a:r>
            <a:r>
              <a:rPr lang="en-US" dirty="0" smtClean="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is</a:t>
            </a: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A Generalized Perception Or Assumption That the Actions of An Entity Are Desirable, Proper, Or Appropriate Within Some Socially Constructed System of Norms, Values, Beliefs, and Definitions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smtClean="0">
                <a:latin typeface="Alexandria" pitchFamily="2" charset="-78"/>
                <a:cs typeface="Alexandria" pitchFamily="2" charset="-78"/>
              </a:rPr>
              <a:t>What </a:t>
            </a:r>
            <a:r>
              <a:rPr lang="en-US" sz="2400" dirty="0">
                <a:latin typeface="Alexandria" pitchFamily="2" charset="-78"/>
                <a:cs typeface="Alexandria" pitchFamily="2" charset="-78"/>
              </a:rPr>
              <a:t>is Legitimacy?</a:t>
            </a:r>
          </a:p>
        </p:txBody>
      </p:sp>
    </p:spTree>
    <p:extLst>
      <p:ext uri="{BB962C8B-B14F-4D97-AF65-F5344CB8AC3E}">
        <p14:creationId xmlns:p14="http://schemas.microsoft.com/office/powerpoint/2010/main" val="3476198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318161" y="1373531"/>
            <a:ext cx="8953995" cy="4124206"/>
          </a:xfrm>
          <a:prstGeom prst="rect">
            <a:avLst/>
          </a:prstGeom>
          <a:noFill/>
        </p:spPr>
        <p:txBody>
          <a:bodyPr wrap="square" rtlCol="0">
            <a:spAutoFit/>
          </a:bodyPr>
          <a:lstStyle/>
          <a:p>
            <a:pPr marL="342900" lvl="0" indent="-34290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Legitimacy as a perception or assumption, which represents a reaction of the environment to the organization as they see it. </a:t>
            </a:r>
          </a:p>
          <a:p>
            <a:pPr marL="342900" lvl="0" indent="-34290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Legitimacy reflects the extent of congruence between the behaviors of the legitimated entity (for example, </a:t>
            </a:r>
            <a:r>
              <a:rPr lang="en-US" b="1" dirty="0">
                <a:solidFill>
                  <a:prstClr val="black"/>
                </a:solidFill>
                <a:latin typeface="Alexandria" pitchFamily="2" charset="-78"/>
                <a:cs typeface="Alexandria" pitchFamily="2" charset="-78"/>
              </a:rPr>
              <a:t>the governance institutions</a:t>
            </a:r>
            <a:r>
              <a:rPr lang="en-US" dirty="0">
                <a:solidFill>
                  <a:prstClr val="black"/>
                </a:solidFill>
                <a:latin typeface="Alexandria" pitchFamily="2" charset="-78"/>
                <a:cs typeface="Alexandria" pitchFamily="2" charset="-78"/>
              </a:rPr>
              <a:t>) and the shared beliefs of some social group (for example, </a:t>
            </a:r>
            <a:r>
              <a:rPr lang="en-US" b="1" dirty="0">
                <a:solidFill>
                  <a:prstClr val="black"/>
                </a:solidFill>
                <a:latin typeface="Alexandria" pitchFamily="2" charset="-78"/>
                <a:cs typeface="Alexandria" pitchFamily="2" charset="-78"/>
              </a:rPr>
              <a:t>stakeholders and society-at-large</a:t>
            </a:r>
            <a:r>
              <a:rPr lang="en-US" dirty="0">
                <a:solidFill>
                  <a:prstClr val="black"/>
                </a:solidFill>
                <a:latin typeface="Alexandria" pitchFamily="2" charset="-78"/>
                <a:cs typeface="Alexandria" pitchFamily="2" charset="-78"/>
              </a:rPr>
              <a:t>).</a:t>
            </a:r>
          </a:p>
          <a:p>
            <a:pPr marL="342900" lvl="0" indent="-342900">
              <a:lnSpc>
                <a:spcPct val="200000"/>
              </a:lnSpc>
              <a:spcAft>
                <a:spcPts val="600"/>
              </a:spcAft>
              <a:buFont typeface="Wingdings" panose="05000000000000000000" pitchFamily="2" charset="2"/>
              <a:buChar char="§"/>
              <a:defRPr/>
            </a:pPr>
            <a:r>
              <a:rPr lang="en-US" b="1" dirty="0">
                <a:solidFill>
                  <a:prstClr val="black"/>
                </a:solidFill>
                <a:latin typeface="Alexandria" pitchFamily="2" charset="-78"/>
                <a:cs typeface="Alexandria" pitchFamily="2" charset="-78"/>
              </a:rPr>
              <a:t>Legitimacy</a:t>
            </a:r>
            <a:r>
              <a:rPr lang="en-US" dirty="0">
                <a:solidFill>
                  <a:prstClr val="black"/>
                </a:solidFill>
                <a:latin typeface="Alexandria" pitchFamily="2" charset="-78"/>
                <a:cs typeface="Alexandria" pitchFamily="2" charset="-78"/>
              </a:rPr>
              <a:t> is the </a:t>
            </a:r>
            <a:r>
              <a:rPr lang="en-US" b="1" dirty="0">
                <a:solidFill>
                  <a:prstClr val="black"/>
                </a:solidFill>
                <a:latin typeface="Alexandria" pitchFamily="2" charset="-78"/>
                <a:cs typeface="Alexandria" pitchFamily="2" charset="-78"/>
              </a:rPr>
              <a:t>outcome</a:t>
            </a:r>
            <a:r>
              <a:rPr lang="en-US" dirty="0">
                <a:solidFill>
                  <a:prstClr val="black"/>
                </a:solidFill>
                <a:latin typeface="Alexandria" pitchFamily="2" charset="-78"/>
                <a:cs typeface="Alexandria" pitchFamily="2" charset="-78"/>
              </a:rPr>
              <a:t> of an </a:t>
            </a:r>
            <a:r>
              <a:rPr lang="en-US" b="1" dirty="0">
                <a:solidFill>
                  <a:prstClr val="black"/>
                </a:solidFill>
                <a:latin typeface="Alexandria" pitchFamily="2" charset="-78"/>
                <a:cs typeface="Alexandria" pitchFamily="2" charset="-78"/>
              </a:rPr>
              <a:t>effective, ethical governance system</a:t>
            </a:r>
            <a:r>
              <a:rPr lang="en-US" dirty="0">
                <a:solidFill>
                  <a:prstClr val="black"/>
                </a:solidFill>
                <a:latin typeface="Alexandria" pitchFamily="2" charset="-78"/>
                <a:cs typeface="Alexandria" pitchFamily="2" charset="-78"/>
              </a:rPr>
              <a: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The Importance of Legitimacy</a:t>
            </a:r>
          </a:p>
        </p:txBody>
      </p:sp>
    </p:spTree>
    <p:extLst>
      <p:ext uri="{BB962C8B-B14F-4D97-AF65-F5344CB8AC3E}">
        <p14:creationId xmlns:p14="http://schemas.microsoft.com/office/powerpoint/2010/main" val="1396023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88885"/>
          </a:xfrm>
          <a:prstGeom prst="rect">
            <a:avLst/>
          </a:prstGeom>
          <a:noFill/>
        </p:spPr>
        <p:txBody>
          <a:bodyPr wrap="square" rtlCol="0">
            <a:spAutoFit/>
          </a:bodyPr>
          <a:lstStyle/>
          <a:p>
            <a:pPr marL="342900" indent="-342900">
              <a:lnSpc>
                <a:spcPct val="200000"/>
              </a:lnSpc>
              <a:buFont typeface="Wingdings" panose="05000000000000000000" pitchFamily="2" charset="2"/>
              <a:buChar char="§"/>
            </a:pPr>
            <a:r>
              <a:rPr lang="en-US" dirty="0">
                <a:solidFill>
                  <a:prstClr val="black"/>
                </a:solidFill>
                <a:latin typeface="Alexandria" pitchFamily="2" charset="-78"/>
                <a:cs typeface="Alexandria" pitchFamily="2" charset="-78"/>
              </a:rPr>
              <a:t>Legitimacy enables us to frame (and measure) the appropriateness with which a (social) enterprise is governed. </a:t>
            </a:r>
          </a:p>
          <a:p>
            <a:pPr marL="342900" indent="-342900">
              <a:lnSpc>
                <a:spcPct val="200000"/>
              </a:lnSpc>
              <a:buFont typeface="Wingdings" panose="05000000000000000000" pitchFamily="2" charset="2"/>
              <a:buChar char="§"/>
            </a:pPr>
            <a:r>
              <a:rPr lang="en-US" dirty="0">
                <a:solidFill>
                  <a:prstClr val="black"/>
                </a:solidFill>
                <a:latin typeface="Alexandria" pitchFamily="2" charset="-78"/>
                <a:cs typeface="Alexandria" pitchFamily="2" charset="-78"/>
              </a:rPr>
              <a:t>The governance system and processes must be repeatable over time, to continue meeting the needs of primary stakeholders, hence maintaining legitimacy. </a:t>
            </a:r>
          </a:p>
          <a:p>
            <a:pPr marL="342900" indent="-342900">
              <a:lnSpc>
                <a:spcPct val="200000"/>
              </a:lnSpc>
              <a:buFont typeface="Wingdings" panose="05000000000000000000" pitchFamily="2" charset="2"/>
              <a:buChar char="§"/>
            </a:pPr>
            <a:r>
              <a:rPr lang="en-US" dirty="0">
                <a:solidFill>
                  <a:prstClr val="black"/>
                </a:solidFill>
                <a:latin typeface="Alexandria" pitchFamily="2" charset="-78"/>
                <a:cs typeface="Alexandria" pitchFamily="2" charset="-78"/>
              </a:rPr>
              <a:t>Legitimacy includes the idea that the ultimate aim for the (social) enterprise is long-term sustainability.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The Importance of Legitimacy</a:t>
            </a:r>
          </a:p>
        </p:txBody>
      </p:sp>
    </p:spTree>
    <p:extLst>
      <p:ext uri="{BB962C8B-B14F-4D97-AF65-F5344CB8AC3E}">
        <p14:creationId xmlns:p14="http://schemas.microsoft.com/office/powerpoint/2010/main" val="17400537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780889"/>
          </a:xfrm>
          <a:prstGeom prst="rect">
            <a:avLst/>
          </a:prstGeom>
          <a:noFill/>
        </p:spPr>
        <p:txBody>
          <a:bodyPr wrap="square" rtlCol="0">
            <a:spAutoFit/>
          </a:bodyPr>
          <a:lstStyle/>
          <a:p>
            <a:pPr marL="342900" indent="-342900">
              <a:lnSpc>
                <a:spcPct val="200000"/>
              </a:lnSpc>
              <a:buFont typeface="Wingdings" panose="05000000000000000000" pitchFamily="2" charset="2"/>
              <a:buChar char="§"/>
            </a:pPr>
            <a:r>
              <a:rPr lang="en-US" dirty="0">
                <a:latin typeface="Alexandria" pitchFamily="2" charset="-78"/>
                <a:cs typeface="Alexandria" pitchFamily="2" charset="-78"/>
              </a:rPr>
              <a:t>Organizations will need to seek legitimacy to justify their existence.</a:t>
            </a:r>
          </a:p>
          <a:p>
            <a:pPr marL="342900" indent="-342900">
              <a:lnSpc>
                <a:spcPct val="200000"/>
              </a:lnSpc>
              <a:buFont typeface="Wingdings" panose="05000000000000000000" pitchFamily="2" charset="2"/>
              <a:buChar char="§"/>
            </a:pPr>
            <a:endParaRPr lang="en-US" dirty="0">
              <a:latin typeface="Alexandria" pitchFamily="2" charset="-78"/>
              <a:cs typeface="Alexandria" pitchFamily="2" charset="-78"/>
            </a:endParaRPr>
          </a:p>
          <a:p>
            <a:pPr marL="342900" indent="-342900">
              <a:lnSpc>
                <a:spcPct val="200000"/>
              </a:lnSpc>
              <a:buFont typeface="Wingdings" panose="05000000000000000000" pitchFamily="2" charset="2"/>
              <a:buChar char="§"/>
            </a:pPr>
            <a:r>
              <a:rPr lang="en-US" dirty="0">
                <a:solidFill>
                  <a:prstClr val="black"/>
                </a:solidFill>
                <a:latin typeface="Alexandria" pitchFamily="2" charset="-78"/>
                <a:cs typeface="Alexandria" pitchFamily="2" charset="-78"/>
              </a:rPr>
              <a:t>Governance institutions achieve legitimacy by making decisions based on their legitimacy within a given context (society, company culture etc</a:t>
            </a:r>
            <a:r>
              <a:rPr lang="en-US" dirty="0" smtClean="0">
                <a:solidFill>
                  <a:prstClr val="black"/>
                </a:solidFill>
                <a:latin typeface="Alexandria" pitchFamily="2" charset="-78"/>
                <a:cs typeface="Alexandria" pitchFamily="2" charset="-78"/>
              </a:rPr>
              <a:t>.).</a:t>
            </a:r>
            <a:endParaRPr lang="en-US"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How To Achieve Legitimacy</a:t>
            </a:r>
          </a:p>
        </p:txBody>
      </p:sp>
    </p:spTree>
    <p:extLst>
      <p:ext uri="{BB962C8B-B14F-4D97-AF65-F5344CB8AC3E}">
        <p14:creationId xmlns:p14="http://schemas.microsoft.com/office/powerpoint/2010/main" val="8197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011722"/>
          </a:xfrm>
          <a:prstGeom prst="rect">
            <a:avLst/>
          </a:prstGeom>
          <a:noFill/>
        </p:spPr>
        <p:txBody>
          <a:bodyPr wrap="square" rtlCol="0">
            <a:spAutoFit/>
          </a:bodyPr>
          <a:lstStyle/>
          <a:p>
            <a:pPr marL="342900" indent="-342900">
              <a:lnSpc>
                <a:spcPct val="200000"/>
              </a:lnSpc>
              <a:spcAft>
                <a:spcPts val="600"/>
              </a:spcAft>
              <a:buFont typeface="Wingdings" panose="05000000000000000000" pitchFamily="2" charset="2"/>
              <a:buChar char="Ø"/>
            </a:pPr>
            <a:r>
              <a:rPr lang="en-US" b="1" dirty="0">
                <a:latin typeface="Alexandria" pitchFamily="2" charset="-78"/>
                <a:cs typeface="Alexandria" pitchFamily="2" charset="-78"/>
              </a:rPr>
              <a:t>Legitimacy</a:t>
            </a:r>
            <a:r>
              <a:rPr lang="en-US" dirty="0">
                <a:latin typeface="Alexandria" pitchFamily="2" charset="-78"/>
                <a:cs typeface="Alexandria" pitchFamily="2" charset="-78"/>
              </a:rPr>
              <a:t> is an umbrella term which is the combination of the </a:t>
            </a:r>
            <a:r>
              <a:rPr lang="en-US" b="1" dirty="0">
                <a:latin typeface="Alexandria" pitchFamily="2" charset="-78"/>
                <a:cs typeface="Alexandria" pitchFamily="2" charset="-78"/>
              </a:rPr>
              <a:t>three</a:t>
            </a:r>
            <a:r>
              <a:rPr lang="en-US" dirty="0">
                <a:latin typeface="Alexandria" pitchFamily="2" charset="-78"/>
                <a:cs typeface="Alexandria" pitchFamily="2" charset="-78"/>
              </a:rPr>
              <a:t> lower-level specific </a:t>
            </a:r>
            <a:r>
              <a:rPr lang="en-US" b="1" dirty="0">
                <a:latin typeface="Alexandria" pitchFamily="2" charset="-78"/>
                <a:cs typeface="Alexandria" pitchFamily="2" charset="-78"/>
              </a:rPr>
              <a:t>forms</a:t>
            </a:r>
            <a:r>
              <a:rPr lang="en-US" dirty="0">
                <a:latin typeface="Alexandria" pitchFamily="2" charset="-78"/>
                <a:cs typeface="Alexandria" pitchFamily="2" charset="-78"/>
              </a:rPr>
              <a:t>:</a:t>
            </a:r>
          </a:p>
          <a:p>
            <a:pPr marL="342900" indent="-342900">
              <a:lnSpc>
                <a:spcPct val="200000"/>
              </a:lnSpc>
              <a:spcAft>
                <a:spcPts val="600"/>
              </a:spcAft>
              <a:buFont typeface="Arial" panose="020B0604020202020204" pitchFamily="34" charset="0"/>
              <a:buChar char="•"/>
            </a:pPr>
            <a:r>
              <a:rPr lang="en-US" dirty="0">
                <a:latin typeface="Alexandria" pitchFamily="2" charset="-78"/>
                <a:cs typeface="Alexandria" pitchFamily="2" charset="-78"/>
              </a:rPr>
              <a:t>Pragmatic Legitimacy.</a:t>
            </a:r>
          </a:p>
          <a:p>
            <a:pPr marL="342900" indent="-342900">
              <a:lnSpc>
                <a:spcPct val="200000"/>
              </a:lnSpc>
              <a:spcAft>
                <a:spcPts val="600"/>
              </a:spcAft>
              <a:buFont typeface="Arial" panose="020B0604020202020204" pitchFamily="34" charset="0"/>
              <a:buChar char="•"/>
            </a:pPr>
            <a:r>
              <a:rPr lang="en-US" dirty="0">
                <a:latin typeface="Alexandria" pitchFamily="2" charset="-78"/>
                <a:cs typeface="Alexandria" pitchFamily="2" charset="-78"/>
              </a:rPr>
              <a:t>Moral Legitimacy.</a:t>
            </a:r>
          </a:p>
          <a:p>
            <a:pPr marL="342900" indent="-342900">
              <a:lnSpc>
                <a:spcPct val="200000"/>
              </a:lnSpc>
              <a:spcAft>
                <a:spcPts val="600"/>
              </a:spcAft>
              <a:buFont typeface="Arial" panose="020B0604020202020204" pitchFamily="34" charset="0"/>
              <a:buChar char="•"/>
            </a:pPr>
            <a:r>
              <a:rPr lang="en-US" dirty="0">
                <a:latin typeface="Alexandria" pitchFamily="2" charset="-78"/>
                <a:cs typeface="Alexandria" pitchFamily="2" charset="-78"/>
              </a:rPr>
              <a:t>Cognitive Legitimacy.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Legitimacy Forms</a:t>
            </a:r>
          </a:p>
        </p:txBody>
      </p:sp>
    </p:spTree>
    <p:extLst>
      <p:ext uri="{BB962C8B-B14F-4D97-AF65-F5344CB8AC3E}">
        <p14:creationId xmlns:p14="http://schemas.microsoft.com/office/powerpoint/2010/main" val="1983814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55847" y="1854533"/>
            <a:ext cx="8596180" cy="2385268"/>
          </a:xfrm>
          <a:prstGeom prst="rect">
            <a:avLst/>
          </a:prstGeom>
          <a:noFill/>
        </p:spPr>
        <p:txBody>
          <a:bodyPr wrap="square" rtlCol="0">
            <a:spAutoFit/>
          </a:bodyPr>
          <a:lstStyle/>
          <a:p>
            <a:pPr marL="342900" indent="-342900">
              <a:lnSpc>
                <a:spcPct val="200000"/>
              </a:lnSpc>
              <a:spcAft>
                <a:spcPts val="300"/>
              </a:spcAft>
              <a:buFont typeface="Wingdings" panose="05000000000000000000" pitchFamily="2" charset="2"/>
              <a:buChar char="Ø"/>
            </a:pPr>
            <a:r>
              <a:rPr lang="en-US" dirty="0">
                <a:latin typeface="Alexandria" pitchFamily="2" charset="-78"/>
                <a:cs typeface="Alexandria" pitchFamily="2" charset="-78"/>
              </a:rPr>
              <a:t>Pragmatic legitimacy is </a:t>
            </a:r>
            <a:r>
              <a:rPr lang="en-US" b="1" dirty="0">
                <a:latin typeface="Alexandria" pitchFamily="2" charset="-78"/>
                <a:cs typeface="Alexandria" pitchFamily="2" charset="-78"/>
              </a:rPr>
              <a:t>based on self-interest</a:t>
            </a:r>
            <a:r>
              <a:rPr lang="en-US" dirty="0">
                <a:latin typeface="Alexandria" pitchFamily="2" charset="-78"/>
                <a:cs typeface="Alexandria" pitchFamily="2" charset="-78"/>
              </a:rPr>
              <a:t>.</a:t>
            </a:r>
          </a:p>
          <a:p>
            <a:pPr marL="342900" indent="-342900">
              <a:lnSpc>
                <a:spcPct val="200000"/>
              </a:lnSpc>
              <a:spcAft>
                <a:spcPts val="300"/>
              </a:spcAft>
              <a:buFont typeface="Wingdings" panose="05000000000000000000" pitchFamily="2" charset="2"/>
              <a:buChar char="Ø"/>
            </a:pPr>
            <a:endParaRPr lang="en-US" dirty="0">
              <a:latin typeface="Alexandria" pitchFamily="2" charset="-78"/>
              <a:cs typeface="Alexandria" pitchFamily="2" charset="-78"/>
            </a:endParaRPr>
          </a:p>
          <a:p>
            <a:pPr marL="342900" indent="-342900">
              <a:lnSpc>
                <a:spcPct val="200000"/>
              </a:lnSpc>
              <a:spcAft>
                <a:spcPts val="300"/>
              </a:spcAft>
              <a:buFont typeface="Wingdings" panose="05000000000000000000" pitchFamily="2" charset="2"/>
              <a:buChar char="Ø"/>
            </a:pPr>
            <a:r>
              <a:rPr lang="en-US" dirty="0">
                <a:latin typeface="Alexandria" pitchFamily="2" charset="-78"/>
                <a:cs typeface="Alexandria" pitchFamily="2" charset="-78"/>
              </a:rPr>
              <a:t>It legitimizes actions that achieve highest </a:t>
            </a:r>
            <a:r>
              <a:rPr lang="en-US" b="1" dirty="0">
                <a:latin typeface="Alexandria" pitchFamily="2" charset="-78"/>
                <a:cs typeface="Alexandria" pitchFamily="2" charset="-78"/>
              </a:rPr>
              <a:t>benefit or utility</a:t>
            </a:r>
            <a:r>
              <a:rPr lang="en-US" dirty="0">
                <a:latin typeface="Alexandria" pitchFamily="2" charset="-78"/>
                <a:cs typeface="Alexandria" pitchFamily="2" charset="-78"/>
              </a:rPr>
              <a:t> in the eyes of the </a:t>
            </a:r>
            <a:r>
              <a:rPr lang="en-US" b="1" dirty="0">
                <a:latin typeface="Alexandria" pitchFamily="2" charset="-78"/>
                <a:cs typeface="Alexandria" pitchFamily="2" charset="-78"/>
              </a:rPr>
              <a:t>stakeholders or society </a:t>
            </a:r>
            <a:r>
              <a:rPr lang="en-US" dirty="0">
                <a:latin typeface="Alexandria" pitchFamily="2" charset="-78"/>
                <a:cs typeface="Alexandria" pitchFamily="2" charset="-78"/>
              </a:rPr>
              <a:t>in general</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Pragmatic Legitimacy</a:t>
            </a:r>
          </a:p>
        </p:txBody>
      </p:sp>
    </p:spTree>
    <p:extLst>
      <p:ext uri="{BB962C8B-B14F-4D97-AF65-F5344CB8AC3E}">
        <p14:creationId xmlns:p14="http://schemas.microsoft.com/office/powerpoint/2010/main" val="569200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380780"/>
          </a:xfrm>
          <a:prstGeom prst="rect">
            <a:avLst/>
          </a:prstGeom>
          <a:noFill/>
        </p:spPr>
        <p:txBody>
          <a:bodyPr wrap="square" rtlCol="0">
            <a:spAutoFit/>
          </a:bodyPr>
          <a:lstStyle/>
          <a:p>
            <a:pPr marL="342900" indent="-342900">
              <a:lnSpc>
                <a:spcPct val="200000"/>
              </a:lnSpc>
              <a:spcAft>
                <a:spcPts val="600"/>
              </a:spcAft>
              <a:buFont typeface="Wingdings" panose="05000000000000000000" pitchFamily="2" charset="2"/>
              <a:buChar char="§"/>
            </a:pPr>
            <a:r>
              <a:rPr lang="en-US" dirty="0" smtClean="0">
                <a:latin typeface="Alexandria" pitchFamily="2" charset="-78"/>
                <a:cs typeface="Alexandria" pitchFamily="2" charset="-78"/>
              </a:rPr>
              <a:t>Moral legitimacy is </a:t>
            </a:r>
            <a:r>
              <a:rPr lang="en-US" b="1" dirty="0" smtClean="0">
                <a:latin typeface="Alexandria" pitchFamily="2" charset="-78"/>
                <a:cs typeface="Alexandria" pitchFamily="2" charset="-78"/>
              </a:rPr>
              <a:t>based on ethical approval of actions</a:t>
            </a:r>
            <a:r>
              <a:rPr lang="en-US" dirty="0" smtClean="0">
                <a:latin typeface="Alexandria" pitchFamily="2" charset="-78"/>
                <a:cs typeface="Alexandria" pitchFamily="2" charset="-78"/>
              </a:rPr>
              <a:t>.</a:t>
            </a:r>
          </a:p>
          <a:p>
            <a:pPr marL="285750" indent="-285750">
              <a:lnSpc>
                <a:spcPct val="200000"/>
              </a:lnSpc>
              <a:spcAft>
                <a:spcPts val="600"/>
              </a:spcAft>
              <a:buFont typeface="Wingdings" panose="05000000000000000000" pitchFamily="2" charset="2"/>
              <a:buChar char="§"/>
            </a:pPr>
            <a:endParaRPr lang="en-US" dirty="0" smtClean="0">
              <a:latin typeface="Alexandria" pitchFamily="2" charset="-78"/>
              <a:cs typeface="Alexandria" pitchFamily="2" charset="-78"/>
            </a:endParaRPr>
          </a:p>
          <a:p>
            <a:pPr marL="342900" indent="-342900">
              <a:lnSpc>
                <a:spcPct val="200000"/>
              </a:lnSpc>
              <a:spcAft>
                <a:spcPts val="600"/>
              </a:spcAft>
              <a:buFont typeface="Wingdings" panose="05000000000000000000" pitchFamily="2" charset="2"/>
              <a:buChar char="§"/>
            </a:pPr>
            <a:r>
              <a:rPr lang="en-US" dirty="0" smtClean="0">
                <a:latin typeface="Alexandria" pitchFamily="2" charset="-78"/>
                <a:cs typeface="Alexandria" pitchFamily="2" charset="-78"/>
              </a:rPr>
              <a:t>It legitimizes activities undertaken within the </a:t>
            </a:r>
            <a:r>
              <a:rPr lang="en-US" b="1" dirty="0" smtClean="0">
                <a:latin typeface="Alexandria" pitchFamily="2" charset="-78"/>
                <a:cs typeface="Alexandria" pitchFamily="2" charset="-78"/>
              </a:rPr>
              <a:t>boundaries of the broader norms </a:t>
            </a:r>
            <a:r>
              <a:rPr lang="en-US" dirty="0" smtClean="0">
                <a:latin typeface="Alexandria" pitchFamily="2" charset="-78"/>
                <a:cs typeface="Alexandria" pitchFamily="2" charset="-78"/>
              </a:rPr>
              <a:t>of society, </a:t>
            </a:r>
            <a:r>
              <a:rPr lang="en-US" b="1" dirty="0" smtClean="0">
                <a:latin typeface="Alexandria" pitchFamily="2" charset="-78"/>
                <a:cs typeface="Alexandria" pitchFamily="2" charset="-78"/>
              </a:rPr>
              <a:t>no matter what the outcome may be</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43200" y="654295"/>
            <a:ext cx="5864714" cy="461665"/>
          </a:xfrm>
          <a:prstGeom prst="rect">
            <a:avLst/>
          </a:prstGeom>
          <a:noFill/>
        </p:spPr>
        <p:txBody>
          <a:bodyPr wrap="square" rtlCol="0">
            <a:spAutoFit/>
          </a:bodyPr>
          <a:lstStyle/>
          <a:p>
            <a:pPr algn="ctr"/>
            <a:r>
              <a:rPr lang="en-US" sz="2400" dirty="0">
                <a:latin typeface="Alexandria" pitchFamily="2" charset="-78"/>
                <a:cs typeface="Alexandria" pitchFamily="2" charset="-78"/>
              </a:rPr>
              <a:t>Moral Legitimacy </a:t>
            </a:r>
          </a:p>
        </p:txBody>
      </p:sp>
    </p:spTree>
    <p:extLst>
      <p:ext uri="{BB962C8B-B14F-4D97-AF65-F5344CB8AC3E}">
        <p14:creationId xmlns:p14="http://schemas.microsoft.com/office/powerpoint/2010/main" val="391331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934778"/>
          </a:xfrm>
          <a:prstGeom prst="rect">
            <a:avLst/>
          </a:prstGeom>
          <a:noFill/>
        </p:spPr>
        <p:txBody>
          <a:bodyPr wrap="square" rtlCol="0">
            <a:spAutoFit/>
          </a:bodyPr>
          <a:lstStyle/>
          <a:p>
            <a:pPr marL="342900" lvl="0" indent="-34290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Cognitive legitimacy is </a:t>
            </a:r>
            <a:r>
              <a:rPr lang="en-US" b="1" dirty="0">
                <a:solidFill>
                  <a:prstClr val="black"/>
                </a:solidFill>
                <a:latin typeface="Alexandria" pitchFamily="2" charset="-78"/>
                <a:cs typeface="Alexandria" pitchFamily="2" charset="-78"/>
              </a:rPr>
              <a:t>based on comprehensibility and taken-</a:t>
            </a:r>
            <a:r>
              <a:rPr lang="en-US" b="1" dirty="0" err="1">
                <a:solidFill>
                  <a:prstClr val="black"/>
                </a:solidFill>
                <a:latin typeface="Alexandria" pitchFamily="2" charset="-78"/>
                <a:cs typeface="Alexandria" pitchFamily="2" charset="-78"/>
              </a:rPr>
              <a:t>forgrantedness</a:t>
            </a:r>
            <a:r>
              <a:rPr lang="en-US" dirty="0">
                <a:solidFill>
                  <a:prstClr val="black"/>
                </a:solidFill>
                <a:latin typeface="Alexandria" pitchFamily="2" charset="-78"/>
                <a:cs typeface="Alexandria" pitchFamily="2" charset="-78"/>
              </a:rPr>
              <a:t>.</a:t>
            </a:r>
          </a:p>
          <a:p>
            <a:pPr marL="342900" lvl="0" indent="-342900">
              <a:lnSpc>
                <a:spcPct val="200000"/>
              </a:lnSpc>
              <a:spcAft>
                <a:spcPts val="600"/>
              </a:spcAft>
              <a:buFont typeface="Wingdings" panose="05000000000000000000" pitchFamily="2" charset="2"/>
              <a:buChar char="§"/>
              <a:defRPr/>
            </a:pPr>
            <a:endParaRPr lang="en-US" dirty="0">
              <a:solidFill>
                <a:prstClr val="black"/>
              </a:solidFill>
              <a:latin typeface="Alexandria" pitchFamily="2" charset="-78"/>
              <a:cs typeface="Alexandria" pitchFamily="2" charset="-78"/>
            </a:endParaRPr>
          </a:p>
          <a:p>
            <a:pPr marL="342900" lvl="0" indent="-34290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It legitimizes actions that are </a:t>
            </a:r>
            <a:r>
              <a:rPr lang="en-US" b="1" dirty="0">
                <a:solidFill>
                  <a:prstClr val="black"/>
                </a:solidFill>
                <a:latin typeface="Alexandria" pitchFamily="2" charset="-78"/>
                <a:cs typeface="Alexandria" pitchFamily="2" charset="-78"/>
              </a:rPr>
              <a:t>predictable</a:t>
            </a: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meaningful</a:t>
            </a:r>
            <a:r>
              <a:rPr lang="en-US" dirty="0">
                <a:solidFill>
                  <a:prstClr val="black"/>
                </a:solidFill>
                <a:latin typeface="Alexandria" pitchFamily="2" charset="-78"/>
                <a:cs typeface="Alexandria" pitchFamily="2" charset="-78"/>
              </a:rPr>
              <a:t> and </a:t>
            </a:r>
            <a:r>
              <a:rPr lang="en-US" b="1" dirty="0">
                <a:solidFill>
                  <a:prstClr val="black"/>
                </a:solidFill>
                <a:latin typeface="Alexandria" pitchFamily="2" charset="-78"/>
                <a:cs typeface="Alexandria" pitchFamily="2" charset="-78"/>
              </a:rPr>
              <a:t>self-evident </a:t>
            </a:r>
            <a:r>
              <a:rPr lang="en-US" dirty="0">
                <a:solidFill>
                  <a:prstClr val="black"/>
                </a:solidFill>
                <a:latin typeface="Alexandria" pitchFamily="2" charset="-78"/>
                <a:cs typeface="Alexandria" pitchFamily="2" charset="-78"/>
              </a:rPr>
              <a:t>by the </a:t>
            </a:r>
            <a:r>
              <a:rPr lang="en-US" b="1" dirty="0">
                <a:solidFill>
                  <a:prstClr val="black"/>
                </a:solidFill>
                <a:latin typeface="Alexandria" pitchFamily="2" charset="-78"/>
                <a:cs typeface="Alexandria" pitchFamily="2" charset="-78"/>
              </a:rPr>
              <a:t>perceiver</a:t>
            </a:r>
            <a:r>
              <a:rPr lang="en-US" dirty="0">
                <a:solidFill>
                  <a:prstClr val="black"/>
                </a:solidFill>
                <a:latin typeface="Alexandria" pitchFamily="2" charset="-78"/>
                <a:cs typeface="Alexandria" pitchFamily="2" charset="-78"/>
              </a:rPr>
              <a: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pPr algn="ctr"/>
            <a:r>
              <a:rPr lang="en-US" sz="2400" dirty="0">
                <a:latin typeface="Alexandria" pitchFamily="2" charset="-78"/>
                <a:cs typeface="Alexandria" pitchFamily="2" charset="-78"/>
              </a:rPr>
              <a:t>Cognitive Legitimacy </a:t>
            </a:r>
          </a:p>
        </p:txBody>
      </p:sp>
    </p:spTree>
    <p:extLst>
      <p:ext uri="{BB962C8B-B14F-4D97-AF65-F5344CB8AC3E}">
        <p14:creationId xmlns:p14="http://schemas.microsoft.com/office/powerpoint/2010/main" val="696523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1150"/>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1700" dirty="0">
                <a:solidFill>
                  <a:prstClr val="black"/>
                </a:solidFill>
                <a:latin typeface="Alexandria" pitchFamily="2" charset="-78"/>
                <a:cs typeface="Alexandria" pitchFamily="2" charset="-78"/>
              </a:rPr>
              <a:t>Governance institutions make decisions that balance benefit maximization, moral appropriateness and ease of understanding in the wider organizational context.</a:t>
            </a:r>
          </a:p>
          <a:p>
            <a:pPr marL="342900" indent="-342900" algn="just">
              <a:lnSpc>
                <a:spcPct val="200000"/>
              </a:lnSpc>
              <a:buFont typeface="Wingdings" panose="05000000000000000000" pitchFamily="2" charset="2"/>
              <a:buChar char="§"/>
            </a:pPr>
            <a:r>
              <a:rPr lang="en-US" sz="1700" dirty="0">
                <a:solidFill>
                  <a:prstClr val="black"/>
                </a:solidFill>
                <a:latin typeface="Alexandria" pitchFamily="2" charset="-78"/>
                <a:cs typeface="Alexandria" pitchFamily="2" charset="-78"/>
              </a:rPr>
              <a:t>Strong technical environments (technology companies) foster the need for pragmatic and moral legitimacy. </a:t>
            </a:r>
          </a:p>
          <a:p>
            <a:pPr marL="342900" indent="-342900" algn="just">
              <a:lnSpc>
                <a:spcPct val="200000"/>
              </a:lnSpc>
              <a:buFont typeface="Wingdings" panose="05000000000000000000" pitchFamily="2" charset="2"/>
              <a:buChar char="§"/>
            </a:pPr>
            <a:r>
              <a:rPr lang="en-US" sz="1700" dirty="0">
                <a:solidFill>
                  <a:prstClr val="black"/>
                </a:solidFill>
                <a:latin typeface="Alexandria" pitchFamily="2" charset="-78"/>
                <a:cs typeface="Alexandria" pitchFamily="2" charset="-78"/>
              </a:rPr>
              <a:t>Strong institutional environments (schools) favor sense-making, which fosters the need for cognitive and moral legitimacy even at the expense of their constituents.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3551790" y="749687"/>
            <a:ext cx="4362092" cy="461665"/>
          </a:xfrm>
          <a:prstGeom prst="rect">
            <a:avLst/>
          </a:prstGeom>
        </p:spPr>
        <p:txBody>
          <a:bodyPr wrap="none">
            <a:spAutoFit/>
          </a:bodyPr>
          <a:lstStyle/>
          <a:p>
            <a:r>
              <a:rPr lang="en-US" sz="2400" dirty="0">
                <a:latin typeface="Alexandria" pitchFamily="2" charset="-78"/>
                <a:cs typeface="Alexandria" pitchFamily="2" charset="-78"/>
              </a:rPr>
              <a:t>Legitimacy and Institutions</a:t>
            </a:r>
          </a:p>
        </p:txBody>
      </p:sp>
    </p:spTree>
    <p:extLst>
      <p:ext uri="{BB962C8B-B14F-4D97-AF65-F5344CB8AC3E}">
        <p14:creationId xmlns:p14="http://schemas.microsoft.com/office/powerpoint/2010/main" val="9276664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873572"/>
          </a:xfrm>
          <a:prstGeom prst="rect">
            <a:avLst/>
          </a:prstGeom>
          <a:noFill/>
        </p:spPr>
        <p:txBody>
          <a:bodyPr wrap="square" rtlCol="0">
            <a:spAutoFit/>
          </a:bodyPr>
          <a:lstStyle/>
          <a:p>
            <a:pPr marL="342900" indent="-342900">
              <a:lnSpc>
                <a:spcPct val="15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This model for </a:t>
            </a:r>
            <a:r>
              <a:rPr lang="en-US" dirty="0" smtClean="0">
                <a:solidFill>
                  <a:prstClr val="black"/>
                </a:solidFill>
                <a:latin typeface="Alexandria" pitchFamily="2" charset="-78"/>
                <a:cs typeface="Alexandria" pitchFamily="2" charset="-78"/>
              </a:rPr>
              <a:t>project </a:t>
            </a:r>
            <a:r>
              <a:rPr lang="en-US" dirty="0">
                <a:solidFill>
                  <a:prstClr val="black"/>
                </a:solidFill>
                <a:latin typeface="Alexandria" pitchFamily="2" charset="-78"/>
                <a:cs typeface="Alexandria" pitchFamily="2" charset="-78"/>
              </a:rPr>
              <a:t>governance summarizes the transaction, agency and legitimacy perspectives.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162330" cy="430887"/>
          </a:xfrm>
          <a:prstGeom prst="rect">
            <a:avLst/>
          </a:prstGeom>
          <a:noFill/>
        </p:spPr>
        <p:txBody>
          <a:bodyPr wrap="square" rtlCol="0">
            <a:spAutoFit/>
          </a:bodyPr>
          <a:lstStyle/>
          <a:p>
            <a:r>
              <a:rPr lang="en-US" sz="2200" dirty="0">
                <a:latin typeface="Alexandria" pitchFamily="2" charset="-78"/>
                <a:cs typeface="Alexandria" pitchFamily="2" charset="-78"/>
              </a:rPr>
              <a:t>Project Governance Hierarchy</a:t>
            </a:r>
          </a:p>
        </p:txBody>
      </p:sp>
      <p:pic>
        <p:nvPicPr>
          <p:cNvPr id="9" name="Picture 8">
            <a:extLst>
              <a:ext uri="{FF2B5EF4-FFF2-40B4-BE49-F238E27FC236}">
                <a16:creationId xmlns:a16="http://schemas.microsoft.com/office/drawing/2014/main" id="{BF58661D-F090-BA5C-FA69-ED2BB58ED253}"/>
              </a:ext>
            </a:extLst>
          </p:cNvPr>
          <p:cNvPicPr>
            <a:picLocks noChangeAspect="1"/>
          </p:cNvPicPr>
          <p:nvPr/>
        </p:nvPicPr>
        <p:blipFill>
          <a:blip r:embed="rId3"/>
          <a:stretch>
            <a:fillRect/>
          </a:stretch>
        </p:blipFill>
        <p:spPr>
          <a:xfrm>
            <a:off x="633834" y="2432894"/>
            <a:ext cx="8367664" cy="4004722"/>
          </a:xfrm>
          <a:prstGeom prst="rect">
            <a:avLst/>
          </a:prstGeom>
        </p:spPr>
      </p:pic>
      <p:pic>
        <p:nvPicPr>
          <p:cNvPr id="10" name="Picture 9"/>
          <p:cNvPicPr>
            <a:picLocks noChangeAspect="1"/>
          </p:cNvPicPr>
          <p:nvPr/>
        </p:nvPicPr>
        <p:blipFill rotWithShape="1">
          <a:blip r:embed="rId4"/>
          <a:srcRect l="69467" t="38160" r="6711" b="18889"/>
          <a:stretch/>
        </p:blipFill>
        <p:spPr>
          <a:xfrm>
            <a:off x="8883094" y="2423180"/>
            <a:ext cx="3267456" cy="4014436"/>
          </a:xfrm>
          <a:prstGeom prst="rect">
            <a:avLst/>
          </a:prstGeom>
        </p:spPr>
      </p:pic>
    </p:spTree>
    <p:extLst>
      <p:ext uri="{BB962C8B-B14F-4D97-AF65-F5344CB8AC3E}">
        <p14:creationId xmlns:p14="http://schemas.microsoft.com/office/powerpoint/2010/main" val="1362576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50425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330036" y="1373531"/>
            <a:ext cx="9951522" cy="4021614"/>
          </a:xfrm>
          <a:prstGeom prst="rect">
            <a:avLst/>
          </a:prstGeom>
          <a:noFill/>
        </p:spPr>
        <p:txBody>
          <a:bodyPr wrap="square" rtlCol="0">
            <a:spAutoFit/>
          </a:bodyPr>
          <a:lstStyle/>
          <a:p>
            <a:pPr marL="342900" indent="-342900">
              <a:lnSpc>
                <a:spcPct val="200000"/>
              </a:lnSpc>
              <a:spcAft>
                <a:spcPts val="200"/>
              </a:spcAft>
              <a:buFont typeface="Wingdings" panose="05000000000000000000" pitchFamily="2" charset="2"/>
              <a:buChar char="§"/>
            </a:pPr>
            <a:r>
              <a:rPr lang="en-US" dirty="0">
                <a:solidFill>
                  <a:srgbClr val="40264D"/>
                </a:solidFill>
                <a:latin typeface="Alexandria" pitchFamily="2" charset="-78"/>
                <a:cs typeface="Alexandria" pitchFamily="2" charset="-78"/>
              </a:rPr>
              <a:t>The legitimacy perspective enables governance actions, including the project and its management, to gain social acceptance. </a:t>
            </a:r>
          </a:p>
          <a:p>
            <a:pPr marL="342900" indent="-342900">
              <a:lnSpc>
                <a:spcPct val="200000"/>
              </a:lnSpc>
              <a:spcAft>
                <a:spcPts val="200"/>
              </a:spcAft>
              <a:buFont typeface="Wingdings" panose="05000000000000000000" pitchFamily="2" charset="2"/>
              <a:buChar char="§"/>
            </a:pPr>
            <a:r>
              <a:rPr lang="en-US" dirty="0">
                <a:solidFill>
                  <a:srgbClr val="40264D"/>
                </a:solidFill>
                <a:latin typeface="Alexandria" pitchFamily="2" charset="-78"/>
                <a:cs typeface="Alexandria" pitchFamily="2" charset="-78"/>
              </a:rPr>
              <a:t>Balancing pragmatic, moral and cognitive legitimacy for a given project context increases acceptance and ‘social value’ of a project. </a:t>
            </a:r>
          </a:p>
          <a:p>
            <a:pPr marL="342900" indent="-342900">
              <a:lnSpc>
                <a:spcPct val="200000"/>
              </a:lnSpc>
              <a:spcAft>
                <a:spcPts val="200"/>
              </a:spcAft>
              <a:buFont typeface="Wingdings" panose="05000000000000000000" pitchFamily="2" charset="2"/>
              <a:buChar char="§"/>
            </a:pPr>
            <a:r>
              <a:rPr lang="en-US" dirty="0">
                <a:solidFill>
                  <a:srgbClr val="40264D"/>
                </a:solidFill>
                <a:latin typeface="Alexandria" pitchFamily="2" charset="-78"/>
                <a:cs typeface="Alexandria" pitchFamily="2" charset="-78"/>
              </a:rPr>
              <a:t>While this balance has the very real measurable benefit of reducing overhead costs, it also has the not insignificant ‘soft’ benefit of legitimizing the governance institution in the eye of the stakeholder and potentially society at large.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9" y="654295"/>
            <a:ext cx="5888430" cy="461665"/>
          </a:xfrm>
          <a:prstGeom prst="rect">
            <a:avLst/>
          </a:prstGeom>
          <a:noFill/>
        </p:spPr>
        <p:txBody>
          <a:bodyPr wrap="square" rtlCol="0">
            <a:spAutoFit/>
          </a:bodyPr>
          <a:lstStyle/>
          <a:p>
            <a:pPr algn="ctr"/>
            <a:r>
              <a:rPr lang="en-US" sz="2400" dirty="0">
                <a:latin typeface="Alexandria" pitchFamily="2" charset="-78"/>
                <a:cs typeface="Alexandria" pitchFamily="2" charset="-78"/>
              </a:rPr>
              <a:t>Implications of Legitimacy</a:t>
            </a:r>
          </a:p>
        </p:txBody>
      </p:sp>
    </p:spTree>
    <p:extLst>
      <p:ext uri="{BB962C8B-B14F-4D97-AF65-F5344CB8AC3E}">
        <p14:creationId xmlns:p14="http://schemas.microsoft.com/office/powerpoint/2010/main" val="7212870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04112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8964315" cy="3888885"/>
          </a:xfrm>
          <a:prstGeom prst="rect">
            <a:avLst/>
          </a:prstGeom>
          <a:noFill/>
        </p:spPr>
        <p:txBody>
          <a:bodyPr wrap="square" rtlCol="0">
            <a:spAutoFit/>
          </a:bodyPr>
          <a:lstStyle/>
          <a:p>
            <a:pPr marL="342900" indent="-342900">
              <a:lnSpc>
                <a:spcPct val="200000"/>
              </a:lnSpc>
              <a:buFont typeface="Wingdings" panose="05000000000000000000" pitchFamily="2" charset="2"/>
              <a:buChar char="§"/>
            </a:pPr>
            <a:r>
              <a:rPr lang="en-US" dirty="0">
                <a:latin typeface="Alexandria" pitchFamily="2" charset="-78"/>
                <a:cs typeface="Alexandria" pitchFamily="2" charset="-78"/>
              </a:rPr>
              <a:t>The governance model for projects is complemented by the governance framework for project management.</a:t>
            </a:r>
          </a:p>
          <a:p>
            <a:pPr marL="342900" indent="-342900">
              <a:lnSpc>
                <a:spcPct val="200000"/>
              </a:lnSpc>
              <a:buFont typeface="Wingdings" panose="05000000000000000000" pitchFamily="2" charset="2"/>
              <a:buChar char="§"/>
            </a:pPr>
            <a:r>
              <a:rPr lang="en-US" dirty="0">
                <a:latin typeface="Alexandria" pitchFamily="2" charset="-78"/>
                <a:cs typeface="Alexandria" pitchFamily="2" charset="-78"/>
              </a:rPr>
              <a:t>The three steps of governance framework of project management (Chapter 4) can be seen as a third dimension for the governance paradigm and the governance of projects, programs, and portfolios.</a:t>
            </a:r>
          </a:p>
          <a:p>
            <a:pPr marL="342900" indent="-342900">
              <a:lnSpc>
                <a:spcPct val="200000"/>
              </a:lnSpc>
              <a:buFont typeface="Wingdings" panose="05000000000000000000" pitchFamily="2" charset="2"/>
              <a:buChar char="§"/>
            </a:pPr>
            <a:r>
              <a:rPr lang="en-US" dirty="0">
                <a:latin typeface="Alexandria" pitchFamily="2" charset="-78"/>
                <a:cs typeface="Alexandria" pitchFamily="2" charset="-78"/>
              </a:rPr>
              <a:t>The governance paradigm provides the link between governance of projects and governance of project management.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79053" y="751156"/>
            <a:ext cx="5276178" cy="430887"/>
          </a:xfrm>
          <a:prstGeom prst="rect">
            <a:avLst/>
          </a:prstGeom>
          <a:noFill/>
        </p:spPr>
        <p:txBody>
          <a:bodyPr wrap="square" rtlCol="0">
            <a:spAutoFit/>
          </a:bodyPr>
          <a:lstStyle/>
          <a:p>
            <a:r>
              <a:rPr lang="en-US" sz="2200" dirty="0">
                <a:latin typeface="Alexandria" pitchFamily="2" charset="-78"/>
                <a:cs typeface="Alexandria" pitchFamily="2" charset="-78"/>
              </a:rPr>
              <a:t>The Total Project Governance Model</a:t>
            </a:r>
          </a:p>
        </p:txBody>
      </p:sp>
    </p:spTree>
    <p:extLst>
      <p:ext uri="{BB962C8B-B14F-4D97-AF65-F5344CB8AC3E}">
        <p14:creationId xmlns:p14="http://schemas.microsoft.com/office/powerpoint/2010/main" val="27587295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FC21F4A-7C43-D8F4-5FA6-4F07C4D3E045}"/>
              </a:ext>
            </a:extLst>
          </p:cNvPr>
          <p:cNvPicPr>
            <a:picLocks noChangeAspect="1"/>
          </p:cNvPicPr>
          <p:nvPr/>
        </p:nvPicPr>
        <p:blipFill>
          <a:blip r:embed="rId3"/>
          <a:stretch>
            <a:fillRect/>
          </a:stretch>
        </p:blipFill>
        <p:spPr>
          <a:xfrm>
            <a:off x="64746" y="0"/>
            <a:ext cx="9665712" cy="6858000"/>
          </a:xfrm>
          <a:prstGeom prst="rect">
            <a:avLst/>
          </a:prstGeom>
        </p:spPr>
      </p:pic>
    </p:spTree>
    <p:extLst>
      <p:ext uri="{BB962C8B-B14F-4D97-AF65-F5344CB8AC3E}">
        <p14:creationId xmlns:p14="http://schemas.microsoft.com/office/powerpoint/2010/main" val="2280686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40925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1" y="1373531"/>
            <a:ext cx="10212778" cy="3970318"/>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dirty="0">
                <a:solidFill>
                  <a:srgbClr val="40264D"/>
                </a:solidFill>
                <a:latin typeface="Alexandria" pitchFamily="2" charset="-78"/>
                <a:cs typeface="Alexandria" pitchFamily="2" charset="-78"/>
              </a:rPr>
              <a:t>A control paradigm such as the Conformist supports approaches as outlined in Step 1 of the project management governance framework; that is, methodology compliance, audits and steering group observation. </a:t>
            </a:r>
          </a:p>
          <a:p>
            <a:pPr marL="342900" indent="-342900" algn="just">
              <a:lnSpc>
                <a:spcPct val="200000"/>
              </a:lnSpc>
              <a:buFont typeface="Wingdings" panose="05000000000000000000" pitchFamily="2" charset="2"/>
              <a:buChar char="§"/>
            </a:pPr>
            <a:r>
              <a:rPr lang="en-US" dirty="0">
                <a:solidFill>
                  <a:srgbClr val="40264D"/>
                </a:solidFill>
                <a:latin typeface="Alexandria" pitchFamily="2" charset="-78"/>
                <a:cs typeface="Alexandria" pitchFamily="2" charset="-78"/>
              </a:rPr>
              <a:t>Contrarily, a Versatile Artist paradigm fosters autonomy and trust in the project manager, aligning the entire organization (through the use of project management maturity models) to support the project-way-of-working the project manager has the flexibility and trust to balance requirements of various stakeholders.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17796" y="729197"/>
            <a:ext cx="5596812" cy="400110"/>
          </a:xfrm>
          <a:prstGeom prst="rect">
            <a:avLst/>
          </a:prstGeom>
          <a:noFill/>
        </p:spPr>
        <p:txBody>
          <a:bodyPr wrap="square" rtlCol="0">
            <a:spAutoFit/>
          </a:bodyPr>
          <a:lstStyle/>
          <a:p>
            <a:pPr algn="ctr"/>
            <a:r>
              <a:rPr lang="en-US" sz="2000" dirty="0">
                <a:latin typeface="Alexandria" pitchFamily="2" charset="-78"/>
                <a:cs typeface="Alexandria" pitchFamily="2" charset="-78"/>
              </a:rPr>
              <a:t>The Role of Governance Paradigms </a:t>
            </a:r>
          </a:p>
        </p:txBody>
      </p:sp>
    </p:spTree>
    <p:extLst>
      <p:ext uri="{BB962C8B-B14F-4D97-AF65-F5344CB8AC3E}">
        <p14:creationId xmlns:p14="http://schemas.microsoft.com/office/powerpoint/2010/main" val="3431129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7917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850836" cy="3970318"/>
          </a:xfrm>
          <a:prstGeom prst="rect">
            <a:avLst/>
          </a:prstGeom>
          <a:noFill/>
        </p:spPr>
        <p:txBody>
          <a:bodyPr wrap="square" rtlCol="0">
            <a:spAutoFit/>
          </a:bodyPr>
          <a:lstStyle/>
          <a:p>
            <a:pPr marL="342900" indent="-342900">
              <a:lnSpc>
                <a:spcPct val="200000"/>
              </a:lnSpc>
              <a:buFont typeface="Wingdings" panose="05000000000000000000" pitchFamily="2" charset="2"/>
              <a:buChar char="Ø"/>
            </a:pPr>
            <a:r>
              <a:rPr lang="en-US" dirty="0">
                <a:solidFill>
                  <a:srgbClr val="40264D"/>
                </a:solidFill>
                <a:latin typeface="Alexandria" pitchFamily="2" charset="-78"/>
                <a:cs typeface="Alexandria" pitchFamily="2" charset="-78"/>
              </a:rPr>
              <a:t>The </a:t>
            </a:r>
            <a:r>
              <a:rPr lang="en-US" b="1" dirty="0">
                <a:solidFill>
                  <a:srgbClr val="40264D"/>
                </a:solidFill>
                <a:latin typeface="Alexandria" pitchFamily="2" charset="-78"/>
                <a:cs typeface="Alexandria" pitchFamily="2" charset="-78"/>
              </a:rPr>
              <a:t>four governance </a:t>
            </a:r>
            <a:r>
              <a:rPr lang="en-US" dirty="0">
                <a:solidFill>
                  <a:srgbClr val="40264D"/>
                </a:solidFill>
                <a:latin typeface="Alexandria" pitchFamily="2" charset="-78"/>
                <a:cs typeface="Alexandria" pitchFamily="2" charset="-78"/>
              </a:rPr>
              <a:t>paradigms tie together and </a:t>
            </a:r>
            <a:r>
              <a:rPr lang="en-US" b="1" dirty="0">
                <a:solidFill>
                  <a:srgbClr val="40264D"/>
                </a:solidFill>
                <a:latin typeface="Alexandria" pitchFamily="2" charset="-78"/>
                <a:cs typeface="Alexandria" pitchFamily="2" charset="-78"/>
              </a:rPr>
              <a:t>categorize</a:t>
            </a:r>
            <a:r>
              <a:rPr lang="en-US" dirty="0">
                <a:solidFill>
                  <a:srgbClr val="40264D"/>
                </a:solidFill>
                <a:latin typeface="Alexandria" pitchFamily="2" charset="-78"/>
                <a:cs typeface="Alexandria" pitchFamily="2" charset="-78"/>
              </a:rPr>
              <a:t>:</a:t>
            </a:r>
          </a:p>
          <a:p>
            <a:pPr marL="342900" indent="-342900">
              <a:lnSpc>
                <a:spcPct val="200000"/>
              </a:lnSpc>
              <a:buFont typeface="Arial" panose="020B0604020202020204" pitchFamily="34" charset="0"/>
              <a:buChar char="•"/>
            </a:pPr>
            <a:r>
              <a:rPr lang="en-US" dirty="0">
                <a:solidFill>
                  <a:srgbClr val="40264D"/>
                </a:solidFill>
                <a:latin typeface="Alexandria" pitchFamily="2" charset="-78"/>
                <a:cs typeface="Alexandria" pitchFamily="2" charset="-78"/>
              </a:rPr>
              <a:t>the various ways of managing a project, given the implication stemming from Transaction Costs Economics (TCE), agency theory and legitimacy;</a:t>
            </a:r>
          </a:p>
          <a:p>
            <a:pPr marL="342900" indent="-342900">
              <a:lnSpc>
                <a:spcPct val="200000"/>
              </a:lnSpc>
              <a:buFont typeface="Arial" panose="020B0604020202020204" pitchFamily="34" charset="0"/>
              <a:buChar char="•"/>
            </a:pPr>
            <a:r>
              <a:rPr lang="en-US" dirty="0">
                <a:solidFill>
                  <a:srgbClr val="40264D"/>
                </a:solidFill>
                <a:latin typeface="Alexandria" pitchFamily="2" charset="-78"/>
                <a:cs typeface="Alexandria" pitchFamily="2" charset="-78"/>
              </a:rPr>
              <a:t>the corporate governance orientation chosen, either primarily stakeholder or primarily shareholder oriented;</a:t>
            </a:r>
          </a:p>
          <a:p>
            <a:pPr marL="342900" indent="-342900">
              <a:lnSpc>
                <a:spcPct val="200000"/>
              </a:lnSpc>
              <a:buFont typeface="Arial" panose="020B0604020202020204" pitchFamily="34" charset="0"/>
              <a:buChar char="•"/>
            </a:pPr>
            <a:r>
              <a:rPr lang="en-US" dirty="0">
                <a:solidFill>
                  <a:srgbClr val="40264D"/>
                </a:solidFill>
                <a:latin typeface="Alexandria" pitchFamily="2" charset="-78"/>
                <a:cs typeface="Alexandria" pitchFamily="2" charset="-78"/>
              </a:rPr>
              <a:t>the project management capabilities and practices deemed appropriate for all projects throughout the organization.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80486" y="654295"/>
            <a:ext cx="5627428" cy="461665"/>
          </a:xfrm>
          <a:prstGeom prst="rect">
            <a:avLst/>
          </a:prstGeom>
          <a:noFill/>
        </p:spPr>
        <p:txBody>
          <a:bodyPr wrap="square" rtlCol="0">
            <a:spAutoFit/>
          </a:bodyPr>
          <a:lstStyle/>
          <a:p>
            <a:r>
              <a:rPr lang="en-US" sz="2400" dirty="0">
                <a:latin typeface="Alexandria" pitchFamily="2" charset="-78"/>
                <a:cs typeface="Alexandria" pitchFamily="2" charset="-78"/>
              </a:rPr>
              <a:t>The Role of Governance Paradigms </a:t>
            </a:r>
          </a:p>
        </p:txBody>
      </p:sp>
    </p:spTree>
    <p:extLst>
      <p:ext uri="{BB962C8B-B14F-4D97-AF65-F5344CB8AC3E}">
        <p14:creationId xmlns:p14="http://schemas.microsoft.com/office/powerpoint/2010/main" val="3791299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332450" cy="3438762"/>
          </a:xfrm>
          <a:prstGeom prst="rect">
            <a:avLst/>
          </a:prstGeom>
          <a:noFill/>
        </p:spPr>
        <p:txBody>
          <a:bodyPr wrap="square" rtlCol="0">
            <a:spAutoFit/>
          </a:bodyPr>
          <a:lstStyle/>
          <a:p>
            <a:pPr marL="342900" indent="-342900">
              <a:lnSpc>
                <a:spcPct val="250000"/>
              </a:lnSpc>
              <a:buFont typeface="Wingdings" panose="05000000000000000000" pitchFamily="2" charset="2"/>
              <a:buChar char="§"/>
            </a:pPr>
            <a:r>
              <a:rPr lang="en-US" dirty="0">
                <a:latin typeface="Alexandria" pitchFamily="2" charset="-78"/>
                <a:cs typeface="Alexandria" pitchFamily="2" charset="-78"/>
              </a:rPr>
              <a:t>The Governance paradigm influences the extent to which a corporation implements Steps 1–3 of the governance model for project management. </a:t>
            </a:r>
          </a:p>
          <a:p>
            <a:pPr marL="342900" indent="-342900">
              <a:lnSpc>
                <a:spcPct val="250000"/>
              </a:lnSpc>
              <a:buFont typeface="Wingdings" panose="05000000000000000000" pitchFamily="2" charset="2"/>
              <a:buChar char="§"/>
            </a:pPr>
            <a:endParaRPr lang="en-US" dirty="0">
              <a:latin typeface="Alexandria" pitchFamily="2" charset="-78"/>
              <a:cs typeface="Alexandria" pitchFamily="2" charset="-78"/>
            </a:endParaRPr>
          </a:p>
          <a:p>
            <a:pPr marL="342900" indent="-342900">
              <a:lnSpc>
                <a:spcPct val="250000"/>
              </a:lnSpc>
              <a:buFont typeface="Wingdings" panose="05000000000000000000" pitchFamily="2" charset="2"/>
              <a:buChar char="§"/>
            </a:pPr>
            <a:r>
              <a:rPr lang="en-US" dirty="0">
                <a:latin typeface="Alexandria" pitchFamily="2" charset="-78"/>
                <a:cs typeface="Alexandria" pitchFamily="2" charset="-78"/>
              </a:rPr>
              <a:t>It then synchronizes these project management capabilities with the level of control and autonomy needed for projects throughout the organization.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20416" y="758865"/>
            <a:ext cx="5652654" cy="461665"/>
          </a:xfrm>
          <a:prstGeom prst="rect">
            <a:avLst/>
          </a:prstGeom>
          <a:noFill/>
        </p:spPr>
        <p:txBody>
          <a:bodyPr wrap="square" rtlCol="0">
            <a:spAutoFit/>
          </a:bodyPr>
          <a:lstStyle/>
          <a:p>
            <a:r>
              <a:rPr lang="en-US" sz="2400" dirty="0">
                <a:latin typeface="Alexandria" pitchFamily="2" charset="-78"/>
                <a:cs typeface="Alexandria" pitchFamily="2" charset="-78"/>
              </a:rPr>
              <a:t>The Role of Governance Paradigms </a:t>
            </a:r>
          </a:p>
        </p:txBody>
      </p:sp>
    </p:spTree>
    <p:extLst>
      <p:ext uri="{BB962C8B-B14F-4D97-AF65-F5344CB8AC3E}">
        <p14:creationId xmlns:p14="http://schemas.microsoft.com/office/powerpoint/2010/main" val="13376691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226892"/>
          </a:xfrm>
          <a:prstGeom prst="rect">
            <a:avLst/>
          </a:prstGeom>
          <a:noFill/>
        </p:spPr>
        <p:txBody>
          <a:bodyPr wrap="square" rtlCol="0">
            <a:spAutoFit/>
          </a:bodyPr>
          <a:lstStyle/>
          <a:p>
            <a:pPr marR="0" algn="ctr">
              <a:lnSpc>
                <a:spcPct val="200000"/>
              </a:lnSpc>
              <a:spcBef>
                <a:spcPts val="0"/>
              </a:spcBef>
              <a:spcAft>
                <a:spcPts val="800"/>
              </a:spcAft>
            </a:pPr>
            <a:r>
              <a:rPr lang="en-US" b="1" kern="100" dirty="0">
                <a:latin typeface="Alexandria" pitchFamily="2" charset="-78"/>
                <a:ea typeface="Calibri" panose="020F0502020204030204" pitchFamily="34" charset="0"/>
                <a:cs typeface="Alexandria" pitchFamily="2" charset="-78"/>
              </a:rPr>
              <a:t>In the Total Model of Project Governance, A Paradigm Represents the Tool Used For Linking Project Management Capabilities With Requirements In Accordance With the Wider Corporate Governance Orientation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956159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99223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154320" cy="3437479"/>
          </a:xfrm>
          <a:prstGeom prst="rect">
            <a:avLst/>
          </a:prstGeom>
          <a:noFill/>
        </p:spPr>
        <p:txBody>
          <a:bodyPr wrap="square" rtlCol="0">
            <a:spAutoFit/>
          </a:bodyPr>
          <a:lstStyle/>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As there is a huge variety of organizational structures, it is not possible to identify a one-size-fits-all in terms of how project, program, and portfolio governance are linked to the context of the wider organization</a:t>
            </a:r>
            <a:r>
              <a:rPr lang="en-US" kern="100" dirty="0" smtClean="0">
                <a:latin typeface="Alexandria" pitchFamily="2" charset="-78"/>
                <a:ea typeface="Calibri" panose="020F0502020204030204" pitchFamily="34" charset="0"/>
                <a:cs typeface="Alexandria" pitchFamily="2" charset="-78"/>
              </a:rPr>
              <a:t>.</a:t>
            </a:r>
            <a:endParaRPr lang="en-US" kern="100" dirty="0">
              <a:latin typeface="Alexandria" pitchFamily="2" charset="-78"/>
              <a:ea typeface="Calibri" panose="020F0502020204030204" pitchFamily="34" charset="0"/>
              <a:cs typeface="Alexandria" pitchFamily="2" charset="-78"/>
            </a:endParaRP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It is important to thoughtfully decide on the suitable governance paradigm for an organization as it controls the processes, policies and control mechanisms used by the corporation.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894960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0737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522455" cy="4009431"/>
          </a:xfrm>
          <a:prstGeom prst="rect">
            <a:avLst/>
          </a:prstGeom>
          <a:noFill/>
        </p:spPr>
        <p:txBody>
          <a:bodyPr wrap="square" rtlCol="0">
            <a:spAutoFit/>
          </a:bodyPr>
          <a:lstStyle/>
          <a:p>
            <a:pPr marL="342900" marR="0" indent="-342900">
              <a:lnSpc>
                <a:spcPct val="250000"/>
              </a:lnSpc>
              <a:spcBef>
                <a:spcPts val="0"/>
              </a:spcBef>
              <a:spcAft>
                <a:spcPts val="800"/>
              </a:spcAft>
              <a:buFont typeface="Wingdings" panose="05000000000000000000" pitchFamily="2" charset="2"/>
              <a:buChar char="§"/>
            </a:pPr>
            <a:r>
              <a:rPr lang="en-US" sz="1700" kern="100" dirty="0">
                <a:latin typeface="Alexandria" pitchFamily="2" charset="-78"/>
                <a:ea typeface="Calibri" panose="020F0502020204030204" pitchFamily="34" charset="0"/>
                <a:cs typeface="Alexandria" pitchFamily="2" charset="-78"/>
              </a:rPr>
              <a:t>A typical prerequisite for the model is a governance paradigm that defines the corporate perspective in relation to project management needs. </a:t>
            </a:r>
          </a:p>
          <a:p>
            <a:pPr marL="342900" marR="0" indent="-342900">
              <a:lnSpc>
                <a:spcPct val="250000"/>
              </a:lnSpc>
              <a:spcBef>
                <a:spcPts val="0"/>
              </a:spcBef>
              <a:spcAft>
                <a:spcPts val="800"/>
              </a:spcAft>
              <a:buFont typeface="Wingdings" panose="05000000000000000000" pitchFamily="2" charset="2"/>
              <a:buChar char="§"/>
            </a:pPr>
            <a:r>
              <a:rPr lang="en-US" sz="1700" kern="100" dirty="0">
                <a:latin typeface="Alexandria" pitchFamily="2" charset="-78"/>
                <a:ea typeface="Calibri" panose="020F0502020204030204" pitchFamily="34" charset="0"/>
                <a:cs typeface="Alexandria" pitchFamily="2" charset="-78"/>
              </a:rPr>
              <a:t>The paradigm may vary by different organizations within the corporation due to a particular organization’s specific objectives, the management culture instilled by the leaders of that organization, and the contextual requirements when networking with other firms.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524605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986074"/>
          </a:xfrm>
          <a:prstGeom prst="rect">
            <a:avLst/>
          </a:prstGeom>
          <a:noFill/>
        </p:spPr>
        <p:txBody>
          <a:bodyPr wrap="square" rtlCol="0">
            <a:spAutoFit/>
          </a:bodyPr>
          <a:lstStyle/>
          <a:p>
            <a:pPr marL="342900" marR="0" indent="-342900">
              <a:lnSpc>
                <a:spcPct val="200000"/>
              </a:lnSpc>
              <a:spcBef>
                <a:spcPts val="0"/>
              </a:spcBef>
              <a:spcAft>
                <a:spcPts val="800"/>
              </a:spcAft>
              <a:buFont typeface="Wingdings" panose="05000000000000000000" pitchFamily="2" charset="2"/>
              <a:buChar char="Ø"/>
            </a:pPr>
            <a:r>
              <a:rPr lang="en-US" kern="100" dirty="0">
                <a:latin typeface="Alexandria" pitchFamily="2" charset="-78"/>
                <a:ea typeface="Calibri" panose="020F0502020204030204" pitchFamily="34" charset="0"/>
                <a:cs typeface="Alexandria" pitchFamily="2" charset="-78"/>
              </a:rPr>
              <a:t>The principal organizations in the governance model are the board of directors, steering groups, and PMOs. </a:t>
            </a:r>
          </a:p>
          <a:p>
            <a:pPr marL="342900" marR="0" indent="-342900">
              <a:lnSpc>
                <a:spcPct val="200000"/>
              </a:lnSpc>
              <a:spcBef>
                <a:spcPts val="0"/>
              </a:spcBef>
              <a:spcAft>
                <a:spcPts val="800"/>
              </a:spcAft>
              <a:buFont typeface="Wingdings" panose="05000000000000000000" pitchFamily="2" charset="2"/>
              <a:buChar char="Ø"/>
            </a:pPr>
            <a:endParaRPr lang="en-US" kern="100" dirty="0">
              <a:latin typeface="Alexandria" pitchFamily="2" charset="-78"/>
              <a:ea typeface="Calibri" panose="020F0502020204030204" pitchFamily="34" charset="0"/>
              <a:cs typeface="Alexandria" pitchFamily="2" charset="-78"/>
            </a:endParaRPr>
          </a:p>
          <a:p>
            <a:pPr marL="342900" marR="0" indent="-342900">
              <a:lnSpc>
                <a:spcPct val="200000"/>
              </a:lnSpc>
              <a:spcBef>
                <a:spcPts val="0"/>
              </a:spcBef>
              <a:spcAft>
                <a:spcPts val="800"/>
              </a:spcAft>
              <a:buFont typeface="Wingdings" panose="05000000000000000000" pitchFamily="2" charset="2"/>
              <a:buChar char="Ø"/>
            </a:pPr>
            <a:r>
              <a:rPr lang="en-US" kern="100" dirty="0">
                <a:latin typeface="Alexandria" pitchFamily="2" charset="-78"/>
                <a:ea typeface="Calibri" panose="020F0502020204030204" pitchFamily="34" charset="0"/>
                <a:cs typeface="Alexandria" pitchFamily="2" charset="-78"/>
              </a:rPr>
              <a:t>Governance at each node in the hierarchy aims to accomplish its own objectives within the wider context of the organization.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577528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107902"/>
          </a:xfrm>
          <a:prstGeom prst="rect">
            <a:avLst/>
          </a:prstGeom>
          <a:noFill/>
        </p:spPr>
        <p:txBody>
          <a:bodyPr wrap="square" rtlCol="0">
            <a:spAutoFit/>
          </a:bodyPr>
          <a:lstStyle/>
          <a:p>
            <a:pPr marL="342900" lvl="0" indent="-34290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Legitimacy is a generalized perception or assumption that the actions of an entity are desirable, proper, or appropriate within some socially constructed system of norms, values, beliefs, and definitions.</a:t>
            </a:r>
          </a:p>
          <a:p>
            <a:pPr marL="342900" lvl="0" indent="-342900">
              <a:lnSpc>
                <a:spcPct val="150000"/>
              </a:lnSpc>
              <a:spcAft>
                <a:spcPts val="600"/>
              </a:spcAft>
              <a:buFont typeface="Wingdings" panose="05000000000000000000" pitchFamily="2" charset="2"/>
              <a:buChar char="§"/>
              <a:defRPr/>
            </a:pPr>
            <a:endParaRPr lang="en-US" dirty="0">
              <a:solidFill>
                <a:prstClr val="black"/>
              </a:solidFill>
              <a:latin typeface="Alexandria" pitchFamily="2" charset="-78"/>
              <a:cs typeface="Alexandria" pitchFamily="2" charset="-78"/>
            </a:endParaRPr>
          </a:p>
          <a:p>
            <a:pPr marL="342900" lvl="0" indent="-34290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Legitimacy aims to ensure that actions carried out and decisions taken during governance are performed in way that achieves legitimacy within its context.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1071493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74514"/>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
            </a:pPr>
            <a:r>
              <a:rPr lang="en-US" sz="2000" kern="100" dirty="0">
                <a:latin typeface="Alexandria" pitchFamily="2" charset="-78"/>
                <a:ea typeface="Calibri" panose="020F0502020204030204" pitchFamily="34" charset="0"/>
                <a:cs typeface="Alexandria" pitchFamily="2" charset="-78"/>
              </a:rPr>
              <a:t>The project governance model links existing theories to model the way projects and project management are governed in project-based organizations. </a:t>
            </a:r>
          </a:p>
          <a:p>
            <a:pPr marL="342900" marR="0" indent="-342900">
              <a:lnSpc>
                <a:spcPct val="150000"/>
              </a:lnSpc>
              <a:spcBef>
                <a:spcPts val="0"/>
              </a:spcBef>
              <a:spcAft>
                <a:spcPts val="800"/>
              </a:spcAft>
              <a:buFont typeface="Wingdings" panose="05000000000000000000" pitchFamily="2" charset="2"/>
              <a:buChar char="§"/>
            </a:pPr>
            <a:r>
              <a:rPr lang="en-US" sz="2000" kern="100" dirty="0">
                <a:latin typeface="Alexandria" pitchFamily="2" charset="-78"/>
                <a:ea typeface="Calibri" panose="020F0502020204030204" pitchFamily="34" charset="0"/>
                <a:cs typeface="Alexandria" pitchFamily="2" charset="-78"/>
              </a:rPr>
              <a:t>It gives insight into the interaction between the different governance organizations, their roles and tasks, as well as the link to the project management skills and capabilities required to achieve governance objectives.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8971718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1579920"/>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
            </a:pPr>
            <a:r>
              <a:rPr lang="en-US" sz="2000" kern="100" dirty="0">
                <a:latin typeface="Alexandria" pitchFamily="2" charset="-78"/>
                <a:ea typeface="Calibri" panose="020F0502020204030204" pitchFamily="34" charset="0"/>
                <a:cs typeface="Alexandria" pitchFamily="2" charset="-78"/>
              </a:rPr>
              <a:t>Explain the benefits of linking the three components of project, program, and portfolio governance on the wider organization?</a:t>
            </a:r>
          </a:p>
          <a:p>
            <a:pPr marR="0">
              <a:lnSpc>
                <a:spcPct val="150000"/>
              </a:lnSpc>
              <a:spcBef>
                <a:spcPts val="0"/>
              </a:spcBef>
              <a:spcAft>
                <a:spcPts val="800"/>
              </a:spcAft>
            </a:pPr>
            <a:endParaRPr lang="en-US" sz="2000" kern="1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a:t>
            </a:r>
            <a:r>
              <a:rPr lang="en-US" sz="2400" dirty="0" smtClean="0">
                <a:latin typeface="Alexandria" pitchFamily="2" charset="-78"/>
                <a:cs typeface="Alexandria" pitchFamily="2" charset="-78"/>
              </a:rPr>
              <a:t>1</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272587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1886927"/>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
            </a:pPr>
            <a:r>
              <a:rPr lang="en-US" sz="2000" kern="100" dirty="0">
                <a:latin typeface="Alexandria" pitchFamily="2" charset="-78"/>
                <a:ea typeface="Calibri" panose="020F0502020204030204" pitchFamily="34" charset="0"/>
                <a:cs typeface="Alexandria" pitchFamily="2" charset="-78"/>
              </a:rPr>
              <a:t>Explain how the responsibilities of the principal governance institutions are broken down hierarchically, as are the associated objectives and their metrics? You may develop a table</a:t>
            </a:r>
            <a:r>
              <a:rPr lang="en-US" sz="2000" kern="100" dirty="0" smtClean="0">
                <a:latin typeface="Alexandria" pitchFamily="2" charset="-78"/>
                <a:ea typeface="Calibri" panose="020F0502020204030204" pitchFamily="34" charset="0"/>
                <a:cs typeface="Alexandria" pitchFamily="2" charset="-78"/>
              </a:rPr>
              <a:t>?</a:t>
            </a:r>
            <a:endParaRPr lang="en-US" sz="2000" kern="1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a:t>
            </a:r>
            <a:r>
              <a:rPr lang="en-US" sz="2400" dirty="0" smtClean="0">
                <a:latin typeface="Alexandria" pitchFamily="2" charset="-78"/>
                <a:cs typeface="Alexandria" pitchFamily="2" charset="-78"/>
              </a:rPr>
              <a:t>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642964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Reference</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712228" y="1285192"/>
            <a:ext cx="4283418" cy="4251116"/>
          </a:xfrm>
          <a:prstGeom prst="rect">
            <a:avLst/>
          </a:prstGeom>
        </p:spPr>
      </p:pic>
    </p:spTree>
    <p:extLst>
      <p:ext uri="{BB962C8B-B14F-4D97-AF65-F5344CB8AC3E}">
        <p14:creationId xmlns:p14="http://schemas.microsoft.com/office/powerpoint/2010/main" val="7074059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openxmlformats.org/package/2006/metadata/core-properties"/>
    <ds:schemaRef ds:uri="http://schemas.microsoft.com/office/2006/documentManagement/types"/>
    <ds:schemaRef ds:uri="http://www.w3.org/XML/1998/namespace"/>
    <ds:schemaRef ds:uri="aca13214-df29-4e3c-a050-857c0bf7bd8e"/>
    <ds:schemaRef ds:uri="http://purl.org/dc/dcmitype/"/>
    <ds:schemaRef ds:uri="http://purl.org/dc/elements/1.1/"/>
    <ds:schemaRef ds:uri="http://schemas.microsoft.com/office/infopath/2007/PartnerControls"/>
    <ds:schemaRef ds:uri="688354b5-287c-4cda-825e-1d7935aea40e"/>
    <ds:schemaRef ds:uri="http://purl.org/dc/terms/"/>
  </ds:schemaRefs>
</ds:datastoreItem>
</file>

<file path=customXml/itemProps3.xml><?xml version="1.0" encoding="utf-8"?>
<ds:datastoreItem xmlns:ds="http://schemas.openxmlformats.org/officeDocument/2006/customXml" ds:itemID="{F44C67D4-4A9F-4C27-9EA0-C139432551A5}"/>
</file>

<file path=docProps/app.xml><?xml version="1.0" encoding="utf-8"?>
<Properties xmlns="http://schemas.openxmlformats.org/officeDocument/2006/extended-properties" xmlns:vt="http://schemas.openxmlformats.org/officeDocument/2006/docPropsVTypes">
  <TotalTime>522</TotalTime>
  <Words>1807</Words>
  <Application>Microsoft Office PowerPoint</Application>
  <PresentationFormat>Widescreen</PresentationFormat>
  <Paragraphs>178</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92</cp:revision>
  <dcterms:created xsi:type="dcterms:W3CDTF">2023-04-29T09:08:00Z</dcterms:created>
  <dcterms:modified xsi:type="dcterms:W3CDTF">2024-09-23T12:08:11Z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