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6"/>
  </p:notesMasterIdLst>
  <p:sldIdLst>
    <p:sldId id="303" r:id="rId3"/>
    <p:sldId id="619" r:id="rId4"/>
    <p:sldId id="659" r:id="rId5"/>
    <p:sldId id="660" r:id="rId6"/>
    <p:sldId id="661" r:id="rId7"/>
    <p:sldId id="662" r:id="rId8"/>
    <p:sldId id="663" r:id="rId9"/>
    <p:sldId id="664" r:id="rId10"/>
    <p:sldId id="666" r:id="rId11"/>
    <p:sldId id="667" r:id="rId12"/>
    <p:sldId id="668" r:id="rId13"/>
    <p:sldId id="669" r:id="rId14"/>
    <p:sldId id="672" r:id="rId15"/>
    <p:sldId id="665" r:id="rId16"/>
    <p:sldId id="673" r:id="rId17"/>
    <p:sldId id="674" r:id="rId18"/>
    <p:sldId id="675" r:id="rId19"/>
    <p:sldId id="671" r:id="rId20"/>
    <p:sldId id="676" r:id="rId21"/>
    <p:sldId id="677" r:id="rId22"/>
    <p:sldId id="678" r:id="rId23"/>
    <p:sldId id="679" r:id="rId24"/>
    <p:sldId id="680" r:id="rId25"/>
    <p:sldId id="681" r:id="rId26"/>
    <p:sldId id="682" r:id="rId27"/>
    <p:sldId id="683" r:id="rId28"/>
    <p:sldId id="684" r:id="rId29"/>
    <p:sldId id="685" r:id="rId30"/>
    <p:sldId id="686" r:id="rId31"/>
    <p:sldId id="687" r:id="rId32"/>
    <p:sldId id="688" r:id="rId33"/>
    <p:sldId id="689" r:id="rId34"/>
    <p:sldId id="690" r:id="rId35"/>
    <p:sldId id="691" r:id="rId36"/>
    <p:sldId id="692" r:id="rId37"/>
    <p:sldId id="693" r:id="rId38"/>
    <p:sldId id="694" r:id="rId39"/>
    <p:sldId id="695" r:id="rId40"/>
    <p:sldId id="696" r:id="rId41"/>
    <p:sldId id="697" r:id="rId42"/>
    <p:sldId id="698" r:id="rId43"/>
    <p:sldId id="699" r:id="rId44"/>
    <p:sldId id="5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659"/>
            <p14:sldId id="660"/>
            <p14:sldId id="661"/>
            <p14:sldId id="662"/>
            <p14:sldId id="663"/>
            <p14:sldId id="664"/>
            <p14:sldId id="666"/>
            <p14:sldId id="667"/>
            <p14:sldId id="668"/>
            <p14:sldId id="669"/>
            <p14:sldId id="672"/>
            <p14:sldId id="665"/>
            <p14:sldId id="673"/>
            <p14:sldId id="674"/>
            <p14:sldId id="675"/>
            <p14:sldId id="671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699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340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704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581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680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5455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3868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5142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2022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203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7640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4185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717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020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289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766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3134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878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607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1442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GOVERNMENT ACTIONS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MARKETS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GOVERNMENT ACTIONS IN MARKETS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31DFE6-6347-F9C0-0681-865B1D6C34E9}"/>
              </a:ext>
            </a:extLst>
          </p:cNvPr>
          <p:cNvSpPr>
            <a:spLocks noGrp="1"/>
          </p:cNvSpPr>
          <p:nvPr/>
        </p:nvSpPr>
        <p:spPr bwMode="auto">
          <a:xfrm>
            <a:off x="808382" y="1998069"/>
            <a:ext cx="1057523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rgbClr val="006699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sz="2000" i="1" dirty="0">
                <a:solidFill>
                  <a:srgbClr val="6C45BB"/>
                </a:solidFill>
                <a:latin typeface="Alexandria"/>
                <a:ea typeface="Arial" charset="0"/>
                <a:cs typeface="Arial" charset="0"/>
              </a:rPr>
              <a:t>In this chapter, look for the answers to these questions: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2418745-CC06-72D1-D846-7877A4F01D0A}"/>
              </a:ext>
            </a:extLst>
          </p:cNvPr>
          <p:cNvSpPr>
            <a:spLocks noGrp="1"/>
          </p:cNvSpPr>
          <p:nvPr/>
        </p:nvSpPr>
        <p:spPr bwMode="auto">
          <a:xfrm>
            <a:off x="1981200" y="2878415"/>
            <a:ext cx="8229600" cy="328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are price ceilings and price floors?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are some examples of each?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How do price ceilings and price floors affect market outcomes?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is the incidence of a tax?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determines the incidence? </a:t>
            </a: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89A867-7707-085C-1F83-A1A97529994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95471" y="2313252"/>
            <a:ext cx="10888520" cy="39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 Government policies can deliberately alter the  private market outcome.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Set 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ceiling</a:t>
            </a:r>
            <a:r>
              <a:rPr lang="en-US" sz="2000" dirty="0">
                <a:latin typeface="Alexandria"/>
              </a:rPr>
              <a:t>:  a legal maximum on the price 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of a good or service   </a:t>
            </a:r>
            <a:r>
              <a:rPr lang="en-US" sz="2000" b="1" i="1" u="sng" dirty="0">
                <a:latin typeface="Alexandria"/>
              </a:rPr>
              <a:t>Example</a:t>
            </a:r>
            <a:r>
              <a:rPr lang="en-US" sz="2000" i="1" dirty="0">
                <a:latin typeface="Alexandria"/>
              </a:rPr>
              <a:t>: rent control.</a:t>
            </a:r>
            <a:r>
              <a:rPr lang="en-US" sz="2000" dirty="0">
                <a:latin typeface="Alexandria"/>
              </a:rPr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Set 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floor</a:t>
            </a:r>
            <a:r>
              <a:rPr lang="en-US" sz="2000" dirty="0">
                <a:latin typeface="Alexandria"/>
              </a:rPr>
              <a:t>:  a legal minimum on the price of 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a good or service   </a:t>
            </a:r>
            <a:r>
              <a:rPr lang="en-US" sz="2000" b="1" i="1" u="sng" dirty="0">
                <a:latin typeface="Alexandria"/>
              </a:rPr>
              <a:t>Example</a:t>
            </a:r>
            <a:r>
              <a:rPr lang="en-US" sz="2000" i="1" dirty="0">
                <a:latin typeface="Alexandria"/>
              </a:rPr>
              <a:t>: minimum wage.</a:t>
            </a:r>
            <a:r>
              <a:rPr lang="en-US" sz="2000" dirty="0">
                <a:latin typeface="Alexandria"/>
              </a:rPr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Through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taxes</a:t>
            </a:r>
            <a:r>
              <a:rPr lang="en-US" sz="2000" dirty="0">
                <a:latin typeface="Alexandria"/>
              </a:rPr>
              <a:t>.</a:t>
            </a:r>
          </a:p>
          <a:p>
            <a:pPr marL="944100" lvl="2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The government can make buyers or sellers pay a specific amount on each unit.</a:t>
            </a:r>
          </a:p>
        </p:txBody>
      </p:sp>
    </p:spTree>
    <p:extLst>
      <p:ext uri="{BB962C8B-B14F-4D97-AF65-F5344CB8AC3E}">
        <p14:creationId xmlns:p14="http://schemas.microsoft.com/office/powerpoint/2010/main" val="197407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3112EE7-DBB3-1F95-4CAD-54EB23D8BC75}"/>
              </a:ext>
            </a:extLst>
          </p:cNvPr>
          <p:cNvSpPr/>
          <p:nvPr/>
        </p:nvSpPr>
        <p:spPr>
          <a:xfrm>
            <a:off x="2905545" y="2331773"/>
            <a:ext cx="6359080" cy="31795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3AA8E4E4-F4B7-FDB0-62AA-A2CE9A508F47}"/>
              </a:ext>
            </a:extLst>
          </p:cNvPr>
          <p:cNvSpPr txBox="1"/>
          <p:nvPr/>
        </p:nvSpPr>
        <p:spPr>
          <a:xfrm>
            <a:off x="2998671" y="2424899"/>
            <a:ext cx="6172828" cy="2993288"/>
          </a:xfrm>
          <a:prstGeom prst="rect">
            <a:avLst/>
          </a:prstGeom>
          <a:solidFill>
            <a:srgbClr val="FFFFFF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1) Price ceiling</a:t>
            </a:r>
          </a:p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(Rent ceiling in housing market)</a:t>
            </a:r>
            <a:endParaRPr lang="en-US" sz="2400" b="1" kern="12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48775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6997C6E-AB9D-42C6-1647-27F2891EB09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45672" y="2062941"/>
            <a:ext cx="10700655" cy="387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makes it illegal to charge a price </a:t>
            </a: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higher than</a:t>
            </a:r>
            <a:r>
              <a:rPr lang="en-CA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specified level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is applied to </a:t>
            </a:r>
            <a:r>
              <a:rPr lang="en-CA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housing market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it is called </a:t>
            </a:r>
            <a:r>
              <a:rPr lang="en-CA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rent ceiling.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Two outcomes are possible when government imposes price ceiling: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has no effect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leads to a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shortage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42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182B0E6-AF99-6580-4A5B-EEA63AFAAE7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34927" y="2367230"/>
            <a:ext cx="5444260" cy="2962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Alexandria"/>
                <a:ea typeface="Calibri" panose="020F0502020204030204" pitchFamily="34" charset="0"/>
              </a:rPr>
              <a:t>It leads to </a:t>
            </a: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a shortage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below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rent.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equilibrium rent is $1,000 a month.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is set at $800 a month.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the equilibrium rent is in the illegal region.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There is a shortage of housing (Qs&lt;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D61F3C66-92A4-D078-13EE-8B38126E4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187" y="1972962"/>
            <a:ext cx="4970505" cy="3970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963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920091-D3D4-413D-717B-0CD10D74214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70868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set below the equilibrium rent leads to:</a:t>
            </a:r>
            <a:endParaRPr lang="en-US" sz="2000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inefficient underproduction of housing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services (Shortage)→ Qs &lt;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i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deadweight loss arises.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Producer surplus decreases.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Consumer surplus decreases.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There is a potential loss from increased search activity.</a:t>
            </a:r>
            <a:r>
              <a:rPr lang="en-US" sz="2000" b="1" dirty="0">
                <a:solidFill>
                  <a:srgbClr val="FFC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</a:t>
            </a:r>
            <a:r>
              <a:rPr lang="en-US" sz="2000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red and gray areas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F2AB9B7F-997F-128C-27DA-524286A89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921" y="1933604"/>
            <a:ext cx="4400771" cy="3908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611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277710"/>
            <a:ext cx="10812720" cy="5116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67791" y="64075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271472" y="70342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875269" y="46387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36086" y="73420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F3EBE40-B11F-653E-349C-88B98F1E7ED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47012" y="1291127"/>
            <a:ext cx="10927708" cy="383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Rent Ceilings is unfair</a:t>
            </a:r>
            <a:r>
              <a:rPr lang="en-CA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, because;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2000" b="1" i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fair rules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unfair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because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blocks voluntary exchange.</a:t>
            </a:r>
            <a:b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u="none" strike="noStrike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2000" b="1" i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fair results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unfair 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does not generally benefit the poor.</a:t>
            </a:r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2000" b="1" u="none" strike="noStrike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decreases the quantity of housing, and the scarce housing is allocated by</a:t>
            </a:r>
            <a:endParaRPr lang="en-US" sz="2000" u="none" strike="noStrike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b="1" dirty="0">
                <a:solidFill>
                  <a:srgbClr val="00B05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Lottery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lucky.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First-come, first-served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those who have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greatest foresight and get their names on the list first.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Discrimination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	gives scarce housing to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friends, family members, or those of the selected race or sex.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None of these methods leads to a fair outcome</a:t>
            </a:r>
            <a:endParaRPr lang="en-US" sz="2000" u="sng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98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5D013DB-C675-12E5-2F5F-9B3C3E6FDCF7}"/>
              </a:ext>
            </a:extLst>
          </p:cNvPr>
          <p:cNvSpPr txBox="1">
            <a:spLocks/>
          </p:cNvSpPr>
          <p:nvPr/>
        </p:nvSpPr>
        <p:spPr>
          <a:xfrm>
            <a:off x="762000" y="2068609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price ceiling is a price.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below which a seller cannot legally sell.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above which a seller cannot legally sell.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that creates a surplus of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Both answers A and C are correct.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price ________ is a regulated ________ that must be set below the equilibrium price to have an effect.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floor; price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floor; quantity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ceiling; price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ceiling; quantity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64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746781" y="1799877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E2F9933-41F5-EF6E-00D7-EAC6110D3411}"/>
              </a:ext>
            </a:extLst>
          </p:cNvPr>
          <p:cNvSpPr txBox="1">
            <a:spLocks/>
          </p:cNvSpPr>
          <p:nvPr/>
        </p:nvSpPr>
        <p:spPr>
          <a:xfrm>
            <a:off x="884952" y="2056949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rent ceiling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increases the quantity of rental units supplied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cannot change the market price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set above equilibrium price has no effect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generally, aims at insuring that landlords receive a higher rent than would otherwise be the case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of the following is an effect of a price ceiling set below the equilibrium price?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the good is produced with the ceiling than would be produced without the ceiling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(Shortage / Excess demand)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price ceiling has no effect on the market equilibrium.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Consumers can buy more than they can at the equilibrium price because the ceiling price is lower.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 answers is correct.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50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685495"/>
            <a:ext cx="112635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A1448D9-1233-1C9E-61D7-B413F982DBAA}"/>
              </a:ext>
            </a:extLst>
          </p:cNvPr>
          <p:cNvSpPr txBox="1">
            <a:spLocks/>
          </p:cNvSpPr>
          <p:nvPr/>
        </p:nvSpPr>
        <p:spPr>
          <a:xfrm>
            <a:off x="620455" y="2012509"/>
            <a:ext cx="752074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rent ceiling creates a shortage. As a result, which of the following occurs?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only a loss of consumer surplus for tenants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only a loss of producer surplus for landlords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loss of both consumer and producer surplus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gain of both consumer and producer surplus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This table gives the demand schedule and the supply schedule for housing in Anytown, U.S.A. If a rent ceiling of $300 is imposed in the housing market, then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there would be a surplus of apartments.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there would be a shortage of apartments.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market would reach equilibrium at the quantity of 60 housing units.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housing would increase.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47E8FC1-558F-3D79-4156-2E3438EAD1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522" t="32141" r="36630" b="44345"/>
          <a:stretch/>
        </p:blipFill>
        <p:spPr>
          <a:xfrm>
            <a:off x="7799197" y="3198222"/>
            <a:ext cx="4081628" cy="252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8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8515895-4187-8768-17EA-81E9D722AE86}"/>
              </a:ext>
            </a:extLst>
          </p:cNvPr>
          <p:cNvSpPr txBox="1">
            <a:spLocks/>
          </p:cNvSpPr>
          <p:nvPr/>
        </p:nvSpPr>
        <p:spPr>
          <a:xfrm>
            <a:off x="762000" y="2158921"/>
            <a:ext cx="1020049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his figure shows the apartment rental market in </a:t>
            </a:r>
            <a:r>
              <a:rPr lang="en-US" sz="2000" b="1" dirty="0" err="1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Bigtown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. At what rent will there be neither a shortage nor a surplus of apartments?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$1250 per month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$1000 per month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$750 per month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$500 per month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291D629-2B27-5CBF-C2C4-39E4D9B0F4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505" y="2569802"/>
            <a:ext cx="4124987" cy="32466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046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3112EE7-DBB3-1F95-4CAD-54EB23D8BC75}"/>
              </a:ext>
            </a:extLst>
          </p:cNvPr>
          <p:cNvSpPr/>
          <p:nvPr/>
        </p:nvSpPr>
        <p:spPr>
          <a:xfrm>
            <a:off x="2905545" y="2331773"/>
            <a:ext cx="6359080" cy="31795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3AA8E4E4-F4B7-FDB0-62AA-A2CE9A508F47}"/>
              </a:ext>
            </a:extLst>
          </p:cNvPr>
          <p:cNvSpPr txBox="1"/>
          <p:nvPr/>
        </p:nvSpPr>
        <p:spPr>
          <a:xfrm>
            <a:off x="2998671" y="2424899"/>
            <a:ext cx="6172828" cy="2993288"/>
          </a:xfrm>
          <a:prstGeom prst="rect">
            <a:avLst/>
          </a:prstGeom>
          <a:solidFill>
            <a:srgbClr val="FFFFFF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2060"/>
                </a:solidFill>
                <a:latin typeface="Alexandria"/>
              </a:rPr>
              <a:t>2) Price Floor</a:t>
            </a:r>
          </a:p>
          <a:p>
            <a:pPr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(Minimum wage in labor market)</a:t>
            </a:r>
          </a:p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b="1" kern="12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8596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B2516F-4E3D-F430-D084-EA068621ED74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1943041"/>
            <a:ext cx="10700655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makes it illegal to trade at a price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lower than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specified level.is a regulation that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a price floor is applied to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labor markets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, it is called a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minimum wage.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If the minimum wage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2000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</a:rPr>
              <a:t>If the minimum wage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</a:rPr>
              <a:t>above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</a:rPr>
              <a:t> the equilibrium wage rate, it 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</a:rPr>
              <a:t>it leads to a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</a:rPr>
              <a:t>surplus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40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DCADC9-4414-2499-78E1-1B07B30546B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1979492"/>
            <a:ext cx="6703216" cy="361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Alexandria"/>
                <a:ea typeface="Calibri" panose="020F0502020204030204" pitchFamily="34" charset="0"/>
              </a:rPr>
              <a:t>It leads to </a:t>
            </a: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an Unemployment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above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wage rate.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There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surplus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of labor (the quantity of labor supplied by workers &gt; the quantity demanded by employers)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quantity of labor hired at the minimum wage &lt; the quantity that would be hired in an unregulated labor market.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legal wage rate cannot eliminate the surplus, the minimum wage creates unemployment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3AB61F5A-53C4-D6EA-0CF3-8853F85BF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03" y="2262198"/>
            <a:ext cx="4125972" cy="34556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602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C7B304E-5F62-D879-B57C-8F81869A9D9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2155119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A </a:t>
            </a:r>
            <a:r>
              <a:rPr lang="en-CA" sz="2000" b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 minimum wage 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set above the equilibrium wage rate leads to an inefficient outcome: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2000" dirty="0"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minimum wage set above the equilibrium wage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decreases the quantity of labor employed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quantity of labor employed is less than the efficient quantity (20 &lt; 21)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deadweight loss arises.</a:t>
            </a:r>
            <a:endParaRPr lang="en-US" sz="2000" u="sng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potential loss from increased job search decreases both workers’ surplus and firms’ surplus.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the red and gray areas.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7A345C6B-3868-A2F3-71FB-31C83F150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288" y="2038481"/>
            <a:ext cx="4378816" cy="4131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178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42F90C-A08C-B144-A01E-14339CFD1C7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6394" y="2635823"/>
            <a:ext cx="9356356" cy="16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</a:t>
            </a:r>
            <a:r>
              <a:rPr lang="en-CA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he Minimum Wage is Unfair</a:t>
            </a:r>
            <a:r>
              <a:rPr lang="en-CA" sz="2000" b="1" dirty="0">
                <a:effectLst/>
                <a:latin typeface="Alexandria"/>
                <a:ea typeface="Calibri" panose="020F0502020204030204" pitchFamily="34" charset="0"/>
              </a:rPr>
              <a:t>, because;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Most economists believe that minimum wage laws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the unemployment rate of low-skilled younger workers</a:t>
            </a:r>
            <a:endParaRPr lang="en-CA" sz="2000" b="1" dirty="0">
              <a:solidFill>
                <a:srgbClr val="FF0000"/>
              </a:solidFill>
              <a:effectLst/>
              <a:latin typeface="Alexandria"/>
              <a:ea typeface="Calibri" panose="020F0502020204030204" pitchFamily="34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65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470CDB6-7190-0B9D-A406-633E21E50514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1035378" cy="36462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policy makers believe that the equilibrium wage rate is too low, policy makers can raise wages by legislating a minimum wage, that is, a wage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ceiling above the equilibrium wage.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ceiling below the equilibrium wage.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floor above the equilibrium wage.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floor below the equilibrium wage.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minimum wage set above the equilibrium wage rate is a price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ceiling that results in a shortage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ceiling that results in a surplus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floor that results in a shortage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floor that results in a surplus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15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2911246-E3F5-F538-DB6B-A497243869A7}"/>
              </a:ext>
            </a:extLst>
          </p:cNvPr>
          <p:cNvSpPr txBox="1">
            <a:spLocks/>
          </p:cNvSpPr>
          <p:nvPr/>
        </p:nvSpPr>
        <p:spPr>
          <a:xfrm>
            <a:off x="762000" y="2101396"/>
            <a:ext cx="7472928" cy="404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a minimum wage is set above the equilibrium wage rate,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low-skilled workers decreases, and the supply curve shifts rightward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unemployment increases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search activity decreases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low-skilled workers increases, and the supply curve shifts leftward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figure, a minimum wage of ________ would result in employment of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E9314B-4D64-1841-4EFC-1902CF9ECE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28" y="2092134"/>
            <a:ext cx="2978747" cy="35517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698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2048" y="6542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4A7DC7E-4879-3E57-5041-0E288AD24CB1}"/>
              </a:ext>
            </a:extLst>
          </p:cNvPr>
          <p:cNvSpPr txBox="1">
            <a:spLocks/>
          </p:cNvSpPr>
          <p:nvPr/>
        </p:nvSpPr>
        <p:spPr>
          <a:xfrm>
            <a:off x="762000" y="1820225"/>
            <a:ext cx="692426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table, what is the equilibrium wage rate in an unregulated market?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$8.00 per hour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$9.00 per hour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$10.00 per hour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$11.00 per hour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table, what is the level of unemployment (in millions of workers) if the minimum wage is set at $8 per hour?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0.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1.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3.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4.</a:t>
            </a:r>
          </a:p>
          <a:p>
            <a:pPr marL="0" marR="0" lv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Because If the minimum wage is set </a:t>
            </a:r>
            <a:r>
              <a:rPr lang="en-CA" sz="2000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2000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2000" i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086859-0E57-F006-C6E4-C3225EB414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413" t="26459" r="34891" b="50051"/>
          <a:stretch/>
        </p:blipFill>
        <p:spPr>
          <a:xfrm>
            <a:off x="7505961" y="1934607"/>
            <a:ext cx="3743731" cy="34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3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3112EE7-DBB3-1F95-4CAD-54EB23D8BC75}"/>
              </a:ext>
            </a:extLst>
          </p:cNvPr>
          <p:cNvSpPr/>
          <p:nvPr/>
        </p:nvSpPr>
        <p:spPr>
          <a:xfrm>
            <a:off x="2905545" y="2331773"/>
            <a:ext cx="6359080" cy="31795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3AA8E4E4-F4B7-FDB0-62AA-A2CE9A508F47}"/>
              </a:ext>
            </a:extLst>
          </p:cNvPr>
          <p:cNvSpPr txBox="1"/>
          <p:nvPr/>
        </p:nvSpPr>
        <p:spPr>
          <a:xfrm>
            <a:off x="2998671" y="2424899"/>
            <a:ext cx="6172828" cy="2993288"/>
          </a:xfrm>
          <a:prstGeom prst="rect">
            <a:avLst/>
          </a:prstGeom>
          <a:solidFill>
            <a:srgbClr val="FFFFFF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2060"/>
                </a:solidFill>
                <a:latin typeface="Alexandria"/>
              </a:rPr>
              <a:t>3) Tax Incidence</a:t>
            </a:r>
          </a:p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b="1" kern="12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979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1A56745-CD8F-21B5-7439-6C9C352ED30C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74065" y="2345204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It is the division of the burden of a tax between buyers and sellers.</a:t>
            </a: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If the price rises by the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full amount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of the tax, </a:t>
            </a: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buyers pay the tax.</a:t>
            </a: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If the price rise by 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</a:rPr>
              <a:t>a lesser amount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than the tax,</a:t>
            </a: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buyers and sellers share the burden of the tax.</a:t>
            </a: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If the price 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</a:rPr>
              <a:t>doesn’t rise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at all, </a:t>
            </a: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sellers pay the tax.</a:t>
            </a: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17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752EB2-79CF-C0C7-3003-750D3402C06E}"/>
              </a:ext>
            </a:extLst>
          </p:cNvPr>
          <p:cNvSpPr txBox="1"/>
          <p:nvPr/>
        </p:nvSpPr>
        <p:spPr>
          <a:xfrm>
            <a:off x="1587897" y="2851495"/>
            <a:ext cx="8984828" cy="1466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24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</a:t>
            </a:r>
            <a:r>
              <a:rPr lang="en-CA" sz="24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ax incidence is the same regardless of whether the law says sellers pay or buyers pay.</a:t>
            </a:r>
          </a:p>
          <a:p>
            <a:pPr algn="ctr">
              <a:lnSpc>
                <a:spcPct val="200000"/>
              </a:lnSpc>
            </a:pPr>
            <a:r>
              <a:rPr lang="en-CA" sz="2400" b="1" dirty="0">
                <a:solidFill>
                  <a:srgbClr val="0070C0"/>
                </a:solidFill>
                <a:latin typeface="Alexandria"/>
              </a:rPr>
              <a:t>HOW?</a:t>
            </a:r>
            <a:endParaRPr lang="en-US" sz="24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09419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BAD0A3B-A01E-D29E-47A6-DAC2934D69D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1983619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The effect of tax on Sellers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 tax on sellers of $1.50 a pack is introduced.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Supply decreases and the curve S + tax on sellers shows the new supply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market price paid by buyers rises to $4.00 a pack and the quantity bought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price received by the sellers falls to $2.50 a pack.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solidFill>
                <a:srgbClr val="00B050"/>
              </a:solidFill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9EB1BB81-852F-DD3C-329B-F5C741CA4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775" y="1851625"/>
            <a:ext cx="3935917" cy="4128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6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E7EF5C-5631-522E-EFC2-AF10AE1F0C9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31107" y="1910178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The effect of tax on buyers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 tax on buyers of $1.50 a pack is introduced.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Demand decreases and the curve 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</a:rPr>
              <a:t>D 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</a:rPr>
              <a:t>  tax on buyers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shows the new demand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price received by sellers falls to $2.50 a pack and the quantity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price paid by buyers rises to $4.00 a pack.</a:t>
            </a:r>
          </a:p>
          <a:p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  <a:endParaRPr lang="en-US" sz="2000" u="sng" dirty="0">
              <a:solidFill>
                <a:srgbClr val="00B050"/>
              </a:solidFill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07151AA4-F8CA-9977-429E-EA5B88408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48" y="1947534"/>
            <a:ext cx="4130486" cy="3846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400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53435A-FE1D-1C9D-471B-8153E44D9A5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61974" y="2223738"/>
            <a:ext cx="10268051" cy="189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So, exactly as before when sellers were taxed: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Buyers pay $1.00 of the tax.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Sellers pay the other 50¢ of the tax.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36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8BFCA7-0F19-BECC-2561-F2396FE6BC71}"/>
              </a:ext>
            </a:extLst>
          </p:cNvPr>
          <p:cNvSpPr txBox="1"/>
          <p:nvPr/>
        </p:nvSpPr>
        <p:spPr>
          <a:xfrm>
            <a:off x="1531226" y="2795478"/>
            <a:ext cx="8984828" cy="1466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division of the tax between buyers and sellers depend on the elasticities of demand and supply</a:t>
            </a:r>
            <a:r>
              <a:rPr lang="en-CA" sz="24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.</a:t>
            </a:r>
          </a:p>
          <a:p>
            <a:pPr algn="ctr">
              <a:lnSpc>
                <a:spcPct val="200000"/>
              </a:lnSpc>
            </a:pPr>
            <a:r>
              <a:rPr lang="en-CA" sz="2400" b="1" dirty="0">
                <a:solidFill>
                  <a:srgbClr val="0070C0"/>
                </a:solidFill>
                <a:latin typeface="Alexandria"/>
              </a:rPr>
              <a:t>HOW?</a:t>
            </a:r>
            <a:endParaRPr lang="en-US" sz="24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76685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4908"/>
            <a:ext cx="10812720" cy="5050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3733" y="1832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09688" y="5588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27291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27002" y="4279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87819" y="69832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0730B4-A80E-1495-07B9-1CB3C7F0A6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69" t="26832" r="10435" b="21723"/>
          <a:stretch/>
        </p:blipFill>
        <p:spPr>
          <a:xfrm>
            <a:off x="860367" y="1353160"/>
            <a:ext cx="10276306" cy="467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4908"/>
            <a:ext cx="10812720" cy="5050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3733" y="1832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09688" y="5588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27291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27002" y="4279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87819" y="69832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6F6A56-8637-D545-C59D-785BF9323B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69" t="38763" r="10342" b="11951"/>
          <a:stretch/>
        </p:blipFill>
        <p:spPr>
          <a:xfrm>
            <a:off x="1107964" y="1098433"/>
            <a:ext cx="10126423" cy="485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0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0BFF06-35C7-0CCB-40D6-6B7759FB684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61974" y="2172143"/>
            <a:ext cx="10268051" cy="346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Buyers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inelastic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Sellers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inelastic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solidFill>
                <a:srgbClr val="00B050"/>
              </a:solidFill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solidFill>
                <a:srgbClr val="00B05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60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0ECC1C-4DF4-DE3D-20E7-BD961EA03999}"/>
              </a:ext>
            </a:extLst>
          </p:cNvPr>
          <p:cNvSpPr txBox="1"/>
          <p:nvPr/>
        </p:nvSpPr>
        <p:spPr>
          <a:xfrm>
            <a:off x="857400" y="2313252"/>
            <a:ext cx="11023425" cy="246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So,</a:t>
            </a: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more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inelastic the demand</a:t>
            </a: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larger is the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buyers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’ share of the tax.</a:t>
            </a: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more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elastic the supply</a:t>
            </a: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larger is the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buyers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’ share of the tax.</a:t>
            </a:r>
          </a:p>
          <a:p>
            <a:pPr algn="ctr"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2029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7AF315B-4F0E-6596-7CE6-3BDAD608DEA5}"/>
              </a:ext>
            </a:extLst>
          </p:cNvPr>
          <p:cNvSpPr txBox="1">
            <a:spLocks/>
          </p:cNvSpPr>
          <p:nvPr/>
        </p:nvSpPr>
        <p:spPr>
          <a:xfrm>
            <a:off x="762000" y="2190252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sales tax is imposed on the sellers of gasoline. This tax shifts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gasoline curve leftward.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of gasoline curve rightward.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demand for gasoline curve leftward.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both the supply curve of gasoline and demand curve for gasoline leftward.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sales tax imposed on sellers shifts the supply curve leftward for the taxed good because the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tax is paid by the seller to the government and is, therefore, like a cost of production.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tax is actually shifted entirely onto the buyer who can afford only a smaller supply.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higher price causes entry into the market.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tax shifts the demand curve leftward.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94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01F2191-9D3B-7AB9-5945-59EFA4CD56A5}"/>
              </a:ext>
            </a:extLst>
          </p:cNvPr>
          <p:cNvSpPr txBox="1">
            <a:spLocks/>
          </p:cNvSpPr>
          <p:nvPr/>
        </p:nvSpPr>
        <p:spPr>
          <a:xfrm>
            <a:off x="762000" y="2172685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How a sales tax is divided between buyers and sellers is determined by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government's choice of whom to tax.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who the law says must pay the tax.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elasticities of supply and demand.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revenue needs of government.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demand and the supply for a good are each neither perfectly elastic nor perfectly inelastic. If a sales tax on sellers of the good is imposed, the tax is paid by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only buyers.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only sellers.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both buyers and sellers.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neither buyers nor sellers.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25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3AA937B-03F7-6F87-3EC9-4220C9965FF5}"/>
              </a:ext>
            </a:extLst>
          </p:cNvPr>
          <p:cNvSpPr txBox="1">
            <a:spLocks/>
          </p:cNvSpPr>
          <p:nvPr/>
        </p:nvSpPr>
        <p:spPr>
          <a:xfrm>
            <a:off x="685956" y="2088242"/>
            <a:ext cx="817290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figure, the price paid by the buyer before the tax is ________ per compact disc, and the price paid by the buyer after the tax is ________ per compact disc.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$20; $30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$30; $30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figure, the price received by the seller before the tax is ________ per compact disc, and the price received and kept by the seller after the tax is ________ per compact disc.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$20; $10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$30; $10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A5C244-E506-D31F-505D-B8C07A12C0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865" y="2310820"/>
            <a:ext cx="3125126" cy="3692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050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55258" y="2881982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5E8DD62-7C6C-3DA2-FBCD-D00EB5C7E993}"/>
              </a:ext>
            </a:extLst>
          </p:cNvPr>
          <p:cNvSpPr txBox="1">
            <a:spLocks/>
          </p:cNvSpPr>
          <p:nvPr/>
        </p:nvSpPr>
        <p:spPr>
          <a:xfrm>
            <a:off x="762000" y="2145824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buyers of illegal goods are punished but sellers are not, then the price ________ and the equilibrium quantity ________. ( shift Demand leftward)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rises; increases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rises; decreases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falls; increases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falls; decreases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none" strike="noStrike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general, a fine on smoking cigarettes shifts the ________ curve of cigarettes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supply; rightward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supply; leftward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demand; rightward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demand; leftward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79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A971742-143D-21F2-DD59-1DB3ABAB04D6}"/>
              </a:ext>
            </a:extLst>
          </p:cNvPr>
          <p:cNvSpPr txBox="1">
            <a:spLocks/>
          </p:cNvSpPr>
          <p:nvPr/>
        </p:nvSpPr>
        <p:spPr>
          <a:xfrm>
            <a:off x="978052" y="2487752"/>
            <a:ext cx="10091176" cy="3036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penalties are imposed only on buyers (but not on sellers) of marijuana, the equilibrium price of marijuana ________, and the equilibrium quantity of marijuana sold ________.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rise;  increase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rise;  decrease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fall;  increase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fall;  decrease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5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9DF534D-2E7A-2B74-BC40-2A3D00E8EB93}"/>
              </a:ext>
            </a:extLst>
          </p:cNvPr>
          <p:cNvSpPr txBox="1">
            <a:spLocks/>
          </p:cNvSpPr>
          <p:nvPr/>
        </p:nvSpPr>
        <p:spPr>
          <a:xfrm>
            <a:off x="838200" y="2069870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A price ceiling </a:t>
            </a:r>
            <a:r>
              <a:rPr lang="en-US" sz="2000" dirty="0">
                <a:latin typeface="Alexandria"/>
                <a:cs typeface="ＭＳ Ｐゴシック" charset="-128"/>
              </a:rPr>
              <a:t>is a legal 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ＭＳ Ｐゴシック" charset="-128"/>
              </a:rPr>
              <a:t>maximum</a:t>
            </a:r>
            <a:r>
              <a:rPr lang="en-US" sz="2000" dirty="0">
                <a:latin typeface="Alexandria"/>
                <a:cs typeface="ＭＳ Ｐゴシック" charset="-128"/>
              </a:rPr>
              <a:t> on the price of a good.  An example is rent control.  If the price ceiling is below the Equilibrium price, it is binding and causes a shortage. 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A price floor </a:t>
            </a:r>
            <a:r>
              <a:rPr lang="en-US" sz="2000" dirty="0">
                <a:latin typeface="Alexandria"/>
                <a:cs typeface="ＭＳ Ｐゴシック" charset="-128"/>
              </a:rPr>
              <a:t>is a legal 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ＭＳ Ｐゴシック" charset="-128"/>
              </a:rPr>
              <a:t>minimum</a:t>
            </a:r>
            <a:r>
              <a:rPr lang="en-US" sz="2000" dirty="0">
                <a:latin typeface="Alexandria"/>
                <a:cs typeface="ＭＳ Ｐゴシック" charset="-128"/>
              </a:rPr>
              <a:t> on the price of a good.  An example is the minimum wage.  If the price floor is above the Equilibrium price, it is binding and causes a surplus.  The labor surplus caused by the minimum wage is unemployment</a:t>
            </a: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82062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BFEA5A9-516C-E0BF-5403-2DBEFB6C7CA4}"/>
              </a:ext>
            </a:extLst>
          </p:cNvPr>
          <p:cNvSpPr txBox="1">
            <a:spLocks/>
          </p:cNvSpPr>
          <p:nvPr/>
        </p:nvSpPr>
        <p:spPr>
          <a:xfrm>
            <a:off x="838200" y="2235369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The incidence of a tax </a:t>
            </a:r>
            <a:r>
              <a:rPr lang="en-US" sz="2000" dirty="0">
                <a:latin typeface="Alexandria"/>
                <a:cs typeface="ＭＳ Ｐゴシック" charset="-128"/>
              </a:rPr>
              <a:t>is the division of the burden of the tax between buyers and sellers and does not depend on whether the tax is imposed on buyers or sellers. 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The incidence of the tax depends on the price elasticities of supply and demand. </a:t>
            </a: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2023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1486F56-1A85-FB12-4CB3-06C6D11DA794}"/>
              </a:ext>
            </a:extLst>
          </p:cNvPr>
          <p:cNvSpPr txBox="1">
            <a:spLocks/>
          </p:cNvSpPr>
          <p:nvPr/>
        </p:nvSpPr>
        <p:spPr>
          <a:xfrm>
            <a:off x="914400" y="2109778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Among the factors that create a deadweight loss and inefficiency are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minimum wages, rent ceilings, and taxes.</a:t>
            </a:r>
          </a:p>
          <a:p>
            <a:pPr marL="0" marR="0" lvl="0" indent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 makes it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illegal to charge a higher price than the specified price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To have an effect, a price ceiling must be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set below the equilibrium price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above the equilibrium rent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ceiling, such as a rent ceiling,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results in a shortage if the ceiling price is less than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potential impact of a rent ceiling set below the equilibrium rent is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Shortage, decrease consumer and producer surplus, and a deadweight loss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ceilings, such as rent ceilings, set below the equilibrium price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decrease producer surplus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2802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7F8D754-559C-6622-2A6E-5734865C1F31}"/>
              </a:ext>
            </a:extLst>
          </p:cNvPr>
          <p:cNvSpPr txBox="1">
            <a:spLocks/>
          </p:cNvSpPr>
          <p:nvPr/>
        </p:nvSpPr>
        <p:spPr>
          <a:xfrm>
            <a:off x="838200" y="2243751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Assume that your state government has placed a price ceiling of 30 per kilowatt hour on electricity. The equilibrium price per kilowatt hour for electricity is $.35. The government's action will result in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deadweight loss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above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equilibrium price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5322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A66D2DD-7552-9335-D503-55596E023288}"/>
              </a:ext>
            </a:extLst>
          </p:cNvPr>
          <p:cNvSpPr txBox="1">
            <a:spLocks/>
          </p:cNvSpPr>
          <p:nvPr/>
        </p:nvSpPr>
        <p:spPr>
          <a:xfrm>
            <a:off x="914400" y="2150927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If policy makers believe that the equilibrium wage rate is too low, policy makers can raise wages by legislating a minimum wage, that is,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wage floor above the equilibrium wage. </a:t>
            </a:r>
            <a:endParaRPr lang="en-US" sz="20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When a minimum wage is set above the equilibrium wage rate,</a:t>
            </a:r>
            <a:r>
              <a:rPr lang="en-US" sz="2000" kern="12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unemployment increases.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minimum wage set above the equilibrium wage rate is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price</a:t>
            </a:r>
            <a:r>
              <a:rPr lang="en-US" sz="2000" b="1" kern="12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floor that results in a surplus of low-skilled labor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is a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legal Minimum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on the price of a good 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881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1504B78-3055-ACF9-A4FB-36D2EC1F4908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Tax Incidence: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more elastic the demand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for a good,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less a sales tax raises the price paid by buyers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elasticity of demand for chocolate chip cookies is 0.5 and the elasticity of supply for these cookies is 1.8. If a tax is imposed on purchases of chocolate chip cookies, then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consumers would pay more of the tax.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sales tax is divided so that the sellers pay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full amount if demand is perfectly elastic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sales tax is imposed on the sellers.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This tax shifts the supply curve leftward. </a:t>
            </a:r>
            <a:endParaRPr lang="en-US" sz="20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In general,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fine on buying a product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led to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the demand curve shifting leftward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inelastic the demand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elastic the supply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fine on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smoking cigarettes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shifts the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demand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curve of cigarettes leftward.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2332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3337</Words>
  <Application>Microsoft Office PowerPoint</Application>
  <PresentationFormat>Widescreen</PresentationFormat>
  <Paragraphs>443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35</cp:revision>
  <dcterms:created xsi:type="dcterms:W3CDTF">2023-04-29T09:08:23Z</dcterms:created>
  <dcterms:modified xsi:type="dcterms:W3CDTF">2024-05-04T13:30:55Z</dcterms:modified>
</cp:coreProperties>
</file>