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comments/comment9.xml" ContentType="application/vnd.openxmlformats-officedocument.presentationml.comments+xml"/>
  <Override PartName="/ppt/comments/comment10.xml" ContentType="application/vnd.openxmlformats-officedocument.presentationml.comments+xml"/>
  <Override PartName="/ppt/comments/comment11.xml" ContentType="application/vnd.openxmlformats-officedocument.presentationml.comments+xml"/>
  <Override PartName="/ppt/comments/comment12.xml" ContentType="application/vnd.openxmlformats-officedocument.presentationml.comments+xml"/>
  <Override PartName="/ppt/comments/comment13.xml" ContentType="application/vnd.openxmlformats-officedocument.presentationml.comments+xml"/>
  <Override PartName="/ppt/comments/comment14.xml" ContentType="application/vnd.openxmlformats-officedocument.presentationml.comments+xml"/>
  <Override PartName="/ppt/comments/comment15.xml" ContentType="application/vnd.openxmlformats-officedocument.presentationml.comments+xml"/>
  <Override PartName="/ppt/comments/comment16.xml" ContentType="application/vnd.openxmlformats-officedocument.presentationml.comments+xml"/>
  <Override PartName="/ppt/comments/comment17.xml" ContentType="application/vnd.openxmlformats-officedocument.presentationml.comments+xml"/>
  <Override PartName="/ppt/comments/comment18.xml" ContentType="application/vnd.openxmlformats-officedocument.presentationml.comments+xml"/>
  <Override PartName="/ppt/comments/comment19.xml" ContentType="application/vnd.openxmlformats-officedocument.presentationml.comments+xml"/>
  <Override PartName="/ppt/comments/comment20.xml" ContentType="application/vnd.openxmlformats-officedocument.presentationml.comments+xml"/>
  <Override PartName="/ppt/comments/comment21.xml" ContentType="application/vnd.openxmlformats-officedocument.presentationml.comments+xml"/>
  <Override PartName="/ppt/comments/comment22.xml" ContentType="application/vnd.openxmlformats-officedocument.presentationml.comments+xml"/>
  <Override PartName="/ppt/comments/comment23.xml" ContentType="application/vnd.openxmlformats-officedocument.presentationml.comments+xml"/>
  <Override PartName="/ppt/comments/comment24.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46" r:id="rId2"/>
    <p:sldId id="257" r:id="rId3"/>
    <p:sldId id="295" r:id="rId4"/>
    <p:sldId id="349" r:id="rId5"/>
    <p:sldId id="374" r:id="rId6"/>
    <p:sldId id="350" r:id="rId7"/>
    <p:sldId id="375" r:id="rId8"/>
    <p:sldId id="376" r:id="rId9"/>
    <p:sldId id="377" r:id="rId10"/>
    <p:sldId id="378" r:id="rId11"/>
    <p:sldId id="379" r:id="rId12"/>
    <p:sldId id="380" r:id="rId13"/>
    <p:sldId id="381" r:id="rId14"/>
    <p:sldId id="382" r:id="rId15"/>
    <p:sldId id="383" r:id="rId16"/>
    <p:sldId id="384" r:id="rId17"/>
    <p:sldId id="385" r:id="rId18"/>
    <p:sldId id="386" r:id="rId19"/>
    <p:sldId id="387" r:id="rId20"/>
    <p:sldId id="388" r:id="rId21"/>
    <p:sldId id="389" r:id="rId22"/>
    <p:sldId id="390" r:id="rId23"/>
    <p:sldId id="391" r:id="rId24"/>
    <p:sldId id="392" r:id="rId25"/>
    <p:sldId id="393" r:id="rId26"/>
    <p:sldId id="394" r:id="rId27"/>
    <p:sldId id="401" r:id="rId28"/>
    <p:sldId id="395" r:id="rId29"/>
    <p:sldId id="396" r:id="rId30"/>
    <p:sldId id="397" r:id="rId31"/>
    <p:sldId id="398" r:id="rId32"/>
    <p:sldId id="399" r:id="rId33"/>
    <p:sldId id="403" r:id="rId34"/>
    <p:sldId id="40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39152b396f56c85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F27A1C"/>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7" autoAdjust="0"/>
    <p:restoredTop sz="94660"/>
  </p:normalViewPr>
  <p:slideViewPr>
    <p:cSldViewPr snapToGrid="0">
      <p:cViewPr varScale="1">
        <p:scale>
          <a:sx n="84" d="100"/>
          <a:sy n="84" d="100"/>
        </p:scale>
        <p:origin x="180"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0.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1.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2.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3.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4.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5.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6.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7.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8.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19.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20.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21.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22.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23.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comments/comment24.xml><?xml version="1.0" encoding="utf-8"?>
<p:cmLst xmlns:a="http://schemas.openxmlformats.org/drawingml/2006/main" xmlns:r="http://schemas.openxmlformats.org/officeDocument/2006/relationships" xmlns:p="http://schemas.openxmlformats.org/presentationml/2006/main">
  <p:cm authorId="1" dt="2022-06-07T18:24:51.421" idx="3">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6/10/2022</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tmp"/></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mailto:safwa@esu.ac.ae" TargetMode="External"/><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xml"/></Relationships>
</file>

<file path=ppt/slides/_rels/slide1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2.xml"/></Relationships>
</file>

<file path=ppt/slides/_rels/slide1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3.xml"/></Relationships>
</file>

<file path=ppt/slides/_rels/slide1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4.xml"/></Relationships>
</file>

<file path=ppt/slides/_rels/slide1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5.xml"/></Relationships>
</file>

<file path=ppt/slides/_rels/slide1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6.xml"/></Relationships>
</file>

<file path=ppt/slides/_rels/slide1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7.xml"/></Relationships>
</file>

<file path=ppt/slides/_rels/slide1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8.xml"/></Relationships>
</file>

<file path=ppt/slides/_rels/slide1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9.xml"/></Relationships>
</file>

<file path=ppt/slides/_rels/slide2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0.xml"/></Relationships>
</file>

<file path=ppt/slides/_rels/slide2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1.xml"/></Relationships>
</file>

<file path=ppt/slides/_rels/slide2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2.xml"/></Relationships>
</file>

<file path=ppt/slides/_rels/slide2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3.xml"/></Relationships>
</file>

<file path=ppt/slides/_rels/slide2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4.xml"/></Relationships>
</file>

<file path=ppt/slides/_rels/slide2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5.xml"/></Relationships>
</file>

<file path=ppt/slides/_rels/slide2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6.xml"/></Relationships>
</file>

<file path=ppt/slides/_rels/slide2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7.xml"/></Relationships>
</file>

<file path=ppt/slides/_rels/slide2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8.xml"/></Relationships>
</file>

<file path=ppt/slides/_rels/slide2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19.xml"/></Relationships>
</file>

<file path=ppt/slides/_rels/slide3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20.xml"/></Relationships>
</file>

<file path=ppt/slides/_rels/slide3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21.xml"/></Relationships>
</file>

<file path=ppt/slides/_rels/slide3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comments" Target="../comments/comment22.xml"/></Relationships>
</file>

<file path=ppt/slides/_rels/slide3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comments" Target="../comments/comment23.xml"/><Relationship Id="rId4" Type="http://schemas.openxmlformats.org/officeDocument/2006/relationships/image" Target="../media/image3.emf"/><Relationship Id="rId9" Type="http://schemas.openxmlformats.org/officeDocument/2006/relationships/image" Target="../media/image15.jpg"/></Relationships>
</file>

<file path=ppt/slides/_rels/slide3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comments" Target="../comments/comment24.xml"/><Relationship Id="rId4" Type="http://schemas.openxmlformats.org/officeDocument/2006/relationships/image" Target="../media/image3.emf"/><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4365" y="239130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3416320"/>
          </a:xfrm>
          <a:prstGeom prst="rect">
            <a:avLst/>
          </a:prstGeom>
          <a:noFill/>
        </p:spPr>
        <p:txBody>
          <a:bodyPr wrap="none" rtlCol="0">
            <a:spAutoFit/>
          </a:bodyPr>
          <a:lstStyle/>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750205" y="397229"/>
            <a:ext cx="3267424" cy="5907194"/>
          </a:xfrm>
          <a:prstGeom prst="rect">
            <a:avLst/>
          </a:prstGeom>
        </p:spPr>
      </p:pic>
      <p:pic>
        <p:nvPicPr>
          <p:cNvPr id="6" name="صورة 5"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225" y="8661"/>
            <a:ext cx="8730491" cy="5377179"/>
          </a:xfrm>
          <a:prstGeom prst="rect">
            <a:avLst/>
          </a:prstGeom>
        </p:spPr>
      </p:pic>
    </p:spTree>
    <p:extLst>
      <p:ext uri="{BB962C8B-B14F-4D97-AF65-F5344CB8AC3E}">
        <p14:creationId xmlns:p14="http://schemas.microsoft.com/office/powerpoint/2010/main" val="20049227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39045" y="4859981"/>
            <a:ext cx="6714451" cy="2085679"/>
          </a:xfrm>
          <a:prstGeom prst="rect">
            <a:avLst/>
          </a:prstGeom>
        </p:spPr>
      </p:pic>
      <p:sp>
        <p:nvSpPr>
          <p:cNvPr id="14" name="TextBox 13"/>
          <p:cNvSpPr txBox="1"/>
          <p:nvPr/>
        </p:nvSpPr>
        <p:spPr>
          <a:xfrm>
            <a:off x="2363524" y="0"/>
            <a:ext cx="3406589" cy="1815882"/>
          </a:xfrm>
          <a:prstGeom prst="rect">
            <a:avLst/>
          </a:prstGeom>
          <a:noFill/>
        </p:spPr>
        <p:txBody>
          <a:bodyPr wrap="square" rtlCol="0">
            <a:spAutoFit/>
          </a:bodyPr>
          <a:lstStyle/>
          <a:p>
            <a:r>
              <a:rPr lang="en-US" sz="4000" dirty="0">
                <a:solidFill>
                  <a:srgbClr val="FF9518"/>
                </a:solidFill>
                <a:latin typeface="Bauhaus 93" pitchFamily="82" charset="77"/>
                <a:cs typeface="Tajawal Medium" panose="00000600000000000000" pitchFamily="2" charset="-78"/>
              </a:rPr>
              <a:t>Academic Staff</a:t>
            </a:r>
          </a:p>
          <a:p>
            <a:r>
              <a:rPr lang="en-US" sz="3200" dirty="0">
                <a:solidFill>
                  <a:srgbClr val="FF9518"/>
                </a:solidFill>
                <a:latin typeface="Bauhaus 93" pitchFamily="82" charset="77"/>
                <a:cs typeface="Tajawal Medium" panose="00000600000000000000" pitchFamily="2" charset="-78"/>
              </a:rPr>
              <a:t>Orientation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5" name="Google Shape;3126;p31">
            <a:extLst>
              <a:ext uri="{FF2B5EF4-FFF2-40B4-BE49-F238E27FC236}">
                <a16:creationId xmlns:a16="http://schemas.microsoft.com/office/drawing/2014/main" xmlns="" id="{964181D7-AC3C-3849-B4D9-50181B407EA5}"/>
              </a:ext>
            </a:extLst>
          </p:cNvPr>
          <p:cNvSpPr txBox="1">
            <a:spLocks noGrp="1"/>
          </p:cNvSpPr>
          <p:nvPr>
            <p:ph type="ctrTitle"/>
          </p:nvPr>
        </p:nvSpPr>
        <p:spPr>
          <a:xfrm>
            <a:off x="317013" y="5726906"/>
            <a:ext cx="5453100" cy="366893"/>
          </a:xfrm>
          <a:prstGeom prst="rect">
            <a:avLst/>
          </a:prstGeom>
        </p:spPr>
        <p:txBody>
          <a:bodyPr spcFirstLastPara="1" wrap="square" lIns="0" tIns="0" rIns="0" bIns="0" anchor="ctr" anchorCtr="0">
            <a:noAutofit/>
          </a:bodyPr>
          <a:lstStyle/>
          <a:p>
            <a:pPr lvl="0" algn="l">
              <a:spcBef>
                <a:spcPts val="0"/>
              </a:spcBef>
              <a:buClr>
                <a:schemeClr val="dk2"/>
              </a:buClr>
              <a:buSzPts val="1100"/>
            </a:pPr>
            <a:r>
              <a:rPr lang="af-ZA" sz="3200" b="1" dirty="0">
                <a:solidFill>
                  <a:srgbClr val="FF9518"/>
                </a:solidFill>
                <a:latin typeface="Poppins ExtraBold"/>
                <a:ea typeface="Poppins ExtraBold"/>
                <a:cs typeface="Poppins ExtraBold"/>
                <a:sym typeface="Poppins ExtraBold"/>
              </a:rPr>
              <a:t>PhD. M.SC. BSc</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PMP</a:t>
            </a:r>
            <a:r>
              <a:rPr lang="af-ZA" sz="3200" b="1" dirty="0">
                <a:solidFill>
                  <a:srgbClr val="FF9518"/>
                </a:solidFill>
                <a:latin typeface="Poppins ExtraBold"/>
                <a:ea typeface="Poppins ExtraBold"/>
                <a:cs typeface="Poppins ExtraBold"/>
                <a:sym typeface="Poppins ExtraBold"/>
              </a:rPr>
              <a:t>. PMI-ACP. PMI - PBA. P3O. 6Sigma</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Scrum </a:t>
            </a:r>
            <a:r>
              <a:rPr lang="af-ZA" sz="3200" b="1" dirty="0">
                <a:solidFill>
                  <a:srgbClr val="FF9518"/>
                </a:solidFill>
                <a:latin typeface="Poppins ExtraBold"/>
                <a:ea typeface="Poppins ExtraBold"/>
                <a:cs typeface="Poppins ExtraBold"/>
                <a:sym typeface="Poppins ExtraBold"/>
              </a:rPr>
              <a:t>master, TOT</a:t>
            </a:r>
            <a:endParaRPr sz="3200" b="1" dirty="0">
              <a:solidFill>
                <a:srgbClr val="FF9518"/>
              </a:solidFill>
              <a:latin typeface="Poppins ExtraBold"/>
              <a:ea typeface="Poppins ExtraBold"/>
              <a:cs typeface="Poppins ExtraBold"/>
              <a:sym typeface="Poppins ExtraBold"/>
            </a:endParaRPr>
          </a:p>
        </p:txBody>
      </p:sp>
      <p:sp>
        <p:nvSpPr>
          <p:cNvPr id="17" name="Google Shape;3176;p35">
            <a:extLst>
              <a:ext uri="{FF2B5EF4-FFF2-40B4-BE49-F238E27FC236}">
                <a16:creationId xmlns:a16="http://schemas.microsoft.com/office/drawing/2014/main" xmlns="" id="{50D3735A-24E9-B84C-A4AD-78A7275E23C5}"/>
              </a:ext>
            </a:extLst>
          </p:cNvPr>
          <p:cNvSpPr txBox="1">
            <a:spLocks/>
          </p:cNvSpPr>
          <p:nvPr/>
        </p:nvSpPr>
        <p:spPr>
          <a:xfrm>
            <a:off x="165300" y="5757149"/>
            <a:ext cx="5359087"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18" name="Picture 11"/>
          <p:cNvPicPr>
            <a:picLocks noChangeAspect="1"/>
          </p:cNvPicPr>
          <p:nvPr/>
        </p:nvPicPr>
        <p:blipFill>
          <a:blip r:embed="rId5"/>
          <a:stretch>
            <a:fillRect/>
          </a:stretch>
        </p:blipFill>
        <p:spPr>
          <a:xfrm rot="10800000">
            <a:off x="7327206" y="5384767"/>
            <a:ext cx="4911632" cy="966274"/>
          </a:xfrm>
          <a:prstGeom prst="rect">
            <a:avLst/>
          </a:prstGeom>
        </p:spPr>
      </p:pic>
      <p:sp>
        <p:nvSpPr>
          <p:cNvPr id="19" name="TextBox 15"/>
          <p:cNvSpPr txBox="1"/>
          <p:nvPr/>
        </p:nvSpPr>
        <p:spPr>
          <a:xfrm>
            <a:off x="6675406" y="5469493"/>
            <a:ext cx="5483881" cy="646331"/>
          </a:xfrm>
          <a:prstGeom prst="rect">
            <a:avLst/>
          </a:prstGeom>
          <a:noFill/>
        </p:spPr>
        <p:txBody>
          <a:bodyPr wrap="square" rtlCol="0">
            <a:spAutoFit/>
          </a:bodyPr>
          <a:lstStyle/>
          <a:p>
            <a:pPr lvl="0" algn="r"/>
            <a:r>
              <a:rPr lang="ar-SA" sz="36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د . صفوه العجب</a:t>
            </a:r>
            <a:r>
              <a:rPr lang="ar-SA" sz="24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  </a:t>
            </a:r>
            <a:endParaRPr lang="ar-SA" sz="2400" b="1" dirty="0">
              <a:solidFill>
                <a:srgbClr val="FF9518"/>
              </a:solidFill>
              <a:latin typeface="Bodoni MT Black" panose="02070A03080606020203" pitchFamily="18"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53018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65" y="567289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xmlns=""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3" name="Rounded Rectangle 42">
            <a:extLst>
              <a:ext uri="{FF2B5EF4-FFF2-40B4-BE49-F238E27FC236}">
                <a16:creationId xmlns:a16="http://schemas.microsoft.com/office/drawing/2014/main" xmlns="" id="{C0F626C6-94EE-C54E-B0E1-718B7579D5CA}"/>
              </a:ext>
            </a:extLst>
          </p:cNvPr>
          <p:cNvSpPr/>
          <p:nvPr/>
        </p:nvSpPr>
        <p:spPr>
          <a:xfrm>
            <a:off x="2440788" y="6309770"/>
            <a:ext cx="7163280"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hlinkClick r:id="rId6"/>
              </a:rPr>
              <a:t>safwa@esu.ac.ae</a:t>
            </a:r>
            <a:r>
              <a:rPr lang="en-US" dirty="0" smtClean="0">
                <a:solidFill>
                  <a:schemeClr val="tx1"/>
                </a:solidFill>
              </a:rPr>
              <a:t>                                                                Dr.Safwa Abdalbagi</a:t>
            </a:r>
            <a:endParaRPr lang="ar-SA" dirty="0">
              <a:solidFill>
                <a:schemeClr val="tx1"/>
              </a:solidFill>
            </a:endParaRPr>
          </a:p>
        </p:txBody>
      </p:sp>
      <p:pic>
        <p:nvPicPr>
          <p:cNvPr id="10" name="Picture 9">
            <a:extLst>
              <a:ext uri="{FF2B5EF4-FFF2-40B4-BE49-F238E27FC236}">
                <a16:creationId xmlns:a16="http://schemas.microsoft.com/office/drawing/2014/main" xmlns="" id="{02AA4E3B-3CDA-F153-BB97-55766510487C}"/>
              </a:ext>
            </a:extLst>
          </p:cNvPr>
          <p:cNvPicPr>
            <a:picLocks noChangeAspect="1"/>
          </p:cNvPicPr>
          <p:nvPr/>
        </p:nvPicPr>
        <p:blipFill>
          <a:blip r:embed="rId7"/>
          <a:stretch>
            <a:fillRect/>
          </a:stretch>
        </p:blipFill>
        <p:spPr>
          <a:xfrm>
            <a:off x="8397064" y="147271"/>
            <a:ext cx="3606689" cy="5907194"/>
          </a:xfrm>
          <a:prstGeom prst="rect">
            <a:avLst/>
          </a:prstGeom>
        </p:spPr>
      </p:pic>
      <p:sp>
        <p:nvSpPr>
          <p:cNvPr id="5" name="مربع نص 4"/>
          <p:cNvSpPr txBox="1"/>
          <p:nvPr/>
        </p:nvSpPr>
        <p:spPr>
          <a:xfrm>
            <a:off x="651740" y="2598003"/>
            <a:ext cx="8084589" cy="830997"/>
          </a:xfrm>
          <a:prstGeom prst="rect">
            <a:avLst/>
          </a:prstGeom>
          <a:noFill/>
        </p:spPr>
        <p:txBody>
          <a:bodyPr wrap="square" rtlCol="1">
            <a:spAutoFit/>
          </a:bodyPr>
          <a:lstStyle/>
          <a:p>
            <a:r>
              <a:rPr lang="en-US" sz="4800" b="1" dirty="0" smtClean="0">
                <a:solidFill>
                  <a:srgbClr val="24A9E1"/>
                </a:solidFill>
              </a:rPr>
              <a:t>  Project Cost Manegement</a:t>
            </a:r>
            <a:endParaRPr lang="ar-SA" sz="4800" b="1" dirty="0">
              <a:solidFill>
                <a:srgbClr val="24A9E1"/>
              </a:solidFill>
            </a:endParaRPr>
          </a:p>
        </p:txBody>
      </p:sp>
      <p:pic>
        <p:nvPicPr>
          <p:cNvPr id="6" name="صورة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98" y="0"/>
            <a:ext cx="8422862" cy="5672895"/>
          </a:xfrm>
          <a:prstGeom prst="rect">
            <a:avLst/>
          </a:prstGeom>
        </p:spPr>
      </p:pic>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755331"/>
            <a:ext cx="1222425" cy="1096206"/>
          </a:xfrm>
          <a:prstGeom prst="rect">
            <a:avLst/>
          </a:prstGeom>
        </p:spPr>
      </p:pic>
      <p:pic>
        <p:nvPicPr>
          <p:cNvPr id="3" name="Picture 2"/>
          <p:cNvPicPr>
            <a:picLocks noChangeAspect="1"/>
          </p:cNvPicPr>
          <p:nvPr/>
        </p:nvPicPr>
        <p:blipFill>
          <a:blip r:embed="rId4"/>
          <a:stretch>
            <a:fillRect/>
          </a:stretch>
        </p:blipFill>
        <p:spPr>
          <a:xfrm>
            <a:off x="1920106" y="627000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533419" y="1702530"/>
            <a:ext cx="8893009" cy="3416320"/>
          </a:xfrm>
          <a:prstGeom prst="rect">
            <a:avLst/>
          </a:prstGeom>
          <a:noFill/>
        </p:spPr>
        <p:txBody>
          <a:bodyPr wrap="square" rtlCol="1">
            <a:spAutoFit/>
          </a:bodyPr>
          <a:lstStyle/>
          <a:p>
            <a:r>
              <a:rPr lang="en-US" sz="2400" u="sng" dirty="0">
                <a:solidFill>
                  <a:srgbClr val="00B0F0"/>
                </a:solidFill>
              </a:rPr>
              <a:t>Financial management overview</a:t>
            </a:r>
          </a:p>
          <a:p>
            <a:r>
              <a:rPr lang="en-US" sz="2400" dirty="0"/>
              <a:t>Project engineers (PEs) and project managers (PMs) are not typically known as accountants. </a:t>
            </a:r>
            <a:r>
              <a:rPr lang="en-US" sz="2400" dirty="0" smtClean="0"/>
              <a:t>Their </a:t>
            </a:r>
            <a:r>
              <a:rPr lang="en-US" sz="2400" dirty="0"/>
              <a:t>responsibilities as construction managers (CMs) generally revolve around the paperwork </a:t>
            </a:r>
            <a:r>
              <a:rPr lang="en-US" sz="2400" dirty="0" smtClean="0"/>
              <a:t>documentation </a:t>
            </a:r>
            <a:r>
              <a:rPr lang="en-US" sz="2400" dirty="0"/>
              <a:t>performed at the jobsite to support superintendents </a:t>
            </a:r>
            <a:r>
              <a:rPr lang="en-US" sz="2400" dirty="0" smtClean="0"/>
              <a:t>and subcontractors </a:t>
            </a:r>
            <a:r>
              <a:rPr lang="en-US" sz="2400" dirty="0"/>
              <a:t>in the </a:t>
            </a:r>
            <a:r>
              <a:rPr lang="en-US" sz="2400" dirty="0" smtClean="0"/>
              <a:t>construction </a:t>
            </a:r>
            <a:r>
              <a:rPr lang="en-US" sz="2400" dirty="0"/>
              <a:t>of a building. And, although much of the financial management activities performed </a:t>
            </a:r>
            <a:r>
              <a:rPr lang="en-US" sz="2400" dirty="0" smtClean="0"/>
              <a:t>at </a:t>
            </a:r>
            <a:r>
              <a:rPr lang="en-US" sz="2400" dirty="0"/>
              <a:t>the jobsite are </a:t>
            </a:r>
            <a:r>
              <a:rPr lang="en-US" sz="2400" dirty="0" smtClean="0"/>
              <a:t>not thought </a:t>
            </a:r>
            <a:r>
              <a:rPr lang="en-US" sz="2400" dirty="0"/>
              <a:t>of as ‘accounting’ per se they do fall under the cost accounting umbrella, </a:t>
            </a:r>
          </a:p>
        </p:txBody>
      </p:sp>
    </p:spTree>
    <p:extLst>
      <p:ext uri="{BB962C8B-B14F-4D97-AF65-F5344CB8AC3E}">
        <p14:creationId xmlns:p14="http://schemas.microsoft.com/office/powerpoint/2010/main" val="966304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89228"/>
            <a:ext cx="1222425" cy="1096206"/>
          </a:xfrm>
          <a:prstGeom prst="rect">
            <a:avLst/>
          </a:prstGeom>
        </p:spPr>
      </p:pic>
      <p:pic>
        <p:nvPicPr>
          <p:cNvPr id="3" name="Picture 2"/>
          <p:cNvPicPr>
            <a:picLocks noChangeAspect="1"/>
          </p:cNvPicPr>
          <p:nvPr/>
        </p:nvPicPr>
        <p:blipFill>
          <a:blip r:embed="rId4"/>
          <a:stretch>
            <a:fillRect/>
          </a:stretch>
        </p:blipFill>
        <p:spPr>
          <a:xfrm>
            <a:off x="2355062" y="627099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267346" y="554566"/>
            <a:ext cx="2620769" cy="5748868"/>
          </a:xfrm>
          <a:prstGeom prst="rect">
            <a:avLst/>
          </a:prstGeom>
        </p:spPr>
      </p:pic>
      <p:pic>
        <p:nvPicPr>
          <p:cNvPr id="5" name="Picture 4"/>
          <p:cNvPicPr>
            <a:picLocks noChangeAspect="1"/>
          </p:cNvPicPr>
          <p:nvPr/>
        </p:nvPicPr>
        <p:blipFill>
          <a:blip r:embed="rId8"/>
          <a:stretch>
            <a:fillRect/>
          </a:stretch>
        </p:blipFill>
        <p:spPr>
          <a:xfrm>
            <a:off x="9353072" y="397229"/>
            <a:ext cx="2664557"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7" name="مربع نص 6"/>
          <p:cNvSpPr txBox="1"/>
          <p:nvPr/>
        </p:nvSpPr>
        <p:spPr>
          <a:xfrm>
            <a:off x="300868" y="1720885"/>
            <a:ext cx="8966478" cy="4524315"/>
          </a:xfrm>
          <a:prstGeom prst="rect">
            <a:avLst/>
          </a:prstGeom>
          <a:noFill/>
        </p:spPr>
        <p:txBody>
          <a:bodyPr wrap="square" rtlCol="1">
            <a:spAutoFit/>
          </a:bodyPr>
          <a:lstStyle/>
          <a:p>
            <a:r>
              <a:rPr lang="en-US" sz="2400" dirty="0" smtClean="0"/>
              <a:t>especially </a:t>
            </a:r>
            <a:r>
              <a:rPr lang="en-US" sz="2400" dirty="0"/>
              <a:t>when we add and financial management in the title. In addition, everything </a:t>
            </a:r>
            <a:r>
              <a:rPr lang="en-US" sz="2400" dirty="0" smtClean="0"/>
              <a:t>that </a:t>
            </a:r>
            <a:r>
              <a:rPr lang="en-US" sz="2400" dirty="0"/>
              <a:t>is done at the jobsite is connected with the operations of the construction company in the </a:t>
            </a:r>
            <a:r>
              <a:rPr lang="en-US" sz="2400" dirty="0" smtClean="0"/>
              <a:t>home </a:t>
            </a:r>
            <a:r>
              <a:rPr lang="en-US" sz="2400" dirty="0"/>
              <a:t>office, and it is important that jobsite managers understand why they manage finances </a:t>
            </a:r>
            <a:r>
              <a:rPr lang="en-US" sz="2400" dirty="0" smtClean="0"/>
              <a:t>and </a:t>
            </a:r>
            <a:r>
              <a:rPr lang="en-US" sz="2400" dirty="0"/>
              <a:t>how management of finances relates to the operation of the home office accounting </a:t>
            </a:r>
            <a:r>
              <a:rPr lang="en-US" sz="2400" dirty="0" smtClean="0"/>
              <a:t>department. </a:t>
            </a:r>
            <a:r>
              <a:rPr lang="en-US" sz="2400" dirty="0"/>
              <a:t>This </a:t>
            </a:r>
            <a:r>
              <a:rPr lang="en-US" sz="2400" dirty="0" smtClean="0"/>
              <a:t>course is </a:t>
            </a:r>
            <a:r>
              <a:rPr lang="en-US" sz="2400" dirty="0"/>
              <a:t>not meant to be a repeat of standard business-school accounting textbooks </a:t>
            </a:r>
            <a:r>
              <a:rPr lang="en-US" sz="2400" dirty="0" smtClean="0"/>
              <a:t>or </a:t>
            </a:r>
            <a:r>
              <a:rPr lang="en-US" sz="2400" dirty="0"/>
              <a:t>accounting courses, there are many good ones available, but the focus here is on the financial operations of the construction jobsite team and how they interface with the accounting needs of </a:t>
            </a:r>
          </a:p>
          <a:p>
            <a:r>
              <a:rPr lang="en-US" sz="2400" dirty="0"/>
              <a:t>the home office.</a:t>
            </a:r>
          </a:p>
          <a:p>
            <a:endParaRPr lang="ar-SA" sz="2400" dirty="0"/>
          </a:p>
        </p:txBody>
      </p:sp>
    </p:spTree>
    <p:extLst>
      <p:ext uri="{BB962C8B-B14F-4D97-AF65-F5344CB8AC3E}">
        <p14:creationId xmlns:p14="http://schemas.microsoft.com/office/powerpoint/2010/main" val="2688172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89228"/>
            <a:ext cx="1222425" cy="1096206"/>
          </a:xfrm>
          <a:prstGeom prst="rect">
            <a:avLst/>
          </a:prstGeom>
        </p:spPr>
      </p:pic>
      <p:pic>
        <p:nvPicPr>
          <p:cNvPr id="3" name="Picture 2"/>
          <p:cNvPicPr>
            <a:picLocks noChangeAspect="1"/>
          </p:cNvPicPr>
          <p:nvPr/>
        </p:nvPicPr>
        <p:blipFill>
          <a:blip r:embed="rId4"/>
          <a:stretch>
            <a:fillRect/>
          </a:stretch>
        </p:blipFill>
        <p:spPr>
          <a:xfrm>
            <a:off x="2424113" y="62917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46842" y="554566"/>
            <a:ext cx="2741274" cy="5748868"/>
          </a:xfrm>
          <a:prstGeom prst="rect">
            <a:avLst/>
          </a:prstGeom>
        </p:spPr>
      </p:pic>
      <p:pic>
        <p:nvPicPr>
          <p:cNvPr id="5" name="Picture 4"/>
          <p:cNvPicPr>
            <a:picLocks noChangeAspect="1"/>
          </p:cNvPicPr>
          <p:nvPr/>
        </p:nvPicPr>
        <p:blipFill>
          <a:blip r:embed="rId8"/>
          <a:stretch>
            <a:fillRect/>
          </a:stretch>
        </p:blipFill>
        <p:spPr>
          <a:xfrm>
            <a:off x="9254792" y="397229"/>
            <a:ext cx="2762837"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523664" y="1751941"/>
            <a:ext cx="8893009" cy="4524315"/>
          </a:xfrm>
          <a:prstGeom prst="rect">
            <a:avLst/>
          </a:prstGeom>
          <a:noFill/>
        </p:spPr>
        <p:txBody>
          <a:bodyPr wrap="square" rtlCol="1">
            <a:spAutoFit/>
          </a:bodyPr>
          <a:lstStyle/>
          <a:p>
            <a:r>
              <a:rPr lang="en-US" sz="2400" dirty="0" smtClean="0"/>
              <a:t>There </a:t>
            </a:r>
            <a:r>
              <a:rPr lang="en-US" sz="2400" dirty="0"/>
              <a:t>are many detailed studies on cost accounting, including construction cost accounting. </a:t>
            </a:r>
          </a:p>
          <a:p>
            <a:r>
              <a:rPr lang="en-US" sz="2400" dirty="0"/>
              <a:t>There are also many pure studies on project management, including construction project </a:t>
            </a:r>
            <a:r>
              <a:rPr lang="en-US" sz="2400" dirty="0" smtClean="0"/>
              <a:t>management</a:t>
            </a:r>
            <a:r>
              <a:rPr lang="en-US" sz="2400" dirty="0"/>
              <a:t>, but the glue that ties these two topics together is a broader study of construction financial </a:t>
            </a:r>
          </a:p>
          <a:p>
            <a:r>
              <a:rPr lang="en-US" sz="2400" dirty="0"/>
              <a:t>management. Financial management includes many CM topics, beyond just cost accounting, </a:t>
            </a:r>
          </a:p>
          <a:p>
            <a:r>
              <a:rPr lang="en-US" sz="2400" dirty="0"/>
              <a:t>including</a:t>
            </a:r>
            <a:r>
              <a:rPr lang="en-US" sz="2400" dirty="0" smtClean="0"/>
              <a:t>:</a:t>
            </a:r>
          </a:p>
          <a:p>
            <a:r>
              <a:rPr lang="en-US" sz="2400" dirty="0"/>
              <a:t>* Estimating anticipated construction costs,</a:t>
            </a:r>
          </a:p>
          <a:p>
            <a:r>
              <a:rPr lang="en-US" sz="2400" dirty="0"/>
              <a:t>* Cost control,</a:t>
            </a:r>
          </a:p>
          <a:p>
            <a:endParaRPr lang="en-US" sz="2400" dirty="0"/>
          </a:p>
          <a:p>
            <a:endParaRPr lang="en-US" sz="2400" dirty="0"/>
          </a:p>
        </p:txBody>
      </p:sp>
    </p:spTree>
    <p:extLst>
      <p:ext uri="{BB962C8B-B14F-4D97-AF65-F5344CB8AC3E}">
        <p14:creationId xmlns:p14="http://schemas.microsoft.com/office/powerpoint/2010/main" val="2727055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225" y="5731260"/>
            <a:ext cx="1222425" cy="1096206"/>
          </a:xfrm>
          <a:prstGeom prst="rect">
            <a:avLst/>
          </a:prstGeom>
        </p:spPr>
      </p:pic>
      <p:pic>
        <p:nvPicPr>
          <p:cNvPr id="3" name="Picture 2"/>
          <p:cNvPicPr>
            <a:picLocks noChangeAspect="1"/>
          </p:cNvPicPr>
          <p:nvPr/>
        </p:nvPicPr>
        <p:blipFill>
          <a:blip r:embed="rId4"/>
          <a:stretch>
            <a:fillRect/>
          </a:stretch>
        </p:blipFill>
        <p:spPr>
          <a:xfrm>
            <a:off x="2424113" y="62876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21044" y="554566"/>
            <a:ext cx="2767072" cy="5748868"/>
          </a:xfrm>
          <a:prstGeom prst="rect">
            <a:avLst/>
          </a:prstGeom>
        </p:spPr>
      </p:pic>
      <p:pic>
        <p:nvPicPr>
          <p:cNvPr id="5" name="Picture 4"/>
          <p:cNvPicPr>
            <a:picLocks noChangeAspect="1"/>
          </p:cNvPicPr>
          <p:nvPr/>
        </p:nvPicPr>
        <p:blipFill>
          <a:blip r:embed="rId8"/>
          <a:stretch>
            <a:fillRect/>
          </a:stretch>
        </p:blipFill>
        <p:spPr>
          <a:xfrm>
            <a:off x="9206770" y="397229"/>
            <a:ext cx="2810859"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481811" y="1868674"/>
            <a:ext cx="8893009" cy="3046988"/>
          </a:xfrm>
          <a:prstGeom prst="rect">
            <a:avLst/>
          </a:prstGeom>
          <a:noFill/>
        </p:spPr>
        <p:txBody>
          <a:bodyPr wrap="square" rtlCol="1">
            <a:spAutoFit/>
          </a:bodyPr>
          <a:lstStyle/>
          <a:p>
            <a:r>
              <a:rPr lang="en-US" sz="2400" dirty="0" smtClean="0"/>
              <a:t>* </a:t>
            </a:r>
            <a:r>
              <a:rPr lang="en-US" sz="2400" dirty="0"/>
              <a:t>Cash flow projections and management,</a:t>
            </a:r>
          </a:p>
          <a:p>
            <a:r>
              <a:rPr lang="en-US" sz="2400" dirty="0" smtClean="0"/>
              <a:t>* Processing </a:t>
            </a:r>
            <a:r>
              <a:rPr lang="en-US" sz="2400" dirty="0"/>
              <a:t>invoices from subcontractors and suppliers,</a:t>
            </a:r>
          </a:p>
          <a:p>
            <a:r>
              <a:rPr lang="en-US" sz="2400" dirty="0" smtClean="0"/>
              <a:t>* </a:t>
            </a:r>
            <a:r>
              <a:rPr lang="en-US" sz="2400" dirty="0"/>
              <a:t>Processing pay requests to the project owner,</a:t>
            </a:r>
          </a:p>
          <a:p>
            <a:r>
              <a:rPr lang="en-US" sz="2400" dirty="0" smtClean="0"/>
              <a:t>* </a:t>
            </a:r>
            <a:r>
              <a:rPr lang="en-US" sz="2400" dirty="0"/>
              <a:t>Managing change orders,</a:t>
            </a:r>
          </a:p>
          <a:p>
            <a:r>
              <a:rPr lang="en-US" sz="2400" dirty="0" smtClean="0"/>
              <a:t>* Financially </a:t>
            </a:r>
            <a:r>
              <a:rPr lang="en-US" sz="2400" dirty="0"/>
              <a:t>closing out the construction project, and</a:t>
            </a:r>
          </a:p>
          <a:p>
            <a:r>
              <a:rPr lang="en-US" sz="2400" dirty="0" smtClean="0"/>
              <a:t>* </a:t>
            </a:r>
            <a:r>
              <a:rPr lang="en-US" sz="2400" dirty="0"/>
              <a:t>A variety of other advanced financial management topics such as activity-based costing, lean </a:t>
            </a:r>
            <a:r>
              <a:rPr lang="en-US" sz="2400" dirty="0" smtClean="0"/>
              <a:t>construction </a:t>
            </a:r>
            <a:r>
              <a:rPr lang="en-US" sz="2400" dirty="0"/>
              <a:t>techniques, time value of money, taxes and audits, and the developer’s pro forma</a:t>
            </a:r>
            <a:endParaRPr lang="ar-SA" sz="2400" dirty="0"/>
          </a:p>
        </p:txBody>
      </p:sp>
    </p:spTree>
    <p:extLst>
      <p:ext uri="{BB962C8B-B14F-4D97-AF65-F5344CB8AC3E}">
        <p14:creationId xmlns:p14="http://schemas.microsoft.com/office/powerpoint/2010/main" val="15940686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39568"/>
            <a:ext cx="1222425" cy="1096206"/>
          </a:xfrm>
          <a:prstGeom prst="rect">
            <a:avLst/>
          </a:prstGeom>
        </p:spPr>
      </p:pic>
      <p:pic>
        <p:nvPicPr>
          <p:cNvPr id="3" name="Picture 2"/>
          <p:cNvPicPr>
            <a:picLocks noChangeAspect="1"/>
          </p:cNvPicPr>
          <p:nvPr/>
        </p:nvPicPr>
        <p:blipFill>
          <a:blip r:embed="rId4"/>
          <a:stretch>
            <a:fillRect/>
          </a:stretch>
        </p:blipFill>
        <p:spPr>
          <a:xfrm>
            <a:off x="2338387" y="63031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69748" y="554566"/>
            <a:ext cx="2518368" cy="5748868"/>
          </a:xfrm>
          <a:prstGeom prst="rect">
            <a:avLst/>
          </a:prstGeom>
        </p:spPr>
      </p:pic>
      <p:pic>
        <p:nvPicPr>
          <p:cNvPr id="5" name="Picture 4"/>
          <p:cNvPicPr>
            <a:picLocks noChangeAspect="1"/>
          </p:cNvPicPr>
          <p:nvPr/>
        </p:nvPicPr>
        <p:blipFill>
          <a:blip r:embed="rId8"/>
          <a:stretch>
            <a:fillRect/>
          </a:stretch>
        </p:blipFill>
        <p:spPr>
          <a:xfrm>
            <a:off x="9477698" y="397229"/>
            <a:ext cx="253993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481811" y="1868674"/>
            <a:ext cx="8893009" cy="3170099"/>
          </a:xfrm>
          <a:prstGeom prst="rect">
            <a:avLst/>
          </a:prstGeom>
          <a:noFill/>
        </p:spPr>
        <p:txBody>
          <a:bodyPr wrap="square" rtlCol="1">
            <a:spAutoFit/>
          </a:bodyPr>
          <a:lstStyle/>
          <a:p>
            <a:r>
              <a:rPr lang="en-US" sz="2000" dirty="0"/>
              <a:t>Construction is a risky business. Construction failures are very high every year, especially with </a:t>
            </a:r>
            <a:r>
              <a:rPr lang="en-US" sz="2000" dirty="0" smtClean="0"/>
              <a:t>smaller </a:t>
            </a:r>
            <a:r>
              <a:rPr lang="en-US" sz="2000" dirty="0"/>
              <a:t>start-up contractors. There are many statistics and metrics regarding how many </a:t>
            </a:r>
            <a:r>
              <a:rPr lang="en-US" sz="2000" dirty="0" smtClean="0"/>
              <a:t>contractors </a:t>
            </a:r>
            <a:r>
              <a:rPr lang="en-US" sz="2000" dirty="0"/>
              <a:t>fail each year, and maybe just focusing on one year is too specific, but generally </a:t>
            </a:r>
            <a:r>
              <a:rPr lang="en-US" sz="2000" dirty="0" smtClean="0"/>
              <a:t>approximately 70</a:t>
            </a:r>
            <a:r>
              <a:rPr lang="en-US" sz="2000" dirty="0"/>
              <a:t>% of the contractors in business on the first of any year will fail within seven years. Because </a:t>
            </a:r>
            <a:r>
              <a:rPr lang="en-US" sz="2000" dirty="0" smtClean="0"/>
              <a:t>construction </a:t>
            </a:r>
            <a:r>
              <a:rPr lang="en-US" sz="2000" dirty="0"/>
              <a:t>is such a risky business, construction company owners or investors therefore expect </a:t>
            </a:r>
            <a:r>
              <a:rPr lang="en-US" sz="2000" dirty="0" smtClean="0"/>
              <a:t>a </a:t>
            </a:r>
            <a:r>
              <a:rPr lang="en-US" sz="2000" dirty="0"/>
              <a:t>very high rate of return (ROR) on their investment. If all they could get on their out-of-pocket </a:t>
            </a:r>
            <a:r>
              <a:rPr lang="en-US" sz="2000" dirty="0" smtClean="0"/>
              <a:t>up-front </a:t>
            </a:r>
            <a:r>
              <a:rPr lang="en-US" sz="2000" dirty="0"/>
              <a:t>investment in the company was 1–2%, then they would be better off putting their money </a:t>
            </a:r>
            <a:r>
              <a:rPr lang="en-US" sz="2000" dirty="0" smtClean="0"/>
              <a:t>in </a:t>
            </a:r>
            <a:r>
              <a:rPr lang="en-US" sz="2000" dirty="0"/>
              <a:t>the bank where it is insured by the Federal Government and earning a guaranteed interest </a:t>
            </a:r>
            <a:r>
              <a:rPr lang="en-US" sz="2000" dirty="0" smtClean="0"/>
              <a:t>rate</a:t>
            </a:r>
            <a:r>
              <a:rPr lang="en-US" sz="2000" dirty="0"/>
              <a:t>. </a:t>
            </a:r>
            <a:endParaRPr lang="ar-SA" sz="2000" dirty="0"/>
          </a:p>
        </p:txBody>
      </p:sp>
    </p:spTree>
    <p:extLst>
      <p:ext uri="{BB962C8B-B14F-4D97-AF65-F5344CB8AC3E}">
        <p14:creationId xmlns:p14="http://schemas.microsoft.com/office/powerpoint/2010/main" val="22924957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39568"/>
            <a:ext cx="1222425" cy="1096206"/>
          </a:xfrm>
          <a:prstGeom prst="rect">
            <a:avLst/>
          </a:prstGeom>
        </p:spPr>
      </p:pic>
      <p:pic>
        <p:nvPicPr>
          <p:cNvPr id="3" name="Picture 2"/>
          <p:cNvPicPr>
            <a:picLocks noChangeAspect="1"/>
          </p:cNvPicPr>
          <p:nvPr/>
        </p:nvPicPr>
        <p:blipFill>
          <a:blip r:embed="rId4"/>
          <a:stretch>
            <a:fillRect/>
          </a:stretch>
        </p:blipFill>
        <p:spPr>
          <a:xfrm>
            <a:off x="2424113" y="62876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642617" y="1722751"/>
            <a:ext cx="8774688" cy="4401205"/>
          </a:xfrm>
          <a:prstGeom prst="rect">
            <a:avLst/>
          </a:prstGeom>
          <a:noFill/>
        </p:spPr>
        <p:txBody>
          <a:bodyPr wrap="square" rtlCol="1">
            <a:spAutoFit/>
          </a:bodyPr>
          <a:lstStyle/>
          <a:p>
            <a:r>
              <a:rPr lang="en-US" sz="2000" dirty="0" smtClean="0"/>
              <a:t>In </a:t>
            </a:r>
            <a:r>
              <a:rPr lang="en-US" sz="2000" dirty="0"/>
              <a:t>order to receive an acceptable ROR, contractors need to understand and manage their </a:t>
            </a:r>
          </a:p>
          <a:p>
            <a:r>
              <a:rPr lang="en-US" sz="2000" dirty="0"/>
              <a:t>accounting and financial risks and responsibilities</a:t>
            </a:r>
            <a:r>
              <a:rPr lang="en-US" sz="2000" dirty="0" smtClean="0"/>
              <a:t>. There </a:t>
            </a:r>
            <a:r>
              <a:rPr lang="en-US" sz="2000" dirty="0"/>
              <a:t>are many causes or warning signs that a contractor might be in jeopardy of failing </a:t>
            </a:r>
            <a:r>
              <a:rPr lang="en-US" sz="2000" dirty="0" smtClean="0"/>
              <a:t>financially. </a:t>
            </a:r>
            <a:r>
              <a:rPr lang="en-US" sz="2000" dirty="0"/>
              <a:t>These signs are important for not only the internal ownership of the company to be aware </a:t>
            </a:r>
            <a:r>
              <a:rPr lang="en-US" sz="2000" dirty="0" smtClean="0"/>
              <a:t>of</a:t>
            </a:r>
            <a:r>
              <a:rPr lang="en-US" sz="2000" dirty="0"/>
              <a:t>, but also external strategic partners or stakeholders such as the contractor’s bank and bonding </a:t>
            </a:r>
            <a:r>
              <a:rPr lang="en-US" sz="2000" dirty="0" smtClean="0"/>
              <a:t>companies</a:t>
            </a:r>
            <a:r>
              <a:rPr lang="en-US" sz="2000" dirty="0"/>
              <a:t>, among others. The first and most common sign that financial difficulties may be </a:t>
            </a:r>
            <a:r>
              <a:rPr lang="en-US" sz="2000" dirty="0" smtClean="0"/>
              <a:t>boding </a:t>
            </a:r>
            <a:r>
              <a:rPr lang="en-US" sz="2000" dirty="0"/>
              <a:t>is the lack of a good financial management plan or system. Some of the signs that a contractor </a:t>
            </a:r>
          </a:p>
          <a:p>
            <a:r>
              <a:rPr lang="en-US" sz="2000" dirty="0"/>
              <a:t>may be suffering financial difficulty include</a:t>
            </a:r>
            <a:r>
              <a:rPr lang="en-US" sz="2000" dirty="0" smtClean="0"/>
              <a:t>:</a:t>
            </a:r>
          </a:p>
          <a:p>
            <a:r>
              <a:rPr lang="en-US" sz="2000" dirty="0"/>
              <a:t>* Inefficient financial management system,</a:t>
            </a:r>
          </a:p>
          <a:p>
            <a:r>
              <a:rPr lang="en-US" sz="2000" dirty="0"/>
              <a:t>* Borrowed on their credit line to the limit,</a:t>
            </a:r>
          </a:p>
          <a:p>
            <a:r>
              <a:rPr lang="en-US" sz="2000" dirty="0"/>
              <a:t>* Poor estimating processes and/or results,</a:t>
            </a:r>
          </a:p>
          <a:p>
            <a:endParaRPr lang="ar-SA" sz="2000" dirty="0"/>
          </a:p>
        </p:txBody>
      </p:sp>
    </p:spTree>
    <p:extLst>
      <p:ext uri="{BB962C8B-B14F-4D97-AF65-F5344CB8AC3E}">
        <p14:creationId xmlns:p14="http://schemas.microsoft.com/office/powerpoint/2010/main" val="8077554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808" y="5755331"/>
            <a:ext cx="1222425" cy="1096206"/>
          </a:xfrm>
          <a:prstGeom prst="rect">
            <a:avLst/>
          </a:prstGeom>
        </p:spPr>
      </p:pic>
      <p:pic>
        <p:nvPicPr>
          <p:cNvPr id="3" name="Picture 2"/>
          <p:cNvPicPr>
            <a:picLocks noChangeAspect="1"/>
          </p:cNvPicPr>
          <p:nvPr/>
        </p:nvPicPr>
        <p:blipFill>
          <a:blip r:embed="rId4"/>
          <a:stretch>
            <a:fillRect/>
          </a:stretch>
        </p:blipFill>
        <p:spPr>
          <a:xfrm>
            <a:off x="2424113" y="62519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3026" y="554566"/>
            <a:ext cx="2925090" cy="5748868"/>
          </a:xfrm>
          <a:prstGeom prst="rect">
            <a:avLst/>
          </a:prstGeom>
        </p:spPr>
      </p:pic>
      <p:pic>
        <p:nvPicPr>
          <p:cNvPr id="5" name="Picture 4"/>
          <p:cNvPicPr>
            <a:picLocks noChangeAspect="1"/>
          </p:cNvPicPr>
          <p:nvPr/>
        </p:nvPicPr>
        <p:blipFill>
          <a:blip r:embed="rId8"/>
          <a:stretch>
            <a:fillRect/>
          </a:stretch>
        </p:blipFill>
        <p:spPr>
          <a:xfrm>
            <a:off x="9054301" y="397229"/>
            <a:ext cx="2963328"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1" name="مربع نص 10"/>
          <p:cNvSpPr txBox="1"/>
          <p:nvPr/>
        </p:nvSpPr>
        <p:spPr>
          <a:xfrm>
            <a:off x="643292" y="1756470"/>
            <a:ext cx="8151223" cy="4401205"/>
          </a:xfrm>
          <a:prstGeom prst="rect">
            <a:avLst/>
          </a:prstGeom>
          <a:noFill/>
        </p:spPr>
        <p:txBody>
          <a:bodyPr wrap="square" rtlCol="1">
            <a:spAutoFit/>
          </a:bodyPr>
          <a:lstStyle/>
          <a:p>
            <a:r>
              <a:rPr lang="en-US" sz="2000" dirty="0" smtClean="0"/>
              <a:t>* </a:t>
            </a:r>
            <a:r>
              <a:rPr lang="en-US" sz="2000" dirty="0"/>
              <a:t>Poor project management systems and personnel</a:t>
            </a:r>
            <a:r>
              <a:rPr lang="en-US" sz="2000" dirty="0" smtClean="0"/>
              <a:t>,</a:t>
            </a:r>
          </a:p>
          <a:p>
            <a:r>
              <a:rPr lang="en-US" sz="2000" dirty="0" smtClean="0"/>
              <a:t>* An adequate business plan is not in place,</a:t>
            </a:r>
          </a:p>
          <a:p>
            <a:r>
              <a:rPr lang="en-US" sz="2000" dirty="0" smtClean="0"/>
              <a:t>* Internal and external communication problems, among others.</a:t>
            </a:r>
          </a:p>
          <a:p>
            <a:r>
              <a:rPr lang="en-US" sz="2000" dirty="0" smtClean="0"/>
              <a:t>Often contractors think an increase in volume or total revenue will solve all of their financial problems. </a:t>
            </a:r>
          </a:p>
          <a:p>
            <a:r>
              <a:rPr lang="en-US" sz="2000" dirty="0" smtClean="0"/>
              <a:t>This is not necessarily the best solution. There are many reasons a contractor will choose to pursue construction work or feel they have the resources to do so. Some of the reasons they may choose to either bid or propose on a new construction project, or not to bid, include the following:</a:t>
            </a:r>
          </a:p>
          <a:p>
            <a:pPr marL="342900" indent="-342900">
              <a:buFont typeface="Arial" panose="020B0604020202020204" pitchFamily="34" charset="0"/>
              <a:buChar char="•"/>
            </a:pPr>
            <a:r>
              <a:rPr lang="en-US" sz="2000" dirty="0" smtClean="0"/>
              <a:t>Although </a:t>
            </a:r>
            <a:r>
              <a:rPr lang="en-US" sz="2000" dirty="0"/>
              <a:t>contractors are not expected to provide the construction loan, as will be discussed </a:t>
            </a:r>
            <a:endParaRPr lang="en-US" sz="2000" dirty="0" smtClean="0"/>
          </a:p>
          <a:p>
            <a:pPr marL="342900" indent="-342900">
              <a:buFont typeface="Arial" panose="020B0604020202020204" pitchFamily="34" charset="0"/>
              <a:buChar char="•"/>
            </a:pPr>
            <a:r>
              <a:rPr lang="en-US" sz="2000" dirty="0" smtClean="0"/>
              <a:t>later</a:t>
            </a:r>
            <a:r>
              <a:rPr lang="en-US" sz="2000" dirty="0"/>
              <a:t>, they still must have a sufficient positive cash flow, especially early in the project;</a:t>
            </a:r>
          </a:p>
          <a:p>
            <a:endParaRPr lang="ar-SA" sz="2000" dirty="0"/>
          </a:p>
        </p:txBody>
      </p:sp>
    </p:spTree>
    <p:extLst>
      <p:ext uri="{BB962C8B-B14F-4D97-AF65-F5344CB8AC3E}">
        <p14:creationId xmlns:p14="http://schemas.microsoft.com/office/powerpoint/2010/main" val="3660347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06563" y="397229"/>
            <a:ext cx="3111066"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590578" y="1868674"/>
            <a:ext cx="8095195" cy="2862322"/>
          </a:xfrm>
          <a:prstGeom prst="rect">
            <a:avLst/>
          </a:prstGeom>
          <a:noFill/>
        </p:spPr>
        <p:txBody>
          <a:bodyPr wrap="square" rtlCol="1">
            <a:spAutoFit/>
          </a:bodyPr>
          <a:lstStyle/>
          <a:p>
            <a:r>
              <a:rPr lang="en-US" sz="2000" dirty="0" smtClean="0"/>
              <a:t>* </a:t>
            </a:r>
            <a:r>
              <a:rPr lang="en-US" sz="2000" dirty="0"/>
              <a:t>The contractor has sufficient bonding capacity which is especially important on a public bid </a:t>
            </a:r>
          </a:p>
          <a:p>
            <a:r>
              <a:rPr lang="en-US" sz="2000" dirty="0"/>
              <a:t>project;</a:t>
            </a:r>
          </a:p>
          <a:p>
            <a:r>
              <a:rPr lang="en-US" sz="2000" dirty="0" smtClean="0"/>
              <a:t>* </a:t>
            </a:r>
            <a:r>
              <a:rPr lang="en-US" sz="2000" dirty="0"/>
              <a:t>Qualified and available employees are already on the payroll and ready to start a new project;</a:t>
            </a:r>
          </a:p>
          <a:p>
            <a:r>
              <a:rPr lang="en-US" sz="2000" dirty="0" smtClean="0"/>
              <a:t>* </a:t>
            </a:r>
            <a:r>
              <a:rPr lang="en-US" sz="2000" dirty="0"/>
              <a:t>The contractor has the necessary construction equipment, or immediate access to equipment;</a:t>
            </a:r>
          </a:p>
          <a:p>
            <a:r>
              <a:rPr lang="en-US" sz="2000" dirty="0" smtClean="0"/>
              <a:t>* The </a:t>
            </a:r>
            <a:r>
              <a:rPr lang="en-US" sz="2000" dirty="0"/>
              <a:t>home office overhead is staffed adequately with specialists to support the project team </a:t>
            </a:r>
            <a:r>
              <a:rPr lang="en-US" sz="2000" dirty="0" smtClean="0"/>
              <a:t>including </a:t>
            </a:r>
            <a:r>
              <a:rPr lang="en-US" sz="2000" dirty="0"/>
              <a:t>estimators, schedulers, and cost </a:t>
            </a:r>
            <a:r>
              <a:rPr lang="en-US" sz="2000"/>
              <a:t>accountants</a:t>
            </a:r>
            <a:r>
              <a:rPr lang="en-US" sz="2000" smtClean="0"/>
              <a:t>;</a:t>
            </a:r>
            <a:endParaRPr lang="ar-SA" sz="2000" dirty="0"/>
          </a:p>
        </p:txBody>
      </p:sp>
    </p:spTree>
    <p:extLst>
      <p:ext uri="{BB962C8B-B14F-4D97-AF65-F5344CB8AC3E}">
        <p14:creationId xmlns:p14="http://schemas.microsoft.com/office/powerpoint/2010/main" val="3225812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4264" y="5755331"/>
            <a:ext cx="1222425" cy="1096206"/>
          </a:xfrm>
          <a:prstGeom prst="rect">
            <a:avLst/>
          </a:prstGeom>
        </p:spPr>
      </p:pic>
      <p:pic>
        <p:nvPicPr>
          <p:cNvPr id="3" name="Picture 2"/>
          <p:cNvPicPr>
            <a:picLocks noChangeAspect="1"/>
          </p:cNvPicPr>
          <p:nvPr/>
        </p:nvPicPr>
        <p:blipFill>
          <a:blip r:embed="rId4"/>
          <a:stretch>
            <a:fillRect/>
          </a:stretch>
        </p:blipFill>
        <p:spPr>
          <a:xfrm>
            <a:off x="2532063"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06564" y="397229"/>
            <a:ext cx="3111066"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715901" y="1922326"/>
            <a:ext cx="7969872" cy="3170099"/>
          </a:xfrm>
          <a:prstGeom prst="rect">
            <a:avLst/>
          </a:prstGeom>
          <a:noFill/>
        </p:spPr>
        <p:txBody>
          <a:bodyPr wrap="square" rtlCol="1">
            <a:spAutoFit/>
          </a:bodyPr>
          <a:lstStyle/>
          <a:p>
            <a:pPr marL="285750" indent="-285750">
              <a:buFont typeface="Arial" panose="020B0604020202020204" pitchFamily="34" charset="0"/>
              <a:buChar char="•"/>
            </a:pPr>
            <a:r>
              <a:rPr lang="en-US" sz="2000" dirty="0" smtClean="0"/>
              <a:t>The contractor’s answers to all of these issues affecting their decision to pursue a project also </a:t>
            </a:r>
          </a:p>
          <a:p>
            <a:pPr marL="285750" indent="-285750">
              <a:buFont typeface="Arial" panose="020B0604020202020204" pitchFamily="34" charset="0"/>
              <a:buChar char="•"/>
            </a:pPr>
            <a:r>
              <a:rPr lang="en-US" sz="2000" dirty="0" smtClean="0"/>
              <a:t>The </a:t>
            </a:r>
            <a:r>
              <a:rPr lang="en-US" sz="2000" dirty="0"/>
              <a:t>contractor already has a positive history with the client, or is interested in a future </a:t>
            </a:r>
            <a:r>
              <a:rPr lang="en-US" sz="2000" dirty="0" smtClean="0"/>
              <a:t>relationship </a:t>
            </a:r>
            <a:r>
              <a:rPr lang="en-US" sz="2000" dirty="0"/>
              <a:t>with the client, and/or they have a positive history with the architect or engineer, or </a:t>
            </a:r>
          </a:p>
          <a:p>
            <a:pPr marL="285750" indent="-285750">
              <a:buFont typeface="Arial" panose="020B0604020202020204" pitchFamily="34" charset="0"/>
              <a:buChar char="•"/>
            </a:pPr>
            <a:r>
              <a:rPr lang="en-US" sz="2000" dirty="0"/>
              <a:t>are interested in a future relationship with those firms;</a:t>
            </a:r>
          </a:p>
          <a:p>
            <a:pPr marL="285750" indent="-285750">
              <a:buFont typeface="Arial" panose="020B0604020202020204" pitchFamily="34" charset="0"/>
              <a:buChar char="•"/>
            </a:pPr>
            <a:r>
              <a:rPr lang="en-US" sz="2000" dirty="0" smtClean="0"/>
              <a:t>This </a:t>
            </a:r>
            <a:r>
              <a:rPr lang="en-US" sz="2000" dirty="0"/>
              <a:t>type of work is already a specialty of the contractor; and/or </a:t>
            </a:r>
          </a:p>
          <a:p>
            <a:pPr marL="285750" indent="-285750">
              <a:buFont typeface="Arial" panose="020B0604020202020204" pitchFamily="34" charset="0"/>
              <a:buChar char="•"/>
            </a:pPr>
            <a:r>
              <a:rPr lang="en-US" sz="2000" dirty="0" smtClean="0"/>
              <a:t>The </a:t>
            </a:r>
            <a:r>
              <a:rPr lang="en-US" sz="2000" dirty="0"/>
              <a:t>contractor could use additional backlog.</a:t>
            </a:r>
          </a:p>
          <a:p>
            <a:pPr marL="285750" indent="-285750">
              <a:buFont typeface="Arial" panose="020B0604020202020204" pitchFamily="34" charset="0"/>
              <a:buChar char="•"/>
            </a:pPr>
            <a:r>
              <a:rPr lang="en-US" sz="2000" dirty="0" smtClean="0"/>
              <a:t>impact </a:t>
            </a:r>
            <a:r>
              <a:rPr lang="en-US" sz="2000" dirty="0"/>
              <a:t>the company’s finances and approach to accounting both in the home office and at the </a:t>
            </a:r>
            <a:r>
              <a:rPr lang="en-US" sz="2000" dirty="0" smtClean="0"/>
              <a:t>jobsite</a:t>
            </a:r>
            <a:endParaRPr lang="en-US" sz="2000" dirty="0"/>
          </a:p>
        </p:txBody>
      </p:sp>
    </p:spTree>
    <p:extLst>
      <p:ext uri="{BB962C8B-B14F-4D97-AF65-F5344CB8AC3E}">
        <p14:creationId xmlns:p14="http://schemas.microsoft.com/office/powerpoint/2010/main" val="2941573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39568"/>
            <a:ext cx="1222425" cy="1096206"/>
          </a:xfrm>
          <a:prstGeom prst="rect">
            <a:avLst/>
          </a:prstGeom>
        </p:spPr>
      </p:pic>
      <p:pic>
        <p:nvPicPr>
          <p:cNvPr id="3" name="Picture 2"/>
          <p:cNvPicPr>
            <a:picLocks noChangeAspect="1"/>
          </p:cNvPicPr>
          <p:nvPr/>
        </p:nvPicPr>
        <p:blipFill>
          <a:blip r:embed="rId4"/>
          <a:stretch>
            <a:fillRect/>
          </a:stretch>
        </p:blipFill>
        <p:spPr>
          <a:xfrm>
            <a:off x="2532063" y="62876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80584" y="554566"/>
            <a:ext cx="3207531" cy="5748868"/>
          </a:xfrm>
          <a:prstGeom prst="rect">
            <a:avLst/>
          </a:prstGeom>
        </p:spPr>
      </p:pic>
      <p:pic>
        <p:nvPicPr>
          <p:cNvPr id="5" name="Picture 4"/>
          <p:cNvPicPr>
            <a:picLocks noChangeAspect="1"/>
          </p:cNvPicPr>
          <p:nvPr/>
        </p:nvPicPr>
        <p:blipFill>
          <a:blip r:embed="rId8"/>
          <a:stretch>
            <a:fillRect/>
          </a:stretch>
        </p:blipFill>
        <p:spPr>
          <a:xfrm>
            <a:off x="8815288" y="397229"/>
            <a:ext cx="320234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651740" y="1848672"/>
            <a:ext cx="7223760" cy="2923877"/>
          </a:xfrm>
          <a:prstGeom prst="rect">
            <a:avLst/>
          </a:prstGeom>
          <a:noFill/>
        </p:spPr>
        <p:txBody>
          <a:bodyPr wrap="square" rtlCol="1">
            <a:spAutoFit/>
          </a:bodyPr>
          <a:lstStyle/>
          <a:p>
            <a:r>
              <a:rPr lang="en-US" sz="2400" b="1" u="sng" dirty="0">
                <a:solidFill>
                  <a:schemeClr val="accent1"/>
                </a:solidFill>
              </a:rPr>
              <a:t>Accounting purposes</a:t>
            </a:r>
          </a:p>
          <a:p>
            <a:r>
              <a:rPr lang="en-US" sz="2000" dirty="0"/>
              <a:t>There are several reasons a contractor should establish a formal cost accounting system, both at </a:t>
            </a:r>
            <a:r>
              <a:rPr lang="en-US" sz="2000" dirty="0" smtClean="0"/>
              <a:t>the </a:t>
            </a:r>
            <a:r>
              <a:rPr lang="en-US" sz="2000" dirty="0"/>
              <a:t>home office and at the jobsite. Four of the more prominent ones include:</a:t>
            </a:r>
          </a:p>
          <a:p>
            <a:r>
              <a:rPr lang="en-US" sz="2000" dirty="0" smtClean="0"/>
              <a:t>* </a:t>
            </a:r>
            <a:r>
              <a:rPr lang="en-US" sz="2000" dirty="0"/>
              <a:t>Prepare financial statements for internal and external use;</a:t>
            </a:r>
          </a:p>
          <a:p>
            <a:r>
              <a:rPr lang="en-US" sz="2000" dirty="0" smtClean="0"/>
              <a:t>* Process </a:t>
            </a:r>
            <a:r>
              <a:rPr lang="en-US" sz="2000" dirty="0"/>
              <a:t>cash-in (revenue) and cash-out (expenditures);</a:t>
            </a:r>
          </a:p>
          <a:p>
            <a:r>
              <a:rPr lang="en-US" sz="2000" dirty="0" smtClean="0"/>
              <a:t>* </a:t>
            </a:r>
            <a:r>
              <a:rPr lang="en-US" sz="2000" dirty="0"/>
              <a:t>Prepare and file taxes as required by the Federal Government as well as some state and local </a:t>
            </a:r>
            <a:r>
              <a:rPr lang="en-US" sz="2000" dirty="0" smtClean="0"/>
              <a:t>jurisdictions</a:t>
            </a:r>
            <a:r>
              <a:rPr lang="en-US" sz="2000" dirty="0"/>
              <a:t>;</a:t>
            </a:r>
          </a:p>
          <a:p>
            <a:r>
              <a:rPr lang="en-US" sz="2000" dirty="0" smtClean="0"/>
              <a:t>* </a:t>
            </a:r>
            <a:r>
              <a:rPr lang="en-US" sz="2000" dirty="0"/>
              <a:t>Manage the internal financial affairs of the company:</a:t>
            </a:r>
            <a:endParaRPr lang="ar-SA" sz="2000" dirty="0"/>
          </a:p>
        </p:txBody>
      </p:sp>
    </p:spTree>
    <p:extLst>
      <p:ext uri="{BB962C8B-B14F-4D97-AF65-F5344CB8AC3E}">
        <p14:creationId xmlns:p14="http://schemas.microsoft.com/office/powerpoint/2010/main" val="3621052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39074"/>
            <a:ext cx="1222425" cy="1096206"/>
          </a:xfrm>
          <a:prstGeom prst="rect">
            <a:avLst/>
          </a:prstGeom>
        </p:spPr>
      </p:pic>
      <p:pic>
        <p:nvPicPr>
          <p:cNvPr id="3" name="Picture 2"/>
          <p:cNvPicPr>
            <a:picLocks noChangeAspect="1"/>
          </p:cNvPicPr>
          <p:nvPr/>
        </p:nvPicPr>
        <p:blipFill>
          <a:blip r:embed="rId4"/>
          <a:stretch>
            <a:fillRect/>
          </a:stretch>
        </p:blipFill>
        <p:spPr>
          <a:xfrm>
            <a:off x="2424113" y="62871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482781" y="554566"/>
            <a:ext cx="3405334" cy="5748868"/>
          </a:xfrm>
          <a:prstGeom prst="rect">
            <a:avLst/>
          </a:prstGeom>
        </p:spPr>
      </p:pic>
      <p:pic>
        <p:nvPicPr>
          <p:cNvPr id="5" name="Picture 4"/>
          <p:cNvPicPr>
            <a:picLocks noChangeAspect="1"/>
          </p:cNvPicPr>
          <p:nvPr/>
        </p:nvPicPr>
        <p:blipFill>
          <a:blip r:embed="rId8"/>
          <a:stretch>
            <a:fillRect/>
          </a:stretch>
        </p:blipFill>
        <p:spPr>
          <a:xfrm>
            <a:off x="8590731" y="397229"/>
            <a:ext cx="3426898"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651740" y="1848672"/>
            <a:ext cx="7223760" cy="2308324"/>
          </a:xfrm>
          <a:prstGeom prst="rect">
            <a:avLst/>
          </a:prstGeom>
          <a:noFill/>
        </p:spPr>
        <p:txBody>
          <a:bodyPr wrap="square" rtlCol="1">
            <a:spAutoFit/>
          </a:bodyPr>
          <a:lstStyle/>
          <a:p>
            <a:r>
              <a:rPr lang="en-US" sz="2400" dirty="0" smtClean="0"/>
              <a:t>* Are </a:t>
            </a:r>
            <a:r>
              <a:rPr lang="en-US" sz="2400" dirty="0"/>
              <a:t>we making money?</a:t>
            </a:r>
          </a:p>
          <a:p>
            <a:r>
              <a:rPr lang="en-US" sz="2400" dirty="0" smtClean="0"/>
              <a:t>* Are </a:t>
            </a:r>
            <a:r>
              <a:rPr lang="en-US" sz="2400" dirty="0"/>
              <a:t>we returning an adequate return on equity (ROE) to our investors?</a:t>
            </a:r>
          </a:p>
          <a:p>
            <a:pPr marL="342900" indent="-342900">
              <a:buFont typeface="Arial" panose="020B0604020202020204" pitchFamily="34" charset="0"/>
              <a:buChar char="•"/>
            </a:pPr>
            <a:r>
              <a:rPr lang="en-US" sz="2400" dirty="0" smtClean="0"/>
              <a:t>Are </a:t>
            </a:r>
            <a:r>
              <a:rPr lang="en-US" sz="2400" dirty="0"/>
              <a:t>we focusing on the proper type of work? </a:t>
            </a:r>
            <a:endParaRPr lang="en-US" sz="2400" dirty="0" smtClean="0"/>
          </a:p>
          <a:p>
            <a:pPr marL="342900" indent="-342900">
              <a:buFont typeface="Arial" panose="020B0604020202020204" pitchFamily="34" charset="0"/>
              <a:buChar char="•"/>
            </a:pPr>
            <a:r>
              <a:rPr lang="en-US" sz="2400" dirty="0" smtClean="0"/>
              <a:t>Is </a:t>
            </a:r>
            <a:r>
              <a:rPr lang="en-US" sz="2400" dirty="0"/>
              <a:t>our company operating in the proper market</a:t>
            </a:r>
            <a:r>
              <a:rPr lang="en-US" sz="2400" dirty="0" smtClean="0"/>
              <a:t>?</a:t>
            </a:r>
            <a:endParaRPr lang="en-US" sz="2400" dirty="0"/>
          </a:p>
          <a:p>
            <a:r>
              <a:rPr lang="en-US" sz="2400" dirty="0" smtClean="0"/>
              <a:t>* How </a:t>
            </a:r>
            <a:r>
              <a:rPr lang="en-US" sz="2400" dirty="0"/>
              <a:t>are our people performing?</a:t>
            </a:r>
            <a:endParaRPr lang="ar-SA" sz="2400" dirty="0"/>
          </a:p>
        </p:txBody>
      </p:sp>
    </p:spTree>
    <p:extLst>
      <p:ext uri="{BB962C8B-B14F-4D97-AF65-F5344CB8AC3E}">
        <p14:creationId xmlns:p14="http://schemas.microsoft.com/office/powerpoint/2010/main" val="1995312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297" y="5739568"/>
            <a:ext cx="1222425" cy="1096206"/>
          </a:xfrm>
          <a:prstGeom prst="rect">
            <a:avLst/>
          </a:prstGeom>
        </p:spPr>
      </p:pic>
      <p:pic>
        <p:nvPicPr>
          <p:cNvPr id="3" name="Picture 2"/>
          <p:cNvPicPr>
            <a:picLocks noChangeAspect="1"/>
          </p:cNvPicPr>
          <p:nvPr/>
        </p:nvPicPr>
        <p:blipFill>
          <a:blip r:embed="rId4"/>
          <a:stretch>
            <a:fillRect/>
          </a:stretch>
        </p:blipFill>
        <p:spPr>
          <a:xfrm>
            <a:off x="2532063" y="62876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80584" y="554566"/>
            <a:ext cx="3207531" cy="5748868"/>
          </a:xfrm>
          <a:prstGeom prst="rect">
            <a:avLst/>
          </a:prstGeom>
        </p:spPr>
      </p:pic>
      <p:pic>
        <p:nvPicPr>
          <p:cNvPr id="5" name="Picture 4"/>
          <p:cNvPicPr>
            <a:picLocks noChangeAspect="1"/>
          </p:cNvPicPr>
          <p:nvPr/>
        </p:nvPicPr>
        <p:blipFill>
          <a:blip r:embed="rId8"/>
          <a:stretch>
            <a:fillRect/>
          </a:stretch>
        </p:blipFill>
        <p:spPr>
          <a:xfrm>
            <a:off x="8815288" y="397229"/>
            <a:ext cx="320234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632690" y="1866051"/>
            <a:ext cx="7223760" cy="3477875"/>
          </a:xfrm>
          <a:prstGeom prst="rect">
            <a:avLst/>
          </a:prstGeom>
          <a:noFill/>
        </p:spPr>
        <p:txBody>
          <a:bodyPr wrap="square" rtlCol="1">
            <a:spAutoFit/>
          </a:bodyPr>
          <a:lstStyle/>
          <a:p>
            <a:r>
              <a:rPr lang="en-US" sz="2000" dirty="0"/>
              <a:t>Consistency is important for cost accounting and financial management for contractors. Their </a:t>
            </a:r>
            <a:r>
              <a:rPr lang="en-US" sz="2000" dirty="0" smtClean="0"/>
              <a:t>financial </a:t>
            </a:r>
            <a:r>
              <a:rPr lang="en-US" sz="2000" dirty="0"/>
              <a:t>reporting tools must be consistent from year to year, from project to project, and from </a:t>
            </a:r>
            <a:r>
              <a:rPr lang="en-US" sz="2000" dirty="0" smtClean="0"/>
              <a:t>month </a:t>
            </a:r>
            <a:r>
              <a:rPr lang="en-US" sz="2000" dirty="0"/>
              <a:t>to month within each project. In order to report costs and projected profits consistently, </a:t>
            </a:r>
          </a:p>
          <a:p>
            <a:r>
              <a:rPr lang="en-US" sz="2000" dirty="0"/>
              <a:t>contractors must have reliable financial management systems in place, particularly as it relates to </a:t>
            </a:r>
            <a:r>
              <a:rPr lang="en-US" sz="2000" dirty="0" smtClean="0"/>
              <a:t>cost </a:t>
            </a:r>
            <a:r>
              <a:rPr lang="en-US" sz="2000" dirty="0"/>
              <a:t>control.</a:t>
            </a:r>
          </a:p>
          <a:p>
            <a:r>
              <a:rPr lang="en-US" sz="2000" dirty="0"/>
              <a:t>Cost control in construction is an important topic and is discussed in detail in several chapters </a:t>
            </a:r>
            <a:r>
              <a:rPr lang="en-US" sz="2000" dirty="0" smtClean="0"/>
              <a:t>of </a:t>
            </a:r>
            <a:r>
              <a:rPr lang="en-US" sz="2000" dirty="0"/>
              <a:t>this </a:t>
            </a:r>
            <a:r>
              <a:rPr lang="en-US" sz="2000" dirty="0" smtClean="0"/>
              <a:t>course </a:t>
            </a:r>
            <a:r>
              <a:rPr lang="en-US" sz="2000" dirty="0"/>
              <a:t>It is important to distinguish between cost reporting and cost control, especially as </a:t>
            </a:r>
            <a:r>
              <a:rPr lang="en-US" sz="2000" dirty="0" smtClean="0"/>
              <a:t>it </a:t>
            </a:r>
            <a:r>
              <a:rPr lang="en-US" sz="2000" dirty="0"/>
              <a:t>relates to jobsite cost accounting.</a:t>
            </a:r>
            <a:endParaRPr lang="ar-SA" sz="2000" dirty="0"/>
          </a:p>
        </p:txBody>
      </p:sp>
    </p:spTree>
    <p:extLst>
      <p:ext uri="{BB962C8B-B14F-4D97-AF65-F5344CB8AC3E}">
        <p14:creationId xmlns:p14="http://schemas.microsoft.com/office/powerpoint/2010/main" val="1884742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39568"/>
            <a:ext cx="1222425" cy="1096206"/>
          </a:xfrm>
          <a:prstGeom prst="rect">
            <a:avLst/>
          </a:prstGeom>
        </p:spPr>
      </p:pic>
      <p:pic>
        <p:nvPicPr>
          <p:cNvPr id="3" name="Picture 2"/>
          <p:cNvPicPr>
            <a:picLocks noChangeAspect="1"/>
          </p:cNvPicPr>
          <p:nvPr/>
        </p:nvPicPr>
        <p:blipFill>
          <a:blip r:embed="rId4"/>
          <a:stretch>
            <a:fillRect/>
          </a:stretch>
        </p:blipFill>
        <p:spPr>
          <a:xfrm>
            <a:off x="2424113" y="62876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29768" y="554566"/>
            <a:ext cx="2858347" cy="5748868"/>
          </a:xfrm>
          <a:prstGeom prst="rect">
            <a:avLst/>
          </a:prstGeom>
        </p:spPr>
      </p:pic>
      <p:pic>
        <p:nvPicPr>
          <p:cNvPr id="5" name="Picture 4"/>
          <p:cNvPicPr>
            <a:picLocks noChangeAspect="1"/>
          </p:cNvPicPr>
          <p:nvPr/>
        </p:nvPicPr>
        <p:blipFill>
          <a:blip r:embed="rId8"/>
          <a:stretch>
            <a:fillRect/>
          </a:stretch>
        </p:blipFill>
        <p:spPr>
          <a:xfrm>
            <a:off x="9176071" y="397229"/>
            <a:ext cx="2841558"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703769" y="1974539"/>
            <a:ext cx="8196485" cy="3477875"/>
          </a:xfrm>
          <a:prstGeom prst="rect">
            <a:avLst/>
          </a:prstGeom>
          <a:noFill/>
        </p:spPr>
        <p:txBody>
          <a:bodyPr wrap="square" rtlCol="1">
            <a:spAutoFit/>
          </a:bodyPr>
          <a:lstStyle/>
          <a:p>
            <a:r>
              <a:rPr lang="en-US" sz="2000" dirty="0"/>
              <a:t>The foremost question to ask is: Can the jobsite team really </a:t>
            </a:r>
          </a:p>
          <a:p>
            <a:r>
              <a:rPr lang="en-US" sz="2000" dirty="0"/>
              <a:t>control costs or are they simply just reporting costs? And can they really ‘control’ the operations </a:t>
            </a:r>
            <a:r>
              <a:rPr lang="en-US" sz="2000" dirty="0" smtClean="0"/>
              <a:t>of </a:t>
            </a:r>
            <a:r>
              <a:rPr lang="en-US" sz="2000" dirty="0"/>
              <a:t>the construction craftsmen in the field, or are they doing their best to ‘manage’ the process so </a:t>
            </a:r>
            <a:r>
              <a:rPr lang="en-US" sz="2000" dirty="0" smtClean="0"/>
              <a:t>that </a:t>
            </a:r>
            <a:r>
              <a:rPr lang="en-US" sz="2000" dirty="0"/>
              <a:t>the craftsmen can achieve the estimate? </a:t>
            </a:r>
            <a:endParaRPr lang="en-US" sz="2000" dirty="0" smtClean="0"/>
          </a:p>
          <a:p>
            <a:r>
              <a:rPr lang="en-US" sz="2000" dirty="0" smtClean="0"/>
              <a:t>Most </a:t>
            </a:r>
            <a:r>
              <a:rPr lang="en-US" sz="2000" dirty="0"/>
              <a:t>construction management and cost accounting </a:t>
            </a:r>
          </a:p>
          <a:p>
            <a:r>
              <a:rPr lang="en-US" sz="2000" dirty="0"/>
              <a:t>textbooks focus their cost control discussion simply on cost reporting. But if timely modifications </a:t>
            </a:r>
            <a:r>
              <a:rPr lang="en-US" sz="2000" dirty="0" smtClean="0"/>
              <a:t>and </a:t>
            </a:r>
            <a:r>
              <a:rPr lang="en-US" sz="2000" dirty="0"/>
              <a:t>corrections are not made to the processes, the jobsite management team is not properly </a:t>
            </a:r>
            <a:r>
              <a:rPr lang="en-US" sz="2000" dirty="0" smtClean="0"/>
              <a:t>managing </a:t>
            </a:r>
            <a:r>
              <a:rPr lang="en-US" sz="2000" dirty="0"/>
              <a:t>costs and cannot achieve the bottom-line fee, let alone improve it. To have an effective cost </a:t>
            </a:r>
            <a:r>
              <a:rPr lang="en-US" sz="2000" dirty="0" smtClean="0"/>
              <a:t>control </a:t>
            </a:r>
            <a:r>
              <a:rPr lang="en-US" sz="2000" dirty="0"/>
              <a:t>system the construction project team must follow some basic rules:</a:t>
            </a:r>
            <a:endParaRPr lang="ar-SA" sz="2000" dirty="0"/>
          </a:p>
        </p:txBody>
      </p:sp>
    </p:spTree>
    <p:extLst>
      <p:ext uri="{BB962C8B-B14F-4D97-AF65-F5344CB8AC3E}">
        <p14:creationId xmlns:p14="http://schemas.microsoft.com/office/powerpoint/2010/main" val="1384797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917" y="5746024"/>
            <a:ext cx="1222425" cy="1096206"/>
          </a:xfrm>
          <a:prstGeom prst="rect">
            <a:avLst/>
          </a:prstGeom>
        </p:spPr>
      </p:pic>
      <p:pic>
        <p:nvPicPr>
          <p:cNvPr id="3" name="Picture 2"/>
          <p:cNvPicPr>
            <a:picLocks noChangeAspect="1"/>
          </p:cNvPicPr>
          <p:nvPr/>
        </p:nvPicPr>
        <p:blipFill>
          <a:blip r:embed="rId4"/>
          <a:stretch>
            <a:fillRect/>
          </a:stretch>
        </p:blipFill>
        <p:spPr>
          <a:xfrm>
            <a:off x="2424113" y="629412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3500" y="554566"/>
            <a:ext cx="2934615" cy="5748868"/>
          </a:xfrm>
          <a:prstGeom prst="rect">
            <a:avLst/>
          </a:prstGeom>
        </p:spPr>
      </p:pic>
      <p:pic>
        <p:nvPicPr>
          <p:cNvPr id="5" name="Picture 4"/>
          <p:cNvPicPr>
            <a:picLocks noChangeAspect="1"/>
          </p:cNvPicPr>
          <p:nvPr/>
        </p:nvPicPr>
        <p:blipFill>
          <a:blip r:embed="rId8"/>
          <a:stretch>
            <a:fillRect/>
          </a:stretch>
        </p:blipFill>
        <p:spPr>
          <a:xfrm>
            <a:off x="9061450" y="397229"/>
            <a:ext cx="2956179"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586763" y="1915026"/>
            <a:ext cx="8420712" cy="3416320"/>
          </a:xfrm>
          <a:prstGeom prst="rect">
            <a:avLst/>
          </a:prstGeom>
          <a:noFill/>
        </p:spPr>
        <p:txBody>
          <a:bodyPr wrap="square" rtlCol="1">
            <a:spAutoFit/>
          </a:bodyPr>
          <a:lstStyle/>
          <a:p>
            <a:r>
              <a:rPr lang="en-US" sz="2400" dirty="0" smtClean="0"/>
              <a:t>* </a:t>
            </a:r>
            <a:r>
              <a:rPr lang="en-US" sz="2400" dirty="0"/>
              <a:t>Cost reporting data has to be timely and accurate. If actual cost data was not input to the </a:t>
            </a:r>
            <a:r>
              <a:rPr lang="en-US" sz="2400" dirty="0" smtClean="0"/>
              <a:t>accounting </a:t>
            </a:r>
            <a:r>
              <a:rPr lang="en-US" sz="2400" dirty="0"/>
              <a:t>system accurately, then the results will be of no value to the jobsite team.</a:t>
            </a:r>
          </a:p>
          <a:p>
            <a:pPr marL="342900" indent="-342900">
              <a:buFont typeface="Arial" panose="020B0604020202020204" pitchFamily="34" charset="0"/>
              <a:buChar char="•"/>
            </a:pPr>
            <a:r>
              <a:rPr lang="en-US" sz="2400" dirty="0" smtClean="0"/>
              <a:t>Eighty </a:t>
            </a:r>
            <a:r>
              <a:rPr lang="en-US" sz="2400" dirty="0"/>
              <a:t>percent of the costs and risk on a project fall within 20% of the construction </a:t>
            </a:r>
            <a:r>
              <a:rPr lang="en-US" sz="2400" dirty="0" smtClean="0"/>
              <a:t>activities </a:t>
            </a:r>
            <a:r>
              <a:rPr lang="en-US" sz="2400" dirty="0"/>
              <a:t>– this is known as the Pareto 80-20 rule. </a:t>
            </a:r>
            <a:endParaRPr lang="en-US" sz="2400" dirty="0" smtClean="0"/>
          </a:p>
          <a:p>
            <a:pPr marL="342900" indent="-342900">
              <a:buFont typeface="Arial" panose="020B0604020202020204" pitchFamily="34" charset="0"/>
              <a:buChar char="•"/>
            </a:pPr>
            <a:r>
              <a:rPr lang="en-US" sz="2400" dirty="0" smtClean="0"/>
              <a:t>The </a:t>
            </a:r>
            <a:r>
              <a:rPr lang="en-US" sz="2400" dirty="0"/>
              <a:t>jobsite team should focus on the </a:t>
            </a:r>
            <a:r>
              <a:rPr lang="en-US" sz="2400" dirty="0" smtClean="0"/>
              <a:t>riskiest activities.</a:t>
            </a:r>
            <a:endParaRPr lang="en-US" sz="2400" dirty="0"/>
          </a:p>
          <a:p>
            <a:r>
              <a:rPr lang="en-US" sz="2400" dirty="0" smtClean="0"/>
              <a:t>The </a:t>
            </a:r>
            <a:r>
              <a:rPr lang="en-US" sz="2400" dirty="0"/>
              <a:t>80-20 rule is expanded on throughout this discussion of financial management.</a:t>
            </a:r>
          </a:p>
        </p:txBody>
      </p:sp>
    </p:spTree>
    <p:extLst>
      <p:ext uri="{BB962C8B-B14F-4D97-AF65-F5344CB8AC3E}">
        <p14:creationId xmlns:p14="http://schemas.microsoft.com/office/powerpoint/2010/main" val="3609684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422" y="5776566"/>
            <a:ext cx="1222425" cy="1096206"/>
          </a:xfrm>
          <a:prstGeom prst="rect">
            <a:avLst/>
          </a:prstGeom>
        </p:spPr>
      </p:pic>
      <p:pic>
        <p:nvPicPr>
          <p:cNvPr id="3" name="Picture 2"/>
          <p:cNvPicPr>
            <a:picLocks noChangeAspect="1"/>
          </p:cNvPicPr>
          <p:nvPr/>
        </p:nvPicPr>
        <p:blipFill>
          <a:blip r:embed="rId4"/>
          <a:stretch>
            <a:fillRect/>
          </a:stretch>
        </p:blipFill>
        <p:spPr>
          <a:xfrm>
            <a:off x="2424113" y="63044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75801"/>
            <a:ext cx="2953665"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594704" y="1794043"/>
            <a:ext cx="7971908" cy="2554545"/>
          </a:xfrm>
          <a:prstGeom prst="rect">
            <a:avLst/>
          </a:prstGeom>
          <a:noFill/>
        </p:spPr>
        <p:txBody>
          <a:bodyPr wrap="square" rtlCol="1">
            <a:spAutoFit/>
          </a:bodyPr>
          <a:lstStyle/>
          <a:p>
            <a:pPr marL="285750" indent="-285750">
              <a:buFont typeface="Arial" panose="020B0604020202020204" pitchFamily="34" charset="0"/>
              <a:buChar char="•"/>
            </a:pPr>
            <a:r>
              <a:rPr lang="en-US" sz="2000" dirty="0" smtClean="0"/>
              <a:t>The </a:t>
            </a:r>
            <a:r>
              <a:rPr lang="en-US" sz="2000" dirty="0"/>
              <a:t>original estimate and schedule should be shared with the contractor’s field </a:t>
            </a:r>
            <a:r>
              <a:rPr lang="en-US" sz="2000" dirty="0" smtClean="0"/>
              <a:t>supervision including </a:t>
            </a:r>
            <a:r>
              <a:rPr lang="en-US" sz="2000" dirty="0"/>
              <a:t>superintendents and foremen. In order for them to plan and implement the work </a:t>
            </a:r>
            <a:r>
              <a:rPr lang="en-US" sz="2000" dirty="0" smtClean="0"/>
              <a:t>they </a:t>
            </a:r>
            <a:r>
              <a:rPr lang="en-US" sz="2000" dirty="0"/>
              <a:t>need to have been given the complete picture.</a:t>
            </a:r>
          </a:p>
          <a:p>
            <a:r>
              <a:rPr lang="en-US" sz="2000" dirty="0"/>
              <a:t>There are many bad examples of construction cost accounting, especially as it relates to cost </a:t>
            </a:r>
            <a:r>
              <a:rPr lang="en-US" sz="2000" dirty="0" smtClean="0"/>
              <a:t>control</a:t>
            </a:r>
            <a:r>
              <a:rPr lang="en-US" sz="2000" dirty="0"/>
              <a:t>. We will be sharing some of these throughout the text. There are a few good ones sprinkled </a:t>
            </a:r>
            <a:r>
              <a:rPr lang="en-US" sz="2000" dirty="0" smtClean="0"/>
              <a:t>in </a:t>
            </a:r>
            <a:r>
              <a:rPr lang="en-US" sz="2000" dirty="0"/>
              <a:t>as well. Here are a couple of examples to get you started:</a:t>
            </a:r>
          </a:p>
        </p:txBody>
      </p:sp>
    </p:spTree>
    <p:extLst>
      <p:ext uri="{BB962C8B-B14F-4D97-AF65-F5344CB8AC3E}">
        <p14:creationId xmlns:p14="http://schemas.microsoft.com/office/powerpoint/2010/main" val="3653497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21044" y="554566"/>
            <a:ext cx="2767072" cy="5748868"/>
          </a:xfrm>
          <a:prstGeom prst="rect">
            <a:avLst/>
          </a:prstGeom>
        </p:spPr>
      </p:pic>
      <p:pic>
        <p:nvPicPr>
          <p:cNvPr id="5" name="Picture 4"/>
          <p:cNvPicPr>
            <a:picLocks noChangeAspect="1"/>
          </p:cNvPicPr>
          <p:nvPr/>
        </p:nvPicPr>
        <p:blipFill>
          <a:blip r:embed="rId8"/>
          <a:stretch>
            <a:fillRect/>
          </a:stretch>
        </p:blipFill>
        <p:spPr>
          <a:xfrm>
            <a:off x="9223444" y="397229"/>
            <a:ext cx="2794185"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594868" y="1577633"/>
            <a:ext cx="8169714" cy="4124206"/>
          </a:xfrm>
          <a:prstGeom prst="rect">
            <a:avLst/>
          </a:prstGeom>
          <a:noFill/>
        </p:spPr>
        <p:txBody>
          <a:bodyPr wrap="square" rtlCol="1">
            <a:spAutoFit/>
          </a:bodyPr>
          <a:lstStyle/>
          <a:p>
            <a:r>
              <a:rPr lang="en-US" sz="2400" b="1" u="sng" dirty="0">
                <a:solidFill>
                  <a:schemeClr val="accent1"/>
                </a:solidFill>
              </a:rPr>
              <a:t>Example One</a:t>
            </a:r>
            <a:r>
              <a:rPr lang="en-US" sz="2400" b="1" u="sng" dirty="0" smtClean="0">
                <a:solidFill>
                  <a:schemeClr val="accent1"/>
                </a:solidFill>
              </a:rPr>
              <a:t>:</a:t>
            </a:r>
          </a:p>
          <a:p>
            <a:endParaRPr lang="en-US" b="1" u="sng" dirty="0" smtClean="0">
              <a:solidFill>
                <a:schemeClr val="accent1"/>
              </a:solidFill>
            </a:endParaRPr>
          </a:p>
          <a:p>
            <a:r>
              <a:rPr lang="en-US" u="sng" dirty="0" smtClean="0">
                <a:solidFill>
                  <a:schemeClr val="accent1"/>
                </a:solidFill>
              </a:rPr>
              <a:t> </a:t>
            </a:r>
            <a:r>
              <a:rPr lang="en-US" sz="2000" dirty="0"/>
              <a:t>This very large international contractor was constructing power plants in </a:t>
            </a:r>
            <a:r>
              <a:rPr lang="en-US" sz="2000" dirty="0" smtClean="0"/>
              <a:t>the </a:t>
            </a:r>
            <a:r>
              <a:rPr lang="en-US" sz="2000" dirty="0"/>
              <a:t>1980s that cost billions of dollars. There were 1,000 engineers in the office producing </a:t>
            </a:r>
            <a:r>
              <a:rPr lang="en-US" sz="2000" dirty="0" smtClean="0"/>
              <a:t>design </a:t>
            </a:r>
            <a:r>
              <a:rPr lang="en-US" sz="2000" dirty="0"/>
              <a:t>for the 5,000 craftsmen in the field. Design changes and building code changes were </a:t>
            </a:r>
            <a:r>
              <a:rPr lang="en-US" sz="2000" dirty="0" smtClean="0"/>
              <a:t>occurring </a:t>
            </a:r>
            <a:r>
              <a:rPr lang="en-US" sz="2000" dirty="0"/>
              <a:t>so often that it was easy to lose track of the original or current budget. Only two </a:t>
            </a:r>
            <a:r>
              <a:rPr lang="en-US" sz="2000" dirty="0" smtClean="0"/>
              <a:t>years </a:t>
            </a:r>
            <a:r>
              <a:rPr lang="en-US" sz="2000" dirty="0"/>
              <a:t>out of college, this 24-year-old cost engineer was promoted to chief estimator on a $5 </a:t>
            </a:r>
            <a:r>
              <a:rPr lang="en-US" sz="2000" dirty="0" smtClean="0"/>
              <a:t>billion </a:t>
            </a:r>
            <a:r>
              <a:rPr lang="en-US" sz="2000" dirty="0"/>
              <a:t>construction project, and although completely unqualified for the position, he gladly </a:t>
            </a:r>
            <a:r>
              <a:rPr lang="en-US" sz="2000" dirty="0" smtClean="0"/>
              <a:t>accepted </a:t>
            </a:r>
            <a:r>
              <a:rPr lang="en-US" sz="2000" dirty="0"/>
              <a:t>it. At that time, the way the contractor forecasted next year’s expenditures was to </a:t>
            </a:r>
            <a:r>
              <a:rPr lang="en-US" sz="2000" dirty="0" smtClean="0"/>
              <a:t>take </a:t>
            </a:r>
            <a:r>
              <a:rPr lang="en-US" sz="2000" dirty="0"/>
              <a:t>last year’s expenditures, regardless of where they were spent, and simply add 10% to </a:t>
            </a:r>
            <a:r>
              <a:rPr lang="en-US" sz="2000" dirty="0" smtClean="0"/>
              <a:t>it. It </a:t>
            </a:r>
            <a:r>
              <a:rPr lang="en-US" sz="2000" dirty="0"/>
              <a:t>is no wonder these projects cost so much money. The proper way to create a cost forecast </a:t>
            </a:r>
            <a:r>
              <a:rPr lang="en-US" sz="2000" dirty="0" smtClean="0"/>
              <a:t>alter </a:t>
            </a:r>
            <a:r>
              <a:rPr lang="en-US" sz="2000" dirty="0"/>
              <a:t>in this book.</a:t>
            </a:r>
          </a:p>
        </p:txBody>
      </p:sp>
    </p:spTree>
    <p:extLst>
      <p:ext uri="{BB962C8B-B14F-4D97-AF65-F5344CB8AC3E}">
        <p14:creationId xmlns:p14="http://schemas.microsoft.com/office/powerpoint/2010/main" val="2128708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651854"/>
            <a:ext cx="1222425" cy="1096206"/>
          </a:xfrm>
          <a:prstGeom prst="rect">
            <a:avLst/>
          </a:prstGeom>
        </p:spPr>
      </p:pic>
      <p:pic>
        <p:nvPicPr>
          <p:cNvPr id="3" name="Picture 2"/>
          <p:cNvPicPr>
            <a:picLocks noChangeAspect="1"/>
          </p:cNvPicPr>
          <p:nvPr/>
        </p:nvPicPr>
        <p:blipFill>
          <a:blip r:embed="rId4"/>
          <a:stretch>
            <a:fillRect/>
          </a:stretch>
        </p:blipFill>
        <p:spPr>
          <a:xfrm>
            <a:off x="2289771" y="62876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4926" y="554566"/>
            <a:ext cx="2963190" cy="5748868"/>
          </a:xfrm>
          <a:prstGeom prst="rect">
            <a:avLst/>
          </a:prstGeom>
        </p:spPr>
      </p:pic>
      <p:pic>
        <p:nvPicPr>
          <p:cNvPr id="5" name="Picture 4"/>
          <p:cNvPicPr>
            <a:picLocks noChangeAspect="1"/>
          </p:cNvPicPr>
          <p:nvPr/>
        </p:nvPicPr>
        <p:blipFill>
          <a:blip r:embed="rId8"/>
          <a:stretch>
            <a:fillRect/>
          </a:stretch>
        </p:blipFill>
        <p:spPr>
          <a:xfrm>
            <a:off x="9118602" y="397229"/>
            <a:ext cx="2899027"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540971" y="1699782"/>
            <a:ext cx="7973597" cy="4124206"/>
          </a:xfrm>
          <a:prstGeom prst="rect">
            <a:avLst/>
          </a:prstGeom>
          <a:noFill/>
        </p:spPr>
        <p:txBody>
          <a:bodyPr wrap="square" rtlCol="1">
            <a:spAutoFit/>
          </a:bodyPr>
          <a:lstStyle/>
          <a:p>
            <a:r>
              <a:rPr lang="en-US" sz="2400" b="1" u="sng" dirty="0">
                <a:solidFill>
                  <a:schemeClr val="accent1"/>
                </a:solidFill>
              </a:rPr>
              <a:t>Example Two: </a:t>
            </a:r>
            <a:endParaRPr lang="en-US" sz="2400" b="1" u="sng" dirty="0" smtClean="0">
              <a:solidFill>
                <a:schemeClr val="accent1"/>
              </a:solidFill>
            </a:endParaRPr>
          </a:p>
          <a:p>
            <a:endParaRPr lang="en-US" b="1" u="sng" dirty="0" smtClean="0">
              <a:solidFill>
                <a:schemeClr val="accent1"/>
              </a:solidFill>
            </a:endParaRPr>
          </a:p>
          <a:p>
            <a:r>
              <a:rPr lang="en-US" sz="2000" dirty="0" smtClean="0"/>
              <a:t>In </a:t>
            </a:r>
            <a:r>
              <a:rPr lang="en-US" sz="2000" dirty="0"/>
              <a:t>April, six months after this large aerospace manufacturing facility was </a:t>
            </a:r>
            <a:r>
              <a:rPr lang="en-US" sz="2000" dirty="0" smtClean="0"/>
              <a:t>successfully </a:t>
            </a:r>
            <a:r>
              <a:rPr lang="en-US" sz="2000" dirty="0"/>
              <a:t>completed, the owner of the drywall subcontractor called the general contactor’s </a:t>
            </a:r>
            <a:r>
              <a:rPr lang="en-US" sz="2000" dirty="0" smtClean="0"/>
              <a:t>(</a:t>
            </a:r>
            <a:r>
              <a:rPr lang="en-US" sz="2000" dirty="0"/>
              <a:t>GC) project manager and indicated that he was owed an extra $1 million, even though his </a:t>
            </a:r>
            <a:r>
              <a:rPr lang="en-US" sz="2000" dirty="0" smtClean="0"/>
              <a:t>contract </a:t>
            </a:r>
            <a:r>
              <a:rPr lang="en-US" sz="2000" dirty="0"/>
              <a:t>had been closed out with proper lien releases. The subcontractor could not show </a:t>
            </a:r>
            <a:r>
              <a:rPr lang="en-US" sz="2000" dirty="0" smtClean="0"/>
              <a:t>why </a:t>
            </a:r>
            <a:r>
              <a:rPr lang="en-US" sz="2000" dirty="0"/>
              <a:t>he was owed money other than it was tax time and he was preparing his books and </a:t>
            </a:r>
            <a:r>
              <a:rPr lang="en-US" sz="2000" dirty="0" smtClean="0"/>
              <a:t>realized </a:t>
            </a:r>
            <a:r>
              <a:rPr lang="en-US" sz="2000" dirty="0"/>
              <a:t>the company lost money the previous year and this had been their largest project. </a:t>
            </a:r>
            <a:r>
              <a:rPr lang="en-US" sz="2000" dirty="0" smtClean="0"/>
              <a:t>He </a:t>
            </a:r>
            <a:r>
              <a:rPr lang="en-US" sz="2000" dirty="0"/>
              <a:t>had not been using independent job numbers, let alone cost codes. Contract close-out </a:t>
            </a:r>
            <a:r>
              <a:rPr lang="en-US" sz="2000" dirty="0" smtClean="0"/>
              <a:t>and </a:t>
            </a:r>
            <a:r>
              <a:rPr lang="en-US" sz="2000" dirty="0"/>
              <a:t>lien management are important financial responsibilities of the project team and will be </a:t>
            </a:r>
            <a:r>
              <a:rPr lang="en-US" sz="2000" dirty="0" smtClean="0"/>
              <a:t>covered </a:t>
            </a:r>
            <a:r>
              <a:rPr lang="en-US" sz="2000" dirty="0"/>
              <a:t>in detail in this book.</a:t>
            </a:r>
          </a:p>
        </p:txBody>
      </p:sp>
    </p:spTree>
    <p:extLst>
      <p:ext uri="{BB962C8B-B14F-4D97-AF65-F5344CB8AC3E}">
        <p14:creationId xmlns:p14="http://schemas.microsoft.com/office/powerpoint/2010/main" val="3017997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2671" y="5755331"/>
            <a:ext cx="1222425" cy="1096206"/>
          </a:xfrm>
          <a:prstGeom prst="rect">
            <a:avLst/>
          </a:prstGeom>
        </p:spPr>
      </p:pic>
      <p:pic>
        <p:nvPicPr>
          <p:cNvPr id="3" name="Picture 2"/>
          <p:cNvPicPr>
            <a:picLocks noChangeAspect="1"/>
          </p:cNvPicPr>
          <p:nvPr/>
        </p:nvPicPr>
        <p:blipFill>
          <a:blip r:embed="rId4"/>
          <a:stretch>
            <a:fillRect/>
          </a:stretch>
        </p:blipFill>
        <p:spPr>
          <a:xfrm>
            <a:off x="2414990"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a:solidFill>
                  <a:schemeClr val="bg1"/>
                </a:solidFill>
              </a:rPr>
              <a:t>Introduction</a:t>
            </a:r>
            <a:endParaRPr lang="ar-SA" sz="3600" dirty="0">
              <a:solidFill>
                <a:schemeClr val="bg1"/>
              </a:solidFill>
            </a:endParaRPr>
          </a:p>
        </p:txBody>
      </p:sp>
      <p:sp>
        <p:nvSpPr>
          <p:cNvPr id="12" name="مربع نص 11"/>
          <p:cNvSpPr txBox="1"/>
          <p:nvPr/>
        </p:nvSpPr>
        <p:spPr>
          <a:xfrm>
            <a:off x="651740" y="1720885"/>
            <a:ext cx="8034034" cy="2739211"/>
          </a:xfrm>
          <a:prstGeom prst="rect">
            <a:avLst/>
          </a:prstGeom>
          <a:noFill/>
        </p:spPr>
        <p:txBody>
          <a:bodyPr wrap="square" rtlCol="1">
            <a:spAutoFit/>
          </a:bodyPr>
          <a:lstStyle/>
          <a:p>
            <a:r>
              <a:rPr lang="en-US" sz="2400" b="1" u="sng" dirty="0">
                <a:solidFill>
                  <a:schemeClr val="accent1"/>
                </a:solidFill>
              </a:rPr>
              <a:t>Example Three</a:t>
            </a:r>
            <a:r>
              <a:rPr lang="en-US" sz="2400" dirty="0" smtClean="0">
                <a:solidFill>
                  <a:schemeClr val="accent1"/>
                </a:solidFill>
              </a:rPr>
              <a:t>:</a:t>
            </a:r>
          </a:p>
          <a:p>
            <a:endParaRPr lang="en-US" sz="2400" dirty="0">
              <a:solidFill>
                <a:schemeClr val="accent1"/>
              </a:solidFill>
            </a:endParaRPr>
          </a:p>
          <a:p>
            <a:r>
              <a:rPr lang="en-US" sz="2400" dirty="0" smtClean="0"/>
              <a:t> </a:t>
            </a:r>
            <a:r>
              <a:rPr lang="en-US" sz="2000" dirty="0"/>
              <a:t>This superintendent wanted to teach the home office staff estimator a </a:t>
            </a:r>
            <a:r>
              <a:rPr lang="en-US" sz="2000" dirty="0" smtClean="0"/>
              <a:t>lesson </a:t>
            </a:r>
            <a:r>
              <a:rPr lang="en-US" sz="2000" dirty="0"/>
              <a:t>on this out-of-town electronics facility construction project. He felt the estimator never </a:t>
            </a:r>
            <a:r>
              <a:rPr lang="en-US" sz="2000" dirty="0" smtClean="0"/>
              <a:t>included </a:t>
            </a:r>
            <a:r>
              <a:rPr lang="en-US" sz="2000" dirty="0"/>
              <a:t>enough money for safety, so he charged $50,000 of concrete formwork to the safety </a:t>
            </a:r>
            <a:r>
              <a:rPr lang="en-US" sz="2000" dirty="0" smtClean="0"/>
              <a:t>cost </a:t>
            </a:r>
            <a:r>
              <a:rPr lang="en-US" sz="2000" dirty="0"/>
              <a:t>code to make his point and completely blew the safety cost code out of the water. The </a:t>
            </a:r>
            <a:r>
              <a:rPr lang="en-US" sz="2000" dirty="0" smtClean="0"/>
              <a:t>proper </a:t>
            </a:r>
            <a:r>
              <a:rPr lang="en-US" sz="2000" dirty="0"/>
              <a:t>way to create historical databases will be explained in several chapters in this book.</a:t>
            </a:r>
          </a:p>
        </p:txBody>
      </p:sp>
    </p:spTree>
    <p:extLst>
      <p:ext uri="{BB962C8B-B14F-4D97-AF65-F5344CB8AC3E}">
        <p14:creationId xmlns:p14="http://schemas.microsoft.com/office/powerpoint/2010/main" val="3775023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754" y="5761794"/>
            <a:ext cx="1222425" cy="1096206"/>
          </a:xfrm>
          <a:prstGeom prst="rect">
            <a:avLst/>
          </a:prstGeom>
        </p:spPr>
      </p:pic>
      <p:pic>
        <p:nvPicPr>
          <p:cNvPr id="3" name="Picture 2"/>
          <p:cNvPicPr>
            <a:picLocks noChangeAspect="1"/>
          </p:cNvPicPr>
          <p:nvPr/>
        </p:nvPicPr>
        <p:blipFill>
          <a:blip r:embed="rId4"/>
          <a:stretch>
            <a:fillRect/>
          </a:stretch>
        </p:blipFill>
        <p:spPr>
          <a:xfrm>
            <a:off x="2303676" y="62871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67330" y="554566"/>
            <a:ext cx="3020786" cy="5748868"/>
          </a:xfrm>
          <a:prstGeom prst="rect">
            <a:avLst/>
          </a:prstGeom>
        </p:spPr>
      </p:pic>
      <p:pic>
        <p:nvPicPr>
          <p:cNvPr id="5" name="Picture 4"/>
          <p:cNvPicPr>
            <a:picLocks noChangeAspect="1"/>
          </p:cNvPicPr>
          <p:nvPr/>
        </p:nvPicPr>
        <p:blipFill>
          <a:blip r:embed="rId8"/>
          <a:stretch>
            <a:fillRect/>
          </a:stretch>
        </p:blipFill>
        <p:spPr>
          <a:xfrm>
            <a:off x="8987767" y="397229"/>
            <a:ext cx="3029862" cy="5907194"/>
          </a:xfrm>
          <a:prstGeom prst="rect">
            <a:avLst/>
          </a:prstGeom>
        </p:spPr>
      </p:pic>
      <p:sp>
        <p:nvSpPr>
          <p:cNvPr id="12" name="مربع نص 11"/>
          <p:cNvSpPr txBox="1"/>
          <p:nvPr/>
        </p:nvSpPr>
        <p:spPr>
          <a:xfrm>
            <a:off x="510744" y="1633537"/>
            <a:ext cx="7223760" cy="3231654"/>
          </a:xfrm>
          <a:prstGeom prst="rect">
            <a:avLst/>
          </a:prstGeom>
          <a:noFill/>
        </p:spPr>
        <p:txBody>
          <a:bodyPr wrap="square" rtlCol="1">
            <a:spAutoFit/>
          </a:bodyPr>
          <a:lstStyle/>
          <a:p>
            <a:r>
              <a:rPr lang="en-US" sz="2400" b="1" u="sng" dirty="0">
                <a:solidFill>
                  <a:schemeClr val="accent1"/>
                </a:solidFill>
              </a:rPr>
              <a:t>Introduction to the built environment</a:t>
            </a:r>
          </a:p>
          <a:p>
            <a:endParaRPr lang="en-US" sz="2000" dirty="0" smtClean="0"/>
          </a:p>
          <a:p>
            <a:r>
              <a:rPr lang="en-US" sz="2000" dirty="0" smtClean="0"/>
              <a:t>There </a:t>
            </a:r>
            <a:r>
              <a:rPr lang="en-US" sz="2000" dirty="0"/>
              <a:t>are three major participants in all built environment projects. </a:t>
            </a:r>
            <a:r>
              <a:rPr lang="en-US" sz="2000" dirty="0" smtClean="0"/>
              <a:t>‘to </a:t>
            </a:r>
            <a:r>
              <a:rPr lang="en-US" sz="2000" dirty="0"/>
              <a:t>construction management,’ will explain how these different firms might arrange themselves </a:t>
            </a:r>
            <a:r>
              <a:rPr lang="en-US" sz="2000" dirty="0" smtClean="0"/>
              <a:t>and </a:t>
            </a:r>
            <a:r>
              <a:rPr lang="en-US" sz="2000" dirty="0"/>
              <a:t>contract with each other to deliver construction projects on different occasions. Every </a:t>
            </a:r>
            <a:r>
              <a:rPr lang="en-US" sz="2000" dirty="0" smtClean="0"/>
              <a:t>project </a:t>
            </a:r>
            <a:r>
              <a:rPr lang="en-US" sz="2000" dirty="0"/>
              <a:t>has: clients, which will also be referred to as project owners or simply owners; designers, </a:t>
            </a:r>
            <a:r>
              <a:rPr lang="en-US" sz="2000" dirty="0" smtClean="0"/>
              <a:t>including </a:t>
            </a:r>
            <a:r>
              <a:rPr lang="en-US" sz="2000" dirty="0"/>
              <a:t>architects and many different types of engineers; and construction managers and/or </a:t>
            </a:r>
            <a:r>
              <a:rPr lang="en-US" sz="2000" dirty="0" smtClean="0"/>
              <a:t>general </a:t>
            </a:r>
            <a:r>
              <a:rPr lang="en-US" sz="2000" dirty="0"/>
              <a:t>contractors.</a:t>
            </a:r>
          </a:p>
        </p:txBody>
      </p:sp>
    </p:spTree>
    <p:extLst>
      <p:ext uri="{BB962C8B-B14F-4D97-AF65-F5344CB8AC3E}">
        <p14:creationId xmlns:p14="http://schemas.microsoft.com/office/powerpoint/2010/main" val="943395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754" y="5761794"/>
            <a:ext cx="1222425" cy="1096206"/>
          </a:xfrm>
          <a:prstGeom prst="rect">
            <a:avLst/>
          </a:prstGeom>
        </p:spPr>
      </p:pic>
      <p:pic>
        <p:nvPicPr>
          <p:cNvPr id="3" name="Picture 2"/>
          <p:cNvPicPr>
            <a:picLocks noChangeAspect="1"/>
          </p:cNvPicPr>
          <p:nvPr/>
        </p:nvPicPr>
        <p:blipFill>
          <a:blip r:embed="rId4"/>
          <a:stretch>
            <a:fillRect/>
          </a:stretch>
        </p:blipFill>
        <p:spPr>
          <a:xfrm>
            <a:off x="2303676" y="62871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29768" y="554566"/>
            <a:ext cx="2858347" cy="5748868"/>
          </a:xfrm>
          <a:prstGeom prst="rect">
            <a:avLst/>
          </a:prstGeom>
        </p:spPr>
      </p:pic>
      <p:pic>
        <p:nvPicPr>
          <p:cNvPr id="5" name="Picture 4"/>
          <p:cNvPicPr>
            <a:picLocks noChangeAspect="1"/>
          </p:cNvPicPr>
          <p:nvPr/>
        </p:nvPicPr>
        <p:blipFill>
          <a:blip r:embed="rId8"/>
          <a:stretch>
            <a:fillRect/>
          </a:stretch>
        </p:blipFill>
        <p:spPr>
          <a:xfrm>
            <a:off x="9170035" y="397229"/>
            <a:ext cx="2847594"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37754" y="1898326"/>
            <a:ext cx="7223760" cy="2677656"/>
          </a:xfrm>
          <a:prstGeom prst="rect">
            <a:avLst/>
          </a:prstGeom>
          <a:noFill/>
        </p:spPr>
        <p:txBody>
          <a:bodyPr wrap="square" rtlCol="1">
            <a:spAutoFit/>
          </a:bodyPr>
          <a:lstStyle/>
          <a:p>
            <a:r>
              <a:rPr lang="en-US" sz="2400" dirty="0" smtClean="0"/>
              <a:t>There </a:t>
            </a:r>
            <a:r>
              <a:rPr lang="en-US" sz="2400" dirty="0"/>
              <a:t>are also many consultants and subcontractors which will contract </a:t>
            </a:r>
            <a:r>
              <a:rPr lang="en-US" sz="2400" dirty="0" smtClean="0"/>
              <a:t>through </a:t>
            </a:r>
            <a:r>
              <a:rPr lang="en-US" sz="2400" dirty="0"/>
              <a:t>or report to these three primary participants. One type of consultant that connects </a:t>
            </a:r>
            <a:r>
              <a:rPr lang="en-US" sz="2400" dirty="0" smtClean="0"/>
              <a:t>on </a:t>
            </a:r>
            <a:r>
              <a:rPr lang="en-US" sz="2400" dirty="0"/>
              <a:t>many levels of cost accounting is the certified public accountant who may help all built </a:t>
            </a:r>
          </a:p>
          <a:p>
            <a:r>
              <a:rPr lang="en-US" sz="2400" dirty="0"/>
              <a:t>environment (BE) participants prepare their books, especially for taxes and audits.</a:t>
            </a:r>
          </a:p>
        </p:txBody>
      </p:sp>
    </p:spTree>
    <p:extLst>
      <p:ext uri="{BB962C8B-B14F-4D97-AF65-F5344CB8AC3E}">
        <p14:creationId xmlns:p14="http://schemas.microsoft.com/office/powerpoint/2010/main" val="22793211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321" y="5894429"/>
            <a:ext cx="1105111" cy="991005"/>
          </a:xfrm>
          <a:prstGeom prst="rect">
            <a:avLst/>
          </a:prstGeom>
        </p:spPr>
      </p:pic>
      <p:pic>
        <p:nvPicPr>
          <p:cNvPr id="3" name="Picture 2"/>
          <p:cNvPicPr>
            <a:picLocks noChangeAspect="1"/>
          </p:cNvPicPr>
          <p:nvPr/>
        </p:nvPicPr>
        <p:blipFill>
          <a:blip r:embed="rId4"/>
          <a:stretch>
            <a:fillRect/>
          </a:stretch>
        </p:blipFill>
        <p:spPr>
          <a:xfrm>
            <a:off x="2303676" y="62871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64718" y="554566"/>
            <a:ext cx="3023398" cy="5748868"/>
          </a:xfrm>
          <a:prstGeom prst="rect">
            <a:avLst/>
          </a:prstGeom>
        </p:spPr>
      </p:pic>
      <p:pic>
        <p:nvPicPr>
          <p:cNvPr id="5" name="Picture 4"/>
          <p:cNvPicPr>
            <a:picLocks noChangeAspect="1"/>
          </p:cNvPicPr>
          <p:nvPr/>
        </p:nvPicPr>
        <p:blipFill>
          <a:blip r:embed="rId8"/>
          <a:stretch>
            <a:fillRect/>
          </a:stretch>
        </p:blipFill>
        <p:spPr>
          <a:xfrm>
            <a:off x="8973338" y="397229"/>
            <a:ext cx="30442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754597" y="1531156"/>
            <a:ext cx="7223760" cy="4462760"/>
          </a:xfrm>
          <a:prstGeom prst="rect">
            <a:avLst/>
          </a:prstGeom>
          <a:noFill/>
        </p:spPr>
        <p:txBody>
          <a:bodyPr wrap="square" rtlCol="1">
            <a:spAutoFit/>
          </a:bodyPr>
          <a:lstStyle/>
          <a:p>
            <a:r>
              <a:rPr lang="en-US" sz="2400" b="1" u="sng" dirty="0">
                <a:solidFill>
                  <a:schemeClr val="accent1"/>
                </a:solidFill>
              </a:rPr>
              <a:t>Construction types/industry sectors</a:t>
            </a:r>
          </a:p>
          <a:p>
            <a:r>
              <a:rPr lang="en-US" sz="2000" dirty="0"/>
              <a:t>Construction projects can be categorized into different sectors along the lines of type of building or </a:t>
            </a:r>
            <a:r>
              <a:rPr lang="en-US" sz="2000" dirty="0" smtClean="0"/>
              <a:t>how </a:t>
            </a:r>
            <a:r>
              <a:rPr lang="en-US" sz="2000" dirty="0"/>
              <a:t>the facility is utilized. The following are examples of some broad construction industry sectors:</a:t>
            </a:r>
          </a:p>
          <a:p>
            <a:r>
              <a:rPr lang="en-US" sz="2000" dirty="0" smtClean="0"/>
              <a:t>* Commercial</a:t>
            </a:r>
            <a:r>
              <a:rPr lang="en-US" sz="2000" dirty="0"/>
              <a:t>, which includes retail, office, schools, fire stations, churches, and others. </a:t>
            </a:r>
          </a:p>
          <a:p>
            <a:r>
              <a:rPr lang="en-US" sz="2000" dirty="0"/>
              <a:t>Entertainment and hospitality are subsets of commercial and includes movie theaters, </a:t>
            </a:r>
            <a:r>
              <a:rPr lang="en-US" sz="2000" dirty="0" smtClean="0"/>
              <a:t>bowling </a:t>
            </a:r>
            <a:r>
              <a:rPr lang="en-US" sz="2000" dirty="0"/>
              <a:t>alleys, and restaurants.</a:t>
            </a:r>
          </a:p>
          <a:p>
            <a:r>
              <a:rPr lang="en-US" sz="2000" dirty="0" smtClean="0"/>
              <a:t>* </a:t>
            </a:r>
            <a:r>
              <a:rPr lang="en-US" sz="2000" dirty="0"/>
              <a:t>Residential including individual spec home and custom home construction. Residential also </a:t>
            </a:r>
            <a:r>
              <a:rPr lang="en-US" sz="2000" dirty="0" smtClean="0"/>
              <a:t>includes </a:t>
            </a:r>
            <a:r>
              <a:rPr lang="en-US" sz="2000" dirty="0"/>
              <a:t>apartments, condominiums, senior housing, and hotels – especially if wood-framed </a:t>
            </a:r>
            <a:r>
              <a:rPr lang="en-US" sz="2000" dirty="0" smtClean="0"/>
              <a:t>as </a:t>
            </a:r>
            <a:r>
              <a:rPr lang="en-US" sz="2000" dirty="0"/>
              <a:t>they include materials and methods similar to apartments.</a:t>
            </a:r>
          </a:p>
          <a:p>
            <a:r>
              <a:rPr lang="en-US" sz="2000" dirty="0" smtClean="0"/>
              <a:t>* </a:t>
            </a:r>
            <a:r>
              <a:rPr lang="en-US" sz="2000" dirty="0"/>
              <a:t>Heavy civil projects include bridges, roads, and utility projects.</a:t>
            </a:r>
          </a:p>
        </p:txBody>
      </p:sp>
    </p:spTree>
    <p:extLst>
      <p:ext uri="{BB962C8B-B14F-4D97-AF65-F5344CB8AC3E}">
        <p14:creationId xmlns:p14="http://schemas.microsoft.com/office/powerpoint/2010/main" val="374216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754" y="5761794"/>
            <a:ext cx="1222425" cy="1096206"/>
          </a:xfrm>
          <a:prstGeom prst="rect">
            <a:avLst/>
          </a:prstGeom>
        </p:spPr>
      </p:pic>
      <p:pic>
        <p:nvPicPr>
          <p:cNvPr id="3" name="Picture 2"/>
          <p:cNvPicPr>
            <a:picLocks noChangeAspect="1"/>
          </p:cNvPicPr>
          <p:nvPr/>
        </p:nvPicPr>
        <p:blipFill>
          <a:blip r:embed="rId4"/>
          <a:stretch>
            <a:fillRect/>
          </a:stretch>
        </p:blipFill>
        <p:spPr>
          <a:xfrm>
            <a:off x="2303676" y="62871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96350" y="554566"/>
            <a:ext cx="2991765" cy="5748868"/>
          </a:xfrm>
          <a:prstGeom prst="rect">
            <a:avLst/>
          </a:prstGeom>
        </p:spPr>
      </p:pic>
      <p:pic>
        <p:nvPicPr>
          <p:cNvPr id="5" name="Picture 4"/>
          <p:cNvPicPr>
            <a:picLocks noChangeAspect="1"/>
          </p:cNvPicPr>
          <p:nvPr/>
        </p:nvPicPr>
        <p:blipFill>
          <a:blip r:embed="rId8"/>
          <a:stretch>
            <a:fillRect/>
          </a:stretch>
        </p:blipFill>
        <p:spPr>
          <a:xfrm>
            <a:off x="8982076" y="397229"/>
            <a:ext cx="3035553"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23664" y="1902767"/>
            <a:ext cx="7223760" cy="3539430"/>
          </a:xfrm>
          <a:prstGeom prst="rect">
            <a:avLst/>
          </a:prstGeom>
          <a:noFill/>
        </p:spPr>
        <p:txBody>
          <a:bodyPr wrap="square" rtlCol="1">
            <a:spAutoFit/>
          </a:bodyPr>
          <a:lstStyle/>
          <a:p>
            <a:r>
              <a:rPr lang="en-US" sz="2000" dirty="0" smtClean="0"/>
              <a:t>* </a:t>
            </a:r>
            <a:r>
              <a:rPr lang="en-US" sz="2000" dirty="0"/>
              <a:t>Industrial projects are very specialized including power plants, utility treatment plants, </a:t>
            </a:r>
            <a:r>
              <a:rPr lang="en-US" sz="2000" dirty="0" smtClean="0"/>
              <a:t>refineries, </a:t>
            </a:r>
            <a:r>
              <a:rPr lang="en-US" sz="2000" dirty="0"/>
              <a:t>and others.</a:t>
            </a:r>
          </a:p>
          <a:p>
            <a:r>
              <a:rPr lang="en-US" sz="2000" dirty="0" smtClean="0"/>
              <a:t>* </a:t>
            </a:r>
            <a:r>
              <a:rPr lang="en-US" sz="2000" dirty="0"/>
              <a:t>Hybrids or mixed-use developments (MXD) will include two or three different uses, such as </a:t>
            </a:r>
            <a:r>
              <a:rPr lang="en-US" sz="2000" dirty="0" smtClean="0"/>
              <a:t>a </a:t>
            </a:r>
            <a:r>
              <a:rPr lang="en-US" sz="2000" dirty="0"/>
              <a:t>downtown hi-rise hotel with underground parking, a restaurant, retail space, and luxury </a:t>
            </a:r>
          </a:p>
          <a:p>
            <a:r>
              <a:rPr lang="en-US" sz="2000" dirty="0"/>
              <a:t>condominiums on the top floors</a:t>
            </a:r>
            <a:r>
              <a:rPr lang="en-US" sz="2000" dirty="0" smtClean="0"/>
              <a:t>. Many </a:t>
            </a:r>
            <a:r>
              <a:rPr lang="en-US" sz="2000" dirty="0"/>
              <a:t>construction companies are specialized in one of these industries, in that they </a:t>
            </a:r>
            <a:r>
              <a:rPr lang="en-US" sz="2000" dirty="0" smtClean="0"/>
              <a:t>classify </a:t>
            </a:r>
            <a:r>
              <a:rPr lang="en-US" sz="2000" dirty="0"/>
              <a:t>themselves as commercial, residential, civil, or industrial contractors. Some contractors may </a:t>
            </a:r>
            <a:r>
              <a:rPr lang="en-US" sz="2000" dirty="0" smtClean="0"/>
              <a:t>overlap </a:t>
            </a:r>
            <a:r>
              <a:rPr lang="en-US" sz="2000" dirty="0"/>
              <a:t>into a second industry or cover two different industries. </a:t>
            </a:r>
            <a:endParaRPr lang="en-US" sz="2000" dirty="0" smtClean="0"/>
          </a:p>
          <a:p>
            <a:r>
              <a:rPr lang="en-US" sz="2400" b="1" dirty="0" smtClean="0">
                <a:solidFill>
                  <a:schemeClr val="accent1"/>
                </a:solidFill>
              </a:rPr>
              <a:t>For example</a:t>
            </a:r>
            <a:r>
              <a:rPr lang="en-US" sz="2400" dirty="0" smtClean="0"/>
              <a:t>:</a:t>
            </a:r>
            <a:endParaRPr lang="en-US" sz="2400" dirty="0"/>
          </a:p>
        </p:txBody>
      </p:sp>
    </p:spTree>
    <p:extLst>
      <p:ext uri="{BB962C8B-B14F-4D97-AF65-F5344CB8AC3E}">
        <p14:creationId xmlns:p14="http://schemas.microsoft.com/office/powerpoint/2010/main" val="3921867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841493"/>
            <a:ext cx="1222425" cy="1096206"/>
          </a:xfrm>
          <a:prstGeom prst="rect">
            <a:avLst/>
          </a:prstGeom>
        </p:spPr>
      </p:pic>
      <p:pic>
        <p:nvPicPr>
          <p:cNvPr id="3" name="Picture 2"/>
          <p:cNvPicPr>
            <a:picLocks noChangeAspect="1"/>
          </p:cNvPicPr>
          <p:nvPr/>
        </p:nvPicPr>
        <p:blipFill>
          <a:blip r:embed="rId4"/>
          <a:stretch>
            <a:fillRect/>
          </a:stretch>
        </p:blipFill>
        <p:spPr>
          <a:xfrm>
            <a:off x="2289771" y="63247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15400" y="554566"/>
            <a:ext cx="2972715" cy="5748868"/>
          </a:xfrm>
          <a:prstGeom prst="rect">
            <a:avLst/>
          </a:prstGeom>
        </p:spPr>
      </p:pic>
      <p:pic>
        <p:nvPicPr>
          <p:cNvPr id="5" name="Picture 4"/>
          <p:cNvPicPr>
            <a:picLocks noChangeAspect="1"/>
          </p:cNvPicPr>
          <p:nvPr/>
        </p:nvPicPr>
        <p:blipFill>
          <a:blip r:embed="rId8"/>
          <a:stretch>
            <a:fillRect/>
          </a:stretch>
        </p:blipFill>
        <p:spPr>
          <a:xfrm>
            <a:off x="9029768" y="397229"/>
            <a:ext cx="298786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89731" y="2372503"/>
            <a:ext cx="7223760" cy="2246769"/>
          </a:xfrm>
          <a:prstGeom prst="rect">
            <a:avLst/>
          </a:prstGeom>
          <a:noFill/>
        </p:spPr>
        <p:txBody>
          <a:bodyPr wrap="square" rtlCol="1">
            <a:spAutoFit/>
          </a:bodyPr>
          <a:lstStyle/>
          <a:p>
            <a:r>
              <a:rPr lang="en-US" sz="2000" dirty="0" smtClean="0"/>
              <a:t>* </a:t>
            </a:r>
            <a:r>
              <a:rPr lang="en-US" sz="2000" dirty="0"/>
              <a:t>Commercial contractors may also build hi-rise residential apartments or hotels, as the </a:t>
            </a:r>
            <a:r>
              <a:rPr lang="en-US" sz="2000" dirty="0" smtClean="0"/>
              <a:t>materials </a:t>
            </a:r>
            <a:r>
              <a:rPr lang="en-US" sz="2000" dirty="0"/>
              <a:t>and processes are similar to constructing an office building. </a:t>
            </a:r>
          </a:p>
          <a:p>
            <a:r>
              <a:rPr lang="en-US" sz="2000" dirty="0" smtClean="0"/>
              <a:t>* </a:t>
            </a:r>
            <a:r>
              <a:rPr lang="en-US" sz="2000" dirty="0"/>
              <a:t>Some commercial contractors may also have a high-end custom home division.</a:t>
            </a:r>
          </a:p>
          <a:p>
            <a:r>
              <a:rPr lang="en-US" sz="2000" dirty="0" smtClean="0"/>
              <a:t>* </a:t>
            </a:r>
            <a:r>
              <a:rPr lang="en-US" sz="2000" dirty="0"/>
              <a:t>Commercial contractors may also have a real estate development arm, and therefore contract work internally</a:t>
            </a:r>
            <a:r>
              <a:rPr lang="en-US" sz="2000" dirty="0" smtClean="0"/>
              <a:t>.</a:t>
            </a:r>
            <a:endParaRPr lang="en-US" sz="2000" dirty="0"/>
          </a:p>
        </p:txBody>
      </p:sp>
    </p:spTree>
    <p:extLst>
      <p:ext uri="{BB962C8B-B14F-4D97-AF65-F5344CB8AC3E}">
        <p14:creationId xmlns:p14="http://schemas.microsoft.com/office/powerpoint/2010/main" val="33478062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841493"/>
            <a:ext cx="1222425" cy="1096206"/>
          </a:xfrm>
          <a:prstGeom prst="rect">
            <a:avLst/>
          </a:prstGeom>
        </p:spPr>
      </p:pic>
      <p:pic>
        <p:nvPicPr>
          <p:cNvPr id="3" name="Picture 2"/>
          <p:cNvPicPr>
            <a:picLocks noChangeAspect="1"/>
          </p:cNvPicPr>
          <p:nvPr/>
        </p:nvPicPr>
        <p:blipFill>
          <a:blip r:embed="rId4"/>
          <a:stretch>
            <a:fillRect/>
          </a:stretch>
        </p:blipFill>
        <p:spPr>
          <a:xfrm>
            <a:off x="2289771" y="63247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15400" y="554566"/>
            <a:ext cx="2972715" cy="5748868"/>
          </a:xfrm>
          <a:prstGeom prst="rect">
            <a:avLst/>
          </a:prstGeom>
        </p:spPr>
      </p:pic>
      <p:pic>
        <p:nvPicPr>
          <p:cNvPr id="5" name="Picture 4"/>
          <p:cNvPicPr>
            <a:picLocks noChangeAspect="1"/>
          </p:cNvPicPr>
          <p:nvPr/>
        </p:nvPicPr>
        <p:blipFill>
          <a:blip r:embed="rId8"/>
          <a:stretch>
            <a:fillRect/>
          </a:stretch>
        </p:blipFill>
        <p:spPr>
          <a:xfrm>
            <a:off x="9029768" y="397229"/>
            <a:ext cx="298786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652182" y="2436204"/>
            <a:ext cx="7223760" cy="2246769"/>
          </a:xfrm>
          <a:prstGeom prst="rect">
            <a:avLst/>
          </a:prstGeom>
          <a:noFill/>
        </p:spPr>
        <p:txBody>
          <a:bodyPr wrap="square" rtlCol="1">
            <a:spAutoFit/>
          </a:bodyPr>
          <a:lstStyle/>
          <a:p>
            <a:r>
              <a:rPr lang="en-US" sz="2000" dirty="0" smtClean="0"/>
              <a:t>* Some speculative residential home builders also build custom homes and custom home builders may build spec homes. </a:t>
            </a:r>
          </a:p>
          <a:p>
            <a:r>
              <a:rPr lang="en-US" sz="2000" dirty="0" smtClean="0"/>
              <a:t>* </a:t>
            </a:r>
            <a:r>
              <a:rPr lang="en-US" sz="2000" dirty="0"/>
              <a:t>Larger home builders may also have real estate development arms and develop and </a:t>
            </a:r>
            <a:r>
              <a:rPr lang="en-US" sz="2000" dirty="0" smtClean="0"/>
              <a:t>design and </a:t>
            </a:r>
            <a:r>
              <a:rPr lang="en-US" sz="2000" dirty="0"/>
              <a:t>build large tracts of homes on speculation for sale.</a:t>
            </a:r>
          </a:p>
          <a:p>
            <a:r>
              <a:rPr lang="en-US" sz="2000" dirty="0" smtClean="0"/>
              <a:t>* </a:t>
            </a:r>
            <a:r>
              <a:rPr lang="en-US" sz="2000" dirty="0"/>
              <a:t>Some larger residential contractors may also construct smaller </a:t>
            </a:r>
            <a:r>
              <a:rPr lang="en-US" sz="2000" dirty="0" smtClean="0"/>
              <a:t>  commercial </a:t>
            </a:r>
            <a:r>
              <a:rPr lang="en-US" sz="2000" dirty="0"/>
              <a:t>projects.</a:t>
            </a:r>
          </a:p>
        </p:txBody>
      </p:sp>
    </p:spTree>
    <p:extLst>
      <p:ext uri="{BB962C8B-B14F-4D97-AF65-F5344CB8AC3E}">
        <p14:creationId xmlns:p14="http://schemas.microsoft.com/office/powerpoint/2010/main" val="4081994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841493"/>
            <a:ext cx="1222425" cy="1096206"/>
          </a:xfrm>
          <a:prstGeom prst="rect">
            <a:avLst/>
          </a:prstGeom>
        </p:spPr>
      </p:pic>
      <p:pic>
        <p:nvPicPr>
          <p:cNvPr id="3" name="Picture 2"/>
          <p:cNvPicPr>
            <a:picLocks noChangeAspect="1"/>
          </p:cNvPicPr>
          <p:nvPr/>
        </p:nvPicPr>
        <p:blipFill>
          <a:blip r:embed="rId4"/>
          <a:stretch>
            <a:fillRect/>
          </a:stretch>
        </p:blipFill>
        <p:spPr>
          <a:xfrm>
            <a:off x="2289771" y="63247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8660" y="554566"/>
            <a:ext cx="3079455" cy="5748868"/>
          </a:xfrm>
          <a:prstGeom prst="rect">
            <a:avLst/>
          </a:prstGeom>
        </p:spPr>
      </p:pic>
      <p:pic>
        <p:nvPicPr>
          <p:cNvPr id="5" name="Picture 4"/>
          <p:cNvPicPr>
            <a:picLocks noChangeAspect="1"/>
          </p:cNvPicPr>
          <p:nvPr/>
        </p:nvPicPr>
        <p:blipFill>
          <a:blip r:embed="rId8"/>
          <a:stretch>
            <a:fillRect/>
          </a:stretch>
        </p:blipFill>
        <p:spPr>
          <a:xfrm>
            <a:off x="8894386" y="397229"/>
            <a:ext cx="3123243"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23664" y="1974539"/>
            <a:ext cx="8155482" cy="3170099"/>
          </a:xfrm>
          <a:prstGeom prst="rect">
            <a:avLst/>
          </a:prstGeom>
          <a:noFill/>
        </p:spPr>
        <p:txBody>
          <a:bodyPr wrap="square" rtlCol="1">
            <a:spAutoFit/>
          </a:bodyPr>
          <a:lstStyle/>
          <a:p>
            <a:r>
              <a:rPr lang="en-US" sz="2000" dirty="0" smtClean="0"/>
              <a:t>*Civil </a:t>
            </a:r>
            <a:r>
              <a:rPr lang="en-US" sz="2000" dirty="0"/>
              <a:t>construction companies may also have a commercial division, but very few civil </a:t>
            </a:r>
            <a:r>
              <a:rPr lang="en-US" sz="2000" dirty="0" smtClean="0"/>
              <a:t>contractors </a:t>
            </a:r>
            <a:r>
              <a:rPr lang="en-US" sz="2000" dirty="0"/>
              <a:t>would build residential projects.</a:t>
            </a:r>
          </a:p>
          <a:p>
            <a:r>
              <a:rPr lang="en-US" sz="2000" dirty="0" smtClean="0"/>
              <a:t>* </a:t>
            </a:r>
            <a:r>
              <a:rPr lang="en-US" sz="2000" dirty="0"/>
              <a:t>Specialty contractors are subcontractors which specialize in one or more facet of work, such </a:t>
            </a:r>
            <a:r>
              <a:rPr lang="en-US" sz="2000" dirty="0" smtClean="0"/>
              <a:t>as </a:t>
            </a:r>
            <a:r>
              <a:rPr lang="en-US" sz="2000" dirty="0"/>
              <a:t>a roofing subcontractor or a landscape subcontractor. Specialty contractors work within </a:t>
            </a:r>
          </a:p>
          <a:p>
            <a:r>
              <a:rPr lang="en-US" sz="2000" dirty="0"/>
              <a:t>all of these sectors and may specialize in one or more sector similar to general contractors.</a:t>
            </a:r>
          </a:p>
          <a:p>
            <a:r>
              <a:rPr lang="en-US" sz="2000" dirty="0"/>
              <a:t>Many of these sectors, and/or industry types, each have potentially different cost accounting and </a:t>
            </a:r>
            <a:r>
              <a:rPr lang="en-US" sz="2000" dirty="0" smtClean="0"/>
              <a:t>financial </a:t>
            </a:r>
            <a:r>
              <a:rPr lang="en-US" sz="2000" dirty="0"/>
              <a:t>management applications. Those differences will be highlighted throughout this book.</a:t>
            </a:r>
          </a:p>
        </p:txBody>
      </p:sp>
    </p:spTree>
    <p:extLst>
      <p:ext uri="{BB962C8B-B14F-4D97-AF65-F5344CB8AC3E}">
        <p14:creationId xmlns:p14="http://schemas.microsoft.com/office/powerpoint/2010/main" val="3429487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841493"/>
            <a:ext cx="1222425" cy="1096206"/>
          </a:xfrm>
          <a:prstGeom prst="rect">
            <a:avLst/>
          </a:prstGeom>
        </p:spPr>
      </p:pic>
      <p:pic>
        <p:nvPicPr>
          <p:cNvPr id="3" name="Picture 2"/>
          <p:cNvPicPr>
            <a:picLocks noChangeAspect="1"/>
          </p:cNvPicPr>
          <p:nvPr/>
        </p:nvPicPr>
        <p:blipFill>
          <a:blip r:embed="rId4"/>
          <a:stretch>
            <a:fillRect/>
          </a:stretch>
        </p:blipFill>
        <p:spPr>
          <a:xfrm>
            <a:off x="2289771" y="632475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23664" y="1702530"/>
            <a:ext cx="8163136" cy="3293209"/>
          </a:xfrm>
          <a:prstGeom prst="rect">
            <a:avLst/>
          </a:prstGeom>
          <a:noFill/>
        </p:spPr>
        <p:txBody>
          <a:bodyPr wrap="square" rtlCol="1">
            <a:spAutoFit/>
          </a:bodyPr>
          <a:lstStyle/>
          <a:p>
            <a:r>
              <a:rPr lang="en-US" sz="2400" b="1" u="sng" dirty="0">
                <a:solidFill>
                  <a:schemeClr val="accent1"/>
                </a:solidFill>
              </a:rPr>
              <a:t>Accounting </a:t>
            </a:r>
            <a:r>
              <a:rPr lang="en-US" sz="2400" b="1" u="sng" dirty="0" smtClean="0">
                <a:solidFill>
                  <a:schemeClr val="accent1"/>
                </a:solidFill>
              </a:rPr>
              <a:t>managers</a:t>
            </a:r>
          </a:p>
          <a:p>
            <a:endParaRPr lang="en-US" sz="2400" b="1" u="sng" dirty="0">
              <a:solidFill>
                <a:schemeClr val="accent1"/>
              </a:solidFill>
            </a:endParaRPr>
          </a:p>
          <a:p>
            <a:r>
              <a:rPr lang="en-US" sz="2000" dirty="0"/>
              <a:t>Chapter 3, ‘Introduction to construction management,’ will expand on the various BE firms and </a:t>
            </a:r>
            <a:r>
              <a:rPr lang="en-US" sz="2000" dirty="0" smtClean="0"/>
              <a:t>construction-company </a:t>
            </a:r>
            <a:r>
              <a:rPr lang="en-US" sz="2000" dirty="0"/>
              <a:t>personnel. Roles of these people are defined throughout the book </a:t>
            </a:r>
            <a:r>
              <a:rPr lang="en-US" sz="2000" dirty="0" smtClean="0"/>
              <a:t>and clarify </a:t>
            </a:r>
            <a:r>
              <a:rPr lang="en-US" sz="2000" dirty="0"/>
              <a:t>whether they are primarily located in the home office or at the jobsite. As it relates to cost </a:t>
            </a:r>
            <a:r>
              <a:rPr lang="en-US" sz="2000" dirty="0" smtClean="0"/>
              <a:t>accounting </a:t>
            </a:r>
            <a:r>
              <a:rPr lang="en-US" sz="2000" dirty="0"/>
              <a:t>and financial management, the home office team includes the chief executive officer </a:t>
            </a:r>
            <a:r>
              <a:rPr lang="en-US" sz="2000" dirty="0" smtClean="0"/>
              <a:t>(</a:t>
            </a:r>
            <a:r>
              <a:rPr lang="en-US" sz="2000" dirty="0"/>
              <a:t>CEO), the chief financial officer (CFO), and his or her supporting accounting department. Some </a:t>
            </a:r>
            <a:r>
              <a:rPr lang="en-US" sz="2000" dirty="0" smtClean="0"/>
              <a:t>of </a:t>
            </a:r>
            <a:r>
              <a:rPr lang="en-US" sz="2000" dirty="0"/>
              <a:t>the accounting personnel may include positions such as the controller </a:t>
            </a:r>
            <a:r>
              <a:rPr lang="en-US" sz="2000" dirty="0" smtClean="0"/>
              <a:t>comptroller</a:t>
            </a:r>
            <a:endParaRPr lang="en-US" sz="2000" dirty="0"/>
          </a:p>
        </p:txBody>
      </p:sp>
    </p:spTree>
    <p:extLst>
      <p:ext uri="{BB962C8B-B14F-4D97-AF65-F5344CB8AC3E}">
        <p14:creationId xmlns:p14="http://schemas.microsoft.com/office/powerpoint/2010/main" val="713426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841493"/>
            <a:ext cx="1222425" cy="1096206"/>
          </a:xfrm>
          <a:prstGeom prst="rect">
            <a:avLst/>
          </a:prstGeom>
        </p:spPr>
      </p:pic>
      <p:pic>
        <p:nvPicPr>
          <p:cNvPr id="3" name="Picture 2"/>
          <p:cNvPicPr>
            <a:picLocks noChangeAspect="1"/>
          </p:cNvPicPr>
          <p:nvPr/>
        </p:nvPicPr>
        <p:blipFill>
          <a:blip r:embed="rId4"/>
          <a:stretch>
            <a:fillRect/>
          </a:stretch>
        </p:blipFill>
        <p:spPr>
          <a:xfrm>
            <a:off x="2289771" y="62871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23664" y="1779185"/>
            <a:ext cx="7223760" cy="2862322"/>
          </a:xfrm>
          <a:prstGeom prst="rect">
            <a:avLst/>
          </a:prstGeom>
          <a:noFill/>
        </p:spPr>
        <p:txBody>
          <a:bodyPr wrap="square" rtlCol="1">
            <a:spAutoFit/>
          </a:bodyPr>
          <a:lstStyle/>
          <a:p>
            <a:r>
              <a:rPr lang="en-US" sz="2000" dirty="0" smtClean="0"/>
              <a:t>bookkeeper</a:t>
            </a:r>
            <a:r>
              <a:rPr lang="en-US" sz="2000" dirty="0"/>
              <a:t>, payroll clerk, accounts payable clerk, accounts receivable clerk, and others. </a:t>
            </a:r>
          </a:p>
          <a:p>
            <a:r>
              <a:rPr lang="en-US" sz="2000" dirty="0" smtClean="0"/>
              <a:t> </a:t>
            </a:r>
            <a:r>
              <a:rPr lang="en-US" sz="2000" dirty="0"/>
              <a:t>The </a:t>
            </a:r>
            <a:r>
              <a:rPr lang="en-US" sz="2000" dirty="0" smtClean="0"/>
              <a:t>jobsite team </a:t>
            </a:r>
            <a:r>
              <a:rPr lang="en-US" sz="2000" dirty="0"/>
              <a:t>is headed up by the project manager and the site superintendent. Foremen and project </a:t>
            </a:r>
            <a:endParaRPr lang="en-US" sz="2000" dirty="0" smtClean="0"/>
          </a:p>
          <a:p>
            <a:r>
              <a:rPr lang="en-US" sz="2000" dirty="0" smtClean="0"/>
              <a:t>engineers</a:t>
            </a:r>
            <a:r>
              <a:rPr lang="en-US" sz="2000" dirty="0"/>
              <a:t>, who may also be known as the jobsite cost accountant or cost engineer, work for the </a:t>
            </a:r>
            <a:r>
              <a:rPr lang="en-US" sz="2000" dirty="0" smtClean="0"/>
              <a:t>superintendent </a:t>
            </a:r>
            <a:r>
              <a:rPr lang="en-US" sz="2000" dirty="0"/>
              <a:t>and PM respectively. Contractual terms will have an impact as to who is located </a:t>
            </a:r>
          </a:p>
          <a:p>
            <a:r>
              <a:rPr lang="en-US" sz="2000" dirty="0"/>
              <a:t>at the home office or the field and potentially what their titles might be on any particular project.</a:t>
            </a:r>
          </a:p>
        </p:txBody>
      </p:sp>
    </p:spTree>
    <p:extLst>
      <p:ext uri="{BB962C8B-B14F-4D97-AF65-F5344CB8AC3E}">
        <p14:creationId xmlns:p14="http://schemas.microsoft.com/office/powerpoint/2010/main" val="29327439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338387" y="627300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15376" y="554566"/>
            <a:ext cx="3172740" cy="5748868"/>
          </a:xfrm>
          <a:prstGeom prst="rect">
            <a:avLst/>
          </a:prstGeom>
        </p:spPr>
      </p:pic>
      <p:pic>
        <p:nvPicPr>
          <p:cNvPr id="5" name="Picture 4"/>
          <p:cNvPicPr>
            <a:picLocks noChangeAspect="1"/>
          </p:cNvPicPr>
          <p:nvPr/>
        </p:nvPicPr>
        <p:blipFill>
          <a:blip r:embed="rId8"/>
          <a:stretch>
            <a:fillRect/>
          </a:stretch>
        </p:blipFill>
        <p:spPr>
          <a:xfrm>
            <a:off x="8815288" y="397229"/>
            <a:ext cx="320234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23664" y="1597625"/>
            <a:ext cx="7223760" cy="4062651"/>
          </a:xfrm>
          <a:prstGeom prst="rect">
            <a:avLst/>
          </a:prstGeom>
          <a:noFill/>
        </p:spPr>
        <p:txBody>
          <a:bodyPr wrap="square" rtlCol="1">
            <a:spAutoFit/>
          </a:bodyPr>
          <a:lstStyle/>
          <a:p>
            <a:r>
              <a:rPr lang="en-US" sz="2400" b="1" u="sng" dirty="0">
                <a:solidFill>
                  <a:schemeClr val="accent1"/>
                </a:solidFill>
              </a:rPr>
              <a:t>Accounting cycle</a:t>
            </a:r>
          </a:p>
          <a:p>
            <a:r>
              <a:rPr lang="en-US" dirty="0"/>
              <a:t>The cost accounting cycle includes many different steps and functions which overlap and interplay </a:t>
            </a:r>
            <a:r>
              <a:rPr lang="en-US" dirty="0" smtClean="0"/>
              <a:t>with </a:t>
            </a:r>
            <a:r>
              <a:rPr lang="en-US" dirty="0"/>
              <a:t>phases of construction and cost control steps; all of these will be discussed in subsequent </a:t>
            </a:r>
          </a:p>
          <a:p>
            <a:r>
              <a:rPr lang="en-US" dirty="0"/>
              <a:t>chapters. See Figure 1.1. Note that there are many dependencies between the home office </a:t>
            </a:r>
            <a:r>
              <a:rPr lang="en-US" dirty="0" smtClean="0"/>
              <a:t>accounting </a:t>
            </a:r>
            <a:r>
              <a:rPr lang="en-US" dirty="0"/>
              <a:t>operation and the cost engineering conducted at the jobsite. Some of the cost accounting steps, </a:t>
            </a:r>
          </a:p>
          <a:p>
            <a:r>
              <a:rPr lang="en-US" dirty="0"/>
              <a:t>which form the basis for the following chapters, include:</a:t>
            </a:r>
          </a:p>
          <a:p>
            <a:r>
              <a:rPr lang="en-US" dirty="0" smtClean="0"/>
              <a:t>* </a:t>
            </a:r>
            <a:r>
              <a:rPr lang="en-US" dirty="0"/>
              <a:t>Estimate database maintenance;</a:t>
            </a:r>
          </a:p>
          <a:p>
            <a:r>
              <a:rPr lang="en-US" dirty="0" smtClean="0"/>
              <a:t>* </a:t>
            </a:r>
            <a:r>
              <a:rPr lang="en-US" dirty="0"/>
              <a:t>Estimate preparation;</a:t>
            </a:r>
          </a:p>
          <a:p>
            <a:pPr marL="285750" indent="-285750">
              <a:buFont typeface="Arial" panose="020B0604020202020204" pitchFamily="34" charset="0"/>
              <a:buChar char="•"/>
            </a:pPr>
            <a:r>
              <a:rPr lang="en-US" dirty="0" smtClean="0"/>
              <a:t>Construction </a:t>
            </a:r>
            <a:r>
              <a:rPr lang="en-US" dirty="0"/>
              <a:t>award and assignment of a job number by the accounting department</a:t>
            </a:r>
            <a:r>
              <a:rPr lang="en-US" dirty="0" smtClean="0"/>
              <a:t>;</a:t>
            </a:r>
          </a:p>
          <a:p>
            <a:pPr marL="285750" indent="-285750">
              <a:buFont typeface="Arial" panose="020B0604020202020204" pitchFamily="34" charset="0"/>
              <a:buChar char="•"/>
            </a:pPr>
            <a:r>
              <a:rPr lang="en-US" dirty="0" smtClean="0"/>
              <a:t>Buyout </a:t>
            </a:r>
            <a:r>
              <a:rPr lang="en-US" dirty="0"/>
              <a:t>of subcontractors and estimate adjustment and assignment of cost codes;</a:t>
            </a:r>
          </a:p>
        </p:txBody>
      </p:sp>
    </p:spTree>
    <p:extLst>
      <p:ext uri="{BB962C8B-B14F-4D97-AF65-F5344CB8AC3E}">
        <p14:creationId xmlns:p14="http://schemas.microsoft.com/office/powerpoint/2010/main" val="23799386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sp>
        <p:nvSpPr>
          <p:cNvPr id="12" name="مربع نص 11"/>
          <p:cNvSpPr txBox="1"/>
          <p:nvPr/>
        </p:nvSpPr>
        <p:spPr>
          <a:xfrm>
            <a:off x="522595" y="2029179"/>
            <a:ext cx="7900712" cy="2554545"/>
          </a:xfrm>
          <a:prstGeom prst="rect">
            <a:avLst/>
          </a:prstGeom>
          <a:noFill/>
        </p:spPr>
        <p:txBody>
          <a:bodyPr wrap="square" rtlCol="1">
            <a:spAutoFit/>
          </a:bodyPr>
          <a:lstStyle/>
          <a:p>
            <a:r>
              <a:rPr lang="en-US" sz="2000" dirty="0" smtClean="0"/>
              <a:t>* </a:t>
            </a:r>
            <a:r>
              <a:rPr lang="en-US" sz="2000" dirty="0"/>
              <a:t>Pay request process including payments received from the client and payments made to </a:t>
            </a:r>
            <a:r>
              <a:rPr lang="en-US" sz="2000" dirty="0" smtClean="0"/>
              <a:t>subcontractors </a:t>
            </a:r>
            <a:r>
              <a:rPr lang="en-US" sz="2000" dirty="0"/>
              <a:t>and suppliers;</a:t>
            </a:r>
          </a:p>
          <a:p>
            <a:r>
              <a:rPr lang="en-US" sz="2000" dirty="0" smtClean="0"/>
              <a:t>*Incorporation </a:t>
            </a:r>
            <a:r>
              <a:rPr lang="en-US" sz="2000" dirty="0"/>
              <a:t>of change orders into the project plan and the cost control system</a:t>
            </a:r>
            <a:r>
              <a:rPr lang="en-US" sz="2000" dirty="0" smtClean="0"/>
              <a:t>;</a:t>
            </a:r>
          </a:p>
          <a:p>
            <a:r>
              <a:rPr lang="en-US" sz="2000" dirty="0" smtClean="0"/>
              <a:t> * </a:t>
            </a:r>
            <a:r>
              <a:rPr lang="en-US" sz="2000" dirty="0"/>
              <a:t>Modifications to the cost control system if there are problems;</a:t>
            </a:r>
          </a:p>
          <a:p>
            <a:r>
              <a:rPr lang="en-US" sz="2000" dirty="0" smtClean="0"/>
              <a:t>* </a:t>
            </a:r>
            <a:r>
              <a:rPr lang="en-US" sz="2000" dirty="0"/>
              <a:t>Home office reporting by the PM including monthly fee forecasts;</a:t>
            </a:r>
          </a:p>
          <a:p>
            <a:r>
              <a:rPr lang="en-US" sz="2000" dirty="0" smtClean="0"/>
              <a:t>* </a:t>
            </a:r>
            <a:r>
              <a:rPr lang="en-US" sz="2000" dirty="0"/>
              <a:t>Financial close-out, including lien releases and retention; and</a:t>
            </a:r>
          </a:p>
          <a:p>
            <a:r>
              <a:rPr lang="en-US" sz="2000" dirty="0" smtClean="0"/>
              <a:t>* </a:t>
            </a:r>
            <a:r>
              <a:rPr lang="en-US" sz="2000" dirty="0"/>
              <a:t>As-built estimate and database update</a:t>
            </a:r>
            <a:r>
              <a:rPr lang="en-US" sz="2000" dirty="0" smtClean="0"/>
              <a:t>.</a:t>
            </a:r>
            <a:endParaRPr lang="en-US" sz="2000" dirty="0"/>
          </a:p>
        </p:txBody>
      </p:sp>
    </p:spTree>
    <p:extLst>
      <p:ext uri="{BB962C8B-B14F-4D97-AF65-F5344CB8AC3E}">
        <p14:creationId xmlns:p14="http://schemas.microsoft.com/office/powerpoint/2010/main" val="14904086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pic>
        <p:nvPicPr>
          <p:cNvPr id="15" name="صورة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1588"/>
            <a:ext cx="8815288" cy="5854013"/>
          </a:xfrm>
          <a:prstGeom prst="rect">
            <a:avLst/>
          </a:prstGeom>
        </p:spPr>
      </p:pic>
    </p:spTree>
    <p:extLst>
      <p:ext uri="{BB962C8B-B14F-4D97-AF65-F5344CB8AC3E}">
        <p14:creationId xmlns:p14="http://schemas.microsoft.com/office/powerpoint/2010/main" val="2033748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855600"/>
            <a:ext cx="1222425" cy="1096206"/>
          </a:xfrm>
          <a:prstGeom prst="rect">
            <a:avLst/>
          </a:prstGeom>
        </p:spPr>
      </p:pic>
      <p:pic>
        <p:nvPicPr>
          <p:cNvPr id="3" name="Picture 2"/>
          <p:cNvPicPr>
            <a:picLocks noChangeAspect="1"/>
          </p:cNvPicPr>
          <p:nvPr/>
        </p:nvPicPr>
        <p:blipFill>
          <a:blip r:embed="rId4"/>
          <a:stretch>
            <a:fillRect/>
          </a:stretch>
        </p:blipFill>
        <p:spPr>
          <a:xfrm>
            <a:off x="2289771"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15288" y="554566"/>
            <a:ext cx="3072827" cy="5748868"/>
          </a:xfrm>
          <a:prstGeom prst="rect">
            <a:avLst/>
          </a:prstGeom>
        </p:spPr>
      </p:pic>
      <p:pic>
        <p:nvPicPr>
          <p:cNvPr id="5" name="Picture 4"/>
          <p:cNvPicPr>
            <a:picLocks noChangeAspect="1"/>
          </p:cNvPicPr>
          <p:nvPr/>
        </p:nvPicPr>
        <p:blipFill>
          <a:blip r:embed="rId8"/>
          <a:stretch>
            <a:fillRect/>
          </a:stretch>
        </p:blipFill>
        <p:spPr>
          <a:xfrm>
            <a:off x="8923238" y="397229"/>
            <a:ext cx="3094391" cy="5907194"/>
          </a:xfrm>
          <a:prstGeom prst="rect">
            <a:avLst/>
          </a:prstGeom>
        </p:spPr>
      </p:pic>
      <p:sp>
        <p:nvSpPr>
          <p:cNvPr id="6" name="مربع نص 5"/>
          <p:cNvSpPr txBox="1"/>
          <p:nvPr/>
        </p:nvSpPr>
        <p:spPr>
          <a:xfrm>
            <a:off x="3029520" y="466221"/>
            <a:ext cx="2673914" cy="646331"/>
          </a:xfrm>
          <a:prstGeom prst="rect">
            <a:avLst/>
          </a:prstGeom>
          <a:noFill/>
        </p:spPr>
        <p:txBody>
          <a:bodyPr wrap="square" rtlCol="1">
            <a:spAutoFit/>
          </a:bodyPr>
          <a:lstStyle/>
          <a:p>
            <a:r>
              <a:rPr lang="af-ZA" sz="3600" dirty="0" smtClean="0">
                <a:solidFill>
                  <a:schemeClr val="bg1"/>
                </a:solidFill>
              </a:rPr>
              <a:t>Introduction</a:t>
            </a:r>
            <a:endParaRPr lang="ar-SA" sz="3600" dirty="0">
              <a:solidFill>
                <a:schemeClr val="bg1"/>
              </a:solidFill>
            </a:endParaRPr>
          </a:p>
        </p:txBody>
      </p:sp>
      <p:pic>
        <p:nvPicPr>
          <p:cNvPr id="7" name="صورة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328" y="1633537"/>
            <a:ext cx="8861039" cy="4017225"/>
          </a:xfrm>
          <a:prstGeom prst="rect">
            <a:avLst/>
          </a:prstGeom>
        </p:spPr>
      </p:pic>
    </p:spTree>
    <p:extLst>
      <p:ext uri="{BB962C8B-B14F-4D97-AF65-F5344CB8AC3E}">
        <p14:creationId xmlns:p14="http://schemas.microsoft.com/office/powerpoint/2010/main" val="20477555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4433</TotalTime>
  <Words>2956</Words>
  <Application>Microsoft Office PowerPoint</Application>
  <PresentationFormat>Widescreen</PresentationFormat>
  <Paragraphs>225</Paragraphs>
  <Slides>34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Arial</vt:lpstr>
      <vt:lpstr>Bauhaus 93</vt:lpstr>
      <vt:lpstr>Bodoni MT Black</vt:lpstr>
      <vt:lpstr>Calibri</vt:lpstr>
      <vt:lpstr>Calibri Light</vt:lpstr>
      <vt:lpstr>Poppins ExtraBold</vt:lpstr>
      <vt:lpstr>Tahoma</vt:lpstr>
      <vt:lpstr>Tajawal ExtraBold</vt:lpstr>
      <vt:lpstr>Tajawal Medium</vt:lpstr>
      <vt:lpstr>Office Theme</vt:lpstr>
      <vt:lpstr>PowerPoint Presentation</vt:lpstr>
      <vt:lpstr>PhD. M.SC. BSc. PMP. PMI-ACP. PMI - PBA. P3O. 6Sigma, Scrum master, TOT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133</cp:revision>
  <dcterms:created xsi:type="dcterms:W3CDTF">2021-08-03T13:03:26Z</dcterms:created>
  <dcterms:modified xsi:type="dcterms:W3CDTF">2022-06-10T08:52:08Z</dcterms:modified>
</cp:coreProperties>
</file>