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13" r:id="rId3"/>
    <p:sldId id="482" r:id="rId4"/>
    <p:sldId id="523" r:id="rId5"/>
    <p:sldId id="513" r:id="rId6"/>
    <p:sldId id="524" r:id="rId7"/>
    <p:sldId id="483" r:id="rId8"/>
    <p:sldId id="484" r:id="rId9"/>
    <p:sldId id="486" r:id="rId10"/>
    <p:sldId id="525" r:id="rId11"/>
    <p:sldId id="485" r:id="rId12"/>
    <p:sldId id="503" r:id="rId13"/>
    <p:sldId id="526" r:id="rId14"/>
    <p:sldId id="533" r:id="rId15"/>
    <p:sldId id="534" r:id="rId16"/>
    <p:sldId id="488" r:id="rId17"/>
    <p:sldId id="489" r:id="rId18"/>
    <p:sldId id="536" r:id="rId19"/>
    <p:sldId id="537" r:id="rId20"/>
    <p:sldId id="490" r:id="rId21"/>
    <p:sldId id="491" r:id="rId22"/>
    <p:sldId id="492" r:id="rId23"/>
    <p:sldId id="539" r:id="rId24"/>
    <p:sldId id="538" r:id="rId25"/>
    <p:sldId id="494" r:id="rId26"/>
    <p:sldId id="529" r:id="rId27"/>
    <p:sldId id="495" r:id="rId28"/>
    <p:sldId id="531" r:id="rId29"/>
    <p:sldId id="496" r:id="rId30"/>
    <p:sldId id="532" r:id="rId31"/>
    <p:sldId id="497" r:id="rId32"/>
    <p:sldId id="498" r:id="rId33"/>
    <p:sldId id="530" r:id="rId34"/>
    <p:sldId id="499" r:id="rId35"/>
    <p:sldId id="481" r:id="rId36"/>
    <p:sldId id="520" r:id="rId37"/>
    <p:sldId id="521"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82"/>
            <p14:sldId id="523"/>
            <p14:sldId id="513"/>
            <p14:sldId id="524"/>
            <p14:sldId id="483"/>
            <p14:sldId id="484"/>
            <p14:sldId id="486"/>
            <p14:sldId id="525"/>
            <p14:sldId id="485"/>
            <p14:sldId id="503"/>
            <p14:sldId id="526"/>
            <p14:sldId id="533"/>
            <p14:sldId id="534"/>
            <p14:sldId id="488"/>
            <p14:sldId id="489"/>
            <p14:sldId id="536"/>
            <p14:sldId id="537"/>
            <p14:sldId id="490"/>
            <p14:sldId id="491"/>
            <p14:sldId id="492"/>
            <p14:sldId id="539"/>
            <p14:sldId id="538"/>
            <p14:sldId id="494"/>
            <p14:sldId id="529"/>
            <p14:sldId id="495"/>
            <p14:sldId id="531"/>
            <p14:sldId id="496"/>
            <p14:sldId id="532"/>
            <p14:sldId id="497"/>
            <p14:sldId id="498"/>
            <p14:sldId id="530"/>
            <p14:sldId id="499"/>
            <p14:sldId id="481"/>
            <p14:sldId id="520"/>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161" autoAdjust="0"/>
    <p:restoredTop sz="93738" autoAdjust="0"/>
  </p:normalViewPr>
  <p:slideViewPr>
    <p:cSldViewPr snapToGrid="0">
      <p:cViewPr varScale="1">
        <p:scale>
          <a:sx n="103" d="100"/>
          <a:sy n="103"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79137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4.png"/><Relationship Id="rId7"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677856" y="1653430"/>
            <a:ext cx="5371855" cy="2123658"/>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A Lean Framework </a:t>
            </a:r>
          </a:p>
          <a:p>
            <a:pPr algn="ctr"/>
            <a:r>
              <a:rPr lang="en-US" sz="4400" b="1" dirty="0">
                <a:solidFill>
                  <a:srgbClr val="8E5A6D"/>
                </a:solidFill>
                <a:latin typeface="Tajawal Medium" panose="00000600000000000000" pitchFamily="2" charset="-78"/>
                <a:cs typeface="Tajawal Medium" panose="00000600000000000000" pitchFamily="2" charset="-78"/>
              </a:rPr>
              <a:t>For Starting </a:t>
            </a:r>
          </a:p>
          <a:p>
            <a:pPr algn="ctr"/>
            <a:r>
              <a:rPr lang="en-US" sz="4400" b="1" dirty="0">
                <a:solidFill>
                  <a:srgbClr val="8E5A6D"/>
                </a:solidFill>
                <a:latin typeface="Tajawal Medium" panose="00000600000000000000" pitchFamily="2" charset="-78"/>
                <a:cs typeface="Tajawal Medium" panose="00000600000000000000" pitchFamily="2" charset="-78"/>
              </a:rPr>
              <a:t>a New Venture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ENT624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2677656"/>
          </a:xfrm>
          <a:prstGeom prst="rect">
            <a:avLst/>
          </a:prstGeom>
          <a:noFill/>
        </p:spPr>
        <p:txBody>
          <a:bodyPr wrap="square" rtlCol="0">
            <a:spAutoFit/>
          </a:bodyPr>
          <a:lstStyle/>
          <a:p>
            <a:pPr algn="just">
              <a:defRPr/>
            </a:pPr>
            <a:r>
              <a:rPr kumimoji="0" lang="en-US" sz="2400" b="1" i="0" u="none" strike="noStrike" kern="1200" cap="none" spc="0" normalizeH="0" baseline="0" noProof="0" dirty="0">
                <a:ln>
                  <a:noFill/>
                </a:ln>
                <a:solidFill>
                  <a:srgbClr val="44546A"/>
                </a:solidFill>
                <a:effectLst/>
                <a:uLnTx/>
                <a:uFillTx/>
                <a:latin typeface="Tajawal ExtraBold" panose="00000800000000000000" pitchFamily="2" charset="-78"/>
                <a:ea typeface="+mn-ea"/>
                <a:cs typeface="Tajawal ExtraBold" panose="00000800000000000000" pitchFamily="2" charset="-78"/>
              </a:rPr>
              <a:t>1</a:t>
            </a:r>
            <a:r>
              <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rPr>
              <a:t>. Discuss the Lean Startup Framework: Its Origins, and </a:t>
            </a:r>
            <a:r>
              <a:rPr lang="en-US" sz="2400" b="1" dirty="0">
                <a:solidFill>
                  <a:srgbClr val="44546A"/>
                </a:solidFill>
                <a:cs typeface="Tajawal ExtraBold" panose="00000800000000000000" pitchFamily="2" charset="-78"/>
              </a:rPr>
              <a:t>Core Ideas and Building Blocks of the Lean Startup Framework.</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endParaRPr>
          </a:p>
          <a:p>
            <a:r>
              <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rPr>
              <a:t>2. How to conduct </a:t>
            </a:r>
            <a:r>
              <a:rPr lang="en-US" sz="2400" b="1" dirty="0">
                <a:solidFill>
                  <a:srgbClr val="44546A"/>
                </a:solidFill>
                <a:cs typeface="Tajawal ExtraBold" panose="00000800000000000000" pitchFamily="2" charset="-78"/>
              </a:rPr>
              <a:t>a Business Model Canvas.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endParaRPr>
          </a:p>
          <a:p>
            <a:pPr algn="just">
              <a:defRPr/>
            </a:pPr>
            <a:r>
              <a:rPr kumimoji="0" lang="en-US" sz="2400" b="1" i="0" u="none" strike="noStrike" kern="1200" cap="none" spc="0" normalizeH="0" baseline="0" noProof="0" dirty="0">
                <a:ln>
                  <a:noFill/>
                </a:ln>
                <a:solidFill>
                  <a:srgbClr val="44546A"/>
                </a:solidFill>
                <a:effectLst/>
                <a:uLnTx/>
                <a:uFillTx/>
                <a:ea typeface="+mn-ea"/>
                <a:cs typeface="Tajawal ExtraBold" panose="00000800000000000000" pitchFamily="2" charset="-78"/>
              </a:rPr>
              <a:t>3. </a:t>
            </a:r>
            <a:r>
              <a:rPr lang="en-US" sz="2400" b="1" dirty="0">
                <a:solidFill>
                  <a:srgbClr val="44546A"/>
                </a:solidFill>
                <a:cs typeface="Tajawal ExtraBold" panose="00000800000000000000" pitchFamily="2" charset="-78"/>
              </a:rPr>
              <a:t>Explore an Overarching Perspective on the Lean Startup Framework.</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2" y="1141877"/>
            <a:ext cx="1149839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2" y="1117168"/>
            <a:ext cx="11463950" cy="4462760"/>
          </a:xfrm>
          <a:prstGeom prst="rect">
            <a:avLst/>
          </a:prstGeom>
          <a:noFill/>
        </p:spPr>
        <p:txBody>
          <a:bodyPr wrap="square" rtlCol="0">
            <a:spAutoFit/>
          </a:bodyPr>
          <a:lstStyle/>
          <a:p>
            <a:pPr algn="just"/>
            <a:r>
              <a:rPr lang="en-US" sz="2400" b="1" i="0" dirty="0">
                <a:solidFill>
                  <a:srgbClr val="000000"/>
                </a:solidFill>
                <a:effectLst/>
              </a:rPr>
              <a:t>  The Lean Startup Framework: Its Origins</a:t>
            </a:r>
            <a:r>
              <a:rPr lang="en-US" sz="2400" b="1" dirty="0">
                <a:solidFill>
                  <a:srgbClr val="000000"/>
                </a:solidFill>
              </a:rPr>
              <a:t>, and </a:t>
            </a:r>
            <a:r>
              <a:rPr lang="en-US" sz="2400" b="1" i="0" dirty="0">
                <a:solidFill>
                  <a:srgbClr val="000000"/>
                </a:solidFill>
                <a:effectLst/>
              </a:rPr>
              <a:t>Core Ideas</a:t>
            </a:r>
          </a:p>
          <a:p>
            <a:pPr marL="342900" indent="-342900" algn="just">
              <a:buFont typeface="Arial" panose="020B0604020202020204" pitchFamily="34" charset="0"/>
              <a:buChar char="•"/>
            </a:pPr>
            <a:r>
              <a:rPr lang="en-US" sz="2000" b="1" i="0" dirty="0">
                <a:solidFill>
                  <a:srgbClr val="FF0000"/>
                </a:solidFill>
                <a:effectLst/>
              </a:rPr>
              <a:t>Steve Blank</a:t>
            </a:r>
            <a:r>
              <a:rPr lang="en-US" sz="2000" b="0" i="0" dirty="0">
                <a:solidFill>
                  <a:srgbClr val="000000"/>
                </a:solidFill>
                <a:effectLst/>
              </a:rPr>
              <a:t> </a:t>
            </a:r>
            <a:r>
              <a:rPr lang="en-US" sz="2000" b="0" i="0" u="sng" dirty="0">
                <a:solidFill>
                  <a:srgbClr val="FF0000"/>
                </a:solidFill>
                <a:effectLst/>
              </a:rPr>
              <a:t>started the notion of the lean startup framework.</a:t>
            </a:r>
            <a:r>
              <a:rPr lang="en-US" sz="2000" b="0" i="0" dirty="0">
                <a:solidFill>
                  <a:srgbClr val="FF0000"/>
                </a:solidFill>
                <a:effectLst/>
              </a:rPr>
              <a:t> </a:t>
            </a:r>
          </a:p>
          <a:p>
            <a:pPr marL="342900" indent="-342900" algn="just">
              <a:buFont typeface="Arial" panose="020B0604020202020204" pitchFamily="34" charset="0"/>
              <a:buChar char="•"/>
            </a:pPr>
            <a:r>
              <a:rPr lang="en-US" sz="2000" b="0" i="0" dirty="0">
                <a:solidFill>
                  <a:srgbClr val="000000"/>
                </a:solidFill>
                <a:effectLst/>
              </a:rPr>
              <a:t>Blank was a successful serial entrepreneur and investor who focused on reducing the risk associated with the new venture–startup process. </a:t>
            </a:r>
            <a:r>
              <a:rPr lang="en-US" sz="2000" b="0" i="0" u="sng" dirty="0">
                <a:solidFill>
                  <a:srgbClr val="FF0000"/>
                </a:solidFill>
                <a:effectLst/>
              </a:rPr>
              <a:t>Blank was highly critical of the many startups that begin the startup process with an already well-established product idea</a:t>
            </a:r>
            <a:r>
              <a:rPr lang="en-US" sz="2000" b="0" i="0" dirty="0">
                <a:solidFill>
                  <a:srgbClr val="000000"/>
                </a:solidFill>
                <a:effectLst/>
              </a:rPr>
              <a:t>. </a:t>
            </a:r>
            <a:r>
              <a:rPr lang="en-US" sz="2000" b="0" i="0" dirty="0">
                <a:solidFill>
                  <a:srgbClr val="FF0000"/>
                </a:solidFill>
                <a:effectLst/>
              </a:rPr>
              <a:t>He was also </a:t>
            </a:r>
            <a:r>
              <a:rPr lang="en-US" sz="2000" b="0" i="0" u="sng" dirty="0">
                <a:solidFill>
                  <a:srgbClr val="FF0000"/>
                </a:solidFill>
                <a:effectLst/>
              </a:rPr>
              <a:t>critical of entrepreneurs’ inward-looking approach, in which they focus their time, effort, and other resources on perfecting a product idea without knowing whether customers need the product</a:t>
            </a:r>
            <a:r>
              <a:rPr lang="en-US" sz="2000" b="0" i="0" dirty="0">
                <a:solidFill>
                  <a:srgbClr val="FF0000"/>
                </a:solidFill>
                <a:effectLst/>
              </a:rPr>
              <a:t> </a:t>
            </a:r>
            <a:r>
              <a:rPr lang="en-US" sz="2000" b="0" i="0" dirty="0">
                <a:solidFill>
                  <a:srgbClr val="000000"/>
                </a:solidFill>
                <a:effectLst/>
              </a:rPr>
              <a:t>or would be willing to pay for it or whether the newly created venture could make sufficient revenues. </a:t>
            </a:r>
          </a:p>
          <a:p>
            <a:pPr marL="342900" indent="-342900" algn="just">
              <a:buFont typeface="Arial" panose="020B0604020202020204" pitchFamily="34" charset="0"/>
              <a:buChar char="•"/>
            </a:pPr>
            <a:r>
              <a:rPr lang="en-US" sz="2000" b="0" i="0" dirty="0">
                <a:solidFill>
                  <a:srgbClr val="000000"/>
                </a:solidFill>
                <a:effectLst/>
              </a:rPr>
              <a:t>Therefore, he proposed that </a:t>
            </a:r>
            <a:r>
              <a:rPr lang="en-US" sz="2000" b="0" i="0" u="sng" dirty="0">
                <a:solidFill>
                  <a:srgbClr val="FF0000"/>
                </a:solidFill>
                <a:effectLst/>
              </a:rPr>
              <a:t>entrepreneurs should adopt an </a:t>
            </a:r>
            <a:r>
              <a:rPr lang="en-US" sz="2000" i="0" u="sng" dirty="0">
                <a:solidFill>
                  <a:srgbClr val="FF0000"/>
                </a:solidFill>
                <a:effectLst/>
              </a:rPr>
              <a:t>outward looking mindset</a:t>
            </a:r>
            <a:r>
              <a:rPr lang="en-US" sz="2000" b="0" i="0" u="sng" dirty="0">
                <a:solidFill>
                  <a:srgbClr val="FF0000"/>
                </a:solidFill>
                <a:effectLst/>
              </a:rPr>
              <a:t> to learn and adapt</a:t>
            </a:r>
            <a:r>
              <a:rPr lang="en-US" sz="2000" b="0" i="0" dirty="0">
                <a:solidFill>
                  <a:srgbClr val="000000"/>
                </a:solidFill>
                <a:effectLst/>
              </a:rPr>
              <a:t>. He argued that </a:t>
            </a:r>
            <a:r>
              <a:rPr lang="en-US" sz="2000" b="0" i="0" dirty="0">
                <a:solidFill>
                  <a:srgbClr val="FF0000"/>
                </a:solidFill>
                <a:effectLst/>
              </a:rPr>
              <a:t>entrepreneurs should develop opportunity conjectures about their startups’ key elements with an outward-looking learning mindset, move out of their offices, test</a:t>
            </a:r>
            <a:r>
              <a:rPr lang="en-US" sz="2000" dirty="0">
                <a:solidFill>
                  <a:srgbClr val="FF0000"/>
                </a:solidFill>
              </a:rPr>
              <a:t> </a:t>
            </a:r>
            <a:r>
              <a:rPr lang="en-US" sz="2000" b="0" i="0" dirty="0">
                <a:solidFill>
                  <a:srgbClr val="FF0000"/>
                </a:solidFill>
                <a:effectLst/>
              </a:rPr>
              <a:t>these conjectures, and then adapt their potential opportunities until the process yielded a viable business model</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Blank offered the first set of tools (customer development, agile engineering, and minimum viable product) to help entrepreneurs accomplish their search, learning, and validation activities.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64644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0697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10894739" cy="4708981"/>
          </a:xfrm>
          <a:prstGeom prst="rect">
            <a:avLst/>
          </a:prstGeom>
          <a:noFill/>
        </p:spPr>
        <p:txBody>
          <a:bodyPr wrap="square" rtlCol="0">
            <a:spAutoFit/>
          </a:bodyPr>
          <a:lstStyle/>
          <a:p>
            <a:pPr algn="just"/>
            <a:r>
              <a:rPr lang="en-US" sz="2000" b="1" i="0" dirty="0">
                <a:solidFill>
                  <a:srgbClr val="FF0000"/>
                </a:solidFill>
                <a:effectLst/>
              </a:rPr>
              <a:t>Osterwalder and Pigneur </a:t>
            </a:r>
            <a:r>
              <a:rPr lang="en-US" sz="2000" b="0" i="0" dirty="0">
                <a:solidFill>
                  <a:srgbClr val="000000"/>
                </a:solidFill>
                <a:effectLst/>
              </a:rPr>
              <a:t>(</a:t>
            </a:r>
            <a:r>
              <a:rPr lang="en-US" sz="2000" b="0" i="0" dirty="0">
                <a:solidFill>
                  <a:srgbClr val="0000FF"/>
                </a:solidFill>
                <a:effectLst/>
              </a:rPr>
              <a:t>2010</a:t>
            </a:r>
            <a:r>
              <a:rPr lang="en-US" sz="2000" b="0" i="0" dirty="0">
                <a:solidFill>
                  <a:srgbClr val="000000"/>
                </a:solidFill>
                <a:effectLst/>
              </a:rPr>
              <a:t>) also contributed to the lean startup framework. Specifically, they positioned the startup process in a design science framework based on the scientific method. This approach led to the </a:t>
            </a:r>
            <a:r>
              <a:rPr lang="en-US" sz="2000" b="1" i="0" dirty="0">
                <a:solidFill>
                  <a:srgbClr val="000000"/>
                </a:solidFill>
                <a:effectLst/>
              </a:rPr>
              <a:t>“</a:t>
            </a:r>
            <a:r>
              <a:rPr lang="en-US" sz="2000" b="1" i="0" dirty="0">
                <a:solidFill>
                  <a:srgbClr val="FF0000"/>
                </a:solidFill>
                <a:effectLst/>
              </a:rPr>
              <a:t>Business Model Canvas</a:t>
            </a:r>
            <a:r>
              <a:rPr lang="en-US" sz="2000" b="1" i="0" dirty="0">
                <a:solidFill>
                  <a:srgbClr val="000000"/>
                </a:solidFill>
                <a:effectLst/>
              </a:rPr>
              <a:t>.” </a:t>
            </a:r>
            <a:r>
              <a:rPr lang="en-US" sz="2000" b="0" i="0" dirty="0">
                <a:solidFill>
                  <a:srgbClr val="FF0000"/>
                </a:solidFill>
                <a:effectLst/>
              </a:rPr>
              <a:t>This tool aims to </a:t>
            </a:r>
            <a:r>
              <a:rPr lang="en-US" sz="2000" b="0" i="0" u="sng" dirty="0">
                <a:solidFill>
                  <a:srgbClr val="FF0000"/>
                </a:solidFill>
                <a:effectLst/>
              </a:rPr>
              <a:t>help entrepreneurs design a business model and formulate and test hypotheses about that business model</a:t>
            </a:r>
            <a:r>
              <a:rPr lang="en-US" sz="2000" b="0" i="0" dirty="0">
                <a:solidFill>
                  <a:srgbClr val="FF0000"/>
                </a:solidFill>
                <a:effectLst/>
              </a:rPr>
              <a:t>. The Business Model Canvas assumes that every business model can be broken down into </a:t>
            </a:r>
            <a:r>
              <a:rPr lang="en-US" sz="2000" b="1" i="0" u="sng" dirty="0">
                <a:solidFill>
                  <a:srgbClr val="FF0000"/>
                </a:solidFill>
                <a:effectLst/>
              </a:rPr>
              <a:t>nine</a:t>
            </a:r>
            <a:r>
              <a:rPr lang="en-US" sz="2000" b="0" i="0" dirty="0">
                <a:solidFill>
                  <a:srgbClr val="FF0000"/>
                </a:solidFill>
                <a:effectLst/>
              </a:rPr>
              <a:t> different building blocks that founders must define for their ventures. </a:t>
            </a:r>
            <a:r>
              <a:rPr lang="en-US" sz="2000" b="0" i="0" dirty="0">
                <a:solidFill>
                  <a:srgbClr val="000000"/>
                </a:solidFill>
                <a:effectLst/>
              </a:rPr>
              <a:t>These building blocks capture:</a:t>
            </a:r>
          </a:p>
          <a:p>
            <a:pPr marL="457200" indent="-457200" algn="just">
              <a:buAutoNum type="arabicParenBoth"/>
            </a:pPr>
            <a:r>
              <a:rPr lang="en-US" sz="2000" b="0" i="0" dirty="0">
                <a:solidFill>
                  <a:srgbClr val="000000"/>
                </a:solidFill>
                <a:effectLst/>
              </a:rPr>
              <a:t>the venture’s </a:t>
            </a:r>
            <a:r>
              <a:rPr lang="en-US" sz="2000" b="1" i="0" dirty="0">
                <a:solidFill>
                  <a:srgbClr val="000000"/>
                </a:solidFill>
                <a:effectLst/>
              </a:rPr>
              <a:t>value proposition</a:t>
            </a:r>
            <a:r>
              <a:rPr lang="en-US" sz="2000" b="0" i="0" dirty="0">
                <a:solidFill>
                  <a:srgbClr val="000000"/>
                </a:solidFill>
                <a:effectLst/>
              </a:rPr>
              <a:t>, </a:t>
            </a:r>
          </a:p>
          <a:p>
            <a:pPr algn="just"/>
            <a:r>
              <a:rPr lang="en-US" sz="2000" b="0" i="0" dirty="0">
                <a:solidFill>
                  <a:srgbClr val="000000"/>
                </a:solidFill>
                <a:effectLst/>
              </a:rPr>
              <a:t>(2) the </a:t>
            </a:r>
            <a:r>
              <a:rPr lang="en-US" sz="2000" b="1" i="0" dirty="0">
                <a:solidFill>
                  <a:srgbClr val="000000"/>
                </a:solidFill>
                <a:effectLst/>
              </a:rPr>
              <a:t>customer segments </a:t>
            </a:r>
            <a:r>
              <a:rPr lang="en-US" sz="2000" b="0" i="0" dirty="0">
                <a:solidFill>
                  <a:srgbClr val="000000"/>
                </a:solidFill>
                <a:effectLst/>
              </a:rPr>
              <a:t>the venture aims to target, </a:t>
            </a:r>
          </a:p>
          <a:p>
            <a:pPr algn="just"/>
            <a:r>
              <a:rPr lang="en-US" sz="2000" b="0" i="0" dirty="0">
                <a:solidFill>
                  <a:srgbClr val="000000"/>
                </a:solidFill>
                <a:effectLst/>
              </a:rPr>
              <a:t>(3) the </a:t>
            </a:r>
            <a:r>
              <a:rPr lang="en-US" sz="2000" b="1" i="0" dirty="0">
                <a:solidFill>
                  <a:srgbClr val="000000"/>
                </a:solidFill>
                <a:effectLst/>
              </a:rPr>
              <a:t>customers relationships</a:t>
            </a:r>
            <a:r>
              <a:rPr lang="en-US" sz="2000" b="0" i="0" dirty="0">
                <a:solidFill>
                  <a:srgbClr val="000000"/>
                </a:solidFill>
                <a:effectLst/>
              </a:rPr>
              <a:t> the venture has to build </a:t>
            </a:r>
            <a:r>
              <a:rPr lang="en-US" sz="2000" b="1" i="0" dirty="0">
                <a:solidFill>
                  <a:srgbClr val="000000"/>
                </a:solidFill>
                <a:effectLst/>
              </a:rPr>
              <a:t>with its customers</a:t>
            </a:r>
            <a:r>
              <a:rPr lang="en-US" sz="2000" b="0" i="0" dirty="0">
                <a:solidFill>
                  <a:srgbClr val="000000"/>
                </a:solidFill>
                <a:effectLst/>
              </a:rPr>
              <a:t>, </a:t>
            </a:r>
          </a:p>
          <a:p>
            <a:pPr algn="just"/>
            <a:r>
              <a:rPr lang="en-US" sz="2000" b="0" i="0" dirty="0">
                <a:solidFill>
                  <a:srgbClr val="000000"/>
                </a:solidFill>
                <a:effectLst/>
              </a:rPr>
              <a:t>(4) the </a:t>
            </a:r>
            <a:r>
              <a:rPr lang="en-US" sz="2000" b="1" i="0" dirty="0">
                <a:solidFill>
                  <a:srgbClr val="000000"/>
                </a:solidFill>
                <a:effectLst/>
              </a:rPr>
              <a:t>channels</a:t>
            </a:r>
            <a:r>
              <a:rPr lang="en-US" sz="2000" b="0" i="0" dirty="0">
                <a:solidFill>
                  <a:srgbClr val="000000"/>
                </a:solidFill>
                <a:effectLst/>
              </a:rPr>
              <a:t> through which the venture reaches its customers, </a:t>
            </a:r>
          </a:p>
          <a:p>
            <a:pPr algn="just"/>
            <a:r>
              <a:rPr lang="en-US" sz="2000" b="0" i="0" dirty="0">
                <a:solidFill>
                  <a:srgbClr val="000000"/>
                </a:solidFill>
                <a:effectLst/>
              </a:rPr>
              <a:t>(5) the </a:t>
            </a:r>
            <a:r>
              <a:rPr lang="en-US" sz="2000" b="1" i="0" dirty="0">
                <a:solidFill>
                  <a:srgbClr val="000000"/>
                </a:solidFill>
                <a:effectLst/>
              </a:rPr>
              <a:t>revenue</a:t>
            </a:r>
            <a:r>
              <a:rPr lang="en-US" sz="2000" b="0" i="0" dirty="0">
                <a:solidFill>
                  <a:srgbClr val="000000"/>
                </a:solidFill>
                <a:effectLst/>
              </a:rPr>
              <a:t> </a:t>
            </a:r>
            <a:r>
              <a:rPr lang="en-US" sz="2000" b="1" i="0" dirty="0">
                <a:solidFill>
                  <a:srgbClr val="000000"/>
                </a:solidFill>
                <a:effectLst/>
              </a:rPr>
              <a:t>streams</a:t>
            </a:r>
            <a:r>
              <a:rPr lang="en-US" sz="2000" b="0" i="0" dirty="0">
                <a:solidFill>
                  <a:srgbClr val="000000"/>
                </a:solidFill>
                <a:effectLst/>
              </a:rPr>
              <a:t> the venture expects from customers, </a:t>
            </a:r>
          </a:p>
          <a:p>
            <a:pPr algn="just"/>
            <a:r>
              <a:rPr lang="en-US" sz="2000" b="0" i="0" dirty="0">
                <a:solidFill>
                  <a:srgbClr val="000000"/>
                </a:solidFill>
                <a:effectLst/>
              </a:rPr>
              <a:t>(6) the </a:t>
            </a:r>
            <a:r>
              <a:rPr lang="en-US" sz="2000" b="1" i="0" dirty="0">
                <a:solidFill>
                  <a:srgbClr val="000000"/>
                </a:solidFill>
                <a:effectLst/>
              </a:rPr>
              <a:t>key activities </a:t>
            </a:r>
            <a:r>
              <a:rPr lang="en-US" sz="2000" b="0" i="0" dirty="0">
                <a:solidFill>
                  <a:srgbClr val="000000"/>
                </a:solidFill>
                <a:effectLst/>
              </a:rPr>
              <a:t>the venture has to perform, </a:t>
            </a:r>
          </a:p>
          <a:p>
            <a:pPr algn="just"/>
            <a:r>
              <a:rPr lang="en-US" sz="2000" b="0" i="0" dirty="0">
                <a:solidFill>
                  <a:srgbClr val="000000"/>
                </a:solidFill>
                <a:effectLst/>
              </a:rPr>
              <a:t>(7) the </a:t>
            </a:r>
            <a:r>
              <a:rPr lang="en-US" sz="2000" b="1" i="0" dirty="0">
                <a:solidFill>
                  <a:srgbClr val="000000"/>
                </a:solidFill>
                <a:effectLst/>
              </a:rPr>
              <a:t>key resources </a:t>
            </a:r>
            <a:r>
              <a:rPr lang="en-US" sz="2000" b="0" i="0" dirty="0">
                <a:solidFill>
                  <a:srgbClr val="000000"/>
                </a:solidFill>
                <a:effectLst/>
              </a:rPr>
              <a:t>the venture needs to perform these activities, </a:t>
            </a:r>
          </a:p>
          <a:p>
            <a:pPr algn="just"/>
            <a:r>
              <a:rPr lang="en-US" sz="2000" b="0" i="0" dirty="0">
                <a:solidFill>
                  <a:srgbClr val="000000"/>
                </a:solidFill>
                <a:effectLst/>
              </a:rPr>
              <a:t>(8) the </a:t>
            </a:r>
            <a:r>
              <a:rPr lang="en-US" sz="2000" b="1" i="0" dirty="0">
                <a:solidFill>
                  <a:srgbClr val="000000"/>
                </a:solidFill>
                <a:effectLst/>
              </a:rPr>
              <a:t>key partnerships </a:t>
            </a:r>
            <a:r>
              <a:rPr lang="en-US" sz="2000" b="0" i="0" dirty="0">
                <a:solidFill>
                  <a:srgbClr val="000000"/>
                </a:solidFill>
                <a:effectLst/>
              </a:rPr>
              <a:t>required for performing the activities, and </a:t>
            </a:r>
          </a:p>
          <a:p>
            <a:pPr algn="just"/>
            <a:r>
              <a:rPr lang="en-US" sz="2000" b="0" i="0" dirty="0">
                <a:solidFill>
                  <a:srgbClr val="000000"/>
                </a:solidFill>
                <a:effectLst/>
              </a:rPr>
              <a:t>(9) the </a:t>
            </a:r>
            <a:r>
              <a:rPr lang="en-US" sz="2000" b="1" i="0" dirty="0">
                <a:solidFill>
                  <a:srgbClr val="000000"/>
                </a:solidFill>
                <a:effectLst/>
              </a:rPr>
              <a:t>cost structure </a:t>
            </a:r>
            <a:r>
              <a:rPr lang="en-US" sz="2000" b="0" i="0" dirty="0">
                <a:solidFill>
                  <a:srgbClr val="000000"/>
                </a:solidFill>
                <a:effectLst/>
              </a:rPr>
              <a:t>arising from the venture’s activities.</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33735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22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1B2EFD47-002E-F9B8-66A3-CA22B2F8E801}"/>
              </a:ext>
            </a:extLst>
          </p:cNvPr>
          <p:cNvPicPr>
            <a:picLocks noChangeAspect="1"/>
          </p:cNvPicPr>
          <p:nvPr/>
        </p:nvPicPr>
        <p:blipFill>
          <a:blip r:embed="rId7"/>
          <a:stretch>
            <a:fillRect/>
          </a:stretch>
        </p:blipFill>
        <p:spPr>
          <a:xfrm>
            <a:off x="447740" y="1364380"/>
            <a:ext cx="9932631" cy="4405800"/>
          </a:xfrm>
          <a:prstGeom prst="rect">
            <a:avLst/>
          </a:prstGeom>
        </p:spPr>
      </p:pic>
    </p:spTree>
    <p:extLst>
      <p:ext uri="{BB962C8B-B14F-4D97-AF65-F5344CB8AC3E}">
        <p14:creationId xmlns:p14="http://schemas.microsoft.com/office/powerpoint/2010/main" val="4260487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670" y="952845"/>
            <a:ext cx="10079071"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3670" y="1005390"/>
            <a:ext cx="10028621" cy="4985980"/>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000000"/>
                </a:solidFill>
              </a:rPr>
              <a:t>Business Model Canvas </a:t>
            </a:r>
            <a:r>
              <a:rPr lang="en-US" sz="2000" dirty="0">
                <a:solidFill>
                  <a:srgbClr val="FF0000"/>
                </a:solidFill>
              </a:rPr>
              <a:t>arranges these building blocks </a:t>
            </a:r>
            <a:r>
              <a:rPr lang="en-US" sz="2000" b="1" dirty="0">
                <a:solidFill>
                  <a:srgbClr val="000000"/>
                </a:solidFill>
              </a:rPr>
              <a:t> </a:t>
            </a:r>
            <a:r>
              <a:rPr lang="en-US" sz="2000" dirty="0">
                <a:solidFill>
                  <a:srgbClr val="FF0000"/>
                </a:solidFill>
              </a:rPr>
              <a:t>in</a:t>
            </a:r>
            <a:r>
              <a:rPr lang="en-US" sz="2000" b="1" dirty="0">
                <a:solidFill>
                  <a:srgbClr val="000000"/>
                </a:solidFill>
              </a:rPr>
              <a:t> </a:t>
            </a:r>
            <a:r>
              <a:rPr lang="en-US" sz="2000" b="0" i="0" dirty="0">
                <a:solidFill>
                  <a:srgbClr val="FF0000"/>
                </a:solidFill>
                <a:effectLst/>
              </a:rPr>
              <a:t>a graphical illustration</a:t>
            </a:r>
            <a:r>
              <a:rPr lang="en-US" sz="2000" b="0" i="0" dirty="0">
                <a:solidFill>
                  <a:srgbClr val="000000"/>
                </a:solidFill>
                <a:effectLst/>
              </a:rPr>
              <a:t>, </a:t>
            </a:r>
            <a:r>
              <a:rPr lang="en-US" sz="2000" b="0" i="0" dirty="0">
                <a:solidFill>
                  <a:srgbClr val="FF0000"/>
                </a:solidFill>
                <a:effectLst/>
              </a:rPr>
              <a:t>in the form of a tool that founders can use to:</a:t>
            </a:r>
          </a:p>
          <a:p>
            <a:pPr algn="just"/>
            <a:r>
              <a:rPr lang="en-US" sz="2000" dirty="0">
                <a:solidFill>
                  <a:srgbClr val="FF0000"/>
                </a:solidFill>
              </a:rPr>
              <a:t>         a)</a:t>
            </a:r>
            <a:r>
              <a:rPr lang="en-US" sz="2000" b="0" i="0" dirty="0">
                <a:solidFill>
                  <a:srgbClr val="FF0000"/>
                </a:solidFill>
                <a:effectLst/>
              </a:rPr>
              <a:t> </a:t>
            </a:r>
            <a:r>
              <a:rPr lang="en-US" sz="2000" b="0" i="0" u="sng" dirty="0">
                <a:solidFill>
                  <a:srgbClr val="FF0000"/>
                </a:solidFill>
                <a:effectLst/>
              </a:rPr>
              <a:t>gain a comprehensive overview of their ventures’ business models</a:t>
            </a:r>
            <a:r>
              <a:rPr lang="en-US" sz="2000" b="0" i="0" dirty="0">
                <a:solidFill>
                  <a:srgbClr val="FF0000"/>
                </a:solidFill>
                <a:effectLst/>
              </a:rPr>
              <a:t> and</a:t>
            </a:r>
          </a:p>
          <a:p>
            <a:pPr algn="just"/>
            <a:r>
              <a:rPr lang="en-US" sz="2000" dirty="0">
                <a:solidFill>
                  <a:srgbClr val="FF0000"/>
                </a:solidFill>
              </a:rPr>
              <a:t>        b)</a:t>
            </a:r>
            <a:r>
              <a:rPr lang="en-US" sz="2000" b="0" i="0" dirty="0">
                <a:solidFill>
                  <a:srgbClr val="FF0000"/>
                </a:solidFill>
                <a:effectLst/>
              </a:rPr>
              <a:t> </a:t>
            </a:r>
            <a:r>
              <a:rPr lang="en-US" sz="2000" b="0" i="0" u="sng" dirty="0">
                <a:solidFill>
                  <a:srgbClr val="FF0000"/>
                </a:solidFill>
                <a:effectLst/>
              </a:rPr>
              <a:t>adapt these building blocks based on feedback from (potential) customers, investors, or other stakeholders</a:t>
            </a:r>
            <a:r>
              <a:rPr lang="en-US" sz="2000" b="0" i="0" dirty="0">
                <a:solidFill>
                  <a:srgbClr val="FF0000"/>
                </a:solidFill>
                <a:effectLst/>
              </a:rPr>
              <a:t>.</a:t>
            </a:r>
          </a:p>
          <a:p>
            <a:pPr marL="342900" indent="-342900" algn="just">
              <a:buFont typeface="Arial" panose="020B0604020202020204" pitchFamily="34" charset="0"/>
              <a:buChar char="•"/>
            </a:pPr>
            <a:r>
              <a:rPr lang="en-US" sz="2000" b="0" i="0" dirty="0">
                <a:solidFill>
                  <a:srgbClr val="000000"/>
                </a:solidFill>
                <a:effectLst/>
              </a:rPr>
              <a:t>Eric </a:t>
            </a:r>
            <a:r>
              <a:rPr lang="en-US" sz="2000" b="0" i="0" dirty="0" err="1">
                <a:solidFill>
                  <a:srgbClr val="000000"/>
                </a:solidFill>
                <a:effectLst/>
              </a:rPr>
              <a:t>Ries</a:t>
            </a:r>
            <a:r>
              <a:rPr lang="en-US" sz="2000" b="0" i="0" dirty="0">
                <a:solidFill>
                  <a:srgbClr val="000000"/>
                </a:solidFill>
                <a:effectLst/>
              </a:rPr>
              <a:t> made the next significant contribution to the lean startup framework. </a:t>
            </a:r>
            <a:r>
              <a:rPr lang="en-US" sz="2000" b="0" i="0" dirty="0" err="1">
                <a:solidFill>
                  <a:srgbClr val="000000"/>
                </a:solidFill>
                <a:effectLst/>
              </a:rPr>
              <a:t>Ries</a:t>
            </a:r>
            <a:r>
              <a:rPr lang="en-US" sz="2000" b="0" i="0" dirty="0">
                <a:solidFill>
                  <a:srgbClr val="000000"/>
                </a:solidFill>
                <a:effectLst/>
              </a:rPr>
              <a:t> was an entrepreneur and student of Steve Blank. He identified critical similarities between the startup process’s goals (as proposed by Blank and Osterwalder and Pigneur) and the lean manufacturing approach. </a:t>
            </a:r>
            <a:r>
              <a:rPr lang="en-US" sz="2000" b="0" i="0" dirty="0" err="1">
                <a:solidFill>
                  <a:srgbClr val="000000"/>
                </a:solidFill>
                <a:effectLst/>
              </a:rPr>
              <a:t>Ries</a:t>
            </a:r>
            <a:r>
              <a:rPr lang="en-US" sz="2000" b="0" i="0" dirty="0">
                <a:solidFill>
                  <a:srgbClr val="000000"/>
                </a:solidFill>
                <a:effectLst/>
              </a:rPr>
              <a:t> dubbed the </a:t>
            </a:r>
            <a:r>
              <a:rPr lang="en-US" sz="2000" b="0" i="0" dirty="0">
                <a:solidFill>
                  <a:srgbClr val="FF0000"/>
                </a:solidFill>
                <a:effectLst/>
              </a:rPr>
              <a:t>combination of customer development and the iterative agile techniques</a:t>
            </a:r>
            <a:r>
              <a:rPr lang="en-US" sz="2000" b="0" i="0" dirty="0">
                <a:solidFill>
                  <a:srgbClr val="000000"/>
                </a:solidFill>
                <a:effectLst/>
              </a:rPr>
              <a:t> as the “</a:t>
            </a:r>
            <a:r>
              <a:rPr lang="en-US" sz="2000" b="1" i="0" dirty="0">
                <a:solidFill>
                  <a:srgbClr val="000000"/>
                </a:solidFill>
                <a:effectLst/>
              </a:rPr>
              <a:t>Lean Startup</a:t>
            </a:r>
            <a:r>
              <a:rPr lang="en-US" sz="2000" b="0" i="0" dirty="0">
                <a:solidFill>
                  <a:srgbClr val="000000"/>
                </a:solidFill>
                <a:effectLst/>
              </a:rPr>
              <a:t>.” </a:t>
            </a:r>
            <a:r>
              <a:rPr lang="en-US" sz="2000" b="0" i="0" u="sng" dirty="0">
                <a:solidFill>
                  <a:srgbClr val="000000"/>
                </a:solidFill>
                <a:effectLst/>
              </a:rPr>
              <a:t>Specifically, he argued that:</a:t>
            </a:r>
          </a:p>
          <a:p>
            <a:pPr marL="342900" indent="-342900" algn="just">
              <a:buFont typeface="Arial" panose="020B0604020202020204" pitchFamily="34" charset="0"/>
              <a:buChar char="•"/>
            </a:pPr>
            <a:r>
              <a:rPr lang="en-US" sz="2000" b="1" i="0" dirty="0">
                <a:solidFill>
                  <a:srgbClr val="000000"/>
                </a:solidFill>
                <a:effectLst/>
              </a:rPr>
              <a:t>Lean Startup method </a:t>
            </a:r>
            <a:r>
              <a:rPr lang="en-US" sz="2000" b="0" i="0" dirty="0">
                <a:solidFill>
                  <a:srgbClr val="FF0000"/>
                </a:solidFill>
                <a:effectLst/>
              </a:rPr>
              <a:t>[allows for] continuous adjustments with a steering wheel called the </a:t>
            </a:r>
            <a:r>
              <a:rPr lang="en-US" sz="2000" b="1" i="0" dirty="0">
                <a:solidFill>
                  <a:srgbClr val="000000"/>
                </a:solidFill>
                <a:effectLst/>
              </a:rPr>
              <a:t>Build-Measure-Learn</a:t>
            </a:r>
            <a:r>
              <a:rPr lang="en-US" sz="2000" b="0" i="0" dirty="0">
                <a:solidFill>
                  <a:srgbClr val="000000"/>
                </a:solidFill>
                <a:effectLst/>
              </a:rPr>
              <a:t> </a:t>
            </a:r>
            <a:r>
              <a:rPr lang="en-US" sz="2000" b="0" i="0" dirty="0">
                <a:solidFill>
                  <a:srgbClr val="FF0000"/>
                </a:solidFill>
                <a:effectLst/>
              </a:rPr>
              <a:t>feedback loop</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Through this process of steering, we can learn when and if it’s time to make a sharp turn called a </a:t>
            </a:r>
            <a:r>
              <a:rPr lang="en-US" sz="2000" b="1" i="0" u="sng" dirty="0">
                <a:solidFill>
                  <a:srgbClr val="FF0000"/>
                </a:solidFill>
                <a:effectLst/>
              </a:rPr>
              <a:t>pivot</a:t>
            </a:r>
            <a:r>
              <a:rPr lang="en-US" sz="2000" b="0" i="0" dirty="0">
                <a:solidFill>
                  <a:srgbClr val="000000"/>
                </a:solidFill>
                <a:effectLst/>
              </a:rPr>
              <a:t> or whether we should persevere along our current path. </a:t>
            </a:r>
          </a:p>
          <a:p>
            <a:pPr marL="342900" indent="-342900" algn="just">
              <a:buFont typeface="Arial" panose="020B0604020202020204" pitchFamily="34" charset="0"/>
              <a:buChar char="•"/>
            </a:pPr>
            <a:r>
              <a:rPr lang="en-US" sz="2000" b="0" i="0" dirty="0">
                <a:solidFill>
                  <a:srgbClr val="000000"/>
                </a:solidFill>
                <a:effectLst/>
              </a:rPr>
              <a:t>Once we have an engine that’s revved up, the</a:t>
            </a:r>
            <a:r>
              <a:rPr lang="en-US" dirty="0">
                <a:solidFill>
                  <a:srgbClr val="FF0000"/>
                </a:solidFill>
              </a:rPr>
              <a:t> </a:t>
            </a:r>
            <a:r>
              <a:rPr lang="en-US" b="1" u="sng" dirty="0">
                <a:solidFill>
                  <a:srgbClr val="FF0000"/>
                </a:solidFill>
              </a:rPr>
              <a:t>Lean Startup offers methods to scale and grow the business with maximum acceleration.</a:t>
            </a:r>
            <a:endParaRPr lang="en-US" b="1"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58896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i="0" dirty="0">
                <a:solidFill>
                  <a:srgbClr val="000000"/>
                </a:solidFill>
                <a:effectLst/>
              </a:rPr>
              <a:t>Finally</a:t>
            </a:r>
            <a:r>
              <a:rPr lang="en-US" sz="2000" b="1" i="0" dirty="0">
                <a:solidFill>
                  <a:srgbClr val="000000"/>
                </a:solidFill>
                <a:effectLst/>
              </a:rPr>
              <a:t>, </a:t>
            </a:r>
            <a:r>
              <a:rPr lang="en-US" sz="2000" b="0" i="0" dirty="0">
                <a:solidFill>
                  <a:srgbClr val="000000"/>
                </a:solidFill>
                <a:effectLst/>
              </a:rPr>
              <a:t>the most recent addition to the lean startup framework is the “</a:t>
            </a:r>
            <a:r>
              <a:rPr lang="en-US" sz="2000" b="1" i="0" dirty="0">
                <a:solidFill>
                  <a:srgbClr val="FF0000"/>
                </a:solidFill>
                <a:effectLst/>
              </a:rPr>
              <a:t>Market Opportunity Navigator</a:t>
            </a:r>
            <a:r>
              <a:rPr lang="en-US" sz="2000" b="0" i="0" dirty="0">
                <a:solidFill>
                  <a:srgbClr val="000000"/>
                </a:solidFill>
                <a:effectLst/>
              </a:rPr>
              <a:t>” developed by </a:t>
            </a:r>
            <a:r>
              <a:rPr lang="en-US" sz="2000" b="1" i="0" dirty="0">
                <a:solidFill>
                  <a:srgbClr val="000000"/>
                </a:solidFill>
                <a:effectLst/>
              </a:rPr>
              <a:t>Marc Gruber and Sharon Tal (</a:t>
            </a:r>
            <a:r>
              <a:rPr lang="en-US" sz="2000" b="1" i="0" dirty="0">
                <a:solidFill>
                  <a:srgbClr val="0000FF"/>
                </a:solidFill>
                <a:effectLst/>
              </a:rPr>
              <a:t>2017</a:t>
            </a:r>
            <a:r>
              <a:rPr lang="en-US" sz="2000" b="0" i="0" dirty="0">
                <a:solidFill>
                  <a:srgbClr val="000000"/>
                </a:solidFill>
                <a:effectLst/>
              </a:rPr>
              <a:t>). </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1" dirty="0">
                <a:solidFill>
                  <a:srgbClr val="FF0000"/>
                </a:solidFill>
              </a:rPr>
              <a:t>Market Opportunity Navigator </a:t>
            </a:r>
            <a:r>
              <a:rPr lang="en-US" sz="2000" b="0" i="0" dirty="0">
                <a:solidFill>
                  <a:srgbClr val="000000"/>
                </a:solidFill>
                <a:effectLst/>
              </a:rPr>
              <a:t>tells you </a:t>
            </a:r>
            <a:r>
              <a:rPr lang="en-US" sz="2000" b="0" i="0" u="sng" dirty="0">
                <a:solidFill>
                  <a:srgbClr val="FF0000"/>
                </a:solidFill>
                <a:effectLst/>
              </a:rPr>
              <a:t>how to rapidly find product/market fit inside a market</a:t>
            </a:r>
            <a:r>
              <a:rPr lang="en-US" sz="2000" b="0" i="0" dirty="0">
                <a:solidFill>
                  <a:srgbClr val="000000"/>
                </a:solidFill>
                <a:effectLst/>
              </a:rPr>
              <a:t>, </a:t>
            </a:r>
            <a:r>
              <a:rPr lang="en-US" sz="2000" b="0" i="0" dirty="0">
                <a:solidFill>
                  <a:srgbClr val="FF0000"/>
                </a:solidFill>
                <a:effectLst/>
              </a:rPr>
              <a:t>and </a:t>
            </a:r>
            <a:r>
              <a:rPr lang="en-US" sz="2000" b="0" i="0" u="sng" dirty="0">
                <a:solidFill>
                  <a:srgbClr val="FF0000"/>
                </a:solidFill>
                <a:effectLst/>
              </a:rPr>
              <a:t>how to pivot when your hypotheses are incorrect</a:t>
            </a:r>
            <a:r>
              <a:rPr lang="en-US" sz="2000" b="0" i="0" dirty="0">
                <a:solidFill>
                  <a:srgbClr val="000000"/>
                </a:solidFill>
                <a:effectLst/>
              </a:rPr>
              <a:t>. However, </a:t>
            </a:r>
            <a:r>
              <a:rPr lang="en-US" sz="2000" b="0" i="0" u="sng" dirty="0">
                <a:solidFill>
                  <a:srgbClr val="FF0000"/>
                </a:solidFill>
                <a:effectLst/>
              </a:rPr>
              <a:t>they </a:t>
            </a:r>
            <a:r>
              <a:rPr lang="en-US" sz="2000" b="1" i="0" u="sng" dirty="0">
                <a:solidFill>
                  <a:srgbClr val="FF0000"/>
                </a:solidFill>
                <a:effectLst/>
              </a:rPr>
              <a:t>don’t </a:t>
            </a:r>
            <a:r>
              <a:rPr lang="en-US" sz="2000" b="0" i="0" u="sng" dirty="0">
                <a:solidFill>
                  <a:srgbClr val="FF0000"/>
                </a:solidFill>
                <a:effectLst/>
              </a:rPr>
              <a:t>help you figure out where to start the search for your new business.</a:t>
            </a:r>
          </a:p>
          <a:p>
            <a:pPr marL="342900" indent="-342900" algn="just">
              <a:buFont typeface="Arial" panose="020B0604020202020204" pitchFamily="34" charset="0"/>
              <a:buChar char="•"/>
            </a:pPr>
            <a:endParaRPr lang="en-US" sz="2000" b="0" i="0" u="sng" dirty="0">
              <a:solidFill>
                <a:srgbClr val="FF0000"/>
              </a:solidFill>
              <a:effectLst/>
            </a:endParaRPr>
          </a:p>
          <a:p>
            <a:pPr marL="342900" indent="-342900" algn="just">
              <a:buFont typeface="Arial" panose="020B0604020202020204" pitchFamily="34" charset="0"/>
              <a:buChar char="•"/>
            </a:pPr>
            <a:r>
              <a:rPr lang="en-US" sz="2000" b="0" i="0" dirty="0">
                <a:solidFill>
                  <a:srgbClr val="000000"/>
                </a:solidFill>
                <a:effectLst/>
              </a:rPr>
              <a:t>It </a:t>
            </a:r>
            <a:r>
              <a:rPr lang="en-US" sz="2000" b="0" i="0" dirty="0">
                <a:solidFill>
                  <a:srgbClr val="FF0000"/>
                </a:solidFill>
                <a:effectLst/>
              </a:rPr>
              <a:t>provides a wide-lens perspective to find different potential market domains for your innovation, before you zoom in and design the business model or test your minimal viable products.</a:t>
            </a:r>
          </a:p>
          <a:p>
            <a:pPr marL="342900" indent="-342900" algn="just">
              <a:buFont typeface="Arial" panose="020B0604020202020204" pitchFamily="34" charset="0"/>
              <a:buChar char="•"/>
            </a:pPr>
            <a:r>
              <a:rPr lang="en-US" sz="2000" b="0" i="0" dirty="0">
                <a:solidFill>
                  <a:srgbClr val="000000"/>
                </a:solidFill>
                <a:effectLst/>
              </a:rPr>
              <a:t>This tool enables entrepreneurs to identify and choose the most promising starting position for the startup process (Shepherd &amp; Gruber, </a:t>
            </a:r>
            <a:r>
              <a:rPr lang="en-US" sz="2000" b="0" i="0" dirty="0">
                <a:solidFill>
                  <a:srgbClr val="0000FF"/>
                </a:solidFill>
                <a:effectLst/>
              </a:rPr>
              <a:t>2020</a:t>
            </a:r>
            <a:r>
              <a:rPr lang="en-US" sz="2000" b="0" i="0" dirty="0">
                <a:solidFill>
                  <a:srgbClr val="000000"/>
                </a:solidFill>
                <a:effectLst/>
              </a:rPr>
              <a:t>).</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76118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05643"/>
            <a:ext cx="9893651" cy="4401205"/>
          </a:xfrm>
          <a:prstGeom prst="rect">
            <a:avLst/>
          </a:prstGeom>
          <a:noFill/>
        </p:spPr>
        <p:txBody>
          <a:bodyPr wrap="square" rtlCol="0">
            <a:spAutoFit/>
          </a:bodyPr>
          <a:lstStyle/>
          <a:p>
            <a:pPr algn="just"/>
            <a:r>
              <a:rPr lang="en-US" sz="2800" b="1" i="0" dirty="0">
                <a:solidFill>
                  <a:srgbClr val="000000"/>
                </a:solidFill>
                <a:effectLst/>
              </a:rPr>
              <a:t>Building Blocks of the Lean Startup Framework</a:t>
            </a:r>
          </a:p>
          <a:p>
            <a:pPr algn="just"/>
            <a:endParaRPr lang="en-US" sz="2800" b="1" i="0" dirty="0">
              <a:solidFill>
                <a:srgbClr val="000000"/>
              </a:solidFill>
              <a:effectLst/>
            </a:endParaRPr>
          </a:p>
          <a:p>
            <a:pPr marL="342900" indent="-342900" algn="just">
              <a:buFont typeface="Arial" panose="020B0604020202020204" pitchFamily="34" charset="0"/>
              <a:buChar char="•"/>
            </a:pPr>
            <a:r>
              <a:rPr lang="en-US" sz="2000" b="0" i="0" u="sng" dirty="0">
                <a:solidFill>
                  <a:srgbClr val="FF0000"/>
                </a:solidFill>
                <a:effectLst/>
              </a:rPr>
              <a:t>The lean startup framework has</a:t>
            </a:r>
            <a:r>
              <a:rPr lang="en-US" sz="2400" b="0" i="0" u="sng" dirty="0">
                <a:solidFill>
                  <a:srgbClr val="FF0000"/>
                </a:solidFill>
                <a:effectLst/>
              </a:rPr>
              <a:t> </a:t>
            </a:r>
            <a:r>
              <a:rPr lang="en-US" sz="2400" b="1" i="0" u="sng" dirty="0">
                <a:solidFill>
                  <a:srgbClr val="FF0000"/>
                </a:solidFill>
                <a:effectLst/>
              </a:rPr>
              <a:t>five</a:t>
            </a:r>
            <a:r>
              <a:rPr lang="en-US" sz="2400" b="0" i="0" u="sng" dirty="0">
                <a:solidFill>
                  <a:srgbClr val="FF0000"/>
                </a:solidFill>
                <a:effectLst/>
              </a:rPr>
              <a:t> </a:t>
            </a:r>
            <a:r>
              <a:rPr lang="en-US" sz="2000" b="0" i="0" u="sng" dirty="0">
                <a:solidFill>
                  <a:srgbClr val="FF0000"/>
                </a:solidFill>
                <a:effectLst/>
              </a:rPr>
              <a:t>primary building blocks</a:t>
            </a:r>
            <a:r>
              <a:rPr lang="en-US" sz="2000" b="0" i="0" u="sng" dirty="0">
                <a:solidFill>
                  <a:srgbClr val="000000"/>
                </a:solidFill>
                <a:effectLst/>
              </a:rPr>
              <a:t>: </a:t>
            </a:r>
          </a:p>
          <a:p>
            <a:pPr marL="342900" indent="-342900" algn="just">
              <a:buFont typeface="Arial" panose="020B0604020202020204" pitchFamily="34" charset="0"/>
              <a:buChar char="•"/>
            </a:pPr>
            <a:endParaRPr lang="en-US" sz="2000" b="0" i="0" u="sng" dirty="0">
              <a:solidFill>
                <a:srgbClr val="000000"/>
              </a:solidFill>
              <a:effectLst/>
            </a:endParaRPr>
          </a:p>
          <a:p>
            <a:pPr marL="457200" indent="-457200" algn="just">
              <a:buAutoNum type="arabicParenBoth"/>
            </a:pPr>
            <a:r>
              <a:rPr lang="en-US" sz="2000" b="0" i="0" dirty="0">
                <a:solidFill>
                  <a:srgbClr val="000000"/>
                </a:solidFill>
                <a:effectLst/>
              </a:rPr>
              <a:t>identifying and evaluating market opportunities in startups, </a:t>
            </a:r>
          </a:p>
          <a:p>
            <a:pPr marL="457200" indent="-457200" algn="just">
              <a:buAutoNum type="arabicParenBoth"/>
            </a:pPr>
            <a:r>
              <a:rPr lang="en-US" sz="2000" b="0" i="0" dirty="0">
                <a:solidFill>
                  <a:srgbClr val="000000"/>
                </a:solidFill>
                <a:effectLst/>
              </a:rPr>
              <a:t>designing business models,</a:t>
            </a:r>
          </a:p>
          <a:p>
            <a:pPr marL="457200" indent="-457200" algn="just">
              <a:buAutoNum type="arabicParenBoth"/>
            </a:pPr>
            <a:r>
              <a:rPr lang="en-US" sz="2000" b="0" i="0" dirty="0">
                <a:solidFill>
                  <a:srgbClr val="000000"/>
                </a:solidFill>
                <a:effectLst/>
              </a:rPr>
              <a:t>engaging in validated learning (including customer development),</a:t>
            </a:r>
          </a:p>
          <a:p>
            <a:pPr marL="457200" indent="-457200" algn="just">
              <a:buAutoNum type="arabicParenBoth"/>
            </a:pPr>
            <a:r>
              <a:rPr lang="en-US" sz="2000" b="0" i="0" dirty="0">
                <a:solidFill>
                  <a:srgbClr val="000000"/>
                </a:solidFill>
                <a:effectLst/>
              </a:rPr>
              <a:t>building </a:t>
            </a:r>
            <a:r>
              <a:rPr lang="en-US" sz="2000" b="1" i="0" dirty="0">
                <a:solidFill>
                  <a:srgbClr val="000000"/>
                </a:solidFill>
                <a:effectLst/>
              </a:rPr>
              <a:t>m</a:t>
            </a:r>
            <a:r>
              <a:rPr lang="en-US" sz="2000" b="0" i="0" dirty="0">
                <a:solidFill>
                  <a:srgbClr val="000000"/>
                </a:solidFill>
                <a:effectLst/>
              </a:rPr>
              <a:t>inimum </a:t>
            </a:r>
            <a:r>
              <a:rPr lang="en-US" sz="2000" b="1" i="0" dirty="0">
                <a:solidFill>
                  <a:srgbClr val="000000"/>
                </a:solidFill>
                <a:effectLst/>
              </a:rPr>
              <a:t>v</a:t>
            </a:r>
            <a:r>
              <a:rPr lang="en-US" sz="2000" b="0" i="0" dirty="0">
                <a:solidFill>
                  <a:srgbClr val="000000"/>
                </a:solidFill>
                <a:effectLst/>
              </a:rPr>
              <a:t>iable </a:t>
            </a:r>
            <a:r>
              <a:rPr lang="en-US" sz="2000" b="1" i="0" dirty="0">
                <a:solidFill>
                  <a:srgbClr val="000000"/>
                </a:solidFill>
                <a:effectLst/>
              </a:rPr>
              <a:t>p</a:t>
            </a:r>
            <a:r>
              <a:rPr lang="en-US" sz="2000" b="0" i="0" dirty="0">
                <a:solidFill>
                  <a:srgbClr val="000000"/>
                </a:solidFill>
                <a:effectLst/>
              </a:rPr>
              <a:t>roducts </a:t>
            </a:r>
            <a:r>
              <a:rPr lang="en-US" sz="2000" b="1" i="0" dirty="0">
                <a:solidFill>
                  <a:srgbClr val="000000"/>
                </a:solidFill>
                <a:effectLst/>
              </a:rPr>
              <a:t>(MVPs)</a:t>
            </a:r>
            <a:r>
              <a:rPr lang="en-US" sz="2000" b="0" i="0" dirty="0">
                <a:solidFill>
                  <a:srgbClr val="000000"/>
                </a:solidFill>
                <a:effectLst/>
              </a:rPr>
              <a:t>, and</a:t>
            </a:r>
          </a:p>
          <a:p>
            <a:pPr marL="457200" indent="-457200" algn="just">
              <a:buAutoNum type="arabicParenBoth"/>
            </a:pPr>
            <a:r>
              <a:rPr lang="en-US" sz="2000" b="0" i="0" dirty="0">
                <a:solidFill>
                  <a:srgbClr val="000000"/>
                </a:solidFill>
                <a:effectLst/>
              </a:rPr>
              <a:t>learning whether to persevere with or pivot from the current course of action. </a:t>
            </a:r>
          </a:p>
          <a:p>
            <a:pPr marL="457200" indent="-457200" algn="just">
              <a:buAutoNum type="arabicParenBoth"/>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In Fig. 2, we illustrate the connection between the various building blocks and how they work together as a framework to help entrepreneurs reduce some of the uncertainty and risks associated with the startup process.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50665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9561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b="1" dirty="0">
              <a:solidFill>
                <a:srgbClr val="000000"/>
              </a:solidFill>
              <a:latin typeface="Galliard-Bold4"/>
            </a:endParaRPr>
          </a:p>
          <a:p>
            <a:endParaRPr lang="en-US" sz="1800" b="1" i="0" dirty="0">
              <a:solidFill>
                <a:srgbClr val="000000"/>
              </a:solidFill>
              <a:effectLst/>
              <a:latin typeface="Galliard-Bold4"/>
            </a:endParaRPr>
          </a:p>
          <a:p>
            <a:endParaRPr lang="en-US" sz="1800" b="1" i="0" dirty="0">
              <a:solidFill>
                <a:srgbClr val="000000"/>
              </a:solidFill>
              <a:effectLst/>
              <a:latin typeface="Galliard-Bold4"/>
            </a:endParaRPr>
          </a:p>
          <a:p>
            <a:r>
              <a:rPr lang="en-US" sz="1800" b="1" i="0" dirty="0">
                <a:solidFill>
                  <a:srgbClr val="000000"/>
                </a:solidFill>
                <a:effectLst/>
                <a:latin typeface="Galliard-Bold4"/>
              </a:rPr>
              <a:t>Fig. 2 </a:t>
            </a:r>
            <a:r>
              <a:rPr lang="en-US" sz="1800" b="0" i="0" dirty="0">
                <a:solidFill>
                  <a:srgbClr val="000000"/>
                </a:solidFill>
                <a:effectLst/>
                <a:latin typeface="Galliard-Roman4"/>
              </a:rPr>
              <a:t>Building a startup model by combining practitioner knowledge with current and future academic research (Shepherd &amp; Gruber, </a:t>
            </a:r>
            <a:r>
              <a:rPr lang="en-US" sz="1800" b="0" i="0" dirty="0">
                <a:solidFill>
                  <a:srgbClr val="0000FF"/>
                </a:solidFill>
                <a:effectLst/>
                <a:latin typeface="Galliard-Roman4"/>
              </a:rPr>
              <a:t>2020</a:t>
            </a:r>
            <a:r>
              <a:rPr lang="en-US" sz="1800" b="0" i="0" dirty="0">
                <a:solidFill>
                  <a:srgbClr val="000000"/>
                </a:solidFill>
                <a:effectLst/>
                <a:latin typeface="Galliard-Roman4"/>
              </a:rPr>
              <a:t>)</a:t>
            </a:r>
            <a:r>
              <a:rPr lang="en-US" dirty="0"/>
              <a:t> </a:t>
            </a:r>
            <a:br>
              <a:rPr lang="en-US" dirty="0"/>
            </a:b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DF492779-E025-144B-9959-DF33CF32F639}"/>
              </a:ext>
            </a:extLst>
          </p:cNvPr>
          <p:cNvPicPr>
            <a:picLocks noChangeAspect="1"/>
          </p:cNvPicPr>
          <p:nvPr/>
        </p:nvPicPr>
        <p:blipFill>
          <a:blip r:embed="rId7"/>
          <a:stretch>
            <a:fillRect/>
          </a:stretch>
        </p:blipFill>
        <p:spPr>
          <a:xfrm>
            <a:off x="539821" y="952845"/>
            <a:ext cx="11011458" cy="4265925"/>
          </a:xfrm>
          <a:prstGeom prst="rect">
            <a:avLst/>
          </a:prstGeom>
        </p:spPr>
      </p:pic>
    </p:spTree>
    <p:extLst>
      <p:ext uri="{BB962C8B-B14F-4D97-AF65-F5344CB8AC3E}">
        <p14:creationId xmlns:p14="http://schemas.microsoft.com/office/powerpoint/2010/main" val="253804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5078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0" y="952844"/>
            <a:ext cx="11498399" cy="5078313"/>
          </a:xfrm>
          <a:prstGeom prst="rect">
            <a:avLst/>
          </a:prstGeom>
          <a:noFill/>
        </p:spPr>
        <p:txBody>
          <a:bodyPr wrap="square" rtlCol="0">
            <a:spAutoFit/>
          </a:bodyPr>
          <a:lstStyle/>
          <a:p>
            <a:pPr algn="just"/>
            <a:r>
              <a:rPr lang="en-US" sz="2400" b="1" i="1" dirty="0">
                <a:solidFill>
                  <a:srgbClr val="000000"/>
                </a:solidFill>
                <a:effectLst/>
              </a:rPr>
              <a:t>     Building Block 1: Identifying and Evaluating Market Opportunities</a:t>
            </a:r>
          </a:p>
          <a:p>
            <a:pPr marL="342900" indent="-342900" algn="just">
              <a:buFont typeface="Arial" panose="020B0604020202020204" pitchFamily="34" charset="0"/>
              <a:buChar char="•"/>
            </a:pPr>
            <a:r>
              <a:rPr lang="en-US" sz="2000" b="0" i="0" u="sng" dirty="0">
                <a:solidFill>
                  <a:srgbClr val="000000"/>
                </a:solidFill>
                <a:effectLst/>
              </a:rPr>
              <a:t>Entrepreneurs are often too optimistic and confident</a:t>
            </a:r>
            <a:r>
              <a:rPr lang="en-US" sz="2000" u="sng" dirty="0"/>
              <a:t> </a:t>
            </a:r>
            <a:r>
              <a:rPr lang="en-US" sz="2000" b="0" i="0" u="sng" dirty="0">
                <a:solidFill>
                  <a:srgbClr val="000000"/>
                </a:solidFill>
                <a:effectLst/>
              </a:rPr>
              <a:t>about the attractiveness of the potential opportunity</a:t>
            </a:r>
            <a:r>
              <a:rPr lang="en-US" sz="2000" b="0" i="0" dirty="0">
                <a:solidFill>
                  <a:srgbClr val="000000"/>
                </a:solidFill>
                <a:effectLst/>
              </a:rPr>
              <a:t> at the center of the startup process. </a:t>
            </a:r>
            <a:r>
              <a:rPr lang="en-US" sz="2000" b="0" i="0" u="sng" dirty="0">
                <a:solidFill>
                  <a:srgbClr val="000000"/>
                </a:solidFill>
                <a:effectLst/>
              </a:rPr>
              <a:t>This overoptimism and overconfidence often lead entrepreneurs to make mistakes </a:t>
            </a:r>
            <a:r>
              <a:rPr lang="en-US" sz="2000" b="0" i="0" dirty="0">
                <a:solidFill>
                  <a:srgbClr val="000000"/>
                </a:solidFill>
                <a:effectLst/>
              </a:rPr>
              <a:t>that require a challenging “restart” in an alternative market domain. </a:t>
            </a:r>
          </a:p>
          <a:p>
            <a:pPr marL="342900" indent="-342900" algn="just">
              <a:buFont typeface="Arial" panose="020B0604020202020204" pitchFamily="34" charset="0"/>
              <a:buChar char="•"/>
            </a:pPr>
            <a:r>
              <a:rPr lang="en-US" sz="2000" b="0" i="0" dirty="0">
                <a:solidFill>
                  <a:srgbClr val="000000"/>
                </a:solidFill>
                <a:effectLst/>
              </a:rPr>
              <a:t>Indeed, one estimation is that 70% of all new ventures have to perform such a pivot. </a:t>
            </a:r>
            <a:r>
              <a:rPr lang="en-US" sz="2000" b="0" i="0" u="sng" dirty="0">
                <a:solidFill>
                  <a:srgbClr val="000000"/>
                </a:solidFill>
                <a:effectLst/>
              </a:rPr>
              <a:t>This emphasis on the importance of finding and prioritizing opportunities reflects how many startups explore multiple market opportunities before deciding on their target market</a:t>
            </a:r>
            <a:r>
              <a:rPr lang="en-US" sz="2000" b="0" i="0" dirty="0">
                <a:solidFill>
                  <a:srgbClr val="000000"/>
                </a:solidFill>
                <a:effectLst/>
              </a:rPr>
              <a:t>. Those startups that identify many potential opportunities before choosing to exploit one tend to perform better than those that identify fewer potential opportunities. </a:t>
            </a:r>
          </a:p>
          <a:p>
            <a:pPr marL="342900" indent="-342900" algn="just">
              <a:buFont typeface="Arial" panose="020B0604020202020204" pitchFamily="34" charset="0"/>
              <a:buChar char="•"/>
            </a:pPr>
            <a:r>
              <a:rPr lang="en-US" sz="2000" b="0" i="0" dirty="0">
                <a:solidFill>
                  <a:srgbClr val="FF0000"/>
                </a:solidFill>
                <a:effectLst/>
              </a:rPr>
              <a:t>The </a:t>
            </a:r>
            <a:r>
              <a:rPr lang="en-US" sz="2000" b="1" i="0" dirty="0">
                <a:solidFill>
                  <a:srgbClr val="FF0000"/>
                </a:solidFill>
                <a:effectLst/>
              </a:rPr>
              <a:t>Market Opportunity Navigator </a:t>
            </a:r>
            <a:r>
              <a:rPr lang="en-US" sz="2000" b="0" i="0" dirty="0">
                <a:solidFill>
                  <a:srgbClr val="FF0000"/>
                </a:solidFill>
                <a:effectLst/>
              </a:rPr>
              <a:t>provides an important contribution to the initial stage of the lean startup process </a:t>
            </a:r>
            <a:r>
              <a:rPr lang="en-US" sz="2000" b="0" i="0" u="sng" dirty="0">
                <a:solidFill>
                  <a:srgbClr val="FF0000"/>
                </a:solidFill>
                <a:effectLst/>
              </a:rPr>
              <a:t>by enabling an entrepreneur to generate a portfolio of potential opportunities</a:t>
            </a:r>
            <a:r>
              <a:rPr lang="en-US" sz="2000" b="0" i="0" dirty="0">
                <a:solidFill>
                  <a:srgbClr val="FF0000"/>
                </a:solidFill>
                <a:effectLst/>
              </a:rPr>
              <a:t>. </a:t>
            </a:r>
            <a:r>
              <a:rPr lang="en-US" sz="2000" b="0" i="0" dirty="0">
                <a:solidFill>
                  <a:srgbClr val="000000"/>
                </a:solidFill>
                <a:effectLst/>
              </a:rPr>
              <a:t>The entrepreneur then chooses the most promising potential opportunity upon which he or she designs a business mode.</a:t>
            </a:r>
          </a:p>
          <a:p>
            <a:pPr marL="342900" indent="-342900" algn="just">
              <a:buFont typeface="Arial" panose="020B0604020202020204" pitchFamily="34" charset="0"/>
              <a:buChar char="•"/>
            </a:pPr>
            <a:r>
              <a:rPr lang="en-US" sz="2000" b="0" i="0" dirty="0">
                <a:solidFill>
                  <a:srgbClr val="000000"/>
                </a:solidFill>
                <a:effectLst/>
              </a:rPr>
              <a:t>Furthermore, </a:t>
            </a:r>
            <a:r>
              <a:rPr lang="en-US" sz="2000" b="0" i="0" u="sng" dirty="0">
                <a:solidFill>
                  <a:srgbClr val="000000"/>
                </a:solidFill>
                <a:effectLst/>
              </a:rPr>
              <a:t>identifying a portfolio of opportunities allows entrepreneurs to engage in multiple experiments simultaneously</a:t>
            </a:r>
            <a:r>
              <a:rPr lang="en-US" sz="2000" b="0" i="0" dirty="0">
                <a:solidFill>
                  <a:srgbClr val="000000"/>
                </a:solidFill>
                <a:effectLst/>
              </a:rPr>
              <a:t>. Indeed, in highly uncertain contexts, entrepreneurs need to generate multiple opportunities to probe the future.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02274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72755"/>
            <a:ext cx="11447949" cy="5016758"/>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FF0000"/>
                </a:solidFill>
                <a:effectLst/>
              </a:rPr>
              <a:t>An essential step in the Market Opportunity Navigator is to evaluate the focal consideration set’s potential opportunities and choose the most promising one. This choice depends on entrepreneurs’ assessments of opportunity attractiveness, and entrepreneurs’ assessments of opportunity attractiveness depend on their experience</a:t>
            </a:r>
            <a:r>
              <a:rPr lang="en-US" sz="2000" b="0" i="0" dirty="0">
                <a:solidFill>
                  <a:srgbClr val="000000"/>
                </a:solidFill>
                <a:effectLst/>
              </a:rPr>
              <a:t>. Therefore, entrepreneurs with different backgrounds are likely to conduct different types of experiments to test their portfolios of potential opportunities.</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In particular, after identifying multiple opportunities, entrepreneurs may seek to understand the relative attractiveness of these opportunities and consider the different levels of uncertainty associated with each opportunity. </a:t>
            </a:r>
            <a:r>
              <a:rPr lang="en-US" sz="2000" b="0" i="0" u="sng" dirty="0">
                <a:solidFill>
                  <a:srgbClr val="000000"/>
                </a:solidFill>
                <a:effectLst/>
              </a:rPr>
              <a:t>When entrepreneurs exploit multiple market opportunities, their early decisions can enhance their ventures’ agility later. </a:t>
            </a:r>
            <a:r>
              <a:rPr lang="en-US" sz="2000" b="0" i="0" dirty="0">
                <a:solidFill>
                  <a:srgbClr val="000000"/>
                </a:solidFill>
                <a:effectLst/>
              </a:rPr>
              <a:t>The early decisions that can enhance agility include picking a brand name that could fit several markets, hiring employees with more flexible human capital, and so on.</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Therefore, by understanding how startups use the Market Opportunity Navigator to engage in lean learning cycles, we gain a deeper understanding of the entrepreneurial mindset and strategic entrepreneurship and how entrepreneurs can develop their cognitive flexibility to adapt their startups to external environmental changes.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47702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4462760"/>
          </a:xfrm>
          <a:prstGeom prst="rect">
            <a:avLst/>
          </a:prstGeom>
          <a:noFill/>
        </p:spPr>
        <p:txBody>
          <a:bodyPr wrap="square" rtlCol="0">
            <a:spAutoFit/>
          </a:bodyPr>
          <a:lstStyle/>
          <a:p>
            <a:pPr algn="just"/>
            <a:r>
              <a:rPr lang="en-US" sz="2400" b="1" i="1" dirty="0">
                <a:solidFill>
                  <a:srgbClr val="000000"/>
                </a:solidFill>
                <a:effectLst/>
              </a:rPr>
              <a:t>Building Block 2: Designing Business Models</a:t>
            </a:r>
          </a:p>
          <a:p>
            <a:pPr marL="342900" indent="-342900" algn="just">
              <a:buFont typeface="Arial" panose="020B0604020202020204" pitchFamily="34" charset="0"/>
              <a:buChar char="•"/>
            </a:pPr>
            <a:r>
              <a:rPr lang="en-US" sz="2000" b="0" i="0" dirty="0">
                <a:solidFill>
                  <a:srgbClr val="000000"/>
                </a:solidFill>
                <a:effectLst/>
              </a:rPr>
              <a:t>While the </a:t>
            </a:r>
            <a:r>
              <a:rPr lang="en-US" sz="2000" b="1" i="0" dirty="0">
                <a:solidFill>
                  <a:srgbClr val="FF0000"/>
                </a:solidFill>
                <a:effectLst/>
              </a:rPr>
              <a:t>Market Opportunity Navigator </a:t>
            </a:r>
            <a:r>
              <a:rPr lang="en-US" sz="2000" b="0" i="0" dirty="0">
                <a:solidFill>
                  <a:srgbClr val="000000"/>
                </a:solidFill>
                <a:effectLst/>
              </a:rPr>
              <a:t>helps entrepreneurs determine </a:t>
            </a:r>
            <a:r>
              <a:rPr lang="en-US" sz="2000" b="1" i="1" dirty="0">
                <a:solidFill>
                  <a:srgbClr val="FF0000"/>
                </a:solidFill>
                <a:effectLst/>
              </a:rPr>
              <a:t>where to play</a:t>
            </a:r>
            <a:r>
              <a:rPr lang="en-US" sz="2000" b="0" i="0" dirty="0">
                <a:solidFill>
                  <a:srgbClr val="000000"/>
                </a:solidFill>
                <a:effectLst/>
              </a:rPr>
              <a:t>, to develop viable new ventures, entrepreneurs also need to understand </a:t>
            </a:r>
            <a:r>
              <a:rPr lang="en-US" sz="2000" b="1" i="1" dirty="0">
                <a:solidFill>
                  <a:srgbClr val="FF0000"/>
                </a:solidFill>
                <a:effectLst/>
              </a:rPr>
              <a:t>how to play </a:t>
            </a:r>
            <a:r>
              <a:rPr lang="en-US" sz="2000" b="0" i="0" dirty="0">
                <a:solidFill>
                  <a:srgbClr val="000000"/>
                </a:solidFill>
                <a:effectLst/>
              </a:rPr>
              <a:t>in their current context. </a:t>
            </a:r>
          </a:p>
          <a:p>
            <a:pPr marL="342900" indent="-342900" algn="just">
              <a:buFont typeface="Arial" panose="020B0604020202020204" pitchFamily="34" charset="0"/>
              <a:buChar char="•"/>
            </a:pPr>
            <a:r>
              <a:rPr lang="en-US" sz="2000" b="0" i="0" u="sng" dirty="0">
                <a:solidFill>
                  <a:srgbClr val="FF0000"/>
                </a:solidFill>
                <a:effectLst/>
              </a:rPr>
              <a:t>Designing a business model is a crucial steppingstone in the startup process</a:t>
            </a:r>
            <a:r>
              <a:rPr lang="en-US" sz="2000" b="0" i="0" dirty="0">
                <a:solidFill>
                  <a:srgbClr val="000000"/>
                </a:solidFill>
                <a:effectLst/>
              </a:rPr>
              <a:t>. A business model </a:t>
            </a:r>
            <a:r>
              <a:rPr lang="en-US" sz="2000" b="0" i="0" dirty="0">
                <a:solidFill>
                  <a:srgbClr val="FF0000"/>
                </a:solidFill>
                <a:effectLst/>
              </a:rPr>
              <a:t>makes explicit assumptions about the respective startup in the form of a framework</a:t>
            </a:r>
            <a:r>
              <a:rPr lang="en-US" sz="2000" b="0" i="0" dirty="0">
                <a:solidFill>
                  <a:srgbClr val="000000"/>
                </a:solidFill>
                <a:effectLst/>
              </a:rPr>
              <a:t>. This framework </a:t>
            </a:r>
            <a:r>
              <a:rPr lang="en-US" sz="2000" b="0" i="0" u="sng" dirty="0">
                <a:solidFill>
                  <a:srgbClr val="FF0000"/>
                </a:solidFill>
                <a:effectLst/>
              </a:rPr>
              <a:t>provides the basis for entrepreneurs to form venture-creation hypotheses that they can then test. </a:t>
            </a:r>
          </a:p>
          <a:p>
            <a:pPr marL="342900" indent="-342900" algn="just">
              <a:buFont typeface="Arial" panose="020B0604020202020204" pitchFamily="34" charset="0"/>
              <a:buChar char="•"/>
            </a:pPr>
            <a:r>
              <a:rPr lang="en-US" sz="2000" b="0" i="0" dirty="0">
                <a:solidFill>
                  <a:srgbClr val="000000"/>
                </a:solidFill>
                <a:effectLst/>
              </a:rPr>
              <a:t>Indeed, the design of a business model presents a “leap of faith,” a leap of faith that</a:t>
            </a:r>
            <a:r>
              <a:rPr lang="en-US" sz="2000" dirty="0"/>
              <a:t> </a:t>
            </a:r>
            <a:r>
              <a:rPr lang="en-US" sz="2000" b="0" i="0" dirty="0">
                <a:solidFill>
                  <a:srgbClr val="000000"/>
                </a:solidFill>
                <a:effectLst/>
              </a:rPr>
              <a:t>the respective startup can solve the focal customer problem by offering a product or service that delivers value to customers and other stakeholders, including the startup’s owners.</a:t>
            </a:r>
          </a:p>
          <a:p>
            <a:pPr marL="342900" indent="-342900" algn="just">
              <a:buFont typeface="Arial" panose="020B0604020202020204" pitchFamily="34" charset="0"/>
              <a:buChar char="•"/>
            </a:pPr>
            <a:r>
              <a:rPr lang="en-US" sz="2000" b="0" i="0" dirty="0">
                <a:solidFill>
                  <a:srgbClr val="000000"/>
                </a:solidFill>
                <a:effectLst/>
              </a:rPr>
              <a:t>From this leap of faith, entrepreneurs employ the lean startup framework’s validated-learning process to rapidly and cheaply test hypotheses and use the information from these tests to refine or substantially change their business models.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3497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741806"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FF0000"/>
                </a:solidFill>
                <a:effectLst/>
                <a:uLnTx/>
                <a:uFillTx/>
                <a:latin typeface="Galliard-Roman4"/>
                <a:ea typeface="+mn-ea"/>
                <a:cs typeface="+mn-cs"/>
              </a:rPr>
              <a:t>Business-model innovation </a:t>
            </a:r>
            <a:r>
              <a:rPr kumimoji="0" lang="en-US" sz="2000" b="0" i="0" u="none" strike="noStrike" kern="1200" cap="none" spc="0" normalizeH="0" baseline="0" noProof="0" dirty="0">
                <a:ln>
                  <a:noFill/>
                </a:ln>
                <a:solidFill>
                  <a:srgbClr val="000000"/>
                </a:solidFill>
                <a:effectLst/>
                <a:uLnTx/>
                <a:uFillTx/>
                <a:latin typeface="Galliard-Roman4"/>
                <a:ea typeface="+mn-ea"/>
                <a:cs typeface="+mn-cs"/>
              </a:rPr>
              <a:t>refers to innovating “a</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rgbClr val="000000"/>
                </a:solidFill>
                <a:effectLst/>
                <a:uLnTx/>
                <a:uFillTx/>
                <a:latin typeface="Galliard-Roman4"/>
                <a:ea typeface="+mn-ea"/>
                <a:cs typeface="+mn-cs"/>
              </a:rPr>
              <a:t>company’s system of interconnected and interdependent activities that </a:t>
            </a:r>
            <a:r>
              <a:rPr kumimoji="0" lang="en-US" sz="2000" b="0" i="0" u="sng" strike="noStrike" kern="1200" cap="none" spc="0" normalizeH="0" baseline="0" noProof="0" dirty="0">
                <a:ln>
                  <a:noFill/>
                </a:ln>
                <a:solidFill>
                  <a:srgbClr val="FF0000"/>
                </a:solidFill>
                <a:effectLst/>
                <a:uLnTx/>
                <a:uFillTx/>
                <a:latin typeface="Galliard-Roman4"/>
                <a:ea typeface="+mn-ea"/>
                <a:cs typeface="+mn-cs"/>
              </a:rPr>
              <a:t>determines the way the company ‘does business’ with its customers, partners and vendors”.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From a cognitive perspective, </a:t>
            </a:r>
            <a:r>
              <a:rPr kumimoji="0" lang="en-US" sz="2000" b="1" i="0" u="sng" strike="noStrike" kern="1200" cap="none" spc="0" normalizeH="0" baseline="0" noProof="0" dirty="0">
                <a:ln>
                  <a:noFill/>
                </a:ln>
                <a:solidFill>
                  <a:srgbClr val="FF0000"/>
                </a:solidFill>
                <a:effectLst/>
                <a:uLnTx/>
                <a:uFillTx/>
                <a:latin typeface="Calibri" panose="020F0502020204030204"/>
                <a:ea typeface="+mn-ea"/>
                <a:cs typeface="+mn-cs"/>
              </a:rPr>
              <a:t>analogical reasoning</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 and </a:t>
            </a:r>
            <a:r>
              <a:rPr kumimoji="0" lang="en-US" sz="2000" b="1" i="0" u="sng" strike="noStrike" kern="1200" cap="none" spc="0" normalizeH="0" baseline="0" noProof="0" dirty="0">
                <a:ln>
                  <a:noFill/>
                </a:ln>
                <a:solidFill>
                  <a:srgbClr val="FF0000"/>
                </a:solidFill>
                <a:effectLst/>
                <a:uLnTx/>
                <a:uFillTx/>
                <a:latin typeface="Calibri" panose="020F0502020204030204"/>
                <a:ea typeface="+mn-ea"/>
                <a:cs typeface="+mn-cs"/>
              </a:rPr>
              <a:t>conceptual combinations</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 can lead to business-model innovation.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Analogical reasoning </a:t>
            </a:r>
            <a:r>
              <a:rPr kumimoji="0" lang="en-US" sz="2000" b="0" i="0" u="sng" strike="noStrike" kern="1200" cap="none" spc="0" normalizeH="0" baseline="0" noProof="0" dirty="0">
                <a:ln>
                  <a:noFill/>
                </a:ln>
                <a:solidFill>
                  <a:srgbClr val="FF0000"/>
                </a:solidFill>
                <a:effectLst/>
                <a:uLnTx/>
                <a:uFillTx/>
                <a:latin typeface="Calibri" panose="020F0502020204030204"/>
                <a:ea typeface="+mn-ea"/>
                <a:cs typeface="+mn-cs"/>
              </a:rPr>
              <a:t>involves applying existing knowledge structures from a familiar domain to a new domain</a:t>
            </a:r>
            <a:r>
              <a:rPr kumimoji="0" lang="en-US" sz="20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chemeClr val="tx1"/>
                </a:solidFill>
                <a:effectLst/>
                <a:uLnTx/>
                <a:uFillTx/>
                <a:latin typeface="Calibri" panose="020F0502020204030204"/>
                <a:ea typeface="+mn-ea"/>
                <a:cs typeface="+mn-cs"/>
              </a:rPr>
              <a:t>which can enhance business-model innovation by reconceptualizing the familiar so that new relationships and interdependencies between the elements of a business model emerge.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sng" strike="noStrike" kern="1200" cap="none" spc="0" normalizeH="0" baseline="0" noProof="0" dirty="0">
                <a:ln>
                  <a:noFill/>
                </a:ln>
                <a:solidFill>
                  <a:srgbClr val="000000"/>
                </a:solidFill>
                <a:effectLst/>
                <a:uLnTx/>
                <a:uFillTx/>
                <a:latin typeface="Calibri" panose="020F0502020204030204"/>
                <a:ea typeface="+mn-ea"/>
                <a:cs typeface="+mn-cs"/>
              </a:rPr>
              <a:t>Entrepreneurs can also use </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combinations of existing business-model concepts </a:t>
            </a:r>
            <a:r>
              <a:rPr kumimoji="0" lang="en-US" sz="2000" b="0" i="0" u="sng" strike="noStrike" kern="1200" cap="none" spc="0" normalizeH="0" baseline="0" noProof="0" dirty="0">
                <a:ln>
                  <a:noFill/>
                </a:ln>
                <a:solidFill>
                  <a:srgbClr val="FF0000"/>
                </a:solidFill>
                <a:effectLst/>
                <a:uLnTx/>
                <a:uFillTx/>
                <a:latin typeface="Calibri" panose="020F0502020204030204"/>
                <a:ea typeface="+mn-ea"/>
                <a:cs typeface="+mn-cs"/>
              </a:rPr>
              <a:t>to alter the focal concept’s attributes, which can lead to business model innovation</a:t>
            </a:r>
            <a:r>
              <a:rPr kumimoji="0" lang="en-US" sz="2000" b="0" i="0"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chemeClr val="tx1"/>
                </a:solidFill>
                <a:effectLst/>
                <a:uLnTx/>
                <a:uFillTx/>
                <a:latin typeface="Calibri" panose="020F0502020204030204"/>
                <a:ea typeface="+mn-ea"/>
                <a:cs typeface="+mn-cs"/>
              </a:rPr>
              <a:t>through “incorporating attributes or structures from a wide range of concepts to modify a target concept, so that fundamentally new attributes, unavailable in either preexisting concept, can emerge</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a:t>
            </a:r>
            <a:endParaRPr kumimoji="0" lang="en-US" sz="2000" b="0" i="0" u="none" strike="noStrike" kern="1200" cap="none" spc="0" normalizeH="0" baseline="0" noProof="0" dirty="0">
              <a:ln>
                <a:noFill/>
              </a:ln>
              <a:solidFill>
                <a:srgbClr val="2D3956"/>
              </a:solidFill>
              <a:effectLst/>
              <a:uLnTx/>
              <a:uFillTx/>
              <a:latin typeface="Calibri" panose="020F0502020204030204"/>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62788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246068"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11195618" cy="4401205"/>
          </a:xfrm>
          <a:prstGeom prst="rect">
            <a:avLst/>
          </a:prstGeom>
          <a:noFill/>
        </p:spPr>
        <p:txBody>
          <a:bodyPr wrap="square" rtlCol="0">
            <a:spAutoFit/>
          </a:bodyPr>
          <a:lstStyle/>
          <a:p>
            <a:pPr algn="just"/>
            <a:r>
              <a:rPr lang="en-US" sz="2000" b="0" i="0" dirty="0">
                <a:solidFill>
                  <a:srgbClr val="000000"/>
                </a:solidFill>
                <a:effectLst/>
              </a:rPr>
              <a:t>Therefore, business models are an integral aspect of the startup process for a number of reasons. </a:t>
            </a:r>
          </a:p>
          <a:p>
            <a:pPr algn="just"/>
            <a:r>
              <a:rPr lang="en-US" sz="2000" b="1" i="0" dirty="0">
                <a:solidFill>
                  <a:srgbClr val="000000"/>
                </a:solidFill>
                <a:effectLst/>
              </a:rPr>
              <a:t>First, </a:t>
            </a:r>
            <a:r>
              <a:rPr lang="en-US" sz="2000" b="0" i="0" dirty="0">
                <a:solidFill>
                  <a:srgbClr val="000000"/>
                </a:solidFill>
                <a:effectLst/>
              </a:rPr>
              <a:t>from the perspective that business models represent an attribute of the firm, such as Osterwalder and Pigneur’s (</a:t>
            </a:r>
            <a:r>
              <a:rPr lang="en-US" sz="2000" b="0" i="0" dirty="0">
                <a:solidFill>
                  <a:srgbClr val="0000FF"/>
                </a:solidFill>
                <a:effectLst/>
              </a:rPr>
              <a:t>2010</a:t>
            </a:r>
            <a:r>
              <a:rPr lang="en-US" sz="2000" b="0" i="0" dirty="0">
                <a:solidFill>
                  <a:srgbClr val="000000"/>
                </a:solidFill>
                <a:effectLst/>
              </a:rPr>
              <a:t>) Business Model Canvas, business models can help to explain to audiences (and self) how and why the startups’ activities create value. The business model likely impacts the schema entrepreneurs use when attending to, interpreting, and narrating business models and vice versa, to which we now turn.</a:t>
            </a:r>
          </a:p>
          <a:p>
            <a:pPr algn="just"/>
            <a:r>
              <a:rPr lang="en-US" sz="2000" b="1" i="0" dirty="0">
                <a:solidFill>
                  <a:srgbClr val="000000"/>
                </a:solidFill>
                <a:effectLst/>
              </a:rPr>
              <a:t>Second, </a:t>
            </a:r>
            <a:r>
              <a:rPr lang="en-US" sz="2000" b="0" i="0" dirty="0">
                <a:solidFill>
                  <a:srgbClr val="000000"/>
                </a:solidFill>
                <a:effectLst/>
              </a:rPr>
              <a:t>from a cognitive perspective, business models involve the “cognitive structures that consist of concepts and relations among them that organize managerial understanding about the design of activities and exchanges that reflect the critical inter-dependencies and value-creation relations in their [entrepreneurs’] firms’ exchange networks”. These cognitive imprints of the initial business model of the startup explain how business-model innovation emerges and persists over time. Of course, a cognitive perspective of business models is not restricted to a single entrepreneur’s mind but can involve founding teams, early employees, and other stakeholders. This collective cognition can have a major impact on the development of opportunities and the startup of a new venture.</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8992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2554545"/>
          </a:xfrm>
          <a:prstGeom prst="rect">
            <a:avLst/>
          </a:prstGeom>
          <a:noFill/>
        </p:spPr>
        <p:txBody>
          <a:bodyPr wrap="square" rtlCol="0">
            <a:spAutoFit/>
          </a:bodyPr>
          <a:lstStyle/>
          <a:p>
            <a:pPr algn="just"/>
            <a:r>
              <a:rPr lang="en-US" sz="2000" b="1" i="0" dirty="0">
                <a:solidFill>
                  <a:srgbClr val="000000"/>
                </a:solidFill>
                <a:effectLst/>
              </a:rPr>
              <a:t>Third, </a:t>
            </a:r>
            <a:r>
              <a:rPr lang="en-US" sz="2000" b="0" i="0" dirty="0">
                <a:solidFill>
                  <a:srgbClr val="000000"/>
                </a:solidFill>
                <a:effectLst/>
              </a:rPr>
              <a:t>it is important to consider a narrative perspective of business models. </a:t>
            </a:r>
            <a:r>
              <a:rPr lang="en-US" sz="2000" b="1" i="1" dirty="0">
                <a:solidFill>
                  <a:srgbClr val="FF0000"/>
                </a:solidFill>
                <a:effectLst/>
              </a:rPr>
              <a:t>Narratives</a:t>
            </a:r>
            <a:r>
              <a:rPr lang="en-US" sz="2000" b="0" i="1" dirty="0">
                <a:solidFill>
                  <a:srgbClr val="000000"/>
                </a:solidFill>
                <a:effectLst/>
              </a:rPr>
              <a:t> </a:t>
            </a:r>
            <a:r>
              <a:rPr lang="en-US" sz="2000" b="0" i="0" dirty="0">
                <a:solidFill>
                  <a:srgbClr val="000000"/>
                </a:solidFill>
                <a:effectLst/>
              </a:rPr>
              <a:t>are stories that offer “temporally sequenced accounts of interrelated events or actions undertaken by characters”. </a:t>
            </a:r>
            <a:r>
              <a:rPr lang="en-US" sz="2000" b="1" i="0" dirty="0">
                <a:solidFill>
                  <a:srgbClr val="FF0000"/>
                </a:solidFill>
                <a:effectLst/>
              </a:rPr>
              <a:t>Narratives</a:t>
            </a:r>
            <a:r>
              <a:rPr lang="en-US" sz="2000" b="0" i="0" dirty="0">
                <a:solidFill>
                  <a:srgbClr val="000000"/>
                </a:solidFill>
                <a:effectLst/>
              </a:rPr>
              <a:t> </a:t>
            </a:r>
            <a:r>
              <a:rPr lang="en-US" sz="2000" b="0" i="0" u="sng" dirty="0">
                <a:solidFill>
                  <a:srgbClr val="FF0000"/>
                </a:solidFill>
                <a:effectLst/>
              </a:rPr>
              <a:t>help entrepreneurs acquire resources, make sense of failure, and influence potential customers’ narratives</a:t>
            </a:r>
            <a:r>
              <a:rPr lang="en-US" sz="2000" b="0" i="0" dirty="0">
                <a:solidFill>
                  <a:srgbClr val="000000"/>
                </a:solidFill>
                <a:effectLst/>
              </a:rPr>
              <a:t>. Understanding business models’ narratives provides insights into the sensemaking process, the identification of potential stakeholders, and the development of potential opportunities tied to business-model co-construction by entrepreneurs and potential stakeholders.</a:t>
            </a:r>
          </a:p>
          <a:p>
            <a:pPr algn="just"/>
            <a:endParaRPr lang="en-US" sz="2000" b="0" i="0" dirty="0">
              <a:solidFill>
                <a:srgbClr val="000000"/>
              </a:solidFill>
              <a:effectLs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55324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842221"/>
            <a:ext cx="11770034" cy="52660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889842"/>
            <a:ext cx="11770034" cy="5078313"/>
          </a:xfrm>
          <a:prstGeom prst="rect">
            <a:avLst/>
          </a:prstGeom>
          <a:noFill/>
        </p:spPr>
        <p:txBody>
          <a:bodyPr wrap="square" rtlCol="0">
            <a:spAutoFit/>
          </a:bodyPr>
          <a:lstStyle/>
          <a:p>
            <a:pPr algn="just"/>
            <a:r>
              <a:rPr lang="en-US" sz="2400" b="1" i="1" dirty="0">
                <a:solidFill>
                  <a:srgbClr val="000000"/>
                </a:solidFill>
                <a:effectLst/>
                <a:latin typeface="Galliard-BoldItalic3"/>
              </a:rPr>
              <a:t>Building Block 3: Engaging in Validated Learning</a:t>
            </a:r>
          </a:p>
          <a:p>
            <a:pPr algn="just"/>
            <a:r>
              <a:rPr lang="en-US" sz="2000" b="0" i="0" dirty="0">
                <a:solidFill>
                  <a:srgbClr val="000000"/>
                </a:solidFill>
                <a:effectLst/>
              </a:rPr>
              <a:t>A startup’s initial business model represents a series of hypotheses that the focal entrepreneur needs to test and validate. Entrepreneurs can apply the validated-learning approach to nine key elements of startups. The </a:t>
            </a:r>
            <a:r>
              <a:rPr lang="en-US" sz="2000" b="1" i="0" dirty="0">
                <a:solidFill>
                  <a:srgbClr val="FF0000"/>
                </a:solidFill>
                <a:effectLst/>
              </a:rPr>
              <a:t>validated-learning approach </a:t>
            </a:r>
            <a:r>
              <a:rPr lang="en-US" sz="2000" b="0" i="0" dirty="0">
                <a:solidFill>
                  <a:srgbClr val="000000"/>
                </a:solidFill>
                <a:effectLst/>
              </a:rPr>
              <a:t>is “</a:t>
            </a:r>
            <a:r>
              <a:rPr lang="en-US" sz="2000" b="0" i="0" dirty="0">
                <a:solidFill>
                  <a:srgbClr val="FF0000"/>
                </a:solidFill>
                <a:effectLst/>
              </a:rPr>
              <a:t>the process of demonstrating empirically that a team has discovered valuable truths about a startup’s present and future prospects</a:t>
            </a:r>
            <a:r>
              <a:rPr lang="en-US" sz="2000" b="0" i="0" dirty="0">
                <a:solidFill>
                  <a:srgbClr val="000000"/>
                </a:solidFill>
                <a:effectLst/>
              </a:rPr>
              <a:t>”. Therefore, entrepreneurs need to follow the scientific method by explicitly stating their hypotheses about their business models and then use experiments to test these hypotheses as part of the validated-learning process. The scientific method requires that entrepreneurs to be open to the possibility that their experiments will disconfirm their hypotheses. Entrepreneurs can then use the information from disconfirmed hypotheses to develop new hypotheses for subsequent testing. Building on the importance of an opportunity’s market attractiveness, </a:t>
            </a:r>
            <a:r>
              <a:rPr lang="en-US" sz="2000" b="1" i="0" dirty="0">
                <a:solidFill>
                  <a:srgbClr val="FF0000"/>
                </a:solidFill>
                <a:effectLst/>
              </a:rPr>
              <a:t>learning involves testing the assumptions about a new venture’s value proposition, customer segments, and channels to reach customers. </a:t>
            </a:r>
          </a:p>
          <a:p>
            <a:pPr marL="342900" indent="-342900" algn="just">
              <a:buFont typeface="Arial" panose="020B0604020202020204" pitchFamily="34" charset="0"/>
              <a:buChar char="•"/>
            </a:pPr>
            <a:r>
              <a:rPr lang="en-US" sz="2000" b="0" i="0" u="sng" dirty="0">
                <a:solidFill>
                  <a:srgbClr val="000000"/>
                </a:solidFill>
                <a:effectLst/>
              </a:rPr>
              <a:t>Specifically, entrepreneurs engage in testing to primarily address the following </a:t>
            </a:r>
            <a:r>
              <a:rPr lang="en-US" sz="2000" b="1" i="0" u="sng" dirty="0">
                <a:solidFill>
                  <a:srgbClr val="000000"/>
                </a:solidFill>
                <a:effectLst/>
              </a:rPr>
              <a:t>four </a:t>
            </a:r>
            <a:r>
              <a:rPr lang="en-US" sz="2000" b="0" i="0" u="sng" dirty="0">
                <a:solidFill>
                  <a:srgbClr val="000000"/>
                </a:solidFill>
                <a:effectLst/>
              </a:rPr>
              <a:t>questions: </a:t>
            </a:r>
            <a:r>
              <a:rPr lang="en-US" sz="2000" b="0" i="0" dirty="0">
                <a:solidFill>
                  <a:srgbClr val="000000"/>
                </a:solidFill>
                <a:effectLst/>
              </a:rPr>
              <a:t>“</a:t>
            </a:r>
            <a:r>
              <a:rPr lang="en-US" sz="2000" b="1" i="1" dirty="0">
                <a:solidFill>
                  <a:srgbClr val="000000"/>
                </a:solidFill>
                <a:effectLst/>
              </a:rPr>
              <a:t>(1) </a:t>
            </a:r>
            <a:r>
              <a:rPr lang="en-US" sz="2000" b="0" i="0" dirty="0">
                <a:solidFill>
                  <a:srgbClr val="000000"/>
                </a:solidFill>
                <a:effectLst/>
              </a:rPr>
              <a:t>Do customers recognize that they have a problem you are trying to solve? </a:t>
            </a:r>
            <a:r>
              <a:rPr lang="en-US" sz="2000" b="1" i="1" dirty="0">
                <a:solidFill>
                  <a:srgbClr val="000000"/>
                </a:solidFill>
                <a:effectLst/>
              </a:rPr>
              <a:t>(2) </a:t>
            </a:r>
            <a:r>
              <a:rPr lang="en-US" sz="2000" b="0" i="0" dirty="0">
                <a:solidFill>
                  <a:srgbClr val="000000"/>
                </a:solidFill>
                <a:effectLst/>
              </a:rPr>
              <a:t>If there was a solution, would they buy it? </a:t>
            </a:r>
            <a:r>
              <a:rPr lang="en-US" sz="2000" b="1" i="1" dirty="0">
                <a:solidFill>
                  <a:srgbClr val="000000"/>
                </a:solidFill>
                <a:effectLst/>
              </a:rPr>
              <a:t>(3) </a:t>
            </a:r>
            <a:r>
              <a:rPr lang="en-US" sz="2000" b="0" i="0" dirty="0">
                <a:solidFill>
                  <a:srgbClr val="000000"/>
                </a:solidFill>
                <a:effectLst/>
              </a:rPr>
              <a:t>Would they buy it [the solution] from us? </a:t>
            </a:r>
            <a:r>
              <a:rPr lang="en-US" sz="2000" b="1" i="1" dirty="0">
                <a:solidFill>
                  <a:srgbClr val="000000"/>
                </a:solidFill>
                <a:effectLst/>
              </a:rPr>
              <a:t>(4) </a:t>
            </a:r>
            <a:r>
              <a:rPr lang="en-US" sz="2000" b="0" i="0" dirty="0">
                <a:solidFill>
                  <a:srgbClr val="000000"/>
                </a:solidFill>
                <a:effectLst/>
              </a:rPr>
              <a:t>Can we build a solution for that problem”.</a:t>
            </a:r>
          </a:p>
          <a:p>
            <a:pPr marL="342900" indent="-342900" algn="just">
              <a:buFont typeface="Arial" panose="020B0604020202020204" pitchFamily="34" charset="0"/>
              <a:buChar char="•"/>
            </a:pPr>
            <a:r>
              <a:rPr lang="en-US" sz="2000" b="1" i="0" dirty="0">
                <a:solidFill>
                  <a:srgbClr val="000000"/>
                </a:solidFill>
                <a:effectLst/>
              </a:rPr>
              <a:t>The validated-learning approach </a:t>
            </a:r>
            <a:r>
              <a:rPr lang="en-US" sz="2000" i="0" dirty="0">
                <a:solidFill>
                  <a:srgbClr val="000000"/>
                </a:solidFill>
                <a:effectLst/>
              </a:rPr>
              <a:t>ensures that entrepreneurs</a:t>
            </a:r>
            <a:r>
              <a:rPr lang="en-US" sz="2000" b="1" i="0" u="sng" dirty="0">
                <a:solidFill>
                  <a:srgbClr val="000000"/>
                </a:solidFill>
                <a:effectLst/>
              </a:rPr>
              <a:t> do not </a:t>
            </a:r>
            <a:r>
              <a:rPr lang="en-US" sz="2000" i="0" dirty="0">
                <a:solidFill>
                  <a:srgbClr val="000000"/>
                </a:solidFill>
                <a:effectLst/>
              </a:rPr>
              <a:t>skip </a:t>
            </a:r>
            <a:r>
              <a:rPr lang="en-US" sz="2000" b="1" i="0" dirty="0">
                <a:solidFill>
                  <a:srgbClr val="000000"/>
                </a:solidFill>
                <a:effectLst/>
              </a:rPr>
              <a:t>Questions 1–3 to </a:t>
            </a:r>
            <a:r>
              <a:rPr lang="en-US" sz="2000" i="0" dirty="0">
                <a:solidFill>
                  <a:srgbClr val="000000"/>
                </a:solidFill>
                <a:effectLst/>
              </a:rPr>
              <a:t>focus solely on building a solution </a:t>
            </a:r>
            <a:r>
              <a:rPr lang="en-US" sz="2000" b="1" i="0" dirty="0">
                <a:solidFill>
                  <a:srgbClr val="000000"/>
                </a:solidFill>
                <a:effectLst/>
              </a:rPr>
              <a:t>(Question 4).</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38935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57835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73694"/>
            <a:ext cx="9944100" cy="3785652"/>
          </a:xfrm>
          <a:prstGeom prst="rect">
            <a:avLst/>
          </a:prstGeom>
          <a:noFill/>
        </p:spPr>
        <p:txBody>
          <a:bodyPr wrap="square" rtlCol="0">
            <a:spAutoFit/>
          </a:bodyPr>
          <a:lstStyle/>
          <a:p>
            <a:pPr algn="just"/>
            <a:r>
              <a:rPr lang="en-US" sz="2000" b="0" i="0" dirty="0">
                <a:solidFill>
                  <a:srgbClr val="000000"/>
                </a:solidFill>
                <a:effectLst/>
              </a:rPr>
              <a:t>These notions of experimenting for validated learning require us to think more deeply about several issues</a:t>
            </a:r>
            <a:r>
              <a:rPr lang="en-US" sz="2000" dirty="0">
                <a:solidFill>
                  <a:srgbClr val="000000"/>
                </a:solidFill>
              </a:rPr>
              <a:t>:</a:t>
            </a:r>
            <a:endParaRPr lang="en-US" sz="2000" b="0" i="0" dirty="0">
              <a:solidFill>
                <a:srgbClr val="000000"/>
              </a:solidFill>
              <a:effectLst/>
            </a:endParaRPr>
          </a:p>
          <a:p>
            <a:pPr algn="just"/>
            <a:r>
              <a:rPr lang="en-US" sz="2000" b="1" i="0" dirty="0">
                <a:solidFill>
                  <a:srgbClr val="000000"/>
                </a:solidFill>
                <a:effectLst/>
              </a:rPr>
              <a:t>First, </a:t>
            </a:r>
            <a:r>
              <a:rPr lang="en-US" sz="2000" b="0" i="0" dirty="0">
                <a:solidFill>
                  <a:srgbClr val="000000"/>
                </a:solidFill>
                <a:effectLst/>
              </a:rPr>
              <a:t>entrepreneurs can form hypotheses and test them, but they must be able to interpret the results. However, they face several challenges with interpreting test results. Specifically, while entrepreneurs form hypotheses about their potential opportunities, they (as all people) tend to engage in confirmatory search. The problem with entrepreneurs engaging in confirmatory search is that it often leads to poor decision making. Indeed, adherence to the scientific method helps entrepreneurs counter confirmation bias. To overcome confirmation bias, entrepreneurs need a mindset toward skepticism (i.e., to hold doubt) about their hypotheses’ veracity until empirical testing either erodes sufficient doubt such that a hypothesis can be accepted or provides information sufficient to reject it. However, we note that avoiding confirmation bias is easier said than done.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305446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956239"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273694"/>
            <a:ext cx="10905789"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There could be (a few) circumstances in which a belief model of hypothesis testing may have advantages over the scientific method’s skepticism. For example, individuals may only be able to pursue radical opportunities by having faith in their conjectures. This confirmation approach to hypothesis testing is more a process of sensemaking than the scientific method. </a:t>
            </a:r>
          </a:p>
          <a:p>
            <a:pPr marL="342900" indent="-342900" algn="just">
              <a:buFont typeface="Arial" panose="020B0604020202020204" pitchFamily="34" charset="0"/>
              <a:buChar char="•"/>
            </a:pPr>
            <a:r>
              <a:rPr lang="en-US" sz="2000" b="0" i="0" dirty="0">
                <a:solidFill>
                  <a:srgbClr val="000000"/>
                </a:solidFill>
                <a:effectLst/>
              </a:rPr>
              <a:t>Sensemaking involves “the ongoing retrospective development of plausible images that rationalize what people are doing”. Unlike the scientific method, which focuses on revealing the truth, the belief model of hypothesis testing (for startups) is about enabling entrepreneurs to build an account of their experiences in a way that informs subsequent actions. </a:t>
            </a:r>
          </a:p>
          <a:p>
            <a:pPr marL="342900" indent="-342900" algn="just">
              <a:buFont typeface="Arial" panose="020B0604020202020204" pitchFamily="34" charset="0"/>
              <a:buChar char="•"/>
            </a:pPr>
            <a:r>
              <a:rPr lang="en-US" sz="2000" b="0" i="0" dirty="0">
                <a:solidFill>
                  <a:srgbClr val="000000"/>
                </a:solidFill>
                <a:effectLst/>
              </a:rPr>
              <a:t>Therefore, through this belief model of hypothesis testing, a startup (i.e., its business model) becomes more plausible as the focal entrepreneur takes actions and makes sense of those actions.</a:t>
            </a:r>
          </a:p>
          <a:p>
            <a:pPr marL="342900" indent="-342900" algn="just">
              <a:buFont typeface="Arial" panose="020B0604020202020204" pitchFamily="34" charset="0"/>
              <a:buChar char="•"/>
            </a:pPr>
            <a:r>
              <a:rPr lang="en-US" sz="2000" b="0" i="0" dirty="0">
                <a:solidFill>
                  <a:srgbClr val="000000"/>
                </a:solidFill>
                <a:effectLst/>
              </a:rPr>
              <a:t>Indeed, startups become more plausible when “they tap into an ongoing sense of the current climate, are consistent with other data, facilitate ongoing projects, reduce equivocally, provide an aura of accuracy and offer a potentially exciting future”. </a:t>
            </a:r>
          </a:p>
          <a:p>
            <a:pPr marL="342900" indent="-342900" algn="just">
              <a:buFont typeface="Arial" panose="020B0604020202020204" pitchFamily="34" charset="0"/>
              <a:buChar char="•"/>
            </a:pPr>
            <a:r>
              <a:rPr lang="en-US" sz="2000" b="0" i="0" dirty="0">
                <a:solidFill>
                  <a:srgbClr val="000000"/>
                </a:solidFill>
                <a:effectLst/>
              </a:rPr>
              <a:t>Indeed, we already know that narratives impact sensemaking (and vice versa).</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60146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481810"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73694"/>
            <a:ext cx="10357220" cy="4708981"/>
          </a:xfrm>
          <a:prstGeom prst="rect">
            <a:avLst/>
          </a:prstGeom>
          <a:noFill/>
        </p:spPr>
        <p:txBody>
          <a:bodyPr wrap="square" rtlCol="0">
            <a:spAutoFit/>
          </a:bodyPr>
          <a:lstStyle/>
          <a:p>
            <a:pPr algn="just"/>
            <a:r>
              <a:rPr lang="en-US" sz="2000" b="1" i="0" dirty="0">
                <a:solidFill>
                  <a:srgbClr val="000000"/>
                </a:solidFill>
                <a:effectLst/>
              </a:rPr>
              <a:t>Second, </a:t>
            </a:r>
            <a:r>
              <a:rPr lang="en-US" sz="2000" b="0" i="0" dirty="0">
                <a:solidFill>
                  <a:srgbClr val="000000"/>
                </a:solidFill>
                <a:effectLst/>
              </a:rPr>
              <a:t>entrepreneurs’ empathic judgment can inform more instructive hypotheses about their startups and test these hypotheses more effectively. Indeed, entrepreneurs form hypotheses to test potential stakeholders’ responses to the current problems and solutions that underlie their startups’ business models. Entrepreneurs with greater empathic accuracy are likely more effective at noticing social problems and generating possible solutions to those problems by formulating and testing hypotheses than entrepreneurs lower in empathic accuracy (McMullen, 2015). Empathetic accuracy refers to entrepreneurs’ capability to estimate others’ preferences to form accurate expectations of how various stakeholders will respond to their business models. In this way, entrepreneurs with high empathetic accuracy (vis-à-vis those with low empathic accuracy) likely differ in their generation of hypotheses, search for information, approach to hypothesis testing (belief or skepticism), and interpretation of the results from their hypothesis tests. Similarly, detecting human suffering or environmental degradation can stimulate entrepreneurs’ prosocial motivation—the desire to help others—and impact their startups’ business models. Differences in entrepreneurs’ prosocial motivation likely impact the validated-learning process by directing attention and resources to those issues that have the greatest potential to help others.</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27993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0104" y="1428065"/>
            <a:ext cx="9893651" cy="3785652"/>
          </a:xfrm>
          <a:prstGeom prst="rect">
            <a:avLst/>
          </a:prstGeom>
          <a:noFill/>
        </p:spPr>
        <p:txBody>
          <a:bodyPr wrap="square" rtlCol="0">
            <a:spAutoFit/>
          </a:bodyPr>
          <a:lstStyle/>
          <a:p>
            <a:pPr algn="just"/>
            <a:r>
              <a:rPr lang="en-US" sz="2000" b="1" i="0" dirty="0">
                <a:solidFill>
                  <a:srgbClr val="000000"/>
                </a:solidFill>
                <a:effectLst/>
              </a:rPr>
              <a:t>Third</a:t>
            </a:r>
            <a:r>
              <a:rPr lang="en-US" sz="2000" b="0" i="0" dirty="0">
                <a:solidFill>
                  <a:srgbClr val="000000"/>
                </a:solidFill>
                <a:effectLst/>
              </a:rPr>
              <a:t>, as described above, there is likely heterogeneity in how entrepreneurs form hypotheses about the veracity of their startups’ business models and how they test those hypotheses. Indeed, entrepreneurs likely vary in their engagement of disciplined imagination to form and test hypotheses about their startups. The </a:t>
            </a:r>
            <a:r>
              <a:rPr lang="en-US" sz="2000" b="0" i="1" dirty="0">
                <a:solidFill>
                  <a:srgbClr val="000000"/>
                </a:solidFill>
                <a:effectLst/>
              </a:rPr>
              <a:t>discipline </a:t>
            </a:r>
            <a:r>
              <a:rPr lang="en-US" sz="2000" b="0" i="0" dirty="0">
                <a:solidFill>
                  <a:srgbClr val="000000"/>
                </a:solidFill>
                <a:effectLst/>
              </a:rPr>
              <a:t>aspect of disciplined imagination involves the consistent application of selection criteria to test a hypothesis. The </a:t>
            </a:r>
            <a:r>
              <a:rPr lang="en-US" sz="2000" b="0" i="1" dirty="0">
                <a:solidFill>
                  <a:srgbClr val="000000"/>
                </a:solidFill>
                <a:effectLst/>
              </a:rPr>
              <a:t>imagination </a:t>
            </a:r>
            <a:r>
              <a:rPr lang="en-US" sz="2000" b="0" i="0" dirty="0">
                <a:solidFill>
                  <a:srgbClr val="000000"/>
                </a:solidFill>
                <a:effectLst/>
              </a:rPr>
              <a:t>aspect introduces diversity to problem statements, thought experiments, and selection criteria for learning about the veracity of a startup’s business model. Recognizing the use of disciplined imagination in forming and testing business-model hypotheses, we challenge the notion that entrepreneurs’ hypothesis testing is only possible through interactions with the external world. Abstract hypothetical scenarios that serve as imaginary experiments can be a cheap and rapid means of testing entrepreneurs’ hypotheses to improve their startups’ business models.</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71289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6374" y="888492"/>
            <a:ext cx="11899251" cy="52481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839014"/>
            <a:ext cx="11556934" cy="5078313"/>
          </a:xfrm>
          <a:prstGeom prst="rect">
            <a:avLst/>
          </a:prstGeom>
          <a:noFill/>
        </p:spPr>
        <p:txBody>
          <a:bodyPr wrap="square" rtlCol="0">
            <a:spAutoFit/>
          </a:bodyPr>
          <a:lstStyle/>
          <a:p>
            <a:pPr algn="just"/>
            <a:r>
              <a:rPr lang="en-US" sz="2400" b="1" i="1" dirty="0">
                <a:solidFill>
                  <a:srgbClr val="000000"/>
                </a:solidFill>
                <a:effectLst/>
              </a:rPr>
              <a:t>Building Block 4: Building Minimum Viable Products</a:t>
            </a:r>
          </a:p>
          <a:p>
            <a:pPr algn="just"/>
            <a:r>
              <a:rPr lang="en-US" sz="2000" b="0" i="0" dirty="0">
                <a:solidFill>
                  <a:srgbClr val="000000"/>
                </a:solidFill>
                <a:effectLst/>
              </a:rPr>
              <a:t>As detailed above, experiments are central to the lean startup framework. An experiment is “more than just a theoretical inquiry; it is also a first product”. That is, for hypothesis testing, an entrepreneur may need to develop and present his or her startup’s first product. An important question for entrepreneurs is how</a:t>
            </a:r>
            <a:r>
              <a:rPr lang="en-US" sz="2000" dirty="0"/>
              <a:t> </a:t>
            </a:r>
            <a:r>
              <a:rPr lang="en-US" sz="2000" b="0" i="0" dirty="0">
                <a:solidFill>
                  <a:srgbClr val="000000"/>
                </a:solidFill>
                <a:effectLst/>
              </a:rPr>
              <a:t>between an emerging startup and its stakeholder groups (e.g., potential customers). </a:t>
            </a:r>
          </a:p>
          <a:p>
            <a:pPr marL="342900" indent="-342900" algn="just">
              <a:buFont typeface="Arial" panose="020B0604020202020204" pitchFamily="34" charset="0"/>
              <a:buChar char="•"/>
            </a:pPr>
            <a:r>
              <a:rPr lang="en-US" sz="2000" b="0" i="0" dirty="0">
                <a:solidFill>
                  <a:srgbClr val="000000"/>
                </a:solidFill>
                <a:effectLst/>
              </a:rPr>
              <a:t>A </a:t>
            </a:r>
            <a:r>
              <a:rPr lang="en-US" sz="2000" b="1" i="1" dirty="0">
                <a:solidFill>
                  <a:srgbClr val="FF0000"/>
                </a:solidFill>
                <a:effectLst/>
              </a:rPr>
              <a:t>boundary object </a:t>
            </a:r>
            <a:r>
              <a:rPr lang="en-US" sz="2000" b="0" i="0" dirty="0">
                <a:solidFill>
                  <a:srgbClr val="000000"/>
                </a:solidFill>
                <a:effectLst/>
              </a:rPr>
              <a:t>is an </a:t>
            </a:r>
            <a:r>
              <a:rPr lang="en-US" sz="2000" b="0" i="0" u="sng" dirty="0">
                <a:solidFill>
                  <a:srgbClr val="FF0000"/>
                </a:solidFill>
                <a:effectLst/>
              </a:rPr>
              <a:t>artifact that provides a bridge connecting facilitating the flow of information to enhance learning.</a:t>
            </a:r>
            <a:r>
              <a:rPr lang="en-US" sz="2000" b="0" i="0" dirty="0">
                <a:solidFill>
                  <a:srgbClr val="000000"/>
                </a:solidFill>
                <a:effectLst/>
              </a:rPr>
              <a:t> Boundary objects </a:t>
            </a:r>
            <a:r>
              <a:rPr lang="en-US" sz="2000" b="0" i="0" u="sng" dirty="0">
                <a:solidFill>
                  <a:srgbClr val="FF0000"/>
                </a:solidFill>
                <a:effectLst/>
              </a:rPr>
              <a:t>can take many different forms but include software programs, strategy tools, and narratives.</a:t>
            </a:r>
            <a:r>
              <a:rPr lang="en-US" sz="2000" b="0" i="0" dirty="0">
                <a:solidFill>
                  <a:srgbClr val="000000"/>
                </a:solidFill>
                <a:effectLst/>
              </a:rPr>
              <a:t> </a:t>
            </a:r>
          </a:p>
          <a:p>
            <a:pPr algn="just"/>
            <a:endParaRPr lang="en-US" sz="2000" b="0" i="0" dirty="0">
              <a:solidFill>
                <a:srgbClr val="000000"/>
              </a:solidFill>
              <a:effectLst/>
            </a:endParaRPr>
          </a:p>
          <a:p>
            <a:pPr marL="342900" indent="-342900" algn="just">
              <a:buFont typeface="Arial" panose="020B0604020202020204" pitchFamily="34" charset="0"/>
              <a:buChar char="•"/>
            </a:pPr>
            <a:r>
              <a:rPr lang="en-US" sz="2000" b="0" i="0" u="sng" dirty="0">
                <a:solidFill>
                  <a:srgbClr val="000000"/>
                </a:solidFill>
                <a:effectLst/>
              </a:rPr>
              <a:t>Boundary objects likely facilitate validated learning when they </a:t>
            </a:r>
            <a:r>
              <a:rPr lang="en-US" sz="2000" u="sng" dirty="0">
                <a:solidFill>
                  <a:srgbClr val="000000"/>
                </a:solidFill>
              </a:rPr>
              <a:t>:</a:t>
            </a:r>
            <a:endParaRPr lang="en-US" sz="2000" b="0" i="0" u="sng" dirty="0">
              <a:solidFill>
                <a:srgbClr val="000000"/>
              </a:solidFill>
              <a:effectLst/>
            </a:endParaRPr>
          </a:p>
          <a:p>
            <a:pPr marL="457200" indent="-457200" algn="just">
              <a:buAutoNum type="arabicParenBoth"/>
            </a:pPr>
            <a:r>
              <a:rPr lang="en-US" sz="2000" b="0" i="0" dirty="0">
                <a:solidFill>
                  <a:srgbClr val="000000"/>
                </a:solidFill>
                <a:effectLst/>
              </a:rPr>
              <a:t>provide a shared language for two parties to exchange information with each other, </a:t>
            </a:r>
          </a:p>
          <a:p>
            <a:pPr algn="just"/>
            <a:r>
              <a:rPr lang="en-US" sz="2000" b="0" i="0" dirty="0">
                <a:solidFill>
                  <a:srgbClr val="000000"/>
                </a:solidFill>
                <a:effectLst/>
              </a:rPr>
              <a:t>(2) help both parties learn about their differences, and</a:t>
            </a:r>
          </a:p>
          <a:p>
            <a:pPr algn="just"/>
            <a:r>
              <a:rPr lang="en-US" sz="2000" b="0" i="0" dirty="0">
                <a:solidFill>
                  <a:srgbClr val="000000"/>
                </a:solidFill>
                <a:effectLst/>
              </a:rPr>
              <a:t>(3) </a:t>
            </a:r>
            <a:r>
              <a:rPr lang="en-US" sz="2000" b="0" i="0" dirty="0">
                <a:solidFill>
                  <a:srgbClr val="FF0000"/>
                </a:solidFill>
                <a:effectLst/>
              </a:rPr>
              <a:t>provide a means for the parties to work together to transform knowledge</a:t>
            </a:r>
            <a:r>
              <a:rPr lang="en-US" sz="2000" b="0" i="0" dirty="0">
                <a:solidFill>
                  <a:srgbClr val="000000"/>
                </a:solidFill>
                <a:effectLst/>
              </a:rPr>
              <a:t>.</a:t>
            </a:r>
          </a:p>
          <a:p>
            <a:pPr algn="just"/>
            <a:endParaRPr lang="en-US" sz="2000" dirty="0">
              <a:solidFill>
                <a:srgbClr val="000000"/>
              </a:solidFill>
            </a:endParaRPr>
          </a:p>
          <a:p>
            <a:pPr algn="just"/>
            <a:r>
              <a:rPr lang="en-US" sz="2000" b="0" i="0" dirty="0">
                <a:solidFill>
                  <a:srgbClr val="000000"/>
                </a:solidFill>
                <a:effectLst/>
              </a:rPr>
              <a:t>-- That is, entrepreneurs can use boundary objects across the borders </a:t>
            </a:r>
            <a:r>
              <a:rPr lang="en-US" sz="2000" b="0" i="0" u="sng" dirty="0">
                <a:solidFill>
                  <a:srgbClr val="FF0000"/>
                </a:solidFill>
                <a:effectLst/>
              </a:rPr>
              <a:t>between startups and their various community of inquiry members</a:t>
            </a:r>
            <a:r>
              <a:rPr lang="en-US" sz="2000" b="0" i="0" dirty="0">
                <a:solidFill>
                  <a:srgbClr val="FF0000"/>
                </a:solidFill>
                <a:effectLst/>
              </a:rPr>
              <a:t> </a:t>
            </a:r>
            <a:r>
              <a:rPr lang="en-US" sz="2000" b="0" i="0" dirty="0">
                <a:solidFill>
                  <a:srgbClr val="000000"/>
                </a:solidFill>
                <a:effectLst/>
              </a:rPr>
              <a:t>(e.g., potential stakeholders).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28776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2872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867294"/>
            <a:ext cx="11596477" cy="5351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2965" y="894605"/>
            <a:ext cx="11546026"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Specifically, entrepreneurs need to build </a:t>
            </a:r>
            <a:r>
              <a:rPr lang="en-US" sz="2000" b="1" i="0" dirty="0">
                <a:solidFill>
                  <a:srgbClr val="000000"/>
                </a:solidFill>
                <a:effectLst/>
              </a:rPr>
              <a:t>minimum viable products (MVPs). </a:t>
            </a:r>
          </a:p>
          <a:p>
            <a:pPr marL="342900" indent="-342900" algn="just">
              <a:buFont typeface="Arial" panose="020B0604020202020204" pitchFamily="34" charset="0"/>
              <a:buChar char="•"/>
            </a:pPr>
            <a:r>
              <a:rPr lang="en-US" sz="2000" b="0" i="0" dirty="0">
                <a:solidFill>
                  <a:srgbClr val="000000"/>
                </a:solidFill>
                <a:effectLst/>
              </a:rPr>
              <a:t>An </a:t>
            </a:r>
            <a:r>
              <a:rPr lang="en-US" sz="2000" b="1" i="0" dirty="0">
                <a:solidFill>
                  <a:srgbClr val="FF0000"/>
                </a:solidFill>
                <a:effectLst/>
              </a:rPr>
              <a:t>MVP </a:t>
            </a:r>
            <a:r>
              <a:rPr lang="en-US" sz="2000" b="0" i="0" dirty="0">
                <a:solidFill>
                  <a:srgbClr val="000000"/>
                </a:solidFill>
                <a:effectLst/>
              </a:rPr>
              <a:t>is a “</a:t>
            </a:r>
            <a:r>
              <a:rPr lang="en-US" sz="2000" b="0" i="0" dirty="0">
                <a:solidFill>
                  <a:srgbClr val="FF0000"/>
                </a:solidFill>
                <a:effectLst/>
              </a:rPr>
              <a:t>version of the product that enables a full turn of the build-measure-learn loop with a minimum amount of effort and the least amount of development time</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Therefore, an entrepreneur should build and present a first product that has only what he or she hypothesizes to be the critical features of the envisioned product and is sufficient to test that hypothesis quickly. This minimalist approach to experimenting is appropriate because under conditions of high uncertainty, “no amount of design can anticipate the many complexities of bringing a product to life in the real world”. </a:t>
            </a:r>
          </a:p>
          <a:p>
            <a:pPr marL="342900" indent="-342900" algn="just">
              <a:buFont typeface="Arial" panose="020B0604020202020204" pitchFamily="34" charset="0"/>
              <a:buChar char="•"/>
            </a:pPr>
            <a:r>
              <a:rPr lang="en-US" sz="2000" b="1" i="0" dirty="0">
                <a:solidFill>
                  <a:srgbClr val="000000"/>
                </a:solidFill>
                <a:effectLst/>
              </a:rPr>
              <a:t>With an MVP, an entrepreneur aims to learn and use that learning to improve his or her startup’s business model. </a:t>
            </a:r>
          </a:p>
          <a:p>
            <a:pPr marL="342900" indent="-342900" algn="just">
              <a:buFont typeface="Arial" panose="020B0604020202020204" pitchFamily="34" charset="0"/>
              <a:buChar char="•"/>
            </a:pPr>
            <a:r>
              <a:rPr lang="en-US" sz="2000" b="0" i="0" dirty="0">
                <a:solidFill>
                  <a:srgbClr val="000000"/>
                </a:solidFill>
                <a:effectLst/>
              </a:rPr>
              <a:t>Therefore, </a:t>
            </a:r>
            <a:r>
              <a:rPr lang="en-US" sz="2000" b="0" i="0" u="sng" dirty="0">
                <a:solidFill>
                  <a:srgbClr val="000000"/>
                </a:solidFill>
                <a:effectLst/>
              </a:rPr>
              <a:t>adding features to an MVP </a:t>
            </a:r>
            <a:r>
              <a:rPr lang="en-US" sz="2000" dirty="0">
                <a:solidFill>
                  <a:srgbClr val="000000"/>
                </a:solidFill>
              </a:rPr>
              <a:t>(</a:t>
            </a:r>
            <a:r>
              <a:rPr lang="en-US" sz="2000" b="0" i="0" dirty="0">
                <a:solidFill>
                  <a:srgbClr val="FF0000"/>
                </a:solidFill>
                <a:effectLst/>
              </a:rPr>
              <a:t>that do not facilitate learning</a:t>
            </a:r>
            <a:r>
              <a:rPr lang="en-US" sz="2000" b="0" i="0" dirty="0">
                <a:solidFill>
                  <a:srgbClr val="000000"/>
                </a:solidFill>
                <a:effectLst/>
              </a:rPr>
              <a:t>) </a:t>
            </a:r>
            <a:r>
              <a:rPr lang="en-US" sz="2000" b="0" i="0" u="sng" dirty="0">
                <a:solidFill>
                  <a:srgbClr val="000000"/>
                </a:solidFill>
                <a:effectLst/>
              </a:rPr>
              <a:t>is a waste of resources</a:t>
            </a:r>
            <a:r>
              <a:rPr lang="en-US" sz="2000" b="0" i="0" dirty="0">
                <a:solidFill>
                  <a:srgbClr val="000000"/>
                </a:solidFill>
                <a:effectLst/>
              </a:rPr>
              <a:t>.</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u="sng" dirty="0">
                <a:solidFill>
                  <a:srgbClr val="000000"/>
                </a:solidFill>
                <a:effectLst/>
              </a:rPr>
              <a:t>Although there are some challenges with building an MVP—for example, legal issues, fears about competitors, branding risks, and impact on morale</a:t>
            </a:r>
            <a:r>
              <a:rPr lang="en-US" sz="2000" b="0" i="0" dirty="0">
                <a:solidFill>
                  <a:srgbClr val="000000"/>
                </a:solidFill>
                <a:effectLst/>
              </a:rPr>
              <a:t>—</a:t>
            </a:r>
            <a:r>
              <a:rPr lang="en-US" sz="2000" b="1" i="0" dirty="0">
                <a:solidFill>
                  <a:srgbClr val="FF0000"/>
                </a:solidFill>
                <a:effectLst/>
              </a:rPr>
              <a:t>MVPs are critical to reducing the risks associated with starting a new venture.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22863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148097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09227"/>
            <a:ext cx="11498399" cy="48502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74" y="1131820"/>
            <a:ext cx="11355052" cy="4708981"/>
          </a:xfrm>
          <a:prstGeom prst="rect">
            <a:avLst/>
          </a:prstGeom>
          <a:noFill/>
        </p:spPr>
        <p:txBody>
          <a:bodyPr wrap="square" rtlCol="0">
            <a:spAutoFit/>
          </a:bodyPr>
          <a:lstStyle/>
          <a:p>
            <a:pPr algn="just"/>
            <a:r>
              <a:rPr lang="en-US" sz="2000" b="0" i="0" dirty="0">
                <a:solidFill>
                  <a:srgbClr val="000000"/>
                </a:solidFill>
                <a:effectLst/>
              </a:rPr>
              <a:t>The notion of prototyping can provide insights into the </a:t>
            </a:r>
            <a:r>
              <a:rPr lang="en-US" sz="2000" b="0" i="1" dirty="0">
                <a:solidFill>
                  <a:srgbClr val="000000"/>
                </a:solidFill>
                <a:effectLst/>
              </a:rPr>
              <a:t>minimum </a:t>
            </a:r>
            <a:r>
              <a:rPr lang="en-US" sz="2000" b="0" i="0" dirty="0">
                <a:solidFill>
                  <a:srgbClr val="000000"/>
                </a:solidFill>
                <a:effectLst/>
              </a:rPr>
              <a:t>element of MVPs. </a:t>
            </a:r>
          </a:p>
          <a:p>
            <a:pPr marL="342900" indent="-342900" algn="just">
              <a:buFont typeface="Arial" panose="020B0604020202020204" pitchFamily="34" charset="0"/>
              <a:buChar char="•"/>
            </a:pPr>
            <a:r>
              <a:rPr lang="en-US" sz="2000" b="1" i="0" dirty="0">
                <a:solidFill>
                  <a:srgbClr val="FF0000"/>
                </a:solidFill>
                <a:effectLst/>
              </a:rPr>
              <a:t>Prototyping</a:t>
            </a:r>
            <a:r>
              <a:rPr lang="en-US" sz="2000" b="0" i="0" dirty="0">
                <a:solidFill>
                  <a:srgbClr val="000000"/>
                </a:solidFill>
                <a:effectLst/>
              </a:rPr>
              <a:t> refers to “</a:t>
            </a:r>
            <a:r>
              <a:rPr lang="en-US" sz="2000" b="0" i="0" dirty="0">
                <a:solidFill>
                  <a:srgbClr val="FF0000"/>
                </a:solidFill>
                <a:effectLst/>
              </a:rPr>
              <a:t>designers’ visualization and materialization skills, which they use to make intangible insights, ideas, and concepts tangible, sharable and understandable</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FF0000"/>
                </a:solidFill>
                <a:effectLst/>
              </a:rPr>
              <a:t>A </a:t>
            </a:r>
            <a:r>
              <a:rPr lang="en-US" sz="2000" b="1" i="0" dirty="0">
                <a:solidFill>
                  <a:srgbClr val="FF0000"/>
                </a:solidFill>
                <a:effectLst/>
              </a:rPr>
              <a:t>prototype</a:t>
            </a:r>
            <a:r>
              <a:rPr lang="en-US" sz="2000" b="0" i="0" dirty="0">
                <a:solidFill>
                  <a:srgbClr val="FF0000"/>
                </a:solidFill>
                <a:effectLst/>
              </a:rPr>
              <a:t> is </a:t>
            </a:r>
            <a:r>
              <a:rPr lang="en-US" sz="2000" b="0" i="0" u="sng" dirty="0">
                <a:solidFill>
                  <a:srgbClr val="FF0000"/>
                </a:solidFill>
                <a:effectLst/>
              </a:rPr>
              <a:t>below the minimum of an MVP when it fails </a:t>
            </a:r>
            <a:r>
              <a:rPr lang="en-US" sz="2000" b="0" i="0" dirty="0">
                <a:solidFill>
                  <a:srgbClr val="FF0000"/>
                </a:solidFill>
                <a:effectLst/>
              </a:rPr>
              <a:t>to make intangible insights, ideas, and concepts tangible, sharable, and understandable to hypothesized stakeholders. </a:t>
            </a:r>
          </a:p>
          <a:p>
            <a:pPr marL="342900" indent="-342900" algn="just">
              <a:buFont typeface="Arial" panose="020B0604020202020204" pitchFamily="34" charset="0"/>
              <a:buChar char="•"/>
            </a:pPr>
            <a:r>
              <a:rPr lang="en-US" sz="2000" b="0" i="0" dirty="0">
                <a:solidFill>
                  <a:srgbClr val="FF0000"/>
                </a:solidFill>
                <a:effectLst/>
              </a:rPr>
              <a:t>In contrast, </a:t>
            </a:r>
            <a:r>
              <a:rPr lang="en-US" sz="2000" b="0" i="0" u="sng" dirty="0">
                <a:solidFill>
                  <a:srgbClr val="FF0000"/>
                </a:solidFill>
                <a:effectLst/>
              </a:rPr>
              <a:t>when a prototype makes a potential opportunity tangible</a:t>
            </a:r>
            <a:r>
              <a:rPr lang="en-US" sz="2000" b="0" i="0" dirty="0">
                <a:solidFill>
                  <a:srgbClr val="FF0000"/>
                </a:solidFill>
                <a:effectLst/>
              </a:rPr>
              <a:t>, sharable, and understandable to stakeholders, then </a:t>
            </a:r>
            <a:r>
              <a:rPr lang="en-US" sz="2000" b="0" i="0" u="sng" dirty="0">
                <a:solidFill>
                  <a:srgbClr val="FF0000"/>
                </a:solidFill>
                <a:effectLst/>
              </a:rPr>
              <a:t>the prototype is an MVP and has served its purpose as a vehicle for learning</a:t>
            </a:r>
            <a:r>
              <a:rPr lang="en-US" sz="2000" b="0" i="0" dirty="0">
                <a:solidFill>
                  <a:srgbClr val="FF0000"/>
                </a:solidFill>
                <a:effectLst/>
              </a:rPr>
              <a:t>. </a:t>
            </a:r>
          </a:p>
          <a:p>
            <a:pPr marL="342900" indent="-342900" algn="just">
              <a:buFont typeface="Arial" panose="020B0604020202020204" pitchFamily="34" charset="0"/>
              <a:buChar char="•"/>
            </a:pPr>
            <a:r>
              <a:rPr lang="en-US" sz="2000" b="0" i="0" dirty="0">
                <a:solidFill>
                  <a:srgbClr val="000000"/>
                </a:solidFill>
                <a:effectLst/>
              </a:rPr>
              <a:t>Although we often think of MVPs as three-dimensional objects, they can include sketches, simulations, and thought experiments. However, entrepreneurs need to recognize that what is sharable and understandable to one stakeholder group may not be so for a different stakeholder group. Therefore, entrepreneurs may need to create different versions of their MVPs for different target audiences.</a:t>
            </a:r>
          </a:p>
          <a:p>
            <a:pPr marL="342900" indent="-342900" algn="just">
              <a:buFont typeface="Arial" panose="020B0604020202020204" pitchFamily="34" charset="0"/>
              <a:buChar char="•"/>
            </a:pPr>
            <a:r>
              <a:rPr lang="en-US" sz="2000" b="1" i="0" dirty="0">
                <a:solidFill>
                  <a:srgbClr val="FF0000"/>
                </a:solidFill>
                <a:effectLst/>
              </a:rPr>
              <a:t>MVPs are boundary objects</a:t>
            </a:r>
            <a:r>
              <a:rPr lang="en-US" sz="2000" b="0" i="0" dirty="0">
                <a:solidFill>
                  <a:srgbClr val="000000"/>
                </a:solidFill>
                <a:effectLst/>
              </a:rPr>
              <a:t>. Recognizing MVPs’ role as boundary objects </a:t>
            </a:r>
            <a:r>
              <a:rPr lang="en-US" sz="2000" b="0" i="0" u="sng" dirty="0">
                <a:solidFill>
                  <a:srgbClr val="000000"/>
                </a:solidFill>
                <a:effectLst/>
              </a:rPr>
              <a:t>can help entrepreneurs formulate and make the most of their MVPs.</a:t>
            </a:r>
            <a:r>
              <a:rPr lang="en-US" sz="2000" b="0" i="0" dirty="0">
                <a:solidFill>
                  <a:srgbClr val="000000"/>
                </a:solidFill>
                <a:effectLst/>
              </a:rPr>
              <a:t> This role as a boundary object is important because it can be difficult to transfer knowledge across boundaries, such as the boundary</a:t>
            </a:r>
            <a:r>
              <a:rPr lang="en-US" sz="2000" dirty="0"/>
              <a:t> </a:t>
            </a:r>
            <a:r>
              <a:rPr lang="en-US" sz="2000" b="0" i="0" dirty="0">
                <a:solidFill>
                  <a:srgbClr val="000000"/>
                </a:solidFill>
                <a:effectLst/>
                <a:latin typeface="Galliard-Roman4"/>
              </a:rPr>
              <a:t>between an emerging startup and its stakeholder groups (e.g., potential customers). </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93805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2339"/>
            <a:ext cx="9893651" cy="4401205"/>
          </a:xfrm>
          <a:prstGeom prst="rect">
            <a:avLst/>
          </a:prstGeom>
          <a:noFill/>
        </p:spPr>
        <p:txBody>
          <a:bodyPr wrap="square" rtlCol="0">
            <a:spAutoFit/>
          </a:bodyPr>
          <a:lstStyle/>
          <a:p>
            <a:pPr algn="just"/>
            <a:r>
              <a:rPr lang="en-US" sz="2000" b="1" i="0" dirty="0">
                <a:solidFill>
                  <a:srgbClr val="000000"/>
                </a:solidFill>
                <a:effectLst/>
              </a:rPr>
              <a:t>Finally, </a:t>
            </a:r>
            <a:r>
              <a:rPr lang="en-US" sz="2000" b="0" i="0" dirty="0">
                <a:solidFill>
                  <a:srgbClr val="000000"/>
                </a:solidFill>
                <a:effectLst/>
              </a:rPr>
              <a:t>while entrepreneurs can use their MVPs as boundary objects, they can also use their business models as boundary objects. Entrepreneurs can use their business models as boundary objects to facilitate communication and learning from outsiders. For example, a business model can act as a market device—“the material and discursive assemblage that intervenes in the construction of markets”. In doing so, the business model can provide a flexible mix of narratives to communicate with different stakeholders but is sufficiently robust to represent a common source of information and knowledge across boundaries. Indeed, formal statements about a startup’s plans provide a boundary object to establish a common language across potential stakeholders to learn what the different stakeholder groups understand. This representation of stakeholder knowledge enables entrepreneurs to learn about differences between potential stakeholder groups. This information also allows potential stakeholders to transform their knowledge (consistent with a boundary object). Therefore, entrepreneurs can use MVPs as boundary objects to learn and thereby advance their startups.</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81936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833120"/>
            <a:ext cx="11830993" cy="54782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3989" y="899111"/>
            <a:ext cx="11682863" cy="6001643"/>
          </a:xfrm>
          <a:prstGeom prst="rect">
            <a:avLst/>
          </a:prstGeom>
          <a:noFill/>
        </p:spPr>
        <p:txBody>
          <a:bodyPr wrap="square" rtlCol="0">
            <a:spAutoFit/>
          </a:bodyPr>
          <a:lstStyle/>
          <a:p>
            <a:pPr algn="just"/>
            <a:r>
              <a:rPr lang="en-US" sz="2400" b="1" i="1" dirty="0">
                <a:solidFill>
                  <a:srgbClr val="000000"/>
                </a:solidFill>
                <a:effectLst/>
              </a:rPr>
              <a:t>Building Block 5: </a:t>
            </a:r>
            <a:r>
              <a:rPr lang="en-US" sz="2000" b="1" i="1" dirty="0">
                <a:solidFill>
                  <a:srgbClr val="000000"/>
                </a:solidFill>
                <a:effectLst/>
              </a:rPr>
              <a:t>Learning Whether to Persevere with or Pivot from the Current Course of Action</a:t>
            </a:r>
          </a:p>
          <a:p>
            <a:pPr marL="342900" indent="-342900" algn="just">
              <a:buFont typeface="Arial" panose="020B0604020202020204" pitchFamily="34" charset="0"/>
              <a:buChar char="•"/>
            </a:pPr>
            <a:r>
              <a:rPr lang="en-US" sz="2000" b="0" i="0" dirty="0">
                <a:solidFill>
                  <a:srgbClr val="000000"/>
                </a:solidFill>
                <a:effectLst/>
              </a:rPr>
              <a:t>While an entrepreneur can persevere with his or her startup’s current business</a:t>
            </a:r>
            <a:r>
              <a:rPr lang="en-US" sz="2000" dirty="0"/>
              <a:t> </a:t>
            </a:r>
            <a:r>
              <a:rPr lang="en-US" sz="2000" b="0" i="0" dirty="0">
                <a:solidFill>
                  <a:srgbClr val="000000"/>
                </a:solidFill>
                <a:effectLst/>
              </a:rPr>
              <a:t>model by making incremental changes to improve it, the entrepreneur may learn (or come to suspect) that these incremental changes are not sufficient to advance the startup. </a:t>
            </a:r>
          </a:p>
          <a:p>
            <a:pPr marL="342900" indent="-342900" algn="just">
              <a:buFont typeface="Arial" panose="020B0604020202020204" pitchFamily="34" charset="0"/>
              <a:buChar char="•"/>
            </a:pPr>
            <a:r>
              <a:rPr lang="en-US" sz="2000" b="1" i="0" dirty="0">
                <a:solidFill>
                  <a:srgbClr val="FF0000"/>
                </a:solidFill>
                <a:effectLst/>
              </a:rPr>
              <a:t>When incremental changes </a:t>
            </a:r>
            <a:r>
              <a:rPr lang="en-US" sz="2000" b="1" i="0" u="sng" dirty="0">
                <a:solidFill>
                  <a:srgbClr val="FF0000"/>
                </a:solidFill>
                <a:effectLst/>
              </a:rPr>
              <a:t>do not</a:t>
            </a:r>
            <a:r>
              <a:rPr lang="en-US" sz="2000" b="1" i="0" dirty="0">
                <a:solidFill>
                  <a:srgbClr val="FF0000"/>
                </a:solidFill>
                <a:effectLst/>
              </a:rPr>
              <a:t> seem to be providing adequate progress, the entrepreneur may decide to pivot</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FF0000"/>
                </a:solidFill>
                <a:effectLst/>
              </a:rPr>
              <a:t>A successful pivot allows a startup to head in a new direction to reach a sustainable, repeatable business model that will enable the new venture to grow</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FF0000"/>
                </a:solidFill>
                <a:effectLst/>
              </a:rPr>
              <a:t>To determine whether to persevere or pivot, </a:t>
            </a:r>
            <a:r>
              <a:rPr lang="en-US" sz="2000" b="0" i="0" u="sng" dirty="0">
                <a:solidFill>
                  <a:srgbClr val="FF0000"/>
                </a:solidFill>
                <a:effectLst/>
              </a:rPr>
              <a:t>an entrepreneur can set learning milestones as triggers for accumulating information to inform this decision</a:t>
            </a:r>
            <a:r>
              <a:rPr lang="en-US" sz="2000" b="0" i="0" dirty="0">
                <a:solidFill>
                  <a:srgbClr val="FF0000"/>
                </a:solidFill>
                <a:effectLst/>
              </a:rPr>
              <a:t>. </a:t>
            </a:r>
          </a:p>
          <a:p>
            <a:pPr marL="342900" indent="-342900" algn="just">
              <a:buFont typeface="Arial" panose="020B0604020202020204" pitchFamily="34" charset="0"/>
              <a:buChar char="•"/>
            </a:pPr>
            <a:r>
              <a:rPr lang="en-US" sz="2000" b="0" i="0" dirty="0">
                <a:solidFill>
                  <a:srgbClr val="000000"/>
                </a:solidFill>
                <a:effectLst/>
              </a:rPr>
              <a:t>These milestones test the assumptions the entrepreneur made explicit at the beginning of the startup process (e.g., feedback on a first prototype). </a:t>
            </a:r>
          </a:p>
          <a:p>
            <a:pPr marL="342900" indent="-342900" algn="just">
              <a:buFont typeface="Arial" panose="020B0604020202020204" pitchFamily="34" charset="0"/>
              <a:buChar char="•"/>
            </a:pPr>
            <a:r>
              <a:rPr lang="en-US" sz="2000" b="1" i="0" dirty="0">
                <a:solidFill>
                  <a:srgbClr val="FF0000"/>
                </a:solidFill>
                <a:effectLst/>
              </a:rPr>
              <a:t>The persevere-or-pivot decision is not easy</a:t>
            </a:r>
            <a:r>
              <a:rPr lang="en-US" sz="2000" b="0" i="0" dirty="0">
                <a:solidFill>
                  <a:srgbClr val="000000"/>
                </a:solidFill>
                <a:effectLst/>
              </a:rPr>
              <a:t> </a:t>
            </a:r>
            <a:r>
              <a:rPr lang="en-US" sz="2000" b="0" i="0" dirty="0">
                <a:solidFill>
                  <a:srgbClr val="FF0000"/>
                </a:solidFill>
                <a:effectLst/>
              </a:rPr>
              <a:t>because </a:t>
            </a:r>
            <a:r>
              <a:rPr lang="en-US" sz="2000" b="1" i="0" u="sng" dirty="0">
                <a:solidFill>
                  <a:srgbClr val="FF0000"/>
                </a:solidFill>
                <a:effectLst/>
              </a:rPr>
              <a:t>the greater </a:t>
            </a:r>
            <a:r>
              <a:rPr lang="en-US" sz="2000" b="0" i="0" dirty="0">
                <a:solidFill>
                  <a:srgbClr val="FF0000"/>
                </a:solidFill>
                <a:effectLst/>
              </a:rPr>
              <a:t>the entrepreneur’s investment of creative energy and other resources into a particular business model for his or her startup, </a:t>
            </a:r>
            <a:r>
              <a:rPr lang="en-US" sz="2000" b="1" i="0" u="sng" dirty="0">
                <a:solidFill>
                  <a:srgbClr val="FF0000"/>
                </a:solidFill>
                <a:effectLst/>
              </a:rPr>
              <a:t>the greater </a:t>
            </a:r>
            <a:r>
              <a:rPr lang="en-US" sz="2000" b="0" i="0" dirty="0">
                <a:solidFill>
                  <a:srgbClr val="FF0000"/>
                </a:solidFill>
                <a:effectLst/>
              </a:rPr>
              <a:t>the entrepreneur’s sunk costs. </a:t>
            </a:r>
          </a:p>
          <a:p>
            <a:pPr marL="342900" indent="-342900" algn="just">
              <a:buFont typeface="Arial" panose="020B0604020202020204" pitchFamily="34" charset="0"/>
              <a:buChar char="•"/>
            </a:pPr>
            <a:r>
              <a:rPr lang="en-US" sz="2000" b="1" i="0" dirty="0">
                <a:solidFill>
                  <a:srgbClr val="FF0000"/>
                </a:solidFill>
                <a:effectLst/>
              </a:rPr>
              <a:t>Sunk costs </a:t>
            </a:r>
            <a:r>
              <a:rPr lang="en-US" sz="2000" b="1" i="0" u="sng" dirty="0">
                <a:solidFill>
                  <a:srgbClr val="FF0000"/>
                </a:solidFill>
                <a:effectLst/>
              </a:rPr>
              <a:t>make perseverance more likely </a:t>
            </a:r>
            <a:r>
              <a:rPr lang="en-US" sz="2000" b="1" i="0" dirty="0">
                <a:solidFill>
                  <a:srgbClr val="FF0000"/>
                </a:solidFill>
                <a:effectLst/>
              </a:rPr>
              <a:t>and make </a:t>
            </a:r>
            <a:r>
              <a:rPr lang="en-US" sz="2000" b="1" i="0" u="sng" dirty="0">
                <a:solidFill>
                  <a:srgbClr val="FF0000"/>
                </a:solidFill>
                <a:effectLst/>
              </a:rPr>
              <a:t>deciding to pivot more difficult</a:t>
            </a:r>
            <a:r>
              <a:rPr lang="en-US" sz="2000" b="0" i="0" u="sng"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Indeed, the </a:t>
            </a:r>
            <a:r>
              <a:rPr lang="en-US" sz="2000" b="1" i="0" dirty="0">
                <a:solidFill>
                  <a:srgbClr val="000000"/>
                </a:solidFill>
                <a:effectLst/>
              </a:rPr>
              <a:t>lean startup framework emphasizes that entrepreneurs need courage to decide to pivot.</a:t>
            </a:r>
            <a:endParaRPr lang="en-US" sz="2000" b="1" dirty="0">
              <a:solidFill>
                <a:srgbClr val="000000"/>
              </a:solidFill>
            </a:endParaRPr>
          </a:p>
          <a:p>
            <a:pPr marL="342900" indent="-342900" algn="just">
              <a:buFont typeface="Arial" panose="020B0604020202020204" pitchFamily="34" charset="0"/>
              <a:buChar char="•"/>
            </a:pPr>
            <a:endParaRPr lang="en-US" sz="2000" b="0" i="0" dirty="0">
              <a:solidFill>
                <a:srgbClr val="000000"/>
              </a:solidFill>
              <a:effectLst/>
            </a:endParaRPr>
          </a:p>
          <a:p>
            <a:pPr algn="just"/>
            <a:endParaRPr lang="en-US" sz="2000" dirty="0">
              <a:solidFill>
                <a:srgbClr val="000000"/>
              </a:solidFill>
            </a:endParaRPr>
          </a:p>
        </p:txBody>
      </p:sp>
    </p:spTree>
    <p:extLst>
      <p:ext uri="{BB962C8B-B14F-4D97-AF65-F5344CB8AC3E}">
        <p14:creationId xmlns:p14="http://schemas.microsoft.com/office/powerpoint/2010/main" val="15154604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algn="just"/>
            <a:r>
              <a:rPr lang="en-US" sz="2000" b="0" i="0" dirty="0">
                <a:solidFill>
                  <a:srgbClr val="000000"/>
                </a:solidFill>
                <a:effectLst/>
              </a:rPr>
              <a:t>Some entrepreneurs may be reluctant to pivot because they focus on vanity metrics (i.e., metrics that make them look good but do not reflect startup progress). Therefore, these entrepreneurs may not be aware of the need to pivot or are reluctant to do so because they are afraid they will fail and lower employee morale and stakeholder support.</a:t>
            </a:r>
          </a:p>
          <a:p>
            <a:pPr algn="just"/>
            <a:r>
              <a:rPr lang="en-US" sz="2000" b="0" i="0" dirty="0">
                <a:solidFill>
                  <a:srgbClr val="000000"/>
                </a:solidFill>
                <a:effectLst/>
              </a:rPr>
              <a:t>Indeed, </a:t>
            </a:r>
            <a:r>
              <a:rPr lang="en-US" sz="2000" b="0" i="0" dirty="0" err="1">
                <a:solidFill>
                  <a:srgbClr val="000000"/>
                </a:solidFill>
                <a:effectLst/>
              </a:rPr>
              <a:t>Ries</a:t>
            </a:r>
            <a:r>
              <a:rPr lang="en-US" sz="2000" b="0" i="0" dirty="0">
                <a:solidFill>
                  <a:srgbClr val="000000"/>
                </a:solidFill>
                <a:effectLst/>
              </a:rPr>
              <a:t> (</a:t>
            </a:r>
            <a:r>
              <a:rPr lang="en-US" sz="2000" b="0" i="0" dirty="0">
                <a:solidFill>
                  <a:srgbClr val="0000FF"/>
                </a:solidFill>
                <a:effectLst/>
              </a:rPr>
              <a:t>2011</a:t>
            </a:r>
            <a:r>
              <a:rPr lang="en-US" sz="2000" b="0" i="0" dirty="0">
                <a:solidFill>
                  <a:srgbClr val="000000"/>
                </a:solidFill>
                <a:effectLst/>
              </a:rPr>
              <a:t>) argued that the decision to pivot is so difficult that many entrepreneurs fail to do it to the detriment of their startups. </a:t>
            </a:r>
          </a:p>
          <a:p>
            <a:pPr algn="just"/>
            <a:r>
              <a:rPr lang="en-US" sz="2000" b="0" i="0" dirty="0">
                <a:solidFill>
                  <a:srgbClr val="000000"/>
                </a:solidFill>
                <a:effectLst/>
              </a:rPr>
              <a:t>To overcome some of these challenges</a:t>
            </a:r>
            <a:r>
              <a:rPr lang="en-US" sz="2000" b="1" i="0" dirty="0">
                <a:solidFill>
                  <a:srgbClr val="000000"/>
                </a:solidFill>
                <a:effectLst/>
              </a:rPr>
              <a:t>, entrepreneurs can set up persevere-or-pivot meetings in advance</a:t>
            </a:r>
            <a:r>
              <a:rPr lang="en-US" sz="2000" b="0" i="0" dirty="0">
                <a:solidFill>
                  <a:srgbClr val="000000"/>
                </a:solidFill>
                <a:effectLst/>
              </a:rPr>
              <a:t>, i.e., </a:t>
            </a:r>
            <a:r>
              <a:rPr lang="en-US" sz="2000" b="0" i="0" dirty="0">
                <a:solidFill>
                  <a:srgbClr val="FF0000"/>
                </a:solidFill>
                <a:effectLst/>
              </a:rPr>
              <a:t>help entrepreneurs overcome biases associated with sunk costs and the status quo. </a:t>
            </a:r>
          </a:p>
          <a:p>
            <a:pPr algn="just"/>
            <a:r>
              <a:rPr lang="en-US" sz="2000" b="0" i="0" dirty="0">
                <a:solidFill>
                  <a:srgbClr val="000000"/>
                </a:solidFill>
                <a:effectLst/>
              </a:rPr>
              <a:t>To the extent that entrepreneurs are willing and able to pivot, they provide their startups greater resilience to mistakes, environmental uncertainty, and substantial changes in the external environment.</a:t>
            </a:r>
          </a:p>
          <a:p>
            <a:pPr algn="just"/>
            <a:r>
              <a:rPr lang="en-US" sz="2000" b="0" i="0" dirty="0">
                <a:solidFill>
                  <a:srgbClr val="000000"/>
                </a:solidFill>
                <a:effectLst/>
              </a:rPr>
              <a:t>There are several additional challenges to making the persevere-or pivot decision. First, information indicating the need for a pivot may </a:t>
            </a:r>
            <a:r>
              <a:rPr lang="en-US" sz="2000" b="0" i="0" dirty="0">
                <a:solidFill>
                  <a:srgbClr val="000000"/>
                </a:solidFill>
                <a:effectLst/>
                <a:latin typeface="Galliard-Roman4"/>
              </a:rPr>
              <a:t>simultaneously trigger resistance to a pivot. </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265485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42339"/>
            <a:ext cx="9893651" cy="4093428"/>
          </a:xfrm>
          <a:prstGeom prst="rect">
            <a:avLst/>
          </a:prstGeom>
          <a:noFill/>
        </p:spPr>
        <p:txBody>
          <a:bodyPr wrap="square" rtlCol="0">
            <a:spAutoFit/>
          </a:bodyPr>
          <a:lstStyle/>
          <a:p>
            <a:pPr algn="just"/>
            <a:r>
              <a:rPr lang="en-US" sz="2000" b="0" i="0" dirty="0">
                <a:solidFill>
                  <a:srgbClr val="000000"/>
                </a:solidFill>
                <a:effectLst/>
              </a:rPr>
              <a:t>For example, entrepreneurs likely develop psychological ownership over their startups’ business models. With feelings of high psychological ownership over their startups’ creative ideas, these entrepreneurs are likely highly reluctant to accept information indicating the need to pivot. Indeed, one estimation claims that less than 40% of new ventures change their business models over 10 years (</a:t>
            </a:r>
            <a:r>
              <a:rPr lang="en-US" sz="2000" b="0" i="0" dirty="0" err="1">
                <a:solidFill>
                  <a:srgbClr val="000000"/>
                </a:solidFill>
                <a:effectLst/>
              </a:rPr>
              <a:t>Denoo</a:t>
            </a:r>
            <a:r>
              <a:rPr lang="en-US" sz="2000" b="0" i="0" dirty="0">
                <a:solidFill>
                  <a:srgbClr val="000000"/>
                </a:solidFill>
                <a:effectLst/>
              </a:rPr>
              <a:t> et al., </a:t>
            </a:r>
            <a:r>
              <a:rPr lang="en-US" sz="2000" b="0" i="0" dirty="0">
                <a:solidFill>
                  <a:srgbClr val="0000FF"/>
                </a:solidFill>
                <a:effectLst/>
              </a:rPr>
              <a:t>2018</a:t>
            </a:r>
            <a:r>
              <a:rPr lang="en-US" sz="2000" b="0" i="0" dirty="0">
                <a:solidFill>
                  <a:srgbClr val="000000"/>
                </a:solidFill>
                <a:effectLst/>
              </a:rPr>
              <a:t>). Overcoming this reluctance to pivot appears to require reappraising one’s psychological ownership—only by detaching themselves from their current business-model formulations can entrepreneurs create the necessary space to consider and enact a pivot to a new business model.</a:t>
            </a:r>
          </a:p>
          <a:p>
            <a:pPr algn="just"/>
            <a:r>
              <a:rPr lang="en-US" sz="2000" b="1" i="0" dirty="0">
                <a:solidFill>
                  <a:srgbClr val="000000"/>
                </a:solidFill>
                <a:effectLst/>
              </a:rPr>
              <a:t>Second, </a:t>
            </a:r>
            <a:r>
              <a:rPr lang="en-US" sz="2000" b="0" i="0" dirty="0">
                <a:solidFill>
                  <a:srgbClr val="000000"/>
                </a:solidFill>
                <a:effectLst/>
              </a:rPr>
              <a:t>we offer caution in our discussion of the decision between persevering and pivoting. It seems that the lean startup framework’s emphasis on one or the other represents a potential anti-failure bias. For example, in addition to preserving or pivoting, there is the option to terminate a venture project (some new ventures detailed in Chapter </a:t>
            </a:r>
            <a:r>
              <a:rPr lang="en-US" sz="2000" b="0" i="0" dirty="0">
                <a:solidFill>
                  <a:srgbClr val="0000FF"/>
                </a:solidFill>
                <a:effectLst/>
              </a:rPr>
              <a:t>2 </a:t>
            </a:r>
            <a:r>
              <a:rPr lang="en-US" sz="2000" b="0" i="0" dirty="0">
                <a:solidFill>
                  <a:srgbClr val="000000"/>
                </a:solidFill>
                <a:effectLst/>
              </a:rPr>
              <a:t>chose this option).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93350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888492"/>
            <a:ext cx="11180172"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1378" y="888492"/>
            <a:ext cx="10978031" cy="5016758"/>
          </a:xfrm>
          <a:prstGeom prst="rect">
            <a:avLst/>
          </a:prstGeom>
          <a:noFill/>
        </p:spPr>
        <p:txBody>
          <a:bodyPr wrap="square" rtlCol="0">
            <a:spAutoFit/>
          </a:bodyPr>
          <a:lstStyle/>
          <a:p>
            <a:pPr algn="just"/>
            <a:r>
              <a:rPr lang="en-US" sz="2000" b="0" i="0" dirty="0">
                <a:solidFill>
                  <a:srgbClr val="000000"/>
                </a:solidFill>
                <a:effectLst/>
              </a:rPr>
              <a:t>Indeed, </a:t>
            </a:r>
            <a:r>
              <a:rPr lang="en-US" sz="2000" b="1" i="0" dirty="0">
                <a:solidFill>
                  <a:srgbClr val="000000"/>
                </a:solidFill>
                <a:effectLst/>
              </a:rPr>
              <a:t>“fail fast, fail cheaply</a:t>
            </a:r>
            <a:r>
              <a:rPr lang="en-US" sz="2000" b="0" i="0" dirty="0">
                <a:solidFill>
                  <a:srgbClr val="000000"/>
                </a:solidFill>
                <a:effectLst/>
              </a:rPr>
              <a:t>” is part of the entrepreneurial mindset’s underlying logic for managing uncertainty. </a:t>
            </a:r>
          </a:p>
          <a:p>
            <a:pPr algn="just"/>
            <a:r>
              <a:rPr lang="en-US" sz="2000" b="0" i="0" dirty="0">
                <a:solidFill>
                  <a:srgbClr val="000000"/>
                </a:solidFill>
                <a:effectLst/>
              </a:rPr>
              <a:t>Perhaps if entrepreneurs pivot enough using MVPs to test hypotheses with well-designed experiments, they will eventually “come across” a winning business model. However, to do so, they need a sufficient runway. Here, runway refers to “the amount of time remaining in which a startup must either achieve lift off or fail”. </a:t>
            </a:r>
          </a:p>
          <a:p>
            <a:pPr algn="just"/>
            <a:r>
              <a:rPr lang="en-US" sz="2000" b="0" i="0" dirty="0">
                <a:solidFill>
                  <a:srgbClr val="000000"/>
                </a:solidFill>
                <a:effectLst/>
              </a:rPr>
              <a:t>In this way, entrepreneurs do not necessarily decide to terminate; this decision is made for them by the length of their startups’ runways. Therefore, the longer the runway, the greater the stakes—that is, the greater the likelihood that a pivot will lead to a viable business model. If it does not, then the costs of failure will likely be greater (consistent with the consequences of an anti-failure bias). We need more research that considers the termination of a particular startup as a decision alternative to pivoting or persevering.</a:t>
            </a:r>
          </a:p>
          <a:p>
            <a:pPr algn="just"/>
            <a:r>
              <a:rPr lang="en-US" sz="2000" b="1" i="0" dirty="0">
                <a:solidFill>
                  <a:srgbClr val="000000"/>
                </a:solidFill>
                <a:effectLst/>
              </a:rPr>
              <a:t>Third, </a:t>
            </a:r>
            <a:r>
              <a:rPr lang="en-US" sz="2000" b="0" i="0" dirty="0">
                <a:solidFill>
                  <a:srgbClr val="000000"/>
                </a:solidFill>
                <a:effectLst/>
              </a:rPr>
              <a:t>scheduling persevere-or-pivot meetings informed by relevant information does not mean entrepreneurs will decide to pivot when appropriate. Indeed, entrepreneurs often persevere with a losing course of action even when confronted with information that highlights the costs of this losing course of action.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98951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10028621" cy="4708981"/>
          </a:xfrm>
          <a:prstGeom prst="rect">
            <a:avLst/>
          </a:prstGeom>
          <a:noFill/>
        </p:spPr>
        <p:txBody>
          <a:bodyPr wrap="square" rtlCol="0">
            <a:spAutoFit/>
          </a:bodyPr>
          <a:lstStyle/>
          <a:p>
            <a:pPr algn="just"/>
            <a:r>
              <a:rPr lang="en-US" sz="2000" b="0" i="0" dirty="0">
                <a:solidFill>
                  <a:srgbClr val="000000"/>
                </a:solidFill>
                <a:effectLst/>
              </a:rPr>
              <a:t>Effective persevere-or-pivot meetings can provide a mechanism for entrepreneurs to reappraise their psychological ownership of their startups’ creative ideas, work through needed changes to their identities, and involve a broad and diverse array of stakeholders in the pivot decision (see Chapter </a:t>
            </a:r>
            <a:r>
              <a:rPr lang="en-US" sz="2000" b="0" i="0" dirty="0">
                <a:solidFill>
                  <a:srgbClr val="0000FF"/>
                </a:solidFill>
                <a:effectLst/>
              </a:rPr>
              <a:t>2</a:t>
            </a:r>
            <a:r>
              <a:rPr lang="en-US" sz="2000" b="0" i="0" dirty="0">
                <a:solidFill>
                  <a:srgbClr val="000000"/>
                </a:solidFill>
                <a:effectLst/>
              </a:rPr>
              <a:t>). The cultures of emerging ventures and their entrepreneurial teams likely impact the effectiveness of these persevere-or-pivot meetings. For example, when there is a feeling of psychological safety in a venture or within an entrepreneurial team— namely, “a shared belief held by members of the team that the team is safe for inter-personal risk taking” ()—meeting participants are less likely to have biased decision making (e.g., less need to justify past decisions to avoid blame). Therefore, they are more likely to decide to pivot the focal new venture.</a:t>
            </a:r>
          </a:p>
          <a:p>
            <a:pPr algn="just"/>
            <a:r>
              <a:rPr lang="en-US" sz="2000" b="0" i="0" dirty="0">
                <a:solidFill>
                  <a:srgbClr val="000000"/>
                </a:solidFill>
                <a:effectLst/>
              </a:rPr>
              <a:t>Finally, startups have different runways, and these differences can have important implications for starting up a new venture. As detailed above, </a:t>
            </a:r>
            <a:r>
              <a:rPr lang="en-US" sz="2000" b="0" i="0" dirty="0" err="1">
                <a:solidFill>
                  <a:srgbClr val="000000"/>
                </a:solidFill>
                <a:effectLst/>
              </a:rPr>
              <a:t>Ries</a:t>
            </a:r>
            <a:r>
              <a:rPr lang="en-US" sz="2000" b="0" i="0" dirty="0">
                <a:solidFill>
                  <a:srgbClr val="000000"/>
                </a:solidFill>
                <a:effectLst/>
              </a:rPr>
              <a:t> (</a:t>
            </a:r>
            <a:r>
              <a:rPr lang="en-US" sz="2000" b="0" i="0" dirty="0">
                <a:solidFill>
                  <a:srgbClr val="0000FF"/>
                </a:solidFill>
                <a:effectLst/>
              </a:rPr>
              <a:t>2011</a:t>
            </a:r>
            <a:r>
              <a:rPr lang="en-US" sz="2000" b="0" i="0" dirty="0">
                <a:solidFill>
                  <a:srgbClr val="000000"/>
                </a:solidFill>
                <a:effectLst/>
              </a:rPr>
              <a:t>) defined a runway as both “the number of pivots it [a startup] can still make” (p. 160) and “the amount of time remaining in which a startup must either achieve lift off or fail” (p. 160), and the runway can be extended by gaining the “same amount of validated learning at a lower cost or in a shorter time”.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75763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When runway refers to the number of pivots that a startup can still make, then the number of pivots remaining is likely influenced by:</a:t>
            </a:r>
          </a:p>
          <a:p>
            <a:pPr algn="just"/>
            <a:r>
              <a:rPr lang="en-US" sz="2000" b="0" i="0" dirty="0">
                <a:solidFill>
                  <a:srgbClr val="000000"/>
                </a:solidFill>
                <a:effectLst/>
              </a:rPr>
              <a:t>(1) the extent of refinement in each pivot;</a:t>
            </a:r>
          </a:p>
          <a:p>
            <a:pPr algn="just"/>
            <a:r>
              <a:rPr lang="en-US" sz="2000" b="0" i="0" dirty="0">
                <a:solidFill>
                  <a:srgbClr val="000000"/>
                </a:solidFill>
                <a:effectLst/>
              </a:rPr>
              <a:t>(2) the type of pivot;</a:t>
            </a:r>
          </a:p>
          <a:p>
            <a:pPr algn="just"/>
            <a:r>
              <a:rPr lang="en-US" sz="2000" b="0" i="0" dirty="0">
                <a:solidFill>
                  <a:srgbClr val="000000"/>
                </a:solidFill>
                <a:effectLst/>
              </a:rPr>
              <a:t>(3) the quality and results of hypothesis testing;</a:t>
            </a:r>
          </a:p>
          <a:p>
            <a:pPr algn="just"/>
            <a:r>
              <a:rPr lang="en-US" sz="2000" b="0" i="0" dirty="0">
                <a:solidFill>
                  <a:srgbClr val="000000"/>
                </a:solidFill>
                <a:effectLst/>
              </a:rPr>
              <a:t>(4) the cost of a pivot (including the startup’s agility and past decisions that may make pivoting more costly);</a:t>
            </a:r>
          </a:p>
          <a:p>
            <a:pPr algn="just"/>
            <a:r>
              <a:rPr lang="en-US" sz="2000" b="0" i="0" dirty="0">
                <a:solidFill>
                  <a:srgbClr val="000000"/>
                </a:solidFill>
                <a:effectLst/>
              </a:rPr>
              <a:t>(5) the capacity of stakeholders to absorb pivots; </a:t>
            </a:r>
          </a:p>
          <a:p>
            <a:pPr algn="just"/>
            <a:r>
              <a:rPr lang="en-US" sz="2000" b="0" i="0" dirty="0">
                <a:solidFill>
                  <a:srgbClr val="000000"/>
                </a:solidFill>
                <a:effectLst/>
              </a:rPr>
              <a:t>(6) the number of pivots already performed; </a:t>
            </a:r>
          </a:p>
          <a:p>
            <a:pPr algn="just"/>
            <a:r>
              <a:rPr lang="en-US" sz="2000" b="0" i="0" dirty="0">
                <a:solidFill>
                  <a:srgbClr val="000000"/>
                </a:solidFill>
                <a:effectLst/>
              </a:rPr>
              <a:t>(7) the focal entrepreneur’s capacity, skills, and ability to conduct and absorb pivots; and </a:t>
            </a:r>
          </a:p>
          <a:p>
            <a:pPr algn="just"/>
            <a:r>
              <a:rPr lang="en-US" sz="2000" b="0" i="0" dirty="0">
                <a:solidFill>
                  <a:srgbClr val="000000"/>
                </a:solidFill>
                <a:effectLst/>
              </a:rPr>
              <a:t>(8) the startup’s on-hand resources and recommitments by stakeholders. </a:t>
            </a:r>
          </a:p>
          <a:p>
            <a:pPr algn="just"/>
            <a:endParaRPr lang="en-US" sz="2000" dirty="0">
              <a:solidFill>
                <a:srgbClr val="000000"/>
              </a:solidFill>
            </a:endParaRPr>
          </a:p>
          <a:p>
            <a:pPr marL="342900" indent="-342900" algn="just">
              <a:buFont typeface="Arial" panose="020B0604020202020204" pitchFamily="34" charset="0"/>
              <a:buChar char="•"/>
            </a:pPr>
            <a:r>
              <a:rPr lang="en-US" sz="2000" b="0" i="0" dirty="0">
                <a:solidFill>
                  <a:srgbClr val="000000"/>
                </a:solidFill>
                <a:effectLst/>
              </a:rPr>
              <a:t>While a longer runway increases the likelihood of lift off, it also increases the losses from that startup attempt if failure occurs.</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93620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27343"/>
            <a:ext cx="10079071"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012819"/>
            <a:ext cx="9893651" cy="4832092"/>
          </a:xfrm>
          <a:prstGeom prst="rect">
            <a:avLst/>
          </a:prstGeom>
          <a:noFill/>
        </p:spPr>
        <p:txBody>
          <a:bodyPr wrap="square" rtlCol="0">
            <a:spAutoFit/>
          </a:bodyPr>
          <a:lstStyle/>
          <a:p>
            <a:pPr algn="ctr"/>
            <a:r>
              <a:rPr lang="en-US" sz="2800" b="1" i="0" dirty="0">
                <a:solidFill>
                  <a:srgbClr val="000000"/>
                </a:solidFill>
                <a:effectLst/>
              </a:rPr>
              <a:t>An Overarching Perspective on the Lean Startup Framework</a:t>
            </a:r>
          </a:p>
          <a:p>
            <a:pPr marL="342900" indent="-342900" algn="just">
              <a:buFont typeface="Arial" panose="020B0604020202020204" pitchFamily="34" charset="0"/>
              <a:buChar char="•"/>
            </a:pPr>
            <a:r>
              <a:rPr lang="en-US" sz="2000" b="0" i="0" dirty="0">
                <a:solidFill>
                  <a:srgbClr val="000000"/>
                </a:solidFill>
                <a:effectLst/>
              </a:rPr>
              <a:t>From an </a:t>
            </a:r>
            <a:r>
              <a:rPr lang="en-US" sz="2000" b="0" i="0" dirty="0">
                <a:solidFill>
                  <a:srgbClr val="FF0000"/>
                </a:solidFill>
                <a:effectLst/>
              </a:rPr>
              <a:t>overarching perspective, </a:t>
            </a:r>
            <a:r>
              <a:rPr lang="en-US" sz="2000" b="0" i="0" dirty="0">
                <a:solidFill>
                  <a:srgbClr val="000000"/>
                </a:solidFill>
                <a:effectLst/>
              </a:rPr>
              <a:t>there is more for us to understand about the lean startup framework, such as the </a:t>
            </a:r>
            <a:r>
              <a:rPr lang="en-US" sz="2000" b="0" i="0" u="sng" dirty="0">
                <a:solidFill>
                  <a:srgbClr val="FF0000"/>
                </a:solidFill>
                <a:effectLst/>
              </a:rPr>
              <a:t>performance implications </a:t>
            </a:r>
            <a:r>
              <a:rPr lang="en-US" sz="2000" b="0" i="0" dirty="0">
                <a:solidFill>
                  <a:srgbClr val="FF0000"/>
                </a:solidFill>
                <a:effectLst/>
              </a:rPr>
              <a:t>of using the lean startup framework</a:t>
            </a:r>
            <a:r>
              <a:rPr lang="en-US" sz="2000" b="0" i="0" dirty="0">
                <a:solidFill>
                  <a:srgbClr val="000000"/>
                </a:solidFill>
                <a:effectLst/>
              </a:rPr>
              <a:t> and the </a:t>
            </a:r>
            <a:r>
              <a:rPr lang="en-US" sz="2000" b="0" i="0" u="sng" dirty="0">
                <a:solidFill>
                  <a:srgbClr val="FF0000"/>
                </a:solidFill>
                <a:effectLst/>
              </a:rPr>
              <a:t>contingencies</a:t>
            </a:r>
            <a:r>
              <a:rPr lang="en-US" sz="2000" b="0" i="0" dirty="0">
                <a:solidFill>
                  <a:srgbClr val="000000"/>
                </a:solidFill>
                <a:effectLst/>
              </a:rPr>
              <a:t> (including external context) </a:t>
            </a:r>
            <a:r>
              <a:rPr lang="en-US" sz="2000" b="0" i="0" dirty="0">
                <a:solidFill>
                  <a:srgbClr val="FF0000"/>
                </a:solidFill>
                <a:effectLst/>
              </a:rPr>
              <a:t>that may condition the lean startup framework’s applicability and performance</a:t>
            </a:r>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However, there is some evidence on the </a:t>
            </a:r>
            <a:r>
              <a:rPr lang="en-US" sz="2000" b="1" i="0" dirty="0">
                <a:solidFill>
                  <a:srgbClr val="000000"/>
                </a:solidFill>
                <a:effectLst/>
              </a:rPr>
              <a:t>performance benefits </a:t>
            </a:r>
            <a:r>
              <a:rPr lang="en-US" sz="2000" b="0" i="0" dirty="0">
                <a:solidFill>
                  <a:srgbClr val="000000"/>
                </a:solidFill>
                <a:effectLst/>
              </a:rPr>
              <a:t>of the lean startup framework and its contingencies. </a:t>
            </a:r>
          </a:p>
          <a:p>
            <a:pPr marL="342900" indent="-342900" algn="just">
              <a:buFont typeface="Arial" panose="020B0604020202020204" pitchFamily="34" charset="0"/>
              <a:buChar char="•"/>
            </a:pPr>
            <a:r>
              <a:rPr lang="en-US" sz="2000" b="0" i="0" dirty="0">
                <a:solidFill>
                  <a:srgbClr val="000000"/>
                </a:solidFill>
                <a:effectLst/>
              </a:rPr>
              <a:t>Specifically, one study found that </a:t>
            </a:r>
            <a:r>
              <a:rPr lang="en-US" sz="2000" b="0" i="0" dirty="0">
                <a:solidFill>
                  <a:srgbClr val="FF0000"/>
                </a:solidFill>
                <a:effectLst/>
              </a:rPr>
              <a:t>a scientific approach to venture startup—consistent with the lean startup framework—leads to more successful ventures than an approach that relies on unguided activities and entrepreneurs’ intuition.</a:t>
            </a:r>
          </a:p>
          <a:p>
            <a:pPr marL="342900" indent="-342900" algn="just">
              <a:buFont typeface="Arial" panose="020B0604020202020204" pitchFamily="34" charset="0"/>
              <a:buChar char="•"/>
            </a:pPr>
            <a:r>
              <a:rPr lang="en-US" sz="2000" b="0" i="0" dirty="0">
                <a:solidFill>
                  <a:srgbClr val="000000"/>
                </a:solidFill>
                <a:effectLst/>
              </a:rPr>
              <a:t>The </a:t>
            </a:r>
            <a:r>
              <a:rPr lang="en-US" sz="2000" b="1" i="0" dirty="0">
                <a:solidFill>
                  <a:srgbClr val="FF0000"/>
                </a:solidFill>
                <a:effectLst/>
              </a:rPr>
              <a:t>lean startup framework’s effectiveness appears to come from its ability to decrease the likelihood that entrepreneurs will pursue unviable business models.</a:t>
            </a:r>
          </a:p>
          <a:p>
            <a:pPr marL="342900" indent="-342900" algn="just">
              <a:buFont typeface="Arial" panose="020B0604020202020204" pitchFamily="34" charset="0"/>
              <a:buChar char="•"/>
            </a:pPr>
            <a:r>
              <a:rPr lang="en-US" sz="2000" b="0" i="0" dirty="0">
                <a:solidFill>
                  <a:srgbClr val="000000"/>
                </a:solidFill>
                <a:effectLst/>
              </a:rPr>
              <a:t>Indeed, a study of web-based startups found that </a:t>
            </a:r>
            <a:r>
              <a:rPr lang="en-US" sz="2000" b="1" i="0" dirty="0">
                <a:solidFill>
                  <a:srgbClr val="FF0000"/>
                </a:solidFill>
                <a:effectLst/>
              </a:rPr>
              <a:t>a learning-focused, agile approach to startup creation</a:t>
            </a:r>
            <a:r>
              <a:rPr lang="en-US" sz="2000" b="0" i="0" dirty="0">
                <a:solidFill>
                  <a:srgbClr val="000000"/>
                </a:solidFill>
                <a:effectLst/>
              </a:rPr>
              <a:t> —consistent with the lean startup framework— </a:t>
            </a:r>
            <a:r>
              <a:rPr lang="en-US" sz="2000" b="1" i="0" dirty="0">
                <a:solidFill>
                  <a:srgbClr val="FF0000"/>
                </a:solidFill>
                <a:effectLst/>
              </a:rPr>
              <a:t>leads to relatively more successful ventures.</a:t>
            </a:r>
            <a:endParaRPr lang="en-US" sz="2000" b="1" dirty="0">
              <a:solidFill>
                <a:srgbClr val="FF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25341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275677"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448" y="1217821"/>
            <a:ext cx="10275677"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Furthermore, it is important to understand when applying the lean startup framework may lead to </a:t>
            </a:r>
            <a:r>
              <a:rPr lang="en-US" sz="2000" b="1" i="0" u="sng" dirty="0">
                <a:solidFill>
                  <a:srgbClr val="000000"/>
                </a:solidFill>
                <a:effectLst/>
              </a:rPr>
              <a:t>worse outcomes</a:t>
            </a:r>
            <a:r>
              <a:rPr lang="en-US" sz="2000" b="1" i="0" dirty="0">
                <a:solidFill>
                  <a:srgbClr val="000000"/>
                </a:solidFill>
                <a:effectLst/>
              </a:rPr>
              <a:t>. </a:t>
            </a:r>
            <a:r>
              <a:rPr lang="en-US" sz="2000" b="0" i="0" dirty="0">
                <a:solidFill>
                  <a:srgbClr val="000000"/>
                </a:solidFill>
                <a:effectLst/>
              </a:rPr>
              <a:t>Several internal and external contingency factors seem relevant.</a:t>
            </a:r>
          </a:p>
          <a:p>
            <a:pPr marL="342900" indent="-342900" algn="just">
              <a:buFont typeface="Arial" panose="020B0604020202020204" pitchFamily="34" charset="0"/>
              <a:buChar char="•"/>
            </a:pPr>
            <a:r>
              <a:rPr lang="en-US" sz="2000" b="1" i="0" u="sng" dirty="0">
                <a:solidFill>
                  <a:srgbClr val="FF0000"/>
                </a:solidFill>
                <a:effectLst/>
              </a:rPr>
              <a:t>An ample funding for a startup may decrease the need for the lean startup framework.</a:t>
            </a:r>
            <a:r>
              <a:rPr lang="en-US" sz="2000" b="0" i="0" u="sng" dirty="0">
                <a:solidFill>
                  <a:srgbClr val="000000"/>
                </a:solidFill>
                <a:effectLst/>
              </a:rPr>
              <a:t> </a:t>
            </a:r>
            <a:r>
              <a:rPr lang="en-US" sz="2000" b="0" i="0" dirty="0">
                <a:solidFill>
                  <a:srgbClr val="000000"/>
                </a:solidFill>
                <a:effectLst/>
              </a:rPr>
              <a:t>Specifically, “when capital for startups is readily available at scale, it makes more sense to go big, fast and make mistakes than it does to search for product/market fit”.</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i="0" dirty="0">
                <a:solidFill>
                  <a:srgbClr val="FF0000"/>
                </a:solidFill>
                <a:effectLst/>
              </a:rPr>
              <a:t>If the availability of financial resources</a:t>
            </a:r>
            <a:r>
              <a:rPr lang="en-US" sz="2000" b="1" i="0" u="sng" dirty="0">
                <a:solidFill>
                  <a:srgbClr val="FF0000"/>
                </a:solidFill>
                <a:effectLst/>
              </a:rPr>
              <a:t> dampens </a:t>
            </a:r>
            <a:r>
              <a:rPr lang="en-US" sz="2000" i="0" dirty="0">
                <a:solidFill>
                  <a:srgbClr val="FF0000"/>
                </a:solidFill>
                <a:effectLst/>
              </a:rPr>
              <a:t>the relationship between the lean startup approach and performance, perhaps entrepreneurs can better apply the “</a:t>
            </a:r>
            <a:r>
              <a:rPr lang="en-US" sz="2000" b="1" i="1" dirty="0">
                <a:solidFill>
                  <a:srgbClr val="FF0000"/>
                </a:solidFill>
                <a:effectLst/>
              </a:rPr>
              <a:t>traditional” innovation approach”</a:t>
            </a:r>
            <a:r>
              <a:rPr lang="en-US" sz="2000" i="0" dirty="0">
                <a:solidFill>
                  <a:srgbClr val="FF0000"/>
                </a:solidFill>
                <a:effectLst/>
              </a:rPr>
              <a:t> to their startups. </a:t>
            </a:r>
          </a:p>
          <a:p>
            <a:pPr marL="342900" indent="-342900" algn="just">
              <a:buFont typeface="Arial" panose="020B0604020202020204" pitchFamily="34" charset="0"/>
              <a:buChar char="•"/>
            </a:pPr>
            <a:r>
              <a:rPr lang="en-US" sz="2000" b="0" i="0" dirty="0">
                <a:solidFill>
                  <a:srgbClr val="000000"/>
                </a:solidFill>
                <a:effectLst/>
              </a:rPr>
              <a:t>The major point is that </a:t>
            </a:r>
            <a:r>
              <a:rPr lang="en-US" sz="2000" b="1" i="0" u="sng" dirty="0">
                <a:solidFill>
                  <a:srgbClr val="FF0000"/>
                </a:solidFill>
                <a:effectLst/>
              </a:rPr>
              <a:t>the lean startup approach may not be highly effective for startups with high resource slack. </a:t>
            </a:r>
          </a:p>
          <a:p>
            <a:pPr marL="342900" indent="-342900" algn="just">
              <a:buFont typeface="Arial" panose="020B0604020202020204" pitchFamily="34" charset="0"/>
              <a:buChar char="•"/>
            </a:pPr>
            <a:endParaRPr lang="en-US" sz="2000" b="1" i="0" u="sng" dirty="0">
              <a:solidFill>
                <a:srgbClr val="FF0000"/>
              </a:solidFill>
              <a:effectLst/>
            </a:endParaRPr>
          </a:p>
          <a:p>
            <a:pPr marL="342900" indent="-342900" algn="just">
              <a:buFont typeface="Arial" panose="020B0604020202020204" pitchFamily="34" charset="0"/>
              <a:buChar char="•"/>
            </a:pPr>
            <a:r>
              <a:rPr lang="en-US" sz="2000" b="0" i="0" dirty="0">
                <a:solidFill>
                  <a:srgbClr val="000000"/>
                </a:solidFill>
                <a:effectLst/>
              </a:rPr>
              <a:t>Still, given that </a:t>
            </a:r>
            <a:r>
              <a:rPr lang="en-US" sz="2000" b="0" i="0" u="sng" dirty="0">
                <a:solidFill>
                  <a:srgbClr val="000000"/>
                </a:solidFill>
                <a:effectLst/>
              </a:rPr>
              <a:t>most startups of </a:t>
            </a:r>
            <a:r>
              <a:rPr lang="en-US" sz="2000" b="1" i="0" u="sng" dirty="0">
                <a:solidFill>
                  <a:srgbClr val="000000"/>
                </a:solidFill>
                <a:effectLst/>
              </a:rPr>
              <a:t>independent ventures </a:t>
            </a:r>
            <a:r>
              <a:rPr lang="en-US" sz="2000" b="0" i="0" dirty="0">
                <a:solidFill>
                  <a:srgbClr val="000000"/>
                </a:solidFill>
                <a:effectLst/>
              </a:rPr>
              <a:t>(vis-à-vis </a:t>
            </a:r>
            <a:r>
              <a:rPr lang="en-US" sz="2000" b="1" i="0" dirty="0">
                <a:solidFill>
                  <a:srgbClr val="000000"/>
                </a:solidFill>
                <a:effectLst/>
              </a:rPr>
              <a:t>corporate ventures</a:t>
            </a:r>
            <a:r>
              <a:rPr lang="en-US" sz="2000" b="0" i="0" dirty="0">
                <a:solidFill>
                  <a:srgbClr val="000000"/>
                </a:solidFill>
                <a:effectLst/>
              </a:rPr>
              <a:t>) </a:t>
            </a:r>
            <a:r>
              <a:rPr lang="en-US" sz="2000" b="0" i="0" u="sng" dirty="0">
                <a:solidFill>
                  <a:srgbClr val="000000"/>
                </a:solidFill>
                <a:effectLst/>
              </a:rPr>
              <a:t>occur in the face of resource scarcity </a:t>
            </a:r>
            <a:r>
              <a:rPr lang="en-US" sz="2000" b="0" i="0" dirty="0">
                <a:solidFill>
                  <a:srgbClr val="000000"/>
                </a:solidFill>
                <a:effectLst/>
              </a:rPr>
              <a:t>(and even adversity), </a:t>
            </a:r>
            <a:r>
              <a:rPr lang="en-US" sz="2000" b="1" i="0" u="sng" dirty="0">
                <a:solidFill>
                  <a:srgbClr val="FF0000"/>
                </a:solidFill>
                <a:effectLst/>
              </a:rPr>
              <a:t>the lean startup approach is likely to be appropriate for a large number of independent ventures.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27206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85191"/>
            <a:ext cx="98936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Beyond these internal contingency factors, we propose some conditions external to ventures:</a:t>
            </a:r>
          </a:p>
          <a:p>
            <a:pPr marL="342900" indent="-342900" algn="just">
              <a:buFont typeface="Arial" panose="020B0604020202020204" pitchFamily="34" charset="0"/>
              <a:buChar char="•"/>
            </a:pPr>
            <a:r>
              <a:rPr lang="en-US" sz="2000" b="0" i="0" dirty="0">
                <a:solidFill>
                  <a:srgbClr val="000000"/>
                </a:solidFill>
                <a:effectLst/>
              </a:rPr>
              <a:t>1) A </a:t>
            </a:r>
            <a:r>
              <a:rPr lang="en-US" sz="2000" b="1" i="0" dirty="0">
                <a:solidFill>
                  <a:srgbClr val="FF0000"/>
                </a:solidFill>
                <a:effectLst/>
              </a:rPr>
              <a:t>community of inquiry </a:t>
            </a:r>
            <a:r>
              <a:rPr lang="en-US" sz="2000" b="0" i="0" dirty="0">
                <a:solidFill>
                  <a:srgbClr val="000000"/>
                </a:solidFill>
                <a:effectLst/>
              </a:rPr>
              <a:t>is an </a:t>
            </a:r>
            <a:r>
              <a:rPr lang="en-US" sz="2000" b="0" i="0" u="sng" dirty="0">
                <a:solidFill>
                  <a:srgbClr val="FF0000"/>
                </a:solidFill>
                <a:effectLst/>
              </a:rPr>
              <a:t>informal group of stakeholders that can help an entrepreneur evaluate and develop a potential opportunity</a:t>
            </a:r>
            <a:r>
              <a:rPr lang="en-US" sz="2000" b="0" i="0" dirty="0">
                <a:solidFill>
                  <a:srgbClr val="000000"/>
                </a:solidFill>
                <a:effectLst/>
              </a:rPr>
              <a:t>. For example, one study showed how communities of inquiry help entrepreneurs develop and refine their emerging ventures through interactions involved in prototype testing. </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2) The lean startup approach relies heavily on </a:t>
            </a:r>
            <a:r>
              <a:rPr lang="en-US" sz="2000" b="1" i="0" dirty="0">
                <a:solidFill>
                  <a:srgbClr val="FF0000"/>
                </a:solidFill>
                <a:effectLst/>
              </a:rPr>
              <a:t>“external” participants </a:t>
            </a:r>
            <a:r>
              <a:rPr lang="en-US" sz="2000" b="0" i="0" u="sng" dirty="0">
                <a:solidFill>
                  <a:srgbClr val="FF0000"/>
                </a:solidFill>
                <a:effectLst/>
              </a:rPr>
              <a:t>for testing (and reformulating) hypotheses using MVPs</a:t>
            </a:r>
            <a:r>
              <a:rPr lang="en-US" sz="2000" b="0" i="0" dirty="0">
                <a:solidFill>
                  <a:srgbClr val="000000"/>
                </a:solidFill>
                <a:effectLst/>
              </a:rPr>
              <a:t>. These community members </a:t>
            </a:r>
            <a:r>
              <a:rPr lang="en-US" sz="2000" b="0" i="0" u="sng" dirty="0">
                <a:solidFill>
                  <a:srgbClr val="FF0000"/>
                </a:solidFill>
                <a:effectLst/>
              </a:rPr>
              <a:t>may include potential customers, technologists, scientists, and so on. </a:t>
            </a:r>
          </a:p>
          <a:p>
            <a:pPr marL="342900" indent="-342900" algn="just">
              <a:buFont typeface="Arial" panose="020B0604020202020204" pitchFamily="34" charset="0"/>
              <a:buChar char="•"/>
            </a:pPr>
            <a:endParaRPr lang="en-US" sz="2000" b="0" i="0" u="sng" dirty="0">
              <a:solidFill>
                <a:srgbClr val="FF0000"/>
              </a:solidFill>
              <a:effectLst/>
            </a:endParaRPr>
          </a:p>
          <a:p>
            <a:pPr marL="342900" indent="-342900" algn="just">
              <a:buFont typeface="Arial" panose="020B0604020202020204" pitchFamily="34" charset="0"/>
              <a:buChar char="•"/>
            </a:pPr>
            <a:r>
              <a:rPr lang="en-US" sz="2000" b="0" i="0" dirty="0">
                <a:solidFill>
                  <a:srgbClr val="000000"/>
                </a:solidFill>
                <a:effectLst/>
              </a:rPr>
              <a:t>Given the importance of a community of inquiry for the emergence of a startup, differences in the groups that make up a community of inquiry likely substantially impact the startup process.</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593089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1021839"/>
            <a:ext cx="10885277" cy="48375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074508"/>
            <a:ext cx="10885276"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00000"/>
                </a:solidFill>
                <a:effectLst/>
              </a:rPr>
              <a:t>Moreover, </a:t>
            </a:r>
            <a:r>
              <a:rPr lang="en-US" sz="2000" b="0" i="0" dirty="0">
                <a:solidFill>
                  <a:srgbClr val="FF0000"/>
                </a:solidFill>
                <a:effectLst/>
              </a:rPr>
              <a:t>the lean startup framework offers a way for entrepreneurs to learn under </a:t>
            </a:r>
            <a:r>
              <a:rPr lang="en-US" sz="2000" b="0" i="0" u="sng" dirty="0">
                <a:solidFill>
                  <a:srgbClr val="FF0000"/>
                </a:solidFill>
                <a:effectLst/>
              </a:rPr>
              <a:t>conditions of uncertainty</a:t>
            </a:r>
            <a:r>
              <a:rPr lang="en-US" sz="2000" b="0" i="0" dirty="0">
                <a:solidFill>
                  <a:srgbClr val="FF0000"/>
                </a:solidFill>
                <a:effectLst/>
              </a:rPr>
              <a:t>. </a:t>
            </a:r>
          </a:p>
          <a:p>
            <a:pPr marL="342900" indent="-342900" algn="just">
              <a:buFont typeface="Arial" panose="020B0604020202020204" pitchFamily="34" charset="0"/>
              <a:buChar char="•"/>
            </a:pPr>
            <a:r>
              <a:rPr lang="en-US" sz="2000" b="0" i="0" dirty="0">
                <a:solidFill>
                  <a:srgbClr val="000000"/>
                </a:solidFill>
                <a:effectLst/>
              </a:rPr>
              <a:t>Although startups are typically embedded in dynamic or high-velocity environments, these environmental conditions vary on a continuum (vis-à-vis a dichotomy). </a:t>
            </a:r>
          </a:p>
          <a:p>
            <a:pPr marL="342900" indent="-342900" algn="just">
              <a:buFont typeface="Arial" panose="020B0604020202020204" pitchFamily="34" charset="0"/>
              <a:buChar char="•"/>
            </a:pPr>
            <a:endParaRPr lang="en-US" sz="2000" b="0" i="0" dirty="0">
              <a:solidFill>
                <a:srgbClr val="000000"/>
              </a:solidFill>
              <a:effectLst/>
            </a:endParaRPr>
          </a:p>
          <a:p>
            <a:pPr marL="342900" indent="-342900" algn="just">
              <a:buFont typeface="Arial" panose="020B0604020202020204" pitchFamily="34" charset="0"/>
              <a:buChar char="•"/>
            </a:pPr>
            <a:r>
              <a:rPr lang="en-US" sz="2000" b="0" i="0" dirty="0">
                <a:solidFill>
                  <a:srgbClr val="000000"/>
                </a:solidFill>
                <a:effectLst/>
              </a:rPr>
              <a:t>Therefore, rather than assuming all startups face the same environmental conditions (because they involve entrepreneurial action), </a:t>
            </a:r>
            <a:r>
              <a:rPr lang="en-US" sz="2000" b="0" i="0" u="sng" dirty="0">
                <a:solidFill>
                  <a:srgbClr val="FF0000"/>
                </a:solidFill>
                <a:effectLst/>
              </a:rPr>
              <a:t>entrepreneurs need to be aware of how different environmental dimensions</a:t>
            </a:r>
            <a:r>
              <a:rPr lang="en-US" sz="2000" b="0" i="0" dirty="0">
                <a:solidFill>
                  <a:srgbClr val="000000"/>
                </a:solidFill>
                <a:effectLst/>
              </a:rPr>
              <a:t>—more or less dynamism, more or less complexity, more or less hostility, more or less velocity—</a:t>
            </a:r>
            <a:r>
              <a:rPr lang="en-US" sz="2000" b="0" i="0" u="sng" dirty="0">
                <a:solidFill>
                  <a:srgbClr val="FF0000"/>
                </a:solidFill>
                <a:effectLst/>
              </a:rPr>
              <a:t>influence the lean startup process</a:t>
            </a:r>
            <a:r>
              <a:rPr lang="en-US" sz="2000" b="0" i="0" dirty="0">
                <a:solidFill>
                  <a:srgbClr val="000000"/>
                </a:solidFill>
                <a:effectLst/>
              </a:rPr>
              <a:t>.</a:t>
            </a:r>
          </a:p>
          <a:p>
            <a:pPr algn="just"/>
            <a:r>
              <a:rPr lang="en-US" sz="2000" b="0" i="0" dirty="0">
                <a:solidFill>
                  <a:srgbClr val="000000"/>
                </a:solidFill>
                <a:effectLst/>
              </a:rPr>
              <a:t> </a:t>
            </a:r>
          </a:p>
          <a:p>
            <a:pPr marL="342900" indent="-342900" algn="just">
              <a:buFont typeface="Arial" panose="020B0604020202020204" pitchFamily="34" charset="0"/>
              <a:buChar char="•"/>
            </a:pPr>
            <a:r>
              <a:rPr lang="en-US" sz="2000" b="0" i="0" dirty="0">
                <a:solidFill>
                  <a:srgbClr val="000000"/>
                </a:solidFill>
                <a:effectLst/>
              </a:rPr>
              <a:t>For example, the </a:t>
            </a:r>
            <a:r>
              <a:rPr lang="en-US" sz="2000" b="1" i="0" dirty="0">
                <a:solidFill>
                  <a:srgbClr val="FF0000"/>
                </a:solidFill>
                <a:effectLst/>
              </a:rPr>
              <a:t>lean startup framework is likely less effective for starting up a new venture in an environment with low uncertainty </a:t>
            </a:r>
            <a:r>
              <a:rPr lang="en-US" sz="2000" b="0" i="0" dirty="0">
                <a:solidFill>
                  <a:srgbClr val="000000"/>
                </a:solidFill>
                <a:effectLst/>
              </a:rPr>
              <a:t>(e.g., a potential opportunity in a stable, munificent environment). </a:t>
            </a:r>
          </a:p>
          <a:p>
            <a:pPr marL="342900" indent="-342900" algn="just">
              <a:buFont typeface="Arial" panose="020B0604020202020204" pitchFamily="34" charset="0"/>
              <a:buChar char="•"/>
            </a:pPr>
            <a:r>
              <a:rPr lang="en-US" sz="2000" b="0" i="0" dirty="0">
                <a:solidFill>
                  <a:srgbClr val="000000"/>
                </a:solidFill>
                <a:effectLst/>
              </a:rPr>
              <a:t>Indeed, </a:t>
            </a:r>
            <a:r>
              <a:rPr lang="en-US" sz="2000" b="1" i="0" dirty="0">
                <a:solidFill>
                  <a:srgbClr val="FF0000"/>
                </a:solidFill>
                <a:effectLst/>
              </a:rPr>
              <a:t>in less dynamic environments, entrepreneurs appear to be </a:t>
            </a:r>
            <a:r>
              <a:rPr lang="en-US" sz="2000" b="1" i="0" dirty="0">
                <a:solidFill>
                  <a:srgbClr val="000000"/>
                </a:solidFill>
                <a:effectLst/>
              </a:rPr>
              <a:t>“</a:t>
            </a:r>
            <a:r>
              <a:rPr lang="en-US" sz="2000" b="1" i="0" dirty="0">
                <a:solidFill>
                  <a:srgbClr val="FF0000"/>
                </a:solidFill>
                <a:effectLst/>
              </a:rPr>
              <a:t>better off pursuing a munificent approach to planning”.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07926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7421" y="1330910"/>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79539" y="1982449"/>
            <a:ext cx="8677633" cy="3200876"/>
          </a:xfrm>
          <a:prstGeom prst="rect">
            <a:avLst/>
          </a:prstGeom>
          <a:noFill/>
        </p:spPr>
        <p:txBody>
          <a:bodyPr wrap="square" rtlCol="0">
            <a:spAutoFit/>
          </a:bodyPr>
          <a:lstStyle/>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18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The Lean Startup Framework: Its Origins, and Core Ideas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Business Model Canvas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Building Blocks of the Lean Startup Framework</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Market Opportunity Navigator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An Overarching Perspective on the Lean Startup Framework</a:t>
            </a:r>
          </a:p>
          <a:p>
            <a:endParaRPr lang="en-US" b="1"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840677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2447779" y="2172337"/>
            <a:ext cx="9741414" cy="4832092"/>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                     Summary</a:t>
            </a: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This chapter discussed the building blocks of the lean startup framework. In particular, we focused on open questions regarding its application and the potential boundary conditions for making each building block more or less effective in developing a startup. In summary, our discussion suggests that our understanding of when and how the lean startup framework is best applied can be enhanced by academic research addressing the following broad topics.</a:t>
            </a: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0000"/>
              </a:solidFill>
              <a:effectLst/>
              <a:highlight>
                <a:srgbClr val="FFFF00"/>
              </a:highligh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2) Future studies can investigate how startups’ communities of inquiry, specifically users, technologists, potential customers, and scientists, influence the five building blocks of the lean startup framework and the outcomes of applying these building blocks for startups.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rPr>
              <a:t>3) Future studies can investigate how the environmental/industry context, the state of the natural environment, and societal developments influence the five building blocks of the lean startup framework and the application of these building blocks for startups.</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31688" y="149266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550" y="6266339"/>
            <a:ext cx="2167470" cy="591661"/>
          </a:xfrm>
          <a:prstGeom prst="rect">
            <a:avLst/>
          </a:prstGeom>
        </p:spPr>
      </p:pic>
    </p:spTree>
    <p:extLst>
      <p:ext uri="{BB962C8B-B14F-4D97-AF65-F5344CB8AC3E}">
        <p14:creationId xmlns:p14="http://schemas.microsoft.com/office/powerpoint/2010/main" val="14262570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4778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000000"/>
                </a:solidFill>
                <a:effectLst/>
                <a:uLnTx/>
                <a:uFillTx/>
                <a:latin typeface="Calibri" panose="020F0502020204030204"/>
                <a:ea typeface="+mn-ea"/>
                <a:cs typeface="+mn-cs"/>
              </a:rPr>
              <a:t>4) Future studies can investigate how important behavioral (e.g., entrepreneurial search, use of boundary objects, use of narratives) and cognitive (e.g., entrepreneurial mindset, empathy, prosocial motivation, psychological ownership, biases) characteristics of entrepreneurs influence the five building blocks of the lean startup framework and the outcomes of applying these building blocks for startups.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000000"/>
                </a:solidFill>
                <a:effectLst/>
                <a:uLnTx/>
                <a:uFillTx/>
                <a:latin typeface="Calibri" panose="020F0502020204030204"/>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000000"/>
                </a:solidFill>
                <a:effectLst/>
                <a:uLnTx/>
                <a:uFillTx/>
                <a:latin typeface="Calibri" panose="020F0502020204030204"/>
                <a:ea typeface="+mn-ea"/>
                <a:cs typeface="+mn-cs"/>
              </a:rPr>
              <a:t>5) Future studies can investigate the interrelationships between the five building blocks of the lean startup framework and the outcomes of the interdependencies between these building blocks for startups (e.g., when entrepreneurship should move from one building block forward to the next or back to the previous).</a:t>
            </a: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105614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1297</TotalTime>
  <Words>5971</Words>
  <Application>Microsoft Office PowerPoint</Application>
  <PresentationFormat>Widescreen</PresentationFormat>
  <Paragraphs>212</Paragraphs>
  <Slides>38</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Calibri</vt:lpstr>
      <vt:lpstr>Calibri Light</vt:lpstr>
      <vt:lpstr>Galliard-Bold4</vt:lpstr>
      <vt:lpstr>Galliard-BoldItalic3</vt:lpstr>
      <vt:lpstr>Galliard-Roman4</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230</cp:revision>
  <dcterms:created xsi:type="dcterms:W3CDTF">2023-04-29T09:08:23Z</dcterms:created>
  <dcterms:modified xsi:type="dcterms:W3CDTF">2023-08-04T03:20:29Z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