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46"/>
  </p:notesMasterIdLst>
  <p:sldIdLst>
    <p:sldId id="281" r:id="rId2"/>
    <p:sldId id="299" r:id="rId3"/>
    <p:sldId id="612" r:id="rId4"/>
    <p:sldId id="572" r:id="rId5"/>
    <p:sldId id="579" r:id="rId6"/>
    <p:sldId id="580" r:id="rId7"/>
    <p:sldId id="577" r:id="rId8"/>
    <p:sldId id="581" r:id="rId9"/>
    <p:sldId id="582" r:id="rId10"/>
    <p:sldId id="583" r:id="rId11"/>
    <p:sldId id="575" r:id="rId12"/>
    <p:sldId id="576" r:id="rId13"/>
    <p:sldId id="571" r:id="rId14"/>
    <p:sldId id="573" r:id="rId15"/>
    <p:sldId id="584" r:id="rId16"/>
    <p:sldId id="585" r:id="rId17"/>
    <p:sldId id="586" r:id="rId18"/>
    <p:sldId id="587" r:id="rId19"/>
    <p:sldId id="588" r:id="rId20"/>
    <p:sldId id="589" r:id="rId21"/>
    <p:sldId id="590" r:id="rId22"/>
    <p:sldId id="591" r:id="rId23"/>
    <p:sldId id="592" r:id="rId24"/>
    <p:sldId id="593" r:id="rId25"/>
    <p:sldId id="594" r:id="rId26"/>
    <p:sldId id="595" r:id="rId27"/>
    <p:sldId id="596" r:id="rId28"/>
    <p:sldId id="597" r:id="rId29"/>
    <p:sldId id="599" r:id="rId30"/>
    <p:sldId id="600" r:id="rId31"/>
    <p:sldId id="601" r:id="rId32"/>
    <p:sldId id="602" r:id="rId33"/>
    <p:sldId id="603" r:id="rId34"/>
    <p:sldId id="604" r:id="rId35"/>
    <p:sldId id="605" r:id="rId36"/>
    <p:sldId id="606" r:id="rId37"/>
    <p:sldId id="607" r:id="rId38"/>
    <p:sldId id="608" r:id="rId39"/>
    <p:sldId id="609" r:id="rId40"/>
    <p:sldId id="610" r:id="rId41"/>
    <p:sldId id="613" r:id="rId42"/>
    <p:sldId id="615" r:id="rId43"/>
    <p:sldId id="614" r:id="rId44"/>
    <p:sldId id="44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660066"/>
    <a:srgbClr val="24A9E1"/>
    <a:srgbClr val="000099"/>
    <a:srgbClr val="FF66CC"/>
    <a:srgbClr val="66FF33"/>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07/11/2022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9.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7.png"/><Relationship Id="rId5" Type="http://schemas.openxmlformats.org/officeDocument/2006/relationships/image" Target="../media/image10.emf"/><Relationship Id="rId10" Type="http://schemas.openxmlformats.org/officeDocument/2006/relationships/image" Target="../media/image16.png"/><Relationship Id="rId4" Type="http://schemas.openxmlformats.org/officeDocument/2006/relationships/image" Target="../media/image9.emf"/><Relationship Id="rId9" Type="http://schemas.openxmlformats.org/officeDocument/2006/relationships/image" Target="../media/image15.png"/><Relationship Id="rId1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emf"/><Relationship Id="rId7" Type="http://schemas.openxmlformats.org/officeDocument/2006/relationships/image" Target="../media/image13.emf"/><Relationship Id="rId12" Type="http://schemas.openxmlformats.org/officeDocument/2006/relationships/image" Target="../media/image26.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image" Target="../media/image25.png"/><Relationship Id="rId5" Type="http://schemas.openxmlformats.org/officeDocument/2006/relationships/image" Target="../media/image11.emf"/><Relationship Id="rId10" Type="http://schemas.openxmlformats.org/officeDocument/2006/relationships/image" Target="../media/image24.png"/><Relationship Id="rId4" Type="http://schemas.openxmlformats.org/officeDocument/2006/relationships/image" Target="../media/image10.emf"/><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image" Target="../media/image30.png"/><Relationship Id="rId5" Type="http://schemas.openxmlformats.org/officeDocument/2006/relationships/image" Target="../media/image11.emf"/><Relationship Id="rId10" Type="http://schemas.openxmlformats.org/officeDocument/2006/relationships/image" Target="../media/image29.png"/><Relationship Id="rId4" Type="http://schemas.openxmlformats.org/officeDocument/2006/relationships/image" Target="../media/image10.emf"/><Relationship Id="rId9" Type="http://schemas.openxmlformats.org/officeDocument/2006/relationships/image" Target="../media/image28.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2.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4.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5.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6.jpe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7.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23510" y="3575228"/>
            <a:ext cx="4904559" cy="1569660"/>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06</a:t>
            </a:r>
            <a:r>
              <a:rPr lang="fr-FR" altLang="en-US" sz="2800" dirty="0" smtClean="0">
                <a:solidFill>
                  <a:schemeClr val="bg1"/>
                </a:solidFill>
                <a:latin typeface="Tajawal Medium" panose="00000600000000000000" pitchFamily="2" charset="-78"/>
                <a:cs typeface="Tajawal Medium" panose="00000600000000000000" pitchFamily="2" charset="-78"/>
              </a:rPr>
              <a:t>:</a:t>
            </a:r>
          </a:p>
          <a:p>
            <a:pPr algn="ctr"/>
            <a:r>
              <a:rPr lang="en-US" sz="2000" b="1" dirty="0" smtClean="0"/>
              <a:t>Methodologies </a:t>
            </a:r>
            <a:r>
              <a:rPr lang="en-US" sz="2000" b="1" dirty="0"/>
              <a:t>for data collection and analysis for monitoring and evaluation</a:t>
            </a:r>
            <a:endParaRPr lang="fr-FR" sz="2000" b="1" dirty="0"/>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8" name="Rectangle 1"/>
          <p:cNvSpPr>
            <a:spLocks noChangeArrowheads="1"/>
          </p:cNvSpPr>
          <p:nvPr/>
        </p:nvSpPr>
        <p:spPr bwMode="auto">
          <a:xfrm>
            <a:off x="5276886" y="6675827"/>
            <a:ext cx="72084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0" name="Zone de texte 11"/>
          <p:cNvSpPr txBox="1"/>
          <p:nvPr/>
        </p:nvSpPr>
        <p:spPr>
          <a:xfrm>
            <a:off x="1263112" y="384810"/>
            <a:ext cx="6328166"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21"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Rectangle 1"/>
          <p:cNvSpPr>
            <a:spLocks noChangeArrowheads="1"/>
          </p:cNvSpPr>
          <p:nvPr/>
        </p:nvSpPr>
        <p:spPr bwMode="auto">
          <a:xfrm>
            <a:off x="3083668" y="2663569"/>
            <a:ext cx="3099348" cy="206210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chemeClr val="tx1"/>
              </a:solidFill>
              <a:effectLst/>
              <a:latin typeface="+mn-lt"/>
            </a:endParaRPr>
          </a:p>
          <a:p>
            <a:pPr lvl="0" algn="ctr"/>
            <a:r>
              <a:rPr lang="fr-FR" altLang="fr-FR" b="1" dirty="0" smtClean="0">
                <a:latin typeface="+mn-lt"/>
              </a:rPr>
              <a:t>« </a:t>
            </a:r>
            <a:r>
              <a:rPr lang="en-US" altLang="fr-FR" sz="2000" b="1" dirty="0">
                <a:latin typeface="+mn-lt"/>
              </a:rPr>
              <a:t>And what is the use of executing projects, since the project is in itself sufficient enjoyment? " Charles Baudelaire</a:t>
            </a:r>
            <a:r>
              <a:rPr kumimoji="0" lang="fr-FR" altLang="fr-FR" sz="2000" b="1" i="0" u="none" strike="noStrike" cap="none" normalizeH="0" baseline="0" dirty="0" smtClean="0">
                <a:ln>
                  <a:noFill/>
                </a:ln>
                <a:solidFill>
                  <a:schemeClr val="tx1"/>
                </a:solidFill>
                <a:effectLst/>
                <a:latin typeface="+mn-lt"/>
              </a:rPr>
              <a:t>. </a:t>
            </a:r>
            <a:r>
              <a:rPr kumimoji="0" lang="fr-FR" altLang="fr-FR" b="1" i="0" u="none" strike="noStrike" cap="none" normalizeH="0" baseline="0" dirty="0" smtClean="0">
                <a:ln>
                  <a:noFill/>
                </a:ln>
                <a:solidFill>
                  <a:schemeClr val="tx1"/>
                </a:solidFill>
                <a:effectLst/>
                <a:latin typeface="+mn-lt"/>
              </a:rPr>
              <a:t>»</a:t>
            </a:r>
          </a:p>
          <a:p>
            <a:pPr lvl="0" algn="r"/>
            <a:r>
              <a:rPr lang="fr-FR" sz="1200" b="1" i="1" dirty="0" smtClean="0"/>
              <a:t>Charles </a:t>
            </a:r>
            <a:r>
              <a:rPr lang="fr-FR" sz="1200" b="1" i="1" dirty="0"/>
              <a:t>Baudelaire</a:t>
            </a:r>
            <a:endParaRPr kumimoji="0" lang="fr-FR" altLang="fr-FR" sz="1200" b="1" i="1" u="none" strike="noStrike" cap="none" normalizeH="0" baseline="0" dirty="0" smtClean="0">
              <a:ln>
                <a:noFill/>
              </a:ln>
              <a:solidFill>
                <a:schemeClr val="tx1"/>
              </a:solidFill>
              <a:effectLst/>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3199"/>
            <a:ext cx="8340542" cy="303159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ü"/>
            </a:pPr>
            <a:r>
              <a:rPr lang="en-US" b="1" dirty="0">
                <a:solidFill>
                  <a:srgbClr val="FF0000"/>
                </a:solidFill>
              </a:rPr>
              <a:t>An overview of chapter 4</a:t>
            </a:r>
            <a:endParaRPr lang="fr-FR" b="1" dirty="0">
              <a:solidFill>
                <a:srgbClr val="FF0000"/>
              </a:solidFill>
            </a:endParaRPr>
          </a:p>
          <a:p>
            <a:pPr marL="285750" lvl="0" indent="-285750" algn="just">
              <a:lnSpc>
                <a:spcPct val="150000"/>
              </a:lnSpc>
              <a:buFont typeface="Wingdings" panose="05000000000000000000" pitchFamily="2" charset="2"/>
              <a:buChar char="ü"/>
            </a:pPr>
            <a:endParaRPr lang="en-US" sz="2400" b="1" dirty="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p>
        </p:txBody>
      </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grpSp>
        <p:nvGrpSpPr>
          <p:cNvPr id="27" name="Group 26"/>
          <p:cNvGrpSpPr>
            <a:grpSpLocks/>
          </p:cNvGrpSpPr>
          <p:nvPr/>
        </p:nvGrpSpPr>
        <p:grpSpPr bwMode="auto">
          <a:xfrm>
            <a:off x="582705" y="2569029"/>
            <a:ext cx="7690896" cy="2488761"/>
            <a:chOff x="1417" y="274"/>
            <a:chExt cx="8948" cy="1643"/>
          </a:xfrm>
        </p:grpSpPr>
        <p:sp>
          <p:nvSpPr>
            <p:cNvPr id="28" name="Freeform 27"/>
            <p:cNvSpPr>
              <a:spLocks/>
            </p:cNvSpPr>
            <p:nvPr/>
          </p:nvSpPr>
          <p:spPr bwMode="auto">
            <a:xfrm>
              <a:off x="1417" y="278"/>
              <a:ext cx="1316" cy="1622"/>
            </a:xfrm>
            <a:custGeom>
              <a:avLst/>
              <a:gdLst>
                <a:gd name="T0" fmla="+- 0 2619 1417"/>
                <a:gd name="T1" fmla="*/ T0 w 1316"/>
                <a:gd name="T2" fmla="+- 0 279 279"/>
                <a:gd name="T3" fmla="*/ 279 h 1622"/>
                <a:gd name="T4" fmla="+- 0 1531 1417"/>
                <a:gd name="T5" fmla="*/ T4 w 1316"/>
                <a:gd name="T6" fmla="+- 0 279 279"/>
                <a:gd name="T7" fmla="*/ 279 h 1622"/>
                <a:gd name="T8" fmla="+- 0 1487 1417"/>
                <a:gd name="T9" fmla="*/ T8 w 1316"/>
                <a:gd name="T10" fmla="+- 0 288 279"/>
                <a:gd name="T11" fmla="*/ 288 h 1622"/>
                <a:gd name="T12" fmla="+- 0 1451 1417"/>
                <a:gd name="T13" fmla="*/ T12 w 1316"/>
                <a:gd name="T14" fmla="+- 0 312 279"/>
                <a:gd name="T15" fmla="*/ 312 h 1622"/>
                <a:gd name="T16" fmla="+- 0 1426 1417"/>
                <a:gd name="T17" fmla="*/ T16 w 1316"/>
                <a:gd name="T18" fmla="+- 0 348 279"/>
                <a:gd name="T19" fmla="*/ 348 h 1622"/>
                <a:gd name="T20" fmla="+- 0 1417 1417"/>
                <a:gd name="T21" fmla="*/ T20 w 1316"/>
                <a:gd name="T22" fmla="+- 0 392 279"/>
                <a:gd name="T23" fmla="*/ 392 h 1622"/>
                <a:gd name="T24" fmla="+- 0 1417 1417"/>
                <a:gd name="T25" fmla="*/ T24 w 1316"/>
                <a:gd name="T26" fmla="+- 0 1787 279"/>
                <a:gd name="T27" fmla="*/ 1787 h 1622"/>
                <a:gd name="T28" fmla="+- 0 1426 1417"/>
                <a:gd name="T29" fmla="*/ T28 w 1316"/>
                <a:gd name="T30" fmla="+- 0 1831 279"/>
                <a:gd name="T31" fmla="*/ 1831 h 1622"/>
                <a:gd name="T32" fmla="+- 0 1451 1417"/>
                <a:gd name="T33" fmla="*/ T32 w 1316"/>
                <a:gd name="T34" fmla="+- 0 1867 279"/>
                <a:gd name="T35" fmla="*/ 1867 h 1622"/>
                <a:gd name="T36" fmla="+- 0 1487 1417"/>
                <a:gd name="T37" fmla="*/ T36 w 1316"/>
                <a:gd name="T38" fmla="+- 0 1891 279"/>
                <a:gd name="T39" fmla="*/ 1891 h 1622"/>
                <a:gd name="T40" fmla="+- 0 1531 1417"/>
                <a:gd name="T41" fmla="*/ T40 w 1316"/>
                <a:gd name="T42" fmla="+- 0 1900 279"/>
                <a:gd name="T43" fmla="*/ 1900 h 1622"/>
                <a:gd name="T44" fmla="+- 0 2619 1417"/>
                <a:gd name="T45" fmla="*/ T44 w 1316"/>
                <a:gd name="T46" fmla="+- 0 1900 279"/>
                <a:gd name="T47" fmla="*/ 1900 h 1622"/>
                <a:gd name="T48" fmla="+- 0 2663 1417"/>
                <a:gd name="T49" fmla="*/ T48 w 1316"/>
                <a:gd name="T50" fmla="+- 0 1891 279"/>
                <a:gd name="T51" fmla="*/ 1891 h 1622"/>
                <a:gd name="T52" fmla="+- 0 2699 1417"/>
                <a:gd name="T53" fmla="*/ T52 w 1316"/>
                <a:gd name="T54" fmla="+- 0 1867 279"/>
                <a:gd name="T55" fmla="*/ 1867 h 1622"/>
                <a:gd name="T56" fmla="+- 0 2724 1417"/>
                <a:gd name="T57" fmla="*/ T56 w 1316"/>
                <a:gd name="T58" fmla="+- 0 1831 279"/>
                <a:gd name="T59" fmla="*/ 1831 h 1622"/>
                <a:gd name="T60" fmla="+- 0 2733 1417"/>
                <a:gd name="T61" fmla="*/ T60 w 1316"/>
                <a:gd name="T62" fmla="+- 0 1787 279"/>
                <a:gd name="T63" fmla="*/ 1787 h 1622"/>
                <a:gd name="T64" fmla="+- 0 2733 1417"/>
                <a:gd name="T65" fmla="*/ T64 w 1316"/>
                <a:gd name="T66" fmla="+- 0 392 279"/>
                <a:gd name="T67" fmla="*/ 392 h 1622"/>
                <a:gd name="T68" fmla="+- 0 2724 1417"/>
                <a:gd name="T69" fmla="*/ T68 w 1316"/>
                <a:gd name="T70" fmla="+- 0 348 279"/>
                <a:gd name="T71" fmla="*/ 348 h 1622"/>
                <a:gd name="T72" fmla="+- 0 2699 1417"/>
                <a:gd name="T73" fmla="*/ T72 w 1316"/>
                <a:gd name="T74" fmla="+- 0 312 279"/>
                <a:gd name="T75" fmla="*/ 312 h 1622"/>
                <a:gd name="T76" fmla="+- 0 2663 1417"/>
                <a:gd name="T77" fmla="*/ T76 w 1316"/>
                <a:gd name="T78" fmla="+- 0 288 279"/>
                <a:gd name="T79" fmla="*/ 288 h 1622"/>
                <a:gd name="T80" fmla="+- 0 2619 1417"/>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2947" y="278"/>
              <a:ext cx="1316" cy="1622"/>
            </a:xfrm>
            <a:custGeom>
              <a:avLst/>
              <a:gdLst>
                <a:gd name="T0" fmla="+- 0 4150 2948"/>
                <a:gd name="T1" fmla="*/ T0 w 1316"/>
                <a:gd name="T2" fmla="+- 0 279 279"/>
                <a:gd name="T3" fmla="*/ 279 h 1622"/>
                <a:gd name="T4" fmla="+- 0 3061 2948"/>
                <a:gd name="T5" fmla="*/ T4 w 1316"/>
                <a:gd name="T6" fmla="+- 0 279 279"/>
                <a:gd name="T7" fmla="*/ 279 h 1622"/>
                <a:gd name="T8" fmla="+- 0 3017 2948"/>
                <a:gd name="T9" fmla="*/ T8 w 1316"/>
                <a:gd name="T10" fmla="+- 0 288 279"/>
                <a:gd name="T11" fmla="*/ 288 h 1622"/>
                <a:gd name="T12" fmla="+- 0 2981 2948"/>
                <a:gd name="T13" fmla="*/ T12 w 1316"/>
                <a:gd name="T14" fmla="+- 0 312 279"/>
                <a:gd name="T15" fmla="*/ 312 h 1622"/>
                <a:gd name="T16" fmla="+- 0 2957 2948"/>
                <a:gd name="T17" fmla="*/ T16 w 1316"/>
                <a:gd name="T18" fmla="+- 0 348 279"/>
                <a:gd name="T19" fmla="*/ 348 h 1622"/>
                <a:gd name="T20" fmla="+- 0 2948 2948"/>
                <a:gd name="T21" fmla="*/ T20 w 1316"/>
                <a:gd name="T22" fmla="+- 0 392 279"/>
                <a:gd name="T23" fmla="*/ 392 h 1622"/>
                <a:gd name="T24" fmla="+- 0 2948 2948"/>
                <a:gd name="T25" fmla="*/ T24 w 1316"/>
                <a:gd name="T26" fmla="+- 0 1787 279"/>
                <a:gd name="T27" fmla="*/ 1787 h 1622"/>
                <a:gd name="T28" fmla="+- 0 2957 2948"/>
                <a:gd name="T29" fmla="*/ T28 w 1316"/>
                <a:gd name="T30" fmla="+- 0 1831 279"/>
                <a:gd name="T31" fmla="*/ 1831 h 1622"/>
                <a:gd name="T32" fmla="+- 0 2981 2948"/>
                <a:gd name="T33" fmla="*/ T32 w 1316"/>
                <a:gd name="T34" fmla="+- 0 1867 279"/>
                <a:gd name="T35" fmla="*/ 1867 h 1622"/>
                <a:gd name="T36" fmla="+- 0 3017 2948"/>
                <a:gd name="T37" fmla="*/ T36 w 1316"/>
                <a:gd name="T38" fmla="+- 0 1891 279"/>
                <a:gd name="T39" fmla="*/ 1891 h 1622"/>
                <a:gd name="T40" fmla="+- 0 3061 2948"/>
                <a:gd name="T41" fmla="*/ T40 w 1316"/>
                <a:gd name="T42" fmla="+- 0 1900 279"/>
                <a:gd name="T43" fmla="*/ 1900 h 1622"/>
                <a:gd name="T44" fmla="+- 0 4150 2948"/>
                <a:gd name="T45" fmla="*/ T44 w 1316"/>
                <a:gd name="T46" fmla="+- 0 1900 279"/>
                <a:gd name="T47" fmla="*/ 1900 h 1622"/>
                <a:gd name="T48" fmla="+- 0 4194 2948"/>
                <a:gd name="T49" fmla="*/ T48 w 1316"/>
                <a:gd name="T50" fmla="+- 0 1891 279"/>
                <a:gd name="T51" fmla="*/ 1891 h 1622"/>
                <a:gd name="T52" fmla="+- 0 4230 2948"/>
                <a:gd name="T53" fmla="*/ T52 w 1316"/>
                <a:gd name="T54" fmla="+- 0 1867 279"/>
                <a:gd name="T55" fmla="*/ 1867 h 1622"/>
                <a:gd name="T56" fmla="+- 0 4254 2948"/>
                <a:gd name="T57" fmla="*/ T56 w 1316"/>
                <a:gd name="T58" fmla="+- 0 1831 279"/>
                <a:gd name="T59" fmla="*/ 1831 h 1622"/>
                <a:gd name="T60" fmla="+- 0 4263 2948"/>
                <a:gd name="T61" fmla="*/ T60 w 1316"/>
                <a:gd name="T62" fmla="+- 0 1787 279"/>
                <a:gd name="T63" fmla="*/ 1787 h 1622"/>
                <a:gd name="T64" fmla="+- 0 4263 2948"/>
                <a:gd name="T65" fmla="*/ T64 w 1316"/>
                <a:gd name="T66" fmla="+- 0 392 279"/>
                <a:gd name="T67" fmla="*/ 392 h 1622"/>
                <a:gd name="T68" fmla="+- 0 4254 2948"/>
                <a:gd name="T69" fmla="*/ T68 w 1316"/>
                <a:gd name="T70" fmla="+- 0 348 279"/>
                <a:gd name="T71" fmla="*/ 348 h 1622"/>
                <a:gd name="T72" fmla="+- 0 4230 2948"/>
                <a:gd name="T73" fmla="*/ T72 w 1316"/>
                <a:gd name="T74" fmla="+- 0 312 279"/>
                <a:gd name="T75" fmla="*/ 312 h 1622"/>
                <a:gd name="T76" fmla="+- 0 4194 2948"/>
                <a:gd name="T77" fmla="*/ T76 w 1316"/>
                <a:gd name="T78" fmla="+- 0 288 279"/>
                <a:gd name="T79" fmla="*/ 288 h 1622"/>
                <a:gd name="T80" fmla="+- 0 4150 2948"/>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0" name="Line 9"/>
            <p:cNvCxnSpPr>
              <a:cxnSpLocks noChangeShapeType="1"/>
            </p:cNvCxnSpPr>
            <p:nvPr/>
          </p:nvCxnSpPr>
          <p:spPr bwMode="auto">
            <a:xfrm>
              <a:off x="2714" y="1017"/>
              <a:ext cx="196" cy="0"/>
            </a:xfrm>
            <a:prstGeom prst="line">
              <a:avLst/>
            </a:prstGeom>
            <a:noFill/>
            <a:ln w="63500">
              <a:solidFill>
                <a:srgbClr val="55B6B2"/>
              </a:solidFill>
              <a:round/>
              <a:headEnd/>
              <a:tailEnd/>
            </a:ln>
            <a:extLst>
              <a:ext uri="{909E8E84-426E-40DD-AFC4-6F175D3DCCD1}">
                <a14:hiddenFill xmlns:a14="http://schemas.microsoft.com/office/drawing/2010/main">
                  <a:noFill/>
                </a14:hiddenFill>
              </a:ext>
            </a:extLst>
          </p:spPr>
        </p:cxnSp>
        <p:sp>
          <p:nvSpPr>
            <p:cNvPr id="31" name="Freeform 30"/>
            <p:cNvSpPr>
              <a:spLocks/>
            </p:cNvSpPr>
            <p:nvPr/>
          </p:nvSpPr>
          <p:spPr bwMode="auto">
            <a:xfrm>
              <a:off x="2825" y="814"/>
              <a:ext cx="218" cy="405"/>
            </a:xfrm>
            <a:custGeom>
              <a:avLst/>
              <a:gdLst>
                <a:gd name="T0" fmla="+- 0 2826 2826"/>
                <a:gd name="T1" fmla="*/ T0 w 218"/>
                <a:gd name="T2" fmla="+- 0 815 815"/>
                <a:gd name="T3" fmla="*/ 815 h 405"/>
                <a:gd name="T4" fmla="+- 0 2826 2826"/>
                <a:gd name="T5" fmla="*/ T4 w 218"/>
                <a:gd name="T6" fmla="+- 0 1219 815"/>
                <a:gd name="T7" fmla="*/ 1219 h 405"/>
                <a:gd name="T8" fmla="+- 0 3043 2826"/>
                <a:gd name="T9" fmla="*/ T8 w 218"/>
                <a:gd name="T10" fmla="+- 0 1017 815"/>
                <a:gd name="T11" fmla="*/ 1017 h 405"/>
                <a:gd name="T12" fmla="+- 0 2826 2826"/>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2" name="Line 11"/>
            <p:cNvCxnSpPr>
              <a:cxnSpLocks noChangeShapeType="1"/>
            </p:cNvCxnSpPr>
            <p:nvPr/>
          </p:nvCxnSpPr>
          <p:spPr bwMode="auto">
            <a:xfrm>
              <a:off x="4263" y="1017"/>
              <a:ext cx="195" cy="0"/>
            </a:xfrm>
            <a:prstGeom prst="line">
              <a:avLst/>
            </a:prstGeom>
            <a:noFill/>
            <a:ln w="63500">
              <a:solidFill>
                <a:srgbClr val="F4B228"/>
              </a:solidFill>
              <a:round/>
              <a:headEnd/>
              <a:tailEnd/>
            </a:ln>
            <a:extLst>
              <a:ext uri="{909E8E84-426E-40DD-AFC4-6F175D3DCCD1}">
                <a14:hiddenFill xmlns:a14="http://schemas.microsoft.com/office/drawing/2010/main">
                  <a:noFill/>
                </a14:hiddenFill>
              </a:ext>
            </a:extLst>
          </p:spPr>
        </p:cxnSp>
        <p:sp>
          <p:nvSpPr>
            <p:cNvPr id="33" name="Freeform 32"/>
            <p:cNvSpPr>
              <a:spLocks/>
            </p:cNvSpPr>
            <p:nvPr/>
          </p:nvSpPr>
          <p:spPr bwMode="auto">
            <a:xfrm>
              <a:off x="4542" y="295"/>
              <a:ext cx="1265" cy="1622"/>
            </a:xfrm>
            <a:custGeom>
              <a:avLst/>
              <a:gdLst>
                <a:gd name="T0" fmla="+- 0 5683 4532"/>
                <a:gd name="T1" fmla="*/ T0 w 1265"/>
                <a:gd name="T2" fmla="+- 0 279 279"/>
                <a:gd name="T3" fmla="*/ 279 h 1622"/>
                <a:gd name="T4" fmla="+- 0 4645 4532"/>
                <a:gd name="T5" fmla="*/ T4 w 1265"/>
                <a:gd name="T6" fmla="+- 0 279 279"/>
                <a:gd name="T7" fmla="*/ 279 h 1622"/>
                <a:gd name="T8" fmla="+- 0 4601 4532"/>
                <a:gd name="T9" fmla="*/ T8 w 1265"/>
                <a:gd name="T10" fmla="+- 0 288 279"/>
                <a:gd name="T11" fmla="*/ 288 h 1622"/>
                <a:gd name="T12" fmla="+- 0 4565 4532"/>
                <a:gd name="T13" fmla="*/ T12 w 1265"/>
                <a:gd name="T14" fmla="+- 0 312 279"/>
                <a:gd name="T15" fmla="*/ 312 h 1622"/>
                <a:gd name="T16" fmla="+- 0 4541 4532"/>
                <a:gd name="T17" fmla="*/ T16 w 1265"/>
                <a:gd name="T18" fmla="+- 0 348 279"/>
                <a:gd name="T19" fmla="*/ 348 h 1622"/>
                <a:gd name="T20" fmla="+- 0 4532 4532"/>
                <a:gd name="T21" fmla="*/ T20 w 1265"/>
                <a:gd name="T22" fmla="+- 0 392 279"/>
                <a:gd name="T23" fmla="*/ 392 h 1622"/>
                <a:gd name="T24" fmla="+- 0 4532 4532"/>
                <a:gd name="T25" fmla="*/ T24 w 1265"/>
                <a:gd name="T26" fmla="+- 0 1787 279"/>
                <a:gd name="T27" fmla="*/ 1787 h 1622"/>
                <a:gd name="T28" fmla="+- 0 4541 4532"/>
                <a:gd name="T29" fmla="*/ T28 w 1265"/>
                <a:gd name="T30" fmla="+- 0 1831 279"/>
                <a:gd name="T31" fmla="*/ 1831 h 1622"/>
                <a:gd name="T32" fmla="+- 0 4565 4532"/>
                <a:gd name="T33" fmla="*/ T32 w 1265"/>
                <a:gd name="T34" fmla="+- 0 1867 279"/>
                <a:gd name="T35" fmla="*/ 1867 h 1622"/>
                <a:gd name="T36" fmla="+- 0 4601 4532"/>
                <a:gd name="T37" fmla="*/ T36 w 1265"/>
                <a:gd name="T38" fmla="+- 0 1891 279"/>
                <a:gd name="T39" fmla="*/ 1891 h 1622"/>
                <a:gd name="T40" fmla="+- 0 4645 4532"/>
                <a:gd name="T41" fmla="*/ T40 w 1265"/>
                <a:gd name="T42" fmla="+- 0 1900 279"/>
                <a:gd name="T43" fmla="*/ 1900 h 1622"/>
                <a:gd name="T44" fmla="+- 0 5683 4532"/>
                <a:gd name="T45" fmla="*/ T44 w 1265"/>
                <a:gd name="T46" fmla="+- 0 1900 279"/>
                <a:gd name="T47" fmla="*/ 1900 h 1622"/>
                <a:gd name="T48" fmla="+- 0 5727 4532"/>
                <a:gd name="T49" fmla="*/ T48 w 1265"/>
                <a:gd name="T50" fmla="+- 0 1891 279"/>
                <a:gd name="T51" fmla="*/ 1891 h 1622"/>
                <a:gd name="T52" fmla="+- 0 5763 4532"/>
                <a:gd name="T53" fmla="*/ T52 w 1265"/>
                <a:gd name="T54" fmla="+- 0 1867 279"/>
                <a:gd name="T55" fmla="*/ 1867 h 1622"/>
                <a:gd name="T56" fmla="+- 0 5787 4532"/>
                <a:gd name="T57" fmla="*/ T56 w 1265"/>
                <a:gd name="T58" fmla="+- 0 1831 279"/>
                <a:gd name="T59" fmla="*/ 1831 h 1622"/>
                <a:gd name="T60" fmla="+- 0 5796 4532"/>
                <a:gd name="T61" fmla="*/ T60 w 1265"/>
                <a:gd name="T62" fmla="+- 0 1787 279"/>
                <a:gd name="T63" fmla="*/ 1787 h 1622"/>
                <a:gd name="T64" fmla="+- 0 5796 4532"/>
                <a:gd name="T65" fmla="*/ T64 w 1265"/>
                <a:gd name="T66" fmla="+- 0 392 279"/>
                <a:gd name="T67" fmla="*/ 392 h 1622"/>
                <a:gd name="T68" fmla="+- 0 5787 4532"/>
                <a:gd name="T69" fmla="*/ T68 w 1265"/>
                <a:gd name="T70" fmla="+- 0 348 279"/>
                <a:gd name="T71" fmla="*/ 348 h 1622"/>
                <a:gd name="T72" fmla="+- 0 5763 4532"/>
                <a:gd name="T73" fmla="*/ T72 w 1265"/>
                <a:gd name="T74" fmla="+- 0 312 279"/>
                <a:gd name="T75" fmla="*/ 312 h 1622"/>
                <a:gd name="T76" fmla="+- 0 5727 4532"/>
                <a:gd name="T77" fmla="*/ T76 w 1265"/>
                <a:gd name="T78" fmla="+- 0 288 279"/>
                <a:gd name="T79" fmla="*/ 288 h 1622"/>
                <a:gd name="T80" fmla="+- 0 5683 4532"/>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4" name="Freeform 33"/>
            <p:cNvSpPr>
              <a:spLocks/>
            </p:cNvSpPr>
            <p:nvPr/>
          </p:nvSpPr>
          <p:spPr bwMode="auto">
            <a:xfrm>
              <a:off x="4374" y="814"/>
              <a:ext cx="218" cy="405"/>
            </a:xfrm>
            <a:custGeom>
              <a:avLst/>
              <a:gdLst>
                <a:gd name="T0" fmla="+- 0 4374 4374"/>
                <a:gd name="T1" fmla="*/ T0 w 218"/>
                <a:gd name="T2" fmla="+- 0 815 815"/>
                <a:gd name="T3" fmla="*/ 815 h 405"/>
                <a:gd name="T4" fmla="+- 0 4374 4374"/>
                <a:gd name="T5" fmla="*/ T4 w 218"/>
                <a:gd name="T6" fmla="+- 0 1219 815"/>
                <a:gd name="T7" fmla="*/ 1219 h 405"/>
                <a:gd name="T8" fmla="+- 0 4592 4374"/>
                <a:gd name="T9" fmla="*/ T8 w 218"/>
                <a:gd name="T10" fmla="+- 0 1017 815"/>
                <a:gd name="T11" fmla="*/ 1017 h 405"/>
                <a:gd name="T12" fmla="+- 0 4374 437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5" name="Line 14"/>
            <p:cNvCxnSpPr>
              <a:cxnSpLocks noChangeShapeType="1"/>
            </p:cNvCxnSpPr>
            <p:nvPr/>
          </p:nvCxnSpPr>
          <p:spPr bwMode="auto">
            <a:xfrm>
              <a:off x="5799" y="1017"/>
              <a:ext cx="195" cy="0"/>
            </a:xfrm>
            <a:prstGeom prst="line">
              <a:avLst/>
            </a:prstGeom>
            <a:noFill/>
            <a:ln w="63500">
              <a:solidFill>
                <a:srgbClr val="FF681E"/>
              </a:solidFill>
              <a:round/>
              <a:headEnd/>
              <a:tailEnd/>
            </a:ln>
            <a:extLst>
              <a:ext uri="{909E8E84-426E-40DD-AFC4-6F175D3DCCD1}">
                <a14:hiddenFill xmlns:a14="http://schemas.microsoft.com/office/drawing/2010/main">
                  <a:noFill/>
                </a14:hiddenFill>
              </a:ext>
            </a:extLst>
          </p:spPr>
        </p:cxnSp>
        <p:sp>
          <p:nvSpPr>
            <p:cNvPr id="36" name="Freeform 35"/>
            <p:cNvSpPr>
              <a:spLocks/>
            </p:cNvSpPr>
            <p:nvPr/>
          </p:nvSpPr>
          <p:spPr bwMode="auto">
            <a:xfrm>
              <a:off x="6083" y="278"/>
              <a:ext cx="1265" cy="1622"/>
            </a:xfrm>
            <a:custGeom>
              <a:avLst/>
              <a:gdLst>
                <a:gd name="T0" fmla="+- 0 7234 6083"/>
                <a:gd name="T1" fmla="*/ T0 w 1265"/>
                <a:gd name="T2" fmla="+- 0 279 279"/>
                <a:gd name="T3" fmla="*/ 279 h 1622"/>
                <a:gd name="T4" fmla="+- 0 6197 6083"/>
                <a:gd name="T5" fmla="*/ T4 w 1265"/>
                <a:gd name="T6" fmla="+- 0 279 279"/>
                <a:gd name="T7" fmla="*/ 279 h 1622"/>
                <a:gd name="T8" fmla="+- 0 6153 6083"/>
                <a:gd name="T9" fmla="*/ T8 w 1265"/>
                <a:gd name="T10" fmla="+- 0 288 279"/>
                <a:gd name="T11" fmla="*/ 288 h 1622"/>
                <a:gd name="T12" fmla="+- 0 6117 6083"/>
                <a:gd name="T13" fmla="*/ T12 w 1265"/>
                <a:gd name="T14" fmla="+- 0 312 279"/>
                <a:gd name="T15" fmla="*/ 312 h 1622"/>
                <a:gd name="T16" fmla="+- 0 6092 6083"/>
                <a:gd name="T17" fmla="*/ T16 w 1265"/>
                <a:gd name="T18" fmla="+- 0 348 279"/>
                <a:gd name="T19" fmla="*/ 348 h 1622"/>
                <a:gd name="T20" fmla="+- 0 6083 6083"/>
                <a:gd name="T21" fmla="*/ T20 w 1265"/>
                <a:gd name="T22" fmla="+- 0 392 279"/>
                <a:gd name="T23" fmla="*/ 392 h 1622"/>
                <a:gd name="T24" fmla="+- 0 6083 6083"/>
                <a:gd name="T25" fmla="*/ T24 w 1265"/>
                <a:gd name="T26" fmla="+- 0 1787 279"/>
                <a:gd name="T27" fmla="*/ 1787 h 1622"/>
                <a:gd name="T28" fmla="+- 0 6092 6083"/>
                <a:gd name="T29" fmla="*/ T28 w 1265"/>
                <a:gd name="T30" fmla="+- 0 1831 279"/>
                <a:gd name="T31" fmla="*/ 1831 h 1622"/>
                <a:gd name="T32" fmla="+- 0 6117 6083"/>
                <a:gd name="T33" fmla="*/ T32 w 1265"/>
                <a:gd name="T34" fmla="+- 0 1867 279"/>
                <a:gd name="T35" fmla="*/ 1867 h 1622"/>
                <a:gd name="T36" fmla="+- 0 6153 6083"/>
                <a:gd name="T37" fmla="*/ T36 w 1265"/>
                <a:gd name="T38" fmla="+- 0 1891 279"/>
                <a:gd name="T39" fmla="*/ 1891 h 1622"/>
                <a:gd name="T40" fmla="+- 0 6197 6083"/>
                <a:gd name="T41" fmla="*/ T40 w 1265"/>
                <a:gd name="T42" fmla="+- 0 1900 279"/>
                <a:gd name="T43" fmla="*/ 1900 h 1622"/>
                <a:gd name="T44" fmla="+- 0 7234 6083"/>
                <a:gd name="T45" fmla="*/ T44 w 1265"/>
                <a:gd name="T46" fmla="+- 0 1900 279"/>
                <a:gd name="T47" fmla="*/ 1900 h 1622"/>
                <a:gd name="T48" fmla="+- 0 7278 6083"/>
                <a:gd name="T49" fmla="*/ T48 w 1265"/>
                <a:gd name="T50" fmla="+- 0 1891 279"/>
                <a:gd name="T51" fmla="*/ 1891 h 1622"/>
                <a:gd name="T52" fmla="+- 0 7315 6083"/>
                <a:gd name="T53" fmla="*/ T52 w 1265"/>
                <a:gd name="T54" fmla="+- 0 1867 279"/>
                <a:gd name="T55" fmla="*/ 1867 h 1622"/>
                <a:gd name="T56" fmla="+- 0 7339 6083"/>
                <a:gd name="T57" fmla="*/ T56 w 1265"/>
                <a:gd name="T58" fmla="+- 0 1831 279"/>
                <a:gd name="T59" fmla="*/ 1831 h 1622"/>
                <a:gd name="T60" fmla="+- 0 7348 6083"/>
                <a:gd name="T61" fmla="*/ T60 w 1265"/>
                <a:gd name="T62" fmla="+- 0 1787 279"/>
                <a:gd name="T63" fmla="*/ 1787 h 1622"/>
                <a:gd name="T64" fmla="+- 0 7348 6083"/>
                <a:gd name="T65" fmla="*/ T64 w 1265"/>
                <a:gd name="T66" fmla="+- 0 392 279"/>
                <a:gd name="T67" fmla="*/ 392 h 1622"/>
                <a:gd name="T68" fmla="+- 0 7339 6083"/>
                <a:gd name="T69" fmla="*/ T68 w 1265"/>
                <a:gd name="T70" fmla="+- 0 348 279"/>
                <a:gd name="T71" fmla="*/ 348 h 1622"/>
                <a:gd name="T72" fmla="+- 0 7315 6083"/>
                <a:gd name="T73" fmla="*/ T72 w 1265"/>
                <a:gd name="T74" fmla="+- 0 312 279"/>
                <a:gd name="T75" fmla="*/ 312 h 1622"/>
                <a:gd name="T76" fmla="+- 0 7278 6083"/>
                <a:gd name="T77" fmla="*/ T76 w 1265"/>
                <a:gd name="T78" fmla="+- 0 288 279"/>
                <a:gd name="T79" fmla="*/ 288 h 1622"/>
                <a:gd name="T80" fmla="+- 0 7234 6083"/>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7" name="Freeform 36"/>
            <p:cNvSpPr>
              <a:spLocks/>
            </p:cNvSpPr>
            <p:nvPr/>
          </p:nvSpPr>
          <p:spPr bwMode="auto">
            <a:xfrm>
              <a:off x="5910" y="814"/>
              <a:ext cx="218" cy="405"/>
            </a:xfrm>
            <a:custGeom>
              <a:avLst/>
              <a:gdLst>
                <a:gd name="T0" fmla="+- 0 5910 5910"/>
                <a:gd name="T1" fmla="*/ T0 w 218"/>
                <a:gd name="T2" fmla="+- 0 815 815"/>
                <a:gd name="T3" fmla="*/ 815 h 405"/>
                <a:gd name="T4" fmla="+- 0 5910 5910"/>
                <a:gd name="T5" fmla="*/ T4 w 218"/>
                <a:gd name="T6" fmla="+- 0 1219 815"/>
                <a:gd name="T7" fmla="*/ 1219 h 405"/>
                <a:gd name="T8" fmla="+- 0 6128 5910"/>
                <a:gd name="T9" fmla="*/ T8 w 218"/>
                <a:gd name="T10" fmla="+- 0 1017 815"/>
                <a:gd name="T11" fmla="*/ 1017 h 405"/>
                <a:gd name="T12" fmla="+- 0 5910 5910"/>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8" name="Freeform 37"/>
            <p:cNvSpPr>
              <a:spLocks/>
            </p:cNvSpPr>
            <p:nvPr/>
          </p:nvSpPr>
          <p:spPr bwMode="auto">
            <a:xfrm>
              <a:off x="7582" y="274"/>
              <a:ext cx="1265" cy="1627"/>
            </a:xfrm>
            <a:custGeom>
              <a:avLst/>
              <a:gdLst>
                <a:gd name="T0" fmla="+- 0 8733 7582"/>
                <a:gd name="T1" fmla="*/ T0 w 1265"/>
                <a:gd name="T2" fmla="+- 0 274 274"/>
                <a:gd name="T3" fmla="*/ 274 h 1627"/>
                <a:gd name="T4" fmla="+- 0 7695 7582"/>
                <a:gd name="T5" fmla="*/ T4 w 1265"/>
                <a:gd name="T6" fmla="+- 0 274 274"/>
                <a:gd name="T7" fmla="*/ 274 h 1627"/>
                <a:gd name="T8" fmla="+- 0 7651 7582"/>
                <a:gd name="T9" fmla="*/ T8 w 1265"/>
                <a:gd name="T10" fmla="+- 0 283 274"/>
                <a:gd name="T11" fmla="*/ 283 h 1627"/>
                <a:gd name="T12" fmla="+- 0 7615 7582"/>
                <a:gd name="T13" fmla="*/ T12 w 1265"/>
                <a:gd name="T14" fmla="+- 0 307 274"/>
                <a:gd name="T15" fmla="*/ 307 h 1627"/>
                <a:gd name="T16" fmla="+- 0 7591 7582"/>
                <a:gd name="T17" fmla="*/ T16 w 1265"/>
                <a:gd name="T18" fmla="+- 0 343 274"/>
                <a:gd name="T19" fmla="*/ 343 h 1627"/>
                <a:gd name="T20" fmla="+- 0 7582 7582"/>
                <a:gd name="T21" fmla="*/ T20 w 1265"/>
                <a:gd name="T22" fmla="+- 0 387 274"/>
                <a:gd name="T23" fmla="*/ 387 h 1627"/>
                <a:gd name="T24" fmla="+- 0 7582 7582"/>
                <a:gd name="T25" fmla="*/ T24 w 1265"/>
                <a:gd name="T26" fmla="+- 0 1787 274"/>
                <a:gd name="T27" fmla="*/ 1787 h 1627"/>
                <a:gd name="T28" fmla="+- 0 7591 7582"/>
                <a:gd name="T29" fmla="*/ T28 w 1265"/>
                <a:gd name="T30" fmla="+- 0 1831 274"/>
                <a:gd name="T31" fmla="*/ 1831 h 1627"/>
                <a:gd name="T32" fmla="+- 0 7615 7582"/>
                <a:gd name="T33" fmla="*/ T32 w 1265"/>
                <a:gd name="T34" fmla="+- 0 1867 274"/>
                <a:gd name="T35" fmla="*/ 1867 h 1627"/>
                <a:gd name="T36" fmla="+- 0 7651 7582"/>
                <a:gd name="T37" fmla="*/ T36 w 1265"/>
                <a:gd name="T38" fmla="+- 0 1891 274"/>
                <a:gd name="T39" fmla="*/ 1891 h 1627"/>
                <a:gd name="T40" fmla="+- 0 7695 7582"/>
                <a:gd name="T41" fmla="*/ T40 w 1265"/>
                <a:gd name="T42" fmla="+- 0 1900 274"/>
                <a:gd name="T43" fmla="*/ 1900 h 1627"/>
                <a:gd name="T44" fmla="+- 0 8733 7582"/>
                <a:gd name="T45" fmla="*/ T44 w 1265"/>
                <a:gd name="T46" fmla="+- 0 1900 274"/>
                <a:gd name="T47" fmla="*/ 1900 h 1627"/>
                <a:gd name="T48" fmla="+- 0 8777 7582"/>
                <a:gd name="T49" fmla="*/ T48 w 1265"/>
                <a:gd name="T50" fmla="+- 0 1891 274"/>
                <a:gd name="T51" fmla="*/ 1891 h 1627"/>
                <a:gd name="T52" fmla="+- 0 8813 7582"/>
                <a:gd name="T53" fmla="*/ T52 w 1265"/>
                <a:gd name="T54" fmla="+- 0 1867 274"/>
                <a:gd name="T55" fmla="*/ 1867 h 1627"/>
                <a:gd name="T56" fmla="+- 0 8837 7582"/>
                <a:gd name="T57" fmla="*/ T56 w 1265"/>
                <a:gd name="T58" fmla="+- 0 1831 274"/>
                <a:gd name="T59" fmla="*/ 1831 h 1627"/>
                <a:gd name="T60" fmla="+- 0 8846 7582"/>
                <a:gd name="T61" fmla="*/ T60 w 1265"/>
                <a:gd name="T62" fmla="+- 0 1787 274"/>
                <a:gd name="T63" fmla="*/ 1787 h 1627"/>
                <a:gd name="T64" fmla="+- 0 8846 7582"/>
                <a:gd name="T65" fmla="*/ T64 w 1265"/>
                <a:gd name="T66" fmla="+- 0 387 274"/>
                <a:gd name="T67" fmla="*/ 387 h 1627"/>
                <a:gd name="T68" fmla="+- 0 8837 7582"/>
                <a:gd name="T69" fmla="*/ T68 w 1265"/>
                <a:gd name="T70" fmla="+- 0 343 274"/>
                <a:gd name="T71" fmla="*/ 343 h 1627"/>
                <a:gd name="T72" fmla="+- 0 8813 7582"/>
                <a:gd name="T73" fmla="*/ T72 w 1265"/>
                <a:gd name="T74" fmla="+- 0 307 274"/>
                <a:gd name="T75" fmla="*/ 307 h 1627"/>
                <a:gd name="T76" fmla="+- 0 8777 7582"/>
                <a:gd name="T77" fmla="*/ T76 w 1265"/>
                <a:gd name="T78" fmla="+- 0 283 274"/>
                <a:gd name="T79" fmla="*/ 283 h 1627"/>
                <a:gd name="T80" fmla="+- 0 8733 7582"/>
                <a:gd name="T81" fmla="*/ T80 w 1265"/>
                <a:gd name="T82" fmla="+- 0 274 274"/>
                <a:gd name="T83" fmla="*/ 274 h 16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7">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9" name="Line 18"/>
            <p:cNvCxnSpPr>
              <a:cxnSpLocks noChangeShapeType="1"/>
            </p:cNvCxnSpPr>
            <p:nvPr/>
          </p:nvCxnSpPr>
          <p:spPr bwMode="auto">
            <a:xfrm>
              <a:off x="7353" y="1017"/>
              <a:ext cx="196" cy="0"/>
            </a:xfrm>
            <a:prstGeom prst="line">
              <a:avLst/>
            </a:prstGeom>
            <a:noFill/>
            <a:ln w="63500">
              <a:solidFill>
                <a:srgbClr val="D52A2F"/>
              </a:solidFill>
              <a:round/>
              <a:headEnd/>
              <a:tailEnd/>
            </a:ln>
            <a:extLst>
              <a:ext uri="{909E8E84-426E-40DD-AFC4-6F175D3DCCD1}">
                <a14:hiddenFill xmlns:a14="http://schemas.microsoft.com/office/drawing/2010/main">
                  <a:noFill/>
                </a14:hiddenFill>
              </a:ext>
            </a:extLst>
          </p:spPr>
        </p:cxnSp>
        <p:sp>
          <p:nvSpPr>
            <p:cNvPr id="40" name="Freeform 39"/>
            <p:cNvSpPr>
              <a:spLocks/>
            </p:cNvSpPr>
            <p:nvPr/>
          </p:nvSpPr>
          <p:spPr bwMode="auto">
            <a:xfrm>
              <a:off x="7464" y="814"/>
              <a:ext cx="218" cy="405"/>
            </a:xfrm>
            <a:custGeom>
              <a:avLst/>
              <a:gdLst>
                <a:gd name="T0" fmla="+- 0 7465 7465"/>
                <a:gd name="T1" fmla="*/ T0 w 218"/>
                <a:gd name="T2" fmla="+- 0 815 815"/>
                <a:gd name="T3" fmla="*/ 815 h 405"/>
                <a:gd name="T4" fmla="+- 0 7465 7465"/>
                <a:gd name="T5" fmla="*/ T4 w 218"/>
                <a:gd name="T6" fmla="+- 0 1219 815"/>
                <a:gd name="T7" fmla="*/ 1219 h 405"/>
                <a:gd name="T8" fmla="+- 0 7682 7465"/>
                <a:gd name="T9" fmla="*/ T8 w 218"/>
                <a:gd name="T10" fmla="+- 0 1017 815"/>
                <a:gd name="T11" fmla="*/ 1017 h 405"/>
                <a:gd name="T12" fmla="+- 0 7465 7465"/>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1" name="Freeform 40"/>
            <p:cNvSpPr>
              <a:spLocks/>
            </p:cNvSpPr>
            <p:nvPr/>
          </p:nvSpPr>
          <p:spPr bwMode="auto">
            <a:xfrm>
              <a:off x="9100" y="278"/>
              <a:ext cx="1265" cy="1622"/>
            </a:xfrm>
            <a:custGeom>
              <a:avLst/>
              <a:gdLst>
                <a:gd name="T0" fmla="+- 0 10251 9101"/>
                <a:gd name="T1" fmla="*/ T0 w 1265"/>
                <a:gd name="T2" fmla="+- 0 279 279"/>
                <a:gd name="T3" fmla="*/ 279 h 1622"/>
                <a:gd name="T4" fmla="+- 0 9214 9101"/>
                <a:gd name="T5" fmla="*/ T4 w 1265"/>
                <a:gd name="T6" fmla="+- 0 279 279"/>
                <a:gd name="T7" fmla="*/ 279 h 1622"/>
                <a:gd name="T8" fmla="+- 0 9170 9101"/>
                <a:gd name="T9" fmla="*/ T8 w 1265"/>
                <a:gd name="T10" fmla="+- 0 288 279"/>
                <a:gd name="T11" fmla="*/ 288 h 1622"/>
                <a:gd name="T12" fmla="+- 0 9134 9101"/>
                <a:gd name="T13" fmla="*/ T12 w 1265"/>
                <a:gd name="T14" fmla="+- 0 312 279"/>
                <a:gd name="T15" fmla="*/ 312 h 1622"/>
                <a:gd name="T16" fmla="+- 0 9110 9101"/>
                <a:gd name="T17" fmla="*/ T16 w 1265"/>
                <a:gd name="T18" fmla="+- 0 348 279"/>
                <a:gd name="T19" fmla="*/ 348 h 1622"/>
                <a:gd name="T20" fmla="+- 0 9101 9101"/>
                <a:gd name="T21" fmla="*/ T20 w 1265"/>
                <a:gd name="T22" fmla="+- 0 392 279"/>
                <a:gd name="T23" fmla="*/ 392 h 1622"/>
                <a:gd name="T24" fmla="+- 0 9101 9101"/>
                <a:gd name="T25" fmla="*/ T24 w 1265"/>
                <a:gd name="T26" fmla="+- 0 1787 279"/>
                <a:gd name="T27" fmla="*/ 1787 h 1622"/>
                <a:gd name="T28" fmla="+- 0 9110 9101"/>
                <a:gd name="T29" fmla="*/ T28 w 1265"/>
                <a:gd name="T30" fmla="+- 0 1831 279"/>
                <a:gd name="T31" fmla="*/ 1831 h 1622"/>
                <a:gd name="T32" fmla="+- 0 9134 9101"/>
                <a:gd name="T33" fmla="*/ T32 w 1265"/>
                <a:gd name="T34" fmla="+- 0 1867 279"/>
                <a:gd name="T35" fmla="*/ 1867 h 1622"/>
                <a:gd name="T36" fmla="+- 0 9170 9101"/>
                <a:gd name="T37" fmla="*/ T36 w 1265"/>
                <a:gd name="T38" fmla="+- 0 1891 279"/>
                <a:gd name="T39" fmla="*/ 1891 h 1622"/>
                <a:gd name="T40" fmla="+- 0 9214 9101"/>
                <a:gd name="T41" fmla="*/ T40 w 1265"/>
                <a:gd name="T42" fmla="+- 0 1900 279"/>
                <a:gd name="T43" fmla="*/ 1900 h 1622"/>
                <a:gd name="T44" fmla="+- 0 10251 9101"/>
                <a:gd name="T45" fmla="*/ T44 w 1265"/>
                <a:gd name="T46" fmla="+- 0 1900 279"/>
                <a:gd name="T47" fmla="*/ 1900 h 1622"/>
                <a:gd name="T48" fmla="+- 0 10296 9101"/>
                <a:gd name="T49" fmla="*/ T48 w 1265"/>
                <a:gd name="T50" fmla="+- 0 1891 279"/>
                <a:gd name="T51" fmla="*/ 1891 h 1622"/>
                <a:gd name="T52" fmla="+- 0 10332 9101"/>
                <a:gd name="T53" fmla="*/ T52 w 1265"/>
                <a:gd name="T54" fmla="+- 0 1867 279"/>
                <a:gd name="T55" fmla="*/ 1867 h 1622"/>
                <a:gd name="T56" fmla="+- 0 10356 9101"/>
                <a:gd name="T57" fmla="*/ T56 w 1265"/>
                <a:gd name="T58" fmla="+- 0 1831 279"/>
                <a:gd name="T59" fmla="*/ 1831 h 1622"/>
                <a:gd name="T60" fmla="+- 0 10365 9101"/>
                <a:gd name="T61" fmla="*/ T60 w 1265"/>
                <a:gd name="T62" fmla="+- 0 1787 279"/>
                <a:gd name="T63" fmla="*/ 1787 h 1622"/>
                <a:gd name="T64" fmla="+- 0 10365 9101"/>
                <a:gd name="T65" fmla="*/ T64 w 1265"/>
                <a:gd name="T66" fmla="+- 0 392 279"/>
                <a:gd name="T67" fmla="*/ 392 h 1622"/>
                <a:gd name="T68" fmla="+- 0 10356 9101"/>
                <a:gd name="T69" fmla="*/ T68 w 1265"/>
                <a:gd name="T70" fmla="+- 0 348 279"/>
                <a:gd name="T71" fmla="*/ 348 h 1622"/>
                <a:gd name="T72" fmla="+- 0 10332 9101"/>
                <a:gd name="T73" fmla="*/ T72 w 1265"/>
                <a:gd name="T74" fmla="+- 0 312 279"/>
                <a:gd name="T75" fmla="*/ 312 h 1622"/>
                <a:gd name="T76" fmla="+- 0 10296 9101"/>
                <a:gd name="T77" fmla="*/ T76 w 1265"/>
                <a:gd name="T78" fmla="+- 0 288 279"/>
                <a:gd name="T79" fmla="*/ 288 h 1622"/>
                <a:gd name="T80" fmla="+- 0 10251 9101"/>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0" y="0"/>
                  </a:moveTo>
                  <a:lnTo>
                    <a:pt x="113" y="0"/>
                  </a:lnTo>
                  <a:lnTo>
                    <a:pt x="69" y="9"/>
                  </a:lnTo>
                  <a:lnTo>
                    <a:pt x="33" y="33"/>
                  </a:lnTo>
                  <a:lnTo>
                    <a:pt x="9" y="69"/>
                  </a:lnTo>
                  <a:lnTo>
                    <a:pt x="0" y="113"/>
                  </a:lnTo>
                  <a:lnTo>
                    <a:pt x="0" y="1508"/>
                  </a:lnTo>
                  <a:lnTo>
                    <a:pt x="9" y="1552"/>
                  </a:lnTo>
                  <a:lnTo>
                    <a:pt x="33" y="1588"/>
                  </a:lnTo>
                  <a:lnTo>
                    <a:pt x="69" y="1612"/>
                  </a:lnTo>
                  <a:lnTo>
                    <a:pt x="113" y="1621"/>
                  </a:lnTo>
                  <a:lnTo>
                    <a:pt x="1150" y="1621"/>
                  </a:lnTo>
                  <a:lnTo>
                    <a:pt x="1195" y="1612"/>
                  </a:lnTo>
                  <a:lnTo>
                    <a:pt x="1231" y="1588"/>
                  </a:lnTo>
                  <a:lnTo>
                    <a:pt x="1255" y="1552"/>
                  </a:lnTo>
                  <a:lnTo>
                    <a:pt x="1264" y="1508"/>
                  </a:lnTo>
                  <a:lnTo>
                    <a:pt x="1264" y="113"/>
                  </a:lnTo>
                  <a:lnTo>
                    <a:pt x="1255" y="69"/>
                  </a:lnTo>
                  <a:lnTo>
                    <a:pt x="1231" y="33"/>
                  </a:lnTo>
                  <a:lnTo>
                    <a:pt x="1195" y="9"/>
                  </a:lnTo>
                  <a:lnTo>
                    <a:pt x="1150" y="0"/>
                  </a:lnTo>
                  <a:close/>
                </a:path>
              </a:pathLst>
            </a:custGeom>
            <a:solidFill>
              <a:srgbClr val="0033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2" name="Line 21"/>
            <p:cNvCxnSpPr>
              <a:cxnSpLocks noChangeShapeType="1"/>
            </p:cNvCxnSpPr>
            <p:nvPr/>
          </p:nvCxnSpPr>
          <p:spPr bwMode="auto">
            <a:xfrm>
              <a:off x="8843" y="1017"/>
              <a:ext cx="195" cy="0"/>
            </a:xfrm>
            <a:prstGeom prst="line">
              <a:avLst/>
            </a:prstGeom>
            <a:noFill/>
            <a:ln w="63500">
              <a:solidFill>
                <a:srgbClr val="368DDD"/>
              </a:solidFill>
              <a:round/>
              <a:headEnd/>
              <a:tailEnd/>
            </a:ln>
            <a:extLst>
              <a:ext uri="{909E8E84-426E-40DD-AFC4-6F175D3DCCD1}">
                <a14:hiddenFill xmlns:a14="http://schemas.microsoft.com/office/drawing/2010/main">
                  <a:noFill/>
                </a14:hiddenFill>
              </a:ext>
            </a:extLst>
          </p:spPr>
        </p:cxnSp>
        <p:sp>
          <p:nvSpPr>
            <p:cNvPr id="43" name="Freeform 42"/>
            <p:cNvSpPr>
              <a:spLocks/>
            </p:cNvSpPr>
            <p:nvPr/>
          </p:nvSpPr>
          <p:spPr bwMode="auto">
            <a:xfrm>
              <a:off x="8954" y="814"/>
              <a:ext cx="218" cy="405"/>
            </a:xfrm>
            <a:custGeom>
              <a:avLst/>
              <a:gdLst>
                <a:gd name="T0" fmla="+- 0 8954 8954"/>
                <a:gd name="T1" fmla="*/ T0 w 218"/>
                <a:gd name="T2" fmla="+- 0 815 815"/>
                <a:gd name="T3" fmla="*/ 815 h 405"/>
                <a:gd name="T4" fmla="+- 0 8954 8954"/>
                <a:gd name="T5" fmla="*/ T4 w 218"/>
                <a:gd name="T6" fmla="+- 0 1219 815"/>
                <a:gd name="T7" fmla="*/ 1219 h 405"/>
                <a:gd name="T8" fmla="+- 0 9172 8954"/>
                <a:gd name="T9" fmla="*/ T8 w 218"/>
                <a:gd name="T10" fmla="+- 0 1017 815"/>
                <a:gd name="T11" fmla="*/ 1017 h 405"/>
                <a:gd name="T12" fmla="+- 0 8954 895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4" name="Text Box 23"/>
            <p:cNvSpPr txBox="1">
              <a:spLocks noChangeArrowheads="1"/>
            </p:cNvSpPr>
            <p:nvPr/>
          </p:nvSpPr>
          <p:spPr bwMode="auto">
            <a:xfrm>
              <a:off x="1555" y="458"/>
              <a:ext cx="1045" cy="1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4765" marR="36195" indent="-635" algn="ctr">
                <a:lnSpc>
                  <a:spcPct val="98000"/>
                </a:lnSpc>
                <a:spcAft>
                  <a:spcPts val="0"/>
                </a:spcAft>
              </a:pPr>
              <a:r>
                <a:rPr lang="en-US" sz="1100" b="1" dirty="0">
                  <a:solidFill>
                    <a:srgbClr val="FFFFFF"/>
                  </a:solidFill>
                  <a:effectLst/>
                  <a:latin typeface="Tahoma" panose="020B0604030504040204" pitchFamily="34" charset="0"/>
                  <a:ea typeface="Tahoma" panose="020B0604030504040204" pitchFamily="34" charset="0"/>
                </a:rPr>
                <a:t>Professional</a:t>
              </a:r>
              <a:r>
                <a:rPr lang="en-US" sz="1100" b="1" spc="-255" dirty="0">
                  <a:solidFill>
                    <a:srgbClr val="FFFFFF"/>
                  </a:solidFill>
                  <a:effectLst/>
                  <a:latin typeface="Tahoma" panose="020B0604030504040204" pitchFamily="34" charset="0"/>
                  <a:ea typeface="Tahoma" panose="020B0604030504040204" pitchFamily="34" charset="0"/>
                </a:rPr>
                <a:t> </a:t>
              </a:r>
              <a:r>
                <a:rPr lang="en-US" sz="1100" b="1" dirty="0">
                  <a:solidFill>
                    <a:srgbClr val="FFFFFF"/>
                  </a:solidFill>
                  <a:effectLst/>
                  <a:latin typeface="Tahoma" panose="020B0604030504040204" pitchFamily="34" charset="0"/>
                  <a:ea typeface="Tahoma" panose="020B0604030504040204" pitchFamily="34" charset="0"/>
                </a:rPr>
                <a:t>standards</a:t>
              </a:r>
              <a:r>
                <a:rPr lang="en-US" sz="1100" b="1" spc="5" dirty="0">
                  <a:solidFill>
                    <a:srgbClr val="FFFFFF"/>
                  </a:solidFill>
                  <a:effectLst/>
                  <a:latin typeface="Tahoma" panose="020B0604030504040204" pitchFamily="34" charset="0"/>
                  <a:ea typeface="Tahoma" panose="020B0604030504040204" pitchFamily="34" charset="0"/>
                </a:rPr>
                <a:t> </a:t>
              </a:r>
              <a:r>
                <a:rPr lang="en-US" sz="1100" b="1" dirty="0">
                  <a:solidFill>
                    <a:srgbClr val="FFFFFF"/>
                  </a:solidFill>
                  <a:effectLst/>
                  <a:latin typeface="Tahoma" panose="020B0604030504040204" pitchFamily="34" charset="0"/>
                  <a:ea typeface="Tahoma" panose="020B0604030504040204" pitchFamily="34" charset="0"/>
                </a:rPr>
                <a:t>and ethical</a:t>
              </a:r>
              <a:r>
                <a:rPr lang="en-US" sz="1100" b="1" spc="5" dirty="0">
                  <a:solidFill>
                    <a:srgbClr val="FFFFFF"/>
                  </a:solidFill>
                  <a:effectLst/>
                  <a:latin typeface="Tahoma" panose="020B0604030504040204" pitchFamily="34" charset="0"/>
                  <a:ea typeface="Tahoma" panose="020B0604030504040204" pitchFamily="34" charset="0"/>
                </a:rPr>
                <a:t> </a:t>
              </a:r>
              <a:r>
                <a:rPr lang="en-US" sz="1100" b="1" dirty="0">
                  <a:solidFill>
                    <a:srgbClr val="FFFFFF"/>
                  </a:solidFill>
                  <a:effectLst/>
                  <a:latin typeface="Tahoma" panose="020B0604030504040204" pitchFamily="34" charset="0"/>
                  <a:ea typeface="Tahoma" panose="020B0604030504040204" pitchFamily="34" charset="0"/>
                </a:rPr>
                <a:t>guidelines</a:t>
              </a:r>
              <a:r>
                <a:rPr lang="en-US" sz="1100" b="1" spc="70" dirty="0">
                  <a:solidFill>
                    <a:srgbClr val="FFFFFF"/>
                  </a:solidFill>
                  <a:effectLst/>
                  <a:latin typeface="Tahoma" panose="020B0604030504040204" pitchFamily="34" charset="0"/>
                  <a:ea typeface="Tahoma" panose="020B0604030504040204" pitchFamily="34" charset="0"/>
                </a:rPr>
                <a:t> </a:t>
              </a:r>
              <a:r>
                <a:rPr lang="en-US" sz="1100" b="1" dirty="0">
                  <a:solidFill>
                    <a:srgbClr val="FFFFFF"/>
                  </a:solidFill>
                  <a:effectLst/>
                  <a:latin typeface="Tahoma" panose="020B0604030504040204" pitchFamily="34" charset="0"/>
                  <a:ea typeface="Tahoma" panose="020B0604030504040204" pitchFamily="34" charset="0"/>
                </a:rPr>
                <a:t>for</a:t>
              </a:r>
              <a:r>
                <a:rPr lang="en-US" sz="1100" b="1" spc="-225" dirty="0">
                  <a:solidFill>
                    <a:srgbClr val="FFFFFF"/>
                  </a:solidFill>
                  <a:effectLst/>
                  <a:latin typeface="Tahoma" panose="020B0604030504040204" pitchFamily="34" charset="0"/>
                  <a:ea typeface="Tahoma" panose="020B0604030504040204" pitchFamily="34" charset="0"/>
                </a:rPr>
                <a:t> </a:t>
              </a:r>
              <a:r>
                <a:rPr lang="en-US" sz="1100" b="1" dirty="0">
                  <a:solidFill>
                    <a:srgbClr val="FFFFFF"/>
                  </a:solidFill>
                  <a:effectLst/>
                  <a:latin typeface="Tahoma" panose="020B0604030504040204" pitchFamily="34" charset="0"/>
                  <a:ea typeface="Tahoma" panose="020B0604030504040204" pitchFamily="34" charset="0"/>
                </a:rPr>
                <a:t>monitoring</a:t>
              </a:r>
              <a:endParaRPr lang="fr-FR" sz="1600" b="1" dirty="0">
                <a:effectLst/>
                <a:latin typeface="Tahoma" panose="020B0604030504040204" pitchFamily="34" charset="0"/>
                <a:ea typeface="Tahoma" panose="020B0604030504040204" pitchFamily="34" charset="0"/>
              </a:endParaRPr>
            </a:p>
            <a:p>
              <a:pPr marR="11430" algn="ctr">
                <a:spcAft>
                  <a:spcPts val="0"/>
                </a:spcAft>
              </a:pPr>
              <a:r>
                <a:rPr lang="en-US" sz="1100" b="1" dirty="0">
                  <a:solidFill>
                    <a:srgbClr val="FFFFFF"/>
                  </a:solidFill>
                  <a:effectLst/>
                  <a:latin typeface="Tahoma" panose="020B0604030504040204" pitchFamily="34" charset="0"/>
                  <a:ea typeface="Tahoma" panose="020B0604030504040204" pitchFamily="34" charset="0"/>
                </a:rPr>
                <a:t>and</a:t>
              </a:r>
              <a:r>
                <a:rPr lang="en-US" sz="1100" b="1" spc="55" dirty="0">
                  <a:solidFill>
                    <a:srgbClr val="FFFFFF"/>
                  </a:solidFill>
                  <a:effectLst/>
                  <a:latin typeface="Tahoma" panose="020B0604030504040204" pitchFamily="34" charset="0"/>
                  <a:ea typeface="Tahoma" panose="020B0604030504040204" pitchFamily="34" charset="0"/>
                </a:rPr>
                <a:t> </a:t>
              </a:r>
              <a:r>
                <a:rPr lang="en-US" sz="1100" b="1" dirty="0">
                  <a:solidFill>
                    <a:srgbClr val="FFFFFF"/>
                  </a:solidFill>
                  <a:effectLst/>
                  <a:latin typeface="Tahoma" panose="020B0604030504040204" pitchFamily="34" charset="0"/>
                  <a:ea typeface="Tahoma" panose="020B0604030504040204" pitchFamily="34" charset="0"/>
                </a:rPr>
                <a:t>evaluation</a:t>
              </a:r>
              <a:endParaRPr lang="fr-FR" sz="1600" b="1" dirty="0">
                <a:effectLst/>
                <a:latin typeface="Tahoma" panose="020B0604030504040204" pitchFamily="34" charset="0"/>
                <a:ea typeface="Tahoma" panose="020B0604030504040204" pitchFamily="34" charset="0"/>
              </a:endParaRPr>
            </a:p>
          </p:txBody>
        </p:sp>
        <p:sp>
          <p:nvSpPr>
            <p:cNvPr id="45" name="Text Box 24"/>
            <p:cNvSpPr txBox="1">
              <a:spLocks noChangeArrowheads="1"/>
            </p:cNvSpPr>
            <p:nvPr/>
          </p:nvSpPr>
          <p:spPr bwMode="auto">
            <a:xfrm>
              <a:off x="3075" y="459"/>
              <a:ext cx="1065"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46050" algn="ctr">
                <a:lnSpc>
                  <a:spcPct val="98000"/>
                </a:lnSpc>
              </a:pPr>
              <a:r>
                <a:rPr lang="en-US" sz="1100" b="1" dirty="0">
                  <a:solidFill>
                    <a:srgbClr val="FFFFFF"/>
                  </a:solidFill>
                  <a:latin typeface="Tahoma" panose="020B0604030504040204" pitchFamily="34" charset="0"/>
                  <a:ea typeface="Tahoma" panose="020B0604030504040204" pitchFamily="34" charset="0"/>
                </a:rPr>
                <a:t>Planning and designing data collection</a:t>
              </a:r>
              <a:endParaRPr lang="fr-FR" sz="1100" b="1" dirty="0">
                <a:solidFill>
                  <a:srgbClr val="FFFFFF"/>
                </a:solidFill>
                <a:latin typeface="Tahoma" panose="020B0604030504040204" pitchFamily="34" charset="0"/>
                <a:ea typeface="Tahoma" panose="020B0604030504040204" pitchFamily="34" charset="0"/>
              </a:endParaRPr>
            </a:p>
            <a:p>
              <a:pPr marR="11430" algn="ctr"/>
              <a:r>
                <a:rPr lang="en-US" sz="1100" b="1" dirty="0">
                  <a:solidFill>
                    <a:srgbClr val="FFFFFF"/>
                  </a:solidFill>
                  <a:latin typeface="Tahoma" panose="020B0604030504040204" pitchFamily="34" charset="0"/>
                  <a:ea typeface="Tahoma" panose="020B0604030504040204" pitchFamily="34" charset="0"/>
                </a:rPr>
                <a:t>tools</a:t>
              </a:r>
              <a:endParaRPr lang="fr-FR" sz="1100" b="1" dirty="0">
                <a:solidFill>
                  <a:srgbClr val="FFFFFF"/>
                </a:solidFill>
                <a:latin typeface="Tahoma" panose="020B0604030504040204" pitchFamily="34" charset="0"/>
                <a:ea typeface="Tahoma" panose="020B0604030504040204" pitchFamily="34" charset="0"/>
              </a:endParaRPr>
            </a:p>
          </p:txBody>
        </p:sp>
        <p:sp>
          <p:nvSpPr>
            <p:cNvPr id="46" name="Text Box 25"/>
            <p:cNvSpPr txBox="1">
              <a:spLocks noChangeArrowheads="1"/>
            </p:cNvSpPr>
            <p:nvPr/>
          </p:nvSpPr>
          <p:spPr bwMode="auto">
            <a:xfrm>
              <a:off x="4606" y="463"/>
              <a:ext cx="1045" cy="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2700" algn="ctr">
                <a:lnSpc>
                  <a:spcPct val="98000"/>
                </a:lnSpc>
                <a:spcAft>
                  <a:spcPts val="0"/>
                </a:spcAft>
              </a:pPr>
              <a:r>
                <a:rPr lang="en-US" sz="1200" b="1" dirty="0">
                  <a:solidFill>
                    <a:srgbClr val="FFFFFF"/>
                  </a:solidFill>
                  <a:effectLst/>
                  <a:latin typeface="Tahoma" panose="020B0604030504040204" pitchFamily="34" charset="0"/>
                  <a:ea typeface="Tahoma" panose="020B0604030504040204" pitchFamily="34" charset="0"/>
                </a:rPr>
                <a:t>Methods,</a:t>
              </a:r>
              <a:r>
                <a:rPr lang="en-US" sz="1200" b="1" spc="5" dirty="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approaches</a:t>
              </a:r>
              <a:r>
                <a:rPr lang="en-US" sz="1200" b="1" spc="5" dirty="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and tools for</a:t>
              </a:r>
              <a:r>
                <a:rPr lang="en-US" sz="1200" b="1" spc="5" dirty="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monitoring</a:t>
              </a:r>
              <a:r>
                <a:rPr lang="en-US" sz="1200" b="1" spc="5" dirty="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and</a:t>
              </a:r>
              <a:r>
                <a:rPr lang="en-US" sz="1200" b="1" spc="60" dirty="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evaluation</a:t>
              </a:r>
              <a:endParaRPr lang="fr-FR" sz="1200" b="1" dirty="0">
                <a:effectLst/>
                <a:latin typeface="Tahoma" panose="020B0604030504040204" pitchFamily="34" charset="0"/>
                <a:ea typeface="Tahoma" panose="020B0604030504040204" pitchFamily="34" charset="0"/>
              </a:endParaRPr>
            </a:p>
          </p:txBody>
        </p:sp>
        <p:sp>
          <p:nvSpPr>
            <p:cNvPr id="47" name="Text Box 26"/>
            <p:cNvSpPr txBox="1">
              <a:spLocks noChangeArrowheads="1"/>
            </p:cNvSpPr>
            <p:nvPr/>
          </p:nvSpPr>
          <p:spPr bwMode="auto">
            <a:xfrm>
              <a:off x="6257" y="678"/>
              <a:ext cx="983" cy="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0160" indent="55880" algn="ctr">
                <a:lnSpc>
                  <a:spcPct val="98000"/>
                </a:lnSpc>
                <a:spcAft>
                  <a:spcPts val="0"/>
                </a:spcAft>
              </a:pPr>
              <a:r>
                <a:rPr lang="en-US" sz="1200" b="1" dirty="0">
                  <a:solidFill>
                    <a:srgbClr val="FFFFFF"/>
                  </a:solidFill>
                  <a:effectLst/>
                  <a:latin typeface="Tahoma" panose="020B0604030504040204" pitchFamily="34" charset="0"/>
                  <a:ea typeface="Tahoma" panose="020B0604030504040204" pitchFamily="34" charset="0"/>
                </a:rPr>
                <a:t>Collecting</a:t>
              </a:r>
              <a:r>
                <a:rPr lang="en-US" sz="1200" b="1" spc="5" dirty="0">
                  <a:solidFill>
                    <a:srgbClr val="FFFFFF"/>
                  </a:solidFill>
                  <a:effectLst/>
                  <a:latin typeface="Tahoma" panose="020B0604030504040204" pitchFamily="34" charset="0"/>
                  <a:ea typeface="Tahoma" panose="020B0604030504040204" pitchFamily="34" charset="0"/>
                </a:rPr>
                <a:t> </a:t>
              </a:r>
              <a:r>
                <a:rPr lang="en-US" sz="1200" b="1" spc="-5" dirty="0">
                  <a:solidFill>
                    <a:srgbClr val="FFFFFF"/>
                  </a:solidFill>
                  <a:effectLst/>
                  <a:latin typeface="Tahoma" panose="020B0604030504040204" pitchFamily="34" charset="0"/>
                  <a:ea typeface="Tahoma" panose="020B0604030504040204" pitchFamily="34" charset="0"/>
                </a:rPr>
                <a:t>and</a:t>
              </a:r>
              <a:r>
                <a:rPr lang="en-US" sz="1200" b="1" spc="-20" dirty="0">
                  <a:solidFill>
                    <a:srgbClr val="FFFFFF"/>
                  </a:solidFill>
                  <a:effectLst/>
                  <a:latin typeface="Tahoma" panose="020B0604030504040204" pitchFamily="34" charset="0"/>
                  <a:ea typeface="Tahoma" panose="020B0604030504040204" pitchFamily="34" charset="0"/>
                </a:rPr>
                <a:t> </a:t>
              </a:r>
              <a:r>
                <a:rPr lang="en-US" sz="1200" b="1" spc="-5" dirty="0">
                  <a:solidFill>
                    <a:srgbClr val="FFFFFF"/>
                  </a:solidFill>
                  <a:effectLst/>
                  <a:latin typeface="Tahoma" panose="020B0604030504040204" pitchFamily="34" charset="0"/>
                  <a:ea typeface="Tahoma" panose="020B0604030504040204" pitchFamily="34" charset="0"/>
                </a:rPr>
                <a:t>managing</a:t>
              </a:r>
              <a:endParaRPr lang="fr-FR" sz="1200" b="1" dirty="0">
                <a:effectLst/>
                <a:latin typeface="Tahoma" panose="020B0604030504040204" pitchFamily="34" charset="0"/>
                <a:ea typeface="Tahoma" panose="020B0604030504040204" pitchFamily="34" charset="0"/>
              </a:endParaRPr>
            </a:p>
            <a:p>
              <a:pPr marL="193040" algn="ctr">
                <a:spcAft>
                  <a:spcPts val="0"/>
                </a:spcAft>
              </a:pPr>
              <a:r>
                <a:rPr lang="en-US" sz="1200" b="1" dirty="0">
                  <a:solidFill>
                    <a:srgbClr val="FFFFFF"/>
                  </a:solidFill>
                  <a:effectLst/>
                  <a:latin typeface="Tahoma" panose="020B0604030504040204" pitchFamily="34" charset="0"/>
                  <a:ea typeface="Tahoma" panose="020B0604030504040204" pitchFamily="34" charset="0"/>
                </a:rPr>
                <a:t>data</a:t>
              </a:r>
              <a:endParaRPr lang="fr-FR" sz="1200" b="1" dirty="0">
                <a:effectLst/>
                <a:latin typeface="Tahoma" panose="020B0604030504040204" pitchFamily="34" charset="0"/>
                <a:ea typeface="Tahoma" panose="020B0604030504040204" pitchFamily="34" charset="0"/>
              </a:endParaRPr>
            </a:p>
          </p:txBody>
        </p:sp>
        <p:sp>
          <p:nvSpPr>
            <p:cNvPr id="48" name="Text Box 27"/>
            <p:cNvSpPr txBox="1">
              <a:spLocks noChangeArrowheads="1"/>
            </p:cNvSpPr>
            <p:nvPr/>
          </p:nvSpPr>
          <p:spPr bwMode="auto">
            <a:xfrm>
              <a:off x="7870" y="683"/>
              <a:ext cx="684"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0650" indent="-121285">
                <a:lnSpc>
                  <a:spcPct val="98000"/>
                </a:lnSpc>
                <a:spcAft>
                  <a:spcPts val="0"/>
                </a:spcAft>
              </a:pPr>
              <a:r>
                <a:rPr lang="en-US" sz="1400" b="1" dirty="0" err="1">
                  <a:solidFill>
                    <a:srgbClr val="FFFFFF"/>
                  </a:solidFill>
                  <a:effectLst/>
                  <a:latin typeface="Tahoma" panose="020B0604030504040204" pitchFamily="34" charset="0"/>
                  <a:ea typeface="Tahoma" panose="020B0604030504040204" pitchFamily="34" charset="0"/>
                </a:rPr>
                <a:t>Analysing</a:t>
              </a:r>
              <a:r>
                <a:rPr lang="en-US" sz="1400" b="1" spc="-225" dirty="0">
                  <a:solidFill>
                    <a:srgbClr val="FFFFFF"/>
                  </a:solidFill>
                  <a:effectLst/>
                  <a:latin typeface="Tahoma" panose="020B0604030504040204" pitchFamily="34" charset="0"/>
                  <a:ea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rPr>
                <a:t>data</a:t>
              </a:r>
              <a:endParaRPr lang="fr-FR" sz="1400" b="1" dirty="0">
                <a:effectLst/>
                <a:latin typeface="Tahoma" panose="020B0604030504040204" pitchFamily="34" charset="0"/>
                <a:ea typeface="Tahoma" panose="020B0604030504040204" pitchFamily="34" charset="0"/>
              </a:endParaRPr>
            </a:p>
          </p:txBody>
        </p:sp>
        <p:sp>
          <p:nvSpPr>
            <p:cNvPr id="49" name="Text Box 28"/>
            <p:cNvSpPr txBox="1">
              <a:spLocks noChangeArrowheads="1"/>
            </p:cNvSpPr>
            <p:nvPr/>
          </p:nvSpPr>
          <p:spPr bwMode="auto">
            <a:xfrm>
              <a:off x="9184" y="567"/>
              <a:ext cx="1181"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71755" indent="-72390">
                <a:lnSpc>
                  <a:spcPct val="98000"/>
                </a:lnSpc>
                <a:spcAft>
                  <a:spcPts val="0"/>
                </a:spcAft>
              </a:pPr>
              <a:endParaRPr lang="en-US" sz="1200" b="1" dirty="0" smtClean="0">
                <a:solidFill>
                  <a:srgbClr val="FFFFFF"/>
                </a:solidFill>
                <a:effectLst/>
                <a:latin typeface="Tahoma" panose="020B0604030504040204" pitchFamily="34" charset="0"/>
                <a:ea typeface="Tahoma" panose="020B0604030504040204" pitchFamily="34" charset="0"/>
              </a:endParaRPr>
            </a:p>
            <a:p>
              <a:pPr marL="71755" indent="-72390">
                <a:lnSpc>
                  <a:spcPct val="98000"/>
                </a:lnSpc>
                <a:spcAft>
                  <a:spcPts val="0"/>
                </a:spcAft>
              </a:pPr>
              <a:endParaRPr lang="en-US" sz="1200" b="1" dirty="0">
                <a:solidFill>
                  <a:srgbClr val="FFFFFF"/>
                </a:solidFill>
                <a:latin typeface="Tahoma" panose="020B0604030504040204" pitchFamily="34" charset="0"/>
                <a:ea typeface="Tahoma" panose="020B0604030504040204" pitchFamily="34" charset="0"/>
              </a:endParaRPr>
            </a:p>
            <a:p>
              <a:pPr marL="71755" indent="-72390">
                <a:lnSpc>
                  <a:spcPct val="98000"/>
                </a:lnSpc>
                <a:spcAft>
                  <a:spcPts val="0"/>
                </a:spcAft>
              </a:pPr>
              <a:r>
                <a:rPr lang="en-US" sz="1200" b="1" dirty="0" smtClean="0">
                  <a:solidFill>
                    <a:srgbClr val="FFFFFF"/>
                  </a:solidFill>
                  <a:effectLst/>
                  <a:latin typeface="Tahoma" panose="020B0604030504040204" pitchFamily="34" charset="0"/>
                  <a:ea typeface="Tahoma" panose="020B0604030504040204" pitchFamily="34" charset="0"/>
                </a:rPr>
                <a:t>Presenting</a:t>
              </a:r>
              <a:r>
                <a:rPr lang="en-US" sz="1200" b="1" spc="-225" dirty="0" smtClean="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findings</a:t>
              </a:r>
              <a:endParaRPr lang="fr-FR" b="1" dirty="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3643683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3199"/>
            <a:ext cx="8340542" cy="661719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r>
              <a:rPr lang="en-US" sz="2000" b="1" dirty="0">
                <a:solidFill>
                  <a:srgbClr val="0070C0"/>
                </a:solidFill>
                <a:latin typeface="Times New Roman" panose="02020603050405020304" pitchFamily="18" charset="0"/>
                <a:cs typeface="Times New Roman" panose="02020603050405020304" pitchFamily="18" charset="0"/>
              </a:rPr>
              <a:t>1</a:t>
            </a:r>
            <a:r>
              <a:rPr lang="en-US" sz="2000" b="1" dirty="0" smtClean="0">
                <a:solidFill>
                  <a:srgbClr val="0070C0"/>
                </a:solidFill>
                <a:latin typeface="Times New Roman" panose="02020603050405020304" pitchFamily="18" charset="0"/>
                <a:cs typeface="Times New Roman" panose="02020603050405020304" pitchFamily="18" charset="0"/>
              </a:rPr>
              <a:t>. </a:t>
            </a:r>
            <a:r>
              <a:rPr lang="en-US" sz="2000" b="1" dirty="0">
                <a:solidFill>
                  <a:srgbClr val="0070C0"/>
                </a:solidFill>
                <a:latin typeface="Times New Roman" panose="02020603050405020304" pitchFamily="18" charset="0"/>
                <a:cs typeface="Times New Roman" panose="02020603050405020304" pitchFamily="18" charset="0"/>
              </a:rPr>
              <a:t>Professional standards and ethical </a:t>
            </a:r>
            <a:r>
              <a:rPr lang="en-US" sz="2000" b="1" dirty="0" smtClean="0">
                <a:solidFill>
                  <a:srgbClr val="0070C0"/>
                </a:solidFill>
                <a:latin typeface="Times New Roman" panose="02020603050405020304" pitchFamily="18" charset="0"/>
                <a:cs typeface="Times New Roman" panose="02020603050405020304" pitchFamily="18" charset="0"/>
              </a:rPr>
              <a:t>guidelines</a:t>
            </a:r>
          </a:p>
          <a:p>
            <a:pPr algn="ctr"/>
            <a:endParaRPr lang="en-US" sz="2000" b="1" dirty="0">
              <a:solidFill>
                <a:srgbClr val="0070C0"/>
              </a:solidFill>
              <a:latin typeface="Times New Roman" panose="02020603050405020304" pitchFamily="18" charset="0"/>
              <a:cs typeface="Times New Roman" panose="02020603050405020304" pitchFamily="18" charset="0"/>
            </a:endParaRPr>
          </a:p>
          <a:p>
            <a:pPr algn="ctr"/>
            <a:endParaRPr lang="fr-FR" sz="2000" b="1" dirty="0">
              <a:solidFill>
                <a:srgbClr val="0070C0"/>
              </a:solidFill>
              <a:latin typeface="Times New Roman" panose="02020603050405020304" pitchFamily="18" charset="0"/>
              <a:cs typeface="Times New Roman" panose="02020603050405020304" pitchFamily="18" charset="0"/>
            </a:endParaRPr>
          </a:p>
          <a:p>
            <a:pPr lvl="0"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During the different stages of monitoring or evaluation, including for the collection and use of data, M&amp;E practitioners are required to adopt ethical </a:t>
            </a:r>
            <a:r>
              <a:rPr lang="en-US" sz="2000" b="1" dirty="0" err="1">
                <a:latin typeface="Times New Roman" panose="02020603050405020304" pitchFamily="18" charset="0"/>
                <a:cs typeface="Times New Roman" panose="02020603050405020304" pitchFamily="18" charset="0"/>
              </a:rPr>
              <a:t>behaviours</a:t>
            </a:r>
            <a:r>
              <a:rPr lang="en-US" sz="2000" b="1" dirty="0">
                <a:latin typeface="Times New Roman" panose="02020603050405020304" pitchFamily="18" charset="0"/>
                <a:cs typeface="Times New Roman" panose="02020603050405020304" pitchFamily="18" charset="0"/>
              </a:rPr>
              <a:t> that prevent them from being influenced by internal and external pressures that may try to change the findings before they are released or to use them in an inappropriate </a:t>
            </a:r>
            <a:r>
              <a:rPr lang="en-US" sz="2000" b="1" dirty="0" smtClean="0">
                <a:latin typeface="Times New Roman" panose="02020603050405020304" pitchFamily="18" charset="0"/>
                <a:cs typeface="Times New Roman" panose="02020603050405020304" pitchFamily="18" charset="0"/>
              </a:rPr>
              <a:t>way</a:t>
            </a:r>
          </a:p>
          <a:p>
            <a:pPr marL="285750" lvl="0" indent="-285750" algn="just">
              <a:lnSpc>
                <a:spcPct val="150000"/>
              </a:lnSpc>
              <a:buFont typeface="Wingdings" panose="05000000000000000000" pitchFamily="2" charset="2"/>
              <a:buChar char="ü"/>
            </a:pPr>
            <a:endParaRPr lang="en-US" sz="2000" b="1" dirty="0" smtClean="0">
              <a:latin typeface="Times New Roman" panose="0202060305040502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ü"/>
            </a:pPr>
            <a:endParaRPr lang="en-US" sz="2400" b="1" dirty="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p>
        </p:txBody>
      </p:sp>
      <p:grpSp>
        <p:nvGrpSpPr>
          <p:cNvPr id="51" name="Group 50"/>
          <p:cNvGrpSpPr>
            <a:grpSpLocks/>
          </p:cNvGrpSpPr>
          <p:nvPr/>
        </p:nvGrpSpPr>
        <p:grpSpPr bwMode="auto">
          <a:xfrm>
            <a:off x="630929" y="1583118"/>
            <a:ext cx="529590" cy="597946"/>
            <a:chOff x="980" y="1491"/>
            <a:chExt cx="834" cy="834"/>
          </a:xfrm>
        </p:grpSpPr>
        <p:sp>
          <p:nvSpPr>
            <p:cNvPr id="52" name="Freeform 51"/>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3"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2790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93121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42549" y="2856634"/>
            <a:ext cx="8134166"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lvl="0" algn="just" eaLnBrk="0" fontAlgn="base" hangingPunct="0">
              <a:spcBef>
                <a:spcPct val="0"/>
              </a:spcBef>
              <a:spcAft>
                <a:spcPct val="0"/>
              </a:spcAft>
            </a:pPr>
            <a:r>
              <a:rPr lang="en-US" altLang="fr-FR" sz="2000" b="1" dirty="0">
                <a:latin typeface="Times New Roman" panose="02020603050405020304" pitchFamily="18" charset="0"/>
                <a:cs typeface="Times New Roman" panose="02020603050405020304" pitchFamily="18" charset="0"/>
              </a:rPr>
              <a:t>Ethics are a set of values and beliefs that are based on a person’s view of what is right, wrong, good and bad and that influence the decisions people make. </a:t>
            </a:r>
            <a:endParaRPr lang="en-US" altLang="fr-FR" sz="2000" b="1" dirty="0" smtClean="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en-US" altLang="fr-FR" sz="2000" b="1" dirty="0" smtClean="0">
                <a:latin typeface="Times New Roman" panose="02020603050405020304" pitchFamily="18" charset="0"/>
                <a:cs typeface="Times New Roman" panose="02020603050405020304" pitchFamily="18" charset="0"/>
              </a:rPr>
              <a:t>They </a:t>
            </a:r>
            <a:r>
              <a:rPr lang="en-US" altLang="fr-FR" sz="2000" b="1" dirty="0">
                <a:latin typeface="Times New Roman" panose="02020603050405020304" pitchFamily="18" charset="0"/>
                <a:cs typeface="Times New Roman" panose="02020603050405020304" pitchFamily="18" charset="0"/>
              </a:rPr>
              <a:t>can be dictated by the organization and also by laws in the country in which the </a:t>
            </a:r>
            <a:r>
              <a:rPr lang="en-US" altLang="fr-FR" sz="2000" b="1" dirty="0" smtClean="0">
                <a:latin typeface="Times New Roman" panose="02020603050405020304" pitchFamily="18" charset="0"/>
                <a:cs typeface="Times New Roman" panose="02020603050405020304" pitchFamily="18" charset="0"/>
              </a:rPr>
              <a:t>practitioners </a:t>
            </a:r>
            <a:r>
              <a:rPr lang="en-US" altLang="fr-FR" sz="2000" b="1" dirty="0">
                <a:latin typeface="Times New Roman" panose="02020603050405020304" pitchFamily="18" charset="0"/>
                <a:cs typeface="Times New Roman" panose="02020603050405020304" pitchFamily="18" charset="0"/>
              </a:rPr>
              <a:t>work and what people consider to be ethical in that context.</a:t>
            </a:r>
          </a:p>
        </p:txBody>
      </p:sp>
      <p:sp>
        <p:nvSpPr>
          <p:cNvPr id="18" name="TextBox 17"/>
          <p:cNvSpPr txBox="1"/>
          <p:nvPr/>
        </p:nvSpPr>
        <p:spPr>
          <a:xfrm>
            <a:off x="950275" y="1680178"/>
            <a:ext cx="7102384" cy="1015663"/>
          </a:xfrm>
          <a:prstGeom prst="rect">
            <a:avLst/>
          </a:prstGeom>
          <a:noFill/>
        </p:spPr>
        <p:txBody>
          <a:bodyPr wrap="square" rtlCol="0">
            <a:spAutoFit/>
          </a:bodyPr>
          <a:lstStyle/>
          <a:p>
            <a:r>
              <a:rPr lang="en-US" dirty="0"/>
              <a:t> </a:t>
            </a:r>
            <a:endParaRPr lang="fr-FR" dirty="0"/>
          </a:p>
          <a:p>
            <a:pPr lvl="2" algn="ctr"/>
            <a:r>
              <a:rPr lang="en-US" sz="2400" b="1" dirty="0">
                <a:solidFill>
                  <a:schemeClr val="accent2"/>
                </a:solidFill>
                <a:latin typeface="Times New Roman" panose="02020603050405020304" pitchFamily="18" charset="0"/>
                <a:cs typeface="Times New Roman" panose="02020603050405020304" pitchFamily="18" charset="0"/>
              </a:rPr>
              <a:t>Ethical </a:t>
            </a:r>
            <a:r>
              <a:rPr lang="en-US" sz="2400" b="1" dirty="0" smtClean="0">
                <a:solidFill>
                  <a:schemeClr val="accent2"/>
                </a:solidFill>
                <a:latin typeface="Times New Roman" panose="02020603050405020304" pitchFamily="18" charset="0"/>
                <a:cs typeface="Times New Roman" panose="02020603050405020304" pitchFamily="18" charset="0"/>
              </a:rPr>
              <a:t>behavior</a:t>
            </a:r>
            <a:endParaRPr lang="fr-FR" sz="2400" b="1" dirty="0">
              <a:solidFill>
                <a:schemeClr val="accent2"/>
              </a:solidFill>
              <a:latin typeface="Times New Roman" panose="02020603050405020304" pitchFamily="18" charset="0"/>
              <a:cs typeface="Times New Roman" panose="02020603050405020304" pitchFamily="18" charset="0"/>
            </a:endParaRPr>
          </a:p>
          <a:p>
            <a:endParaRPr lang="fr-FR" dirty="0"/>
          </a:p>
        </p:txBody>
      </p:sp>
    </p:spTree>
    <p:extLst>
      <p:ext uri="{BB962C8B-B14F-4D97-AF65-F5344CB8AC3E}">
        <p14:creationId xmlns:p14="http://schemas.microsoft.com/office/powerpoint/2010/main" val="412919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339025"/>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42549" y="2290571"/>
            <a:ext cx="8134166" cy="34778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eaLnBrk="0" fontAlgn="base" hangingPunct="0">
              <a:spcBef>
                <a:spcPct val="0"/>
              </a:spcBef>
              <a:spcAft>
                <a:spcPct val="0"/>
              </a:spcAft>
            </a:pPr>
            <a:r>
              <a:rPr lang="en-US" sz="2000" b="1" dirty="0">
                <a:latin typeface="Times New Roman" panose="02020603050405020304" pitchFamily="18" charset="0"/>
                <a:cs typeface="Times New Roman" panose="02020603050405020304" pitchFamily="18" charset="0"/>
              </a:rPr>
              <a:t>The gathered data provide an important source of information to decision makers about the intervention being monitored and/or evaluated. </a:t>
            </a:r>
            <a:endParaRPr lang="en-US" sz="2000" b="1" dirty="0" smtClean="0">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r>
              <a:rPr lang="en-US" sz="2000" b="1" dirty="0" smtClean="0">
                <a:latin typeface="Times New Roman" panose="02020603050405020304" pitchFamily="18" charset="0"/>
                <a:cs typeface="Times New Roman" panose="02020603050405020304" pitchFamily="18" charset="0"/>
              </a:rPr>
              <a:t>While </a:t>
            </a:r>
            <a:r>
              <a:rPr lang="en-US" sz="2000" b="1" dirty="0">
                <a:latin typeface="Times New Roman" panose="02020603050405020304" pitchFamily="18" charset="0"/>
                <a:cs typeface="Times New Roman" panose="02020603050405020304" pitchFamily="18" charset="0"/>
              </a:rPr>
              <a:t>positive evaluations can help secure more funds, expand a pilot project or enhance reputations, the identification of serious problems can lead to difficult situations where the credibility of the work done is at stake. </a:t>
            </a:r>
            <a:endParaRPr lang="en-US" sz="2000" b="1" dirty="0" smtClean="0">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r>
              <a:rPr lang="en-US" sz="2000" b="1" dirty="0" smtClean="0">
                <a:latin typeface="Times New Roman" panose="02020603050405020304" pitchFamily="18" charset="0"/>
                <a:cs typeface="Times New Roman" panose="02020603050405020304" pitchFamily="18" charset="0"/>
              </a:rPr>
              <a:t>Understanding </a:t>
            </a:r>
            <a:r>
              <a:rPr lang="en-US" sz="2000" b="1" dirty="0">
                <a:latin typeface="Times New Roman" panose="02020603050405020304" pitchFamily="18" charset="0"/>
                <a:cs typeface="Times New Roman" panose="02020603050405020304" pitchFamily="18" charset="0"/>
              </a:rPr>
              <a:t>and managing political situations and influence is crucial for maintaining the integrity of the monitoring and evaluation work and well defined and robust methodologies for the data collection and analysis play a critical </a:t>
            </a:r>
            <a:r>
              <a:rPr lang="en-US" sz="2000" b="1" dirty="0">
                <a:latin typeface="Times New Roman" panose="02020603050405020304" pitchFamily="18" charset="0"/>
                <a:cs typeface="Times New Roman" panose="02020603050405020304" pitchFamily="18" charset="0"/>
              </a:rPr>
              <a:t>role.</a:t>
            </a:r>
            <a:endParaRPr lang="en-US" altLang="fr-FR" sz="20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826613" y="1165887"/>
            <a:ext cx="7102384" cy="1015663"/>
          </a:xfrm>
          <a:prstGeom prst="rect">
            <a:avLst/>
          </a:prstGeom>
          <a:noFill/>
        </p:spPr>
        <p:txBody>
          <a:bodyPr wrap="square" rtlCol="0">
            <a:spAutoFit/>
          </a:bodyPr>
          <a:lstStyle/>
          <a:p>
            <a:r>
              <a:rPr lang="en-US" dirty="0"/>
              <a:t> </a:t>
            </a:r>
            <a:endParaRPr lang="fr-FR" dirty="0"/>
          </a:p>
          <a:p>
            <a:pPr lvl="2" algn="ctr"/>
            <a:r>
              <a:rPr lang="en-US" sz="2400" b="1" dirty="0" smtClean="0">
                <a:solidFill>
                  <a:schemeClr val="accent2"/>
                </a:solidFill>
                <a:latin typeface="Times New Roman" panose="02020603050405020304" pitchFamily="18" charset="0"/>
                <a:cs typeface="Times New Roman" panose="02020603050405020304" pitchFamily="18" charset="0"/>
              </a:rPr>
              <a:t>Evaluation </a:t>
            </a:r>
            <a:r>
              <a:rPr lang="en-US" sz="2400" b="1" dirty="0">
                <a:solidFill>
                  <a:schemeClr val="accent2"/>
                </a:solidFill>
                <a:latin typeface="Times New Roman" panose="02020603050405020304" pitchFamily="18" charset="0"/>
                <a:cs typeface="Times New Roman" panose="02020603050405020304" pitchFamily="18" charset="0"/>
              </a:rPr>
              <a:t>and politics</a:t>
            </a:r>
            <a:endParaRPr lang="fr-FR" sz="2400" b="1" dirty="0">
              <a:solidFill>
                <a:schemeClr val="accent2"/>
              </a:solidFill>
              <a:latin typeface="Times New Roman" panose="02020603050405020304" pitchFamily="18" charset="0"/>
              <a:cs typeface="Times New Roman" panose="02020603050405020304" pitchFamily="18" charset="0"/>
            </a:endParaRPr>
          </a:p>
          <a:p>
            <a:pPr lvl="2" algn="ctr"/>
            <a:endParaRPr lang="fr-FR" dirty="0"/>
          </a:p>
        </p:txBody>
      </p:sp>
    </p:spTree>
    <p:extLst>
      <p:ext uri="{BB962C8B-B14F-4D97-AF65-F5344CB8AC3E}">
        <p14:creationId xmlns:p14="http://schemas.microsoft.com/office/powerpoint/2010/main" val="760897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093220"/>
            <a:ext cx="8340542" cy="566308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2" algn="ctr"/>
            <a:r>
              <a:rPr lang="en-US" sz="2000" b="1" dirty="0" smtClean="0">
                <a:solidFill>
                  <a:srgbClr val="0070C0"/>
                </a:solidFill>
                <a:latin typeface="Times New Roman" panose="02020603050405020304" pitchFamily="18" charset="0"/>
                <a:cs typeface="Times New Roman" panose="02020603050405020304" pitchFamily="18" charset="0"/>
              </a:rPr>
              <a:t> </a:t>
            </a:r>
            <a:r>
              <a:rPr lang="en-US" sz="2400" b="1" dirty="0">
                <a:solidFill>
                  <a:schemeClr val="accent2"/>
                </a:solidFill>
                <a:latin typeface="Times New Roman" panose="02020603050405020304" pitchFamily="18" charset="0"/>
                <a:cs typeface="Times New Roman" panose="02020603050405020304" pitchFamily="18" charset="0"/>
              </a:rPr>
              <a:t>Monitoring and evaluation ethical </a:t>
            </a:r>
            <a:r>
              <a:rPr lang="en-US" sz="2400" b="1" dirty="0" smtClean="0">
                <a:solidFill>
                  <a:schemeClr val="accent2"/>
                </a:solidFill>
                <a:latin typeface="Times New Roman" panose="02020603050405020304" pitchFamily="18" charset="0"/>
                <a:cs typeface="Times New Roman" panose="02020603050405020304" pitchFamily="18" charset="0"/>
              </a:rPr>
              <a:t>principles</a:t>
            </a:r>
          </a:p>
          <a:p>
            <a:pPr lvl="2" algn="ctr"/>
            <a:endParaRPr lang="fr-FR" sz="2400" b="1" dirty="0" smtClean="0">
              <a:solidFill>
                <a:schemeClr val="accent2"/>
              </a:solidFill>
              <a:latin typeface="Times New Roman" panose="02020603050405020304" pitchFamily="18" charset="0"/>
              <a:cs typeface="Times New Roman" panose="02020603050405020304" pitchFamily="18" charset="0"/>
            </a:endParaRPr>
          </a:p>
          <a:p>
            <a:pPr lvl="2" algn="ctr"/>
            <a:endParaRPr lang="en-US" sz="2400" b="1" dirty="0" smtClean="0">
              <a:solidFill>
                <a:schemeClr val="accent2"/>
              </a:solidFill>
              <a:latin typeface="Times New Roman" panose="02020603050405020304" pitchFamily="18" charset="0"/>
              <a:cs typeface="Times New Roman" panose="02020603050405020304" pitchFamily="18" charset="0"/>
            </a:endParaRPr>
          </a:p>
          <a:p>
            <a:r>
              <a:rPr lang="fr-FR" dirty="0" smtClean="0"/>
              <a:t>   </a:t>
            </a: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r>
              <a:rPr lang="en-US" b="1" dirty="0" smtClean="0"/>
              <a:t>                      Plan                         Design         </a:t>
            </a:r>
            <a:r>
              <a:rPr lang="en-US" sz="1600" b="1" dirty="0" smtClean="0"/>
              <a:t>Implement </a:t>
            </a:r>
            <a:r>
              <a:rPr lang="en-US" sz="1600" b="1" dirty="0"/>
              <a:t>and </a:t>
            </a:r>
            <a:r>
              <a:rPr lang="en-US" sz="1600" b="1" dirty="0" smtClean="0"/>
              <a:t>manage       </a:t>
            </a:r>
            <a:r>
              <a:rPr lang="en-US" b="1" dirty="0" err="1" smtClean="0"/>
              <a:t>Analyse</a:t>
            </a:r>
            <a:r>
              <a:rPr lang="en-US" b="1" dirty="0" smtClean="0"/>
              <a:t> and report</a:t>
            </a:r>
            <a:endParaRPr lang="fr-FR" b="1" dirty="0"/>
          </a:p>
          <a:p>
            <a:endParaRPr lang="fr-FR" b="1" dirty="0"/>
          </a:p>
          <a:p>
            <a:pPr lvl="0"/>
            <a:r>
              <a:rPr lang="en-US" b="1" dirty="0"/>
              <a:t>                              </a:t>
            </a: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3" name="AutoShape 45"/>
          <p:cNvSpPr>
            <a:spLocks/>
          </p:cNvSpPr>
          <p:nvPr/>
        </p:nvSpPr>
        <p:spPr bwMode="auto">
          <a:xfrm>
            <a:off x="1456872" y="2171065"/>
            <a:ext cx="527685" cy="526415"/>
          </a:xfrm>
          <a:custGeom>
            <a:avLst/>
            <a:gdLst>
              <a:gd name="T0" fmla="+- 0 1849 1637"/>
              <a:gd name="T1" fmla="*/ T0 w 831"/>
              <a:gd name="T2" fmla="+- 0 281 280"/>
              <a:gd name="T3" fmla="*/ 281 h 829"/>
              <a:gd name="T4" fmla="+- 0 1805 1637"/>
              <a:gd name="T5" fmla="*/ T4 w 831"/>
              <a:gd name="T6" fmla="+- 0 411 280"/>
              <a:gd name="T7" fmla="*/ 411 h 829"/>
              <a:gd name="T8" fmla="+- 0 1863 1637"/>
              <a:gd name="T9" fmla="*/ T8 w 831"/>
              <a:gd name="T10" fmla="+- 0 415 280"/>
              <a:gd name="T11" fmla="*/ 415 h 829"/>
              <a:gd name="T12" fmla="+- 0 2309 1637"/>
              <a:gd name="T13" fmla="*/ T12 w 831"/>
              <a:gd name="T14" fmla="+- 0 288 280"/>
              <a:gd name="T15" fmla="*/ 288 h 829"/>
              <a:gd name="T16" fmla="+- 0 2236 1637"/>
              <a:gd name="T17" fmla="*/ T16 w 831"/>
              <a:gd name="T18" fmla="+- 0 353 280"/>
              <a:gd name="T19" fmla="*/ 353 h 829"/>
              <a:gd name="T20" fmla="+- 0 2293 1637"/>
              <a:gd name="T21" fmla="*/ T20 w 831"/>
              <a:gd name="T22" fmla="+- 0 415 280"/>
              <a:gd name="T23" fmla="*/ 415 h 829"/>
              <a:gd name="T24" fmla="+- 0 2467 1637"/>
              <a:gd name="T25" fmla="*/ T24 w 831"/>
              <a:gd name="T26" fmla="+- 0 860 280"/>
              <a:gd name="T27" fmla="*/ 860 h 829"/>
              <a:gd name="T28" fmla="+- 0 2332 1637"/>
              <a:gd name="T29" fmla="*/ T28 w 831"/>
              <a:gd name="T30" fmla="+- 0 544 280"/>
              <a:gd name="T31" fmla="*/ 544 h 829"/>
              <a:gd name="T32" fmla="+- 0 2330 1637"/>
              <a:gd name="T33" fmla="*/ T32 w 831"/>
              <a:gd name="T34" fmla="+- 0 920 280"/>
              <a:gd name="T35" fmla="*/ 920 h 829"/>
              <a:gd name="T36" fmla="+- 0 2226 1637"/>
              <a:gd name="T37" fmla="*/ T36 w 831"/>
              <a:gd name="T38" fmla="+- 0 936 280"/>
              <a:gd name="T39" fmla="*/ 936 h 829"/>
              <a:gd name="T40" fmla="+- 0 2311 1637"/>
              <a:gd name="T41" fmla="*/ T40 w 831"/>
              <a:gd name="T42" fmla="+- 0 900 280"/>
              <a:gd name="T43" fmla="*/ 900 h 829"/>
              <a:gd name="T44" fmla="+- 0 2302 1637"/>
              <a:gd name="T45" fmla="*/ T44 w 831"/>
              <a:gd name="T46" fmla="+- 0 856 280"/>
              <a:gd name="T47" fmla="*/ 856 h 829"/>
              <a:gd name="T48" fmla="+- 0 2225 1637"/>
              <a:gd name="T49" fmla="*/ T48 w 831"/>
              <a:gd name="T50" fmla="+- 0 800 280"/>
              <a:gd name="T51" fmla="*/ 800 h 829"/>
              <a:gd name="T52" fmla="+- 0 2330 1637"/>
              <a:gd name="T53" fmla="*/ T52 w 831"/>
              <a:gd name="T54" fmla="+- 0 806 280"/>
              <a:gd name="T55" fmla="*/ 806 h 829"/>
              <a:gd name="T56" fmla="+- 0 2302 1637"/>
              <a:gd name="T57" fmla="*/ T56 w 831"/>
              <a:gd name="T58" fmla="+- 0 742 280"/>
              <a:gd name="T59" fmla="*/ 742 h 829"/>
              <a:gd name="T60" fmla="+- 0 2226 1637"/>
              <a:gd name="T61" fmla="*/ T60 w 831"/>
              <a:gd name="T62" fmla="+- 0 668 280"/>
              <a:gd name="T63" fmla="*/ 668 h 829"/>
              <a:gd name="T64" fmla="+- 0 2184 1637"/>
              <a:gd name="T65" fmla="*/ T64 w 831"/>
              <a:gd name="T66" fmla="+- 0 544 280"/>
              <a:gd name="T67" fmla="*/ 544 h 829"/>
              <a:gd name="T68" fmla="+- 0 2182 1637"/>
              <a:gd name="T69" fmla="*/ T68 w 831"/>
              <a:gd name="T70" fmla="+- 0 858 280"/>
              <a:gd name="T71" fmla="*/ 858 h 829"/>
              <a:gd name="T72" fmla="+- 0 2078 1637"/>
              <a:gd name="T73" fmla="*/ T72 w 831"/>
              <a:gd name="T74" fmla="+- 0 950 280"/>
              <a:gd name="T75" fmla="*/ 950 h 829"/>
              <a:gd name="T76" fmla="+- 0 2181 1637"/>
              <a:gd name="T77" fmla="*/ T76 w 831"/>
              <a:gd name="T78" fmla="+- 0 902 280"/>
              <a:gd name="T79" fmla="*/ 902 h 829"/>
              <a:gd name="T80" fmla="+- 0 2084 1637"/>
              <a:gd name="T81" fmla="*/ T80 w 831"/>
              <a:gd name="T82" fmla="+- 0 852 280"/>
              <a:gd name="T83" fmla="*/ 852 h 829"/>
              <a:gd name="T84" fmla="+- 0 2179 1637"/>
              <a:gd name="T85" fmla="*/ T84 w 831"/>
              <a:gd name="T86" fmla="+- 0 790 280"/>
              <a:gd name="T87" fmla="*/ 790 h 829"/>
              <a:gd name="T88" fmla="+- 0 2183 1637"/>
              <a:gd name="T89" fmla="*/ T88 w 831"/>
              <a:gd name="T90" fmla="+- 0 744 280"/>
              <a:gd name="T91" fmla="*/ 744 h 829"/>
              <a:gd name="T92" fmla="+- 0 2079 1637"/>
              <a:gd name="T93" fmla="*/ T92 w 831"/>
              <a:gd name="T94" fmla="+- 0 674 280"/>
              <a:gd name="T95" fmla="*/ 674 h 829"/>
              <a:gd name="T96" fmla="+- 0 2184 1637"/>
              <a:gd name="T97" fmla="*/ T96 w 831"/>
              <a:gd name="T98" fmla="+- 0 694 280"/>
              <a:gd name="T99" fmla="*/ 694 h 829"/>
              <a:gd name="T100" fmla="+- 0 2035 1637"/>
              <a:gd name="T101" fmla="*/ T100 w 831"/>
              <a:gd name="T102" fmla="+- 0 956 280"/>
              <a:gd name="T103" fmla="*/ 956 h 829"/>
              <a:gd name="T104" fmla="+- 0 1931 1637"/>
              <a:gd name="T105" fmla="*/ T104 w 831"/>
              <a:gd name="T106" fmla="+- 0 934 280"/>
              <a:gd name="T107" fmla="*/ 934 h 829"/>
              <a:gd name="T108" fmla="+- 0 2035 1637"/>
              <a:gd name="T109" fmla="*/ T108 w 831"/>
              <a:gd name="T110" fmla="+- 0 920 280"/>
              <a:gd name="T111" fmla="*/ 920 h 829"/>
              <a:gd name="T112" fmla="+- 0 1987 1637"/>
              <a:gd name="T113" fmla="*/ T112 w 831"/>
              <a:gd name="T114" fmla="+- 0 858 280"/>
              <a:gd name="T115" fmla="*/ 858 h 829"/>
              <a:gd name="T116" fmla="+- 0 1933 1637"/>
              <a:gd name="T117" fmla="*/ T116 w 831"/>
              <a:gd name="T118" fmla="+- 0 784 280"/>
              <a:gd name="T119" fmla="*/ 784 h 829"/>
              <a:gd name="T120" fmla="+- 0 2037 1637"/>
              <a:gd name="T121" fmla="*/ T120 w 831"/>
              <a:gd name="T122" fmla="+- 0 850 280"/>
              <a:gd name="T123" fmla="*/ 850 h 829"/>
              <a:gd name="T124" fmla="+- 0 1953 1637"/>
              <a:gd name="T125" fmla="*/ T124 w 831"/>
              <a:gd name="T126" fmla="+- 0 742 280"/>
              <a:gd name="T127" fmla="*/ 742 h 829"/>
              <a:gd name="T128" fmla="+- 0 1953 1637"/>
              <a:gd name="T129" fmla="*/ T128 w 831"/>
              <a:gd name="T130" fmla="+- 0 668 280"/>
              <a:gd name="T131" fmla="*/ 668 h 829"/>
              <a:gd name="T132" fmla="+- 0 2035 1637"/>
              <a:gd name="T133" fmla="*/ T132 w 831"/>
              <a:gd name="T134" fmla="+- 0 544 280"/>
              <a:gd name="T135" fmla="*/ 544 h 829"/>
              <a:gd name="T136" fmla="+- 0 1890 1637"/>
              <a:gd name="T137" fmla="*/ T136 w 831"/>
              <a:gd name="T138" fmla="+- 0 924 280"/>
              <a:gd name="T139" fmla="*/ 924 h 829"/>
              <a:gd name="T140" fmla="+- 0 1796 1637"/>
              <a:gd name="T141" fmla="*/ T140 w 831"/>
              <a:gd name="T142" fmla="+- 0 972 280"/>
              <a:gd name="T143" fmla="*/ 972 h 829"/>
              <a:gd name="T144" fmla="+- 0 1787 1637"/>
              <a:gd name="T145" fmla="*/ T144 w 831"/>
              <a:gd name="T146" fmla="+- 0 900 280"/>
              <a:gd name="T147" fmla="*/ 900 h 829"/>
              <a:gd name="T148" fmla="+- 0 1788 1637"/>
              <a:gd name="T149" fmla="*/ T148 w 831"/>
              <a:gd name="T150" fmla="+- 0 858 280"/>
              <a:gd name="T151" fmla="*/ 858 h 829"/>
              <a:gd name="T152" fmla="+- 0 1779 1637"/>
              <a:gd name="T153" fmla="*/ T152 w 831"/>
              <a:gd name="T154" fmla="+- 0 790 280"/>
              <a:gd name="T155" fmla="*/ 790 h 829"/>
              <a:gd name="T156" fmla="+- 0 1890 1637"/>
              <a:gd name="T157" fmla="*/ T156 w 831"/>
              <a:gd name="T158" fmla="+- 0 856 280"/>
              <a:gd name="T159" fmla="*/ 856 h 829"/>
              <a:gd name="T160" fmla="+- 0 1888 1637"/>
              <a:gd name="T161" fmla="*/ T160 w 831"/>
              <a:gd name="T162" fmla="+- 0 738 280"/>
              <a:gd name="T163" fmla="*/ 738 h 829"/>
              <a:gd name="T164" fmla="+- 0 1774 1637"/>
              <a:gd name="T165" fmla="*/ T164 w 831"/>
              <a:gd name="T166" fmla="+- 0 714 280"/>
              <a:gd name="T167" fmla="*/ 714 h 829"/>
              <a:gd name="T168" fmla="+- 0 1882 1637"/>
              <a:gd name="T169" fmla="*/ T168 w 831"/>
              <a:gd name="T170" fmla="+- 0 668 280"/>
              <a:gd name="T171" fmla="*/ 668 h 829"/>
              <a:gd name="T172" fmla="+- 0 1638 1637"/>
              <a:gd name="T173" fmla="*/ T172 w 831"/>
              <a:gd name="T174" fmla="+- 0 694 280"/>
              <a:gd name="T175" fmla="*/ 694 h 829"/>
              <a:gd name="T176" fmla="+- 0 2467 1637"/>
              <a:gd name="T177" fmla="*/ T176 w 831"/>
              <a:gd name="T178" fmla="+- 0 974 280"/>
              <a:gd name="T179" fmla="*/ 974 h 829"/>
              <a:gd name="T180" fmla="+- 0 2426 1637"/>
              <a:gd name="T181" fmla="*/ T180 w 831"/>
              <a:gd name="T182" fmla="+- 0 343 280"/>
              <a:gd name="T183" fmla="*/ 343 h 829"/>
              <a:gd name="T184" fmla="+- 0 2314 1637"/>
              <a:gd name="T185" fmla="*/ T184 w 831"/>
              <a:gd name="T186" fmla="+- 0 436 280"/>
              <a:gd name="T187" fmla="*/ 436 h 829"/>
              <a:gd name="T188" fmla="+- 0 2217 1637"/>
              <a:gd name="T189" fmla="*/ T188 w 831"/>
              <a:gd name="T190" fmla="+- 0 421 280"/>
              <a:gd name="T191" fmla="*/ 421 h 829"/>
              <a:gd name="T192" fmla="+- 0 2208 1637"/>
              <a:gd name="T193" fmla="*/ T192 w 831"/>
              <a:gd name="T194" fmla="+- 0 350 280"/>
              <a:gd name="T195" fmla="*/ 350 h 829"/>
              <a:gd name="T196" fmla="+- 0 1902 1637"/>
              <a:gd name="T197" fmla="*/ T196 w 831"/>
              <a:gd name="T198" fmla="+- 0 347 280"/>
              <a:gd name="T199" fmla="*/ 347 h 829"/>
              <a:gd name="T200" fmla="+- 0 1792 1637"/>
              <a:gd name="T201" fmla="*/ T200 w 831"/>
              <a:gd name="T202" fmla="+- 0 430 280"/>
              <a:gd name="T203" fmla="*/ 430 h 829"/>
              <a:gd name="T204" fmla="+- 0 1715 1637"/>
              <a:gd name="T205" fmla="*/ T204 w 831"/>
              <a:gd name="T206" fmla="+- 0 343 280"/>
              <a:gd name="T207" fmla="*/ 343 h 829"/>
              <a:gd name="T208" fmla="+- 0 1638 1637"/>
              <a:gd name="T209" fmla="*/ T208 w 831"/>
              <a:gd name="T210" fmla="+- 0 378 280"/>
              <a:gd name="T211" fmla="*/ 378 h 829"/>
              <a:gd name="T212" fmla="+- 0 2465 1637"/>
              <a:gd name="T213" fmla="*/ T212 w 831"/>
              <a:gd name="T214" fmla="+- 0 518 280"/>
              <a:gd name="T215" fmla="*/ 518 h 82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Lst>
            <a:rect l="0" t="0" r="r" b="b"/>
            <a:pathLst>
              <a:path w="831" h="829">
                <a:moveTo>
                  <a:pt x="242" y="69"/>
                </a:moveTo>
                <a:lnTo>
                  <a:pt x="242" y="32"/>
                </a:lnTo>
                <a:lnTo>
                  <a:pt x="240" y="18"/>
                </a:lnTo>
                <a:lnTo>
                  <a:pt x="235" y="9"/>
                </a:lnTo>
                <a:lnTo>
                  <a:pt x="226" y="3"/>
                </a:lnTo>
                <a:lnTo>
                  <a:pt x="212" y="1"/>
                </a:lnTo>
                <a:lnTo>
                  <a:pt x="187" y="0"/>
                </a:lnTo>
                <a:lnTo>
                  <a:pt x="174" y="4"/>
                </a:lnTo>
                <a:lnTo>
                  <a:pt x="169" y="17"/>
                </a:lnTo>
                <a:lnTo>
                  <a:pt x="169" y="43"/>
                </a:lnTo>
                <a:lnTo>
                  <a:pt x="169" y="108"/>
                </a:lnTo>
                <a:lnTo>
                  <a:pt x="168" y="131"/>
                </a:lnTo>
                <a:lnTo>
                  <a:pt x="170" y="138"/>
                </a:lnTo>
                <a:lnTo>
                  <a:pt x="182" y="137"/>
                </a:lnTo>
                <a:lnTo>
                  <a:pt x="192" y="136"/>
                </a:lnTo>
                <a:lnTo>
                  <a:pt x="203" y="137"/>
                </a:lnTo>
                <a:lnTo>
                  <a:pt x="213" y="137"/>
                </a:lnTo>
                <a:lnTo>
                  <a:pt x="226" y="135"/>
                </a:lnTo>
                <a:lnTo>
                  <a:pt x="235" y="129"/>
                </a:lnTo>
                <a:lnTo>
                  <a:pt x="240" y="119"/>
                </a:lnTo>
                <a:lnTo>
                  <a:pt x="242" y="105"/>
                </a:lnTo>
                <a:lnTo>
                  <a:pt x="242" y="69"/>
                </a:lnTo>
                <a:close/>
                <a:moveTo>
                  <a:pt x="673" y="23"/>
                </a:moveTo>
                <a:lnTo>
                  <a:pt x="672" y="8"/>
                </a:lnTo>
                <a:lnTo>
                  <a:pt x="667" y="1"/>
                </a:lnTo>
                <a:lnTo>
                  <a:pt x="649" y="1"/>
                </a:lnTo>
                <a:lnTo>
                  <a:pt x="603" y="2"/>
                </a:lnTo>
                <a:lnTo>
                  <a:pt x="600" y="40"/>
                </a:lnTo>
                <a:lnTo>
                  <a:pt x="599" y="52"/>
                </a:lnTo>
                <a:lnTo>
                  <a:pt x="599" y="73"/>
                </a:lnTo>
                <a:lnTo>
                  <a:pt x="599" y="94"/>
                </a:lnTo>
                <a:lnTo>
                  <a:pt x="601" y="117"/>
                </a:lnTo>
                <a:lnTo>
                  <a:pt x="607" y="131"/>
                </a:lnTo>
                <a:lnTo>
                  <a:pt x="621" y="137"/>
                </a:lnTo>
                <a:lnTo>
                  <a:pt x="643" y="137"/>
                </a:lnTo>
                <a:lnTo>
                  <a:pt x="656" y="135"/>
                </a:lnTo>
                <a:lnTo>
                  <a:pt x="665" y="129"/>
                </a:lnTo>
                <a:lnTo>
                  <a:pt x="670" y="119"/>
                </a:lnTo>
                <a:lnTo>
                  <a:pt x="672" y="105"/>
                </a:lnTo>
                <a:lnTo>
                  <a:pt x="673" y="23"/>
                </a:lnTo>
                <a:close/>
                <a:moveTo>
                  <a:pt x="830" y="618"/>
                </a:moveTo>
                <a:lnTo>
                  <a:pt x="830" y="580"/>
                </a:lnTo>
                <a:lnTo>
                  <a:pt x="830" y="504"/>
                </a:lnTo>
                <a:lnTo>
                  <a:pt x="830" y="464"/>
                </a:lnTo>
                <a:lnTo>
                  <a:pt x="830" y="388"/>
                </a:lnTo>
                <a:lnTo>
                  <a:pt x="830" y="386"/>
                </a:lnTo>
                <a:lnTo>
                  <a:pt x="830" y="264"/>
                </a:lnTo>
                <a:lnTo>
                  <a:pt x="695" y="264"/>
                </a:lnTo>
                <a:lnTo>
                  <a:pt x="695" y="414"/>
                </a:lnTo>
                <a:lnTo>
                  <a:pt x="694" y="450"/>
                </a:lnTo>
                <a:lnTo>
                  <a:pt x="694" y="452"/>
                </a:lnTo>
                <a:lnTo>
                  <a:pt x="694" y="570"/>
                </a:lnTo>
                <a:lnTo>
                  <a:pt x="693" y="574"/>
                </a:lnTo>
                <a:lnTo>
                  <a:pt x="693" y="640"/>
                </a:lnTo>
                <a:lnTo>
                  <a:pt x="693" y="678"/>
                </a:lnTo>
                <a:lnTo>
                  <a:pt x="693" y="692"/>
                </a:lnTo>
                <a:lnTo>
                  <a:pt x="604" y="692"/>
                </a:lnTo>
                <a:lnTo>
                  <a:pt x="593" y="688"/>
                </a:lnTo>
                <a:lnTo>
                  <a:pt x="589" y="676"/>
                </a:lnTo>
                <a:lnTo>
                  <a:pt x="589" y="656"/>
                </a:lnTo>
                <a:lnTo>
                  <a:pt x="589" y="644"/>
                </a:lnTo>
                <a:lnTo>
                  <a:pt x="589" y="636"/>
                </a:lnTo>
                <a:lnTo>
                  <a:pt x="588" y="620"/>
                </a:lnTo>
                <a:lnTo>
                  <a:pt x="595" y="618"/>
                </a:lnTo>
                <a:lnTo>
                  <a:pt x="604" y="620"/>
                </a:lnTo>
                <a:lnTo>
                  <a:pt x="674" y="620"/>
                </a:lnTo>
                <a:lnTo>
                  <a:pt x="688" y="626"/>
                </a:lnTo>
                <a:lnTo>
                  <a:pt x="693" y="640"/>
                </a:lnTo>
                <a:lnTo>
                  <a:pt x="693" y="574"/>
                </a:lnTo>
                <a:lnTo>
                  <a:pt x="693" y="580"/>
                </a:lnTo>
                <a:lnTo>
                  <a:pt x="679" y="578"/>
                </a:lnTo>
                <a:lnTo>
                  <a:pt x="665" y="576"/>
                </a:lnTo>
                <a:lnTo>
                  <a:pt x="654" y="578"/>
                </a:lnTo>
                <a:lnTo>
                  <a:pt x="644" y="578"/>
                </a:lnTo>
                <a:lnTo>
                  <a:pt x="610" y="576"/>
                </a:lnTo>
                <a:lnTo>
                  <a:pt x="593" y="570"/>
                </a:lnTo>
                <a:lnTo>
                  <a:pt x="588" y="554"/>
                </a:lnTo>
                <a:lnTo>
                  <a:pt x="588" y="520"/>
                </a:lnTo>
                <a:lnTo>
                  <a:pt x="589" y="510"/>
                </a:lnTo>
                <a:lnTo>
                  <a:pt x="589" y="504"/>
                </a:lnTo>
                <a:lnTo>
                  <a:pt x="644" y="504"/>
                </a:lnTo>
                <a:lnTo>
                  <a:pt x="673" y="506"/>
                </a:lnTo>
                <a:lnTo>
                  <a:pt x="688" y="510"/>
                </a:lnTo>
                <a:lnTo>
                  <a:pt x="693" y="526"/>
                </a:lnTo>
                <a:lnTo>
                  <a:pt x="694" y="538"/>
                </a:lnTo>
                <a:lnTo>
                  <a:pt x="694" y="570"/>
                </a:lnTo>
                <a:lnTo>
                  <a:pt x="694" y="452"/>
                </a:lnTo>
                <a:lnTo>
                  <a:pt x="693" y="462"/>
                </a:lnTo>
                <a:lnTo>
                  <a:pt x="687" y="464"/>
                </a:lnTo>
                <a:lnTo>
                  <a:pt x="665" y="462"/>
                </a:lnTo>
                <a:lnTo>
                  <a:pt x="609" y="462"/>
                </a:lnTo>
                <a:lnTo>
                  <a:pt x="593" y="456"/>
                </a:lnTo>
                <a:lnTo>
                  <a:pt x="588" y="440"/>
                </a:lnTo>
                <a:lnTo>
                  <a:pt x="588" y="408"/>
                </a:lnTo>
                <a:lnTo>
                  <a:pt x="589" y="396"/>
                </a:lnTo>
                <a:lnTo>
                  <a:pt x="589" y="388"/>
                </a:lnTo>
                <a:lnTo>
                  <a:pt x="615" y="390"/>
                </a:lnTo>
                <a:lnTo>
                  <a:pt x="672" y="390"/>
                </a:lnTo>
                <a:lnTo>
                  <a:pt x="690" y="396"/>
                </a:lnTo>
                <a:lnTo>
                  <a:pt x="695" y="414"/>
                </a:lnTo>
                <a:lnTo>
                  <a:pt x="695" y="264"/>
                </a:lnTo>
                <a:lnTo>
                  <a:pt x="547" y="264"/>
                </a:lnTo>
                <a:lnTo>
                  <a:pt x="547" y="414"/>
                </a:lnTo>
                <a:lnTo>
                  <a:pt x="547" y="446"/>
                </a:lnTo>
                <a:lnTo>
                  <a:pt x="546" y="456"/>
                </a:lnTo>
                <a:lnTo>
                  <a:pt x="546" y="564"/>
                </a:lnTo>
                <a:lnTo>
                  <a:pt x="546" y="578"/>
                </a:lnTo>
                <a:lnTo>
                  <a:pt x="545" y="578"/>
                </a:lnTo>
                <a:lnTo>
                  <a:pt x="545" y="676"/>
                </a:lnTo>
                <a:lnTo>
                  <a:pt x="545" y="690"/>
                </a:lnTo>
                <a:lnTo>
                  <a:pt x="539" y="692"/>
                </a:lnTo>
                <a:lnTo>
                  <a:pt x="463" y="692"/>
                </a:lnTo>
                <a:lnTo>
                  <a:pt x="447" y="686"/>
                </a:lnTo>
                <a:lnTo>
                  <a:pt x="441" y="670"/>
                </a:lnTo>
                <a:lnTo>
                  <a:pt x="441" y="654"/>
                </a:lnTo>
                <a:lnTo>
                  <a:pt x="441" y="620"/>
                </a:lnTo>
                <a:lnTo>
                  <a:pt x="448" y="618"/>
                </a:lnTo>
                <a:lnTo>
                  <a:pt x="462" y="620"/>
                </a:lnTo>
                <a:lnTo>
                  <a:pt x="535" y="620"/>
                </a:lnTo>
                <a:lnTo>
                  <a:pt x="544" y="622"/>
                </a:lnTo>
                <a:lnTo>
                  <a:pt x="545" y="640"/>
                </a:lnTo>
                <a:lnTo>
                  <a:pt x="545" y="676"/>
                </a:lnTo>
                <a:lnTo>
                  <a:pt x="545" y="578"/>
                </a:lnTo>
                <a:lnTo>
                  <a:pt x="489" y="578"/>
                </a:lnTo>
                <a:lnTo>
                  <a:pt x="461" y="576"/>
                </a:lnTo>
                <a:lnTo>
                  <a:pt x="447" y="572"/>
                </a:lnTo>
                <a:lnTo>
                  <a:pt x="442" y="556"/>
                </a:lnTo>
                <a:lnTo>
                  <a:pt x="442" y="520"/>
                </a:lnTo>
                <a:lnTo>
                  <a:pt x="442" y="504"/>
                </a:lnTo>
                <a:lnTo>
                  <a:pt x="505" y="504"/>
                </a:lnTo>
                <a:lnTo>
                  <a:pt x="529" y="506"/>
                </a:lnTo>
                <a:lnTo>
                  <a:pt x="542" y="510"/>
                </a:lnTo>
                <a:lnTo>
                  <a:pt x="546" y="524"/>
                </a:lnTo>
                <a:lnTo>
                  <a:pt x="546" y="526"/>
                </a:lnTo>
                <a:lnTo>
                  <a:pt x="546" y="564"/>
                </a:lnTo>
                <a:lnTo>
                  <a:pt x="546" y="456"/>
                </a:lnTo>
                <a:lnTo>
                  <a:pt x="546" y="464"/>
                </a:lnTo>
                <a:lnTo>
                  <a:pt x="533" y="462"/>
                </a:lnTo>
                <a:lnTo>
                  <a:pt x="462" y="462"/>
                </a:lnTo>
                <a:lnTo>
                  <a:pt x="447" y="456"/>
                </a:lnTo>
                <a:lnTo>
                  <a:pt x="442" y="440"/>
                </a:lnTo>
                <a:lnTo>
                  <a:pt x="441" y="420"/>
                </a:lnTo>
                <a:lnTo>
                  <a:pt x="442" y="394"/>
                </a:lnTo>
                <a:lnTo>
                  <a:pt x="442" y="388"/>
                </a:lnTo>
                <a:lnTo>
                  <a:pt x="442" y="386"/>
                </a:lnTo>
                <a:lnTo>
                  <a:pt x="470" y="390"/>
                </a:lnTo>
                <a:lnTo>
                  <a:pt x="525" y="390"/>
                </a:lnTo>
                <a:lnTo>
                  <a:pt x="542" y="396"/>
                </a:lnTo>
                <a:lnTo>
                  <a:pt x="547" y="414"/>
                </a:lnTo>
                <a:lnTo>
                  <a:pt x="547" y="264"/>
                </a:lnTo>
                <a:lnTo>
                  <a:pt x="400" y="264"/>
                </a:lnTo>
                <a:lnTo>
                  <a:pt x="400" y="570"/>
                </a:lnTo>
                <a:lnTo>
                  <a:pt x="399" y="580"/>
                </a:lnTo>
                <a:lnTo>
                  <a:pt x="398" y="580"/>
                </a:lnTo>
                <a:lnTo>
                  <a:pt x="398" y="676"/>
                </a:lnTo>
                <a:lnTo>
                  <a:pt x="398" y="690"/>
                </a:lnTo>
                <a:lnTo>
                  <a:pt x="392" y="692"/>
                </a:lnTo>
                <a:lnTo>
                  <a:pt x="316" y="692"/>
                </a:lnTo>
                <a:lnTo>
                  <a:pt x="300" y="686"/>
                </a:lnTo>
                <a:lnTo>
                  <a:pt x="294" y="670"/>
                </a:lnTo>
                <a:lnTo>
                  <a:pt x="294" y="654"/>
                </a:lnTo>
                <a:lnTo>
                  <a:pt x="294" y="620"/>
                </a:lnTo>
                <a:lnTo>
                  <a:pt x="301" y="618"/>
                </a:lnTo>
                <a:lnTo>
                  <a:pt x="316" y="620"/>
                </a:lnTo>
                <a:lnTo>
                  <a:pt x="388" y="620"/>
                </a:lnTo>
                <a:lnTo>
                  <a:pt x="397" y="622"/>
                </a:lnTo>
                <a:lnTo>
                  <a:pt x="398" y="640"/>
                </a:lnTo>
                <a:lnTo>
                  <a:pt x="398" y="676"/>
                </a:lnTo>
                <a:lnTo>
                  <a:pt x="398" y="580"/>
                </a:lnTo>
                <a:lnTo>
                  <a:pt x="385" y="578"/>
                </a:lnTo>
                <a:lnTo>
                  <a:pt x="371" y="576"/>
                </a:lnTo>
                <a:lnTo>
                  <a:pt x="360" y="578"/>
                </a:lnTo>
                <a:lnTo>
                  <a:pt x="350" y="578"/>
                </a:lnTo>
                <a:lnTo>
                  <a:pt x="316" y="576"/>
                </a:lnTo>
                <a:lnTo>
                  <a:pt x="299" y="570"/>
                </a:lnTo>
                <a:lnTo>
                  <a:pt x="294" y="554"/>
                </a:lnTo>
                <a:lnTo>
                  <a:pt x="294" y="520"/>
                </a:lnTo>
                <a:lnTo>
                  <a:pt x="295" y="510"/>
                </a:lnTo>
                <a:lnTo>
                  <a:pt x="296" y="504"/>
                </a:lnTo>
                <a:lnTo>
                  <a:pt x="350" y="504"/>
                </a:lnTo>
                <a:lnTo>
                  <a:pt x="379" y="506"/>
                </a:lnTo>
                <a:lnTo>
                  <a:pt x="394" y="510"/>
                </a:lnTo>
                <a:lnTo>
                  <a:pt x="399" y="526"/>
                </a:lnTo>
                <a:lnTo>
                  <a:pt x="400" y="538"/>
                </a:lnTo>
                <a:lnTo>
                  <a:pt x="400" y="570"/>
                </a:lnTo>
                <a:lnTo>
                  <a:pt x="400" y="264"/>
                </a:lnTo>
                <a:lnTo>
                  <a:pt x="398" y="264"/>
                </a:lnTo>
                <a:lnTo>
                  <a:pt x="398" y="448"/>
                </a:lnTo>
                <a:lnTo>
                  <a:pt x="398" y="460"/>
                </a:lnTo>
                <a:lnTo>
                  <a:pt x="392" y="462"/>
                </a:lnTo>
                <a:lnTo>
                  <a:pt x="316" y="462"/>
                </a:lnTo>
                <a:lnTo>
                  <a:pt x="300" y="456"/>
                </a:lnTo>
                <a:lnTo>
                  <a:pt x="294" y="440"/>
                </a:lnTo>
                <a:lnTo>
                  <a:pt x="294" y="426"/>
                </a:lnTo>
                <a:lnTo>
                  <a:pt x="294" y="390"/>
                </a:lnTo>
                <a:lnTo>
                  <a:pt x="301" y="388"/>
                </a:lnTo>
                <a:lnTo>
                  <a:pt x="316" y="388"/>
                </a:lnTo>
                <a:lnTo>
                  <a:pt x="333" y="390"/>
                </a:lnTo>
                <a:lnTo>
                  <a:pt x="388" y="390"/>
                </a:lnTo>
                <a:lnTo>
                  <a:pt x="397" y="392"/>
                </a:lnTo>
                <a:lnTo>
                  <a:pt x="398" y="408"/>
                </a:lnTo>
                <a:lnTo>
                  <a:pt x="398" y="448"/>
                </a:lnTo>
                <a:lnTo>
                  <a:pt x="398" y="264"/>
                </a:lnTo>
                <a:lnTo>
                  <a:pt x="255" y="264"/>
                </a:lnTo>
                <a:lnTo>
                  <a:pt x="255" y="390"/>
                </a:lnTo>
                <a:lnTo>
                  <a:pt x="253" y="403"/>
                </a:lnTo>
                <a:lnTo>
                  <a:pt x="253" y="576"/>
                </a:lnTo>
                <a:lnTo>
                  <a:pt x="253" y="644"/>
                </a:lnTo>
                <a:lnTo>
                  <a:pt x="253" y="678"/>
                </a:lnTo>
                <a:lnTo>
                  <a:pt x="252" y="688"/>
                </a:lnTo>
                <a:lnTo>
                  <a:pt x="252" y="694"/>
                </a:lnTo>
                <a:lnTo>
                  <a:pt x="239" y="694"/>
                </a:lnTo>
                <a:lnTo>
                  <a:pt x="228" y="692"/>
                </a:lnTo>
                <a:lnTo>
                  <a:pt x="159" y="692"/>
                </a:lnTo>
                <a:lnTo>
                  <a:pt x="142" y="686"/>
                </a:lnTo>
                <a:lnTo>
                  <a:pt x="136" y="668"/>
                </a:lnTo>
                <a:lnTo>
                  <a:pt x="137" y="636"/>
                </a:lnTo>
                <a:lnTo>
                  <a:pt x="137" y="626"/>
                </a:lnTo>
                <a:lnTo>
                  <a:pt x="138" y="618"/>
                </a:lnTo>
                <a:lnTo>
                  <a:pt x="150" y="620"/>
                </a:lnTo>
                <a:lnTo>
                  <a:pt x="231" y="620"/>
                </a:lnTo>
                <a:lnTo>
                  <a:pt x="248" y="626"/>
                </a:lnTo>
                <a:lnTo>
                  <a:pt x="253" y="644"/>
                </a:lnTo>
                <a:lnTo>
                  <a:pt x="253" y="576"/>
                </a:lnTo>
                <a:lnTo>
                  <a:pt x="247" y="578"/>
                </a:lnTo>
                <a:lnTo>
                  <a:pt x="151" y="578"/>
                </a:lnTo>
                <a:lnTo>
                  <a:pt x="141" y="574"/>
                </a:lnTo>
                <a:lnTo>
                  <a:pt x="138" y="564"/>
                </a:lnTo>
                <a:lnTo>
                  <a:pt x="137" y="548"/>
                </a:lnTo>
                <a:lnTo>
                  <a:pt x="137" y="538"/>
                </a:lnTo>
                <a:lnTo>
                  <a:pt x="138" y="522"/>
                </a:lnTo>
                <a:lnTo>
                  <a:pt x="142" y="510"/>
                </a:lnTo>
                <a:lnTo>
                  <a:pt x="155" y="506"/>
                </a:lnTo>
                <a:lnTo>
                  <a:pt x="179" y="504"/>
                </a:lnTo>
                <a:lnTo>
                  <a:pt x="252" y="504"/>
                </a:lnTo>
                <a:lnTo>
                  <a:pt x="253" y="544"/>
                </a:lnTo>
                <a:lnTo>
                  <a:pt x="252" y="554"/>
                </a:lnTo>
                <a:lnTo>
                  <a:pt x="253" y="576"/>
                </a:lnTo>
                <a:lnTo>
                  <a:pt x="253" y="403"/>
                </a:lnTo>
                <a:lnTo>
                  <a:pt x="253" y="408"/>
                </a:lnTo>
                <a:lnTo>
                  <a:pt x="252" y="420"/>
                </a:lnTo>
                <a:lnTo>
                  <a:pt x="251" y="434"/>
                </a:lnTo>
                <a:lnTo>
                  <a:pt x="251" y="450"/>
                </a:lnTo>
                <a:lnTo>
                  <a:pt x="251" y="458"/>
                </a:lnTo>
                <a:lnTo>
                  <a:pt x="195" y="464"/>
                </a:lnTo>
                <a:lnTo>
                  <a:pt x="195" y="462"/>
                </a:lnTo>
                <a:lnTo>
                  <a:pt x="151" y="462"/>
                </a:lnTo>
                <a:lnTo>
                  <a:pt x="141" y="458"/>
                </a:lnTo>
                <a:lnTo>
                  <a:pt x="138" y="448"/>
                </a:lnTo>
                <a:lnTo>
                  <a:pt x="137" y="434"/>
                </a:lnTo>
                <a:lnTo>
                  <a:pt x="138" y="414"/>
                </a:lnTo>
                <a:lnTo>
                  <a:pt x="138" y="406"/>
                </a:lnTo>
                <a:lnTo>
                  <a:pt x="142" y="394"/>
                </a:lnTo>
                <a:lnTo>
                  <a:pt x="155" y="390"/>
                </a:lnTo>
                <a:lnTo>
                  <a:pt x="231" y="390"/>
                </a:lnTo>
                <a:lnTo>
                  <a:pt x="245" y="388"/>
                </a:lnTo>
                <a:lnTo>
                  <a:pt x="255" y="390"/>
                </a:lnTo>
                <a:lnTo>
                  <a:pt x="255" y="264"/>
                </a:lnTo>
                <a:lnTo>
                  <a:pt x="0" y="264"/>
                </a:lnTo>
                <a:lnTo>
                  <a:pt x="0" y="284"/>
                </a:lnTo>
                <a:lnTo>
                  <a:pt x="0" y="370"/>
                </a:lnTo>
                <a:lnTo>
                  <a:pt x="1" y="414"/>
                </a:lnTo>
                <a:lnTo>
                  <a:pt x="1" y="792"/>
                </a:lnTo>
                <a:lnTo>
                  <a:pt x="2" y="812"/>
                </a:lnTo>
                <a:lnTo>
                  <a:pt x="8" y="822"/>
                </a:lnTo>
                <a:lnTo>
                  <a:pt x="20" y="828"/>
                </a:lnTo>
                <a:lnTo>
                  <a:pt x="830" y="828"/>
                </a:lnTo>
                <a:lnTo>
                  <a:pt x="830" y="694"/>
                </a:lnTo>
                <a:lnTo>
                  <a:pt x="830" y="692"/>
                </a:lnTo>
                <a:lnTo>
                  <a:pt x="830" y="618"/>
                </a:lnTo>
                <a:close/>
                <a:moveTo>
                  <a:pt x="830" y="96"/>
                </a:moveTo>
                <a:lnTo>
                  <a:pt x="829" y="73"/>
                </a:lnTo>
                <a:lnTo>
                  <a:pt x="820" y="65"/>
                </a:lnTo>
                <a:lnTo>
                  <a:pt x="789" y="63"/>
                </a:lnTo>
                <a:lnTo>
                  <a:pt x="698" y="65"/>
                </a:lnTo>
                <a:lnTo>
                  <a:pt x="693" y="122"/>
                </a:lnTo>
                <a:lnTo>
                  <a:pt x="693" y="126"/>
                </a:lnTo>
                <a:lnTo>
                  <a:pt x="691" y="140"/>
                </a:lnTo>
                <a:lnTo>
                  <a:pt x="686" y="150"/>
                </a:lnTo>
                <a:lnTo>
                  <a:pt x="677" y="156"/>
                </a:lnTo>
                <a:lnTo>
                  <a:pt x="664" y="158"/>
                </a:lnTo>
                <a:lnTo>
                  <a:pt x="638" y="158"/>
                </a:lnTo>
                <a:lnTo>
                  <a:pt x="612" y="158"/>
                </a:lnTo>
                <a:lnTo>
                  <a:pt x="596" y="156"/>
                </a:lnTo>
                <a:lnTo>
                  <a:pt x="585" y="151"/>
                </a:lnTo>
                <a:lnTo>
                  <a:pt x="580" y="141"/>
                </a:lnTo>
                <a:lnTo>
                  <a:pt x="578" y="125"/>
                </a:lnTo>
                <a:lnTo>
                  <a:pt x="578" y="118"/>
                </a:lnTo>
                <a:lnTo>
                  <a:pt x="578" y="111"/>
                </a:lnTo>
                <a:lnTo>
                  <a:pt x="578" y="104"/>
                </a:lnTo>
                <a:lnTo>
                  <a:pt x="576" y="82"/>
                </a:lnTo>
                <a:lnTo>
                  <a:pt x="571" y="70"/>
                </a:lnTo>
                <a:lnTo>
                  <a:pt x="558" y="65"/>
                </a:lnTo>
                <a:lnTo>
                  <a:pt x="536" y="64"/>
                </a:lnTo>
                <a:lnTo>
                  <a:pt x="378" y="64"/>
                </a:lnTo>
                <a:lnTo>
                  <a:pt x="326" y="64"/>
                </a:lnTo>
                <a:lnTo>
                  <a:pt x="311" y="64"/>
                </a:lnTo>
                <a:lnTo>
                  <a:pt x="265" y="67"/>
                </a:lnTo>
                <a:lnTo>
                  <a:pt x="264" y="106"/>
                </a:lnTo>
                <a:lnTo>
                  <a:pt x="262" y="125"/>
                </a:lnTo>
                <a:lnTo>
                  <a:pt x="249" y="157"/>
                </a:lnTo>
                <a:lnTo>
                  <a:pt x="177" y="158"/>
                </a:lnTo>
                <a:lnTo>
                  <a:pt x="161" y="159"/>
                </a:lnTo>
                <a:lnTo>
                  <a:pt x="155" y="150"/>
                </a:lnTo>
                <a:lnTo>
                  <a:pt x="147" y="137"/>
                </a:lnTo>
                <a:lnTo>
                  <a:pt x="141" y="122"/>
                </a:lnTo>
                <a:lnTo>
                  <a:pt x="138" y="108"/>
                </a:lnTo>
                <a:lnTo>
                  <a:pt x="136" y="73"/>
                </a:lnTo>
                <a:lnTo>
                  <a:pt x="131" y="64"/>
                </a:lnTo>
                <a:lnTo>
                  <a:pt x="78" y="63"/>
                </a:lnTo>
                <a:lnTo>
                  <a:pt x="53" y="63"/>
                </a:lnTo>
                <a:lnTo>
                  <a:pt x="28" y="64"/>
                </a:lnTo>
                <a:lnTo>
                  <a:pt x="18" y="68"/>
                </a:lnTo>
                <a:lnTo>
                  <a:pt x="9" y="76"/>
                </a:lnTo>
                <a:lnTo>
                  <a:pt x="3" y="87"/>
                </a:lnTo>
                <a:lnTo>
                  <a:pt x="1" y="98"/>
                </a:lnTo>
                <a:lnTo>
                  <a:pt x="1" y="242"/>
                </a:lnTo>
                <a:lnTo>
                  <a:pt x="28" y="242"/>
                </a:lnTo>
                <a:lnTo>
                  <a:pt x="624" y="242"/>
                </a:lnTo>
                <a:lnTo>
                  <a:pt x="694" y="241"/>
                </a:lnTo>
                <a:lnTo>
                  <a:pt x="727" y="241"/>
                </a:lnTo>
                <a:lnTo>
                  <a:pt x="828" y="238"/>
                </a:lnTo>
                <a:lnTo>
                  <a:pt x="830" y="96"/>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nvGrpSpPr>
          <p:cNvPr id="15" name="Group 14"/>
          <p:cNvGrpSpPr>
            <a:grpSpLocks/>
          </p:cNvGrpSpPr>
          <p:nvPr/>
        </p:nvGrpSpPr>
        <p:grpSpPr bwMode="auto">
          <a:xfrm>
            <a:off x="2203626" y="2432685"/>
            <a:ext cx="887730" cy="99695"/>
            <a:chOff x="2621" y="692"/>
            <a:chExt cx="1398" cy="157"/>
          </a:xfrm>
        </p:grpSpPr>
        <p:cxnSp>
          <p:nvCxnSpPr>
            <p:cNvPr id="16" name="Line 47"/>
            <p:cNvCxnSpPr>
              <a:cxnSpLocks noChangeShapeType="1"/>
            </p:cNvCxnSpPr>
            <p:nvPr/>
          </p:nvCxnSpPr>
          <p:spPr bwMode="auto">
            <a:xfrm>
              <a:off x="2679" y="772"/>
              <a:ext cx="1181" cy="0"/>
            </a:xfrm>
            <a:prstGeom prst="line">
              <a:avLst/>
            </a:prstGeom>
            <a:noFill/>
            <a:ln w="28543">
              <a:solidFill>
                <a:srgbClr val="D52A2F"/>
              </a:solidFill>
              <a:prstDash val="dot"/>
              <a:round/>
              <a:headEnd/>
              <a:tailEnd/>
            </a:ln>
            <a:extLst>
              <a:ext uri="{909E8E84-426E-40DD-AFC4-6F175D3DCCD1}">
                <a14:hiddenFill xmlns:a14="http://schemas.microsoft.com/office/drawing/2010/main">
                  <a:noFill/>
                </a14:hiddenFill>
              </a:ext>
            </a:extLst>
          </p:spPr>
        </p:cxnSp>
        <p:sp>
          <p:nvSpPr>
            <p:cNvPr id="17" name="AutoShape 48"/>
            <p:cNvSpPr>
              <a:spLocks/>
            </p:cNvSpPr>
            <p:nvPr/>
          </p:nvSpPr>
          <p:spPr bwMode="auto">
            <a:xfrm>
              <a:off x="2620" y="767"/>
              <a:ext cx="1259" cy="2"/>
            </a:xfrm>
            <a:custGeom>
              <a:avLst/>
              <a:gdLst>
                <a:gd name="T0" fmla="+- 0 2621 2621"/>
                <a:gd name="T1" fmla="*/ T0 w 1259"/>
                <a:gd name="T2" fmla="+- 0 767 767"/>
                <a:gd name="T3" fmla="*/ 767 h 2"/>
                <a:gd name="T4" fmla="+- 0 2621 2621"/>
                <a:gd name="T5" fmla="*/ T4 w 1259"/>
                <a:gd name="T6" fmla="+- 0 767 767"/>
                <a:gd name="T7" fmla="*/ 767 h 2"/>
                <a:gd name="T8" fmla="+- 0 3880 2621"/>
                <a:gd name="T9" fmla="*/ T8 w 1259"/>
                <a:gd name="T10" fmla="+- 0 769 767"/>
                <a:gd name="T11" fmla="*/ 769 h 2"/>
                <a:gd name="T12" fmla="+- 0 3880 2621"/>
                <a:gd name="T13" fmla="*/ T12 w 1259"/>
                <a:gd name="T14" fmla="+- 0 769 767"/>
                <a:gd name="T15" fmla="*/ 769 h 2"/>
              </a:gdLst>
              <a:ahLst/>
              <a:cxnLst>
                <a:cxn ang="0">
                  <a:pos x="T1" y="T3"/>
                </a:cxn>
                <a:cxn ang="0">
                  <a:pos x="T5" y="T7"/>
                </a:cxn>
                <a:cxn ang="0">
                  <a:pos x="T9" y="T11"/>
                </a:cxn>
                <a:cxn ang="0">
                  <a:pos x="T13" y="T15"/>
                </a:cxn>
              </a:cxnLst>
              <a:rect l="0" t="0" r="r" b="b"/>
              <a:pathLst>
                <a:path w="1259" h="2">
                  <a:moveTo>
                    <a:pt x="0" y="0"/>
                  </a:moveTo>
                  <a:lnTo>
                    <a:pt x="0" y="0"/>
                  </a:lnTo>
                  <a:moveTo>
                    <a:pt x="1259" y="2"/>
                  </a:moveTo>
                  <a:lnTo>
                    <a:pt x="1259" y="2"/>
                  </a:lnTo>
                </a:path>
              </a:pathLst>
            </a:custGeom>
            <a:noFill/>
            <a:ln w="25400">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3802" y="691"/>
              <a:ext cx="216" cy="157"/>
            </a:xfrm>
            <a:custGeom>
              <a:avLst/>
              <a:gdLst>
                <a:gd name="T0" fmla="+- 0 3803 3803"/>
                <a:gd name="T1" fmla="*/ T0 w 216"/>
                <a:gd name="T2" fmla="+- 0 692 692"/>
                <a:gd name="T3" fmla="*/ 692 h 157"/>
                <a:gd name="T4" fmla="+- 0 3804 3803"/>
                <a:gd name="T5" fmla="*/ T4 w 216"/>
                <a:gd name="T6" fmla="+- 0 848 692"/>
                <a:gd name="T7" fmla="*/ 848 h 157"/>
                <a:gd name="T8" fmla="+- 0 4018 3803"/>
                <a:gd name="T9" fmla="*/ T8 w 216"/>
                <a:gd name="T10" fmla="+- 0 767 692"/>
                <a:gd name="T11" fmla="*/ 767 h 157"/>
                <a:gd name="T12" fmla="+- 0 3803 3803"/>
                <a:gd name="T13" fmla="*/ T12 w 216"/>
                <a:gd name="T14" fmla="+- 0 692 692"/>
                <a:gd name="T15" fmla="*/ 692 h 157"/>
              </a:gdLst>
              <a:ahLst/>
              <a:cxnLst>
                <a:cxn ang="0">
                  <a:pos x="T1" y="T3"/>
                </a:cxn>
                <a:cxn ang="0">
                  <a:pos x="T5" y="T7"/>
                </a:cxn>
                <a:cxn ang="0">
                  <a:pos x="T9" y="T11"/>
                </a:cxn>
                <a:cxn ang="0">
                  <a:pos x="T13" y="T15"/>
                </a:cxn>
              </a:cxnLst>
              <a:rect l="0" t="0" r="r" b="b"/>
              <a:pathLst>
                <a:path w="216" h="157">
                  <a:moveTo>
                    <a:pt x="0" y="0"/>
                  </a:moveTo>
                  <a:lnTo>
                    <a:pt x="1" y="156"/>
                  </a:lnTo>
                  <a:lnTo>
                    <a:pt x="215" y="75"/>
                  </a:lnTo>
                  <a:lnTo>
                    <a:pt x="0"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grpSp>
        <p:nvGrpSpPr>
          <p:cNvPr id="19" name="Group 18"/>
          <p:cNvGrpSpPr>
            <a:grpSpLocks/>
          </p:cNvGrpSpPr>
          <p:nvPr/>
        </p:nvGrpSpPr>
        <p:grpSpPr bwMode="auto">
          <a:xfrm>
            <a:off x="3363410" y="2144395"/>
            <a:ext cx="2007235" cy="579120"/>
            <a:chOff x="4132" y="238"/>
            <a:chExt cx="3161" cy="912"/>
          </a:xfrm>
        </p:grpSpPr>
        <p:cxnSp>
          <p:nvCxnSpPr>
            <p:cNvPr id="21" name="Line 51"/>
            <p:cNvCxnSpPr>
              <a:cxnSpLocks noChangeShapeType="1"/>
            </p:cNvCxnSpPr>
            <p:nvPr/>
          </p:nvCxnSpPr>
          <p:spPr bwMode="auto">
            <a:xfrm>
              <a:off x="5117" y="772"/>
              <a:ext cx="1181" cy="0"/>
            </a:xfrm>
            <a:prstGeom prst="line">
              <a:avLst/>
            </a:prstGeom>
            <a:noFill/>
            <a:ln w="28543">
              <a:solidFill>
                <a:srgbClr val="D52A2F"/>
              </a:solidFill>
              <a:prstDash val="dot"/>
              <a:round/>
              <a:headEnd/>
              <a:tailEnd/>
            </a:ln>
            <a:extLst>
              <a:ext uri="{909E8E84-426E-40DD-AFC4-6F175D3DCCD1}">
                <a14:hiddenFill xmlns:a14="http://schemas.microsoft.com/office/drawing/2010/main">
                  <a:noFill/>
                </a14:hiddenFill>
              </a:ext>
            </a:extLst>
          </p:spPr>
        </p:cxnSp>
        <p:sp>
          <p:nvSpPr>
            <p:cNvPr id="22" name="AutoShape 52"/>
            <p:cNvSpPr>
              <a:spLocks/>
            </p:cNvSpPr>
            <p:nvPr/>
          </p:nvSpPr>
          <p:spPr bwMode="auto">
            <a:xfrm>
              <a:off x="5058" y="767"/>
              <a:ext cx="1259" cy="2"/>
            </a:xfrm>
            <a:custGeom>
              <a:avLst/>
              <a:gdLst>
                <a:gd name="T0" fmla="+- 0 5059 5059"/>
                <a:gd name="T1" fmla="*/ T0 w 1259"/>
                <a:gd name="T2" fmla="+- 0 767 767"/>
                <a:gd name="T3" fmla="*/ 767 h 2"/>
                <a:gd name="T4" fmla="+- 0 5059 5059"/>
                <a:gd name="T5" fmla="*/ T4 w 1259"/>
                <a:gd name="T6" fmla="+- 0 767 767"/>
                <a:gd name="T7" fmla="*/ 767 h 2"/>
                <a:gd name="T8" fmla="+- 0 6317 5059"/>
                <a:gd name="T9" fmla="*/ T8 w 1259"/>
                <a:gd name="T10" fmla="+- 0 769 767"/>
                <a:gd name="T11" fmla="*/ 769 h 2"/>
                <a:gd name="T12" fmla="+- 0 6317 5059"/>
                <a:gd name="T13" fmla="*/ T12 w 1259"/>
                <a:gd name="T14" fmla="+- 0 769 767"/>
                <a:gd name="T15" fmla="*/ 769 h 2"/>
              </a:gdLst>
              <a:ahLst/>
              <a:cxnLst>
                <a:cxn ang="0">
                  <a:pos x="T1" y="T3"/>
                </a:cxn>
                <a:cxn ang="0">
                  <a:pos x="T5" y="T7"/>
                </a:cxn>
                <a:cxn ang="0">
                  <a:pos x="T9" y="T11"/>
                </a:cxn>
                <a:cxn ang="0">
                  <a:pos x="T13" y="T15"/>
                </a:cxn>
              </a:cxnLst>
              <a:rect l="0" t="0" r="r" b="b"/>
              <a:pathLst>
                <a:path w="1259" h="2">
                  <a:moveTo>
                    <a:pt x="0" y="0"/>
                  </a:moveTo>
                  <a:lnTo>
                    <a:pt x="0" y="0"/>
                  </a:lnTo>
                  <a:moveTo>
                    <a:pt x="1258" y="2"/>
                  </a:moveTo>
                  <a:lnTo>
                    <a:pt x="1258" y="2"/>
                  </a:lnTo>
                </a:path>
              </a:pathLst>
            </a:custGeom>
            <a:noFill/>
            <a:ln w="25400">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23" name="AutoShape 53"/>
            <p:cNvSpPr>
              <a:spLocks/>
            </p:cNvSpPr>
            <p:nvPr/>
          </p:nvSpPr>
          <p:spPr bwMode="auto">
            <a:xfrm>
              <a:off x="4131" y="237"/>
              <a:ext cx="3024" cy="912"/>
            </a:xfrm>
            <a:custGeom>
              <a:avLst/>
              <a:gdLst>
                <a:gd name="T0" fmla="+- 0 4538 4132"/>
                <a:gd name="T1" fmla="*/ T0 w 3024"/>
                <a:gd name="T2" fmla="+- 0 496 238"/>
                <a:gd name="T3" fmla="*/ 496 h 912"/>
                <a:gd name="T4" fmla="+- 0 4471 4132"/>
                <a:gd name="T5" fmla="*/ T4 w 3024"/>
                <a:gd name="T6" fmla="+- 0 538 238"/>
                <a:gd name="T7" fmla="*/ 538 h 912"/>
                <a:gd name="T8" fmla="+- 0 4515 4132"/>
                <a:gd name="T9" fmla="*/ T8 w 3024"/>
                <a:gd name="T10" fmla="+- 0 452 238"/>
                <a:gd name="T11" fmla="*/ 452 h 912"/>
                <a:gd name="T12" fmla="+- 0 4466 4132"/>
                <a:gd name="T13" fmla="*/ T12 w 3024"/>
                <a:gd name="T14" fmla="+- 0 458 238"/>
                <a:gd name="T15" fmla="*/ 458 h 912"/>
                <a:gd name="T16" fmla="+- 0 4469 4132"/>
                <a:gd name="T17" fmla="*/ T16 w 3024"/>
                <a:gd name="T18" fmla="+- 0 415 238"/>
                <a:gd name="T19" fmla="*/ 415 h 912"/>
                <a:gd name="T20" fmla="+- 0 4397 4132"/>
                <a:gd name="T21" fmla="*/ T20 w 3024"/>
                <a:gd name="T22" fmla="+- 0 413 238"/>
                <a:gd name="T23" fmla="*/ 413 h 912"/>
                <a:gd name="T24" fmla="+- 0 4370 4132"/>
                <a:gd name="T25" fmla="*/ T24 w 3024"/>
                <a:gd name="T26" fmla="+- 0 409 238"/>
                <a:gd name="T27" fmla="*/ 409 h 912"/>
                <a:gd name="T28" fmla="+- 0 4393 4132"/>
                <a:gd name="T29" fmla="*/ T28 w 3024"/>
                <a:gd name="T30" fmla="+- 0 331 238"/>
                <a:gd name="T31" fmla="*/ 331 h 912"/>
                <a:gd name="T32" fmla="+- 0 4346 4132"/>
                <a:gd name="T33" fmla="*/ T32 w 3024"/>
                <a:gd name="T34" fmla="+- 0 360 238"/>
                <a:gd name="T35" fmla="*/ 360 h 912"/>
                <a:gd name="T36" fmla="+- 0 4320 4132"/>
                <a:gd name="T37" fmla="*/ T36 w 3024"/>
                <a:gd name="T38" fmla="+- 0 258 238"/>
                <a:gd name="T39" fmla="*/ 258 h 912"/>
                <a:gd name="T40" fmla="+- 0 4132 4132"/>
                <a:gd name="T41" fmla="*/ T40 w 3024"/>
                <a:gd name="T42" fmla="+- 0 416 238"/>
                <a:gd name="T43" fmla="*/ 416 h 912"/>
                <a:gd name="T44" fmla="+- 0 4529 4132"/>
                <a:gd name="T45" fmla="*/ T44 w 3024"/>
                <a:gd name="T46" fmla="+- 0 575 238"/>
                <a:gd name="T47" fmla="*/ 575 h 912"/>
                <a:gd name="T48" fmla="+- 0 5000 4132"/>
                <a:gd name="T49" fmla="*/ T48 w 3024"/>
                <a:gd name="T50" fmla="+- 0 337 238"/>
                <a:gd name="T51" fmla="*/ 337 h 912"/>
                <a:gd name="T52" fmla="+- 0 4962 4132"/>
                <a:gd name="T53" fmla="*/ T52 w 3024"/>
                <a:gd name="T54" fmla="+- 0 367 238"/>
                <a:gd name="T55" fmla="*/ 367 h 912"/>
                <a:gd name="T56" fmla="+- 0 4918 4132"/>
                <a:gd name="T57" fmla="*/ T56 w 3024"/>
                <a:gd name="T58" fmla="+- 0 372 238"/>
                <a:gd name="T59" fmla="*/ 372 h 912"/>
                <a:gd name="T60" fmla="+- 0 4879 4132"/>
                <a:gd name="T61" fmla="*/ T60 w 3024"/>
                <a:gd name="T62" fmla="+- 0 330 238"/>
                <a:gd name="T63" fmla="*/ 330 h 912"/>
                <a:gd name="T64" fmla="+- 0 4956 4132"/>
                <a:gd name="T65" fmla="*/ T64 w 3024"/>
                <a:gd name="T66" fmla="+- 0 342 238"/>
                <a:gd name="T67" fmla="*/ 342 h 912"/>
                <a:gd name="T68" fmla="+- 0 4879 4132"/>
                <a:gd name="T69" fmla="*/ T68 w 3024"/>
                <a:gd name="T70" fmla="+- 0 276 238"/>
                <a:gd name="T71" fmla="*/ 276 h 912"/>
                <a:gd name="T72" fmla="+- 0 4249 4132"/>
                <a:gd name="T73" fmla="*/ T72 w 3024"/>
                <a:gd name="T74" fmla="+- 0 1059 238"/>
                <a:gd name="T75" fmla="*/ 1059 h 912"/>
                <a:gd name="T76" fmla="+- 0 4200 4132"/>
                <a:gd name="T77" fmla="*/ T76 w 3024"/>
                <a:gd name="T78" fmla="+- 0 1044 238"/>
                <a:gd name="T79" fmla="*/ 1044 h 912"/>
                <a:gd name="T80" fmla="+- 0 4233 4132"/>
                <a:gd name="T81" fmla="*/ T80 w 3024"/>
                <a:gd name="T82" fmla="+- 0 1019 238"/>
                <a:gd name="T83" fmla="*/ 1019 h 912"/>
                <a:gd name="T84" fmla="+- 0 4195 4132"/>
                <a:gd name="T85" fmla="*/ T84 w 3024"/>
                <a:gd name="T86" fmla="+- 0 942 238"/>
                <a:gd name="T87" fmla="*/ 942 h 912"/>
                <a:gd name="T88" fmla="+- 0 4157 4132"/>
                <a:gd name="T89" fmla="*/ T88 w 3024"/>
                <a:gd name="T90" fmla="+- 0 1109 238"/>
                <a:gd name="T91" fmla="*/ 1109 h 912"/>
                <a:gd name="T92" fmla="+- 0 4262 4132"/>
                <a:gd name="T93" fmla="*/ T92 w 3024"/>
                <a:gd name="T94" fmla="+- 0 1101 238"/>
                <a:gd name="T95" fmla="*/ 1101 h 912"/>
                <a:gd name="T96" fmla="+- 0 4349 4132"/>
                <a:gd name="T97" fmla="*/ T96 w 3024"/>
                <a:gd name="T98" fmla="+- 0 1059 238"/>
                <a:gd name="T99" fmla="*/ 1059 h 912"/>
                <a:gd name="T100" fmla="+- 0 5005 4132"/>
                <a:gd name="T101" fmla="*/ T100 w 3024"/>
                <a:gd name="T102" fmla="+- 0 382 238"/>
                <a:gd name="T103" fmla="*/ 382 h 912"/>
                <a:gd name="T104" fmla="+- 0 4989 4132"/>
                <a:gd name="T105" fmla="*/ T104 w 3024"/>
                <a:gd name="T106" fmla="+- 0 929 238"/>
                <a:gd name="T107" fmla="*/ 929 h 912"/>
                <a:gd name="T108" fmla="+- 0 4930 4132"/>
                <a:gd name="T109" fmla="*/ T108 w 3024"/>
                <a:gd name="T110" fmla="+- 0 959 238"/>
                <a:gd name="T111" fmla="*/ 959 h 912"/>
                <a:gd name="T112" fmla="+- 0 4970 4132"/>
                <a:gd name="T113" fmla="*/ T112 w 3024"/>
                <a:gd name="T114" fmla="+- 0 908 238"/>
                <a:gd name="T115" fmla="*/ 908 h 912"/>
                <a:gd name="T116" fmla="+- 0 4925 4132"/>
                <a:gd name="T117" fmla="*/ T116 w 3024"/>
                <a:gd name="T118" fmla="+- 0 870 238"/>
                <a:gd name="T119" fmla="*/ 870 h 912"/>
                <a:gd name="T120" fmla="+- 0 4848 4132"/>
                <a:gd name="T121" fmla="*/ T120 w 3024"/>
                <a:gd name="T122" fmla="+- 0 917 238"/>
                <a:gd name="T123" fmla="*/ 917 h 912"/>
                <a:gd name="T124" fmla="+- 0 4906 4132"/>
                <a:gd name="T125" fmla="*/ T124 w 3024"/>
                <a:gd name="T126" fmla="+- 0 843 238"/>
                <a:gd name="T127" fmla="*/ 843 h 912"/>
                <a:gd name="T128" fmla="+- 0 4833 4132"/>
                <a:gd name="T129" fmla="*/ T128 w 3024"/>
                <a:gd name="T130" fmla="+- 0 859 238"/>
                <a:gd name="T131" fmla="*/ 859 h 912"/>
                <a:gd name="T132" fmla="+- 0 4851 4132"/>
                <a:gd name="T133" fmla="*/ T132 w 3024"/>
                <a:gd name="T134" fmla="+- 0 809 238"/>
                <a:gd name="T135" fmla="*/ 809 h 912"/>
                <a:gd name="T136" fmla="+- 0 4774 4132"/>
                <a:gd name="T137" fmla="*/ T136 w 3024"/>
                <a:gd name="T138" fmla="+- 0 802 238"/>
                <a:gd name="T139" fmla="*/ 802 h 912"/>
                <a:gd name="T140" fmla="+- 0 4758 4132"/>
                <a:gd name="T141" fmla="*/ T140 w 3024"/>
                <a:gd name="T142" fmla="+- 0 786 238"/>
                <a:gd name="T143" fmla="*/ 786 h 912"/>
                <a:gd name="T144" fmla="+- 0 4764 4132"/>
                <a:gd name="T145" fmla="*/ T144 w 3024"/>
                <a:gd name="T146" fmla="+- 0 708 238"/>
                <a:gd name="T147" fmla="*/ 708 h 912"/>
                <a:gd name="T148" fmla="+- 0 4686 4132"/>
                <a:gd name="T149" fmla="*/ T148 w 3024"/>
                <a:gd name="T150" fmla="+- 0 754 238"/>
                <a:gd name="T151" fmla="*/ 754 h 912"/>
                <a:gd name="T152" fmla="+- 0 4593 4132"/>
                <a:gd name="T153" fmla="*/ T152 w 3024"/>
                <a:gd name="T154" fmla="+- 0 885 238"/>
                <a:gd name="T155" fmla="*/ 885 h 912"/>
                <a:gd name="T156" fmla="+- 0 6456 4132"/>
                <a:gd name="T157" fmla="*/ T156 w 3024"/>
                <a:gd name="T158" fmla="+- 0 767 238"/>
                <a:gd name="T159" fmla="*/ 767 h 912"/>
                <a:gd name="T160" fmla="+- 0 7151 4132"/>
                <a:gd name="T161" fmla="*/ T160 w 3024"/>
                <a:gd name="T162" fmla="+- 0 277 238"/>
                <a:gd name="T163" fmla="*/ 277 h 912"/>
                <a:gd name="T164" fmla="+- 0 7101 4132"/>
                <a:gd name="T165" fmla="*/ T164 w 3024"/>
                <a:gd name="T166" fmla="+- 0 239 238"/>
                <a:gd name="T167" fmla="*/ 239 h 912"/>
                <a:gd name="T168" fmla="+- 0 6998 4132"/>
                <a:gd name="T169" fmla="*/ T168 w 3024"/>
                <a:gd name="T170" fmla="+- 0 1015 238"/>
                <a:gd name="T171" fmla="*/ 1015 h 912"/>
                <a:gd name="T172" fmla="+- 0 6816 4132"/>
                <a:gd name="T173" fmla="*/ T172 w 3024"/>
                <a:gd name="T174" fmla="+- 0 1016 238"/>
                <a:gd name="T175" fmla="*/ 1016 h 912"/>
                <a:gd name="T176" fmla="+- 0 6853 4132"/>
                <a:gd name="T177" fmla="*/ T176 w 3024"/>
                <a:gd name="T178" fmla="+- 0 894 238"/>
                <a:gd name="T179" fmla="*/ 894 h 912"/>
                <a:gd name="T180" fmla="+- 0 7001 4132"/>
                <a:gd name="T181" fmla="*/ T180 w 3024"/>
                <a:gd name="T182" fmla="+- 0 936 238"/>
                <a:gd name="T183" fmla="*/ 936 h 912"/>
                <a:gd name="T184" fmla="+- 0 6979 4132"/>
                <a:gd name="T185" fmla="*/ T184 w 3024"/>
                <a:gd name="T186" fmla="+- 0 762 238"/>
                <a:gd name="T187" fmla="*/ 762 h 912"/>
                <a:gd name="T188" fmla="+- 0 6835 4132"/>
                <a:gd name="T189" fmla="*/ T188 w 3024"/>
                <a:gd name="T190" fmla="+- 0 763 238"/>
                <a:gd name="T191" fmla="*/ 763 h 912"/>
                <a:gd name="T192" fmla="+- 0 6839 4132"/>
                <a:gd name="T193" fmla="*/ T192 w 3024"/>
                <a:gd name="T194" fmla="+- 0 624 238"/>
                <a:gd name="T195" fmla="*/ 624 h 912"/>
                <a:gd name="T196" fmla="+- 0 6979 4132"/>
                <a:gd name="T197" fmla="*/ T196 w 3024"/>
                <a:gd name="T198" fmla="+- 0 628 238"/>
                <a:gd name="T199" fmla="*/ 628 h 912"/>
                <a:gd name="T200" fmla="+- 0 7000 4132"/>
                <a:gd name="T201" fmla="*/ T200 w 3024"/>
                <a:gd name="T202" fmla="+- 0 456 238"/>
                <a:gd name="T203" fmla="*/ 456 h 912"/>
                <a:gd name="T204" fmla="+- 0 6854 4132"/>
                <a:gd name="T205" fmla="*/ T204 w 3024"/>
                <a:gd name="T206" fmla="+- 0 499 238"/>
                <a:gd name="T207" fmla="*/ 499 h 912"/>
                <a:gd name="T208" fmla="+- 0 6816 4132"/>
                <a:gd name="T209" fmla="*/ T208 w 3024"/>
                <a:gd name="T210" fmla="+- 0 377 238"/>
                <a:gd name="T211" fmla="*/ 377 h 912"/>
                <a:gd name="T212" fmla="+- 0 6999 4132"/>
                <a:gd name="T213" fmla="*/ T212 w 3024"/>
                <a:gd name="T214" fmla="+- 0 374 238"/>
                <a:gd name="T215" fmla="*/ 374 h 912"/>
                <a:gd name="T216" fmla="+- 0 6711 4132"/>
                <a:gd name="T217" fmla="*/ T216 w 3024"/>
                <a:gd name="T218" fmla="+- 0 239 238"/>
                <a:gd name="T219" fmla="*/ 239 h 912"/>
                <a:gd name="T220" fmla="+- 0 6662 4132"/>
                <a:gd name="T221" fmla="*/ T220 w 3024"/>
                <a:gd name="T222" fmla="+- 0 288 238"/>
                <a:gd name="T223" fmla="*/ 288 h 912"/>
                <a:gd name="T224" fmla="+- 0 6665 4132"/>
                <a:gd name="T225" fmla="*/ T224 w 3024"/>
                <a:gd name="T226" fmla="+- 0 1111 238"/>
                <a:gd name="T227" fmla="*/ 1111 h 912"/>
                <a:gd name="T228" fmla="+- 0 6724 4132"/>
                <a:gd name="T229" fmla="*/ T228 w 3024"/>
                <a:gd name="T230" fmla="+- 0 1150 238"/>
                <a:gd name="T231" fmla="*/ 1150 h 912"/>
                <a:gd name="T232" fmla="+- 0 7127 4132"/>
                <a:gd name="T233" fmla="*/ T232 w 3024"/>
                <a:gd name="T234" fmla="+- 0 1140 238"/>
                <a:gd name="T235" fmla="*/ 1140 h 912"/>
                <a:gd name="T236" fmla="+- 0 7155 4132"/>
                <a:gd name="T237" fmla="*/ T236 w 3024"/>
                <a:gd name="T238" fmla="+- 0 1076 238"/>
                <a:gd name="T239" fmla="*/ 1076 h 912"/>
                <a:gd name="T240" fmla="+- 0 7155 4132"/>
                <a:gd name="T241" fmla="*/ T240 w 3024"/>
                <a:gd name="T242" fmla="+- 0 374 238"/>
                <a:gd name="T243" fmla="*/ 374 h 91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Lst>
              <a:rect l="0" t="0" r="r" b="b"/>
              <a:pathLst>
                <a:path w="3024" h="912">
                  <a:moveTo>
                    <a:pt x="442" y="281"/>
                  </a:moveTo>
                  <a:lnTo>
                    <a:pt x="439" y="272"/>
                  </a:lnTo>
                  <a:lnTo>
                    <a:pt x="433" y="264"/>
                  </a:lnTo>
                  <a:lnTo>
                    <a:pt x="424" y="258"/>
                  </a:lnTo>
                  <a:lnTo>
                    <a:pt x="415" y="256"/>
                  </a:lnTo>
                  <a:lnTo>
                    <a:pt x="406" y="258"/>
                  </a:lnTo>
                  <a:lnTo>
                    <a:pt x="397" y="264"/>
                  </a:lnTo>
                  <a:lnTo>
                    <a:pt x="366" y="294"/>
                  </a:lnTo>
                  <a:lnTo>
                    <a:pt x="352" y="307"/>
                  </a:lnTo>
                  <a:lnTo>
                    <a:pt x="344" y="305"/>
                  </a:lnTo>
                  <a:lnTo>
                    <a:pt x="338" y="306"/>
                  </a:lnTo>
                  <a:lnTo>
                    <a:pt x="339" y="300"/>
                  </a:lnTo>
                  <a:lnTo>
                    <a:pt x="338" y="292"/>
                  </a:lnTo>
                  <a:lnTo>
                    <a:pt x="351" y="279"/>
                  </a:lnTo>
                  <a:lnTo>
                    <a:pt x="378" y="251"/>
                  </a:lnTo>
                  <a:lnTo>
                    <a:pt x="387" y="238"/>
                  </a:lnTo>
                  <a:lnTo>
                    <a:pt x="389" y="227"/>
                  </a:lnTo>
                  <a:lnTo>
                    <a:pt x="383" y="214"/>
                  </a:lnTo>
                  <a:lnTo>
                    <a:pt x="369" y="201"/>
                  </a:lnTo>
                  <a:lnTo>
                    <a:pt x="359" y="196"/>
                  </a:lnTo>
                  <a:lnTo>
                    <a:pt x="353" y="200"/>
                  </a:lnTo>
                  <a:lnTo>
                    <a:pt x="349" y="207"/>
                  </a:lnTo>
                  <a:lnTo>
                    <a:pt x="344" y="213"/>
                  </a:lnTo>
                  <a:lnTo>
                    <a:pt x="334" y="220"/>
                  </a:lnTo>
                  <a:lnTo>
                    <a:pt x="312" y="245"/>
                  </a:lnTo>
                  <a:lnTo>
                    <a:pt x="307" y="247"/>
                  </a:lnTo>
                  <a:lnTo>
                    <a:pt x="295" y="221"/>
                  </a:lnTo>
                  <a:lnTo>
                    <a:pt x="305" y="209"/>
                  </a:lnTo>
                  <a:lnTo>
                    <a:pt x="313" y="200"/>
                  </a:lnTo>
                  <a:lnTo>
                    <a:pt x="337" y="177"/>
                  </a:lnTo>
                  <a:lnTo>
                    <a:pt x="339" y="170"/>
                  </a:lnTo>
                  <a:lnTo>
                    <a:pt x="313" y="144"/>
                  </a:lnTo>
                  <a:lnTo>
                    <a:pt x="305" y="141"/>
                  </a:lnTo>
                  <a:lnTo>
                    <a:pt x="298" y="144"/>
                  </a:lnTo>
                  <a:lnTo>
                    <a:pt x="287" y="153"/>
                  </a:lnTo>
                  <a:lnTo>
                    <a:pt x="265" y="175"/>
                  </a:lnTo>
                  <a:lnTo>
                    <a:pt x="243" y="198"/>
                  </a:lnTo>
                  <a:lnTo>
                    <a:pt x="236" y="206"/>
                  </a:lnTo>
                  <a:lnTo>
                    <a:pt x="233" y="200"/>
                  </a:lnTo>
                  <a:lnTo>
                    <a:pt x="221" y="190"/>
                  </a:lnTo>
                  <a:lnTo>
                    <a:pt x="221" y="187"/>
                  </a:lnTo>
                  <a:lnTo>
                    <a:pt x="238" y="171"/>
                  </a:lnTo>
                  <a:lnTo>
                    <a:pt x="269" y="140"/>
                  </a:lnTo>
                  <a:lnTo>
                    <a:pt x="280" y="128"/>
                  </a:lnTo>
                  <a:lnTo>
                    <a:pt x="284" y="120"/>
                  </a:lnTo>
                  <a:lnTo>
                    <a:pt x="280" y="112"/>
                  </a:lnTo>
                  <a:lnTo>
                    <a:pt x="269" y="100"/>
                  </a:lnTo>
                  <a:lnTo>
                    <a:pt x="261" y="93"/>
                  </a:lnTo>
                  <a:lnTo>
                    <a:pt x="253" y="89"/>
                  </a:lnTo>
                  <a:lnTo>
                    <a:pt x="245" y="91"/>
                  </a:lnTo>
                  <a:lnTo>
                    <a:pt x="236" y="99"/>
                  </a:lnTo>
                  <a:lnTo>
                    <a:pt x="229" y="107"/>
                  </a:lnTo>
                  <a:lnTo>
                    <a:pt x="222" y="115"/>
                  </a:lnTo>
                  <a:lnTo>
                    <a:pt x="214" y="122"/>
                  </a:lnTo>
                  <a:lnTo>
                    <a:pt x="202" y="131"/>
                  </a:lnTo>
                  <a:lnTo>
                    <a:pt x="175" y="116"/>
                  </a:lnTo>
                  <a:lnTo>
                    <a:pt x="183" y="111"/>
                  </a:lnTo>
                  <a:lnTo>
                    <a:pt x="226" y="67"/>
                  </a:lnTo>
                  <a:lnTo>
                    <a:pt x="231" y="62"/>
                  </a:lnTo>
                  <a:lnTo>
                    <a:pt x="188" y="20"/>
                  </a:lnTo>
                  <a:lnTo>
                    <a:pt x="172" y="5"/>
                  </a:lnTo>
                  <a:lnTo>
                    <a:pt x="161" y="7"/>
                  </a:lnTo>
                  <a:lnTo>
                    <a:pt x="83" y="84"/>
                  </a:lnTo>
                  <a:lnTo>
                    <a:pt x="9" y="158"/>
                  </a:lnTo>
                  <a:lnTo>
                    <a:pt x="2" y="168"/>
                  </a:lnTo>
                  <a:lnTo>
                    <a:pt x="0" y="178"/>
                  </a:lnTo>
                  <a:lnTo>
                    <a:pt x="2" y="187"/>
                  </a:lnTo>
                  <a:lnTo>
                    <a:pt x="10" y="198"/>
                  </a:lnTo>
                  <a:lnTo>
                    <a:pt x="76" y="264"/>
                  </a:lnTo>
                  <a:lnTo>
                    <a:pt x="265" y="452"/>
                  </a:lnTo>
                  <a:lnTo>
                    <a:pt x="272" y="462"/>
                  </a:lnTo>
                  <a:lnTo>
                    <a:pt x="397" y="337"/>
                  </a:lnTo>
                  <a:lnTo>
                    <a:pt x="435" y="299"/>
                  </a:lnTo>
                  <a:lnTo>
                    <a:pt x="440" y="290"/>
                  </a:lnTo>
                  <a:lnTo>
                    <a:pt x="442" y="281"/>
                  </a:lnTo>
                  <a:close/>
                  <a:moveTo>
                    <a:pt x="874" y="123"/>
                  </a:moveTo>
                  <a:lnTo>
                    <a:pt x="871" y="111"/>
                  </a:lnTo>
                  <a:lnTo>
                    <a:pt x="868" y="99"/>
                  </a:lnTo>
                  <a:lnTo>
                    <a:pt x="865" y="87"/>
                  </a:lnTo>
                  <a:lnTo>
                    <a:pt x="861" y="79"/>
                  </a:lnTo>
                  <a:lnTo>
                    <a:pt x="860" y="76"/>
                  </a:lnTo>
                  <a:lnTo>
                    <a:pt x="844" y="57"/>
                  </a:lnTo>
                  <a:lnTo>
                    <a:pt x="830" y="48"/>
                  </a:lnTo>
                  <a:lnTo>
                    <a:pt x="830" y="129"/>
                  </a:lnTo>
                  <a:lnTo>
                    <a:pt x="827" y="133"/>
                  </a:lnTo>
                  <a:lnTo>
                    <a:pt x="823" y="143"/>
                  </a:lnTo>
                  <a:lnTo>
                    <a:pt x="812" y="151"/>
                  </a:lnTo>
                  <a:lnTo>
                    <a:pt x="800" y="147"/>
                  </a:lnTo>
                  <a:lnTo>
                    <a:pt x="795" y="143"/>
                  </a:lnTo>
                  <a:lnTo>
                    <a:pt x="786" y="134"/>
                  </a:lnTo>
                  <a:lnTo>
                    <a:pt x="776" y="125"/>
                  </a:lnTo>
                  <a:lnTo>
                    <a:pt x="767" y="116"/>
                  </a:lnTo>
                  <a:lnTo>
                    <a:pt x="759" y="107"/>
                  </a:lnTo>
                  <a:lnTo>
                    <a:pt x="754" y="103"/>
                  </a:lnTo>
                  <a:lnTo>
                    <a:pt x="751" y="97"/>
                  </a:lnTo>
                  <a:lnTo>
                    <a:pt x="747" y="92"/>
                  </a:lnTo>
                  <a:lnTo>
                    <a:pt x="754" y="88"/>
                  </a:lnTo>
                  <a:lnTo>
                    <a:pt x="760" y="80"/>
                  </a:lnTo>
                  <a:lnTo>
                    <a:pt x="767" y="79"/>
                  </a:lnTo>
                  <a:lnTo>
                    <a:pt x="792" y="79"/>
                  </a:lnTo>
                  <a:lnTo>
                    <a:pt x="811" y="87"/>
                  </a:lnTo>
                  <a:lnTo>
                    <a:pt x="824" y="104"/>
                  </a:lnTo>
                  <a:lnTo>
                    <a:pt x="830" y="129"/>
                  </a:lnTo>
                  <a:lnTo>
                    <a:pt x="830" y="48"/>
                  </a:lnTo>
                  <a:lnTo>
                    <a:pt x="818" y="41"/>
                  </a:lnTo>
                  <a:lnTo>
                    <a:pt x="790" y="30"/>
                  </a:lnTo>
                  <a:lnTo>
                    <a:pt x="769" y="29"/>
                  </a:lnTo>
                  <a:lnTo>
                    <a:pt x="747" y="38"/>
                  </a:lnTo>
                  <a:lnTo>
                    <a:pt x="727" y="48"/>
                  </a:lnTo>
                  <a:lnTo>
                    <a:pt x="707" y="60"/>
                  </a:lnTo>
                  <a:lnTo>
                    <a:pt x="689" y="76"/>
                  </a:lnTo>
                  <a:lnTo>
                    <a:pt x="126" y="638"/>
                  </a:lnTo>
                  <a:lnTo>
                    <a:pt x="126" y="816"/>
                  </a:lnTo>
                  <a:lnTo>
                    <a:pt x="117" y="821"/>
                  </a:lnTo>
                  <a:lnTo>
                    <a:pt x="102" y="821"/>
                  </a:lnTo>
                  <a:lnTo>
                    <a:pt x="100" y="822"/>
                  </a:lnTo>
                  <a:lnTo>
                    <a:pt x="73" y="835"/>
                  </a:lnTo>
                  <a:lnTo>
                    <a:pt x="61" y="832"/>
                  </a:lnTo>
                  <a:lnTo>
                    <a:pt x="61" y="820"/>
                  </a:lnTo>
                  <a:lnTo>
                    <a:pt x="68" y="806"/>
                  </a:lnTo>
                  <a:lnTo>
                    <a:pt x="73" y="800"/>
                  </a:lnTo>
                  <a:lnTo>
                    <a:pt x="83" y="787"/>
                  </a:lnTo>
                  <a:lnTo>
                    <a:pt x="85" y="776"/>
                  </a:lnTo>
                  <a:lnTo>
                    <a:pt x="92" y="779"/>
                  </a:lnTo>
                  <a:lnTo>
                    <a:pt x="101" y="781"/>
                  </a:lnTo>
                  <a:lnTo>
                    <a:pt x="111" y="793"/>
                  </a:lnTo>
                  <a:lnTo>
                    <a:pt x="121" y="807"/>
                  </a:lnTo>
                  <a:lnTo>
                    <a:pt x="126" y="816"/>
                  </a:lnTo>
                  <a:lnTo>
                    <a:pt x="126" y="638"/>
                  </a:lnTo>
                  <a:lnTo>
                    <a:pt x="77" y="688"/>
                  </a:lnTo>
                  <a:lnTo>
                    <a:pt x="63" y="704"/>
                  </a:lnTo>
                  <a:lnTo>
                    <a:pt x="54" y="723"/>
                  </a:lnTo>
                  <a:lnTo>
                    <a:pt x="37" y="777"/>
                  </a:lnTo>
                  <a:lnTo>
                    <a:pt x="29" y="803"/>
                  </a:lnTo>
                  <a:lnTo>
                    <a:pt x="23" y="829"/>
                  </a:lnTo>
                  <a:lnTo>
                    <a:pt x="21" y="857"/>
                  </a:lnTo>
                  <a:lnTo>
                    <a:pt x="25" y="871"/>
                  </a:lnTo>
                  <a:lnTo>
                    <a:pt x="33" y="881"/>
                  </a:lnTo>
                  <a:lnTo>
                    <a:pt x="45" y="885"/>
                  </a:lnTo>
                  <a:lnTo>
                    <a:pt x="59" y="883"/>
                  </a:lnTo>
                  <a:lnTo>
                    <a:pt x="77" y="877"/>
                  </a:lnTo>
                  <a:lnTo>
                    <a:pt x="112" y="868"/>
                  </a:lnTo>
                  <a:lnTo>
                    <a:pt x="130" y="863"/>
                  </a:lnTo>
                  <a:lnTo>
                    <a:pt x="148" y="858"/>
                  </a:lnTo>
                  <a:lnTo>
                    <a:pt x="167" y="854"/>
                  </a:lnTo>
                  <a:lnTo>
                    <a:pt x="185" y="848"/>
                  </a:lnTo>
                  <a:lnTo>
                    <a:pt x="203" y="836"/>
                  </a:lnTo>
                  <a:lnTo>
                    <a:pt x="203" y="835"/>
                  </a:lnTo>
                  <a:lnTo>
                    <a:pt x="217" y="821"/>
                  </a:lnTo>
                  <a:lnTo>
                    <a:pt x="262" y="776"/>
                  </a:lnTo>
                  <a:lnTo>
                    <a:pt x="843" y="196"/>
                  </a:lnTo>
                  <a:lnTo>
                    <a:pt x="857" y="180"/>
                  </a:lnTo>
                  <a:lnTo>
                    <a:pt x="867" y="163"/>
                  </a:lnTo>
                  <a:lnTo>
                    <a:pt x="871" y="151"/>
                  </a:lnTo>
                  <a:lnTo>
                    <a:pt x="873" y="144"/>
                  </a:lnTo>
                  <a:lnTo>
                    <a:pt x="874" y="123"/>
                  </a:lnTo>
                  <a:close/>
                  <a:moveTo>
                    <a:pt x="893" y="733"/>
                  </a:moveTo>
                  <a:lnTo>
                    <a:pt x="890" y="723"/>
                  </a:lnTo>
                  <a:lnTo>
                    <a:pt x="881" y="711"/>
                  </a:lnTo>
                  <a:lnTo>
                    <a:pt x="867" y="696"/>
                  </a:lnTo>
                  <a:lnTo>
                    <a:pt x="857" y="691"/>
                  </a:lnTo>
                  <a:lnTo>
                    <a:pt x="847" y="695"/>
                  </a:lnTo>
                  <a:lnTo>
                    <a:pt x="827" y="715"/>
                  </a:lnTo>
                  <a:lnTo>
                    <a:pt x="821" y="722"/>
                  </a:lnTo>
                  <a:lnTo>
                    <a:pt x="811" y="728"/>
                  </a:lnTo>
                  <a:lnTo>
                    <a:pt x="803" y="727"/>
                  </a:lnTo>
                  <a:lnTo>
                    <a:pt x="798" y="721"/>
                  </a:lnTo>
                  <a:lnTo>
                    <a:pt x="798" y="714"/>
                  </a:lnTo>
                  <a:lnTo>
                    <a:pt x="803" y="705"/>
                  </a:lnTo>
                  <a:lnTo>
                    <a:pt x="809" y="701"/>
                  </a:lnTo>
                  <a:lnTo>
                    <a:pt x="823" y="687"/>
                  </a:lnTo>
                  <a:lnTo>
                    <a:pt x="840" y="675"/>
                  </a:lnTo>
                  <a:lnTo>
                    <a:pt x="838" y="670"/>
                  </a:lnTo>
                  <a:lnTo>
                    <a:pt x="833" y="662"/>
                  </a:lnTo>
                  <a:lnTo>
                    <a:pt x="826" y="655"/>
                  </a:lnTo>
                  <a:lnTo>
                    <a:pt x="818" y="647"/>
                  </a:lnTo>
                  <a:lnTo>
                    <a:pt x="810" y="640"/>
                  </a:lnTo>
                  <a:lnTo>
                    <a:pt x="801" y="630"/>
                  </a:lnTo>
                  <a:lnTo>
                    <a:pt x="793" y="632"/>
                  </a:lnTo>
                  <a:lnTo>
                    <a:pt x="772" y="654"/>
                  </a:lnTo>
                  <a:lnTo>
                    <a:pt x="746" y="680"/>
                  </a:lnTo>
                  <a:lnTo>
                    <a:pt x="731" y="694"/>
                  </a:lnTo>
                  <a:lnTo>
                    <a:pt x="725" y="691"/>
                  </a:lnTo>
                  <a:lnTo>
                    <a:pt x="719" y="685"/>
                  </a:lnTo>
                  <a:lnTo>
                    <a:pt x="716" y="679"/>
                  </a:lnTo>
                  <a:lnTo>
                    <a:pt x="741" y="653"/>
                  </a:lnTo>
                  <a:lnTo>
                    <a:pt x="753" y="641"/>
                  </a:lnTo>
                  <a:lnTo>
                    <a:pt x="766" y="629"/>
                  </a:lnTo>
                  <a:lnTo>
                    <a:pt x="773" y="621"/>
                  </a:lnTo>
                  <a:lnTo>
                    <a:pt x="776" y="613"/>
                  </a:lnTo>
                  <a:lnTo>
                    <a:pt x="774" y="605"/>
                  </a:lnTo>
                  <a:lnTo>
                    <a:pt x="767" y="596"/>
                  </a:lnTo>
                  <a:lnTo>
                    <a:pt x="754" y="585"/>
                  </a:lnTo>
                  <a:lnTo>
                    <a:pt x="746" y="581"/>
                  </a:lnTo>
                  <a:lnTo>
                    <a:pt x="738" y="584"/>
                  </a:lnTo>
                  <a:lnTo>
                    <a:pt x="713" y="607"/>
                  </a:lnTo>
                  <a:lnTo>
                    <a:pt x="701" y="621"/>
                  </a:lnTo>
                  <a:lnTo>
                    <a:pt x="697" y="623"/>
                  </a:lnTo>
                  <a:lnTo>
                    <a:pt x="682" y="607"/>
                  </a:lnTo>
                  <a:lnTo>
                    <a:pt x="685" y="604"/>
                  </a:lnTo>
                  <a:lnTo>
                    <a:pt x="693" y="597"/>
                  </a:lnTo>
                  <a:lnTo>
                    <a:pt x="698" y="592"/>
                  </a:lnTo>
                  <a:lnTo>
                    <a:pt x="719" y="571"/>
                  </a:lnTo>
                  <a:lnTo>
                    <a:pt x="725" y="560"/>
                  </a:lnTo>
                  <a:lnTo>
                    <a:pt x="718" y="548"/>
                  </a:lnTo>
                  <a:lnTo>
                    <a:pt x="690" y="520"/>
                  </a:lnTo>
                  <a:lnTo>
                    <a:pt x="687" y="518"/>
                  </a:lnTo>
                  <a:lnTo>
                    <a:pt x="668" y="538"/>
                  </a:lnTo>
                  <a:lnTo>
                    <a:pt x="642" y="564"/>
                  </a:lnTo>
                  <a:lnTo>
                    <a:pt x="625" y="580"/>
                  </a:lnTo>
                  <a:lnTo>
                    <a:pt x="617" y="577"/>
                  </a:lnTo>
                  <a:lnTo>
                    <a:pt x="611" y="578"/>
                  </a:lnTo>
                  <a:lnTo>
                    <a:pt x="612" y="572"/>
                  </a:lnTo>
                  <a:lnTo>
                    <a:pt x="611" y="564"/>
                  </a:lnTo>
                  <a:lnTo>
                    <a:pt x="626" y="548"/>
                  </a:lnTo>
                  <a:lnTo>
                    <a:pt x="666" y="509"/>
                  </a:lnTo>
                  <a:lnTo>
                    <a:pt x="671" y="502"/>
                  </a:lnTo>
                  <a:lnTo>
                    <a:pt x="654" y="484"/>
                  </a:lnTo>
                  <a:lnTo>
                    <a:pt x="637" y="467"/>
                  </a:lnTo>
                  <a:lnTo>
                    <a:pt x="634" y="469"/>
                  </a:lnTo>
                  <a:lnTo>
                    <a:pt x="632" y="470"/>
                  </a:lnTo>
                  <a:lnTo>
                    <a:pt x="615" y="486"/>
                  </a:lnTo>
                  <a:lnTo>
                    <a:pt x="601" y="500"/>
                  </a:lnTo>
                  <a:lnTo>
                    <a:pt x="583" y="509"/>
                  </a:lnTo>
                  <a:lnTo>
                    <a:pt x="561" y="509"/>
                  </a:lnTo>
                  <a:lnTo>
                    <a:pt x="558" y="508"/>
                  </a:lnTo>
                  <a:lnTo>
                    <a:pt x="554" y="516"/>
                  </a:lnTo>
                  <a:lnTo>
                    <a:pt x="483" y="586"/>
                  </a:lnTo>
                  <a:lnTo>
                    <a:pt x="461" y="608"/>
                  </a:lnTo>
                  <a:lnTo>
                    <a:pt x="454" y="618"/>
                  </a:lnTo>
                  <a:lnTo>
                    <a:pt x="451" y="628"/>
                  </a:lnTo>
                  <a:lnTo>
                    <a:pt x="453" y="637"/>
                  </a:lnTo>
                  <a:lnTo>
                    <a:pt x="461" y="647"/>
                  </a:lnTo>
                  <a:lnTo>
                    <a:pt x="722" y="908"/>
                  </a:lnTo>
                  <a:lnTo>
                    <a:pt x="728" y="907"/>
                  </a:lnTo>
                  <a:lnTo>
                    <a:pt x="882" y="754"/>
                  </a:lnTo>
                  <a:lnTo>
                    <a:pt x="890" y="743"/>
                  </a:lnTo>
                  <a:lnTo>
                    <a:pt x="893" y="733"/>
                  </a:lnTo>
                  <a:close/>
                  <a:moveTo>
                    <a:pt x="2324" y="529"/>
                  </a:moveTo>
                  <a:lnTo>
                    <a:pt x="2109" y="454"/>
                  </a:lnTo>
                  <a:lnTo>
                    <a:pt x="2110" y="610"/>
                  </a:lnTo>
                  <a:lnTo>
                    <a:pt x="2324" y="529"/>
                  </a:lnTo>
                  <a:close/>
                  <a:moveTo>
                    <a:pt x="3023" y="64"/>
                  </a:moveTo>
                  <a:lnTo>
                    <a:pt x="3022" y="50"/>
                  </a:lnTo>
                  <a:lnTo>
                    <a:pt x="3019" y="39"/>
                  </a:lnTo>
                  <a:lnTo>
                    <a:pt x="3013" y="28"/>
                  </a:lnTo>
                  <a:lnTo>
                    <a:pt x="3005" y="18"/>
                  </a:lnTo>
                  <a:lnTo>
                    <a:pt x="2995" y="10"/>
                  </a:lnTo>
                  <a:lnTo>
                    <a:pt x="2984" y="4"/>
                  </a:lnTo>
                  <a:lnTo>
                    <a:pt x="2973" y="1"/>
                  </a:lnTo>
                  <a:lnTo>
                    <a:pt x="2969" y="1"/>
                  </a:lnTo>
                  <a:lnTo>
                    <a:pt x="2959" y="0"/>
                  </a:lnTo>
                  <a:lnTo>
                    <a:pt x="2877" y="0"/>
                  </a:lnTo>
                  <a:lnTo>
                    <a:pt x="2877" y="464"/>
                  </a:lnTo>
                  <a:lnTo>
                    <a:pt x="2875" y="475"/>
                  </a:lnTo>
                  <a:lnTo>
                    <a:pt x="2875" y="736"/>
                  </a:lnTo>
                  <a:lnTo>
                    <a:pt x="2866" y="777"/>
                  </a:lnTo>
                  <a:lnTo>
                    <a:pt x="2845" y="809"/>
                  </a:lnTo>
                  <a:lnTo>
                    <a:pt x="2813" y="830"/>
                  </a:lnTo>
                  <a:lnTo>
                    <a:pt x="2772" y="838"/>
                  </a:lnTo>
                  <a:lnTo>
                    <a:pt x="2735" y="831"/>
                  </a:lnTo>
                  <a:lnTo>
                    <a:pt x="2705" y="810"/>
                  </a:lnTo>
                  <a:lnTo>
                    <a:pt x="2684" y="778"/>
                  </a:lnTo>
                  <a:lnTo>
                    <a:pt x="2675" y="739"/>
                  </a:lnTo>
                  <a:lnTo>
                    <a:pt x="2677" y="717"/>
                  </a:lnTo>
                  <a:lnTo>
                    <a:pt x="2683" y="699"/>
                  </a:lnTo>
                  <a:lnTo>
                    <a:pt x="2694" y="682"/>
                  </a:lnTo>
                  <a:lnTo>
                    <a:pt x="2707" y="669"/>
                  </a:lnTo>
                  <a:lnTo>
                    <a:pt x="2721" y="656"/>
                  </a:lnTo>
                  <a:lnTo>
                    <a:pt x="2737" y="645"/>
                  </a:lnTo>
                  <a:lnTo>
                    <a:pt x="2754" y="638"/>
                  </a:lnTo>
                  <a:lnTo>
                    <a:pt x="2773" y="639"/>
                  </a:lnTo>
                  <a:lnTo>
                    <a:pt x="2815" y="647"/>
                  </a:lnTo>
                  <a:lnTo>
                    <a:pt x="2848" y="667"/>
                  </a:lnTo>
                  <a:lnTo>
                    <a:pt x="2869" y="698"/>
                  </a:lnTo>
                  <a:lnTo>
                    <a:pt x="2875" y="736"/>
                  </a:lnTo>
                  <a:lnTo>
                    <a:pt x="2875" y="475"/>
                  </a:lnTo>
                  <a:lnTo>
                    <a:pt x="2874" y="483"/>
                  </a:lnTo>
                  <a:lnTo>
                    <a:pt x="2867" y="499"/>
                  </a:lnTo>
                  <a:lnTo>
                    <a:pt x="2857" y="512"/>
                  </a:lnTo>
                  <a:lnTo>
                    <a:pt x="2847" y="524"/>
                  </a:lnTo>
                  <a:lnTo>
                    <a:pt x="2832" y="537"/>
                  </a:lnTo>
                  <a:lnTo>
                    <a:pt x="2815" y="548"/>
                  </a:lnTo>
                  <a:lnTo>
                    <a:pt x="2795" y="555"/>
                  </a:lnTo>
                  <a:lnTo>
                    <a:pt x="2772" y="557"/>
                  </a:lnTo>
                  <a:lnTo>
                    <a:pt x="2733" y="547"/>
                  </a:lnTo>
                  <a:lnTo>
                    <a:pt x="2703" y="525"/>
                  </a:lnTo>
                  <a:lnTo>
                    <a:pt x="2683" y="492"/>
                  </a:lnTo>
                  <a:lnTo>
                    <a:pt x="2676" y="450"/>
                  </a:lnTo>
                  <a:lnTo>
                    <a:pt x="2676" y="430"/>
                  </a:lnTo>
                  <a:lnTo>
                    <a:pt x="2683" y="413"/>
                  </a:lnTo>
                  <a:lnTo>
                    <a:pt x="2694" y="399"/>
                  </a:lnTo>
                  <a:lnTo>
                    <a:pt x="2707" y="386"/>
                  </a:lnTo>
                  <a:lnTo>
                    <a:pt x="2722" y="373"/>
                  </a:lnTo>
                  <a:lnTo>
                    <a:pt x="2740" y="364"/>
                  </a:lnTo>
                  <a:lnTo>
                    <a:pt x="2760" y="358"/>
                  </a:lnTo>
                  <a:lnTo>
                    <a:pt x="2783" y="356"/>
                  </a:lnTo>
                  <a:lnTo>
                    <a:pt x="2818" y="366"/>
                  </a:lnTo>
                  <a:lnTo>
                    <a:pt x="2847" y="390"/>
                  </a:lnTo>
                  <a:lnTo>
                    <a:pt x="2868" y="424"/>
                  </a:lnTo>
                  <a:lnTo>
                    <a:pt x="2877" y="464"/>
                  </a:lnTo>
                  <a:lnTo>
                    <a:pt x="2877" y="0"/>
                  </a:lnTo>
                  <a:lnTo>
                    <a:pt x="2875" y="0"/>
                  </a:lnTo>
                  <a:lnTo>
                    <a:pt x="2875" y="180"/>
                  </a:lnTo>
                  <a:lnTo>
                    <a:pt x="2868" y="218"/>
                  </a:lnTo>
                  <a:lnTo>
                    <a:pt x="2845" y="247"/>
                  </a:lnTo>
                  <a:lnTo>
                    <a:pt x="2810" y="266"/>
                  </a:lnTo>
                  <a:lnTo>
                    <a:pt x="2764" y="273"/>
                  </a:lnTo>
                  <a:lnTo>
                    <a:pt x="2749" y="274"/>
                  </a:lnTo>
                  <a:lnTo>
                    <a:pt x="2735" y="270"/>
                  </a:lnTo>
                  <a:lnTo>
                    <a:pt x="2722" y="261"/>
                  </a:lnTo>
                  <a:lnTo>
                    <a:pt x="2710" y="249"/>
                  </a:lnTo>
                  <a:lnTo>
                    <a:pt x="2697" y="234"/>
                  </a:lnTo>
                  <a:lnTo>
                    <a:pt x="2686" y="218"/>
                  </a:lnTo>
                  <a:lnTo>
                    <a:pt x="2679" y="200"/>
                  </a:lnTo>
                  <a:lnTo>
                    <a:pt x="2675" y="180"/>
                  </a:lnTo>
                  <a:lnTo>
                    <a:pt x="2684" y="139"/>
                  </a:lnTo>
                  <a:lnTo>
                    <a:pt x="2710" y="105"/>
                  </a:lnTo>
                  <a:lnTo>
                    <a:pt x="2744" y="81"/>
                  </a:lnTo>
                  <a:lnTo>
                    <a:pt x="2776" y="74"/>
                  </a:lnTo>
                  <a:lnTo>
                    <a:pt x="2813" y="83"/>
                  </a:lnTo>
                  <a:lnTo>
                    <a:pt x="2844" y="103"/>
                  </a:lnTo>
                  <a:lnTo>
                    <a:pt x="2867" y="136"/>
                  </a:lnTo>
                  <a:lnTo>
                    <a:pt x="2875" y="180"/>
                  </a:lnTo>
                  <a:lnTo>
                    <a:pt x="2875" y="0"/>
                  </a:lnTo>
                  <a:lnTo>
                    <a:pt x="2813" y="1"/>
                  </a:lnTo>
                  <a:lnTo>
                    <a:pt x="2739" y="1"/>
                  </a:lnTo>
                  <a:lnTo>
                    <a:pt x="2592" y="0"/>
                  </a:lnTo>
                  <a:lnTo>
                    <a:pt x="2579" y="1"/>
                  </a:lnTo>
                  <a:lnTo>
                    <a:pt x="2568" y="4"/>
                  </a:lnTo>
                  <a:lnTo>
                    <a:pt x="2557" y="10"/>
                  </a:lnTo>
                  <a:lnTo>
                    <a:pt x="2547" y="18"/>
                  </a:lnTo>
                  <a:lnTo>
                    <a:pt x="2539" y="28"/>
                  </a:lnTo>
                  <a:lnTo>
                    <a:pt x="2533" y="39"/>
                  </a:lnTo>
                  <a:lnTo>
                    <a:pt x="2530" y="50"/>
                  </a:lnTo>
                  <a:lnTo>
                    <a:pt x="2529" y="64"/>
                  </a:lnTo>
                  <a:lnTo>
                    <a:pt x="2529" y="142"/>
                  </a:lnTo>
                  <a:lnTo>
                    <a:pt x="2529" y="656"/>
                  </a:lnTo>
                  <a:lnTo>
                    <a:pt x="2529" y="848"/>
                  </a:lnTo>
                  <a:lnTo>
                    <a:pt x="2530" y="861"/>
                  </a:lnTo>
                  <a:lnTo>
                    <a:pt x="2533" y="873"/>
                  </a:lnTo>
                  <a:lnTo>
                    <a:pt x="2539" y="884"/>
                  </a:lnTo>
                  <a:lnTo>
                    <a:pt x="2547" y="894"/>
                  </a:lnTo>
                  <a:lnTo>
                    <a:pt x="2557" y="902"/>
                  </a:lnTo>
                  <a:lnTo>
                    <a:pt x="2568" y="908"/>
                  </a:lnTo>
                  <a:lnTo>
                    <a:pt x="2579" y="911"/>
                  </a:lnTo>
                  <a:lnTo>
                    <a:pt x="2592" y="912"/>
                  </a:lnTo>
                  <a:lnTo>
                    <a:pt x="2856" y="911"/>
                  </a:lnTo>
                  <a:lnTo>
                    <a:pt x="2959" y="912"/>
                  </a:lnTo>
                  <a:lnTo>
                    <a:pt x="2969" y="911"/>
                  </a:lnTo>
                  <a:lnTo>
                    <a:pt x="2973" y="911"/>
                  </a:lnTo>
                  <a:lnTo>
                    <a:pt x="2984" y="908"/>
                  </a:lnTo>
                  <a:lnTo>
                    <a:pt x="2995" y="902"/>
                  </a:lnTo>
                  <a:lnTo>
                    <a:pt x="3005" y="894"/>
                  </a:lnTo>
                  <a:lnTo>
                    <a:pt x="3013" y="884"/>
                  </a:lnTo>
                  <a:lnTo>
                    <a:pt x="3019" y="873"/>
                  </a:lnTo>
                  <a:lnTo>
                    <a:pt x="3022" y="861"/>
                  </a:lnTo>
                  <a:lnTo>
                    <a:pt x="3023" y="848"/>
                  </a:lnTo>
                  <a:lnTo>
                    <a:pt x="3023" y="838"/>
                  </a:lnTo>
                  <a:lnTo>
                    <a:pt x="3023" y="770"/>
                  </a:lnTo>
                  <a:lnTo>
                    <a:pt x="3022" y="638"/>
                  </a:lnTo>
                  <a:lnTo>
                    <a:pt x="3023" y="557"/>
                  </a:lnTo>
                  <a:lnTo>
                    <a:pt x="3023" y="356"/>
                  </a:lnTo>
                  <a:lnTo>
                    <a:pt x="3022" y="274"/>
                  </a:lnTo>
                  <a:lnTo>
                    <a:pt x="3023" y="136"/>
                  </a:lnTo>
                  <a:lnTo>
                    <a:pt x="3023" y="74"/>
                  </a:lnTo>
                  <a:lnTo>
                    <a:pt x="3023" y="64"/>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24" name="Picture 2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13" y="301"/>
              <a:ext cx="117"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12" y="583"/>
              <a:ext cx="118" cy="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85" y="301"/>
              <a:ext cx="106" cy="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185" y="582"/>
              <a:ext cx="107"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513" y="867"/>
              <a:ext cx="116"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185" y="865"/>
              <a:ext cx="106"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29"/>
          <p:cNvGrpSpPr>
            <a:grpSpLocks/>
          </p:cNvGrpSpPr>
          <p:nvPr/>
        </p:nvGrpSpPr>
        <p:grpSpPr bwMode="auto">
          <a:xfrm>
            <a:off x="6707960" y="2138045"/>
            <a:ext cx="1379220" cy="592455"/>
            <a:chOff x="7383" y="228"/>
            <a:chExt cx="2172" cy="933"/>
          </a:xfrm>
        </p:grpSpPr>
        <p:cxnSp>
          <p:nvCxnSpPr>
            <p:cNvPr id="31" name="Line 61"/>
            <p:cNvCxnSpPr>
              <a:cxnSpLocks noChangeShapeType="1"/>
            </p:cNvCxnSpPr>
            <p:nvPr/>
          </p:nvCxnSpPr>
          <p:spPr bwMode="auto">
            <a:xfrm>
              <a:off x="7441" y="772"/>
              <a:ext cx="1181" cy="0"/>
            </a:xfrm>
            <a:prstGeom prst="line">
              <a:avLst/>
            </a:prstGeom>
            <a:noFill/>
            <a:ln w="28543">
              <a:solidFill>
                <a:srgbClr val="D52A2F"/>
              </a:solidFill>
              <a:prstDash val="dot"/>
              <a:round/>
              <a:headEnd/>
              <a:tailEnd/>
            </a:ln>
            <a:extLst>
              <a:ext uri="{909E8E84-426E-40DD-AFC4-6F175D3DCCD1}">
                <a14:hiddenFill xmlns:a14="http://schemas.microsoft.com/office/drawing/2010/main">
                  <a:noFill/>
                </a14:hiddenFill>
              </a:ext>
            </a:extLst>
          </p:spPr>
        </p:cxnSp>
        <p:sp>
          <p:nvSpPr>
            <p:cNvPr id="32" name="AutoShape 62"/>
            <p:cNvSpPr>
              <a:spLocks/>
            </p:cNvSpPr>
            <p:nvPr/>
          </p:nvSpPr>
          <p:spPr bwMode="auto">
            <a:xfrm>
              <a:off x="7383" y="767"/>
              <a:ext cx="1259" cy="2"/>
            </a:xfrm>
            <a:custGeom>
              <a:avLst/>
              <a:gdLst>
                <a:gd name="T0" fmla="+- 0 7383 7383"/>
                <a:gd name="T1" fmla="*/ T0 w 1259"/>
                <a:gd name="T2" fmla="+- 0 767 767"/>
                <a:gd name="T3" fmla="*/ 767 h 2"/>
                <a:gd name="T4" fmla="+- 0 7383 7383"/>
                <a:gd name="T5" fmla="*/ T4 w 1259"/>
                <a:gd name="T6" fmla="+- 0 767 767"/>
                <a:gd name="T7" fmla="*/ 767 h 2"/>
                <a:gd name="T8" fmla="+- 0 8642 7383"/>
                <a:gd name="T9" fmla="*/ T8 w 1259"/>
                <a:gd name="T10" fmla="+- 0 769 767"/>
                <a:gd name="T11" fmla="*/ 769 h 2"/>
                <a:gd name="T12" fmla="+- 0 8642 7383"/>
                <a:gd name="T13" fmla="*/ T12 w 1259"/>
                <a:gd name="T14" fmla="+- 0 769 767"/>
                <a:gd name="T15" fmla="*/ 769 h 2"/>
              </a:gdLst>
              <a:ahLst/>
              <a:cxnLst>
                <a:cxn ang="0">
                  <a:pos x="T1" y="T3"/>
                </a:cxn>
                <a:cxn ang="0">
                  <a:pos x="T5" y="T7"/>
                </a:cxn>
                <a:cxn ang="0">
                  <a:pos x="T9" y="T11"/>
                </a:cxn>
                <a:cxn ang="0">
                  <a:pos x="T13" y="T15"/>
                </a:cxn>
              </a:cxnLst>
              <a:rect l="0" t="0" r="r" b="b"/>
              <a:pathLst>
                <a:path w="1259" h="2">
                  <a:moveTo>
                    <a:pt x="0" y="0"/>
                  </a:moveTo>
                  <a:lnTo>
                    <a:pt x="0" y="0"/>
                  </a:lnTo>
                  <a:moveTo>
                    <a:pt x="1259" y="2"/>
                  </a:moveTo>
                  <a:lnTo>
                    <a:pt x="1259" y="2"/>
                  </a:lnTo>
                </a:path>
              </a:pathLst>
            </a:custGeom>
            <a:noFill/>
            <a:ln w="25400">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33" name="AutoShape 63"/>
            <p:cNvSpPr>
              <a:spLocks/>
            </p:cNvSpPr>
            <p:nvPr/>
          </p:nvSpPr>
          <p:spPr bwMode="auto">
            <a:xfrm>
              <a:off x="8565" y="227"/>
              <a:ext cx="990" cy="933"/>
            </a:xfrm>
            <a:custGeom>
              <a:avLst/>
              <a:gdLst>
                <a:gd name="T0" fmla="+- 0 8567 8565"/>
                <a:gd name="T1" fmla="*/ T0 w 990"/>
                <a:gd name="T2" fmla="+- 0 848 228"/>
                <a:gd name="T3" fmla="*/ 848 h 933"/>
                <a:gd name="T4" fmla="+- 0 9481 8565"/>
                <a:gd name="T5" fmla="*/ T4 w 990"/>
                <a:gd name="T6" fmla="+- 0 1044 228"/>
                <a:gd name="T7" fmla="*/ 1044 h 933"/>
                <a:gd name="T8" fmla="+- 0 9481 8565"/>
                <a:gd name="T9" fmla="*/ T8 w 990"/>
                <a:gd name="T10" fmla="+- 0 731 228"/>
                <a:gd name="T11" fmla="*/ 731 h 933"/>
                <a:gd name="T12" fmla="+- 0 9481 8565"/>
                <a:gd name="T13" fmla="*/ T12 w 990"/>
                <a:gd name="T14" fmla="+- 0 552 228"/>
                <a:gd name="T15" fmla="*/ 552 h 933"/>
                <a:gd name="T16" fmla="+- 0 9344 8565"/>
                <a:gd name="T17" fmla="*/ T16 w 990"/>
                <a:gd name="T18" fmla="+- 0 228 228"/>
                <a:gd name="T19" fmla="*/ 228 h 933"/>
                <a:gd name="T20" fmla="+- 0 9321 8565"/>
                <a:gd name="T21" fmla="*/ T20 w 990"/>
                <a:gd name="T22" fmla="+- 0 731 228"/>
                <a:gd name="T23" fmla="*/ 731 h 933"/>
                <a:gd name="T24" fmla="+- 0 9312 8565"/>
                <a:gd name="T25" fmla="*/ T24 w 990"/>
                <a:gd name="T26" fmla="+- 0 713 228"/>
                <a:gd name="T27" fmla="*/ 713 h 933"/>
                <a:gd name="T28" fmla="+- 0 9313 8565"/>
                <a:gd name="T29" fmla="*/ T28 w 990"/>
                <a:gd name="T30" fmla="+- 0 624 228"/>
                <a:gd name="T31" fmla="*/ 624 h 933"/>
                <a:gd name="T32" fmla="+- 0 9298 8565"/>
                <a:gd name="T33" fmla="*/ T32 w 990"/>
                <a:gd name="T34" fmla="+- 0 613 228"/>
                <a:gd name="T35" fmla="*/ 613 h 933"/>
                <a:gd name="T36" fmla="+- 0 9141 8565"/>
                <a:gd name="T37" fmla="*/ T36 w 990"/>
                <a:gd name="T38" fmla="+- 0 776 228"/>
                <a:gd name="T39" fmla="*/ 776 h 933"/>
                <a:gd name="T40" fmla="+- 0 9098 8565"/>
                <a:gd name="T41" fmla="*/ T40 w 990"/>
                <a:gd name="T42" fmla="+- 0 730 228"/>
                <a:gd name="T43" fmla="*/ 730 h 933"/>
                <a:gd name="T44" fmla="+- 0 9000 8565"/>
                <a:gd name="T45" fmla="*/ T44 w 990"/>
                <a:gd name="T46" fmla="+- 0 765 228"/>
                <a:gd name="T47" fmla="*/ 765 h 933"/>
                <a:gd name="T48" fmla="+- 0 8935 8565"/>
                <a:gd name="T49" fmla="*/ T48 w 990"/>
                <a:gd name="T50" fmla="+- 0 791 228"/>
                <a:gd name="T51" fmla="*/ 791 h 933"/>
                <a:gd name="T52" fmla="+- 0 8993 8565"/>
                <a:gd name="T53" fmla="*/ T52 w 990"/>
                <a:gd name="T54" fmla="+- 0 730 228"/>
                <a:gd name="T55" fmla="*/ 730 h 933"/>
                <a:gd name="T56" fmla="+- 0 9065 8565"/>
                <a:gd name="T57" fmla="*/ T56 w 990"/>
                <a:gd name="T58" fmla="+- 0 658 228"/>
                <a:gd name="T59" fmla="*/ 658 h 933"/>
                <a:gd name="T60" fmla="+- 0 9088 8565"/>
                <a:gd name="T61" fmla="*/ T60 w 990"/>
                <a:gd name="T62" fmla="+- 0 679 228"/>
                <a:gd name="T63" fmla="*/ 679 h 933"/>
                <a:gd name="T64" fmla="+- 0 9142 8565"/>
                <a:gd name="T65" fmla="*/ T64 w 990"/>
                <a:gd name="T66" fmla="+- 0 734 228"/>
                <a:gd name="T67" fmla="*/ 734 h 933"/>
                <a:gd name="T68" fmla="+- 0 9223 8565"/>
                <a:gd name="T69" fmla="*/ T68 w 990"/>
                <a:gd name="T70" fmla="+- 0 658 228"/>
                <a:gd name="T71" fmla="*/ 658 h 933"/>
                <a:gd name="T72" fmla="+- 0 9285 8565"/>
                <a:gd name="T73" fmla="*/ T72 w 990"/>
                <a:gd name="T74" fmla="+- 0 581 228"/>
                <a:gd name="T75" fmla="*/ 581 h 933"/>
                <a:gd name="T76" fmla="+- 0 9272 8565"/>
                <a:gd name="T77" fmla="*/ T76 w 990"/>
                <a:gd name="T78" fmla="+- 0 574 228"/>
                <a:gd name="T79" fmla="*/ 574 h 933"/>
                <a:gd name="T80" fmla="+- 0 9215 8565"/>
                <a:gd name="T81" fmla="*/ T80 w 990"/>
                <a:gd name="T82" fmla="+- 0 574 228"/>
                <a:gd name="T83" fmla="*/ 574 h 933"/>
                <a:gd name="T84" fmla="+- 0 9173 8565"/>
                <a:gd name="T85" fmla="*/ T84 w 990"/>
                <a:gd name="T86" fmla="+- 0 572 228"/>
                <a:gd name="T87" fmla="*/ 572 h 933"/>
                <a:gd name="T88" fmla="+- 0 9171 8565"/>
                <a:gd name="T89" fmla="*/ T88 w 990"/>
                <a:gd name="T90" fmla="+- 0 559 228"/>
                <a:gd name="T91" fmla="*/ 559 h 933"/>
                <a:gd name="T92" fmla="+- 0 9199 8565"/>
                <a:gd name="T93" fmla="*/ T92 w 990"/>
                <a:gd name="T94" fmla="+- 0 553 228"/>
                <a:gd name="T95" fmla="*/ 553 h 933"/>
                <a:gd name="T96" fmla="+- 0 9307 8565"/>
                <a:gd name="T97" fmla="*/ T96 w 990"/>
                <a:gd name="T98" fmla="+- 0 553 228"/>
                <a:gd name="T99" fmla="*/ 553 h 933"/>
                <a:gd name="T100" fmla="+- 0 9336 8565"/>
                <a:gd name="T101" fmla="*/ T100 w 990"/>
                <a:gd name="T102" fmla="+- 0 553 228"/>
                <a:gd name="T103" fmla="*/ 553 h 933"/>
                <a:gd name="T104" fmla="+- 0 9344 8565"/>
                <a:gd name="T105" fmla="*/ T104 w 990"/>
                <a:gd name="T106" fmla="+- 0 608 228"/>
                <a:gd name="T107" fmla="*/ 608 h 933"/>
                <a:gd name="T108" fmla="+- 0 9344 8565"/>
                <a:gd name="T109" fmla="*/ T108 w 990"/>
                <a:gd name="T110" fmla="+- 0 228 228"/>
                <a:gd name="T111" fmla="*/ 228 h 933"/>
                <a:gd name="T112" fmla="+- 0 8809 8565"/>
                <a:gd name="T113" fmla="*/ T112 w 990"/>
                <a:gd name="T114" fmla="+- 0 228 228"/>
                <a:gd name="T115" fmla="*/ 228 h 933"/>
                <a:gd name="T116" fmla="+- 0 8816 8565"/>
                <a:gd name="T117" fmla="*/ T116 w 990"/>
                <a:gd name="T118" fmla="+- 0 1090 228"/>
                <a:gd name="T119" fmla="*/ 1090 h 933"/>
                <a:gd name="T120" fmla="+- 0 8850 8565"/>
                <a:gd name="T121" fmla="*/ T120 w 990"/>
                <a:gd name="T122" fmla="+- 0 1097 228"/>
                <a:gd name="T123" fmla="*/ 1097 h 933"/>
                <a:gd name="T124" fmla="+- 0 9439 8565"/>
                <a:gd name="T125" fmla="*/ T124 w 990"/>
                <a:gd name="T126" fmla="+- 0 1097 228"/>
                <a:gd name="T127" fmla="*/ 1097 h 933"/>
                <a:gd name="T128" fmla="+- 0 9463 8565"/>
                <a:gd name="T129" fmla="*/ T128 w 990"/>
                <a:gd name="T130" fmla="+- 0 1095 228"/>
                <a:gd name="T131" fmla="*/ 1095 h 933"/>
                <a:gd name="T132" fmla="+- 0 9480 8565"/>
                <a:gd name="T133" fmla="*/ T132 w 990"/>
                <a:gd name="T134" fmla="+- 0 1065 228"/>
                <a:gd name="T135" fmla="*/ 1065 h 933"/>
                <a:gd name="T136" fmla="+- 0 9553 8565"/>
                <a:gd name="T137" fmla="*/ T136 w 990"/>
                <a:gd name="T138" fmla="+- 0 300 228"/>
                <a:gd name="T139" fmla="*/ 300 h 933"/>
                <a:gd name="T140" fmla="+- 0 9512 8565"/>
                <a:gd name="T141" fmla="*/ T140 w 990"/>
                <a:gd name="T142" fmla="+- 0 1047 228"/>
                <a:gd name="T143" fmla="*/ 1047 h 933"/>
                <a:gd name="T144" fmla="+- 0 9507 8565"/>
                <a:gd name="T145" fmla="*/ T144 w 990"/>
                <a:gd name="T146" fmla="+- 0 1088 228"/>
                <a:gd name="T147" fmla="*/ 1088 h 933"/>
                <a:gd name="T148" fmla="+- 0 9465 8565"/>
                <a:gd name="T149" fmla="*/ T148 w 990"/>
                <a:gd name="T150" fmla="+- 0 1118 228"/>
                <a:gd name="T151" fmla="*/ 1118 h 933"/>
                <a:gd name="T152" fmla="+- 0 8912 8565"/>
                <a:gd name="T153" fmla="*/ T152 w 990"/>
                <a:gd name="T154" fmla="+- 0 1118 228"/>
                <a:gd name="T155" fmla="*/ 1118 h 933"/>
                <a:gd name="T156" fmla="+- 0 8873 8565"/>
                <a:gd name="T157" fmla="*/ T156 w 990"/>
                <a:gd name="T158" fmla="+- 0 1131 228"/>
                <a:gd name="T159" fmla="*/ 1131 h 933"/>
                <a:gd name="T160" fmla="+- 0 8891 8565"/>
                <a:gd name="T161" fmla="*/ T160 w 990"/>
                <a:gd name="T162" fmla="+- 0 1161 228"/>
                <a:gd name="T163" fmla="*/ 1161 h 933"/>
                <a:gd name="T164" fmla="+- 0 9535 8565"/>
                <a:gd name="T165" fmla="*/ T164 w 990"/>
                <a:gd name="T166" fmla="+- 0 1159 228"/>
                <a:gd name="T167" fmla="*/ 1159 h 933"/>
                <a:gd name="T168" fmla="+- 0 9554 8565"/>
                <a:gd name="T169" fmla="*/ T168 w 990"/>
                <a:gd name="T170" fmla="+- 0 1113 228"/>
                <a:gd name="T171" fmla="*/ 1113 h 93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990" h="933">
                  <a:moveTo>
                    <a:pt x="215" y="539"/>
                  </a:moveTo>
                  <a:lnTo>
                    <a:pt x="0" y="464"/>
                  </a:lnTo>
                  <a:lnTo>
                    <a:pt x="2" y="620"/>
                  </a:lnTo>
                  <a:lnTo>
                    <a:pt x="215" y="539"/>
                  </a:lnTo>
                  <a:close/>
                  <a:moveTo>
                    <a:pt x="916" y="826"/>
                  </a:moveTo>
                  <a:lnTo>
                    <a:pt x="916" y="816"/>
                  </a:lnTo>
                  <a:lnTo>
                    <a:pt x="916" y="590"/>
                  </a:lnTo>
                  <a:lnTo>
                    <a:pt x="916" y="548"/>
                  </a:lnTo>
                  <a:lnTo>
                    <a:pt x="916" y="503"/>
                  </a:lnTo>
                  <a:lnTo>
                    <a:pt x="916" y="324"/>
                  </a:lnTo>
                  <a:lnTo>
                    <a:pt x="883" y="324"/>
                  </a:lnTo>
                  <a:lnTo>
                    <a:pt x="916" y="324"/>
                  </a:lnTo>
                  <a:lnTo>
                    <a:pt x="915" y="0"/>
                  </a:lnTo>
                  <a:lnTo>
                    <a:pt x="779" y="0"/>
                  </a:lnTo>
                  <a:lnTo>
                    <a:pt x="779" y="500"/>
                  </a:lnTo>
                  <a:lnTo>
                    <a:pt x="775" y="503"/>
                  </a:lnTo>
                  <a:lnTo>
                    <a:pt x="756" y="503"/>
                  </a:lnTo>
                  <a:lnTo>
                    <a:pt x="755" y="502"/>
                  </a:lnTo>
                  <a:lnTo>
                    <a:pt x="747" y="503"/>
                  </a:lnTo>
                  <a:lnTo>
                    <a:pt x="747" y="485"/>
                  </a:lnTo>
                  <a:lnTo>
                    <a:pt x="748" y="461"/>
                  </a:lnTo>
                  <a:lnTo>
                    <a:pt x="748" y="403"/>
                  </a:lnTo>
                  <a:lnTo>
                    <a:pt x="748" y="396"/>
                  </a:lnTo>
                  <a:lnTo>
                    <a:pt x="747" y="384"/>
                  </a:lnTo>
                  <a:lnTo>
                    <a:pt x="740" y="380"/>
                  </a:lnTo>
                  <a:lnTo>
                    <a:pt x="733" y="385"/>
                  </a:lnTo>
                  <a:lnTo>
                    <a:pt x="729" y="390"/>
                  </a:lnTo>
                  <a:lnTo>
                    <a:pt x="580" y="539"/>
                  </a:lnTo>
                  <a:lnTo>
                    <a:pt x="576" y="548"/>
                  </a:lnTo>
                  <a:lnTo>
                    <a:pt x="564" y="535"/>
                  </a:lnTo>
                  <a:lnTo>
                    <a:pt x="549" y="519"/>
                  </a:lnTo>
                  <a:lnTo>
                    <a:pt x="533" y="502"/>
                  </a:lnTo>
                  <a:lnTo>
                    <a:pt x="502" y="472"/>
                  </a:lnTo>
                  <a:lnTo>
                    <a:pt x="470" y="503"/>
                  </a:lnTo>
                  <a:lnTo>
                    <a:pt x="435" y="537"/>
                  </a:lnTo>
                  <a:lnTo>
                    <a:pt x="390" y="582"/>
                  </a:lnTo>
                  <a:lnTo>
                    <a:pt x="385" y="590"/>
                  </a:lnTo>
                  <a:lnTo>
                    <a:pt x="370" y="563"/>
                  </a:lnTo>
                  <a:lnTo>
                    <a:pt x="378" y="549"/>
                  </a:lnTo>
                  <a:lnTo>
                    <a:pt x="389" y="541"/>
                  </a:lnTo>
                  <a:lnTo>
                    <a:pt x="428" y="502"/>
                  </a:lnTo>
                  <a:lnTo>
                    <a:pt x="469" y="461"/>
                  </a:lnTo>
                  <a:lnTo>
                    <a:pt x="493" y="436"/>
                  </a:lnTo>
                  <a:lnTo>
                    <a:pt x="500" y="430"/>
                  </a:lnTo>
                  <a:lnTo>
                    <a:pt x="502" y="430"/>
                  </a:lnTo>
                  <a:lnTo>
                    <a:pt x="509" y="437"/>
                  </a:lnTo>
                  <a:lnTo>
                    <a:pt x="523" y="451"/>
                  </a:lnTo>
                  <a:lnTo>
                    <a:pt x="553" y="481"/>
                  </a:lnTo>
                  <a:lnTo>
                    <a:pt x="567" y="496"/>
                  </a:lnTo>
                  <a:lnTo>
                    <a:pt x="577" y="506"/>
                  </a:lnTo>
                  <a:lnTo>
                    <a:pt x="584" y="504"/>
                  </a:lnTo>
                  <a:lnTo>
                    <a:pt x="651" y="436"/>
                  </a:lnTo>
                  <a:lnTo>
                    <a:pt x="658" y="430"/>
                  </a:lnTo>
                  <a:lnTo>
                    <a:pt x="719" y="369"/>
                  </a:lnTo>
                  <a:lnTo>
                    <a:pt x="724" y="361"/>
                  </a:lnTo>
                  <a:lnTo>
                    <a:pt x="720" y="353"/>
                  </a:lnTo>
                  <a:lnTo>
                    <a:pt x="713" y="347"/>
                  </a:lnTo>
                  <a:lnTo>
                    <a:pt x="707" y="346"/>
                  </a:lnTo>
                  <a:lnTo>
                    <a:pt x="693" y="345"/>
                  </a:lnTo>
                  <a:lnTo>
                    <a:pt x="678" y="345"/>
                  </a:lnTo>
                  <a:lnTo>
                    <a:pt x="650" y="346"/>
                  </a:lnTo>
                  <a:lnTo>
                    <a:pt x="637" y="346"/>
                  </a:lnTo>
                  <a:lnTo>
                    <a:pt x="625" y="347"/>
                  </a:lnTo>
                  <a:lnTo>
                    <a:pt x="608" y="344"/>
                  </a:lnTo>
                  <a:lnTo>
                    <a:pt x="605" y="338"/>
                  </a:lnTo>
                  <a:lnTo>
                    <a:pt x="601" y="334"/>
                  </a:lnTo>
                  <a:lnTo>
                    <a:pt x="606" y="331"/>
                  </a:lnTo>
                  <a:lnTo>
                    <a:pt x="610" y="325"/>
                  </a:lnTo>
                  <a:lnTo>
                    <a:pt x="615" y="325"/>
                  </a:lnTo>
                  <a:lnTo>
                    <a:pt x="634" y="325"/>
                  </a:lnTo>
                  <a:lnTo>
                    <a:pt x="674" y="325"/>
                  </a:lnTo>
                  <a:lnTo>
                    <a:pt x="689" y="325"/>
                  </a:lnTo>
                  <a:lnTo>
                    <a:pt x="742" y="325"/>
                  </a:lnTo>
                  <a:lnTo>
                    <a:pt x="748" y="325"/>
                  </a:lnTo>
                  <a:lnTo>
                    <a:pt x="767" y="325"/>
                  </a:lnTo>
                  <a:lnTo>
                    <a:pt x="771" y="325"/>
                  </a:lnTo>
                  <a:lnTo>
                    <a:pt x="778" y="333"/>
                  </a:lnTo>
                  <a:lnTo>
                    <a:pt x="779" y="361"/>
                  </a:lnTo>
                  <a:lnTo>
                    <a:pt x="779" y="380"/>
                  </a:lnTo>
                  <a:lnTo>
                    <a:pt x="779" y="464"/>
                  </a:lnTo>
                  <a:lnTo>
                    <a:pt x="779" y="500"/>
                  </a:lnTo>
                  <a:lnTo>
                    <a:pt x="779" y="0"/>
                  </a:lnTo>
                  <a:lnTo>
                    <a:pt x="580" y="0"/>
                  </a:lnTo>
                  <a:lnTo>
                    <a:pt x="244" y="0"/>
                  </a:lnTo>
                  <a:lnTo>
                    <a:pt x="244" y="837"/>
                  </a:lnTo>
                  <a:lnTo>
                    <a:pt x="246" y="852"/>
                  </a:lnTo>
                  <a:lnTo>
                    <a:pt x="251" y="862"/>
                  </a:lnTo>
                  <a:lnTo>
                    <a:pt x="262" y="867"/>
                  </a:lnTo>
                  <a:lnTo>
                    <a:pt x="278" y="869"/>
                  </a:lnTo>
                  <a:lnTo>
                    <a:pt x="285" y="869"/>
                  </a:lnTo>
                  <a:lnTo>
                    <a:pt x="292" y="869"/>
                  </a:lnTo>
                  <a:lnTo>
                    <a:pt x="867" y="869"/>
                  </a:lnTo>
                  <a:lnTo>
                    <a:pt x="874" y="869"/>
                  </a:lnTo>
                  <a:lnTo>
                    <a:pt x="880" y="869"/>
                  </a:lnTo>
                  <a:lnTo>
                    <a:pt x="881" y="869"/>
                  </a:lnTo>
                  <a:lnTo>
                    <a:pt x="898" y="867"/>
                  </a:lnTo>
                  <a:lnTo>
                    <a:pt x="908" y="862"/>
                  </a:lnTo>
                  <a:lnTo>
                    <a:pt x="913" y="852"/>
                  </a:lnTo>
                  <a:lnTo>
                    <a:pt x="915" y="837"/>
                  </a:lnTo>
                  <a:lnTo>
                    <a:pt x="916" y="826"/>
                  </a:lnTo>
                  <a:close/>
                  <a:moveTo>
                    <a:pt x="989" y="80"/>
                  </a:moveTo>
                  <a:lnTo>
                    <a:pt x="988" y="72"/>
                  </a:lnTo>
                  <a:lnTo>
                    <a:pt x="948" y="74"/>
                  </a:lnTo>
                  <a:lnTo>
                    <a:pt x="947" y="73"/>
                  </a:lnTo>
                  <a:lnTo>
                    <a:pt x="947" y="819"/>
                  </a:lnTo>
                  <a:lnTo>
                    <a:pt x="948" y="831"/>
                  </a:lnTo>
                  <a:lnTo>
                    <a:pt x="947" y="843"/>
                  </a:lnTo>
                  <a:lnTo>
                    <a:pt x="942" y="860"/>
                  </a:lnTo>
                  <a:lnTo>
                    <a:pt x="931" y="875"/>
                  </a:lnTo>
                  <a:lnTo>
                    <a:pt x="917" y="885"/>
                  </a:lnTo>
                  <a:lnTo>
                    <a:pt x="900" y="890"/>
                  </a:lnTo>
                  <a:lnTo>
                    <a:pt x="889" y="891"/>
                  </a:lnTo>
                  <a:lnTo>
                    <a:pt x="879" y="890"/>
                  </a:lnTo>
                  <a:lnTo>
                    <a:pt x="347" y="890"/>
                  </a:lnTo>
                  <a:lnTo>
                    <a:pt x="334" y="888"/>
                  </a:lnTo>
                  <a:lnTo>
                    <a:pt x="316" y="893"/>
                  </a:lnTo>
                  <a:lnTo>
                    <a:pt x="308" y="903"/>
                  </a:lnTo>
                  <a:lnTo>
                    <a:pt x="307" y="916"/>
                  </a:lnTo>
                  <a:lnTo>
                    <a:pt x="315" y="925"/>
                  </a:lnTo>
                  <a:lnTo>
                    <a:pt x="326" y="933"/>
                  </a:lnTo>
                  <a:lnTo>
                    <a:pt x="334" y="932"/>
                  </a:lnTo>
                  <a:lnTo>
                    <a:pt x="944" y="932"/>
                  </a:lnTo>
                  <a:lnTo>
                    <a:pt x="970" y="931"/>
                  </a:lnTo>
                  <a:lnTo>
                    <a:pt x="983" y="926"/>
                  </a:lnTo>
                  <a:lnTo>
                    <a:pt x="988" y="912"/>
                  </a:lnTo>
                  <a:lnTo>
                    <a:pt x="989" y="885"/>
                  </a:lnTo>
                  <a:lnTo>
                    <a:pt x="989" y="94"/>
                  </a:lnTo>
                  <a:lnTo>
                    <a:pt x="989" y="8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6" name="Rectangle 2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8184" tIns="812544" rIns="406272" bIns="787152" numCol="1" anchor="ctr" anchorCtr="0" compatLnSpc="1">
            <a:prstTxWarp prst="textNoShape">
              <a:avLst/>
            </a:prstTxWarp>
            <a:spAutoFit/>
          </a:bodyPr>
          <a:lstStyle/>
          <a:p>
            <a:endParaRPr lang="fr-FR"/>
          </a:p>
        </p:txBody>
      </p:sp>
      <p:grpSp>
        <p:nvGrpSpPr>
          <p:cNvPr id="34" name="Group 33"/>
          <p:cNvGrpSpPr>
            <a:grpSpLocks/>
          </p:cNvGrpSpPr>
          <p:nvPr/>
        </p:nvGrpSpPr>
        <p:grpSpPr bwMode="auto">
          <a:xfrm>
            <a:off x="2203266" y="3918856"/>
            <a:ext cx="5636577" cy="1349833"/>
            <a:chOff x="1551" y="118"/>
            <a:chExt cx="8731" cy="1927"/>
          </a:xfrm>
        </p:grpSpPr>
        <p:sp>
          <p:nvSpPr>
            <p:cNvPr id="35" name="Freeform 34"/>
            <p:cNvSpPr>
              <a:spLocks/>
            </p:cNvSpPr>
            <p:nvPr/>
          </p:nvSpPr>
          <p:spPr bwMode="auto">
            <a:xfrm>
              <a:off x="1551" y="118"/>
              <a:ext cx="8731" cy="1927"/>
            </a:xfrm>
            <a:custGeom>
              <a:avLst/>
              <a:gdLst>
                <a:gd name="T0" fmla="+- 0 10043 1552"/>
                <a:gd name="T1" fmla="*/ T0 w 8731"/>
                <a:gd name="T2" fmla="+- 0 118 118"/>
                <a:gd name="T3" fmla="*/ 118 h 1927"/>
                <a:gd name="T4" fmla="+- 0 1792 1552"/>
                <a:gd name="T5" fmla="*/ T4 w 8731"/>
                <a:gd name="T6" fmla="+- 0 118 118"/>
                <a:gd name="T7" fmla="*/ 118 h 1927"/>
                <a:gd name="T8" fmla="+- 0 1716 1552"/>
                <a:gd name="T9" fmla="*/ T8 w 8731"/>
                <a:gd name="T10" fmla="+- 0 130 118"/>
                <a:gd name="T11" fmla="*/ 130 h 1927"/>
                <a:gd name="T12" fmla="+- 0 1650 1552"/>
                <a:gd name="T13" fmla="*/ T12 w 8731"/>
                <a:gd name="T14" fmla="+- 0 164 118"/>
                <a:gd name="T15" fmla="*/ 164 h 1927"/>
                <a:gd name="T16" fmla="+- 0 1598 1552"/>
                <a:gd name="T17" fmla="*/ T16 w 8731"/>
                <a:gd name="T18" fmla="+- 0 216 118"/>
                <a:gd name="T19" fmla="*/ 216 h 1927"/>
                <a:gd name="T20" fmla="+- 0 1564 1552"/>
                <a:gd name="T21" fmla="*/ T20 w 8731"/>
                <a:gd name="T22" fmla="+- 0 282 118"/>
                <a:gd name="T23" fmla="*/ 282 h 1927"/>
                <a:gd name="T24" fmla="+- 0 1552 1552"/>
                <a:gd name="T25" fmla="*/ T24 w 8731"/>
                <a:gd name="T26" fmla="+- 0 358 118"/>
                <a:gd name="T27" fmla="*/ 358 h 1927"/>
                <a:gd name="T28" fmla="+- 0 1552 1552"/>
                <a:gd name="T29" fmla="*/ T28 w 8731"/>
                <a:gd name="T30" fmla="+- 0 1805 118"/>
                <a:gd name="T31" fmla="*/ 1805 h 1927"/>
                <a:gd name="T32" fmla="+- 0 1564 1552"/>
                <a:gd name="T33" fmla="*/ T32 w 8731"/>
                <a:gd name="T34" fmla="+- 0 1881 118"/>
                <a:gd name="T35" fmla="*/ 1881 h 1927"/>
                <a:gd name="T36" fmla="+- 0 1598 1552"/>
                <a:gd name="T37" fmla="*/ T36 w 8731"/>
                <a:gd name="T38" fmla="+- 0 1947 118"/>
                <a:gd name="T39" fmla="*/ 1947 h 1927"/>
                <a:gd name="T40" fmla="+- 0 1650 1552"/>
                <a:gd name="T41" fmla="*/ T40 w 8731"/>
                <a:gd name="T42" fmla="+- 0 1998 118"/>
                <a:gd name="T43" fmla="*/ 1998 h 1927"/>
                <a:gd name="T44" fmla="+- 0 1716 1552"/>
                <a:gd name="T45" fmla="*/ T44 w 8731"/>
                <a:gd name="T46" fmla="+- 0 2033 118"/>
                <a:gd name="T47" fmla="*/ 2033 h 1927"/>
                <a:gd name="T48" fmla="+- 0 1792 1552"/>
                <a:gd name="T49" fmla="*/ T48 w 8731"/>
                <a:gd name="T50" fmla="+- 0 2045 118"/>
                <a:gd name="T51" fmla="*/ 2045 h 1927"/>
                <a:gd name="T52" fmla="+- 0 10043 1552"/>
                <a:gd name="T53" fmla="*/ T52 w 8731"/>
                <a:gd name="T54" fmla="+- 0 2045 118"/>
                <a:gd name="T55" fmla="*/ 2045 h 1927"/>
                <a:gd name="T56" fmla="+- 0 10119 1552"/>
                <a:gd name="T57" fmla="*/ T56 w 8731"/>
                <a:gd name="T58" fmla="+- 0 2033 118"/>
                <a:gd name="T59" fmla="*/ 2033 h 1927"/>
                <a:gd name="T60" fmla="+- 0 10184 1552"/>
                <a:gd name="T61" fmla="*/ T60 w 8731"/>
                <a:gd name="T62" fmla="+- 0 1998 118"/>
                <a:gd name="T63" fmla="*/ 1998 h 1927"/>
                <a:gd name="T64" fmla="+- 0 10236 1552"/>
                <a:gd name="T65" fmla="*/ T64 w 8731"/>
                <a:gd name="T66" fmla="+- 0 1947 118"/>
                <a:gd name="T67" fmla="*/ 1947 h 1927"/>
                <a:gd name="T68" fmla="+- 0 10270 1552"/>
                <a:gd name="T69" fmla="*/ T68 w 8731"/>
                <a:gd name="T70" fmla="+- 0 1881 118"/>
                <a:gd name="T71" fmla="*/ 1881 h 1927"/>
                <a:gd name="T72" fmla="+- 0 10283 1552"/>
                <a:gd name="T73" fmla="*/ T72 w 8731"/>
                <a:gd name="T74" fmla="+- 0 1805 118"/>
                <a:gd name="T75" fmla="*/ 1805 h 1927"/>
                <a:gd name="T76" fmla="+- 0 10283 1552"/>
                <a:gd name="T77" fmla="*/ T76 w 8731"/>
                <a:gd name="T78" fmla="+- 0 358 118"/>
                <a:gd name="T79" fmla="*/ 358 h 1927"/>
                <a:gd name="T80" fmla="+- 0 10270 1552"/>
                <a:gd name="T81" fmla="*/ T80 w 8731"/>
                <a:gd name="T82" fmla="+- 0 282 118"/>
                <a:gd name="T83" fmla="*/ 282 h 1927"/>
                <a:gd name="T84" fmla="+- 0 10236 1552"/>
                <a:gd name="T85" fmla="*/ T84 w 8731"/>
                <a:gd name="T86" fmla="+- 0 216 118"/>
                <a:gd name="T87" fmla="*/ 216 h 1927"/>
                <a:gd name="T88" fmla="+- 0 10184 1552"/>
                <a:gd name="T89" fmla="*/ T88 w 8731"/>
                <a:gd name="T90" fmla="+- 0 164 118"/>
                <a:gd name="T91" fmla="*/ 164 h 1927"/>
                <a:gd name="T92" fmla="+- 0 10119 1552"/>
                <a:gd name="T93" fmla="*/ T92 w 8731"/>
                <a:gd name="T94" fmla="+- 0 130 118"/>
                <a:gd name="T95" fmla="*/ 130 h 1927"/>
                <a:gd name="T96" fmla="+- 0 10043 1552"/>
                <a:gd name="T97" fmla="*/ T96 w 8731"/>
                <a:gd name="T98" fmla="+- 0 118 118"/>
                <a:gd name="T99" fmla="*/ 118 h 19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8731" h="1927">
                  <a:moveTo>
                    <a:pt x="8491" y="0"/>
                  </a:moveTo>
                  <a:lnTo>
                    <a:pt x="240" y="0"/>
                  </a:lnTo>
                  <a:lnTo>
                    <a:pt x="164" y="12"/>
                  </a:lnTo>
                  <a:lnTo>
                    <a:pt x="98" y="46"/>
                  </a:lnTo>
                  <a:lnTo>
                    <a:pt x="46" y="98"/>
                  </a:lnTo>
                  <a:lnTo>
                    <a:pt x="12" y="164"/>
                  </a:lnTo>
                  <a:lnTo>
                    <a:pt x="0" y="240"/>
                  </a:lnTo>
                  <a:lnTo>
                    <a:pt x="0" y="1687"/>
                  </a:lnTo>
                  <a:lnTo>
                    <a:pt x="12" y="1763"/>
                  </a:lnTo>
                  <a:lnTo>
                    <a:pt x="46" y="1829"/>
                  </a:lnTo>
                  <a:lnTo>
                    <a:pt x="98" y="1880"/>
                  </a:lnTo>
                  <a:lnTo>
                    <a:pt x="164" y="1915"/>
                  </a:lnTo>
                  <a:lnTo>
                    <a:pt x="240" y="1927"/>
                  </a:lnTo>
                  <a:lnTo>
                    <a:pt x="8491" y="1927"/>
                  </a:lnTo>
                  <a:lnTo>
                    <a:pt x="8567" y="1915"/>
                  </a:lnTo>
                  <a:lnTo>
                    <a:pt x="8632" y="1880"/>
                  </a:lnTo>
                  <a:lnTo>
                    <a:pt x="8684" y="1829"/>
                  </a:lnTo>
                  <a:lnTo>
                    <a:pt x="8718" y="1763"/>
                  </a:lnTo>
                  <a:lnTo>
                    <a:pt x="8731" y="1687"/>
                  </a:lnTo>
                  <a:lnTo>
                    <a:pt x="8731" y="240"/>
                  </a:lnTo>
                  <a:lnTo>
                    <a:pt x="8718" y="164"/>
                  </a:lnTo>
                  <a:lnTo>
                    <a:pt x="8684" y="98"/>
                  </a:lnTo>
                  <a:lnTo>
                    <a:pt x="8632" y="46"/>
                  </a:lnTo>
                  <a:lnTo>
                    <a:pt x="8567" y="12"/>
                  </a:lnTo>
                  <a:lnTo>
                    <a:pt x="8491" y="0"/>
                  </a:lnTo>
                  <a:close/>
                </a:path>
              </a:pathLst>
            </a:custGeom>
            <a:solidFill>
              <a:srgbClr val="EBC3C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6" name="Freeform 35"/>
            <p:cNvSpPr>
              <a:spLocks/>
            </p:cNvSpPr>
            <p:nvPr/>
          </p:nvSpPr>
          <p:spPr bwMode="auto">
            <a:xfrm>
              <a:off x="1824" y="362"/>
              <a:ext cx="1554" cy="1378"/>
            </a:xfrm>
            <a:custGeom>
              <a:avLst/>
              <a:gdLst>
                <a:gd name="T0" fmla="+- 0 2627 1824"/>
                <a:gd name="T1" fmla="*/ T0 w 1554"/>
                <a:gd name="T2" fmla="+- 0 363 363"/>
                <a:gd name="T3" fmla="*/ 363 h 1378"/>
                <a:gd name="T4" fmla="+- 0 2575 1824"/>
                <a:gd name="T5" fmla="*/ T4 w 1554"/>
                <a:gd name="T6" fmla="+- 0 363 363"/>
                <a:gd name="T7" fmla="*/ 363 h 1378"/>
                <a:gd name="T8" fmla="+- 0 2525 1824"/>
                <a:gd name="T9" fmla="*/ T8 w 1554"/>
                <a:gd name="T10" fmla="+- 0 390 363"/>
                <a:gd name="T11" fmla="*/ 390 h 1378"/>
                <a:gd name="T12" fmla="+- 0 2480 1824"/>
                <a:gd name="T13" fmla="*/ T12 w 1554"/>
                <a:gd name="T14" fmla="+- 0 445 363"/>
                <a:gd name="T15" fmla="*/ 445 h 1378"/>
                <a:gd name="T16" fmla="+- 0 1850 1824"/>
                <a:gd name="T17" fmla="*/ T16 w 1554"/>
                <a:gd name="T18" fmla="+- 0 1532 363"/>
                <a:gd name="T19" fmla="*/ 1532 h 1378"/>
                <a:gd name="T20" fmla="+- 0 1824 1824"/>
                <a:gd name="T21" fmla="*/ T20 w 1554"/>
                <a:gd name="T22" fmla="+- 0 1598 363"/>
                <a:gd name="T23" fmla="*/ 1598 h 1378"/>
                <a:gd name="T24" fmla="+- 0 1825 1824"/>
                <a:gd name="T25" fmla="*/ T24 w 1554"/>
                <a:gd name="T26" fmla="+- 0 1655 363"/>
                <a:gd name="T27" fmla="*/ 1655 h 1378"/>
                <a:gd name="T28" fmla="+- 0 1851 1824"/>
                <a:gd name="T29" fmla="*/ T28 w 1554"/>
                <a:gd name="T30" fmla="+- 0 1700 363"/>
                <a:gd name="T31" fmla="*/ 1700 h 1378"/>
                <a:gd name="T32" fmla="+- 0 1900 1824"/>
                <a:gd name="T33" fmla="*/ T32 w 1554"/>
                <a:gd name="T34" fmla="+- 0 1729 363"/>
                <a:gd name="T35" fmla="*/ 1729 h 1378"/>
                <a:gd name="T36" fmla="+- 0 1969 1824"/>
                <a:gd name="T37" fmla="*/ T36 w 1554"/>
                <a:gd name="T38" fmla="+- 0 1740 363"/>
                <a:gd name="T39" fmla="*/ 1740 h 1378"/>
                <a:gd name="T40" fmla="+- 0 3232 1824"/>
                <a:gd name="T41" fmla="*/ T40 w 1554"/>
                <a:gd name="T42" fmla="+- 0 1740 363"/>
                <a:gd name="T43" fmla="*/ 1740 h 1378"/>
                <a:gd name="T44" fmla="+- 0 3302 1824"/>
                <a:gd name="T45" fmla="*/ T44 w 1554"/>
                <a:gd name="T46" fmla="+- 0 1729 363"/>
                <a:gd name="T47" fmla="*/ 1729 h 1378"/>
                <a:gd name="T48" fmla="+- 0 3351 1824"/>
                <a:gd name="T49" fmla="*/ T48 w 1554"/>
                <a:gd name="T50" fmla="+- 0 1700 363"/>
                <a:gd name="T51" fmla="*/ 1700 h 1378"/>
                <a:gd name="T52" fmla="+- 0 3377 1824"/>
                <a:gd name="T53" fmla="*/ T52 w 1554"/>
                <a:gd name="T54" fmla="+- 0 1655 363"/>
                <a:gd name="T55" fmla="*/ 1655 h 1378"/>
                <a:gd name="T56" fmla="+- 0 3378 1824"/>
                <a:gd name="T57" fmla="*/ T56 w 1554"/>
                <a:gd name="T58" fmla="+- 0 1598 363"/>
                <a:gd name="T59" fmla="*/ 1598 h 1378"/>
                <a:gd name="T60" fmla="+- 0 3352 1824"/>
                <a:gd name="T61" fmla="*/ T60 w 1554"/>
                <a:gd name="T62" fmla="+- 0 1532 363"/>
                <a:gd name="T63" fmla="*/ 1532 h 1378"/>
                <a:gd name="T64" fmla="+- 0 2721 1824"/>
                <a:gd name="T65" fmla="*/ T64 w 1554"/>
                <a:gd name="T66" fmla="+- 0 445 363"/>
                <a:gd name="T67" fmla="*/ 445 h 1378"/>
                <a:gd name="T68" fmla="+- 0 2677 1824"/>
                <a:gd name="T69" fmla="*/ T68 w 1554"/>
                <a:gd name="T70" fmla="+- 0 390 363"/>
                <a:gd name="T71" fmla="*/ 390 h 1378"/>
                <a:gd name="T72" fmla="+- 0 2627 1824"/>
                <a:gd name="T73" fmla="*/ T72 w 1554"/>
                <a:gd name="T74" fmla="+- 0 363 363"/>
                <a:gd name="T75" fmla="*/ 363 h 137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Lst>
              <a:rect l="0" t="0" r="r" b="b"/>
              <a:pathLst>
                <a:path w="1554" h="1378">
                  <a:moveTo>
                    <a:pt x="803" y="0"/>
                  </a:moveTo>
                  <a:lnTo>
                    <a:pt x="751" y="0"/>
                  </a:lnTo>
                  <a:lnTo>
                    <a:pt x="701" y="27"/>
                  </a:lnTo>
                  <a:lnTo>
                    <a:pt x="656" y="82"/>
                  </a:lnTo>
                  <a:lnTo>
                    <a:pt x="26" y="1169"/>
                  </a:lnTo>
                  <a:lnTo>
                    <a:pt x="0" y="1235"/>
                  </a:lnTo>
                  <a:lnTo>
                    <a:pt x="1" y="1292"/>
                  </a:lnTo>
                  <a:lnTo>
                    <a:pt x="27" y="1337"/>
                  </a:lnTo>
                  <a:lnTo>
                    <a:pt x="76" y="1366"/>
                  </a:lnTo>
                  <a:lnTo>
                    <a:pt x="145" y="1377"/>
                  </a:lnTo>
                  <a:lnTo>
                    <a:pt x="1408" y="1377"/>
                  </a:lnTo>
                  <a:lnTo>
                    <a:pt x="1478" y="1366"/>
                  </a:lnTo>
                  <a:lnTo>
                    <a:pt x="1527" y="1337"/>
                  </a:lnTo>
                  <a:lnTo>
                    <a:pt x="1553" y="1292"/>
                  </a:lnTo>
                  <a:lnTo>
                    <a:pt x="1554" y="1235"/>
                  </a:lnTo>
                  <a:lnTo>
                    <a:pt x="1528" y="1169"/>
                  </a:lnTo>
                  <a:lnTo>
                    <a:pt x="897" y="82"/>
                  </a:lnTo>
                  <a:lnTo>
                    <a:pt x="853" y="27"/>
                  </a:lnTo>
                  <a:lnTo>
                    <a:pt x="803"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7" name="Text Box 71"/>
            <p:cNvSpPr txBox="1">
              <a:spLocks noChangeArrowheads="1"/>
            </p:cNvSpPr>
            <p:nvPr/>
          </p:nvSpPr>
          <p:spPr bwMode="auto">
            <a:xfrm>
              <a:off x="2432" y="378"/>
              <a:ext cx="358" cy="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5"/>
                </a:spcBef>
                <a:spcAft>
                  <a:spcPts val="0"/>
                </a:spcAft>
              </a:pPr>
              <a:r>
                <a:rPr lang="en-US" sz="6000" b="1">
                  <a:solidFill>
                    <a:srgbClr val="FFFFFF"/>
                  </a:solidFill>
                  <a:effectLst/>
                  <a:latin typeface="Trebuchet MS" panose="020B0603020202020204" pitchFamily="34" charset="0"/>
                  <a:ea typeface="Tahoma" panose="020B0604030504040204" pitchFamily="34" charset="0"/>
                </a:rPr>
                <a:t>!</a:t>
              </a:r>
              <a:endParaRPr lang="fr-FR" sz="1100">
                <a:effectLst/>
                <a:latin typeface="Tahoma" panose="020B0604030504040204" pitchFamily="34" charset="0"/>
                <a:ea typeface="Tahoma" panose="020B0604030504040204" pitchFamily="34" charset="0"/>
              </a:endParaRPr>
            </a:p>
          </p:txBody>
        </p:sp>
        <p:sp>
          <p:nvSpPr>
            <p:cNvPr id="38" name="Text Box 72"/>
            <p:cNvSpPr txBox="1">
              <a:spLocks noChangeArrowheads="1"/>
            </p:cNvSpPr>
            <p:nvPr/>
          </p:nvSpPr>
          <p:spPr bwMode="auto">
            <a:xfrm>
              <a:off x="3422" y="575"/>
              <a:ext cx="2262"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905">
                <a:lnSpc>
                  <a:spcPct val="98000"/>
                </a:lnSpc>
                <a:spcAft>
                  <a:spcPts val="0"/>
                </a:spcAft>
              </a:pPr>
              <a:r>
                <a:rPr lang="en-US" sz="1200" dirty="0">
                  <a:effectLst/>
                  <a:latin typeface="Tahoma" panose="020B0604030504040204" pitchFamily="34" charset="0"/>
                  <a:ea typeface="Tahoma" panose="020B0604030504040204" pitchFamily="34" charset="0"/>
                </a:rPr>
                <a:t>Must</a:t>
              </a:r>
              <a:r>
                <a:rPr lang="en-US" sz="1200" spc="10" dirty="0">
                  <a:effectLst/>
                  <a:latin typeface="Tahoma" panose="020B0604030504040204" pitchFamily="34" charset="0"/>
                  <a:ea typeface="Tahoma" panose="020B0604030504040204" pitchFamily="34" charset="0"/>
                </a:rPr>
                <a:t> </a:t>
              </a:r>
              <a:r>
                <a:rPr lang="en-US" sz="1200" dirty="0">
                  <a:effectLst/>
                  <a:latin typeface="Tahoma" panose="020B0604030504040204" pitchFamily="34" charset="0"/>
                  <a:ea typeface="Tahoma" panose="020B0604030504040204" pitchFamily="34" charset="0"/>
                </a:rPr>
                <a:t>be</a:t>
              </a:r>
              <a:r>
                <a:rPr lang="en-US" sz="1200" spc="15" dirty="0">
                  <a:effectLst/>
                  <a:latin typeface="Tahoma" panose="020B0604030504040204" pitchFamily="34" charset="0"/>
                  <a:ea typeface="Tahoma" panose="020B0604030504040204" pitchFamily="34" charset="0"/>
                </a:rPr>
                <a:t> </a:t>
              </a:r>
              <a:r>
                <a:rPr lang="en-US" sz="1200" dirty="0">
                  <a:effectLst/>
                  <a:latin typeface="Tahoma" panose="020B0604030504040204" pitchFamily="34" charset="0"/>
                  <a:ea typeface="Tahoma" panose="020B0604030504040204" pitchFamily="34" charset="0"/>
                </a:rPr>
                <a:t>considered</a:t>
              </a:r>
              <a:r>
                <a:rPr lang="en-US" sz="1200" spc="15" dirty="0">
                  <a:effectLst/>
                  <a:latin typeface="Tahoma" panose="020B0604030504040204" pitchFamily="34" charset="0"/>
                  <a:ea typeface="Tahoma" panose="020B0604030504040204" pitchFamily="34" charset="0"/>
                </a:rPr>
                <a:t> </a:t>
              </a:r>
              <a:r>
                <a:rPr lang="en-US" sz="1200" dirty="0">
                  <a:effectLst/>
                  <a:latin typeface="Tahoma" panose="020B0604030504040204" pitchFamily="34" charset="0"/>
                  <a:ea typeface="Tahoma" panose="020B0604030504040204" pitchFamily="34" charset="0"/>
                </a:rPr>
                <a:t>at</a:t>
              </a:r>
              <a:r>
                <a:rPr lang="en-US" sz="1200" spc="5" dirty="0">
                  <a:effectLst/>
                  <a:latin typeface="Tahoma" panose="020B0604030504040204" pitchFamily="34" charset="0"/>
                  <a:ea typeface="Tahoma" panose="020B0604030504040204" pitchFamily="34" charset="0"/>
                </a:rPr>
                <a:t> </a:t>
              </a:r>
              <a:r>
                <a:rPr lang="en-US" sz="1200" dirty="0">
                  <a:effectLst/>
                  <a:latin typeface="Tahoma" panose="020B0604030504040204" pitchFamily="34" charset="0"/>
                  <a:ea typeface="Tahoma" panose="020B0604030504040204" pitchFamily="34" charset="0"/>
                </a:rPr>
                <a:t>each monitoring and/or</a:t>
              </a:r>
              <a:r>
                <a:rPr lang="en-US" sz="1200" spc="-325" dirty="0">
                  <a:effectLst/>
                  <a:latin typeface="Tahoma" panose="020B0604030504040204" pitchFamily="34" charset="0"/>
                  <a:ea typeface="Tahoma" panose="020B0604030504040204" pitchFamily="34" charset="0"/>
                </a:rPr>
                <a:t> </a:t>
              </a:r>
              <a:r>
                <a:rPr lang="en-US" sz="1200" dirty="0">
                  <a:effectLst/>
                  <a:latin typeface="Tahoma" panose="020B0604030504040204" pitchFamily="34" charset="0"/>
                  <a:ea typeface="Tahoma" panose="020B0604030504040204" pitchFamily="34" charset="0"/>
                </a:rPr>
                <a:t>evaluation</a:t>
              </a:r>
              <a:r>
                <a:rPr lang="en-US" sz="1200" spc="-30" dirty="0">
                  <a:effectLst/>
                  <a:latin typeface="Tahoma" panose="020B0604030504040204" pitchFamily="34" charset="0"/>
                  <a:ea typeface="Tahoma" panose="020B0604030504040204" pitchFamily="34" charset="0"/>
                </a:rPr>
                <a:t> </a:t>
              </a:r>
              <a:r>
                <a:rPr lang="en-US" sz="1200" dirty="0">
                  <a:effectLst/>
                  <a:latin typeface="Tahoma" panose="020B0604030504040204" pitchFamily="34" charset="0"/>
                  <a:ea typeface="Tahoma" panose="020B0604030504040204" pitchFamily="34" charset="0"/>
                </a:rPr>
                <a:t>stage</a:t>
              </a:r>
              <a:endParaRPr lang="fr-FR" sz="1100" dirty="0">
                <a:effectLst/>
                <a:latin typeface="Tahoma" panose="020B0604030504040204" pitchFamily="34" charset="0"/>
                <a:ea typeface="Tahoma" panose="020B0604030504040204" pitchFamily="34" charset="0"/>
              </a:endParaRPr>
            </a:p>
          </p:txBody>
        </p:sp>
        <p:sp>
          <p:nvSpPr>
            <p:cNvPr id="39" name="Text Box 73"/>
            <p:cNvSpPr txBox="1">
              <a:spLocks noChangeArrowheads="1"/>
            </p:cNvSpPr>
            <p:nvPr/>
          </p:nvSpPr>
          <p:spPr bwMode="auto">
            <a:xfrm>
              <a:off x="6016" y="314"/>
              <a:ext cx="3961" cy="1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7000" indent="-127000">
                <a:lnSpc>
                  <a:spcPts val="1155"/>
                </a:lnSpc>
                <a:spcAft>
                  <a:spcPts val="0"/>
                </a:spcAft>
                <a:tabLst>
                  <a:tab pos="127000" algn="l"/>
                </a:tabLst>
              </a:pPr>
              <a:r>
                <a:rPr lang="en-US" sz="1000" dirty="0">
                  <a:effectLst/>
                  <a:latin typeface="Tahoma" panose="020B0604030504040204" pitchFamily="34" charset="0"/>
                  <a:ea typeface="Tahoma" panose="020B0604030504040204" pitchFamily="34" charset="0"/>
                </a:rPr>
                <a:t>Independence</a:t>
              </a:r>
              <a:endParaRPr lang="fr-FR" sz="1100" dirty="0">
                <a:effectLst/>
                <a:latin typeface="Tahoma" panose="020B0604030504040204" pitchFamily="34" charset="0"/>
                <a:ea typeface="Tahoma" panose="020B0604030504040204" pitchFamily="34" charset="0"/>
              </a:endParaRPr>
            </a:p>
            <a:p>
              <a:pPr marL="127000" indent="-127000">
                <a:lnSpc>
                  <a:spcPts val="1200"/>
                </a:lnSpc>
                <a:spcAft>
                  <a:spcPts val="0"/>
                </a:spcAft>
                <a:tabLst>
                  <a:tab pos="127000" algn="l"/>
                </a:tabLst>
              </a:pPr>
              <a:r>
                <a:rPr lang="en-US" sz="1000" dirty="0">
                  <a:effectLst/>
                  <a:latin typeface="Tahoma" panose="020B0604030504040204" pitchFamily="34" charset="0"/>
                  <a:ea typeface="Tahoma" panose="020B0604030504040204" pitchFamily="34" charset="0"/>
                </a:rPr>
                <a:t>Honesty</a:t>
              </a:r>
              <a:r>
                <a:rPr lang="en-US" sz="1000" spc="2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and</a:t>
              </a:r>
              <a:r>
                <a:rPr lang="en-US" sz="1000" spc="25"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integrity</a:t>
              </a:r>
              <a:endParaRPr lang="fr-FR" sz="1100" dirty="0">
                <a:effectLst/>
                <a:latin typeface="Tahoma" panose="020B0604030504040204" pitchFamily="34" charset="0"/>
                <a:ea typeface="Tahoma" panose="020B0604030504040204" pitchFamily="34" charset="0"/>
              </a:endParaRPr>
            </a:p>
            <a:p>
              <a:pPr marL="127000" indent="-127000">
                <a:lnSpc>
                  <a:spcPts val="1200"/>
                </a:lnSpc>
                <a:spcAft>
                  <a:spcPts val="0"/>
                </a:spcAft>
                <a:tabLst>
                  <a:tab pos="127000" algn="l"/>
                </a:tabLst>
              </a:pPr>
              <a:r>
                <a:rPr lang="en-US" sz="1000" dirty="0">
                  <a:effectLst/>
                  <a:latin typeface="Tahoma" panose="020B0604030504040204" pitchFamily="34" charset="0"/>
                  <a:ea typeface="Tahoma" panose="020B0604030504040204" pitchFamily="34" charset="0"/>
                </a:rPr>
                <a:t>Respect</a:t>
              </a:r>
              <a:r>
                <a:rPr lang="en-US" sz="1000" spc="-1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for</a:t>
              </a:r>
              <a:r>
                <a:rPr lang="en-US" sz="1000" spc="-1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dignity</a:t>
              </a:r>
              <a:r>
                <a:rPr lang="en-US" sz="1000" spc="-1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and</a:t>
              </a:r>
              <a:r>
                <a:rPr lang="en-US" sz="1000" spc="-5"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diversity</a:t>
              </a:r>
              <a:r>
                <a:rPr lang="en-US" sz="1000" spc="-1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of</a:t>
              </a:r>
              <a:r>
                <a:rPr lang="en-US" sz="1000" spc="-1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participants</a:t>
              </a:r>
              <a:endParaRPr lang="fr-FR" sz="1100" dirty="0">
                <a:effectLst/>
                <a:latin typeface="Tahoma" panose="020B0604030504040204" pitchFamily="34" charset="0"/>
                <a:ea typeface="Tahoma" panose="020B0604030504040204" pitchFamily="34" charset="0"/>
              </a:endParaRPr>
            </a:p>
            <a:p>
              <a:pPr marL="127000" indent="-127000">
                <a:lnSpc>
                  <a:spcPts val="1200"/>
                </a:lnSpc>
                <a:spcAft>
                  <a:spcPts val="0"/>
                </a:spcAft>
                <a:tabLst>
                  <a:tab pos="127000" algn="l"/>
                </a:tabLst>
              </a:pPr>
              <a:r>
                <a:rPr lang="en-US" sz="1000" dirty="0">
                  <a:effectLst/>
                  <a:latin typeface="Tahoma" panose="020B0604030504040204" pitchFamily="34" charset="0"/>
                  <a:ea typeface="Tahoma" panose="020B0604030504040204" pitchFamily="34" charset="0"/>
                </a:rPr>
                <a:t>Avoidance</a:t>
              </a:r>
              <a:r>
                <a:rPr lang="en-US" sz="1000" spc="15"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of</a:t>
              </a:r>
              <a:r>
                <a:rPr lang="en-US" sz="1000" spc="2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harm</a:t>
              </a:r>
              <a:endParaRPr lang="fr-FR" sz="1100" dirty="0">
                <a:effectLst/>
                <a:latin typeface="Tahoma" panose="020B0604030504040204" pitchFamily="34" charset="0"/>
                <a:ea typeface="Tahoma" panose="020B0604030504040204" pitchFamily="34" charset="0"/>
              </a:endParaRPr>
            </a:p>
            <a:p>
              <a:pPr marL="127000" indent="-127000">
                <a:lnSpc>
                  <a:spcPts val="1200"/>
                </a:lnSpc>
                <a:spcAft>
                  <a:spcPts val="0"/>
                </a:spcAft>
                <a:tabLst>
                  <a:tab pos="127000" algn="l"/>
                </a:tabLst>
              </a:pPr>
              <a:r>
                <a:rPr lang="en-US" sz="1000" dirty="0">
                  <a:effectLst/>
                  <a:latin typeface="Tahoma" panose="020B0604030504040204" pitchFamily="34" charset="0"/>
                  <a:ea typeface="Tahoma" panose="020B0604030504040204" pitchFamily="34" charset="0"/>
                </a:rPr>
                <a:t>Accuracy,</a:t>
              </a:r>
              <a:r>
                <a:rPr lang="en-US" sz="1000" spc="-25"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completeness</a:t>
              </a:r>
              <a:r>
                <a:rPr lang="en-US" sz="1000" spc="-20"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and</a:t>
              </a:r>
              <a:r>
                <a:rPr lang="en-US" sz="1000" spc="-20" dirty="0">
                  <a:effectLst/>
                  <a:latin typeface="Tahoma" panose="020B0604030504040204" pitchFamily="34" charset="0"/>
                  <a:ea typeface="Tahoma" panose="020B0604030504040204" pitchFamily="34" charset="0"/>
                </a:rPr>
                <a:t> </a:t>
              </a:r>
              <a:r>
                <a:rPr lang="en-US" sz="1000" dirty="0" err="1">
                  <a:effectLst/>
                  <a:latin typeface="Tahoma" panose="020B0604030504040204" pitchFamily="34" charset="0"/>
                  <a:ea typeface="Tahoma" panose="020B0604030504040204" pitchFamily="34" charset="0"/>
                </a:rPr>
                <a:t>reliabilty</a:t>
              </a:r>
              <a:endParaRPr lang="fr-FR" sz="1100" dirty="0">
                <a:effectLst/>
                <a:latin typeface="Tahoma" panose="020B0604030504040204" pitchFamily="34" charset="0"/>
                <a:ea typeface="Tahoma" panose="020B0604030504040204" pitchFamily="34" charset="0"/>
              </a:endParaRPr>
            </a:p>
            <a:p>
              <a:pPr marL="127000" indent="-127000">
                <a:lnSpc>
                  <a:spcPts val="1205"/>
                </a:lnSpc>
                <a:spcAft>
                  <a:spcPts val="0"/>
                </a:spcAft>
                <a:tabLst>
                  <a:tab pos="127000" algn="l"/>
                </a:tabLst>
              </a:pPr>
              <a:r>
                <a:rPr lang="en-US" sz="1000" dirty="0">
                  <a:effectLst/>
                  <a:latin typeface="Tahoma" panose="020B0604030504040204" pitchFamily="34" charset="0"/>
                  <a:ea typeface="Tahoma" panose="020B0604030504040204" pitchFamily="34" charset="0"/>
                </a:rPr>
                <a:t>Transparency</a:t>
              </a:r>
              <a:r>
                <a:rPr lang="en-US" sz="1000" spc="-35"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and</a:t>
              </a:r>
              <a:r>
                <a:rPr lang="en-US" sz="1000" spc="-35" dirty="0">
                  <a:effectLst/>
                  <a:latin typeface="Tahoma" panose="020B0604030504040204" pitchFamily="34" charset="0"/>
                  <a:ea typeface="Tahoma" panose="020B0604030504040204" pitchFamily="34" charset="0"/>
                </a:rPr>
                <a:t> </a:t>
              </a:r>
              <a:r>
                <a:rPr lang="en-US" sz="1000" dirty="0">
                  <a:effectLst/>
                  <a:latin typeface="Tahoma" panose="020B0604030504040204" pitchFamily="34" charset="0"/>
                  <a:ea typeface="Tahoma" panose="020B0604030504040204" pitchFamily="34" charset="0"/>
                </a:rPr>
                <a:t>consultation</a:t>
              </a:r>
              <a:endParaRPr lang="fr-FR" sz="1100" dirty="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13454781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339025"/>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42549" y="2290571"/>
            <a:ext cx="8134166" cy="34778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eaLnBrk="0" fontAlgn="base" hangingPunct="0">
              <a:spcBef>
                <a:spcPct val="0"/>
              </a:spcBef>
              <a:spcAft>
                <a:spcPct val="0"/>
              </a:spcAft>
            </a:pPr>
            <a:endParaRPr lang="en-US" altLang="fr-FR" sz="2000" b="1" dirty="0" smtClean="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smtClean="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smtClean="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smtClean="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smtClean="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201787" y="1226844"/>
            <a:ext cx="7001692" cy="1015663"/>
          </a:xfrm>
          <a:prstGeom prst="rect">
            <a:avLst/>
          </a:prstGeom>
          <a:noFill/>
        </p:spPr>
        <p:txBody>
          <a:bodyPr wrap="square" rtlCol="0">
            <a:spAutoFit/>
          </a:bodyPr>
          <a:lstStyle/>
          <a:p>
            <a:r>
              <a:rPr lang="en-US" dirty="0"/>
              <a:t> </a:t>
            </a:r>
            <a:endParaRPr lang="fr-FR" dirty="0"/>
          </a:p>
          <a:p>
            <a:pPr algn="ctr"/>
            <a:r>
              <a:rPr lang="en-US" sz="2000" b="1" dirty="0" smtClean="0">
                <a:solidFill>
                  <a:srgbClr val="0070C0"/>
                </a:solidFill>
                <a:latin typeface="Times New Roman" panose="02020603050405020304" pitchFamily="18" charset="0"/>
                <a:cs typeface="Times New Roman" panose="02020603050405020304" pitchFamily="18" charset="0"/>
              </a:rPr>
              <a:t>2. Planning </a:t>
            </a:r>
            <a:r>
              <a:rPr lang="en-US" sz="2000" b="1" dirty="0">
                <a:solidFill>
                  <a:srgbClr val="0070C0"/>
                </a:solidFill>
                <a:latin typeface="Times New Roman" panose="02020603050405020304" pitchFamily="18" charset="0"/>
                <a:cs typeface="Times New Roman" panose="02020603050405020304" pitchFamily="18" charset="0"/>
              </a:rPr>
              <a:t>and designing data collection tools</a:t>
            </a:r>
          </a:p>
          <a:p>
            <a:pPr lvl="2" algn="ctr"/>
            <a:endParaRPr lang="fr-FR" sz="2000" b="1" dirty="0">
              <a:solidFill>
                <a:srgbClr val="0070C0"/>
              </a:solidFill>
              <a:latin typeface="Times New Roman" panose="02020603050405020304" pitchFamily="18" charset="0"/>
              <a:cs typeface="Times New Roman" panose="02020603050405020304" pitchFamily="18" charset="0"/>
            </a:endParaRPr>
          </a:p>
        </p:txBody>
      </p:sp>
      <p:sp>
        <p:nvSpPr>
          <p:cNvPr id="45" name="Rectangle 4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46" name="Rectangle 48"/>
          <p:cNvSpPr>
            <a:spLocks noChangeArrowheads="1"/>
          </p:cNvSpPr>
          <p:nvPr/>
        </p:nvSpPr>
        <p:spPr bwMode="auto">
          <a:xfrm>
            <a:off x="470868" y="2221905"/>
            <a:ext cx="802869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R="0" lvl="0" indent="0" algn="just" eaLnBrk="0" fontAlgn="base" hangingPunct="0">
              <a:lnSpc>
                <a:spcPct val="100000"/>
              </a:lnSpc>
              <a:spcBef>
                <a:spcPct val="0"/>
              </a:spcBef>
              <a:spcAft>
                <a:spcPct val="0"/>
              </a:spcAft>
              <a:buClrTx/>
              <a:buSzTx/>
              <a:buFontTx/>
              <a:buNone/>
              <a:tabLst/>
            </a:pPr>
            <a:r>
              <a:rPr lang="en-US" altLang="fr-FR" sz="2000" b="1" dirty="0">
                <a:solidFill>
                  <a:schemeClr val="dk1"/>
                </a:solidFill>
                <a:latin typeface="Times New Roman" panose="02020603050405020304" pitchFamily="18" charset="0"/>
                <a:cs typeface="Times New Roman" panose="02020603050405020304" pitchFamily="18" charset="0"/>
              </a:rPr>
              <a:t>Rigorous planning and designing for data collection can improve the quality of the approach and methods of data collection and, therefore, the quality of collected data. </a:t>
            </a:r>
            <a:endParaRPr lang="en-US" altLang="fr-FR" sz="2000" b="1" dirty="0" smtClean="0">
              <a:solidFill>
                <a:schemeClr val="dk1"/>
              </a:solidFill>
              <a:latin typeface="Times New Roman" panose="02020603050405020304" pitchFamily="18" charset="0"/>
              <a:cs typeface="Times New Roman" panose="02020603050405020304" pitchFamily="18" charset="0"/>
            </a:endParaRPr>
          </a:p>
          <a:p>
            <a:pPr marR="0" lvl="0" indent="0" algn="just" eaLnBrk="0" fontAlgn="base" hangingPunct="0">
              <a:lnSpc>
                <a:spcPct val="100000"/>
              </a:lnSpc>
              <a:spcBef>
                <a:spcPct val="0"/>
              </a:spcBef>
              <a:spcAft>
                <a:spcPct val="0"/>
              </a:spcAft>
              <a:buClrTx/>
              <a:buSzTx/>
              <a:buFontTx/>
              <a:buNone/>
              <a:tabLst/>
            </a:pPr>
            <a:r>
              <a:rPr lang="en-US" altLang="fr-FR" sz="2000" b="1" dirty="0" smtClean="0">
                <a:solidFill>
                  <a:schemeClr val="dk1"/>
                </a:solidFill>
                <a:latin typeface="Times New Roman" panose="02020603050405020304" pitchFamily="18" charset="0"/>
                <a:cs typeface="Times New Roman" panose="02020603050405020304" pitchFamily="18" charset="0"/>
              </a:rPr>
              <a:t>It </a:t>
            </a:r>
            <a:r>
              <a:rPr lang="en-US" altLang="fr-FR" sz="2000" b="1" dirty="0">
                <a:solidFill>
                  <a:schemeClr val="dk1"/>
                </a:solidFill>
                <a:latin typeface="Times New Roman" panose="02020603050405020304" pitchFamily="18" charset="0"/>
                <a:cs typeface="Times New Roman" panose="02020603050405020304" pitchFamily="18" charset="0"/>
              </a:rPr>
              <a:t>is imperative to identify the approach intended for use to monitor or evaluate an intervention, and then to establish a data collection plan. </a:t>
            </a:r>
            <a:r>
              <a:rPr lang="en-US" altLang="fr-FR" sz="2000" b="1" dirty="0">
                <a:solidFill>
                  <a:schemeClr val="dk1"/>
                </a:solidFill>
                <a:latin typeface="Times New Roman" panose="02020603050405020304" pitchFamily="18" charset="0"/>
                <a:cs typeface="Times New Roman" panose="02020603050405020304" pitchFamily="18" charset="0"/>
              </a:rPr>
              <a:t>Selecting an appropriate approach will also allow a relevant assessment of the monitoring or evaluation questions guiding any review, taking into account the specific context, existing constraints, access, timing, budget and availability of data.</a:t>
            </a:r>
          </a:p>
        </p:txBody>
      </p:sp>
      <p:sp>
        <p:nvSpPr>
          <p:cNvPr id="47" name="Google Shape;147;p17">
            <a:extLst>
              <a:ext uri="{FF2B5EF4-FFF2-40B4-BE49-F238E27FC236}">
                <a16:creationId xmlns:a16="http://schemas.microsoft.com/office/drawing/2014/main" id="{80322594-E6FB-3E55-B632-4BDDEBE70A4E}"/>
              </a:ext>
            </a:extLst>
          </p:cNvPr>
          <p:cNvSpPr/>
          <p:nvPr/>
        </p:nvSpPr>
        <p:spPr>
          <a:xfrm rot="-5400000">
            <a:off x="23942" y="345808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8" name="Google Shape;147;p17">
            <a:extLst>
              <a:ext uri="{FF2B5EF4-FFF2-40B4-BE49-F238E27FC236}">
                <a16:creationId xmlns:a16="http://schemas.microsoft.com/office/drawing/2014/main" id="{80322594-E6FB-3E55-B632-4BDDEBE70A4E}"/>
              </a:ext>
            </a:extLst>
          </p:cNvPr>
          <p:cNvSpPr/>
          <p:nvPr/>
        </p:nvSpPr>
        <p:spPr>
          <a:xfrm rot="-5400000">
            <a:off x="750" y="4292971"/>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grpSp>
        <p:nvGrpSpPr>
          <p:cNvPr id="49" name="Group 48"/>
          <p:cNvGrpSpPr>
            <a:grpSpLocks/>
          </p:cNvGrpSpPr>
          <p:nvPr/>
        </p:nvGrpSpPr>
        <p:grpSpPr bwMode="auto">
          <a:xfrm>
            <a:off x="1435101" y="1440136"/>
            <a:ext cx="529590" cy="597946"/>
            <a:chOff x="980" y="1491"/>
            <a:chExt cx="834" cy="834"/>
          </a:xfrm>
        </p:grpSpPr>
        <p:sp>
          <p:nvSpPr>
            <p:cNvPr id="50" name="Freeform 49"/>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98889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500"/>
                                        <p:tgtEl>
                                          <p:spTgt spid="4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7" grpId="0" animBg="1"/>
      <p:bldP spid="4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15217" y="1950943"/>
            <a:ext cx="8161497"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eaLnBrk="0" fontAlgn="base" hangingPunct="0">
              <a:spcBef>
                <a:spcPct val="0"/>
              </a:spcBef>
              <a:spcAft>
                <a:spcPct val="0"/>
              </a:spcAft>
            </a:pPr>
            <a:r>
              <a:rPr lang="en-US" sz="2000" b="1" u="sng" dirty="0">
                <a:solidFill>
                  <a:srgbClr val="C00000"/>
                </a:solidFill>
                <a:latin typeface="Times New Roman" panose="02020603050405020304" pitchFamily="18" charset="0"/>
                <a:cs typeface="Times New Roman" panose="02020603050405020304" pitchFamily="18" charset="0"/>
              </a:rPr>
              <a:t>Data governance </a:t>
            </a:r>
            <a:endParaRPr lang="en-US" sz="2000" b="1" u="sng" dirty="0" smtClean="0">
              <a:solidFill>
                <a:srgbClr val="C0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endParaRPr lang="en-US" sz="2000" b="1" dirty="0">
              <a:solidFill>
                <a:srgbClr val="C00000"/>
              </a:solidFill>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represents </a:t>
            </a:r>
            <a:r>
              <a:rPr lang="en-US" sz="2000" b="1" dirty="0">
                <a:latin typeface="Times New Roman" panose="02020603050405020304" pitchFamily="18" charset="0"/>
                <a:cs typeface="Times New Roman" panose="02020603050405020304" pitchFamily="18" charset="0"/>
              </a:rPr>
              <a:t>the framework </a:t>
            </a:r>
            <a:r>
              <a:rPr lang="en-US" sz="2000" b="1" dirty="0" smtClean="0">
                <a:latin typeface="Times New Roman" panose="02020603050405020304" pitchFamily="18" charset="0"/>
                <a:cs typeface="Times New Roman" panose="02020603050405020304" pitchFamily="18" charset="0"/>
              </a:rPr>
              <a:t>used to </a:t>
            </a:r>
            <a:r>
              <a:rPr lang="en-US" sz="2000" b="1" dirty="0">
                <a:latin typeface="Times New Roman" panose="02020603050405020304" pitchFamily="18" charset="0"/>
                <a:cs typeface="Times New Roman" panose="02020603050405020304" pitchFamily="18" charset="0"/>
              </a:rPr>
              <a:t>manage the organizational structures, policies, fundamentals and quality that ensures accurate and risk-free migration data and information. </a:t>
            </a:r>
            <a:endParaRPr lang="en-US" sz="2000" b="1" dirty="0" smtClean="0">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It </a:t>
            </a:r>
            <a:r>
              <a:rPr lang="en-US" sz="2000" b="1" dirty="0">
                <a:latin typeface="Times New Roman" panose="02020603050405020304" pitchFamily="18" charset="0"/>
                <a:cs typeface="Times New Roman" panose="02020603050405020304" pitchFamily="18" charset="0"/>
              </a:rPr>
              <a:t>establishes standards, accountability and responsibilities and ensures that migration data and information use are of maximum </a:t>
            </a:r>
            <a:r>
              <a:rPr lang="en-US" sz="2000" b="1" dirty="0" smtClean="0">
                <a:latin typeface="Times New Roman" panose="02020603050405020304" pitchFamily="18" charset="0"/>
                <a:cs typeface="Times New Roman" panose="02020603050405020304" pitchFamily="18" charset="0"/>
              </a:rPr>
              <a:t>value, </a:t>
            </a:r>
            <a:r>
              <a:rPr lang="en-US" sz="2000" b="1" dirty="0">
                <a:latin typeface="Times New Roman" panose="02020603050405020304" pitchFamily="18" charset="0"/>
                <a:cs typeface="Times New Roman" panose="02020603050405020304" pitchFamily="18" charset="0"/>
              </a:rPr>
              <a:t>while managing the cost and quality of handling the information. </a:t>
            </a:r>
            <a:endParaRPr lang="en-US" sz="2000" b="1" dirty="0" smtClean="0">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Data </a:t>
            </a:r>
            <a:r>
              <a:rPr lang="en-US" sz="2000" b="1" dirty="0">
                <a:latin typeface="Times New Roman" panose="02020603050405020304" pitchFamily="18" charset="0"/>
                <a:cs typeface="Times New Roman" panose="02020603050405020304" pitchFamily="18" charset="0"/>
              </a:rPr>
              <a:t>governance enforces the </a:t>
            </a:r>
            <a:r>
              <a:rPr lang="en-US" sz="2000" b="1" dirty="0" smtClean="0">
                <a:latin typeface="Times New Roman" panose="02020603050405020304" pitchFamily="18" charset="0"/>
                <a:cs typeface="Times New Roman" panose="02020603050405020304" pitchFamily="18" charset="0"/>
              </a:rPr>
              <a:t>consistent and integrated of all members of the project.</a:t>
            </a:r>
            <a:r>
              <a:rPr lang="en-US" sz="2000" b="1" dirty="0">
                <a:latin typeface="Times New Roman" panose="02020603050405020304" pitchFamily="18" charset="0"/>
                <a:cs typeface="Times New Roman" panose="02020603050405020304" pitchFamily="18" charset="0"/>
              </a:rPr>
              <a:t> </a:t>
            </a:r>
            <a:endParaRPr lang="fr-FR" sz="2000" b="1" dirty="0">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endParaRPr lang="en-US" altLang="fr-F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05418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130615" y="1471632"/>
            <a:ext cx="8782006" cy="501675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eaLnBrk="0" fontAlgn="base" hangingPunct="0">
              <a:spcBef>
                <a:spcPct val="0"/>
              </a:spcBef>
              <a:spcAft>
                <a:spcPct val="0"/>
              </a:spcAft>
            </a:pPr>
            <a:r>
              <a:rPr lang="en-US" sz="2000" b="1" u="sng" dirty="0" smtClean="0">
                <a:solidFill>
                  <a:srgbClr val="C00000"/>
                </a:solidFill>
                <a:latin typeface="Times New Roman" panose="02020603050405020304" pitchFamily="18" charset="0"/>
                <a:cs typeface="Times New Roman" panose="02020603050405020304" pitchFamily="18" charset="0"/>
              </a:rPr>
              <a:t>How </a:t>
            </a:r>
            <a:r>
              <a:rPr lang="en-US" sz="2000" b="1" u="sng" dirty="0">
                <a:solidFill>
                  <a:srgbClr val="C00000"/>
                </a:solidFill>
                <a:latin typeface="Times New Roman" panose="02020603050405020304" pitchFamily="18" charset="0"/>
                <a:cs typeface="Times New Roman" panose="02020603050405020304" pitchFamily="18" charset="0"/>
              </a:rPr>
              <a:t>is it relevant to work?</a:t>
            </a:r>
            <a:endParaRPr lang="fr-FR" sz="2000" b="1" u="sng" dirty="0">
              <a:solidFill>
                <a:srgbClr val="C00000"/>
              </a:solidFill>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Data governance allows to view data as an asset in every intervention and, most importantly, it is the foundation upon which all </a:t>
            </a:r>
            <a:r>
              <a:rPr lang="en-US" sz="2000" b="1" dirty="0" smtClean="0">
                <a:latin typeface="Times New Roman" panose="02020603050405020304" pitchFamily="18" charset="0"/>
                <a:cs typeface="Times New Roman" panose="02020603050405020304" pitchFamily="18" charset="0"/>
              </a:rPr>
              <a:t>initiatives </a:t>
            </a:r>
            <a:r>
              <a:rPr lang="en-US" sz="2000" b="1" dirty="0">
                <a:latin typeface="Times New Roman" panose="02020603050405020304" pitchFamily="18" charset="0"/>
                <a:cs typeface="Times New Roman" panose="02020603050405020304" pitchFamily="18" charset="0"/>
              </a:rPr>
              <a:t>can rest. </a:t>
            </a:r>
            <a:endParaRPr lang="en-US" sz="2000" b="1" dirty="0" smtClean="0">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It </a:t>
            </a:r>
            <a:r>
              <a:rPr lang="en-US" sz="2000" b="1" dirty="0">
                <a:latin typeface="Times New Roman" panose="02020603050405020304" pitchFamily="18" charset="0"/>
                <a:cs typeface="Times New Roman" panose="02020603050405020304" pitchFamily="18" charset="0"/>
              </a:rPr>
              <a:t>is important to keep in mind the migration data life cycle throughout the whole project cycle. </a:t>
            </a:r>
            <a:endParaRPr lang="en-US" sz="2000" b="1" dirty="0" smtClean="0">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This </a:t>
            </a:r>
            <a:r>
              <a:rPr lang="en-US" sz="2000" b="1" dirty="0">
                <a:latin typeface="Times New Roman" panose="02020603050405020304" pitchFamily="18" charset="0"/>
                <a:cs typeface="Times New Roman" panose="02020603050405020304" pitchFamily="18" charset="0"/>
              </a:rPr>
              <a:t>includes the planning and designing, capturing and developing, organizing, storing and protecting, using, monitoring and reviewing, and eventually improving, the data or disposing of it.</a:t>
            </a:r>
            <a:endParaRPr lang="fr-FR" sz="2000" b="1" dirty="0">
              <a:latin typeface="Times New Roman" panose="02020603050405020304" pitchFamily="18" charset="0"/>
              <a:cs typeface="Times New Roman" panose="02020603050405020304" pitchFamily="18" charset="0"/>
            </a:endParaRPr>
          </a:p>
          <a:p>
            <a:r>
              <a:rPr lang="en-US" sz="2000" dirty="0"/>
              <a:t> </a:t>
            </a:r>
            <a:endParaRPr lang="fr-FR" sz="2000" dirty="0"/>
          </a:p>
          <a:p>
            <a:pPr algn="ctr"/>
            <a:r>
              <a:rPr lang="en-US" sz="2000" b="1" dirty="0">
                <a:solidFill>
                  <a:schemeClr val="tx1"/>
                </a:solidFill>
                <a:latin typeface="Times New Roman" panose="02020603050405020304" pitchFamily="18" charset="0"/>
                <a:cs typeface="Times New Roman" panose="02020603050405020304" pitchFamily="18" charset="0"/>
              </a:rPr>
              <a:t>Key concepts to look out for:</a:t>
            </a:r>
            <a:endParaRPr lang="fr-FR" sz="2000" b="1" dirty="0">
              <a:solidFill>
                <a:schemeClr val="tx1"/>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
            </a:pPr>
            <a:r>
              <a:rPr lang="en-US" sz="2000" b="1" dirty="0">
                <a:solidFill>
                  <a:srgbClr val="24A9E1"/>
                </a:solidFill>
                <a:latin typeface="Times New Roman" panose="02020603050405020304" pitchFamily="18" charset="0"/>
                <a:cs typeface="Times New Roman" panose="02020603050405020304" pitchFamily="18" charset="0"/>
              </a:rPr>
              <a:t>Data steward</a:t>
            </a:r>
            <a:endParaRPr lang="fr-FR" sz="2000" b="1" dirty="0">
              <a:solidFill>
                <a:srgbClr val="24A9E1"/>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
            </a:pPr>
            <a:r>
              <a:rPr lang="en-US" sz="2000" b="1" dirty="0">
                <a:solidFill>
                  <a:srgbClr val="24A9E1"/>
                </a:solidFill>
                <a:latin typeface="Times New Roman" panose="02020603050405020304" pitchFamily="18" charset="0"/>
                <a:cs typeface="Times New Roman" panose="02020603050405020304" pitchFamily="18" charset="0"/>
              </a:rPr>
              <a:t>Roles and responsibilities</a:t>
            </a:r>
            <a:endParaRPr lang="fr-FR" sz="2000" b="1" dirty="0">
              <a:solidFill>
                <a:srgbClr val="24A9E1"/>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
            </a:pPr>
            <a:r>
              <a:rPr lang="en-US" sz="2000" b="1" dirty="0">
                <a:solidFill>
                  <a:srgbClr val="24A9E1"/>
                </a:solidFill>
                <a:latin typeface="Times New Roman" panose="02020603050405020304" pitchFamily="18" charset="0"/>
                <a:cs typeface="Times New Roman" panose="02020603050405020304" pitchFamily="18" charset="0"/>
              </a:rPr>
              <a:t>Data quality</a:t>
            </a:r>
            <a:endParaRPr lang="fr-FR" sz="2000" b="1" dirty="0">
              <a:solidFill>
                <a:srgbClr val="24A9E1"/>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
            </a:pPr>
            <a:r>
              <a:rPr lang="en-US" sz="2000" b="1" dirty="0">
                <a:solidFill>
                  <a:srgbClr val="24A9E1"/>
                </a:solidFill>
                <a:latin typeface="Times New Roman" panose="02020603050405020304" pitchFamily="18" charset="0"/>
                <a:cs typeface="Times New Roman" panose="02020603050405020304" pitchFamily="18" charset="0"/>
              </a:rPr>
              <a:t>Data classification for security and privacy</a:t>
            </a:r>
            <a:endParaRPr lang="fr-FR" sz="2000" b="1" dirty="0">
              <a:solidFill>
                <a:srgbClr val="24A9E1"/>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
            </a:pPr>
            <a:r>
              <a:rPr lang="en-US" sz="2000" b="1" dirty="0">
                <a:solidFill>
                  <a:srgbClr val="24A9E1"/>
                </a:solidFill>
                <a:latin typeface="Times New Roman" panose="02020603050405020304" pitchFamily="18" charset="0"/>
                <a:cs typeface="Times New Roman" panose="02020603050405020304" pitchFamily="18" charset="0"/>
              </a:rPr>
              <a:t>Data processing, including collection and use</a:t>
            </a:r>
            <a:endParaRPr lang="fr-FR" sz="2000" b="1" dirty="0">
              <a:solidFill>
                <a:srgbClr val="24A9E1"/>
              </a:solidFill>
              <a:latin typeface="Times New Roman" panose="02020603050405020304" pitchFamily="18" charset="0"/>
              <a:cs typeface="Times New Roman" panose="02020603050405020304" pitchFamily="18" charset="0"/>
            </a:endParaRPr>
          </a:p>
          <a:p>
            <a:endParaRPr lang="fr-FR" sz="2000" dirty="0"/>
          </a:p>
        </p:txBody>
      </p:sp>
      <p:pic>
        <p:nvPicPr>
          <p:cNvPr id="17" name="Picture 16"/>
          <p:cNvPicPr>
            <a:picLocks noChangeAspect="1"/>
          </p:cNvPicPr>
          <p:nvPr/>
        </p:nvPicPr>
        <p:blipFill>
          <a:blip r:embed="rId9"/>
          <a:stretch>
            <a:fillRect/>
          </a:stretch>
        </p:blipFill>
        <p:spPr>
          <a:xfrm>
            <a:off x="143909" y="5442706"/>
            <a:ext cx="1249461" cy="1096206"/>
          </a:xfrm>
          <a:prstGeom prst="rect">
            <a:avLst/>
          </a:prstGeom>
        </p:spPr>
      </p:pic>
    </p:spTree>
    <p:extLst>
      <p:ext uri="{BB962C8B-B14F-4D97-AF65-F5344CB8AC3E}">
        <p14:creationId xmlns:p14="http://schemas.microsoft.com/office/powerpoint/2010/main" val="5923518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97583" y="743902"/>
            <a:ext cx="8340542" cy="869468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lvl="2" algn="ctr"/>
            <a:r>
              <a:rPr lang="en-US" sz="2400" b="1" dirty="0">
                <a:solidFill>
                  <a:schemeClr val="accent2"/>
                </a:solidFill>
                <a:latin typeface="Times New Roman" panose="02020603050405020304" pitchFamily="18" charset="0"/>
                <a:cs typeface="Times New Roman" panose="02020603050405020304" pitchFamily="18" charset="0"/>
              </a:rPr>
              <a:t>Planning for data </a:t>
            </a:r>
            <a:r>
              <a:rPr lang="en-US" sz="2400" b="1" dirty="0" smtClean="0">
                <a:solidFill>
                  <a:schemeClr val="accent2"/>
                </a:solidFill>
                <a:latin typeface="Times New Roman" panose="02020603050405020304" pitchFamily="18" charset="0"/>
                <a:cs typeface="Times New Roman" panose="02020603050405020304" pitchFamily="18" charset="0"/>
              </a:rPr>
              <a:t>collection</a:t>
            </a: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marL="342900" indent="-342900" algn="just" eaLnBrk="0" fontAlgn="base" hangingPunct="0">
              <a:lnSpc>
                <a:spcPct val="150000"/>
              </a:lnSpc>
              <a:spcBef>
                <a:spcPct val="0"/>
              </a:spcBef>
              <a:spcAft>
                <a:spcPct val="0"/>
              </a:spcAft>
              <a:buFont typeface="Wingdings" panose="05000000000000000000" pitchFamily="2" charset="2"/>
              <a:buChar char="Ø"/>
            </a:pPr>
            <a:r>
              <a:rPr lang="en-US" sz="2000" b="1" dirty="0">
                <a:solidFill>
                  <a:schemeClr val="dk1"/>
                </a:solidFill>
                <a:latin typeface="Times New Roman" panose="02020603050405020304" pitchFamily="18" charset="0"/>
                <a:cs typeface="Times New Roman" panose="02020603050405020304" pitchFamily="18" charset="0"/>
              </a:rPr>
              <a:t>When planning for data collection, basic considerations ensure that the data to be collected and </a:t>
            </a:r>
            <a:r>
              <a:rPr lang="en-US" sz="2000" b="1" dirty="0" err="1">
                <a:solidFill>
                  <a:schemeClr val="dk1"/>
                </a:solidFill>
                <a:latin typeface="Times New Roman" panose="02020603050405020304" pitchFamily="18" charset="0"/>
                <a:cs typeface="Times New Roman" panose="02020603050405020304" pitchFamily="18" charset="0"/>
              </a:rPr>
              <a:t>analysed</a:t>
            </a:r>
            <a:r>
              <a:rPr lang="en-US" sz="2000" b="1" dirty="0">
                <a:solidFill>
                  <a:schemeClr val="dk1"/>
                </a:solidFill>
                <a:latin typeface="Times New Roman" panose="02020603050405020304" pitchFamily="18" charset="0"/>
                <a:cs typeface="Times New Roman" panose="02020603050405020304" pitchFamily="18" charset="0"/>
              </a:rPr>
              <a:t> is valid and reliable: purpose for data collection, methodology for data collection, resources for data collection and timing for data collection</a:t>
            </a:r>
            <a:r>
              <a:rPr lang="en-US" sz="2000" b="1" dirty="0" smtClean="0">
                <a:solidFill>
                  <a:schemeClr val="dk1"/>
                </a:solidFill>
                <a:latin typeface="Times New Roman" panose="02020603050405020304" pitchFamily="18" charset="0"/>
                <a:cs typeface="Times New Roman" panose="02020603050405020304" pitchFamily="18" charset="0"/>
              </a:rPr>
              <a:t>.</a:t>
            </a:r>
          </a:p>
          <a:p>
            <a:pPr marL="342900" indent="-342900" algn="just" eaLnBrk="0" fontAlgn="base" hangingPunct="0">
              <a:lnSpc>
                <a:spcPct val="150000"/>
              </a:lnSpc>
              <a:spcBef>
                <a:spcPct val="0"/>
              </a:spcBef>
              <a:spcAft>
                <a:spcPct val="0"/>
              </a:spcAft>
              <a:buFont typeface="Wingdings" panose="05000000000000000000" pitchFamily="2" charset="2"/>
              <a:buChar char="Ø"/>
            </a:pPr>
            <a:r>
              <a:rPr lang="en-US" sz="2000" b="1" dirty="0" smtClean="0">
                <a:solidFill>
                  <a:schemeClr val="dk1"/>
                </a:solidFill>
                <a:latin typeface="Times New Roman" panose="02020603050405020304" pitchFamily="18" charset="0"/>
                <a:cs typeface="Times New Roman" panose="02020603050405020304" pitchFamily="18" charset="0"/>
              </a:rPr>
              <a:t> </a:t>
            </a:r>
            <a:r>
              <a:rPr lang="en-US" sz="2000" b="1" dirty="0">
                <a:solidFill>
                  <a:schemeClr val="dk1"/>
                </a:solidFill>
                <a:latin typeface="Times New Roman" panose="02020603050405020304" pitchFamily="18" charset="0"/>
                <a:cs typeface="Times New Roman" panose="02020603050405020304" pitchFamily="18" charset="0"/>
              </a:rPr>
              <a:t>Qualitative, quantitative or mixed methods approach to collect data can be considered in that respect</a:t>
            </a:r>
            <a:r>
              <a:rPr lang="en-US" sz="2000" b="1" dirty="0" smtClean="0">
                <a:solidFill>
                  <a:schemeClr val="dk1"/>
                </a:solidFill>
                <a:latin typeface="Times New Roman" panose="02020603050405020304" pitchFamily="18" charset="0"/>
                <a:cs typeface="Times New Roman" panose="02020603050405020304" pitchFamily="18" charset="0"/>
              </a:rPr>
              <a:t>.</a:t>
            </a:r>
          </a:p>
          <a:p>
            <a:pPr>
              <a:lnSpc>
                <a:spcPct val="150000"/>
              </a:lnSpc>
            </a:pPr>
            <a:r>
              <a:rPr lang="en-US" b="1" dirty="0"/>
              <a:t> </a:t>
            </a:r>
            <a:endParaRPr lang="fr-FR" dirty="0"/>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42238954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093220"/>
            <a:ext cx="8340542" cy="6093976"/>
          </a:xfrm>
          <a:prstGeom prst="rect">
            <a:avLst/>
          </a:prstGeom>
        </p:spPr>
        <p:txBody>
          <a:bodyPr wrap="square">
            <a:spAutoFit/>
          </a:bodyPr>
          <a:lstStyle/>
          <a:p>
            <a:pPr algn="ctr"/>
            <a:endParaRPr lang="en-US" dirty="0" smtClean="0"/>
          </a:p>
          <a:p>
            <a:pPr algn="ctr"/>
            <a:endParaRPr lang="en-US" dirty="0"/>
          </a:p>
          <a:p>
            <a:pPr algn="ctr"/>
            <a:r>
              <a:rPr lang="en-US" sz="2000" b="1" dirty="0">
                <a:solidFill>
                  <a:srgbClr val="0070C0"/>
                </a:solidFill>
                <a:latin typeface="Times New Roman" panose="02020603050405020304" pitchFamily="18" charset="0"/>
                <a:cs typeface="Times New Roman" panose="02020603050405020304" pitchFamily="18" charset="0"/>
              </a:rPr>
              <a:t>Key </a:t>
            </a:r>
            <a:r>
              <a:rPr lang="en-US" sz="2000" b="1" dirty="0">
                <a:solidFill>
                  <a:srgbClr val="0070C0"/>
                </a:solidFill>
                <a:latin typeface="Times New Roman" panose="02020603050405020304" pitchFamily="18" charset="0"/>
                <a:cs typeface="Times New Roman" panose="02020603050405020304" pitchFamily="18" charset="0"/>
              </a:rPr>
              <a:t>considerations when planning for data collection</a:t>
            </a:r>
          </a:p>
          <a:p>
            <a:pPr algn="ctr"/>
            <a:endParaRPr lang="fr-FR" sz="2000" b="1" dirty="0">
              <a:solidFill>
                <a:srgbClr val="0070C0"/>
              </a:solidFill>
              <a:latin typeface="Times New Roman" panose="02020603050405020304" pitchFamily="18" charset="0"/>
              <a:cs typeface="Times New Roman" panose="02020603050405020304" pitchFamily="18" charset="0"/>
            </a:endParaRPr>
          </a:p>
          <a:p>
            <a:pPr lvl="0"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3" name="image9.png"/>
          <p:cNvPicPr/>
          <p:nvPr/>
        </p:nvPicPr>
        <p:blipFill>
          <a:blip r:embed="rId9" cstate="print"/>
          <a:stretch>
            <a:fillRect/>
          </a:stretch>
        </p:blipFill>
        <p:spPr>
          <a:xfrm>
            <a:off x="1741714" y="2325188"/>
            <a:ext cx="5381897" cy="3978245"/>
          </a:xfrm>
          <a:prstGeom prst="rect">
            <a:avLst/>
          </a:prstGeom>
        </p:spPr>
      </p:pic>
    </p:spTree>
    <p:extLst>
      <p:ext uri="{BB962C8B-B14F-4D97-AF65-F5344CB8AC3E}">
        <p14:creationId xmlns:p14="http://schemas.microsoft.com/office/powerpoint/2010/main" val="14009496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093220"/>
            <a:ext cx="8340542" cy="9556462"/>
          </a:xfrm>
          <a:prstGeom prst="rect">
            <a:avLst/>
          </a:prstGeom>
        </p:spPr>
        <p:txBody>
          <a:bodyPr wrap="square">
            <a:spAutoFit/>
          </a:bodyPr>
          <a:lstStyle/>
          <a:p>
            <a:pPr lvl="0"/>
            <a:endParaRPr lang="en-US" b="1" dirty="0" smtClean="0"/>
          </a:p>
          <a:p>
            <a:pPr algn="ctr" eaLnBrk="0" fontAlgn="base" hangingPunct="0">
              <a:lnSpc>
                <a:spcPct val="150000"/>
              </a:lnSpc>
              <a:spcBef>
                <a:spcPct val="0"/>
              </a:spcBef>
              <a:spcAft>
                <a:spcPct val="0"/>
              </a:spcAft>
            </a:pPr>
            <a:r>
              <a:rPr lang="en-US" sz="2000" b="1" dirty="0">
                <a:solidFill>
                  <a:srgbClr val="C00000"/>
                </a:solidFill>
                <a:latin typeface="Times New Roman" panose="02020603050405020304" pitchFamily="18" charset="0"/>
                <a:cs typeface="Times New Roman" panose="02020603050405020304" pitchFamily="18" charset="0"/>
              </a:rPr>
              <a:t>Purpose for data </a:t>
            </a:r>
            <a:r>
              <a:rPr lang="en-US" sz="2000" b="1" dirty="0" smtClean="0">
                <a:solidFill>
                  <a:srgbClr val="C00000"/>
                </a:solidFill>
                <a:latin typeface="Times New Roman" panose="02020603050405020304" pitchFamily="18" charset="0"/>
                <a:cs typeface="Times New Roman" panose="02020603050405020304" pitchFamily="18" charset="0"/>
              </a:rPr>
              <a:t>collection</a:t>
            </a:r>
          </a:p>
          <a:p>
            <a:pPr marL="342900" indent="-342900" algn="ctr" eaLnBrk="0" fontAlgn="base" hangingPunct="0">
              <a:lnSpc>
                <a:spcPct val="150000"/>
              </a:lnSpc>
              <a:spcBef>
                <a:spcPct val="0"/>
              </a:spcBef>
              <a:spcAft>
                <a:spcPct val="0"/>
              </a:spcAft>
              <a:buFont typeface="Wingdings" panose="05000000000000000000" pitchFamily="2" charset="2"/>
              <a:buChar char="Ø"/>
            </a:pPr>
            <a:r>
              <a:rPr lang="en-US" sz="2000" b="1" dirty="0">
                <a:solidFill>
                  <a:schemeClr val="dk1"/>
                </a:solidFill>
                <a:latin typeface="Times New Roman" panose="02020603050405020304" pitchFamily="18" charset="0"/>
                <a:cs typeface="Times New Roman" panose="02020603050405020304" pitchFamily="18" charset="0"/>
              </a:rPr>
              <a:t>Identifying the purpose of data collection aims to address different information needs, and information needs of monitoring may also differ from those of evaluation</a:t>
            </a:r>
            <a:r>
              <a:rPr lang="en-US" sz="2000" b="1" dirty="0" smtClean="0">
                <a:solidFill>
                  <a:schemeClr val="dk1"/>
                </a:solidFill>
                <a:latin typeface="Times New Roman" panose="02020603050405020304" pitchFamily="18" charset="0"/>
                <a:cs typeface="Times New Roman" panose="02020603050405020304" pitchFamily="18" charset="0"/>
              </a:rPr>
              <a:t>.</a:t>
            </a:r>
            <a:endParaRPr lang="en-US" sz="2000" b="1" dirty="0">
              <a:solidFill>
                <a:srgbClr val="0070C0"/>
              </a:solidFill>
              <a:latin typeface="Times New Roman" panose="02020603050405020304" pitchFamily="18" charset="0"/>
              <a:cs typeface="Times New Roman" panose="02020603050405020304" pitchFamily="18" charset="0"/>
            </a:endParaRPr>
          </a:p>
          <a:p>
            <a:pPr algn="ctr">
              <a:lnSpc>
                <a:spcPct val="150000"/>
              </a:lnSpc>
            </a:pPr>
            <a:r>
              <a:rPr lang="en-US" b="1" i="1" dirty="0">
                <a:solidFill>
                  <a:srgbClr val="996633"/>
                </a:solidFill>
                <a:latin typeface="Times New Roman" panose="02020603050405020304" pitchFamily="18" charset="0"/>
                <a:cs typeface="Times New Roman" panose="02020603050405020304" pitchFamily="18" charset="0"/>
              </a:rPr>
              <a:t>Some questions to ask:</a:t>
            </a:r>
            <a:endParaRPr lang="fr-FR" b="1" i="1" dirty="0">
              <a:solidFill>
                <a:srgbClr val="996633"/>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Is the data collected for the purpose of monitoring or evaluation?</a:t>
            </a:r>
            <a:endParaRPr lang="fr-FR" b="1" dirty="0">
              <a:solidFill>
                <a:srgbClr val="996633"/>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What are the main information needs?</a:t>
            </a:r>
            <a:endParaRPr lang="fr-FR" b="1" dirty="0">
              <a:solidFill>
                <a:srgbClr val="996633"/>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What are the objectives, outcomes, outputs and activities being monitored or </a:t>
            </a:r>
            <a:r>
              <a:rPr lang="en-US" b="1" dirty="0" smtClean="0">
                <a:solidFill>
                  <a:srgbClr val="996633"/>
                </a:solidFill>
                <a:latin typeface="Times New Roman" panose="02020603050405020304" pitchFamily="18" charset="0"/>
                <a:cs typeface="Times New Roman" panose="02020603050405020304" pitchFamily="18" charset="0"/>
              </a:rPr>
              <a:t>evaluated?</a:t>
            </a:r>
            <a:endParaRPr lang="fr-FR" b="1" dirty="0" smtClean="0">
              <a:solidFill>
                <a:srgbClr val="996633"/>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b="1" dirty="0" smtClean="0">
                <a:solidFill>
                  <a:srgbClr val="996633"/>
                </a:solidFill>
                <a:latin typeface="Times New Roman" panose="02020603050405020304" pitchFamily="18" charset="0"/>
                <a:cs typeface="Times New Roman" panose="02020603050405020304" pitchFamily="18" charset="0"/>
              </a:rPr>
              <a:t>What </a:t>
            </a:r>
            <a:r>
              <a:rPr lang="en-US" b="1" dirty="0">
                <a:solidFill>
                  <a:srgbClr val="996633"/>
                </a:solidFill>
                <a:latin typeface="Times New Roman" panose="02020603050405020304" pitchFamily="18" charset="0"/>
                <a:cs typeface="Times New Roman" panose="02020603050405020304" pitchFamily="18" charset="0"/>
              </a:rPr>
              <a:t>are the expected results (intermediate and long term</a:t>
            </a:r>
            <a:r>
              <a:rPr lang="en-US" b="1" dirty="0" smtClean="0">
                <a:solidFill>
                  <a:srgbClr val="996633"/>
                </a:solidFill>
                <a:latin typeface="Times New Roman" panose="02020603050405020304" pitchFamily="18" charset="0"/>
                <a:cs typeface="Times New Roman" panose="02020603050405020304" pitchFamily="18" charset="0"/>
              </a:rPr>
              <a:t>)?</a:t>
            </a:r>
            <a:endParaRPr lang="fr-FR" b="1" dirty="0" smtClean="0">
              <a:solidFill>
                <a:srgbClr val="996633"/>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b="1" dirty="0" smtClean="0">
                <a:solidFill>
                  <a:srgbClr val="996633"/>
                </a:solidFill>
                <a:latin typeface="Times New Roman" panose="02020603050405020304" pitchFamily="18" charset="0"/>
                <a:cs typeface="Times New Roman" panose="02020603050405020304" pitchFamily="18" charset="0"/>
              </a:rPr>
              <a:t>Which </a:t>
            </a:r>
            <a:r>
              <a:rPr lang="en-US" b="1" dirty="0">
                <a:solidFill>
                  <a:srgbClr val="996633"/>
                </a:solidFill>
                <a:latin typeface="Times New Roman" panose="02020603050405020304" pitchFamily="18" charset="0"/>
                <a:cs typeface="Times New Roman" panose="02020603050405020304" pitchFamily="18" charset="0"/>
              </a:rPr>
              <a:t>stakeholder’s information needs will the data address?</a:t>
            </a:r>
            <a:endParaRPr lang="fr-FR" b="1" dirty="0">
              <a:solidFill>
                <a:srgbClr val="996633"/>
              </a:solidFill>
              <a:latin typeface="Times New Roman" panose="02020603050405020304" pitchFamily="18" charset="0"/>
              <a:cs typeface="Times New Roman" panose="02020603050405020304" pitchFamily="18" charset="0"/>
            </a:endParaRPr>
          </a:p>
          <a:p>
            <a:pPr lvl="0" algn="ctr">
              <a:lnSpc>
                <a:spcPct val="150000"/>
              </a:lnSpc>
            </a:pPr>
            <a:endParaRPr lang="en-US" b="1" dirty="0">
              <a:solidFill>
                <a:srgbClr val="0070C0"/>
              </a:solidFill>
              <a:latin typeface="Times New Roman" panose="02020603050405020304" pitchFamily="18" charset="0"/>
              <a:cs typeface="Times New Roman" panose="02020603050405020304" pitchFamily="18" charset="0"/>
            </a:endParaRPr>
          </a:p>
          <a:p>
            <a:pPr lvl="0">
              <a:lnSpc>
                <a:spcPct val="150000"/>
              </a:lnSpc>
            </a:pPr>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9834854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871007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r>
              <a:rPr lang="en-US" sz="2000" b="1" dirty="0">
                <a:solidFill>
                  <a:srgbClr val="C00000"/>
                </a:solidFill>
                <a:latin typeface="Times New Roman" panose="02020603050405020304" pitchFamily="18" charset="0"/>
                <a:cs typeface="Times New Roman" panose="02020603050405020304" pitchFamily="18" charset="0"/>
              </a:rPr>
              <a:t>Methods </a:t>
            </a:r>
            <a:r>
              <a:rPr lang="en-US" sz="2000" b="1" dirty="0">
                <a:solidFill>
                  <a:srgbClr val="C00000"/>
                </a:solidFill>
                <a:latin typeface="Times New Roman" panose="02020603050405020304" pitchFamily="18" charset="0"/>
                <a:cs typeface="Times New Roman" panose="02020603050405020304" pitchFamily="18" charset="0"/>
              </a:rPr>
              <a:t>for data </a:t>
            </a:r>
            <a:r>
              <a:rPr lang="en-US" sz="2000" b="1" dirty="0">
                <a:solidFill>
                  <a:srgbClr val="C00000"/>
                </a:solidFill>
                <a:latin typeface="Times New Roman" panose="02020603050405020304" pitchFamily="18" charset="0"/>
                <a:cs typeface="Times New Roman" panose="02020603050405020304" pitchFamily="18" charset="0"/>
              </a:rPr>
              <a:t>collection</a:t>
            </a:r>
            <a:endParaRPr lang="en-US" sz="2000" b="1" dirty="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Several aspects need to be considered, such as identifying the source of the data, the frequency of data collection, knowing how data will be measured, by whom and how many people will collect data and selecting the appropriate methodology in order to design the right data collection tool/s</a:t>
            </a:r>
            <a:r>
              <a:rPr lang="en-US" b="1" dirty="0" smtClean="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ctr">
              <a:lnSpc>
                <a:spcPct val="150000"/>
              </a:lnSpc>
              <a:buFont typeface="Arial" panose="020B0604020202020204" pitchFamily="34" charset="0"/>
              <a:buChar char="•"/>
            </a:pPr>
            <a:r>
              <a:rPr lang="en-US" b="1" dirty="0">
                <a:solidFill>
                  <a:srgbClr val="996633"/>
                </a:solidFill>
                <a:latin typeface="Times New Roman" panose="02020603050405020304" pitchFamily="18" charset="0"/>
                <a:cs typeface="Times New Roman" panose="02020603050405020304" pitchFamily="18" charset="0"/>
              </a:rPr>
              <a:t>Some questions to ask:</a:t>
            </a:r>
            <a:endParaRPr lang="fr-FR" b="1" dirty="0">
              <a:solidFill>
                <a:srgbClr val="996633"/>
              </a:solidFill>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What are the criteria and questions to be addressed in the data collection tools?</a:t>
            </a:r>
            <a:endParaRPr lang="fr-FR" b="1" dirty="0">
              <a:solidFill>
                <a:srgbClr val="996633"/>
              </a:solidFill>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What type of data is needed to answer the information needs?</a:t>
            </a:r>
            <a:endParaRPr lang="fr-FR" b="1" dirty="0">
              <a:solidFill>
                <a:srgbClr val="996633"/>
              </a:solidFill>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Are multiple data sources required/used to answer the information needs?</a:t>
            </a:r>
            <a:endParaRPr lang="fr-FR" b="1" dirty="0">
              <a:solidFill>
                <a:srgbClr val="996633"/>
              </a:solidFill>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What types of data already exist?</a:t>
            </a:r>
            <a:endParaRPr lang="fr-FR" b="1" dirty="0">
              <a:solidFill>
                <a:srgbClr val="996633"/>
              </a:solidFill>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What data is missing?</a:t>
            </a:r>
            <a:endParaRPr lang="fr-FR" b="1" dirty="0">
              <a:solidFill>
                <a:srgbClr val="996633"/>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34164201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7879080"/>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algn="ctr"/>
            <a:r>
              <a:rPr lang="en-US" sz="2000" b="1" dirty="0">
                <a:solidFill>
                  <a:srgbClr val="C00000"/>
                </a:solidFill>
                <a:latin typeface="Times New Roman" panose="02020603050405020304" pitchFamily="18" charset="0"/>
                <a:cs typeface="Times New Roman" panose="02020603050405020304" pitchFamily="18" charset="0"/>
              </a:rPr>
              <a:t>Resources for data collection</a:t>
            </a:r>
          </a:p>
          <a:p>
            <a:pPr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buFont typeface="Arial" panose="020B0604020202020204" pitchFamily="34" charset="0"/>
              <a:buChar char="•"/>
            </a:pPr>
            <a:r>
              <a:rPr lang="en-US" b="1" dirty="0" smtClean="0">
                <a:solidFill>
                  <a:schemeClr val="dk1"/>
                </a:solidFill>
                <a:latin typeface="Times New Roman" panose="02020603050405020304" pitchFamily="18" charset="0"/>
                <a:cs typeface="Times New Roman" panose="02020603050405020304" pitchFamily="18" charset="0"/>
              </a:rPr>
              <a:t>   Resources </a:t>
            </a:r>
            <a:r>
              <a:rPr lang="en-US" b="1" dirty="0">
                <a:solidFill>
                  <a:schemeClr val="dk1"/>
                </a:solidFill>
                <a:latin typeface="Times New Roman" panose="02020603050405020304" pitchFamily="18" charset="0"/>
                <a:cs typeface="Times New Roman" panose="02020603050405020304" pitchFamily="18" charset="0"/>
              </a:rPr>
              <a:t>will be enabling the implementation of choices.</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lvl="1" algn="ctr">
              <a:lnSpc>
                <a:spcPct val="150000"/>
              </a:lnSpc>
            </a:pPr>
            <a:r>
              <a:rPr lang="en-US" b="1" dirty="0">
                <a:solidFill>
                  <a:srgbClr val="996633"/>
                </a:solidFill>
                <a:latin typeface="Times New Roman" panose="02020603050405020304" pitchFamily="18" charset="0"/>
                <a:cs typeface="Times New Roman" panose="02020603050405020304" pitchFamily="18" charset="0"/>
              </a:rPr>
              <a:t>Some questions to ask:</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Are there enough resources, such as staff and budget, to collect the data on a frequent basis?</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Who is responsible for collecting the data? Will external enumerators need to be hired?</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How will enumerators get to the data collection sites? What are the related costs?</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Are additional costs for data collection and analysis required?</a:t>
            </a:r>
          </a:p>
          <a:p>
            <a:pPr lvl="1" algn="ctr">
              <a:lnSpc>
                <a:spcPct val="150000"/>
              </a:lnSpc>
            </a:pPr>
            <a:endParaRPr lang="en-US" b="1" dirty="0">
              <a:solidFill>
                <a:srgbClr val="996633"/>
              </a:solidFill>
              <a:latin typeface="Times New Roman" panose="02020603050405020304" pitchFamily="18" charset="0"/>
              <a:cs typeface="Times New Roman" panose="02020603050405020304" pitchFamily="18" charset="0"/>
            </a:endParaRPr>
          </a:p>
          <a:p>
            <a:pPr lvl="1" algn="ctr">
              <a:lnSpc>
                <a:spcPct val="150000"/>
              </a:lnSpc>
            </a:pPr>
            <a:endParaRPr lang="en-US" b="1" dirty="0" smtClean="0">
              <a:solidFill>
                <a:srgbClr val="996633"/>
              </a:solidFill>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17223263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829457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r>
              <a:rPr lang="en-US" sz="2000" b="1" dirty="0">
                <a:solidFill>
                  <a:srgbClr val="C00000"/>
                </a:solidFill>
                <a:latin typeface="Times New Roman" panose="02020603050405020304" pitchFamily="18" charset="0"/>
                <a:cs typeface="Times New Roman" panose="02020603050405020304" pitchFamily="18" charset="0"/>
              </a:rPr>
              <a:t>Timing for data collection</a:t>
            </a: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marL="742950" lvl="1" indent="-285750" algn="just">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Timing may influence the availability of resources, as well as the relevance of data (avoid outdating of data</a:t>
            </a:r>
            <a:r>
              <a:rPr lang="en-US" b="1" dirty="0" smtClean="0">
                <a:solidFill>
                  <a:schemeClr val="dk1"/>
                </a:solidFill>
                <a:latin typeface="Times New Roman" panose="02020603050405020304" pitchFamily="18" charset="0"/>
                <a:cs typeface="Times New Roman" panose="02020603050405020304" pitchFamily="18" charset="0"/>
              </a:rPr>
              <a:t>).</a:t>
            </a:r>
          </a:p>
          <a:p>
            <a:pPr lvl="1" algn="just"/>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Some questions to ask:</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At which stage of the implementation cycle will data be collected?</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How long is data collection expected to last?</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r>
              <a:rPr lang="en-US" b="1" dirty="0">
                <a:solidFill>
                  <a:srgbClr val="996633"/>
                </a:solidFill>
                <a:latin typeface="Times New Roman" panose="02020603050405020304" pitchFamily="18" charset="0"/>
                <a:cs typeface="Times New Roman" panose="02020603050405020304" pitchFamily="18" charset="0"/>
              </a:rPr>
              <a:t>Will data be collected in a timely manner for it to reflect a current status quo?</a:t>
            </a: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8681809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467682"/>
            <a:ext cx="8340542" cy="4001095"/>
          </a:xfrm>
          <a:prstGeom prst="rect">
            <a:avLst/>
          </a:prstGeom>
        </p:spPr>
        <p:txBody>
          <a:bodyPr wrap="square">
            <a:spAutoFit/>
          </a:bodyPr>
          <a:lstStyle/>
          <a:p>
            <a:pPr algn="ctr"/>
            <a:r>
              <a:rPr lang="en-US" b="1" i="1" dirty="0" smtClean="0">
                <a:latin typeface="Times New Roman" panose="02020603050405020304" pitchFamily="18" charset="0"/>
                <a:cs typeface="Times New Roman" panose="02020603050405020304" pitchFamily="18" charset="0"/>
              </a:rPr>
              <a:t>Monitoring </a:t>
            </a:r>
            <a:r>
              <a:rPr lang="en-US" b="1" i="1" dirty="0">
                <a:latin typeface="Times New Roman" panose="02020603050405020304" pitchFamily="18" charset="0"/>
                <a:cs typeface="Times New Roman" panose="02020603050405020304" pitchFamily="18" charset="0"/>
              </a:rPr>
              <a:t>and vertical logic</a:t>
            </a:r>
            <a:endParaRPr lang="fr-FR" b="1" i="1" dirty="0">
              <a:latin typeface="Times New Roman" panose="02020603050405020304" pitchFamily="18" charset="0"/>
              <a:cs typeface="Times New Roman" panose="02020603050405020304" pitchFamily="18" charset="0"/>
            </a:endParaRPr>
          </a:p>
          <a:p>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296860" y="1831343"/>
            <a:ext cx="8074376" cy="4343034"/>
            <a:chOff x="1417" y="418"/>
            <a:chExt cx="9071" cy="4540"/>
          </a:xfrm>
        </p:grpSpPr>
        <p:sp>
          <p:nvSpPr>
            <p:cNvPr id="15" name="Rectangle 14"/>
            <p:cNvSpPr>
              <a:spLocks noChangeArrowheads="1"/>
            </p:cNvSpPr>
            <p:nvPr/>
          </p:nvSpPr>
          <p:spPr bwMode="auto">
            <a:xfrm>
              <a:off x="1417" y="418"/>
              <a:ext cx="9071" cy="4540"/>
            </a:xfrm>
            <a:prstGeom prst="rect">
              <a:avLst/>
            </a:prstGeom>
            <a:solidFill>
              <a:srgbClr val="D52A2F">
                <a:alpha val="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sp>
          <p:nvSpPr>
            <p:cNvPr id="16" name="Freeform 15"/>
            <p:cNvSpPr>
              <a:spLocks/>
            </p:cNvSpPr>
            <p:nvPr/>
          </p:nvSpPr>
          <p:spPr bwMode="auto">
            <a:xfrm>
              <a:off x="4122" y="3167"/>
              <a:ext cx="143" cy="346"/>
            </a:xfrm>
            <a:custGeom>
              <a:avLst/>
              <a:gdLst>
                <a:gd name="T0" fmla="+- 0 4265 4122"/>
                <a:gd name="T1" fmla="*/ T0 w 143"/>
                <a:gd name="T2" fmla="+- 0 3513 3168"/>
                <a:gd name="T3" fmla="*/ 3513 h 346"/>
                <a:gd name="T4" fmla="+- 0 4122 4122"/>
                <a:gd name="T5" fmla="*/ T4 w 143"/>
                <a:gd name="T6" fmla="+- 0 3513 3168"/>
                <a:gd name="T7" fmla="*/ 3513 h 346"/>
                <a:gd name="T8" fmla="+- 0 4122 4122"/>
                <a:gd name="T9" fmla="*/ T8 w 143"/>
                <a:gd name="T10" fmla="+- 0 3168 3168"/>
                <a:gd name="T11" fmla="*/ 3168 h 346"/>
                <a:gd name="T12" fmla="+- 0 4265 4122"/>
                <a:gd name="T13" fmla="*/ T12 w 143"/>
                <a:gd name="T14" fmla="+- 0 3168 3168"/>
                <a:gd name="T15" fmla="*/ 3168 h 346"/>
              </a:gdLst>
              <a:ahLst/>
              <a:cxnLst>
                <a:cxn ang="0">
                  <a:pos x="T1" y="T3"/>
                </a:cxn>
                <a:cxn ang="0">
                  <a:pos x="T5" y="T7"/>
                </a:cxn>
                <a:cxn ang="0">
                  <a:pos x="T9" y="T11"/>
                </a:cxn>
                <a:cxn ang="0">
                  <a:pos x="T13" y="T15"/>
                </a:cxn>
              </a:cxnLst>
              <a:rect l="0" t="0" r="r" b="b"/>
              <a:pathLst>
                <a:path w="143" h="346">
                  <a:moveTo>
                    <a:pt x="143" y="345"/>
                  </a:moveTo>
                  <a:lnTo>
                    <a:pt x="0" y="345"/>
                  </a:lnTo>
                  <a:lnTo>
                    <a:pt x="0" y="0"/>
                  </a:lnTo>
                  <a:lnTo>
                    <a:pt x="143" y="0"/>
                  </a:lnTo>
                </a:path>
              </a:pathLst>
            </a:custGeom>
            <a:noFill/>
            <a:ln w="12611">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4122" y="3706"/>
              <a:ext cx="143" cy="506"/>
            </a:xfrm>
            <a:custGeom>
              <a:avLst/>
              <a:gdLst>
                <a:gd name="T0" fmla="+- 0 4265 4122"/>
                <a:gd name="T1" fmla="*/ T0 w 143"/>
                <a:gd name="T2" fmla="+- 0 4212 3707"/>
                <a:gd name="T3" fmla="*/ 4212 h 506"/>
                <a:gd name="T4" fmla="+- 0 4122 4122"/>
                <a:gd name="T5" fmla="*/ T4 w 143"/>
                <a:gd name="T6" fmla="+- 0 4212 3707"/>
                <a:gd name="T7" fmla="*/ 4212 h 506"/>
                <a:gd name="T8" fmla="+- 0 4122 4122"/>
                <a:gd name="T9" fmla="*/ T8 w 143"/>
                <a:gd name="T10" fmla="+- 0 3707 3707"/>
                <a:gd name="T11" fmla="*/ 3707 h 506"/>
                <a:gd name="T12" fmla="+- 0 4265 4122"/>
                <a:gd name="T13" fmla="*/ T12 w 143"/>
                <a:gd name="T14" fmla="+- 0 3707 3707"/>
                <a:gd name="T15" fmla="*/ 3707 h 506"/>
              </a:gdLst>
              <a:ahLst/>
              <a:cxnLst>
                <a:cxn ang="0">
                  <a:pos x="T1" y="T3"/>
                </a:cxn>
                <a:cxn ang="0">
                  <a:pos x="T5" y="T7"/>
                </a:cxn>
                <a:cxn ang="0">
                  <a:pos x="T9" y="T11"/>
                </a:cxn>
                <a:cxn ang="0">
                  <a:pos x="T13" y="T15"/>
                </a:cxn>
              </a:cxnLst>
              <a:rect l="0" t="0" r="r" b="b"/>
              <a:pathLst>
                <a:path w="143" h="506">
                  <a:moveTo>
                    <a:pt x="143" y="505"/>
                  </a:moveTo>
                  <a:lnTo>
                    <a:pt x="0" y="505"/>
                  </a:lnTo>
                  <a:lnTo>
                    <a:pt x="0" y="0"/>
                  </a:lnTo>
                  <a:lnTo>
                    <a:pt x="143" y="0"/>
                  </a:lnTo>
                </a:path>
              </a:pathLst>
            </a:custGeom>
            <a:noFill/>
            <a:ln w="12611">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4122" y="2066"/>
              <a:ext cx="143" cy="767"/>
            </a:xfrm>
            <a:custGeom>
              <a:avLst/>
              <a:gdLst>
                <a:gd name="T0" fmla="+- 0 4265 4122"/>
                <a:gd name="T1" fmla="*/ T0 w 143"/>
                <a:gd name="T2" fmla="+- 0 2833 2067"/>
                <a:gd name="T3" fmla="*/ 2833 h 767"/>
                <a:gd name="T4" fmla="+- 0 4122 4122"/>
                <a:gd name="T5" fmla="*/ T4 w 143"/>
                <a:gd name="T6" fmla="+- 0 2833 2067"/>
                <a:gd name="T7" fmla="*/ 2833 h 767"/>
                <a:gd name="T8" fmla="+- 0 4122 4122"/>
                <a:gd name="T9" fmla="*/ T8 w 143"/>
                <a:gd name="T10" fmla="+- 0 2067 2067"/>
                <a:gd name="T11" fmla="*/ 2067 h 767"/>
                <a:gd name="T12" fmla="+- 0 4265 4122"/>
                <a:gd name="T13" fmla="*/ T12 w 143"/>
                <a:gd name="T14" fmla="+- 0 2067 2067"/>
                <a:gd name="T15" fmla="*/ 2067 h 767"/>
              </a:gdLst>
              <a:ahLst/>
              <a:cxnLst>
                <a:cxn ang="0">
                  <a:pos x="T1" y="T3"/>
                </a:cxn>
                <a:cxn ang="0">
                  <a:pos x="T5" y="T7"/>
                </a:cxn>
                <a:cxn ang="0">
                  <a:pos x="T9" y="T11"/>
                </a:cxn>
                <a:cxn ang="0">
                  <a:pos x="T13" y="T15"/>
                </a:cxn>
              </a:cxnLst>
              <a:rect l="0" t="0" r="r" b="b"/>
              <a:pathLst>
                <a:path w="143" h="767">
                  <a:moveTo>
                    <a:pt x="143" y="766"/>
                  </a:moveTo>
                  <a:lnTo>
                    <a:pt x="0" y="766"/>
                  </a:lnTo>
                  <a:lnTo>
                    <a:pt x="0" y="0"/>
                  </a:lnTo>
                  <a:lnTo>
                    <a:pt x="143" y="0"/>
                  </a:lnTo>
                </a:path>
              </a:pathLst>
            </a:custGeom>
            <a:noFill/>
            <a:ln w="12611">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Freeform 18"/>
            <p:cNvSpPr>
              <a:spLocks/>
            </p:cNvSpPr>
            <p:nvPr/>
          </p:nvSpPr>
          <p:spPr bwMode="auto">
            <a:xfrm>
              <a:off x="1814" y="3669"/>
              <a:ext cx="1616" cy="1242"/>
            </a:xfrm>
            <a:custGeom>
              <a:avLst/>
              <a:gdLst>
                <a:gd name="T0" fmla="+- 0 2622 1815"/>
                <a:gd name="T1" fmla="*/ T0 w 1616"/>
                <a:gd name="T2" fmla="+- 0 3669 3669"/>
                <a:gd name="T3" fmla="*/ 3669 h 1242"/>
                <a:gd name="T4" fmla="+- 0 1815 1815"/>
                <a:gd name="T5" fmla="*/ T4 w 1616"/>
                <a:gd name="T6" fmla="+- 0 4192 3669"/>
                <a:gd name="T7" fmla="*/ 4192 h 1242"/>
                <a:gd name="T8" fmla="+- 0 1815 1815"/>
                <a:gd name="T9" fmla="*/ T8 w 1616"/>
                <a:gd name="T10" fmla="+- 0 4911 3669"/>
                <a:gd name="T11" fmla="*/ 4911 h 1242"/>
                <a:gd name="T12" fmla="+- 0 3430 1815"/>
                <a:gd name="T13" fmla="*/ T12 w 1616"/>
                <a:gd name="T14" fmla="+- 0 4911 3669"/>
                <a:gd name="T15" fmla="*/ 4911 h 1242"/>
                <a:gd name="T16" fmla="+- 0 3430 1815"/>
                <a:gd name="T17" fmla="*/ T16 w 1616"/>
                <a:gd name="T18" fmla="+- 0 4192 3669"/>
                <a:gd name="T19" fmla="*/ 4192 h 1242"/>
                <a:gd name="T20" fmla="+- 0 2622 1815"/>
                <a:gd name="T21" fmla="*/ T20 w 1616"/>
                <a:gd name="T22" fmla="+- 0 3669 3669"/>
                <a:gd name="T23" fmla="*/ 3669 h 1242"/>
              </a:gdLst>
              <a:ahLst/>
              <a:cxnLst>
                <a:cxn ang="0">
                  <a:pos x="T1" y="T3"/>
                </a:cxn>
                <a:cxn ang="0">
                  <a:pos x="T5" y="T7"/>
                </a:cxn>
                <a:cxn ang="0">
                  <a:pos x="T9" y="T11"/>
                </a:cxn>
                <a:cxn ang="0">
                  <a:pos x="T13" y="T15"/>
                </a:cxn>
                <a:cxn ang="0">
                  <a:pos x="T17" y="T19"/>
                </a:cxn>
                <a:cxn ang="0">
                  <a:pos x="T21" y="T23"/>
                </a:cxn>
              </a:cxnLst>
              <a:rect l="0" t="0" r="r" b="b"/>
              <a:pathLst>
                <a:path w="1616" h="1242">
                  <a:moveTo>
                    <a:pt x="807" y="0"/>
                  </a:moveTo>
                  <a:lnTo>
                    <a:pt x="0" y="523"/>
                  </a:lnTo>
                  <a:lnTo>
                    <a:pt x="0" y="1242"/>
                  </a:lnTo>
                  <a:lnTo>
                    <a:pt x="1615" y="1242"/>
                  </a:lnTo>
                  <a:lnTo>
                    <a:pt x="1615" y="523"/>
                  </a:lnTo>
                  <a:lnTo>
                    <a:pt x="807" y="0"/>
                  </a:lnTo>
                  <a:close/>
                </a:path>
              </a:pathLst>
            </a:custGeom>
            <a:solidFill>
              <a:srgbClr val="F1D7D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Freeform 20"/>
            <p:cNvSpPr>
              <a:spLocks/>
            </p:cNvSpPr>
            <p:nvPr/>
          </p:nvSpPr>
          <p:spPr bwMode="auto">
            <a:xfrm>
              <a:off x="1814" y="2875"/>
              <a:ext cx="1616" cy="1317"/>
            </a:xfrm>
            <a:custGeom>
              <a:avLst/>
              <a:gdLst>
                <a:gd name="T0" fmla="+- 0 2622 1815"/>
                <a:gd name="T1" fmla="*/ T0 w 1616"/>
                <a:gd name="T2" fmla="+- 0 2875 2875"/>
                <a:gd name="T3" fmla="*/ 2875 h 1317"/>
                <a:gd name="T4" fmla="+- 0 1815 1815"/>
                <a:gd name="T5" fmla="*/ T4 w 1616"/>
                <a:gd name="T6" fmla="+- 0 3398 2875"/>
                <a:gd name="T7" fmla="*/ 3398 h 1317"/>
                <a:gd name="T8" fmla="+- 0 1815 1815"/>
                <a:gd name="T9" fmla="*/ T8 w 1616"/>
                <a:gd name="T10" fmla="+- 0 4192 2875"/>
                <a:gd name="T11" fmla="*/ 4192 h 1317"/>
                <a:gd name="T12" fmla="+- 0 2622 1815"/>
                <a:gd name="T13" fmla="*/ T12 w 1616"/>
                <a:gd name="T14" fmla="+- 0 3669 2875"/>
                <a:gd name="T15" fmla="*/ 3669 h 1317"/>
                <a:gd name="T16" fmla="+- 0 3430 1815"/>
                <a:gd name="T17" fmla="*/ T16 w 1616"/>
                <a:gd name="T18" fmla="+- 0 4192 2875"/>
                <a:gd name="T19" fmla="*/ 4192 h 1317"/>
                <a:gd name="T20" fmla="+- 0 3430 1815"/>
                <a:gd name="T21" fmla="*/ T20 w 1616"/>
                <a:gd name="T22" fmla="+- 0 3398 2875"/>
                <a:gd name="T23" fmla="*/ 3398 h 1317"/>
                <a:gd name="T24" fmla="+- 0 2622 1815"/>
                <a:gd name="T25" fmla="*/ T24 w 1616"/>
                <a:gd name="T26" fmla="+- 0 2875 2875"/>
                <a:gd name="T27" fmla="*/ 2875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6" h="1317">
                  <a:moveTo>
                    <a:pt x="807" y="0"/>
                  </a:moveTo>
                  <a:lnTo>
                    <a:pt x="0" y="523"/>
                  </a:lnTo>
                  <a:lnTo>
                    <a:pt x="0" y="1317"/>
                  </a:lnTo>
                  <a:lnTo>
                    <a:pt x="807" y="794"/>
                  </a:lnTo>
                  <a:lnTo>
                    <a:pt x="1615" y="1317"/>
                  </a:lnTo>
                  <a:lnTo>
                    <a:pt x="1615" y="523"/>
                  </a:lnTo>
                  <a:lnTo>
                    <a:pt x="807" y="0"/>
                  </a:lnTo>
                  <a:close/>
                </a:path>
              </a:pathLst>
            </a:custGeom>
            <a:solidFill>
              <a:srgbClr val="EBC3C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2" name="Freeform 21"/>
            <p:cNvSpPr>
              <a:spLocks/>
            </p:cNvSpPr>
            <p:nvPr/>
          </p:nvSpPr>
          <p:spPr bwMode="auto">
            <a:xfrm>
              <a:off x="1814" y="2081"/>
              <a:ext cx="1616" cy="1317"/>
            </a:xfrm>
            <a:custGeom>
              <a:avLst/>
              <a:gdLst>
                <a:gd name="T0" fmla="+- 0 2622 1815"/>
                <a:gd name="T1" fmla="*/ T0 w 1616"/>
                <a:gd name="T2" fmla="+- 0 2081 2081"/>
                <a:gd name="T3" fmla="*/ 2081 h 1317"/>
                <a:gd name="T4" fmla="+- 0 1815 1815"/>
                <a:gd name="T5" fmla="*/ T4 w 1616"/>
                <a:gd name="T6" fmla="+- 0 2604 2081"/>
                <a:gd name="T7" fmla="*/ 2604 h 1317"/>
                <a:gd name="T8" fmla="+- 0 1815 1815"/>
                <a:gd name="T9" fmla="*/ T8 w 1616"/>
                <a:gd name="T10" fmla="+- 0 3398 2081"/>
                <a:gd name="T11" fmla="*/ 3398 h 1317"/>
                <a:gd name="T12" fmla="+- 0 2622 1815"/>
                <a:gd name="T13" fmla="*/ T12 w 1616"/>
                <a:gd name="T14" fmla="+- 0 2875 2081"/>
                <a:gd name="T15" fmla="*/ 2875 h 1317"/>
                <a:gd name="T16" fmla="+- 0 3430 1815"/>
                <a:gd name="T17" fmla="*/ T16 w 1616"/>
                <a:gd name="T18" fmla="+- 0 3398 2081"/>
                <a:gd name="T19" fmla="*/ 3398 h 1317"/>
                <a:gd name="T20" fmla="+- 0 3430 1815"/>
                <a:gd name="T21" fmla="*/ T20 w 1616"/>
                <a:gd name="T22" fmla="+- 0 2604 2081"/>
                <a:gd name="T23" fmla="*/ 2604 h 1317"/>
                <a:gd name="T24" fmla="+- 0 2622 1815"/>
                <a:gd name="T25" fmla="*/ T24 w 1616"/>
                <a:gd name="T26" fmla="+- 0 2081 2081"/>
                <a:gd name="T27" fmla="*/ 2081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6" h="1317">
                  <a:moveTo>
                    <a:pt x="807" y="0"/>
                  </a:moveTo>
                  <a:lnTo>
                    <a:pt x="0" y="523"/>
                  </a:lnTo>
                  <a:lnTo>
                    <a:pt x="0" y="1317"/>
                  </a:lnTo>
                  <a:lnTo>
                    <a:pt x="807" y="794"/>
                  </a:lnTo>
                  <a:lnTo>
                    <a:pt x="1615" y="1317"/>
                  </a:lnTo>
                  <a:lnTo>
                    <a:pt x="1615" y="523"/>
                  </a:lnTo>
                  <a:lnTo>
                    <a:pt x="807"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3" name="AutoShape 138"/>
            <p:cNvSpPr>
              <a:spLocks/>
            </p:cNvSpPr>
            <p:nvPr/>
          </p:nvSpPr>
          <p:spPr bwMode="auto">
            <a:xfrm>
              <a:off x="1814" y="527"/>
              <a:ext cx="2308" cy="3528"/>
            </a:xfrm>
            <a:custGeom>
              <a:avLst/>
              <a:gdLst>
                <a:gd name="T0" fmla="+- 0 3431 1815"/>
                <a:gd name="T1" fmla="*/ T0 w 2308"/>
                <a:gd name="T2" fmla="+- 0 1050 527"/>
                <a:gd name="T3" fmla="*/ 1050 h 3528"/>
                <a:gd name="T4" fmla="+- 0 2623 1815"/>
                <a:gd name="T5" fmla="*/ T4 w 2308"/>
                <a:gd name="T6" fmla="+- 0 527 527"/>
                <a:gd name="T7" fmla="*/ 527 h 3528"/>
                <a:gd name="T8" fmla="+- 0 1815 1815"/>
                <a:gd name="T9" fmla="*/ T8 w 2308"/>
                <a:gd name="T10" fmla="+- 0 1050 527"/>
                <a:gd name="T11" fmla="*/ 1050 h 3528"/>
                <a:gd name="T12" fmla="+- 0 1815 1815"/>
                <a:gd name="T13" fmla="*/ T12 w 2308"/>
                <a:gd name="T14" fmla="+- 0 1843 527"/>
                <a:gd name="T15" fmla="*/ 1843 h 3528"/>
                <a:gd name="T16" fmla="+- 0 2623 1815"/>
                <a:gd name="T17" fmla="*/ T16 w 2308"/>
                <a:gd name="T18" fmla="+- 0 1321 527"/>
                <a:gd name="T19" fmla="*/ 1321 h 3528"/>
                <a:gd name="T20" fmla="+- 0 3431 1815"/>
                <a:gd name="T21" fmla="*/ T20 w 2308"/>
                <a:gd name="T22" fmla="+- 0 1843 527"/>
                <a:gd name="T23" fmla="*/ 1843 h 3528"/>
                <a:gd name="T24" fmla="+- 0 3431 1815"/>
                <a:gd name="T25" fmla="*/ T24 w 2308"/>
                <a:gd name="T26" fmla="+- 0 1050 527"/>
                <a:gd name="T27" fmla="*/ 1050 h 3528"/>
                <a:gd name="T28" fmla="+- 0 4122 1815"/>
                <a:gd name="T29" fmla="*/ T28 w 2308"/>
                <a:gd name="T30" fmla="+- 0 3950 527"/>
                <a:gd name="T31" fmla="*/ 3950 h 3528"/>
                <a:gd name="T32" fmla="+- 0 3574 1815"/>
                <a:gd name="T33" fmla="*/ T32 w 2308"/>
                <a:gd name="T34" fmla="+- 0 3950 527"/>
                <a:gd name="T35" fmla="*/ 3950 h 3528"/>
                <a:gd name="T36" fmla="+- 0 3659 1815"/>
                <a:gd name="T37" fmla="*/ T36 w 2308"/>
                <a:gd name="T38" fmla="+- 0 3865 527"/>
                <a:gd name="T39" fmla="*/ 3865 h 3528"/>
                <a:gd name="T40" fmla="+- 0 3632 1815"/>
                <a:gd name="T41" fmla="*/ T40 w 2308"/>
                <a:gd name="T42" fmla="+- 0 3865 527"/>
                <a:gd name="T43" fmla="*/ 3865 h 3528"/>
                <a:gd name="T44" fmla="+- 0 3537 1815"/>
                <a:gd name="T45" fmla="*/ T44 w 2308"/>
                <a:gd name="T46" fmla="+- 0 3960 527"/>
                <a:gd name="T47" fmla="*/ 3960 h 3528"/>
                <a:gd name="T48" fmla="+- 0 3632 1815"/>
                <a:gd name="T49" fmla="*/ T48 w 2308"/>
                <a:gd name="T50" fmla="+- 0 4055 527"/>
                <a:gd name="T51" fmla="*/ 4055 h 3528"/>
                <a:gd name="T52" fmla="+- 0 3659 1815"/>
                <a:gd name="T53" fmla="*/ T52 w 2308"/>
                <a:gd name="T54" fmla="+- 0 4055 527"/>
                <a:gd name="T55" fmla="*/ 4055 h 3528"/>
                <a:gd name="T56" fmla="+- 0 3574 1815"/>
                <a:gd name="T57" fmla="*/ T56 w 2308"/>
                <a:gd name="T58" fmla="+- 0 3969 527"/>
                <a:gd name="T59" fmla="*/ 3969 h 3528"/>
                <a:gd name="T60" fmla="+- 0 4122 1815"/>
                <a:gd name="T61" fmla="*/ T60 w 2308"/>
                <a:gd name="T62" fmla="+- 0 3969 527"/>
                <a:gd name="T63" fmla="*/ 3969 h 3528"/>
                <a:gd name="T64" fmla="+- 0 4122 1815"/>
                <a:gd name="T65" fmla="*/ T64 w 2308"/>
                <a:gd name="T66" fmla="+- 0 3950 527"/>
                <a:gd name="T67" fmla="*/ 3950 h 3528"/>
                <a:gd name="T68" fmla="+- 0 4122 1815"/>
                <a:gd name="T69" fmla="*/ T68 w 2308"/>
                <a:gd name="T70" fmla="+- 0 2449 527"/>
                <a:gd name="T71" fmla="*/ 2449 h 3528"/>
                <a:gd name="T72" fmla="+- 0 3764 1815"/>
                <a:gd name="T73" fmla="*/ T72 w 2308"/>
                <a:gd name="T74" fmla="+- 0 2449 527"/>
                <a:gd name="T75" fmla="*/ 2449 h 3528"/>
                <a:gd name="T76" fmla="+- 0 3764 1815"/>
                <a:gd name="T77" fmla="*/ T76 w 2308"/>
                <a:gd name="T78" fmla="+- 0 2468 527"/>
                <a:gd name="T79" fmla="*/ 2468 h 3528"/>
                <a:gd name="T80" fmla="+- 0 4122 1815"/>
                <a:gd name="T81" fmla="*/ T80 w 2308"/>
                <a:gd name="T82" fmla="+- 0 2468 527"/>
                <a:gd name="T83" fmla="*/ 2468 h 3528"/>
                <a:gd name="T84" fmla="+- 0 4122 1815"/>
                <a:gd name="T85" fmla="*/ T84 w 2308"/>
                <a:gd name="T86" fmla="+- 0 2449 527"/>
                <a:gd name="T87" fmla="*/ 2449 h 3528"/>
                <a:gd name="T88" fmla="+- 0 4122 1815"/>
                <a:gd name="T89" fmla="*/ T88 w 2308"/>
                <a:gd name="T90" fmla="+- 0 1373 527"/>
                <a:gd name="T91" fmla="*/ 1373 h 3528"/>
                <a:gd name="T92" fmla="+- 0 3574 1815"/>
                <a:gd name="T93" fmla="*/ T92 w 2308"/>
                <a:gd name="T94" fmla="+- 0 1373 527"/>
                <a:gd name="T95" fmla="*/ 1373 h 3528"/>
                <a:gd name="T96" fmla="+- 0 3659 1815"/>
                <a:gd name="T97" fmla="*/ T96 w 2308"/>
                <a:gd name="T98" fmla="+- 0 1288 527"/>
                <a:gd name="T99" fmla="*/ 1288 h 3528"/>
                <a:gd name="T100" fmla="+- 0 3632 1815"/>
                <a:gd name="T101" fmla="*/ T100 w 2308"/>
                <a:gd name="T102" fmla="+- 0 1288 527"/>
                <a:gd name="T103" fmla="*/ 1288 h 3528"/>
                <a:gd name="T104" fmla="+- 0 3537 1815"/>
                <a:gd name="T105" fmla="*/ T104 w 2308"/>
                <a:gd name="T106" fmla="+- 0 1383 527"/>
                <a:gd name="T107" fmla="*/ 1383 h 3528"/>
                <a:gd name="T108" fmla="+- 0 3632 1815"/>
                <a:gd name="T109" fmla="*/ T108 w 2308"/>
                <a:gd name="T110" fmla="+- 0 1478 527"/>
                <a:gd name="T111" fmla="*/ 1478 h 3528"/>
                <a:gd name="T112" fmla="+- 0 3659 1815"/>
                <a:gd name="T113" fmla="*/ T112 w 2308"/>
                <a:gd name="T114" fmla="+- 0 1478 527"/>
                <a:gd name="T115" fmla="*/ 1478 h 3528"/>
                <a:gd name="T116" fmla="+- 0 3574 1815"/>
                <a:gd name="T117" fmla="*/ T116 w 2308"/>
                <a:gd name="T118" fmla="+- 0 1392 527"/>
                <a:gd name="T119" fmla="*/ 1392 h 3528"/>
                <a:gd name="T120" fmla="+- 0 4122 1815"/>
                <a:gd name="T121" fmla="*/ T120 w 2308"/>
                <a:gd name="T122" fmla="+- 0 1392 527"/>
                <a:gd name="T123" fmla="*/ 1392 h 3528"/>
                <a:gd name="T124" fmla="+- 0 4122 1815"/>
                <a:gd name="T125" fmla="*/ T124 w 2308"/>
                <a:gd name="T126" fmla="+- 0 1373 527"/>
                <a:gd name="T127" fmla="*/ 1373 h 352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Lst>
              <a:rect l="0" t="0" r="r" b="b"/>
              <a:pathLst>
                <a:path w="2308" h="3528">
                  <a:moveTo>
                    <a:pt x="1616" y="523"/>
                  </a:moveTo>
                  <a:lnTo>
                    <a:pt x="808" y="0"/>
                  </a:lnTo>
                  <a:lnTo>
                    <a:pt x="0" y="523"/>
                  </a:lnTo>
                  <a:lnTo>
                    <a:pt x="0" y="1316"/>
                  </a:lnTo>
                  <a:lnTo>
                    <a:pt x="808" y="794"/>
                  </a:lnTo>
                  <a:lnTo>
                    <a:pt x="1616" y="1316"/>
                  </a:lnTo>
                  <a:lnTo>
                    <a:pt x="1616" y="523"/>
                  </a:lnTo>
                  <a:close/>
                  <a:moveTo>
                    <a:pt x="2307" y="3423"/>
                  </a:moveTo>
                  <a:lnTo>
                    <a:pt x="1759" y="3423"/>
                  </a:lnTo>
                  <a:lnTo>
                    <a:pt x="1844" y="3338"/>
                  </a:lnTo>
                  <a:lnTo>
                    <a:pt x="1817" y="3338"/>
                  </a:lnTo>
                  <a:lnTo>
                    <a:pt x="1722" y="3433"/>
                  </a:lnTo>
                  <a:lnTo>
                    <a:pt x="1817" y="3528"/>
                  </a:lnTo>
                  <a:lnTo>
                    <a:pt x="1844" y="3528"/>
                  </a:lnTo>
                  <a:lnTo>
                    <a:pt x="1759" y="3442"/>
                  </a:lnTo>
                  <a:lnTo>
                    <a:pt x="2307" y="3442"/>
                  </a:lnTo>
                  <a:lnTo>
                    <a:pt x="2307" y="3423"/>
                  </a:lnTo>
                  <a:close/>
                  <a:moveTo>
                    <a:pt x="2307" y="1922"/>
                  </a:moveTo>
                  <a:lnTo>
                    <a:pt x="1949" y="1922"/>
                  </a:lnTo>
                  <a:lnTo>
                    <a:pt x="1949" y="1941"/>
                  </a:lnTo>
                  <a:lnTo>
                    <a:pt x="2307" y="1941"/>
                  </a:lnTo>
                  <a:lnTo>
                    <a:pt x="2307" y="1922"/>
                  </a:lnTo>
                  <a:close/>
                  <a:moveTo>
                    <a:pt x="2307" y="846"/>
                  </a:moveTo>
                  <a:lnTo>
                    <a:pt x="1759" y="846"/>
                  </a:lnTo>
                  <a:lnTo>
                    <a:pt x="1844" y="761"/>
                  </a:lnTo>
                  <a:lnTo>
                    <a:pt x="1817" y="761"/>
                  </a:lnTo>
                  <a:lnTo>
                    <a:pt x="1722" y="856"/>
                  </a:lnTo>
                  <a:lnTo>
                    <a:pt x="1817" y="951"/>
                  </a:lnTo>
                  <a:lnTo>
                    <a:pt x="1844" y="951"/>
                  </a:lnTo>
                  <a:lnTo>
                    <a:pt x="1759" y="865"/>
                  </a:lnTo>
                  <a:lnTo>
                    <a:pt x="2307" y="865"/>
                  </a:lnTo>
                  <a:lnTo>
                    <a:pt x="2307" y="846"/>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24" name="Picture 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37" y="2684"/>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37" y="2042"/>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AutoShape 141"/>
            <p:cNvSpPr>
              <a:spLocks/>
            </p:cNvSpPr>
            <p:nvPr/>
          </p:nvSpPr>
          <p:spPr bwMode="auto">
            <a:xfrm>
              <a:off x="3745" y="1739"/>
              <a:ext cx="4219" cy="2551"/>
            </a:xfrm>
            <a:custGeom>
              <a:avLst/>
              <a:gdLst>
                <a:gd name="T0" fmla="+- 0 3764 3745"/>
                <a:gd name="T1" fmla="*/ T0 w 4219"/>
                <a:gd name="T2" fmla="+- 0 2128 1739"/>
                <a:gd name="T3" fmla="*/ 2128 h 2551"/>
                <a:gd name="T4" fmla="+- 0 3745 3745"/>
                <a:gd name="T5" fmla="*/ T4 w 4219"/>
                <a:gd name="T6" fmla="+- 0 2128 1739"/>
                <a:gd name="T7" fmla="*/ 2128 h 2551"/>
                <a:gd name="T8" fmla="+- 0 3745 3745"/>
                <a:gd name="T9" fmla="*/ T8 w 4219"/>
                <a:gd name="T10" fmla="+- 0 2789 1739"/>
                <a:gd name="T11" fmla="*/ 2789 h 2551"/>
                <a:gd name="T12" fmla="+- 0 3764 3745"/>
                <a:gd name="T13" fmla="*/ T12 w 4219"/>
                <a:gd name="T14" fmla="+- 0 2789 1739"/>
                <a:gd name="T15" fmla="*/ 2789 h 2551"/>
                <a:gd name="T16" fmla="+- 0 3764 3745"/>
                <a:gd name="T17" fmla="*/ T16 w 4219"/>
                <a:gd name="T18" fmla="+- 0 2128 1739"/>
                <a:gd name="T19" fmla="*/ 2128 h 2551"/>
                <a:gd name="T20" fmla="+- 0 4122 3745"/>
                <a:gd name="T21" fmla="*/ T20 w 4219"/>
                <a:gd name="T22" fmla="+- 0 3331 1739"/>
                <a:gd name="T23" fmla="*/ 3331 h 2551"/>
                <a:gd name="T24" fmla="+- 0 3764 3745"/>
                <a:gd name="T25" fmla="*/ T24 w 4219"/>
                <a:gd name="T26" fmla="+- 0 3331 1739"/>
                <a:gd name="T27" fmla="*/ 3331 h 2551"/>
                <a:gd name="T28" fmla="+- 0 3764 3745"/>
                <a:gd name="T29" fmla="*/ T28 w 4219"/>
                <a:gd name="T30" fmla="+- 0 3350 1739"/>
                <a:gd name="T31" fmla="*/ 3350 h 2551"/>
                <a:gd name="T32" fmla="+- 0 4122 3745"/>
                <a:gd name="T33" fmla="*/ T32 w 4219"/>
                <a:gd name="T34" fmla="+- 0 3350 1739"/>
                <a:gd name="T35" fmla="*/ 3350 h 2551"/>
                <a:gd name="T36" fmla="+- 0 4122 3745"/>
                <a:gd name="T37" fmla="*/ T36 w 4219"/>
                <a:gd name="T38" fmla="+- 0 3331 1739"/>
                <a:gd name="T39" fmla="*/ 3331 h 2551"/>
                <a:gd name="T40" fmla="+- 0 7964 3745"/>
                <a:gd name="T41" fmla="*/ T40 w 4219"/>
                <a:gd name="T42" fmla="+- 0 1739 1739"/>
                <a:gd name="T43" fmla="*/ 1739 h 2551"/>
                <a:gd name="T44" fmla="+- 0 7945 3745"/>
                <a:gd name="T45" fmla="*/ T44 w 4219"/>
                <a:gd name="T46" fmla="+- 0 1739 1739"/>
                <a:gd name="T47" fmla="*/ 1739 h 2551"/>
                <a:gd name="T48" fmla="+- 0 7945 3745"/>
                <a:gd name="T49" fmla="*/ T48 w 4219"/>
                <a:gd name="T50" fmla="+- 0 4290 1739"/>
                <a:gd name="T51" fmla="*/ 4290 h 2551"/>
                <a:gd name="T52" fmla="+- 0 7964 3745"/>
                <a:gd name="T53" fmla="*/ T52 w 4219"/>
                <a:gd name="T54" fmla="+- 0 4290 1739"/>
                <a:gd name="T55" fmla="*/ 4290 h 2551"/>
                <a:gd name="T56" fmla="+- 0 7964 3745"/>
                <a:gd name="T57" fmla="*/ T56 w 4219"/>
                <a:gd name="T58" fmla="+- 0 1739 1739"/>
                <a:gd name="T59" fmla="*/ 1739 h 255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4219" h="2551">
                  <a:moveTo>
                    <a:pt x="19" y="389"/>
                  </a:moveTo>
                  <a:lnTo>
                    <a:pt x="0" y="389"/>
                  </a:lnTo>
                  <a:lnTo>
                    <a:pt x="0" y="1050"/>
                  </a:lnTo>
                  <a:lnTo>
                    <a:pt x="19" y="1050"/>
                  </a:lnTo>
                  <a:lnTo>
                    <a:pt x="19" y="389"/>
                  </a:lnTo>
                  <a:close/>
                  <a:moveTo>
                    <a:pt x="377" y="1592"/>
                  </a:moveTo>
                  <a:lnTo>
                    <a:pt x="19" y="1592"/>
                  </a:lnTo>
                  <a:lnTo>
                    <a:pt x="19" y="1611"/>
                  </a:lnTo>
                  <a:lnTo>
                    <a:pt x="377" y="1611"/>
                  </a:lnTo>
                  <a:lnTo>
                    <a:pt x="377" y="1592"/>
                  </a:lnTo>
                  <a:close/>
                  <a:moveTo>
                    <a:pt x="4219" y="0"/>
                  </a:moveTo>
                  <a:lnTo>
                    <a:pt x="4200" y="0"/>
                  </a:lnTo>
                  <a:lnTo>
                    <a:pt x="4200" y="2551"/>
                  </a:lnTo>
                  <a:lnTo>
                    <a:pt x="4219" y="2551"/>
                  </a:lnTo>
                  <a:lnTo>
                    <a:pt x="4219"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27" name="Picture 2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37" y="2924"/>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37" y="3566"/>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AutoShape 144"/>
            <p:cNvSpPr>
              <a:spLocks/>
            </p:cNvSpPr>
            <p:nvPr/>
          </p:nvSpPr>
          <p:spPr bwMode="auto">
            <a:xfrm>
              <a:off x="3745" y="1739"/>
              <a:ext cx="4219" cy="2551"/>
            </a:xfrm>
            <a:custGeom>
              <a:avLst/>
              <a:gdLst>
                <a:gd name="T0" fmla="+- 0 3764 3745"/>
                <a:gd name="T1" fmla="*/ T0 w 4219"/>
                <a:gd name="T2" fmla="+- 0 3010 1739"/>
                <a:gd name="T3" fmla="*/ 3010 h 2551"/>
                <a:gd name="T4" fmla="+- 0 3745 3745"/>
                <a:gd name="T5" fmla="*/ T4 w 4219"/>
                <a:gd name="T6" fmla="+- 0 3010 1739"/>
                <a:gd name="T7" fmla="*/ 3010 h 2551"/>
                <a:gd name="T8" fmla="+- 0 3745 3745"/>
                <a:gd name="T9" fmla="*/ T8 w 4219"/>
                <a:gd name="T10" fmla="+- 0 3671 1739"/>
                <a:gd name="T11" fmla="*/ 3671 h 2551"/>
                <a:gd name="T12" fmla="+- 0 3764 3745"/>
                <a:gd name="T13" fmla="*/ T12 w 4219"/>
                <a:gd name="T14" fmla="+- 0 3671 1739"/>
                <a:gd name="T15" fmla="*/ 3671 h 2551"/>
                <a:gd name="T16" fmla="+- 0 3764 3745"/>
                <a:gd name="T17" fmla="*/ T16 w 4219"/>
                <a:gd name="T18" fmla="+- 0 3010 1739"/>
                <a:gd name="T19" fmla="*/ 3010 h 2551"/>
                <a:gd name="T20" fmla="+- 0 7964 3745"/>
                <a:gd name="T21" fmla="*/ T20 w 4219"/>
                <a:gd name="T22" fmla="+- 0 4273 1739"/>
                <a:gd name="T23" fmla="*/ 4273 h 2551"/>
                <a:gd name="T24" fmla="+- 0 7786 3745"/>
                <a:gd name="T25" fmla="*/ T24 w 4219"/>
                <a:gd name="T26" fmla="+- 0 4273 1739"/>
                <a:gd name="T27" fmla="*/ 4273 h 2551"/>
                <a:gd name="T28" fmla="+- 0 7786 3745"/>
                <a:gd name="T29" fmla="*/ T28 w 4219"/>
                <a:gd name="T30" fmla="+- 0 4290 1739"/>
                <a:gd name="T31" fmla="*/ 4290 h 2551"/>
                <a:gd name="T32" fmla="+- 0 7964 3745"/>
                <a:gd name="T33" fmla="*/ T32 w 4219"/>
                <a:gd name="T34" fmla="+- 0 4290 1739"/>
                <a:gd name="T35" fmla="*/ 4290 h 2551"/>
                <a:gd name="T36" fmla="+- 0 7964 3745"/>
                <a:gd name="T37" fmla="*/ T36 w 4219"/>
                <a:gd name="T38" fmla="+- 0 4273 1739"/>
                <a:gd name="T39" fmla="*/ 4273 h 2551"/>
                <a:gd name="T40" fmla="+- 0 7964 3745"/>
                <a:gd name="T41" fmla="*/ T40 w 4219"/>
                <a:gd name="T42" fmla="+- 0 1739 1739"/>
                <a:gd name="T43" fmla="*/ 1739 h 2551"/>
                <a:gd name="T44" fmla="+- 0 7786 3745"/>
                <a:gd name="T45" fmla="*/ T44 w 4219"/>
                <a:gd name="T46" fmla="+- 0 1739 1739"/>
                <a:gd name="T47" fmla="*/ 1739 h 2551"/>
                <a:gd name="T48" fmla="+- 0 7786 3745"/>
                <a:gd name="T49" fmla="*/ T48 w 4219"/>
                <a:gd name="T50" fmla="+- 0 1758 1739"/>
                <a:gd name="T51" fmla="*/ 1758 h 2551"/>
                <a:gd name="T52" fmla="+- 0 7964 3745"/>
                <a:gd name="T53" fmla="*/ T52 w 4219"/>
                <a:gd name="T54" fmla="+- 0 1758 1739"/>
                <a:gd name="T55" fmla="*/ 1758 h 2551"/>
                <a:gd name="T56" fmla="+- 0 7964 3745"/>
                <a:gd name="T57" fmla="*/ T56 w 4219"/>
                <a:gd name="T58" fmla="+- 0 1739 1739"/>
                <a:gd name="T59" fmla="*/ 1739 h 255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4219" h="2551">
                  <a:moveTo>
                    <a:pt x="19" y="1271"/>
                  </a:moveTo>
                  <a:lnTo>
                    <a:pt x="0" y="1271"/>
                  </a:lnTo>
                  <a:lnTo>
                    <a:pt x="0" y="1932"/>
                  </a:lnTo>
                  <a:lnTo>
                    <a:pt x="19" y="1932"/>
                  </a:lnTo>
                  <a:lnTo>
                    <a:pt x="19" y="1271"/>
                  </a:lnTo>
                  <a:close/>
                  <a:moveTo>
                    <a:pt x="4219" y="2534"/>
                  </a:moveTo>
                  <a:lnTo>
                    <a:pt x="4041" y="2534"/>
                  </a:lnTo>
                  <a:lnTo>
                    <a:pt x="4041" y="2551"/>
                  </a:lnTo>
                  <a:lnTo>
                    <a:pt x="4219" y="2551"/>
                  </a:lnTo>
                  <a:lnTo>
                    <a:pt x="4219" y="2534"/>
                  </a:lnTo>
                  <a:close/>
                  <a:moveTo>
                    <a:pt x="4219" y="0"/>
                  </a:moveTo>
                  <a:lnTo>
                    <a:pt x="4041" y="0"/>
                  </a:lnTo>
                  <a:lnTo>
                    <a:pt x="4041" y="19"/>
                  </a:lnTo>
                  <a:lnTo>
                    <a:pt x="4219" y="19"/>
                  </a:lnTo>
                  <a:lnTo>
                    <a:pt x="4219"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30" name="Picture 2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64" y="3065"/>
              <a:ext cx="364"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Freeform 30"/>
            <p:cNvSpPr>
              <a:spLocks/>
            </p:cNvSpPr>
            <p:nvPr/>
          </p:nvSpPr>
          <p:spPr bwMode="auto">
            <a:xfrm>
              <a:off x="1814" y="1287"/>
              <a:ext cx="1616" cy="1317"/>
            </a:xfrm>
            <a:custGeom>
              <a:avLst/>
              <a:gdLst>
                <a:gd name="T0" fmla="+- 0 2622 1815"/>
                <a:gd name="T1" fmla="*/ T0 w 1616"/>
                <a:gd name="T2" fmla="+- 0 1288 1288"/>
                <a:gd name="T3" fmla="*/ 1288 h 1317"/>
                <a:gd name="T4" fmla="+- 0 1815 1815"/>
                <a:gd name="T5" fmla="*/ T4 w 1616"/>
                <a:gd name="T6" fmla="+- 0 1810 1288"/>
                <a:gd name="T7" fmla="*/ 1810 h 1317"/>
                <a:gd name="T8" fmla="+- 0 1815 1815"/>
                <a:gd name="T9" fmla="*/ T8 w 1616"/>
                <a:gd name="T10" fmla="+- 0 2604 1288"/>
                <a:gd name="T11" fmla="*/ 2604 h 1317"/>
                <a:gd name="T12" fmla="+- 0 2622 1815"/>
                <a:gd name="T13" fmla="*/ T12 w 1616"/>
                <a:gd name="T14" fmla="+- 0 2081 1288"/>
                <a:gd name="T15" fmla="*/ 2081 h 1317"/>
                <a:gd name="T16" fmla="+- 0 3430 1815"/>
                <a:gd name="T17" fmla="*/ T16 w 1616"/>
                <a:gd name="T18" fmla="+- 0 2604 1288"/>
                <a:gd name="T19" fmla="*/ 2604 h 1317"/>
                <a:gd name="T20" fmla="+- 0 3430 1815"/>
                <a:gd name="T21" fmla="*/ T20 w 1616"/>
                <a:gd name="T22" fmla="+- 0 1810 1288"/>
                <a:gd name="T23" fmla="*/ 1810 h 1317"/>
                <a:gd name="T24" fmla="+- 0 2622 1815"/>
                <a:gd name="T25" fmla="*/ T24 w 1616"/>
                <a:gd name="T26" fmla="+- 0 1288 1288"/>
                <a:gd name="T27" fmla="*/ 1288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6" h="1317">
                  <a:moveTo>
                    <a:pt x="807" y="0"/>
                  </a:moveTo>
                  <a:lnTo>
                    <a:pt x="0" y="522"/>
                  </a:lnTo>
                  <a:lnTo>
                    <a:pt x="0" y="1316"/>
                  </a:lnTo>
                  <a:lnTo>
                    <a:pt x="807" y="793"/>
                  </a:lnTo>
                  <a:lnTo>
                    <a:pt x="1615" y="1316"/>
                  </a:lnTo>
                  <a:lnTo>
                    <a:pt x="1615" y="522"/>
                  </a:lnTo>
                  <a:lnTo>
                    <a:pt x="807" y="0"/>
                  </a:lnTo>
                  <a:close/>
                </a:path>
              </a:pathLst>
            </a:custGeom>
            <a:solidFill>
              <a:srgbClr val="DB6A6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2" name="Freeform 31"/>
            <p:cNvSpPr>
              <a:spLocks/>
            </p:cNvSpPr>
            <p:nvPr/>
          </p:nvSpPr>
          <p:spPr bwMode="auto">
            <a:xfrm>
              <a:off x="1814" y="520"/>
              <a:ext cx="1617" cy="4391"/>
            </a:xfrm>
            <a:custGeom>
              <a:avLst/>
              <a:gdLst>
                <a:gd name="T0" fmla="+- 0 3431 1815"/>
                <a:gd name="T1" fmla="*/ T0 w 1617"/>
                <a:gd name="T2" fmla="+- 0 1050 520"/>
                <a:gd name="T3" fmla="*/ 1050 h 4391"/>
                <a:gd name="T4" fmla="+- 0 2623 1815"/>
                <a:gd name="T5" fmla="*/ T4 w 1617"/>
                <a:gd name="T6" fmla="+- 0 520 520"/>
                <a:gd name="T7" fmla="*/ 520 h 4391"/>
                <a:gd name="T8" fmla="+- 0 1815 1815"/>
                <a:gd name="T9" fmla="*/ T8 w 1617"/>
                <a:gd name="T10" fmla="+- 0 1050 520"/>
                <a:gd name="T11" fmla="*/ 1050 h 4391"/>
                <a:gd name="T12" fmla="+- 0 1815 1815"/>
                <a:gd name="T13" fmla="*/ T12 w 1617"/>
                <a:gd name="T14" fmla="+- 0 4911 520"/>
                <a:gd name="T15" fmla="*/ 4911 h 4391"/>
                <a:gd name="T16" fmla="+- 0 3431 1815"/>
                <a:gd name="T17" fmla="*/ T16 w 1617"/>
                <a:gd name="T18" fmla="+- 0 4911 520"/>
                <a:gd name="T19" fmla="*/ 4911 h 4391"/>
                <a:gd name="T20" fmla="+- 0 3431 1815"/>
                <a:gd name="T21" fmla="*/ T20 w 1617"/>
                <a:gd name="T22" fmla="+- 0 1050 520"/>
                <a:gd name="T23" fmla="*/ 1050 h 4391"/>
              </a:gdLst>
              <a:ahLst/>
              <a:cxnLst>
                <a:cxn ang="0">
                  <a:pos x="T1" y="T3"/>
                </a:cxn>
                <a:cxn ang="0">
                  <a:pos x="T5" y="T7"/>
                </a:cxn>
                <a:cxn ang="0">
                  <a:pos x="T9" y="T11"/>
                </a:cxn>
                <a:cxn ang="0">
                  <a:pos x="T13" y="T15"/>
                </a:cxn>
                <a:cxn ang="0">
                  <a:pos x="T17" y="T19"/>
                </a:cxn>
                <a:cxn ang="0">
                  <a:pos x="T21" y="T23"/>
                </a:cxn>
              </a:cxnLst>
              <a:rect l="0" t="0" r="r" b="b"/>
              <a:pathLst>
                <a:path w="1617" h="4391">
                  <a:moveTo>
                    <a:pt x="1616" y="530"/>
                  </a:moveTo>
                  <a:lnTo>
                    <a:pt x="808" y="0"/>
                  </a:lnTo>
                  <a:lnTo>
                    <a:pt x="0" y="530"/>
                  </a:lnTo>
                  <a:lnTo>
                    <a:pt x="0" y="4391"/>
                  </a:lnTo>
                  <a:lnTo>
                    <a:pt x="1616" y="4391"/>
                  </a:lnTo>
                  <a:lnTo>
                    <a:pt x="1616" y="530"/>
                  </a:lnTo>
                  <a:close/>
                </a:path>
              </a:pathLst>
            </a:custGeom>
            <a:noFill/>
            <a:ln w="8827">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33" name="Text Box 148"/>
            <p:cNvSpPr txBox="1">
              <a:spLocks noChangeArrowheads="1"/>
            </p:cNvSpPr>
            <p:nvPr/>
          </p:nvSpPr>
          <p:spPr bwMode="auto">
            <a:xfrm>
              <a:off x="2166" y="909"/>
              <a:ext cx="888"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0"/>
                </a:spcBef>
                <a:spcAft>
                  <a:spcPts val="0"/>
                </a:spcAft>
              </a:pPr>
              <a:r>
                <a:rPr lang="en-US" sz="900" b="1">
                  <a:solidFill>
                    <a:srgbClr val="FFFFFF"/>
                  </a:solidFill>
                  <a:effectLst/>
                  <a:latin typeface="Trebuchet MS" panose="020B0603020202020204" pitchFamily="34" charset="0"/>
                  <a:ea typeface="Tahoma" panose="020B0604030504040204" pitchFamily="34" charset="0"/>
                </a:rPr>
                <a:t>Objectives</a:t>
              </a:r>
              <a:endParaRPr lang="fr-FR" sz="1100">
                <a:effectLst/>
                <a:latin typeface="Tahoma" panose="020B0604030504040204" pitchFamily="34" charset="0"/>
                <a:ea typeface="Tahoma" panose="020B0604030504040204" pitchFamily="34" charset="0"/>
              </a:endParaRPr>
            </a:p>
          </p:txBody>
        </p:sp>
        <p:sp>
          <p:nvSpPr>
            <p:cNvPr id="34" name="Text Box 149"/>
            <p:cNvSpPr txBox="1">
              <a:spLocks noChangeArrowheads="1"/>
            </p:cNvSpPr>
            <p:nvPr/>
          </p:nvSpPr>
          <p:spPr bwMode="auto">
            <a:xfrm>
              <a:off x="4216" y="1127"/>
              <a:ext cx="4941" cy="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98000"/>
                </a:lnSpc>
                <a:spcAft>
                  <a:spcPts val="0"/>
                </a:spcAft>
              </a:pPr>
              <a:r>
                <a:rPr lang="en-US" sz="1000">
                  <a:solidFill>
                    <a:srgbClr val="D52A2F"/>
                  </a:solidFill>
                  <a:effectLst/>
                  <a:latin typeface="Tahoma" panose="020B0604030504040204" pitchFamily="34" charset="0"/>
                  <a:ea typeface="Tahoma" panose="020B0604030504040204" pitchFamily="34" charset="0"/>
                </a:rPr>
                <a:t>Measuring</a:t>
              </a:r>
              <a:r>
                <a:rPr lang="en-US" sz="1000" spc="-3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changes</a:t>
              </a:r>
              <a:r>
                <a:rPr lang="en-US" sz="1000" spc="-3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at</a:t>
              </a:r>
              <a:r>
                <a:rPr lang="en-US" sz="1000" spc="-3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goal-level</a:t>
              </a:r>
              <a:r>
                <a:rPr lang="en-US" sz="1000" spc="-3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requires</a:t>
              </a:r>
              <a:r>
                <a:rPr lang="en-US" sz="1000" spc="-3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a</a:t>
              </a:r>
              <a:r>
                <a:rPr lang="en-US" sz="1000" spc="-3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longer</a:t>
              </a:r>
              <a:r>
                <a:rPr lang="en-US" sz="1000" spc="-3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time</a:t>
              </a:r>
              <a:r>
                <a:rPr lang="en-US" sz="1000" spc="-3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frame,</a:t>
              </a:r>
              <a:r>
                <a:rPr lang="en-US" sz="1000" spc="-27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and</a:t>
              </a:r>
              <a:r>
                <a:rPr lang="en-US" sz="1000" spc="-7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is</a:t>
              </a:r>
              <a:r>
                <a:rPr lang="en-US" sz="1000" spc="-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therefore</a:t>
              </a:r>
              <a:r>
                <a:rPr lang="en-US" sz="1000" spc="-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dealt</a:t>
              </a:r>
              <a:r>
                <a:rPr lang="en-US" sz="1000" spc="-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with</a:t>
              </a:r>
              <a:r>
                <a:rPr lang="en-US" sz="1000" spc="-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by</a:t>
              </a:r>
              <a:r>
                <a:rPr lang="en-US" sz="1000" spc="-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evaluation</a:t>
              </a:r>
              <a:endParaRPr lang="fr-FR" sz="1100">
                <a:effectLst/>
                <a:latin typeface="Tahoma" panose="020B0604030504040204" pitchFamily="34" charset="0"/>
                <a:ea typeface="Tahoma" panose="020B0604030504040204" pitchFamily="34" charset="0"/>
              </a:endParaRPr>
            </a:p>
          </p:txBody>
        </p:sp>
        <p:sp>
          <p:nvSpPr>
            <p:cNvPr id="35" name="Text Box 150"/>
            <p:cNvSpPr txBox="1">
              <a:spLocks noChangeArrowheads="1"/>
            </p:cNvSpPr>
            <p:nvPr/>
          </p:nvSpPr>
          <p:spPr bwMode="auto">
            <a:xfrm>
              <a:off x="2170" y="1709"/>
              <a:ext cx="878"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0"/>
                </a:spcBef>
                <a:spcAft>
                  <a:spcPts val="0"/>
                </a:spcAft>
              </a:pPr>
              <a:r>
                <a:rPr lang="en-US" sz="900" b="1">
                  <a:solidFill>
                    <a:srgbClr val="FFFFFF"/>
                  </a:solidFill>
                  <a:effectLst/>
                  <a:latin typeface="Trebuchet MS" panose="020B0603020202020204" pitchFamily="34" charset="0"/>
                  <a:ea typeface="Tahoma" panose="020B0604030504040204" pitchFamily="34" charset="0"/>
                </a:rPr>
                <a:t>Outcomes</a:t>
              </a:r>
              <a:endParaRPr lang="fr-FR" sz="1100">
                <a:effectLst/>
                <a:latin typeface="Tahoma" panose="020B0604030504040204" pitchFamily="34" charset="0"/>
                <a:ea typeface="Tahoma" panose="020B0604030504040204" pitchFamily="34" charset="0"/>
              </a:endParaRPr>
            </a:p>
          </p:txBody>
        </p:sp>
        <p:sp>
          <p:nvSpPr>
            <p:cNvPr id="36" name="Text Box 151"/>
            <p:cNvSpPr txBox="1">
              <a:spLocks noChangeArrowheads="1"/>
            </p:cNvSpPr>
            <p:nvPr/>
          </p:nvSpPr>
          <p:spPr bwMode="auto">
            <a:xfrm>
              <a:off x="2256" y="2491"/>
              <a:ext cx="706"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0"/>
                </a:spcBef>
                <a:spcAft>
                  <a:spcPts val="0"/>
                </a:spcAft>
              </a:pPr>
              <a:r>
                <a:rPr lang="en-US" sz="900" b="1">
                  <a:solidFill>
                    <a:srgbClr val="FFFFFF"/>
                  </a:solidFill>
                  <a:effectLst/>
                  <a:latin typeface="Trebuchet MS" panose="020B0603020202020204" pitchFamily="34" charset="0"/>
                  <a:ea typeface="Tahoma" panose="020B0604030504040204" pitchFamily="34" charset="0"/>
                </a:rPr>
                <a:t>Outputs</a:t>
              </a:r>
              <a:endParaRPr lang="fr-FR" sz="1100">
                <a:effectLst/>
                <a:latin typeface="Tahoma" panose="020B0604030504040204" pitchFamily="34" charset="0"/>
                <a:ea typeface="Tahoma" panose="020B0604030504040204" pitchFamily="34" charset="0"/>
              </a:endParaRPr>
            </a:p>
          </p:txBody>
        </p:sp>
        <p:sp>
          <p:nvSpPr>
            <p:cNvPr id="37" name="Text Box 152"/>
            <p:cNvSpPr txBox="1">
              <a:spLocks noChangeArrowheads="1"/>
            </p:cNvSpPr>
            <p:nvPr/>
          </p:nvSpPr>
          <p:spPr bwMode="auto">
            <a:xfrm>
              <a:off x="4313" y="2099"/>
              <a:ext cx="3116" cy="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635" marR="255905">
                <a:lnSpc>
                  <a:spcPct val="100000"/>
                </a:lnSpc>
                <a:spcAft>
                  <a:spcPts val="0"/>
                </a:spcAft>
              </a:pPr>
              <a:r>
                <a:rPr lang="en-US" sz="900">
                  <a:effectLst/>
                  <a:latin typeface="Tahoma" panose="020B0604030504040204" pitchFamily="34" charset="0"/>
                  <a:ea typeface="Tahoma" panose="020B0604030504040204" pitchFamily="34" charset="0"/>
                </a:rPr>
                <a:t>Are</a:t>
              </a:r>
              <a:r>
                <a:rPr lang="en-US" sz="900" spc="4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outputs</a:t>
              </a:r>
              <a:r>
                <a:rPr lang="en-US" sz="900" spc="45">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leading</a:t>
              </a:r>
              <a:r>
                <a:rPr lang="en-US" sz="900" spc="4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to</a:t>
              </a:r>
              <a:r>
                <a:rPr lang="en-US" sz="900" spc="45">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achievement</a:t>
              </a:r>
              <a:r>
                <a:rPr lang="en-US" sz="900" spc="-24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of</a:t>
              </a:r>
              <a:r>
                <a:rPr lang="en-US" sz="900" spc="-4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the</a:t>
              </a:r>
              <a:r>
                <a:rPr lang="en-US" sz="900" spc="-35">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outcomes?</a:t>
              </a:r>
              <a:endParaRPr lang="fr-FR" sz="1100">
                <a:effectLst/>
                <a:latin typeface="Tahoma" panose="020B0604030504040204" pitchFamily="34" charset="0"/>
                <a:ea typeface="Tahoma" panose="020B0604030504040204" pitchFamily="34" charset="0"/>
              </a:endParaRPr>
            </a:p>
            <a:p>
              <a:pPr>
                <a:spcBef>
                  <a:spcPts val="215"/>
                </a:spcBef>
                <a:spcAft>
                  <a:spcPts val="0"/>
                </a:spcAft>
              </a:pPr>
              <a:r>
                <a:rPr lang="en-US" sz="900">
                  <a:effectLst/>
                  <a:latin typeface="Tahoma" panose="020B0604030504040204" pitchFamily="34" charset="0"/>
                  <a:ea typeface="Tahoma" panose="020B0604030504040204" pitchFamily="34" charset="0"/>
                </a:rPr>
                <a:t>How</a:t>
              </a:r>
              <a:r>
                <a:rPr lang="en-US" sz="900" spc="5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do</a:t>
              </a:r>
              <a:r>
                <a:rPr lang="en-US" sz="900" spc="5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beneficiaries</a:t>
              </a:r>
              <a:r>
                <a:rPr lang="en-US" sz="900" spc="5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feel</a:t>
              </a:r>
              <a:r>
                <a:rPr lang="en-US" sz="900" spc="5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about</a:t>
              </a:r>
              <a:r>
                <a:rPr lang="en-US" sz="900" spc="5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the</a:t>
              </a:r>
              <a:r>
                <a:rPr lang="en-US" sz="900" spc="55">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work?</a:t>
              </a:r>
              <a:endParaRPr lang="fr-FR" sz="1100">
                <a:effectLst/>
                <a:latin typeface="Tahoma" panose="020B0604030504040204" pitchFamily="34" charset="0"/>
                <a:ea typeface="Tahoma" panose="020B0604030504040204" pitchFamily="34" charset="0"/>
              </a:endParaRPr>
            </a:p>
          </p:txBody>
        </p:sp>
        <p:sp>
          <p:nvSpPr>
            <p:cNvPr id="38" name="Text Box 153"/>
            <p:cNvSpPr txBox="1">
              <a:spLocks noChangeArrowheads="1"/>
            </p:cNvSpPr>
            <p:nvPr/>
          </p:nvSpPr>
          <p:spPr bwMode="auto">
            <a:xfrm>
              <a:off x="2218" y="3310"/>
              <a:ext cx="784"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0"/>
                </a:spcBef>
                <a:spcAft>
                  <a:spcPts val="0"/>
                </a:spcAft>
              </a:pPr>
              <a:r>
                <a:rPr lang="en-US" sz="900" b="1">
                  <a:solidFill>
                    <a:srgbClr val="D52A2F"/>
                  </a:solidFill>
                  <a:effectLst/>
                  <a:latin typeface="Trebuchet MS" panose="020B0603020202020204" pitchFamily="34" charset="0"/>
                  <a:ea typeface="Tahoma" panose="020B0604030504040204" pitchFamily="34" charset="0"/>
                </a:rPr>
                <a:t>Activities</a:t>
              </a:r>
              <a:endParaRPr lang="fr-FR" sz="1100">
                <a:effectLst/>
                <a:latin typeface="Tahoma" panose="020B0604030504040204" pitchFamily="34" charset="0"/>
                <a:ea typeface="Tahoma" panose="020B0604030504040204" pitchFamily="34" charset="0"/>
              </a:endParaRPr>
            </a:p>
          </p:txBody>
        </p:sp>
        <p:sp>
          <p:nvSpPr>
            <p:cNvPr id="39" name="Text Box 154"/>
            <p:cNvSpPr txBox="1">
              <a:spLocks noChangeArrowheads="1"/>
            </p:cNvSpPr>
            <p:nvPr/>
          </p:nvSpPr>
          <p:spPr bwMode="auto">
            <a:xfrm>
              <a:off x="4314" y="3226"/>
              <a:ext cx="3395" cy="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035"/>
                </a:lnSpc>
                <a:spcAft>
                  <a:spcPts val="0"/>
                </a:spcAft>
              </a:pPr>
              <a:r>
                <a:rPr lang="en-US" sz="900">
                  <a:effectLst/>
                  <a:latin typeface="Tahoma" panose="020B0604030504040204" pitchFamily="34" charset="0"/>
                  <a:ea typeface="Tahoma" panose="020B0604030504040204" pitchFamily="34" charset="0"/>
                </a:rPr>
                <a:t>Are</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activities</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leading</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to</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the</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expected</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outputs?</a:t>
              </a:r>
              <a:endParaRPr lang="fr-FR" sz="1100">
                <a:effectLst/>
                <a:latin typeface="Tahoma" panose="020B0604030504040204" pitchFamily="34" charset="0"/>
                <a:ea typeface="Tahoma" panose="020B0604030504040204" pitchFamily="34" charset="0"/>
              </a:endParaRPr>
            </a:p>
            <a:p>
              <a:pPr>
                <a:spcBef>
                  <a:spcPts val="30"/>
                </a:spcBef>
                <a:spcAft>
                  <a:spcPts val="0"/>
                </a:spcAft>
              </a:pPr>
              <a:r>
                <a:rPr lang="en-US" sz="1200">
                  <a:effectLst/>
                  <a:latin typeface="Tahoma" panose="020B060403050404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a:spcBef>
                  <a:spcPts val="5"/>
                </a:spcBef>
                <a:spcAft>
                  <a:spcPts val="0"/>
                </a:spcAft>
              </a:pPr>
              <a:r>
                <a:rPr lang="en-US" sz="900">
                  <a:effectLst/>
                  <a:latin typeface="Tahoma" panose="020B0604030504040204" pitchFamily="34" charset="0"/>
                  <a:ea typeface="Tahoma" panose="020B0604030504040204" pitchFamily="34" charset="0"/>
                </a:rPr>
                <a:t>Are</a:t>
              </a:r>
              <a:r>
                <a:rPr lang="en-US" sz="900" spc="25">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activities</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being</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implemented</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on</a:t>
              </a:r>
              <a:r>
                <a:rPr lang="en-US" sz="900" spc="3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schedule</a:t>
              </a:r>
              <a:r>
                <a:rPr lang="en-US" sz="900" spc="-24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and</a:t>
              </a:r>
              <a:r>
                <a:rPr lang="en-US" sz="900" spc="-40">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within</a:t>
              </a:r>
              <a:r>
                <a:rPr lang="en-US" sz="900" spc="-35">
                  <a:effectLst/>
                  <a:latin typeface="Tahoma" panose="020B0604030504040204" pitchFamily="34" charset="0"/>
                  <a:ea typeface="Tahoma" panose="020B0604030504040204" pitchFamily="34" charset="0"/>
                </a:rPr>
                <a:t> </a:t>
              </a:r>
              <a:r>
                <a:rPr lang="en-US" sz="900">
                  <a:effectLst/>
                  <a:latin typeface="Tahoma" panose="020B0604030504040204" pitchFamily="34" charset="0"/>
                  <a:ea typeface="Tahoma" panose="020B0604030504040204" pitchFamily="34" charset="0"/>
                </a:rPr>
                <a:t>budget?</a:t>
              </a:r>
              <a:endParaRPr lang="fr-FR" sz="1100">
                <a:effectLst/>
                <a:latin typeface="Tahoma" panose="020B0604030504040204" pitchFamily="34" charset="0"/>
                <a:ea typeface="Tahoma" panose="020B0604030504040204" pitchFamily="34" charset="0"/>
              </a:endParaRPr>
            </a:p>
          </p:txBody>
        </p:sp>
        <p:sp>
          <p:nvSpPr>
            <p:cNvPr id="40" name="Text Box 155"/>
            <p:cNvSpPr txBox="1">
              <a:spLocks noChangeArrowheads="1"/>
            </p:cNvSpPr>
            <p:nvPr/>
          </p:nvSpPr>
          <p:spPr bwMode="auto">
            <a:xfrm>
              <a:off x="8424" y="2285"/>
              <a:ext cx="1852" cy="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33020">
                <a:lnSpc>
                  <a:spcPct val="98000"/>
                </a:lnSpc>
                <a:spcAft>
                  <a:spcPts val="0"/>
                </a:spcAft>
              </a:pPr>
              <a:r>
                <a:rPr lang="en-US" sz="1000">
                  <a:solidFill>
                    <a:srgbClr val="D52A2F"/>
                  </a:solidFill>
                  <a:effectLst/>
                  <a:latin typeface="Tahoma" panose="020B0604030504040204" pitchFamily="34" charset="0"/>
                  <a:ea typeface="Tahoma" panose="020B0604030504040204" pitchFamily="34" charset="0"/>
                </a:rPr>
                <a:t>What is causing</a:t>
              </a:r>
              <a:r>
                <a:rPr lang="en-US" sz="1000" spc="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delays</a:t>
              </a:r>
              <a:r>
                <a:rPr lang="en-US" sz="1000" spc="4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or</a:t>
              </a:r>
              <a:r>
                <a:rPr lang="en-US" sz="1000" spc="4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unexpected</a:t>
              </a:r>
              <a:r>
                <a:rPr lang="en-US" sz="1000" spc="-2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results?</a:t>
              </a:r>
              <a:endParaRPr lang="fr-FR" sz="1100">
                <a:effectLst/>
                <a:latin typeface="Tahoma" panose="020B0604030504040204" pitchFamily="34" charset="0"/>
                <a:ea typeface="Tahoma" panose="020B0604030504040204" pitchFamily="34" charset="0"/>
              </a:endParaRPr>
            </a:p>
            <a:p>
              <a:pPr>
                <a:lnSpc>
                  <a:spcPct val="98000"/>
                </a:lnSpc>
                <a:spcBef>
                  <a:spcPts val="290"/>
                </a:spcBef>
                <a:spcAft>
                  <a:spcPts val="0"/>
                </a:spcAft>
              </a:pPr>
              <a:r>
                <a:rPr lang="en-US" sz="1000">
                  <a:solidFill>
                    <a:srgbClr val="D52A2F"/>
                  </a:solidFill>
                  <a:effectLst/>
                  <a:latin typeface="Tahoma" panose="020B0604030504040204" pitchFamily="34" charset="0"/>
                  <a:ea typeface="Tahoma" panose="020B0604030504040204" pitchFamily="34" charset="0"/>
                </a:rPr>
                <a:t>Is there anything</a:t>
              </a:r>
              <a:r>
                <a:rPr lang="en-US" sz="1000" spc="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happening that should</a:t>
              </a:r>
              <a:r>
                <a:rPr lang="en-US" sz="1000" spc="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lead management to</a:t>
              </a:r>
              <a:r>
                <a:rPr lang="en-US" sz="1000" spc="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modify</a:t>
              </a:r>
              <a:r>
                <a:rPr lang="en-US" sz="1000" spc="80">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the</a:t>
              </a:r>
              <a:r>
                <a:rPr lang="en-US" sz="1000" spc="8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operation’s</a:t>
              </a:r>
              <a:r>
                <a:rPr lang="en-US" sz="1000" spc="-26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implementation</a:t>
              </a:r>
              <a:r>
                <a:rPr lang="en-US" sz="1000" spc="-15">
                  <a:solidFill>
                    <a:srgbClr val="D52A2F"/>
                  </a:solidFill>
                  <a:effectLst/>
                  <a:latin typeface="Tahoma" panose="020B0604030504040204" pitchFamily="34" charset="0"/>
                  <a:ea typeface="Tahoma" panose="020B0604030504040204" pitchFamily="34" charset="0"/>
                </a:rPr>
                <a:t> </a:t>
              </a:r>
              <a:r>
                <a:rPr lang="en-US" sz="1000">
                  <a:solidFill>
                    <a:srgbClr val="D52A2F"/>
                  </a:solidFill>
                  <a:effectLst/>
                  <a:latin typeface="Tahoma" panose="020B0604030504040204" pitchFamily="34" charset="0"/>
                  <a:ea typeface="Tahoma" panose="020B0604030504040204" pitchFamily="34" charset="0"/>
                </a:rPr>
                <a:t>plan?</a:t>
              </a:r>
              <a:endParaRPr lang="fr-FR" sz="110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41146191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4001095"/>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r>
              <a:rPr lang="en-US" b="1" i="1" dirty="0" smtClean="0">
                <a:latin typeface="Times New Roman" panose="02020603050405020304" pitchFamily="18" charset="0"/>
                <a:cs typeface="Times New Roman" panose="02020603050405020304" pitchFamily="18" charset="0"/>
              </a:rPr>
              <a:t>Evaluation </a:t>
            </a:r>
            <a:r>
              <a:rPr lang="en-US" b="1" i="1" dirty="0">
                <a:latin typeface="Times New Roman" panose="02020603050405020304" pitchFamily="18" charset="0"/>
                <a:cs typeface="Times New Roman" panose="02020603050405020304" pitchFamily="18" charset="0"/>
              </a:rPr>
              <a:t>and vertical logic</a:t>
            </a:r>
            <a:endParaRPr lang="en-US" b="1" i="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338443" y="1745906"/>
            <a:ext cx="8180084" cy="4610444"/>
            <a:chOff x="1417" y="357"/>
            <a:chExt cx="9071" cy="4564"/>
          </a:xfrm>
        </p:grpSpPr>
        <p:sp>
          <p:nvSpPr>
            <p:cNvPr id="15" name="Rectangle 14"/>
            <p:cNvSpPr>
              <a:spLocks noChangeArrowheads="1"/>
            </p:cNvSpPr>
            <p:nvPr/>
          </p:nvSpPr>
          <p:spPr bwMode="auto">
            <a:xfrm>
              <a:off x="1417" y="357"/>
              <a:ext cx="9071" cy="4564"/>
            </a:xfrm>
            <a:prstGeom prst="rect">
              <a:avLst/>
            </a:prstGeom>
            <a:solidFill>
              <a:srgbClr val="D52A2F">
                <a:alpha val="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sp>
          <p:nvSpPr>
            <p:cNvPr id="16" name="Freeform 15"/>
            <p:cNvSpPr>
              <a:spLocks/>
            </p:cNvSpPr>
            <p:nvPr/>
          </p:nvSpPr>
          <p:spPr bwMode="auto">
            <a:xfrm>
              <a:off x="4122" y="602"/>
              <a:ext cx="226" cy="1538"/>
            </a:xfrm>
            <a:custGeom>
              <a:avLst/>
              <a:gdLst>
                <a:gd name="T0" fmla="+- 0 4348 4122"/>
                <a:gd name="T1" fmla="*/ T0 w 226"/>
                <a:gd name="T2" fmla="+- 0 2140 603"/>
                <a:gd name="T3" fmla="*/ 2140 h 1538"/>
                <a:gd name="T4" fmla="+- 0 4122 4122"/>
                <a:gd name="T5" fmla="*/ T4 w 226"/>
                <a:gd name="T6" fmla="+- 0 2140 603"/>
                <a:gd name="T7" fmla="*/ 2140 h 1538"/>
                <a:gd name="T8" fmla="+- 0 4122 4122"/>
                <a:gd name="T9" fmla="*/ T8 w 226"/>
                <a:gd name="T10" fmla="+- 0 603 603"/>
                <a:gd name="T11" fmla="*/ 603 h 1538"/>
                <a:gd name="T12" fmla="+- 0 4348 4122"/>
                <a:gd name="T13" fmla="*/ T12 w 226"/>
                <a:gd name="T14" fmla="+- 0 603 603"/>
                <a:gd name="T15" fmla="*/ 603 h 1538"/>
              </a:gdLst>
              <a:ahLst/>
              <a:cxnLst>
                <a:cxn ang="0">
                  <a:pos x="T1" y="T3"/>
                </a:cxn>
                <a:cxn ang="0">
                  <a:pos x="T5" y="T7"/>
                </a:cxn>
                <a:cxn ang="0">
                  <a:pos x="T9" y="T11"/>
                </a:cxn>
                <a:cxn ang="0">
                  <a:pos x="T13" y="T15"/>
                </a:cxn>
              </a:cxnLst>
              <a:rect l="0" t="0" r="r" b="b"/>
              <a:pathLst>
                <a:path w="226" h="1538">
                  <a:moveTo>
                    <a:pt x="226" y="1537"/>
                  </a:moveTo>
                  <a:lnTo>
                    <a:pt x="0" y="1537"/>
                  </a:lnTo>
                  <a:lnTo>
                    <a:pt x="0" y="0"/>
                  </a:lnTo>
                  <a:lnTo>
                    <a:pt x="226" y="0"/>
                  </a:lnTo>
                </a:path>
              </a:pathLst>
            </a:custGeom>
            <a:noFill/>
            <a:ln w="13564">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4122" y="2241"/>
              <a:ext cx="226" cy="1144"/>
            </a:xfrm>
            <a:custGeom>
              <a:avLst/>
              <a:gdLst>
                <a:gd name="T0" fmla="+- 0 4348 4122"/>
                <a:gd name="T1" fmla="*/ T0 w 226"/>
                <a:gd name="T2" fmla="+- 0 3385 2241"/>
                <a:gd name="T3" fmla="*/ 3385 h 1144"/>
                <a:gd name="T4" fmla="+- 0 4122 4122"/>
                <a:gd name="T5" fmla="*/ T4 w 226"/>
                <a:gd name="T6" fmla="+- 0 3385 2241"/>
                <a:gd name="T7" fmla="*/ 3385 h 1144"/>
                <a:gd name="T8" fmla="+- 0 4122 4122"/>
                <a:gd name="T9" fmla="*/ T8 w 226"/>
                <a:gd name="T10" fmla="+- 0 2241 2241"/>
                <a:gd name="T11" fmla="*/ 2241 h 1144"/>
                <a:gd name="T12" fmla="+- 0 4348 4122"/>
                <a:gd name="T13" fmla="*/ T12 w 226"/>
                <a:gd name="T14" fmla="+- 0 2241 2241"/>
                <a:gd name="T15" fmla="*/ 2241 h 1144"/>
              </a:gdLst>
              <a:ahLst/>
              <a:cxnLst>
                <a:cxn ang="0">
                  <a:pos x="T1" y="T3"/>
                </a:cxn>
                <a:cxn ang="0">
                  <a:pos x="T5" y="T7"/>
                </a:cxn>
                <a:cxn ang="0">
                  <a:pos x="T9" y="T11"/>
                </a:cxn>
                <a:cxn ang="0">
                  <a:pos x="T13" y="T15"/>
                </a:cxn>
              </a:cxnLst>
              <a:rect l="0" t="0" r="r" b="b"/>
              <a:pathLst>
                <a:path w="226" h="1144">
                  <a:moveTo>
                    <a:pt x="226" y="1144"/>
                  </a:moveTo>
                  <a:lnTo>
                    <a:pt x="0" y="1144"/>
                  </a:lnTo>
                  <a:lnTo>
                    <a:pt x="0" y="0"/>
                  </a:lnTo>
                  <a:lnTo>
                    <a:pt x="226" y="0"/>
                  </a:lnTo>
                </a:path>
              </a:pathLst>
            </a:custGeom>
            <a:noFill/>
            <a:ln w="13221">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4122" y="3570"/>
              <a:ext cx="226" cy="1120"/>
            </a:xfrm>
            <a:custGeom>
              <a:avLst/>
              <a:gdLst>
                <a:gd name="T0" fmla="+- 0 4348 4122"/>
                <a:gd name="T1" fmla="*/ T0 w 226"/>
                <a:gd name="T2" fmla="+- 0 4690 3571"/>
                <a:gd name="T3" fmla="*/ 4690 h 1120"/>
                <a:gd name="T4" fmla="+- 0 4122 4122"/>
                <a:gd name="T5" fmla="*/ T4 w 226"/>
                <a:gd name="T6" fmla="+- 0 4690 3571"/>
                <a:gd name="T7" fmla="*/ 4690 h 1120"/>
                <a:gd name="T8" fmla="+- 0 4122 4122"/>
                <a:gd name="T9" fmla="*/ T8 w 226"/>
                <a:gd name="T10" fmla="+- 0 3571 3571"/>
                <a:gd name="T11" fmla="*/ 3571 h 1120"/>
                <a:gd name="T12" fmla="+- 0 4348 4122"/>
                <a:gd name="T13" fmla="*/ T12 w 226"/>
                <a:gd name="T14" fmla="+- 0 3571 3571"/>
                <a:gd name="T15" fmla="*/ 3571 h 1120"/>
              </a:gdLst>
              <a:ahLst/>
              <a:cxnLst>
                <a:cxn ang="0">
                  <a:pos x="T1" y="T3"/>
                </a:cxn>
                <a:cxn ang="0">
                  <a:pos x="T5" y="T7"/>
                </a:cxn>
                <a:cxn ang="0">
                  <a:pos x="T9" y="T11"/>
                </a:cxn>
                <a:cxn ang="0">
                  <a:pos x="T13" y="T15"/>
                </a:cxn>
              </a:cxnLst>
              <a:rect l="0" t="0" r="r" b="b"/>
              <a:pathLst>
                <a:path w="226" h="1120">
                  <a:moveTo>
                    <a:pt x="226" y="1119"/>
                  </a:moveTo>
                  <a:lnTo>
                    <a:pt x="0" y="1119"/>
                  </a:lnTo>
                  <a:lnTo>
                    <a:pt x="0" y="0"/>
                  </a:lnTo>
                  <a:lnTo>
                    <a:pt x="226" y="0"/>
                  </a:lnTo>
                </a:path>
              </a:pathLst>
            </a:custGeom>
            <a:noFill/>
            <a:ln w="13678">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AutoShape 161"/>
            <p:cNvSpPr>
              <a:spLocks/>
            </p:cNvSpPr>
            <p:nvPr/>
          </p:nvSpPr>
          <p:spPr bwMode="auto">
            <a:xfrm>
              <a:off x="3537" y="1257"/>
              <a:ext cx="586" cy="1354"/>
            </a:xfrm>
            <a:custGeom>
              <a:avLst/>
              <a:gdLst>
                <a:gd name="T0" fmla="+- 0 4122 3537"/>
                <a:gd name="T1" fmla="*/ T0 w 586"/>
                <a:gd name="T2" fmla="+- 0 1343 1258"/>
                <a:gd name="T3" fmla="*/ 1343 h 1354"/>
                <a:gd name="T4" fmla="+- 0 3574 3537"/>
                <a:gd name="T5" fmla="*/ T4 w 586"/>
                <a:gd name="T6" fmla="+- 0 1343 1258"/>
                <a:gd name="T7" fmla="*/ 1343 h 1354"/>
                <a:gd name="T8" fmla="+- 0 3659 3537"/>
                <a:gd name="T9" fmla="*/ T8 w 586"/>
                <a:gd name="T10" fmla="+- 0 1258 1258"/>
                <a:gd name="T11" fmla="*/ 1258 h 1354"/>
                <a:gd name="T12" fmla="+- 0 3632 3537"/>
                <a:gd name="T13" fmla="*/ T12 w 586"/>
                <a:gd name="T14" fmla="+- 0 1258 1258"/>
                <a:gd name="T15" fmla="*/ 1258 h 1354"/>
                <a:gd name="T16" fmla="+- 0 3537 3537"/>
                <a:gd name="T17" fmla="*/ T16 w 586"/>
                <a:gd name="T18" fmla="+- 0 1353 1258"/>
                <a:gd name="T19" fmla="*/ 1353 h 1354"/>
                <a:gd name="T20" fmla="+- 0 3632 3537"/>
                <a:gd name="T21" fmla="*/ T20 w 586"/>
                <a:gd name="T22" fmla="+- 0 1448 1258"/>
                <a:gd name="T23" fmla="*/ 1448 h 1354"/>
                <a:gd name="T24" fmla="+- 0 3659 3537"/>
                <a:gd name="T25" fmla="*/ T24 w 586"/>
                <a:gd name="T26" fmla="+- 0 1448 1258"/>
                <a:gd name="T27" fmla="*/ 1448 h 1354"/>
                <a:gd name="T28" fmla="+- 0 3574 3537"/>
                <a:gd name="T29" fmla="*/ T28 w 586"/>
                <a:gd name="T30" fmla="+- 0 1363 1258"/>
                <a:gd name="T31" fmla="*/ 1363 h 1354"/>
                <a:gd name="T32" fmla="+- 0 4122 3537"/>
                <a:gd name="T33" fmla="*/ T32 w 586"/>
                <a:gd name="T34" fmla="+- 0 1363 1258"/>
                <a:gd name="T35" fmla="*/ 1363 h 1354"/>
                <a:gd name="T36" fmla="+- 0 4122 3537"/>
                <a:gd name="T37" fmla="*/ T36 w 586"/>
                <a:gd name="T38" fmla="+- 0 1343 1258"/>
                <a:gd name="T39" fmla="*/ 1343 h 1354"/>
                <a:gd name="T40" fmla="+- 0 4122 3537"/>
                <a:gd name="T41" fmla="*/ T40 w 586"/>
                <a:gd name="T42" fmla="+- 0 2592 1258"/>
                <a:gd name="T43" fmla="*/ 2592 h 1354"/>
                <a:gd name="T44" fmla="+- 0 3764 3537"/>
                <a:gd name="T45" fmla="*/ T44 w 586"/>
                <a:gd name="T46" fmla="+- 0 2592 1258"/>
                <a:gd name="T47" fmla="*/ 2592 h 1354"/>
                <a:gd name="T48" fmla="+- 0 3764 3537"/>
                <a:gd name="T49" fmla="*/ T48 w 586"/>
                <a:gd name="T50" fmla="+- 0 2611 1258"/>
                <a:gd name="T51" fmla="*/ 2611 h 1354"/>
                <a:gd name="T52" fmla="+- 0 4122 3537"/>
                <a:gd name="T53" fmla="*/ T52 w 586"/>
                <a:gd name="T54" fmla="+- 0 2611 1258"/>
                <a:gd name="T55" fmla="*/ 2611 h 1354"/>
                <a:gd name="T56" fmla="+- 0 4122 3537"/>
                <a:gd name="T57" fmla="*/ T56 w 586"/>
                <a:gd name="T58" fmla="+- 0 2592 1258"/>
                <a:gd name="T59" fmla="*/ 2592 h 13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586" h="1354">
                  <a:moveTo>
                    <a:pt x="585" y="85"/>
                  </a:moveTo>
                  <a:lnTo>
                    <a:pt x="37" y="85"/>
                  </a:lnTo>
                  <a:lnTo>
                    <a:pt x="122" y="0"/>
                  </a:lnTo>
                  <a:lnTo>
                    <a:pt x="95" y="0"/>
                  </a:lnTo>
                  <a:lnTo>
                    <a:pt x="0" y="95"/>
                  </a:lnTo>
                  <a:lnTo>
                    <a:pt x="95" y="190"/>
                  </a:lnTo>
                  <a:lnTo>
                    <a:pt x="122" y="190"/>
                  </a:lnTo>
                  <a:lnTo>
                    <a:pt x="37" y="105"/>
                  </a:lnTo>
                  <a:lnTo>
                    <a:pt x="585" y="105"/>
                  </a:lnTo>
                  <a:lnTo>
                    <a:pt x="585" y="85"/>
                  </a:lnTo>
                  <a:close/>
                  <a:moveTo>
                    <a:pt x="585" y="1334"/>
                  </a:moveTo>
                  <a:lnTo>
                    <a:pt x="227" y="1334"/>
                  </a:lnTo>
                  <a:lnTo>
                    <a:pt x="227" y="1353"/>
                  </a:lnTo>
                  <a:lnTo>
                    <a:pt x="585" y="1353"/>
                  </a:lnTo>
                  <a:lnTo>
                    <a:pt x="585" y="1334"/>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21" name="Picture 2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37" y="2241"/>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37" y="2771"/>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AutoShape 164"/>
            <p:cNvSpPr>
              <a:spLocks/>
            </p:cNvSpPr>
            <p:nvPr/>
          </p:nvSpPr>
          <p:spPr bwMode="auto">
            <a:xfrm>
              <a:off x="3745" y="2327"/>
              <a:ext cx="378" cy="1554"/>
            </a:xfrm>
            <a:custGeom>
              <a:avLst/>
              <a:gdLst>
                <a:gd name="T0" fmla="+- 0 3764 3745"/>
                <a:gd name="T1" fmla="*/ T0 w 378"/>
                <a:gd name="T2" fmla="+- 0 2327 2327"/>
                <a:gd name="T3" fmla="*/ 2327 h 1554"/>
                <a:gd name="T4" fmla="+- 0 3745 3745"/>
                <a:gd name="T5" fmla="*/ T4 w 378"/>
                <a:gd name="T6" fmla="+- 0 2327 2327"/>
                <a:gd name="T7" fmla="*/ 2327 h 1554"/>
                <a:gd name="T8" fmla="+- 0 3745 3745"/>
                <a:gd name="T9" fmla="*/ T8 w 378"/>
                <a:gd name="T10" fmla="+- 0 2876 2327"/>
                <a:gd name="T11" fmla="*/ 2876 h 1554"/>
                <a:gd name="T12" fmla="+- 0 3764 3745"/>
                <a:gd name="T13" fmla="*/ T12 w 378"/>
                <a:gd name="T14" fmla="+- 0 2876 2327"/>
                <a:gd name="T15" fmla="*/ 2876 h 1554"/>
                <a:gd name="T16" fmla="+- 0 3764 3745"/>
                <a:gd name="T17" fmla="*/ T16 w 378"/>
                <a:gd name="T18" fmla="+- 0 2327 2327"/>
                <a:gd name="T19" fmla="*/ 2327 h 1554"/>
                <a:gd name="T20" fmla="+- 0 4122 3745"/>
                <a:gd name="T21" fmla="*/ T20 w 378"/>
                <a:gd name="T22" fmla="+- 0 3861 2327"/>
                <a:gd name="T23" fmla="*/ 3861 h 1554"/>
                <a:gd name="T24" fmla="+- 0 3758 3745"/>
                <a:gd name="T25" fmla="*/ T24 w 378"/>
                <a:gd name="T26" fmla="+- 0 3861 2327"/>
                <a:gd name="T27" fmla="*/ 3861 h 1554"/>
                <a:gd name="T28" fmla="+- 0 3758 3745"/>
                <a:gd name="T29" fmla="*/ T28 w 378"/>
                <a:gd name="T30" fmla="+- 0 3880 2327"/>
                <a:gd name="T31" fmla="*/ 3880 h 1554"/>
                <a:gd name="T32" fmla="+- 0 4122 3745"/>
                <a:gd name="T33" fmla="*/ T32 w 378"/>
                <a:gd name="T34" fmla="+- 0 3880 2327"/>
                <a:gd name="T35" fmla="*/ 3880 h 1554"/>
                <a:gd name="T36" fmla="+- 0 4122 3745"/>
                <a:gd name="T37" fmla="*/ T36 w 378"/>
                <a:gd name="T38" fmla="+- 0 3861 2327"/>
                <a:gd name="T39" fmla="*/ 3861 h 15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378" h="1554">
                  <a:moveTo>
                    <a:pt x="19" y="0"/>
                  </a:moveTo>
                  <a:lnTo>
                    <a:pt x="0" y="0"/>
                  </a:lnTo>
                  <a:lnTo>
                    <a:pt x="0" y="549"/>
                  </a:lnTo>
                  <a:lnTo>
                    <a:pt x="19" y="549"/>
                  </a:lnTo>
                  <a:lnTo>
                    <a:pt x="19" y="0"/>
                  </a:lnTo>
                  <a:close/>
                  <a:moveTo>
                    <a:pt x="377" y="1534"/>
                  </a:moveTo>
                  <a:lnTo>
                    <a:pt x="13" y="1534"/>
                  </a:lnTo>
                  <a:lnTo>
                    <a:pt x="13" y="1553"/>
                  </a:lnTo>
                  <a:lnTo>
                    <a:pt x="377" y="1553"/>
                  </a:lnTo>
                  <a:lnTo>
                    <a:pt x="377" y="1534"/>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24" name="Picture 2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37" y="3031"/>
              <a:ext cx="209"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p:cNvSpPr>
              <a:spLocks noChangeArrowheads="1"/>
            </p:cNvSpPr>
            <p:nvPr/>
          </p:nvSpPr>
          <p:spPr bwMode="auto">
            <a:xfrm>
              <a:off x="3745" y="3116"/>
              <a:ext cx="20" cy="754"/>
            </a:xfrm>
            <a:prstGeom prst="rect">
              <a:avLst/>
            </a:prstGeom>
            <a:solidFill>
              <a:srgbClr val="D52A2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pic>
          <p:nvPicPr>
            <p:cNvPr id="26" name="Picture 2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37" y="3775"/>
              <a:ext cx="218" cy="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Freeform 26"/>
            <p:cNvSpPr>
              <a:spLocks/>
            </p:cNvSpPr>
            <p:nvPr/>
          </p:nvSpPr>
          <p:spPr bwMode="auto">
            <a:xfrm>
              <a:off x="1814" y="3613"/>
              <a:ext cx="1616" cy="1242"/>
            </a:xfrm>
            <a:custGeom>
              <a:avLst/>
              <a:gdLst>
                <a:gd name="T0" fmla="+- 0 2622 1815"/>
                <a:gd name="T1" fmla="*/ T0 w 1616"/>
                <a:gd name="T2" fmla="+- 0 3613 3613"/>
                <a:gd name="T3" fmla="*/ 3613 h 1242"/>
                <a:gd name="T4" fmla="+- 0 1815 1815"/>
                <a:gd name="T5" fmla="*/ T4 w 1616"/>
                <a:gd name="T6" fmla="+- 0 4136 3613"/>
                <a:gd name="T7" fmla="*/ 4136 h 1242"/>
                <a:gd name="T8" fmla="+- 0 1815 1815"/>
                <a:gd name="T9" fmla="*/ T8 w 1616"/>
                <a:gd name="T10" fmla="+- 0 4855 3613"/>
                <a:gd name="T11" fmla="*/ 4855 h 1242"/>
                <a:gd name="T12" fmla="+- 0 3430 1815"/>
                <a:gd name="T13" fmla="*/ T12 w 1616"/>
                <a:gd name="T14" fmla="+- 0 4855 3613"/>
                <a:gd name="T15" fmla="*/ 4855 h 1242"/>
                <a:gd name="T16" fmla="+- 0 3430 1815"/>
                <a:gd name="T17" fmla="*/ T16 w 1616"/>
                <a:gd name="T18" fmla="+- 0 4136 3613"/>
                <a:gd name="T19" fmla="*/ 4136 h 1242"/>
                <a:gd name="T20" fmla="+- 0 2622 1815"/>
                <a:gd name="T21" fmla="*/ T20 w 1616"/>
                <a:gd name="T22" fmla="+- 0 3613 3613"/>
                <a:gd name="T23" fmla="*/ 3613 h 1242"/>
              </a:gdLst>
              <a:ahLst/>
              <a:cxnLst>
                <a:cxn ang="0">
                  <a:pos x="T1" y="T3"/>
                </a:cxn>
                <a:cxn ang="0">
                  <a:pos x="T5" y="T7"/>
                </a:cxn>
                <a:cxn ang="0">
                  <a:pos x="T9" y="T11"/>
                </a:cxn>
                <a:cxn ang="0">
                  <a:pos x="T13" y="T15"/>
                </a:cxn>
                <a:cxn ang="0">
                  <a:pos x="T17" y="T19"/>
                </a:cxn>
                <a:cxn ang="0">
                  <a:pos x="T21" y="T23"/>
                </a:cxn>
              </a:cxnLst>
              <a:rect l="0" t="0" r="r" b="b"/>
              <a:pathLst>
                <a:path w="1616" h="1242">
                  <a:moveTo>
                    <a:pt x="807" y="0"/>
                  </a:moveTo>
                  <a:lnTo>
                    <a:pt x="0" y="523"/>
                  </a:lnTo>
                  <a:lnTo>
                    <a:pt x="0" y="1242"/>
                  </a:lnTo>
                  <a:lnTo>
                    <a:pt x="1615" y="1242"/>
                  </a:lnTo>
                  <a:lnTo>
                    <a:pt x="1615" y="523"/>
                  </a:lnTo>
                  <a:lnTo>
                    <a:pt x="807" y="0"/>
                  </a:lnTo>
                  <a:close/>
                </a:path>
              </a:pathLst>
            </a:custGeom>
            <a:solidFill>
              <a:srgbClr val="EECBC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8" name="Freeform 27"/>
            <p:cNvSpPr>
              <a:spLocks/>
            </p:cNvSpPr>
            <p:nvPr/>
          </p:nvSpPr>
          <p:spPr bwMode="auto">
            <a:xfrm>
              <a:off x="1814" y="2819"/>
              <a:ext cx="1616" cy="1317"/>
            </a:xfrm>
            <a:custGeom>
              <a:avLst/>
              <a:gdLst>
                <a:gd name="T0" fmla="+- 0 2622 1815"/>
                <a:gd name="T1" fmla="*/ T0 w 1616"/>
                <a:gd name="T2" fmla="+- 0 2819 2819"/>
                <a:gd name="T3" fmla="*/ 2819 h 1317"/>
                <a:gd name="T4" fmla="+- 0 1815 1815"/>
                <a:gd name="T5" fmla="*/ T4 w 1616"/>
                <a:gd name="T6" fmla="+- 0 3342 2819"/>
                <a:gd name="T7" fmla="*/ 3342 h 1317"/>
                <a:gd name="T8" fmla="+- 0 1815 1815"/>
                <a:gd name="T9" fmla="*/ T8 w 1616"/>
                <a:gd name="T10" fmla="+- 0 4136 2819"/>
                <a:gd name="T11" fmla="*/ 4136 h 1317"/>
                <a:gd name="T12" fmla="+- 0 2622 1815"/>
                <a:gd name="T13" fmla="*/ T12 w 1616"/>
                <a:gd name="T14" fmla="+- 0 3613 2819"/>
                <a:gd name="T15" fmla="*/ 3613 h 1317"/>
                <a:gd name="T16" fmla="+- 0 3430 1815"/>
                <a:gd name="T17" fmla="*/ T16 w 1616"/>
                <a:gd name="T18" fmla="+- 0 4136 2819"/>
                <a:gd name="T19" fmla="*/ 4136 h 1317"/>
                <a:gd name="T20" fmla="+- 0 3430 1815"/>
                <a:gd name="T21" fmla="*/ T20 w 1616"/>
                <a:gd name="T22" fmla="+- 0 3342 2819"/>
                <a:gd name="T23" fmla="*/ 3342 h 1317"/>
                <a:gd name="T24" fmla="+- 0 2622 1815"/>
                <a:gd name="T25" fmla="*/ T24 w 1616"/>
                <a:gd name="T26" fmla="+- 0 2819 2819"/>
                <a:gd name="T27" fmla="*/ 2819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6" h="1317">
                  <a:moveTo>
                    <a:pt x="807" y="0"/>
                  </a:moveTo>
                  <a:lnTo>
                    <a:pt x="0" y="523"/>
                  </a:lnTo>
                  <a:lnTo>
                    <a:pt x="0" y="1317"/>
                  </a:lnTo>
                  <a:lnTo>
                    <a:pt x="807" y="794"/>
                  </a:lnTo>
                  <a:lnTo>
                    <a:pt x="1615" y="1317"/>
                  </a:lnTo>
                  <a:lnTo>
                    <a:pt x="1615" y="523"/>
                  </a:lnTo>
                  <a:lnTo>
                    <a:pt x="807" y="0"/>
                  </a:lnTo>
                  <a:close/>
                </a:path>
              </a:pathLst>
            </a:custGeom>
            <a:solidFill>
              <a:srgbClr val="E7AEA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1814" y="2025"/>
              <a:ext cx="1616" cy="1317"/>
            </a:xfrm>
            <a:custGeom>
              <a:avLst/>
              <a:gdLst>
                <a:gd name="T0" fmla="+- 0 2622 1815"/>
                <a:gd name="T1" fmla="*/ T0 w 1616"/>
                <a:gd name="T2" fmla="+- 0 2025 2025"/>
                <a:gd name="T3" fmla="*/ 2025 h 1317"/>
                <a:gd name="T4" fmla="+- 0 1815 1815"/>
                <a:gd name="T5" fmla="*/ T4 w 1616"/>
                <a:gd name="T6" fmla="+- 0 2548 2025"/>
                <a:gd name="T7" fmla="*/ 2548 h 1317"/>
                <a:gd name="T8" fmla="+- 0 1815 1815"/>
                <a:gd name="T9" fmla="*/ T8 w 1616"/>
                <a:gd name="T10" fmla="+- 0 3342 2025"/>
                <a:gd name="T11" fmla="*/ 3342 h 1317"/>
                <a:gd name="T12" fmla="+- 0 2622 1815"/>
                <a:gd name="T13" fmla="*/ T12 w 1616"/>
                <a:gd name="T14" fmla="+- 0 2819 2025"/>
                <a:gd name="T15" fmla="*/ 2819 h 1317"/>
                <a:gd name="T16" fmla="+- 0 3430 1815"/>
                <a:gd name="T17" fmla="*/ T16 w 1616"/>
                <a:gd name="T18" fmla="+- 0 3342 2025"/>
                <a:gd name="T19" fmla="*/ 3342 h 1317"/>
                <a:gd name="T20" fmla="+- 0 3430 1815"/>
                <a:gd name="T21" fmla="*/ T20 w 1616"/>
                <a:gd name="T22" fmla="+- 0 2548 2025"/>
                <a:gd name="T23" fmla="*/ 2548 h 1317"/>
                <a:gd name="T24" fmla="+- 0 2622 1815"/>
                <a:gd name="T25" fmla="*/ T24 w 1616"/>
                <a:gd name="T26" fmla="+- 0 2025 2025"/>
                <a:gd name="T27" fmla="*/ 2025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6" h="1317">
                  <a:moveTo>
                    <a:pt x="807" y="0"/>
                  </a:moveTo>
                  <a:lnTo>
                    <a:pt x="0" y="523"/>
                  </a:lnTo>
                  <a:lnTo>
                    <a:pt x="0" y="1317"/>
                  </a:lnTo>
                  <a:lnTo>
                    <a:pt x="807" y="794"/>
                  </a:lnTo>
                  <a:lnTo>
                    <a:pt x="1615" y="1317"/>
                  </a:lnTo>
                  <a:lnTo>
                    <a:pt x="1615" y="523"/>
                  </a:lnTo>
                  <a:lnTo>
                    <a:pt x="807" y="0"/>
                  </a:lnTo>
                  <a:close/>
                </a:path>
              </a:pathLst>
            </a:custGeom>
            <a:solidFill>
              <a:srgbClr val="DE818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0" name="Freeform 29"/>
            <p:cNvSpPr>
              <a:spLocks/>
            </p:cNvSpPr>
            <p:nvPr/>
          </p:nvSpPr>
          <p:spPr bwMode="auto">
            <a:xfrm>
              <a:off x="1814" y="471"/>
              <a:ext cx="1617" cy="1317"/>
            </a:xfrm>
            <a:custGeom>
              <a:avLst/>
              <a:gdLst>
                <a:gd name="T0" fmla="+- 0 2623 1815"/>
                <a:gd name="T1" fmla="*/ T0 w 1617"/>
                <a:gd name="T2" fmla="+- 0 471 471"/>
                <a:gd name="T3" fmla="*/ 471 h 1317"/>
                <a:gd name="T4" fmla="+- 0 1815 1815"/>
                <a:gd name="T5" fmla="*/ T4 w 1617"/>
                <a:gd name="T6" fmla="+- 0 994 471"/>
                <a:gd name="T7" fmla="*/ 994 h 1317"/>
                <a:gd name="T8" fmla="+- 0 1815 1815"/>
                <a:gd name="T9" fmla="*/ T8 w 1617"/>
                <a:gd name="T10" fmla="+- 0 1787 471"/>
                <a:gd name="T11" fmla="*/ 1787 h 1317"/>
                <a:gd name="T12" fmla="+- 0 2623 1815"/>
                <a:gd name="T13" fmla="*/ T12 w 1617"/>
                <a:gd name="T14" fmla="+- 0 1265 471"/>
                <a:gd name="T15" fmla="*/ 1265 h 1317"/>
                <a:gd name="T16" fmla="+- 0 3431 1815"/>
                <a:gd name="T17" fmla="*/ T16 w 1617"/>
                <a:gd name="T18" fmla="+- 0 1787 471"/>
                <a:gd name="T19" fmla="*/ 1787 h 1317"/>
                <a:gd name="T20" fmla="+- 0 3431 1815"/>
                <a:gd name="T21" fmla="*/ T20 w 1617"/>
                <a:gd name="T22" fmla="+- 0 994 471"/>
                <a:gd name="T23" fmla="*/ 994 h 1317"/>
                <a:gd name="T24" fmla="+- 0 2623 1815"/>
                <a:gd name="T25" fmla="*/ T24 w 1617"/>
                <a:gd name="T26" fmla="+- 0 471 471"/>
                <a:gd name="T27" fmla="*/ 471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7" h="1317">
                  <a:moveTo>
                    <a:pt x="808" y="0"/>
                  </a:moveTo>
                  <a:lnTo>
                    <a:pt x="0" y="523"/>
                  </a:lnTo>
                  <a:lnTo>
                    <a:pt x="0" y="1316"/>
                  </a:lnTo>
                  <a:lnTo>
                    <a:pt x="808" y="794"/>
                  </a:lnTo>
                  <a:lnTo>
                    <a:pt x="1616" y="1316"/>
                  </a:lnTo>
                  <a:lnTo>
                    <a:pt x="1616" y="523"/>
                  </a:lnTo>
                  <a:lnTo>
                    <a:pt x="808"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1" name="Freeform 30"/>
            <p:cNvSpPr>
              <a:spLocks/>
            </p:cNvSpPr>
            <p:nvPr/>
          </p:nvSpPr>
          <p:spPr bwMode="auto">
            <a:xfrm>
              <a:off x="1814" y="1231"/>
              <a:ext cx="1616" cy="1317"/>
            </a:xfrm>
            <a:custGeom>
              <a:avLst/>
              <a:gdLst>
                <a:gd name="T0" fmla="+- 0 2622 1815"/>
                <a:gd name="T1" fmla="*/ T0 w 1616"/>
                <a:gd name="T2" fmla="+- 0 1232 1232"/>
                <a:gd name="T3" fmla="*/ 1232 h 1317"/>
                <a:gd name="T4" fmla="+- 0 1815 1815"/>
                <a:gd name="T5" fmla="*/ T4 w 1616"/>
                <a:gd name="T6" fmla="+- 0 1754 1232"/>
                <a:gd name="T7" fmla="*/ 1754 h 1317"/>
                <a:gd name="T8" fmla="+- 0 1815 1815"/>
                <a:gd name="T9" fmla="*/ T8 w 1616"/>
                <a:gd name="T10" fmla="+- 0 2548 1232"/>
                <a:gd name="T11" fmla="*/ 2548 h 1317"/>
                <a:gd name="T12" fmla="+- 0 2622 1815"/>
                <a:gd name="T13" fmla="*/ T12 w 1616"/>
                <a:gd name="T14" fmla="+- 0 2025 1232"/>
                <a:gd name="T15" fmla="*/ 2025 h 1317"/>
                <a:gd name="T16" fmla="+- 0 3430 1815"/>
                <a:gd name="T17" fmla="*/ T16 w 1616"/>
                <a:gd name="T18" fmla="+- 0 2548 1232"/>
                <a:gd name="T19" fmla="*/ 2548 h 1317"/>
                <a:gd name="T20" fmla="+- 0 3430 1815"/>
                <a:gd name="T21" fmla="*/ T20 w 1616"/>
                <a:gd name="T22" fmla="+- 0 1754 1232"/>
                <a:gd name="T23" fmla="*/ 1754 h 1317"/>
                <a:gd name="T24" fmla="+- 0 2622 1815"/>
                <a:gd name="T25" fmla="*/ T24 w 1616"/>
                <a:gd name="T26" fmla="+- 0 1232 1232"/>
                <a:gd name="T27" fmla="*/ 1232 h 1317"/>
              </a:gdLst>
              <a:ahLst/>
              <a:cxnLst>
                <a:cxn ang="0">
                  <a:pos x="T1" y="T3"/>
                </a:cxn>
                <a:cxn ang="0">
                  <a:pos x="T5" y="T7"/>
                </a:cxn>
                <a:cxn ang="0">
                  <a:pos x="T9" y="T11"/>
                </a:cxn>
                <a:cxn ang="0">
                  <a:pos x="T13" y="T15"/>
                </a:cxn>
                <a:cxn ang="0">
                  <a:pos x="T17" y="T19"/>
                </a:cxn>
                <a:cxn ang="0">
                  <a:pos x="T21" y="T23"/>
                </a:cxn>
                <a:cxn ang="0">
                  <a:pos x="T25" y="T27"/>
                </a:cxn>
              </a:cxnLst>
              <a:rect l="0" t="0" r="r" b="b"/>
              <a:pathLst>
                <a:path w="1616" h="1317">
                  <a:moveTo>
                    <a:pt x="807" y="0"/>
                  </a:moveTo>
                  <a:lnTo>
                    <a:pt x="0" y="522"/>
                  </a:lnTo>
                  <a:lnTo>
                    <a:pt x="0" y="1316"/>
                  </a:lnTo>
                  <a:lnTo>
                    <a:pt x="807" y="793"/>
                  </a:lnTo>
                  <a:lnTo>
                    <a:pt x="1615" y="1316"/>
                  </a:lnTo>
                  <a:lnTo>
                    <a:pt x="1615" y="522"/>
                  </a:lnTo>
                  <a:lnTo>
                    <a:pt x="807" y="0"/>
                  </a:lnTo>
                  <a:close/>
                </a:path>
              </a:pathLst>
            </a:custGeom>
            <a:solidFill>
              <a:srgbClr val="D851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2" name="Freeform 31"/>
            <p:cNvSpPr>
              <a:spLocks/>
            </p:cNvSpPr>
            <p:nvPr/>
          </p:nvSpPr>
          <p:spPr bwMode="auto">
            <a:xfrm>
              <a:off x="1814" y="464"/>
              <a:ext cx="1617" cy="4391"/>
            </a:xfrm>
            <a:custGeom>
              <a:avLst/>
              <a:gdLst>
                <a:gd name="T0" fmla="+- 0 3431 1815"/>
                <a:gd name="T1" fmla="*/ T0 w 1617"/>
                <a:gd name="T2" fmla="+- 0 994 464"/>
                <a:gd name="T3" fmla="*/ 994 h 4391"/>
                <a:gd name="T4" fmla="+- 0 2623 1815"/>
                <a:gd name="T5" fmla="*/ T4 w 1617"/>
                <a:gd name="T6" fmla="+- 0 464 464"/>
                <a:gd name="T7" fmla="*/ 464 h 4391"/>
                <a:gd name="T8" fmla="+- 0 1815 1815"/>
                <a:gd name="T9" fmla="*/ T8 w 1617"/>
                <a:gd name="T10" fmla="+- 0 994 464"/>
                <a:gd name="T11" fmla="*/ 994 h 4391"/>
                <a:gd name="T12" fmla="+- 0 1815 1815"/>
                <a:gd name="T13" fmla="*/ T12 w 1617"/>
                <a:gd name="T14" fmla="+- 0 4855 464"/>
                <a:gd name="T15" fmla="*/ 4855 h 4391"/>
                <a:gd name="T16" fmla="+- 0 3431 1815"/>
                <a:gd name="T17" fmla="*/ T16 w 1617"/>
                <a:gd name="T18" fmla="+- 0 4855 464"/>
                <a:gd name="T19" fmla="*/ 4855 h 4391"/>
                <a:gd name="T20" fmla="+- 0 3431 1815"/>
                <a:gd name="T21" fmla="*/ T20 w 1617"/>
                <a:gd name="T22" fmla="+- 0 994 464"/>
                <a:gd name="T23" fmla="*/ 994 h 4391"/>
              </a:gdLst>
              <a:ahLst/>
              <a:cxnLst>
                <a:cxn ang="0">
                  <a:pos x="T1" y="T3"/>
                </a:cxn>
                <a:cxn ang="0">
                  <a:pos x="T5" y="T7"/>
                </a:cxn>
                <a:cxn ang="0">
                  <a:pos x="T9" y="T11"/>
                </a:cxn>
                <a:cxn ang="0">
                  <a:pos x="T13" y="T15"/>
                </a:cxn>
                <a:cxn ang="0">
                  <a:pos x="T17" y="T19"/>
                </a:cxn>
                <a:cxn ang="0">
                  <a:pos x="T21" y="T23"/>
                </a:cxn>
              </a:cxnLst>
              <a:rect l="0" t="0" r="r" b="b"/>
              <a:pathLst>
                <a:path w="1617" h="4391">
                  <a:moveTo>
                    <a:pt x="1616" y="530"/>
                  </a:moveTo>
                  <a:lnTo>
                    <a:pt x="808" y="0"/>
                  </a:lnTo>
                  <a:lnTo>
                    <a:pt x="0" y="530"/>
                  </a:lnTo>
                  <a:lnTo>
                    <a:pt x="0" y="4391"/>
                  </a:lnTo>
                  <a:lnTo>
                    <a:pt x="1616" y="4391"/>
                  </a:lnTo>
                  <a:lnTo>
                    <a:pt x="1616" y="530"/>
                  </a:lnTo>
                  <a:close/>
                </a:path>
              </a:pathLst>
            </a:custGeom>
            <a:noFill/>
            <a:ln w="8827">
              <a:solidFill>
                <a:srgbClr val="D52A2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33" name="Text Box 174"/>
            <p:cNvSpPr txBox="1">
              <a:spLocks noChangeArrowheads="1"/>
            </p:cNvSpPr>
            <p:nvPr/>
          </p:nvSpPr>
          <p:spPr bwMode="auto">
            <a:xfrm>
              <a:off x="2195" y="853"/>
              <a:ext cx="907" cy="2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1430">
                <a:spcBef>
                  <a:spcPts val="50"/>
                </a:spcBef>
                <a:spcAft>
                  <a:spcPts val="0"/>
                </a:spcAft>
              </a:pPr>
              <a:r>
                <a:rPr lang="en-US" sz="900" b="1">
                  <a:solidFill>
                    <a:srgbClr val="FFFFFF"/>
                  </a:solidFill>
                  <a:effectLst/>
                  <a:latin typeface="Trebuchet MS" panose="020B0603020202020204" pitchFamily="34" charset="0"/>
                  <a:ea typeface="Tahoma" panose="020B0604030504040204" pitchFamily="34" charset="0"/>
                </a:rPr>
                <a:t>Objectives</a:t>
              </a:r>
              <a:endParaRPr lang="fr-FR" sz="1100">
                <a:effectLst/>
                <a:latin typeface="Tahoma" panose="020B0604030504040204" pitchFamily="34" charset="0"/>
                <a:ea typeface="Tahoma" panose="020B0604030504040204" pitchFamily="34" charset="0"/>
              </a:endParaRPr>
            </a:p>
            <a:p>
              <a:pPr>
                <a:spcAft>
                  <a:spcPts val="0"/>
                </a:spcAft>
              </a:pPr>
              <a:r>
                <a:rPr lang="en-US" sz="1100" b="1">
                  <a:effectLst/>
                  <a:latin typeface="Trebuchet MS" panose="020B060302020202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a:spcBef>
                  <a:spcPts val="50"/>
                </a:spcBef>
                <a:spcAft>
                  <a:spcPts val="0"/>
                </a:spcAft>
              </a:pPr>
              <a:r>
                <a:rPr lang="en-US" sz="1400" b="1">
                  <a:effectLst/>
                  <a:latin typeface="Trebuchet MS" panose="020B060302020202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a:spcBef>
                  <a:spcPts val="5"/>
                </a:spcBef>
                <a:spcAft>
                  <a:spcPts val="0"/>
                </a:spcAft>
              </a:pPr>
              <a:r>
                <a:rPr lang="en-US" sz="900" b="1">
                  <a:solidFill>
                    <a:srgbClr val="FFFFFF"/>
                  </a:solidFill>
                  <a:effectLst/>
                  <a:latin typeface="Trebuchet MS" panose="020B0603020202020204" pitchFamily="34" charset="0"/>
                  <a:ea typeface="Tahoma" panose="020B0604030504040204" pitchFamily="34" charset="0"/>
                </a:rPr>
                <a:t>Outcomes</a:t>
              </a:r>
              <a:endParaRPr lang="fr-FR" sz="1100">
                <a:effectLst/>
                <a:latin typeface="Tahoma" panose="020B0604030504040204" pitchFamily="34" charset="0"/>
                <a:ea typeface="Tahoma" panose="020B0604030504040204" pitchFamily="34" charset="0"/>
              </a:endParaRPr>
            </a:p>
            <a:p>
              <a:pPr>
                <a:spcAft>
                  <a:spcPts val="0"/>
                </a:spcAft>
              </a:pPr>
              <a:r>
                <a:rPr lang="en-US" sz="1100" b="1">
                  <a:effectLst/>
                  <a:latin typeface="Trebuchet MS" panose="020B060302020202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a:spcBef>
                  <a:spcPts val="15"/>
                </a:spcBef>
                <a:spcAft>
                  <a:spcPts val="0"/>
                </a:spcAft>
              </a:pPr>
              <a:r>
                <a:rPr lang="en-US" sz="1350" b="1">
                  <a:effectLst/>
                  <a:latin typeface="Trebuchet MS" panose="020B060302020202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marL="52070">
                <a:spcAft>
                  <a:spcPts val="0"/>
                </a:spcAft>
              </a:pPr>
              <a:r>
                <a:rPr lang="en-US" sz="900" b="1">
                  <a:solidFill>
                    <a:srgbClr val="FFFFFF"/>
                  </a:solidFill>
                  <a:effectLst/>
                  <a:latin typeface="Trebuchet MS" panose="020B0603020202020204" pitchFamily="34" charset="0"/>
                  <a:ea typeface="Tahoma" panose="020B0604030504040204" pitchFamily="34" charset="0"/>
                </a:rPr>
                <a:t>Outputs</a:t>
              </a:r>
              <a:endParaRPr lang="fr-FR" sz="1100">
                <a:effectLst/>
                <a:latin typeface="Tahoma" panose="020B0604030504040204" pitchFamily="34" charset="0"/>
                <a:ea typeface="Tahoma" panose="020B0604030504040204" pitchFamily="34" charset="0"/>
              </a:endParaRPr>
            </a:p>
            <a:p>
              <a:pPr>
                <a:spcAft>
                  <a:spcPts val="0"/>
                </a:spcAft>
              </a:pPr>
              <a:r>
                <a:rPr lang="en-US" sz="1100" b="1">
                  <a:effectLst/>
                  <a:latin typeface="Trebuchet MS" panose="020B060302020202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a:spcBef>
                  <a:spcPts val="35"/>
                </a:spcBef>
                <a:spcAft>
                  <a:spcPts val="0"/>
                </a:spcAft>
              </a:pPr>
              <a:r>
                <a:rPr lang="en-US" sz="1500" b="1">
                  <a:effectLst/>
                  <a:latin typeface="Trebuchet MS" panose="020B0603020202020204" pitchFamily="34" charset="0"/>
                  <a:ea typeface="Tahoma" panose="020B0604030504040204" pitchFamily="34" charset="0"/>
                </a:rPr>
                <a:t> </a:t>
              </a:r>
              <a:endParaRPr lang="fr-FR" sz="1100">
                <a:effectLst/>
                <a:latin typeface="Tahoma" panose="020B0604030504040204" pitchFamily="34" charset="0"/>
                <a:ea typeface="Tahoma" panose="020B0604030504040204" pitchFamily="34" charset="0"/>
              </a:endParaRPr>
            </a:p>
            <a:p>
              <a:pPr marL="36830">
                <a:spcAft>
                  <a:spcPts val="0"/>
                </a:spcAft>
              </a:pPr>
              <a:r>
                <a:rPr lang="en-US" sz="900" b="1">
                  <a:solidFill>
                    <a:srgbClr val="D52A2F"/>
                  </a:solidFill>
                  <a:effectLst/>
                  <a:latin typeface="Trebuchet MS" panose="020B0603020202020204" pitchFamily="34" charset="0"/>
                  <a:ea typeface="Tahoma" panose="020B0604030504040204" pitchFamily="34" charset="0"/>
                </a:rPr>
                <a:t>Activities</a:t>
              </a:r>
              <a:endParaRPr lang="fr-FR" sz="1100">
                <a:effectLst/>
                <a:latin typeface="Tahoma" panose="020B0604030504040204" pitchFamily="34" charset="0"/>
                <a:ea typeface="Tahoma" panose="020B0604030504040204" pitchFamily="34" charset="0"/>
              </a:endParaRPr>
            </a:p>
          </p:txBody>
        </p:sp>
        <p:sp>
          <p:nvSpPr>
            <p:cNvPr id="34" name="Text Box 175"/>
            <p:cNvSpPr txBox="1">
              <a:spLocks noChangeArrowheads="1"/>
            </p:cNvSpPr>
            <p:nvPr/>
          </p:nvSpPr>
          <p:spPr bwMode="auto">
            <a:xfrm>
              <a:off x="4286" y="753"/>
              <a:ext cx="2942" cy="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
                </a:spcBef>
              </a:pPr>
              <a:r>
                <a:rPr lang="en-US" sz="1000" b="1" dirty="0">
                  <a:solidFill>
                    <a:srgbClr val="D52A2F"/>
                  </a:solidFill>
                  <a:latin typeface="Trebuchet MS" panose="020B0603020202020204" pitchFamily="34" charset="0"/>
                  <a:ea typeface="Tahoma" panose="020B0604030504040204" pitchFamily="34" charset="0"/>
                </a:rPr>
                <a:t>Impact</a:t>
              </a:r>
            </a:p>
            <a:p>
              <a:pPr>
                <a:spcBef>
                  <a:spcPts val="10"/>
                </a:spcBef>
              </a:pPr>
              <a:endParaRPr lang="fr-FR" sz="1000" b="1" dirty="0">
                <a:latin typeface="Tahoma" panose="020B0604030504040204" pitchFamily="34" charset="0"/>
                <a:ea typeface="Tahoma" panose="020B0604030504040204" pitchFamily="34" charset="0"/>
              </a:endParaRPr>
            </a:p>
            <a:p>
              <a:pPr marL="142240" marR="672465" indent="-117475">
                <a:lnSpc>
                  <a:spcPct val="93000"/>
                </a:lnSpc>
                <a:spcBef>
                  <a:spcPts val="75"/>
                </a:spcBef>
                <a:tabLst>
                  <a:tab pos="142875" algn="l"/>
                </a:tabLst>
              </a:pPr>
              <a:r>
                <a:rPr lang="en-US" sz="1000" b="1" dirty="0">
                  <a:latin typeface="Tahoma" panose="020B0604030504040204" pitchFamily="34" charset="0"/>
                  <a:ea typeface="Tahoma" panose="020B0604030504040204" pitchFamily="34" charset="0"/>
                </a:rPr>
                <a:t>What difference does the intervention make?</a:t>
              </a:r>
              <a:endParaRPr lang="fr-FR" sz="1000" b="1" dirty="0">
                <a:latin typeface="Tahoma" panose="020B0604030504040204" pitchFamily="34" charset="0"/>
                <a:ea typeface="Tahoma" panose="020B0604030504040204" pitchFamily="34" charset="0"/>
              </a:endParaRPr>
            </a:p>
            <a:p>
              <a:pPr marL="113030" marR="202565" indent="-88900">
                <a:lnSpc>
                  <a:spcPct val="101000"/>
                </a:lnSpc>
                <a:spcBef>
                  <a:spcPts val="255"/>
                </a:spcBef>
                <a:tabLst>
                  <a:tab pos="113665" algn="l"/>
                </a:tabLst>
              </a:pPr>
              <a:r>
                <a:rPr lang="en-US" sz="1000" b="1" dirty="0">
                  <a:latin typeface="Tahoma" panose="020B0604030504040204" pitchFamily="34" charset="0"/>
                  <a:ea typeface="Tahoma" panose="020B0604030504040204" pitchFamily="34" charset="0"/>
                </a:rPr>
                <a:t>To which extent has the intervention, or is expected to generate significant positive or negative, intended or unintended, higher-level effects?</a:t>
              </a:r>
              <a:endParaRPr lang="fr-FR" sz="1000" b="1" dirty="0">
                <a:latin typeface="Tahoma" panose="020B0604030504040204" pitchFamily="34" charset="0"/>
                <a:ea typeface="Tahoma" panose="020B0604030504040204" pitchFamily="34" charset="0"/>
              </a:endParaRPr>
            </a:p>
            <a:p>
              <a:pPr>
                <a:spcBef>
                  <a:spcPts val="45"/>
                </a:spcBef>
                <a:spcAft>
                  <a:spcPts val="0"/>
                </a:spcAft>
              </a:pPr>
              <a:r>
                <a:rPr lang="en-US" sz="650" dirty="0">
                  <a:effectLst/>
                  <a:latin typeface="Tahoma" panose="020B0604030504040204" pitchFamily="34" charset="0"/>
                  <a:ea typeface="Tahoma" panose="020B0604030504040204" pitchFamily="34" charset="0"/>
                </a:rPr>
                <a:t> </a:t>
              </a:r>
              <a:endParaRPr lang="fr-FR" sz="1400" b="1" dirty="0">
                <a:effectLst/>
                <a:latin typeface="Tahoma" panose="020B0604030504040204" pitchFamily="34" charset="0"/>
                <a:ea typeface="Tahoma" panose="020B0604030504040204" pitchFamily="34" charset="0"/>
              </a:endParaRPr>
            </a:p>
            <a:p>
              <a:pPr>
                <a:spcBef>
                  <a:spcPts val="5"/>
                </a:spcBef>
                <a:spcAft>
                  <a:spcPts val="0"/>
                </a:spcAft>
              </a:pPr>
              <a:r>
                <a:rPr lang="en-US" sz="1000" b="1" dirty="0">
                  <a:solidFill>
                    <a:srgbClr val="D52A2F"/>
                  </a:solidFill>
                  <a:effectLst/>
                  <a:latin typeface="Trebuchet MS" panose="020B0603020202020204" pitchFamily="34" charset="0"/>
                  <a:ea typeface="Tahoma" panose="020B0604030504040204" pitchFamily="34" charset="0"/>
                </a:rPr>
                <a:t>Effectiveness</a:t>
              </a:r>
              <a:endParaRPr lang="fr-FR" sz="1400" b="1" dirty="0">
                <a:effectLst/>
                <a:latin typeface="Tahoma" panose="020B0604030504040204" pitchFamily="34" charset="0"/>
                <a:ea typeface="Tahoma" panose="020B0604030504040204" pitchFamily="34" charset="0"/>
              </a:endParaRPr>
            </a:p>
            <a:p>
              <a:pPr marL="113030" indent="-88900">
                <a:spcBef>
                  <a:spcPts val="35"/>
                </a:spcBef>
                <a:spcAft>
                  <a:spcPts val="0"/>
                </a:spcAft>
                <a:tabLst>
                  <a:tab pos="113665" algn="l"/>
                </a:tabLst>
              </a:pPr>
              <a:r>
                <a:rPr lang="en-US" sz="1000" b="1" dirty="0">
                  <a:effectLst/>
                  <a:latin typeface="Tahoma" panose="020B0604030504040204" pitchFamily="34" charset="0"/>
                  <a:ea typeface="Tahoma" panose="020B0604030504040204" pitchFamily="34" charset="0"/>
                </a:rPr>
                <a:t>Is</a:t>
              </a:r>
              <a:r>
                <a:rPr lang="en-US" sz="1000" b="1" spc="11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the</a:t>
              </a:r>
              <a:r>
                <a:rPr lang="en-US" sz="1000" b="1" spc="11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intervention</a:t>
              </a:r>
              <a:r>
                <a:rPr lang="en-US" sz="1000" b="1" spc="12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achieving</a:t>
              </a:r>
              <a:r>
                <a:rPr lang="en-US" sz="1000" b="1" spc="11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its</a:t>
              </a:r>
              <a:r>
                <a:rPr lang="en-US" sz="1000" b="1" spc="12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objectives?</a:t>
              </a:r>
              <a:endParaRPr lang="fr-FR" sz="1400" b="1" dirty="0">
                <a:effectLst/>
                <a:latin typeface="Tahoma" panose="020B0604030504040204" pitchFamily="34" charset="0"/>
                <a:ea typeface="Tahoma" panose="020B0604030504040204" pitchFamily="34" charset="0"/>
              </a:endParaRPr>
            </a:p>
            <a:p>
              <a:pPr marL="113030" marR="11430" indent="-88900">
                <a:lnSpc>
                  <a:spcPct val="91000"/>
                </a:lnSpc>
                <a:spcBef>
                  <a:spcPts val="400"/>
                </a:spcBef>
                <a:spcAft>
                  <a:spcPts val="0"/>
                </a:spcAft>
                <a:tabLst>
                  <a:tab pos="113665" algn="l"/>
                </a:tabLst>
              </a:pPr>
              <a:r>
                <a:rPr lang="en-US" sz="1000" b="1" dirty="0">
                  <a:effectLst/>
                  <a:latin typeface="Tahoma" panose="020B0604030504040204" pitchFamily="34" charset="0"/>
                  <a:ea typeface="Tahoma" panose="020B0604030504040204" pitchFamily="34" charset="0"/>
                </a:rPr>
                <a:t>To</a:t>
              </a:r>
              <a:r>
                <a:rPr lang="en-US" sz="1000" b="1" spc="4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which</a:t>
              </a:r>
              <a:r>
                <a:rPr lang="en-US" sz="1000" b="1" spc="5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extent</a:t>
              </a:r>
              <a:r>
                <a:rPr lang="en-US" sz="1000" b="1" spc="5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has</a:t>
              </a:r>
              <a:r>
                <a:rPr lang="en-US" sz="1000" b="1" spc="5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or</a:t>
              </a:r>
              <a:r>
                <a:rPr lang="en-US" sz="1000" b="1" spc="5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is</a:t>
              </a:r>
              <a:r>
                <a:rPr lang="en-US" sz="1000" b="1" spc="4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the</a:t>
              </a:r>
              <a:r>
                <a:rPr lang="en-US" sz="1000" b="1" spc="5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intervention</a:t>
              </a:r>
              <a:r>
                <a:rPr lang="en-US" sz="1000" b="1" spc="-210"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expected</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to</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achieve</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its</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results,</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including</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any</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differential results</a:t>
              </a:r>
              <a:r>
                <a:rPr lang="en-US" sz="1000" b="1" spc="-5" dirty="0">
                  <a:effectLst/>
                  <a:latin typeface="Tahoma" panose="020B0604030504040204" pitchFamily="34" charset="0"/>
                  <a:ea typeface="Tahoma" panose="020B0604030504040204" pitchFamily="34" charset="0"/>
                </a:rPr>
                <a:t> </a:t>
              </a:r>
              <a:r>
                <a:rPr lang="en-US" sz="1000" b="1" dirty="0">
                  <a:effectLst/>
                  <a:latin typeface="Tahoma" panose="020B0604030504040204" pitchFamily="34" charset="0"/>
                  <a:ea typeface="Tahoma" panose="020B0604030504040204" pitchFamily="34" charset="0"/>
                </a:rPr>
                <a:t>across groups?</a:t>
              </a:r>
              <a:endParaRPr lang="fr-FR" sz="1400" b="1" dirty="0">
                <a:effectLst/>
                <a:latin typeface="Tahoma" panose="020B0604030504040204" pitchFamily="34" charset="0"/>
                <a:ea typeface="Tahoma" panose="020B0604030504040204" pitchFamily="34" charset="0"/>
              </a:endParaRPr>
            </a:p>
          </p:txBody>
        </p:sp>
        <p:sp>
          <p:nvSpPr>
            <p:cNvPr id="35" name="Text Box 176"/>
            <p:cNvSpPr txBox="1">
              <a:spLocks noChangeArrowheads="1"/>
            </p:cNvSpPr>
            <p:nvPr/>
          </p:nvSpPr>
          <p:spPr bwMode="auto">
            <a:xfrm>
              <a:off x="4286" y="3666"/>
              <a:ext cx="2975"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
                </a:spcBef>
              </a:pPr>
              <a:r>
                <a:rPr lang="en-US" sz="1000" b="1" dirty="0" smtClean="0">
                  <a:solidFill>
                    <a:srgbClr val="D52A2F"/>
                  </a:solidFill>
                  <a:latin typeface="Trebuchet MS" panose="020B0603020202020204" pitchFamily="34" charset="0"/>
                  <a:ea typeface="Tahoma" panose="020B0604030504040204" pitchFamily="34" charset="0"/>
                </a:rPr>
                <a:t>Efficiency</a:t>
              </a:r>
              <a:endParaRPr lang="fr-FR" sz="1000" b="1" dirty="0">
                <a:solidFill>
                  <a:srgbClr val="D52A2F"/>
                </a:solidFill>
                <a:latin typeface="Trebuchet MS" panose="020B0603020202020204" pitchFamily="34" charset="0"/>
                <a:ea typeface="Tahoma" panose="020B0604030504040204" pitchFamily="34" charset="0"/>
              </a:endParaRPr>
            </a:p>
            <a:p>
              <a:pPr marL="113030" indent="-88900">
                <a:spcBef>
                  <a:spcPts val="35"/>
                </a:spcBef>
                <a:tabLst>
                  <a:tab pos="113665" algn="l"/>
                </a:tabLst>
              </a:pPr>
              <a:r>
                <a:rPr lang="en-US" sz="1000" b="1" dirty="0">
                  <a:latin typeface="Tahoma" panose="020B0604030504040204" pitchFamily="34" charset="0"/>
                  <a:ea typeface="Tahoma" panose="020B0604030504040204" pitchFamily="34" charset="0"/>
                </a:rPr>
                <a:t>How well were resources used?</a:t>
              </a:r>
              <a:endParaRPr lang="fr-FR" sz="1000" b="1" dirty="0">
                <a:latin typeface="Tahoma" panose="020B0604030504040204" pitchFamily="34" charset="0"/>
                <a:ea typeface="Tahoma" panose="020B0604030504040204" pitchFamily="34" charset="0"/>
              </a:endParaRPr>
            </a:p>
            <a:p>
              <a:pPr marL="113030" marR="11430" indent="-88900">
                <a:lnSpc>
                  <a:spcPct val="83000"/>
                </a:lnSpc>
                <a:spcBef>
                  <a:spcPts val="160"/>
                </a:spcBef>
                <a:tabLst>
                  <a:tab pos="113665" algn="l"/>
                </a:tabLst>
              </a:pPr>
              <a:r>
                <a:rPr lang="en-US" sz="1000" b="1" dirty="0">
                  <a:latin typeface="Tahoma" panose="020B0604030504040204" pitchFamily="34" charset="0"/>
                  <a:ea typeface="Tahoma" panose="020B0604030504040204" pitchFamily="34" charset="0"/>
                </a:rPr>
                <a:t>To which extent has, or is the intervention likely to deliver results in an economic</a:t>
              </a:r>
              <a:endParaRPr lang="fr-FR" sz="1000" b="1" dirty="0">
                <a:latin typeface="Tahoma" panose="020B0604030504040204" pitchFamily="34" charset="0"/>
                <a:ea typeface="Tahoma" panose="020B0604030504040204" pitchFamily="34" charset="0"/>
              </a:endParaRPr>
            </a:p>
            <a:p>
              <a:pPr marL="113030" indent="-88900">
                <a:spcBef>
                  <a:spcPts val="50"/>
                </a:spcBef>
                <a:tabLst>
                  <a:tab pos="113665" algn="l"/>
                </a:tabLst>
              </a:pPr>
              <a:r>
                <a:rPr lang="en-US" sz="1000" b="1" dirty="0">
                  <a:latin typeface="Tahoma" panose="020B0604030504040204" pitchFamily="34" charset="0"/>
                  <a:ea typeface="Tahoma" panose="020B0604030504040204" pitchFamily="34" charset="0"/>
                </a:rPr>
                <a:t>and timely way?</a:t>
              </a:r>
              <a:endParaRPr lang="fr-FR" sz="1000" b="1" dirty="0">
                <a:latin typeface="Tahoma" panose="020B0604030504040204" pitchFamily="34" charset="0"/>
                <a:ea typeface="Tahoma" panose="020B0604030504040204" pitchFamily="34" charset="0"/>
              </a:endParaRPr>
            </a:p>
          </p:txBody>
        </p:sp>
        <p:sp>
          <p:nvSpPr>
            <p:cNvPr id="36" name="Text Box 177"/>
            <p:cNvSpPr txBox="1">
              <a:spLocks noChangeArrowheads="1"/>
            </p:cNvSpPr>
            <p:nvPr/>
          </p:nvSpPr>
          <p:spPr bwMode="auto">
            <a:xfrm>
              <a:off x="7514" y="710"/>
              <a:ext cx="2747" cy="4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
                </a:spcBef>
                <a:spcAft>
                  <a:spcPts val="0"/>
                </a:spcAft>
              </a:pPr>
              <a:r>
                <a:rPr lang="en-US" sz="1000" b="1" dirty="0">
                  <a:solidFill>
                    <a:srgbClr val="D52A2F"/>
                  </a:solidFill>
                  <a:latin typeface="Trebuchet MS" panose="020B0603020202020204" pitchFamily="34" charset="0"/>
                  <a:ea typeface="Tahoma" panose="020B0604030504040204" pitchFamily="34" charset="0"/>
                </a:rPr>
                <a:t>Sustainability</a:t>
              </a:r>
            </a:p>
            <a:p>
              <a:pPr>
                <a:spcBef>
                  <a:spcPts val="10"/>
                </a:spcBef>
                <a:spcAft>
                  <a:spcPts val="0"/>
                </a:spcAft>
              </a:pPr>
              <a:endParaRPr lang="fr-FR" sz="1100" b="1" dirty="0">
                <a:effectLst/>
                <a:latin typeface="Tahoma" panose="020B0604030504040204" pitchFamily="34" charset="0"/>
                <a:ea typeface="Tahoma" panose="020B0604030504040204" pitchFamily="34" charset="0"/>
              </a:endParaRPr>
            </a:p>
            <a:p>
              <a:pPr marL="87630" indent="-88265">
                <a:spcBef>
                  <a:spcPts val="135"/>
                </a:spcBef>
                <a:spcAft>
                  <a:spcPts val="0"/>
                </a:spcAft>
                <a:tabLst>
                  <a:tab pos="88265" algn="l"/>
                </a:tabLst>
              </a:pPr>
              <a:r>
                <a:rPr lang="en-US" sz="1000" b="1" dirty="0">
                  <a:latin typeface="Tahoma" panose="020B0604030504040204" pitchFamily="34" charset="0"/>
                  <a:ea typeface="Tahoma" panose="020B0604030504040204" pitchFamily="34" charset="0"/>
                </a:rPr>
                <a:t>Will the benefit last?</a:t>
              </a:r>
              <a:endParaRPr lang="fr-FR" sz="1000" b="1" dirty="0">
                <a:latin typeface="Tahoma" panose="020B0604030504040204" pitchFamily="34" charset="0"/>
                <a:ea typeface="Tahoma" panose="020B0604030504040204" pitchFamily="34" charset="0"/>
              </a:endParaRPr>
            </a:p>
            <a:p>
              <a:pPr marL="87630" marR="297815" indent="-88265">
                <a:lnSpc>
                  <a:spcPct val="98000"/>
                </a:lnSpc>
                <a:spcBef>
                  <a:spcPts val="225"/>
                </a:spcBef>
                <a:spcAft>
                  <a:spcPts val="0"/>
                </a:spcAft>
                <a:tabLst>
                  <a:tab pos="88265" algn="l"/>
                </a:tabLst>
              </a:pPr>
              <a:r>
                <a:rPr lang="en-US" sz="1000" b="1" dirty="0">
                  <a:latin typeface="Tahoma" panose="020B0604030504040204" pitchFamily="34" charset="0"/>
                  <a:ea typeface="Tahoma" panose="020B0604030504040204" pitchFamily="34" charset="0"/>
                </a:rPr>
                <a:t>To which extent will the benefits of the intervention continue,</a:t>
              </a:r>
              <a:endParaRPr lang="fr-FR" sz="1000" b="1" dirty="0">
                <a:latin typeface="Tahoma" panose="020B0604030504040204" pitchFamily="34" charset="0"/>
                <a:ea typeface="Tahoma" panose="020B0604030504040204" pitchFamily="34" charset="0"/>
              </a:endParaRPr>
            </a:p>
            <a:p>
              <a:pPr marL="87630">
                <a:spcBef>
                  <a:spcPts val="30"/>
                </a:spcBef>
                <a:spcAft>
                  <a:spcPts val="0"/>
                </a:spcAft>
              </a:pPr>
              <a:r>
                <a:rPr lang="en-US" sz="1000" b="1" dirty="0">
                  <a:latin typeface="Tahoma" panose="020B0604030504040204" pitchFamily="34" charset="0"/>
                  <a:ea typeface="Tahoma" panose="020B0604030504040204" pitchFamily="34" charset="0"/>
                </a:rPr>
                <a:t>or are likely to continue</a:t>
              </a:r>
              <a:r>
                <a:rPr lang="en-US" sz="1000" b="1" dirty="0" smtClean="0">
                  <a:latin typeface="Tahoma" panose="020B0604030504040204" pitchFamily="34" charset="0"/>
                  <a:ea typeface="Tahoma" panose="020B0604030504040204" pitchFamily="34" charset="0"/>
                </a:rPr>
                <a:t>?</a:t>
              </a:r>
            </a:p>
            <a:p>
              <a:pPr marL="87630">
                <a:spcBef>
                  <a:spcPts val="30"/>
                </a:spcBef>
                <a:spcAft>
                  <a:spcPts val="0"/>
                </a:spcAft>
              </a:pPr>
              <a:endParaRPr lang="en-US" sz="1000" b="1" dirty="0">
                <a:latin typeface="Tahoma" panose="020B0604030504040204" pitchFamily="34" charset="0"/>
                <a:ea typeface="Tahoma" panose="020B0604030504040204" pitchFamily="34" charset="0"/>
              </a:endParaRPr>
            </a:p>
            <a:p>
              <a:pPr marL="87630">
                <a:spcBef>
                  <a:spcPts val="30"/>
                </a:spcBef>
                <a:spcAft>
                  <a:spcPts val="0"/>
                </a:spcAft>
              </a:pPr>
              <a:endParaRPr lang="en-US" sz="1000" b="1" dirty="0" smtClean="0">
                <a:latin typeface="Tahoma" panose="020B0604030504040204" pitchFamily="34" charset="0"/>
                <a:ea typeface="Tahoma" panose="020B0604030504040204" pitchFamily="34" charset="0"/>
              </a:endParaRPr>
            </a:p>
            <a:p>
              <a:pPr marL="87630">
                <a:spcBef>
                  <a:spcPts val="30"/>
                </a:spcBef>
                <a:spcAft>
                  <a:spcPts val="0"/>
                </a:spcAft>
              </a:pPr>
              <a:endParaRPr lang="fr-FR" sz="1000" b="1" dirty="0">
                <a:latin typeface="Tahoma" panose="020B0604030504040204" pitchFamily="34" charset="0"/>
                <a:ea typeface="Tahoma" panose="020B0604030504040204" pitchFamily="34" charset="0"/>
              </a:endParaRPr>
            </a:p>
            <a:p>
              <a:pPr>
                <a:spcBef>
                  <a:spcPts val="5"/>
                </a:spcBef>
              </a:pPr>
              <a:r>
                <a:rPr lang="en-US" sz="1000" b="1" dirty="0">
                  <a:solidFill>
                    <a:srgbClr val="D52A2F"/>
                  </a:solidFill>
                  <a:latin typeface="Trebuchet MS" panose="020B0603020202020204" pitchFamily="34" charset="0"/>
                  <a:ea typeface="Tahoma" panose="020B0604030504040204" pitchFamily="34" charset="0"/>
                </a:rPr>
                <a:t>Relevance</a:t>
              </a:r>
              <a:endParaRPr lang="fr-FR" sz="1000" b="1" dirty="0">
                <a:solidFill>
                  <a:srgbClr val="D52A2F"/>
                </a:solidFill>
                <a:latin typeface="Trebuchet MS" panose="020B0603020202020204" pitchFamily="34" charset="0"/>
                <a:ea typeface="Tahoma" panose="020B0604030504040204" pitchFamily="34" charset="0"/>
              </a:endParaRPr>
            </a:p>
            <a:p>
              <a:pPr marL="87630" indent="-88265">
                <a:spcBef>
                  <a:spcPts val="135"/>
                </a:spcBef>
                <a:spcAft>
                  <a:spcPts val="0"/>
                </a:spcAft>
                <a:tabLst>
                  <a:tab pos="88265" algn="l"/>
                </a:tabLst>
              </a:pPr>
              <a:r>
                <a:rPr lang="en-US" sz="1000" b="1" dirty="0">
                  <a:latin typeface="Tahoma" panose="020B0604030504040204" pitchFamily="34" charset="0"/>
                  <a:ea typeface="Tahoma" panose="020B0604030504040204" pitchFamily="34" charset="0"/>
                </a:rPr>
                <a:t>Is the intervention doing the right thing?</a:t>
              </a:r>
              <a:endParaRPr lang="fr-FR" sz="1000" b="1" dirty="0">
                <a:latin typeface="Tahoma" panose="020B0604030504040204" pitchFamily="34" charset="0"/>
                <a:ea typeface="Tahoma" panose="020B0604030504040204" pitchFamily="34" charset="0"/>
              </a:endParaRPr>
            </a:p>
            <a:p>
              <a:pPr marL="87630" marR="67310" indent="-88265">
                <a:lnSpc>
                  <a:spcPct val="102000"/>
                </a:lnSpc>
                <a:spcBef>
                  <a:spcPts val="410"/>
                </a:spcBef>
                <a:spcAft>
                  <a:spcPts val="0"/>
                </a:spcAft>
                <a:tabLst>
                  <a:tab pos="88265" algn="l"/>
                </a:tabLst>
              </a:pPr>
              <a:r>
                <a:rPr lang="en-US" sz="1000" b="1" dirty="0">
                  <a:latin typeface="Tahoma" panose="020B0604030504040204" pitchFamily="34" charset="0"/>
                  <a:ea typeface="Tahoma" panose="020B0604030504040204" pitchFamily="34" charset="0"/>
                </a:rPr>
                <a:t>To which extent are the intervention’s objectives and design responding to beneficiaries’, global, country and partner/institution needs, policies and priorities, and continue to do so if circumstances change?</a:t>
              </a:r>
              <a:endParaRPr lang="fr-FR" sz="1000" b="1" dirty="0">
                <a:latin typeface="Tahoma" panose="020B0604030504040204" pitchFamily="34" charset="0"/>
                <a:ea typeface="Tahoma" panose="020B0604030504040204" pitchFamily="34" charset="0"/>
              </a:endParaRPr>
            </a:p>
            <a:p>
              <a:pPr>
                <a:spcBef>
                  <a:spcPts val="5"/>
                </a:spcBef>
                <a:spcAft>
                  <a:spcPts val="0"/>
                </a:spcAft>
              </a:pPr>
              <a:r>
                <a:rPr lang="en-US" sz="1000" b="1" dirty="0">
                  <a:solidFill>
                    <a:srgbClr val="D52A2F"/>
                  </a:solidFill>
                  <a:latin typeface="Trebuchet MS" panose="020B0603020202020204" pitchFamily="34" charset="0"/>
                  <a:ea typeface="Tahoma" panose="020B0604030504040204" pitchFamily="34" charset="0"/>
                </a:rPr>
                <a:t>Coherence</a:t>
              </a:r>
              <a:endParaRPr lang="fr-FR" sz="1000" b="1" dirty="0">
                <a:solidFill>
                  <a:srgbClr val="D52A2F"/>
                </a:solidFill>
                <a:latin typeface="Trebuchet MS" panose="020B0603020202020204" pitchFamily="34" charset="0"/>
                <a:ea typeface="Tahoma" panose="020B0604030504040204" pitchFamily="34" charset="0"/>
              </a:endParaRPr>
            </a:p>
            <a:p>
              <a:pPr marL="87630" indent="-88265">
                <a:spcBef>
                  <a:spcPts val="135"/>
                </a:spcBef>
                <a:spcAft>
                  <a:spcPts val="0"/>
                </a:spcAft>
                <a:tabLst>
                  <a:tab pos="88265" algn="l"/>
                </a:tabLst>
              </a:pPr>
              <a:r>
                <a:rPr lang="en-US" sz="1000" b="1" dirty="0">
                  <a:latin typeface="Tahoma" panose="020B0604030504040204" pitchFamily="34" charset="0"/>
                  <a:ea typeface="Tahoma" panose="020B0604030504040204" pitchFamily="34" charset="0"/>
                </a:rPr>
                <a:t>How well does the intervention fit?</a:t>
              </a:r>
              <a:endParaRPr lang="fr-FR" sz="1000" b="1" dirty="0">
                <a:latin typeface="Tahoma" panose="020B0604030504040204" pitchFamily="34" charset="0"/>
                <a:ea typeface="Tahoma" panose="020B0604030504040204" pitchFamily="34" charset="0"/>
              </a:endParaRPr>
            </a:p>
            <a:p>
              <a:pPr marL="87630" marR="113030" indent="-88265">
                <a:lnSpc>
                  <a:spcPct val="102000"/>
                </a:lnSpc>
                <a:spcBef>
                  <a:spcPts val="415"/>
                </a:spcBef>
                <a:spcAft>
                  <a:spcPts val="0"/>
                </a:spcAft>
                <a:tabLst>
                  <a:tab pos="88265" algn="l"/>
                </a:tabLst>
              </a:pPr>
              <a:r>
                <a:rPr lang="en-US" sz="1000" b="1" dirty="0">
                  <a:latin typeface="Tahoma" panose="020B0604030504040204" pitchFamily="34" charset="0"/>
                  <a:ea typeface="Tahoma" panose="020B0604030504040204" pitchFamily="34" charset="0"/>
                </a:rPr>
                <a:t>How compatible is the intervention with other interventions in a country, sector or institution?</a:t>
              </a:r>
              <a:endParaRPr lang="fr-FR" sz="1000" b="1" dirty="0">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40601391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760208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2"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Sources </a:t>
            </a:r>
            <a:r>
              <a:rPr lang="en-US" sz="2400" b="1" dirty="0">
                <a:solidFill>
                  <a:schemeClr val="accent2"/>
                </a:solidFill>
                <a:latin typeface="Times New Roman" panose="02020603050405020304" pitchFamily="18" charset="0"/>
                <a:cs typeface="Times New Roman" panose="02020603050405020304" pitchFamily="18" charset="0"/>
              </a:rPr>
              <a:t>of </a:t>
            </a:r>
            <a:r>
              <a:rPr lang="en-US" sz="2400" b="1" dirty="0" smtClean="0">
                <a:solidFill>
                  <a:schemeClr val="accent2"/>
                </a:solidFill>
                <a:latin typeface="Times New Roman" panose="02020603050405020304" pitchFamily="18" charset="0"/>
                <a:cs typeface="Times New Roman" panose="02020603050405020304" pitchFamily="18" charset="0"/>
              </a:rPr>
              <a:t>data</a:t>
            </a: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data </a:t>
            </a:r>
            <a:r>
              <a:rPr lang="en-US" b="1" dirty="0">
                <a:solidFill>
                  <a:srgbClr val="C00000"/>
                </a:solidFill>
                <a:latin typeface="Times New Roman" panose="02020603050405020304" pitchFamily="18" charset="0"/>
                <a:cs typeface="Times New Roman" panose="02020603050405020304" pitchFamily="18" charset="0"/>
              </a:rPr>
              <a:t>sources </a:t>
            </a:r>
            <a:r>
              <a:rPr lang="en-US" b="1" dirty="0">
                <a:solidFill>
                  <a:schemeClr val="dk1"/>
                </a:solidFill>
                <a:latin typeface="Times New Roman" panose="02020603050405020304" pitchFamily="18" charset="0"/>
                <a:cs typeface="Times New Roman" panose="02020603050405020304" pitchFamily="18" charset="0"/>
              </a:rPr>
              <a:t>as identifying where and how the information will be gathered for the purpose of measuring the specified </a:t>
            </a:r>
            <a:r>
              <a:rPr lang="en-US" b="1" dirty="0" smtClean="0">
                <a:solidFill>
                  <a:schemeClr val="dk1"/>
                </a:solidFill>
                <a:latin typeface="Times New Roman" panose="02020603050405020304" pitchFamily="18" charset="0"/>
                <a:cs typeface="Times New Roman" panose="02020603050405020304" pitchFamily="18" charset="0"/>
              </a:rPr>
              <a:t>indicators.</a:t>
            </a:r>
          </a:p>
          <a:p>
            <a:pPr marL="285750" indent="-285750" algn="just">
              <a:buFont typeface="Wingdings" panose="05000000000000000000" pitchFamily="2" charset="2"/>
              <a:buChar char="Ø"/>
            </a:pPr>
            <a:endParaRPr lang="en-US" b="1" dirty="0" smtClean="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In </a:t>
            </a:r>
            <a:r>
              <a:rPr lang="en-US" b="1" dirty="0">
                <a:solidFill>
                  <a:schemeClr val="dk1"/>
                </a:solidFill>
                <a:latin typeface="Times New Roman" panose="02020603050405020304" pitchFamily="18" charset="0"/>
                <a:cs typeface="Times New Roman" panose="02020603050405020304" pitchFamily="18" charset="0"/>
              </a:rPr>
              <a:t>general, there are two sources of data that can be drawn upon for monitoring and/or evaluation purposes:</a:t>
            </a:r>
            <a:endParaRPr lang="fr-FR" b="1" dirty="0">
              <a:solidFill>
                <a:schemeClr val="dk1"/>
              </a:solidFill>
              <a:latin typeface="Times New Roman" panose="02020603050405020304" pitchFamily="18" charset="0"/>
              <a:cs typeface="Times New Roman" panose="02020603050405020304" pitchFamily="18" charset="0"/>
            </a:endParaRPr>
          </a:p>
          <a:p>
            <a:pPr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Primary data</a:t>
            </a:r>
            <a:r>
              <a:rPr lang="en-US" b="1" dirty="0">
                <a:solidFill>
                  <a:schemeClr val="dk1"/>
                </a:solidFill>
                <a:latin typeface="Times New Roman" panose="02020603050405020304" pitchFamily="18" charset="0"/>
                <a:cs typeface="Times New Roman" panose="02020603050405020304" pitchFamily="18" charset="0"/>
              </a:rPr>
              <a:t>, which is the data that M&amp;E practitioners collect themselves using various instruments, such as key informant interviews, surveys, focus group discussions and observations.</a:t>
            </a:r>
            <a:endParaRPr lang="fr-FR"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Secondary data</a:t>
            </a:r>
            <a:r>
              <a:rPr lang="en-US" b="1" dirty="0">
                <a:solidFill>
                  <a:schemeClr val="dk1"/>
                </a:solidFill>
                <a:latin typeface="Times New Roman" panose="02020603050405020304" pitchFamily="18" charset="0"/>
                <a:cs typeface="Times New Roman" panose="02020603050405020304" pitchFamily="18" charset="0"/>
              </a:rPr>
              <a:t>, which is data obtained from other pre-existing sources, such as a country census or survey data from partners, donors or government.</a:t>
            </a:r>
            <a:endParaRPr lang="fr-FR" b="1" dirty="0">
              <a:solidFill>
                <a:schemeClr val="dk1"/>
              </a:solidFill>
              <a:latin typeface="Times New Roman" panose="02020603050405020304" pitchFamily="18" charset="0"/>
              <a:cs typeface="Times New Roman" panose="02020603050405020304" pitchFamily="18" charset="0"/>
            </a:endParaRPr>
          </a:p>
          <a:p>
            <a:pPr lvl="0" algn="just"/>
            <a:endParaRPr lang="en-US" b="1" dirty="0"/>
          </a:p>
          <a:p>
            <a:pPr lvl="0" algn="just"/>
            <a:endParaRPr lang="en-US" b="1" dirty="0" smtClean="0"/>
          </a:p>
          <a:p>
            <a:pPr lvl="0" algn="just"/>
            <a:endParaRPr lang="en-US" b="1" dirty="0"/>
          </a:p>
          <a:p>
            <a:pPr lvl="0" algn="just"/>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3" name="image19.png"/>
          <p:cNvPicPr/>
          <p:nvPr/>
        </p:nvPicPr>
        <p:blipFill>
          <a:blip r:embed="rId9" cstate="print"/>
          <a:stretch>
            <a:fillRect/>
          </a:stretch>
        </p:blipFill>
        <p:spPr>
          <a:xfrm>
            <a:off x="2151017" y="5217847"/>
            <a:ext cx="5155474" cy="1386205"/>
          </a:xfrm>
          <a:prstGeom prst="rect">
            <a:avLst/>
          </a:prstGeom>
        </p:spPr>
      </p:pic>
    </p:spTree>
    <p:extLst>
      <p:ext uri="{BB962C8B-B14F-4D97-AF65-F5344CB8AC3E}">
        <p14:creationId xmlns:p14="http://schemas.microsoft.com/office/powerpoint/2010/main" val="16457079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769441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2" algn="ctr"/>
            <a:r>
              <a:rPr lang="en-US" sz="2400" b="1" dirty="0">
                <a:solidFill>
                  <a:schemeClr val="accent2"/>
                </a:solidFill>
                <a:latin typeface="Times New Roman" panose="02020603050405020304" pitchFamily="18" charset="0"/>
                <a:cs typeface="Times New Roman" panose="02020603050405020304" pitchFamily="18" charset="0"/>
              </a:rPr>
              <a:t>Desk review</a:t>
            </a:r>
            <a:endParaRPr lang="fr-FR" sz="2400" b="1" dirty="0">
              <a:solidFill>
                <a:schemeClr val="accent2"/>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marL="742950" lvl="1" indent="-285750" algn="just">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When choosing sources of data, it is helpful to start with a desk review to better assess what type of data to use. </a:t>
            </a:r>
            <a:r>
              <a:rPr lang="en-US" b="1" dirty="0">
                <a:solidFill>
                  <a:schemeClr val="dk1"/>
                </a:solidFill>
                <a:latin typeface="Times New Roman" panose="02020603050405020304" pitchFamily="18" charset="0"/>
                <a:cs typeface="Times New Roman" panose="02020603050405020304" pitchFamily="18" charset="0"/>
              </a:rPr>
              <a:t>For monitoring, this corresponds to the information included under the column “Data source and collection method” of the IOM Results Matrix and Results Monitoring </a:t>
            </a:r>
            <a:r>
              <a:rPr lang="en-US" b="1" dirty="0" smtClean="0">
                <a:solidFill>
                  <a:schemeClr val="dk1"/>
                </a:solidFill>
                <a:latin typeface="Times New Roman" panose="02020603050405020304" pitchFamily="18" charset="0"/>
                <a:cs typeface="Times New Roman" panose="02020603050405020304" pitchFamily="18" charset="0"/>
              </a:rPr>
              <a:t>Framework.</a:t>
            </a:r>
          </a:p>
          <a:p>
            <a:pPr marL="742950" lvl="1" indent="-285750" algn="just">
              <a:buFont typeface="Arial" panose="020B0604020202020204" pitchFamily="34" charset="0"/>
              <a:buChar char="•"/>
            </a:pPr>
            <a:r>
              <a:rPr lang="en-US" b="1" dirty="0" smtClean="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For evaluation, the type of data will be clarified in the evaluation </a:t>
            </a:r>
            <a:r>
              <a:rPr lang="en-US" b="1" dirty="0" err="1">
                <a:solidFill>
                  <a:schemeClr val="dk1"/>
                </a:solidFill>
                <a:latin typeface="Times New Roman" panose="02020603050405020304" pitchFamily="18" charset="0"/>
                <a:cs typeface="Times New Roman" panose="02020603050405020304" pitchFamily="18" charset="0"/>
              </a:rPr>
              <a:t>ToR</a:t>
            </a:r>
            <a:r>
              <a:rPr lang="en-US" b="1" dirty="0">
                <a:solidFill>
                  <a:schemeClr val="dk1"/>
                </a:solidFill>
                <a:latin typeface="Times New Roman" panose="02020603050405020304" pitchFamily="18" charset="0"/>
                <a:cs typeface="Times New Roman" panose="02020603050405020304" pitchFamily="18" charset="0"/>
              </a:rPr>
              <a:t>, inception report and/or evaluation matrix and can also include data derived from monitoring.</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lvl="1" algn="ctr"/>
            <a:r>
              <a:rPr lang="en-US" b="1" dirty="0">
                <a:solidFill>
                  <a:srgbClr val="C00000"/>
                </a:solidFill>
                <a:latin typeface="Times New Roman" panose="02020603050405020304" pitchFamily="18" charset="0"/>
                <a:cs typeface="Times New Roman" panose="02020603050405020304" pitchFamily="18" charset="0"/>
              </a:rPr>
              <a:t>A desk review usually focuses on </a:t>
            </a:r>
            <a:r>
              <a:rPr lang="en-US" b="1" dirty="0" smtClean="0">
                <a:solidFill>
                  <a:srgbClr val="C00000"/>
                </a:solidFill>
                <a:latin typeface="Times New Roman" panose="02020603050405020304" pitchFamily="18" charset="0"/>
                <a:cs typeface="Times New Roman" panose="02020603050405020304" pitchFamily="18" charset="0"/>
              </a:rPr>
              <a:t>analyzing </a:t>
            </a:r>
            <a:r>
              <a:rPr lang="en-US" b="1" dirty="0">
                <a:solidFill>
                  <a:srgbClr val="C00000"/>
                </a:solidFill>
                <a:latin typeface="Times New Roman" panose="02020603050405020304" pitchFamily="18" charset="0"/>
                <a:cs typeface="Times New Roman" panose="02020603050405020304" pitchFamily="18" charset="0"/>
              </a:rPr>
              <a:t>existing relevant primary and secondary data sources and can be either structured or unstructured. </a:t>
            </a:r>
            <a:r>
              <a:rPr lang="en-US" b="1" dirty="0">
                <a:solidFill>
                  <a:srgbClr val="C00000"/>
                </a:solidFill>
                <a:latin typeface="Times New Roman" panose="02020603050405020304" pitchFamily="18" charset="0"/>
                <a:cs typeface="Times New Roman" panose="02020603050405020304" pitchFamily="18" charset="0"/>
              </a:rPr>
              <a:t>Structured desk reviews use a formal structure for document analysis, whereas unstructured reviews are background reading. For detailed guidance on conducting a desk review</a:t>
            </a: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18767085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9264075"/>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2" algn="ctr"/>
            <a:endParaRPr lang="en-US" sz="2400" b="1" dirty="0">
              <a:solidFill>
                <a:schemeClr val="accent2"/>
              </a:solidFill>
              <a:latin typeface="Times New Roman" panose="02020603050405020304" pitchFamily="18" charset="0"/>
              <a:cs typeface="Times New Roman" panose="02020603050405020304" pitchFamily="18" charset="0"/>
            </a:endParaRPr>
          </a:p>
          <a:p>
            <a:pPr lvl="2" algn="ctr"/>
            <a:r>
              <a:rPr lang="en-US" sz="2400" b="1" dirty="0">
                <a:solidFill>
                  <a:schemeClr val="accent2"/>
                </a:solidFill>
                <a:latin typeface="Times New Roman" panose="02020603050405020304" pitchFamily="18" charset="0"/>
                <a:cs typeface="Times New Roman" panose="02020603050405020304" pitchFamily="18" charset="0"/>
              </a:rPr>
              <a:t>Type of </a:t>
            </a:r>
            <a:r>
              <a:rPr lang="en-US" sz="2400" b="1" dirty="0" smtClean="0">
                <a:solidFill>
                  <a:schemeClr val="accent2"/>
                </a:solidFill>
                <a:latin typeface="Times New Roman" panose="02020603050405020304" pitchFamily="18" charset="0"/>
                <a:cs typeface="Times New Roman" panose="02020603050405020304" pitchFamily="18" charset="0"/>
              </a:rPr>
              <a:t>measurement</a:t>
            </a: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When planning for data collection and analysis, knowing the type of measurement, that is how data will be measured, may influence the decision to choose the appropriate methodology. This is of </a:t>
            </a:r>
            <a:r>
              <a:rPr lang="en-US" b="1" dirty="0">
                <a:solidFill>
                  <a:schemeClr val="dk1"/>
                </a:solidFill>
                <a:latin typeface="Times New Roman" panose="02020603050405020304" pitchFamily="18" charset="0"/>
                <a:cs typeface="Times New Roman" panose="02020603050405020304" pitchFamily="18" charset="0"/>
              </a:rPr>
              <a:t>particular importance </a:t>
            </a:r>
            <a:r>
              <a:rPr lang="en-US" b="1" dirty="0">
                <a:solidFill>
                  <a:schemeClr val="dk1"/>
                </a:solidFill>
                <a:latin typeface="Times New Roman" panose="02020603050405020304" pitchFamily="18" charset="0"/>
                <a:cs typeface="Times New Roman" panose="02020603050405020304" pitchFamily="18" charset="0"/>
              </a:rPr>
              <a:t>to inform the design of data collection tools such as surveys</a:t>
            </a:r>
            <a:r>
              <a:rPr lang="en-US" b="1" dirty="0">
                <a:solidFill>
                  <a:schemeClr val="dk1"/>
                </a:solidFill>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Measures of indicators identified in a Results Matrix or Evaluation Matrix can include categorical (qualitative) and/or numerical (quantitative) variables. </a:t>
            </a:r>
            <a:r>
              <a:rPr lang="en-US" b="1" dirty="0">
                <a:solidFill>
                  <a:schemeClr val="dk1"/>
                </a:solidFill>
                <a:latin typeface="Times New Roman" panose="02020603050405020304" pitchFamily="18" charset="0"/>
                <a:cs typeface="Times New Roman" panose="02020603050405020304" pitchFamily="18" charset="0"/>
              </a:rPr>
              <a:t>A variable is any characteristic or attribute that differs among and can be measured for each unit in a sample or </a:t>
            </a:r>
            <a:r>
              <a:rPr lang="en-US" b="1" dirty="0" smtClean="0">
                <a:solidFill>
                  <a:schemeClr val="dk1"/>
                </a:solidFill>
                <a:latin typeface="Times New Roman" panose="02020603050405020304" pitchFamily="18" charset="0"/>
                <a:cs typeface="Times New Roman" panose="02020603050405020304" pitchFamily="18" charset="0"/>
              </a:rPr>
              <a:t>population</a:t>
            </a:r>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a:lnSpc>
                <a:spcPct val="150000"/>
              </a:lnSpc>
            </a:pPr>
            <a:endParaRPr lang="en-US" dirty="0" smtClean="0"/>
          </a:p>
          <a:p>
            <a:pPr>
              <a:lnSpc>
                <a:spcPct val="150000"/>
              </a:lnSpc>
            </a:pPr>
            <a:endParaRPr lang="en-US" dirty="0"/>
          </a:p>
          <a:p>
            <a:pPr>
              <a:lnSpc>
                <a:spcPct val="150000"/>
              </a:lnSpc>
            </a:pPr>
            <a:r>
              <a:rPr lang="en-US" dirty="0" smtClean="0"/>
              <a:t> </a:t>
            </a:r>
            <a:endParaRPr lang="en-US" b="1" dirty="0"/>
          </a:p>
          <a:p>
            <a:pPr lvl="0" algn="ctr">
              <a:lnSpc>
                <a:spcPct val="150000"/>
              </a:lnSpc>
            </a:pPr>
            <a:endParaRPr lang="en-US" b="1" dirty="0" smtClean="0"/>
          </a:p>
          <a:p>
            <a:pPr lvl="0" algn="ctr">
              <a:lnSpc>
                <a:spcPct val="150000"/>
              </a:lnSpc>
            </a:pPr>
            <a:endParaRPr lang="en-US" b="1" dirty="0"/>
          </a:p>
          <a:p>
            <a:pPr lvl="0" algn="ctr">
              <a:lnSpc>
                <a:spcPct val="150000"/>
              </a:lnSpc>
            </a:pP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29345874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815607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Categorical variables </a:t>
            </a:r>
            <a:r>
              <a:rPr lang="en-US" b="1" dirty="0">
                <a:solidFill>
                  <a:schemeClr val="dk1"/>
                </a:solidFill>
                <a:latin typeface="Times New Roman" panose="02020603050405020304" pitchFamily="18" charset="0"/>
                <a:cs typeface="Times New Roman" panose="02020603050405020304" pitchFamily="18" charset="0"/>
              </a:rPr>
              <a:t>represent types of qualitative data that can be divided into groups or categories</a:t>
            </a:r>
            <a:r>
              <a:rPr lang="en-US" b="1" dirty="0">
                <a:solidFill>
                  <a:schemeClr val="dk1"/>
                </a:solidFill>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Such groups may consist of alphabetic (such as gender, hair </a:t>
            </a:r>
            <a:r>
              <a:rPr lang="en-US" b="1" dirty="0" err="1">
                <a:solidFill>
                  <a:schemeClr val="dk1"/>
                </a:solidFill>
                <a:latin typeface="Times New Roman" panose="02020603050405020304" pitchFamily="18" charset="0"/>
                <a:cs typeface="Times New Roman" panose="02020603050405020304" pitchFamily="18" charset="0"/>
              </a:rPr>
              <a:t>colour</a:t>
            </a:r>
            <a:r>
              <a:rPr lang="en-US" b="1" dirty="0">
                <a:solidFill>
                  <a:schemeClr val="dk1"/>
                </a:solidFill>
                <a:latin typeface="Times New Roman" panose="02020603050405020304" pitchFamily="18" charset="0"/>
                <a:cs typeface="Times New Roman" panose="02020603050405020304" pitchFamily="18" charset="0"/>
              </a:rPr>
              <a:t> or religion) or numeric labels (such as female = 1, male = 0), or binary labels (such as yes or no) that do not contain information beyond the frequency counts related to group membership</a:t>
            </a:r>
            <a:r>
              <a:rPr lang="en-US" b="1" dirty="0" smtClean="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Numerical variables </a:t>
            </a:r>
            <a:r>
              <a:rPr lang="en-US" b="1" dirty="0">
                <a:solidFill>
                  <a:schemeClr val="dk1"/>
                </a:solidFill>
                <a:latin typeface="Times New Roman" panose="02020603050405020304" pitchFamily="18" charset="0"/>
                <a:cs typeface="Times New Roman" panose="02020603050405020304" pitchFamily="18" charset="0"/>
              </a:rPr>
              <a:t>(also known as quantitative variables) are used to measure objective things that can be expressed in numeric terms such as absolute figures, such as the number of persons trained, disaggregated by sex, a percentage, a rate or a ratio.</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31062861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494085"/>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r>
              <a:rPr lang="en-US" b="1" dirty="0">
                <a:solidFill>
                  <a:schemeClr val="dk1"/>
                </a:solidFill>
                <a:latin typeface="Times New Roman" panose="02020603050405020304" pitchFamily="18" charset="0"/>
                <a:cs typeface="Times New Roman" panose="02020603050405020304" pitchFamily="18" charset="0"/>
              </a:rPr>
              <a:t>When designing </a:t>
            </a:r>
            <a:r>
              <a:rPr lang="en-US" b="1" dirty="0">
                <a:solidFill>
                  <a:schemeClr val="dk1"/>
                </a:solidFill>
                <a:latin typeface="Times New Roman" panose="02020603050405020304" pitchFamily="18" charset="0"/>
                <a:cs typeface="Times New Roman" panose="02020603050405020304" pitchFamily="18" charset="0"/>
              </a:rPr>
              <a:t>indicators, the most important tasks are to logically link these to the intervention results and determine how the indicators will measure these results</a:t>
            </a:r>
            <a:r>
              <a:rPr lang="en-US" b="1" dirty="0" smtClean="0">
                <a:solidFill>
                  <a:schemeClr val="dk1"/>
                </a:solidFill>
                <a:latin typeface="Times New Roman" panose="02020603050405020304" pitchFamily="18" charset="0"/>
                <a:cs typeface="Times New Roman" panose="02020603050405020304" pitchFamily="18" charset="0"/>
              </a:rPr>
              <a:t>.</a:t>
            </a:r>
          </a:p>
          <a:p>
            <a:pPr lvl="0" algn="ct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63" name="Group 62"/>
          <p:cNvGrpSpPr>
            <a:grpSpLocks/>
          </p:cNvGrpSpPr>
          <p:nvPr/>
        </p:nvGrpSpPr>
        <p:grpSpPr bwMode="auto">
          <a:xfrm>
            <a:off x="338442" y="2209483"/>
            <a:ext cx="8032794" cy="3502696"/>
            <a:chOff x="924" y="916"/>
            <a:chExt cx="9549" cy="3850"/>
          </a:xfrm>
        </p:grpSpPr>
        <p:sp>
          <p:nvSpPr>
            <p:cNvPr id="64" name="Rectangle 63"/>
            <p:cNvSpPr>
              <a:spLocks noChangeArrowheads="1"/>
            </p:cNvSpPr>
            <p:nvPr/>
          </p:nvSpPr>
          <p:spPr bwMode="auto">
            <a:xfrm>
              <a:off x="1432" y="1371"/>
              <a:ext cx="1720" cy="2007"/>
            </a:xfrm>
            <a:prstGeom prst="rect">
              <a:avLst/>
            </a:prstGeom>
            <a:solidFill>
              <a:srgbClr val="D52A2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sp>
          <p:nvSpPr>
            <p:cNvPr id="65" name="Rectangle 64"/>
            <p:cNvSpPr>
              <a:spLocks noChangeArrowheads="1"/>
            </p:cNvSpPr>
            <p:nvPr/>
          </p:nvSpPr>
          <p:spPr bwMode="auto">
            <a:xfrm>
              <a:off x="1432" y="1356"/>
              <a:ext cx="1720"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cxnSp>
          <p:nvCxnSpPr>
            <p:cNvPr id="66" name="Line 233"/>
            <p:cNvCxnSpPr>
              <a:cxnSpLocks noChangeShapeType="1"/>
            </p:cNvCxnSpPr>
            <p:nvPr/>
          </p:nvCxnSpPr>
          <p:spPr bwMode="auto">
            <a:xfrm flipV="1">
              <a:off x="1432" y="1371"/>
              <a:ext cx="0" cy="1088"/>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cxnSp>
          <p:nvCxnSpPr>
            <p:cNvPr id="67" name="Line 234"/>
            <p:cNvCxnSpPr>
              <a:cxnSpLocks noChangeShapeType="1"/>
            </p:cNvCxnSpPr>
            <p:nvPr/>
          </p:nvCxnSpPr>
          <p:spPr bwMode="auto">
            <a:xfrm flipV="1">
              <a:off x="1432" y="2459"/>
              <a:ext cx="0" cy="918"/>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cxnSp>
          <p:nvCxnSpPr>
            <p:cNvPr id="68" name="Line 235"/>
            <p:cNvCxnSpPr>
              <a:cxnSpLocks noChangeShapeType="1"/>
            </p:cNvCxnSpPr>
            <p:nvPr/>
          </p:nvCxnSpPr>
          <p:spPr bwMode="auto">
            <a:xfrm flipV="1">
              <a:off x="1432" y="3377"/>
              <a:ext cx="0" cy="1375"/>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sp>
          <p:nvSpPr>
            <p:cNvPr id="69" name="Rectangle 68"/>
            <p:cNvSpPr>
              <a:spLocks noChangeArrowheads="1"/>
            </p:cNvSpPr>
            <p:nvPr/>
          </p:nvSpPr>
          <p:spPr bwMode="auto">
            <a:xfrm>
              <a:off x="1432" y="4736"/>
              <a:ext cx="1720"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cxnSp>
          <p:nvCxnSpPr>
            <p:cNvPr id="70" name="Line 237"/>
            <p:cNvCxnSpPr>
              <a:cxnSpLocks noChangeShapeType="1"/>
            </p:cNvCxnSpPr>
            <p:nvPr/>
          </p:nvCxnSpPr>
          <p:spPr bwMode="auto">
            <a:xfrm>
              <a:off x="1492" y="1371"/>
              <a:ext cx="1630"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1" name="Line 238"/>
            <p:cNvCxnSpPr>
              <a:cxnSpLocks noChangeShapeType="1"/>
            </p:cNvCxnSpPr>
            <p:nvPr/>
          </p:nvCxnSpPr>
          <p:spPr bwMode="auto">
            <a:xfrm flipV="1">
              <a:off x="1432" y="1401"/>
              <a:ext cx="0" cy="99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sp>
          <p:nvSpPr>
            <p:cNvPr id="72" name="Freeform 71"/>
            <p:cNvSpPr>
              <a:spLocks/>
            </p:cNvSpPr>
            <p:nvPr/>
          </p:nvSpPr>
          <p:spPr bwMode="auto">
            <a:xfrm>
              <a:off x="1432" y="1356"/>
              <a:ext cx="2" cy="30"/>
            </a:xfrm>
            <a:custGeom>
              <a:avLst/>
              <a:gdLst>
                <a:gd name="T0" fmla="+- 0 1386 1356"/>
                <a:gd name="T1" fmla="*/ 1386 h 30"/>
                <a:gd name="T2" fmla="+- 0 1356 1356"/>
                <a:gd name="T3" fmla="*/ 1356 h 30"/>
                <a:gd name="T4" fmla="+- 0 1386 1356"/>
                <a:gd name="T5" fmla="*/ 1386 h 30"/>
              </a:gdLst>
              <a:ahLst/>
              <a:cxnLst>
                <a:cxn ang="0">
                  <a:pos x="0" y="T1"/>
                </a:cxn>
                <a:cxn ang="0">
                  <a:pos x="0" y="T3"/>
                </a:cxn>
                <a:cxn ang="0">
                  <a:pos x="0" y="T5"/>
                </a:cxn>
              </a:cxnLst>
              <a:rect l="0" t="0" r="r" b="b"/>
              <a:pathLst>
                <a:path h="30">
                  <a:moveTo>
                    <a:pt x="0" y="30"/>
                  </a:moveTo>
                  <a:lnTo>
                    <a:pt x="0" y="0"/>
                  </a:lnTo>
                  <a:lnTo>
                    <a:pt x="0" y="3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73" name="Line 240"/>
            <p:cNvCxnSpPr>
              <a:cxnSpLocks noChangeShapeType="1"/>
            </p:cNvCxnSpPr>
            <p:nvPr/>
          </p:nvCxnSpPr>
          <p:spPr bwMode="auto">
            <a:xfrm>
              <a:off x="3212" y="1371"/>
              <a:ext cx="3482"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4" name="Line 241"/>
            <p:cNvCxnSpPr>
              <a:cxnSpLocks noChangeShapeType="1"/>
            </p:cNvCxnSpPr>
            <p:nvPr/>
          </p:nvCxnSpPr>
          <p:spPr bwMode="auto">
            <a:xfrm>
              <a:off x="6784" y="1371"/>
              <a:ext cx="3659"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5" name="Line 242"/>
            <p:cNvCxnSpPr>
              <a:cxnSpLocks noChangeShapeType="1"/>
            </p:cNvCxnSpPr>
            <p:nvPr/>
          </p:nvCxnSpPr>
          <p:spPr bwMode="auto">
            <a:xfrm flipV="1">
              <a:off x="10473" y="1401"/>
              <a:ext cx="0" cy="99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6" name="Line 243"/>
            <p:cNvCxnSpPr>
              <a:cxnSpLocks noChangeShapeType="1"/>
            </p:cNvCxnSpPr>
            <p:nvPr/>
          </p:nvCxnSpPr>
          <p:spPr bwMode="auto">
            <a:xfrm flipV="1">
              <a:off x="10473" y="2489"/>
              <a:ext cx="0" cy="82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7" name="Line 244"/>
            <p:cNvCxnSpPr>
              <a:cxnSpLocks noChangeShapeType="1"/>
            </p:cNvCxnSpPr>
            <p:nvPr/>
          </p:nvCxnSpPr>
          <p:spPr bwMode="auto">
            <a:xfrm flipV="1">
              <a:off x="10473" y="3407"/>
              <a:ext cx="0" cy="1285"/>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8" name="Line 245"/>
            <p:cNvCxnSpPr>
              <a:cxnSpLocks noChangeShapeType="1"/>
            </p:cNvCxnSpPr>
            <p:nvPr/>
          </p:nvCxnSpPr>
          <p:spPr bwMode="auto">
            <a:xfrm>
              <a:off x="3212" y="4752"/>
              <a:ext cx="3482"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9" name="Line 246"/>
            <p:cNvCxnSpPr>
              <a:cxnSpLocks noChangeShapeType="1"/>
            </p:cNvCxnSpPr>
            <p:nvPr/>
          </p:nvCxnSpPr>
          <p:spPr bwMode="auto">
            <a:xfrm>
              <a:off x="6784" y="4752"/>
              <a:ext cx="3659"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0" name="Line 247"/>
            <p:cNvCxnSpPr>
              <a:cxnSpLocks noChangeShapeType="1"/>
            </p:cNvCxnSpPr>
            <p:nvPr/>
          </p:nvCxnSpPr>
          <p:spPr bwMode="auto">
            <a:xfrm flipV="1">
              <a:off x="3152" y="1386"/>
              <a:ext cx="0" cy="1065"/>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1" name="Line 248"/>
            <p:cNvCxnSpPr>
              <a:cxnSpLocks noChangeShapeType="1"/>
            </p:cNvCxnSpPr>
            <p:nvPr/>
          </p:nvCxnSpPr>
          <p:spPr bwMode="auto">
            <a:xfrm flipV="1">
              <a:off x="6724" y="1386"/>
              <a:ext cx="0" cy="1065"/>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2" name="Line 249"/>
            <p:cNvCxnSpPr>
              <a:cxnSpLocks noChangeShapeType="1"/>
            </p:cNvCxnSpPr>
            <p:nvPr/>
          </p:nvCxnSpPr>
          <p:spPr bwMode="auto">
            <a:xfrm>
              <a:off x="3145" y="2459"/>
              <a:ext cx="3579" cy="0"/>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3" name="Line 250"/>
            <p:cNvCxnSpPr>
              <a:cxnSpLocks noChangeShapeType="1"/>
            </p:cNvCxnSpPr>
            <p:nvPr/>
          </p:nvCxnSpPr>
          <p:spPr bwMode="auto">
            <a:xfrm flipV="1">
              <a:off x="3152" y="2466"/>
              <a:ext cx="0" cy="904"/>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4" name="Line 251"/>
            <p:cNvCxnSpPr>
              <a:cxnSpLocks noChangeShapeType="1"/>
            </p:cNvCxnSpPr>
            <p:nvPr/>
          </p:nvCxnSpPr>
          <p:spPr bwMode="auto">
            <a:xfrm>
              <a:off x="6724" y="2459"/>
              <a:ext cx="3734" cy="0"/>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5" name="Line 252"/>
            <p:cNvCxnSpPr>
              <a:cxnSpLocks noChangeShapeType="1"/>
            </p:cNvCxnSpPr>
            <p:nvPr/>
          </p:nvCxnSpPr>
          <p:spPr bwMode="auto">
            <a:xfrm flipV="1">
              <a:off x="6724" y="2466"/>
              <a:ext cx="0" cy="904"/>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6" name="Line 253"/>
            <p:cNvCxnSpPr>
              <a:cxnSpLocks noChangeShapeType="1"/>
            </p:cNvCxnSpPr>
            <p:nvPr/>
          </p:nvCxnSpPr>
          <p:spPr bwMode="auto">
            <a:xfrm>
              <a:off x="3145" y="3377"/>
              <a:ext cx="3579" cy="0"/>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7" name="Line 254"/>
            <p:cNvCxnSpPr>
              <a:cxnSpLocks noChangeShapeType="1"/>
            </p:cNvCxnSpPr>
            <p:nvPr/>
          </p:nvCxnSpPr>
          <p:spPr bwMode="auto">
            <a:xfrm flipV="1">
              <a:off x="3152" y="3385"/>
              <a:ext cx="0" cy="1352"/>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8" name="Line 255"/>
            <p:cNvCxnSpPr>
              <a:cxnSpLocks noChangeShapeType="1"/>
            </p:cNvCxnSpPr>
            <p:nvPr/>
          </p:nvCxnSpPr>
          <p:spPr bwMode="auto">
            <a:xfrm>
              <a:off x="6724" y="3377"/>
              <a:ext cx="3734" cy="0"/>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89" name="Line 256"/>
            <p:cNvCxnSpPr>
              <a:cxnSpLocks noChangeShapeType="1"/>
            </p:cNvCxnSpPr>
            <p:nvPr/>
          </p:nvCxnSpPr>
          <p:spPr bwMode="auto">
            <a:xfrm flipV="1">
              <a:off x="6724" y="3385"/>
              <a:ext cx="0" cy="1352"/>
            </a:xfrm>
            <a:prstGeom prst="line">
              <a:avLst/>
            </a:prstGeom>
            <a:noFill/>
            <a:ln w="9525">
              <a:solidFill>
                <a:srgbClr val="D52A2F"/>
              </a:solidFill>
              <a:round/>
              <a:headEnd/>
              <a:tailEnd/>
            </a:ln>
            <a:extLst>
              <a:ext uri="{909E8E84-426E-40DD-AFC4-6F175D3DCCD1}">
                <a14:hiddenFill xmlns:a14="http://schemas.microsoft.com/office/drawing/2010/main">
                  <a:noFill/>
                </a14:hiddenFill>
              </a:ext>
            </a:extLst>
          </p:spPr>
        </p:cxnSp>
        <p:cxnSp>
          <p:nvCxnSpPr>
            <p:cNvPr id="90" name="Line 257"/>
            <p:cNvCxnSpPr>
              <a:cxnSpLocks noChangeShapeType="1"/>
            </p:cNvCxnSpPr>
            <p:nvPr/>
          </p:nvCxnSpPr>
          <p:spPr bwMode="auto">
            <a:xfrm>
              <a:off x="1447" y="2459"/>
              <a:ext cx="1698" cy="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cxnSp>
        <p:cxnSp>
          <p:nvCxnSpPr>
            <p:cNvPr id="91" name="Line 258"/>
            <p:cNvCxnSpPr>
              <a:cxnSpLocks noChangeShapeType="1"/>
            </p:cNvCxnSpPr>
            <p:nvPr/>
          </p:nvCxnSpPr>
          <p:spPr bwMode="auto">
            <a:xfrm>
              <a:off x="1447" y="3377"/>
              <a:ext cx="1698" cy="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cxnSp>
        <p:sp>
          <p:nvSpPr>
            <p:cNvPr id="92" name="Freeform 91"/>
            <p:cNvSpPr>
              <a:spLocks/>
            </p:cNvSpPr>
            <p:nvPr/>
          </p:nvSpPr>
          <p:spPr bwMode="auto">
            <a:xfrm>
              <a:off x="924" y="916"/>
              <a:ext cx="834" cy="834"/>
            </a:xfrm>
            <a:custGeom>
              <a:avLst/>
              <a:gdLst>
                <a:gd name="T0" fmla="+- 0 1342 925"/>
                <a:gd name="T1" fmla="*/ T0 w 834"/>
                <a:gd name="T2" fmla="+- 0 916 916"/>
                <a:gd name="T3" fmla="*/ 916 h 834"/>
                <a:gd name="T4" fmla="+- 0 1267 925"/>
                <a:gd name="T5" fmla="*/ T4 w 834"/>
                <a:gd name="T6" fmla="+- 0 923 916"/>
                <a:gd name="T7" fmla="*/ 923 h 834"/>
                <a:gd name="T8" fmla="+- 0 1196 925"/>
                <a:gd name="T9" fmla="*/ T8 w 834"/>
                <a:gd name="T10" fmla="+- 0 942 916"/>
                <a:gd name="T11" fmla="*/ 942 h 834"/>
                <a:gd name="T12" fmla="+- 0 1131 925"/>
                <a:gd name="T13" fmla="*/ T12 w 834"/>
                <a:gd name="T14" fmla="+- 0 973 916"/>
                <a:gd name="T15" fmla="*/ 973 h 834"/>
                <a:gd name="T16" fmla="+- 0 1073 925"/>
                <a:gd name="T17" fmla="*/ T16 w 834"/>
                <a:gd name="T18" fmla="+- 0 1014 916"/>
                <a:gd name="T19" fmla="*/ 1014 h 834"/>
                <a:gd name="T20" fmla="+- 0 1023 925"/>
                <a:gd name="T21" fmla="*/ T20 w 834"/>
                <a:gd name="T22" fmla="+- 0 1065 916"/>
                <a:gd name="T23" fmla="*/ 1065 h 834"/>
                <a:gd name="T24" fmla="+- 0 982 925"/>
                <a:gd name="T25" fmla="*/ T24 w 834"/>
                <a:gd name="T26" fmla="+- 0 1123 916"/>
                <a:gd name="T27" fmla="*/ 1123 h 834"/>
                <a:gd name="T28" fmla="+- 0 951 925"/>
                <a:gd name="T29" fmla="*/ T28 w 834"/>
                <a:gd name="T30" fmla="+- 0 1188 916"/>
                <a:gd name="T31" fmla="*/ 1188 h 834"/>
                <a:gd name="T32" fmla="+- 0 931 925"/>
                <a:gd name="T33" fmla="*/ T32 w 834"/>
                <a:gd name="T34" fmla="+- 0 1258 916"/>
                <a:gd name="T35" fmla="*/ 1258 h 834"/>
                <a:gd name="T36" fmla="+- 0 925 925"/>
                <a:gd name="T37" fmla="*/ T36 w 834"/>
                <a:gd name="T38" fmla="+- 0 1333 916"/>
                <a:gd name="T39" fmla="*/ 1333 h 834"/>
                <a:gd name="T40" fmla="+- 0 931 925"/>
                <a:gd name="T41" fmla="*/ T40 w 834"/>
                <a:gd name="T42" fmla="+- 0 1408 916"/>
                <a:gd name="T43" fmla="*/ 1408 h 834"/>
                <a:gd name="T44" fmla="+- 0 951 925"/>
                <a:gd name="T45" fmla="*/ T44 w 834"/>
                <a:gd name="T46" fmla="+- 0 1479 916"/>
                <a:gd name="T47" fmla="*/ 1479 h 834"/>
                <a:gd name="T48" fmla="+- 0 982 925"/>
                <a:gd name="T49" fmla="*/ T48 w 834"/>
                <a:gd name="T50" fmla="+- 0 1544 916"/>
                <a:gd name="T51" fmla="*/ 1544 h 834"/>
                <a:gd name="T52" fmla="+- 0 1023 925"/>
                <a:gd name="T53" fmla="*/ T52 w 834"/>
                <a:gd name="T54" fmla="+- 0 1602 916"/>
                <a:gd name="T55" fmla="*/ 1602 h 834"/>
                <a:gd name="T56" fmla="+- 0 1073 925"/>
                <a:gd name="T57" fmla="*/ T56 w 834"/>
                <a:gd name="T58" fmla="+- 0 1652 916"/>
                <a:gd name="T59" fmla="*/ 1652 h 834"/>
                <a:gd name="T60" fmla="+- 0 1131 925"/>
                <a:gd name="T61" fmla="*/ T60 w 834"/>
                <a:gd name="T62" fmla="+- 0 1693 916"/>
                <a:gd name="T63" fmla="*/ 1693 h 834"/>
                <a:gd name="T64" fmla="+- 0 1196 925"/>
                <a:gd name="T65" fmla="*/ T64 w 834"/>
                <a:gd name="T66" fmla="+- 0 1724 916"/>
                <a:gd name="T67" fmla="*/ 1724 h 834"/>
                <a:gd name="T68" fmla="+- 0 1267 925"/>
                <a:gd name="T69" fmla="*/ T68 w 834"/>
                <a:gd name="T70" fmla="+- 0 1743 916"/>
                <a:gd name="T71" fmla="*/ 1743 h 834"/>
                <a:gd name="T72" fmla="+- 0 1342 925"/>
                <a:gd name="T73" fmla="*/ T72 w 834"/>
                <a:gd name="T74" fmla="+- 0 1750 916"/>
                <a:gd name="T75" fmla="*/ 1750 h 834"/>
                <a:gd name="T76" fmla="+- 0 1417 925"/>
                <a:gd name="T77" fmla="*/ T76 w 834"/>
                <a:gd name="T78" fmla="+- 0 1743 916"/>
                <a:gd name="T79" fmla="*/ 1743 h 834"/>
                <a:gd name="T80" fmla="+- 0 1487 925"/>
                <a:gd name="T81" fmla="*/ T80 w 834"/>
                <a:gd name="T82" fmla="+- 0 1724 916"/>
                <a:gd name="T83" fmla="*/ 1724 h 834"/>
                <a:gd name="T84" fmla="+- 0 1552 925"/>
                <a:gd name="T85" fmla="*/ T84 w 834"/>
                <a:gd name="T86" fmla="+- 0 1693 916"/>
                <a:gd name="T87" fmla="*/ 1693 h 834"/>
                <a:gd name="T88" fmla="+- 0 1610 925"/>
                <a:gd name="T89" fmla="*/ T88 w 834"/>
                <a:gd name="T90" fmla="+- 0 1652 916"/>
                <a:gd name="T91" fmla="*/ 1652 h 834"/>
                <a:gd name="T92" fmla="+- 0 1661 925"/>
                <a:gd name="T93" fmla="*/ T92 w 834"/>
                <a:gd name="T94" fmla="+- 0 1602 916"/>
                <a:gd name="T95" fmla="*/ 1602 h 834"/>
                <a:gd name="T96" fmla="+- 0 1702 925"/>
                <a:gd name="T97" fmla="*/ T96 w 834"/>
                <a:gd name="T98" fmla="+- 0 1544 916"/>
                <a:gd name="T99" fmla="*/ 1544 h 834"/>
                <a:gd name="T100" fmla="+- 0 1732 925"/>
                <a:gd name="T101" fmla="*/ T100 w 834"/>
                <a:gd name="T102" fmla="+- 0 1479 916"/>
                <a:gd name="T103" fmla="*/ 1479 h 834"/>
                <a:gd name="T104" fmla="+- 0 1752 925"/>
                <a:gd name="T105" fmla="*/ T104 w 834"/>
                <a:gd name="T106" fmla="+- 0 1408 916"/>
                <a:gd name="T107" fmla="*/ 1408 h 834"/>
                <a:gd name="T108" fmla="+- 0 1759 925"/>
                <a:gd name="T109" fmla="*/ T108 w 834"/>
                <a:gd name="T110" fmla="+- 0 1333 916"/>
                <a:gd name="T111" fmla="*/ 1333 h 834"/>
                <a:gd name="T112" fmla="+- 0 1752 925"/>
                <a:gd name="T113" fmla="*/ T112 w 834"/>
                <a:gd name="T114" fmla="+- 0 1258 916"/>
                <a:gd name="T115" fmla="*/ 1258 h 834"/>
                <a:gd name="T116" fmla="+- 0 1732 925"/>
                <a:gd name="T117" fmla="*/ T116 w 834"/>
                <a:gd name="T118" fmla="+- 0 1188 916"/>
                <a:gd name="T119" fmla="*/ 1188 h 834"/>
                <a:gd name="T120" fmla="+- 0 1702 925"/>
                <a:gd name="T121" fmla="*/ T120 w 834"/>
                <a:gd name="T122" fmla="+- 0 1123 916"/>
                <a:gd name="T123" fmla="*/ 1123 h 834"/>
                <a:gd name="T124" fmla="+- 0 1661 925"/>
                <a:gd name="T125" fmla="*/ T124 w 834"/>
                <a:gd name="T126" fmla="+- 0 1065 916"/>
                <a:gd name="T127" fmla="*/ 1065 h 834"/>
                <a:gd name="T128" fmla="+- 0 1610 925"/>
                <a:gd name="T129" fmla="*/ T128 w 834"/>
                <a:gd name="T130" fmla="+- 0 1014 916"/>
                <a:gd name="T131" fmla="*/ 1014 h 834"/>
                <a:gd name="T132" fmla="+- 0 1552 925"/>
                <a:gd name="T133" fmla="*/ T132 w 834"/>
                <a:gd name="T134" fmla="+- 0 973 916"/>
                <a:gd name="T135" fmla="*/ 973 h 834"/>
                <a:gd name="T136" fmla="+- 0 1487 925"/>
                <a:gd name="T137" fmla="*/ T136 w 834"/>
                <a:gd name="T138" fmla="+- 0 942 916"/>
                <a:gd name="T139" fmla="*/ 942 h 834"/>
                <a:gd name="T140" fmla="+- 0 1417 925"/>
                <a:gd name="T141" fmla="*/ T140 w 834"/>
                <a:gd name="T142" fmla="+- 0 923 916"/>
                <a:gd name="T143" fmla="*/ 923 h 834"/>
                <a:gd name="T144" fmla="+- 0 1342 925"/>
                <a:gd name="T145" fmla="*/ T144 w 834"/>
                <a:gd name="T146" fmla="+- 0 916 916"/>
                <a:gd name="T147" fmla="*/ 916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6"/>
                  </a:lnTo>
                  <a:lnTo>
                    <a:pt x="206" y="57"/>
                  </a:lnTo>
                  <a:lnTo>
                    <a:pt x="148" y="98"/>
                  </a:lnTo>
                  <a:lnTo>
                    <a:pt x="98" y="149"/>
                  </a:lnTo>
                  <a:lnTo>
                    <a:pt x="57" y="207"/>
                  </a:lnTo>
                  <a:lnTo>
                    <a:pt x="26" y="272"/>
                  </a:lnTo>
                  <a:lnTo>
                    <a:pt x="6" y="342"/>
                  </a:lnTo>
                  <a:lnTo>
                    <a:pt x="0" y="417"/>
                  </a:lnTo>
                  <a:lnTo>
                    <a:pt x="6" y="492"/>
                  </a:lnTo>
                  <a:lnTo>
                    <a:pt x="26" y="563"/>
                  </a:lnTo>
                  <a:lnTo>
                    <a:pt x="57" y="628"/>
                  </a:lnTo>
                  <a:lnTo>
                    <a:pt x="98" y="686"/>
                  </a:lnTo>
                  <a:lnTo>
                    <a:pt x="148" y="736"/>
                  </a:lnTo>
                  <a:lnTo>
                    <a:pt x="206" y="777"/>
                  </a:lnTo>
                  <a:lnTo>
                    <a:pt x="271" y="808"/>
                  </a:lnTo>
                  <a:lnTo>
                    <a:pt x="342" y="827"/>
                  </a:lnTo>
                  <a:lnTo>
                    <a:pt x="417" y="834"/>
                  </a:lnTo>
                  <a:lnTo>
                    <a:pt x="492" y="827"/>
                  </a:lnTo>
                  <a:lnTo>
                    <a:pt x="562" y="808"/>
                  </a:lnTo>
                  <a:lnTo>
                    <a:pt x="627" y="777"/>
                  </a:lnTo>
                  <a:lnTo>
                    <a:pt x="685" y="736"/>
                  </a:lnTo>
                  <a:lnTo>
                    <a:pt x="736" y="686"/>
                  </a:lnTo>
                  <a:lnTo>
                    <a:pt x="777" y="628"/>
                  </a:lnTo>
                  <a:lnTo>
                    <a:pt x="807" y="563"/>
                  </a:lnTo>
                  <a:lnTo>
                    <a:pt x="827" y="492"/>
                  </a:lnTo>
                  <a:lnTo>
                    <a:pt x="834" y="417"/>
                  </a:lnTo>
                  <a:lnTo>
                    <a:pt x="827" y="342"/>
                  </a:lnTo>
                  <a:lnTo>
                    <a:pt x="807" y="272"/>
                  </a:lnTo>
                  <a:lnTo>
                    <a:pt x="777" y="207"/>
                  </a:lnTo>
                  <a:lnTo>
                    <a:pt x="736" y="149"/>
                  </a:lnTo>
                  <a:lnTo>
                    <a:pt x="685" y="98"/>
                  </a:lnTo>
                  <a:lnTo>
                    <a:pt x="627" y="57"/>
                  </a:lnTo>
                  <a:lnTo>
                    <a:pt x="562" y="26"/>
                  </a:lnTo>
                  <a:lnTo>
                    <a:pt x="492" y="7"/>
                  </a:lnTo>
                  <a:lnTo>
                    <a:pt x="417"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93" name="Freeform 92"/>
            <p:cNvSpPr>
              <a:spLocks/>
            </p:cNvSpPr>
            <p:nvPr/>
          </p:nvSpPr>
          <p:spPr bwMode="auto">
            <a:xfrm>
              <a:off x="924" y="916"/>
              <a:ext cx="834" cy="834"/>
            </a:xfrm>
            <a:custGeom>
              <a:avLst/>
              <a:gdLst>
                <a:gd name="T0" fmla="+- 0 1342 925"/>
                <a:gd name="T1" fmla="*/ T0 w 834"/>
                <a:gd name="T2" fmla="+- 0 1750 916"/>
                <a:gd name="T3" fmla="*/ 1750 h 834"/>
                <a:gd name="T4" fmla="+- 0 1417 925"/>
                <a:gd name="T5" fmla="*/ T4 w 834"/>
                <a:gd name="T6" fmla="+- 0 1743 916"/>
                <a:gd name="T7" fmla="*/ 1743 h 834"/>
                <a:gd name="T8" fmla="+- 0 1487 925"/>
                <a:gd name="T9" fmla="*/ T8 w 834"/>
                <a:gd name="T10" fmla="+- 0 1724 916"/>
                <a:gd name="T11" fmla="*/ 1724 h 834"/>
                <a:gd name="T12" fmla="+- 0 1552 925"/>
                <a:gd name="T13" fmla="*/ T12 w 834"/>
                <a:gd name="T14" fmla="+- 0 1693 916"/>
                <a:gd name="T15" fmla="*/ 1693 h 834"/>
                <a:gd name="T16" fmla="+- 0 1610 925"/>
                <a:gd name="T17" fmla="*/ T16 w 834"/>
                <a:gd name="T18" fmla="+- 0 1652 916"/>
                <a:gd name="T19" fmla="*/ 1652 h 834"/>
                <a:gd name="T20" fmla="+- 0 1661 925"/>
                <a:gd name="T21" fmla="*/ T20 w 834"/>
                <a:gd name="T22" fmla="+- 0 1602 916"/>
                <a:gd name="T23" fmla="*/ 1602 h 834"/>
                <a:gd name="T24" fmla="+- 0 1702 925"/>
                <a:gd name="T25" fmla="*/ T24 w 834"/>
                <a:gd name="T26" fmla="+- 0 1544 916"/>
                <a:gd name="T27" fmla="*/ 1544 h 834"/>
                <a:gd name="T28" fmla="+- 0 1732 925"/>
                <a:gd name="T29" fmla="*/ T28 w 834"/>
                <a:gd name="T30" fmla="+- 0 1479 916"/>
                <a:gd name="T31" fmla="*/ 1479 h 834"/>
                <a:gd name="T32" fmla="+- 0 1752 925"/>
                <a:gd name="T33" fmla="*/ T32 w 834"/>
                <a:gd name="T34" fmla="+- 0 1408 916"/>
                <a:gd name="T35" fmla="*/ 1408 h 834"/>
                <a:gd name="T36" fmla="+- 0 1759 925"/>
                <a:gd name="T37" fmla="*/ T36 w 834"/>
                <a:gd name="T38" fmla="+- 0 1333 916"/>
                <a:gd name="T39" fmla="*/ 1333 h 834"/>
                <a:gd name="T40" fmla="+- 0 1752 925"/>
                <a:gd name="T41" fmla="*/ T40 w 834"/>
                <a:gd name="T42" fmla="+- 0 1258 916"/>
                <a:gd name="T43" fmla="*/ 1258 h 834"/>
                <a:gd name="T44" fmla="+- 0 1732 925"/>
                <a:gd name="T45" fmla="*/ T44 w 834"/>
                <a:gd name="T46" fmla="+- 0 1188 916"/>
                <a:gd name="T47" fmla="*/ 1188 h 834"/>
                <a:gd name="T48" fmla="+- 0 1702 925"/>
                <a:gd name="T49" fmla="*/ T48 w 834"/>
                <a:gd name="T50" fmla="+- 0 1123 916"/>
                <a:gd name="T51" fmla="*/ 1123 h 834"/>
                <a:gd name="T52" fmla="+- 0 1661 925"/>
                <a:gd name="T53" fmla="*/ T52 w 834"/>
                <a:gd name="T54" fmla="+- 0 1065 916"/>
                <a:gd name="T55" fmla="*/ 1065 h 834"/>
                <a:gd name="T56" fmla="+- 0 1610 925"/>
                <a:gd name="T57" fmla="*/ T56 w 834"/>
                <a:gd name="T58" fmla="+- 0 1014 916"/>
                <a:gd name="T59" fmla="*/ 1014 h 834"/>
                <a:gd name="T60" fmla="+- 0 1552 925"/>
                <a:gd name="T61" fmla="*/ T60 w 834"/>
                <a:gd name="T62" fmla="+- 0 973 916"/>
                <a:gd name="T63" fmla="*/ 973 h 834"/>
                <a:gd name="T64" fmla="+- 0 1487 925"/>
                <a:gd name="T65" fmla="*/ T64 w 834"/>
                <a:gd name="T66" fmla="+- 0 942 916"/>
                <a:gd name="T67" fmla="*/ 942 h 834"/>
                <a:gd name="T68" fmla="+- 0 1417 925"/>
                <a:gd name="T69" fmla="*/ T68 w 834"/>
                <a:gd name="T70" fmla="+- 0 923 916"/>
                <a:gd name="T71" fmla="*/ 923 h 834"/>
                <a:gd name="T72" fmla="+- 0 1342 925"/>
                <a:gd name="T73" fmla="*/ T72 w 834"/>
                <a:gd name="T74" fmla="+- 0 916 916"/>
                <a:gd name="T75" fmla="*/ 916 h 834"/>
                <a:gd name="T76" fmla="+- 0 1267 925"/>
                <a:gd name="T77" fmla="*/ T76 w 834"/>
                <a:gd name="T78" fmla="+- 0 923 916"/>
                <a:gd name="T79" fmla="*/ 923 h 834"/>
                <a:gd name="T80" fmla="+- 0 1196 925"/>
                <a:gd name="T81" fmla="*/ T80 w 834"/>
                <a:gd name="T82" fmla="+- 0 942 916"/>
                <a:gd name="T83" fmla="*/ 942 h 834"/>
                <a:gd name="T84" fmla="+- 0 1131 925"/>
                <a:gd name="T85" fmla="*/ T84 w 834"/>
                <a:gd name="T86" fmla="+- 0 973 916"/>
                <a:gd name="T87" fmla="*/ 973 h 834"/>
                <a:gd name="T88" fmla="+- 0 1073 925"/>
                <a:gd name="T89" fmla="*/ T88 w 834"/>
                <a:gd name="T90" fmla="+- 0 1014 916"/>
                <a:gd name="T91" fmla="*/ 1014 h 834"/>
                <a:gd name="T92" fmla="+- 0 1023 925"/>
                <a:gd name="T93" fmla="*/ T92 w 834"/>
                <a:gd name="T94" fmla="+- 0 1065 916"/>
                <a:gd name="T95" fmla="*/ 1065 h 834"/>
                <a:gd name="T96" fmla="+- 0 982 925"/>
                <a:gd name="T97" fmla="*/ T96 w 834"/>
                <a:gd name="T98" fmla="+- 0 1123 916"/>
                <a:gd name="T99" fmla="*/ 1123 h 834"/>
                <a:gd name="T100" fmla="+- 0 951 925"/>
                <a:gd name="T101" fmla="*/ T100 w 834"/>
                <a:gd name="T102" fmla="+- 0 1188 916"/>
                <a:gd name="T103" fmla="*/ 1188 h 834"/>
                <a:gd name="T104" fmla="+- 0 931 925"/>
                <a:gd name="T105" fmla="*/ T104 w 834"/>
                <a:gd name="T106" fmla="+- 0 1258 916"/>
                <a:gd name="T107" fmla="*/ 1258 h 834"/>
                <a:gd name="T108" fmla="+- 0 925 925"/>
                <a:gd name="T109" fmla="*/ T108 w 834"/>
                <a:gd name="T110" fmla="+- 0 1333 916"/>
                <a:gd name="T111" fmla="*/ 1333 h 834"/>
                <a:gd name="T112" fmla="+- 0 931 925"/>
                <a:gd name="T113" fmla="*/ T112 w 834"/>
                <a:gd name="T114" fmla="+- 0 1408 916"/>
                <a:gd name="T115" fmla="*/ 1408 h 834"/>
                <a:gd name="T116" fmla="+- 0 951 925"/>
                <a:gd name="T117" fmla="*/ T116 w 834"/>
                <a:gd name="T118" fmla="+- 0 1479 916"/>
                <a:gd name="T119" fmla="*/ 1479 h 834"/>
                <a:gd name="T120" fmla="+- 0 982 925"/>
                <a:gd name="T121" fmla="*/ T120 w 834"/>
                <a:gd name="T122" fmla="+- 0 1544 916"/>
                <a:gd name="T123" fmla="*/ 1544 h 834"/>
                <a:gd name="T124" fmla="+- 0 1023 925"/>
                <a:gd name="T125" fmla="*/ T124 w 834"/>
                <a:gd name="T126" fmla="+- 0 1602 916"/>
                <a:gd name="T127" fmla="*/ 1602 h 834"/>
                <a:gd name="T128" fmla="+- 0 1073 925"/>
                <a:gd name="T129" fmla="*/ T128 w 834"/>
                <a:gd name="T130" fmla="+- 0 1652 916"/>
                <a:gd name="T131" fmla="*/ 1652 h 834"/>
                <a:gd name="T132" fmla="+- 0 1131 925"/>
                <a:gd name="T133" fmla="*/ T132 w 834"/>
                <a:gd name="T134" fmla="+- 0 1693 916"/>
                <a:gd name="T135" fmla="*/ 1693 h 834"/>
                <a:gd name="T136" fmla="+- 0 1196 925"/>
                <a:gd name="T137" fmla="*/ T136 w 834"/>
                <a:gd name="T138" fmla="+- 0 1724 916"/>
                <a:gd name="T139" fmla="*/ 1724 h 834"/>
                <a:gd name="T140" fmla="+- 0 1267 925"/>
                <a:gd name="T141" fmla="*/ T140 w 834"/>
                <a:gd name="T142" fmla="+- 0 1743 916"/>
                <a:gd name="T143" fmla="*/ 1743 h 834"/>
                <a:gd name="T144" fmla="+- 0 1342 925"/>
                <a:gd name="T145" fmla="*/ T144 w 834"/>
                <a:gd name="T146" fmla="+- 0 1750 916"/>
                <a:gd name="T147" fmla="*/ 1750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2" y="808"/>
                  </a:lnTo>
                  <a:lnTo>
                    <a:pt x="627" y="777"/>
                  </a:lnTo>
                  <a:lnTo>
                    <a:pt x="685" y="736"/>
                  </a:lnTo>
                  <a:lnTo>
                    <a:pt x="736" y="686"/>
                  </a:lnTo>
                  <a:lnTo>
                    <a:pt x="777" y="628"/>
                  </a:lnTo>
                  <a:lnTo>
                    <a:pt x="807" y="563"/>
                  </a:lnTo>
                  <a:lnTo>
                    <a:pt x="827" y="492"/>
                  </a:lnTo>
                  <a:lnTo>
                    <a:pt x="834" y="417"/>
                  </a:lnTo>
                  <a:lnTo>
                    <a:pt x="827" y="342"/>
                  </a:lnTo>
                  <a:lnTo>
                    <a:pt x="807" y="272"/>
                  </a:lnTo>
                  <a:lnTo>
                    <a:pt x="777" y="207"/>
                  </a:lnTo>
                  <a:lnTo>
                    <a:pt x="736" y="149"/>
                  </a:lnTo>
                  <a:lnTo>
                    <a:pt x="685" y="98"/>
                  </a:lnTo>
                  <a:lnTo>
                    <a:pt x="627" y="57"/>
                  </a:lnTo>
                  <a:lnTo>
                    <a:pt x="562" y="26"/>
                  </a:lnTo>
                  <a:lnTo>
                    <a:pt x="492" y="7"/>
                  </a:lnTo>
                  <a:lnTo>
                    <a:pt x="417" y="0"/>
                  </a:lnTo>
                  <a:lnTo>
                    <a:pt x="342" y="7"/>
                  </a:lnTo>
                  <a:lnTo>
                    <a:pt x="271" y="26"/>
                  </a:lnTo>
                  <a:lnTo>
                    <a:pt x="206" y="57"/>
                  </a:lnTo>
                  <a:lnTo>
                    <a:pt x="148" y="98"/>
                  </a:lnTo>
                  <a:lnTo>
                    <a:pt x="98" y="149"/>
                  </a:lnTo>
                  <a:lnTo>
                    <a:pt x="57" y="207"/>
                  </a:lnTo>
                  <a:lnTo>
                    <a:pt x="26" y="272"/>
                  </a:lnTo>
                  <a:lnTo>
                    <a:pt x="6" y="342"/>
                  </a:lnTo>
                  <a:lnTo>
                    <a:pt x="0" y="417"/>
                  </a:lnTo>
                  <a:lnTo>
                    <a:pt x="6" y="492"/>
                  </a:lnTo>
                  <a:lnTo>
                    <a:pt x="26" y="563"/>
                  </a:lnTo>
                  <a:lnTo>
                    <a:pt x="57" y="628"/>
                  </a:lnTo>
                  <a:lnTo>
                    <a:pt x="98" y="686"/>
                  </a:lnTo>
                  <a:lnTo>
                    <a:pt x="148" y="736"/>
                  </a:lnTo>
                  <a:lnTo>
                    <a:pt x="206" y="777"/>
                  </a:lnTo>
                  <a:lnTo>
                    <a:pt x="271"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94" name="AutoShape 261"/>
            <p:cNvSpPr>
              <a:spLocks/>
            </p:cNvSpPr>
            <p:nvPr/>
          </p:nvSpPr>
          <p:spPr bwMode="auto">
            <a:xfrm>
              <a:off x="1027" y="1001"/>
              <a:ext cx="590" cy="590"/>
            </a:xfrm>
            <a:custGeom>
              <a:avLst/>
              <a:gdLst>
                <a:gd name="T0" fmla="+- 0 1321 1027"/>
                <a:gd name="T1" fmla="*/ T0 w 590"/>
                <a:gd name="T2" fmla="+- 0 1371 1001"/>
                <a:gd name="T3" fmla="*/ 1371 h 590"/>
                <a:gd name="T4" fmla="+- 0 1291 1027"/>
                <a:gd name="T5" fmla="*/ T4 w 590"/>
                <a:gd name="T6" fmla="+- 0 1367 1001"/>
                <a:gd name="T7" fmla="*/ 1367 h 590"/>
                <a:gd name="T8" fmla="+- 0 1285 1027"/>
                <a:gd name="T9" fmla="*/ T8 w 590"/>
                <a:gd name="T10" fmla="+- 0 1409 1001"/>
                <a:gd name="T11" fmla="*/ 1409 h 590"/>
                <a:gd name="T12" fmla="+- 0 1294 1027"/>
                <a:gd name="T13" fmla="*/ T12 w 590"/>
                <a:gd name="T14" fmla="+- 0 1455 1001"/>
                <a:gd name="T15" fmla="*/ 1455 h 590"/>
                <a:gd name="T16" fmla="+- 0 1324 1027"/>
                <a:gd name="T17" fmla="*/ T16 w 590"/>
                <a:gd name="T18" fmla="+- 0 1449 1001"/>
                <a:gd name="T19" fmla="*/ 1449 h 590"/>
                <a:gd name="T20" fmla="+- 0 1609 1027"/>
                <a:gd name="T21" fmla="*/ T20 w 590"/>
                <a:gd name="T22" fmla="+- 0 1559 1001"/>
                <a:gd name="T23" fmla="*/ 1559 h 590"/>
                <a:gd name="T24" fmla="+- 0 1538 1027"/>
                <a:gd name="T25" fmla="*/ T24 w 590"/>
                <a:gd name="T26" fmla="+- 0 1510 1001"/>
                <a:gd name="T27" fmla="*/ 1510 h 590"/>
                <a:gd name="T28" fmla="+- 0 1425 1027"/>
                <a:gd name="T29" fmla="*/ T28 w 590"/>
                <a:gd name="T30" fmla="+- 0 1438 1001"/>
                <a:gd name="T31" fmla="*/ 1438 h 590"/>
                <a:gd name="T32" fmla="+- 0 1538 1027"/>
                <a:gd name="T33" fmla="*/ T32 w 590"/>
                <a:gd name="T34" fmla="+- 0 1451 1001"/>
                <a:gd name="T35" fmla="*/ 1451 h 590"/>
                <a:gd name="T36" fmla="+- 0 1487 1027"/>
                <a:gd name="T37" fmla="*/ T36 w 590"/>
                <a:gd name="T38" fmla="+- 0 1374 1001"/>
                <a:gd name="T39" fmla="*/ 1374 h 590"/>
                <a:gd name="T40" fmla="+- 0 1569 1027"/>
                <a:gd name="T41" fmla="*/ T40 w 590"/>
                <a:gd name="T42" fmla="+- 0 1286 1001"/>
                <a:gd name="T43" fmla="*/ 1286 h 590"/>
                <a:gd name="T44" fmla="+- 0 1566 1027"/>
                <a:gd name="T45" fmla="*/ T44 w 590"/>
                <a:gd name="T46" fmla="+- 0 1249 1001"/>
                <a:gd name="T47" fmla="*/ 1249 h 590"/>
                <a:gd name="T48" fmla="+- 0 1543 1027"/>
                <a:gd name="T49" fmla="*/ T48 w 590"/>
                <a:gd name="T50" fmla="+- 0 1272 1001"/>
                <a:gd name="T51" fmla="*/ 1272 h 590"/>
                <a:gd name="T52" fmla="+- 0 1293 1027"/>
                <a:gd name="T53" fmla="*/ T52 w 590"/>
                <a:gd name="T54" fmla="+- 0 1517 1001"/>
                <a:gd name="T55" fmla="*/ 1517 h 590"/>
                <a:gd name="T56" fmla="+- 0 1259 1027"/>
                <a:gd name="T57" fmla="*/ T56 w 590"/>
                <a:gd name="T58" fmla="+- 0 1442 1001"/>
                <a:gd name="T59" fmla="*/ 1442 h 590"/>
                <a:gd name="T60" fmla="+- 0 1260 1027"/>
                <a:gd name="T61" fmla="*/ T60 w 590"/>
                <a:gd name="T62" fmla="+- 0 1364 1001"/>
                <a:gd name="T63" fmla="*/ 1364 h 590"/>
                <a:gd name="T64" fmla="+- 0 1171 1027"/>
                <a:gd name="T65" fmla="*/ T64 w 590"/>
                <a:gd name="T66" fmla="+- 0 1270 1001"/>
                <a:gd name="T67" fmla="*/ 1270 h 590"/>
                <a:gd name="T68" fmla="+- 0 1121 1027"/>
                <a:gd name="T69" fmla="*/ T68 w 590"/>
                <a:gd name="T70" fmla="+- 0 1227 1001"/>
                <a:gd name="T71" fmla="*/ 1227 h 590"/>
                <a:gd name="T72" fmla="+- 0 1092 1027"/>
                <a:gd name="T73" fmla="*/ T72 w 590"/>
                <a:gd name="T74" fmla="+- 0 1255 1001"/>
                <a:gd name="T75" fmla="*/ 1255 h 590"/>
                <a:gd name="T76" fmla="+- 0 1072 1027"/>
                <a:gd name="T77" fmla="*/ T76 w 590"/>
                <a:gd name="T78" fmla="+- 0 1236 1001"/>
                <a:gd name="T79" fmla="*/ 1236 h 590"/>
                <a:gd name="T80" fmla="+- 0 1065 1027"/>
                <a:gd name="T81" fmla="*/ T80 w 590"/>
                <a:gd name="T82" fmla="+- 0 1211 1001"/>
                <a:gd name="T83" fmla="*/ 1211 h 590"/>
                <a:gd name="T84" fmla="+- 0 1244 1027"/>
                <a:gd name="T85" fmla="*/ T84 w 590"/>
                <a:gd name="T86" fmla="+- 0 1031 1001"/>
                <a:gd name="T87" fmla="*/ 1031 h 590"/>
                <a:gd name="T88" fmla="+- 0 1272 1027"/>
                <a:gd name="T89" fmla="*/ T88 w 590"/>
                <a:gd name="T90" fmla="+- 0 1057 1001"/>
                <a:gd name="T91" fmla="*/ 1057 h 590"/>
                <a:gd name="T92" fmla="+- 0 1259 1027"/>
                <a:gd name="T93" fmla="*/ T92 w 590"/>
                <a:gd name="T94" fmla="+- 0 1088 1001"/>
                <a:gd name="T95" fmla="*/ 1088 h 590"/>
                <a:gd name="T96" fmla="+- 0 1180 1027"/>
                <a:gd name="T97" fmla="*/ T96 w 590"/>
                <a:gd name="T98" fmla="+- 0 1199 1001"/>
                <a:gd name="T99" fmla="*/ 1199 h 590"/>
                <a:gd name="T100" fmla="+- 0 1267 1027"/>
                <a:gd name="T101" fmla="*/ T100 w 590"/>
                <a:gd name="T102" fmla="+- 0 1126 1001"/>
                <a:gd name="T103" fmla="*/ 1126 h 590"/>
                <a:gd name="T104" fmla="+- 0 1323 1027"/>
                <a:gd name="T105" fmla="*/ T104 w 590"/>
                <a:gd name="T106" fmla="+- 0 1172 1001"/>
                <a:gd name="T107" fmla="*/ 1172 h 590"/>
                <a:gd name="T108" fmla="+- 0 1389 1027"/>
                <a:gd name="T109" fmla="*/ T108 w 590"/>
                <a:gd name="T110" fmla="+- 0 1235 1001"/>
                <a:gd name="T111" fmla="*/ 1235 h 590"/>
                <a:gd name="T112" fmla="+- 0 1468 1027"/>
                <a:gd name="T113" fmla="*/ T112 w 590"/>
                <a:gd name="T114" fmla="+- 0 1233 1001"/>
                <a:gd name="T115" fmla="*/ 1233 h 590"/>
                <a:gd name="T116" fmla="+- 0 1543 1027"/>
                <a:gd name="T117" fmla="*/ T116 w 590"/>
                <a:gd name="T118" fmla="+- 0 1268 1001"/>
                <a:gd name="T119" fmla="*/ 1268 h 590"/>
                <a:gd name="T120" fmla="+- 0 1543 1027"/>
                <a:gd name="T121" fmla="*/ T120 w 590"/>
                <a:gd name="T122" fmla="+- 0 1230 1001"/>
                <a:gd name="T123" fmla="*/ 1230 h 590"/>
                <a:gd name="T124" fmla="+- 0 1456 1027"/>
                <a:gd name="T125" fmla="*/ T124 w 590"/>
                <a:gd name="T126" fmla="+- 0 1199 1001"/>
                <a:gd name="T127" fmla="*/ 1199 h 590"/>
                <a:gd name="T128" fmla="+- 0 1400 1027"/>
                <a:gd name="T129" fmla="*/ T128 w 590"/>
                <a:gd name="T130" fmla="+- 0 1199 1001"/>
                <a:gd name="T131" fmla="*/ 1199 h 590"/>
                <a:gd name="T132" fmla="+- 0 1318 1027"/>
                <a:gd name="T133" fmla="*/ T132 w 590"/>
                <a:gd name="T134" fmla="+- 0 1122 1001"/>
                <a:gd name="T135" fmla="*/ 1122 h 590"/>
                <a:gd name="T136" fmla="+- 0 1294 1027"/>
                <a:gd name="T137" fmla="*/ T136 w 590"/>
                <a:gd name="T138" fmla="+- 0 1102 1001"/>
                <a:gd name="T139" fmla="*/ 1102 h 590"/>
                <a:gd name="T140" fmla="+- 0 1304 1027"/>
                <a:gd name="T141" fmla="*/ T140 w 590"/>
                <a:gd name="T142" fmla="+- 0 1045 1001"/>
                <a:gd name="T143" fmla="*/ 1045 h 590"/>
                <a:gd name="T144" fmla="+- 0 1287 1027"/>
                <a:gd name="T145" fmla="*/ T144 w 590"/>
                <a:gd name="T146" fmla="+- 0 1025 1001"/>
                <a:gd name="T147" fmla="*/ 1025 h 590"/>
                <a:gd name="T148" fmla="+- 0 1263 1027"/>
                <a:gd name="T149" fmla="*/ T148 w 590"/>
                <a:gd name="T150" fmla="+- 0 1006 1001"/>
                <a:gd name="T151" fmla="*/ 1006 h 590"/>
                <a:gd name="T152" fmla="+- 0 1208 1027"/>
                <a:gd name="T153" fmla="*/ T152 w 590"/>
                <a:gd name="T154" fmla="+- 0 1020 1001"/>
                <a:gd name="T155" fmla="*/ 1020 h 590"/>
                <a:gd name="T156" fmla="+- 0 1041 1027"/>
                <a:gd name="T157" fmla="*/ T156 w 590"/>
                <a:gd name="T158" fmla="+- 0 1188 1001"/>
                <a:gd name="T159" fmla="*/ 1188 h 590"/>
                <a:gd name="T160" fmla="+- 0 1027 1027"/>
                <a:gd name="T161" fmla="*/ T160 w 590"/>
                <a:gd name="T162" fmla="+- 0 1229 1001"/>
                <a:gd name="T163" fmla="*/ 1229 h 590"/>
                <a:gd name="T164" fmla="+- 0 1056 1027"/>
                <a:gd name="T165" fmla="*/ T164 w 590"/>
                <a:gd name="T166" fmla="+- 0 1267 1001"/>
                <a:gd name="T167" fmla="*/ 1267 h 590"/>
                <a:gd name="T168" fmla="+- 0 1097 1027"/>
                <a:gd name="T169" fmla="*/ T168 w 590"/>
                <a:gd name="T170" fmla="+- 0 1284 1001"/>
                <a:gd name="T171" fmla="*/ 1284 h 590"/>
                <a:gd name="T172" fmla="+- 0 1178 1027"/>
                <a:gd name="T173" fmla="*/ T172 w 590"/>
                <a:gd name="T174" fmla="+- 0 1322 1001"/>
                <a:gd name="T175" fmla="*/ 1322 h 590"/>
                <a:gd name="T176" fmla="+- 0 1225 1027"/>
                <a:gd name="T177" fmla="*/ T176 w 590"/>
                <a:gd name="T178" fmla="+- 0 1375 1001"/>
                <a:gd name="T179" fmla="*/ 1375 h 590"/>
                <a:gd name="T180" fmla="+- 0 1228 1027"/>
                <a:gd name="T181" fmla="*/ T180 w 590"/>
                <a:gd name="T182" fmla="+- 0 1452 1001"/>
                <a:gd name="T183" fmla="*/ 1452 h 590"/>
                <a:gd name="T184" fmla="+- 0 1273 1027"/>
                <a:gd name="T185" fmla="*/ T184 w 590"/>
                <a:gd name="T186" fmla="+- 0 1539 1001"/>
                <a:gd name="T187" fmla="*/ 1539 h 590"/>
                <a:gd name="T188" fmla="+- 0 1334 1027"/>
                <a:gd name="T189" fmla="*/ T188 w 590"/>
                <a:gd name="T190" fmla="+- 0 1528 1001"/>
                <a:gd name="T191" fmla="*/ 1528 h 590"/>
                <a:gd name="T192" fmla="+- 0 1595 1027"/>
                <a:gd name="T193" fmla="*/ T192 w 590"/>
                <a:gd name="T194" fmla="+- 0 1591 1001"/>
                <a:gd name="T195" fmla="*/ 1591 h 590"/>
                <a:gd name="T196" fmla="+- 0 1616 1027"/>
                <a:gd name="T197" fmla="*/ T196 w 590"/>
                <a:gd name="T198" fmla="+- 0 1576 1001"/>
                <a:gd name="T199" fmla="*/ 1576 h 59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Lst>
              <a:rect l="0" t="0" r="r" b="b"/>
              <a:pathLst>
                <a:path w="590" h="590">
                  <a:moveTo>
                    <a:pt x="297" y="448"/>
                  </a:moveTo>
                  <a:lnTo>
                    <a:pt x="295" y="409"/>
                  </a:lnTo>
                  <a:lnTo>
                    <a:pt x="294" y="370"/>
                  </a:lnTo>
                  <a:lnTo>
                    <a:pt x="290" y="363"/>
                  </a:lnTo>
                  <a:lnTo>
                    <a:pt x="270" y="360"/>
                  </a:lnTo>
                  <a:lnTo>
                    <a:pt x="264" y="366"/>
                  </a:lnTo>
                  <a:lnTo>
                    <a:pt x="260" y="386"/>
                  </a:lnTo>
                  <a:lnTo>
                    <a:pt x="260" y="396"/>
                  </a:lnTo>
                  <a:lnTo>
                    <a:pt x="258" y="408"/>
                  </a:lnTo>
                  <a:lnTo>
                    <a:pt x="260" y="419"/>
                  </a:lnTo>
                  <a:lnTo>
                    <a:pt x="262" y="432"/>
                  </a:lnTo>
                  <a:lnTo>
                    <a:pt x="267" y="454"/>
                  </a:lnTo>
                  <a:lnTo>
                    <a:pt x="273" y="459"/>
                  </a:lnTo>
                  <a:lnTo>
                    <a:pt x="293" y="455"/>
                  </a:lnTo>
                  <a:lnTo>
                    <a:pt x="297" y="448"/>
                  </a:lnTo>
                  <a:close/>
                  <a:moveTo>
                    <a:pt x="589" y="575"/>
                  </a:moveTo>
                  <a:lnTo>
                    <a:pt x="588" y="567"/>
                  </a:lnTo>
                  <a:lnTo>
                    <a:pt x="582" y="558"/>
                  </a:lnTo>
                  <a:lnTo>
                    <a:pt x="551" y="511"/>
                  </a:lnTo>
                  <a:lnTo>
                    <a:pt x="511" y="450"/>
                  </a:lnTo>
                  <a:lnTo>
                    <a:pt x="511" y="509"/>
                  </a:lnTo>
                  <a:lnTo>
                    <a:pt x="509" y="511"/>
                  </a:lnTo>
                  <a:lnTo>
                    <a:pt x="432" y="460"/>
                  </a:lnTo>
                  <a:lnTo>
                    <a:pt x="398" y="437"/>
                  </a:lnTo>
                  <a:lnTo>
                    <a:pt x="437" y="398"/>
                  </a:lnTo>
                  <a:lnTo>
                    <a:pt x="511" y="509"/>
                  </a:lnTo>
                  <a:lnTo>
                    <a:pt x="511" y="450"/>
                  </a:lnTo>
                  <a:lnTo>
                    <a:pt x="476" y="398"/>
                  </a:lnTo>
                  <a:lnTo>
                    <a:pt x="468" y="385"/>
                  </a:lnTo>
                  <a:lnTo>
                    <a:pt x="460" y="373"/>
                  </a:lnTo>
                  <a:lnTo>
                    <a:pt x="513" y="321"/>
                  </a:lnTo>
                  <a:lnTo>
                    <a:pt x="530" y="304"/>
                  </a:lnTo>
                  <a:lnTo>
                    <a:pt x="542" y="285"/>
                  </a:lnTo>
                  <a:lnTo>
                    <a:pt x="545" y="267"/>
                  </a:lnTo>
                  <a:lnTo>
                    <a:pt x="545" y="266"/>
                  </a:lnTo>
                  <a:lnTo>
                    <a:pt x="539" y="248"/>
                  </a:lnTo>
                  <a:lnTo>
                    <a:pt x="522" y="232"/>
                  </a:lnTo>
                  <a:lnTo>
                    <a:pt x="516" y="229"/>
                  </a:lnTo>
                  <a:lnTo>
                    <a:pt x="516" y="271"/>
                  </a:lnTo>
                  <a:lnTo>
                    <a:pt x="466" y="321"/>
                  </a:lnTo>
                  <a:lnTo>
                    <a:pt x="271" y="516"/>
                  </a:lnTo>
                  <a:lnTo>
                    <a:pt x="266" y="516"/>
                  </a:lnTo>
                  <a:lnTo>
                    <a:pt x="259" y="504"/>
                  </a:lnTo>
                  <a:lnTo>
                    <a:pt x="242" y="473"/>
                  </a:lnTo>
                  <a:lnTo>
                    <a:pt x="232" y="441"/>
                  </a:lnTo>
                  <a:lnTo>
                    <a:pt x="228" y="408"/>
                  </a:lnTo>
                  <a:lnTo>
                    <a:pt x="232" y="373"/>
                  </a:lnTo>
                  <a:lnTo>
                    <a:pt x="233" y="363"/>
                  </a:lnTo>
                  <a:lnTo>
                    <a:pt x="232" y="356"/>
                  </a:lnTo>
                  <a:lnTo>
                    <a:pt x="197" y="321"/>
                  </a:lnTo>
                  <a:lnTo>
                    <a:pt x="144" y="269"/>
                  </a:lnTo>
                  <a:lnTo>
                    <a:pt x="130" y="254"/>
                  </a:lnTo>
                  <a:lnTo>
                    <a:pt x="101" y="226"/>
                  </a:lnTo>
                  <a:lnTo>
                    <a:pt x="94" y="226"/>
                  </a:lnTo>
                  <a:lnTo>
                    <a:pt x="80" y="239"/>
                  </a:lnTo>
                  <a:lnTo>
                    <a:pt x="77" y="242"/>
                  </a:lnTo>
                  <a:lnTo>
                    <a:pt x="65" y="254"/>
                  </a:lnTo>
                  <a:lnTo>
                    <a:pt x="57" y="249"/>
                  </a:lnTo>
                  <a:lnTo>
                    <a:pt x="52" y="241"/>
                  </a:lnTo>
                  <a:lnTo>
                    <a:pt x="45" y="235"/>
                  </a:lnTo>
                  <a:lnTo>
                    <a:pt x="38" y="229"/>
                  </a:lnTo>
                  <a:lnTo>
                    <a:pt x="34" y="221"/>
                  </a:lnTo>
                  <a:lnTo>
                    <a:pt x="38" y="210"/>
                  </a:lnTo>
                  <a:lnTo>
                    <a:pt x="39" y="208"/>
                  </a:lnTo>
                  <a:lnTo>
                    <a:pt x="41" y="206"/>
                  </a:lnTo>
                  <a:lnTo>
                    <a:pt x="217" y="30"/>
                  </a:lnTo>
                  <a:lnTo>
                    <a:pt x="220" y="30"/>
                  </a:lnTo>
                  <a:lnTo>
                    <a:pt x="232" y="42"/>
                  </a:lnTo>
                  <a:lnTo>
                    <a:pt x="245" y="56"/>
                  </a:lnTo>
                  <a:lnTo>
                    <a:pt x="250" y="64"/>
                  </a:lnTo>
                  <a:lnTo>
                    <a:pt x="246" y="73"/>
                  </a:lnTo>
                  <a:lnTo>
                    <a:pt x="232" y="87"/>
                  </a:lnTo>
                  <a:lnTo>
                    <a:pt x="148" y="171"/>
                  </a:lnTo>
                  <a:lnTo>
                    <a:pt x="144" y="178"/>
                  </a:lnTo>
                  <a:lnTo>
                    <a:pt x="153" y="198"/>
                  </a:lnTo>
                  <a:lnTo>
                    <a:pt x="166" y="199"/>
                  </a:lnTo>
                  <a:lnTo>
                    <a:pt x="194" y="171"/>
                  </a:lnTo>
                  <a:lnTo>
                    <a:pt x="240" y="125"/>
                  </a:lnTo>
                  <a:lnTo>
                    <a:pt x="242" y="123"/>
                  </a:lnTo>
                  <a:lnTo>
                    <a:pt x="245" y="121"/>
                  </a:lnTo>
                  <a:lnTo>
                    <a:pt x="296" y="171"/>
                  </a:lnTo>
                  <a:lnTo>
                    <a:pt x="322" y="198"/>
                  </a:lnTo>
                  <a:lnTo>
                    <a:pt x="354" y="231"/>
                  </a:lnTo>
                  <a:lnTo>
                    <a:pt x="362" y="234"/>
                  </a:lnTo>
                  <a:lnTo>
                    <a:pt x="375" y="232"/>
                  </a:lnTo>
                  <a:lnTo>
                    <a:pt x="409" y="229"/>
                  </a:lnTo>
                  <a:lnTo>
                    <a:pt x="441" y="232"/>
                  </a:lnTo>
                  <a:lnTo>
                    <a:pt x="472" y="242"/>
                  </a:lnTo>
                  <a:lnTo>
                    <a:pt x="502" y="258"/>
                  </a:lnTo>
                  <a:lnTo>
                    <a:pt x="516" y="267"/>
                  </a:lnTo>
                  <a:lnTo>
                    <a:pt x="516" y="271"/>
                  </a:lnTo>
                  <a:lnTo>
                    <a:pt x="516" y="229"/>
                  </a:lnTo>
                  <a:lnTo>
                    <a:pt x="489" y="214"/>
                  </a:lnTo>
                  <a:lnTo>
                    <a:pt x="454" y="202"/>
                  </a:lnTo>
                  <a:lnTo>
                    <a:pt x="429" y="198"/>
                  </a:lnTo>
                  <a:lnTo>
                    <a:pt x="417" y="196"/>
                  </a:lnTo>
                  <a:lnTo>
                    <a:pt x="378" y="198"/>
                  </a:lnTo>
                  <a:lnTo>
                    <a:pt x="373" y="198"/>
                  </a:lnTo>
                  <a:lnTo>
                    <a:pt x="366" y="196"/>
                  </a:lnTo>
                  <a:lnTo>
                    <a:pt x="342" y="171"/>
                  </a:lnTo>
                  <a:lnTo>
                    <a:pt x="291" y="121"/>
                  </a:lnTo>
                  <a:lnTo>
                    <a:pt x="276" y="105"/>
                  </a:lnTo>
                  <a:lnTo>
                    <a:pt x="270" y="103"/>
                  </a:lnTo>
                  <a:lnTo>
                    <a:pt x="267" y="101"/>
                  </a:lnTo>
                  <a:lnTo>
                    <a:pt x="279" y="79"/>
                  </a:lnTo>
                  <a:lnTo>
                    <a:pt x="283" y="61"/>
                  </a:lnTo>
                  <a:lnTo>
                    <a:pt x="277" y="44"/>
                  </a:lnTo>
                  <a:lnTo>
                    <a:pt x="265" y="30"/>
                  </a:lnTo>
                  <a:lnTo>
                    <a:pt x="262" y="26"/>
                  </a:lnTo>
                  <a:lnTo>
                    <a:pt x="260" y="24"/>
                  </a:lnTo>
                  <a:lnTo>
                    <a:pt x="257" y="21"/>
                  </a:lnTo>
                  <a:lnTo>
                    <a:pt x="255" y="19"/>
                  </a:lnTo>
                  <a:lnTo>
                    <a:pt x="236" y="5"/>
                  </a:lnTo>
                  <a:lnTo>
                    <a:pt x="218" y="0"/>
                  </a:lnTo>
                  <a:lnTo>
                    <a:pt x="200" y="5"/>
                  </a:lnTo>
                  <a:lnTo>
                    <a:pt x="181" y="19"/>
                  </a:lnTo>
                  <a:lnTo>
                    <a:pt x="170" y="30"/>
                  </a:lnTo>
                  <a:lnTo>
                    <a:pt x="29" y="171"/>
                  </a:lnTo>
                  <a:lnTo>
                    <a:pt x="14" y="187"/>
                  </a:lnTo>
                  <a:lnTo>
                    <a:pt x="8" y="199"/>
                  </a:lnTo>
                  <a:lnTo>
                    <a:pt x="0" y="210"/>
                  </a:lnTo>
                  <a:lnTo>
                    <a:pt x="0" y="228"/>
                  </a:lnTo>
                  <a:lnTo>
                    <a:pt x="8" y="242"/>
                  </a:lnTo>
                  <a:lnTo>
                    <a:pt x="17" y="255"/>
                  </a:lnTo>
                  <a:lnTo>
                    <a:pt x="29" y="266"/>
                  </a:lnTo>
                  <a:lnTo>
                    <a:pt x="41" y="276"/>
                  </a:lnTo>
                  <a:lnTo>
                    <a:pt x="56" y="282"/>
                  </a:lnTo>
                  <a:lnTo>
                    <a:pt x="70" y="283"/>
                  </a:lnTo>
                  <a:lnTo>
                    <a:pt x="84" y="278"/>
                  </a:lnTo>
                  <a:lnTo>
                    <a:pt x="98" y="269"/>
                  </a:lnTo>
                  <a:lnTo>
                    <a:pt x="151" y="321"/>
                  </a:lnTo>
                  <a:lnTo>
                    <a:pt x="170" y="341"/>
                  </a:lnTo>
                  <a:lnTo>
                    <a:pt x="197" y="368"/>
                  </a:lnTo>
                  <a:lnTo>
                    <a:pt x="198" y="374"/>
                  </a:lnTo>
                  <a:lnTo>
                    <a:pt x="198" y="378"/>
                  </a:lnTo>
                  <a:lnTo>
                    <a:pt x="196" y="416"/>
                  </a:lnTo>
                  <a:lnTo>
                    <a:pt x="201" y="451"/>
                  </a:lnTo>
                  <a:lnTo>
                    <a:pt x="212" y="486"/>
                  </a:lnTo>
                  <a:lnTo>
                    <a:pt x="229" y="519"/>
                  </a:lnTo>
                  <a:lnTo>
                    <a:pt x="246" y="538"/>
                  </a:lnTo>
                  <a:lnTo>
                    <a:pt x="265" y="546"/>
                  </a:lnTo>
                  <a:lnTo>
                    <a:pt x="286" y="542"/>
                  </a:lnTo>
                  <a:lnTo>
                    <a:pt x="307" y="527"/>
                  </a:lnTo>
                  <a:lnTo>
                    <a:pt x="318" y="516"/>
                  </a:lnTo>
                  <a:lnTo>
                    <a:pt x="373" y="460"/>
                  </a:lnTo>
                  <a:lnTo>
                    <a:pt x="568" y="590"/>
                  </a:lnTo>
                  <a:lnTo>
                    <a:pt x="579" y="590"/>
                  </a:lnTo>
                  <a:lnTo>
                    <a:pt x="586" y="582"/>
                  </a:lnTo>
                  <a:lnTo>
                    <a:pt x="589" y="57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95" name="Text Box 262"/>
            <p:cNvSpPr txBox="1">
              <a:spLocks noChangeArrowheads="1"/>
            </p:cNvSpPr>
            <p:nvPr/>
          </p:nvSpPr>
          <p:spPr bwMode="auto">
            <a:xfrm>
              <a:off x="6731" y="3384"/>
              <a:ext cx="3727" cy="1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50"/>
                </a:spcBef>
                <a:spcAft>
                  <a:spcPts val="0"/>
                </a:spcAft>
              </a:pPr>
              <a:r>
                <a:rPr lang="en-US" sz="1750" dirty="0">
                  <a:effectLst/>
                  <a:latin typeface="Tahoma" panose="020B060403050404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183515" algn="ctr">
                <a:lnSpc>
                  <a:spcPts val="1205"/>
                </a:lnSpc>
              </a:pPr>
              <a:r>
                <a:rPr lang="en-US" sz="1200" b="1" dirty="0">
                  <a:latin typeface="Tahoma" panose="020B0604030504040204" pitchFamily="34" charset="0"/>
                  <a:ea typeface="Tahoma" panose="020B0604030504040204" pitchFamily="34" charset="0"/>
                </a:rPr>
                <a:t>How will you go about measuring it?</a:t>
              </a:r>
              <a:endParaRPr lang="fr-FR" sz="1200" b="1" dirty="0">
                <a:latin typeface="Tahoma" panose="020B0604030504040204" pitchFamily="34" charset="0"/>
                <a:ea typeface="Tahoma" panose="020B0604030504040204" pitchFamily="34" charset="0"/>
              </a:endParaRPr>
            </a:p>
            <a:p>
              <a:pPr marL="437515" indent="-191135" algn="ctr">
                <a:lnSpc>
                  <a:spcPts val="1205"/>
                </a:lnSpc>
                <a:tabLst>
                  <a:tab pos="437515" algn="l"/>
                  <a:tab pos="438150" algn="l"/>
                </a:tabLst>
              </a:pPr>
              <a:r>
                <a:rPr lang="en-US" sz="1200" b="1" dirty="0">
                  <a:latin typeface="Tahoma" panose="020B0604030504040204" pitchFamily="34" charset="0"/>
                  <a:ea typeface="Tahoma" panose="020B0604030504040204" pitchFamily="34" charset="0"/>
                </a:rPr>
                <a:t>By conducting a survey</a:t>
              </a:r>
              <a:endParaRPr lang="fr-FR" sz="1200" b="1" dirty="0">
                <a:latin typeface="Tahoma" panose="020B0604030504040204" pitchFamily="34" charset="0"/>
                <a:ea typeface="Tahoma" panose="020B0604030504040204" pitchFamily="34" charset="0"/>
              </a:endParaRPr>
            </a:p>
          </p:txBody>
        </p:sp>
        <p:sp>
          <p:nvSpPr>
            <p:cNvPr id="96" name="Text Box 263"/>
            <p:cNvSpPr txBox="1">
              <a:spLocks noChangeArrowheads="1"/>
            </p:cNvSpPr>
            <p:nvPr/>
          </p:nvSpPr>
          <p:spPr bwMode="auto">
            <a:xfrm>
              <a:off x="3159" y="3384"/>
              <a:ext cx="3557" cy="1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02870" marR="101600" algn="ctr">
                <a:spcBef>
                  <a:spcPts val="960"/>
                </a:spcBef>
                <a:spcAft>
                  <a:spcPts val="0"/>
                </a:spcAft>
              </a:pPr>
              <a:r>
                <a:rPr lang="en-US" sz="1200" b="1" dirty="0">
                  <a:effectLst/>
                  <a:latin typeface="Tahoma" panose="020B0604030504040204" pitchFamily="34" charset="0"/>
                  <a:ea typeface="Tahoma" panose="020B0604030504040204" pitchFamily="34" charset="0"/>
                </a:rPr>
                <a:t>To ask </a:t>
              </a:r>
              <a:r>
                <a:rPr lang="en-US" sz="1200" b="1" dirty="0" err="1">
                  <a:effectLst/>
                  <a:latin typeface="Tahoma" panose="020B0604030504040204" pitchFamily="34" charset="0"/>
                  <a:ea typeface="Tahoma" panose="020B0604030504040204" pitchFamily="34" charset="0"/>
                </a:rPr>
                <a:t>beneficiarieswhether</a:t>
              </a:r>
              <a:r>
                <a:rPr lang="en-US" sz="1200" b="1" dirty="0">
                  <a:effectLst/>
                  <a:latin typeface="Tahoma" panose="020B0604030504040204" pitchFamily="34" charset="0"/>
                  <a:ea typeface="Tahoma" panose="020B0604030504040204" pitchFamily="34" charset="0"/>
                </a:rPr>
                <a:t> or not they</a:t>
              </a:r>
              <a:r>
                <a:rPr lang="en-US" sz="1200" b="1" spc="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have</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turned</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to</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courts</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over</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the</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past</a:t>
              </a:r>
              <a:r>
                <a:rPr lang="en-US" sz="1200" b="1" spc="-5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years</a:t>
              </a:r>
              <a:r>
                <a:rPr lang="en-US" sz="1200" b="1" spc="-26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to assert that their human rights are</a:t>
              </a:r>
              <a:r>
                <a:rPr lang="en-US" sz="1200" b="1" spc="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respected</a:t>
              </a:r>
              <a:r>
                <a:rPr lang="en-US" sz="1200" b="1" spc="-3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and,</a:t>
              </a:r>
              <a:r>
                <a:rPr lang="en-US" sz="1200" b="1" spc="-3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if</a:t>
              </a:r>
              <a:r>
                <a:rPr lang="en-US" sz="1200" b="1" spc="-3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so,</a:t>
              </a:r>
              <a:r>
                <a:rPr lang="en-US" sz="1200" b="1" spc="-2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how</a:t>
              </a:r>
              <a:r>
                <a:rPr lang="en-US" sz="1200" b="1" spc="-3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many</a:t>
              </a:r>
              <a:r>
                <a:rPr lang="en-US" sz="1200" b="1" spc="-3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times</a:t>
              </a:r>
              <a:r>
                <a:rPr lang="en-US" sz="1200" b="1" dirty="0" smtClean="0">
                  <a:effectLst/>
                  <a:latin typeface="Tahoma" panose="020B0604030504040204" pitchFamily="34" charset="0"/>
                  <a:ea typeface="Tahoma" panose="020B0604030504040204" pitchFamily="34" charset="0"/>
                </a:rPr>
                <a:t>.</a:t>
              </a:r>
              <a:endParaRPr lang="fr-FR" sz="1600" b="1" dirty="0">
                <a:effectLst/>
                <a:latin typeface="Tahoma" panose="020B0604030504040204" pitchFamily="34" charset="0"/>
                <a:ea typeface="Tahoma" panose="020B0604030504040204" pitchFamily="34" charset="0"/>
              </a:endParaRPr>
            </a:p>
          </p:txBody>
        </p:sp>
        <p:sp>
          <p:nvSpPr>
            <p:cNvPr id="97" name="Text Box 264"/>
            <p:cNvSpPr txBox="1">
              <a:spLocks noChangeArrowheads="1"/>
            </p:cNvSpPr>
            <p:nvPr/>
          </p:nvSpPr>
          <p:spPr bwMode="auto">
            <a:xfrm>
              <a:off x="1469" y="3391"/>
              <a:ext cx="1713" cy="1352"/>
            </a:xfrm>
            <a:prstGeom prst="rect">
              <a:avLst/>
            </a:prstGeom>
            <a:solidFill>
              <a:srgbClr val="D52A2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50"/>
                </a:spcBef>
                <a:spcAft>
                  <a:spcPts val="0"/>
                </a:spcAft>
              </a:pPr>
              <a:r>
                <a:rPr lang="en-US" sz="1250" dirty="0">
                  <a:effectLst/>
                  <a:latin typeface="Tahoma" panose="020B0604030504040204" pitchFamily="34" charset="0"/>
                  <a:ea typeface="Tahoma" panose="020B0604030504040204" pitchFamily="34" charset="0"/>
                </a:rPr>
                <a:t> </a:t>
              </a:r>
              <a:endParaRPr lang="fr-FR" sz="1200" b="1" dirty="0">
                <a:effectLst/>
                <a:latin typeface="Tahoma" panose="020B0604030504040204" pitchFamily="34" charset="0"/>
                <a:ea typeface="Tahoma" panose="020B0604030504040204" pitchFamily="34" charset="0"/>
              </a:endParaRPr>
            </a:p>
            <a:p>
              <a:pPr marL="98425" marR="351155" algn="ctr">
                <a:spcBef>
                  <a:spcPts val="1020"/>
                </a:spcBef>
              </a:pPr>
              <a:r>
                <a:rPr lang="en-US" sz="1400" b="1" dirty="0">
                  <a:solidFill>
                    <a:srgbClr val="FFFFFF"/>
                  </a:solidFill>
                  <a:latin typeface="Tahoma" panose="020B0604030504040204" pitchFamily="34" charset="0"/>
                  <a:ea typeface="Tahoma" panose="020B0604030504040204" pitchFamily="34" charset="0"/>
                </a:rPr>
                <a:t>Potential method to capture information</a:t>
              </a:r>
              <a:endParaRPr lang="fr-FR" sz="1400" b="1" dirty="0">
                <a:solidFill>
                  <a:srgbClr val="FFFFFF"/>
                </a:solidFill>
                <a:latin typeface="Tahoma" panose="020B0604030504040204" pitchFamily="34" charset="0"/>
                <a:ea typeface="Tahoma" panose="020B0604030504040204" pitchFamily="34" charset="0"/>
              </a:endParaRPr>
            </a:p>
          </p:txBody>
        </p:sp>
        <p:sp>
          <p:nvSpPr>
            <p:cNvPr id="98" name="Text Box 265"/>
            <p:cNvSpPr txBox="1">
              <a:spLocks noChangeArrowheads="1"/>
            </p:cNvSpPr>
            <p:nvPr/>
          </p:nvSpPr>
          <p:spPr bwMode="auto">
            <a:xfrm>
              <a:off x="6731" y="2466"/>
              <a:ext cx="3727" cy="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83515">
                <a:lnSpc>
                  <a:spcPts val="1205"/>
                </a:lnSpc>
                <a:spcBef>
                  <a:spcPts val="420"/>
                </a:spcBef>
                <a:spcAft>
                  <a:spcPts val="0"/>
                </a:spcAft>
              </a:pPr>
              <a:endParaRPr lang="en-US" sz="1000" dirty="0" smtClean="0">
                <a:effectLst/>
                <a:latin typeface="Tahoma" panose="020B0604030504040204" pitchFamily="34" charset="0"/>
                <a:ea typeface="Tahoma" panose="020B0604030504040204" pitchFamily="34" charset="0"/>
              </a:endParaRPr>
            </a:p>
            <a:p>
              <a:pPr marL="183515" algn="ctr">
                <a:lnSpc>
                  <a:spcPts val="1205"/>
                </a:lnSpc>
                <a:spcBef>
                  <a:spcPts val="420"/>
                </a:spcBef>
                <a:spcAft>
                  <a:spcPts val="0"/>
                </a:spcAft>
              </a:pPr>
              <a:r>
                <a:rPr lang="en-US" sz="1200" b="1" dirty="0">
                  <a:latin typeface="Tahoma" panose="020B0604030504040204" pitchFamily="34" charset="0"/>
                  <a:ea typeface="Tahoma" panose="020B0604030504040204" pitchFamily="34" charset="0"/>
                </a:rPr>
                <a:t>What </a:t>
              </a:r>
              <a:r>
                <a:rPr lang="en-US" sz="1200" b="1" dirty="0">
                  <a:latin typeface="Tahoma" panose="020B0604030504040204" pitchFamily="34" charset="0"/>
                  <a:ea typeface="Tahoma" panose="020B0604030504040204" pitchFamily="34" charset="0"/>
                </a:rPr>
                <a:t>is the purpose of measuring?</a:t>
              </a:r>
              <a:endParaRPr lang="fr-FR" sz="1200" b="1" dirty="0">
                <a:latin typeface="Tahoma" panose="020B0604030504040204" pitchFamily="34" charset="0"/>
                <a:ea typeface="Tahoma" panose="020B0604030504040204" pitchFamily="34" charset="0"/>
              </a:endParaRPr>
            </a:p>
            <a:p>
              <a:pPr marL="437515" marR="212090" indent="-190500" algn="ctr">
                <a:spcAft>
                  <a:spcPts val="0"/>
                </a:spcAft>
                <a:tabLst>
                  <a:tab pos="437515" algn="l"/>
                  <a:tab pos="438150" algn="l"/>
                </a:tabLst>
              </a:pPr>
              <a:r>
                <a:rPr lang="en-US" sz="1200" b="1" dirty="0">
                  <a:latin typeface="Tahoma" panose="020B0604030504040204" pitchFamily="34" charset="0"/>
                  <a:ea typeface="Tahoma" panose="020B0604030504040204" pitchFamily="34" charset="0"/>
                </a:rPr>
                <a:t>To </a:t>
              </a:r>
              <a:r>
                <a:rPr lang="en-US" sz="1200" b="1" dirty="0" err="1">
                  <a:latin typeface="Tahoma" panose="020B0604030504040204" pitchFamily="34" charset="0"/>
                  <a:ea typeface="Tahoma" panose="020B0604030504040204" pitchFamily="34" charset="0"/>
                </a:rPr>
                <a:t>asssess</a:t>
              </a:r>
              <a:r>
                <a:rPr lang="en-US" sz="1200" b="1" dirty="0">
                  <a:latin typeface="Tahoma" panose="020B0604030504040204" pitchFamily="34" charset="0"/>
                  <a:ea typeface="Tahoma" panose="020B0604030504040204" pitchFamily="34" charset="0"/>
                </a:rPr>
                <a:t> progress towards the outcome</a:t>
              </a:r>
              <a:endParaRPr lang="fr-FR" sz="1200" b="1" dirty="0">
                <a:latin typeface="Tahoma" panose="020B0604030504040204" pitchFamily="34" charset="0"/>
                <a:ea typeface="Tahoma" panose="020B0604030504040204" pitchFamily="34" charset="0"/>
              </a:endParaRPr>
            </a:p>
          </p:txBody>
        </p:sp>
        <p:sp>
          <p:nvSpPr>
            <p:cNvPr id="99" name="Text Box 266"/>
            <p:cNvSpPr txBox="1">
              <a:spLocks noChangeArrowheads="1"/>
            </p:cNvSpPr>
            <p:nvPr/>
          </p:nvSpPr>
          <p:spPr bwMode="auto">
            <a:xfrm>
              <a:off x="3212" y="2614"/>
              <a:ext cx="3557" cy="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02870" marR="92710" algn="ctr">
                <a:spcBef>
                  <a:spcPts val="1020"/>
                </a:spcBef>
                <a:spcAft>
                  <a:spcPts val="0"/>
                </a:spcAft>
              </a:pPr>
              <a:r>
                <a:rPr lang="en-US" sz="1200" b="1" dirty="0">
                  <a:effectLst/>
                  <a:latin typeface="Tahoma" panose="020B0604030504040204" pitchFamily="34" charset="0"/>
                  <a:ea typeface="Tahoma" panose="020B0604030504040204" pitchFamily="34" charset="0"/>
                </a:rPr>
                <a:t>The number of migrants that go to court</a:t>
              </a:r>
              <a:r>
                <a:rPr lang="en-US" sz="1200" b="1" spc="-27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to</a:t>
              </a:r>
              <a:r>
                <a:rPr lang="en-US" sz="1200" b="1" spc="-5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assert</a:t>
              </a:r>
              <a:r>
                <a:rPr lang="en-US" sz="1200" b="1" spc="-4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their</a:t>
              </a:r>
              <a:r>
                <a:rPr lang="en-US" sz="1200" b="1" spc="-5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human</a:t>
              </a:r>
              <a:r>
                <a:rPr lang="en-US" sz="1200" b="1" spc="-4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rights.</a:t>
              </a:r>
              <a:endParaRPr lang="fr-FR" sz="1600" b="1" dirty="0">
                <a:effectLst/>
                <a:latin typeface="Tahoma" panose="020B0604030504040204" pitchFamily="34" charset="0"/>
                <a:ea typeface="Tahoma" panose="020B0604030504040204" pitchFamily="34" charset="0"/>
              </a:endParaRPr>
            </a:p>
          </p:txBody>
        </p:sp>
        <p:sp>
          <p:nvSpPr>
            <p:cNvPr id="100" name="Text Box 267"/>
            <p:cNvSpPr txBox="1">
              <a:spLocks noChangeArrowheads="1"/>
            </p:cNvSpPr>
            <p:nvPr/>
          </p:nvSpPr>
          <p:spPr bwMode="auto">
            <a:xfrm>
              <a:off x="1447" y="2466"/>
              <a:ext cx="1713" cy="904"/>
            </a:xfrm>
            <a:prstGeom prst="rect">
              <a:avLst/>
            </a:prstGeom>
            <a:solidFill>
              <a:srgbClr val="D52A2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98425" marR="351155" algn="ctr">
                <a:spcBef>
                  <a:spcPts val="1020"/>
                </a:spcBef>
                <a:spcAft>
                  <a:spcPts val="0"/>
                </a:spcAft>
              </a:pPr>
              <a:r>
                <a:rPr lang="en-US" sz="1400" b="1" dirty="0">
                  <a:solidFill>
                    <a:srgbClr val="FFFFFF"/>
                  </a:solidFill>
                  <a:effectLst/>
                  <a:latin typeface="Tahoma" panose="020B0604030504040204" pitchFamily="34" charset="0"/>
                  <a:ea typeface="Tahoma" panose="020B0604030504040204" pitchFamily="34" charset="0"/>
                </a:rPr>
                <a:t>Indicator for</a:t>
              </a:r>
              <a:r>
                <a:rPr lang="en-US" sz="1400" b="1" spc="-270" dirty="0">
                  <a:solidFill>
                    <a:srgbClr val="FFFFFF"/>
                  </a:solidFill>
                  <a:effectLst/>
                  <a:latin typeface="Tahoma" panose="020B0604030504040204" pitchFamily="34" charset="0"/>
                  <a:ea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rPr>
                <a:t>outcome</a:t>
              </a:r>
              <a:r>
                <a:rPr lang="en-US" sz="1400" b="1" spc="-5" dirty="0">
                  <a:solidFill>
                    <a:srgbClr val="FFFFFF"/>
                  </a:solidFill>
                  <a:effectLst/>
                  <a:latin typeface="Tahoma" panose="020B0604030504040204" pitchFamily="34" charset="0"/>
                  <a:ea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rPr>
                <a:t>A</a:t>
              </a:r>
              <a:endParaRPr lang="fr-FR" sz="1400" b="1" dirty="0">
                <a:effectLst/>
                <a:latin typeface="Tahoma" panose="020B0604030504040204" pitchFamily="34" charset="0"/>
                <a:ea typeface="Tahoma" panose="020B0604030504040204" pitchFamily="34" charset="0"/>
              </a:endParaRPr>
            </a:p>
          </p:txBody>
        </p:sp>
        <p:sp>
          <p:nvSpPr>
            <p:cNvPr id="101" name="Text Box 268"/>
            <p:cNvSpPr txBox="1">
              <a:spLocks noChangeArrowheads="1"/>
            </p:cNvSpPr>
            <p:nvPr/>
          </p:nvSpPr>
          <p:spPr bwMode="auto">
            <a:xfrm>
              <a:off x="6731" y="1386"/>
              <a:ext cx="3727" cy="1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650" dirty="0">
                  <a:effectLst/>
                  <a:latin typeface="Tahoma" panose="020B060403050404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183515">
                <a:spcAft>
                  <a:spcPts val="0"/>
                </a:spcAft>
              </a:pPr>
              <a:r>
                <a:rPr lang="en-US" sz="1200" b="1" dirty="0">
                  <a:effectLst/>
                  <a:latin typeface="Tahoma" panose="020B0604030504040204" pitchFamily="34" charset="0"/>
                  <a:ea typeface="Tahoma" panose="020B0604030504040204" pitchFamily="34" charset="0"/>
                </a:rPr>
                <a:t>What</a:t>
              </a:r>
              <a:r>
                <a:rPr lang="en-US" sz="1200" b="1" spc="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is</a:t>
              </a:r>
              <a:r>
                <a:rPr lang="en-US" sz="1200" b="1" spc="1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it</a:t>
              </a:r>
              <a:r>
                <a:rPr lang="en-US" sz="1200" b="1" spc="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that</a:t>
              </a:r>
              <a:r>
                <a:rPr lang="en-US" sz="1200" b="1" spc="1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you</a:t>
              </a:r>
              <a:r>
                <a:rPr lang="en-US" sz="1200" b="1" spc="1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want</a:t>
              </a:r>
              <a:r>
                <a:rPr lang="en-US" sz="1200" b="1" spc="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to</a:t>
              </a:r>
              <a:r>
                <a:rPr lang="en-US" sz="1200" b="1" spc="1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measure?</a:t>
              </a:r>
              <a:endParaRPr lang="fr-FR" sz="1200" b="1" dirty="0">
                <a:effectLst/>
                <a:latin typeface="Tahoma" panose="020B0604030504040204" pitchFamily="34" charset="0"/>
                <a:ea typeface="Tahoma" panose="020B0604030504040204" pitchFamily="34" charset="0"/>
              </a:endParaRPr>
            </a:p>
          </p:txBody>
        </p:sp>
        <p:sp>
          <p:nvSpPr>
            <p:cNvPr id="102" name="Text Box 269"/>
            <p:cNvSpPr txBox="1">
              <a:spLocks noChangeArrowheads="1"/>
            </p:cNvSpPr>
            <p:nvPr/>
          </p:nvSpPr>
          <p:spPr bwMode="auto">
            <a:xfrm>
              <a:off x="3322" y="1677"/>
              <a:ext cx="3252"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6985" algn="ctr">
                <a:lnSpc>
                  <a:spcPct val="98000"/>
                </a:lnSpc>
                <a:spcAft>
                  <a:spcPts val="0"/>
                </a:spcAft>
              </a:pPr>
              <a:r>
                <a:rPr lang="en-US" sz="1200" b="1" dirty="0">
                  <a:effectLst/>
                  <a:latin typeface="Tahoma" panose="020B0604030504040204" pitchFamily="34" charset="0"/>
                  <a:ea typeface="Tahoma" panose="020B0604030504040204" pitchFamily="34" charset="0"/>
                </a:rPr>
                <a:t>Migrants</a:t>
              </a:r>
              <a:r>
                <a:rPr lang="en-US" sz="1200" b="1" spc="1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are</a:t>
              </a:r>
              <a:r>
                <a:rPr lang="en-US" sz="1200" b="1" spc="2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asserting</a:t>
              </a:r>
              <a:r>
                <a:rPr lang="en-US" sz="1200" b="1" spc="1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their</a:t>
              </a:r>
              <a:r>
                <a:rPr lang="en-US" sz="1200" b="1" spc="2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rights</a:t>
              </a:r>
              <a:r>
                <a:rPr lang="en-US" sz="1200" b="1" spc="1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in</a:t>
              </a:r>
              <a:r>
                <a:rPr lang="en-US" sz="1200" b="1" spc="20"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a</a:t>
              </a:r>
              <a:r>
                <a:rPr lang="en-US" sz="1200" b="1" spc="-28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legal</a:t>
              </a:r>
              <a:r>
                <a:rPr lang="en-US" sz="1200" b="1" spc="-35" dirty="0">
                  <a:effectLst/>
                  <a:latin typeface="Tahoma" panose="020B0604030504040204" pitchFamily="34" charset="0"/>
                  <a:ea typeface="Tahoma" panose="020B0604030504040204" pitchFamily="34" charset="0"/>
                </a:rPr>
                <a:t> </a:t>
              </a:r>
              <a:r>
                <a:rPr lang="en-US" sz="1200" b="1" dirty="0">
                  <a:effectLst/>
                  <a:latin typeface="Tahoma" panose="020B0604030504040204" pitchFamily="34" charset="0"/>
                  <a:ea typeface="Tahoma" panose="020B0604030504040204" pitchFamily="34" charset="0"/>
                </a:rPr>
                <a:t>manner</a:t>
              </a:r>
              <a:r>
                <a:rPr lang="en-US" sz="1200" dirty="0">
                  <a:effectLst/>
                  <a:latin typeface="Tahoma" panose="020B0604030504040204" pitchFamily="34" charset="0"/>
                  <a:ea typeface="Tahoma" panose="020B0604030504040204" pitchFamily="34" charset="0"/>
                </a:rPr>
                <a:t>.</a:t>
              </a:r>
              <a:endParaRPr lang="fr-FR" sz="1600" dirty="0">
                <a:effectLst/>
                <a:latin typeface="Tahoma" panose="020B0604030504040204" pitchFamily="34" charset="0"/>
                <a:ea typeface="Tahoma" panose="020B0604030504040204" pitchFamily="34" charset="0"/>
              </a:endParaRPr>
            </a:p>
          </p:txBody>
        </p:sp>
        <p:sp>
          <p:nvSpPr>
            <p:cNvPr id="103" name="Text Box 270"/>
            <p:cNvSpPr txBox="1">
              <a:spLocks noChangeArrowheads="1"/>
            </p:cNvSpPr>
            <p:nvPr/>
          </p:nvSpPr>
          <p:spPr bwMode="auto">
            <a:xfrm>
              <a:off x="1602" y="1797"/>
              <a:ext cx="97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lnSpc>
                  <a:spcPts val="1155"/>
                </a:lnSpc>
                <a:spcAft>
                  <a:spcPts val="0"/>
                </a:spcAft>
              </a:pPr>
              <a:r>
                <a:rPr lang="en-US" sz="1200" b="1" dirty="0">
                  <a:solidFill>
                    <a:srgbClr val="FFFFFF"/>
                  </a:solidFill>
                  <a:effectLst/>
                  <a:latin typeface="Tahoma" panose="020B0604030504040204" pitchFamily="34" charset="0"/>
                  <a:ea typeface="Tahoma" panose="020B0604030504040204" pitchFamily="34" charset="0"/>
                </a:rPr>
                <a:t>Outcome</a:t>
              </a:r>
              <a:r>
                <a:rPr lang="en-US" sz="1200" b="1" spc="90" dirty="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A</a:t>
              </a:r>
              <a:endParaRPr lang="fr-FR" sz="1200" b="1" dirty="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29043715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3631763"/>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2" algn="ctr"/>
            <a:endParaRPr lang="en-US" sz="2400" b="1" dirty="0">
              <a:solidFill>
                <a:schemeClr val="accent2"/>
              </a:solidFill>
              <a:latin typeface="Times New Roman" panose="02020603050405020304" pitchFamily="18" charset="0"/>
              <a:cs typeface="Times New Roman" panose="02020603050405020304" pitchFamily="18" charset="0"/>
            </a:endParaRPr>
          </a:p>
          <a:p>
            <a:pPr lvl="2" algn="ctr"/>
            <a:r>
              <a:rPr lang="en-US" sz="2400" b="1" dirty="0">
                <a:solidFill>
                  <a:schemeClr val="accent2"/>
                </a:solidFill>
                <a:latin typeface="Times New Roman" panose="02020603050405020304" pitchFamily="18" charset="0"/>
                <a:cs typeface="Times New Roman" panose="02020603050405020304" pitchFamily="18" charset="0"/>
              </a:rPr>
              <a:t>. Checklist for measuring quality</a:t>
            </a:r>
            <a:endParaRPr lang="en-US" sz="2400" b="1" dirty="0">
              <a:solidFill>
                <a:schemeClr val="accent2"/>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6" name="Table 5"/>
          <p:cNvGraphicFramePr>
            <a:graphicFrameLocks noGrp="1"/>
          </p:cNvGraphicFramePr>
          <p:nvPr>
            <p:extLst>
              <p:ext uri="{D42A27DB-BD31-4B8C-83A1-F6EECF244321}">
                <p14:modId xmlns:p14="http://schemas.microsoft.com/office/powerpoint/2010/main" val="3683096158"/>
              </p:ext>
            </p:extLst>
          </p:nvPr>
        </p:nvGraphicFramePr>
        <p:xfrm>
          <a:off x="322216" y="2074316"/>
          <a:ext cx="8104778" cy="4500654"/>
        </p:xfrm>
        <a:graphic>
          <a:graphicData uri="http://schemas.openxmlformats.org/drawingml/2006/table">
            <a:tbl>
              <a:tblPr firstRow="1" bandRow="1">
                <a:tableStyleId>{21E4AEA4-8DFA-4A89-87EB-49C32662AFE0}</a:tableStyleId>
              </a:tblPr>
              <a:tblGrid>
                <a:gridCol w="1907178">
                  <a:extLst>
                    <a:ext uri="{9D8B030D-6E8A-4147-A177-3AD203B41FA5}">
                      <a16:colId xmlns:a16="http://schemas.microsoft.com/office/drawing/2014/main" val="927792340"/>
                    </a:ext>
                  </a:extLst>
                </a:gridCol>
                <a:gridCol w="6197600">
                  <a:extLst>
                    <a:ext uri="{9D8B030D-6E8A-4147-A177-3AD203B41FA5}">
                      <a16:colId xmlns:a16="http://schemas.microsoft.com/office/drawing/2014/main" val="852987001"/>
                    </a:ext>
                  </a:extLst>
                </a:gridCol>
              </a:tblGrid>
              <a:tr h="766140">
                <a:tc>
                  <a:txBody>
                    <a:bodyPr/>
                    <a:lstStyle/>
                    <a:p>
                      <a:pPr algn="ctr"/>
                      <a:r>
                        <a:rPr lang="en-US" sz="1800" dirty="0" smtClean="0">
                          <a:effectLst/>
                          <a:latin typeface="Tahoma" panose="020B0604030504040204" pitchFamily="34" charset="0"/>
                          <a:ea typeface="Tahoma" panose="020B0604030504040204" pitchFamily="34" charset="0"/>
                        </a:rPr>
                        <a:t>Relevancy</a:t>
                      </a:r>
                      <a:endParaRPr lang="fr-FR" dirty="0"/>
                    </a:p>
                  </a:txBody>
                  <a:tcPr/>
                </a:tc>
                <a:tc>
                  <a:txBody>
                    <a:bodyPr/>
                    <a:lstStyle/>
                    <a:p>
                      <a:pPr algn="ctr"/>
                      <a:r>
                        <a:rPr lang="en-US" sz="1800" b="1" kern="1200" dirty="0" smtClean="0">
                          <a:solidFill>
                            <a:schemeClr val="lt1"/>
                          </a:solidFill>
                          <a:effectLst/>
                          <a:latin typeface="+mn-lt"/>
                          <a:ea typeface="+mn-ea"/>
                          <a:cs typeface="+mn-cs"/>
                        </a:rPr>
                        <a:t>Does it measure what really matters as opposed to what is easiest to measure?</a:t>
                      </a:r>
                      <a:endParaRPr lang="fr-FR" dirty="0"/>
                    </a:p>
                  </a:txBody>
                  <a:tcPr/>
                </a:tc>
                <a:extLst>
                  <a:ext uri="{0D108BD9-81ED-4DB2-BD59-A6C34878D82A}">
                    <a16:rowId xmlns:a16="http://schemas.microsoft.com/office/drawing/2014/main" val="179770863"/>
                  </a:ext>
                </a:extLst>
              </a:tr>
              <a:tr h="451056">
                <a:tc>
                  <a:txBody>
                    <a:bodyPr/>
                    <a:lstStyle/>
                    <a:p>
                      <a:pPr algn="ctr"/>
                      <a:r>
                        <a:rPr lang="en-US" sz="1800" b="1" kern="1200" dirty="0" smtClean="0">
                          <a:solidFill>
                            <a:schemeClr val="dk1"/>
                          </a:solidFill>
                          <a:effectLst/>
                          <a:latin typeface="+mn-lt"/>
                          <a:ea typeface="+mn-ea"/>
                          <a:cs typeface="+mn-cs"/>
                        </a:rPr>
                        <a:t>Credibility</a:t>
                      </a:r>
                      <a:endParaRPr lang="fr-FR" b="1" dirty="0"/>
                    </a:p>
                  </a:txBody>
                  <a:tcPr/>
                </a:tc>
                <a:tc>
                  <a:txBody>
                    <a:bodyPr/>
                    <a:lstStyle/>
                    <a:p>
                      <a:pPr algn="ctr"/>
                      <a:r>
                        <a:rPr lang="en-US" sz="1800" b="1" kern="1200" dirty="0" smtClean="0">
                          <a:solidFill>
                            <a:schemeClr val="dk1"/>
                          </a:solidFill>
                          <a:effectLst/>
                          <a:latin typeface="+mn-lt"/>
                          <a:ea typeface="+mn-ea"/>
                          <a:cs typeface="+mn-cs"/>
                        </a:rPr>
                        <a:t>Will it provide credible information about the actual situation?</a:t>
                      </a:r>
                      <a:endParaRPr lang="fr-FR" b="1" dirty="0"/>
                    </a:p>
                  </a:txBody>
                  <a:tcPr/>
                </a:tc>
                <a:extLst>
                  <a:ext uri="{0D108BD9-81ED-4DB2-BD59-A6C34878D82A}">
                    <a16:rowId xmlns:a16="http://schemas.microsoft.com/office/drawing/2014/main" val="1733447759"/>
                  </a:ext>
                </a:extLst>
              </a:tr>
              <a:tr h="1094486">
                <a:tc>
                  <a:txBody>
                    <a:bodyPr/>
                    <a:lstStyle/>
                    <a:p>
                      <a:pPr algn="ctr"/>
                      <a:r>
                        <a:rPr lang="en-US" sz="1800" b="1" kern="1200" dirty="0" smtClean="0">
                          <a:solidFill>
                            <a:schemeClr val="dk1"/>
                          </a:solidFill>
                          <a:effectLst/>
                          <a:latin typeface="+mn-lt"/>
                          <a:ea typeface="+mn-ea"/>
                          <a:cs typeface="+mn-cs"/>
                        </a:rPr>
                        <a:t>Validity </a:t>
                      </a:r>
                      <a:endParaRPr lang="fr-FR" b="1" dirty="0"/>
                    </a:p>
                  </a:txBody>
                  <a:tcPr/>
                </a:tc>
                <a:tc>
                  <a:txBody>
                    <a:bodyPr/>
                    <a:lstStyle/>
                    <a:p>
                      <a:pPr algn="ctr"/>
                      <a:r>
                        <a:rPr lang="en-US" sz="1800" b="1" kern="1200" dirty="0" smtClean="0">
                          <a:solidFill>
                            <a:schemeClr val="dk1"/>
                          </a:solidFill>
                          <a:effectLst/>
                          <a:latin typeface="+mn-lt"/>
                          <a:ea typeface="+mn-ea"/>
                          <a:cs typeface="+mn-cs"/>
                        </a:rPr>
                        <a:t>Does the content of the measure look as if it measures what it is supposed to measure? Will the measure adequately capture what you intend to measure?</a:t>
                      </a:r>
                      <a:endParaRPr lang="fr-FR" sz="1800" b="1" kern="1200" dirty="0">
                        <a:solidFill>
                          <a:schemeClr val="dk1"/>
                        </a:solidFill>
                        <a:effectLst/>
                        <a:latin typeface="+mn-lt"/>
                        <a:ea typeface="+mn-ea"/>
                        <a:cs typeface="+mn-cs"/>
                      </a:endParaRPr>
                    </a:p>
                  </a:txBody>
                  <a:tcPr/>
                </a:tc>
                <a:extLst>
                  <a:ext uri="{0D108BD9-81ED-4DB2-BD59-A6C34878D82A}">
                    <a16:rowId xmlns:a16="http://schemas.microsoft.com/office/drawing/2014/main" val="1234413916"/>
                  </a:ext>
                </a:extLst>
              </a:tr>
              <a:tr h="1094486">
                <a:tc>
                  <a:txBody>
                    <a:bodyPr/>
                    <a:lstStyle/>
                    <a:p>
                      <a:pPr algn="ctr"/>
                      <a:r>
                        <a:rPr lang="en-US" sz="1800" b="1" kern="1200" dirty="0" smtClean="0">
                          <a:solidFill>
                            <a:schemeClr val="dk1"/>
                          </a:solidFill>
                          <a:effectLst/>
                          <a:latin typeface="+mn-lt"/>
                          <a:ea typeface="+mn-ea"/>
                          <a:cs typeface="+mn-cs"/>
                        </a:rPr>
                        <a:t>Reliability</a:t>
                      </a:r>
                      <a:endParaRPr lang="fr-FR" b="1" dirty="0"/>
                    </a:p>
                  </a:txBody>
                  <a:tcPr/>
                </a:tc>
                <a:tc>
                  <a:txBody>
                    <a:bodyPr/>
                    <a:lstStyle/>
                    <a:p>
                      <a:pPr algn="ctr"/>
                      <a:r>
                        <a:rPr lang="en-US" sz="1800" b="1" kern="1200" dirty="0" smtClean="0">
                          <a:solidFill>
                            <a:schemeClr val="dk1"/>
                          </a:solidFill>
                          <a:effectLst/>
                          <a:latin typeface="+mn-lt"/>
                          <a:ea typeface="+mn-ea"/>
                          <a:cs typeface="+mn-cs"/>
                        </a:rPr>
                        <a:t>if data on the measure are collected in the same way from the same source using the same decision rules every time, will the same results be obtained?</a:t>
                      </a:r>
                      <a:endParaRPr lang="fr-FR" sz="1800" b="1" kern="1200" dirty="0">
                        <a:solidFill>
                          <a:schemeClr val="dk1"/>
                        </a:solidFill>
                        <a:effectLst/>
                        <a:latin typeface="+mn-lt"/>
                        <a:ea typeface="+mn-ea"/>
                        <a:cs typeface="+mn-cs"/>
                      </a:endParaRPr>
                    </a:p>
                  </a:txBody>
                  <a:tcPr/>
                </a:tc>
                <a:extLst>
                  <a:ext uri="{0D108BD9-81ED-4DB2-BD59-A6C34878D82A}">
                    <a16:rowId xmlns:a16="http://schemas.microsoft.com/office/drawing/2014/main" val="3747055280"/>
                  </a:ext>
                </a:extLst>
              </a:tr>
              <a:tr h="1094486">
                <a:tc>
                  <a:txBody>
                    <a:bodyPr/>
                    <a:lstStyle/>
                    <a:p>
                      <a:pPr algn="ctr"/>
                      <a:r>
                        <a:rPr lang="en-US" sz="1800" b="1" kern="1200" dirty="0" smtClean="0">
                          <a:solidFill>
                            <a:schemeClr val="dk1"/>
                          </a:solidFill>
                          <a:effectLst/>
                          <a:latin typeface="+mn-lt"/>
                          <a:ea typeface="+mn-ea"/>
                          <a:cs typeface="+mn-cs"/>
                        </a:rPr>
                        <a:t>Cost-effectiveness</a:t>
                      </a:r>
                      <a:endParaRPr lang="fr-FR" sz="1800" b="1" kern="1200" dirty="0">
                        <a:solidFill>
                          <a:schemeClr val="dk1"/>
                        </a:solidFill>
                        <a:effectLst/>
                        <a:latin typeface="+mn-lt"/>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effectLst/>
                          <a:latin typeface="+mn-lt"/>
                          <a:ea typeface="+mn-ea"/>
                          <a:cs typeface="+mn-cs"/>
                        </a:rPr>
                        <a:t>What is the cost associated with collecting and </a:t>
                      </a:r>
                      <a:r>
                        <a:rPr lang="en-US" sz="1800" b="1" kern="1200" dirty="0" err="1" smtClean="0">
                          <a:solidFill>
                            <a:schemeClr val="dk1"/>
                          </a:solidFill>
                          <a:effectLst/>
                          <a:latin typeface="+mn-lt"/>
                          <a:ea typeface="+mn-ea"/>
                          <a:cs typeface="+mn-cs"/>
                        </a:rPr>
                        <a:t>analysing</a:t>
                      </a:r>
                      <a:r>
                        <a:rPr lang="en-US" sz="1800" b="1" kern="1200" dirty="0" smtClean="0">
                          <a:solidFill>
                            <a:schemeClr val="dk1"/>
                          </a:solidFill>
                          <a:effectLst/>
                          <a:latin typeface="+mn-lt"/>
                          <a:ea typeface="+mn-ea"/>
                          <a:cs typeface="+mn-cs"/>
                        </a:rPr>
                        <a:t> the data? Is the measure cost-effective?</a:t>
                      </a:r>
                      <a:endParaRPr lang="fr-FR" sz="1800" b="1" kern="1200" dirty="0" smtClean="0">
                        <a:solidFill>
                          <a:schemeClr val="dk1"/>
                        </a:solidFill>
                        <a:effectLst/>
                        <a:latin typeface="+mn-lt"/>
                        <a:ea typeface="+mn-ea"/>
                        <a:cs typeface="+mn-cs"/>
                      </a:endParaRPr>
                    </a:p>
                    <a:p>
                      <a:pPr algn="ctr"/>
                      <a:endParaRPr lang="fr-FR" b="1" dirty="0"/>
                    </a:p>
                  </a:txBody>
                  <a:tcPr/>
                </a:tc>
                <a:extLst>
                  <a:ext uri="{0D108BD9-81ED-4DB2-BD59-A6C34878D82A}">
                    <a16:rowId xmlns:a16="http://schemas.microsoft.com/office/drawing/2014/main" val="504334075"/>
                  </a:ext>
                </a:extLst>
              </a:tr>
            </a:tbl>
          </a:graphicData>
        </a:graphic>
      </p:graphicFrame>
    </p:spTree>
    <p:extLst>
      <p:ext uri="{BB962C8B-B14F-4D97-AF65-F5344CB8AC3E}">
        <p14:creationId xmlns:p14="http://schemas.microsoft.com/office/powerpoint/2010/main" val="12536198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774058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The values that a variable takes form a measurement scale, which is used to </a:t>
            </a:r>
            <a:r>
              <a:rPr lang="en-US" b="1" dirty="0">
                <a:solidFill>
                  <a:srgbClr val="00B050"/>
                </a:solidFill>
                <a:latin typeface="Times New Roman" panose="02020603050405020304" pitchFamily="18" charset="0"/>
                <a:cs typeface="Times New Roman" panose="02020603050405020304" pitchFamily="18" charset="0"/>
              </a:rPr>
              <a:t>categorize and/or quantify indicators</a:t>
            </a:r>
            <a:r>
              <a:rPr lang="en-US" b="1" dirty="0">
                <a:solidFill>
                  <a:schemeClr val="dk1"/>
                </a:solidFill>
                <a:latin typeface="Times New Roman" panose="02020603050405020304" pitchFamily="18" charset="0"/>
                <a:cs typeface="Times New Roman" panose="02020603050405020304" pitchFamily="18" charset="0"/>
              </a:rPr>
              <a:t>. </a:t>
            </a: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The levels of measurement used </a:t>
            </a:r>
            <a:r>
              <a:rPr lang="en-US" b="1" u="sng" dirty="0">
                <a:solidFill>
                  <a:schemeClr val="dk1"/>
                </a:solidFill>
                <a:latin typeface="Times New Roman" panose="02020603050405020304" pitchFamily="18" charset="0"/>
                <a:cs typeface="Times New Roman" panose="02020603050405020304" pitchFamily="18" charset="0"/>
              </a:rPr>
              <a:t>will determine the kind of data analysis techniques </a:t>
            </a:r>
            <a:r>
              <a:rPr lang="en-US" b="1" dirty="0">
                <a:solidFill>
                  <a:schemeClr val="dk1"/>
                </a:solidFill>
                <a:latin typeface="Times New Roman" panose="02020603050405020304" pitchFamily="18" charset="0"/>
                <a:cs typeface="Times New Roman" panose="02020603050405020304" pitchFamily="18" charset="0"/>
              </a:rPr>
              <a:t>that can or cannot be used.</a:t>
            </a: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The most important task of any indicator </a:t>
            </a:r>
            <a:r>
              <a:rPr lang="en-US" b="1" dirty="0">
                <a:solidFill>
                  <a:srgbClr val="7030A0"/>
                </a:solidFill>
                <a:latin typeface="Times New Roman" panose="02020603050405020304" pitchFamily="18" charset="0"/>
                <a:cs typeface="Times New Roman" panose="02020603050405020304" pitchFamily="18" charset="0"/>
              </a:rPr>
              <a:t>is to ensure the best possible allocation of the characteristics being measured to the measurement </a:t>
            </a:r>
            <a:r>
              <a:rPr lang="en-US" b="1" dirty="0" smtClean="0">
                <a:solidFill>
                  <a:srgbClr val="7030A0"/>
                </a:solidFill>
                <a:latin typeface="Times New Roman" panose="02020603050405020304" pitchFamily="18" charset="0"/>
                <a:cs typeface="Times New Roman" panose="02020603050405020304" pitchFamily="18" charset="0"/>
              </a:rPr>
              <a:t>scale</a:t>
            </a:r>
            <a:r>
              <a:rPr lang="en-US" b="1" dirty="0" smtClean="0">
                <a:solidFill>
                  <a:schemeClr val="dk1"/>
                </a:solidFill>
                <a:latin typeface="Times New Roman" panose="02020603050405020304" pitchFamily="18" charset="0"/>
                <a:cs typeface="Times New Roman" panose="02020603050405020304" pitchFamily="18" charset="0"/>
              </a:rPr>
              <a:t>.</a:t>
            </a:r>
          </a:p>
          <a:p>
            <a:pPr marL="742950" lvl="1" indent="-285750" algn="just">
              <a:lnSpc>
                <a:spcPct val="150000"/>
              </a:lnSpc>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This </a:t>
            </a:r>
            <a:r>
              <a:rPr lang="en-US" b="1" dirty="0">
                <a:solidFill>
                  <a:schemeClr val="dk1"/>
                </a:solidFill>
                <a:latin typeface="Times New Roman" panose="02020603050405020304" pitchFamily="18" charset="0"/>
                <a:cs typeface="Times New Roman" panose="02020603050405020304" pitchFamily="18" charset="0"/>
              </a:rPr>
              <a:t>segregation of the characteristics “and their measurable statistical dispersion (variance) on the scale are the main insights gained because of the indicator (the variables)”.</a:t>
            </a: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13703180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26559"/>
            <a:ext cx="8340542" cy="677108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pPr lvl="1" algn="ctr">
              <a:lnSpc>
                <a:spcPct val="150000"/>
              </a:lnSpc>
            </a:pPr>
            <a:r>
              <a:rPr lang="en-US" sz="2400" b="1" dirty="0" smtClean="0">
                <a:solidFill>
                  <a:schemeClr val="accent2"/>
                </a:solidFill>
                <a:latin typeface="Times New Roman" panose="02020603050405020304" pitchFamily="18" charset="0"/>
                <a:cs typeface="Times New Roman" panose="02020603050405020304" pitchFamily="18" charset="0"/>
              </a:rPr>
              <a:t>Sampling</a:t>
            </a: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Sampling is the process of selecting units from a population (that is, a sample) to describe or make inferences about that population (that is, estimate what the population is like based on the sample results</a:t>
            </a:r>
            <a:r>
              <a:rPr lang="en-US" b="1" dirty="0" smtClean="0">
                <a:solidFill>
                  <a:schemeClr val="dk1"/>
                </a:solidFill>
                <a:latin typeface="Times New Roman" panose="02020603050405020304" pitchFamily="18" charset="0"/>
                <a:cs typeface="Times New Roman" panose="02020603050405020304" pitchFamily="18" charset="0"/>
              </a:rPr>
              <a:t>).</a:t>
            </a:r>
            <a:endParaRPr lang="fr-FR"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When planning for data collection and thinking of the type of data that will be collected, </a:t>
            </a:r>
            <a:r>
              <a:rPr lang="en-US" b="1" dirty="0">
                <a:solidFill>
                  <a:srgbClr val="00B0F0"/>
                </a:solidFill>
                <a:latin typeface="Times New Roman" panose="02020603050405020304" pitchFamily="18" charset="0"/>
                <a:cs typeface="Times New Roman" panose="02020603050405020304" pitchFamily="18" charset="0"/>
              </a:rPr>
              <a:t>it is important to assess the target audience from which the data will be collected</a:t>
            </a:r>
            <a:r>
              <a:rPr lang="en-US" b="1" dirty="0">
                <a:solidFill>
                  <a:schemeClr val="dk1"/>
                </a:solidFill>
                <a:latin typeface="Times New Roman" panose="02020603050405020304" pitchFamily="18" charset="0"/>
                <a:cs typeface="Times New Roman" panose="02020603050405020304" pitchFamily="18" charset="0"/>
              </a:rPr>
              <a:t>. </a:t>
            </a: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A </a:t>
            </a:r>
            <a:r>
              <a:rPr lang="en-US" b="1" dirty="0">
                <a:solidFill>
                  <a:schemeClr val="dk1"/>
                </a:solidFill>
                <a:latin typeface="Times New Roman" panose="02020603050405020304" pitchFamily="18" charset="0"/>
                <a:cs typeface="Times New Roman" panose="02020603050405020304" pitchFamily="18" charset="0"/>
              </a:rPr>
              <a:t>crucial consideration that may </a:t>
            </a:r>
            <a:r>
              <a:rPr lang="en-US" b="1" dirty="0">
                <a:solidFill>
                  <a:srgbClr val="C00000"/>
                </a:solidFill>
                <a:latin typeface="Times New Roman" panose="02020603050405020304" pitchFamily="18" charset="0"/>
                <a:cs typeface="Times New Roman" panose="02020603050405020304" pitchFamily="18" charset="0"/>
              </a:rPr>
              <a:t>influence decision-making </a:t>
            </a:r>
            <a:r>
              <a:rPr lang="en-US" b="1" dirty="0">
                <a:solidFill>
                  <a:schemeClr val="dk1"/>
                </a:solidFill>
                <a:latin typeface="Times New Roman" panose="02020603050405020304" pitchFamily="18" charset="0"/>
                <a:cs typeface="Times New Roman" panose="02020603050405020304" pitchFamily="18" charset="0"/>
              </a:rPr>
              <a:t>is to determine </a:t>
            </a:r>
            <a:r>
              <a:rPr lang="en-US" b="1" u="sng" dirty="0">
                <a:solidFill>
                  <a:schemeClr val="dk1"/>
                </a:solidFill>
                <a:latin typeface="Times New Roman" panose="02020603050405020304" pitchFamily="18" charset="0"/>
                <a:cs typeface="Times New Roman" panose="02020603050405020304" pitchFamily="18" charset="0"/>
              </a:rPr>
              <a:t>the sample size and sampling strategy to select a representative sample of respondents</a:t>
            </a:r>
            <a:r>
              <a:rPr lang="en-US" b="1" dirty="0">
                <a:solidFill>
                  <a:schemeClr val="dk1"/>
                </a:solidFill>
                <a:latin typeface="Times New Roman" panose="02020603050405020304" pitchFamily="18" charset="0"/>
                <a:cs typeface="Times New Roman" panose="02020603050405020304" pitchFamily="18" charset="0"/>
              </a:rPr>
              <a:t>, as this has budgetary implications</a:t>
            </a:r>
            <a:r>
              <a:rPr lang="en-US" b="1" dirty="0" smtClean="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While at times it may be feasible to include the entire population in the data collection process, at other times, this may not be necessary nor feasible due to time, resource and context-specific constraints, so a sample is </a:t>
            </a:r>
            <a:r>
              <a:rPr lang="en-US" b="1" dirty="0" smtClean="0">
                <a:solidFill>
                  <a:schemeClr val="dk1"/>
                </a:solidFill>
                <a:latin typeface="Times New Roman" panose="02020603050405020304" pitchFamily="18" charset="0"/>
                <a:cs typeface="Times New Roman" panose="02020603050405020304" pitchFamily="18" charset="0"/>
              </a:rPr>
              <a:t>selected.</a:t>
            </a:r>
          </a:p>
        </p:txBody>
      </p:sp>
    </p:spTree>
    <p:extLst>
      <p:ext uri="{BB962C8B-B14F-4D97-AF65-F5344CB8AC3E}">
        <p14:creationId xmlns:p14="http://schemas.microsoft.com/office/powerpoint/2010/main" val="11300484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566058" y="1319640"/>
            <a:ext cx="8324306" cy="510909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r>
              <a:rPr lang="en-US" b="1" dirty="0">
                <a:solidFill>
                  <a:srgbClr val="C00000"/>
                </a:solidFill>
                <a:latin typeface="Times New Roman" panose="02020603050405020304" pitchFamily="18" charset="0"/>
                <a:cs typeface="Times New Roman" panose="02020603050405020304" pitchFamily="18" charset="0"/>
              </a:rPr>
              <a:t>Questions to ask when </a:t>
            </a:r>
            <a:r>
              <a:rPr lang="en-US" b="1" dirty="0" smtClean="0">
                <a:solidFill>
                  <a:srgbClr val="C00000"/>
                </a:solidFill>
                <a:latin typeface="Times New Roman" panose="02020603050405020304" pitchFamily="18" charset="0"/>
                <a:cs typeface="Times New Roman" panose="02020603050405020304" pitchFamily="18" charset="0"/>
              </a:rPr>
              <a:t>sampling</a:t>
            </a:r>
          </a:p>
          <a:p>
            <a:pPr lvl="0" algn="ctr"/>
            <a:endParaRPr lang="en-US" b="1" dirty="0">
              <a:solidFill>
                <a:srgbClr val="C0000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Who will be the respondents for data collection?</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How many people will data be collected from?</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Why is it better to collect data from group A rather than group B?</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How many responses will need to be collected to make the findings reliable, </a:t>
            </a:r>
            <a:endParaRPr lang="en-US" b="1" dirty="0" smtClean="0"/>
          </a:p>
          <a:p>
            <a:pPr lvl="0" algn="ctr"/>
            <a:endParaRPr lang="en-US" b="1" dirty="0"/>
          </a:p>
          <a:p>
            <a:pPr lvl="0" algn="ctr"/>
            <a:endParaRPr lang="en-US" b="1" dirty="0" smtClean="0"/>
          </a:p>
        </p:txBody>
      </p:sp>
      <p:pic>
        <p:nvPicPr>
          <p:cNvPr id="15" name="image20.png"/>
          <p:cNvPicPr/>
          <p:nvPr/>
        </p:nvPicPr>
        <p:blipFill>
          <a:blip r:embed="rId9" cstate="print"/>
          <a:stretch>
            <a:fillRect/>
          </a:stretch>
        </p:blipFill>
        <p:spPr>
          <a:xfrm>
            <a:off x="1680748" y="1201779"/>
            <a:ext cx="5452654" cy="2307765"/>
          </a:xfrm>
          <a:prstGeom prst="rect">
            <a:avLst/>
          </a:prstGeom>
        </p:spPr>
      </p:pic>
    </p:spTree>
    <p:extLst>
      <p:ext uri="{BB962C8B-B14F-4D97-AF65-F5344CB8AC3E}">
        <p14:creationId xmlns:p14="http://schemas.microsoft.com/office/powerpoint/2010/main" val="40258646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171592"/>
            <a:ext cx="8340542" cy="7201972"/>
          </a:xfrm>
          <a:prstGeom prst="rect">
            <a:avLst/>
          </a:prstGeom>
        </p:spPr>
        <p:txBody>
          <a:bodyPr wrap="square">
            <a:spAutoFit/>
          </a:bodyPr>
          <a:lstStyle/>
          <a:p>
            <a:pPr lvl="0" algn="ctr"/>
            <a:endParaRPr lang="en-US" b="1" dirty="0"/>
          </a:p>
          <a:p>
            <a:pPr algn="ctr"/>
            <a:r>
              <a:rPr lang="en-US" sz="2400" b="1" dirty="0">
                <a:solidFill>
                  <a:srgbClr val="C00000"/>
                </a:solidFill>
                <a:latin typeface="Times New Roman" panose="02020603050405020304" pitchFamily="18" charset="0"/>
                <a:cs typeface="Times New Roman" panose="02020603050405020304" pitchFamily="18" charset="0"/>
              </a:rPr>
              <a:t>Random </a:t>
            </a:r>
            <a:r>
              <a:rPr lang="en-US" sz="2400" b="1" dirty="0" smtClean="0">
                <a:solidFill>
                  <a:srgbClr val="C00000"/>
                </a:solidFill>
                <a:latin typeface="Times New Roman" panose="02020603050405020304" pitchFamily="18" charset="0"/>
                <a:cs typeface="Times New Roman" panose="02020603050405020304" pitchFamily="18" charset="0"/>
              </a:rPr>
              <a:t>sampling</a:t>
            </a:r>
          </a:p>
          <a:p>
            <a:pPr algn="ctr"/>
            <a:endParaRPr lang="fr-FR" sz="2400" b="1" dirty="0">
              <a:solidFill>
                <a:srgbClr val="00B0F0"/>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v"/>
            </a:pPr>
            <a:r>
              <a:rPr lang="en-US" b="1" dirty="0">
                <a:solidFill>
                  <a:srgbClr val="00B0F0"/>
                </a:solidFill>
                <a:latin typeface="Times New Roman" panose="02020603050405020304" pitchFamily="18" charset="0"/>
                <a:cs typeface="Times New Roman" panose="02020603050405020304" pitchFamily="18" charset="0"/>
              </a:rPr>
              <a:t>Random sampling </a:t>
            </a:r>
            <a:r>
              <a:rPr lang="en-US" b="1" dirty="0">
                <a:solidFill>
                  <a:schemeClr val="dk1"/>
                </a:solidFill>
                <a:latin typeface="Times New Roman" panose="02020603050405020304" pitchFamily="18" charset="0"/>
                <a:cs typeface="Times New Roman" panose="02020603050405020304" pitchFamily="18" charset="0"/>
              </a:rPr>
              <a:t>is an approach to sampling used when a large number of respondents is required and where the sample results are used to generalize about an entire target population. In other words, to ensure that the sample really represents the larger target population and that not only reflecting the views of a very small group within the sample, representative individuals are randomly chosen. Random sampling is an effective method to avoid sampling bias.</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v"/>
            </a:pPr>
            <a:r>
              <a:rPr lang="en-US" b="1" dirty="0">
                <a:solidFill>
                  <a:schemeClr val="dk1"/>
                </a:solidFill>
                <a:latin typeface="Times New Roman" panose="02020603050405020304" pitchFamily="18" charset="0"/>
                <a:cs typeface="Times New Roman" panose="02020603050405020304" pitchFamily="18" charset="0"/>
              </a:rPr>
              <a:t>True random sampling requires a </a:t>
            </a:r>
            <a:r>
              <a:rPr lang="en-US" b="1" dirty="0">
                <a:solidFill>
                  <a:srgbClr val="00B0F0"/>
                </a:solidFill>
                <a:latin typeface="Times New Roman" panose="02020603050405020304" pitchFamily="18" charset="0"/>
                <a:cs typeface="Times New Roman" panose="02020603050405020304" pitchFamily="18" charset="0"/>
              </a:rPr>
              <a:t>sampling frame</a:t>
            </a:r>
            <a:r>
              <a:rPr lang="en-US" b="1" dirty="0">
                <a:solidFill>
                  <a:schemeClr val="dk1"/>
                </a:solidFill>
                <a:latin typeface="Times New Roman" panose="02020603050405020304" pitchFamily="18" charset="0"/>
                <a:cs typeface="Times New Roman" panose="02020603050405020304" pitchFamily="18" charset="0"/>
              </a:rPr>
              <a:t>, which is a list of the whole target population from which the sample can be selected. This is often difficult to apply. As a result, other random sampling techniques exist that do not require a full sampling frame (systematic, stratified and clustered random sampling).</a:t>
            </a:r>
            <a:endParaRPr lang="fr-FR" b="1" dirty="0">
              <a:solidFill>
                <a:schemeClr val="dk1"/>
              </a:solidFill>
              <a:latin typeface="Times New Roman" panose="02020603050405020304" pitchFamily="18" charset="0"/>
              <a:cs typeface="Times New Roman" panose="02020603050405020304" pitchFamily="18" charset="0"/>
            </a:endParaRPr>
          </a:p>
          <a:p>
            <a:pPr lvl="1"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14716099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07858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76" name="Group 75"/>
          <p:cNvGrpSpPr>
            <a:grpSpLocks/>
          </p:cNvGrpSpPr>
          <p:nvPr/>
        </p:nvGrpSpPr>
        <p:grpSpPr bwMode="auto">
          <a:xfrm>
            <a:off x="302469" y="1505740"/>
            <a:ext cx="8153328" cy="5075405"/>
            <a:chOff x="1417" y="268"/>
            <a:chExt cx="9351" cy="5853"/>
          </a:xfrm>
        </p:grpSpPr>
        <p:sp>
          <p:nvSpPr>
            <p:cNvPr id="77" name="AutoShape 523"/>
            <p:cNvSpPr>
              <a:spLocks/>
            </p:cNvSpPr>
            <p:nvPr/>
          </p:nvSpPr>
          <p:spPr bwMode="auto">
            <a:xfrm>
              <a:off x="1427" y="278"/>
              <a:ext cx="9304" cy="786"/>
            </a:xfrm>
            <a:custGeom>
              <a:avLst/>
              <a:gdLst>
                <a:gd name="T0" fmla="+- 0 6831 1427"/>
                <a:gd name="T1" fmla="*/ T0 w 9304"/>
                <a:gd name="T2" fmla="+- 0 279 279"/>
                <a:gd name="T3" fmla="*/ 279 h 786"/>
                <a:gd name="T4" fmla="+- 0 5046 1427"/>
                <a:gd name="T5" fmla="*/ T4 w 9304"/>
                <a:gd name="T6" fmla="+- 0 279 279"/>
                <a:gd name="T7" fmla="*/ 279 h 786"/>
                <a:gd name="T8" fmla="+- 0 2636 1427"/>
                <a:gd name="T9" fmla="*/ T8 w 9304"/>
                <a:gd name="T10" fmla="+- 0 279 279"/>
                <a:gd name="T11" fmla="*/ 279 h 786"/>
                <a:gd name="T12" fmla="+- 0 1427 1427"/>
                <a:gd name="T13" fmla="*/ T12 w 9304"/>
                <a:gd name="T14" fmla="+- 0 279 279"/>
                <a:gd name="T15" fmla="*/ 279 h 786"/>
                <a:gd name="T16" fmla="+- 0 1427 1427"/>
                <a:gd name="T17" fmla="*/ T16 w 9304"/>
                <a:gd name="T18" fmla="+- 0 1065 279"/>
                <a:gd name="T19" fmla="*/ 1065 h 786"/>
                <a:gd name="T20" fmla="+- 0 2636 1427"/>
                <a:gd name="T21" fmla="*/ T20 w 9304"/>
                <a:gd name="T22" fmla="+- 0 1065 279"/>
                <a:gd name="T23" fmla="*/ 1065 h 786"/>
                <a:gd name="T24" fmla="+- 0 5046 1427"/>
                <a:gd name="T25" fmla="*/ T24 w 9304"/>
                <a:gd name="T26" fmla="+- 0 1065 279"/>
                <a:gd name="T27" fmla="*/ 1065 h 786"/>
                <a:gd name="T28" fmla="+- 0 6831 1427"/>
                <a:gd name="T29" fmla="*/ T28 w 9304"/>
                <a:gd name="T30" fmla="+- 0 1065 279"/>
                <a:gd name="T31" fmla="*/ 1065 h 786"/>
                <a:gd name="T32" fmla="+- 0 6831 1427"/>
                <a:gd name="T33" fmla="*/ T32 w 9304"/>
                <a:gd name="T34" fmla="+- 0 279 279"/>
                <a:gd name="T35" fmla="*/ 279 h 786"/>
                <a:gd name="T36" fmla="+- 0 10731 1427"/>
                <a:gd name="T37" fmla="*/ T36 w 9304"/>
                <a:gd name="T38" fmla="+- 0 279 279"/>
                <a:gd name="T39" fmla="*/ 279 h 786"/>
                <a:gd name="T40" fmla="+- 0 8702 1427"/>
                <a:gd name="T41" fmla="*/ T40 w 9304"/>
                <a:gd name="T42" fmla="+- 0 279 279"/>
                <a:gd name="T43" fmla="*/ 279 h 786"/>
                <a:gd name="T44" fmla="+- 0 6832 1427"/>
                <a:gd name="T45" fmla="*/ T44 w 9304"/>
                <a:gd name="T46" fmla="+- 0 279 279"/>
                <a:gd name="T47" fmla="*/ 279 h 786"/>
                <a:gd name="T48" fmla="+- 0 6832 1427"/>
                <a:gd name="T49" fmla="*/ T48 w 9304"/>
                <a:gd name="T50" fmla="+- 0 1065 279"/>
                <a:gd name="T51" fmla="*/ 1065 h 786"/>
                <a:gd name="T52" fmla="+- 0 8702 1427"/>
                <a:gd name="T53" fmla="*/ T52 w 9304"/>
                <a:gd name="T54" fmla="+- 0 1065 279"/>
                <a:gd name="T55" fmla="*/ 1065 h 786"/>
                <a:gd name="T56" fmla="+- 0 10731 1427"/>
                <a:gd name="T57" fmla="*/ T56 w 9304"/>
                <a:gd name="T58" fmla="+- 0 1065 279"/>
                <a:gd name="T59" fmla="*/ 1065 h 786"/>
                <a:gd name="T60" fmla="+- 0 10731 1427"/>
                <a:gd name="T61" fmla="*/ T60 w 9304"/>
                <a:gd name="T62" fmla="+- 0 279 279"/>
                <a:gd name="T63" fmla="*/ 279 h 786"/>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9304" h="786">
                  <a:moveTo>
                    <a:pt x="5404" y="0"/>
                  </a:moveTo>
                  <a:lnTo>
                    <a:pt x="3619" y="0"/>
                  </a:lnTo>
                  <a:lnTo>
                    <a:pt x="1209" y="0"/>
                  </a:lnTo>
                  <a:lnTo>
                    <a:pt x="0" y="0"/>
                  </a:lnTo>
                  <a:lnTo>
                    <a:pt x="0" y="786"/>
                  </a:lnTo>
                  <a:lnTo>
                    <a:pt x="1209" y="786"/>
                  </a:lnTo>
                  <a:lnTo>
                    <a:pt x="3619" y="786"/>
                  </a:lnTo>
                  <a:lnTo>
                    <a:pt x="5404" y="786"/>
                  </a:lnTo>
                  <a:lnTo>
                    <a:pt x="5404" y="0"/>
                  </a:lnTo>
                  <a:close/>
                  <a:moveTo>
                    <a:pt x="9304" y="0"/>
                  </a:moveTo>
                  <a:lnTo>
                    <a:pt x="7275" y="0"/>
                  </a:lnTo>
                  <a:lnTo>
                    <a:pt x="5405" y="0"/>
                  </a:lnTo>
                  <a:lnTo>
                    <a:pt x="5405" y="786"/>
                  </a:lnTo>
                  <a:lnTo>
                    <a:pt x="7275" y="786"/>
                  </a:lnTo>
                  <a:lnTo>
                    <a:pt x="9304" y="786"/>
                  </a:lnTo>
                  <a:lnTo>
                    <a:pt x="9304"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78" name="AutoShape 524"/>
            <p:cNvSpPr>
              <a:spLocks/>
            </p:cNvSpPr>
            <p:nvPr/>
          </p:nvSpPr>
          <p:spPr bwMode="auto">
            <a:xfrm>
              <a:off x="1427" y="268"/>
              <a:ext cx="9304" cy="20"/>
            </a:xfrm>
            <a:custGeom>
              <a:avLst/>
              <a:gdLst>
                <a:gd name="T0" fmla="+- 0 8702 1427"/>
                <a:gd name="T1" fmla="*/ T0 w 9304"/>
                <a:gd name="T2" fmla="+- 0 269 269"/>
                <a:gd name="T3" fmla="*/ 269 h 20"/>
                <a:gd name="T4" fmla="+- 0 6831 1427"/>
                <a:gd name="T5" fmla="*/ T4 w 9304"/>
                <a:gd name="T6" fmla="+- 0 269 269"/>
                <a:gd name="T7" fmla="*/ 269 h 20"/>
                <a:gd name="T8" fmla="+- 0 5046 1427"/>
                <a:gd name="T9" fmla="*/ T8 w 9304"/>
                <a:gd name="T10" fmla="+- 0 269 269"/>
                <a:gd name="T11" fmla="*/ 269 h 20"/>
                <a:gd name="T12" fmla="+- 0 2636 1427"/>
                <a:gd name="T13" fmla="*/ T12 w 9304"/>
                <a:gd name="T14" fmla="+- 0 269 269"/>
                <a:gd name="T15" fmla="*/ 269 h 20"/>
                <a:gd name="T16" fmla="+- 0 1427 1427"/>
                <a:gd name="T17" fmla="*/ T16 w 9304"/>
                <a:gd name="T18" fmla="+- 0 269 269"/>
                <a:gd name="T19" fmla="*/ 269 h 20"/>
                <a:gd name="T20" fmla="+- 0 1427 1427"/>
                <a:gd name="T21" fmla="*/ T20 w 9304"/>
                <a:gd name="T22" fmla="+- 0 289 269"/>
                <a:gd name="T23" fmla="*/ 289 h 20"/>
                <a:gd name="T24" fmla="+- 0 2636 1427"/>
                <a:gd name="T25" fmla="*/ T24 w 9304"/>
                <a:gd name="T26" fmla="+- 0 289 269"/>
                <a:gd name="T27" fmla="*/ 289 h 20"/>
                <a:gd name="T28" fmla="+- 0 5046 1427"/>
                <a:gd name="T29" fmla="*/ T28 w 9304"/>
                <a:gd name="T30" fmla="+- 0 289 269"/>
                <a:gd name="T31" fmla="*/ 289 h 20"/>
                <a:gd name="T32" fmla="+- 0 6831 1427"/>
                <a:gd name="T33" fmla="*/ T32 w 9304"/>
                <a:gd name="T34" fmla="+- 0 289 269"/>
                <a:gd name="T35" fmla="*/ 289 h 20"/>
                <a:gd name="T36" fmla="+- 0 8702 1427"/>
                <a:gd name="T37" fmla="*/ T36 w 9304"/>
                <a:gd name="T38" fmla="+- 0 289 269"/>
                <a:gd name="T39" fmla="*/ 289 h 20"/>
                <a:gd name="T40" fmla="+- 0 8702 1427"/>
                <a:gd name="T41" fmla="*/ T40 w 9304"/>
                <a:gd name="T42" fmla="+- 0 269 269"/>
                <a:gd name="T43" fmla="*/ 269 h 20"/>
                <a:gd name="T44" fmla="+- 0 10731 1427"/>
                <a:gd name="T45" fmla="*/ T44 w 9304"/>
                <a:gd name="T46" fmla="+- 0 269 269"/>
                <a:gd name="T47" fmla="*/ 269 h 20"/>
                <a:gd name="T48" fmla="+- 0 8702 1427"/>
                <a:gd name="T49" fmla="*/ T48 w 9304"/>
                <a:gd name="T50" fmla="+- 0 269 269"/>
                <a:gd name="T51" fmla="*/ 269 h 20"/>
                <a:gd name="T52" fmla="+- 0 8702 1427"/>
                <a:gd name="T53" fmla="*/ T52 w 9304"/>
                <a:gd name="T54" fmla="+- 0 289 269"/>
                <a:gd name="T55" fmla="*/ 289 h 20"/>
                <a:gd name="T56" fmla="+- 0 10731 1427"/>
                <a:gd name="T57" fmla="*/ T56 w 9304"/>
                <a:gd name="T58" fmla="+- 0 289 269"/>
                <a:gd name="T59" fmla="*/ 289 h 20"/>
                <a:gd name="T60" fmla="+- 0 10731 1427"/>
                <a:gd name="T61" fmla="*/ T60 w 9304"/>
                <a:gd name="T62" fmla="+- 0 269 269"/>
                <a:gd name="T63" fmla="*/ 269 h 2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9304" h="20">
                  <a:moveTo>
                    <a:pt x="7275" y="0"/>
                  </a:moveTo>
                  <a:lnTo>
                    <a:pt x="5404" y="0"/>
                  </a:lnTo>
                  <a:lnTo>
                    <a:pt x="3619" y="0"/>
                  </a:lnTo>
                  <a:lnTo>
                    <a:pt x="1209" y="0"/>
                  </a:lnTo>
                  <a:lnTo>
                    <a:pt x="0" y="0"/>
                  </a:lnTo>
                  <a:lnTo>
                    <a:pt x="0" y="20"/>
                  </a:lnTo>
                  <a:lnTo>
                    <a:pt x="1209" y="20"/>
                  </a:lnTo>
                  <a:lnTo>
                    <a:pt x="3619" y="20"/>
                  </a:lnTo>
                  <a:lnTo>
                    <a:pt x="5404" y="20"/>
                  </a:lnTo>
                  <a:lnTo>
                    <a:pt x="7275" y="20"/>
                  </a:lnTo>
                  <a:lnTo>
                    <a:pt x="7275" y="0"/>
                  </a:lnTo>
                  <a:close/>
                  <a:moveTo>
                    <a:pt x="9304" y="0"/>
                  </a:moveTo>
                  <a:lnTo>
                    <a:pt x="7275" y="0"/>
                  </a:lnTo>
                  <a:lnTo>
                    <a:pt x="7275" y="20"/>
                  </a:lnTo>
                  <a:lnTo>
                    <a:pt x="9304" y="20"/>
                  </a:lnTo>
                  <a:lnTo>
                    <a:pt x="930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79" name="Line 525"/>
            <p:cNvCxnSpPr>
              <a:cxnSpLocks noChangeShapeType="1"/>
            </p:cNvCxnSpPr>
            <p:nvPr/>
          </p:nvCxnSpPr>
          <p:spPr bwMode="auto">
            <a:xfrm flipV="1">
              <a:off x="2636" y="299"/>
              <a:ext cx="0" cy="756"/>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cxnSp>
        <p:cxnSp>
          <p:nvCxnSpPr>
            <p:cNvPr id="80" name="Line 526"/>
            <p:cNvCxnSpPr>
              <a:cxnSpLocks noChangeShapeType="1"/>
            </p:cNvCxnSpPr>
            <p:nvPr/>
          </p:nvCxnSpPr>
          <p:spPr bwMode="auto">
            <a:xfrm flipV="1">
              <a:off x="5046" y="299"/>
              <a:ext cx="0" cy="756"/>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cxnSp>
        <p:cxnSp>
          <p:nvCxnSpPr>
            <p:cNvPr id="81" name="Line 527"/>
            <p:cNvCxnSpPr>
              <a:cxnSpLocks noChangeShapeType="1"/>
            </p:cNvCxnSpPr>
            <p:nvPr/>
          </p:nvCxnSpPr>
          <p:spPr bwMode="auto">
            <a:xfrm flipV="1">
              <a:off x="6831" y="299"/>
              <a:ext cx="0" cy="756"/>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cxnSp>
        <p:cxnSp>
          <p:nvCxnSpPr>
            <p:cNvPr id="82" name="Line 528"/>
            <p:cNvCxnSpPr>
              <a:cxnSpLocks noChangeShapeType="1"/>
            </p:cNvCxnSpPr>
            <p:nvPr/>
          </p:nvCxnSpPr>
          <p:spPr bwMode="auto">
            <a:xfrm flipV="1">
              <a:off x="8702" y="299"/>
              <a:ext cx="0" cy="756"/>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cxnSp>
        <p:cxnSp>
          <p:nvCxnSpPr>
            <p:cNvPr id="83" name="Line 529"/>
            <p:cNvCxnSpPr>
              <a:cxnSpLocks noChangeShapeType="1"/>
            </p:cNvCxnSpPr>
            <p:nvPr/>
          </p:nvCxnSpPr>
          <p:spPr bwMode="auto">
            <a:xfrm>
              <a:off x="1468" y="279"/>
              <a:ext cx="1148"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4" name="Line 530"/>
            <p:cNvCxnSpPr>
              <a:cxnSpLocks noChangeShapeType="1"/>
            </p:cNvCxnSpPr>
            <p:nvPr/>
          </p:nvCxnSpPr>
          <p:spPr bwMode="auto">
            <a:xfrm>
              <a:off x="1427" y="27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85" name="Freeform 84"/>
            <p:cNvSpPr>
              <a:spLocks/>
            </p:cNvSpPr>
            <p:nvPr/>
          </p:nvSpPr>
          <p:spPr bwMode="auto">
            <a:xfrm>
              <a:off x="2636" y="268"/>
              <a:ext cx="2" cy="20"/>
            </a:xfrm>
            <a:custGeom>
              <a:avLst/>
              <a:gdLst>
                <a:gd name="T0" fmla="+- 0 289 269"/>
                <a:gd name="T1" fmla="*/ 289 h 20"/>
                <a:gd name="T2" fmla="+- 0 269 269"/>
                <a:gd name="T3" fmla="*/ 269 h 20"/>
                <a:gd name="T4" fmla="+- 0 289 269"/>
                <a:gd name="T5" fmla="*/ 28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86" name="Line 532"/>
            <p:cNvCxnSpPr>
              <a:cxnSpLocks noChangeShapeType="1"/>
            </p:cNvCxnSpPr>
            <p:nvPr/>
          </p:nvCxnSpPr>
          <p:spPr bwMode="auto">
            <a:xfrm>
              <a:off x="2676" y="279"/>
              <a:ext cx="2350"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7" name="Line 533"/>
            <p:cNvCxnSpPr>
              <a:cxnSpLocks noChangeShapeType="1"/>
            </p:cNvCxnSpPr>
            <p:nvPr/>
          </p:nvCxnSpPr>
          <p:spPr bwMode="auto">
            <a:xfrm>
              <a:off x="5085" y="279"/>
              <a:ext cx="1727"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8" name="Line 534"/>
            <p:cNvCxnSpPr>
              <a:cxnSpLocks noChangeShapeType="1"/>
            </p:cNvCxnSpPr>
            <p:nvPr/>
          </p:nvCxnSpPr>
          <p:spPr bwMode="auto">
            <a:xfrm>
              <a:off x="6871" y="279"/>
              <a:ext cx="1811"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9" name="Line 535"/>
            <p:cNvCxnSpPr>
              <a:cxnSpLocks noChangeShapeType="1"/>
            </p:cNvCxnSpPr>
            <p:nvPr/>
          </p:nvCxnSpPr>
          <p:spPr bwMode="auto">
            <a:xfrm>
              <a:off x="8742" y="279"/>
              <a:ext cx="1969"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90" name="Freeform 89"/>
            <p:cNvSpPr>
              <a:spLocks/>
            </p:cNvSpPr>
            <p:nvPr/>
          </p:nvSpPr>
          <p:spPr bwMode="auto">
            <a:xfrm>
              <a:off x="8702" y="268"/>
              <a:ext cx="2" cy="20"/>
            </a:xfrm>
            <a:custGeom>
              <a:avLst/>
              <a:gdLst>
                <a:gd name="T0" fmla="+- 0 289 269"/>
                <a:gd name="T1" fmla="*/ 289 h 20"/>
                <a:gd name="T2" fmla="+- 0 269 269"/>
                <a:gd name="T3" fmla="*/ 269 h 20"/>
                <a:gd name="T4" fmla="+- 0 289 269"/>
                <a:gd name="T5" fmla="*/ 28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91" name="Line 537"/>
            <p:cNvCxnSpPr>
              <a:cxnSpLocks noChangeShapeType="1"/>
            </p:cNvCxnSpPr>
            <p:nvPr/>
          </p:nvCxnSpPr>
          <p:spPr bwMode="auto">
            <a:xfrm>
              <a:off x="10731" y="27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92" name="Line 538"/>
            <p:cNvCxnSpPr>
              <a:cxnSpLocks noChangeShapeType="1"/>
            </p:cNvCxnSpPr>
            <p:nvPr/>
          </p:nvCxnSpPr>
          <p:spPr bwMode="auto">
            <a:xfrm flipV="1">
              <a:off x="1427" y="289"/>
              <a:ext cx="0" cy="77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93" name="Line 539"/>
            <p:cNvCxnSpPr>
              <a:cxnSpLocks noChangeShapeType="1"/>
            </p:cNvCxnSpPr>
            <p:nvPr/>
          </p:nvCxnSpPr>
          <p:spPr bwMode="auto">
            <a:xfrm flipV="1">
              <a:off x="10731" y="289"/>
              <a:ext cx="0" cy="77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94" name="Line 540"/>
            <p:cNvCxnSpPr>
              <a:cxnSpLocks noChangeShapeType="1"/>
            </p:cNvCxnSpPr>
            <p:nvPr/>
          </p:nvCxnSpPr>
          <p:spPr bwMode="auto">
            <a:xfrm flipV="1">
              <a:off x="2636" y="319"/>
              <a:ext cx="0" cy="696"/>
            </a:xfrm>
            <a:prstGeom prst="line">
              <a:avLst/>
            </a:prstGeom>
            <a:noFill/>
            <a:ln w="12700">
              <a:solidFill>
                <a:srgbClr val="FFFFFF"/>
              </a:solidFill>
              <a:prstDash val="dot"/>
              <a:round/>
              <a:headEnd/>
              <a:tailEnd/>
            </a:ln>
            <a:extLst>
              <a:ext uri="{909E8E84-426E-40DD-AFC4-6F175D3DCCD1}">
                <a14:hiddenFill xmlns:a14="http://schemas.microsoft.com/office/drawing/2010/main">
                  <a:noFill/>
                </a14:hiddenFill>
              </a:ext>
            </a:extLst>
          </p:spPr>
        </p:cxnSp>
        <p:cxnSp>
          <p:nvCxnSpPr>
            <p:cNvPr id="95" name="Line 541"/>
            <p:cNvCxnSpPr>
              <a:cxnSpLocks noChangeShapeType="1"/>
            </p:cNvCxnSpPr>
            <p:nvPr/>
          </p:nvCxnSpPr>
          <p:spPr bwMode="auto">
            <a:xfrm flipV="1">
              <a:off x="5046" y="319"/>
              <a:ext cx="0" cy="696"/>
            </a:xfrm>
            <a:prstGeom prst="line">
              <a:avLst/>
            </a:prstGeom>
            <a:noFill/>
            <a:ln w="12700">
              <a:solidFill>
                <a:srgbClr val="FFFFFF"/>
              </a:solidFill>
              <a:prstDash val="dot"/>
              <a:round/>
              <a:headEnd/>
              <a:tailEnd/>
            </a:ln>
            <a:extLst>
              <a:ext uri="{909E8E84-426E-40DD-AFC4-6F175D3DCCD1}">
                <a14:hiddenFill xmlns:a14="http://schemas.microsoft.com/office/drawing/2010/main">
                  <a:noFill/>
                </a14:hiddenFill>
              </a:ext>
            </a:extLst>
          </p:spPr>
        </p:cxnSp>
        <p:cxnSp>
          <p:nvCxnSpPr>
            <p:cNvPr id="96" name="Line 542"/>
            <p:cNvCxnSpPr>
              <a:cxnSpLocks noChangeShapeType="1"/>
            </p:cNvCxnSpPr>
            <p:nvPr/>
          </p:nvCxnSpPr>
          <p:spPr bwMode="auto">
            <a:xfrm flipV="1">
              <a:off x="6831" y="319"/>
              <a:ext cx="0" cy="696"/>
            </a:xfrm>
            <a:prstGeom prst="line">
              <a:avLst/>
            </a:prstGeom>
            <a:noFill/>
            <a:ln w="12700">
              <a:solidFill>
                <a:srgbClr val="FFFFFF"/>
              </a:solidFill>
              <a:prstDash val="dot"/>
              <a:round/>
              <a:headEnd/>
              <a:tailEnd/>
            </a:ln>
            <a:extLst>
              <a:ext uri="{909E8E84-426E-40DD-AFC4-6F175D3DCCD1}">
                <a14:hiddenFill xmlns:a14="http://schemas.microsoft.com/office/drawing/2010/main">
                  <a:noFill/>
                </a14:hiddenFill>
              </a:ext>
            </a:extLst>
          </p:spPr>
        </p:cxnSp>
        <p:cxnSp>
          <p:nvCxnSpPr>
            <p:cNvPr id="97" name="Line 543"/>
            <p:cNvCxnSpPr>
              <a:cxnSpLocks noChangeShapeType="1"/>
            </p:cNvCxnSpPr>
            <p:nvPr/>
          </p:nvCxnSpPr>
          <p:spPr bwMode="auto">
            <a:xfrm flipV="1">
              <a:off x="8702" y="319"/>
              <a:ext cx="0" cy="696"/>
            </a:xfrm>
            <a:prstGeom prst="line">
              <a:avLst/>
            </a:prstGeom>
            <a:noFill/>
            <a:ln w="12700">
              <a:solidFill>
                <a:srgbClr val="FFFFFF"/>
              </a:solidFill>
              <a:prstDash val="dot"/>
              <a:round/>
              <a:headEnd/>
              <a:tailEnd/>
            </a:ln>
            <a:extLst>
              <a:ext uri="{909E8E84-426E-40DD-AFC4-6F175D3DCCD1}">
                <a14:hiddenFill xmlns:a14="http://schemas.microsoft.com/office/drawing/2010/main">
                  <a:noFill/>
                </a14:hiddenFill>
              </a:ext>
            </a:extLst>
          </p:spPr>
        </p:cxnSp>
        <p:cxnSp>
          <p:nvCxnSpPr>
            <p:cNvPr id="98" name="Line 544"/>
            <p:cNvCxnSpPr>
              <a:cxnSpLocks noChangeShapeType="1"/>
            </p:cNvCxnSpPr>
            <p:nvPr/>
          </p:nvCxnSpPr>
          <p:spPr bwMode="auto">
            <a:xfrm flipV="1">
              <a:off x="1427" y="1065"/>
              <a:ext cx="0" cy="1334"/>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99" name="Line 545"/>
            <p:cNvCxnSpPr>
              <a:cxnSpLocks noChangeShapeType="1"/>
            </p:cNvCxnSpPr>
            <p:nvPr/>
          </p:nvCxnSpPr>
          <p:spPr bwMode="auto">
            <a:xfrm flipV="1">
              <a:off x="2636" y="1095"/>
              <a:ext cx="0" cy="1264"/>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00" name="Line 546"/>
            <p:cNvCxnSpPr>
              <a:cxnSpLocks noChangeShapeType="1"/>
            </p:cNvCxnSpPr>
            <p:nvPr/>
          </p:nvCxnSpPr>
          <p:spPr bwMode="auto">
            <a:xfrm flipV="1">
              <a:off x="5046" y="1095"/>
              <a:ext cx="0" cy="1264"/>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01" name="Line 547"/>
            <p:cNvCxnSpPr>
              <a:cxnSpLocks noChangeShapeType="1"/>
            </p:cNvCxnSpPr>
            <p:nvPr/>
          </p:nvCxnSpPr>
          <p:spPr bwMode="auto">
            <a:xfrm flipV="1">
              <a:off x="6831" y="1095"/>
              <a:ext cx="0" cy="1264"/>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02" name="Line 548"/>
            <p:cNvCxnSpPr>
              <a:cxnSpLocks noChangeShapeType="1"/>
            </p:cNvCxnSpPr>
            <p:nvPr/>
          </p:nvCxnSpPr>
          <p:spPr bwMode="auto">
            <a:xfrm flipV="1">
              <a:off x="8702" y="1095"/>
              <a:ext cx="0" cy="1264"/>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03" name="Line 549"/>
            <p:cNvCxnSpPr>
              <a:cxnSpLocks noChangeShapeType="1"/>
            </p:cNvCxnSpPr>
            <p:nvPr/>
          </p:nvCxnSpPr>
          <p:spPr bwMode="auto">
            <a:xfrm flipV="1">
              <a:off x="6831" y="2419"/>
              <a:ext cx="0" cy="3106"/>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04" name="Line 550"/>
            <p:cNvCxnSpPr>
              <a:cxnSpLocks noChangeShapeType="1"/>
            </p:cNvCxnSpPr>
            <p:nvPr/>
          </p:nvCxnSpPr>
          <p:spPr bwMode="auto">
            <a:xfrm>
              <a:off x="6831" y="556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105" name="Freeform 104"/>
            <p:cNvSpPr>
              <a:spLocks/>
            </p:cNvSpPr>
            <p:nvPr/>
          </p:nvSpPr>
          <p:spPr bwMode="auto">
            <a:xfrm>
              <a:off x="6831" y="2389"/>
              <a:ext cx="2" cy="20"/>
            </a:xfrm>
            <a:custGeom>
              <a:avLst/>
              <a:gdLst>
                <a:gd name="T0" fmla="+- 0 2409 2389"/>
                <a:gd name="T1" fmla="*/ 2409 h 20"/>
                <a:gd name="T2" fmla="+- 0 2389 2389"/>
                <a:gd name="T3" fmla="*/ 2389 h 20"/>
                <a:gd name="T4" fmla="+- 0 2409 2389"/>
                <a:gd name="T5" fmla="*/ 240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106" name="Line 552"/>
            <p:cNvCxnSpPr>
              <a:cxnSpLocks noChangeShapeType="1"/>
            </p:cNvCxnSpPr>
            <p:nvPr/>
          </p:nvCxnSpPr>
          <p:spPr bwMode="auto">
            <a:xfrm flipV="1">
              <a:off x="8702" y="2419"/>
              <a:ext cx="0" cy="3106"/>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07" name="Line 553"/>
            <p:cNvCxnSpPr>
              <a:cxnSpLocks noChangeShapeType="1"/>
            </p:cNvCxnSpPr>
            <p:nvPr/>
          </p:nvCxnSpPr>
          <p:spPr bwMode="auto">
            <a:xfrm>
              <a:off x="8702" y="556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108" name="Freeform 107"/>
            <p:cNvSpPr>
              <a:spLocks/>
            </p:cNvSpPr>
            <p:nvPr/>
          </p:nvSpPr>
          <p:spPr bwMode="auto">
            <a:xfrm>
              <a:off x="8702" y="2389"/>
              <a:ext cx="2" cy="20"/>
            </a:xfrm>
            <a:custGeom>
              <a:avLst/>
              <a:gdLst>
                <a:gd name="T0" fmla="+- 0 2409 2389"/>
                <a:gd name="T1" fmla="*/ 2409 h 20"/>
                <a:gd name="T2" fmla="+- 0 2389 2389"/>
                <a:gd name="T3" fmla="*/ 2389 h 20"/>
                <a:gd name="T4" fmla="+- 0 2409 2389"/>
                <a:gd name="T5" fmla="*/ 240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109" name="Line 555"/>
            <p:cNvCxnSpPr>
              <a:cxnSpLocks noChangeShapeType="1"/>
            </p:cNvCxnSpPr>
            <p:nvPr/>
          </p:nvCxnSpPr>
          <p:spPr bwMode="auto">
            <a:xfrm flipV="1">
              <a:off x="10731" y="1065"/>
              <a:ext cx="0" cy="1334"/>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10" name="Line 556"/>
            <p:cNvCxnSpPr>
              <a:cxnSpLocks noChangeShapeType="1"/>
            </p:cNvCxnSpPr>
            <p:nvPr/>
          </p:nvCxnSpPr>
          <p:spPr bwMode="auto">
            <a:xfrm flipV="1">
              <a:off x="10731" y="2399"/>
              <a:ext cx="0" cy="317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11" name="Line 557"/>
            <p:cNvCxnSpPr>
              <a:cxnSpLocks noChangeShapeType="1"/>
            </p:cNvCxnSpPr>
            <p:nvPr/>
          </p:nvCxnSpPr>
          <p:spPr bwMode="auto">
            <a:xfrm>
              <a:off x="1487" y="2399"/>
              <a:ext cx="1129"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12" name="Line 558"/>
            <p:cNvCxnSpPr>
              <a:cxnSpLocks noChangeShapeType="1"/>
            </p:cNvCxnSpPr>
            <p:nvPr/>
          </p:nvCxnSpPr>
          <p:spPr bwMode="auto">
            <a:xfrm>
              <a:off x="1447" y="239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113" name="Freeform 112"/>
            <p:cNvSpPr>
              <a:spLocks/>
            </p:cNvSpPr>
            <p:nvPr/>
          </p:nvSpPr>
          <p:spPr bwMode="auto">
            <a:xfrm>
              <a:off x="2636" y="2389"/>
              <a:ext cx="2" cy="20"/>
            </a:xfrm>
            <a:custGeom>
              <a:avLst/>
              <a:gdLst>
                <a:gd name="T0" fmla="+- 0 2409 2389"/>
                <a:gd name="T1" fmla="*/ 2409 h 20"/>
                <a:gd name="T2" fmla="+- 0 2389 2389"/>
                <a:gd name="T3" fmla="*/ 2389 h 20"/>
                <a:gd name="T4" fmla="+- 0 2409 2389"/>
                <a:gd name="T5" fmla="*/ 240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114" name="Line 560"/>
            <p:cNvCxnSpPr>
              <a:cxnSpLocks noChangeShapeType="1"/>
            </p:cNvCxnSpPr>
            <p:nvPr/>
          </p:nvCxnSpPr>
          <p:spPr bwMode="auto">
            <a:xfrm>
              <a:off x="2676" y="2399"/>
              <a:ext cx="2350"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15" name="Line 561"/>
            <p:cNvCxnSpPr>
              <a:cxnSpLocks noChangeShapeType="1"/>
            </p:cNvCxnSpPr>
            <p:nvPr/>
          </p:nvCxnSpPr>
          <p:spPr bwMode="auto">
            <a:xfrm flipV="1">
              <a:off x="2636" y="2419"/>
              <a:ext cx="0" cy="3106"/>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16" name="Line 562"/>
            <p:cNvCxnSpPr>
              <a:cxnSpLocks noChangeShapeType="1"/>
            </p:cNvCxnSpPr>
            <p:nvPr/>
          </p:nvCxnSpPr>
          <p:spPr bwMode="auto">
            <a:xfrm>
              <a:off x="2636" y="556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117" name="Freeform 116"/>
            <p:cNvSpPr>
              <a:spLocks/>
            </p:cNvSpPr>
            <p:nvPr/>
          </p:nvSpPr>
          <p:spPr bwMode="auto">
            <a:xfrm>
              <a:off x="2636" y="2389"/>
              <a:ext cx="2" cy="20"/>
            </a:xfrm>
            <a:custGeom>
              <a:avLst/>
              <a:gdLst>
                <a:gd name="T0" fmla="+- 0 2409 2389"/>
                <a:gd name="T1" fmla="*/ 2409 h 20"/>
                <a:gd name="T2" fmla="+- 0 2389 2389"/>
                <a:gd name="T3" fmla="*/ 2389 h 20"/>
                <a:gd name="T4" fmla="+- 0 2409 2389"/>
                <a:gd name="T5" fmla="*/ 240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118" name="Line 564"/>
            <p:cNvCxnSpPr>
              <a:cxnSpLocks noChangeShapeType="1"/>
            </p:cNvCxnSpPr>
            <p:nvPr/>
          </p:nvCxnSpPr>
          <p:spPr bwMode="auto">
            <a:xfrm flipV="1">
              <a:off x="5046" y="2419"/>
              <a:ext cx="0" cy="3106"/>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119" name="Line 565"/>
            <p:cNvCxnSpPr>
              <a:cxnSpLocks noChangeShapeType="1"/>
            </p:cNvCxnSpPr>
            <p:nvPr/>
          </p:nvCxnSpPr>
          <p:spPr bwMode="auto">
            <a:xfrm>
              <a:off x="5046" y="556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120" name="Freeform 119"/>
            <p:cNvSpPr>
              <a:spLocks/>
            </p:cNvSpPr>
            <p:nvPr/>
          </p:nvSpPr>
          <p:spPr bwMode="auto">
            <a:xfrm>
              <a:off x="5045" y="2389"/>
              <a:ext cx="2" cy="20"/>
            </a:xfrm>
            <a:custGeom>
              <a:avLst/>
              <a:gdLst>
                <a:gd name="T0" fmla="+- 0 2409 2389"/>
                <a:gd name="T1" fmla="*/ 2409 h 20"/>
                <a:gd name="T2" fmla="+- 0 2389 2389"/>
                <a:gd name="T3" fmla="*/ 2389 h 20"/>
                <a:gd name="T4" fmla="+- 0 2409 2389"/>
                <a:gd name="T5" fmla="*/ 240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121" name="Line 567"/>
            <p:cNvCxnSpPr>
              <a:cxnSpLocks noChangeShapeType="1"/>
            </p:cNvCxnSpPr>
            <p:nvPr/>
          </p:nvCxnSpPr>
          <p:spPr bwMode="auto">
            <a:xfrm flipV="1">
              <a:off x="1427" y="2399"/>
              <a:ext cx="0" cy="317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22" name="Line 568"/>
            <p:cNvCxnSpPr>
              <a:cxnSpLocks noChangeShapeType="1"/>
            </p:cNvCxnSpPr>
            <p:nvPr/>
          </p:nvCxnSpPr>
          <p:spPr bwMode="auto">
            <a:xfrm>
              <a:off x="1417" y="5585"/>
              <a:ext cx="1219"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23" name="Line 569"/>
            <p:cNvCxnSpPr>
              <a:cxnSpLocks noChangeShapeType="1"/>
            </p:cNvCxnSpPr>
            <p:nvPr/>
          </p:nvCxnSpPr>
          <p:spPr bwMode="auto">
            <a:xfrm>
              <a:off x="2636" y="5585"/>
              <a:ext cx="241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24" name="Line 570"/>
            <p:cNvCxnSpPr>
              <a:cxnSpLocks noChangeShapeType="1"/>
            </p:cNvCxnSpPr>
            <p:nvPr/>
          </p:nvCxnSpPr>
          <p:spPr bwMode="auto">
            <a:xfrm>
              <a:off x="5046" y="5585"/>
              <a:ext cx="1785"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25" name="Line 571"/>
            <p:cNvCxnSpPr>
              <a:cxnSpLocks noChangeShapeType="1"/>
            </p:cNvCxnSpPr>
            <p:nvPr/>
          </p:nvCxnSpPr>
          <p:spPr bwMode="auto">
            <a:xfrm>
              <a:off x="6831" y="5585"/>
              <a:ext cx="1871"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26" name="Line 572"/>
            <p:cNvCxnSpPr>
              <a:cxnSpLocks noChangeShapeType="1"/>
            </p:cNvCxnSpPr>
            <p:nvPr/>
          </p:nvCxnSpPr>
          <p:spPr bwMode="auto">
            <a:xfrm>
              <a:off x="8702" y="5585"/>
              <a:ext cx="2039"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127" name="Text Box 573"/>
            <p:cNvSpPr txBox="1">
              <a:spLocks noChangeArrowheads="1"/>
            </p:cNvSpPr>
            <p:nvPr/>
          </p:nvSpPr>
          <p:spPr bwMode="auto">
            <a:xfrm>
              <a:off x="1652" y="313"/>
              <a:ext cx="779" cy="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8890" algn="just">
                <a:lnSpc>
                  <a:spcPct val="102000"/>
                </a:lnSpc>
                <a:spcBef>
                  <a:spcPts val="15"/>
                </a:spcBef>
                <a:spcAft>
                  <a:spcPts val="0"/>
                </a:spcAft>
              </a:pPr>
              <a:r>
                <a:rPr lang="en-US" sz="1000" b="1" spc="-10">
                  <a:solidFill>
                    <a:srgbClr val="FFFFFF"/>
                  </a:solidFill>
                  <a:effectLst/>
                  <a:latin typeface="Trebuchet MS" panose="020B0603020202020204" pitchFamily="34" charset="0"/>
                  <a:ea typeface="Tahoma" panose="020B0604030504040204" pitchFamily="34" charset="0"/>
                </a:rPr>
                <a:t>Types of</a:t>
              </a:r>
              <a:r>
                <a:rPr lang="en-US" sz="1000" b="1" spc="-275">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random</a:t>
              </a:r>
              <a:r>
                <a:rPr lang="en-US" sz="1000" b="1" spc="-290">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sampling</a:t>
              </a:r>
              <a:endParaRPr lang="fr-FR" sz="1100">
                <a:effectLst/>
                <a:latin typeface="Tahoma" panose="020B0604030504040204" pitchFamily="34" charset="0"/>
                <a:ea typeface="Tahoma" panose="020B0604030504040204" pitchFamily="34" charset="0"/>
              </a:endParaRPr>
            </a:p>
          </p:txBody>
        </p:sp>
        <p:sp>
          <p:nvSpPr>
            <p:cNvPr id="128" name="Text Box 574"/>
            <p:cNvSpPr txBox="1">
              <a:spLocks noChangeArrowheads="1"/>
            </p:cNvSpPr>
            <p:nvPr/>
          </p:nvSpPr>
          <p:spPr bwMode="auto">
            <a:xfrm>
              <a:off x="3404" y="553"/>
              <a:ext cx="894"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000" b="1">
                  <a:solidFill>
                    <a:srgbClr val="FFFFFF"/>
                  </a:solidFill>
                  <a:effectLst/>
                  <a:latin typeface="Trebuchet MS" panose="020B0603020202020204" pitchFamily="34" charset="0"/>
                  <a:ea typeface="Tahoma" panose="020B0604030504040204" pitchFamily="34" charset="0"/>
                </a:rPr>
                <a:t>Definition</a:t>
              </a:r>
              <a:endParaRPr lang="fr-FR" sz="1100">
                <a:effectLst/>
                <a:latin typeface="Tahoma" panose="020B0604030504040204" pitchFamily="34" charset="0"/>
                <a:ea typeface="Tahoma" panose="020B0604030504040204" pitchFamily="34" charset="0"/>
              </a:endParaRPr>
            </a:p>
          </p:txBody>
        </p:sp>
        <p:sp>
          <p:nvSpPr>
            <p:cNvPr id="129" name="Text Box 575"/>
            <p:cNvSpPr txBox="1">
              <a:spLocks noChangeArrowheads="1"/>
            </p:cNvSpPr>
            <p:nvPr/>
          </p:nvSpPr>
          <p:spPr bwMode="auto">
            <a:xfrm>
              <a:off x="5577" y="553"/>
              <a:ext cx="74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000" b="1">
                  <a:solidFill>
                    <a:srgbClr val="FFFFFF"/>
                  </a:solidFill>
                  <a:effectLst/>
                  <a:latin typeface="Trebuchet MS" panose="020B0603020202020204" pitchFamily="34" charset="0"/>
                  <a:ea typeface="Tahoma" panose="020B0604030504040204" pitchFamily="34" charset="0"/>
                </a:rPr>
                <a:t>Purpose</a:t>
              </a:r>
              <a:endParaRPr lang="fr-FR" sz="1100">
                <a:effectLst/>
                <a:latin typeface="Tahoma" panose="020B0604030504040204" pitchFamily="34" charset="0"/>
                <a:ea typeface="Tahoma" panose="020B0604030504040204" pitchFamily="34" charset="0"/>
              </a:endParaRPr>
            </a:p>
          </p:txBody>
        </p:sp>
        <p:sp>
          <p:nvSpPr>
            <p:cNvPr id="130" name="Text Box 576"/>
            <p:cNvSpPr txBox="1">
              <a:spLocks noChangeArrowheads="1"/>
            </p:cNvSpPr>
            <p:nvPr/>
          </p:nvSpPr>
          <p:spPr bwMode="auto">
            <a:xfrm>
              <a:off x="7262" y="553"/>
              <a:ext cx="1030"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000" b="1">
                  <a:solidFill>
                    <a:srgbClr val="FFFFFF"/>
                  </a:solidFill>
                  <a:effectLst/>
                  <a:latin typeface="Trebuchet MS" panose="020B0603020202020204" pitchFamily="34" charset="0"/>
                  <a:ea typeface="Tahoma" panose="020B0604030504040204" pitchFamily="34" charset="0"/>
                </a:rPr>
                <a:t>Advantages</a:t>
              </a:r>
              <a:endParaRPr lang="fr-FR" sz="1100">
                <a:effectLst/>
                <a:latin typeface="Tahoma" panose="020B0604030504040204" pitchFamily="34" charset="0"/>
                <a:ea typeface="Tahoma" panose="020B0604030504040204" pitchFamily="34" charset="0"/>
              </a:endParaRPr>
            </a:p>
          </p:txBody>
        </p:sp>
        <p:sp>
          <p:nvSpPr>
            <p:cNvPr id="131" name="Text Box 577"/>
            <p:cNvSpPr txBox="1">
              <a:spLocks noChangeArrowheads="1"/>
            </p:cNvSpPr>
            <p:nvPr/>
          </p:nvSpPr>
          <p:spPr bwMode="auto">
            <a:xfrm>
              <a:off x="9094" y="553"/>
              <a:ext cx="1265"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000" b="1">
                  <a:solidFill>
                    <a:srgbClr val="FFFFFF"/>
                  </a:solidFill>
                  <a:effectLst/>
                  <a:latin typeface="Trebuchet MS" panose="020B0603020202020204" pitchFamily="34" charset="0"/>
                  <a:ea typeface="Tahoma" panose="020B0604030504040204" pitchFamily="34" charset="0"/>
                </a:rPr>
                <a:t>Disadvantages</a:t>
              </a:r>
              <a:endParaRPr lang="fr-FR" sz="1100">
                <a:effectLst/>
                <a:latin typeface="Tahoma" panose="020B0604030504040204" pitchFamily="34" charset="0"/>
                <a:ea typeface="Tahoma" panose="020B0604030504040204" pitchFamily="34" charset="0"/>
              </a:endParaRPr>
            </a:p>
          </p:txBody>
        </p:sp>
        <p:sp>
          <p:nvSpPr>
            <p:cNvPr id="132" name="Text Box 578"/>
            <p:cNvSpPr txBox="1">
              <a:spLocks noChangeArrowheads="1"/>
            </p:cNvSpPr>
            <p:nvPr/>
          </p:nvSpPr>
          <p:spPr bwMode="auto">
            <a:xfrm>
              <a:off x="1427" y="268"/>
              <a:ext cx="9341" cy="5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Bef>
                  <a:spcPts val="40"/>
                </a:spcBef>
                <a:spcAft>
                  <a:spcPts val="0"/>
                </a:spcAft>
              </a:pPr>
              <a:r>
                <a:rPr lang="en-US" sz="11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4866640" marR="230505" indent="-127000">
                <a:spcAft>
                  <a:spcPts val="0"/>
                </a:spcAft>
                <a:tabLst>
                  <a:tab pos="4867275" algn="l"/>
                </a:tabLst>
              </a:pPr>
              <a:endParaRPr lang="en-US" sz="1000" spc="-10" dirty="0" smtClean="0">
                <a:effectLst/>
                <a:latin typeface="Tahoma" panose="020B0604030504040204" pitchFamily="34" charset="0"/>
                <a:ea typeface="Tahoma" panose="020B0604030504040204" pitchFamily="34" charset="0"/>
              </a:endParaRPr>
            </a:p>
            <a:p>
              <a:pPr marL="4866640" marR="230505" indent="-127000">
                <a:spcAft>
                  <a:spcPts val="0"/>
                </a:spcAft>
                <a:tabLst>
                  <a:tab pos="4867275" algn="l"/>
                </a:tabLst>
              </a:pPr>
              <a:endParaRPr lang="en-US" sz="1000" spc="-10" dirty="0">
                <a:latin typeface="Tahoma" panose="020B0604030504040204" pitchFamily="34" charset="0"/>
                <a:ea typeface="Tahoma" panose="020B0604030504040204" pitchFamily="34" charset="0"/>
              </a:endParaRPr>
            </a:p>
          </p:txBody>
        </p:sp>
        <p:sp>
          <p:nvSpPr>
            <p:cNvPr id="133" name="Text Box 579"/>
            <p:cNvSpPr txBox="1">
              <a:spLocks noChangeArrowheads="1"/>
            </p:cNvSpPr>
            <p:nvPr/>
          </p:nvSpPr>
          <p:spPr bwMode="auto">
            <a:xfrm>
              <a:off x="2646" y="2409"/>
              <a:ext cx="2390" cy="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80010" marR="75565">
                <a:spcBef>
                  <a:spcPts val="75"/>
                </a:spcBef>
              </a:pPr>
              <a:r>
                <a:rPr lang="en-US" sz="1100" b="1" dirty="0">
                  <a:latin typeface="Times New Roman" panose="02020603050405020304" pitchFamily="18" charset="0"/>
                  <a:ea typeface="Tahoma" panose="020B0604030504040204" pitchFamily="34" charset="0"/>
                  <a:cs typeface="Times New Roman" panose="02020603050405020304" pitchFamily="18" charset="0"/>
                </a:rPr>
                <a:t>Systematic random sampling is a technique that randomly selects a number near the beginning of the sampling frame list, skips several numbers, and selects another number, skips several more numbers, and selects the next name, and so on. The number of names skipped at each stage depends on the desired sample size.</a:t>
              </a:r>
              <a:endParaRPr lang="fr-FR" sz="11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134" name="Text Box 580"/>
            <p:cNvSpPr txBox="1">
              <a:spLocks noChangeArrowheads="1"/>
            </p:cNvSpPr>
            <p:nvPr/>
          </p:nvSpPr>
          <p:spPr bwMode="auto">
            <a:xfrm>
              <a:off x="6864" y="798"/>
              <a:ext cx="1869" cy="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05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80010" marR="109855">
                <a:spcAft>
                  <a:spcPts val="0"/>
                </a:spcAft>
              </a:pPr>
              <a:r>
                <a:rPr lang="en-US" sz="1200" b="1" dirty="0">
                  <a:effectLst/>
                  <a:latin typeface="Times New Roman" panose="02020603050405020304" pitchFamily="18" charset="0"/>
                  <a:ea typeface="Tahoma" panose="020B0604030504040204" pitchFamily="34" charset="0"/>
                  <a:cs typeface="Times New Roman" panose="02020603050405020304" pitchFamily="18" charset="0"/>
                </a:rPr>
                <a:t>High degree of</a:t>
              </a:r>
              <a:r>
                <a:rPr lang="en-US" sz="1200" b="1" spc="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200" b="1" dirty="0">
                  <a:effectLst/>
                  <a:latin typeface="Times New Roman" panose="02020603050405020304" pitchFamily="18" charset="0"/>
                  <a:ea typeface="Tahoma" panose="020B0604030504040204" pitchFamily="34" charset="0"/>
                  <a:cs typeface="Times New Roman" panose="02020603050405020304" pitchFamily="18" charset="0"/>
                </a:rPr>
                <a:t>representativeness</a:t>
              </a:r>
              <a:r>
                <a:rPr lang="en-US" sz="1200" b="1" spc="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200" b="1" dirty="0">
                  <a:effectLst/>
                  <a:latin typeface="Times New Roman" panose="02020603050405020304" pitchFamily="18" charset="0"/>
                  <a:ea typeface="Tahoma" panose="020B0604030504040204" pitchFamily="34" charset="0"/>
                  <a:cs typeface="Times New Roman" panose="02020603050405020304" pitchFamily="18" charset="0"/>
                </a:rPr>
                <a:t>of the target</a:t>
              </a:r>
              <a:r>
                <a:rPr lang="en-US" sz="1200" b="1" spc="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200" b="1" dirty="0">
                  <a:effectLst/>
                  <a:latin typeface="Times New Roman" panose="02020603050405020304" pitchFamily="18" charset="0"/>
                  <a:ea typeface="Tahoma" panose="020B0604030504040204" pitchFamily="34" charset="0"/>
                  <a:cs typeface="Times New Roman" panose="02020603050405020304" pitchFamily="18" charset="0"/>
                </a:rPr>
                <a:t>population</a:t>
              </a:r>
              <a:endParaRPr lang="fr-FR" sz="1200" b="1" dirty="0">
                <a:effectLst/>
                <a:latin typeface="Times New Roman" panose="02020603050405020304" pitchFamily="18" charset="0"/>
                <a:ea typeface="Tahoma" panose="020B0604030504040204" pitchFamily="34" charset="0"/>
                <a:cs typeface="Times New Roman" panose="02020603050405020304" pitchFamily="18" charset="0"/>
              </a:endParaRPr>
            </a:p>
          </p:txBody>
        </p:sp>
        <p:sp>
          <p:nvSpPr>
            <p:cNvPr id="135" name="Text Box 581"/>
            <p:cNvSpPr txBox="1">
              <a:spLocks noChangeArrowheads="1"/>
            </p:cNvSpPr>
            <p:nvPr/>
          </p:nvSpPr>
          <p:spPr bwMode="auto">
            <a:xfrm>
              <a:off x="5055" y="888"/>
              <a:ext cx="1766" cy="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05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80010" marR="75565">
                <a:spcBef>
                  <a:spcPts val="75"/>
                </a:spcBef>
                <a:spcAft>
                  <a:spcPts val="0"/>
                </a:spcAft>
              </a:pPr>
              <a:r>
                <a:rPr lang="en-US" sz="1100" b="1" dirty="0">
                  <a:latin typeface="Times New Roman" panose="02020603050405020304" pitchFamily="18" charset="0"/>
                  <a:ea typeface="Tahoma" panose="020B0604030504040204" pitchFamily="34" charset="0"/>
                  <a:cs typeface="Times New Roman" panose="02020603050405020304" pitchFamily="18" charset="0"/>
                </a:rPr>
                <a:t>When the target population is small, homogeneous and easily accessible</a:t>
              </a:r>
              <a:endParaRPr lang="fr-FR" sz="11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136" name="Text Box 582"/>
            <p:cNvSpPr txBox="1">
              <a:spLocks noChangeArrowheads="1"/>
            </p:cNvSpPr>
            <p:nvPr/>
          </p:nvSpPr>
          <p:spPr bwMode="auto">
            <a:xfrm>
              <a:off x="2646" y="618"/>
              <a:ext cx="2390" cy="2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20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Aft>
                  <a:spcPts val="0"/>
                </a:spcAft>
              </a:pPr>
              <a:r>
                <a:rPr lang="en-US" sz="1050" b="1" dirty="0">
                  <a:effectLst/>
                  <a:latin typeface="Trebuchet MS" panose="020B060302020202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80010" marR="128270">
                <a:spcAft>
                  <a:spcPts val="0"/>
                </a:spcAft>
              </a:pP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Simple random sampling</a:t>
              </a:r>
              <a:r>
                <a:rPr lang="en-US" sz="1100" b="1" spc="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is</a:t>
              </a:r>
              <a:r>
                <a:rPr lang="en-US" sz="1100" b="1" spc="-4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a</a:t>
              </a:r>
              <a:r>
                <a:rPr lang="en-US" sz="1100" b="1" spc="-4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technique</a:t>
              </a:r>
              <a:r>
                <a:rPr lang="en-US" sz="1100" b="1" spc="-4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where</a:t>
              </a:r>
              <a:r>
                <a:rPr lang="en-US" sz="1100" b="1" spc="-40"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each</a:t>
              </a:r>
              <a:endParaRPr lang="fr-FR" sz="1400" b="1" dirty="0">
                <a:effectLst/>
                <a:latin typeface="Times New Roman" panose="02020603050405020304" pitchFamily="18" charset="0"/>
                <a:ea typeface="Tahoma" panose="020B0604030504040204" pitchFamily="34" charset="0"/>
                <a:cs typeface="Times New Roman" panose="02020603050405020304" pitchFamily="18" charset="0"/>
              </a:endParaRPr>
            </a:p>
            <a:p>
              <a:pPr marL="80010" marR="75565">
                <a:lnSpc>
                  <a:spcPct val="98000"/>
                </a:lnSpc>
                <a:spcAft>
                  <a:spcPts val="0"/>
                </a:spcAft>
              </a:pP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member</a:t>
              </a:r>
              <a:r>
                <a:rPr lang="en-US" sz="1100" b="1" spc="2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of</a:t>
              </a:r>
              <a:r>
                <a:rPr lang="en-US" sz="1100" b="1" spc="30"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the</a:t>
              </a:r>
              <a:r>
                <a:rPr lang="en-US" sz="1100" b="1" spc="30"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population</a:t>
              </a:r>
              <a:r>
                <a:rPr lang="en-US" sz="1100" b="1" spc="-26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has an equal chance of</a:t>
              </a:r>
              <a:r>
                <a:rPr lang="en-US" sz="1100" b="1" spc="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being</a:t>
              </a:r>
              <a:r>
                <a:rPr lang="en-US" sz="1100" b="1" spc="5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selected</a:t>
              </a:r>
              <a:r>
                <a:rPr lang="en-US" sz="1100" b="1" spc="55"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as</a:t>
              </a:r>
              <a:r>
                <a:rPr lang="en-US" sz="1100" b="1" spc="60" dirty="0">
                  <a:effectLst/>
                  <a:latin typeface="Times New Roman" panose="02020603050405020304" pitchFamily="18" charset="0"/>
                  <a:ea typeface="Tahoma" panose="020B0604030504040204" pitchFamily="34" charset="0"/>
                  <a:cs typeface="Times New Roman" panose="02020603050405020304" pitchFamily="18" charset="0"/>
                </a:rPr>
                <a:t> </a:t>
              </a:r>
              <a:r>
                <a:rPr lang="en-US" sz="1100" b="1" dirty="0">
                  <a:effectLst/>
                  <a:latin typeface="Times New Roman" panose="02020603050405020304" pitchFamily="18" charset="0"/>
                  <a:ea typeface="Tahoma" panose="020B0604030504040204" pitchFamily="34" charset="0"/>
                  <a:cs typeface="Times New Roman" panose="02020603050405020304" pitchFamily="18" charset="0"/>
                </a:rPr>
                <a:t>subject.</a:t>
              </a:r>
              <a:endParaRPr lang="fr-FR" sz="1400" b="1" dirty="0">
                <a:effectLst/>
                <a:latin typeface="Times New Roman" panose="02020603050405020304" pitchFamily="18" charset="0"/>
                <a:ea typeface="Tahoma" panose="020B0604030504040204" pitchFamily="34" charset="0"/>
                <a:cs typeface="Times New Roman" panose="02020603050405020304" pitchFamily="18" charset="0"/>
              </a:endParaRPr>
            </a:p>
          </p:txBody>
        </p:sp>
      </p:grpSp>
      <p:sp>
        <p:nvSpPr>
          <p:cNvPr id="6" name="Rectangle 5"/>
          <p:cNvSpPr/>
          <p:nvPr/>
        </p:nvSpPr>
        <p:spPr>
          <a:xfrm>
            <a:off x="346937" y="4019401"/>
            <a:ext cx="873050" cy="589905"/>
          </a:xfrm>
          <a:prstGeom prst="rect">
            <a:avLst/>
          </a:prstGeom>
        </p:spPr>
        <p:txBody>
          <a:bodyPr wrap="square">
            <a:spAutoFit/>
          </a:bodyPr>
          <a:lstStyle/>
          <a:p>
            <a:pPr marL="12700">
              <a:spcBef>
                <a:spcPts val="115"/>
              </a:spcBef>
              <a:spcAft>
                <a:spcPts val="0"/>
              </a:spcAft>
            </a:pPr>
            <a:r>
              <a:rPr lang="en-US" sz="1050" b="1" spc="-5" dirty="0" smtClean="0">
                <a:solidFill>
                  <a:srgbClr val="00B0F0"/>
                </a:solidFill>
                <a:latin typeface="Trebuchet MS" panose="020B0603020202020204" pitchFamily="34" charset="0"/>
                <a:ea typeface="Tahoma" panose="020B0604030504040204" pitchFamily="34" charset="0"/>
              </a:rPr>
              <a:t>Systematic</a:t>
            </a:r>
          </a:p>
          <a:p>
            <a:pPr marL="12700">
              <a:spcBef>
                <a:spcPts val="115"/>
              </a:spcBef>
              <a:spcAft>
                <a:spcPts val="0"/>
              </a:spcAft>
            </a:pPr>
            <a:r>
              <a:rPr lang="en-US" sz="1050" b="1" spc="-45" dirty="0" smtClean="0">
                <a:solidFill>
                  <a:srgbClr val="00B0F0"/>
                </a:solidFill>
                <a:latin typeface="Trebuchet MS" panose="020B0603020202020204" pitchFamily="34" charset="0"/>
                <a:ea typeface="Tahoma" panose="020B0604030504040204" pitchFamily="34" charset="0"/>
              </a:rPr>
              <a:t> </a:t>
            </a:r>
            <a:r>
              <a:rPr lang="en-US" sz="1050" b="1" dirty="0">
                <a:solidFill>
                  <a:srgbClr val="00B0F0"/>
                </a:solidFill>
                <a:latin typeface="Trebuchet MS" panose="020B0603020202020204" pitchFamily="34" charset="0"/>
                <a:ea typeface="Tahoma" panose="020B0604030504040204" pitchFamily="34" charset="0"/>
              </a:rPr>
              <a:t>random</a:t>
            </a:r>
            <a:r>
              <a:rPr lang="en-US" sz="1050" b="1" spc="-40" dirty="0">
                <a:solidFill>
                  <a:srgbClr val="00B0F0"/>
                </a:solidFill>
                <a:latin typeface="Trebuchet MS" panose="020B0603020202020204" pitchFamily="34" charset="0"/>
                <a:ea typeface="Tahoma" panose="020B0604030504040204" pitchFamily="34" charset="0"/>
              </a:rPr>
              <a:t> </a:t>
            </a:r>
            <a:r>
              <a:rPr lang="en-US" sz="1050" b="1" dirty="0">
                <a:solidFill>
                  <a:srgbClr val="00B0F0"/>
                </a:solidFill>
                <a:latin typeface="Trebuchet MS" panose="020B0603020202020204" pitchFamily="34" charset="0"/>
                <a:ea typeface="Tahoma" panose="020B0604030504040204" pitchFamily="34" charset="0"/>
              </a:rPr>
              <a:t>sampling</a:t>
            </a:r>
            <a:endParaRPr lang="fr-FR" sz="1200" dirty="0">
              <a:solidFill>
                <a:srgbClr val="00B0F0"/>
              </a:solidFill>
              <a:effectLst/>
              <a:latin typeface="Tahoma" panose="020B0604030504040204" pitchFamily="34" charset="0"/>
              <a:ea typeface="Tahoma" panose="020B0604030504040204" pitchFamily="34" charset="0"/>
            </a:endParaRPr>
          </a:p>
        </p:txBody>
      </p:sp>
      <p:sp>
        <p:nvSpPr>
          <p:cNvPr id="8" name="TextBox 7"/>
          <p:cNvSpPr txBox="1"/>
          <p:nvPr/>
        </p:nvSpPr>
        <p:spPr>
          <a:xfrm>
            <a:off x="6828524" y="2407870"/>
            <a:ext cx="1502939" cy="3416320"/>
          </a:xfrm>
          <a:prstGeom prst="rect">
            <a:avLst/>
          </a:prstGeom>
          <a:noFill/>
        </p:spPr>
        <p:txBody>
          <a:bodyPr wrap="square" rtlCol="0">
            <a:spAutoFit/>
          </a:bodyPr>
          <a:lstStyle/>
          <a:p>
            <a:pPr marL="171450" lvl="0" indent="-171450">
              <a:buFont typeface="Arial" panose="020B0604020202020204" pitchFamily="34" charset="0"/>
              <a:buChar char="•"/>
            </a:pPr>
            <a:r>
              <a:rPr lang="en-US" sz="1200" b="1" dirty="0">
                <a:latin typeface="Times New Roman" panose="02020603050405020304" pitchFamily="18" charset="0"/>
                <a:cs typeface="Times New Roman" panose="02020603050405020304" pitchFamily="18" charset="0"/>
              </a:rPr>
              <a:t>Time consuming and expensive</a:t>
            </a:r>
            <a:endParaRPr lang="fr-FR" sz="1200" b="1" dirty="0">
              <a:latin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pPr>
            <a:r>
              <a:rPr lang="en-US" sz="1200" b="1" dirty="0">
                <a:latin typeface="Times New Roman" panose="02020603050405020304" pitchFamily="18" charset="0"/>
                <a:cs typeface="Times New Roman" panose="02020603050405020304" pitchFamily="18" charset="0"/>
              </a:rPr>
              <a:t>Requires a sampling frame</a:t>
            </a:r>
            <a:endParaRPr lang="fr-FR" sz="1200" b="1" dirty="0">
              <a:latin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pPr>
            <a:r>
              <a:rPr lang="en-US" sz="1200" b="1" dirty="0">
                <a:latin typeface="Times New Roman" panose="02020603050405020304" pitchFamily="18" charset="0"/>
                <a:cs typeface="Times New Roman" panose="02020603050405020304" pitchFamily="18" charset="0"/>
              </a:rPr>
              <a:t>Results can vary considerably</a:t>
            </a:r>
            <a:endParaRPr lang="fr-FR" sz="1200" b="1" dirty="0">
              <a:latin typeface="Times New Roman" panose="02020603050405020304" pitchFamily="18" charset="0"/>
              <a:cs typeface="Times New Roman" panose="02020603050405020304" pitchFamily="18" charset="0"/>
            </a:endParaRPr>
          </a:p>
          <a:p>
            <a:r>
              <a:rPr lang="en-US" sz="1200" b="1" dirty="0">
                <a:latin typeface="Times New Roman" panose="02020603050405020304" pitchFamily="18" charset="0"/>
                <a:cs typeface="Times New Roman" panose="02020603050405020304" pitchFamily="18" charset="0"/>
              </a:rPr>
              <a:t>if target population is very heterogeneous</a:t>
            </a:r>
            <a:endParaRPr lang="fr-FR" sz="1200" b="1" dirty="0">
              <a:latin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pPr>
            <a:r>
              <a:rPr lang="en-US" sz="1200" b="1" dirty="0">
                <a:latin typeface="Times New Roman" panose="02020603050405020304" pitchFamily="18" charset="0"/>
                <a:cs typeface="Times New Roman" panose="02020603050405020304" pitchFamily="18" charset="0"/>
              </a:rPr>
              <a:t>Difficult to do for large/dispersed populations</a:t>
            </a:r>
            <a:endParaRPr lang="fr-FR" sz="1200" b="1" dirty="0">
              <a:latin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pPr>
            <a:r>
              <a:rPr lang="en-US" sz="1200" b="1" dirty="0">
                <a:latin typeface="Times New Roman" panose="02020603050405020304" pitchFamily="18" charset="0"/>
                <a:cs typeface="Times New Roman" panose="02020603050405020304" pitchFamily="18" charset="0"/>
              </a:rPr>
              <a:t>Small subpopulations of interest may not be present in the sample in</a:t>
            </a:r>
            <a:endParaRPr lang="fr-FR" sz="1200" b="1" dirty="0">
              <a:latin typeface="Times New Roman" panose="02020603050405020304" pitchFamily="18" charset="0"/>
              <a:cs typeface="Times New Roman" panose="02020603050405020304" pitchFamily="18" charset="0"/>
            </a:endParaRPr>
          </a:p>
          <a:p>
            <a:r>
              <a:rPr lang="en-US" sz="1200" b="1" dirty="0">
                <a:latin typeface="Times New Roman" panose="02020603050405020304" pitchFamily="18" charset="0"/>
                <a:cs typeface="Times New Roman" panose="02020603050405020304" pitchFamily="18" charset="0"/>
              </a:rPr>
              <a:t>sufficient numbers</a:t>
            </a:r>
            <a:endParaRPr lang="fr-FR" sz="1200" b="1" dirty="0">
              <a:latin typeface="Times New Roman" panose="02020603050405020304" pitchFamily="18" charset="0"/>
              <a:cs typeface="Times New Roman" panose="02020603050405020304" pitchFamily="18" charset="0"/>
            </a:endParaRPr>
          </a:p>
        </p:txBody>
      </p:sp>
      <p:sp>
        <p:nvSpPr>
          <p:cNvPr id="137" name="TextBox 136"/>
          <p:cNvSpPr txBox="1"/>
          <p:nvPr/>
        </p:nvSpPr>
        <p:spPr>
          <a:xfrm>
            <a:off x="456133" y="2372846"/>
            <a:ext cx="802554" cy="577081"/>
          </a:xfrm>
          <a:prstGeom prst="rect">
            <a:avLst/>
          </a:prstGeom>
          <a:noFill/>
        </p:spPr>
        <p:txBody>
          <a:bodyPr wrap="square" rtlCol="0">
            <a:spAutoFit/>
          </a:bodyPr>
          <a:lstStyle/>
          <a:p>
            <a:r>
              <a:rPr lang="en-US" sz="1050" b="1" dirty="0">
                <a:solidFill>
                  <a:schemeClr val="accent2">
                    <a:lumMod val="75000"/>
                  </a:schemeClr>
                </a:solidFill>
                <a:latin typeface="Trebuchet MS" panose="020B0603020202020204" pitchFamily="34" charset="0"/>
                <a:ea typeface="Tahoma" panose="020B0604030504040204" pitchFamily="34" charset="0"/>
              </a:rPr>
              <a:t>Simple</a:t>
            </a:r>
          </a:p>
          <a:p>
            <a:r>
              <a:rPr lang="en-US" sz="1050" b="1" dirty="0">
                <a:solidFill>
                  <a:schemeClr val="accent2">
                    <a:lumMod val="75000"/>
                  </a:schemeClr>
                </a:solidFill>
                <a:latin typeface="Trebuchet MS" panose="020B0603020202020204" pitchFamily="34" charset="0"/>
                <a:ea typeface="Tahoma" panose="020B0604030504040204" pitchFamily="34" charset="0"/>
              </a:rPr>
              <a:t>Random </a:t>
            </a:r>
            <a:r>
              <a:rPr lang="en-US" sz="1050" b="1" dirty="0" err="1">
                <a:solidFill>
                  <a:schemeClr val="accent2">
                    <a:lumMod val="75000"/>
                  </a:schemeClr>
                </a:solidFill>
                <a:latin typeface="Trebuchet MS" panose="020B0603020202020204" pitchFamily="34" charset="0"/>
                <a:ea typeface="Tahoma" panose="020B0604030504040204" pitchFamily="34" charset="0"/>
              </a:rPr>
              <a:t>simpling</a:t>
            </a:r>
            <a:r>
              <a:rPr lang="en-US" sz="1050" b="1" dirty="0">
                <a:solidFill>
                  <a:schemeClr val="accent2">
                    <a:lumMod val="75000"/>
                  </a:schemeClr>
                </a:solidFill>
                <a:latin typeface="Trebuchet MS" panose="020B0603020202020204" pitchFamily="34" charset="0"/>
                <a:ea typeface="Tahoma" panose="020B0604030504040204" pitchFamily="34" charset="0"/>
              </a:rPr>
              <a:t> </a:t>
            </a:r>
            <a:endParaRPr lang="fr-FR" sz="1050" b="1" dirty="0">
              <a:solidFill>
                <a:schemeClr val="accent2">
                  <a:lumMod val="75000"/>
                </a:schemeClr>
              </a:solidFill>
              <a:latin typeface="Trebuchet MS" panose="020B0603020202020204" pitchFamily="34" charset="0"/>
              <a:ea typeface="Tahoma" panose="020B0604030504040204" pitchFamily="34" charset="0"/>
            </a:endParaRPr>
          </a:p>
        </p:txBody>
      </p:sp>
    </p:spTree>
    <p:extLst>
      <p:ext uri="{BB962C8B-B14F-4D97-AF65-F5344CB8AC3E}">
        <p14:creationId xmlns:p14="http://schemas.microsoft.com/office/powerpoint/2010/main" val="385265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4001095"/>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5" name="image23.png"/>
          <p:cNvPicPr/>
          <p:nvPr/>
        </p:nvPicPr>
        <p:blipFill>
          <a:blip r:embed="rId8" cstate="print"/>
          <a:stretch>
            <a:fillRect/>
          </a:stretch>
        </p:blipFill>
        <p:spPr>
          <a:xfrm>
            <a:off x="185344" y="1626005"/>
            <a:ext cx="8334191" cy="4752975"/>
          </a:xfrm>
          <a:prstGeom prst="rect">
            <a:avLst/>
          </a:prstGeom>
        </p:spPr>
      </p:pic>
      <p:sp>
        <p:nvSpPr>
          <p:cNvPr id="16" name="Text Box 586"/>
          <p:cNvSpPr txBox="1">
            <a:spLocks noChangeArrowheads="1"/>
          </p:cNvSpPr>
          <p:nvPr/>
        </p:nvSpPr>
        <p:spPr bwMode="auto">
          <a:xfrm>
            <a:off x="328875" y="4775107"/>
            <a:ext cx="921091" cy="143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vert270" wrap="square" lIns="0" tIns="0" rIns="0" bIns="0" anchor="t" anchorCtr="0" upright="1">
            <a:noAutofit/>
          </a:bodyPr>
          <a:lstStyle/>
          <a:p>
            <a:pPr marL="294005" marR="6350" indent="-281940">
              <a:lnSpc>
                <a:spcPct val="102000"/>
              </a:lnSpc>
              <a:spcBef>
                <a:spcPts val="115"/>
              </a:spcBef>
              <a:spcAft>
                <a:spcPts val="0"/>
              </a:spcAft>
            </a:pPr>
            <a:r>
              <a:rPr lang="en-US" sz="1200" b="1" dirty="0">
                <a:solidFill>
                  <a:schemeClr val="accent2">
                    <a:lumMod val="75000"/>
                  </a:schemeClr>
                </a:solidFill>
                <a:effectLst/>
                <a:latin typeface="Trebuchet MS" panose="020B0603020202020204" pitchFamily="34" charset="0"/>
                <a:ea typeface="Tahoma" panose="020B0604030504040204" pitchFamily="34" charset="0"/>
              </a:rPr>
              <a:t>Multistage random</a:t>
            </a:r>
            <a:r>
              <a:rPr lang="en-US" sz="1200" b="1" spc="-275" dirty="0">
                <a:solidFill>
                  <a:schemeClr val="accent2">
                    <a:lumMod val="75000"/>
                  </a:schemeClr>
                </a:solidFill>
                <a:effectLst/>
                <a:latin typeface="Trebuchet MS" panose="020B0603020202020204" pitchFamily="34" charset="0"/>
                <a:ea typeface="Tahoma" panose="020B0604030504040204" pitchFamily="34" charset="0"/>
              </a:rPr>
              <a:t> </a:t>
            </a:r>
            <a:r>
              <a:rPr lang="en-US" sz="1200" b="1" dirty="0">
                <a:solidFill>
                  <a:schemeClr val="accent2">
                    <a:lumMod val="75000"/>
                  </a:schemeClr>
                </a:solidFill>
                <a:effectLst/>
                <a:latin typeface="Trebuchet MS" panose="020B0603020202020204" pitchFamily="34" charset="0"/>
                <a:ea typeface="Tahoma" panose="020B0604030504040204" pitchFamily="34" charset="0"/>
              </a:rPr>
              <a:t>sampling</a:t>
            </a:r>
            <a:endParaRPr lang="fr-FR" sz="1600" dirty="0">
              <a:solidFill>
                <a:schemeClr val="accent2">
                  <a:lumMod val="75000"/>
                </a:schemeClr>
              </a:solidFill>
              <a:effectLst/>
              <a:latin typeface="Tahoma" panose="020B0604030504040204" pitchFamily="34" charset="0"/>
              <a:ea typeface="Tahoma" panose="020B0604030504040204" pitchFamily="34" charset="0"/>
            </a:endParaRPr>
          </a:p>
        </p:txBody>
      </p:sp>
      <p:sp>
        <p:nvSpPr>
          <p:cNvPr id="17" name="Text Box 585"/>
          <p:cNvSpPr txBox="1">
            <a:spLocks noChangeArrowheads="1"/>
          </p:cNvSpPr>
          <p:nvPr/>
        </p:nvSpPr>
        <p:spPr bwMode="auto">
          <a:xfrm>
            <a:off x="356124" y="3405051"/>
            <a:ext cx="584401" cy="1267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vert270" wrap="square" lIns="0" tIns="0" rIns="0" bIns="0" anchor="t" anchorCtr="0" upright="1">
            <a:noAutofit/>
          </a:bodyPr>
          <a:lstStyle/>
          <a:p>
            <a:pPr marL="213360" indent="-201295">
              <a:lnSpc>
                <a:spcPct val="102000"/>
              </a:lnSpc>
              <a:spcBef>
                <a:spcPts val="115"/>
              </a:spcBef>
              <a:spcAft>
                <a:spcPts val="0"/>
              </a:spcAft>
            </a:pPr>
            <a:r>
              <a:rPr lang="en-US" sz="1200" b="1" dirty="0">
                <a:solidFill>
                  <a:srgbClr val="00B050"/>
                </a:solidFill>
                <a:effectLst/>
                <a:latin typeface="Trebuchet MS" panose="020B0603020202020204" pitchFamily="34" charset="0"/>
                <a:ea typeface="Tahoma" panose="020B0604030504040204" pitchFamily="34" charset="0"/>
              </a:rPr>
              <a:t>Cluster</a:t>
            </a:r>
            <a:r>
              <a:rPr lang="en-US" sz="1200" b="1" spc="30" dirty="0">
                <a:solidFill>
                  <a:srgbClr val="00B050"/>
                </a:solidFill>
                <a:effectLst/>
                <a:latin typeface="Trebuchet MS" panose="020B0603020202020204" pitchFamily="34" charset="0"/>
                <a:ea typeface="Tahoma" panose="020B0604030504040204" pitchFamily="34" charset="0"/>
              </a:rPr>
              <a:t> </a:t>
            </a:r>
            <a:r>
              <a:rPr lang="en-US" sz="1200" b="1" dirty="0">
                <a:solidFill>
                  <a:srgbClr val="00B050"/>
                </a:solidFill>
                <a:effectLst/>
                <a:latin typeface="Trebuchet MS" panose="020B0603020202020204" pitchFamily="34" charset="0"/>
                <a:ea typeface="Tahoma" panose="020B0604030504040204" pitchFamily="34" charset="0"/>
              </a:rPr>
              <a:t>random</a:t>
            </a:r>
            <a:r>
              <a:rPr lang="en-US" sz="1200" b="1" spc="-270" dirty="0">
                <a:solidFill>
                  <a:srgbClr val="00B050"/>
                </a:solidFill>
                <a:effectLst/>
                <a:latin typeface="Trebuchet MS" panose="020B0603020202020204" pitchFamily="34" charset="0"/>
                <a:ea typeface="Tahoma" panose="020B0604030504040204" pitchFamily="34" charset="0"/>
              </a:rPr>
              <a:t> </a:t>
            </a:r>
            <a:r>
              <a:rPr lang="en-US" sz="1200" b="1" dirty="0">
                <a:solidFill>
                  <a:srgbClr val="00B050"/>
                </a:solidFill>
                <a:effectLst/>
                <a:latin typeface="Trebuchet MS" panose="020B0603020202020204" pitchFamily="34" charset="0"/>
                <a:ea typeface="Tahoma" panose="020B0604030504040204" pitchFamily="34" charset="0"/>
              </a:rPr>
              <a:t>sampling</a:t>
            </a:r>
            <a:endParaRPr lang="fr-FR" sz="1600" b="1" dirty="0">
              <a:solidFill>
                <a:srgbClr val="00B050"/>
              </a:solidFill>
              <a:effectLst/>
              <a:latin typeface="Tahoma" panose="020B0604030504040204" pitchFamily="34" charset="0"/>
              <a:ea typeface="Tahoma" panose="020B0604030504040204" pitchFamily="34" charset="0"/>
            </a:endParaRPr>
          </a:p>
        </p:txBody>
      </p:sp>
      <p:sp>
        <p:nvSpPr>
          <p:cNvPr id="18" name="Text Box 585"/>
          <p:cNvSpPr txBox="1">
            <a:spLocks noChangeArrowheads="1"/>
          </p:cNvSpPr>
          <p:nvPr/>
        </p:nvSpPr>
        <p:spPr bwMode="auto">
          <a:xfrm>
            <a:off x="400577" y="1671206"/>
            <a:ext cx="331833" cy="1641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vert270" wrap="square" lIns="0" tIns="0" rIns="0" bIns="0" anchor="t" anchorCtr="0" upright="1">
            <a:noAutofit/>
          </a:bodyPr>
          <a:lstStyle/>
          <a:p>
            <a:pPr marL="213360" indent="-201295">
              <a:lnSpc>
                <a:spcPct val="102000"/>
              </a:lnSpc>
              <a:spcBef>
                <a:spcPts val="115"/>
              </a:spcBef>
              <a:spcAft>
                <a:spcPts val="0"/>
              </a:spcAft>
            </a:pPr>
            <a:r>
              <a:rPr lang="en-US" sz="1200" b="1" dirty="0">
                <a:solidFill>
                  <a:srgbClr val="0070C0"/>
                </a:solidFill>
                <a:effectLst/>
                <a:latin typeface="Trebuchet MS" panose="020B0603020202020204" pitchFamily="34" charset="0"/>
                <a:ea typeface="Tahoma" panose="020B0604030504040204" pitchFamily="34" charset="0"/>
              </a:rPr>
              <a:t>Cluster</a:t>
            </a:r>
            <a:r>
              <a:rPr lang="en-US" sz="1200" b="1" spc="30" dirty="0">
                <a:solidFill>
                  <a:srgbClr val="0070C0"/>
                </a:solidFill>
                <a:effectLst/>
                <a:latin typeface="Trebuchet MS" panose="020B0603020202020204" pitchFamily="34" charset="0"/>
                <a:ea typeface="Tahoma" panose="020B0604030504040204" pitchFamily="34" charset="0"/>
              </a:rPr>
              <a:t> </a:t>
            </a:r>
            <a:r>
              <a:rPr lang="en-US" sz="1200" b="1" dirty="0">
                <a:solidFill>
                  <a:srgbClr val="0070C0"/>
                </a:solidFill>
                <a:effectLst/>
                <a:latin typeface="Trebuchet MS" panose="020B0603020202020204" pitchFamily="34" charset="0"/>
                <a:ea typeface="Tahoma" panose="020B0604030504040204" pitchFamily="34" charset="0"/>
              </a:rPr>
              <a:t>random</a:t>
            </a:r>
            <a:r>
              <a:rPr lang="en-US" sz="1200" b="1" spc="-270" dirty="0">
                <a:solidFill>
                  <a:srgbClr val="0070C0"/>
                </a:solidFill>
                <a:effectLst/>
                <a:latin typeface="Trebuchet MS" panose="020B0603020202020204" pitchFamily="34" charset="0"/>
                <a:ea typeface="Tahoma" panose="020B0604030504040204" pitchFamily="34" charset="0"/>
              </a:rPr>
              <a:t> </a:t>
            </a:r>
            <a:r>
              <a:rPr lang="en-US" sz="1200" b="1" dirty="0">
                <a:solidFill>
                  <a:srgbClr val="0070C0"/>
                </a:solidFill>
                <a:effectLst/>
                <a:latin typeface="Trebuchet MS" panose="020B0603020202020204" pitchFamily="34" charset="0"/>
                <a:ea typeface="Tahoma" panose="020B0604030504040204" pitchFamily="34" charset="0"/>
              </a:rPr>
              <a:t>sampling</a:t>
            </a:r>
            <a:endParaRPr lang="fr-FR" sz="1600" dirty="0">
              <a:solidFill>
                <a:srgbClr val="0070C0"/>
              </a:solidFill>
              <a:effectLst/>
              <a:latin typeface="Tahoma" panose="020B0604030504040204" pitchFamily="34" charset="0"/>
              <a:ea typeface="Tahoma" panose="020B0604030504040204" pitchFamily="34" charset="0"/>
            </a:endParaRPr>
          </a:p>
        </p:txBody>
      </p:sp>
      <p:sp>
        <p:nvSpPr>
          <p:cNvPr id="6" name="Rectangle 5"/>
          <p:cNvSpPr/>
          <p:nvPr/>
        </p:nvSpPr>
        <p:spPr>
          <a:xfrm>
            <a:off x="19098" y="1663334"/>
            <a:ext cx="3394657" cy="1800493"/>
          </a:xfrm>
          <a:prstGeom prst="rect">
            <a:avLst/>
          </a:prstGeom>
        </p:spPr>
        <p:txBody>
          <a:bodyPr wrap="square">
            <a:spAutoFit/>
          </a:bodyPr>
          <a:lstStyle/>
          <a:p>
            <a:pPr marL="1578610" indent="-171450">
              <a:spcBef>
                <a:spcPts val="375"/>
              </a:spcBef>
              <a:spcAft>
                <a:spcPts val="0"/>
              </a:spcAft>
              <a:buFont typeface="Arial" panose="020B0604020202020204" pitchFamily="34" charset="0"/>
              <a:buChar char="•"/>
            </a:pPr>
            <a:r>
              <a:rPr lang="en-US" sz="1000" b="1" dirty="0" smtClean="0">
                <a:latin typeface="Tahoma" panose="020B0604030504040204" pitchFamily="34" charset="0"/>
                <a:ea typeface="Tahoma" panose="020B0604030504040204" pitchFamily="34" charset="0"/>
              </a:rPr>
              <a:t>Stratified</a:t>
            </a:r>
            <a:r>
              <a:rPr lang="en-US" sz="1000" b="1" spc="145" dirty="0" smtClean="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random</a:t>
            </a:r>
            <a:r>
              <a:rPr lang="en-US" sz="1000" b="1" spc="14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sampling</a:t>
            </a:r>
            <a:r>
              <a:rPr lang="en-US" sz="1000" b="1" spc="-25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divides</a:t>
            </a:r>
            <a:r>
              <a:rPr lang="en-US" sz="1000" b="1" spc="-2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the</a:t>
            </a:r>
            <a:r>
              <a:rPr lang="en-US" sz="1000" b="1" spc="-20" dirty="0">
                <a:latin typeface="Tahoma" panose="020B0604030504040204" pitchFamily="34" charset="0"/>
                <a:ea typeface="Tahoma" panose="020B0604030504040204" pitchFamily="34" charset="0"/>
              </a:rPr>
              <a:t> </a:t>
            </a:r>
            <a:r>
              <a:rPr lang="en-US" sz="1000" b="1" dirty="0" smtClean="0">
                <a:latin typeface="Tahoma" panose="020B0604030504040204" pitchFamily="34" charset="0"/>
                <a:ea typeface="Tahoma" panose="020B0604030504040204" pitchFamily="34" charset="0"/>
              </a:rPr>
              <a:t>sampling frame </a:t>
            </a:r>
            <a:r>
              <a:rPr lang="en-US" sz="1000" b="1" dirty="0">
                <a:latin typeface="Tahoma" panose="020B0604030504040204" pitchFamily="34" charset="0"/>
                <a:ea typeface="Tahoma" panose="020B0604030504040204" pitchFamily="34" charset="0"/>
              </a:rPr>
              <a:t>in two or more</a:t>
            </a:r>
            <a:r>
              <a:rPr lang="en-US" sz="1000" b="1" spc="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strata (subpopulations)</a:t>
            </a:r>
            <a:r>
              <a:rPr lang="en-US" sz="1000" b="1" spc="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according to meaningful</a:t>
            </a:r>
            <a:r>
              <a:rPr lang="en-US" sz="1000" b="1" spc="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characteristics, such as</a:t>
            </a:r>
            <a:r>
              <a:rPr lang="en-US" sz="1000" b="1" spc="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type of migrant or gender</a:t>
            </a:r>
            <a:r>
              <a:rPr lang="en-US" sz="1000" b="1" spc="-270"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from</a:t>
            </a:r>
            <a:r>
              <a:rPr lang="en-US" sz="1000" b="1" spc="20"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which</a:t>
            </a:r>
            <a:r>
              <a:rPr lang="en-US" sz="1000" b="1" spc="20"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participants</a:t>
            </a:r>
            <a:r>
              <a:rPr lang="en-US" sz="1000" b="1" spc="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are then randomly</a:t>
            </a:r>
            <a:r>
              <a:rPr lang="en-US" sz="1000" b="1" spc="5" dirty="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selected</a:t>
            </a:r>
            <a:r>
              <a:rPr lang="en-US" sz="1100" b="1" dirty="0">
                <a:latin typeface="Tahoma" panose="020B0604030504040204" pitchFamily="34" charset="0"/>
                <a:ea typeface="Tahoma" panose="020B0604030504040204" pitchFamily="34" charset="0"/>
              </a:rPr>
              <a:t>.</a:t>
            </a:r>
            <a:endParaRPr lang="fr-FR" sz="1400" b="1" dirty="0">
              <a:effectLst/>
              <a:latin typeface="Tahoma" panose="020B0604030504040204" pitchFamily="34" charset="0"/>
              <a:ea typeface="Tahoma" panose="020B0604030504040204" pitchFamily="34" charset="0"/>
            </a:endParaRPr>
          </a:p>
        </p:txBody>
      </p:sp>
      <p:sp>
        <p:nvSpPr>
          <p:cNvPr id="8" name="TextBox 7"/>
          <p:cNvSpPr txBox="1"/>
          <p:nvPr/>
        </p:nvSpPr>
        <p:spPr>
          <a:xfrm>
            <a:off x="1333116" y="3470353"/>
            <a:ext cx="1819384" cy="1492716"/>
          </a:xfrm>
          <a:prstGeom prst="rect">
            <a:avLst/>
          </a:prstGeom>
          <a:noFill/>
        </p:spPr>
        <p:txBody>
          <a:bodyPr wrap="square" rtlCol="0">
            <a:spAutoFit/>
          </a:bodyPr>
          <a:lstStyle/>
          <a:p>
            <a:pPr marL="171450" indent="-171450">
              <a:buFont typeface="Arial" panose="020B0604020202020204" pitchFamily="34" charset="0"/>
              <a:buChar char="•"/>
            </a:pPr>
            <a:r>
              <a:rPr lang="en-US" sz="900" b="1" dirty="0" smtClean="0">
                <a:latin typeface="Tahoma" panose="020B0604030504040204" pitchFamily="34" charset="0"/>
                <a:ea typeface="Tahoma" panose="020B0604030504040204" pitchFamily="34" charset="0"/>
              </a:rPr>
              <a:t>Cluster </a:t>
            </a:r>
            <a:r>
              <a:rPr lang="en-US" sz="900" b="1" dirty="0">
                <a:latin typeface="Tahoma" panose="020B0604030504040204" pitchFamily="34" charset="0"/>
                <a:ea typeface="Tahoma" panose="020B0604030504040204" pitchFamily="34" charset="0"/>
              </a:rPr>
              <a:t>random sampling divides the population into many clusters (such as </a:t>
            </a:r>
            <a:r>
              <a:rPr lang="en-US" sz="900" b="1" dirty="0" err="1">
                <a:latin typeface="Tahoma" panose="020B0604030504040204" pitchFamily="34" charset="0"/>
                <a:ea typeface="Tahoma" panose="020B0604030504040204" pitchFamily="34" charset="0"/>
              </a:rPr>
              <a:t>neighbourhoods</a:t>
            </a:r>
            <a:r>
              <a:rPr lang="en-US" sz="900" b="1" dirty="0">
                <a:latin typeface="Tahoma" panose="020B0604030504040204" pitchFamily="34" charset="0"/>
                <a:ea typeface="Tahoma" panose="020B0604030504040204" pitchFamily="34" charset="0"/>
              </a:rPr>
              <a:t> in</a:t>
            </a:r>
            <a:endParaRPr lang="fr-FR" sz="900" b="1" dirty="0">
              <a:latin typeface="Tahoma" panose="020B0604030504040204" pitchFamily="34" charset="0"/>
              <a:ea typeface="Tahoma" panose="020B0604030504040204" pitchFamily="34" charset="0"/>
            </a:endParaRPr>
          </a:p>
          <a:p>
            <a:r>
              <a:rPr lang="en-US" sz="900" b="1" dirty="0">
                <a:latin typeface="Tahoma" panose="020B0604030504040204" pitchFamily="34" charset="0"/>
                <a:ea typeface="Tahoma" panose="020B0604030504040204" pitchFamily="34" charset="0"/>
              </a:rPr>
              <a:t>a city) and then takes a simple random sample of the clusters</a:t>
            </a:r>
            <a:r>
              <a:rPr lang="en-US" sz="900" b="1" dirty="0" smtClean="0">
                <a:latin typeface="Tahoma" panose="020B0604030504040204" pitchFamily="34" charset="0"/>
                <a:ea typeface="Tahoma" panose="020B0604030504040204" pitchFamily="34" charset="0"/>
              </a:rPr>
              <a:t>.</a:t>
            </a:r>
          </a:p>
          <a:p>
            <a:r>
              <a:rPr lang="en-US" sz="900" b="1" dirty="0" smtClean="0">
                <a:latin typeface="Tahoma" panose="020B0604030504040204" pitchFamily="34" charset="0"/>
                <a:ea typeface="Tahoma" panose="020B0604030504040204" pitchFamily="34" charset="0"/>
              </a:rPr>
              <a:t> </a:t>
            </a:r>
            <a:r>
              <a:rPr lang="en-US" sz="900" b="1" dirty="0">
                <a:latin typeface="Tahoma" panose="020B0604030504040204" pitchFamily="34" charset="0"/>
                <a:ea typeface="Tahoma" panose="020B0604030504040204" pitchFamily="34" charset="0"/>
              </a:rPr>
              <a:t>The units in each cluster constitute the sample.</a:t>
            </a:r>
            <a:endParaRPr lang="fr-FR" sz="900" b="1" dirty="0">
              <a:latin typeface="Tahoma" panose="020B0604030504040204" pitchFamily="34" charset="0"/>
              <a:ea typeface="Tahoma" panose="020B0604030504040204" pitchFamily="34" charset="0"/>
            </a:endParaRPr>
          </a:p>
          <a:p>
            <a:endParaRPr lang="fr-FR" sz="1000" b="1" dirty="0">
              <a:latin typeface="Tahoma" panose="020B0604030504040204" pitchFamily="34" charset="0"/>
              <a:ea typeface="Tahoma" panose="020B0604030504040204" pitchFamily="34" charset="0"/>
            </a:endParaRPr>
          </a:p>
        </p:txBody>
      </p:sp>
      <p:sp>
        <p:nvSpPr>
          <p:cNvPr id="19" name="TextBox 18"/>
          <p:cNvSpPr txBox="1"/>
          <p:nvPr/>
        </p:nvSpPr>
        <p:spPr>
          <a:xfrm>
            <a:off x="1359243" y="4775014"/>
            <a:ext cx="1923888" cy="2062103"/>
          </a:xfrm>
          <a:prstGeom prst="rect">
            <a:avLst/>
          </a:prstGeom>
          <a:noFill/>
        </p:spPr>
        <p:txBody>
          <a:bodyPr wrap="square" rtlCol="0">
            <a:spAutoFit/>
          </a:bodyPr>
          <a:lstStyle/>
          <a:p>
            <a:pPr marL="171450" indent="-171450">
              <a:buFont typeface="Arial" panose="020B0604020202020204" pitchFamily="34" charset="0"/>
              <a:buChar char="•"/>
            </a:pPr>
            <a:r>
              <a:rPr lang="en-US" sz="1000" b="1" dirty="0" smtClean="0">
                <a:latin typeface="Tahoma" panose="020B0604030504040204" pitchFamily="34" charset="0"/>
                <a:ea typeface="Tahoma" panose="020B0604030504040204" pitchFamily="34" charset="0"/>
              </a:rPr>
              <a:t>Multistage </a:t>
            </a:r>
            <a:r>
              <a:rPr lang="en-US" sz="1000" b="1" dirty="0">
                <a:latin typeface="Tahoma" panose="020B0604030504040204" pitchFamily="34" charset="0"/>
                <a:ea typeface="Tahoma" panose="020B0604030504040204" pitchFamily="34" charset="0"/>
              </a:rPr>
              <a:t>random sampling combines two or more of the random sampling techniques sequentially (such as starting with a cluster random sample, followed by a simple random sample or a stratified random sample).</a:t>
            </a:r>
            <a:endParaRPr lang="fr-FR" sz="1000" b="1" dirty="0">
              <a:latin typeface="Tahoma" panose="020B0604030504040204" pitchFamily="34" charset="0"/>
              <a:ea typeface="Tahoma" panose="020B0604030504040204" pitchFamily="34" charset="0"/>
            </a:endParaRPr>
          </a:p>
          <a:p>
            <a:endParaRPr lang="fr-FR" dirty="0"/>
          </a:p>
        </p:txBody>
      </p:sp>
      <p:sp>
        <p:nvSpPr>
          <p:cNvPr id="21" name="TextBox 20"/>
          <p:cNvSpPr txBox="1"/>
          <p:nvPr/>
        </p:nvSpPr>
        <p:spPr>
          <a:xfrm>
            <a:off x="3483429" y="1541406"/>
            <a:ext cx="1463040" cy="1938992"/>
          </a:xfrm>
          <a:prstGeom prst="rect">
            <a:avLst/>
          </a:prstGeom>
          <a:noFill/>
        </p:spPr>
        <p:txBody>
          <a:bodyPr wrap="square" rtlCol="0">
            <a:spAutoFit/>
          </a:bodyPr>
          <a:lstStyle/>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When the population is heterogeneous and contains several different subpopulations, some of which are of interest for the monitoring/ evaluation exercise</a:t>
            </a:r>
            <a:endParaRPr lang="fr-FR" sz="1000" b="1" dirty="0">
              <a:latin typeface="Tahoma" panose="020B0604030504040204" pitchFamily="34" charset="0"/>
              <a:ea typeface="Tahoma" panose="020B0604030504040204" pitchFamily="34" charset="0"/>
            </a:endParaRPr>
          </a:p>
        </p:txBody>
      </p:sp>
      <p:sp>
        <p:nvSpPr>
          <p:cNvPr id="22" name="TextBox 21"/>
          <p:cNvSpPr txBox="1"/>
          <p:nvPr/>
        </p:nvSpPr>
        <p:spPr>
          <a:xfrm>
            <a:off x="3483429" y="3474720"/>
            <a:ext cx="1532708" cy="1138773"/>
          </a:xfrm>
          <a:prstGeom prst="rect">
            <a:avLst/>
          </a:prstGeom>
          <a:noFill/>
        </p:spPr>
        <p:txBody>
          <a:bodyPr wrap="square" rtlCol="0">
            <a:spAutoFit/>
          </a:bodyPr>
          <a:lstStyle/>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When both the target population and the desired sample size are large</a:t>
            </a:r>
            <a:endParaRPr lang="fr-FR" sz="1000" b="1" dirty="0">
              <a:latin typeface="Tahoma" panose="020B0604030504040204" pitchFamily="34" charset="0"/>
              <a:ea typeface="Tahoma" panose="020B0604030504040204" pitchFamily="34" charset="0"/>
            </a:endParaRPr>
          </a:p>
          <a:p>
            <a:endParaRPr lang="fr-FR" dirty="0"/>
          </a:p>
        </p:txBody>
      </p:sp>
      <p:sp>
        <p:nvSpPr>
          <p:cNvPr id="23" name="TextBox 22"/>
          <p:cNvSpPr txBox="1"/>
          <p:nvPr/>
        </p:nvSpPr>
        <p:spPr>
          <a:xfrm>
            <a:off x="3492138" y="5118986"/>
            <a:ext cx="1445622" cy="861774"/>
          </a:xfrm>
          <a:prstGeom prst="rect">
            <a:avLst/>
          </a:prstGeom>
          <a:noFill/>
        </p:spPr>
        <p:txBody>
          <a:bodyPr wrap="square" rtlCol="0">
            <a:spAutoFit/>
          </a:bodyPr>
          <a:lstStyle/>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When a sampling frame </a:t>
            </a:r>
            <a:r>
              <a:rPr lang="en-US" sz="1000" b="1" dirty="0" smtClean="0">
                <a:latin typeface="Tahoma" panose="020B0604030504040204" pitchFamily="34" charset="0"/>
                <a:ea typeface="Tahoma" panose="020B0604030504040204" pitchFamily="34" charset="0"/>
              </a:rPr>
              <a:t>does</a:t>
            </a:r>
            <a:r>
              <a:rPr lang="fr-FR" sz="1000" b="1" dirty="0">
                <a:latin typeface="Tahoma" panose="020B0604030504040204" pitchFamily="34" charset="0"/>
                <a:ea typeface="Tahoma" panose="020B0604030504040204" pitchFamily="34" charset="0"/>
              </a:rPr>
              <a:t> </a:t>
            </a:r>
            <a:r>
              <a:rPr lang="en-US" sz="1000" b="1" dirty="0" smtClean="0">
                <a:latin typeface="Tahoma" panose="020B0604030504040204" pitchFamily="34" charset="0"/>
                <a:ea typeface="Tahoma" panose="020B0604030504040204" pitchFamily="34" charset="0"/>
              </a:rPr>
              <a:t>not </a:t>
            </a:r>
            <a:r>
              <a:rPr lang="en-US" sz="1000" b="1" dirty="0">
                <a:latin typeface="Tahoma" panose="020B0604030504040204" pitchFamily="34" charset="0"/>
                <a:ea typeface="Tahoma" panose="020B0604030504040204" pitchFamily="34" charset="0"/>
              </a:rPr>
              <a:t>exist and is inappropriate</a:t>
            </a:r>
            <a:endParaRPr lang="fr-FR" sz="1000" b="1" dirty="0">
              <a:latin typeface="Tahoma" panose="020B0604030504040204" pitchFamily="34" charset="0"/>
              <a:ea typeface="Tahoma" panose="020B0604030504040204" pitchFamily="34" charset="0"/>
            </a:endParaRPr>
          </a:p>
        </p:txBody>
      </p:sp>
      <p:sp>
        <p:nvSpPr>
          <p:cNvPr id="24" name="TextBox 23"/>
          <p:cNvSpPr txBox="1"/>
          <p:nvPr/>
        </p:nvSpPr>
        <p:spPr>
          <a:xfrm>
            <a:off x="5213631" y="1996808"/>
            <a:ext cx="1256838" cy="1323439"/>
          </a:xfrm>
          <a:prstGeom prst="rect">
            <a:avLst/>
          </a:prstGeom>
          <a:noFill/>
        </p:spPr>
        <p:txBody>
          <a:bodyPr wrap="square" rtlCol="0">
            <a:spAutoFit/>
          </a:bodyPr>
          <a:lstStyle/>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High degree of representativeness of the </a:t>
            </a:r>
            <a:r>
              <a:rPr lang="en-US" sz="1000" b="1" dirty="0" smtClean="0">
                <a:latin typeface="Tahoma" panose="020B0604030504040204" pitchFamily="34" charset="0"/>
                <a:ea typeface="Tahoma" panose="020B0604030504040204" pitchFamily="34" charset="0"/>
              </a:rPr>
              <a:t>subpopulations</a:t>
            </a:r>
            <a:r>
              <a:rPr lang="fr-FR" sz="1000" b="1" dirty="0">
                <a:latin typeface="Tahoma" panose="020B0604030504040204" pitchFamily="34" charset="0"/>
                <a:ea typeface="Tahoma" panose="020B0604030504040204" pitchFamily="34" charset="0"/>
              </a:rPr>
              <a:t> </a:t>
            </a:r>
            <a:r>
              <a:rPr lang="en-US" sz="1000" b="1" dirty="0" smtClean="0">
                <a:latin typeface="Tahoma" panose="020B0604030504040204" pitchFamily="34" charset="0"/>
                <a:ea typeface="Tahoma" panose="020B0604030504040204" pitchFamily="34" charset="0"/>
              </a:rPr>
              <a:t>in </a:t>
            </a:r>
            <a:r>
              <a:rPr lang="en-US" sz="1000" b="1" dirty="0">
                <a:latin typeface="Tahoma" panose="020B0604030504040204" pitchFamily="34" charset="0"/>
                <a:ea typeface="Tahoma" panose="020B0604030504040204" pitchFamily="34" charset="0"/>
              </a:rPr>
              <a:t>the target population</a:t>
            </a:r>
            <a:endParaRPr lang="fr-FR" sz="1000" b="1" dirty="0">
              <a:latin typeface="Tahoma" panose="020B0604030504040204" pitchFamily="34" charset="0"/>
              <a:ea typeface="Tahoma" panose="020B0604030504040204" pitchFamily="34" charset="0"/>
            </a:endParaRPr>
          </a:p>
        </p:txBody>
      </p:sp>
      <p:sp>
        <p:nvSpPr>
          <p:cNvPr id="25" name="TextBox 24"/>
          <p:cNvSpPr txBox="1"/>
          <p:nvPr/>
        </p:nvSpPr>
        <p:spPr>
          <a:xfrm>
            <a:off x="5070867" y="3413756"/>
            <a:ext cx="1556356" cy="1323439"/>
          </a:xfrm>
          <a:prstGeom prst="rect">
            <a:avLst/>
          </a:prstGeom>
          <a:noFill/>
        </p:spPr>
        <p:txBody>
          <a:bodyPr wrap="square" rtlCol="0">
            <a:spAutoFit/>
          </a:bodyPr>
          <a:lstStyle/>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Easy and convenient</a:t>
            </a:r>
            <a:endParaRPr lang="fr-FR" sz="1000" b="1" dirty="0">
              <a:latin typeface="Tahoma" panose="020B0604030504040204" pitchFamily="34" charset="0"/>
              <a:ea typeface="Tahoma" panose="020B0604030504040204" pitchFamily="34" charset="0"/>
            </a:endParaRPr>
          </a:p>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Can select a random sample when the target population </a:t>
            </a:r>
            <a:r>
              <a:rPr lang="en-US" sz="1000" b="1" dirty="0" smtClean="0">
                <a:latin typeface="Tahoma" panose="020B0604030504040204" pitchFamily="34" charset="0"/>
                <a:ea typeface="Tahoma" panose="020B0604030504040204" pitchFamily="34" charset="0"/>
              </a:rPr>
              <a:t>sampling</a:t>
            </a:r>
            <a:r>
              <a:rPr lang="fr-FR" sz="1000" b="1" dirty="0">
                <a:latin typeface="Tahoma" panose="020B0604030504040204" pitchFamily="34" charset="0"/>
                <a:ea typeface="Tahoma" panose="020B0604030504040204" pitchFamily="34" charset="0"/>
              </a:rPr>
              <a:t> </a:t>
            </a:r>
            <a:r>
              <a:rPr lang="en-US" sz="1000" b="1" dirty="0" smtClean="0">
                <a:latin typeface="Tahoma" panose="020B0604030504040204" pitchFamily="34" charset="0"/>
                <a:ea typeface="Tahoma" panose="020B0604030504040204" pitchFamily="34" charset="0"/>
              </a:rPr>
              <a:t>frames </a:t>
            </a:r>
            <a:r>
              <a:rPr lang="en-US" sz="1000" b="1" dirty="0">
                <a:latin typeface="Tahoma" panose="020B0604030504040204" pitchFamily="34" charset="0"/>
                <a:ea typeface="Tahoma" panose="020B0604030504040204" pitchFamily="34" charset="0"/>
              </a:rPr>
              <a:t>are very localized</a:t>
            </a:r>
            <a:endParaRPr lang="fr-FR" sz="1000" b="1" dirty="0">
              <a:latin typeface="Tahoma" panose="020B0604030504040204" pitchFamily="34" charset="0"/>
              <a:ea typeface="Tahoma" panose="020B0604030504040204" pitchFamily="34" charset="0"/>
            </a:endParaRPr>
          </a:p>
        </p:txBody>
      </p:sp>
      <p:sp>
        <p:nvSpPr>
          <p:cNvPr id="26" name="TextBox 25"/>
          <p:cNvSpPr txBox="1"/>
          <p:nvPr/>
        </p:nvSpPr>
        <p:spPr>
          <a:xfrm>
            <a:off x="5146766" y="4929046"/>
            <a:ext cx="1436914" cy="1477328"/>
          </a:xfrm>
          <a:prstGeom prst="rect">
            <a:avLst/>
          </a:prstGeom>
          <a:noFill/>
        </p:spPr>
        <p:txBody>
          <a:bodyPr wrap="square" rtlCol="0">
            <a:spAutoFit/>
          </a:bodyPr>
          <a:lstStyle/>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Multiple randomizations</a:t>
            </a:r>
            <a:endParaRPr lang="fr-FR" sz="1000" b="1" dirty="0">
              <a:latin typeface="Tahoma" panose="020B0604030504040204" pitchFamily="34" charset="0"/>
              <a:ea typeface="Tahoma" panose="020B0604030504040204" pitchFamily="34" charset="0"/>
            </a:endParaRPr>
          </a:p>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Can select a random sample when the target </a:t>
            </a:r>
            <a:r>
              <a:rPr lang="en-US" sz="1000" b="1" dirty="0" smtClean="0">
                <a:latin typeface="Tahoma" panose="020B0604030504040204" pitchFamily="34" charset="0"/>
                <a:ea typeface="Tahoma" panose="020B0604030504040204" pitchFamily="34" charset="0"/>
              </a:rPr>
              <a:t>population</a:t>
            </a:r>
            <a:r>
              <a:rPr lang="fr-FR" sz="1000" b="1" dirty="0">
                <a:latin typeface="Tahoma" panose="020B0604030504040204" pitchFamily="34" charset="0"/>
                <a:ea typeface="Tahoma" panose="020B0604030504040204" pitchFamily="34" charset="0"/>
              </a:rPr>
              <a:t> </a:t>
            </a:r>
            <a:r>
              <a:rPr lang="fr-FR" sz="1000" b="1" dirty="0" smtClean="0">
                <a:latin typeface="Tahoma" panose="020B0604030504040204" pitchFamily="34" charset="0"/>
                <a:ea typeface="Tahoma" panose="020B0604030504040204" pitchFamily="34" charset="0"/>
              </a:rPr>
              <a:t>l</a:t>
            </a:r>
            <a:r>
              <a:rPr lang="en-US" sz="1000" b="1" dirty="0" err="1" smtClean="0">
                <a:latin typeface="Tahoma" panose="020B0604030504040204" pitchFamily="34" charset="0"/>
                <a:ea typeface="Tahoma" panose="020B0604030504040204" pitchFamily="34" charset="0"/>
              </a:rPr>
              <a:t>ists</a:t>
            </a:r>
            <a:r>
              <a:rPr lang="en-US" sz="1000" b="1" dirty="0" smtClean="0">
                <a:latin typeface="Tahoma" panose="020B0604030504040204" pitchFamily="34" charset="0"/>
                <a:ea typeface="Tahoma" panose="020B0604030504040204" pitchFamily="34" charset="0"/>
              </a:rPr>
              <a:t> </a:t>
            </a:r>
            <a:r>
              <a:rPr lang="en-US" sz="1000" b="1" dirty="0">
                <a:latin typeface="Tahoma" panose="020B0604030504040204" pitchFamily="34" charset="0"/>
                <a:ea typeface="Tahoma" panose="020B0604030504040204" pitchFamily="34" charset="0"/>
              </a:rPr>
              <a:t>are very localized</a:t>
            </a:r>
            <a:endParaRPr lang="fr-FR" sz="1000" b="1" dirty="0">
              <a:latin typeface="Tahoma" panose="020B0604030504040204" pitchFamily="34" charset="0"/>
              <a:ea typeface="Tahoma" panose="020B0604030504040204" pitchFamily="34" charset="0"/>
            </a:endParaRPr>
          </a:p>
          <a:p>
            <a:endParaRPr lang="fr-FR" sz="1000" b="1" dirty="0">
              <a:latin typeface="Tahoma" panose="020B0604030504040204" pitchFamily="34" charset="0"/>
              <a:ea typeface="Tahoma" panose="020B0604030504040204" pitchFamily="34" charset="0"/>
            </a:endParaRPr>
          </a:p>
        </p:txBody>
      </p:sp>
      <p:sp>
        <p:nvSpPr>
          <p:cNvPr id="27" name="TextBox 26"/>
          <p:cNvSpPr txBox="1"/>
          <p:nvPr/>
        </p:nvSpPr>
        <p:spPr>
          <a:xfrm>
            <a:off x="6853646" y="1831343"/>
            <a:ext cx="1541417" cy="1323439"/>
          </a:xfrm>
          <a:prstGeom prst="rect">
            <a:avLst/>
          </a:prstGeom>
          <a:noFill/>
        </p:spPr>
        <p:txBody>
          <a:bodyPr wrap="square" rtlCol="0">
            <a:spAutoFit/>
          </a:bodyPr>
          <a:lstStyle/>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Time consuming and expensive</a:t>
            </a:r>
            <a:endParaRPr lang="fr-FR" sz="1000" b="1" dirty="0">
              <a:latin typeface="Tahoma" panose="020B0604030504040204" pitchFamily="34" charset="0"/>
              <a:ea typeface="Tahoma" panose="020B0604030504040204" pitchFamily="34" charset="0"/>
            </a:endParaRPr>
          </a:p>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More complex than simple and systematic</a:t>
            </a:r>
            <a:endParaRPr lang="fr-FR" sz="1000" b="1" dirty="0">
              <a:latin typeface="Tahoma" panose="020B0604030504040204" pitchFamily="34" charset="0"/>
              <a:ea typeface="Tahoma" panose="020B0604030504040204" pitchFamily="34" charset="0"/>
            </a:endParaRPr>
          </a:p>
          <a:p>
            <a:r>
              <a:rPr lang="en-US" sz="1000" b="1" dirty="0">
                <a:latin typeface="Tahoma" panose="020B0604030504040204" pitchFamily="34" charset="0"/>
                <a:ea typeface="Tahoma" panose="020B0604030504040204" pitchFamily="34" charset="0"/>
              </a:rPr>
              <a:t>random sampling</a:t>
            </a:r>
            <a:endParaRPr lang="fr-FR" sz="1000" b="1" dirty="0">
              <a:latin typeface="Tahoma" panose="020B0604030504040204" pitchFamily="34" charset="0"/>
              <a:ea typeface="Tahoma" panose="020B0604030504040204" pitchFamily="34" charset="0"/>
            </a:endParaRPr>
          </a:p>
          <a:p>
            <a:pPr marL="171450" lvl="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Strata must be carefully defined</a:t>
            </a:r>
            <a:endParaRPr lang="fr-FR" sz="1000" b="1" dirty="0">
              <a:latin typeface="Tahoma" panose="020B0604030504040204" pitchFamily="34" charset="0"/>
              <a:ea typeface="Tahoma" panose="020B0604030504040204" pitchFamily="34" charset="0"/>
            </a:endParaRPr>
          </a:p>
        </p:txBody>
      </p:sp>
      <p:sp>
        <p:nvSpPr>
          <p:cNvPr id="28" name="TextBox 27"/>
          <p:cNvSpPr txBox="1"/>
          <p:nvPr/>
        </p:nvSpPr>
        <p:spPr>
          <a:xfrm>
            <a:off x="6853646" y="3383263"/>
            <a:ext cx="1541417" cy="1754326"/>
          </a:xfrm>
          <a:prstGeom prst="rect">
            <a:avLst/>
          </a:prstGeom>
          <a:noFill/>
        </p:spPr>
        <p:txBody>
          <a:bodyPr wrap="square" rtlCol="0">
            <a:spAutoFit/>
          </a:bodyPr>
          <a:lstStyle/>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Clusters may not be representative of the target population</a:t>
            </a:r>
            <a:endParaRPr lang="fr-FR" sz="1000" b="1" dirty="0">
              <a:latin typeface="Tahoma" panose="020B0604030504040204" pitchFamily="34" charset="0"/>
              <a:ea typeface="Tahoma" panose="020B0604030504040204" pitchFamily="34" charset="0"/>
            </a:endParaRPr>
          </a:p>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Important subpopulations may be left out</a:t>
            </a:r>
            <a:endParaRPr lang="fr-FR" sz="1000" b="1" dirty="0">
              <a:latin typeface="Tahoma" panose="020B0604030504040204" pitchFamily="34" charset="0"/>
              <a:ea typeface="Tahoma" panose="020B0604030504040204" pitchFamily="34" charset="0"/>
            </a:endParaRPr>
          </a:p>
          <a:p>
            <a:pPr marL="171450" indent="-171450">
              <a:buFont typeface="Arial" panose="020B0604020202020204" pitchFamily="34" charset="0"/>
              <a:buChar char="•"/>
            </a:pPr>
            <a:r>
              <a:rPr lang="en-US" sz="1000" b="1" dirty="0">
                <a:latin typeface="Tahoma" panose="020B0604030504040204" pitchFamily="34" charset="0"/>
                <a:ea typeface="Tahoma" panose="020B0604030504040204" pitchFamily="34" charset="0"/>
              </a:rPr>
              <a:t>Statistical analysis more complicated</a:t>
            </a:r>
            <a:endParaRPr lang="fr-FR" sz="1000" b="1" dirty="0">
              <a:latin typeface="Tahoma" panose="020B0604030504040204" pitchFamily="34" charset="0"/>
              <a:ea typeface="Tahoma" panose="020B0604030504040204" pitchFamily="34" charset="0"/>
            </a:endParaRPr>
          </a:p>
          <a:p>
            <a:endParaRPr lang="fr-FR" dirty="0"/>
          </a:p>
        </p:txBody>
      </p:sp>
      <p:sp>
        <p:nvSpPr>
          <p:cNvPr id="32" name="Rectangle 31"/>
          <p:cNvSpPr/>
          <p:nvPr/>
        </p:nvSpPr>
        <p:spPr>
          <a:xfrm>
            <a:off x="6696894" y="5047851"/>
            <a:ext cx="1940752" cy="1015663"/>
          </a:xfrm>
          <a:prstGeom prst="rect">
            <a:avLst/>
          </a:prstGeom>
        </p:spPr>
        <p:txBody>
          <a:bodyPr wrap="square">
            <a:spAutoFit/>
          </a:bodyPr>
          <a:lstStyle/>
          <a:p>
            <a:pPr marL="342900" marR="646430" lvl="0" indent="-342900">
              <a:spcBef>
                <a:spcPts val="370"/>
              </a:spcBef>
              <a:spcAft>
                <a:spcPts val="0"/>
              </a:spcAft>
              <a:buSzPts val="1000"/>
              <a:buFont typeface="Tahoma" panose="020B0604030504040204" pitchFamily="34" charset="0"/>
              <a:buChar char="•"/>
              <a:tabLst>
                <a:tab pos="353695" algn="l"/>
              </a:tabLst>
            </a:pPr>
            <a:r>
              <a:rPr lang="en-US" sz="1000" b="1" dirty="0">
                <a:latin typeface="Tahoma" panose="020B0604030504040204" pitchFamily="34" charset="0"/>
                <a:ea typeface="Tahoma" panose="020B0604030504040204" pitchFamily="34" charset="0"/>
              </a:rPr>
              <a:t>Can be less expensive, but more complex than cluster sampling</a:t>
            </a:r>
            <a:endParaRPr lang="fr-FR" sz="1000" b="1"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71987787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41" name="TextBox 40"/>
          <p:cNvSpPr txBox="1"/>
          <p:nvPr/>
        </p:nvSpPr>
        <p:spPr>
          <a:xfrm>
            <a:off x="308819" y="1254023"/>
            <a:ext cx="8226851" cy="5632311"/>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Non-random sampling </a:t>
            </a:r>
            <a:endParaRPr lang="en-US" sz="2400" b="1" dirty="0" smtClean="0">
              <a:solidFill>
                <a:srgbClr val="C00000"/>
              </a:solidFill>
              <a:latin typeface="Times New Roman" panose="02020603050405020304" pitchFamily="18" charset="0"/>
              <a:cs typeface="Times New Roman" panose="02020603050405020304" pitchFamily="18" charset="0"/>
            </a:endParaRPr>
          </a:p>
          <a:p>
            <a:pPr algn="ctr"/>
            <a:endParaRPr lang="en-US" sz="2400" b="1" dirty="0" smtClean="0">
              <a:solidFill>
                <a:srgbClr val="C0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is </a:t>
            </a:r>
            <a:r>
              <a:rPr lang="en-US" b="1" dirty="0">
                <a:solidFill>
                  <a:schemeClr val="dk1"/>
                </a:solidFill>
                <a:latin typeface="Times New Roman" panose="02020603050405020304" pitchFamily="18" charset="0"/>
                <a:cs typeface="Times New Roman" panose="02020603050405020304" pitchFamily="18" charset="0"/>
              </a:rPr>
              <a:t>used where:</a:t>
            </a:r>
            <a:endParaRPr lang="fr-FR" b="1" dirty="0">
              <a:solidFill>
                <a:schemeClr val="dk1"/>
              </a:solidFill>
              <a:latin typeface="Times New Roman" panose="02020603050405020304" pitchFamily="18" charset="0"/>
              <a:cs typeface="Times New Roman" panose="02020603050405020304" pitchFamily="18" charset="0"/>
            </a:endParaRPr>
          </a:p>
          <a:p>
            <a:r>
              <a:rPr lang="en-US" dirty="0"/>
              <a:t> </a:t>
            </a:r>
            <a:endParaRPr lang="fr-FR" dirty="0"/>
          </a:p>
          <a:p>
            <a:pPr marL="742950" lvl="1"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Large </a:t>
            </a:r>
            <a:r>
              <a:rPr lang="en-US" b="1" dirty="0">
                <a:solidFill>
                  <a:srgbClr val="0070C0"/>
                </a:solidFill>
                <a:latin typeface="Times New Roman" panose="02020603050405020304" pitchFamily="18" charset="0"/>
                <a:cs typeface="Times New Roman" panose="02020603050405020304" pitchFamily="18" charset="0"/>
              </a:rPr>
              <a:t>number of respondents are not required;</a:t>
            </a:r>
            <a:endParaRPr lang="fr-FR" b="1" dirty="0">
              <a:solidFill>
                <a:srgbClr val="0070C0"/>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The research is exploratory;</a:t>
            </a:r>
            <a:endParaRPr lang="fr-FR" b="1" dirty="0">
              <a:solidFill>
                <a:srgbClr val="0070C0"/>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Qualitative methods are used;</a:t>
            </a:r>
            <a:endParaRPr lang="fr-FR" b="1" dirty="0">
              <a:solidFill>
                <a:srgbClr val="0070C0"/>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Access is difficult;</a:t>
            </a:r>
            <a:endParaRPr lang="fr-FR" b="1" dirty="0">
              <a:solidFill>
                <a:srgbClr val="0070C0"/>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The population is highly </a:t>
            </a:r>
            <a:r>
              <a:rPr lang="en-US" b="1" dirty="0">
                <a:solidFill>
                  <a:srgbClr val="0070C0"/>
                </a:solidFill>
                <a:latin typeface="Times New Roman" panose="02020603050405020304" pitchFamily="18" charset="0"/>
                <a:cs typeface="Times New Roman" panose="02020603050405020304" pitchFamily="18" charset="0"/>
              </a:rPr>
              <a:t>dispersed.</a:t>
            </a:r>
          </a:p>
          <a:p>
            <a:pPr lvl="1"/>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Non-random/purposeful sampling is appropriate when there is a small “n” study, the research is exploratory, qualitative methods are used, access is difficult or the population is highly dispersed. </a:t>
            </a:r>
            <a:r>
              <a:rPr lang="en-US" b="1" dirty="0">
                <a:solidFill>
                  <a:schemeClr val="dk1"/>
                </a:solidFill>
                <a:latin typeface="Times New Roman" panose="02020603050405020304" pitchFamily="18" charset="0"/>
                <a:cs typeface="Times New Roman" panose="02020603050405020304" pitchFamily="18" charset="0"/>
              </a:rPr>
              <a:t>For further information as to when it is appropriate to use non-random </a:t>
            </a:r>
            <a:r>
              <a:rPr lang="en-US" b="1" dirty="0" smtClean="0">
                <a:solidFill>
                  <a:schemeClr val="dk1"/>
                </a:solidFill>
                <a:latin typeface="Times New Roman" panose="02020603050405020304" pitchFamily="18" charset="0"/>
                <a:cs typeface="Times New Roman" panose="02020603050405020304" pitchFamily="18" charset="0"/>
              </a:rPr>
              <a:t>sampling.</a:t>
            </a:r>
          </a:p>
          <a:p>
            <a:pPr marL="742950" lvl="1" indent="-285750">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The </a:t>
            </a:r>
            <a:r>
              <a:rPr lang="en-US" b="1" dirty="0">
                <a:solidFill>
                  <a:schemeClr val="dk1"/>
                </a:solidFill>
                <a:latin typeface="Times New Roman" panose="02020603050405020304" pitchFamily="18" charset="0"/>
                <a:cs typeface="Times New Roman" panose="02020603050405020304" pitchFamily="18" charset="0"/>
              </a:rPr>
              <a:t>chosen sampling technique will depend on the information needs, the methodology (quantitative or qualitative) and the data collection tools that will be required.</a:t>
            </a:r>
            <a:endParaRPr lang="fr-FR" b="1" dirty="0">
              <a:solidFill>
                <a:schemeClr val="dk1"/>
              </a:solidFill>
              <a:latin typeface="Times New Roman" panose="02020603050405020304" pitchFamily="18" charset="0"/>
              <a:cs typeface="Times New Roman" panose="02020603050405020304" pitchFamily="18" charset="0"/>
            </a:endParaRPr>
          </a:p>
          <a:p>
            <a:pPr lvl="1"/>
            <a:endParaRPr lang="fr-FR" sz="2400" dirty="0"/>
          </a:p>
          <a:p>
            <a:endParaRPr lang="fr-FR" dirty="0"/>
          </a:p>
        </p:txBody>
      </p:sp>
    </p:spTree>
    <p:extLst>
      <p:ext uri="{BB962C8B-B14F-4D97-AF65-F5344CB8AC3E}">
        <p14:creationId xmlns:p14="http://schemas.microsoft.com/office/powerpoint/2010/main" val="1974320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3546" y="5851519"/>
            <a:ext cx="1233359"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358559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r>
              <a:rPr lang="en-US" sz="1600" b="1" i="1" dirty="0"/>
              <a:t>Non-random/Purposeful versus random sampling</a:t>
            </a:r>
            <a:endParaRPr lang="en-US" sz="1600" b="1" i="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marL="231140" marR="139065" lvl="0" indent="-127635">
              <a:spcBef>
                <a:spcPts val="350"/>
              </a:spcBef>
              <a:buSzPts val="1000"/>
              <a:buFont typeface="Tahoma" panose="020B0604030504040204" pitchFamily="34" charset="0"/>
              <a:buChar char="•"/>
              <a:tabLst>
                <a:tab pos="231775" algn="l"/>
              </a:tabLst>
            </a:pPr>
            <a:endParaRPr lang="en-US" sz="1100" b="1" dirty="0">
              <a:latin typeface="Tahoma" panose="020B0604030504040204" pitchFamily="34" charset="0"/>
              <a:ea typeface="Tahoma" panose="020B0604030504040204" pitchFamily="34"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308819" y="1967229"/>
            <a:ext cx="8062417" cy="4137479"/>
            <a:chOff x="1417" y="357"/>
            <a:chExt cx="9074" cy="4592"/>
          </a:xfrm>
        </p:grpSpPr>
        <p:sp>
          <p:nvSpPr>
            <p:cNvPr id="15" name="AutoShape 604"/>
            <p:cNvSpPr>
              <a:spLocks/>
            </p:cNvSpPr>
            <p:nvPr/>
          </p:nvSpPr>
          <p:spPr bwMode="auto">
            <a:xfrm>
              <a:off x="1427" y="367"/>
              <a:ext cx="9054" cy="306"/>
            </a:xfrm>
            <a:custGeom>
              <a:avLst/>
              <a:gdLst>
                <a:gd name="T0" fmla="+- 0 5839 1427"/>
                <a:gd name="T1" fmla="*/ T0 w 9054"/>
                <a:gd name="T2" fmla="+- 0 368 368"/>
                <a:gd name="T3" fmla="*/ 368 h 306"/>
                <a:gd name="T4" fmla="+- 0 1427 1427"/>
                <a:gd name="T5" fmla="*/ T4 w 9054"/>
                <a:gd name="T6" fmla="+- 0 368 368"/>
                <a:gd name="T7" fmla="*/ 368 h 306"/>
                <a:gd name="T8" fmla="+- 0 1427 1427"/>
                <a:gd name="T9" fmla="*/ T8 w 9054"/>
                <a:gd name="T10" fmla="+- 0 674 368"/>
                <a:gd name="T11" fmla="*/ 674 h 306"/>
                <a:gd name="T12" fmla="+- 0 5839 1427"/>
                <a:gd name="T13" fmla="*/ T12 w 9054"/>
                <a:gd name="T14" fmla="+- 0 674 368"/>
                <a:gd name="T15" fmla="*/ 674 h 306"/>
                <a:gd name="T16" fmla="+- 0 5839 1427"/>
                <a:gd name="T17" fmla="*/ T16 w 9054"/>
                <a:gd name="T18" fmla="+- 0 368 368"/>
                <a:gd name="T19" fmla="*/ 368 h 306"/>
                <a:gd name="T20" fmla="+- 0 10481 1427"/>
                <a:gd name="T21" fmla="*/ T20 w 9054"/>
                <a:gd name="T22" fmla="+- 0 368 368"/>
                <a:gd name="T23" fmla="*/ 368 h 306"/>
                <a:gd name="T24" fmla="+- 0 5839 1427"/>
                <a:gd name="T25" fmla="*/ T24 w 9054"/>
                <a:gd name="T26" fmla="+- 0 368 368"/>
                <a:gd name="T27" fmla="*/ 368 h 306"/>
                <a:gd name="T28" fmla="+- 0 5839 1427"/>
                <a:gd name="T29" fmla="*/ T28 w 9054"/>
                <a:gd name="T30" fmla="+- 0 674 368"/>
                <a:gd name="T31" fmla="*/ 674 h 306"/>
                <a:gd name="T32" fmla="+- 0 10481 1427"/>
                <a:gd name="T33" fmla="*/ T32 w 9054"/>
                <a:gd name="T34" fmla="+- 0 674 368"/>
                <a:gd name="T35" fmla="*/ 674 h 306"/>
                <a:gd name="T36" fmla="+- 0 10481 1427"/>
                <a:gd name="T37" fmla="*/ T36 w 9054"/>
                <a:gd name="T38" fmla="+- 0 368 368"/>
                <a:gd name="T39" fmla="*/ 368 h 306"/>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9054" h="306">
                  <a:moveTo>
                    <a:pt x="4412" y="0"/>
                  </a:moveTo>
                  <a:lnTo>
                    <a:pt x="0" y="0"/>
                  </a:lnTo>
                  <a:lnTo>
                    <a:pt x="0" y="306"/>
                  </a:lnTo>
                  <a:lnTo>
                    <a:pt x="4412" y="306"/>
                  </a:lnTo>
                  <a:lnTo>
                    <a:pt x="4412" y="0"/>
                  </a:lnTo>
                  <a:close/>
                  <a:moveTo>
                    <a:pt x="9054" y="0"/>
                  </a:moveTo>
                  <a:lnTo>
                    <a:pt x="4412" y="0"/>
                  </a:lnTo>
                  <a:lnTo>
                    <a:pt x="4412" y="306"/>
                  </a:lnTo>
                  <a:lnTo>
                    <a:pt x="9054" y="306"/>
                  </a:lnTo>
                  <a:lnTo>
                    <a:pt x="9054"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16" name="Line 605"/>
            <p:cNvCxnSpPr>
              <a:cxnSpLocks noChangeShapeType="1"/>
            </p:cNvCxnSpPr>
            <p:nvPr/>
          </p:nvCxnSpPr>
          <p:spPr bwMode="auto">
            <a:xfrm flipV="1">
              <a:off x="5839" y="388"/>
              <a:ext cx="0" cy="276"/>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cxnSp>
        <p:cxnSp>
          <p:nvCxnSpPr>
            <p:cNvPr id="17" name="Line 606"/>
            <p:cNvCxnSpPr>
              <a:cxnSpLocks noChangeShapeType="1"/>
            </p:cNvCxnSpPr>
            <p:nvPr/>
          </p:nvCxnSpPr>
          <p:spPr bwMode="auto">
            <a:xfrm flipV="1">
              <a:off x="1427" y="674"/>
              <a:ext cx="0" cy="685"/>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8" name="Line 607"/>
            <p:cNvCxnSpPr>
              <a:cxnSpLocks noChangeShapeType="1"/>
            </p:cNvCxnSpPr>
            <p:nvPr/>
          </p:nvCxnSpPr>
          <p:spPr bwMode="auto">
            <a:xfrm flipV="1">
              <a:off x="10481" y="674"/>
              <a:ext cx="0" cy="685"/>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19" name="Line 608"/>
            <p:cNvCxnSpPr>
              <a:cxnSpLocks noChangeShapeType="1"/>
            </p:cNvCxnSpPr>
            <p:nvPr/>
          </p:nvCxnSpPr>
          <p:spPr bwMode="auto">
            <a:xfrm flipV="1">
              <a:off x="1427" y="1359"/>
              <a:ext cx="0" cy="415"/>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1" name="Line 609"/>
            <p:cNvCxnSpPr>
              <a:cxnSpLocks noChangeShapeType="1"/>
            </p:cNvCxnSpPr>
            <p:nvPr/>
          </p:nvCxnSpPr>
          <p:spPr bwMode="auto">
            <a:xfrm flipV="1">
              <a:off x="10481" y="1359"/>
              <a:ext cx="0" cy="415"/>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2" name="Line 610"/>
            <p:cNvCxnSpPr>
              <a:cxnSpLocks noChangeShapeType="1"/>
            </p:cNvCxnSpPr>
            <p:nvPr/>
          </p:nvCxnSpPr>
          <p:spPr bwMode="auto">
            <a:xfrm flipV="1">
              <a:off x="1427" y="1774"/>
              <a:ext cx="0" cy="405"/>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3" name="Line 611"/>
            <p:cNvCxnSpPr>
              <a:cxnSpLocks noChangeShapeType="1"/>
            </p:cNvCxnSpPr>
            <p:nvPr/>
          </p:nvCxnSpPr>
          <p:spPr bwMode="auto">
            <a:xfrm flipV="1">
              <a:off x="10481" y="1774"/>
              <a:ext cx="0" cy="405"/>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4" name="Line 612"/>
            <p:cNvCxnSpPr>
              <a:cxnSpLocks noChangeShapeType="1"/>
            </p:cNvCxnSpPr>
            <p:nvPr/>
          </p:nvCxnSpPr>
          <p:spPr bwMode="auto">
            <a:xfrm flipV="1">
              <a:off x="1427" y="2179"/>
              <a:ext cx="0" cy="62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5" name="Line 613"/>
            <p:cNvCxnSpPr>
              <a:cxnSpLocks noChangeShapeType="1"/>
            </p:cNvCxnSpPr>
            <p:nvPr/>
          </p:nvCxnSpPr>
          <p:spPr bwMode="auto">
            <a:xfrm flipV="1">
              <a:off x="10481" y="2179"/>
              <a:ext cx="0" cy="62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6" name="Line 614"/>
            <p:cNvCxnSpPr>
              <a:cxnSpLocks noChangeShapeType="1"/>
            </p:cNvCxnSpPr>
            <p:nvPr/>
          </p:nvCxnSpPr>
          <p:spPr bwMode="auto">
            <a:xfrm flipV="1">
              <a:off x="1427" y="2805"/>
              <a:ext cx="0" cy="397"/>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7" name="Line 615"/>
            <p:cNvCxnSpPr>
              <a:cxnSpLocks noChangeShapeType="1"/>
            </p:cNvCxnSpPr>
            <p:nvPr/>
          </p:nvCxnSpPr>
          <p:spPr bwMode="auto">
            <a:xfrm flipV="1">
              <a:off x="10481" y="2805"/>
              <a:ext cx="0" cy="397"/>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8" name="Line 616"/>
            <p:cNvCxnSpPr>
              <a:cxnSpLocks noChangeShapeType="1"/>
            </p:cNvCxnSpPr>
            <p:nvPr/>
          </p:nvCxnSpPr>
          <p:spPr bwMode="auto">
            <a:xfrm flipV="1">
              <a:off x="1427" y="3202"/>
              <a:ext cx="0" cy="30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29" name="Line 617"/>
            <p:cNvCxnSpPr>
              <a:cxnSpLocks noChangeShapeType="1"/>
            </p:cNvCxnSpPr>
            <p:nvPr/>
          </p:nvCxnSpPr>
          <p:spPr bwMode="auto">
            <a:xfrm flipV="1">
              <a:off x="10481" y="3202"/>
              <a:ext cx="0" cy="30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0" name="Line 618"/>
            <p:cNvCxnSpPr>
              <a:cxnSpLocks noChangeShapeType="1"/>
            </p:cNvCxnSpPr>
            <p:nvPr/>
          </p:nvCxnSpPr>
          <p:spPr bwMode="auto">
            <a:xfrm flipV="1">
              <a:off x="1427" y="3508"/>
              <a:ext cx="0" cy="54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1" name="Line 619"/>
            <p:cNvCxnSpPr>
              <a:cxnSpLocks noChangeShapeType="1"/>
            </p:cNvCxnSpPr>
            <p:nvPr/>
          </p:nvCxnSpPr>
          <p:spPr bwMode="auto">
            <a:xfrm flipV="1">
              <a:off x="10481" y="3508"/>
              <a:ext cx="0" cy="546"/>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2" name="Line 620"/>
            <p:cNvCxnSpPr>
              <a:cxnSpLocks noChangeShapeType="1"/>
            </p:cNvCxnSpPr>
            <p:nvPr/>
          </p:nvCxnSpPr>
          <p:spPr bwMode="auto">
            <a:xfrm flipV="1">
              <a:off x="1427" y="4054"/>
              <a:ext cx="0" cy="441"/>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3" name="Line 621"/>
            <p:cNvCxnSpPr>
              <a:cxnSpLocks noChangeShapeType="1"/>
            </p:cNvCxnSpPr>
            <p:nvPr/>
          </p:nvCxnSpPr>
          <p:spPr bwMode="auto">
            <a:xfrm flipV="1">
              <a:off x="10481" y="4054"/>
              <a:ext cx="0" cy="441"/>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4" name="Line 622"/>
            <p:cNvCxnSpPr>
              <a:cxnSpLocks noChangeShapeType="1"/>
            </p:cNvCxnSpPr>
            <p:nvPr/>
          </p:nvCxnSpPr>
          <p:spPr bwMode="auto">
            <a:xfrm flipV="1">
              <a:off x="1427" y="4495"/>
              <a:ext cx="0" cy="444"/>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5" name="Line 623"/>
            <p:cNvCxnSpPr>
              <a:cxnSpLocks noChangeShapeType="1"/>
            </p:cNvCxnSpPr>
            <p:nvPr/>
          </p:nvCxnSpPr>
          <p:spPr bwMode="auto">
            <a:xfrm flipV="1">
              <a:off x="10481" y="4495"/>
              <a:ext cx="0" cy="444"/>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6" name="Line 624"/>
            <p:cNvCxnSpPr>
              <a:cxnSpLocks noChangeShapeType="1"/>
            </p:cNvCxnSpPr>
            <p:nvPr/>
          </p:nvCxnSpPr>
          <p:spPr bwMode="auto">
            <a:xfrm>
              <a:off x="1417" y="4949"/>
              <a:ext cx="4422"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7" name="Line 625"/>
            <p:cNvCxnSpPr>
              <a:cxnSpLocks noChangeShapeType="1"/>
            </p:cNvCxnSpPr>
            <p:nvPr/>
          </p:nvCxnSpPr>
          <p:spPr bwMode="auto">
            <a:xfrm>
              <a:off x="5839" y="4949"/>
              <a:ext cx="4652"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38" name="Line 626"/>
            <p:cNvCxnSpPr>
              <a:cxnSpLocks noChangeShapeType="1"/>
            </p:cNvCxnSpPr>
            <p:nvPr/>
          </p:nvCxnSpPr>
          <p:spPr bwMode="auto">
            <a:xfrm flipV="1">
              <a:off x="5839" y="407"/>
              <a:ext cx="0" cy="217"/>
            </a:xfrm>
            <a:prstGeom prst="line">
              <a:avLst/>
            </a:prstGeom>
            <a:noFill/>
            <a:ln w="12700">
              <a:solidFill>
                <a:srgbClr val="FFFFFF"/>
              </a:solidFill>
              <a:prstDash val="dot"/>
              <a:round/>
              <a:headEnd/>
              <a:tailEnd/>
            </a:ln>
            <a:extLst>
              <a:ext uri="{909E8E84-426E-40DD-AFC4-6F175D3DCCD1}">
                <a14:hiddenFill xmlns:a14="http://schemas.microsoft.com/office/drawing/2010/main">
                  <a:noFill/>
                </a14:hiddenFill>
              </a:ext>
            </a:extLst>
          </p:spPr>
        </p:cxnSp>
        <p:sp>
          <p:nvSpPr>
            <p:cNvPr id="39" name="Freeform 38"/>
            <p:cNvSpPr>
              <a:spLocks/>
            </p:cNvSpPr>
            <p:nvPr/>
          </p:nvSpPr>
          <p:spPr bwMode="auto">
            <a:xfrm>
              <a:off x="5839" y="653"/>
              <a:ext cx="2" cy="20"/>
            </a:xfrm>
            <a:custGeom>
              <a:avLst/>
              <a:gdLst>
                <a:gd name="T0" fmla="+- 0 674 654"/>
                <a:gd name="T1" fmla="*/ 674 h 20"/>
                <a:gd name="T2" fmla="+- 0 654 654"/>
                <a:gd name="T3" fmla="*/ 654 h 20"/>
                <a:gd name="T4" fmla="+- 0 674 654"/>
                <a:gd name="T5" fmla="*/ 674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0" name="Line 628"/>
            <p:cNvCxnSpPr>
              <a:cxnSpLocks noChangeShapeType="1"/>
            </p:cNvCxnSpPr>
            <p:nvPr/>
          </p:nvCxnSpPr>
          <p:spPr bwMode="auto">
            <a:xfrm>
              <a:off x="5839" y="388"/>
              <a:ext cx="0" cy="0"/>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cxnSp>
        <p:cxnSp>
          <p:nvCxnSpPr>
            <p:cNvPr id="41" name="Line 629"/>
            <p:cNvCxnSpPr>
              <a:cxnSpLocks noChangeShapeType="1"/>
            </p:cNvCxnSpPr>
            <p:nvPr/>
          </p:nvCxnSpPr>
          <p:spPr bwMode="auto">
            <a:xfrm flipV="1">
              <a:off x="5839" y="703"/>
              <a:ext cx="0" cy="616"/>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42" name="Line 630"/>
            <p:cNvCxnSpPr>
              <a:cxnSpLocks noChangeShapeType="1"/>
            </p:cNvCxnSpPr>
            <p:nvPr/>
          </p:nvCxnSpPr>
          <p:spPr bwMode="auto">
            <a:xfrm>
              <a:off x="1487" y="1359"/>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43" name="Line 631"/>
            <p:cNvCxnSpPr>
              <a:cxnSpLocks noChangeShapeType="1"/>
            </p:cNvCxnSpPr>
            <p:nvPr/>
          </p:nvCxnSpPr>
          <p:spPr bwMode="auto">
            <a:xfrm>
              <a:off x="1447" y="135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44" name="Freeform 43"/>
            <p:cNvSpPr>
              <a:spLocks/>
            </p:cNvSpPr>
            <p:nvPr/>
          </p:nvSpPr>
          <p:spPr bwMode="auto">
            <a:xfrm>
              <a:off x="5839" y="1349"/>
              <a:ext cx="2" cy="20"/>
            </a:xfrm>
            <a:custGeom>
              <a:avLst/>
              <a:gdLst>
                <a:gd name="T0" fmla="+- 0 1369 1349"/>
                <a:gd name="T1" fmla="*/ 1369 h 20"/>
                <a:gd name="T2" fmla="+- 0 1349 1349"/>
                <a:gd name="T3" fmla="*/ 1349 h 20"/>
                <a:gd name="T4" fmla="+- 0 1369 1349"/>
                <a:gd name="T5" fmla="*/ 136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5" name="Line 633"/>
            <p:cNvCxnSpPr>
              <a:cxnSpLocks noChangeShapeType="1"/>
            </p:cNvCxnSpPr>
            <p:nvPr/>
          </p:nvCxnSpPr>
          <p:spPr bwMode="auto">
            <a:xfrm>
              <a:off x="5879" y="1359"/>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46" name="Freeform 45"/>
            <p:cNvSpPr>
              <a:spLocks/>
            </p:cNvSpPr>
            <p:nvPr/>
          </p:nvSpPr>
          <p:spPr bwMode="auto">
            <a:xfrm>
              <a:off x="5839" y="1349"/>
              <a:ext cx="2" cy="20"/>
            </a:xfrm>
            <a:custGeom>
              <a:avLst/>
              <a:gdLst>
                <a:gd name="T0" fmla="+- 0 1369 1349"/>
                <a:gd name="T1" fmla="*/ 1369 h 20"/>
                <a:gd name="T2" fmla="+- 0 1349 1349"/>
                <a:gd name="T3" fmla="*/ 1349 h 20"/>
                <a:gd name="T4" fmla="+- 0 1369 1349"/>
                <a:gd name="T5" fmla="*/ 136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7" name="Line 635"/>
            <p:cNvCxnSpPr>
              <a:cxnSpLocks noChangeShapeType="1"/>
            </p:cNvCxnSpPr>
            <p:nvPr/>
          </p:nvCxnSpPr>
          <p:spPr bwMode="auto">
            <a:xfrm>
              <a:off x="10461" y="135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48" name="Line 636"/>
            <p:cNvCxnSpPr>
              <a:cxnSpLocks noChangeShapeType="1"/>
            </p:cNvCxnSpPr>
            <p:nvPr/>
          </p:nvCxnSpPr>
          <p:spPr bwMode="auto">
            <a:xfrm flipV="1">
              <a:off x="5839" y="1380"/>
              <a:ext cx="0" cy="353"/>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49" name="Line 637"/>
            <p:cNvCxnSpPr>
              <a:cxnSpLocks noChangeShapeType="1"/>
            </p:cNvCxnSpPr>
            <p:nvPr/>
          </p:nvCxnSpPr>
          <p:spPr bwMode="auto">
            <a:xfrm>
              <a:off x="1487" y="1774"/>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50" name="Line 638"/>
            <p:cNvCxnSpPr>
              <a:cxnSpLocks noChangeShapeType="1"/>
            </p:cNvCxnSpPr>
            <p:nvPr/>
          </p:nvCxnSpPr>
          <p:spPr bwMode="auto">
            <a:xfrm>
              <a:off x="1447" y="1774"/>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51" name="Freeform 50"/>
            <p:cNvSpPr>
              <a:spLocks/>
            </p:cNvSpPr>
            <p:nvPr/>
          </p:nvSpPr>
          <p:spPr bwMode="auto">
            <a:xfrm>
              <a:off x="5839" y="1764"/>
              <a:ext cx="2" cy="20"/>
            </a:xfrm>
            <a:custGeom>
              <a:avLst/>
              <a:gdLst>
                <a:gd name="T0" fmla="+- 0 1784 1764"/>
                <a:gd name="T1" fmla="*/ 1784 h 20"/>
                <a:gd name="T2" fmla="+- 0 1764 1764"/>
                <a:gd name="T3" fmla="*/ 1764 h 20"/>
                <a:gd name="T4" fmla="+- 0 1784 1764"/>
                <a:gd name="T5" fmla="*/ 1784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52" name="Line 640"/>
            <p:cNvCxnSpPr>
              <a:cxnSpLocks noChangeShapeType="1"/>
            </p:cNvCxnSpPr>
            <p:nvPr/>
          </p:nvCxnSpPr>
          <p:spPr bwMode="auto">
            <a:xfrm>
              <a:off x="5879" y="1774"/>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53" name="Freeform 52"/>
            <p:cNvSpPr>
              <a:spLocks/>
            </p:cNvSpPr>
            <p:nvPr/>
          </p:nvSpPr>
          <p:spPr bwMode="auto">
            <a:xfrm>
              <a:off x="5839" y="1764"/>
              <a:ext cx="2" cy="20"/>
            </a:xfrm>
            <a:custGeom>
              <a:avLst/>
              <a:gdLst>
                <a:gd name="T0" fmla="+- 0 1784 1764"/>
                <a:gd name="T1" fmla="*/ 1784 h 20"/>
                <a:gd name="T2" fmla="+- 0 1764 1764"/>
                <a:gd name="T3" fmla="*/ 1764 h 20"/>
                <a:gd name="T4" fmla="+- 0 1784 1764"/>
                <a:gd name="T5" fmla="*/ 1784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54" name="Line 642"/>
            <p:cNvCxnSpPr>
              <a:cxnSpLocks noChangeShapeType="1"/>
            </p:cNvCxnSpPr>
            <p:nvPr/>
          </p:nvCxnSpPr>
          <p:spPr bwMode="auto">
            <a:xfrm>
              <a:off x="10461" y="1774"/>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55" name="Line 643"/>
            <p:cNvCxnSpPr>
              <a:cxnSpLocks noChangeShapeType="1"/>
            </p:cNvCxnSpPr>
            <p:nvPr/>
          </p:nvCxnSpPr>
          <p:spPr bwMode="auto">
            <a:xfrm flipV="1">
              <a:off x="5839" y="1794"/>
              <a:ext cx="0" cy="345"/>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56" name="Line 644"/>
            <p:cNvCxnSpPr>
              <a:cxnSpLocks noChangeShapeType="1"/>
            </p:cNvCxnSpPr>
            <p:nvPr/>
          </p:nvCxnSpPr>
          <p:spPr bwMode="auto">
            <a:xfrm>
              <a:off x="1487" y="2179"/>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57" name="Line 645"/>
            <p:cNvCxnSpPr>
              <a:cxnSpLocks noChangeShapeType="1"/>
            </p:cNvCxnSpPr>
            <p:nvPr/>
          </p:nvCxnSpPr>
          <p:spPr bwMode="auto">
            <a:xfrm>
              <a:off x="1447" y="217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58" name="Freeform 57"/>
            <p:cNvSpPr>
              <a:spLocks/>
            </p:cNvSpPr>
            <p:nvPr/>
          </p:nvSpPr>
          <p:spPr bwMode="auto">
            <a:xfrm>
              <a:off x="5839" y="2169"/>
              <a:ext cx="2" cy="20"/>
            </a:xfrm>
            <a:custGeom>
              <a:avLst/>
              <a:gdLst>
                <a:gd name="T0" fmla="+- 0 2189 2169"/>
                <a:gd name="T1" fmla="*/ 2189 h 20"/>
                <a:gd name="T2" fmla="+- 0 2169 2169"/>
                <a:gd name="T3" fmla="*/ 2169 h 20"/>
                <a:gd name="T4" fmla="+- 0 2189 2169"/>
                <a:gd name="T5" fmla="*/ 218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59" name="Line 647"/>
            <p:cNvCxnSpPr>
              <a:cxnSpLocks noChangeShapeType="1"/>
            </p:cNvCxnSpPr>
            <p:nvPr/>
          </p:nvCxnSpPr>
          <p:spPr bwMode="auto">
            <a:xfrm>
              <a:off x="5879" y="2179"/>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60" name="Freeform 59"/>
            <p:cNvSpPr>
              <a:spLocks/>
            </p:cNvSpPr>
            <p:nvPr/>
          </p:nvSpPr>
          <p:spPr bwMode="auto">
            <a:xfrm>
              <a:off x="5839" y="2169"/>
              <a:ext cx="2" cy="20"/>
            </a:xfrm>
            <a:custGeom>
              <a:avLst/>
              <a:gdLst>
                <a:gd name="T0" fmla="+- 0 2189 2169"/>
                <a:gd name="T1" fmla="*/ 2189 h 20"/>
                <a:gd name="T2" fmla="+- 0 2169 2169"/>
                <a:gd name="T3" fmla="*/ 2169 h 20"/>
                <a:gd name="T4" fmla="+- 0 2189 2169"/>
                <a:gd name="T5" fmla="*/ 2189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61" name="Line 649"/>
            <p:cNvCxnSpPr>
              <a:cxnSpLocks noChangeShapeType="1"/>
            </p:cNvCxnSpPr>
            <p:nvPr/>
          </p:nvCxnSpPr>
          <p:spPr bwMode="auto">
            <a:xfrm>
              <a:off x="10461" y="217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62" name="Line 650"/>
            <p:cNvCxnSpPr>
              <a:cxnSpLocks noChangeShapeType="1"/>
            </p:cNvCxnSpPr>
            <p:nvPr/>
          </p:nvCxnSpPr>
          <p:spPr bwMode="auto">
            <a:xfrm flipV="1">
              <a:off x="5839" y="2199"/>
              <a:ext cx="0" cy="567"/>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63" name="Line 651"/>
            <p:cNvCxnSpPr>
              <a:cxnSpLocks noChangeShapeType="1"/>
            </p:cNvCxnSpPr>
            <p:nvPr/>
          </p:nvCxnSpPr>
          <p:spPr bwMode="auto">
            <a:xfrm>
              <a:off x="1487" y="2805"/>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64" name="Line 652"/>
            <p:cNvCxnSpPr>
              <a:cxnSpLocks noChangeShapeType="1"/>
            </p:cNvCxnSpPr>
            <p:nvPr/>
          </p:nvCxnSpPr>
          <p:spPr bwMode="auto">
            <a:xfrm>
              <a:off x="1447" y="280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65" name="Freeform 64"/>
            <p:cNvSpPr>
              <a:spLocks/>
            </p:cNvSpPr>
            <p:nvPr/>
          </p:nvSpPr>
          <p:spPr bwMode="auto">
            <a:xfrm>
              <a:off x="5839" y="2794"/>
              <a:ext cx="2" cy="20"/>
            </a:xfrm>
            <a:custGeom>
              <a:avLst/>
              <a:gdLst>
                <a:gd name="T0" fmla="+- 0 2815 2795"/>
                <a:gd name="T1" fmla="*/ 2815 h 20"/>
                <a:gd name="T2" fmla="+- 0 2795 2795"/>
                <a:gd name="T3" fmla="*/ 2795 h 20"/>
                <a:gd name="T4" fmla="+- 0 2815 2795"/>
                <a:gd name="T5" fmla="*/ 2815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66" name="Line 654"/>
            <p:cNvCxnSpPr>
              <a:cxnSpLocks noChangeShapeType="1"/>
            </p:cNvCxnSpPr>
            <p:nvPr/>
          </p:nvCxnSpPr>
          <p:spPr bwMode="auto">
            <a:xfrm>
              <a:off x="5879" y="2805"/>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67" name="Freeform 66"/>
            <p:cNvSpPr>
              <a:spLocks/>
            </p:cNvSpPr>
            <p:nvPr/>
          </p:nvSpPr>
          <p:spPr bwMode="auto">
            <a:xfrm>
              <a:off x="5839" y="2794"/>
              <a:ext cx="2" cy="20"/>
            </a:xfrm>
            <a:custGeom>
              <a:avLst/>
              <a:gdLst>
                <a:gd name="T0" fmla="+- 0 2815 2795"/>
                <a:gd name="T1" fmla="*/ 2815 h 20"/>
                <a:gd name="T2" fmla="+- 0 2795 2795"/>
                <a:gd name="T3" fmla="*/ 2795 h 20"/>
                <a:gd name="T4" fmla="+- 0 2815 2795"/>
                <a:gd name="T5" fmla="*/ 2815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68" name="Line 656"/>
            <p:cNvCxnSpPr>
              <a:cxnSpLocks noChangeShapeType="1"/>
            </p:cNvCxnSpPr>
            <p:nvPr/>
          </p:nvCxnSpPr>
          <p:spPr bwMode="auto">
            <a:xfrm>
              <a:off x="10461" y="280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69" name="Line 657"/>
            <p:cNvCxnSpPr>
              <a:cxnSpLocks noChangeShapeType="1"/>
            </p:cNvCxnSpPr>
            <p:nvPr/>
          </p:nvCxnSpPr>
          <p:spPr bwMode="auto">
            <a:xfrm flipV="1">
              <a:off x="5839" y="2825"/>
              <a:ext cx="0" cy="337"/>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0" name="Line 658"/>
            <p:cNvCxnSpPr>
              <a:cxnSpLocks noChangeShapeType="1"/>
            </p:cNvCxnSpPr>
            <p:nvPr/>
          </p:nvCxnSpPr>
          <p:spPr bwMode="auto">
            <a:xfrm>
              <a:off x="1487" y="3202"/>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1" name="Line 659"/>
            <p:cNvCxnSpPr>
              <a:cxnSpLocks noChangeShapeType="1"/>
            </p:cNvCxnSpPr>
            <p:nvPr/>
          </p:nvCxnSpPr>
          <p:spPr bwMode="auto">
            <a:xfrm>
              <a:off x="1447" y="3202"/>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72" name="Freeform 71"/>
            <p:cNvSpPr>
              <a:spLocks/>
            </p:cNvSpPr>
            <p:nvPr/>
          </p:nvSpPr>
          <p:spPr bwMode="auto">
            <a:xfrm>
              <a:off x="5839" y="3191"/>
              <a:ext cx="2" cy="20"/>
            </a:xfrm>
            <a:custGeom>
              <a:avLst/>
              <a:gdLst>
                <a:gd name="T0" fmla="+- 0 3212 3192"/>
                <a:gd name="T1" fmla="*/ 3212 h 20"/>
                <a:gd name="T2" fmla="+- 0 3192 3192"/>
                <a:gd name="T3" fmla="*/ 3192 h 20"/>
                <a:gd name="T4" fmla="+- 0 3212 3192"/>
                <a:gd name="T5" fmla="*/ 3212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73" name="Line 661"/>
            <p:cNvCxnSpPr>
              <a:cxnSpLocks noChangeShapeType="1"/>
            </p:cNvCxnSpPr>
            <p:nvPr/>
          </p:nvCxnSpPr>
          <p:spPr bwMode="auto">
            <a:xfrm>
              <a:off x="5879" y="3202"/>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74" name="Freeform 73"/>
            <p:cNvSpPr>
              <a:spLocks/>
            </p:cNvSpPr>
            <p:nvPr/>
          </p:nvSpPr>
          <p:spPr bwMode="auto">
            <a:xfrm>
              <a:off x="5839" y="3191"/>
              <a:ext cx="2" cy="20"/>
            </a:xfrm>
            <a:custGeom>
              <a:avLst/>
              <a:gdLst>
                <a:gd name="T0" fmla="+- 0 3212 3192"/>
                <a:gd name="T1" fmla="*/ 3212 h 20"/>
                <a:gd name="T2" fmla="+- 0 3192 3192"/>
                <a:gd name="T3" fmla="*/ 3192 h 20"/>
                <a:gd name="T4" fmla="+- 0 3212 3192"/>
                <a:gd name="T5" fmla="*/ 3212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75" name="Line 663"/>
            <p:cNvCxnSpPr>
              <a:cxnSpLocks noChangeShapeType="1"/>
            </p:cNvCxnSpPr>
            <p:nvPr/>
          </p:nvCxnSpPr>
          <p:spPr bwMode="auto">
            <a:xfrm>
              <a:off x="10461" y="3202"/>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76" name="Line 664"/>
            <p:cNvCxnSpPr>
              <a:cxnSpLocks noChangeShapeType="1"/>
            </p:cNvCxnSpPr>
            <p:nvPr/>
          </p:nvCxnSpPr>
          <p:spPr bwMode="auto">
            <a:xfrm flipV="1">
              <a:off x="5839" y="3221"/>
              <a:ext cx="0" cy="249"/>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7" name="Line 665"/>
            <p:cNvCxnSpPr>
              <a:cxnSpLocks noChangeShapeType="1"/>
            </p:cNvCxnSpPr>
            <p:nvPr/>
          </p:nvCxnSpPr>
          <p:spPr bwMode="auto">
            <a:xfrm>
              <a:off x="1487" y="3508"/>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78" name="Line 666"/>
            <p:cNvCxnSpPr>
              <a:cxnSpLocks noChangeShapeType="1"/>
            </p:cNvCxnSpPr>
            <p:nvPr/>
          </p:nvCxnSpPr>
          <p:spPr bwMode="auto">
            <a:xfrm>
              <a:off x="1447" y="3508"/>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79" name="Freeform 78"/>
            <p:cNvSpPr>
              <a:spLocks/>
            </p:cNvSpPr>
            <p:nvPr/>
          </p:nvSpPr>
          <p:spPr bwMode="auto">
            <a:xfrm>
              <a:off x="5839" y="3498"/>
              <a:ext cx="2" cy="20"/>
            </a:xfrm>
            <a:custGeom>
              <a:avLst/>
              <a:gdLst>
                <a:gd name="T0" fmla="+- 0 3518 3498"/>
                <a:gd name="T1" fmla="*/ 3518 h 20"/>
                <a:gd name="T2" fmla="+- 0 3498 3498"/>
                <a:gd name="T3" fmla="*/ 3498 h 20"/>
                <a:gd name="T4" fmla="+- 0 3518 3498"/>
                <a:gd name="T5" fmla="*/ 3518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80" name="Line 668"/>
            <p:cNvCxnSpPr>
              <a:cxnSpLocks noChangeShapeType="1"/>
            </p:cNvCxnSpPr>
            <p:nvPr/>
          </p:nvCxnSpPr>
          <p:spPr bwMode="auto">
            <a:xfrm>
              <a:off x="5879" y="3508"/>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81" name="Freeform 80"/>
            <p:cNvSpPr>
              <a:spLocks/>
            </p:cNvSpPr>
            <p:nvPr/>
          </p:nvSpPr>
          <p:spPr bwMode="auto">
            <a:xfrm>
              <a:off x="5839" y="3498"/>
              <a:ext cx="2" cy="20"/>
            </a:xfrm>
            <a:custGeom>
              <a:avLst/>
              <a:gdLst>
                <a:gd name="T0" fmla="+- 0 3518 3498"/>
                <a:gd name="T1" fmla="*/ 3518 h 20"/>
                <a:gd name="T2" fmla="+- 0 3498 3498"/>
                <a:gd name="T3" fmla="*/ 3498 h 20"/>
                <a:gd name="T4" fmla="+- 0 3518 3498"/>
                <a:gd name="T5" fmla="*/ 3518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82" name="Line 670"/>
            <p:cNvCxnSpPr>
              <a:cxnSpLocks noChangeShapeType="1"/>
            </p:cNvCxnSpPr>
            <p:nvPr/>
          </p:nvCxnSpPr>
          <p:spPr bwMode="auto">
            <a:xfrm>
              <a:off x="10461" y="3508"/>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83" name="Line 671"/>
            <p:cNvCxnSpPr>
              <a:cxnSpLocks noChangeShapeType="1"/>
            </p:cNvCxnSpPr>
            <p:nvPr/>
          </p:nvCxnSpPr>
          <p:spPr bwMode="auto">
            <a:xfrm flipV="1">
              <a:off x="5839" y="3528"/>
              <a:ext cx="0" cy="487"/>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4" name="Line 672"/>
            <p:cNvCxnSpPr>
              <a:cxnSpLocks noChangeShapeType="1"/>
            </p:cNvCxnSpPr>
            <p:nvPr/>
          </p:nvCxnSpPr>
          <p:spPr bwMode="auto">
            <a:xfrm>
              <a:off x="1487" y="4054"/>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85" name="Line 673"/>
            <p:cNvCxnSpPr>
              <a:cxnSpLocks noChangeShapeType="1"/>
            </p:cNvCxnSpPr>
            <p:nvPr/>
          </p:nvCxnSpPr>
          <p:spPr bwMode="auto">
            <a:xfrm>
              <a:off x="1447" y="4054"/>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86" name="Freeform 85"/>
            <p:cNvSpPr>
              <a:spLocks/>
            </p:cNvSpPr>
            <p:nvPr/>
          </p:nvSpPr>
          <p:spPr bwMode="auto">
            <a:xfrm>
              <a:off x="5839" y="4044"/>
              <a:ext cx="2" cy="20"/>
            </a:xfrm>
            <a:custGeom>
              <a:avLst/>
              <a:gdLst>
                <a:gd name="T0" fmla="+- 0 4064 4044"/>
                <a:gd name="T1" fmla="*/ 4064 h 20"/>
                <a:gd name="T2" fmla="+- 0 4044 4044"/>
                <a:gd name="T3" fmla="*/ 4044 h 20"/>
                <a:gd name="T4" fmla="+- 0 4064 4044"/>
                <a:gd name="T5" fmla="*/ 4064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87" name="Line 675"/>
            <p:cNvCxnSpPr>
              <a:cxnSpLocks noChangeShapeType="1"/>
            </p:cNvCxnSpPr>
            <p:nvPr/>
          </p:nvCxnSpPr>
          <p:spPr bwMode="auto">
            <a:xfrm>
              <a:off x="5879" y="4054"/>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88" name="Freeform 87"/>
            <p:cNvSpPr>
              <a:spLocks/>
            </p:cNvSpPr>
            <p:nvPr/>
          </p:nvSpPr>
          <p:spPr bwMode="auto">
            <a:xfrm>
              <a:off x="5839" y="4044"/>
              <a:ext cx="2" cy="20"/>
            </a:xfrm>
            <a:custGeom>
              <a:avLst/>
              <a:gdLst>
                <a:gd name="T0" fmla="+- 0 4064 4044"/>
                <a:gd name="T1" fmla="*/ 4064 h 20"/>
                <a:gd name="T2" fmla="+- 0 4044 4044"/>
                <a:gd name="T3" fmla="*/ 4044 h 20"/>
                <a:gd name="T4" fmla="+- 0 4064 4044"/>
                <a:gd name="T5" fmla="*/ 4064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89" name="Line 677"/>
            <p:cNvCxnSpPr>
              <a:cxnSpLocks noChangeShapeType="1"/>
            </p:cNvCxnSpPr>
            <p:nvPr/>
          </p:nvCxnSpPr>
          <p:spPr bwMode="auto">
            <a:xfrm>
              <a:off x="10461" y="4054"/>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90" name="Line 678"/>
            <p:cNvCxnSpPr>
              <a:cxnSpLocks noChangeShapeType="1"/>
            </p:cNvCxnSpPr>
            <p:nvPr/>
          </p:nvCxnSpPr>
          <p:spPr bwMode="auto">
            <a:xfrm flipV="1">
              <a:off x="5839" y="4074"/>
              <a:ext cx="0" cy="381"/>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91" name="Line 679"/>
            <p:cNvCxnSpPr>
              <a:cxnSpLocks noChangeShapeType="1"/>
            </p:cNvCxnSpPr>
            <p:nvPr/>
          </p:nvCxnSpPr>
          <p:spPr bwMode="auto">
            <a:xfrm>
              <a:off x="1487" y="4495"/>
              <a:ext cx="433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92" name="Line 680"/>
            <p:cNvCxnSpPr>
              <a:cxnSpLocks noChangeShapeType="1"/>
            </p:cNvCxnSpPr>
            <p:nvPr/>
          </p:nvCxnSpPr>
          <p:spPr bwMode="auto">
            <a:xfrm>
              <a:off x="1447" y="449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93" name="Freeform 92"/>
            <p:cNvSpPr>
              <a:spLocks/>
            </p:cNvSpPr>
            <p:nvPr/>
          </p:nvSpPr>
          <p:spPr bwMode="auto">
            <a:xfrm>
              <a:off x="5839" y="4484"/>
              <a:ext cx="2" cy="20"/>
            </a:xfrm>
            <a:custGeom>
              <a:avLst/>
              <a:gdLst>
                <a:gd name="T0" fmla="+- 0 4505 4485"/>
                <a:gd name="T1" fmla="*/ 4505 h 20"/>
                <a:gd name="T2" fmla="+- 0 4485 4485"/>
                <a:gd name="T3" fmla="*/ 4485 h 20"/>
                <a:gd name="T4" fmla="+- 0 4505 4485"/>
                <a:gd name="T5" fmla="*/ 4505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94" name="Line 682"/>
            <p:cNvCxnSpPr>
              <a:cxnSpLocks noChangeShapeType="1"/>
            </p:cNvCxnSpPr>
            <p:nvPr/>
          </p:nvCxnSpPr>
          <p:spPr bwMode="auto">
            <a:xfrm>
              <a:off x="5879" y="4495"/>
              <a:ext cx="4562" cy="0"/>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sp>
          <p:nvSpPr>
            <p:cNvPr id="95" name="Freeform 94"/>
            <p:cNvSpPr>
              <a:spLocks/>
            </p:cNvSpPr>
            <p:nvPr/>
          </p:nvSpPr>
          <p:spPr bwMode="auto">
            <a:xfrm>
              <a:off x="5839" y="4484"/>
              <a:ext cx="2" cy="20"/>
            </a:xfrm>
            <a:custGeom>
              <a:avLst/>
              <a:gdLst>
                <a:gd name="T0" fmla="+- 0 4505 4485"/>
                <a:gd name="T1" fmla="*/ 4505 h 20"/>
                <a:gd name="T2" fmla="+- 0 4485 4485"/>
                <a:gd name="T3" fmla="*/ 4485 h 20"/>
                <a:gd name="T4" fmla="+- 0 4505 4485"/>
                <a:gd name="T5" fmla="*/ 4505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96" name="Line 684"/>
            <p:cNvCxnSpPr>
              <a:cxnSpLocks noChangeShapeType="1"/>
            </p:cNvCxnSpPr>
            <p:nvPr/>
          </p:nvCxnSpPr>
          <p:spPr bwMode="auto">
            <a:xfrm>
              <a:off x="10461" y="4495"/>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cxnSp>
          <p:nvCxnSpPr>
            <p:cNvPr id="97" name="Line 685"/>
            <p:cNvCxnSpPr>
              <a:cxnSpLocks noChangeShapeType="1"/>
            </p:cNvCxnSpPr>
            <p:nvPr/>
          </p:nvCxnSpPr>
          <p:spPr bwMode="auto">
            <a:xfrm flipV="1">
              <a:off x="5839" y="4515"/>
              <a:ext cx="0" cy="375"/>
            </a:xfrm>
            <a:prstGeom prst="line">
              <a:avLst/>
            </a:prstGeom>
            <a:noFill/>
            <a:ln w="1270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98" name="Line 686"/>
            <p:cNvCxnSpPr>
              <a:cxnSpLocks noChangeShapeType="1"/>
            </p:cNvCxnSpPr>
            <p:nvPr/>
          </p:nvCxnSpPr>
          <p:spPr bwMode="auto">
            <a:xfrm>
              <a:off x="5839" y="4929"/>
              <a:ext cx="0" cy="0"/>
            </a:xfrm>
            <a:prstGeom prst="line">
              <a:avLst/>
            </a:prstGeom>
            <a:noFill/>
            <a:ln w="12700">
              <a:solidFill>
                <a:srgbClr val="D52A2F"/>
              </a:solidFill>
              <a:round/>
              <a:headEnd/>
              <a:tailEnd/>
            </a:ln>
            <a:extLst>
              <a:ext uri="{909E8E84-426E-40DD-AFC4-6F175D3DCCD1}">
                <a14:hiddenFill xmlns:a14="http://schemas.microsoft.com/office/drawing/2010/main">
                  <a:noFill/>
                </a14:hiddenFill>
              </a:ext>
            </a:extLst>
          </p:spPr>
        </p:cxnSp>
        <p:sp>
          <p:nvSpPr>
            <p:cNvPr id="99" name="Freeform 98"/>
            <p:cNvSpPr>
              <a:spLocks/>
            </p:cNvSpPr>
            <p:nvPr/>
          </p:nvSpPr>
          <p:spPr bwMode="auto">
            <a:xfrm>
              <a:off x="5839" y="4484"/>
              <a:ext cx="2" cy="20"/>
            </a:xfrm>
            <a:custGeom>
              <a:avLst/>
              <a:gdLst>
                <a:gd name="T0" fmla="+- 0 4505 4485"/>
                <a:gd name="T1" fmla="*/ 4505 h 20"/>
                <a:gd name="T2" fmla="+- 0 4485 4485"/>
                <a:gd name="T3" fmla="*/ 4485 h 20"/>
                <a:gd name="T4" fmla="+- 0 4505 4485"/>
                <a:gd name="T5" fmla="*/ 4505 h 20"/>
              </a:gdLst>
              <a:ahLst/>
              <a:cxnLst>
                <a:cxn ang="0">
                  <a:pos x="0" y="T1"/>
                </a:cxn>
                <a:cxn ang="0">
                  <a:pos x="0" y="T3"/>
                </a:cxn>
                <a:cxn ang="0">
                  <a:pos x="0" y="T5"/>
                </a:cxn>
              </a:cxnLst>
              <a:rect l="0" t="0" r="r" b="b"/>
              <a:pathLst>
                <a:path h="20">
                  <a:moveTo>
                    <a:pt x="0" y="20"/>
                  </a:moveTo>
                  <a:lnTo>
                    <a:pt x="0" y="0"/>
                  </a:lnTo>
                  <a:lnTo>
                    <a:pt x="0" y="2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00" name="Text Box 688"/>
            <p:cNvSpPr txBox="1">
              <a:spLocks noChangeArrowheads="1"/>
            </p:cNvSpPr>
            <p:nvPr/>
          </p:nvSpPr>
          <p:spPr bwMode="auto">
            <a:xfrm>
              <a:off x="1607" y="779"/>
              <a:ext cx="3632"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71450" marR="11430" indent="-171450">
                <a:lnSpc>
                  <a:spcPct val="98000"/>
                </a:lnSpc>
                <a:spcAft>
                  <a:spcPts val="0"/>
                </a:spcAft>
                <a:buFont typeface="Arial" panose="020B0604020202020204" pitchFamily="34" charset="0"/>
                <a:buChar char="•"/>
                <a:tabLst>
                  <a:tab pos="127000" algn="l"/>
                </a:tabLst>
              </a:pPr>
              <a:r>
                <a:rPr lang="en-US" sz="1100" b="1" dirty="0">
                  <a:effectLst/>
                  <a:latin typeface="Tahoma" panose="020B0604030504040204" pitchFamily="34" charset="0"/>
                  <a:ea typeface="Tahoma" panose="020B0604030504040204" pitchFamily="34" charset="0"/>
                </a:rPr>
                <a:t>Sample</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selection</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is</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based</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on</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the</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subjective</a:t>
              </a:r>
              <a:r>
                <a:rPr lang="en-US" sz="1100" b="1" spc="-26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judgement</a:t>
              </a:r>
              <a:r>
                <a:rPr lang="en-US" sz="1100" b="1" spc="-50"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of</a:t>
              </a:r>
              <a:r>
                <a:rPr lang="en-US" sz="1100" b="1" spc="-45"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the</a:t>
              </a:r>
              <a:r>
                <a:rPr lang="en-US" sz="1100" b="1" spc="-50" dirty="0">
                  <a:effectLst/>
                  <a:latin typeface="Tahoma" panose="020B0604030504040204" pitchFamily="34" charset="0"/>
                  <a:ea typeface="Tahoma" panose="020B0604030504040204" pitchFamily="34" charset="0"/>
                </a:rPr>
                <a:t> </a:t>
              </a:r>
              <a:r>
                <a:rPr lang="en-US" sz="1100" b="1" dirty="0">
                  <a:effectLst/>
                  <a:latin typeface="Tahoma" panose="020B0604030504040204" pitchFamily="34" charset="0"/>
                  <a:ea typeface="Tahoma" panose="020B0604030504040204" pitchFamily="34" charset="0"/>
                </a:rPr>
                <a:t>researcher</a:t>
              </a:r>
              <a:endParaRPr lang="fr-FR" sz="1400" b="1" dirty="0">
                <a:effectLst/>
                <a:latin typeface="Tahoma" panose="020B0604030504040204" pitchFamily="34" charset="0"/>
                <a:ea typeface="Tahoma" panose="020B0604030504040204" pitchFamily="34" charset="0"/>
              </a:endParaRPr>
            </a:p>
          </p:txBody>
        </p:sp>
        <p:sp>
          <p:nvSpPr>
            <p:cNvPr id="101" name="Text Box 689"/>
            <p:cNvSpPr txBox="1">
              <a:spLocks noChangeArrowheads="1"/>
            </p:cNvSpPr>
            <p:nvPr/>
          </p:nvSpPr>
          <p:spPr bwMode="auto">
            <a:xfrm>
              <a:off x="6019" y="899"/>
              <a:ext cx="2543"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lnSpc>
                  <a:spcPts val="1155"/>
                </a:lnSpc>
                <a:spcBef>
                  <a:spcPts val="350"/>
                </a:spcBef>
                <a:spcAft>
                  <a:spcPts val="0"/>
                </a:spcAft>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Sample is selected at random</a:t>
              </a:r>
              <a:endParaRPr lang="fr-FR" sz="1100" b="1" dirty="0">
                <a:latin typeface="Tahoma" panose="020B0604030504040204" pitchFamily="34" charset="0"/>
                <a:ea typeface="Tahoma" panose="020B0604030504040204" pitchFamily="34" charset="0"/>
              </a:endParaRPr>
            </a:p>
          </p:txBody>
        </p:sp>
        <p:sp>
          <p:nvSpPr>
            <p:cNvPr id="102" name="Text Box 690"/>
            <p:cNvSpPr txBox="1">
              <a:spLocks noChangeArrowheads="1"/>
            </p:cNvSpPr>
            <p:nvPr/>
          </p:nvSpPr>
          <p:spPr bwMode="auto">
            <a:xfrm>
              <a:off x="5849" y="4504"/>
              <a:ext cx="4617" cy="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spcAft>
                  <a:spcPts val="0"/>
                </a:spcAft>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Conclusive findings</a:t>
              </a:r>
              <a:endParaRPr lang="fr-FR" sz="1100" b="1" dirty="0">
                <a:latin typeface="Tahoma" panose="020B0604030504040204" pitchFamily="34" charset="0"/>
                <a:ea typeface="Tahoma" panose="020B0604030504040204" pitchFamily="34" charset="0"/>
              </a:endParaRPr>
            </a:p>
          </p:txBody>
        </p:sp>
        <p:sp>
          <p:nvSpPr>
            <p:cNvPr id="103" name="Text Box 691"/>
            <p:cNvSpPr txBox="1">
              <a:spLocks noChangeArrowheads="1"/>
            </p:cNvSpPr>
            <p:nvPr/>
          </p:nvSpPr>
          <p:spPr bwMode="auto">
            <a:xfrm>
              <a:off x="1442" y="4504"/>
              <a:ext cx="4388" cy="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lvl="0" indent="-127635">
                <a:spcBef>
                  <a:spcPts val="350"/>
                </a:spcBef>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Exploratory findings</a:t>
              </a:r>
              <a:endParaRPr lang="fr-FR" sz="1100" b="1" dirty="0">
                <a:latin typeface="Tahoma" panose="020B0604030504040204" pitchFamily="34" charset="0"/>
                <a:ea typeface="Tahoma" panose="020B0604030504040204" pitchFamily="34" charset="0"/>
              </a:endParaRPr>
            </a:p>
          </p:txBody>
        </p:sp>
        <p:sp>
          <p:nvSpPr>
            <p:cNvPr id="104" name="Text Box 692"/>
            <p:cNvSpPr txBox="1">
              <a:spLocks noChangeArrowheads="1"/>
            </p:cNvSpPr>
            <p:nvPr/>
          </p:nvSpPr>
          <p:spPr bwMode="auto">
            <a:xfrm>
              <a:off x="5849" y="4064"/>
              <a:ext cx="4617" cy="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Finding the right respondents can prove challenging</a:t>
              </a:r>
              <a:endParaRPr lang="fr-FR" sz="1100" b="1" dirty="0">
                <a:latin typeface="Tahoma" panose="020B0604030504040204" pitchFamily="34" charset="0"/>
                <a:ea typeface="Tahoma" panose="020B0604030504040204" pitchFamily="34" charset="0"/>
              </a:endParaRPr>
            </a:p>
          </p:txBody>
        </p:sp>
        <p:sp>
          <p:nvSpPr>
            <p:cNvPr id="105" name="Text Box 693"/>
            <p:cNvSpPr txBox="1">
              <a:spLocks noChangeArrowheads="1"/>
            </p:cNvSpPr>
            <p:nvPr/>
          </p:nvSpPr>
          <p:spPr bwMode="auto">
            <a:xfrm>
              <a:off x="1442" y="4064"/>
              <a:ext cx="4388" cy="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marR="139065" indent="-171450">
                <a:spcBef>
                  <a:spcPts val="350"/>
                </a:spcBef>
                <a:spcAft>
                  <a:spcPts val="0"/>
                </a:spcAft>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Finding the right respondents is easy</a:t>
              </a:r>
              <a:endParaRPr lang="fr-FR" sz="1100" b="1" dirty="0">
                <a:latin typeface="Tahoma" panose="020B0604030504040204" pitchFamily="34" charset="0"/>
                <a:ea typeface="Tahoma" panose="020B0604030504040204" pitchFamily="34" charset="0"/>
              </a:endParaRPr>
            </a:p>
          </p:txBody>
        </p:sp>
        <p:sp>
          <p:nvSpPr>
            <p:cNvPr id="106" name="Text Box 694"/>
            <p:cNvSpPr txBox="1">
              <a:spLocks noChangeArrowheads="1"/>
            </p:cNvSpPr>
            <p:nvPr/>
          </p:nvSpPr>
          <p:spPr bwMode="auto">
            <a:xfrm>
              <a:off x="5849" y="3518"/>
              <a:ext cx="4617"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lvl="0" indent="-127635">
                <a:spcBef>
                  <a:spcPts val="350"/>
                </a:spcBef>
                <a:spcAft>
                  <a:spcPts val="0"/>
                </a:spcAft>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Useful to create an accurate sample</a:t>
              </a:r>
              <a:endParaRPr lang="fr-FR" sz="1100" b="1" dirty="0">
                <a:latin typeface="Tahoma" panose="020B0604030504040204" pitchFamily="34" charset="0"/>
                <a:ea typeface="Tahoma" panose="020B0604030504040204" pitchFamily="34" charset="0"/>
              </a:endParaRPr>
            </a:p>
          </p:txBody>
        </p:sp>
        <p:sp>
          <p:nvSpPr>
            <p:cNvPr id="107" name="Text Box 695"/>
            <p:cNvSpPr txBox="1">
              <a:spLocks noChangeArrowheads="1"/>
            </p:cNvSpPr>
            <p:nvPr/>
          </p:nvSpPr>
          <p:spPr bwMode="auto">
            <a:xfrm>
              <a:off x="1442" y="3518"/>
              <a:ext cx="4388"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marR="139065" indent="-171450">
                <a:spcBef>
                  <a:spcPts val="350"/>
                </a:spcBef>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Sample does not accurately represent the population</a:t>
              </a:r>
              <a:endParaRPr lang="fr-FR" sz="1100" b="1" dirty="0">
                <a:latin typeface="Tahoma" panose="020B0604030504040204" pitchFamily="34" charset="0"/>
                <a:ea typeface="Tahoma" panose="020B0604030504040204" pitchFamily="34" charset="0"/>
              </a:endParaRPr>
            </a:p>
          </p:txBody>
        </p:sp>
        <p:sp>
          <p:nvSpPr>
            <p:cNvPr id="108" name="Text Box 696"/>
            <p:cNvSpPr txBox="1">
              <a:spLocks noChangeArrowheads="1"/>
            </p:cNvSpPr>
            <p:nvPr/>
          </p:nvSpPr>
          <p:spPr bwMode="auto">
            <a:xfrm>
              <a:off x="5849" y="3211"/>
              <a:ext cx="4617"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Useful when the population is diverse</a:t>
              </a:r>
              <a:endParaRPr lang="fr-FR" sz="1100" b="1" dirty="0">
                <a:latin typeface="Tahoma" panose="020B0604030504040204" pitchFamily="34" charset="0"/>
                <a:ea typeface="Tahoma" panose="020B0604030504040204" pitchFamily="34" charset="0"/>
              </a:endParaRPr>
            </a:p>
          </p:txBody>
        </p:sp>
        <p:sp>
          <p:nvSpPr>
            <p:cNvPr id="109" name="Text Box 697"/>
            <p:cNvSpPr txBox="1">
              <a:spLocks noChangeArrowheads="1"/>
            </p:cNvSpPr>
            <p:nvPr/>
          </p:nvSpPr>
          <p:spPr bwMode="auto">
            <a:xfrm>
              <a:off x="1442" y="3211"/>
              <a:ext cx="4388"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marR="139065" indent="-171450">
                <a:spcBef>
                  <a:spcPts val="350"/>
                </a:spcBef>
                <a:spcAft>
                  <a:spcPts val="0"/>
                </a:spcAft>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Useful when the population has similar traits</a:t>
              </a:r>
              <a:endParaRPr lang="fr-FR" sz="1100" b="1" dirty="0">
                <a:latin typeface="Tahoma" panose="020B0604030504040204" pitchFamily="34" charset="0"/>
                <a:ea typeface="Tahoma" panose="020B0604030504040204" pitchFamily="34" charset="0"/>
              </a:endParaRPr>
            </a:p>
          </p:txBody>
        </p:sp>
        <p:sp>
          <p:nvSpPr>
            <p:cNvPr id="110" name="Text Box 698"/>
            <p:cNvSpPr txBox="1">
              <a:spLocks noChangeArrowheads="1"/>
            </p:cNvSpPr>
            <p:nvPr/>
          </p:nvSpPr>
          <p:spPr bwMode="auto">
            <a:xfrm>
              <a:off x="5849" y="2814"/>
              <a:ext cx="4617"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spcAft>
                  <a:spcPts val="0"/>
                </a:spcAft>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Useful to reduce sampling bias</a:t>
              </a:r>
              <a:endParaRPr lang="fr-FR" sz="1100" b="1" dirty="0">
                <a:latin typeface="Tahoma" panose="020B0604030504040204" pitchFamily="34" charset="0"/>
                <a:ea typeface="Tahoma" panose="020B0604030504040204" pitchFamily="34" charset="0"/>
              </a:endParaRPr>
            </a:p>
          </p:txBody>
        </p:sp>
        <p:sp>
          <p:nvSpPr>
            <p:cNvPr id="111" name="Text Box 699"/>
            <p:cNvSpPr txBox="1">
              <a:spLocks noChangeArrowheads="1"/>
            </p:cNvSpPr>
            <p:nvPr/>
          </p:nvSpPr>
          <p:spPr bwMode="auto">
            <a:xfrm>
              <a:off x="1442" y="2814"/>
              <a:ext cx="438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marR="139065" indent="-171450">
                <a:spcBef>
                  <a:spcPts val="350"/>
                </a:spcBef>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Sampling bias may not be considered</a:t>
              </a:r>
              <a:endParaRPr lang="fr-FR" sz="1100" b="1" dirty="0">
                <a:latin typeface="Tahoma" panose="020B0604030504040204" pitchFamily="34" charset="0"/>
                <a:ea typeface="Tahoma" panose="020B0604030504040204" pitchFamily="34" charset="0"/>
              </a:endParaRPr>
            </a:p>
          </p:txBody>
        </p:sp>
        <p:sp>
          <p:nvSpPr>
            <p:cNvPr id="112" name="Text Box 700"/>
            <p:cNvSpPr txBox="1">
              <a:spLocks noChangeArrowheads="1"/>
            </p:cNvSpPr>
            <p:nvPr/>
          </p:nvSpPr>
          <p:spPr bwMode="auto">
            <a:xfrm>
              <a:off x="5849" y="2189"/>
              <a:ext cx="4617" cy="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Everyone in the population has an equal chance of getting selected</a:t>
              </a:r>
              <a:endParaRPr lang="fr-FR" sz="1100" b="1" dirty="0">
                <a:latin typeface="Tahoma" panose="020B0604030504040204" pitchFamily="34" charset="0"/>
                <a:ea typeface="Tahoma" panose="020B0604030504040204" pitchFamily="34" charset="0"/>
              </a:endParaRPr>
            </a:p>
          </p:txBody>
        </p:sp>
        <p:sp>
          <p:nvSpPr>
            <p:cNvPr id="113" name="Text Box 701"/>
            <p:cNvSpPr txBox="1">
              <a:spLocks noChangeArrowheads="1"/>
            </p:cNvSpPr>
            <p:nvPr/>
          </p:nvSpPr>
          <p:spPr bwMode="auto">
            <a:xfrm>
              <a:off x="1442" y="2189"/>
              <a:ext cx="4388" cy="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marR="139065" indent="-171450">
                <a:spcBef>
                  <a:spcPts val="350"/>
                </a:spcBef>
                <a:spcAft>
                  <a:spcPts val="0"/>
                </a:spcAft>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Not everyone from the population has an equal chance of getting selected</a:t>
              </a:r>
              <a:endParaRPr lang="fr-FR" sz="1100" b="1" dirty="0">
                <a:latin typeface="Tahoma" panose="020B0604030504040204" pitchFamily="34" charset="0"/>
                <a:ea typeface="Tahoma" panose="020B0604030504040204" pitchFamily="34" charset="0"/>
              </a:endParaRPr>
            </a:p>
          </p:txBody>
        </p:sp>
        <p:sp>
          <p:nvSpPr>
            <p:cNvPr id="114" name="Text Box 702"/>
            <p:cNvSpPr txBox="1">
              <a:spLocks noChangeArrowheads="1"/>
            </p:cNvSpPr>
            <p:nvPr/>
          </p:nvSpPr>
          <p:spPr bwMode="auto">
            <a:xfrm>
              <a:off x="5849" y="1784"/>
              <a:ext cx="4617" cy="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spcAft>
                  <a:spcPts val="0"/>
                </a:spcAft>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Statistical inference</a:t>
              </a:r>
              <a:endParaRPr lang="fr-FR" sz="1100" b="1" dirty="0">
                <a:latin typeface="Tahoma" panose="020B0604030504040204" pitchFamily="34" charset="0"/>
                <a:ea typeface="Tahoma" panose="020B0604030504040204" pitchFamily="34" charset="0"/>
              </a:endParaRPr>
            </a:p>
          </p:txBody>
        </p:sp>
        <p:sp>
          <p:nvSpPr>
            <p:cNvPr id="115" name="Text Box 703"/>
            <p:cNvSpPr txBox="1">
              <a:spLocks noChangeArrowheads="1"/>
            </p:cNvSpPr>
            <p:nvPr/>
          </p:nvSpPr>
          <p:spPr bwMode="auto">
            <a:xfrm>
              <a:off x="1442" y="1784"/>
              <a:ext cx="4388" cy="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indent="-171450">
                <a:spcBef>
                  <a:spcPts val="350"/>
                </a:spcBef>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Analytical inference</a:t>
              </a:r>
              <a:endParaRPr lang="fr-FR" sz="1100" b="1" dirty="0">
                <a:latin typeface="Tahoma" panose="020B0604030504040204" pitchFamily="34" charset="0"/>
                <a:ea typeface="Tahoma" panose="020B0604030504040204" pitchFamily="34" charset="0"/>
              </a:endParaRPr>
            </a:p>
          </p:txBody>
        </p:sp>
        <p:sp>
          <p:nvSpPr>
            <p:cNvPr id="116" name="Text Box 704"/>
            <p:cNvSpPr txBox="1">
              <a:spLocks noChangeArrowheads="1"/>
            </p:cNvSpPr>
            <p:nvPr/>
          </p:nvSpPr>
          <p:spPr bwMode="auto">
            <a:xfrm>
              <a:off x="5849" y="1369"/>
              <a:ext cx="4617" cy="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31140" marR="139065" indent="-127635">
                <a:spcBef>
                  <a:spcPts val="350"/>
                </a:spcBef>
                <a:buSzPts val="1000"/>
                <a:buFont typeface="Tahoma" panose="020B0604030504040204" pitchFamily="34" charset="0"/>
                <a:buChar char="•"/>
                <a:tabLst>
                  <a:tab pos="231775" algn="l"/>
                </a:tabLst>
              </a:pPr>
              <a:r>
                <a:rPr lang="en-US" sz="1100" b="1" dirty="0">
                  <a:latin typeface="Tahoma" panose="020B0604030504040204" pitchFamily="34" charset="0"/>
                  <a:ea typeface="Tahoma" panose="020B0604030504040204" pitchFamily="34" charset="0"/>
                </a:rPr>
                <a:t>Objective method</a:t>
              </a:r>
              <a:endParaRPr lang="fr-FR" sz="1100" b="1" dirty="0">
                <a:latin typeface="Tahoma" panose="020B0604030504040204" pitchFamily="34" charset="0"/>
                <a:ea typeface="Tahoma" panose="020B0604030504040204" pitchFamily="34" charset="0"/>
              </a:endParaRPr>
            </a:p>
          </p:txBody>
        </p:sp>
        <p:sp>
          <p:nvSpPr>
            <p:cNvPr id="117" name="Text Box 705"/>
            <p:cNvSpPr txBox="1">
              <a:spLocks noChangeArrowheads="1"/>
            </p:cNvSpPr>
            <p:nvPr/>
          </p:nvSpPr>
          <p:spPr bwMode="auto">
            <a:xfrm>
              <a:off x="1442" y="1369"/>
              <a:ext cx="4388" cy="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4955" indent="-171450">
                <a:spcBef>
                  <a:spcPts val="350"/>
                </a:spcBef>
                <a:spcAft>
                  <a:spcPts val="0"/>
                </a:spcAft>
                <a:buFont typeface="Arial" panose="020B0604020202020204" pitchFamily="34" charset="0"/>
                <a:buChar char="•"/>
                <a:tabLst>
                  <a:tab pos="231775" algn="l"/>
                </a:tabLst>
              </a:pPr>
              <a:r>
                <a:rPr lang="en-US" sz="1100" b="1" dirty="0">
                  <a:latin typeface="Tahoma" panose="020B0604030504040204" pitchFamily="34" charset="0"/>
                  <a:ea typeface="Tahoma" panose="020B0604030504040204" pitchFamily="34" charset="0"/>
                </a:rPr>
                <a:t>Subjective method</a:t>
              </a:r>
              <a:endParaRPr lang="fr-FR" sz="1100" b="1" dirty="0">
                <a:latin typeface="Tahoma" panose="020B0604030504040204" pitchFamily="34" charset="0"/>
                <a:ea typeface="Tahoma" panose="020B0604030504040204" pitchFamily="34" charset="0"/>
              </a:endParaRPr>
            </a:p>
          </p:txBody>
        </p:sp>
        <p:sp>
          <p:nvSpPr>
            <p:cNvPr id="118" name="Text Box 706"/>
            <p:cNvSpPr txBox="1">
              <a:spLocks noChangeArrowheads="1"/>
            </p:cNvSpPr>
            <p:nvPr/>
          </p:nvSpPr>
          <p:spPr bwMode="auto">
            <a:xfrm>
              <a:off x="1417" y="357"/>
              <a:ext cx="9074"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450850">
                <a:spcBef>
                  <a:spcPts val="240"/>
                </a:spcBef>
                <a:spcAft>
                  <a:spcPts val="0"/>
                </a:spcAft>
                <a:tabLst>
                  <a:tab pos="3777615" algn="l"/>
                </a:tabLst>
              </a:pPr>
              <a:r>
                <a:rPr lang="en-US" sz="1000" b="1" dirty="0" smtClean="0">
                  <a:solidFill>
                    <a:srgbClr val="FFFFFF"/>
                  </a:solidFill>
                  <a:effectLst/>
                  <a:latin typeface="Trebuchet MS" panose="020B0603020202020204" pitchFamily="34" charset="0"/>
                  <a:ea typeface="Tahoma" panose="020B0604030504040204" pitchFamily="34" charset="0"/>
                </a:rPr>
                <a:t>          </a:t>
              </a:r>
              <a:r>
                <a:rPr lang="en-US" sz="1200" b="1" dirty="0" smtClean="0">
                  <a:solidFill>
                    <a:srgbClr val="FFFFFF"/>
                  </a:solidFill>
                  <a:effectLst/>
                  <a:latin typeface="Trebuchet MS" panose="020B0603020202020204" pitchFamily="34" charset="0"/>
                  <a:ea typeface="Tahoma" panose="020B0604030504040204" pitchFamily="34" charset="0"/>
                </a:rPr>
                <a:t>Non-random/Probability</a:t>
              </a:r>
              <a:r>
                <a:rPr lang="en-US" sz="1200" b="1" spc="-5" dirty="0" smtClean="0">
                  <a:solidFill>
                    <a:srgbClr val="FFFFFF"/>
                  </a:solidFill>
                  <a:effectLst/>
                  <a:latin typeface="Trebuchet MS" panose="020B0603020202020204" pitchFamily="34" charset="0"/>
                  <a:ea typeface="Tahoma" panose="020B0604030504040204" pitchFamily="34" charset="0"/>
                </a:rPr>
                <a:t> </a:t>
              </a:r>
              <a:r>
                <a:rPr lang="en-US" sz="1200" b="1" dirty="0">
                  <a:solidFill>
                    <a:srgbClr val="FFFFFF"/>
                  </a:solidFill>
                  <a:effectLst/>
                  <a:latin typeface="Trebuchet MS" panose="020B0603020202020204" pitchFamily="34" charset="0"/>
                  <a:ea typeface="Tahoma" panose="020B0604030504040204" pitchFamily="34" charset="0"/>
                </a:rPr>
                <a:t>sampling</a:t>
              </a:r>
              <a:r>
                <a:rPr lang="en-US" sz="1000" b="1" dirty="0">
                  <a:solidFill>
                    <a:srgbClr val="FFFFFF"/>
                  </a:solidFill>
                  <a:effectLst/>
                  <a:latin typeface="Trebuchet MS" panose="020B0603020202020204" pitchFamily="34" charset="0"/>
                  <a:ea typeface="Tahoma" panose="020B0604030504040204" pitchFamily="34" charset="0"/>
                </a:rPr>
                <a:t>	</a:t>
              </a:r>
              <a:r>
                <a:rPr lang="en-US" sz="1000" b="1" dirty="0" smtClean="0">
                  <a:solidFill>
                    <a:srgbClr val="FFFFFF"/>
                  </a:solidFill>
                  <a:effectLst/>
                  <a:latin typeface="Trebuchet MS" panose="020B0603020202020204" pitchFamily="34" charset="0"/>
                  <a:ea typeface="Tahoma" panose="020B0604030504040204" pitchFamily="34" charset="0"/>
                </a:rPr>
                <a:t>                                                </a:t>
              </a:r>
              <a:r>
                <a:rPr lang="en-US" sz="1200" b="1" dirty="0" smtClean="0">
                  <a:solidFill>
                    <a:srgbClr val="FFFFFF"/>
                  </a:solidFill>
                  <a:effectLst/>
                  <a:latin typeface="Trebuchet MS" panose="020B0603020202020204" pitchFamily="34" charset="0"/>
                  <a:ea typeface="Tahoma" panose="020B0604030504040204" pitchFamily="34" charset="0"/>
                </a:rPr>
                <a:t>Random</a:t>
              </a:r>
              <a:r>
                <a:rPr lang="en-US" sz="1200" b="1" spc="-10" dirty="0" smtClean="0">
                  <a:solidFill>
                    <a:srgbClr val="FFFFFF"/>
                  </a:solidFill>
                  <a:effectLst/>
                  <a:latin typeface="Trebuchet MS" panose="020B0603020202020204" pitchFamily="34" charset="0"/>
                  <a:ea typeface="Tahoma" panose="020B0604030504040204" pitchFamily="34" charset="0"/>
                </a:rPr>
                <a:t> </a:t>
              </a:r>
              <a:r>
                <a:rPr lang="en-US" sz="1200" b="1" dirty="0">
                  <a:solidFill>
                    <a:srgbClr val="FFFFFF"/>
                  </a:solidFill>
                  <a:effectLst/>
                  <a:latin typeface="Trebuchet MS" panose="020B0603020202020204" pitchFamily="34" charset="0"/>
                  <a:ea typeface="Tahoma" panose="020B0604030504040204" pitchFamily="34" charset="0"/>
                </a:rPr>
                <a:t>sampling</a:t>
              </a:r>
              <a:endParaRPr lang="fr-FR" sz="1200" dirty="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1162182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07858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0" lvl="1" indent="-285750" algn="ctr">
              <a:lnSpc>
                <a:spcPct val="150000"/>
              </a:lnSpc>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Determining sample size</a:t>
            </a:r>
            <a:endParaRPr lang="fr-FR" sz="2000" b="1" dirty="0">
              <a:solidFill>
                <a:srgbClr val="C0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b="1" dirty="0">
                <a:solidFill>
                  <a:srgbClr val="0070C0"/>
                </a:solidFill>
                <a:latin typeface="Times New Roman" panose="02020603050405020304" pitchFamily="18" charset="0"/>
                <a:cs typeface="Times New Roman" panose="02020603050405020304" pitchFamily="18" charset="0"/>
              </a:rPr>
              <a:t>The size of the sample </a:t>
            </a:r>
            <a:r>
              <a:rPr lang="en-US" b="1" dirty="0">
                <a:solidFill>
                  <a:schemeClr val="dk1"/>
                </a:solidFill>
                <a:latin typeface="Times New Roman" panose="02020603050405020304" pitchFamily="18" charset="0"/>
                <a:cs typeface="Times New Roman" panose="02020603050405020304" pitchFamily="18" charset="0"/>
              </a:rPr>
              <a:t>will be determined </a:t>
            </a:r>
            <a:r>
              <a:rPr lang="en-US" b="1" u="sng" dirty="0">
                <a:solidFill>
                  <a:schemeClr val="dk1"/>
                </a:solidFill>
                <a:latin typeface="Times New Roman" panose="02020603050405020304" pitchFamily="18" charset="0"/>
                <a:cs typeface="Times New Roman" panose="02020603050405020304" pitchFamily="18" charset="0"/>
              </a:rPr>
              <a:t>by what will be measured, for what purpose and how it will be measured</a:t>
            </a:r>
            <a:r>
              <a:rPr lang="en-US" b="1" dirty="0">
                <a:solidFill>
                  <a:schemeClr val="dk1"/>
                </a:solidFill>
                <a:latin typeface="Times New Roman" panose="02020603050405020304" pitchFamily="18" charset="0"/>
                <a:cs typeface="Times New Roman" panose="02020603050405020304" pitchFamily="18" charset="0"/>
              </a:rPr>
              <a:t>. </a:t>
            </a:r>
            <a:endParaRPr lang="en-US" b="1" dirty="0">
              <a:solidFill>
                <a:schemeClr val="dk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The </a:t>
            </a:r>
            <a:r>
              <a:rPr lang="en-US" b="1" dirty="0">
                <a:solidFill>
                  <a:schemeClr val="dk1"/>
                </a:solidFill>
                <a:latin typeface="Times New Roman" panose="02020603050405020304" pitchFamily="18" charset="0"/>
                <a:cs typeface="Times New Roman" panose="02020603050405020304" pitchFamily="18" charset="0"/>
              </a:rPr>
              <a:t>size of the sample will also need to ensure, with </a:t>
            </a:r>
            <a:r>
              <a:rPr lang="en-US" b="1" dirty="0">
                <a:solidFill>
                  <a:schemeClr val="accent6"/>
                </a:solidFill>
                <a:latin typeface="Times New Roman" panose="02020603050405020304" pitchFamily="18" charset="0"/>
                <a:cs typeface="Times New Roman" panose="02020603050405020304" pitchFamily="18" charset="0"/>
              </a:rPr>
              <a:t>the maximum level of confidence possible</a:t>
            </a:r>
            <a:r>
              <a:rPr lang="en-US" b="1" dirty="0">
                <a:solidFill>
                  <a:schemeClr val="dk1"/>
                </a:solidFill>
                <a:latin typeface="Times New Roman" panose="02020603050405020304" pitchFamily="18" charset="0"/>
                <a:cs typeface="Times New Roman" panose="02020603050405020304" pitchFamily="18" charset="0"/>
              </a:rPr>
              <a:t>, that an observed change or </a:t>
            </a:r>
            <a:r>
              <a:rPr lang="en-US" b="1" dirty="0">
                <a:solidFill>
                  <a:schemeClr val="accent2">
                    <a:lumMod val="75000"/>
                  </a:schemeClr>
                </a:solidFill>
                <a:latin typeface="Times New Roman" panose="02020603050405020304" pitchFamily="18" charset="0"/>
                <a:cs typeface="Times New Roman" panose="02020603050405020304" pitchFamily="18" charset="0"/>
              </a:rPr>
              <a:t>difference between groups is the result of the intervention</a:t>
            </a:r>
            <a:r>
              <a:rPr lang="en-US" b="1" dirty="0">
                <a:solidFill>
                  <a:schemeClr val="dk1"/>
                </a:solidFill>
                <a:latin typeface="Times New Roman" panose="02020603050405020304" pitchFamily="18" charset="0"/>
                <a:cs typeface="Times New Roman" panose="02020603050405020304" pitchFamily="18" charset="0"/>
              </a:rPr>
              <a:t>, rather than a product of chance. </a:t>
            </a:r>
            <a:endParaRPr lang="en-US" b="1" dirty="0" smtClean="0">
              <a:solidFill>
                <a:schemeClr val="dk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However</a:t>
            </a:r>
            <a:r>
              <a:rPr lang="en-US" b="1" dirty="0">
                <a:solidFill>
                  <a:schemeClr val="dk1"/>
                </a:solidFill>
                <a:latin typeface="Times New Roman" panose="02020603050405020304" pitchFamily="18" charset="0"/>
                <a:cs typeface="Times New Roman" panose="02020603050405020304" pitchFamily="18" charset="0"/>
              </a:rPr>
              <a:t>, this may </a:t>
            </a:r>
            <a:r>
              <a:rPr lang="en-US" b="1" dirty="0">
                <a:solidFill>
                  <a:srgbClr val="660066"/>
                </a:solidFill>
                <a:latin typeface="Times New Roman" panose="02020603050405020304" pitchFamily="18" charset="0"/>
                <a:cs typeface="Times New Roman" panose="02020603050405020304" pitchFamily="18" charset="0"/>
              </a:rPr>
              <a:t>not always be the case for non-random/purposeful </a:t>
            </a:r>
            <a:r>
              <a:rPr lang="en-US" b="1" dirty="0" smtClean="0">
                <a:solidFill>
                  <a:srgbClr val="660066"/>
                </a:solidFill>
                <a:latin typeface="Times New Roman" panose="02020603050405020304" pitchFamily="18" charset="0"/>
                <a:cs typeface="Times New Roman" panose="02020603050405020304" pitchFamily="18" charset="0"/>
              </a:rPr>
              <a:t>sampling.</a:t>
            </a:r>
            <a:endParaRPr lang="fr-FR" b="1" dirty="0">
              <a:solidFill>
                <a:srgbClr val="660066"/>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Determining </a:t>
            </a:r>
            <a:r>
              <a:rPr lang="en-US" b="1" dirty="0">
                <a:solidFill>
                  <a:schemeClr val="dk1"/>
                </a:solidFill>
                <a:latin typeface="Times New Roman" panose="02020603050405020304" pitchFamily="18" charset="0"/>
                <a:cs typeface="Times New Roman" panose="02020603050405020304" pitchFamily="18" charset="0"/>
              </a:rPr>
              <a:t>sample size: Random </a:t>
            </a:r>
            <a:r>
              <a:rPr lang="en-US" b="1" dirty="0" smtClean="0">
                <a:solidFill>
                  <a:schemeClr val="dk1"/>
                </a:solidFill>
                <a:latin typeface="Times New Roman" panose="02020603050405020304" pitchFamily="18" charset="0"/>
                <a:cs typeface="Times New Roman" panose="02020603050405020304" pitchFamily="18" charset="0"/>
              </a:rPr>
              <a:t>sampling</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When </a:t>
            </a:r>
            <a:r>
              <a:rPr lang="en-US" b="1" dirty="0">
                <a:solidFill>
                  <a:srgbClr val="FF0000"/>
                </a:solidFill>
                <a:latin typeface="Times New Roman" panose="02020603050405020304" pitchFamily="18" charset="0"/>
                <a:cs typeface="Times New Roman" panose="02020603050405020304" pitchFamily="18" charset="0"/>
              </a:rPr>
              <a:t>a large number of respondents is required, the appropriate sample size is decided by considering the confidence level and the sampling error</a:t>
            </a: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3" name="image32.png"/>
          <p:cNvPicPr/>
          <p:nvPr/>
        </p:nvPicPr>
        <p:blipFill>
          <a:blip r:embed="rId9" cstate="print"/>
          <a:stretch>
            <a:fillRect/>
          </a:stretch>
        </p:blipFill>
        <p:spPr>
          <a:xfrm>
            <a:off x="1650193" y="4223653"/>
            <a:ext cx="5569213" cy="2546082"/>
          </a:xfrm>
          <a:prstGeom prst="rect">
            <a:avLst/>
          </a:prstGeom>
        </p:spPr>
      </p:pic>
    </p:spTree>
    <p:extLst>
      <p:ext uri="{BB962C8B-B14F-4D97-AF65-F5344CB8AC3E}">
        <p14:creationId xmlns:p14="http://schemas.microsoft.com/office/powerpoint/2010/main" val="24271095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5847755"/>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just">
              <a:lnSpc>
                <a:spcPct val="150000"/>
              </a:lnSpc>
            </a:pPr>
            <a:r>
              <a:rPr lang="en-US" sz="2000" b="1" dirty="0" smtClean="0">
                <a:solidFill>
                  <a:srgbClr val="0070C0"/>
                </a:solidFill>
                <a:latin typeface="Times New Roman" panose="02020603050405020304" pitchFamily="18" charset="0"/>
                <a:cs typeface="Times New Roman" panose="02020603050405020304" pitchFamily="18" charset="0"/>
              </a:rPr>
              <a:t>       3. Methods</a:t>
            </a:r>
            <a:r>
              <a:rPr lang="en-US" sz="2000" b="1" dirty="0">
                <a:solidFill>
                  <a:srgbClr val="0070C0"/>
                </a:solidFill>
                <a:latin typeface="Times New Roman" panose="02020603050405020304" pitchFamily="18" charset="0"/>
                <a:cs typeface="Times New Roman" panose="02020603050405020304" pitchFamily="18" charset="0"/>
              </a:rPr>
              <a:t>, approaches and tools for monitoring and evaluation</a:t>
            </a:r>
            <a:endParaRPr lang="fr-FR" sz="2000"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sz="1600" b="1" dirty="0">
                <a:solidFill>
                  <a:schemeClr val="dk1"/>
                </a:solidFill>
                <a:latin typeface="Times New Roman" panose="02020603050405020304" pitchFamily="18" charset="0"/>
                <a:cs typeface="Times New Roman" panose="02020603050405020304" pitchFamily="18" charset="0"/>
              </a:rPr>
              <a:t>Methods for and approaches to data collection are systematic procedures and useful to support the process of designing data collection tools. </a:t>
            </a:r>
            <a:r>
              <a:rPr lang="en-US" sz="1600" b="1" dirty="0">
                <a:solidFill>
                  <a:schemeClr val="dk1"/>
                </a:solidFill>
                <a:latin typeface="Times New Roman" panose="02020603050405020304" pitchFamily="18" charset="0"/>
                <a:cs typeface="Times New Roman" panose="02020603050405020304" pitchFamily="18" charset="0"/>
              </a:rPr>
              <a:t>Generally,</a:t>
            </a:r>
            <a:r>
              <a:rPr lang="en-US" sz="1600" b="1" dirty="0">
                <a:solidFill>
                  <a:srgbClr val="FF0000"/>
                </a:solidFill>
                <a:latin typeface="Times New Roman" panose="02020603050405020304" pitchFamily="18" charset="0"/>
                <a:cs typeface="Times New Roman" panose="02020603050405020304" pitchFamily="18" charset="0"/>
              </a:rPr>
              <a:t> a mixture of qualitative and quantitative </a:t>
            </a:r>
            <a:r>
              <a:rPr lang="en-US" sz="1600" b="1" dirty="0">
                <a:solidFill>
                  <a:schemeClr val="dk1"/>
                </a:solidFill>
                <a:latin typeface="Times New Roman" panose="02020603050405020304" pitchFamily="18" charset="0"/>
                <a:cs typeface="Times New Roman" panose="02020603050405020304" pitchFamily="18" charset="0"/>
              </a:rPr>
              <a:t>methods and approaches to data collection are </a:t>
            </a:r>
            <a:r>
              <a:rPr lang="en-US" sz="1600" b="1" dirty="0" smtClean="0">
                <a:solidFill>
                  <a:schemeClr val="dk1"/>
                </a:solidFill>
                <a:latin typeface="Times New Roman" panose="02020603050405020304" pitchFamily="18" charset="0"/>
                <a:cs typeface="Times New Roman" panose="02020603050405020304" pitchFamily="18" charset="0"/>
              </a:rPr>
              <a:t>used.</a:t>
            </a:r>
          </a:p>
          <a:p>
            <a:pPr marL="742950" lvl="1"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Although </a:t>
            </a:r>
            <a:r>
              <a:rPr lang="en-US" sz="1600" b="1" dirty="0">
                <a:solidFill>
                  <a:schemeClr val="dk1"/>
                </a:solidFill>
                <a:latin typeface="Times New Roman" panose="02020603050405020304" pitchFamily="18" charset="0"/>
                <a:cs typeface="Times New Roman" panose="02020603050405020304" pitchFamily="18" charset="0"/>
              </a:rPr>
              <a:t>there are multiple definitions for these concepts, quantitative methods and approaches can be viewed as being based on numerical data that can be </a:t>
            </a:r>
            <a:r>
              <a:rPr lang="en-US" sz="1600" b="1" dirty="0" err="1">
                <a:solidFill>
                  <a:schemeClr val="dk1"/>
                </a:solidFill>
                <a:latin typeface="Times New Roman" panose="02020603050405020304" pitchFamily="18" charset="0"/>
                <a:cs typeface="Times New Roman" panose="02020603050405020304" pitchFamily="18" charset="0"/>
              </a:rPr>
              <a:t>analysed</a:t>
            </a:r>
            <a:r>
              <a:rPr lang="en-US" sz="1600" b="1" dirty="0">
                <a:solidFill>
                  <a:schemeClr val="dk1"/>
                </a:solidFill>
                <a:latin typeface="Times New Roman" panose="02020603050405020304" pitchFamily="18" charset="0"/>
                <a:cs typeface="Times New Roman" panose="02020603050405020304" pitchFamily="18" charset="0"/>
              </a:rPr>
              <a:t> using statistics</a:t>
            </a:r>
            <a:r>
              <a:rPr lang="en-US" sz="1600" b="1" dirty="0" smtClean="0">
                <a:solidFill>
                  <a:schemeClr val="dk1"/>
                </a:solidFill>
                <a:latin typeface="Times New Roman" panose="02020603050405020304" pitchFamily="18" charset="0"/>
                <a:cs typeface="Times New Roman" panose="02020603050405020304" pitchFamily="18" charset="0"/>
              </a:rPr>
              <a:t>.</a:t>
            </a:r>
          </a:p>
          <a:p>
            <a:pPr marL="742950" lvl="1"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 </a:t>
            </a:r>
            <a:r>
              <a:rPr lang="en-US" sz="1600" b="1" dirty="0">
                <a:solidFill>
                  <a:schemeClr val="dk1"/>
                </a:solidFill>
                <a:latin typeface="Times New Roman" panose="02020603050405020304" pitchFamily="18" charset="0"/>
                <a:cs typeface="Times New Roman" panose="02020603050405020304" pitchFamily="18" charset="0"/>
              </a:rPr>
              <a:t>They focus on pinpointing </a:t>
            </a:r>
            <a:r>
              <a:rPr lang="en-US" sz="1600" b="1" dirty="0">
                <a:solidFill>
                  <a:srgbClr val="FF0000"/>
                </a:solidFill>
                <a:latin typeface="Times New Roman" panose="02020603050405020304" pitchFamily="18" charset="0"/>
                <a:cs typeface="Times New Roman" panose="02020603050405020304" pitchFamily="18" charset="0"/>
              </a:rPr>
              <a:t>what, where, when, how often and how long </a:t>
            </a:r>
            <a:r>
              <a:rPr lang="en-US" sz="1600" b="1" dirty="0">
                <a:solidFill>
                  <a:schemeClr val="dk1"/>
                </a:solidFill>
                <a:latin typeface="Times New Roman" panose="02020603050405020304" pitchFamily="18" charset="0"/>
                <a:cs typeface="Times New Roman" panose="02020603050405020304" pitchFamily="18" charset="0"/>
              </a:rPr>
              <a:t>something occurs and can provide </a:t>
            </a:r>
            <a:r>
              <a:rPr lang="en-US" sz="1600" b="1" u="sng" dirty="0">
                <a:solidFill>
                  <a:schemeClr val="dk1"/>
                </a:solidFill>
                <a:latin typeface="Times New Roman" panose="02020603050405020304" pitchFamily="18" charset="0"/>
                <a:cs typeface="Times New Roman" panose="02020603050405020304" pitchFamily="18" charset="0"/>
              </a:rPr>
              <a:t>objective, hard facts, but </a:t>
            </a:r>
            <a:r>
              <a:rPr lang="en-US" sz="1600" b="1" dirty="0">
                <a:solidFill>
                  <a:schemeClr val="dk1"/>
                </a:solidFill>
                <a:latin typeface="Times New Roman" panose="02020603050405020304" pitchFamily="18" charset="0"/>
                <a:cs typeface="Times New Roman" panose="02020603050405020304" pitchFamily="18" charset="0"/>
              </a:rPr>
              <a:t>cannot explain why something occurs. </a:t>
            </a:r>
            <a:r>
              <a:rPr lang="en-US" sz="1600" b="1" dirty="0">
                <a:solidFill>
                  <a:schemeClr val="dk1"/>
                </a:solidFill>
                <a:latin typeface="Times New Roman" panose="02020603050405020304" pitchFamily="18" charset="0"/>
                <a:cs typeface="Times New Roman" panose="02020603050405020304" pitchFamily="18" charset="0"/>
              </a:rPr>
              <a:t>Qualitative methods and approaches for data collection are based on data that are descriptive in nature, rather than data that can be measured or counted. </a:t>
            </a:r>
            <a:r>
              <a:rPr lang="en-US" sz="1600" b="1" dirty="0">
                <a:solidFill>
                  <a:schemeClr val="dk1"/>
                </a:solidFill>
                <a:latin typeface="Times New Roman" panose="02020603050405020304" pitchFamily="18" charset="0"/>
                <a:cs typeface="Times New Roman" panose="02020603050405020304" pitchFamily="18" charset="0"/>
              </a:rPr>
              <a:t>Qualitative research methods can use descriptive words that can be examined for patterns or meaning and, therefore, focus on why or how something occurs</a:t>
            </a:r>
            <a:r>
              <a:rPr lang="en-US" sz="1600" b="1" dirty="0" smtClean="0">
                <a:solidFill>
                  <a:schemeClr val="dk1"/>
                </a:solidFill>
                <a:latin typeface="Times New Roman" panose="02020603050405020304" pitchFamily="18" charset="0"/>
                <a:cs typeface="Times New Roman" panose="02020603050405020304" pitchFamily="18" charset="0"/>
              </a:rPr>
              <a:t>.</a:t>
            </a:r>
            <a:endParaRPr lang="fr-FR" sz="1600" b="1" dirty="0">
              <a:solidFill>
                <a:schemeClr val="dk1"/>
              </a:solidFill>
              <a:latin typeface="Times New Roman" panose="02020603050405020304" pitchFamily="18" charset="0"/>
              <a:cs typeface="Times New Roman" panose="02020603050405020304" pitchFamily="18" charset="0"/>
            </a:endParaRPr>
          </a:p>
        </p:txBody>
      </p:sp>
      <p:grpSp>
        <p:nvGrpSpPr>
          <p:cNvPr id="13" name="Group 12"/>
          <p:cNvGrpSpPr>
            <a:grpSpLocks/>
          </p:cNvGrpSpPr>
          <p:nvPr/>
        </p:nvGrpSpPr>
        <p:grpSpPr bwMode="auto">
          <a:xfrm>
            <a:off x="459374" y="1365561"/>
            <a:ext cx="529590" cy="597946"/>
            <a:chOff x="980" y="1491"/>
            <a:chExt cx="834" cy="834"/>
          </a:xfrm>
        </p:grpSpPr>
        <p:sp>
          <p:nvSpPr>
            <p:cNvPr id="15" name="Freeform 14"/>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6"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17383087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10007" y="579411"/>
            <a:ext cx="8432013" cy="5724023"/>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0" lvl="1" indent="-285750" algn="r">
              <a:lnSpc>
                <a:spcPct val="150000"/>
              </a:lnSpc>
              <a:buFont typeface="Arial" panose="020B0604020202020204" pitchFamily="34" charset="0"/>
              <a:buChar char="•"/>
            </a:pPr>
            <a:r>
              <a:rPr lang="en-US" sz="1600" b="1" i="1" dirty="0">
                <a:solidFill>
                  <a:srgbClr val="C00000"/>
                </a:solidFill>
                <a:latin typeface="Times New Roman" panose="02020603050405020304" pitchFamily="18" charset="0"/>
                <a:cs typeface="Times New Roman" panose="02020603050405020304" pitchFamily="18" charset="0"/>
              </a:rPr>
              <a:t>Quantitative versus qualitative approaches for monitoring and </a:t>
            </a:r>
            <a:r>
              <a:rPr lang="en-US" sz="1600" b="1" i="1" dirty="0">
                <a:solidFill>
                  <a:srgbClr val="C00000"/>
                </a:solidFill>
                <a:latin typeface="Times New Roman" panose="02020603050405020304" pitchFamily="18" charset="0"/>
                <a:cs typeface="Times New Roman" panose="02020603050405020304" pitchFamily="18" charset="0"/>
              </a:rPr>
              <a:t>evaluation</a:t>
            </a: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6" name="Table 5"/>
          <p:cNvGraphicFramePr>
            <a:graphicFrameLocks noGrp="1"/>
          </p:cNvGraphicFramePr>
          <p:nvPr>
            <p:extLst>
              <p:ext uri="{D42A27DB-BD31-4B8C-83A1-F6EECF244321}">
                <p14:modId xmlns:p14="http://schemas.microsoft.com/office/powerpoint/2010/main" val="1525730657"/>
              </p:ext>
            </p:extLst>
          </p:nvPr>
        </p:nvGraphicFramePr>
        <p:xfrm>
          <a:off x="203199" y="1558853"/>
          <a:ext cx="8455179" cy="5418965"/>
        </p:xfrm>
        <a:graphic>
          <a:graphicData uri="http://schemas.openxmlformats.org/drawingml/2006/table">
            <a:tbl>
              <a:tblPr firstRow="1" bandRow="1">
                <a:tableStyleId>{F5AB1C69-6EDB-4FF4-983F-18BD219EF322}</a:tableStyleId>
              </a:tblPr>
              <a:tblGrid>
                <a:gridCol w="2818393">
                  <a:extLst>
                    <a:ext uri="{9D8B030D-6E8A-4147-A177-3AD203B41FA5}">
                      <a16:colId xmlns:a16="http://schemas.microsoft.com/office/drawing/2014/main" val="3705540762"/>
                    </a:ext>
                  </a:extLst>
                </a:gridCol>
                <a:gridCol w="2818393">
                  <a:extLst>
                    <a:ext uri="{9D8B030D-6E8A-4147-A177-3AD203B41FA5}">
                      <a16:colId xmlns:a16="http://schemas.microsoft.com/office/drawing/2014/main" val="3696968949"/>
                    </a:ext>
                  </a:extLst>
                </a:gridCol>
                <a:gridCol w="2818393">
                  <a:extLst>
                    <a:ext uri="{9D8B030D-6E8A-4147-A177-3AD203B41FA5}">
                      <a16:colId xmlns:a16="http://schemas.microsoft.com/office/drawing/2014/main" val="3558339228"/>
                    </a:ext>
                  </a:extLst>
                </a:gridCol>
              </a:tblGrid>
              <a:tr h="425500">
                <a:tc>
                  <a:txBody>
                    <a:bodyPr/>
                    <a:lstStyle/>
                    <a:p>
                      <a:endParaRPr lang="fr-FR" dirty="0"/>
                    </a:p>
                  </a:txBody>
                  <a:tcPr/>
                </a:tc>
                <a:tc>
                  <a:txBody>
                    <a:bodyPr/>
                    <a:lstStyle/>
                    <a:p>
                      <a:pPr algn="ctr"/>
                      <a:r>
                        <a:rPr lang="en-US" sz="1800" b="1" kern="1200" dirty="0" smtClean="0">
                          <a:solidFill>
                            <a:srgbClr val="002060"/>
                          </a:solidFill>
                          <a:effectLst/>
                          <a:latin typeface="+mn-lt"/>
                          <a:ea typeface="+mn-ea"/>
                          <a:cs typeface="+mn-cs"/>
                        </a:rPr>
                        <a:t>Quantitative approach</a:t>
                      </a:r>
                      <a:endParaRPr lang="fr-FR" dirty="0">
                        <a:solidFill>
                          <a:srgbClr val="002060"/>
                        </a:solidFill>
                      </a:endParaRPr>
                    </a:p>
                  </a:txBody>
                  <a:tcPr/>
                </a:tc>
                <a:tc>
                  <a:txBody>
                    <a:bodyPr/>
                    <a:lstStyle/>
                    <a:p>
                      <a:pPr algn="ctr"/>
                      <a:r>
                        <a:rPr lang="en-US" sz="1800" b="1" kern="1200" dirty="0" smtClean="0">
                          <a:solidFill>
                            <a:srgbClr val="FF0000"/>
                          </a:solidFill>
                          <a:effectLst/>
                          <a:latin typeface="+mn-lt"/>
                          <a:ea typeface="+mn-ea"/>
                          <a:cs typeface="+mn-cs"/>
                        </a:rPr>
                        <a:t>Qualitative approach</a:t>
                      </a:r>
                      <a:endParaRPr lang="fr-FR" sz="1800" b="1" kern="1200" dirty="0">
                        <a:solidFill>
                          <a:srgbClr val="FF0000"/>
                        </a:solidFill>
                        <a:effectLst/>
                        <a:latin typeface="+mn-lt"/>
                        <a:ea typeface="+mn-ea"/>
                        <a:cs typeface="+mn-cs"/>
                      </a:endParaRPr>
                    </a:p>
                  </a:txBody>
                  <a:tcPr/>
                </a:tc>
                <a:extLst>
                  <a:ext uri="{0D108BD9-81ED-4DB2-BD59-A6C34878D82A}">
                    <a16:rowId xmlns:a16="http://schemas.microsoft.com/office/drawing/2014/main" val="3948521127"/>
                  </a:ext>
                </a:extLst>
              </a:tr>
              <a:tr h="1083580">
                <a:tc>
                  <a:txBody>
                    <a:bodyPr/>
                    <a:lstStyle/>
                    <a:p>
                      <a:pPr algn="ctr"/>
                      <a:r>
                        <a:rPr lang="fr-FR" sz="1600" b="1" kern="1200" dirty="0" smtClean="0">
                          <a:solidFill>
                            <a:schemeClr val="tx2"/>
                          </a:solidFill>
                          <a:latin typeface="Times New Roman" panose="02020603050405020304" pitchFamily="18" charset="0"/>
                          <a:ea typeface="+mn-ea"/>
                          <a:cs typeface="Times New Roman" panose="02020603050405020304" pitchFamily="18" charset="0"/>
                        </a:rPr>
                        <a:t>WHAT</a:t>
                      </a:r>
                      <a:endParaRPr lang="fr-FR" sz="1600" b="1" kern="1200" dirty="0">
                        <a:solidFill>
                          <a:schemeClr val="tx2"/>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Structured</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Emphasizes reliability</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Harder to develop</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Easier to </a:t>
                      </a:r>
                      <a:r>
                        <a:rPr lang="en-US" sz="1100" b="1" kern="1200" dirty="0" err="1" smtClean="0">
                          <a:solidFill>
                            <a:schemeClr val="dk1"/>
                          </a:solidFill>
                          <a:latin typeface="Times New Roman" panose="02020603050405020304" pitchFamily="18" charset="0"/>
                          <a:ea typeface="+mn-ea"/>
                          <a:cs typeface="Times New Roman" panose="02020603050405020304" pitchFamily="18" charset="0"/>
                        </a:rPr>
                        <a:t>analyse</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Less structured</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Emphasizes validity</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Easier to develop</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Can provide “rich data” but is more </a:t>
                      </a:r>
                      <a:r>
                        <a:rPr lang="en-US" sz="1100" b="1" kern="1200" dirty="0" err="1" smtClean="0">
                          <a:solidFill>
                            <a:schemeClr val="dk1"/>
                          </a:solidFill>
                          <a:latin typeface="Times New Roman" panose="02020603050405020304" pitchFamily="18" charset="0"/>
                          <a:ea typeface="+mn-ea"/>
                          <a:cs typeface="Times New Roman" panose="02020603050405020304" pitchFamily="18" charset="0"/>
                        </a:rPr>
                        <a:t>labour</a:t>
                      </a:r>
                      <a:r>
                        <a:rPr lang="en-US" sz="1100" b="1" kern="1200" dirty="0" smtClean="0">
                          <a:solidFill>
                            <a:schemeClr val="dk1"/>
                          </a:solidFill>
                          <a:latin typeface="Times New Roman" panose="02020603050405020304" pitchFamily="18" charset="0"/>
                          <a:ea typeface="+mn-ea"/>
                          <a:cs typeface="Times New Roman" panose="02020603050405020304" pitchFamily="18" charset="0"/>
                        </a:rPr>
                        <a:t> intensive to collect and </a:t>
                      </a:r>
                      <a:r>
                        <a:rPr lang="en-US" sz="1100" b="1" kern="1200" dirty="0" err="1" smtClean="0">
                          <a:solidFill>
                            <a:schemeClr val="dk1"/>
                          </a:solidFill>
                          <a:latin typeface="Times New Roman" panose="02020603050405020304" pitchFamily="18" charset="0"/>
                          <a:ea typeface="+mn-ea"/>
                          <a:cs typeface="Times New Roman" panose="02020603050405020304" pitchFamily="18" charset="0"/>
                        </a:rPr>
                        <a:t>analyse</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4240018986"/>
                  </a:ext>
                </a:extLst>
              </a:tr>
              <a:tr h="1367245">
                <a:tc>
                  <a:txBody>
                    <a:bodyPr/>
                    <a:lstStyle/>
                    <a:p>
                      <a:pPr marL="0" algn="ctr" defTabSz="914400" rtl="0" eaLnBrk="1" latinLnBrk="0" hangingPunct="1"/>
                      <a:r>
                        <a:rPr lang="fr-FR" sz="1600" b="1" kern="1200" dirty="0" smtClean="0">
                          <a:solidFill>
                            <a:schemeClr val="tx2"/>
                          </a:solidFill>
                          <a:latin typeface="Times New Roman" panose="02020603050405020304" pitchFamily="18" charset="0"/>
                          <a:ea typeface="+mn-ea"/>
                          <a:cs typeface="Times New Roman" panose="02020603050405020304" pitchFamily="18" charset="0"/>
                        </a:rPr>
                        <a:t>WHY</a:t>
                      </a:r>
                      <a:endParaRPr lang="fr-FR" sz="1600" b="1" kern="1200" dirty="0">
                        <a:solidFill>
                          <a:schemeClr val="tx2"/>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to count things to explain what is observed</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to generalize to entire target population</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to make predictions/provide causal explanations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Know what you want to measure</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complete, detailed description of what is observed</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to understand what is observed</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narrative or in-depth information</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Not sure what you are able to measure</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Want to attain a more in-depth understanding or insight</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3651544393"/>
                  </a:ext>
                </a:extLst>
              </a:tr>
              <a:tr h="727165">
                <a:tc>
                  <a:txBody>
                    <a:bodyPr/>
                    <a:lstStyle/>
                    <a:p>
                      <a:pPr marL="0" algn="ctr" defTabSz="914400" rtl="0" eaLnBrk="1" latinLnBrk="0" hangingPunct="1"/>
                      <a:r>
                        <a:rPr lang="fr-FR" sz="1600" b="1" kern="1200" dirty="0" smtClean="0">
                          <a:solidFill>
                            <a:schemeClr val="tx2"/>
                          </a:solidFill>
                          <a:latin typeface="Times New Roman" panose="02020603050405020304" pitchFamily="18" charset="0"/>
                          <a:ea typeface="+mn-ea"/>
                          <a:cs typeface="Times New Roman" panose="02020603050405020304" pitchFamily="18" charset="0"/>
                        </a:rPr>
                        <a:t>TOOLS</a:t>
                      </a:r>
                      <a:endParaRPr lang="fr-FR" sz="1600" b="1" kern="1200" dirty="0">
                        <a:solidFill>
                          <a:schemeClr val="tx2"/>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Surveys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Interviews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Observations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r>
                        <a:rPr lang="en-US" sz="1800" kern="1200" dirty="0" smtClean="0">
                          <a:solidFill>
                            <a:schemeClr val="dk1"/>
                          </a:solidFill>
                          <a:effectLst/>
                          <a:latin typeface="+mn-lt"/>
                          <a:ea typeface="+mn-ea"/>
                          <a:cs typeface="+mn-cs"/>
                        </a:rPr>
                        <a:t> </a:t>
                      </a:r>
                      <a:endParaRPr lang="fr-FR" sz="1800" kern="1200" dirty="0">
                        <a:solidFill>
                          <a:schemeClr val="dk1"/>
                        </a:solidFill>
                        <a:effectLst/>
                        <a:latin typeface="+mn-lt"/>
                        <a:ea typeface="+mn-ea"/>
                        <a:cs typeface="+mn-cs"/>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Surveys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Interviews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Focus group discussions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Case studies</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Observations</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2100340322"/>
                  </a:ext>
                </a:extLst>
              </a:tr>
              <a:tr h="425500">
                <a:tc>
                  <a:txBody>
                    <a:bodyPr/>
                    <a:lstStyle/>
                    <a:p>
                      <a:pPr marL="0" algn="ctr" defTabSz="914400" rtl="0" eaLnBrk="1" latinLnBrk="0" hangingPunct="1"/>
                      <a:r>
                        <a:rPr lang="fr-FR" sz="1600" b="1" kern="1200" dirty="0" smtClean="0">
                          <a:solidFill>
                            <a:schemeClr val="tx2"/>
                          </a:solidFill>
                          <a:latin typeface="Times New Roman" panose="02020603050405020304" pitchFamily="18" charset="0"/>
                          <a:ea typeface="+mn-ea"/>
                          <a:cs typeface="Times New Roman" panose="02020603050405020304" pitchFamily="18" charset="0"/>
                        </a:rPr>
                        <a:t>SIMPLE</a:t>
                      </a:r>
                      <a:endParaRPr lang="fr-FR" sz="1600" b="1" kern="1200" dirty="0">
                        <a:solidFill>
                          <a:schemeClr val="tx2"/>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Large-n (sample) that is representative of the target population</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Respondents selected using some form of random sampling</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Small-n (sample) that is unrepresentative of the target population</a:t>
                      </a:r>
                      <a:endParaRPr lang="fr-FR" sz="1100" b="1" kern="1200" dirty="0" smtClean="0">
                        <a:solidFill>
                          <a:schemeClr val="dk1"/>
                        </a:solidFill>
                        <a:latin typeface="Times New Roman" panose="02020603050405020304" pitchFamily="18" charset="0"/>
                        <a:ea typeface="+mn-ea"/>
                        <a:cs typeface="Times New Roman" panose="02020603050405020304" pitchFamily="18" charset="0"/>
                      </a:endParaRPr>
                    </a:p>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Respondents usually selected according to their experience</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682561875"/>
                  </a:ext>
                </a:extLst>
              </a:tr>
              <a:tr h="425500">
                <a:tc>
                  <a:txBody>
                    <a:bodyPr/>
                    <a:lstStyle/>
                    <a:p>
                      <a:pPr marL="0" algn="ctr" defTabSz="914400" rtl="0" eaLnBrk="1" latinLnBrk="0" hangingPunct="1"/>
                      <a:r>
                        <a:rPr lang="fr-FR" sz="1600" b="1" kern="1200" dirty="0" smtClean="0">
                          <a:solidFill>
                            <a:schemeClr val="tx2"/>
                          </a:solidFill>
                          <a:latin typeface="Times New Roman" panose="02020603050405020304" pitchFamily="18" charset="0"/>
                          <a:ea typeface="+mn-ea"/>
                          <a:cs typeface="Times New Roman" panose="02020603050405020304" pitchFamily="18" charset="0"/>
                        </a:rPr>
                        <a:t>OUTPOUT</a:t>
                      </a:r>
                      <a:endParaRPr lang="fr-FR" sz="1600" b="1" kern="1200" dirty="0">
                        <a:solidFill>
                          <a:schemeClr val="tx2"/>
                        </a:solidFill>
                        <a:latin typeface="Times New Roman" panose="02020603050405020304" pitchFamily="18" charset="0"/>
                        <a:ea typeface="+mn-ea"/>
                        <a:cs typeface="Times New Roman" panose="02020603050405020304" pitchFamily="18" charset="0"/>
                      </a:endParaRPr>
                    </a:p>
                  </a:txBody>
                  <a:tcPr/>
                </a:tc>
                <a:tc>
                  <a:txBody>
                    <a:bodyPr/>
                    <a:lstStyle/>
                    <a:p>
                      <a:pPr algn="ctr"/>
                      <a:r>
                        <a:rPr lang="en-US" sz="1100" b="1" kern="1200" dirty="0" smtClean="0">
                          <a:solidFill>
                            <a:schemeClr val="dk1"/>
                          </a:solidFill>
                          <a:latin typeface="Times New Roman" panose="02020603050405020304" pitchFamily="18" charset="0"/>
                          <a:ea typeface="+mn-ea"/>
                          <a:cs typeface="Times New Roman" panose="02020603050405020304" pitchFamily="18" charset="0"/>
                        </a:rPr>
                        <a:t>Numerical data </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marL="171450" lvl="0" indent="-171450" algn="ctr" defTabSz="914400" rtl="0" eaLnBrk="1" latinLnBrk="0" hangingPunct="1">
                        <a:buFont typeface="Arial" panose="020B0604020202020204" pitchFamily="34" charset="0"/>
                        <a:buChar char="•"/>
                      </a:pPr>
                      <a:r>
                        <a:rPr lang="en-US" sz="1100" b="1" kern="1200" dirty="0" smtClean="0">
                          <a:solidFill>
                            <a:schemeClr val="dk1"/>
                          </a:solidFill>
                          <a:latin typeface="Times New Roman" panose="02020603050405020304" pitchFamily="18" charset="0"/>
                          <a:ea typeface="+mn-ea"/>
                          <a:cs typeface="Times New Roman" panose="02020603050405020304" pitchFamily="18" charset="0"/>
                        </a:rPr>
                        <a:t>Words and pictures </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407336138"/>
                  </a:ext>
                </a:extLst>
              </a:tr>
              <a:tr h="425500">
                <a:tc>
                  <a:txBody>
                    <a:bodyPr/>
                    <a:lstStyle/>
                    <a:p>
                      <a:pPr marL="0" algn="ctr" defTabSz="914400" rtl="0" eaLnBrk="1" latinLnBrk="0" hangingPunct="1"/>
                      <a:r>
                        <a:rPr lang="fr-FR" sz="1600" b="1" kern="1200" dirty="0" smtClean="0">
                          <a:solidFill>
                            <a:schemeClr val="tx2"/>
                          </a:solidFill>
                          <a:latin typeface="Times New Roman" panose="02020603050405020304" pitchFamily="18" charset="0"/>
                          <a:ea typeface="+mn-ea"/>
                          <a:cs typeface="Times New Roman" panose="02020603050405020304" pitchFamily="18" charset="0"/>
                        </a:rPr>
                        <a:t>ANALYSIS</a:t>
                      </a:r>
                      <a:endParaRPr lang="fr-FR" sz="1600" b="1" kern="1200" dirty="0">
                        <a:solidFill>
                          <a:schemeClr val="tx2"/>
                        </a:solidFill>
                        <a:latin typeface="Times New Roman" panose="02020603050405020304" pitchFamily="18" charset="0"/>
                        <a:ea typeface="+mn-ea"/>
                        <a:cs typeface="Times New Roman" panose="02020603050405020304" pitchFamily="18" charset="0"/>
                      </a:endParaRPr>
                    </a:p>
                  </a:txBody>
                  <a:tcPr/>
                </a:tc>
                <a:tc>
                  <a:txBody>
                    <a:bodyPr/>
                    <a:lstStyle/>
                    <a:p>
                      <a:pPr algn="ctr"/>
                      <a:r>
                        <a:rPr lang="en-US" sz="1100" b="1" kern="1200" dirty="0" smtClean="0">
                          <a:solidFill>
                            <a:schemeClr val="dk1"/>
                          </a:solidFill>
                          <a:latin typeface="Times New Roman" panose="02020603050405020304" pitchFamily="18" charset="0"/>
                          <a:ea typeface="+mn-ea"/>
                          <a:cs typeface="Times New Roman" panose="02020603050405020304" pitchFamily="18" charset="0"/>
                        </a:rPr>
                        <a:t>Statistical</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algn="ctr"/>
                      <a:r>
                        <a:rPr lang="en-US" sz="1100" b="1" kern="1200" dirty="0" smtClean="0">
                          <a:solidFill>
                            <a:schemeClr val="dk1"/>
                          </a:solidFill>
                          <a:latin typeface="Times New Roman" panose="02020603050405020304" pitchFamily="18" charset="0"/>
                          <a:ea typeface="+mn-ea"/>
                          <a:cs typeface="Times New Roman" panose="02020603050405020304" pitchFamily="18" charset="0"/>
                        </a:rPr>
                        <a:t>Interpretive</a:t>
                      </a:r>
                      <a:endParaRPr lang="fr-FR" sz="11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2585465764"/>
                  </a:ext>
                </a:extLst>
              </a:tr>
            </a:tbl>
          </a:graphicData>
        </a:graphic>
      </p:graphicFrame>
    </p:spTree>
    <p:extLst>
      <p:ext uri="{BB962C8B-B14F-4D97-AF65-F5344CB8AC3E}">
        <p14:creationId xmlns:p14="http://schemas.microsoft.com/office/powerpoint/2010/main" val="599453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386259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ctr">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The following graphic provides an overview of data collection methods for </a:t>
            </a:r>
            <a:r>
              <a:rPr lang="en-US" b="1" dirty="0" smtClean="0">
                <a:latin typeface="Times New Roman" panose="02020603050405020304" pitchFamily="18" charset="0"/>
                <a:cs typeface="Times New Roman" panose="02020603050405020304" pitchFamily="18" charset="0"/>
              </a:rPr>
              <a:t>both monitoring </a:t>
            </a:r>
            <a:r>
              <a:rPr lang="en-US" b="1" dirty="0">
                <a:latin typeface="Times New Roman" panose="02020603050405020304" pitchFamily="18" charset="0"/>
                <a:cs typeface="Times New Roman" panose="02020603050405020304" pitchFamily="18" charset="0"/>
              </a:rPr>
              <a:t>and evaluation</a:t>
            </a: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324447" y="2185848"/>
            <a:ext cx="8151295" cy="3605349"/>
            <a:chOff x="1417" y="288"/>
            <a:chExt cx="9076" cy="4129"/>
          </a:xfrm>
        </p:grpSpPr>
        <p:pic>
          <p:nvPicPr>
            <p:cNvPr id="15"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17" y="288"/>
              <a:ext cx="9076" cy="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894"/>
            <p:cNvSpPr txBox="1">
              <a:spLocks noChangeArrowheads="1"/>
            </p:cNvSpPr>
            <p:nvPr/>
          </p:nvSpPr>
          <p:spPr bwMode="auto">
            <a:xfrm>
              <a:off x="4167" y="376"/>
              <a:ext cx="3595"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000" b="1">
                  <a:solidFill>
                    <a:srgbClr val="FFFFFF"/>
                  </a:solidFill>
                  <a:effectLst/>
                  <a:latin typeface="Trebuchet MS" panose="020B0603020202020204" pitchFamily="34" charset="0"/>
                  <a:ea typeface="Tahoma" panose="020B0604030504040204" pitchFamily="34" charset="0"/>
                </a:rPr>
                <a:t>Frequently</a:t>
              </a:r>
              <a:r>
                <a:rPr lang="en-US" sz="1000" b="1" spc="130">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used</a:t>
              </a:r>
              <a:r>
                <a:rPr lang="en-US" sz="1000" b="1" spc="135">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data</a:t>
              </a:r>
              <a:r>
                <a:rPr lang="en-US" sz="1000" b="1" spc="130">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collection</a:t>
              </a:r>
              <a:r>
                <a:rPr lang="en-US" sz="1000" b="1" spc="135">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methods</a:t>
              </a:r>
              <a:endParaRPr lang="fr-FR" sz="1100">
                <a:effectLst/>
                <a:latin typeface="Tahoma" panose="020B0604030504040204" pitchFamily="34" charset="0"/>
                <a:ea typeface="Tahoma" panose="020B0604030504040204" pitchFamily="34" charset="0"/>
              </a:endParaRPr>
            </a:p>
          </p:txBody>
        </p:sp>
        <p:sp>
          <p:nvSpPr>
            <p:cNvPr id="17" name="Text Box 895"/>
            <p:cNvSpPr txBox="1">
              <a:spLocks noChangeArrowheads="1"/>
            </p:cNvSpPr>
            <p:nvPr/>
          </p:nvSpPr>
          <p:spPr bwMode="auto">
            <a:xfrm>
              <a:off x="1886" y="939"/>
              <a:ext cx="62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155"/>
                </a:lnSpc>
                <a:spcAft>
                  <a:spcPts val="0"/>
                </a:spcAft>
              </a:pPr>
              <a:r>
                <a:rPr lang="en-US" sz="1000">
                  <a:effectLst/>
                  <a:latin typeface="Tahoma" panose="020B0604030504040204" pitchFamily="34" charset="0"/>
                  <a:ea typeface="Tahoma" panose="020B0604030504040204" pitchFamily="34" charset="0"/>
                </a:rPr>
                <a:t>Surveys</a:t>
              </a:r>
              <a:endParaRPr lang="fr-FR" sz="1100">
                <a:effectLst/>
                <a:latin typeface="Tahoma" panose="020B0604030504040204" pitchFamily="34" charset="0"/>
                <a:ea typeface="Tahoma" panose="020B0604030504040204" pitchFamily="34" charset="0"/>
              </a:endParaRPr>
            </a:p>
          </p:txBody>
        </p:sp>
        <p:sp>
          <p:nvSpPr>
            <p:cNvPr id="18" name="Text Box 896"/>
            <p:cNvSpPr txBox="1">
              <a:spLocks noChangeArrowheads="1"/>
            </p:cNvSpPr>
            <p:nvPr/>
          </p:nvSpPr>
          <p:spPr bwMode="auto">
            <a:xfrm>
              <a:off x="3646" y="900"/>
              <a:ext cx="839"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155"/>
                </a:lnSpc>
                <a:spcAft>
                  <a:spcPts val="0"/>
                </a:spcAft>
              </a:pPr>
              <a:r>
                <a:rPr lang="en-US" sz="1000">
                  <a:effectLst/>
                  <a:latin typeface="Tahoma" panose="020B0604030504040204" pitchFamily="34" charset="0"/>
                  <a:ea typeface="Tahoma" panose="020B0604030504040204" pitchFamily="34" charset="0"/>
                </a:rPr>
                <a:t>Interviews</a:t>
              </a:r>
              <a:endParaRPr lang="fr-FR" sz="1100">
                <a:effectLst/>
                <a:latin typeface="Tahoma" panose="020B0604030504040204" pitchFamily="34" charset="0"/>
                <a:ea typeface="Tahoma" panose="020B0604030504040204" pitchFamily="34" charset="0"/>
              </a:endParaRPr>
            </a:p>
          </p:txBody>
        </p:sp>
        <p:sp>
          <p:nvSpPr>
            <p:cNvPr id="19" name="Text Box 897"/>
            <p:cNvSpPr txBox="1">
              <a:spLocks noChangeArrowheads="1"/>
            </p:cNvSpPr>
            <p:nvPr/>
          </p:nvSpPr>
          <p:spPr bwMode="auto">
            <a:xfrm>
              <a:off x="5682" y="803"/>
              <a:ext cx="991"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33020" marR="5715" indent="-33655">
                <a:lnSpc>
                  <a:spcPct val="98000"/>
                </a:lnSpc>
                <a:spcAft>
                  <a:spcPts val="0"/>
                </a:spcAft>
              </a:pPr>
              <a:r>
                <a:rPr lang="en-US" sz="1000" spc="-5">
                  <a:effectLst/>
                  <a:latin typeface="Tahoma" panose="020B0604030504040204" pitchFamily="34" charset="0"/>
                  <a:ea typeface="Tahoma" panose="020B0604030504040204" pitchFamily="34" charset="0"/>
                </a:rPr>
                <a:t>Focus group</a:t>
              </a:r>
              <a:r>
                <a:rPr lang="en-US" sz="1000" spc="-27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discussions</a:t>
              </a:r>
              <a:endParaRPr lang="fr-FR" sz="1100">
                <a:effectLst/>
                <a:latin typeface="Tahoma" panose="020B0604030504040204" pitchFamily="34" charset="0"/>
                <a:ea typeface="Tahoma" panose="020B0604030504040204" pitchFamily="34" charset="0"/>
              </a:endParaRPr>
            </a:p>
          </p:txBody>
        </p:sp>
        <p:sp>
          <p:nvSpPr>
            <p:cNvPr id="21" name="Text Box 898"/>
            <p:cNvSpPr txBox="1">
              <a:spLocks noChangeArrowheads="1"/>
            </p:cNvSpPr>
            <p:nvPr/>
          </p:nvSpPr>
          <p:spPr bwMode="auto">
            <a:xfrm>
              <a:off x="7498" y="906"/>
              <a:ext cx="101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155"/>
                </a:lnSpc>
                <a:spcAft>
                  <a:spcPts val="0"/>
                </a:spcAft>
              </a:pPr>
              <a:r>
                <a:rPr lang="en-US" sz="1000">
                  <a:effectLst/>
                  <a:latin typeface="Tahoma" panose="020B0604030504040204" pitchFamily="34" charset="0"/>
                  <a:ea typeface="Tahoma" panose="020B0604030504040204" pitchFamily="34" charset="0"/>
                </a:rPr>
                <a:t>Case</a:t>
              </a:r>
              <a:r>
                <a:rPr lang="en-US" sz="1000" spc="1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studies</a:t>
              </a:r>
              <a:endParaRPr lang="fr-FR" sz="1100">
                <a:effectLst/>
                <a:latin typeface="Tahoma" panose="020B0604030504040204" pitchFamily="34" charset="0"/>
                <a:ea typeface="Tahoma" panose="020B0604030504040204" pitchFamily="34" charset="0"/>
              </a:endParaRPr>
            </a:p>
          </p:txBody>
        </p:sp>
        <p:sp>
          <p:nvSpPr>
            <p:cNvPr id="22" name="Text Box 899"/>
            <p:cNvSpPr txBox="1">
              <a:spLocks noChangeArrowheads="1"/>
            </p:cNvSpPr>
            <p:nvPr/>
          </p:nvSpPr>
          <p:spPr bwMode="auto">
            <a:xfrm>
              <a:off x="9154" y="940"/>
              <a:ext cx="1012"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155"/>
                </a:lnSpc>
                <a:spcAft>
                  <a:spcPts val="0"/>
                </a:spcAft>
              </a:pPr>
              <a:r>
                <a:rPr lang="en-US" sz="1000">
                  <a:effectLst/>
                  <a:latin typeface="Tahoma" panose="020B0604030504040204" pitchFamily="34" charset="0"/>
                  <a:ea typeface="Tahoma" panose="020B0604030504040204" pitchFamily="34" charset="0"/>
                </a:rPr>
                <a:t>Observation</a:t>
              </a:r>
              <a:endParaRPr lang="fr-FR" sz="1100">
                <a:effectLst/>
                <a:latin typeface="Tahoma" panose="020B0604030504040204" pitchFamily="34" charset="0"/>
                <a:ea typeface="Tahoma" panose="020B0604030504040204" pitchFamily="34" charset="0"/>
              </a:endParaRPr>
            </a:p>
          </p:txBody>
        </p:sp>
        <p:sp>
          <p:nvSpPr>
            <p:cNvPr id="23" name="Text Box 900"/>
            <p:cNvSpPr txBox="1">
              <a:spLocks noChangeArrowheads="1"/>
            </p:cNvSpPr>
            <p:nvPr/>
          </p:nvSpPr>
          <p:spPr bwMode="auto">
            <a:xfrm>
              <a:off x="4417" y="2295"/>
              <a:ext cx="309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
                </a:spcBef>
                <a:spcAft>
                  <a:spcPts val="0"/>
                </a:spcAft>
              </a:pPr>
              <a:r>
                <a:rPr lang="en-US" sz="1000" b="1">
                  <a:solidFill>
                    <a:srgbClr val="FFFFFF"/>
                  </a:solidFill>
                  <a:effectLst/>
                  <a:latin typeface="Trebuchet MS" panose="020B0603020202020204" pitchFamily="34" charset="0"/>
                  <a:ea typeface="Tahoma" panose="020B0604030504040204" pitchFamily="34" charset="0"/>
                </a:rPr>
                <a:t>Additional</a:t>
              </a:r>
              <a:r>
                <a:rPr lang="en-US" sz="1000" b="1" spc="-45">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data</a:t>
              </a:r>
              <a:r>
                <a:rPr lang="en-US" sz="1000" b="1" spc="-45">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collection</a:t>
              </a:r>
              <a:r>
                <a:rPr lang="en-US" sz="1000" b="1" spc="-45">
                  <a:solidFill>
                    <a:srgbClr val="FFFFFF"/>
                  </a:solidFill>
                  <a:effectLst/>
                  <a:latin typeface="Trebuchet MS" panose="020B0603020202020204" pitchFamily="34" charset="0"/>
                  <a:ea typeface="Tahoma" panose="020B0604030504040204" pitchFamily="34" charset="0"/>
                </a:rPr>
                <a:t> </a:t>
              </a:r>
              <a:r>
                <a:rPr lang="en-US" sz="1000" b="1">
                  <a:solidFill>
                    <a:srgbClr val="FFFFFF"/>
                  </a:solidFill>
                  <a:effectLst/>
                  <a:latin typeface="Trebuchet MS" panose="020B0603020202020204" pitchFamily="34" charset="0"/>
                  <a:ea typeface="Tahoma" panose="020B0604030504040204" pitchFamily="34" charset="0"/>
                </a:rPr>
                <a:t>methods</a:t>
              </a:r>
              <a:endParaRPr lang="fr-FR" sz="1100">
                <a:effectLst/>
                <a:latin typeface="Tahoma" panose="020B0604030504040204" pitchFamily="34" charset="0"/>
                <a:ea typeface="Tahoma" panose="020B0604030504040204" pitchFamily="34" charset="0"/>
              </a:endParaRPr>
            </a:p>
          </p:txBody>
        </p:sp>
        <p:sp>
          <p:nvSpPr>
            <p:cNvPr id="24" name="Text Box 901"/>
            <p:cNvSpPr txBox="1">
              <a:spLocks noChangeArrowheads="1"/>
            </p:cNvSpPr>
            <p:nvPr/>
          </p:nvSpPr>
          <p:spPr bwMode="auto">
            <a:xfrm>
              <a:off x="1633" y="2934"/>
              <a:ext cx="113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155"/>
                </a:lnSpc>
                <a:spcAft>
                  <a:spcPts val="0"/>
                </a:spcAft>
              </a:pPr>
              <a:r>
                <a:rPr lang="en-US" sz="1000">
                  <a:effectLst/>
                  <a:latin typeface="Tahoma" panose="020B0604030504040204" pitchFamily="34" charset="0"/>
                  <a:ea typeface="Tahoma" panose="020B0604030504040204" pitchFamily="34" charset="0"/>
                </a:rPr>
                <a:t>Brainstorming</a:t>
              </a:r>
              <a:endParaRPr lang="fr-FR" sz="1100">
                <a:effectLst/>
                <a:latin typeface="Tahoma" panose="020B0604030504040204" pitchFamily="34" charset="0"/>
                <a:ea typeface="Tahoma" panose="020B0604030504040204" pitchFamily="34" charset="0"/>
              </a:endParaRPr>
            </a:p>
          </p:txBody>
        </p:sp>
        <p:sp>
          <p:nvSpPr>
            <p:cNvPr id="25" name="Text Box 902"/>
            <p:cNvSpPr txBox="1">
              <a:spLocks noChangeArrowheads="1"/>
            </p:cNvSpPr>
            <p:nvPr/>
          </p:nvSpPr>
          <p:spPr bwMode="auto">
            <a:xfrm>
              <a:off x="3153" y="2694"/>
              <a:ext cx="1826" cy="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algn="ctr">
                <a:lnSpc>
                  <a:spcPct val="98000"/>
                </a:lnSpc>
                <a:spcAft>
                  <a:spcPts val="0"/>
                </a:spcAft>
              </a:pPr>
              <a:r>
                <a:rPr lang="en-US" sz="1000">
                  <a:effectLst/>
                  <a:latin typeface="Tahoma" panose="020B0604030504040204" pitchFamily="34" charset="0"/>
                  <a:ea typeface="Tahoma" panose="020B0604030504040204" pitchFamily="34" charset="0"/>
                </a:rPr>
                <a:t>Strengths,</a:t>
              </a:r>
              <a:r>
                <a:rPr lang="en-US" sz="1000" spc="8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weaknesses,</a:t>
              </a:r>
              <a:r>
                <a:rPr lang="en-US" sz="1000" spc="-25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opportunities and</a:t>
              </a:r>
              <a:r>
                <a:rPr lang="en-US" sz="1000" spc="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threats</a:t>
              </a:r>
              <a:r>
                <a:rPr lang="en-US" sz="1000" spc="-7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(SWOT)</a:t>
              </a:r>
              <a:endParaRPr lang="fr-FR" sz="1100">
                <a:effectLst/>
                <a:latin typeface="Tahoma" panose="020B0604030504040204" pitchFamily="34" charset="0"/>
                <a:ea typeface="Tahoma" panose="020B0604030504040204" pitchFamily="34" charset="0"/>
              </a:endParaRPr>
            </a:p>
          </p:txBody>
        </p:sp>
        <p:sp>
          <p:nvSpPr>
            <p:cNvPr id="26" name="Text Box 903"/>
            <p:cNvSpPr txBox="1">
              <a:spLocks noChangeArrowheads="1"/>
            </p:cNvSpPr>
            <p:nvPr/>
          </p:nvSpPr>
          <p:spPr bwMode="auto">
            <a:xfrm>
              <a:off x="5407" y="2814"/>
              <a:ext cx="1542"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71120" indent="-71120">
                <a:lnSpc>
                  <a:spcPct val="98000"/>
                </a:lnSpc>
                <a:spcAft>
                  <a:spcPts val="0"/>
                </a:spcAft>
              </a:pPr>
              <a:r>
                <a:rPr lang="en-US" sz="1000">
                  <a:effectLst/>
                  <a:latin typeface="Tahoma" panose="020B0604030504040204" pitchFamily="34" charset="0"/>
                  <a:ea typeface="Tahoma" panose="020B0604030504040204" pitchFamily="34" charset="0"/>
                </a:rPr>
                <a:t>Dreams</a:t>
              </a:r>
              <a:r>
                <a:rPr lang="en-US" sz="1000" spc="2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realized</a:t>
              </a:r>
              <a:r>
                <a:rPr lang="en-US" sz="1000" spc="2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or</a:t>
              </a:r>
              <a:r>
                <a:rPr lang="en-US" sz="1000" spc="-27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visioning</a:t>
              </a:r>
              <a:r>
                <a:rPr lang="en-US" sz="1000" spc="-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(DR/V)</a:t>
              </a:r>
              <a:endParaRPr lang="fr-FR" sz="1100">
                <a:effectLst/>
                <a:latin typeface="Tahoma" panose="020B0604030504040204" pitchFamily="34" charset="0"/>
                <a:ea typeface="Tahoma" panose="020B0604030504040204" pitchFamily="34" charset="0"/>
              </a:endParaRPr>
            </a:p>
          </p:txBody>
        </p:sp>
        <p:sp>
          <p:nvSpPr>
            <p:cNvPr id="27" name="Text Box 904"/>
            <p:cNvSpPr txBox="1">
              <a:spLocks noChangeArrowheads="1"/>
            </p:cNvSpPr>
            <p:nvPr/>
          </p:nvSpPr>
          <p:spPr bwMode="auto">
            <a:xfrm>
              <a:off x="7368" y="2814"/>
              <a:ext cx="1275"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76860" indent="-277495">
                <a:lnSpc>
                  <a:spcPct val="98000"/>
                </a:lnSpc>
                <a:spcAft>
                  <a:spcPts val="0"/>
                </a:spcAft>
              </a:pPr>
              <a:r>
                <a:rPr lang="en-US" sz="1000">
                  <a:effectLst/>
                  <a:latin typeface="Tahoma" panose="020B0604030504040204" pitchFamily="34" charset="0"/>
                  <a:ea typeface="Tahoma" panose="020B0604030504040204" pitchFamily="34" charset="0"/>
                </a:rPr>
                <a:t>Drama</a:t>
              </a:r>
              <a:r>
                <a:rPr lang="en-US" sz="1000" spc="1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and</a:t>
              </a:r>
              <a:r>
                <a:rPr lang="en-US" sz="1000" spc="1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role</a:t>
              </a:r>
              <a:r>
                <a:rPr lang="en-US" sz="1000" spc="-26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plays</a:t>
              </a:r>
              <a:endParaRPr lang="fr-FR" sz="1100">
                <a:effectLst/>
                <a:latin typeface="Tahoma" panose="020B0604030504040204" pitchFamily="34" charset="0"/>
                <a:ea typeface="Tahoma" panose="020B0604030504040204" pitchFamily="34" charset="0"/>
              </a:endParaRPr>
            </a:p>
          </p:txBody>
        </p:sp>
        <p:sp>
          <p:nvSpPr>
            <p:cNvPr id="28" name="Text Box 905"/>
            <p:cNvSpPr txBox="1">
              <a:spLocks noChangeArrowheads="1"/>
            </p:cNvSpPr>
            <p:nvPr/>
          </p:nvSpPr>
          <p:spPr bwMode="auto">
            <a:xfrm>
              <a:off x="9201" y="2814"/>
              <a:ext cx="919"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6365" marR="8255" indent="-127000">
                <a:lnSpc>
                  <a:spcPct val="98000"/>
                </a:lnSpc>
                <a:spcAft>
                  <a:spcPts val="0"/>
                </a:spcAft>
              </a:pPr>
              <a:r>
                <a:rPr lang="en-US" sz="1000">
                  <a:effectLst/>
                  <a:latin typeface="Tahoma" panose="020B0604030504040204" pitchFamily="34" charset="0"/>
                  <a:ea typeface="Tahoma" panose="020B0604030504040204" pitchFamily="34" charset="0"/>
                </a:rPr>
                <a:t>Photos and</a:t>
              </a:r>
              <a:r>
                <a:rPr lang="en-US" sz="1000" spc="-27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videos</a:t>
              </a:r>
              <a:endParaRPr lang="fr-FR" sz="1100">
                <a:effectLst/>
                <a:latin typeface="Tahoma" panose="020B0604030504040204" pitchFamily="34" charset="0"/>
                <a:ea typeface="Tahoma" panose="020B0604030504040204" pitchFamily="34" charset="0"/>
              </a:endParaRPr>
            </a:p>
          </p:txBody>
        </p:sp>
        <p:sp>
          <p:nvSpPr>
            <p:cNvPr id="29" name="Text Box 906"/>
            <p:cNvSpPr txBox="1">
              <a:spLocks noChangeArrowheads="1"/>
            </p:cNvSpPr>
            <p:nvPr/>
          </p:nvSpPr>
          <p:spPr bwMode="auto">
            <a:xfrm>
              <a:off x="5405" y="3595"/>
              <a:ext cx="1546" cy="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98000"/>
                </a:lnSpc>
                <a:spcAft>
                  <a:spcPts val="0"/>
                </a:spcAft>
              </a:pPr>
              <a:r>
                <a:rPr lang="en-US" sz="1000">
                  <a:effectLst/>
                  <a:latin typeface="Tahoma" panose="020B0604030504040204" pitchFamily="34" charset="0"/>
                  <a:ea typeface="Tahoma" panose="020B0604030504040204" pitchFamily="34" charset="0"/>
                </a:rPr>
                <a:t>Geographic</a:t>
              </a:r>
              <a:r>
                <a:rPr lang="en-US" sz="1000" spc="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information system</a:t>
              </a:r>
              <a:r>
                <a:rPr lang="en-US" sz="1000" spc="-27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(GIS)</a:t>
              </a:r>
              <a:r>
                <a:rPr lang="en-US" sz="1000" spc="-3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mapping</a:t>
              </a:r>
              <a:endParaRPr lang="fr-FR" sz="110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36254903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263253"/>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1" algn="ctr">
              <a:lnSpc>
                <a:spcPct val="150000"/>
              </a:lnSpc>
            </a:pPr>
            <a:endParaRPr lang="en-US" sz="2000" b="1" dirty="0" smtClean="0">
              <a:solidFill>
                <a:srgbClr val="C00000"/>
              </a:solidFill>
              <a:latin typeface="Times New Roman" panose="02020603050405020304" pitchFamily="18" charset="0"/>
              <a:cs typeface="Times New Roman" panose="02020603050405020304" pitchFamily="18" charset="0"/>
            </a:endParaRPr>
          </a:p>
          <a:p>
            <a:pPr marL="742950" lvl="1" indent="-285750" algn="ctr">
              <a:lnSpc>
                <a:spcPct val="150000"/>
              </a:lnSpc>
              <a:buFont typeface="Arial" panose="020B0604020202020204" pitchFamily="34" charset="0"/>
              <a:buChar char="•"/>
            </a:pPr>
            <a:r>
              <a:rPr lang="en-US" sz="2400" b="1" dirty="0" smtClean="0">
                <a:solidFill>
                  <a:srgbClr val="C00000"/>
                </a:solidFill>
                <a:latin typeface="Times New Roman" panose="02020603050405020304" pitchFamily="18" charset="0"/>
                <a:cs typeface="Times New Roman" panose="02020603050405020304" pitchFamily="18" charset="0"/>
              </a:rPr>
              <a:t>Surveys</a:t>
            </a:r>
          </a:p>
          <a:p>
            <a:pPr lvl="1" algn="ctr">
              <a:lnSpc>
                <a:spcPct val="150000"/>
              </a:lnSpc>
            </a:pPr>
            <a:endParaRPr lang="en-US" sz="2000"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sz="1600" b="1" dirty="0">
                <a:solidFill>
                  <a:srgbClr val="0070C0"/>
                </a:solidFill>
                <a:latin typeface="Times New Roman" panose="02020603050405020304" pitchFamily="18" charset="0"/>
                <a:cs typeface="Times New Roman" panose="02020603050405020304" pitchFamily="18" charset="0"/>
              </a:rPr>
              <a:t>Surveys</a:t>
            </a:r>
            <a:r>
              <a:rPr lang="en-US" sz="1600" b="1" dirty="0">
                <a:solidFill>
                  <a:schemeClr val="dk1"/>
                </a:solidFill>
                <a:latin typeface="Times New Roman" panose="02020603050405020304" pitchFamily="18" charset="0"/>
                <a:cs typeface="Times New Roman" panose="02020603050405020304" pitchFamily="18" charset="0"/>
              </a:rPr>
              <a:t> are a common technique for collecting data. </a:t>
            </a:r>
            <a:r>
              <a:rPr lang="en-US" sz="1600" b="1" dirty="0">
                <a:solidFill>
                  <a:schemeClr val="dk1"/>
                </a:solidFill>
                <a:latin typeface="Times New Roman" panose="02020603050405020304" pitchFamily="18" charset="0"/>
                <a:cs typeface="Times New Roman" panose="02020603050405020304" pitchFamily="18" charset="0"/>
              </a:rPr>
              <a:t>Surveys can collect focused, targeted information about a sample taken from the target population for a project, </a:t>
            </a:r>
            <a:r>
              <a:rPr lang="en-US" sz="1600" b="1" dirty="0" smtClean="0">
                <a:solidFill>
                  <a:schemeClr val="dk1"/>
                </a:solidFill>
                <a:latin typeface="Times New Roman" panose="02020603050405020304" pitchFamily="18" charset="0"/>
                <a:cs typeface="Times New Roman" panose="02020603050405020304" pitchFamily="18" charset="0"/>
              </a:rPr>
              <a:t>program </a:t>
            </a:r>
            <a:r>
              <a:rPr lang="en-US" sz="1600" b="1" dirty="0">
                <a:solidFill>
                  <a:schemeClr val="dk1"/>
                </a:solidFill>
                <a:latin typeface="Times New Roman" panose="02020603050405020304" pitchFamily="18" charset="0"/>
                <a:cs typeface="Times New Roman" panose="02020603050405020304" pitchFamily="18" charset="0"/>
              </a:rPr>
              <a:t>or policy, especially data about perceptions, opinions and ideas. While surveys can also be used to measure intended </a:t>
            </a:r>
            <a:r>
              <a:rPr lang="en-US" sz="1600" b="1" dirty="0" smtClean="0">
                <a:solidFill>
                  <a:schemeClr val="dk1"/>
                </a:solidFill>
                <a:latin typeface="Times New Roman" panose="02020603050405020304" pitchFamily="18" charset="0"/>
                <a:cs typeface="Times New Roman" panose="02020603050405020304" pitchFamily="18" charset="0"/>
              </a:rPr>
              <a:t>behavior</a:t>
            </a:r>
            <a:r>
              <a:rPr lang="en-US" sz="1600" b="1" dirty="0">
                <a:solidFill>
                  <a:schemeClr val="dk1"/>
                </a:solidFill>
                <a:latin typeface="Times New Roman" panose="02020603050405020304" pitchFamily="18" charset="0"/>
                <a:cs typeface="Times New Roman" panose="02020603050405020304" pitchFamily="18" charset="0"/>
              </a:rPr>
              <a:t>, there is always room for interpretation, and any data gathered may be less “factual” as what people say they (intend to) do may not reflect what they in fact do in reality.</a:t>
            </a:r>
            <a:endParaRPr lang="fr-FR" sz="1600" b="1" dirty="0">
              <a:solidFill>
                <a:schemeClr val="dk1"/>
              </a:solidFill>
              <a:latin typeface="Times New Roman" panose="02020603050405020304" pitchFamily="18" charset="0"/>
              <a:cs typeface="Times New Roman" panose="02020603050405020304" pitchFamily="18" charset="0"/>
            </a:endParaRPr>
          </a:p>
          <a:p>
            <a:pPr lvl="0" algn="just">
              <a:lnSpc>
                <a:spcPct val="150000"/>
              </a:lnSpc>
            </a:pPr>
            <a:endParaRPr lang="en-US" sz="1600" b="1" dirty="0">
              <a:solidFill>
                <a:schemeClr val="dk1"/>
              </a:solidFill>
              <a:latin typeface="Times New Roman" panose="02020603050405020304" pitchFamily="18" charset="0"/>
              <a:cs typeface="Times New Roman" panose="02020603050405020304" pitchFamily="18" charset="0"/>
            </a:endParaRPr>
          </a:p>
          <a:p>
            <a:pPr lvl="0" algn="ctr">
              <a:lnSpc>
                <a:spcPct val="150000"/>
              </a:lnSpc>
            </a:pP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3" name="image35.jpeg"/>
          <p:cNvPicPr/>
          <p:nvPr/>
        </p:nvPicPr>
        <p:blipFill>
          <a:blip r:embed="rId9" cstate="print"/>
          <a:stretch>
            <a:fillRect/>
          </a:stretch>
        </p:blipFill>
        <p:spPr>
          <a:xfrm>
            <a:off x="1689049" y="4769945"/>
            <a:ext cx="5678805" cy="1874701"/>
          </a:xfrm>
          <a:prstGeom prst="rect">
            <a:avLst/>
          </a:prstGeom>
        </p:spPr>
      </p:pic>
    </p:spTree>
    <p:extLst>
      <p:ext uri="{BB962C8B-B14F-4D97-AF65-F5344CB8AC3E}">
        <p14:creationId xmlns:p14="http://schemas.microsoft.com/office/powerpoint/2010/main" val="21510732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55564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1" algn="ctr">
              <a:lnSpc>
                <a:spcPct val="150000"/>
              </a:lnSpc>
            </a:pPr>
            <a:endParaRPr lang="en-US" sz="2400" b="1" dirty="0">
              <a:solidFill>
                <a:srgbClr val="C00000"/>
              </a:solidFill>
              <a:latin typeface="Times New Roman" panose="02020603050405020304" pitchFamily="18" charset="0"/>
              <a:cs typeface="Times New Roman" panose="02020603050405020304" pitchFamily="18" charset="0"/>
            </a:endParaRPr>
          </a:p>
          <a:p>
            <a:pPr marL="742950" lvl="1" indent="-285750" algn="ctr">
              <a:lnSpc>
                <a:spcPct val="150000"/>
              </a:lnSpc>
              <a:buFont typeface="Arial" panose="020B0604020202020204" pitchFamily="34" charset="0"/>
              <a:buChar char="•"/>
            </a:pPr>
            <a:r>
              <a:rPr lang="en-US" sz="2400" b="1" dirty="0" smtClean="0">
                <a:solidFill>
                  <a:srgbClr val="C00000"/>
                </a:solidFill>
                <a:latin typeface="Times New Roman" panose="02020603050405020304" pitchFamily="18" charset="0"/>
                <a:cs typeface="Times New Roman" panose="02020603050405020304" pitchFamily="18" charset="0"/>
              </a:rPr>
              <a:t>Interviews</a:t>
            </a:r>
          </a:p>
          <a:p>
            <a:pPr lvl="1" algn="ctr">
              <a:lnSpc>
                <a:spcPct val="150000"/>
              </a:lnSpc>
            </a:pPr>
            <a:endParaRPr lang="fr-FR" sz="2400" b="1"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a:solidFill>
                  <a:schemeClr val="dk1"/>
                </a:solidFill>
                <a:latin typeface="Times New Roman" panose="02020603050405020304" pitchFamily="18" charset="0"/>
                <a:cs typeface="Times New Roman" panose="02020603050405020304" pitchFamily="18" charset="0"/>
              </a:rPr>
              <a:t>Interviews are a qualitative research technique used to shed light on subjectively lived experiences of, and viewpoints from, the respondents’ perspective on a given issue, or sets of issues, that are being monitored or evaluated for a given intervention. Interviews provide opportunities for mutual discovery, understanding, reflection and explanation. Interviews are of three types: (a) structured;</a:t>
            </a:r>
            <a:endParaRPr lang="fr-FR" sz="1600" b="1" dirty="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a:solidFill>
                  <a:schemeClr val="dk1"/>
                </a:solidFill>
                <a:latin typeface="Times New Roman" panose="02020603050405020304" pitchFamily="18" charset="0"/>
                <a:cs typeface="Times New Roman" panose="02020603050405020304" pitchFamily="18" charset="0"/>
              </a:rPr>
              <a:t>(b) semi-structured; and (c) unstructured. </a:t>
            </a:r>
          </a:p>
          <a:p>
            <a:pPr marL="742950" lvl="1" indent="-285750" algn="just">
              <a:lnSpc>
                <a:spcPct val="150000"/>
              </a:lnSpc>
              <a:buFont typeface="Wingdings" panose="05000000000000000000" pitchFamily="2" charset="2"/>
              <a:buChar char="Ø"/>
            </a:pPr>
            <a:endParaRPr lang="en-US" sz="1600" b="1" dirty="0">
              <a:solidFill>
                <a:schemeClr val="dk1"/>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Ø"/>
            </a:pPr>
            <a:endParaRPr lang="en-US" sz="1600" b="1" dirty="0">
              <a:solidFill>
                <a:schemeClr val="dk1"/>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3" name="image36.png"/>
          <p:cNvPicPr/>
          <p:nvPr/>
        </p:nvPicPr>
        <p:blipFill>
          <a:blip r:embed="rId9" cstate="print"/>
          <a:stretch>
            <a:fillRect/>
          </a:stretch>
        </p:blipFill>
        <p:spPr>
          <a:xfrm>
            <a:off x="1510946" y="4850674"/>
            <a:ext cx="6335478" cy="1846225"/>
          </a:xfrm>
          <a:prstGeom prst="rect">
            <a:avLst/>
          </a:prstGeom>
        </p:spPr>
      </p:pic>
    </p:spTree>
    <p:extLst>
      <p:ext uri="{BB962C8B-B14F-4D97-AF65-F5344CB8AC3E}">
        <p14:creationId xmlns:p14="http://schemas.microsoft.com/office/powerpoint/2010/main" val="378219329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39</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386259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1" algn="ctr">
              <a:lnSpc>
                <a:spcPct val="150000"/>
              </a:lnSpc>
            </a:pPr>
            <a:r>
              <a:rPr lang="en-US" b="1" i="1" u="sng" dirty="0"/>
              <a:t>Formulating interview questions</a:t>
            </a:r>
            <a:endParaRPr lang="fr-FR" b="1" i="1" u="sng" dirty="0"/>
          </a:p>
          <a:p>
            <a:pPr lvl="1" algn="just">
              <a:lnSpc>
                <a:spcPct val="150000"/>
              </a:lnSpc>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6" name="Text Box 994"/>
          <p:cNvSpPr txBox="1">
            <a:spLocks noChangeArrowheads="1"/>
          </p:cNvSpPr>
          <p:nvPr/>
        </p:nvSpPr>
        <p:spPr bwMode="auto">
          <a:xfrm>
            <a:off x="3214370" y="3321367"/>
            <a:ext cx="5763260"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80160">
              <a:spcBef>
                <a:spcPts val="270"/>
              </a:spcBef>
              <a:spcAft>
                <a:spcPts val="0"/>
              </a:spcAft>
              <a:tabLst>
                <a:tab pos="2874010" algn="l"/>
                <a:tab pos="4612005" algn="l"/>
              </a:tabLst>
            </a:pPr>
            <a:r>
              <a:rPr lang="en-US" sz="1000" b="1">
                <a:solidFill>
                  <a:srgbClr val="FFFFFF"/>
                </a:solidFill>
                <a:effectLst/>
                <a:latin typeface="Trebuchet MS" panose="020B0603020202020204" pitchFamily="34" charset="0"/>
                <a:ea typeface="Tahoma" panose="020B0604030504040204" pitchFamily="34" charset="0"/>
              </a:rPr>
              <a:t>Structured	</a:t>
            </a:r>
            <a:r>
              <a:rPr lang="en-US" sz="1000" b="1" spc="-5">
                <a:solidFill>
                  <a:srgbClr val="FFFFFF"/>
                </a:solidFill>
                <a:effectLst/>
                <a:latin typeface="Trebuchet MS" panose="020B0603020202020204" pitchFamily="34" charset="0"/>
                <a:ea typeface="Tahoma" panose="020B0604030504040204" pitchFamily="34" charset="0"/>
              </a:rPr>
              <a:t>Semi-structured	</a:t>
            </a:r>
            <a:r>
              <a:rPr lang="en-US" sz="1000" b="1">
                <a:solidFill>
                  <a:srgbClr val="FFFFFF"/>
                </a:solidFill>
                <a:effectLst/>
                <a:latin typeface="Trebuchet MS" panose="020B0603020202020204" pitchFamily="34" charset="0"/>
                <a:ea typeface="Tahoma" panose="020B0604030504040204" pitchFamily="34" charset="0"/>
              </a:rPr>
              <a:t>Unstructured</a:t>
            </a:r>
            <a:endParaRPr lang="fr-FR" sz="1100">
              <a:effectLst/>
              <a:latin typeface="Tahoma" panose="020B0604030504040204" pitchFamily="34" charset="0"/>
              <a:ea typeface="Tahoma" panose="020B0604030504040204" pitchFamily="34" charset="0"/>
            </a:endParaRPr>
          </a:p>
        </p:txBody>
      </p:sp>
      <p:grpSp>
        <p:nvGrpSpPr>
          <p:cNvPr id="17" name="Group 16"/>
          <p:cNvGrpSpPr>
            <a:grpSpLocks/>
          </p:cNvGrpSpPr>
          <p:nvPr/>
        </p:nvGrpSpPr>
        <p:grpSpPr bwMode="auto">
          <a:xfrm>
            <a:off x="148043" y="1721062"/>
            <a:ext cx="8653801" cy="4209475"/>
            <a:chOff x="1348" y="298"/>
            <a:chExt cx="9155" cy="3260"/>
          </a:xfrm>
        </p:grpSpPr>
        <p:sp>
          <p:nvSpPr>
            <p:cNvPr id="18" name="Rectangle 17"/>
            <p:cNvSpPr>
              <a:spLocks noChangeArrowheads="1"/>
            </p:cNvSpPr>
            <p:nvPr/>
          </p:nvSpPr>
          <p:spPr bwMode="auto">
            <a:xfrm>
              <a:off x="1432" y="313"/>
              <a:ext cx="9071" cy="405"/>
            </a:xfrm>
            <a:prstGeom prst="rect">
              <a:avLst/>
            </a:prstGeom>
            <a:solidFill>
              <a:srgbClr val="368DDD"/>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sp>
          <p:nvSpPr>
            <p:cNvPr id="19" name="Rectangle 18"/>
            <p:cNvSpPr>
              <a:spLocks noChangeArrowheads="1"/>
            </p:cNvSpPr>
            <p:nvPr/>
          </p:nvSpPr>
          <p:spPr bwMode="auto">
            <a:xfrm>
              <a:off x="1432" y="298"/>
              <a:ext cx="9071"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cxnSp>
          <p:nvCxnSpPr>
            <p:cNvPr id="21" name="Line 1013"/>
            <p:cNvCxnSpPr>
              <a:cxnSpLocks noChangeShapeType="1"/>
            </p:cNvCxnSpPr>
            <p:nvPr/>
          </p:nvCxnSpPr>
          <p:spPr bwMode="auto">
            <a:xfrm flipV="1">
              <a:off x="1432" y="314"/>
              <a:ext cx="0" cy="404"/>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cxnSp>
          <p:nvCxnSpPr>
            <p:cNvPr id="22" name="Line 1014"/>
            <p:cNvCxnSpPr>
              <a:cxnSpLocks noChangeShapeType="1"/>
            </p:cNvCxnSpPr>
            <p:nvPr/>
          </p:nvCxnSpPr>
          <p:spPr bwMode="auto">
            <a:xfrm flipV="1">
              <a:off x="10503" y="314"/>
              <a:ext cx="0" cy="404"/>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cxnSp>
          <p:nvCxnSpPr>
            <p:cNvPr id="23" name="Line 1015"/>
            <p:cNvCxnSpPr>
              <a:cxnSpLocks noChangeShapeType="1"/>
            </p:cNvCxnSpPr>
            <p:nvPr/>
          </p:nvCxnSpPr>
          <p:spPr bwMode="auto">
            <a:xfrm>
              <a:off x="1492" y="314"/>
              <a:ext cx="8981" cy="0"/>
            </a:xfrm>
            <a:prstGeom prst="line">
              <a:avLst/>
            </a:prstGeom>
            <a:noFill/>
            <a:ln w="19050">
              <a:solidFill>
                <a:srgbClr val="368DDD"/>
              </a:solidFill>
              <a:prstDash val="dot"/>
              <a:round/>
              <a:headEnd/>
              <a:tailEnd/>
            </a:ln>
            <a:extLst>
              <a:ext uri="{909E8E84-426E-40DD-AFC4-6F175D3DCCD1}">
                <a14:hiddenFill xmlns:a14="http://schemas.microsoft.com/office/drawing/2010/main">
                  <a:noFill/>
                </a14:hiddenFill>
              </a:ext>
            </a:extLst>
          </p:spPr>
        </p:cxnSp>
        <p:cxnSp>
          <p:nvCxnSpPr>
            <p:cNvPr id="24" name="Line 1016"/>
            <p:cNvCxnSpPr>
              <a:cxnSpLocks noChangeShapeType="1"/>
            </p:cNvCxnSpPr>
            <p:nvPr/>
          </p:nvCxnSpPr>
          <p:spPr bwMode="auto">
            <a:xfrm flipV="1">
              <a:off x="1432" y="342"/>
              <a:ext cx="0" cy="318"/>
            </a:xfrm>
            <a:prstGeom prst="line">
              <a:avLst/>
            </a:prstGeom>
            <a:noFill/>
            <a:ln w="19050">
              <a:solidFill>
                <a:srgbClr val="368DDD"/>
              </a:solidFill>
              <a:prstDash val="dot"/>
              <a:round/>
              <a:headEnd/>
              <a:tailEnd/>
            </a:ln>
            <a:extLst>
              <a:ext uri="{909E8E84-426E-40DD-AFC4-6F175D3DCCD1}">
                <a14:hiddenFill xmlns:a14="http://schemas.microsoft.com/office/drawing/2010/main">
                  <a:noFill/>
                </a14:hiddenFill>
              </a:ext>
            </a:extLst>
          </p:spPr>
        </p:cxnSp>
        <p:cxnSp>
          <p:nvCxnSpPr>
            <p:cNvPr id="25" name="Line 1017"/>
            <p:cNvCxnSpPr>
              <a:cxnSpLocks noChangeShapeType="1"/>
            </p:cNvCxnSpPr>
            <p:nvPr/>
          </p:nvCxnSpPr>
          <p:spPr bwMode="auto">
            <a:xfrm flipV="1">
              <a:off x="10503" y="342"/>
              <a:ext cx="0" cy="318"/>
            </a:xfrm>
            <a:prstGeom prst="line">
              <a:avLst/>
            </a:prstGeom>
            <a:noFill/>
            <a:ln w="19050">
              <a:solidFill>
                <a:srgbClr val="368DDD"/>
              </a:solidFill>
              <a:prstDash val="dot"/>
              <a:round/>
              <a:headEnd/>
              <a:tailEnd/>
            </a:ln>
            <a:extLst>
              <a:ext uri="{909E8E84-426E-40DD-AFC4-6F175D3DCCD1}">
                <a14:hiddenFill xmlns:a14="http://schemas.microsoft.com/office/drawing/2010/main">
                  <a:noFill/>
                </a14:hiddenFill>
              </a:ext>
            </a:extLst>
          </p:spPr>
        </p:cxnSp>
        <p:cxnSp>
          <p:nvCxnSpPr>
            <p:cNvPr id="26" name="Line 1018"/>
            <p:cNvCxnSpPr>
              <a:cxnSpLocks noChangeShapeType="1"/>
            </p:cNvCxnSpPr>
            <p:nvPr/>
          </p:nvCxnSpPr>
          <p:spPr bwMode="auto">
            <a:xfrm flipV="1">
              <a:off x="1432" y="748"/>
              <a:ext cx="0" cy="2735"/>
            </a:xfrm>
            <a:prstGeom prst="line">
              <a:avLst/>
            </a:prstGeom>
            <a:noFill/>
            <a:ln w="19050">
              <a:solidFill>
                <a:srgbClr val="368DDD"/>
              </a:solidFill>
              <a:prstDash val="dot"/>
              <a:round/>
              <a:headEnd/>
              <a:tailEnd/>
            </a:ln>
            <a:extLst>
              <a:ext uri="{909E8E84-426E-40DD-AFC4-6F175D3DCCD1}">
                <a14:hiddenFill xmlns:a14="http://schemas.microsoft.com/office/drawing/2010/main">
                  <a:noFill/>
                </a14:hiddenFill>
              </a:ext>
            </a:extLst>
          </p:spPr>
        </p:cxnSp>
        <p:cxnSp>
          <p:nvCxnSpPr>
            <p:cNvPr id="27" name="Line 1019"/>
            <p:cNvCxnSpPr>
              <a:cxnSpLocks noChangeShapeType="1"/>
            </p:cNvCxnSpPr>
            <p:nvPr/>
          </p:nvCxnSpPr>
          <p:spPr bwMode="auto">
            <a:xfrm flipV="1">
              <a:off x="10503" y="748"/>
              <a:ext cx="0" cy="2735"/>
            </a:xfrm>
            <a:prstGeom prst="line">
              <a:avLst/>
            </a:prstGeom>
            <a:noFill/>
            <a:ln w="19050">
              <a:solidFill>
                <a:srgbClr val="368DDD"/>
              </a:solidFill>
              <a:prstDash val="dot"/>
              <a:round/>
              <a:headEnd/>
              <a:tailEnd/>
            </a:ln>
            <a:extLst>
              <a:ext uri="{909E8E84-426E-40DD-AFC4-6F175D3DCCD1}">
                <a14:hiddenFill xmlns:a14="http://schemas.microsoft.com/office/drawing/2010/main">
                  <a:noFill/>
                </a14:hiddenFill>
              </a:ext>
            </a:extLst>
          </p:spPr>
        </p:cxnSp>
        <p:cxnSp>
          <p:nvCxnSpPr>
            <p:cNvPr id="28" name="Line 1020"/>
            <p:cNvCxnSpPr>
              <a:cxnSpLocks noChangeShapeType="1"/>
            </p:cNvCxnSpPr>
            <p:nvPr/>
          </p:nvCxnSpPr>
          <p:spPr bwMode="auto">
            <a:xfrm>
              <a:off x="1492" y="3543"/>
              <a:ext cx="8981" cy="0"/>
            </a:xfrm>
            <a:prstGeom prst="line">
              <a:avLst/>
            </a:prstGeom>
            <a:noFill/>
            <a:ln w="19050">
              <a:solidFill>
                <a:srgbClr val="368DDD"/>
              </a:solidFill>
              <a:prstDash val="dot"/>
              <a:round/>
              <a:headEnd/>
              <a:tailEnd/>
            </a:ln>
            <a:extLst>
              <a:ext uri="{909E8E84-426E-40DD-AFC4-6F175D3DCCD1}">
                <a14:hiddenFill xmlns:a14="http://schemas.microsoft.com/office/drawing/2010/main">
                  <a:noFill/>
                </a14:hiddenFill>
              </a:ext>
            </a:extLst>
          </p:spPr>
        </p:cxnSp>
        <p:sp>
          <p:nvSpPr>
            <p:cNvPr id="29" name="Freeform 28"/>
            <p:cNvSpPr>
              <a:spLocks/>
            </p:cNvSpPr>
            <p:nvPr/>
          </p:nvSpPr>
          <p:spPr bwMode="auto">
            <a:xfrm>
              <a:off x="1348" y="655"/>
              <a:ext cx="162" cy="57"/>
            </a:xfrm>
            <a:custGeom>
              <a:avLst/>
              <a:gdLst>
                <a:gd name="T0" fmla="+- 0 1510 1348"/>
                <a:gd name="T1" fmla="*/ T0 w 162"/>
                <a:gd name="T2" fmla="+- 0 656 656"/>
                <a:gd name="T3" fmla="*/ 656 h 57"/>
                <a:gd name="T4" fmla="+- 0 1348 1348"/>
                <a:gd name="T5" fmla="*/ T4 w 162"/>
                <a:gd name="T6" fmla="+- 0 656 656"/>
                <a:gd name="T7" fmla="*/ 656 h 57"/>
                <a:gd name="T8" fmla="+- 0 1354 1348"/>
                <a:gd name="T9" fmla="*/ T8 w 162"/>
                <a:gd name="T10" fmla="+- 0 678 656"/>
                <a:gd name="T11" fmla="*/ 678 h 57"/>
                <a:gd name="T12" fmla="+- 0 1369 1348"/>
                <a:gd name="T13" fmla="*/ T12 w 162"/>
                <a:gd name="T14" fmla="+- 0 696 656"/>
                <a:gd name="T15" fmla="*/ 696 h 57"/>
                <a:gd name="T16" fmla="+- 0 1392 1348"/>
                <a:gd name="T17" fmla="*/ T16 w 162"/>
                <a:gd name="T18" fmla="+- 0 708 656"/>
                <a:gd name="T19" fmla="*/ 708 h 57"/>
                <a:gd name="T20" fmla="+- 0 1422 1348"/>
                <a:gd name="T21" fmla="*/ T20 w 162"/>
                <a:gd name="T22" fmla="+- 0 713 656"/>
                <a:gd name="T23" fmla="*/ 713 h 57"/>
                <a:gd name="T24" fmla="+- 0 1456 1348"/>
                <a:gd name="T25" fmla="*/ T24 w 162"/>
                <a:gd name="T26" fmla="+- 0 710 656"/>
                <a:gd name="T27" fmla="*/ 710 h 57"/>
                <a:gd name="T28" fmla="+- 0 1483 1348"/>
                <a:gd name="T29" fmla="*/ T28 w 162"/>
                <a:gd name="T30" fmla="+- 0 700 656"/>
                <a:gd name="T31" fmla="*/ 700 h 57"/>
                <a:gd name="T32" fmla="+- 0 1502 1348"/>
                <a:gd name="T33" fmla="*/ T32 w 162"/>
                <a:gd name="T34" fmla="+- 0 681 656"/>
                <a:gd name="T35" fmla="*/ 681 h 57"/>
                <a:gd name="T36" fmla="+- 0 1510 1348"/>
                <a:gd name="T37" fmla="*/ T36 w 162"/>
                <a:gd name="T38" fmla="+- 0 656 656"/>
                <a:gd name="T39" fmla="*/ 656 h 5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162" h="57">
                  <a:moveTo>
                    <a:pt x="162" y="0"/>
                  </a:moveTo>
                  <a:lnTo>
                    <a:pt x="0" y="0"/>
                  </a:lnTo>
                  <a:lnTo>
                    <a:pt x="6" y="22"/>
                  </a:lnTo>
                  <a:lnTo>
                    <a:pt x="21" y="40"/>
                  </a:lnTo>
                  <a:lnTo>
                    <a:pt x="44" y="52"/>
                  </a:lnTo>
                  <a:lnTo>
                    <a:pt x="74" y="57"/>
                  </a:lnTo>
                  <a:lnTo>
                    <a:pt x="108" y="54"/>
                  </a:lnTo>
                  <a:lnTo>
                    <a:pt x="135" y="44"/>
                  </a:lnTo>
                  <a:lnTo>
                    <a:pt x="154" y="25"/>
                  </a:lnTo>
                  <a:lnTo>
                    <a:pt x="16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0" name="Text Box 1022"/>
            <p:cNvSpPr txBox="1">
              <a:spLocks noChangeArrowheads="1"/>
            </p:cNvSpPr>
            <p:nvPr/>
          </p:nvSpPr>
          <p:spPr bwMode="auto">
            <a:xfrm>
              <a:off x="1348" y="298"/>
              <a:ext cx="8759" cy="3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b="1" dirty="0">
                  <a:effectLst/>
                  <a:latin typeface="Trebuchet MS" panose="020B0603020202020204" pitchFamily="34" charset="0"/>
                  <a:ea typeface="Tahoma" panose="020B0604030504040204" pitchFamily="34" charset="0"/>
                </a:rPr>
                <a:t> </a:t>
              </a:r>
              <a:r>
                <a:rPr lang="en-US" sz="1150" b="1" dirty="0">
                  <a:solidFill>
                    <a:schemeClr val="bg1"/>
                  </a:solidFill>
                  <a:effectLst/>
                  <a:latin typeface="Trebuchet MS" panose="020B0603020202020204" pitchFamily="34" charset="0"/>
                  <a:ea typeface="Tahoma" panose="020B0604030504040204" pitchFamily="34" charset="0"/>
                </a:rPr>
                <a:t> </a:t>
              </a:r>
              <a:endParaRPr lang="fr-FR" sz="2000" b="1" i="1" dirty="0">
                <a:solidFill>
                  <a:schemeClr val="bg1"/>
                </a:solidFill>
                <a:effectLst/>
                <a:latin typeface="Tahoma" panose="020B0604030504040204" pitchFamily="34" charset="0"/>
                <a:ea typeface="Tahoma" panose="020B0604030504040204" pitchFamily="34" charset="0"/>
              </a:endParaRPr>
            </a:p>
            <a:p>
              <a:pPr marL="255905" algn="ctr">
                <a:spcAft>
                  <a:spcPts val="0"/>
                </a:spcAft>
              </a:pPr>
              <a:r>
                <a:rPr lang="en-US" sz="1600" b="1" i="1" dirty="0">
                  <a:solidFill>
                    <a:schemeClr val="bg1"/>
                  </a:solidFill>
                  <a:effectLst/>
                  <a:latin typeface="Tahoma" panose="020B0604030504040204" pitchFamily="34" charset="0"/>
                  <a:ea typeface="Tahoma" panose="020B0604030504040204" pitchFamily="34" charset="0"/>
                </a:rPr>
                <a:t>Good-quality interview</a:t>
              </a:r>
              <a:r>
                <a:rPr lang="en-US" sz="1600" b="1" i="1" spc="5" dirty="0">
                  <a:solidFill>
                    <a:schemeClr val="bg1"/>
                  </a:solidFill>
                  <a:effectLst/>
                  <a:latin typeface="Tahoma" panose="020B0604030504040204" pitchFamily="34" charset="0"/>
                  <a:ea typeface="Tahoma" panose="020B0604030504040204" pitchFamily="34" charset="0"/>
                </a:rPr>
                <a:t> </a:t>
              </a:r>
              <a:r>
                <a:rPr lang="en-US" sz="1600" b="1" i="1" dirty="0">
                  <a:solidFill>
                    <a:schemeClr val="bg1"/>
                  </a:solidFill>
                  <a:effectLst/>
                  <a:latin typeface="Tahoma" panose="020B0604030504040204" pitchFamily="34" charset="0"/>
                  <a:ea typeface="Tahoma" panose="020B0604030504040204" pitchFamily="34" charset="0"/>
                </a:rPr>
                <a:t>questions should</a:t>
              </a:r>
              <a:r>
                <a:rPr lang="en-US" sz="1600" b="1" i="1" spc="5" dirty="0">
                  <a:solidFill>
                    <a:schemeClr val="bg1"/>
                  </a:solidFill>
                  <a:effectLst/>
                  <a:latin typeface="Tahoma" panose="020B0604030504040204" pitchFamily="34" charset="0"/>
                  <a:ea typeface="Tahoma" panose="020B0604030504040204" pitchFamily="34" charset="0"/>
                </a:rPr>
                <a:t> </a:t>
              </a:r>
              <a:r>
                <a:rPr lang="en-US" sz="1600" b="1" i="1" dirty="0">
                  <a:solidFill>
                    <a:schemeClr val="bg1"/>
                  </a:solidFill>
                  <a:effectLst/>
                  <a:latin typeface="Tahoma" panose="020B0604030504040204" pitchFamily="34" charset="0"/>
                  <a:ea typeface="Tahoma" panose="020B0604030504040204" pitchFamily="34" charset="0"/>
                </a:rPr>
                <a:t>have</a:t>
              </a:r>
              <a:r>
                <a:rPr lang="en-US" sz="1600" b="1" i="1" spc="5" dirty="0">
                  <a:solidFill>
                    <a:schemeClr val="bg1"/>
                  </a:solidFill>
                  <a:effectLst/>
                  <a:latin typeface="Tahoma" panose="020B0604030504040204" pitchFamily="34" charset="0"/>
                  <a:ea typeface="Tahoma" panose="020B0604030504040204" pitchFamily="34" charset="0"/>
                </a:rPr>
                <a:t> </a:t>
              </a:r>
              <a:r>
                <a:rPr lang="en-US" sz="1600" b="1" i="1" dirty="0">
                  <a:solidFill>
                    <a:schemeClr val="bg1"/>
                  </a:solidFill>
                  <a:effectLst/>
                  <a:latin typeface="Tahoma" panose="020B0604030504040204" pitchFamily="34" charset="0"/>
                  <a:ea typeface="Tahoma" panose="020B0604030504040204" pitchFamily="34" charset="0"/>
                </a:rPr>
                <a:t>the following</a:t>
              </a:r>
              <a:r>
                <a:rPr lang="en-US" sz="1600" b="1" i="1" spc="5" dirty="0">
                  <a:solidFill>
                    <a:schemeClr val="bg1"/>
                  </a:solidFill>
                  <a:effectLst/>
                  <a:latin typeface="Tahoma" panose="020B0604030504040204" pitchFamily="34" charset="0"/>
                  <a:ea typeface="Tahoma" panose="020B0604030504040204" pitchFamily="34" charset="0"/>
                </a:rPr>
                <a:t> </a:t>
              </a:r>
              <a:r>
                <a:rPr lang="en-US" sz="1600" b="1" i="1" dirty="0">
                  <a:solidFill>
                    <a:schemeClr val="bg1"/>
                  </a:solidFill>
                  <a:effectLst/>
                  <a:latin typeface="Tahoma" panose="020B0604030504040204" pitchFamily="34" charset="0"/>
                  <a:ea typeface="Tahoma" panose="020B0604030504040204" pitchFamily="34" charset="0"/>
                </a:rPr>
                <a:t>characteristics:</a:t>
              </a:r>
              <a:endParaRPr lang="fr-FR" sz="2000" b="1" i="1" dirty="0">
                <a:solidFill>
                  <a:schemeClr val="bg1"/>
                </a:solidFill>
                <a:effectLst/>
                <a:latin typeface="Tahoma" panose="020B0604030504040204" pitchFamily="34" charset="0"/>
                <a:ea typeface="Tahoma" panose="020B0604030504040204" pitchFamily="34" charset="0"/>
              </a:endParaRPr>
            </a:p>
            <a:p>
              <a:pPr algn="ctr">
                <a:spcBef>
                  <a:spcPts val="45"/>
                </a:spcBef>
                <a:spcAft>
                  <a:spcPts val="0"/>
                </a:spcAft>
              </a:pPr>
              <a:r>
                <a:rPr lang="en-US" sz="1400" b="1" i="1" dirty="0">
                  <a:effectLst/>
                  <a:latin typeface="Tahoma" panose="020B0604030504040204" pitchFamily="34" charset="0"/>
                  <a:ea typeface="Tahoma" panose="020B0604030504040204" pitchFamily="34" charset="0"/>
                </a:rPr>
                <a:t> </a:t>
              </a:r>
              <a:endParaRPr lang="fr-FR" sz="2000" b="1" i="1" dirty="0">
                <a:effectLst/>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a:effectLst/>
                  <a:latin typeface="Tahoma" panose="020B0604030504040204" pitchFamily="34" charset="0"/>
                  <a:ea typeface="Tahoma" panose="020B0604030504040204" pitchFamily="34" charset="0"/>
                </a:rPr>
                <a:t>Simple</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and</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clear</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and</a:t>
              </a:r>
              <a:r>
                <a:rPr lang="en-US" sz="1400" b="1" spc="-3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do</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not</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use</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acronyms,</a:t>
              </a:r>
              <a:r>
                <a:rPr lang="en-US" sz="1400" b="1" spc="-3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abbreviations</a:t>
              </a:r>
              <a:r>
                <a:rPr lang="en-US" sz="1400" b="1" spc="-3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or</a:t>
              </a:r>
              <a:r>
                <a:rPr lang="en-US" sz="1400" b="1" spc="-35" dirty="0">
                  <a:effectLst/>
                  <a:latin typeface="Tahoma" panose="020B0604030504040204" pitchFamily="34" charset="0"/>
                  <a:ea typeface="Tahoma" panose="020B0604030504040204" pitchFamily="34" charset="0"/>
                </a:rPr>
                <a:t> </a:t>
              </a:r>
              <a:r>
                <a:rPr lang="en-US" sz="1400" b="1" dirty="0" smtClean="0">
                  <a:effectLst/>
                  <a:latin typeface="Tahoma" panose="020B0604030504040204" pitchFamily="34" charset="0"/>
                  <a:ea typeface="Tahoma" panose="020B0604030504040204" pitchFamily="34" charset="0"/>
                </a:rPr>
                <a:t>jargon;</a:t>
              </a:r>
              <a:endParaRPr lang="fr-FR" b="1" dirty="0">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smtClean="0">
                  <a:effectLst/>
                  <a:latin typeface="Tahoma" panose="020B0604030504040204" pitchFamily="34" charset="0"/>
                  <a:ea typeface="Tahoma" panose="020B0604030504040204" pitchFamily="34" charset="0"/>
                </a:rPr>
                <a:t>Not</a:t>
              </a:r>
              <a:r>
                <a:rPr lang="en-US" sz="1400" b="1" spc="-50" dirty="0" smtClean="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double</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barreled,</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such</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that</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it</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touch</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on</a:t>
              </a:r>
              <a:r>
                <a:rPr lang="en-US" sz="1400" b="1" spc="-5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more</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than</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one</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subject,</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while</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allowing</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for</a:t>
              </a:r>
              <a:r>
                <a:rPr lang="en-US" sz="1400" b="1" spc="-5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only</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one</a:t>
              </a:r>
              <a:r>
                <a:rPr lang="en-US" sz="1400" b="1" spc="-45" dirty="0">
                  <a:effectLst/>
                  <a:latin typeface="Tahoma" panose="020B0604030504040204" pitchFamily="34" charset="0"/>
                  <a:ea typeface="Tahoma" panose="020B0604030504040204" pitchFamily="34" charset="0"/>
                </a:rPr>
                <a:t> </a:t>
              </a:r>
              <a:r>
                <a:rPr lang="en-US" sz="1400" b="1" dirty="0" smtClean="0">
                  <a:effectLst/>
                  <a:latin typeface="Tahoma" panose="020B0604030504040204" pitchFamily="34" charset="0"/>
                  <a:ea typeface="Tahoma" panose="020B0604030504040204" pitchFamily="34" charset="0"/>
                </a:rPr>
                <a:t>answer;</a:t>
              </a:r>
              <a:endParaRPr lang="fr-FR" b="1" dirty="0">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err="1" smtClean="0">
                  <a:effectLst/>
                  <a:latin typeface="Tahoma" panose="020B0604030504040204" pitchFamily="34" charset="0"/>
                  <a:ea typeface="Tahoma" panose="020B0604030504040204" pitchFamily="34" charset="0"/>
                </a:rPr>
                <a:t>Favour</a:t>
              </a:r>
              <a:r>
                <a:rPr lang="en-US" sz="1400" b="1" dirty="0" smtClean="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open-ended and elaborate answers. </a:t>
              </a:r>
              <a:endParaRPr lang="en-US" sz="1400" b="1" dirty="0" smtClean="0">
                <a:effectLst/>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smtClean="0">
                  <a:effectLst/>
                  <a:latin typeface="Tahoma" panose="020B0604030504040204" pitchFamily="34" charset="0"/>
                  <a:ea typeface="Tahoma" panose="020B0604030504040204" pitchFamily="34" charset="0"/>
                </a:rPr>
                <a:t>If </a:t>
              </a:r>
              <a:r>
                <a:rPr lang="en-US" sz="1400" b="1" dirty="0">
                  <a:effectLst/>
                  <a:latin typeface="Tahoma" panose="020B0604030504040204" pitchFamily="34" charset="0"/>
                  <a:ea typeface="Tahoma" panose="020B0604030504040204" pitchFamily="34" charset="0"/>
                </a:rPr>
                <a:t>including yes/no questions, these should be followed by</a:t>
              </a:r>
              <a:r>
                <a:rPr lang="en-US" sz="1400" b="1" spc="5" dirty="0">
                  <a:effectLst/>
                  <a:latin typeface="Tahoma" panose="020B0604030504040204" pitchFamily="34" charset="0"/>
                  <a:ea typeface="Tahoma" panose="020B0604030504040204" pitchFamily="34" charset="0"/>
                </a:rPr>
                <a:t> </a:t>
              </a:r>
              <a:r>
                <a:rPr lang="en-US" sz="1400" b="1" spc="-5" dirty="0">
                  <a:effectLst/>
                  <a:latin typeface="Tahoma" panose="020B0604030504040204" pitchFamily="34" charset="0"/>
                  <a:ea typeface="Tahoma" panose="020B0604030504040204" pitchFamily="34" charset="0"/>
                </a:rPr>
                <a:t>requests</a:t>
              </a:r>
              <a:r>
                <a:rPr lang="en-US" sz="1400" b="1" spc="-45" dirty="0">
                  <a:effectLst/>
                  <a:latin typeface="Tahoma" panose="020B0604030504040204" pitchFamily="34" charset="0"/>
                  <a:ea typeface="Tahoma" panose="020B0604030504040204" pitchFamily="34" charset="0"/>
                </a:rPr>
                <a:t> </a:t>
              </a:r>
              <a:r>
                <a:rPr lang="en-US" sz="1400" b="1" spc="-5" dirty="0">
                  <a:effectLst/>
                  <a:latin typeface="Tahoma" panose="020B0604030504040204" pitchFamily="34" charset="0"/>
                  <a:ea typeface="Tahoma" panose="020B0604030504040204" pitchFamily="34" charset="0"/>
                </a:rPr>
                <a:t>for</a:t>
              </a:r>
              <a:r>
                <a:rPr lang="en-US" sz="1400" b="1" spc="-40" dirty="0">
                  <a:effectLst/>
                  <a:latin typeface="Tahoma" panose="020B0604030504040204" pitchFamily="34" charset="0"/>
                  <a:ea typeface="Tahoma" panose="020B0604030504040204" pitchFamily="34" charset="0"/>
                </a:rPr>
                <a:t> </a:t>
              </a:r>
              <a:r>
                <a:rPr lang="en-US" sz="1400" b="1" spc="-5" dirty="0">
                  <a:effectLst/>
                  <a:latin typeface="Tahoma" panose="020B0604030504040204" pitchFamily="34" charset="0"/>
                  <a:ea typeface="Tahoma" panose="020B0604030504040204" pitchFamily="34" charset="0"/>
                </a:rPr>
                <a:t>further</a:t>
              </a:r>
              <a:r>
                <a:rPr lang="en-US" sz="1400" b="1" spc="-40" dirty="0">
                  <a:effectLst/>
                  <a:latin typeface="Tahoma" panose="020B0604030504040204" pitchFamily="34" charset="0"/>
                  <a:ea typeface="Tahoma" panose="020B0604030504040204" pitchFamily="34" charset="0"/>
                </a:rPr>
                <a:t> </a:t>
              </a:r>
              <a:r>
                <a:rPr lang="en-US" sz="1400" b="1" spc="-5" dirty="0">
                  <a:effectLst/>
                  <a:latin typeface="Tahoma" panose="020B0604030504040204" pitchFamily="34" charset="0"/>
                  <a:ea typeface="Tahoma" panose="020B0604030504040204" pitchFamily="34" charset="0"/>
                </a:rPr>
                <a:t>explanations,</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“Why?”,</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“In</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what</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ways?”,</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or</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they</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should</a:t>
              </a:r>
              <a:r>
                <a:rPr lang="en-US" sz="1400" b="1" spc="-4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be</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reworded</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to</a:t>
              </a:r>
              <a:r>
                <a:rPr lang="en-US" sz="1400" b="1" spc="-4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encourage</a:t>
              </a:r>
              <a:r>
                <a:rPr lang="en-US" sz="1400" b="1" spc="-27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a:t>
              </a:r>
              <a:r>
                <a:rPr lang="en-US" sz="1400" b="1" spc="-5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more</a:t>
              </a:r>
              <a:r>
                <a:rPr lang="en-US" sz="1400" b="1" spc="-5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fine-grained</a:t>
              </a:r>
              <a:r>
                <a:rPr lang="en-US" sz="1400" b="1" spc="-45" dirty="0">
                  <a:effectLst/>
                  <a:latin typeface="Tahoma" panose="020B0604030504040204" pitchFamily="34" charset="0"/>
                  <a:ea typeface="Tahoma" panose="020B0604030504040204" pitchFamily="34" charset="0"/>
                </a:rPr>
                <a:t> </a:t>
              </a:r>
              <a:r>
                <a:rPr lang="en-US" sz="1400" b="1" dirty="0" smtClean="0">
                  <a:effectLst/>
                  <a:latin typeface="Tahoma" panose="020B0604030504040204" pitchFamily="34" charset="0"/>
                  <a:ea typeface="Tahoma" panose="020B0604030504040204" pitchFamily="34" charset="0"/>
                </a:rPr>
                <a:t>answer.</a:t>
              </a:r>
              <a:endParaRPr lang="fr-FR" b="1" dirty="0">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smtClean="0">
                  <a:effectLst/>
                  <a:latin typeface="Tahoma" panose="020B0604030504040204" pitchFamily="34" charset="0"/>
                  <a:ea typeface="Tahoma" panose="020B0604030504040204" pitchFamily="34" charset="0"/>
                </a:rPr>
                <a:t>Straightforward</a:t>
              </a:r>
              <a:r>
                <a:rPr lang="en-US" sz="1400" b="1" spc="110" dirty="0" smtClean="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(no</a:t>
              </a:r>
              <a:r>
                <a:rPr lang="en-US" sz="1400" b="1" spc="11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double</a:t>
              </a:r>
              <a:r>
                <a:rPr lang="en-US" sz="1400" b="1" spc="11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negatives),</a:t>
              </a:r>
              <a:r>
                <a:rPr lang="en-US" sz="1400" b="1" spc="11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neutral</a:t>
              </a:r>
              <a:r>
                <a:rPr lang="en-US" sz="1400" b="1" spc="11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and</a:t>
              </a:r>
              <a:r>
                <a:rPr lang="en-US" sz="1400" b="1" spc="110" dirty="0">
                  <a:effectLst/>
                  <a:latin typeface="Tahoma" panose="020B0604030504040204" pitchFamily="34" charset="0"/>
                  <a:ea typeface="Tahoma" panose="020B0604030504040204" pitchFamily="34" charset="0"/>
                </a:rPr>
                <a:t> </a:t>
              </a:r>
              <a:r>
                <a:rPr lang="en-US" sz="1400" b="1" dirty="0" smtClean="0">
                  <a:effectLst/>
                  <a:latin typeface="Tahoma" panose="020B0604030504040204" pitchFamily="34" charset="0"/>
                  <a:ea typeface="Tahoma" panose="020B0604030504040204" pitchFamily="34" charset="0"/>
                </a:rPr>
                <a:t>non-leading;</a:t>
              </a:r>
              <a:endParaRPr lang="fr-FR" b="1" dirty="0">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smtClean="0">
                  <a:effectLst/>
                  <a:latin typeface="Tahoma" panose="020B0604030504040204" pitchFamily="34" charset="0"/>
                  <a:ea typeface="Tahoma" panose="020B0604030504040204" pitchFamily="34" charset="0"/>
                </a:rPr>
                <a:t>Non-threatening</a:t>
              </a:r>
              <a:r>
                <a:rPr lang="en-US" sz="1400" b="1" spc="-5" dirty="0" smtClean="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and</a:t>
              </a:r>
              <a:r>
                <a:rPr lang="en-US" sz="1400" b="1" spc="-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non-embarrassing to</a:t>
              </a:r>
              <a:r>
                <a:rPr lang="en-US" sz="1400" b="1" spc="-5"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the </a:t>
              </a:r>
              <a:r>
                <a:rPr lang="en-US" sz="1400" b="1" dirty="0" smtClean="0">
                  <a:effectLst/>
                  <a:latin typeface="Tahoma" panose="020B0604030504040204" pitchFamily="34" charset="0"/>
                  <a:ea typeface="Tahoma" panose="020B0604030504040204" pitchFamily="34" charset="0"/>
                </a:rPr>
                <a:t>interviewee;</a:t>
              </a:r>
              <a:endParaRPr lang="fr-FR" b="1" dirty="0">
                <a:latin typeface="Tahoma" panose="020B0604030504040204" pitchFamily="34" charset="0"/>
                <a:ea typeface="Tahoma" panose="020B0604030504040204" pitchFamily="34" charset="0"/>
              </a:endParaRPr>
            </a:p>
            <a:p>
              <a:pPr marL="604520" indent="-285750" algn="just">
                <a:lnSpc>
                  <a:spcPct val="150000"/>
                </a:lnSpc>
                <a:spcAft>
                  <a:spcPts val="0"/>
                </a:spcAft>
                <a:buFont typeface="Wingdings" panose="05000000000000000000" pitchFamily="2" charset="2"/>
                <a:buChar char="ü"/>
                <a:tabLst>
                  <a:tab pos="510540" algn="l"/>
                </a:tabLst>
              </a:pPr>
              <a:r>
                <a:rPr lang="en-US" sz="1400" b="1" dirty="0" smtClean="0">
                  <a:effectLst/>
                  <a:latin typeface="Tahoma" panose="020B0604030504040204" pitchFamily="34" charset="0"/>
                  <a:ea typeface="Tahoma" panose="020B0604030504040204" pitchFamily="34" charset="0"/>
                </a:rPr>
                <a:t>Accompanied</a:t>
              </a:r>
              <a:r>
                <a:rPr lang="en-US" sz="1400" b="1" spc="45" dirty="0" smtClean="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by</a:t>
              </a:r>
              <a:r>
                <a:rPr lang="en-US" sz="1400" b="1" spc="50" dirty="0">
                  <a:effectLst/>
                  <a:latin typeface="Tahoma" panose="020B0604030504040204" pitchFamily="34" charset="0"/>
                  <a:ea typeface="Tahoma" panose="020B0604030504040204" pitchFamily="34" charset="0"/>
                </a:rPr>
                <a:t> </a:t>
              </a:r>
              <a:r>
                <a:rPr lang="en-US" sz="1400" b="1" dirty="0">
                  <a:effectLst/>
                  <a:latin typeface="Tahoma" panose="020B0604030504040204" pitchFamily="34" charset="0"/>
                  <a:ea typeface="Tahoma" panose="020B0604030504040204" pitchFamily="34" charset="0"/>
                </a:rPr>
                <a:t>appropriate</a:t>
              </a:r>
              <a:r>
                <a:rPr lang="en-US" sz="1400" b="1" spc="50" dirty="0">
                  <a:effectLst/>
                  <a:latin typeface="Tahoma" panose="020B0604030504040204" pitchFamily="34" charset="0"/>
                  <a:ea typeface="Tahoma" panose="020B0604030504040204" pitchFamily="34" charset="0"/>
                </a:rPr>
                <a:t> </a:t>
              </a:r>
              <a:r>
                <a:rPr lang="en-US" sz="1400" b="1" dirty="0" smtClean="0">
                  <a:effectLst/>
                  <a:latin typeface="Tahoma" panose="020B0604030504040204" pitchFamily="34" charset="0"/>
                  <a:ea typeface="Tahoma" panose="020B0604030504040204" pitchFamily="34" charset="0"/>
                </a:rPr>
                <a:t>probes.</a:t>
              </a:r>
              <a:endParaRPr lang="fr-FR" sz="1100" dirty="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7487914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40</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7048083"/>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r>
              <a:rPr lang="en-US" dirty="0"/>
              <a:t> </a:t>
            </a:r>
            <a:endParaRPr lang="fr-FR" dirty="0"/>
          </a:p>
          <a:p>
            <a:pPr marL="742950" lvl="1" indent="-285750" algn="ctr">
              <a:lnSpc>
                <a:spcPct val="150000"/>
              </a:lnSpc>
              <a:buFont typeface="Arial" panose="020B0604020202020204" pitchFamily="34" charset="0"/>
              <a:buChar char="•"/>
            </a:pPr>
            <a:r>
              <a:rPr lang="en-US" sz="2400" b="1" dirty="0" smtClean="0">
                <a:solidFill>
                  <a:srgbClr val="C00000"/>
                </a:solidFill>
                <a:latin typeface="Times New Roman" panose="02020603050405020304" pitchFamily="18" charset="0"/>
                <a:cs typeface="Times New Roman" panose="02020603050405020304" pitchFamily="18" charset="0"/>
              </a:rPr>
              <a:t>Focus </a:t>
            </a:r>
            <a:r>
              <a:rPr lang="en-US" sz="2400" b="1" dirty="0">
                <a:solidFill>
                  <a:srgbClr val="C00000"/>
                </a:solidFill>
                <a:latin typeface="Times New Roman" panose="02020603050405020304" pitchFamily="18" charset="0"/>
                <a:cs typeface="Times New Roman" panose="02020603050405020304" pitchFamily="18" charset="0"/>
              </a:rPr>
              <a:t>group </a:t>
            </a:r>
            <a:r>
              <a:rPr lang="en-US" sz="2400" b="1" dirty="0" smtClean="0">
                <a:solidFill>
                  <a:srgbClr val="C00000"/>
                </a:solidFill>
                <a:latin typeface="Times New Roman" panose="02020603050405020304" pitchFamily="18" charset="0"/>
                <a:cs typeface="Times New Roman" panose="02020603050405020304" pitchFamily="18" charset="0"/>
              </a:rPr>
              <a:t>discussions</a:t>
            </a:r>
          </a:p>
          <a:p>
            <a:pPr lvl="1" algn="ctr">
              <a:lnSpc>
                <a:spcPct val="150000"/>
              </a:lnSpc>
            </a:pPr>
            <a:endParaRPr lang="en-US" sz="2400" b="1" dirty="0" smtClean="0">
              <a:solidFill>
                <a:srgbClr val="C00000"/>
              </a:solidFill>
              <a:latin typeface="Times New Roman" panose="02020603050405020304" pitchFamily="18" charset="0"/>
              <a:cs typeface="Times New Roman" panose="02020603050405020304" pitchFamily="18" charset="0"/>
            </a:endParaRPr>
          </a:p>
          <a:p>
            <a:pPr marL="742950" lvl="1" indent="-285750" algn="ctr">
              <a:lnSpc>
                <a:spcPct val="150000"/>
              </a:lnSpc>
              <a:buFont typeface="Arial" panose="020B0604020202020204" pitchFamily="34" charset="0"/>
              <a:buChar char="•"/>
            </a:pPr>
            <a:endParaRPr lang="fr-FR" sz="2400" b="1" dirty="0">
              <a:solidFill>
                <a:srgbClr val="C0000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3" name="Rectangle 5"/>
          <p:cNvSpPr>
            <a:spLocks noChangeArrowheads="1"/>
          </p:cNvSpPr>
          <p:nvPr/>
        </p:nvSpPr>
        <p:spPr bwMode="auto">
          <a:xfrm>
            <a:off x="338442" y="1518969"/>
            <a:ext cx="8367634" cy="4246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8184" tIns="812544" rIns="406272" bIns="787152"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lang="en-US" altLang="fr-FR" sz="1600" b="1" dirty="0">
                <a:solidFill>
                  <a:srgbClr val="00B050"/>
                </a:solidFill>
                <a:latin typeface="Times New Roman" panose="02020603050405020304" pitchFamily="18" charset="0"/>
                <a:cs typeface="Times New Roman" panose="02020603050405020304" pitchFamily="18" charset="0"/>
              </a:rPr>
              <a:t>A focus group </a:t>
            </a:r>
            <a:r>
              <a:rPr lang="en-US" altLang="fr-FR" sz="1600" b="1" dirty="0">
                <a:solidFill>
                  <a:schemeClr val="dk1"/>
                </a:solidFill>
                <a:latin typeface="Times New Roman" panose="02020603050405020304" pitchFamily="18" charset="0"/>
                <a:cs typeface="Times New Roman" panose="02020603050405020304" pitchFamily="18" charset="0"/>
              </a:rPr>
              <a:t>is another qualitative research technique in the form of a planned group discussion among a limited number of people, with a moderator and if possible, note takers, as well as observers if also using </a:t>
            </a:r>
            <a:r>
              <a:rPr lang="en-US" altLang="fr-FR" sz="1600" b="1" dirty="0" smtClean="0">
                <a:solidFill>
                  <a:schemeClr val="dk1"/>
                </a:solidFill>
                <a:latin typeface="Times New Roman" panose="02020603050405020304" pitchFamily="18" charset="0"/>
                <a:cs typeface="Times New Roman" panose="02020603050405020304" pitchFamily="18" charset="0"/>
              </a:rPr>
              <a:t>observations.</a:t>
            </a:r>
          </a:p>
          <a:p>
            <a:pPr lvl="0" eaLnBrk="0" fontAlgn="base" hangingPunct="0">
              <a:lnSpc>
                <a:spcPct val="150000"/>
              </a:lnSpc>
              <a:spcBef>
                <a:spcPct val="0"/>
              </a:spcBef>
              <a:spcAft>
                <a:spcPct val="0"/>
              </a:spcAft>
            </a:pPr>
            <a:r>
              <a:rPr lang="en-US" altLang="fr-FR" sz="1600" b="1" dirty="0" smtClean="0">
                <a:solidFill>
                  <a:schemeClr val="dk1"/>
                </a:solidFill>
                <a:latin typeface="Times New Roman" panose="02020603050405020304" pitchFamily="18" charset="0"/>
                <a:cs typeface="Times New Roman" panose="02020603050405020304" pitchFamily="18" charset="0"/>
              </a:rPr>
              <a:t>The </a:t>
            </a:r>
            <a:r>
              <a:rPr lang="en-US" altLang="fr-FR" sz="1600" b="1" dirty="0">
                <a:solidFill>
                  <a:schemeClr val="dk1"/>
                </a:solidFill>
                <a:latin typeface="Times New Roman" panose="02020603050405020304" pitchFamily="18" charset="0"/>
                <a:cs typeface="Times New Roman" panose="02020603050405020304" pitchFamily="18" charset="0"/>
              </a:rPr>
              <a:t>purpose of a focus group is to attain diverse ideas and perceptions on a topic of interest in a relaxed, permissive environment that allows the expression of different points of view, </a:t>
            </a:r>
            <a:r>
              <a:rPr lang="en-US" altLang="fr-FR" sz="1600" b="1" dirty="0" smtClean="0">
                <a:solidFill>
                  <a:schemeClr val="dk1"/>
                </a:solidFill>
                <a:latin typeface="Times New Roman" panose="02020603050405020304" pitchFamily="18" charset="0"/>
                <a:cs typeface="Times New Roman" panose="02020603050405020304" pitchFamily="18" charset="0"/>
              </a:rPr>
              <a:t>with </a:t>
            </a:r>
            <a:r>
              <a:rPr lang="en-US" sz="1600" b="1" dirty="0" smtClean="0">
                <a:solidFill>
                  <a:schemeClr val="dk1"/>
                </a:solidFill>
                <a:latin typeface="Times New Roman" panose="02020603050405020304" pitchFamily="18" charset="0"/>
                <a:cs typeface="Times New Roman" panose="02020603050405020304" pitchFamily="18" charset="0"/>
              </a:rPr>
              <a:t>no </a:t>
            </a:r>
            <a:r>
              <a:rPr lang="en-US" sz="1600" b="1" dirty="0">
                <a:solidFill>
                  <a:schemeClr val="dk1"/>
                </a:solidFill>
                <a:latin typeface="Times New Roman" panose="02020603050405020304" pitchFamily="18" charset="0"/>
                <a:cs typeface="Times New Roman" panose="02020603050405020304" pitchFamily="18" charset="0"/>
              </a:rPr>
              <a:t>pressure for consensus. </a:t>
            </a:r>
            <a:endParaRPr lang="fr-FR" altLang="fr-FR" sz="1600" b="1" dirty="0">
              <a:solidFill>
                <a:schemeClr val="dk1"/>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fr-FR" altLang="fr-FR" sz="1600" b="1" dirty="0">
              <a:solidFill>
                <a:schemeClr val="dk1"/>
              </a:solidFill>
              <a:latin typeface="Times New Roman" panose="02020603050405020304" pitchFamily="18" charset="0"/>
              <a:cs typeface="Times New Roman" panose="02020603050405020304" pitchFamily="18" charset="0"/>
            </a:endParaRPr>
          </a:p>
        </p:txBody>
      </p:sp>
      <p:sp>
        <p:nvSpPr>
          <p:cNvPr id="17" name="Freeform 16"/>
          <p:cNvSpPr>
            <a:spLocks/>
          </p:cNvSpPr>
          <p:nvPr/>
        </p:nvSpPr>
        <p:spPr bwMode="auto">
          <a:xfrm>
            <a:off x="899795" y="8951595"/>
            <a:ext cx="914400" cy="1270"/>
          </a:xfrm>
          <a:custGeom>
            <a:avLst/>
            <a:gdLst>
              <a:gd name="T0" fmla="+- 0 1417 1417"/>
              <a:gd name="T1" fmla="*/ T0 w 1440"/>
              <a:gd name="T2" fmla="+- 0 2857 1417"/>
              <a:gd name="T3" fmla="*/ T2 w 1440"/>
            </a:gdLst>
            <a:ahLst/>
            <a:cxnLst>
              <a:cxn ang="0">
                <a:pos x="T1" y="0"/>
              </a:cxn>
              <a:cxn ang="0">
                <a:pos x="T3" y="0"/>
              </a:cxn>
            </a:cxnLst>
            <a:rect l="0" t="0" r="r" b="b"/>
            <a:pathLst>
              <a:path w="1440">
                <a:moveTo>
                  <a:pt x="0" y="0"/>
                </a:moveTo>
                <a:lnTo>
                  <a:pt x="144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Tree>
    <p:extLst>
      <p:ext uri="{BB962C8B-B14F-4D97-AF65-F5344CB8AC3E}">
        <p14:creationId xmlns:p14="http://schemas.microsoft.com/office/powerpoint/2010/main" val="12716692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41</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03242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endParaRPr lang="en-US" sz="2400" b="1" dirty="0" smtClean="0">
              <a:solidFill>
                <a:srgbClr val="C00000"/>
              </a:solidFill>
              <a:latin typeface="Times New Roman" panose="02020603050405020304" pitchFamily="18" charset="0"/>
              <a:cs typeface="Times New Roman" panose="02020603050405020304" pitchFamily="18" charset="0"/>
            </a:endParaRPr>
          </a:p>
          <a:p>
            <a:pPr marL="742950" lvl="1" indent="-285750" algn="ctr">
              <a:lnSpc>
                <a:spcPct val="150000"/>
              </a:lnSpc>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Case </a:t>
            </a:r>
            <a:r>
              <a:rPr lang="en-US" sz="2400" b="1" dirty="0" smtClean="0">
                <a:solidFill>
                  <a:srgbClr val="C00000"/>
                </a:solidFill>
                <a:latin typeface="Times New Roman" panose="02020603050405020304" pitchFamily="18" charset="0"/>
                <a:cs typeface="Times New Roman" panose="02020603050405020304" pitchFamily="18" charset="0"/>
              </a:rPr>
              <a:t>study</a:t>
            </a:r>
            <a:endParaRPr lang="fr-FR" sz="2400" b="1" dirty="0">
              <a:solidFill>
                <a:srgbClr val="C0000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3" name="Rectangle 5"/>
          <p:cNvSpPr>
            <a:spLocks noChangeArrowheads="1"/>
          </p:cNvSpPr>
          <p:nvPr/>
        </p:nvSpPr>
        <p:spPr bwMode="auto">
          <a:xfrm>
            <a:off x="338442" y="1564175"/>
            <a:ext cx="8367634" cy="4156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8184" tIns="812544" rIns="406272" bIns="787152" numCol="1" anchor="ctr" anchorCtr="0" compatLnSpc="1">
            <a:prstTxWarp prst="textNoShape">
              <a:avLst/>
            </a:prstTxWarp>
            <a:spAutoFit/>
          </a:bodyPr>
          <a:lstStyle/>
          <a:p>
            <a:pPr eaLnBrk="0" fontAlgn="base" hangingPunct="0">
              <a:lnSpc>
                <a:spcPct val="150000"/>
              </a:lnSpc>
              <a:spcBef>
                <a:spcPct val="0"/>
              </a:spcBef>
              <a:spcAft>
                <a:spcPct val="0"/>
              </a:spcAft>
            </a:pPr>
            <a:r>
              <a:rPr lang="en-US" sz="1600" b="1" dirty="0">
                <a:solidFill>
                  <a:srgbClr val="00B050"/>
                </a:solidFill>
                <a:latin typeface="Times New Roman" panose="02020603050405020304" pitchFamily="18" charset="0"/>
                <a:cs typeface="Times New Roman" panose="02020603050405020304" pitchFamily="18" charset="0"/>
              </a:rPr>
              <a:t>A case study </a:t>
            </a:r>
            <a:r>
              <a:rPr lang="en-US" sz="1600" b="1" dirty="0">
                <a:solidFill>
                  <a:schemeClr val="dk1"/>
                </a:solidFill>
                <a:latin typeface="Times New Roman" panose="02020603050405020304" pitchFamily="18" charset="0"/>
                <a:cs typeface="Times New Roman" panose="02020603050405020304" pitchFamily="18" charset="0"/>
              </a:rPr>
              <a:t>is a qualitative data collection method that is used to examine real-life situations and if the findings of the case can illustrate aspects of the intervention being monitored and/or evaluated. It is a comprehensive examination of cases to obtain in-depth information, with the goal of understanding the operational dynamics, activities, outputs, outcomes and interactions of an intervention.</a:t>
            </a:r>
            <a:endParaRPr lang="fr-FR" sz="1600" b="1" dirty="0">
              <a:solidFill>
                <a:schemeClr val="dk1"/>
              </a:solidFill>
              <a:latin typeface="Times New Roman" panose="02020603050405020304" pitchFamily="18" charset="0"/>
              <a:cs typeface="Times New Roman" panose="02020603050405020304" pitchFamily="18" charset="0"/>
            </a:endParaRPr>
          </a:p>
          <a:p>
            <a:pPr eaLnBrk="0" fontAlgn="base" hangingPunct="0">
              <a:lnSpc>
                <a:spcPct val="150000"/>
              </a:lnSpc>
              <a:spcBef>
                <a:spcPct val="0"/>
              </a:spcBef>
              <a:spcAft>
                <a:spcPct val="0"/>
              </a:spcAft>
            </a:pPr>
            <a:r>
              <a:rPr lang="en-US" sz="1600" b="1" dirty="0">
                <a:solidFill>
                  <a:schemeClr val="dk1"/>
                </a:solidFill>
                <a:latin typeface="Times New Roman" panose="02020603050405020304" pitchFamily="18" charset="0"/>
                <a:cs typeface="Times New Roman" panose="02020603050405020304" pitchFamily="18" charset="0"/>
              </a:rPr>
              <a:t> </a:t>
            </a:r>
            <a:endParaRPr lang="fr-FR" sz="1600" b="1" dirty="0">
              <a:solidFill>
                <a:schemeClr val="dk1"/>
              </a:solidFill>
              <a:latin typeface="Times New Roman" panose="02020603050405020304" pitchFamily="18" charset="0"/>
              <a:cs typeface="Times New Roman" panose="02020603050405020304" pitchFamily="18" charset="0"/>
            </a:endParaRPr>
          </a:p>
          <a:p>
            <a:pPr marR="0" indent="0" eaLnBrk="0" fontAlgn="base" hangingPunct="0">
              <a:lnSpc>
                <a:spcPct val="150000"/>
              </a:lnSpc>
              <a:spcBef>
                <a:spcPct val="0"/>
              </a:spcBef>
              <a:spcAft>
                <a:spcPct val="0"/>
              </a:spcAft>
              <a:buClrTx/>
              <a:buSzTx/>
              <a:buFontTx/>
              <a:buNone/>
              <a:tabLst/>
            </a:pPr>
            <a:endParaRPr lang="fr-FR" altLang="fr-FR" sz="1600" b="1" dirty="0">
              <a:solidFill>
                <a:schemeClr val="dk1"/>
              </a:solidFill>
              <a:latin typeface="Times New Roman" panose="02020603050405020304" pitchFamily="18" charset="0"/>
              <a:cs typeface="Times New Roman" panose="02020603050405020304" pitchFamily="18" charset="0"/>
            </a:endParaRPr>
          </a:p>
        </p:txBody>
      </p:sp>
      <p:sp>
        <p:nvSpPr>
          <p:cNvPr id="17" name="Freeform 16"/>
          <p:cNvSpPr>
            <a:spLocks/>
          </p:cNvSpPr>
          <p:nvPr/>
        </p:nvSpPr>
        <p:spPr bwMode="auto">
          <a:xfrm>
            <a:off x="899795" y="8951595"/>
            <a:ext cx="914400" cy="1270"/>
          </a:xfrm>
          <a:custGeom>
            <a:avLst/>
            <a:gdLst>
              <a:gd name="T0" fmla="+- 0 1417 1417"/>
              <a:gd name="T1" fmla="*/ T0 w 1440"/>
              <a:gd name="T2" fmla="+- 0 2857 1417"/>
              <a:gd name="T3" fmla="*/ T2 w 1440"/>
            </a:gdLst>
            <a:ahLst/>
            <a:cxnLst>
              <a:cxn ang="0">
                <a:pos x="T1" y="0"/>
              </a:cxn>
              <a:cxn ang="0">
                <a:pos x="T3" y="0"/>
              </a:cxn>
            </a:cxnLst>
            <a:rect l="0" t="0" r="r" b="b"/>
            <a:pathLst>
              <a:path w="1440">
                <a:moveTo>
                  <a:pt x="0" y="0"/>
                </a:moveTo>
                <a:lnTo>
                  <a:pt x="144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Tree>
    <p:extLst>
      <p:ext uri="{BB962C8B-B14F-4D97-AF65-F5344CB8AC3E}">
        <p14:creationId xmlns:p14="http://schemas.microsoft.com/office/powerpoint/2010/main" val="176134179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42</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579411"/>
            <a:ext cx="8340542" cy="6494085"/>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r>
              <a:rPr lang="en-US" dirty="0"/>
              <a:t> </a:t>
            </a:r>
            <a:endParaRPr lang="fr-FR" dirty="0"/>
          </a:p>
          <a:p>
            <a:pPr marL="800100" lvl="1" indent="-342900" algn="ctr">
              <a:lnSpc>
                <a:spcPct val="150000"/>
              </a:lnSpc>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O</a:t>
            </a:r>
            <a:r>
              <a:rPr lang="en-US" sz="2400" b="1" dirty="0" smtClean="0">
                <a:solidFill>
                  <a:srgbClr val="C00000"/>
                </a:solidFill>
                <a:latin typeface="Times New Roman" panose="02020603050405020304" pitchFamily="18" charset="0"/>
                <a:cs typeface="Times New Roman" panose="02020603050405020304" pitchFamily="18" charset="0"/>
              </a:rPr>
              <a:t>bservation</a:t>
            </a:r>
          </a:p>
          <a:p>
            <a:pPr marL="742950" lvl="1" indent="-285750" algn="ctr">
              <a:lnSpc>
                <a:spcPct val="150000"/>
              </a:lnSpc>
              <a:buFont typeface="Arial" panose="020B0604020202020204" pitchFamily="34" charset="0"/>
              <a:buChar char="•"/>
            </a:pPr>
            <a:endParaRPr lang="fr-FR" sz="2400" b="1" dirty="0">
              <a:solidFill>
                <a:srgbClr val="C0000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3" name="Rectangle 5"/>
          <p:cNvSpPr>
            <a:spLocks noChangeArrowheads="1"/>
          </p:cNvSpPr>
          <p:nvPr/>
        </p:nvSpPr>
        <p:spPr bwMode="auto">
          <a:xfrm>
            <a:off x="338442" y="1342861"/>
            <a:ext cx="8367634" cy="7124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8184" tIns="812544" rIns="406272" bIns="787152" numCol="1" anchor="ctr" anchorCtr="0" compatLnSpc="1">
            <a:prstTxWarp prst="textNoShape">
              <a:avLst/>
            </a:prstTxWarp>
            <a:spAutoFit/>
          </a:bodyPr>
          <a:lstStyle/>
          <a:p>
            <a:pPr algn="just" eaLnBrk="0" fontAlgn="base" hangingPunct="0">
              <a:lnSpc>
                <a:spcPct val="150000"/>
              </a:lnSpc>
              <a:spcBef>
                <a:spcPct val="0"/>
              </a:spcBef>
              <a:spcAft>
                <a:spcPct val="0"/>
              </a:spcAft>
            </a:pPr>
            <a:r>
              <a:rPr lang="en-US" sz="1600" b="1" dirty="0">
                <a:solidFill>
                  <a:srgbClr val="00B050"/>
                </a:solidFill>
                <a:latin typeface="Times New Roman" panose="02020603050405020304" pitchFamily="18" charset="0"/>
                <a:cs typeface="Times New Roman" panose="02020603050405020304" pitchFamily="18" charset="0"/>
              </a:rPr>
              <a:t>Observation </a:t>
            </a:r>
            <a:r>
              <a:rPr lang="en-US" sz="1600" b="1" dirty="0">
                <a:latin typeface="Times New Roman" panose="02020603050405020304" pitchFamily="18" charset="0"/>
                <a:cs typeface="Times New Roman" panose="02020603050405020304" pitchFamily="18" charset="0"/>
              </a:rPr>
              <a:t>is a research technique that M&amp;E practitioners can use to better understand participants’ </a:t>
            </a:r>
            <a:r>
              <a:rPr lang="en-US" sz="1600" b="1" dirty="0" err="1">
                <a:latin typeface="Times New Roman" panose="02020603050405020304" pitchFamily="18" charset="0"/>
                <a:cs typeface="Times New Roman" panose="02020603050405020304" pitchFamily="18" charset="0"/>
              </a:rPr>
              <a:t>behaviour</a:t>
            </a:r>
            <a:r>
              <a:rPr lang="en-US" sz="1600" b="1" dirty="0">
                <a:latin typeface="Times New Roman" panose="02020603050405020304" pitchFamily="18" charset="0"/>
                <a:cs typeface="Times New Roman" panose="02020603050405020304" pitchFamily="18" charset="0"/>
              </a:rPr>
              <a:t> and the physical setting in which a project, </a:t>
            </a:r>
            <a:r>
              <a:rPr lang="en-US" sz="1600" b="1" dirty="0" smtClean="0">
                <a:latin typeface="Times New Roman" panose="02020603050405020304" pitchFamily="18" charset="0"/>
                <a:cs typeface="Times New Roman" panose="02020603050405020304" pitchFamily="18" charset="0"/>
              </a:rPr>
              <a:t>program </a:t>
            </a:r>
            <a:r>
              <a:rPr lang="en-US" sz="1600" b="1" dirty="0">
                <a:latin typeface="Times New Roman" panose="02020603050405020304" pitchFamily="18" charset="0"/>
                <a:cs typeface="Times New Roman" panose="02020603050405020304" pitchFamily="18" charset="0"/>
              </a:rPr>
              <a:t>or policy is being implemented. To observe means to watch individuals and their environments and notice their </a:t>
            </a:r>
            <a:r>
              <a:rPr lang="en-US" sz="1600" b="1" dirty="0" smtClean="0">
                <a:latin typeface="Times New Roman" panose="02020603050405020304" pitchFamily="18" charset="0"/>
                <a:cs typeface="Times New Roman" panose="02020603050405020304" pitchFamily="18" charset="0"/>
              </a:rPr>
              <a:t>behaviors </a:t>
            </a:r>
            <a:r>
              <a:rPr lang="en-US" sz="1600" b="1" dirty="0">
                <a:latin typeface="Times New Roman" panose="02020603050405020304" pitchFamily="18" charset="0"/>
                <a:cs typeface="Times New Roman" panose="02020603050405020304" pitchFamily="18" charset="0"/>
              </a:rPr>
              <a:t>and interactions by using all five senses: seeing, touching, tasting, hearing and smelling</a:t>
            </a:r>
            <a:r>
              <a:rPr lang="en-US" sz="1600" b="1" dirty="0" smtClean="0">
                <a:latin typeface="Times New Roman" panose="02020603050405020304" pitchFamily="18" charset="0"/>
                <a:cs typeface="Times New Roman" panose="02020603050405020304" pitchFamily="18" charset="0"/>
              </a:rPr>
              <a:t>.</a:t>
            </a:r>
          </a:p>
          <a:p>
            <a:pPr algn="just" eaLnBrk="0" fontAlgn="base" hangingPunct="0">
              <a:lnSpc>
                <a:spcPct val="150000"/>
              </a:lnSpc>
              <a:spcBef>
                <a:spcPct val="0"/>
              </a:spcBef>
              <a:spcAft>
                <a:spcPct val="0"/>
              </a:spcAft>
            </a:pPr>
            <a:endParaRPr lang="en-US" sz="1600" b="1" dirty="0" smtClean="0">
              <a:latin typeface="Times New Roman" panose="02020603050405020304" pitchFamily="18" charset="0"/>
              <a:cs typeface="Times New Roman" panose="02020603050405020304" pitchFamily="18" charset="0"/>
            </a:endParaRPr>
          </a:p>
          <a:p>
            <a:pPr algn="ctr"/>
            <a:r>
              <a:rPr lang="en-US" b="1" dirty="0">
                <a:solidFill>
                  <a:srgbClr val="0070C0"/>
                </a:solidFill>
                <a:latin typeface="Times New Roman" panose="02020603050405020304" pitchFamily="18" charset="0"/>
                <a:cs typeface="Times New Roman" panose="02020603050405020304" pitchFamily="18" charset="0"/>
              </a:rPr>
              <a:t>Observations should be used on the following:</a:t>
            </a:r>
            <a:endParaRPr lang="fr-FR" b="1" dirty="0">
              <a:solidFill>
                <a:srgbClr val="0070C0"/>
              </a:solidFill>
              <a:latin typeface="Times New Roman" panose="02020603050405020304" pitchFamily="18" charset="0"/>
              <a:cs typeface="Times New Roman" panose="02020603050405020304" pitchFamily="18" charset="0"/>
            </a:endParaRPr>
          </a:p>
          <a:p>
            <a:pPr algn="ctr"/>
            <a:r>
              <a:rPr lang="en-US" b="1" dirty="0">
                <a:solidFill>
                  <a:srgbClr val="0070C0"/>
                </a:solidFill>
                <a:latin typeface="Times New Roman" panose="02020603050405020304" pitchFamily="18" charset="0"/>
                <a:cs typeface="Times New Roman" panose="02020603050405020304" pitchFamily="18" charset="0"/>
              </a:rPr>
              <a:t> </a:t>
            </a:r>
            <a:endParaRPr lang="fr-FR" b="1" dirty="0">
              <a:solidFill>
                <a:srgbClr val="0070C0"/>
              </a:solidFill>
              <a:latin typeface="Times New Roman" panose="02020603050405020304" pitchFamily="18" charset="0"/>
              <a:cs typeface="Times New Roman" panose="02020603050405020304" pitchFamily="18" charset="0"/>
            </a:endParaRPr>
          </a:p>
          <a:p>
            <a:pPr marL="1657350" lvl="3"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Gathering data on individual </a:t>
            </a:r>
            <a:r>
              <a:rPr lang="en-US" b="1" dirty="0" err="1">
                <a:solidFill>
                  <a:srgbClr val="0070C0"/>
                </a:solidFill>
                <a:latin typeface="Times New Roman" panose="02020603050405020304" pitchFamily="18" charset="0"/>
                <a:cs typeface="Times New Roman" panose="02020603050405020304" pitchFamily="18" charset="0"/>
              </a:rPr>
              <a:t>behaviours</a:t>
            </a:r>
            <a:r>
              <a:rPr lang="en-US" b="1" dirty="0">
                <a:solidFill>
                  <a:srgbClr val="0070C0"/>
                </a:solidFill>
                <a:latin typeface="Times New Roman" panose="02020603050405020304" pitchFamily="18" charset="0"/>
                <a:cs typeface="Times New Roman" panose="02020603050405020304" pitchFamily="18" charset="0"/>
              </a:rPr>
              <a:t> or interactions between people and their environment;</a:t>
            </a:r>
            <a:endParaRPr lang="fr-FR" b="1" dirty="0">
              <a:solidFill>
                <a:srgbClr val="0070C0"/>
              </a:solidFill>
              <a:latin typeface="Times New Roman" panose="02020603050405020304" pitchFamily="18" charset="0"/>
              <a:cs typeface="Times New Roman" panose="02020603050405020304" pitchFamily="18" charset="0"/>
            </a:endParaRPr>
          </a:p>
          <a:p>
            <a:pPr marL="1657350" lvl="3"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When there is a need to know about a physical setting;</a:t>
            </a:r>
            <a:endParaRPr lang="fr-FR" b="1" dirty="0">
              <a:solidFill>
                <a:srgbClr val="0070C0"/>
              </a:solidFill>
              <a:latin typeface="Times New Roman" panose="02020603050405020304" pitchFamily="18" charset="0"/>
              <a:cs typeface="Times New Roman" panose="02020603050405020304" pitchFamily="18" charset="0"/>
            </a:endParaRPr>
          </a:p>
          <a:p>
            <a:pPr marL="1657350" lvl="3" indent="-285750" algn="ctr">
              <a:buFont typeface="Wingdings" panose="05000000000000000000" pitchFamily="2" charset="2"/>
              <a:buChar char="ü"/>
            </a:pPr>
            <a:r>
              <a:rPr lang="en-US" b="1" dirty="0">
                <a:solidFill>
                  <a:srgbClr val="0070C0"/>
                </a:solidFill>
                <a:latin typeface="Times New Roman" panose="02020603050405020304" pitchFamily="18" charset="0"/>
                <a:cs typeface="Times New Roman" panose="02020603050405020304" pitchFamily="18" charset="0"/>
              </a:rPr>
              <a:t>When data collection from interviews/surveys with individuals is not </a:t>
            </a:r>
            <a:r>
              <a:rPr lang="en-US" b="1" dirty="0" smtClean="0">
                <a:solidFill>
                  <a:srgbClr val="0070C0"/>
                </a:solidFill>
                <a:latin typeface="Times New Roman" panose="02020603050405020304" pitchFamily="18" charset="0"/>
                <a:cs typeface="Times New Roman" panose="02020603050405020304" pitchFamily="18" charset="0"/>
              </a:rPr>
              <a:t>feasible.</a:t>
            </a:r>
            <a:endParaRPr lang="fr-FR" b="1" dirty="0">
              <a:solidFill>
                <a:srgbClr val="0070C0"/>
              </a:solidFill>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 </a:t>
            </a:r>
            <a:endParaRPr lang="fr-FR" sz="1600" b="1" dirty="0">
              <a:latin typeface="Times New Roman" panose="02020603050405020304" pitchFamily="18" charset="0"/>
              <a:cs typeface="Times New Roman" panose="02020603050405020304" pitchFamily="18" charset="0"/>
            </a:endParaRPr>
          </a:p>
          <a:p>
            <a:pPr algn="just" eaLnBrk="0" fontAlgn="base" hangingPunct="0">
              <a:lnSpc>
                <a:spcPct val="150000"/>
              </a:lnSpc>
              <a:spcBef>
                <a:spcPct val="0"/>
              </a:spcBef>
              <a:spcAft>
                <a:spcPct val="0"/>
              </a:spcAft>
            </a:pPr>
            <a:endParaRPr lang="fr-FR" sz="1600" b="1"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lang="en-US" sz="1600" b="1" dirty="0">
                <a:solidFill>
                  <a:srgbClr val="00B050"/>
                </a:solidFill>
                <a:latin typeface="Times New Roman" panose="02020603050405020304" pitchFamily="18" charset="0"/>
                <a:cs typeface="Times New Roman" panose="02020603050405020304" pitchFamily="18" charset="0"/>
              </a:rPr>
              <a:t>. </a:t>
            </a:r>
            <a:endParaRPr lang="fr-FR" altLang="fr-FR" sz="1600" b="1" dirty="0">
              <a:solidFill>
                <a:srgbClr val="00B050"/>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fr-FR" altLang="fr-FR" sz="1600" b="1" dirty="0">
              <a:solidFill>
                <a:schemeClr val="dk1"/>
              </a:solidFill>
              <a:latin typeface="Times New Roman" panose="02020603050405020304" pitchFamily="18" charset="0"/>
              <a:cs typeface="Times New Roman" panose="02020603050405020304" pitchFamily="18" charset="0"/>
            </a:endParaRPr>
          </a:p>
        </p:txBody>
      </p:sp>
      <p:sp>
        <p:nvSpPr>
          <p:cNvPr id="17" name="Freeform 16"/>
          <p:cNvSpPr>
            <a:spLocks/>
          </p:cNvSpPr>
          <p:nvPr/>
        </p:nvSpPr>
        <p:spPr bwMode="auto">
          <a:xfrm>
            <a:off x="899795" y="8951595"/>
            <a:ext cx="914400" cy="1270"/>
          </a:xfrm>
          <a:custGeom>
            <a:avLst/>
            <a:gdLst>
              <a:gd name="T0" fmla="+- 0 1417 1417"/>
              <a:gd name="T1" fmla="*/ T0 w 1440"/>
              <a:gd name="T2" fmla="+- 0 2857 1417"/>
              <a:gd name="T3" fmla="*/ T2 w 1440"/>
            </a:gdLst>
            <a:ahLst/>
            <a:cxnLst>
              <a:cxn ang="0">
                <a:pos x="T1" y="0"/>
              </a:cxn>
              <a:cxn ang="0">
                <a:pos x="T3" y="0"/>
              </a:cxn>
            </a:cxnLst>
            <a:rect l="0" t="0" r="r" b="b"/>
            <a:pathLst>
              <a:path w="1440">
                <a:moveTo>
                  <a:pt x="0" y="0"/>
                </a:moveTo>
                <a:lnTo>
                  <a:pt x="144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Tree>
    <p:extLst>
      <p:ext uri="{BB962C8B-B14F-4D97-AF65-F5344CB8AC3E}">
        <p14:creationId xmlns:p14="http://schemas.microsoft.com/office/powerpoint/2010/main" val="6673002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30614" y="1231086"/>
            <a:ext cx="8479986" cy="5463034"/>
          </a:xfrm>
          <a:prstGeom prst="rect">
            <a:avLst/>
          </a:prstGeom>
        </p:spPr>
        <p:txBody>
          <a:bodyPr wrap="square">
            <a:spAutoFit/>
          </a:bodyPr>
          <a:lstStyle/>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800100" lvl="1" indent="-342900" algn="ctr">
              <a:lnSpc>
                <a:spcPct val="150000"/>
              </a:lnSpc>
              <a:buFont typeface="Arial" panose="020B0604020202020204" pitchFamily="34" charset="0"/>
              <a:buChar char="•"/>
            </a:pPr>
            <a:r>
              <a:rPr lang="en-US" b="1" dirty="0">
                <a:solidFill>
                  <a:srgbClr val="996633"/>
                </a:solidFill>
                <a:latin typeface="Times New Roman" panose="02020603050405020304" pitchFamily="18" charset="0"/>
                <a:cs typeface="Times New Roman" panose="02020603050405020304" pitchFamily="18" charset="0"/>
              </a:rPr>
              <a:t>Methods </a:t>
            </a:r>
            <a:r>
              <a:rPr lang="en-US" b="1" dirty="0">
                <a:solidFill>
                  <a:srgbClr val="996633"/>
                </a:solidFill>
                <a:latin typeface="Times New Roman" panose="02020603050405020304" pitchFamily="18" charset="0"/>
                <a:cs typeface="Times New Roman" panose="02020603050405020304" pitchFamily="18" charset="0"/>
              </a:rPr>
              <a:t>for impact </a:t>
            </a:r>
            <a:r>
              <a:rPr lang="en-US" b="1" dirty="0" smtClean="0">
                <a:solidFill>
                  <a:srgbClr val="996633"/>
                </a:solidFill>
                <a:latin typeface="Times New Roman" panose="02020603050405020304" pitchFamily="18" charset="0"/>
                <a:cs typeface="Times New Roman" panose="02020603050405020304" pitchFamily="18" charset="0"/>
              </a:rPr>
              <a:t>evaluations</a:t>
            </a:r>
          </a:p>
          <a:p>
            <a:pPr marL="342900" indent="-34290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Impact </a:t>
            </a:r>
            <a:r>
              <a:rPr lang="en-US" sz="1600" b="1" dirty="0">
                <a:solidFill>
                  <a:schemeClr val="dk1"/>
                </a:solidFill>
                <a:latin typeface="Times New Roman" panose="02020603050405020304" pitchFamily="18" charset="0"/>
                <a:cs typeface="Times New Roman" panose="02020603050405020304" pitchFamily="18" charset="0"/>
              </a:rPr>
              <a:t>evaluations aim to identify a proper counterfactual and whether impact can be confidently attributed to an </a:t>
            </a:r>
            <a:r>
              <a:rPr lang="en-US" sz="1600" b="1" dirty="0" smtClean="0">
                <a:solidFill>
                  <a:schemeClr val="dk1"/>
                </a:solidFill>
                <a:latin typeface="Times New Roman" panose="02020603050405020304" pitchFamily="18" charset="0"/>
                <a:cs typeface="Times New Roman" panose="02020603050405020304" pitchFamily="18" charset="0"/>
              </a:rPr>
              <a:t>intervention. </a:t>
            </a:r>
            <a:r>
              <a:rPr lang="en-US" sz="1600" b="1" dirty="0">
                <a:solidFill>
                  <a:schemeClr val="dk1"/>
                </a:solidFill>
                <a:latin typeface="Times New Roman" panose="02020603050405020304" pitchFamily="18" charset="0"/>
                <a:cs typeface="Times New Roman" panose="02020603050405020304" pitchFamily="18" charset="0"/>
              </a:rPr>
              <a:t>Specifically, this may be done by assessing the situation of the beneficiaries “</a:t>
            </a:r>
            <a:r>
              <a:rPr lang="en-US" sz="1600" b="1" dirty="0">
                <a:solidFill>
                  <a:srgbClr val="0070C0"/>
                </a:solidFill>
                <a:latin typeface="Times New Roman" panose="02020603050405020304" pitchFamily="18" charset="0"/>
                <a:cs typeface="Times New Roman" panose="02020603050405020304" pitchFamily="18" charset="0"/>
              </a:rPr>
              <a:t>before and after</a:t>
            </a:r>
            <a:r>
              <a:rPr lang="en-US" sz="1600" b="1" dirty="0">
                <a:solidFill>
                  <a:schemeClr val="dk1"/>
                </a:solidFill>
                <a:latin typeface="Times New Roman" panose="02020603050405020304" pitchFamily="18" charset="0"/>
                <a:cs typeface="Times New Roman" panose="02020603050405020304" pitchFamily="18" charset="0"/>
              </a:rPr>
              <a:t>” and “</a:t>
            </a:r>
            <a:r>
              <a:rPr lang="en-US" sz="1600" b="1" dirty="0">
                <a:solidFill>
                  <a:srgbClr val="00B050"/>
                </a:solidFill>
                <a:latin typeface="Times New Roman" panose="02020603050405020304" pitchFamily="18" charset="0"/>
                <a:cs typeface="Times New Roman" panose="02020603050405020304" pitchFamily="18" charset="0"/>
              </a:rPr>
              <a:t>with or without</a:t>
            </a:r>
            <a:r>
              <a:rPr lang="en-US" sz="1600" b="1" dirty="0">
                <a:solidFill>
                  <a:schemeClr val="dk1"/>
                </a:solidFill>
                <a:latin typeface="Times New Roman" panose="02020603050405020304" pitchFamily="18" charset="0"/>
                <a:cs typeface="Times New Roman" panose="02020603050405020304" pitchFamily="18" charset="0"/>
              </a:rPr>
              <a:t>” the intervention. </a:t>
            </a:r>
            <a:endParaRPr lang="en-US" sz="1600" b="1" dirty="0" smtClean="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By </a:t>
            </a:r>
            <a:r>
              <a:rPr lang="en-US" sz="1600" b="1" dirty="0">
                <a:solidFill>
                  <a:schemeClr val="dk1"/>
                </a:solidFill>
                <a:latin typeface="Times New Roman" panose="02020603050405020304" pitchFamily="18" charset="0"/>
                <a:cs typeface="Times New Roman" panose="02020603050405020304" pitchFamily="18" charset="0"/>
              </a:rPr>
              <a:t>comparing the before and after and/or with or without scenarios, any differences/changes observed can be attributed to the intervention, with some reservations as it is not always straightforward and attribution may be more complex to assess than by answering the above </a:t>
            </a:r>
            <a:r>
              <a:rPr lang="en-US" sz="1600" b="1" dirty="0" smtClean="0">
                <a:solidFill>
                  <a:schemeClr val="dk1"/>
                </a:solidFill>
                <a:latin typeface="Times New Roman" panose="02020603050405020304" pitchFamily="18" charset="0"/>
                <a:cs typeface="Times New Roman" panose="02020603050405020304" pitchFamily="18" charset="0"/>
              </a:rPr>
              <a:t>scenarios.</a:t>
            </a:r>
          </a:p>
          <a:p>
            <a:pPr marL="285750"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While </a:t>
            </a:r>
            <a:r>
              <a:rPr lang="en-US" sz="1600" b="1" dirty="0">
                <a:solidFill>
                  <a:schemeClr val="dk1"/>
                </a:solidFill>
                <a:latin typeface="Times New Roman" panose="02020603050405020304" pitchFamily="18" charset="0"/>
                <a:cs typeface="Times New Roman" panose="02020603050405020304" pitchFamily="18" charset="0"/>
              </a:rPr>
              <a:t>there is a range of impact evaluation designs, there is also a range of methods that are applicable within these </a:t>
            </a:r>
            <a:r>
              <a:rPr lang="en-US" sz="1600" b="1" dirty="0" smtClean="0">
                <a:solidFill>
                  <a:schemeClr val="dk1"/>
                </a:solidFill>
                <a:latin typeface="Times New Roman" panose="02020603050405020304" pitchFamily="18" charset="0"/>
                <a:cs typeface="Times New Roman" panose="02020603050405020304" pitchFamily="18" charset="0"/>
              </a:rPr>
              <a:t>designs.</a:t>
            </a:r>
          </a:p>
          <a:p>
            <a:pPr marL="285750" indent="-285750" algn="ctr">
              <a:lnSpc>
                <a:spcPct val="150000"/>
              </a:lnSpc>
              <a:buFont typeface="Wingdings" panose="05000000000000000000" pitchFamily="2" charset="2"/>
              <a:buChar char="Ø"/>
            </a:pPr>
            <a:r>
              <a:rPr lang="en-US" sz="1600" b="1" dirty="0" smtClean="0">
                <a:solidFill>
                  <a:srgbClr val="C00000"/>
                </a:solidFill>
                <a:latin typeface="Times New Roman" panose="02020603050405020304" pitchFamily="18" charset="0"/>
                <a:cs typeface="Times New Roman" panose="02020603050405020304" pitchFamily="18" charset="0"/>
              </a:rPr>
              <a:t>To </a:t>
            </a:r>
            <a:r>
              <a:rPr lang="en-US" sz="1600" b="1" dirty="0">
                <a:solidFill>
                  <a:srgbClr val="C00000"/>
                </a:solidFill>
                <a:latin typeface="Times New Roman" panose="02020603050405020304" pitchFamily="18" charset="0"/>
                <a:cs typeface="Times New Roman" panose="02020603050405020304" pitchFamily="18" charset="0"/>
              </a:rPr>
              <a:t>answer the specific evaluation questions, methods are flexible and can be used in different combinations within impact evaluation designs. </a:t>
            </a:r>
            <a:r>
              <a:rPr lang="en-US" sz="1600" b="1" dirty="0">
                <a:solidFill>
                  <a:srgbClr val="C00000"/>
                </a:solidFill>
                <a:latin typeface="Times New Roman" panose="02020603050405020304" pitchFamily="18" charset="0"/>
                <a:cs typeface="Times New Roman" panose="02020603050405020304" pitchFamily="18" charset="0"/>
              </a:rPr>
              <a:t>Experimental, quasi-experimental and non-experimental are three types of impact evaluation design.</a:t>
            </a:r>
            <a:endParaRPr lang="fr-FR" sz="1600" b="1" dirty="0">
              <a:solidFill>
                <a:srgbClr val="C00000"/>
              </a:solidFill>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 </a:t>
            </a:r>
            <a:endParaRPr lang="fr-FR" sz="1600" b="1" dirty="0">
              <a:latin typeface="Times New Roman" panose="02020603050405020304" pitchFamily="18" charset="0"/>
              <a:cs typeface="Times New Roman" panose="02020603050405020304" pitchFamily="18" charset="0"/>
            </a:endParaRPr>
          </a:p>
        </p:txBody>
      </p:sp>
      <p:sp>
        <p:nvSpPr>
          <p:cNvPr id="13" name="Rectangle 5"/>
          <p:cNvSpPr>
            <a:spLocks noChangeArrowheads="1"/>
          </p:cNvSpPr>
          <p:nvPr/>
        </p:nvSpPr>
        <p:spPr bwMode="auto">
          <a:xfrm>
            <a:off x="338442" y="2650048"/>
            <a:ext cx="8367634" cy="198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8184" tIns="812544" rIns="406272" bIns="787152"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lang="en-US" altLang="fr-FR" sz="1600" b="1" dirty="0" smtClean="0">
                <a:solidFill>
                  <a:srgbClr val="00B050"/>
                </a:solidFill>
                <a:latin typeface="Times New Roman" panose="02020603050405020304" pitchFamily="18" charset="0"/>
                <a:cs typeface="Times New Roman" panose="02020603050405020304" pitchFamily="18" charset="0"/>
              </a:rPr>
              <a:t>	</a:t>
            </a:r>
            <a:endParaRPr lang="fr-FR" altLang="fr-FR" sz="1600" b="1" dirty="0">
              <a:solidFill>
                <a:schemeClr val="dk1"/>
              </a:solidFill>
              <a:latin typeface="Times New Roman" panose="02020603050405020304" pitchFamily="18" charset="0"/>
              <a:cs typeface="Times New Roman" panose="02020603050405020304" pitchFamily="18" charset="0"/>
            </a:endParaRPr>
          </a:p>
        </p:txBody>
      </p:sp>
      <p:sp>
        <p:nvSpPr>
          <p:cNvPr id="17" name="Freeform 16"/>
          <p:cNvSpPr>
            <a:spLocks/>
          </p:cNvSpPr>
          <p:nvPr/>
        </p:nvSpPr>
        <p:spPr bwMode="auto">
          <a:xfrm>
            <a:off x="899795" y="8951595"/>
            <a:ext cx="914400" cy="1270"/>
          </a:xfrm>
          <a:custGeom>
            <a:avLst/>
            <a:gdLst>
              <a:gd name="T0" fmla="+- 0 1417 1417"/>
              <a:gd name="T1" fmla="*/ T0 w 1440"/>
              <a:gd name="T2" fmla="+- 0 2857 1417"/>
              <a:gd name="T3" fmla="*/ T2 w 1440"/>
            </a:gdLst>
            <a:ahLst/>
            <a:cxnLst>
              <a:cxn ang="0">
                <a:pos x="T1" y="0"/>
              </a:cxn>
              <a:cxn ang="0">
                <a:pos x="T3" y="0"/>
              </a:cxn>
            </a:cxnLst>
            <a:rect l="0" t="0" r="r" b="b"/>
            <a:pathLst>
              <a:path w="1440">
                <a:moveTo>
                  <a:pt x="0" y="0"/>
                </a:moveTo>
                <a:lnTo>
                  <a:pt x="144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Tree>
    <p:extLst>
      <p:ext uri="{BB962C8B-B14F-4D97-AF65-F5344CB8AC3E}">
        <p14:creationId xmlns:p14="http://schemas.microsoft.com/office/powerpoint/2010/main" val="136316103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lstStyle/>
          <a:p>
            <a:fld id="{FDED41F8-FC0F-4085-8150-313B6CF05213}" type="slidenum">
              <a:rPr lang="en-US" smtClean="0"/>
              <a:t>44</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15783</TotalTime>
  <Words>5308</Words>
  <Application>Microsoft Office PowerPoint</Application>
  <PresentationFormat>Widescreen</PresentationFormat>
  <Paragraphs>979</Paragraphs>
  <Slides>44</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SimSun</vt:lpstr>
      <vt:lpstr>Arial</vt:lpstr>
      <vt:lpstr>Calibri</vt:lpstr>
      <vt:lpstr>Calibri Light</vt:lpstr>
      <vt:lpstr>inherit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304</cp:revision>
  <dcterms:created xsi:type="dcterms:W3CDTF">2021-08-03T13:03:00Z</dcterms:created>
  <dcterms:modified xsi:type="dcterms:W3CDTF">2022-11-09T07:31:18Z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