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2"/>
  </p:notesMasterIdLst>
  <p:sldIdLst>
    <p:sldId id="533" r:id="rId3"/>
    <p:sldId id="534" r:id="rId4"/>
    <p:sldId id="536" r:id="rId5"/>
    <p:sldId id="584" r:id="rId6"/>
    <p:sldId id="538" r:id="rId7"/>
    <p:sldId id="539" r:id="rId8"/>
    <p:sldId id="576" r:id="rId9"/>
    <p:sldId id="540" r:id="rId10"/>
    <p:sldId id="541" r:id="rId11"/>
    <p:sldId id="542" r:id="rId12"/>
    <p:sldId id="544" r:id="rId13"/>
    <p:sldId id="545" r:id="rId14"/>
    <p:sldId id="546" r:id="rId15"/>
    <p:sldId id="577" r:id="rId16"/>
    <p:sldId id="547" r:id="rId17"/>
    <p:sldId id="548" r:id="rId18"/>
    <p:sldId id="549" r:id="rId19"/>
    <p:sldId id="551" r:id="rId20"/>
    <p:sldId id="550" r:id="rId21"/>
    <p:sldId id="578" r:id="rId22"/>
    <p:sldId id="579" r:id="rId23"/>
    <p:sldId id="581" r:id="rId24"/>
    <p:sldId id="553" r:id="rId25"/>
    <p:sldId id="572" r:id="rId26"/>
    <p:sldId id="554" r:id="rId27"/>
    <p:sldId id="583" r:id="rId28"/>
    <p:sldId id="555" r:id="rId29"/>
    <p:sldId id="556" r:id="rId30"/>
    <p:sldId id="53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6"/>
            <p14:sldId id="584"/>
            <p14:sldId id="538"/>
            <p14:sldId id="539"/>
            <p14:sldId id="576"/>
            <p14:sldId id="540"/>
            <p14:sldId id="541"/>
            <p14:sldId id="542"/>
            <p14:sldId id="544"/>
            <p14:sldId id="545"/>
            <p14:sldId id="546"/>
            <p14:sldId id="577"/>
            <p14:sldId id="547"/>
            <p14:sldId id="548"/>
            <p14:sldId id="549"/>
            <p14:sldId id="551"/>
            <p14:sldId id="550"/>
            <p14:sldId id="578"/>
            <p14:sldId id="579"/>
            <p14:sldId id="581"/>
            <p14:sldId id="553"/>
            <p14:sldId id="572"/>
            <p14:sldId id="554"/>
            <p14:sldId id="583"/>
            <p14:sldId id="555"/>
            <p14:sldId id="556"/>
            <p14:sldId id="537"/>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7" d="100"/>
          <a:sy n="67" d="100"/>
        </p:scale>
        <p:origin x="-500" y="-6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05566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33193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59859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6954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6/6/2024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7.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8.xml"/><Relationship Id="rId5" Type="http://schemas.openxmlformats.org/officeDocument/2006/relationships/image" Target="../media/image4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a:t>
            </a:r>
            <a:r>
              <a:rPr lang="ar-EG" sz="2800" b="1" dirty="0" smtClean="0">
                <a:solidFill>
                  <a:schemeClr val="tx1"/>
                </a:solidFill>
                <a:latin typeface="Times New Roman" panose="02020603050405020304" pitchFamily="18" charset="0"/>
                <a:cs typeface="Times New Roman" panose="02020603050405020304" pitchFamily="18" charset="0"/>
              </a:rPr>
              <a:t>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3208635" cy="163121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PMG421</a:t>
            </a:r>
          </a:p>
          <a:p>
            <a:pPr marL="514350" indent="-514350">
              <a:buAutoNum type="romanUcPeriod"/>
            </a:pPr>
            <a:r>
              <a:rPr lang="en-US" sz="2000" dirty="0"/>
              <a:t>Pioneers and Paradigms</a:t>
            </a:r>
          </a:p>
          <a:p>
            <a:pPr marL="514350" indent="-514350">
              <a:buAutoNum type="romanUcPeriod"/>
            </a:pPr>
            <a:r>
              <a:rPr lang="en-US" sz="2000" dirty="0"/>
              <a:t>Project Quality Planning</a:t>
            </a:r>
            <a:endParaRPr lang="ar-SA" sz="2000" dirty="0"/>
          </a:p>
          <a:p>
            <a:pPr marL="514350" indent="-514350" algn="ctr">
              <a:buAutoNum type="romanUcPeriod"/>
            </a:pPr>
            <a:endParaRPr lang="en-US" sz="2000" b="1" dirty="0"/>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Denna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smtClean="0">
                <a:solidFill>
                  <a:srgbClr val="00B0F0"/>
                </a:solidFill>
                <a:latin typeface="Times New Roman" panose="02020603050405020304" pitchFamily="18" charset="0"/>
                <a:cs typeface="Times New Roman" panose="02020603050405020304" pitchFamily="18" charset="0"/>
              </a:rPr>
              <a:t>ibar</a:t>
            </a:r>
            <a:r>
              <a:rPr lang="en-US" sz="2800" b="1">
                <a:solidFill>
                  <a:srgbClr val="00B0F0"/>
                </a:solidFill>
                <a:latin typeface="Times New Roman" panose="02020603050405020304" pitchFamily="18" charset="0"/>
                <a:cs typeface="Times New Roman" panose="02020603050405020304" pitchFamily="18" charset="0"/>
              </a:rPr>
              <a:t>h</a:t>
            </a:r>
            <a:r>
              <a:rPr lang="en-US" sz="2800" b="1" smtClean="0">
                <a:solidFill>
                  <a:srgbClr val="00B0F0"/>
                </a:solidFill>
                <a:latin typeface="Times New Roman" panose="02020603050405020304" pitchFamily="18" charset="0"/>
                <a:cs typeface="Times New Roman" panose="02020603050405020304" pitchFamily="18" charset="0"/>
              </a:rPr>
              <a:t>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smtClean="0">
                <a:solidFill>
                  <a:srgbClr val="FBFFE5"/>
                </a:solidFill>
              </a:rPr>
              <a:t>.</a:t>
            </a:r>
            <a:endParaRPr lang="ar-SA" b="1" dirty="0">
              <a:solidFill>
                <a:srgbClr val="FBFFE5"/>
              </a:solidFill>
            </a:endParaRPr>
          </a:p>
        </p:txBody>
      </p:sp>
      <p:pic>
        <p:nvPicPr>
          <p:cNvPr id="13"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5899" y="578067"/>
            <a:ext cx="1800201" cy="9623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4" name="جدول 7"/>
          <p:cNvGraphicFramePr>
            <a:graphicFrameLocks noGrp="1"/>
          </p:cNvGraphicFramePr>
          <p:nvPr>
            <p:extLst>
              <p:ext uri="{D42A27DB-BD31-4B8C-83A1-F6EECF244321}">
                <p14:modId xmlns:p14="http://schemas.microsoft.com/office/powerpoint/2010/main" val="3786827556"/>
              </p:ext>
            </p:extLst>
          </p:nvPr>
        </p:nvGraphicFramePr>
        <p:xfrm>
          <a:off x="3425785" y="1412952"/>
          <a:ext cx="7907629" cy="4951298"/>
        </p:xfrm>
        <a:graphic>
          <a:graphicData uri="http://schemas.openxmlformats.org/drawingml/2006/table">
            <a:tbl>
              <a:tblPr rtl="1" firstRow="1" bandRow="1">
                <a:tableStyleId>{5C22544A-7EE6-4342-B048-85BDC9FD1C3A}</a:tableStyleId>
              </a:tblPr>
              <a:tblGrid>
                <a:gridCol w="2739119"/>
                <a:gridCol w="560437"/>
                <a:gridCol w="1884570"/>
                <a:gridCol w="199154"/>
                <a:gridCol w="2524349"/>
              </a:tblGrid>
              <a:tr h="393731">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rgbClr val="C00000"/>
                          </a:solidFill>
                          <a:latin typeface="+mn-lt"/>
                          <a:ea typeface="+mn-ea"/>
                          <a:cs typeface="+mn-cs"/>
                        </a:rPr>
                        <a:t>Chapter 3,  </a:t>
                      </a:r>
                      <a:r>
                        <a:rPr lang="en-US" sz="1600" b="1" kern="1200" dirty="0" smtClean="0">
                          <a:solidFill>
                            <a:schemeClr val="tx2">
                              <a:lumMod val="60000"/>
                              <a:lumOff val="40000"/>
                            </a:schemeClr>
                          </a:solidFill>
                          <a:latin typeface="+mn-lt"/>
                          <a:ea typeface="+mn-ea"/>
                          <a:cs typeface="+mn-cs"/>
                        </a:rPr>
                        <a:t>Pioneers </a:t>
                      </a:r>
                      <a:r>
                        <a:rPr lang="en-US" sz="1600" b="1" dirty="0" smtClean="0">
                          <a:solidFill>
                            <a:schemeClr val="tx2">
                              <a:lumMod val="60000"/>
                              <a:lumOff val="40000"/>
                            </a:schemeClr>
                          </a:solidFill>
                        </a:rPr>
                        <a:t>Paradigms</a:t>
                      </a:r>
                    </a:p>
                  </a:txBody>
                  <a:tcPr>
                    <a:solidFill>
                      <a:schemeClr val="accent6">
                        <a:lumMod val="40000"/>
                        <a:lumOff val="60000"/>
                      </a:schemeClr>
                    </a:solidFill>
                  </a:tcPr>
                </a:tc>
                <a:tc hMerge="1">
                  <a:txBody>
                    <a:bodyPr/>
                    <a:lstStyle/>
                    <a:p>
                      <a:pPr rtl="1"/>
                      <a:endParaRPr lang="ar-SA"/>
                    </a:p>
                  </a:txBody>
                  <a:tcPr/>
                </a:tc>
                <a:tc hMerge="1">
                  <a:txBody>
                    <a:bodyPr/>
                    <a:lstStyle/>
                    <a:p>
                      <a:pPr marL="0" algn="ctr" defTabSz="914400" rtl="0" eaLnBrk="1" latinLnBrk="0" hangingPunct="1"/>
                      <a:endParaRPr lang="ar-SA" sz="1700" b="0" kern="1200" dirty="0">
                        <a:solidFill>
                          <a:schemeClr val="dk1"/>
                        </a:solidFill>
                        <a:latin typeface="+mn-lt"/>
                        <a:ea typeface="+mn-ea"/>
                        <a:cs typeface="+mn-cs"/>
                      </a:endParaRPr>
                    </a:p>
                  </a:txBody>
                  <a:tcPr>
                    <a:solidFill>
                      <a:schemeClr val="accent6">
                        <a:lumMod val="40000"/>
                        <a:lumOff val="60000"/>
                      </a:schemeClr>
                    </a:solidFill>
                  </a:tcPr>
                </a:tc>
                <a:tc hMerge="1">
                  <a:txBody>
                    <a:bodyPr/>
                    <a:lstStyle/>
                    <a:p>
                      <a:pPr rtl="1"/>
                      <a:endParaRPr lang="ar-SA"/>
                    </a:p>
                  </a:txBody>
                  <a:tcPr/>
                </a:tc>
                <a:tc hMerge="1">
                  <a:txBody>
                    <a:bodyPr/>
                    <a:lstStyle/>
                    <a:p>
                      <a:pPr marL="0" algn="ctr" defTabSz="914400" rtl="0" eaLnBrk="1" latinLnBrk="0" hangingPunct="1"/>
                      <a:endParaRPr lang="ar-SA" sz="1700" b="0" kern="1200" dirty="0">
                        <a:solidFill>
                          <a:schemeClr val="dk1"/>
                        </a:solidFill>
                        <a:latin typeface="+mn-lt"/>
                        <a:ea typeface="+mn-ea"/>
                        <a:cs typeface="+mn-cs"/>
                      </a:endParaRPr>
                    </a:p>
                  </a:txBody>
                  <a:tcPr>
                    <a:solidFill>
                      <a:schemeClr val="accent6">
                        <a:lumMod val="40000"/>
                        <a:lumOff val="60000"/>
                      </a:schemeClr>
                    </a:solidFill>
                  </a:tcPr>
                </a:tc>
              </a:tr>
              <a:tr h="393731">
                <a:tc>
                  <a:txBody>
                    <a:bodyPr/>
                    <a:lstStyle/>
                    <a:p>
                      <a:pPr marL="0" algn="ctr" defTabSz="914400" rtl="0" eaLnBrk="1" latinLnBrk="0" hangingPunct="1"/>
                      <a:r>
                        <a:rPr lang="en-US" sz="1700" b="0" kern="1200" dirty="0" smtClean="0">
                          <a:solidFill>
                            <a:schemeClr val="dk1"/>
                          </a:solidFill>
                          <a:latin typeface="+mn-lt"/>
                          <a:ea typeface="+mn-ea"/>
                          <a:cs typeface="+mn-cs"/>
                        </a:rPr>
                        <a:t>Joseph M. </a:t>
                      </a:r>
                      <a:r>
                        <a:rPr lang="en-US" sz="1700" b="0" kern="1200" dirty="0" err="1" smtClean="0">
                          <a:solidFill>
                            <a:schemeClr val="dk1"/>
                          </a:solidFill>
                          <a:latin typeface="+mn-lt"/>
                          <a:ea typeface="+mn-ea"/>
                          <a:cs typeface="+mn-cs"/>
                        </a:rPr>
                        <a:t>Juran</a:t>
                      </a:r>
                      <a:endParaRPr lang="ar-SA" sz="1700" b="0" kern="1200" dirty="0">
                        <a:solidFill>
                          <a:schemeClr val="dk1"/>
                        </a:solidFill>
                        <a:latin typeface="+mn-lt"/>
                        <a:ea typeface="+mn-ea"/>
                        <a:cs typeface="+mn-cs"/>
                      </a:endParaRPr>
                    </a:p>
                  </a:txBody>
                  <a:tcPr>
                    <a:solidFill>
                      <a:schemeClr val="accent6">
                        <a:lumMod val="40000"/>
                        <a:lumOff val="60000"/>
                      </a:schemeClr>
                    </a:solidFill>
                  </a:tcPr>
                </a:tc>
                <a:tc gridSpan="3">
                  <a:txBody>
                    <a:bodyPr/>
                    <a:lstStyle/>
                    <a:p>
                      <a:pPr marL="0" algn="ctr" defTabSz="914400" rtl="0" eaLnBrk="1" latinLnBrk="0" hangingPunct="1"/>
                      <a:r>
                        <a:rPr lang="en-US" sz="1700" b="0" kern="1200" dirty="0" smtClean="0">
                          <a:solidFill>
                            <a:schemeClr val="dk1"/>
                          </a:solidFill>
                          <a:latin typeface="+mn-lt"/>
                          <a:ea typeface="+mn-ea"/>
                          <a:cs typeface="+mn-cs"/>
                        </a:rPr>
                        <a:t>W. Edwards Deming</a:t>
                      </a:r>
                      <a:endParaRPr lang="ar-SA" sz="1700" b="0" kern="1200" dirty="0">
                        <a:solidFill>
                          <a:schemeClr val="dk1"/>
                        </a:solidFill>
                        <a:latin typeface="+mn-lt"/>
                        <a:ea typeface="+mn-ea"/>
                        <a:cs typeface="+mn-cs"/>
                      </a:endParaRPr>
                    </a:p>
                  </a:txBody>
                  <a:tcPr>
                    <a:solidFill>
                      <a:schemeClr val="accent6">
                        <a:lumMod val="40000"/>
                        <a:lumOff val="60000"/>
                      </a:schemeClr>
                    </a:solidFill>
                  </a:tcPr>
                </a:tc>
                <a:tc hMerge="1">
                  <a:txBody>
                    <a:bodyPr/>
                    <a:lstStyle/>
                    <a:p>
                      <a:pPr marL="0" algn="ctr" defTabSz="914400" rtl="0" eaLnBrk="1" latinLnBrk="0" hangingPunct="1"/>
                      <a:endParaRPr lang="ar-SA" sz="1700" b="0" kern="1200" dirty="0">
                        <a:solidFill>
                          <a:schemeClr val="dk1"/>
                        </a:solidFill>
                        <a:latin typeface="+mn-lt"/>
                        <a:ea typeface="+mn-ea"/>
                        <a:cs typeface="+mn-cs"/>
                      </a:endParaRPr>
                    </a:p>
                  </a:txBody>
                  <a:tcPr>
                    <a:solidFill>
                      <a:schemeClr val="accent6">
                        <a:lumMod val="40000"/>
                        <a:lumOff val="60000"/>
                      </a:schemeClr>
                    </a:solidFill>
                  </a:tcPr>
                </a:tc>
                <a:tc hMerge="1">
                  <a:txBody>
                    <a:bodyPr/>
                    <a:lstStyle/>
                    <a:p>
                      <a:pPr rtl="1"/>
                      <a:endParaRPr lang="ar-SA"/>
                    </a:p>
                  </a:txBody>
                  <a:tcPr/>
                </a:tc>
                <a:tc>
                  <a:txBody>
                    <a:bodyPr/>
                    <a:lstStyle/>
                    <a:p>
                      <a:pPr marL="0" algn="ctr" defTabSz="914400" rtl="0" eaLnBrk="1" latinLnBrk="0" hangingPunct="1"/>
                      <a:r>
                        <a:rPr lang="en-US" sz="1700" b="0" kern="1200" dirty="0" smtClean="0">
                          <a:solidFill>
                            <a:schemeClr val="dk1"/>
                          </a:solidFill>
                          <a:latin typeface="+mn-lt"/>
                          <a:ea typeface="+mn-ea"/>
                          <a:cs typeface="+mn-cs"/>
                        </a:rPr>
                        <a:t>Walter </a:t>
                      </a:r>
                      <a:r>
                        <a:rPr lang="en-US" sz="1700" b="0" kern="1200" dirty="0" err="1" smtClean="0">
                          <a:solidFill>
                            <a:schemeClr val="dk1"/>
                          </a:solidFill>
                          <a:latin typeface="+mn-lt"/>
                          <a:ea typeface="+mn-ea"/>
                          <a:cs typeface="+mn-cs"/>
                        </a:rPr>
                        <a:t>Shewhart</a:t>
                      </a:r>
                      <a:endParaRPr lang="ar-SA" sz="1700" b="0" kern="1200" dirty="0">
                        <a:solidFill>
                          <a:schemeClr val="dk1"/>
                        </a:solidFill>
                        <a:latin typeface="+mn-lt"/>
                        <a:ea typeface="+mn-ea"/>
                        <a:cs typeface="+mn-cs"/>
                      </a:endParaRPr>
                    </a:p>
                  </a:txBody>
                  <a:tcPr>
                    <a:solidFill>
                      <a:schemeClr val="accent6">
                        <a:lumMod val="40000"/>
                        <a:lumOff val="60000"/>
                      </a:schemeClr>
                    </a:solidFill>
                  </a:tcPr>
                </a:tc>
              </a:tr>
              <a:tr h="39373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dirty="0" smtClean="0"/>
                        <a:t>Philip B. Crosby</a:t>
                      </a:r>
                      <a:endParaRPr lang="ar-SA" sz="1700" dirty="0" smtClean="0"/>
                    </a:p>
                  </a:txBody>
                  <a:tcPr>
                    <a:solidFill>
                      <a:schemeClr val="accent6">
                        <a:lumMod val="40000"/>
                        <a:lumOff val="60000"/>
                      </a:schemeClr>
                    </a:solidFill>
                  </a:tcPr>
                </a:tc>
                <a:tc gridSpan="3">
                  <a:txBody>
                    <a:bodyPr/>
                    <a:lstStyle/>
                    <a:p>
                      <a:pPr algn="ctr" rtl="0"/>
                      <a:r>
                        <a:rPr lang="en-US" sz="1700" dirty="0" err="1" smtClean="0"/>
                        <a:t>Genichi</a:t>
                      </a:r>
                      <a:r>
                        <a:rPr lang="en-US" sz="1700" dirty="0" smtClean="0"/>
                        <a:t> Taguchi</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hMerge="1">
                  <a:txBody>
                    <a:bodyPr/>
                    <a:lstStyle/>
                    <a:p>
                      <a:pPr rtl="1"/>
                      <a:endParaRPr lang="ar-SA"/>
                    </a:p>
                  </a:txBody>
                  <a:tcPr/>
                </a:tc>
                <a:tc>
                  <a:txBody>
                    <a:bodyPr/>
                    <a:lstStyle/>
                    <a:p>
                      <a:pPr algn="ctr" rtl="0"/>
                      <a:r>
                        <a:rPr lang="en-US" sz="1700" dirty="0" smtClean="0"/>
                        <a:t>Kaoru Ishikawa</a:t>
                      </a:r>
                      <a:endParaRPr lang="ar-SA" sz="1700" dirty="0"/>
                    </a:p>
                  </a:txBody>
                  <a:tcPr>
                    <a:solidFill>
                      <a:schemeClr val="accent6">
                        <a:lumMod val="40000"/>
                        <a:lumOff val="60000"/>
                      </a:schemeClr>
                    </a:solidFill>
                  </a:tcPr>
                </a:tc>
              </a:tr>
              <a:tr h="393731">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b="1" dirty="0" smtClean="0">
                          <a:solidFill>
                            <a:schemeClr val="tx2">
                              <a:lumMod val="60000"/>
                              <a:lumOff val="40000"/>
                            </a:schemeClr>
                          </a:solidFill>
                        </a:rPr>
                        <a:t>Paradigms</a:t>
                      </a:r>
                      <a:endParaRPr lang="ar-SA" sz="1700" b="1" dirty="0" smtClean="0">
                        <a:solidFill>
                          <a:schemeClr val="tx2">
                            <a:lumMod val="60000"/>
                            <a:lumOff val="40000"/>
                          </a:schemeClr>
                        </a:solidFill>
                      </a:endParaRPr>
                    </a:p>
                  </a:txBody>
                  <a:tcPr>
                    <a:solidFill>
                      <a:schemeClr val="accent6">
                        <a:lumMod val="40000"/>
                        <a:lumOff val="60000"/>
                      </a:schemeClr>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r>
              <a:tr h="647228">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dirty="0" smtClean="0"/>
                        <a:t>Baldrige National Quality Program</a:t>
                      </a:r>
                      <a:endParaRPr lang="ar-SA" sz="1700" dirty="0" smtClean="0"/>
                    </a:p>
                  </a:txBody>
                  <a:tcPr>
                    <a:solidFill>
                      <a:schemeClr val="accent6">
                        <a:lumMod val="40000"/>
                        <a:lumOff val="60000"/>
                      </a:schemeClr>
                    </a:solidFill>
                  </a:tcPr>
                </a:tc>
                <a:tc hMerge="1">
                  <a:txBody>
                    <a:bodyPr/>
                    <a:lstStyle/>
                    <a:p>
                      <a:pPr rtl="1"/>
                      <a:endParaRPr lang="ar-SA"/>
                    </a:p>
                  </a:txBody>
                  <a:tcPr/>
                </a:tc>
                <a:tc gridSpan="2">
                  <a:txBody>
                    <a:bodyPr/>
                    <a:lstStyle/>
                    <a:p>
                      <a:pPr algn="ctr" rtl="0"/>
                      <a:r>
                        <a:rPr lang="en-US" sz="1700" dirty="0" smtClean="0"/>
                        <a:t>ISO 9000</a:t>
                      </a:r>
                      <a:endParaRPr lang="ar-SA" sz="1700" dirty="0"/>
                    </a:p>
                  </a:txBody>
                  <a:tcPr>
                    <a:solidFill>
                      <a:schemeClr val="accent6">
                        <a:lumMod val="40000"/>
                        <a:lumOff val="60000"/>
                      </a:schemeClr>
                    </a:solidFill>
                  </a:tcPr>
                </a:tc>
                <a:tc hMerge="1">
                  <a:txBody>
                    <a:bodyPr/>
                    <a:lstStyle/>
                    <a:p>
                      <a:pPr rtl="1"/>
                      <a:endParaRPr lang="ar-SA"/>
                    </a:p>
                  </a:txBody>
                  <a:tcPr/>
                </a:tc>
                <a:tc>
                  <a:txBody>
                    <a:bodyPr/>
                    <a:lstStyle/>
                    <a:p>
                      <a:pPr algn="ctr" rtl="0"/>
                      <a:r>
                        <a:rPr lang="en-US" sz="1700" dirty="0" smtClean="0"/>
                        <a:t>Six Sigma</a:t>
                      </a:r>
                      <a:endParaRPr lang="ar-SA" sz="1700" dirty="0"/>
                    </a:p>
                  </a:txBody>
                  <a:tcPr>
                    <a:solidFill>
                      <a:schemeClr val="accent6">
                        <a:lumMod val="40000"/>
                        <a:lumOff val="60000"/>
                      </a:schemeClr>
                    </a:solidFill>
                  </a:tcPr>
                </a:tc>
              </a:tr>
              <a:tr h="393731">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b="1" dirty="0" smtClean="0">
                          <a:solidFill>
                            <a:srgbClr val="C00000"/>
                          </a:solidFill>
                        </a:rPr>
                        <a:t>Chapter 4, </a:t>
                      </a:r>
                      <a:r>
                        <a:rPr lang="en-US" sz="1800" b="1" dirty="0" smtClean="0">
                          <a:solidFill>
                            <a:schemeClr val="tx2">
                              <a:lumMod val="60000"/>
                              <a:lumOff val="40000"/>
                            </a:schemeClr>
                          </a:solidFill>
                        </a:rPr>
                        <a:t>Project Quality Planning</a:t>
                      </a:r>
                      <a:endParaRPr lang="ar-SA" sz="1800" b="1" dirty="0" smtClean="0">
                        <a:solidFill>
                          <a:schemeClr val="tx2">
                            <a:lumMod val="60000"/>
                            <a:lumOff val="40000"/>
                          </a:schemeClr>
                        </a:solidFill>
                      </a:endParaRPr>
                    </a:p>
                  </a:txBody>
                  <a:tcPr>
                    <a:solidFill>
                      <a:schemeClr val="accent6">
                        <a:lumMod val="40000"/>
                        <a:lumOff val="60000"/>
                      </a:schemeClr>
                    </a:solidFill>
                  </a:tcPr>
                </a:tc>
                <a:tc hMerge="1">
                  <a:txBody>
                    <a:bodyPr/>
                    <a:lstStyle/>
                    <a:p>
                      <a:pPr rtl="1"/>
                      <a:endParaRPr lang="ar-SA"/>
                    </a:p>
                  </a:txBody>
                  <a:tcPr/>
                </a:tc>
                <a:tc hMerge="1">
                  <a:txBody>
                    <a:bodyPr/>
                    <a:lstStyle/>
                    <a:p>
                      <a:pPr algn="ctr" rtl="0"/>
                      <a:endParaRPr lang="ar-SA" sz="1700" dirty="0"/>
                    </a:p>
                  </a:txBody>
                  <a:tcPr>
                    <a:solidFill>
                      <a:schemeClr val="accent6">
                        <a:lumMod val="40000"/>
                        <a:lumOff val="60000"/>
                      </a:schemeClr>
                    </a:solidFill>
                  </a:tcPr>
                </a:tc>
                <a:tc hMerge="1">
                  <a:txBody>
                    <a:bodyPr/>
                    <a:lstStyle/>
                    <a:p>
                      <a:pPr rtl="1"/>
                      <a:endParaRPr lang="ar-SA"/>
                    </a:p>
                  </a:txBody>
                  <a:tcPr/>
                </a:tc>
                <a:tc hMerge="1">
                  <a:txBody>
                    <a:bodyPr/>
                    <a:lstStyle/>
                    <a:p>
                      <a:pPr algn="ctr" rtl="0"/>
                      <a:endParaRPr lang="ar-SA" sz="1700" dirty="0"/>
                    </a:p>
                  </a:txBody>
                  <a:tcPr>
                    <a:solidFill>
                      <a:schemeClr val="accent6">
                        <a:lumMod val="40000"/>
                        <a:lumOff val="60000"/>
                      </a:schemeClr>
                    </a:solidFill>
                  </a:tcPr>
                </a:tc>
              </a:tr>
              <a:tr h="6472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dirty="0" smtClean="0"/>
                        <a:t>1.  Quality Management Plan</a:t>
                      </a:r>
                      <a:endParaRPr lang="ar-SA" sz="1700" dirty="0" smtClean="0"/>
                    </a:p>
                  </a:txBody>
                  <a:tcPr>
                    <a:solidFill>
                      <a:schemeClr val="accent6">
                        <a:lumMod val="40000"/>
                        <a:lumOff val="60000"/>
                      </a:schemeClr>
                    </a:solidFill>
                  </a:tcPr>
                </a:tc>
                <a:tc gridSpan="2">
                  <a:txBody>
                    <a:bodyPr/>
                    <a:lstStyle/>
                    <a:p>
                      <a:pPr algn="ctr" rtl="0"/>
                      <a:r>
                        <a:rPr lang="en-US" sz="1700" b="1" dirty="0" smtClean="0">
                          <a:solidFill>
                            <a:srgbClr val="C00000"/>
                          </a:solidFill>
                        </a:rPr>
                        <a:t>Quality Planning</a:t>
                      </a:r>
                      <a:endParaRPr lang="ar-SA" sz="1700" b="1" dirty="0">
                        <a:solidFill>
                          <a:srgbClr val="C00000"/>
                        </a:solidFill>
                      </a:endParaRPr>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gridSpan="2">
                  <a:txBody>
                    <a:bodyPr/>
                    <a:lstStyle/>
                    <a:p>
                      <a:pPr algn="l" rtl="0"/>
                      <a:r>
                        <a:rPr lang="en-US" sz="1700" dirty="0" smtClean="0"/>
                        <a:t>Quality Management</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r h="6472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dirty="0" smtClean="0"/>
                        <a:t>4. Identifying Requirements</a:t>
                      </a:r>
                      <a:endParaRPr lang="ar-SA" sz="1700" dirty="0" smtClean="0"/>
                    </a:p>
                  </a:txBody>
                  <a:tcPr>
                    <a:solidFill>
                      <a:schemeClr val="accent6">
                        <a:lumMod val="40000"/>
                        <a:lumOff val="60000"/>
                      </a:schemeClr>
                    </a:solidFill>
                  </a:tcPr>
                </a:tc>
                <a:tc gridSpan="2">
                  <a:txBody>
                    <a:bodyPr/>
                    <a:lstStyle/>
                    <a:p>
                      <a:pPr algn="l" rtl="0"/>
                      <a:r>
                        <a:rPr lang="en-US" sz="1700" dirty="0" smtClean="0"/>
                        <a:t>3. Prioritizing Customers</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gridSpan="2">
                  <a:txBody>
                    <a:bodyPr/>
                    <a:lstStyle/>
                    <a:p>
                      <a:pPr algn="l" rtl="0"/>
                      <a:r>
                        <a:rPr lang="en-US" sz="1700" dirty="0" smtClean="0"/>
                        <a:t>2.</a:t>
                      </a:r>
                      <a:r>
                        <a:rPr lang="en-US" sz="1700" baseline="0" dirty="0" smtClean="0"/>
                        <a:t> </a:t>
                      </a:r>
                      <a:r>
                        <a:rPr lang="en-US" sz="1700" dirty="0" smtClean="0"/>
                        <a:t>Identifying Customers</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r h="6472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7. Identifying Standards</a:t>
                      </a:r>
                      <a:endParaRPr lang="ar-SA" sz="1700" dirty="0" smtClean="0"/>
                    </a:p>
                  </a:txBody>
                  <a:tcPr>
                    <a:solidFill>
                      <a:schemeClr val="accent6">
                        <a:lumMod val="40000"/>
                        <a:lumOff val="60000"/>
                      </a:schemeClr>
                    </a:solidFill>
                  </a:tcPr>
                </a:tc>
                <a:tc gridSpan="2">
                  <a:txBody>
                    <a:bodyPr/>
                    <a:lstStyle/>
                    <a:p>
                      <a:pPr algn="l" rtl="0"/>
                      <a:r>
                        <a:rPr lang="en-US" sz="1600" dirty="0" smtClean="0"/>
                        <a:t>6. Quality Planning and Project Planning</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gridSpan="2">
                  <a:txBody>
                    <a:bodyPr/>
                    <a:lstStyle/>
                    <a:p>
                      <a:pPr algn="l" rtl="0"/>
                      <a:r>
                        <a:rPr lang="en-US" sz="1700" dirty="0" smtClean="0"/>
                        <a:t>5. Prioritizing Requirements</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r h="393731">
                <a:tc gridSpan="5">
                  <a:txBody>
                    <a:bodyPr/>
                    <a:lstStyle/>
                    <a:p>
                      <a:pPr algn="ctr" rtl="0"/>
                      <a:r>
                        <a:rPr lang="en-US" sz="1600" b="1" dirty="0" smtClean="0"/>
                        <a:t>III. Summary</a:t>
                      </a:r>
                      <a:endParaRPr lang="ar-SA" sz="1700" b="1" dirty="0"/>
                    </a:p>
                  </a:txBody>
                  <a:tcPr>
                    <a:solidFill>
                      <a:schemeClr val="accent6">
                        <a:lumMod val="40000"/>
                        <a:lumOff val="60000"/>
                      </a:schemeClr>
                    </a:solidFill>
                  </a:tcPr>
                </a:tc>
                <a:tc hMerge="1">
                  <a:txBody>
                    <a:bodyPr/>
                    <a:lstStyle/>
                    <a:p>
                      <a:pPr algn="l" rtl="0"/>
                      <a:endParaRPr lang="ar-SA" sz="170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hMerge="1">
                  <a:txBody>
                    <a:bodyPr/>
                    <a:lstStyle/>
                    <a:p>
                      <a:pPr algn="l" rtl="0"/>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graphicFrame>
        <p:nvGraphicFramePr>
          <p:cNvPr id="10" name="جدول 8"/>
          <p:cNvGraphicFramePr>
            <a:graphicFrameLocks noGrp="1"/>
          </p:cNvGraphicFramePr>
          <p:nvPr>
            <p:extLst>
              <p:ext uri="{D42A27DB-BD31-4B8C-83A1-F6EECF244321}">
                <p14:modId xmlns:p14="http://schemas.microsoft.com/office/powerpoint/2010/main" val="243969763"/>
              </p:ext>
            </p:extLst>
          </p:nvPr>
        </p:nvGraphicFramePr>
        <p:xfrm>
          <a:off x="617278" y="1518396"/>
          <a:ext cx="6096000" cy="5151120"/>
        </p:xfrm>
        <a:graphic>
          <a:graphicData uri="http://schemas.openxmlformats.org/drawingml/2006/table">
            <a:tbl>
              <a:tblPr rtl="1" firstRow="1" bandRow="1">
                <a:tableStyleId>{5C22544A-7EE6-4342-B048-85BDC9FD1C3A}</a:tableStyleId>
              </a:tblPr>
              <a:tblGrid>
                <a:gridCol w="6096000"/>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err="1" smtClean="0">
                          <a:solidFill>
                            <a:schemeClr val="tx1"/>
                          </a:solidFill>
                        </a:rPr>
                        <a:t>Shewhart</a:t>
                      </a:r>
                      <a:r>
                        <a:rPr lang="en-US" sz="2000" dirty="0" smtClean="0">
                          <a:solidFill>
                            <a:schemeClr val="tx1"/>
                          </a:solidFill>
                        </a:rPr>
                        <a:t> </a:t>
                      </a:r>
                      <a:r>
                        <a:rPr lang="en-US" sz="2000" b="0" dirty="0" smtClean="0">
                          <a:solidFill>
                            <a:schemeClr val="tx1"/>
                          </a:solidFill>
                        </a:rPr>
                        <a:t>was mentioned previously in Chapter 2. </a:t>
                      </a:r>
                      <a:r>
                        <a:rPr lang="en-US" sz="2000" b="0" dirty="0" err="1" smtClean="0">
                          <a:solidFill>
                            <a:schemeClr val="tx1"/>
                          </a:solidFill>
                        </a:rPr>
                        <a:t>Shewhart</a:t>
                      </a:r>
                      <a:r>
                        <a:rPr lang="en-US" sz="2000" b="0" dirty="0" smtClean="0">
                          <a:solidFill>
                            <a:schemeClr val="tx1"/>
                          </a:solidFill>
                        </a:rPr>
                        <a:t> has been called “the father of statistical quality control.” He met with W. Edwards Deming and Joseph </a:t>
                      </a:r>
                      <a:r>
                        <a:rPr lang="en-US" sz="2000" b="0" dirty="0" err="1" smtClean="0">
                          <a:solidFill>
                            <a:schemeClr val="tx1"/>
                          </a:solidFill>
                        </a:rPr>
                        <a:t>Juran</a:t>
                      </a:r>
                      <a:r>
                        <a:rPr lang="en-US" sz="2000" b="0" dirty="0" smtClean="0">
                          <a:solidFill>
                            <a:schemeClr val="tx1"/>
                          </a:solidFill>
                        </a:rPr>
                        <a:t> and mentored them both in their early careers.</a:t>
                      </a:r>
                      <a:endParaRPr lang="ar-SA" sz="2000" b="0" dirty="0" smtClean="0">
                        <a:solidFill>
                          <a:schemeClr val="tx1"/>
                        </a:solidFill>
                      </a:endParaRPr>
                    </a:p>
                  </a:txBody>
                  <a:tcPr>
                    <a:solidFill>
                      <a:schemeClr val="accent6">
                        <a:lumMod val="20000"/>
                        <a:lumOff val="80000"/>
                      </a:schemeClr>
                    </a:solidFill>
                  </a:tcPr>
                </a:tc>
              </a:tr>
              <a:tr h="370840">
                <a:tc>
                  <a:txBody>
                    <a:bodyPr/>
                    <a:lstStyle/>
                    <a:p>
                      <a:pPr algn="l" rtl="0"/>
                      <a:r>
                        <a:rPr lang="en-US" sz="2000" b="1" dirty="0" smtClean="0"/>
                        <a:t>Edwards Deming, </a:t>
                      </a:r>
                      <a:r>
                        <a:rPr lang="en-US" sz="2000" dirty="0" smtClean="0"/>
                        <a:t>Deming is perhaps the best-known quality pioneer. His approach to quality was statistically based, but focused on responsibilities of management.</a:t>
                      </a:r>
                      <a:endParaRPr lang="ar-SA" sz="2000" b="1" dirty="0"/>
                    </a:p>
                  </a:txBody>
                  <a:tcPr>
                    <a:solidFill>
                      <a:schemeClr val="accent3">
                        <a:lumMod val="20000"/>
                        <a:lumOff val="80000"/>
                      </a:schemeClr>
                    </a:solidFill>
                  </a:tcPr>
                </a:tc>
              </a:tr>
              <a:tr h="1780719">
                <a:tc>
                  <a:txBody>
                    <a:bodyPr/>
                    <a:lstStyle/>
                    <a:p>
                      <a:pPr algn="l" rtl="0"/>
                      <a:r>
                        <a:rPr lang="en-US" sz="2000" b="1" dirty="0" smtClean="0"/>
                        <a:t>Joseph M. </a:t>
                      </a:r>
                      <a:r>
                        <a:rPr lang="en-US" sz="2000" b="1" dirty="0" err="1" smtClean="0"/>
                        <a:t>Juran</a:t>
                      </a:r>
                      <a:r>
                        <a:rPr lang="en-US" sz="2000" b="1" dirty="0" smtClean="0"/>
                        <a:t>, </a:t>
                      </a:r>
                      <a:r>
                        <a:rPr lang="en-US" sz="2000" dirty="0" smtClean="0"/>
                        <a:t>also presented quality lectures in Japan. His approach to quality focused on strategic and planning issues. He believed that poor quality results from inadequate or ineffective planning, so he proposed the </a:t>
                      </a:r>
                      <a:r>
                        <a:rPr lang="en-US" sz="2000" b="1" dirty="0" err="1" smtClean="0">
                          <a:solidFill>
                            <a:srgbClr val="C00000"/>
                          </a:solidFill>
                        </a:rPr>
                        <a:t>Juran</a:t>
                      </a:r>
                      <a:r>
                        <a:rPr lang="en-US" sz="2000" b="1" dirty="0" smtClean="0">
                          <a:solidFill>
                            <a:srgbClr val="C00000"/>
                          </a:solidFill>
                        </a:rPr>
                        <a:t> Trilogy</a:t>
                      </a:r>
                      <a:r>
                        <a:rPr lang="en-US" sz="2000" dirty="0" smtClean="0"/>
                        <a:t>, a three step approach to quality that includes </a:t>
                      </a:r>
                      <a:r>
                        <a:rPr lang="en-US" sz="2000" b="1" dirty="0" smtClean="0">
                          <a:solidFill>
                            <a:srgbClr val="C00000"/>
                          </a:solidFill>
                        </a:rPr>
                        <a:t>quality planning, quality control, and quality improvement.</a:t>
                      </a:r>
                      <a:endParaRPr lang="ar-SA" sz="2000" b="1" dirty="0">
                        <a:solidFill>
                          <a:srgbClr val="C00000"/>
                        </a:solidFill>
                      </a:endParaRPr>
                    </a:p>
                  </a:txBody>
                  <a:tcPr>
                    <a:solidFill>
                      <a:srgbClr val="FCFCAE"/>
                    </a:solidFill>
                  </a:tcPr>
                </a:tc>
              </a:tr>
            </a:tbl>
          </a:graphicData>
        </a:graphic>
      </p:graphicFrame>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3526" y="1654564"/>
            <a:ext cx="4787307" cy="1368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3526" y="3022715"/>
            <a:ext cx="4787307" cy="12241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13527" y="4246850"/>
            <a:ext cx="4787306" cy="194788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graphicFrame>
        <p:nvGraphicFramePr>
          <p:cNvPr id="14" name="جدول 1"/>
          <p:cNvGraphicFramePr>
            <a:graphicFrameLocks noGrp="1"/>
          </p:cNvGraphicFramePr>
          <p:nvPr>
            <p:extLst>
              <p:ext uri="{D42A27DB-BD31-4B8C-83A1-F6EECF244321}">
                <p14:modId xmlns:p14="http://schemas.microsoft.com/office/powerpoint/2010/main" val="2811692572"/>
              </p:ext>
            </p:extLst>
          </p:nvPr>
        </p:nvGraphicFramePr>
        <p:xfrm>
          <a:off x="617278" y="1598505"/>
          <a:ext cx="5888672" cy="4663440"/>
        </p:xfrm>
        <a:graphic>
          <a:graphicData uri="http://schemas.openxmlformats.org/drawingml/2006/table">
            <a:tbl>
              <a:tblPr rtl="1" firstRow="1" bandRow="1">
                <a:tableStyleId>{5C22544A-7EE6-4342-B048-85BDC9FD1C3A}</a:tableStyleId>
              </a:tblPr>
              <a:tblGrid>
                <a:gridCol w="5888672"/>
              </a:tblGrid>
              <a:tr h="370840">
                <a:tc>
                  <a:txBody>
                    <a:bodyPr/>
                    <a:lstStyle/>
                    <a:p>
                      <a:pPr algn="l" rtl="0"/>
                      <a:r>
                        <a:rPr lang="en-US" dirty="0" smtClean="0">
                          <a:solidFill>
                            <a:schemeClr val="tx1"/>
                          </a:solidFill>
                        </a:rPr>
                        <a:t>Philip B. Crosby, </a:t>
                      </a:r>
                      <a:r>
                        <a:rPr lang="en-US" b="0" dirty="0" smtClean="0">
                          <a:solidFill>
                            <a:schemeClr val="tx1"/>
                          </a:solidFill>
                        </a:rPr>
                        <a:t>Quality was a result of prevention of defects, not inspection and subsequent correction of defects. He believed that the goal of any process should be zero defects, and this term soon became a widespread mantra in government and industry.</a:t>
                      </a:r>
                      <a:endParaRPr lang="ar-SA" b="0" dirty="0">
                        <a:solidFill>
                          <a:schemeClr val="tx1"/>
                        </a:solidFill>
                      </a:endParaRPr>
                    </a:p>
                  </a:txBody>
                  <a:tcPr>
                    <a:solidFill>
                      <a:schemeClr val="accent4">
                        <a:lumMod val="40000"/>
                        <a:lumOff val="60000"/>
                      </a:schemeClr>
                    </a:solidFill>
                  </a:tcPr>
                </a:tc>
              </a:tr>
              <a:tr h="370840">
                <a:tc>
                  <a:txBody>
                    <a:bodyPr/>
                    <a:lstStyle/>
                    <a:p>
                      <a:pPr algn="l" rtl="0"/>
                      <a:r>
                        <a:rPr lang="en-US" b="1" dirty="0" smtClean="0"/>
                        <a:t>Kaoru Ishikawa, </a:t>
                      </a:r>
                      <a:r>
                        <a:rPr lang="en-US" dirty="0" smtClean="0"/>
                        <a:t>He brought customers into the quality equation, redirecting focus to them rather than the methods of production. He emphasized training and education of workers as a foundation of quality. He created </a:t>
                      </a:r>
                      <a:r>
                        <a:rPr lang="en-US" b="1" dirty="0" smtClean="0">
                          <a:solidFill>
                            <a:srgbClr val="C00000"/>
                          </a:solidFill>
                        </a:rPr>
                        <a:t>quality circles</a:t>
                      </a:r>
                      <a:r>
                        <a:rPr lang="en-US" dirty="0" smtClean="0"/>
                        <a:t>, increasing the role of workers in solving problems and identifying opportunities for improvement. </a:t>
                      </a:r>
                      <a:endParaRPr lang="ar-SA" b="1" dirty="0"/>
                    </a:p>
                  </a:txBody>
                  <a:tcPr>
                    <a:solidFill>
                      <a:schemeClr val="accent2">
                        <a:lumMod val="20000"/>
                        <a:lumOff val="80000"/>
                      </a:schemeClr>
                    </a:solidFill>
                  </a:tcPr>
                </a:tc>
              </a:tr>
              <a:tr h="370840">
                <a:tc>
                  <a:txBody>
                    <a:bodyPr/>
                    <a:lstStyle/>
                    <a:p>
                      <a:pPr algn="l" rtl="0"/>
                      <a:r>
                        <a:rPr lang="en-US" b="1" dirty="0" err="1" smtClean="0"/>
                        <a:t>Genichi</a:t>
                      </a:r>
                      <a:r>
                        <a:rPr lang="en-US" b="1" dirty="0" smtClean="0"/>
                        <a:t> Taguchi,</a:t>
                      </a:r>
                      <a:r>
                        <a:rPr lang="en-US" b="1" baseline="0" dirty="0" smtClean="0"/>
                        <a:t> </a:t>
                      </a:r>
                      <a:r>
                        <a:rPr lang="en-US" b="0" baseline="0" dirty="0" smtClean="0"/>
                        <a:t>the</a:t>
                      </a:r>
                      <a:r>
                        <a:rPr lang="en-US" b="1" baseline="0" dirty="0" smtClean="0"/>
                        <a:t> </a:t>
                      </a:r>
                      <a:r>
                        <a:rPr lang="en-US" dirty="0" smtClean="0"/>
                        <a:t>best known for his innovative approach to quality known as “the Taguchi method.” It is a follow-on to </a:t>
                      </a:r>
                      <a:r>
                        <a:rPr lang="en-US" dirty="0" err="1" smtClean="0"/>
                        <a:t>Shewhart’s</a:t>
                      </a:r>
                      <a:r>
                        <a:rPr lang="en-US" dirty="0" smtClean="0"/>
                        <a:t> work in statistics and Deming’s work in quality improvement. </a:t>
                      </a:r>
                      <a:endParaRPr lang="ar-SA" dirty="0"/>
                    </a:p>
                  </a:txBody>
                  <a:tcPr>
                    <a:solidFill>
                      <a:schemeClr val="accent3">
                        <a:lumMod val="60000"/>
                        <a:lumOff val="40000"/>
                      </a:schemeClr>
                    </a:solidFill>
                  </a:tcPr>
                </a:tc>
              </a:tr>
            </a:tbl>
          </a:graphicData>
        </a:graphic>
      </p:graphicFrame>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3659" y="1598505"/>
            <a:ext cx="4977174" cy="1376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3659" y="2996952"/>
            <a:ext cx="4977174" cy="2012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23659" y="5009882"/>
            <a:ext cx="4977174" cy="1299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9851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3673"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584775"/>
          </a:xfrm>
          <a:prstGeom prst="rect">
            <a:avLst/>
          </a:prstGeom>
          <a:noFill/>
        </p:spPr>
        <p:txBody>
          <a:bodyPr wrap="square" rtlCol="0">
            <a:spAutoFit/>
          </a:bodyPr>
          <a:lstStyle/>
          <a:p>
            <a:pPr algn="ctr"/>
            <a:r>
              <a:rPr lang="en-US" sz="3200" dirty="0">
                <a:solidFill>
                  <a:schemeClr val="accent1">
                    <a:lumMod val="75000"/>
                  </a:schemeClr>
                </a:solidFill>
                <a:latin typeface="Algerian" panose="04020705040A02060702" pitchFamily="82" charset="0"/>
              </a:rPr>
              <a:t>Paradigms</a:t>
            </a:r>
            <a:endParaRPr lang="ar-SA" sz="2400" dirty="0">
              <a:solidFill>
                <a:schemeClr val="accent1">
                  <a:lumMod val="75000"/>
                </a:schemeClr>
              </a:solidFill>
              <a:latin typeface="Algerian" panose="04020705040A02060702" pitchFamily="82" charset="0"/>
            </a:endParaRPr>
          </a:p>
        </p:txBody>
      </p:sp>
      <p:sp>
        <p:nvSpPr>
          <p:cNvPr id="2" name="Content Placeholder 2">
            <a:extLst>
              <a:ext uri="{FF2B5EF4-FFF2-40B4-BE49-F238E27FC236}">
                <a16:creationId xmlns:a16="http://schemas.microsoft.com/office/drawing/2014/main" xmlns=""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6999" y="1769941"/>
            <a:ext cx="5205413" cy="123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2"/>
          <p:cNvSpPr/>
          <p:nvPr/>
        </p:nvSpPr>
        <p:spPr>
          <a:xfrm>
            <a:off x="1763688" y="3356992"/>
            <a:ext cx="8578002" cy="1323439"/>
          </a:xfrm>
          <a:prstGeom prst="rect">
            <a:avLst/>
          </a:prstGeom>
        </p:spPr>
        <p:txBody>
          <a:bodyPr wrap="square">
            <a:spAutoFit/>
          </a:bodyPr>
          <a:lstStyle/>
          <a:p>
            <a:pPr algn="l"/>
            <a:r>
              <a:rPr lang="en-US" sz="2000" dirty="0" smtClean="0"/>
              <a:t>Evolving quality concepts are captured in </a:t>
            </a:r>
            <a:r>
              <a:rPr lang="en-US" sz="2000" b="1" dirty="0" smtClean="0">
                <a:solidFill>
                  <a:srgbClr val="C00000"/>
                </a:solidFill>
              </a:rPr>
              <a:t>a number of formalized frameworks</a:t>
            </a:r>
            <a:r>
              <a:rPr lang="en-US" sz="2000" dirty="0" smtClean="0"/>
              <a:t>. Project managers should be aware of several of the principal paradigms. Not all may be applicable to a particular project. Each may provide some benefit, depending on the goals of the project team.</a:t>
            </a:r>
            <a:endParaRPr lang="ar-SA" sz="2000" dirty="0"/>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3522" y="1685495"/>
            <a:ext cx="4116478" cy="42516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746975" y="2526719"/>
            <a:ext cx="6053070" cy="2923877"/>
          </a:xfrm>
          <a:prstGeom prst="rect">
            <a:avLst/>
          </a:prstGeom>
        </p:spPr>
        <p:txBody>
          <a:bodyPr wrap="square">
            <a:spAutoFit/>
          </a:bodyPr>
          <a:lstStyle/>
          <a:p>
            <a:r>
              <a:rPr lang="en-US" sz="2400" dirty="0" err="1">
                <a:solidFill>
                  <a:srgbClr val="0070C0"/>
                </a:solidFill>
                <a:latin typeface="Algerian" panose="04020705040A02060702" pitchFamily="82" charset="0"/>
              </a:rPr>
              <a:t>SixSigma</a:t>
            </a:r>
            <a:r>
              <a:rPr lang="en-US" sz="2400" dirty="0">
                <a:solidFill>
                  <a:srgbClr val="0070C0"/>
                </a:solidFill>
                <a:latin typeface="Algerian" panose="04020705040A02060702" pitchFamily="82" charset="0"/>
              </a:rPr>
              <a:t>,</a:t>
            </a:r>
            <a:endParaRPr lang="en-US" sz="2400" dirty="0" smtClean="0">
              <a:solidFill>
                <a:srgbClr val="0070C0"/>
              </a:solidFill>
              <a:latin typeface="Algerian" panose="04020705040A02060702" pitchFamily="82" charset="0"/>
            </a:endParaRPr>
          </a:p>
          <a:p>
            <a:pPr algn="l" rtl="0"/>
            <a:r>
              <a:rPr lang="en-US" sz="1600" b="1" dirty="0" smtClean="0">
                <a:solidFill>
                  <a:srgbClr val="0070C0"/>
                </a:solidFill>
              </a:rPr>
              <a:t>EVOLVED</a:t>
            </a:r>
            <a:r>
              <a:rPr lang="en-US" sz="1600" dirty="0" smtClean="0">
                <a:solidFill>
                  <a:srgbClr val="0070C0"/>
                </a:solidFill>
              </a:rPr>
              <a:t> </a:t>
            </a:r>
            <a:r>
              <a:rPr lang="en-US" sz="2000" dirty="0" smtClean="0"/>
              <a:t>by </a:t>
            </a:r>
            <a:r>
              <a:rPr lang="en-US" sz="2000" dirty="0"/>
              <a:t>Motorola </a:t>
            </a:r>
            <a:r>
              <a:rPr lang="en-US" sz="2000" dirty="0" smtClean="0"/>
              <a:t>company. </a:t>
            </a:r>
          </a:p>
          <a:p>
            <a:pPr algn="l" rtl="0"/>
            <a:r>
              <a:rPr lang="en-US" sz="2000" dirty="0" smtClean="0"/>
              <a:t>The name comes from the Greek letter sigma (σ), which used in statistics and quality as a symbol for standard deviation. </a:t>
            </a:r>
          </a:p>
          <a:p>
            <a:pPr algn="l" rtl="0"/>
            <a:r>
              <a:rPr lang="en-US" sz="2000" dirty="0" smtClean="0"/>
              <a:t>Six Sigma depends on data-based decisions, so data, facts, and figures play a key role. Standard quality tools and statistical tools are employed throughout implementation.</a:t>
            </a:r>
            <a:endParaRPr lang="ar-SA" sz="2000" dirty="0">
              <a:solidFill>
                <a:srgbClr val="C00000"/>
              </a:solidFill>
              <a:latin typeface="Algerian" panose="04020705040A02060702" pitchFamily="82" charset="0"/>
            </a:endParaRPr>
          </a:p>
        </p:txBody>
      </p:sp>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rgbClr val="0070C0"/>
                </a:solidFill>
              </a:rPr>
              <a:t>.</a:t>
            </a:r>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3149" y="1685495"/>
            <a:ext cx="4168744"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620455" y="2406806"/>
            <a:ext cx="6492693" cy="2862322"/>
          </a:xfrm>
          <a:prstGeom prst="rect">
            <a:avLst/>
          </a:prstGeom>
        </p:spPr>
        <p:txBody>
          <a:bodyPr wrap="square">
            <a:spAutoFit/>
          </a:bodyPr>
          <a:lstStyle/>
          <a:p>
            <a:pPr algn="l" rtl="0"/>
            <a:r>
              <a:rPr lang="en-US" sz="2000" dirty="0" smtClean="0"/>
              <a:t>These tools are all integrated into a standard methodology designated by the acronym “DMAIC,” for define, measure, analyze, improve, and control:</a:t>
            </a:r>
          </a:p>
          <a:p>
            <a:pPr algn="l" rtl="0"/>
            <a:r>
              <a:rPr lang="en-US" sz="2000" dirty="0" smtClean="0"/>
              <a:t> ◆ Define customers and requirements.</a:t>
            </a:r>
          </a:p>
          <a:p>
            <a:pPr algn="l" rtl="0"/>
            <a:r>
              <a:rPr lang="en-US" sz="2000" dirty="0" smtClean="0"/>
              <a:t> ◆ Measure things critical to quality.</a:t>
            </a:r>
          </a:p>
          <a:p>
            <a:pPr algn="l" rtl="0"/>
            <a:r>
              <a:rPr lang="en-US" sz="2000" dirty="0" smtClean="0"/>
              <a:t> ◆ Analyze baseline, opportunities, objectives, and root causes. </a:t>
            </a:r>
          </a:p>
          <a:p>
            <a:pPr algn="l" rtl="0"/>
            <a:r>
              <a:rPr lang="en-US" sz="2000" dirty="0" smtClean="0"/>
              <a:t>◆ Improve the process.</a:t>
            </a:r>
          </a:p>
          <a:p>
            <a:pPr algn="l" rtl="0"/>
            <a:r>
              <a:rPr lang="en-US" sz="2000" dirty="0" smtClean="0"/>
              <a:t> ◆ Control the process.</a:t>
            </a:r>
            <a:endParaRPr lang="ar-SA" sz="2000" dirty="0"/>
          </a:p>
        </p:txBody>
      </p:sp>
    </p:spTree>
    <p:extLst>
      <p:ext uri="{BB962C8B-B14F-4D97-AF65-F5344CB8AC3E}">
        <p14:creationId xmlns:p14="http://schemas.microsoft.com/office/powerpoint/2010/main" val="411563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0958" y="1988840"/>
            <a:ext cx="3928056" cy="388392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738003" y="2182025"/>
            <a:ext cx="6177952" cy="3785652"/>
          </a:xfrm>
          <a:prstGeom prst="rect">
            <a:avLst/>
          </a:prstGeom>
        </p:spPr>
        <p:txBody>
          <a:bodyPr wrap="square">
            <a:spAutoFit/>
          </a:bodyPr>
          <a:lstStyle/>
          <a:p>
            <a:pPr algn="l" rtl="0"/>
            <a:r>
              <a:rPr lang="en-US" sz="2400" dirty="0" smtClean="0">
                <a:solidFill>
                  <a:srgbClr val="0070C0"/>
                </a:solidFill>
                <a:latin typeface="Algerian" panose="04020705040A02060702" pitchFamily="82" charset="0"/>
              </a:rPr>
              <a:t>ISO 9000,</a:t>
            </a:r>
          </a:p>
          <a:p>
            <a:pPr algn="l" rtl="0"/>
            <a:r>
              <a:rPr lang="en-US" dirty="0" smtClean="0"/>
              <a:t>The International Organization for Standardization (ISO) is a global body headquartered in Geneva, Switzerland that develops consensus standards for worldwide use.</a:t>
            </a:r>
          </a:p>
          <a:p>
            <a:pPr algn="l" rtl="0"/>
            <a:r>
              <a:rPr lang="en-US" dirty="0" smtClean="0"/>
              <a:t>The ISO 9000-series of standards addresses quality management systems. The series includes three standards: </a:t>
            </a:r>
          </a:p>
          <a:p>
            <a:pPr marL="342900" indent="-342900" algn="l" rtl="0">
              <a:buAutoNum type="arabicPeriod"/>
            </a:pPr>
            <a:r>
              <a:rPr lang="en-US" dirty="0" smtClean="0"/>
              <a:t>ISO 9000, Quality management systems — Fundamentals and vocabulary. </a:t>
            </a:r>
          </a:p>
          <a:p>
            <a:pPr marL="342900" indent="-342900" algn="l" rtl="0">
              <a:buAutoNum type="arabicPeriod"/>
            </a:pPr>
            <a:r>
              <a:rPr lang="en-US" dirty="0" smtClean="0"/>
              <a:t>ISO 9001, Quality management systems — Requirements. </a:t>
            </a:r>
          </a:p>
          <a:p>
            <a:pPr marL="342900" indent="-342900" algn="l" rtl="0">
              <a:buAutoNum type="arabicPeriod"/>
            </a:pPr>
            <a:r>
              <a:rPr lang="en-US" dirty="0" smtClean="0"/>
              <a:t>ISO 9004, Quality management systems — Guidelines for performance improvements.</a:t>
            </a:r>
            <a:endParaRPr lang="ar-SA" dirty="0"/>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98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5154" y="1685495"/>
            <a:ext cx="3854846"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781905" y="2131081"/>
            <a:ext cx="6069655" cy="2616101"/>
          </a:xfrm>
          <a:prstGeom prst="rect">
            <a:avLst/>
          </a:prstGeom>
        </p:spPr>
        <p:txBody>
          <a:bodyPr wrap="square">
            <a:spAutoFit/>
          </a:bodyPr>
          <a:lstStyle/>
          <a:p>
            <a:pPr algn="l" rtl="0"/>
            <a:r>
              <a:rPr lang="en-US" sz="2000" dirty="0" smtClean="0">
                <a:solidFill>
                  <a:srgbClr val="0070C0"/>
                </a:solidFill>
                <a:latin typeface="+mj-lt"/>
              </a:rPr>
              <a:t>Baldrige National Quality Program,</a:t>
            </a:r>
          </a:p>
          <a:p>
            <a:pPr algn="l" rtl="0"/>
            <a:r>
              <a:rPr lang="en-US" dirty="0" smtClean="0"/>
              <a:t>The Baldrige National Quality Program is a public-private partnership administered by the National Institute of Standards and Technology, an agency of the U.S. Department of Commerce. </a:t>
            </a:r>
            <a:r>
              <a:rPr lang="en-US" dirty="0" smtClean="0">
                <a:solidFill>
                  <a:srgbClr val="0070C0"/>
                </a:solidFill>
              </a:rPr>
              <a:t>Its goal is to improve performance of U.S. organizations</a:t>
            </a:r>
            <a:r>
              <a:rPr lang="en-US" dirty="0" smtClean="0"/>
              <a:t>. It recognizes outstanding quality performance with the annual Malcolm Baldrige National Quality Award.</a:t>
            </a:r>
            <a:endParaRPr lang="en-US" dirty="0"/>
          </a:p>
          <a:p>
            <a:pPr algn="l" rtl="0"/>
            <a:endParaRPr lang="ar-SA" dirty="0"/>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3607" y="18558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3" name="Rectangle 2"/>
          <p:cNvSpPr/>
          <p:nvPr/>
        </p:nvSpPr>
        <p:spPr>
          <a:xfrm>
            <a:off x="4084873" y="1145057"/>
            <a:ext cx="4022256" cy="523220"/>
          </a:xfrm>
          <a:prstGeom prst="rect">
            <a:avLst/>
          </a:prstGeom>
        </p:spPr>
        <p:txBody>
          <a:bodyPr wrap="none">
            <a:spAutoFit/>
          </a:bodyPr>
          <a:lstStyle/>
          <a:p>
            <a:pPr algn="ctr">
              <a:defRPr/>
            </a:pPr>
            <a:r>
              <a:rPr lang="en-US" sz="2800" dirty="0">
                <a:solidFill>
                  <a:srgbClr val="0070C0"/>
                </a:solidFill>
                <a:latin typeface="+mj-lt"/>
                <a:cs typeface="Aldhabi" panose="01000000000000000000" pitchFamily="2" charset="-78"/>
              </a:rPr>
              <a:t>Project Quality Planning</a:t>
            </a:r>
            <a:endParaRPr lang="ar-SA" sz="2800" dirty="0">
              <a:solidFill>
                <a:srgbClr val="0070C0"/>
              </a:solidFill>
              <a:latin typeface="+mj-lt"/>
              <a:cs typeface="Aldhabi" panose="01000000000000000000" pitchFamily="2" charset="-78"/>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855862"/>
            <a:ext cx="10812720" cy="437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77054"/>
          </a:xfrm>
          <a:prstGeom prst="rect">
            <a:avLst/>
          </a:prstGeom>
          <a:noFill/>
        </p:spPr>
        <p:txBody>
          <a:bodyPr wrap="square" rtlCol="0">
            <a:spAutoFit/>
          </a:bodyPr>
          <a:lstStyle/>
          <a:p>
            <a:r>
              <a:rPr lang="en-US" sz="2400" b="1" dirty="0"/>
              <a:t>Attitudes and Behavior</a:t>
            </a:r>
            <a:endParaRPr lang="ar-SA" sz="2400" b="1"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5413" y="1685495"/>
            <a:ext cx="4248472" cy="42774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1123409" y="2299971"/>
            <a:ext cx="5741030" cy="3231654"/>
          </a:xfrm>
          <a:prstGeom prst="rect">
            <a:avLst/>
          </a:prstGeom>
        </p:spPr>
        <p:txBody>
          <a:bodyPr wrap="square">
            <a:spAutoFit/>
          </a:bodyPr>
          <a:lstStyle/>
          <a:p>
            <a:pPr algn="l" rtl="0"/>
            <a:r>
              <a:rPr lang="en-US" sz="2400" dirty="0" smtClean="0">
                <a:solidFill>
                  <a:srgbClr val="0070C0"/>
                </a:solidFill>
                <a:latin typeface="+mj-lt"/>
                <a:cs typeface="Aldhabi" panose="01000000000000000000" pitchFamily="2" charset="-78"/>
              </a:rPr>
              <a:t>Quality Management,</a:t>
            </a:r>
          </a:p>
          <a:p>
            <a:pPr algn="l" rtl="0"/>
            <a:r>
              <a:rPr lang="en-US" sz="2000" dirty="0" smtClean="0"/>
              <a:t>The PMBOK® Guide describes three elements of quality management</a:t>
            </a:r>
            <a:r>
              <a:rPr lang="en-US" sz="2000" dirty="0" smtClean="0">
                <a:solidFill>
                  <a:srgbClr val="0070C0"/>
                </a:solidFill>
              </a:rPr>
              <a:t>: quality planning, quality assurance, and quality control</a:t>
            </a:r>
            <a:r>
              <a:rPr lang="en-US" sz="2000" dirty="0" smtClean="0">
                <a:solidFill>
                  <a:srgbClr val="C00000"/>
                </a:solidFill>
              </a:rPr>
              <a:t>.</a:t>
            </a:r>
            <a:r>
              <a:rPr lang="en-US" sz="2000" dirty="0" smtClean="0"/>
              <a:t> The PMBOK® Guide states that quality management processes “…include all the activities of the performing organization that determine quality policies, objectives, and responsibilities so that the project will satisfy the needs for which it was undertaken.”	</a:t>
            </a:r>
            <a:endParaRPr lang="ar-SA" sz="2000" dirty="0"/>
          </a:p>
        </p:txBody>
      </p:sp>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xmlns="" id="{7C8E4661-4608-0DE3-FD01-EF7B7EB1EECA}"/>
              </a:ext>
            </a:extLst>
          </p:cNvPr>
          <p:cNvSpPr txBox="1"/>
          <p:nvPr/>
        </p:nvSpPr>
        <p:spPr>
          <a:xfrm>
            <a:off x="798491" y="2101396"/>
            <a:ext cx="7134896" cy="400110"/>
          </a:xfrm>
          <a:prstGeom prst="rect">
            <a:avLst/>
          </a:prstGeom>
          <a:noFill/>
        </p:spPr>
        <p:txBody>
          <a:bodyPr wrap="square">
            <a:spAutoFit/>
          </a:bodyPr>
          <a:lstStyle/>
          <a:p>
            <a:endParaRPr lang="en-US" sz="2000"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3679" y="1772815"/>
            <a:ext cx="5016321" cy="413858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942308" y="2056153"/>
            <a:ext cx="5613038" cy="3847207"/>
          </a:xfrm>
          <a:prstGeom prst="rect">
            <a:avLst/>
          </a:prstGeom>
        </p:spPr>
        <p:txBody>
          <a:bodyPr wrap="square">
            <a:spAutoFit/>
          </a:bodyPr>
          <a:lstStyle/>
          <a:p>
            <a:pPr algn="l" rtl="0"/>
            <a:r>
              <a:rPr lang="en-US" sz="2400" dirty="0" smtClean="0">
                <a:solidFill>
                  <a:srgbClr val="0070C0"/>
                </a:solidFill>
                <a:latin typeface="+mj-lt"/>
              </a:rPr>
              <a:t>Quality Planning, </a:t>
            </a:r>
          </a:p>
          <a:p>
            <a:pPr algn="l" rtl="0"/>
            <a:r>
              <a:rPr lang="en-US" sz="2000" dirty="0" smtClean="0"/>
              <a:t>The PMBOK® Guide defines quality planning as “…identifying which quality standards are relevant to the project and determining how to satisfy them.” This activity is the foundation for quality being planned in, not inspected in. Project managers need not, and must not, depend on inspection and correction to achieve project quality. Instead, they should use conformance and prevention to achieve quality. Project managers should, through planning, design in and build in quality.</a:t>
            </a:r>
            <a:endParaRPr lang="ar-SA" sz="2000" dirty="0"/>
          </a:p>
        </p:txBody>
      </p:sp>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EE6E26C8-D383-E5D3-3CA0-B78E61855EBA}"/>
              </a:ext>
            </a:extLst>
          </p:cNvPr>
          <p:cNvSpPr txBox="1"/>
          <p:nvPr/>
        </p:nvSpPr>
        <p:spPr>
          <a:xfrm>
            <a:off x="772732" y="2101396"/>
            <a:ext cx="6787167" cy="400110"/>
          </a:xfrm>
          <a:prstGeom prst="rect">
            <a:avLst/>
          </a:prstGeom>
          <a:noFill/>
        </p:spPr>
        <p:txBody>
          <a:bodyPr wrap="square">
            <a:spAutoFit/>
          </a:bodyPr>
          <a:lstStyle/>
          <a:p>
            <a:endParaRPr lang="en-US" sz="2000" dirty="0">
              <a:solidFill>
                <a:srgbClr val="0070C0"/>
              </a:solidFill>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2011" y="1711254"/>
            <a:ext cx="5119352" cy="437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625169" y="2126387"/>
            <a:ext cx="5852907" cy="4154984"/>
          </a:xfrm>
          <a:prstGeom prst="rect">
            <a:avLst/>
          </a:prstGeom>
        </p:spPr>
        <p:txBody>
          <a:bodyPr wrap="square">
            <a:spAutoFit/>
          </a:bodyPr>
          <a:lstStyle/>
          <a:p>
            <a:pPr algn="l" rtl="0"/>
            <a:r>
              <a:rPr lang="en-US" sz="2400" dirty="0" smtClean="0">
                <a:solidFill>
                  <a:srgbClr val="0070C0"/>
                </a:solidFill>
              </a:rPr>
              <a:t>1- Quality Management Plan</a:t>
            </a:r>
          </a:p>
          <a:p>
            <a:pPr algn="l" rtl="0"/>
            <a:r>
              <a:rPr lang="en-US" sz="2000" dirty="0" smtClean="0"/>
              <a:t>The basic document for project quality is the quality management plan. It may be best for project teams to craft an individual quality management plan that fits the needs of the project, not just the format of a published template. A general framework for quality management plans includes four elements:</a:t>
            </a:r>
          </a:p>
          <a:p>
            <a:pPr marL="285750" indent="-285750" algn="l" rtl="0">
              <a:buFont typeface="Arial" panose="020B0604020202020204" pitchFamily="34" charset="0"/>
              <a:buChar char="•"/>
            </a:pPr>
            <a:r>
              <a:rPr lang="en-US" sz="2000" dirty="0" smtClean="0"/>
              <a:t>Quality policy.</a:t>
            </a:r>
          </a:p>
          <a:p>
            <a:pPr marL="285750" indent="-285750" algn="l" rtl="0">
              <a:buFont typeface="Arial" panose="020B0604020202020204" pitchFamily="34" charset="0"/>
              <a:buChar char="•"/>
            </a:pPr>
            <a:r>
              <a:rPr lang="en-US" sz="2000" dirty="0" smtClean="0"/>
              <a:t>Who is in charge?</a:t>
            </a:r>
          </a:p>
          <a:p>
            <a:pPr marL="285750" indent="-285750" algn="l" rtl="0">
              <a:buFont typeface="Arial" panose="020B0604020202020204" pitchFamily="34" charset="0"/>
              <a:buChar char="•"/>
            </a:pPr>
            <a:r>
              <a:rPr lang="en-US" sz="2000" dirty="0" smtClean="0"/>
              <a:t>Where are we going? </a:t>
            </a:r>
          </a:p>
          <a:p>
            <a:pPr marL="285750" indent="-285750" algn="l" rtl="0">
              <a:buFont typeface="Arial" panose="020B0604020202020204" pitchFamily="34" charset="0"/>
              <a:buChar char="•"/>
            </a:pPr>
            <a:r>
              <a:rPr lang="en-US" sz="2000" dirty="0" smtClean="0"/>
              <a:t>How are we going to get there?</a:t>
            </a:r>
          </a:p>
          <a:p>
            <a:pPr algn="l" rtl="0"/>
            <a:endParaRPr lang="ar-SA" sz="2000" dirty="0"/>
          </a:p>
        </p:txBody>
      </p:sp>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EE6E26C8-D383-E5D3-3CA0-B78E61855EBA}"/>
              </a:ext>
            </a:extLst>
          </p:cNvPr>
          <p:cNvSpPr txBox="1"/>
          <p:nvPr/>
        </p:nvSpPr>
        <p:spPr>
          <a:xfrm>
            <a:off x="772732" y="2101396"/>
            <a:ext cx="6787167" cy="369332"/>
          </a:xfrm>
          <a:prstGeom prst="rect">
            <a:avLst/>
          </a:prstGeom>
          <a:noFill/>
        </p:spPr>
        <p:txBody>
          <a:bodyPr wrap="square">
            <a:spAutoFit/>
          </a:bodyPr>
          <a:lstStyle/>
          <a:p>
            <a:endParaRPr lang="en-US" dirty="0">
              <a:solidFill>
                <a:srgbClr val="0070C0"/>
              </a:solidFill>
            </a:endParaRPr>
          </a:p>
        </p:txBody>
      </p:sp>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1255" y="1685495"/>
            <a:ext cx="4739425" cy="437041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599877" y="2101395"/>
            <a:ext cx="6071377" cy="2923877"/>
          </a:xfrm>
          <a:prstGeom prst="rect">
            <a:avLst/>
          </a:prstGeom>
          <a:effectLst>
            <a:glow rad="127000">
              <a:schemeClr val="bg1">
                <a:alpha val="0"/>
              </a:schemeClr>
            </a:glow>
            <a:softEdge rad="127000"/>
          </a:effectLst>
        </p:spPr>
        <p:txBody>
          <a:bodyPr wrap="square">
            <a:spAutoFit/>
          </a:bodyPr>
          <a:lstStyle/>
          <a:p>
            <a:pPr marL="285750" indent="-285750" algn="l" rtl="0">
              <a:buFont typeface="Arial" panose="020B0604020202020204" pitchFamily="34" charset="0"/>
              <a:buChar char="•"/>
            </a:pPr>
            <a:r>
              <a:rPr lang="en-US" sz="2000" b="1" dirty="0" smtClean="0">
                <a:solidFill>
                  <a:srgbClr val="0070C0"/>
                </a:solidFill>
              </a:rPr>
              <a:t>Quality policy,</a:t>
            </a:r>
          </a:p>
          <a:p>
            <a:pPr algn="l" rtl="0"/>
            <a:r>
              <a:rPr lang="en-US" dirty="0" smtClean="0"/>
              <a:t>This expresses the intended direction of a performing organization with regard to quality. </a:t>
            </a:r>
          </a:p>
          <a:p>
            <a:pPr marL="285750" indent="-285750" algn="l" rtl="0">
              <a:buFont typeface="Arial" panose="020B0604020202020204" pitchFamily="34" charset="0"/>
              <a:buChar char="•"/>
            </a:pPr>
            <a:r>
              <a:rPr lang="en-US" sz="2000" b="1" dirty="0" smtClean="0">
                <a:solidFill>
                  <a:srgbClr val="0070C0"/>
                </a:solidFill>
              </a:rPr>
              <a:t>Who is in charge?</a:t>
            </a:r>
          </a:p>
          <a:p>
            <a:pPr algn="l" rtl="0"/>
            <a:r>
              <a:rPr lang="en-US" dirty="0" smtClean="0"/>
              <a:t>This question is one of three that lie at the heart of quality management. </a:t>
            </a:r>
            <a:r>
              <a:rPr lang="en-US" dirty="0"/>
              <a:t>I</a:t>
            </a:r>
            <a:r>
              <a:rPr lang="en-US" dirty="0" smtClean="0"/>
              <a:t>t is not just the name of the project manager. A complete answer addresses project and organizational infrastructure and describes participants, reporting chains, and responsibilities.</a:t>
            </a:r>
          </a:p>
          <a:p>
            <a:pPr algn="l" rtl="0"/>
            <a:endParaRPr lang="en-US" dirty="0" smtClean="0"/>
          </a:p>
        </p:txBody>
      </p:sp>
    </p:spTree>
    <p:extLst>
      <p:ext uri="{BB962C8B-B14F-4D97-AF65-F5344CB8AC3E}">
        <p14:creationId xmlns:p14="http://schemas.microsoft.com/office/powerpoint/2010/main" val="2509263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3684" y="1706563"/>
            <a:ext cx="4166315" cy="4349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7"/>
          <p:cNvSpPr/>
          <p:nvPr/>
        </p:nvSpPr>
        <p:spPr>
          <a:xfrm>
            <a:off x="611560" y="2322491"/>
            <a:ext cx="6652124" cy="2985433"/>
          </a:xfrm>
          <a:prstGeom prst="rect">
            <a:avLst/>
          </a:prstGeom>
        </p:spPr>
        <p:txBody>
          <a:bodyPr wrap="square">
            <a:spAutoFit/>
          </a:bodyPr>
          <a:lstStyle/>
          <a:p>
            <a:pPr marL="285750" indent="-285750" algn="l" rtl="0">
              <a:buFont typeface="Arial" panose="020B0604020202020204" pitchFamily="34" charset="0"/>
              <a:buChar char="•"/>
            </a:pPr>
            <a:r>
              <a:rPr lang="en-US" sz="2400" b="1" dirty="0" smtClean="0">
                <a:solidFill>
                  <a:srgbClr val="0070C0"/>
                </a:solidFill>
              </a:rPr>
              <a:t>Where are we going?</a:t>
            </a:r>
          </a:p>
          <a:p>
            <a:pPr algn="l" rtl="0"/>
            <a:r>
              <a:rPr lang="en-US" sz="2000" dirty="0" smtClean="0"/>
              <a:t>Managing quality effectively depends on specific performance targets. </a:t>
            </a:r>
            <a:r>
              <a:rPr lang="en-US" sz="2000" dirty="0" smtClean="0">
                <a:solidFill>
                  <a:srgbClr val="0070C0"/>
                </a:solidFill>
              </a:rPr>
              <a:t>Goals </a:t>
            </a:r>
            <a:r>
              <a:rPr lang="en-US" sz="2000" dirty="0" smtClean="0"/>
              <a:t>provide broad descriptions of what the project is expected to achieve. </a:t>
            </a:r>
          </a:p>
          <a:p>
            <a:pPr marL="285750" indent="-285750" algn="l" rtl="0">
              <a:buFont typeface="Arial" panose="020B0604020202020204" pitchFamily="34" charset="0"/>
              <a:buChar char="•"/>
            </a:pPr>
            <a:r>
              <a:rPr lang="en-US" sz="2400" b="1" dirty="0" smtClean="0">
                <a:solidFill>
                  <a:srgbClr val="0070C0"/>
                </a:solidFill>
              </a:rPr>
              <a:t>How are we going to get there?</a:t>
            </a:r>
          </a:p>
          <a:p>
            <a:pPr algn="l" rtl="0"/>
            <a:r>
              <a:rPr lang="en-US" sz="2000" dirty="0" smtClean="0"/>
              <a:t>This part of the plan should describe the people available, participating organizational elements, tools to be used, and, of course, the budget that provides funding for all quality activities.</a:t>
            </a:r>
            <a:endParaRPr lang="en-US" sz="2000" b="1" dirty="0" smtClean="0">
              <a:solidFill>
                <a:srgbClr val="C00000"/>
              </a:solidFill>
            </a:endParaRPr>
          </a:p>
        </p:txBody>
      </p:sp>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xmlns=""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3983" y="1685495"/>
            <a:ext cx="4739425"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720166" y="2162105"/>
            <a:ext cx="4618736" cy="3785652"/>
          </a:xfrm>
          <a:prstGeom prst="rect">
            <a:avLst/>
          </a:prstGeom>
        </p:spPr>
        <p:txBody>
          <a:bodyPr wrap="square">
            <a:spAutoFit/>
          </a:bodyPr>
          <a:lstStyle/>
          <a:p>
            <a:pPr algn="l" rtl="0"/>
            <a:r>
              <a:rPr lang="en-US" sz="2400" dirty="0" smtClean="0">
                <a:solidFill>
                  <a:srgbClr val="0070C0"/>
                </a:solidFill>
                <a:latin typeface="+mj-lt"/>
              </a:rPr>
              <a:t>2. Identifying Customers,</a:t>
            </a:r>
          </a:p>
          <a:p>
            <a:pPr algn="l" rtl="0"/>
            <a:endParaRPr lang="en-US" dirty="0" smtClean="0">
              <a:solidFill>
                <a:srgbClr val="C00000"/>
              </a:solidFill>
              <a:latin typeface="Algerian" panose="04020705040A02060702" pitchFamily="82" charset="0"/>
            </a:endParaRPr>
          </a:p>
          <a:p>
            <a:pPr algn="l" rtl="0"/>
            <a:r>
              <a:rPr lang="en-US" dirty="0" smtClean="0"/>
              <a:t>Identifying customers is not a matter of guesswork. Identification involves </a:t>
            </a:r>
            <a:r>
              <a:rPr lang="en-US" b="1" u="sng" dirty="0" smtClean="0">
                <a:solidFill>
                  <a:srgbClr val="0070C0"/>
                </a:solidFill>
              </a:rPr>
              <a:t>four steps</a:t>
            </a:r>
            <a:r>
              <a:rPr lang="en-US" dirty="0" smtClean="0">
                <a:solidFill>
                  <a:srgbClr val="0070C0"/>
                </a:solidFill>
              </a:rPr>
              <a:t>:</a:t>
            </a:r>
          </a:p>
          <a:p>
            <a:pPr marL="285750" indent="-285750" algn="l" rtl="0">
              <a:buFont typeface="Arial" panose="020B0604020202020204" pitchFamily="34" charset="0"/>
              <a:buChar char="•"/>
            </a:pPr>
            <a:r>
              <a:rPr lang="en-US" b="1" dirty="0" smtClean="0">
                <a:solidFill>
                  <a:srgbClr val="0070C0"/>
                </a:solidFill>
              </a:rPr>
              <a:t>Analyze the contract</a:t>
            </a:r>
            <a:r>
              <a:rPr lang="en-US" b="1" dirty="0" smtClean="0">
                <a:solidFill>
                  <a:srgbClr val="C00000"/>
                </a:solidFill>
              </a:rPr>
              <a:t>,  </a:t>
            </a:r>
            <a:r>
              <a:rPr lang="en-US" dirty="0" smtClean="0"/>
              <a:t>As a first step, analyzing the contract will identify an important </a:t>
            </a:r>
            <a:r>
              <a:rPr lang="en-US" dirty="0" smtClean="0">
                <a:solidFill>
                  <a:srgbClr val="0070C0"/>
                </a:solidFill>
              </a:rPr>
              <a:t>external customer</a:t>
            </a:r>
            <a:r>
              <a:rPr lang="en-US" dirty="0" smtClean="0"/>
              <a:t>, the paying client. This analysis may also identify an </a:t>
            </a:r>
            <a:r>
              <a:rPr lang="en-US" dirty="0" smtClean="0">
                <a:solidFill>
                  <a:srgbClr val="0070C0"/>
                </a:solidFill>
              </a:rPr>
              <a:t>end user.</a:t>
            </a:r>
          </a:p>
          <a:p>
            <a:pPr marL="285750" indent="-285750" algn="l" rtl="0">
              <a:buFont typeface="Arial" panose="020B0604020202020204" pitchFamily="34" charset="0"/>
              <a:buChar char="•"/>
            </a:pPr>
            <a:r>
              <a:rPr lang="en-US" b="1" dirty="0" smtClean="0">
                <a:solidFill>
                  <a:srgbClr val="0070C0"/>
                </a:solidFill>
              </a:rPr>
              <a:t>Analyze the project team and organization </a:t>
            </a:r>
            <a:r>
              <a:rPr lang="en-US" dirty="0" smtClean="0">
                <a:solidFill>
                  <a:srgbClr val="0070C0"/>
                </a:solidFill>
              </a:rPr>
              <a:t>,</a:t>
            </a:r>
            <a:r>
              <a:rPr lang="en-US" dirty="0" smtClean="0"/>
              <a:t> This is the step that identifies internal customers. </a:t>
            </a:r>
          </a:p>
        </p:txBody>
      </p:sp>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8643" y="17498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3685" y="1880315"/>
            <a:ext cx="4127677" cy="4239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7"/>
          <p:cNvSpPr/>
          <p:nvPr/>
        </p:nvSpPr>
        <p:spPr>
          <a:xfrm>
            <a:off x="1068946" y="2287516"/>
            <a:ext cx="5666704" cy="3416320"/>
          </a:xfrm>
          <a:prstGeom prst="rect">
            <a:avLst/>
          </a:prstGeom>
        </p:spPr>
        <p:txBody>
          <a:bodyPr wrap="square">
            <a:spAutoFit/>
          </a:bodyPr>
          <a:lstStyle/>
          <a:p>
            <a:pPr marL="285750" indent="-285750" algn="l" rtl="0">
              <a:buFont typeface="Arial" panose="020B0604020202020204" pitchFamily="34" charset="0"/>
              <a:buChar char="•"/>
            </a:pPr>
            <a:r>
              <a:rPr lang="en-US" b="1" dirty="0" smtClean="0">
                <a:solidFill>
                  <a:srgbClr val="0070C0"/>
                </a:solidFill>
              </a:rPr>
              <a:t>Analyze product use</a:t>
            </a:r>
            <a:r>
              <a:rPr lang="en-US" b="1" dirty="0" smtClean="0">
                <a:solidFill>
                  <a:srgbClr val="C00000"/>
                </a:solidFill>
              </a:rPr>
              <a:t>, </a:t>
            </a:r>
            <a:r>
              <a:rPr lang="en-US" dirty="0" smtClean="0"/>
              <a:t>This step starts with the end user and goes a bit further to identify more specifically who will use the product and how they will use it. Analyzing product use may also disclose hidden customers.</a:t>
            </a:r>
          </a:p>
          <a:p>
            <a:pPr marL="285750" indent="-285750" algn="l" rtl="0">
              <a:buFont typeface="Arial" panose="020B0604020202020204" pitchFamily="34" charset="0"/>
              <a:buChar char="•"/>
            </a:pPr>
            <a:r>
              <a:rPr lang="en-US" b="1" dirty="0" smtClean="0">
                <a:solidFill>
                  <a:srgbClr val="0070C0"/>
                </a:solidFill>
              </a:rPr>
              <a:t>Analyze the means of production</a:t>
            </a:r>
            <a:r>
              <a:rPr lang="en-US" b="1" dirty="0" smtClean="0">
                <a:solidFill>
                  <a:srgbClr val="C00000"/>
                </a:solidFill>
              </a:rPr>
              <a:t>, </a:t>
            </a:r>
            <a:r>
              <a:rPr lang="en-US" dirty="0" smtClean="0"/>
              <a:t>This is important whether the project involves manufacturing a product, delivering a service, or performing some intellectual or administrative activity. This step may add additional internal customers that were missed when analyzing the project team and organization.</a:t>
            </a:r>
          </a:p>
        </p:txBody>
      </p:sp>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9010" y="1717344"/>
            <a:ext cx="4680520" cy="2828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829" y="4250028"/>
            <a:ext cx="1379537" cy="1789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2"/>
          <p:cNvSpPr/>
          <p:nvPr/>
        </p:nvSpPr>
        <p:spPr>
          <a:xfrm>
            <a:off x="8516729" y="5517232"/>
            <a:ext cx="2218364" cy="369332"/>
          </a:xfrm>
          <a:prstGeom prst="rect">
            <a:avLst/>
          </a:prstGeom>
        </p:spPr>
        <p:txBody>
          <a:bodyPr wrap="none">
            <a:spAutoFit/>
          </a:bodyPr>
          <a:lstStyle/>
          <a:p>
            <a:pPr algn="l" rtl="0"/>
            <a:r>
              <a:rPr lang="en-US" b="1" dirty="0" smtClean="0"/>
              <a:t>The L-Shaped Matrix</a:t>
            </a:r>
            <a:endParaRPr lang="ar-SA" b="1" dirty="0"/>
          </a:p>
        </p:txBody>
      </p:sp>
      <p:sp>
        <p:nvSpPr>
          <p:cNvPr id="12" name="مستطيل 1"/>
          <p:cNvSpPr/>
          <p:nvPr/>
        </p:nvSpPr>
        <p:spPr>
          <a:xfrm>
            <a:off x="719623" y="2078743"/>
            <a:ext cx="5929387" cy="2400657"/>
          </a:xfrm>
          <a:prstGeom prst="rect">
            <a:avLst/>
          </a:prstGeom>
        </p:spPr>
        <p:txBody>
          <a:bodyPr wrap="square">
            <a:spAutoFit/>
          </a:bodyPr>
          <a:lstStyle/>
          <a:p>
            <a:pPr algn="l" rtl="0"/>
            <a:r>
              <a:rPr lang="en-US" sz="2400" dirty="0" smtClean="0">
                <a:solidFill>
                  <a:srgbClr val="0070C0"/>
                </a:solidFill>
                <a:latin typeface="+mj-lt"/>
              </a:rPr>
              <a:t>3- Prioritizing Customers,</a:t>
            </a:r>
          </a:p>
          <a:p>
            <a:pPr algn="l" rtl="0"/>
            <a:r>
              <a:rPr lang="en-US" dirty="0" smtClean="0"/>
              <a:t>The project team must prioritize customers. The purpose is not to identify customers to be ignored or eliminated. The resulting priorities should be a source for reflection.</a:t>
            </a:r>
          </a:p>
          <a:p>
            <a:pPr algn="l" rtl="0"/>
            <a:r>
              <a:rPr lang="en-US" dirty="0" smtClean="0"/>
              <a:t>The importance of prioritization demands a rigorous, disciplined process. One such approach is the L-shaped matrix, in which customers are compared to each other on a one-to-one basis. </a:t>
            </a:r>
            <a:endParaRPr lang="ar-SA" dirty="0"/>
          </a:p>
        </p:txBody>
      </p:sp>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46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5803" y="1646858"/>
            <a:ext cx="4681470"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755576" y="2309159"/>
            <a:ext cx="5786892" cy="3231654"/>
          </a:xfrm>
          <a:prstGeom prst="rect">
            <a:avLst/>
          </a:prstGeom>
        </p:spPr>
        <p:txBody>
          <a:bodyPr wrap="square">
            <a:spAutoFit/>
          </a:bodyPr>
          <a:lstStyle/>
          <a:p>
            <a:pPr algn="l" rtl="0"/>
            <a:r>
              <a:rPr lang="en-US" sz="2400" b="1" dirty="0" smtClean="0">
                <a:solidFill>
                  <a:srgbClr val="0070C0"/>
                </a:solidFill>
                <a:latin typeface="+mj-lt"/>
              </a:rPr>
              <a:t>4. Identifying Requirements,</a:t>
            </a:r>
          </a:p>
          <a:p>
            <a:pPr algn="l" rtl="0"/>
            <a:r>
              <a:rPr lang="en-US" sz="2000" dirty="0" smtClean="0">
                <a:solidFill>
                  <a:srgbClr val="0070C0"/>
                </a:solidFill>
              </a:rPr>
              <a:t>Customers </a:t>
            </a:r>
            <a:r>
              <a:rPr lang="en-US" sz="2000" dirty="0" smtClean="0"/>
              <a:t>are sources of requirements that must be met for project success. </a:t>
            </a:r>
            <a:r>
              <a:rPr lang="en-US" sz="2000" dirty="0" smtClean="0">
                <a:solidFill>
                  <a:srgbClr val="0070C0"/>
                </a:solidFill>
              </a:rPr>
              <a:t>Project and organizational elements</a:t>
            </a:r>
            <a:r>
              <a:rPr lang="en-US" sz="2000" dirty="0" smtClean="0"/>
              <a:t>, including </a:t>
            </a:r>
            <a:r>
              <a:rPr lang="en-US" sz="2000" dirty="0" smtClean="0">
                <a:solidFill>
                  <a:srgbClr val="0070C0"/>
                </a:solidFill>
              </a:rPr>
              <a:t>suppliers and subcontractors</a:t>
            </a:r>
            <a:r>
              <a:rPr lang="en-US" sz="2000" dirty="0" smtClean="0"/>
              <a:t>, are also sources of requirements. </a:t>
            </a:r>
            <a:r>
              <a:rPr lang="en-US" sz="2000" dirty="0" smtClean="0">
                <a:solidFill>
                  <a:srgbClr val="0070C0"/>
                </a:solidFill>
              </a:rPr>
              <a:t>Users and affected groups </a:t>
            </a:r>
            <a:r>
              <a:rPr lang="en-US" sz="2000" dirty="0" smtClean="0"/>
              <a:t>provide additional requirements, often of great importance to the project team. Defining requirements may require research, interviews, and analysis</a:t>
            </a:r>
            <a:r>
              <a:rPr lang="en-US" sz="2000" dirty="0" smtClean="0">
                <a:solidFill>
                  <a:srgbClr val="0070C0"/>
                </a:solidFill>
              </a:rPr>
              <a:t>. It is best to involve the whole team in this process</a:t>
            </a:r>
            <a:r>
              <a:rPr lang="en-US" sz="2000" dirty="0" smtClean="0">
                <a:solidFill>
                  <a:srgbClr val="C00000"/>
                </a:solidFill>
              </a:rPr>
              <a:t>. </a:t>
            </a:r>
            <a:endParaRPr lang="ar-SA" sz="2000" dirty="0">
              <a:solidFill>
                <a:srgbClr val="C00000"/>
              </a:solidFill>
            </a:endParaRPr>
          </a:p>
        </p:txBody>
      </p:sp>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5147" y="1655130"/>
            <a:ext cx="4435475" cy="29555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2"/>
          <p:cNvSpPr/>
          <p:nvPr/>
        </p:nvSpPr>
        <p:spPr>
          <a:xfrm>
            <a:off x="7505098" y="5085184"/>
            <a:ext cx="3505255" cy="369332"/>
          </a:xfrm>
          <a:prstGeom prst="rect">
            <a:avLst/>
          </a:prstGeom>
        </p:spPr>
        <p:txBody>
          <a:bodyPr wrap="none">
            <a:spAutoFit/>
          </a:bodyPr>
          <a:lstStyle/>
          <a:p>
            <a:r>
              <a:rPr lang="en-US" b="1" dirty="0" smtClean="0"/>
              <a:t>Requirements Prioritization Matrix</a:t>
            </a:r>
            <a:endParaRPr lang="ar-SA" b="1" dirty="0"/>
          </a:p>
        </p:txBody>
      </p:sp>
      <p:sp>
        <p:nvSpPr>
          <p:cNvPr id="12" name="مستطيل 1"/>
          <p:cNvSpPr/>
          <p:nvPr/>
        </p:nvSpPr>
        <p:spPr>
          <a:xfrm>
            <a:off x="942308" y="2319572"/>
            <a:ext cx="6022839" cy="2677656"/>
          </a:xfrm>
          <a:prstGeom prst="rect">
            <a:avLst/>
          </a:prstGeom>
        </p:spPr>
        <p:txBody>
          <a:bodyPr wrap="square">
            <a:spAutoFit/>
          </a:bodyPr>
          <a:lstStyle/>
          <a:p>
            <a:pPr algn="l" rtl="0"/>
            <a:r>
              <a:rPr lang="en-US" sz="2400" dirty="0" smtClean="0">
                <a:solidFill>
                  <a:srgbClr val="0070C0"/>
                </a:solidFill>
                <a:latin typeface="+mj-lt"/>
              </a:rPr>
              <a:t>5- </a:t>
            </a:r>
            <a:r>
              <a:rPr lang="en-US" sz="2400" dirty="0" smtClean="0">
                <a:solidFill>
                  <a:srgbClr val="0070C0"/>
                </a:solidFill>
                <a:latin typeface="+mj-lt"/>
              </a:rPr>
              <a:t>Prioritizing Requirements,</a:t>
            </a:r>
          </a:p>
          <a:p>
            <a:pPr algn="l" rtl="0"/>
            <a:r>
              <a:rPr lang="en-US" dirty="0" smtClean="0"/>
              <a:t>The first step has already been completed. We have prioritized customers using an L-shaped matrix. The next step is to prioritize requirements by comparing requirements to each other from the view of each individual customer. We put ourselves “in the shoes” of each customer and prepare an L-shaped matrix that compares requirements to each other considering the view of that customer.</a:t>
            </a:r>
            <a:endParaRPr lang="ar-SA" b="1" dirty="0"/>
          </a:p>
        </p:txBody>
      </p:sp>
    </p:spTree>
    <p:extLst>
      <p:ext uri="{BB962C8B-B14F-4D97-AF65-F5344CB8AC3E}">
        <p14:creationId xmlns:p14="http://schemas.microsoft.com/office/powerpoint/2010/main" val="274215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522946" cy="441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3478" y="1607835"/>
            <a:ext cx="4320480" cy="441947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1"/>
          <p:cNvSpPr/>
          <p:nvPr/>
        </p:nvSpPr>
        <p:spPr>
          <a:xfrm>
            <a:off x="913042" y="2288548"/>
            <a:ext cx="5910435" cy="2616101"/>
          </a:xfrm>
          <a:prstGeom prst="rect">
            <a:avLst/>
          </a:prstGeom>
        </p:spPr>
        <p:txBody>
          <a:bodyPr wrap="square">
            <a:spAutoFit/>
          </a:bodyPr>
          <a:lstStyle/>
          <a:p>
            <a:pPr algn="l" rtl="0"/>
            <a:r>
              <a:rPr lang="en-US" sz="2400" dirty="0" smtClean="0">
                <a:solidFill>
                  <a:srgbClr val="0070C0"/>
                </a:solidFill>
                <a:latin typeface="+mj-lt"/>
              </a:rPr>
              <a:t>6. Quality Planning and Project Planning,</a:t>
            </a:r>
          </a:p>
          <a:p>
            <a:pPr algn="l" rtl="0"/>
            <a:r>
              <a:rPr lang="en-US" sz="2000" dirty="0" smtClean="0"/>
              <a:t> It is essential that these steps of customer and requirement prioritization be completed early in the project, before the project plan or project design has been completed. Not doing so may result in a project plan that takes you someplace you did not want to go. This completes the second step in the quality journey.</a:t>
            </a:r>
            <a:endParaRPr lang="ar-SA" sz="2000" dirty="0"/>
          </a:p>
        </p:txBody>
      </p:sp>
    </p:spTree>
    <p:extLst>
      <p:ext uri="{BB962C8B-B14F-4D97-AF65-F5344CB8AC3E}">
        <p14:creationId xmlns:p14="http://schemas.microsoft.com/office/powerpoint/2010/main" val="2207010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68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9542" y="1607835"/>
            <a:ext cx="4336896" cy="468479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982124" y="2136106"/>
            <a:ext cx="5328523" cy="2954655"/>
          </a:xfrm>
          <a:prstGeom prst="rect">
            <a:avLst/>
          </a:prstGeom>
        </p:spPr>
        <p:txBody>
          <a:bodyPr wrap="square">
            <a:spAutoFit/>
          </a:bodyPr>
          <a:lstStyle/>
          <a:p>
            <a:pPr algn="l" rtl="0"/>
            <a:r>
              <a:rPr lang="en-US" sz="2400" dirty="0" smtClean="0">
                <a:solidFill>
                  <a:srgbClr val="0070C0"/>
                </a:solidFill>
                <a:latin typeface="+mj-lt"/>
              </a:rPr>
              <a:t>7. Identifying Standards,</a:t>
            </a:r>
          </a:p>
          <a:p>
            <a:pPr algn="l" rtl="0"/>
            <a:r>
              <a:rPr lang="en-US" dirty="0" smtClean="0"/>
              <a:t>Standards may be viewed in two ways. </a:t>
            </a:r>
          </a:p>
          <a:p>
            <a:pPr algn="l" rtl="0"/>
            <a:r>
              <a:rPr lang="en-US" b="1" dirty="0" smtClean="0">
                <a:solidFill>
                  <a:srgbClr val="C00000"/>
                </a:solidFill>
              </a:rPr>
              <a:t>- </a:t>
            </a:r>
            <a:r>
              <a:rPr lang="en-US" b="1" dirty="0" smtClean="0">
                <a:solidFill>
                  <a:srgbClr val="0070C0"/>
                </a:solidFill>
              </a:rPr>
              <a:t>In the traditional view</a:t>
            </a:r>
            <a:r>
              <a:rPr lang="en-US" dirty="0" smtClean="0"/>
              <a:t>, a standard is a prescribed way of doing something. The PMI® definition of quality planning says that the project team must identify prescribed ways of doing things that are relevant to project implementation. </a:t>
            </a:r>
          </a:p>
          <a:p>
            <a:pPr algn="l" rtl="0"/>
            <a:r>
              <a:rPr lang="en-US" b="1" dirty="0" smtClean="0">
                <a:solidFill>
                  <a:srgbClr val="0070C0"/>
                </a:solidFill>
              </a:rPr>
              <a:t>- As explicit targets </a:t>
            </a:r>
            <a:r>
              <a:rPr lang="en-US" dirty="0" smtClean="0"/>
              <a:t>to be met or quantifiable definitions of generally stated requirements. </a:t>
            </a:r>
          </a:p>
          <a:p>
            <a:pPr algn="l" rtl="0"/>
            <a:endParaRPr lang="ar-SA" dirty="0"/>
          </a:p>
        </p:txBody>
      </p:sp>
    </p:spTree>
    <p:extLst>
      <p:ext uri="{BB962C8B-B14F-4D97-AF65-F5344CB8AC3E}">
        <p14:creationId xmlns:p14="http://schemas.microsoft.com/office/powerpoint/2010/main" val="237547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u="sng"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mc="http://schemas.openxmlformats.org/markup-compatibility/2006" xmlns:a14="http://schemas.microsoft.com/office/drawing/2010/main" xmlns:a16="http://schemas.microsoft.com/office/drawing/2014/main" xmlns=""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3541" y="1685495"/>
            <a:ext cx="3924944"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769027" y="2189638"/>
            <a:ext cx="3888432" cy="3293209"/>
          </a:xfrm>
          <a:prstGeom prst="rect">
            <a:avLst/>
          </a:prstGeom>
        </p:spPr>
        <p:txBody>
          <a:bodyPr wrap="square">
            <a:spAutoFit/>
          </a:bodyPr>
          <a:lstStyle/>
          <a:p>
            <a:pPr algn="l" rtl="0"/>
            <a:r>
              <a:rPr lang="en-US" sz="2400" b="1" dirty="0" smtClean="0">
                <a:solidFill>
                  <a:srgbClr val="0070C0"/>
                </a:solidFill>
              </a:rPr>
              <a:t>Metrics</a:t>
            </a:r>
            <a:r>
              <a:rPr lang="en-US" sz="2400" dirty="0" smtClean="0">
                <a:solidFill>
                  <a:srgbClr val="0070C0"/>
                </a:solidFill>
              </a:rPr>
              <a:t> </a:t>
            </a:r>
            <a:r>
              <a:rPr lang="en-US" sz="2000" dirty="0" smtClean="0"/>
              <a:t>are a means of measurement for determining the degree of conformance to specifications. They will be discussed under quality assurance.</a:t>
            </a:r>
          </a:p>
          <a:p>
            <a:pPr algn="l" rtl="0"/>
            <a:r>
              <a:rPr lang="en-US" sz="2400" b="1" dirty="0" smtClean="0">
                <a:solidFill>
                  <a:srgbClr val="0070C0"/>
                </a:solidFill>
              </a:rPr>
              <a:t>Standards</a:t>
            </a:r>
            <a:r>
              <a:rPr lang="en-US" sz="2400" dirty="0" smtClean="0">
                <a:solidFill>
                  <a:srgbClr val="0070C0"/>
                </a:solidFill>
              </a:rPr>
              <a:t> </a:t>
            </a:r>
            <a:r>
              <a:rPr lang="en-US" sz="2400" b="1" dirty="0" smtClean="0">
                <a:solidFill>
                  <a:srgbClr val="0070C0"/>
                </a:solidFill>
              </a:rPr>
              <a:t>guide</a:t>
            </a:r>
            <a:r>
              <a:rPr lang="en-US" sz="2400" dirty="0" smtClean="0">
                <a:solidFill>
                  <a:srgbClr val="0070C0"/>
                </a:solidFill>
              </a:rPr>
              <a:t> </a:t>
            </a:r>
            <a:r>
              <a:rPr lang="en-US" sz="2000" dirty="0" smtClean="0"/>
              <a:t>project implementation. They describe how the project team should or must employ processes. </a:t>
            </a:r>
            <a:endParaRPr lang="ar-SA" sz="2000" dirty="0"/>
          </a:p>
        </p:txBody>
      </p:sp>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u="sng"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mc="http://schemas.openxmlformats.org/markup-compatibility/2006" xmlns:a14="http://schemas.microsoft.com/office/drawing/2010/main" xmlns:a16="http://schemas.microsoft.com/office/drawing/2014/main" xmlns=""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8" name="مستطيل 2"/>
          <p:cNvSpPr/>
          <p:nvPr/>
        </p:nvSpPr>
        <p:spPr>
          <a:xfrm>
            <a:off x="4785618" y="1708393"/>
            <a:ext cx="2683748" cy="523220"/>
          </a:xfrm>
          <a:prstGeom prst="rect">
            <a:avLst/>
          </a:prstGeom>
        </p:spPr>
        <p:txBody>
          <a:bodyPr wrap="none">
            <a:spAutoFit/>
          </a:bodyPr>
          <a:lstStyle/>
          <a:p>
            <a:pPr algn="l" rtl="0"/>
            <a:r>
              <a:rPr lang="en-US" sz="2800" dirty="0" smtClean="0">
                <a:solidFill>
                  <a:srgbClr val="0070C0"/>
                </a:solidFill>
                <a:latin typeface="+mj-lt"/>
              </a:rPr>
              <a:t>Quality Journey</a:t>
            </a:r>
            <a:endParaRPr lang="ar-SA" sz="2800" dirty="0">
              <a:solidFill>
                <a:srgbClr val="0070C0"/>
              </a:solidFill>
              <a:latin typeface="+mj-lt"/>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657" y="2276871"/>
            <a:ext cx="10369873" cy="360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3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575" y="18563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mc="http://schemas.openxmlformats.org/markup-compatibility/2006" xmlns:a14="http://schemas.microsoft.com/office/drawing/2010/main" xmlns:a16="http://schemas.microsoft.com/office/drawing/2014/main" xmlns=""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1328" y="1856360"/>
            <a:ext cx="5091777" cy="42611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مستطيل 1"/>
          <p:cNvSpPr/>
          <p:nvPr/>
        </p:nvSpPr>
        <p:spPr>
          <a:xfrm>
            <a:off x="716938" y="2238205"/>
            <a:ext cx="5239012" cy="3416320"/>
          </a:xfrm>
          <a:prstGeom prst="rect">
            <a:avLst/>
          </a:prstGeom>
        </p:spPr>
        <p:txBody>
          <a:bodyPr wrap="square">
            <a:spAutoFit/>
          </a:bodyPr>
          <a:lstStyle/>
          <a:p>
            <a:pPr algn="l" rtl="0"/>
            <a:r>
              <a:rPr lang="en-US" dirty="0" smtClean="0"/>
              <a:t>◆ Walter </a:t>
            </a:r>
            <a:r>
              <a:rPr lang="en-US" dirty="0" err="1" smtClean="0"/>
              <a:t>Shewhart</a:t>
            </a:r>
            <a:r>
              <a:rPr lang="en-US" dirty="0" smtClean="0"/>
              <a:t> developed statistical techniques for analyzing, understanding, and controlling process variation. </a:t>
            </a:r>
          </a:p>
          <a:p>
            <a:pPr algn="l" rtl="0"/>
            <a:r>
              <a:rPr lang="en-US" dirty="0" smtClean="0"/>
              <a:t>◆ W. Edwards Deming, His view was that quality is a responsibility of management. </a:t>
            </a:r>
          </a:p>
          <a:p>
            <a:pPr algn="l" rtl="0"/>
            <a:r>
              <a:rPr lang="en-US" dirty="0" smtClean="0"/>
              <a:t>◆ Joseph </a:t>
            </a:r>
            <a:r>
              <a:rPr lang="en-US" dirty="0" err="1" smtClean="0"/>
              <a:t>Juran’s</a:t>
            </a:r>
            <a:r>
              <a:rPr lang="en-US" dirty="0" smtClean="0"/>
              <a:t> view of quality focused on strategic and planning issues</a:t>
            </a:r>
          </a:p>
          <a:p>
            <a:pPr algn="l" rtl="0"/>
            <a:r>
              <a:rPr lang="en-US" dirty="0" smtClean="0"/>
              <a:t>◆ Kaoru Ishikawa brought a new focus on customers, training, and total employee involvement to quality. </a:t>
            </a:r>
          </a:p>
          <a:p>
            <a:pPr algn="l" rtl="0"/>
            <a:r>
              <a:rPr lang="en-US" dirty="0" smtClean="0"/>
              <a:t>◆ </a:t>
            </a:r>
            <a:r>
              <a:rPr lang="en-US" dirty="0" err="1" smtClean="0"/>
              <a:t>Genichi</a:t>
            </a:r>
            <a:r>
              <a:rPr lang="en-US" dirty="0" smtClean="0"/>
              <a:t> Taguchi developed the Taguchi method that includes a quality loss function and robust design to achieve quality.</a:t>
            </a:r>
            <a:endParaRPr lang="ar-SA" dirty="0"/>
          </a:p>
        </p:txBody>
      </p:sp>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mc="http://schemas.openxmlformats.org/markup-compatibility/2006" xmlns:a14="http://schemas.microsoft.com/office/drawing/2010/main" xmlns:a16="http://schemas.microsoft.com/office/drawing/2014/main" xmlns=""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1685496"/>
            <a:ext cx="3981143"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899591" y="2132768"/>
            <a:ext cx="6286819" cy="3693319"/>
          </a:xfrm>
          <a:prstGeom prst="rect">
            <a:avLst/>
          </a:prstGeom>
        </p:spPr>
        <p:txBody>
          <a:bodyPr wrap="square">
            <a:spAutoFit/>
          </a:bodyPr>
          <a:lstStyle/>
          <a:p>
            <a:pPr algn="l" rtl="0"/>
            <a:r>
              <a:rPr lang="en-US" dirty="0" smtClean="0"/>
              <a:t>◆ Six Sigma is a framework for quality.</a:t>
            </a:r>
          </a:p>
          <a:p>
            <a:pPr algn="l" rtl="0"/>
            <a:r>
              <a:rPr lang="en-US" dirty="0" smtClean="0"/>
              <a:t> ◆ ISO 9000 is a series of international consensus standards for quality management systems. </a:t>
            </a:r>
          </a:p>
          <a:p>
            <a:pPr algn="l" rtl="0"/>
            <a:r>
              <a:rPr lang="en-US" dirty="0" smtClean="0"/>
              <a:t>◆ The Malcolm Baldrige National Quality Award is a U.S. national award that recognizes quality performance. </a:t>
            </a:r>
          </a:p>
          <a:p>
            <a:pPr algn="l" rtl="0"/>
            <a:r>
              <a:rPr lang="en-US" dirty="0" smtClean="0"/>
              <a:t>◆ Quality management includes quality planning, quality assurance, quality control, and quality improvement.</a:t>
            </a:r>
          </a:p>
          <a:p>
            <a:pPr algn="l" rtl="0"/>
            <a:r>
              <a:rPr lang="en-US" dirty="0" smtClean="0"/>
              <a:t>◆ The quality management plan is part of the project plan. </a:t>
            </a:r>
          </a:p>
          <a:p>
            <a:pPr algn="l" rtl="0"/>
            <a:r>
              <a:rPr lang="en-US" dirty="0" smtClean="0"/>
              <a:t>◆ Quality planning is identifying which quality standards are relevant to the project and how to satisfy them. </a:t>
            </a:r>
          </a:p>
          <a:p>
            <a:pPr algn="l" rtl="0"/>
            <a:r>
              <a:rPr lang="en-US" dirty="0" smtClean="0"/>
              <a:t>◆ Quality planning is the foundation that allows quality to be planned in, not inspected in. </a:t>
            </a:r>
          </a:p>
          <a:p>
            <a:pPr algn="l" rtl="0"/>
            <a:r>
              <a:rPr lang="en-US" dirty="0" smtClean="0"/>
              <a:t>.</a:t>
            </a:r>
            <a:endParaRPr lang="ar-SA" dirty="0"/>
          </a:p>
        </p:txBody>
      </p:sp>
    </p:spTree>
    <p:extLst>
      <p:ext uri="{BB962C8B-B14F-4D97-AF65-F5344CB8AC3E}">
        <p14:creationId xmlns:p14="http://schemas.microsoft.com/office/powerpoint/2010/main" val="4129452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082" y="1772815"/>
            <a:ext cx="3581898" cy="41772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3"/>
          <p:cNvSpPr/>
          <p:nvPr/>
        </p:nvSpPr>
        <p:spPr>
          <a:xfrm>
            <a:off x="590619" y="2165024"/>
            <a:ext cx="7059431" cy="3139321"/>
          </a:xfrm>
          <a:prstGeom prst="rect">
            <a:avLst/>
          </a:prstGeom>
        </p:spPr>
        <p:txBody>
          <a:bodyPr wrap="square">
            <a:spAutoFit/>
          </a:bodyPr>
          <a:lstStyle/>
          <a:p>
            <a:pPr algn="l" rtl="0"/>
            <a:r>
              <a:rPr lang="en-US" dirty="0" smtClean="0"/>
              <a:t>◆ Customers are the base in project quality.</a:t>
            </a:r>
          </a:p>
          <a:p>
            <a:pPr algn="l" rtl="0"/>
            <a:r>
              <a:rPr lang="en-US" dirty="0" smtClean="0"/>
              <a:t>◆ Identifying customers is the first step in a seven-step quality journey that provides a general framework for quality management. </a:t>
            </a:r>
          </a:p>
          <a:p>
            <a:pPr algn="l" rtl="0"/>
            <a:r>
              <a:rPr lang="en-US" dirty="0" smtClean="0"/>
              <a:t>◆ Identifying requirements is the second step in the quality journey. </a:t>
            </a:r>
          </a:p>
          <a:p>
            <a:pPr algn="l" rtl="0"/>
            <a:r>
              <a:rPr lang="en-US" dirty="0" smtClean="0"/>
              <a:t>◆ Customer and requirement identification and prioritization should be performed early in project planning so the project starts in the right direction. </a:t>
            </a:r>
          </a:p>
          <a:p>
            <a:pPr algn="l" rtl="0"/>
            <a:r>
              <a:rPr lang="en-US" dirty="0" smtClean="0"/>
              <a:t>◆ Identifying specifications is the third step in the quality journey. </a:t>
            </a:r>
          </a:p>
          <a:p>
            <a:pPr algn="l" rtl="0"/>
            <a:r>
              <a:rPr lang="en-US" dirty="0" smtClean="0"/>
              <a:t>◆ Standards are closely related to specifications. Standards address how something is to be done. Specifications provide specific targets for performance.</a:t>
            </a:r>
            <a:endParaRPr lang="ar-SA" dirty="0"/>
          </a:p>
        </p:txBody>
      </p:sp>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1087</TotalTime>
  <Words>1937</Words>
  <Application>Microsoft Office PowerPoint</Application>
  <PresentationFormat>Custom</PresentationFormat>
  <Paragraphs>163</Paragraphs>
  <Slides>29</Slides>
  <Notes>9</Notes>
  <HiddenSlides>0</HiddenSlides>
  <MMClips>0</MMClips>
  <ScaleCrop>false</ScaleCrop>
  <HeadingPairs>
    <vt:vector size="4" baseType="variant">
      <vt:variant>
        <vt:lpstr>Theme</vt:lpstr>
      </vt:variant>
      <vt:variant>
        <vt:i4>2</vt:i4>
      </vt:variant>
      <vt:variant>
        <vt:lpstr>Slide Titles</vt:lpstr>
      </vt:variant>
      <vt:variant>
        <vt:i4>29</vt:i4>
      </vt:variant>
    </vt:vector>
  </HeadingPairs>
  <TitlesOfParts>
    <vt:vector size="31"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64</cp:revision>
  <dcterms:created xsi:type="dcterms:W3CDTF">2023-04-29T09:08:23Z</dcterms:created>
  <dcterms:modified xsi:type="dcterms:W3CDTF">2024-06-06T21:37:13Z</dcterms:modified>
</cp:coreProperties>
</file>