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96" r:id="rId5"/>
    <p:sldId id="566" r:id="rId6"/>
    <p:sldId id="541" r:id="rId7"/>
    <p:sldId id="711" r:id="rId8"/>
    <p:sldId id="769" r:id="rId9"/>
    <p:sldId id="809" r:id="rId10"/>
    <p:sldId id="810" r:id="rId11"/>
    <p:sldId id="811" r:id="rId12"/>
    <p:sldId id="813" r:id="rId13"/>
    <p:sldId id="812" r:id="rId14"/>
    <p:sldId id="816" r:id="rId15"/>
    <p:sldId id="815" r:id="rId16"/>
    <p:sldId id="672" r:id="rId17"/>
    <p:sldId id="713" r:id="rId18"/>
    <p:sldId id="819" r:id="rId19"/>
    <p:sldId id="818" r:id="rId20"/>
    <p:sldId id="820" r:id="rId21"/>
    <p:sldId id="821" r:id="rId22"/>
    <p:sldId id="822" r:id="rId23"/>
    <p:sldId id="824" r:id="rId24"/>
    <p:sldId id="832" r:id="rId25"/>
    <p:sldId id="823" r:id="rId26"/>
    <p:sldId id="827" r:id="rId27"/>
    <p:sldId id="826" r:id="rId28"/>
    <p:sldId id="828" r:id="rId29"/>
    <p:sldId id="825" r:id="rId30"/>
    <p:sldId id="831" r:id="rId31"/>
    <p:sldId id="829" r:id="rId32"/>
    <p:sldId id="830" r:id="rId33"/>
    <p:sldId id="764" r:id="rId34"/>
    <p:sldId id="765" r:id="rId35"/>
    <p:sldId id="833" r:id="rId36"/>
    <p:sldId id="834" r:id="rId37"/>
    <p:sldId id="835" r:id="rId38"/>
    <p:sldId id="836" r:id="rId39"/>
    <p:sldId id="837" r:id="rId40"/>
    <p:sldId id="838" r:id="rId41"/>
    <p:sldId id="839" r:id="rId42"/>
    <p:sldId id="840" r:id="rId43"/>
    <p:sldId id="841" r:id="rId44"/>
    <p:sldId id="504" r:id="rId45"/>
    <p:sldId id="708" r:id="rId46"/>
    <p:sldId id="51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711"/>
            <p14:sldId id="769"/>
            <p14:sldId id="809"/>
            <p14:sldId id="810"/>
            <p14:sldId id="811"/>
            <p14:sldId id="813"/>
            <p14:sldId id="812"/>
            <p14:sldId id="816"/>
            <p14:sldId id="815"/>
            <p14:sldId id="672"/>
            <p14:sldId id="713"/>
            <p14:sldId id="819"/>
            <p14:sldId id="818"/>
            <p14:sldId id="820"/>
            <p14:sldId id="821"/>
            <p14:sldId id="822"/>
            <p14:sldId id="824"/>
            <p14:sldId id="832"/>
            <p14:sldId id="823"/>
            <p14:sldId id="827"/>
            <p14:sldId id="826"/>
            <p14:sldId id="828"/>
            <p14:sldId id="825"/>
            <p14:sldId id="831"/>
            <p14:sldId id="829"/>
            <p14:sldId id="830"/>
            <p14:sldId id="764"/>
            <p14:sldId id="765"/>
            <p14:sldId id="833"/>
            <p14:sldId id="834"/>
            <p14:sldId id="835"/>
            <p14:sldId id="836"/>
            <p14:sldId id="837"/>
            <p14:sldId id="838"/>
            <p14:sldId id="839"/>
            <p14:sldId id="840"/>
            <p14:sldId id="841"/>
            <p14:sldId id="504"/>
            <p14:sldId id="70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00" autoAdjust="0"/>
    <p:restoredTop sz="90727" autoAdjust="0"/>
  </p:normalViewPr>
  <p:slideViewPr>
    <p:cSldViewPr snapToGrid="0">
      <p:cViewPr varScale="1">
        <p:scale>
          <a:sx n="67" d="100"/>
          <a:sy n="67" d="100"/>
        </p:scale>
        <p:origin x="106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68"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67"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5383447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65306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2378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39151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047976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35247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970463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6924206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68817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168546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385099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766459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4167508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88890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19018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hubspot.com/" TargetMode="Externa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ads.snapchat.com/" TargetMode="Externa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ads.tiktok.com/" TargetMode="Externa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adsmanager.facebook.com/" TargetMode="Externa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ads.google.com/" TargetMode="Externa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hyperlink" Target="http://twenty20.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hyperlink" Target="https://www.axure.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8" Type="http://schemas.openxmlformats.org/officeDocument/2006/relationships/hyperlink" Target="https://ads.snapchat.com/" TargetMode="External"/><Relationship Id="rId3" Type="http://schemas.openxmlformats.org/officeDocument/2006/relationships/image" Target="../media/image2.png"/><Relationship Id="rId7" Type="http://schemas.openxmlformats.org/officeDocument/2006/relationships/hyperlink" Target="https://ads.tiktok.com/" TargetMode="External"/><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hyperlink" Target="https://www.hupspot.com/" TargetMode="External"/><Relationship Id="rId5" Type="http://schemas.openxmlformats.org/officeDocument/2006/relationships/hyperlink" Target="http://convertflow.com/call-to-action/lead-generation-form-template" TargetMode="External"/><Relationship Id="rId4" Type="http://schemas.openxmlformats.org/officeDocument/2006/relationships/hyperlink" Target="https://www.singlegrain.com/casestudies/lead-generation-case-study/" TargetMode="External"/><Relationship Id="rId9" Type="http://schemas.openxmlformats.org/officeDocument/2006/relationships/hyperlink" Target="https://www.sprinklr.com/blog/marketing-roi/" TargetMode="External"/></Relationships>
</file>

<file path=ppt/slides/_rels/slide43.xml.rels><?xml version="1.0" encoding="UTF-8" standalone="yes"?>
<Relationships xmlns="http://schemas.openxmlformats.org/package/2006/relationships"><Relationship Id="rId2" Type="http://schemas.openxmlformats.org/officeDocument/2006/relationships/image" Target="../media/image15.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a:t>
            </a:r>
            <a:r>
              <a:rPr lang="en-US" sz="2000" b="1" dirty="0"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العاشرة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8725988" y="3935353"/>
            <a:ext cx="2713900"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4974" y="1457727"/>
            <a:ext cx="4835236" cy="3349507"/>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AE" sz="3200" b="1" dirty="0" smtClean="0">
                <a:solidFill>
                  <a:srgbClr val="00AEEF"/>
                </a:solidFill>
              </a:rPr>
              <a:t>العاشرة</a:t>
            </a:r>
            <a:endParaRPr lang="ar-AE" sz="3200" b="1" dirty="0">
              <a:solidFill>
                <a:srgbClr val="00AEEF"/>
              </a:solidFill>
            </a:endParaRPr>
          </a:p>
          <a:p>
            <a:pPr algn="ctr" rtl="1">
              <a:lnSpc>
                <a:spcPct val="150000"/>
              </a:lnSpc>
            </a:pPr>
            <a:r>
              <a:rPr lang="ar-AE" sz="2800" b="1" dirty="0">
                <a:solidFill>
                  <a:srgbClr val="FF0000"/>
                </a:solidFill>
              </a:rPr>
              <a:t>حالة دراسية في توليد العملاء المحتملين </a:t>
            </a:r>
            <a:r>
              <a:rPr lang="en-US" sz="2800" b="1" dirty="0">
                <a:solidFill>
                  <a:srgbClr val="FF0000"/>
                </a:solidFill>
              </a:rPr>
              <a:t>Lead Generation </a:t>
            </a:r>
          </a:p>
          <a:p>
            <a:pPr algn="ctr">
              <a:lnSpc>
                <a:spcPct val="150000"/>
              </a:lnSpc>
            </a:pPr>
            <a:endParaRPr lang="ar-AE" sz="2800" b="1" dirty="0" smtClean="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smtClean="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248616"/>
            <a:ext cx="2954655" cy="1379622"/>
          </a:xfrm>
          <a:prstGeom prst="rect">
            <a:avLst/>
          </a:prstGeom>
        </p:spPr>
      </p:pic>
      <p:sp>
        <p:nvSpPr>
          <p:cNvPr id="5" name="مستطيل مستدير الزوايا 4"/>
          <p:cNvSpPr/>
          <p:nvPr/>
        </p:nvSpPr>
        <p:spPr>
          <a:xfrm>
            <a:off x="472760" y="1750423"/>
            <a:ext cx="11482251" cy="493927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746274" y="8360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766034" y="2215645"/>
            <a:ext cx="10609788" cy="4154984"/>
          </a:xfrm>
          <a:prstGeom prst="rect">
            <a:avLst/>
          </a:prstGeom>
          <a:noFill/>
        </p:spPr>
        <p:txBody>
          <a:bodyPr wrap="square" rtlCol="0">
            <a:spAutoFit/>
          </a:bodyPr>
          <a:lstStyle/>
          <a:p>
            <a:pPr algn="just" rtl="1">
              <a:lnSpc>
                <a:spcPct val="150000"/>
              </a:lnSpc>
            </a:pPr>
            <a:r>
              <a:rPr lang="ar-AE" sz="2200" dirty="0" smtClean="0"/>
              <a:t>في ظل المنافسة الشديدة التي تشهدها مختلف الأسواق العالمية أصبح من الصعب جذب العملاء وإقناعهم بشراء منتجات العلامة التجارية، ولذلك على العلامات التجارية أن تخطط بشكل احترافي لجذب العملاء وتحقيق المبيعات لها وأولى خطوة في تحقيق المبيعات تبدأ بالوصول إلى العملاء المحتملين.</a:t>
            </a:r>
          </a:p>
          <a:p>
            <a:pPr algn="just" rtl="1">
              <a:lnSpc>
                <a:spcPct val="150000"/>
              </a:lnSpc>
            </a:pPr>
            <a:r>
              <a:rPr lang="ar-AE" sz="2200" dirty="0" smtClean="0"/>
              <a:t>إن الحصول على العملاء المحتملين ليس بالأمر السهل إذ يمكن الوصول إلى الجماهير العامة عبر الحملات الإعلانية المختلفة والتسويق عبر المؤثرين، وحتى يمكن الوصول للعملاء الذين من المحتمل أن يشتروا منتجات العلامة التجارية ولكن قد يقوموا بشراء منتجات المنافسين، ولذلك فإن الأهم هو الوصول إلى عملاء لديهم اهتمام بمنتجات العلامة التجارية تحديداً وهذا يتطلب القيام باستخدام أحد أهم استراتيجيات التسويق الرقمي والتي تعرف بتوليد العملاء المحتملين وتعتبر هذه الاستراتيجية مهمة للغاية في مجال أعمال- أعمال </a:t>
            </a:r>
            <a:r>
              <a:rPr lang="en-US" sz="2200" dirty="0" smtClean="0"/>
              <a:t>B2B</a:t>
            </a:r>
            <a:r>
              <a:rPr lang="ar-AE" sz="2200" dirty="0" smtClean="0"/>
              <a:t>.</a:t>
            </a:r>
            <a:endParaRPr lang="en-US" sz="2200" dirty="0"/>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744583" y="617684"/>
            <a:ext cx="9522367" cy="861774"/>
          </a:xfrm>
          <a:prstGeom prst="rect">
            <a:avLst/>
          </a:prstGeom>
          <a:noFill/>
        </p:spPr>
        <p:txBody>
          <a:bodyPr wrap="square" rtlCol="0">
            <a:spAutoFit/>
          </a:bodyPr>
          <a:lstStyle/>
          <a:p>
            <a:pPr algn="ctr" rtl="1"/>
            <a:r>
              <a:rPr lang="ar-AE" sz="3200" b="1" dirty="0" smtClean="0">
                <a:solidFill>
                  <a:srgbClr val="00AEEF"/>
                </a:solidFill>
              </a:rPr>
              <a:t>ما هو العميل المحتمل </a:t>
            </a:r>
            <a:r>
              <a:rPr lang="en-US" sz="3200" b="1" dirty="0" smtClean="0">
                <a:solidFill>
                  <a:srgbClr val="00AEEF"/>
                </a:solidFill>
              </a:rPr>
              <a:t>Lead</a:t>
            </a:r>
            <a:r>
              <a:rPr lang="ar-AE" sz="3200" b="1" dirty="0" smtClean="0">
                <a:solidFill>
                  <a:srgbClr val="00AEEF"/>
                </a:solidFill>
              </a:rPr>
              <a:t>؟</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653841"/>
            <a:ext cx="12192000" cy="509965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0" y="1653841"/>
            <a:ext cx="12192000" cy="4662815"/>
          </a:xfrm>
          <a:prstGeom prst="rect">
            <a:avLst/>
          </a:prstGeom>
          <a:noFill/>
        </p:spPr>
        <p:txBody>
          <a:bodyPr wrap="square" rtlCol="0">
            <a:spAutoFit/>
          </a:bodyPr>
          <a:lstStyle/>
          <a:p>
            <a:pPr algn="just" rtl="1">
              <a:lnSpc>
                <a:spcPct val="150000"/>
              </a:lnSpc>
            </a:pPr>
            <a:r>
              <a:rPr lang="ar-AE" sz="2200" dirty="0"/>
              <a:t>العميل المحتمل هو </a:t>
            </a:r>
            <a:r>
              <a:rPr lang="ar-AE" sz="2200" dirty="0" smtClean="0"/>
              <a:t>شخص يُبدي </a:t>
            </a:r>
            <a:r>
              <a:rPr lang="ar-AE" sz="2200" dirty="0"/>
              <a:t>اهتمامًا </a:t>
            </a:r>
            <a:r>
              <a:rPr lang="ar-AE" sz="2200" dirty="0" smtClean="0"/>
              <a:t>بمنتجات او خدمات العلامة </a:t>
            </a:r>
            <a:r>
              <a:rPr lang="ar-AE" sz="2200" dirty="0"/>
              <a:t>التجارية </a:t>
            </a:r>
            <a:r>
              <a:rPr lang="ar-AE" sz="2200" dirty="0" smtClean="0"/>
              <a:t>ويتم </a:t>
            </a:r>
            <a:r>
              <a:rPr lang="ar-AE" sz="2200" dirty="0" smtClean="0"/>
              <a:t>ذلك من خلال تزويد هذا العميل للعلامة التجارية بمعلوماته مثل الاسم والبريد الالكتروني ورقم الهاتف، ويقدم العميل معلوماته مقابل تجربة منتج مجانية أو تزويده بمواد تعليمية او تدريبية. في السابق كان </a:t>
            </a:r>
            <a:r>
              <a:rPr lang="ar-AE" sz="2200" dirty="0"/>
              <a:t>بيع المنتجات للأشخاص يعتمد على أساليب "البيع المباشر" مثل المبيعات المباشرة </a:t>
            </a:r>
            <a:r>
              <a:rPr lang="ar-AE" sz="2200" dirty="0" smtClean="0"/>
              <a:t>والمكالمات </a:t>
            </a:r>
            <a:r>
              <a:rPr lang="ar-AE" sz="2200" dirty="0" err="1" smtClean="0"/>
              <a:t>البيعية</a:t>
            </a:r>
            <a:r>
              <a:rPr lang="ar-AE" sz="2200" dirty="0" smtClean="0"/>
              <a:t> </a:t>
            </a:r>
            <a:r>
              <a:rPr lang="en-US" sz="2200" dirty="0" smtClean="0"/>
              <a:t>Cold Call</a:t>
            </a:r>
            <a:r>
              <a:rPr lang="ar-AE" sz="2200" dirty="0" smtClean="0"/>
              <a:t>. ولكن مع وجود تقنيات التسويق الرقمي المختلفة أصبح من الضروري استخدامها في الوصول إلى العملاء المحتملين الذين يبدون اهتماماً بالمنتجات، حيث يُمكن </a:t>
            </a:r>
            <a:r>
              <a:rPr lang="ar-AE" sz="2200" dirty="0"/>
              <a:t>الحصول على العملاء المحتملين من </a:t>
            </a:r>
            <a:r>
              <a:rPr lang="ar-AE" sz="2200" dirty="0" smtClean="0"/>
              <a:t>خلال التسويق عبر البريد الإلكتروني، الحملات الإعلانية المدفوعة </a:t>
            </a:r>
            <a:r>
              <a:rPr lang="ar-AE" sz="2200" dirty="0"/>
              <a:t>والإحالات، ومواقع الويب، والرسائل النصية، </a:t>
            </a:r>
            <a:r>
              <a:rPr lang="ar-AE" sz="2200" dirty="0" smtClean="0"/>
              <a:t>هناك الكثير من القنوات الالكترونية التي يمكن من خلالها الحصول على العملاء المحتملين.</a:t>
            </a:r>
            <a:endParaRPr lang="en-US" sz="2200" dirty="0"/>
          </a:p>
          <a:p>
            <a:pPr algn="just" rtl="1">
              <a:lnSpc>
                <a:spcPct val="150000"/>
              </a:lnSpc>
            </a:pPr>
            <a:r>
              <a:rPr lang="ar-AE" sz="2200" dirty="0" smtClean="0"/>
              <a:t>ومع ذلك يمكن الدمج بين أسلوبي المكالمات </a:t>
            </a:r>
            <a:r>
              <a:rPr lang="ar-AE" sz="2200" dirty="0" err="1" smtClean="0"/>
              <a:t>البيعية</a:t>
            </a:r>
            <a:r>
              <a:rPr lang="ar-AE" sz="2200" dirty="0" smtClean="0"/>
              <a:t> وتوليد العملاء المحتملين عبر الإنترنت للوصول إلى نتائج أفضل وهذا يختلف حسب المنتج وطبيعة السوق المستهدف. </a:t>
            </a:r>
            <a:endParaRPr lang="en-US" sz="2200" dirty="0"/>
          </a:p>
          <a:p>
            <a:pPr algn="just" rtl="1">
              <a:lnSpc>
                <a:spcPct val="150000"/>
              </a:lnSpc>
            </a:pP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2808014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862149" y="478195"/>
            <a:ext cx="9522367" cy="1354217"/>
          </a:xfrm>
          <a:prstGeom prst="rect">
            <a:avLst/>
          </a:prstGeom>
          <a:noFill/>
        </p:spPr>
        <p:txBody>
          <a:bodyPr wrap="square" rtlCol="0">
            <a:spAutoFit/>
          </a:bodyPr>
          <a:lstStyle/>
          <a:p>
            <a:pPr algn="ctr" rtl="1"/>
            <a:r>
              <a:rPr lang="ar-AE" sz="3200" b="1" dirty="0" smtClean="0">
                <a:solidFill>
                  <a:srgbClr val="00AEEF"/>
                </a:solidFill>
              </a:rPr>
              <a:t>ما هو توليد العملاء المحتملين </a:t>
            </a:r>
            <a:endParaRPr lang="en-US" sz="3200" b="1" dirty="0" smtClean="0">
              <a:solidFill>
                <a:srgbClr val="00AEEF"/>
              </a:solidFill>
            </a:endParaRPr>
          </a:p>
          <a:p>
            <a:pPr algn="ctr" rtl="1"/>
            <a:r>
              <a:rPr lang="en-US" sz="3200" b="1" dirty="0" smtClean="0">
                <a:solidFill>
                  <a:srgbClr val="00AEEF"/>
                </a:solidFill>
              </a:rPr>
              <a:t>Lead Generation</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916913"/>
            <a:ext cx="12192000" cy="493289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p:cNvSpPr txBox="1"/>
          <p:nvPr/>
        </p:nvSpPr>
        <p:spPr>
          <a:xfrm>
            <a:off x="0" y="1902035"/>
            <a:ext cx="12192000" cy="4154984"/>
          </a:xfrm>
          <a:prstGeom prst="rect">
            <a:avLst/>
          </a:prstGeom>
          <a:noFill/>
        </p:spPr>
        <p:txBody>
          <a:bodyPr wrap="square" rtlCol="0">
            <a:spAutoFit/>
          </a:bodyPr>
          <a:lstStyle/>
          <a:p>
            <a:pPr algn="just" rtl="1">
              <a:lnSpc>
                <a:spcPct val="150000"/>
              </a:lnSpc>
            </a:pPr>
            <a:r>
              <a:rPr lang="ar-AE" sz="2200" dirty="0" smtClean="0"/>
              <a:t>توليد العملاء المحتملين </a:t>
            </a:r>
            <a:r>
              <a:rPr lang="en-US" sz="2200" dirty="0" smtClean="0"/>
              <a:t>Lead Generation</a:t>
            </a:r>
            <a:r>
              <a:rPr lang="ar-AE" sz="2200" dirty="0" smtClean="0"/>
              <a:t> هي العملية التي تقوم من خلالها العلامة التجارية بتقديم نموذج </a:t>
            </a:r>
            <a:r>
              <a:rPr lang="en-US" sz="2200" dirty="0" smtClean="0"/>
              <a:t>Form</a:t>
            </a:r>
            <a:r>
              <a:rPr lang="ar-AE" sz="2200" dirty="0" smtClean="0"/>
              <a:t> يتضمن مجموعة من البيانات والتي على العميل المحتمل تعبئتها ثم إرسال النموذج ليصل النموذج إلى البريد الالكتروني للعلامة التجارية، وتستخدم العلامة التجارية الحملات الإعلانية المدفوعة والتسويق عبر مواقع التواصل الاجتماعي وتسويق المحتوى عبر المدونة والموقع الالكتروني للوصول إلى العملاء المحتملين، حيث يتم توجيه المستخدم إلى صفحة هبوط </a:t>
            </a:r>
            <a:r>
              <a:rPr lang="en-US" sz="2200" dirty="0" smtClean="0"/>
              <a:t>Landing Page</a:t>
            </a:r>
            <a:r>
              <a:rPr lang="ar-AE" sz="2200" dirty="0" smtClean="0"/>
              <a:t> تضم النموذج الذي على العميل تعبئته وعادة ما يتم إقناع العميل بتعبئة النموذج من خلال توفير تجربة مجانية للمنتج أو كتاب مجاني أو معلومات تدريبية مجانية أو منح العميل خصم على المنتج عند تعبئته النموذج. </a:t>
            </a:r>
          </a:p>
          <a:p>
            <a:pPr algn="just" rtl="1">
              <a:lnSpc>
                <a:spcPct val="150000"/>
              </a:lnSpc>
            </a:pPr>
            <a:r>
              <a:rPr lang="ar-AE" sz="2200" dirty="0" smtClean="0"/>
              <a:t>بكلمات أخرى توليد العملاء المحتملين هو الحصول على بيانات العميل المهتم بمنتجات العلامة التجارية ليتم استخدام هذه المعلومات في استهداف هؤلاء العملاء بحملات إعلانية مختلفة باستخدام بياناتهم التي قاموا بتعبئتها بأنفسهم نتيجة اهتمامهم بالمنتج. </a:t>
            </a:r>
            <a:endParaRPr lang="en-US" sz="2200" dirty="0"/>
          </a:p>
        </p:txBody>
      </p:sp>
    </p:spTree>
    <p:extLst>
      <p:ext uri="{BB962C8B-B14F-4D97-AF65-F5344CB8AC3E}">
        <p14:creationId xmlns:p14="http://schemas.microsoft.com/office/powerpoint/2010/main" val="36376735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862149" y="478195"/>
            <a:ext cx="9522367" cy="1354217"/>
          </a:xfrm>
          <a:prstGeom prst="rect">
            <a:avLst/>
          </a:prstGeom>
          <a:noFill/>
        </p:spPr>
        <p:txBody>
          <a:bodyPr wrap="square" rtlCol="0">
            <a:spAutoFit/>
          </a:bodyPr>
          <a:lstStyle/>
          <a:p>
            <a:pPr algn="ctr" rtl="1"/>
            <a:r>
              <a:rPr lang="ar-AE" sz="3200" b="1" dirty="0" smtClean="0">
                <a:solidFill>
                  <a:srgbClr val="00AEEF"/>
                </a:solidFill>
              </a:rPr>
              <a:t>نموذج توليد العملاء المحتملين أعمال - أعمال </a:t>
            </a:r>
          </a:p>
          <a:p>
            <a:pPr algn="ctr" rtl="1"/>
            <a:r>
              <a:rPr lang="en-US" sz="3200" b="1" dirty="0" smtClean="0">
                <a:solidFill>
                  <a:srgbClr val="00AEEF"/>
                </a:solidFill>
              </a:rPr>
              <a:t>B2B Form of Lead Generation</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916913"/>
            <a:ext cx="12192000" cy="493289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p:cNvSpPr txBox="1"/>
          <p:nvPr/>
        </p:nvSpPr>
        <p:spPr>
          <a:xfrm>
            <a:off x="91440" y="1857817"/>
            <a:ext cx="12192000" cy="5078313"/>
          </a:xfrm>
          <a:prstGeom prst="rect">
            <a:avLst/>
          </a:prstGeom>
          <a:noFill/>
        </p:spPr>
        <p:txBody>
          <a:bodyPr wrap="square" rtlCol="0">
            <a:spAutoFit/>
          </a:bodyPr>
          <a:lstStyle/>
          <a:p>
            <a:pPr algn="just" rtl="1">
              <a:lnSpc>
                <a:spcPct val="150000"/>
              </a:lnSpc>
            </a:pPr>
            <a:r>
              <a:rPr lang="ar-AE" sz="2400" dirty="0" smtClean="0"/>
              <a:t>يجب أن يتضمن نموذج توليد العملاء </a:t>
            </a:r>
            <a:r>
              <a:rPr lang="en-US" sz="2400" dirty="0" smtClean="0"/>
              <a:t>B2B</a:t>
            </a:r>
            <a:r>
              <a:rPr lang="ar-AE" sz="2400" dirty="0" smtClean="0"/>
              <a:t>المعلومات التالية: </a:t>
            </a:r>
          </a:p>
          <a:p>
            <a:pPr algn="just" rtl="1">
              <a:lnSpc>
                <a:spcPct val="150000"/>
              </a:lnSpc>
            </a:pPr>
            <a:r>
              <a:rPr lang="ar-AE" sz="2400" dirty="0" smtClean="0"/>
              <a:t>الاسم </a:t>
            </a:r>
            <a:r>
              <a:rPr lang="en-US" sz="2400" dirty="0" smtClean="0"/>
              <a:t>Name</a:t>
            </a:r>
            <a:endParaRPr lang="ar-AE" sz="2400" dirty="0" smtClean="0"/>
          </a:p>
          <a:p>
            <a:pPr algn="just" rtl="1">
              <a:lnSpc>
                <a:spcPct val="150000"/>
              </a:lnSpc>
            </a:pPr>
            <a:r>
              <a:rPr lang="ar-SA" sz="2400" dirty="0"/>
              <a:t>البريد الالكتروني </a:t>
            </a:r>
            <a:r>
              <a:rPr lang="en-US" sz="2400" dirty="0"/>
              <a:t>Email</a:t>
            </a:r>
          </a:p>
          <a:p>
            <a:pPr algn="just" rtl="1">
              <a:lnSpc>
                <a:spcPct val="150000"/>
              </a:lnSpc>
            </a:pPr>
            <a:r>
              <a:rPr lang="ar-SA" sz="2400" dirty="0"/>
              <a:t>رقم الهاتف المحمول: </a:t>
            </a:r>
            <a:r>
              <a:rPr lang="en-US" sz="2400" dirty="0" smtClean="0"/>
              <a:t>Mobile</a:t>
            </a:r>
            <a:endParaRPr lang="ar-AE" sz="2400" dirty="0" smtClean="0"/>
          </a:p>
          <a:p>
            <a:pPr algn="just" rtl="1">
              <a:lnSpc>
                <a:spcPct val="150000"/>
              </a:lnSpc>
            </a:pPr>
            <a:r>
              <a:rPr lang="ar-AE" sz="2400" dirty="0" smtClean="0"/>
              <a:t>اسم شركتك </a:t>
            </a:r>
            <a:r>
              <a:rPr lang="en-US" sz="2400" dirty="0" smtClean="0"/>
              <a:t>Your Company Name</a:t>
            </a:r>
          </a:p>
          <a:p>
            <a:pPr algn="just" rtl="1">
              <a:lnSpc>
                <a:spcPct val="150000"/>
              </a:lnSpc>
            </a:pPr>
            <a:r>
              <a:rPr lang="ar-AE" sz="2400" dirty="0" smtClean="0"/>
              <a:t>الموقع الالكتروني  للشركة </a:t>
            </a:r>
            <a:r>
              <a:rPr lang="en-US" sz="2400" dirty="0" smtClean="0"/>
              <a:t>Website URL</a:t>
            </a:r>
            <a:r>
              <a:rPr lang="ar-AE" sz="2400" dirty="0" smtClean="0"/>
              <a:t> </a:t>
            </a:r>
          </a:p>
          <a:p>
            <a:pPr algn="just" rtl="1">
              <a:lnSpc>
                <a:spcPct val="150000"/>
              </a:lnSpc>
            </a:pPr>
            <a:r>
              <a:rPr lang="ar-AE" sz="2400" dirty="0" smtClean="0"/>
              <a:t>مجال عمل الشركة: </a:t>
            </a:r>
            <a:r>
              <a:rPr lang="en-US" sz="2400" dirty="0" smtClean="0"/>
              <a:t>Industry</a:t>
            </a:r>
          </a:p>
          <a:p>
            <a:pPr algn="just" rtl="1">
              <a:lnSpc>
                <a:spcPct val="150000"/>
              </a:lnSpc>
            </a:pPr>
            <a:r>
              <a:rPr lang="ar-AE" sz="2400" dirty="0" smtClean="0"/>
              <a:t>المنصب الوظيفي </a:t>
            </a:r>
            <a:r>
              <a:rPr lang="en-US" sz="2400" dirty="0" smtClean="0"/>
              <a:t>Position</a:t>
            </a:r>
            <a:endParaRPr lang="ar-AE" sz="2400" dirty="0" smtClean="0"/>
          </a:p>
          <a:p>
            <a:pPr algn="just" rtl="1">
              <a:lnSpc>
                <a:spcPct val="150000"/>
              </a:lnSpc>
            </a:pPr>
            <a:r>
              <a:rPr lang="ar-AE" sz="2400" dirty="0" smtClean="0"/>
              <a:t>عدد موظفي الشر </a:t>
            </a:r>
            <a:r>
              <a:rPr lang="ar-AE" sz="2400" dirty="0" err="1" smtClean="0"/>
              <a:t>كة</a:t>
            </a:r>
            <a:r>
              <a:rPr lang="ar-AE" sz="2400" dirty="0" smtClean="0"/>
              <a:t> </a:t>
            </a:r>
            <a:r>
              <a:rPr lang="en-US" sz="2400" dirty="0" smtClean="0"/>
              <a:t>Employees </a:t>
            </a:r>
            <a:r>
              <a:rPr lang="ar-AE" sz="2400" dirty="0" smtClean="0"/>
              <a:t>#</a:t>
            </a:r>
            <a:r>
              <a:rPr lang="en-US" sz="2400" dirty="0" smtClean="0"/>
              <a:t>.</a:t>
            </a:r>
            <a:r>
              <a:rPr lang="ar-AE" sz="2400" dirty="0" smtClean="0"/>
              <a:t> </a:t>
            </a:r>
            <a:r>
              <a:rPr lang="ar-AE" sz="2400" dirty="0" smtClean="0"/>
              <a:t>(اختياري في حال الحاجة له) </a:t>
            </a:r>
            <a:endParaRPr lang="en-US" sz="2400" dirty="0"/>
          </a:p>
        </p:txBody>
      </p:sp>
    </p:spTree>
    <p:extLst>
      <p:ext uri="{BB962C8B-B14F-4D97-AF65-F5344CB8AC3E}">
        <p14:creationId xmlns:p14="http://schemas.microsoft.com/office/powerpoint/2010/main" val="17412445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862149" y="478195"/>
            <a:ext cx="9522367" cy="461665"/>
          </a:xfrm>
          <a:prstGeom prst="rect">
            <a:avLst/>
          </a:prstGeom>
          <a:noFill/>
        </p:spPr>
        <p:txBody>
          <a:bodyPr wrap="square" rtlCol="0">
            <a:spAutoFit/>
          </a:bodyPr>
          <a:lstStyle/>
          <a:p>
            <a:pPr algn="ctr" rtl="1"/>
            <a:r>
              <a:rPr lang="ar-AE" sz="2400" dirty="0" smtClean="0">
                <a:solidFill>
                  <a:srgbClr val="00AEEF"/>
                </a:solidFill>
              </a:rPr>
              <a:t>مثال</a:t>
            </a:r>
            <a:r>
              <a:rPr lang="en-US" sz="2400" dirty="0" smtClean="0">
                <a:solidFill>
                  <a:srgbClr val="00AEEF"/>
                </a:solidFill>
              </a:rPr>
              <a:t>1</a:t>
            </a:r>
            <a:r>
              <a:rPr lang="ar-AE" sz="2400" dirty="0" smtClean="0">
                <a:solidFill>
                  <a:srgbClr val="00AEEF"/>
                </a:solidFill>
              </a:rPr>
              <a:t>: نموذج توليد العملاء المحتملين</a:t>
            </a:r>
            <a:r>
              <a:rPr lang="en-US" sz="2400" dirty="0" smtClean="0">
                <a:solidFill>
                  <a:srgbClr val="00AEEF"/>
                </a:solidFill>
              </a:rPr>
              <a:t>B2B </a:t>
            </a:r>
            <a:endParaRPr lang="en-US" sz="2400" dirty="0">
              <a:solidFill>
                <a:srgbClr val="00AEEF"/>
              </a:solidFill>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6624" y="1155303"/>
            <a:ext cx="9678751" cy="5763429"/>
          </a:xfrm>
          <a:prstGeom prst="rect">
            <a:avLst/>
          </a:prstGeom>
        </p:spPr>
      </p:pic>
    </p:spTree>
    <p:extLst>
      <p:ext uri="{BB962C8B-B14F-4D97-AF65-F5344CB8AC3E}">
        <p14:creationId xmlns:p14="http://schemas.microsoft.com/office/powerpoint/2010/main" val="13378553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862149" y="478195"/>
            <a:ext cx="9522367" cy="461665"/>
          </a:xfrm>
          <a:prstGeom prst="rect">
            <a:avLst/>
          </a:prstGeom>
          <a:noFill/>
        </p:spPr>
        <p:txBody>
          <a:bodyPr wrap="square" rtlCol="0">
            <a:spAutoFit/>
          </a:bodyPr>
          <a:lstStyle/>
          <a:p>
            <a:pPr algn="ctr" rtl="1"/>
            <a:r>
              <a:rPr lang="ar-AE" sz="2400" dirty="0" smtClean="0">
                <a:solidFill>
                  <a:srgbClr val="00AEEF"/>
                </a:solidFill>
              </a:rPr>
              <a:t>مثال</a:t>
            </a:r>
            <a:r>
              <a:rPr lang="en-US" sz="2400" dirty="0" smtClean="0">
                <a:solidFill>
                  <a:srgbClr val="00AEEF"/>
                </a:solidFill>
              </a:rPr>
              <a:t>2 </a:t>
            </a:r>
            <a:r>
              <a:rPr lang="ar-AE" sz="2400" dirty="0" smtClean="0">
                <a:solidFill>
                  <a:srgbClr val="00AEEF"/>
                </a:solidFill>
              </a:rPr>
              <a:t>: نموذج توليد العملاء المحتملين</a:t>
            </a:r>
            <a:r>
              <a:rPr lang="en-US" sz="2400" dirty="0" smtClean="0">
                <a:solidFill>
                  <a:srgbClr val="00AEEF"/>
                </a:solidFill>
              </a:rPr>
              <a:t>B2B </a:t>
            </a:r>
            <a:endParaRPr lang="en-US" sz="2400" dirty="0">
              <a:solidFill>
                <a:srgbClr val="00AEEF"/>
              </a:solidFill>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29202" t="3190" r="29081" b="13025"/>
          <a:stretch/>
        </p:blipFill>
        <p:spPr>
          <a:xfrm>
            <a:off x="2834641" y="1045030"/>
            <a:ext cx="5812970" cy="5812970"/>
          </a:xfrm>
          <a:prstGeom prst="rect">
            <a:avLst/>
          </a:prstGeom>
        </p:spPr>
      </p:pic>
    </p:spTree>
    <p:extLst>
      <p:ext uri="{BB962C8B-B14F-4D97-AF65-F5344CB8AC3E}">
        <p14:creationId xmlns:p14="http://schemas.microsoft.com/office/powerpoint/2010/main" val="10681662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862149" y="478195"/>
            <a:ext cx="9522367" cy="1354217"/>
          </a:xfrm>
          <a:prstGeom prst="rect">
            <a:avLst/>
          </a:prstGeom>
          <a:noFill/>
        </p:spPr>
        <p:txBody>
          <a:bodyPr wrap="square" rtlCol="0">
            <a:spAutoFit/>
          </a:bodyPr>
          <a:lstStyle/>
          <a:p>
            <a:pPr algn="ctr" rtl="1"/>
            <a:r>
              <a:rPr lang="ar-AE" sz="3200" b="1" dirty="0" smtClean="0">
                <a:solidFill>
                  <a:srgbClr val="00AEEF"/>
                </a:solidFill>
              </a:rPr>
              <a:t>نموذج توليد العملاء المحتملين أعمال - مستهلك</a:t>
            </a:r>
          </a:p>
          <a:p>
            <a:pPr algn="ctr" rtl="1"/>
            <a:r>
              <a:rPr lang="en-US" sz="3200" b="1" dirty="0" smtClean="0">
                <a:solidFill>
                  <a:srgbClr val="00AEEF"/>
                </a:solidFill>
              </a:rPr>
              <a:t>B2C Form of Lead Generation</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916913"/>
            <a:ext cx="12192000" cy="493289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p:cNvSpPr txBox="1"/>
          <p:nvPr/>
        </p:nvSpPr>
        <p:spPr>
          <a:xfrm>
            <a:off x="0" y="2079885"/>
            <a:ext cx="12192000" cy="3139321"/>
          </a:xfrm>
          <a:prstGeom prst="rect">
            <a:avLst/>
          </a:prstGeom>
          <a:noFill/>
        </p:spPr>
        <p:txBody>
          <a:bodyPr wrap="square" rtlCol="0">
            <a:spAutoFit/>
          </a:bodyPr>
          <a:lstStyle/>
          <a:p>
            <a:pPr algn="just" rtl="1">
              <a:lnSpc>
                <a:spcPct val="150000"/>
              </a:lnSpc>
            </a:pPr>
            <a:r>
              <a:rPr lang="ar-AE" sz="2200" dirty="0" smtClean="0"/>
              <a:t>يجب أن يتضمن نموذج توليد العملاء </a:t>
            </a:r>
            <a:r>
              <a:rPr lang="en-US" sz="2200" dirty="0" smtClean="0"/>
              <a:t>B2C</a:t>
            </a:r>
            <a:r>
              <a:rPr lang="ar-AE" sz="2200" dirty="0" smtClean="0"/>
              <a:t>المعلومات التالية: </a:t>
            </a:r>
          </a:p>
          <a:p>
            <a:pPr algn="just" rtl="1">
              <a:lnSpc>
                <a:spcPct val="150000"/>
              </a:lnSpc>
            </a:pPr>
            <a:r>
              <a:rPr lang="ar-AE" sz="2200" dirty="0" smtClean="0"/>
              <a:t>الاسم </a:t>
            </a:r>
            <a:r>
              <a:rPr lang="en-US" sz="2200" dirty="0" smtClean="0"/>
              <a:t>Name</a:t>
            </a:r>
            <a:endParaRPr lang="ar-AE" sz="2200" dirty="0" smtClean="0"/>
          </a:p>
          <a:p>
            <a:pPr algn="just" rtl="1">
              <a:lnSpc>
                <a:spcPct val="150000"/>
              </a:lnSpc>
            </a:pPr>
            <a:r>
              <a:rPr lang="ar-SA" sz="2200" dirty="0"/>
              <a:t>البريد الالكتروني </a:t>
            </a:r>
            <a:r>
              <a:rPr lang="en-US" sz="2200" dirty="0"/>
              <a:t>Email</a:t>
            </a:r>
          </a:p>
          <a:p>
            <a:pPr algn="just" rtl="1">
              <a:lnSpc>
                <a:spcPct val="150000"/>
              </a:lnSpc>
            </a:pPr>
            <a:r>
              <a:rPr lang="ar-SA" sz="2200" dirty="0"/>
              <a:t>رقم </a:t>
            </a:r>
            <a:r>
              <a:rPr lang="ar-SA" sz="2200" dirty="0" smtClean="0"/>
              <a:t>الهاتف المحمول: </a:t>
            </a:r>
            <a:r>
              <a:rPr lang="en-US" sz="2200" dirty="0" smtClean="0"/>
              <a:t>Mobile</a:t>
            </a:r>
          </a:p>
          <a:p>
            <a:pPr algn="just" rtl="1">
              <a:lnSpc>
                <a:spcPct val="150000"/>
              </a:lnSpc>
            </a:pPr>
            <a:r>
              <a:rPr lang="ar-AE" sz="2200" dirty="0" smtClean="0"/>
              <a:t>الموقع </a:t>
            </a:r>
            <a:r>
              <a:rPr lang="en-US" sz="2200" dirty="0" smtClean="0"/>
              <a:t>Location</a:t>
            </a:r>
          </a:p>
          <a:p>
            <a:pPr algn="just" rtl="1">
              <a:lnSpc>
                <a:spcPct val="150000"/>
              </a:lnSpc>
            </a:pPr>
            <a:r>
              <a:rPr lang="ar-SA" sz="2200" dirty="0" smtClean="0"/>
              <a:t>-الموافقة على شروط الخدمة </a:t>
            </a:r>
            <a:r>
              <a:rPr lang="en-US" sz="2200" dirty="0" smtClean="0"/>
              <a:t>Terms of Use</a:t>
            </a:r>
            <a:endParaRPr lang="ar-AE" sz="2200" dirty="0" smtClean="0"/>
          </a:p>
        </p:txBody>
      </p:sp>
    </p:spTree>
    <p:extLst>
      <p:ext uri="{BB962C8B-B14F-4D97-AF65-F5344CB8AC3E}">
        <p14:creationId xmlns:p14="http://schemas.microsoft.com/office/powerpoint/2010/main" val="1951622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006194" y="99836"/>
            <a:ext cx="9522367" cy="461665"/>
          </a:xfrm>
          <a:prstGeom prst="rect">
            <a:avLst/>
          </a:prstGeom>
          <a:noFill/>
        </p:spPr>
        <p:txBody>
          <a:bodyPr wrap="square" rtlCol="0">
            <a:spAutoFit/>
          </a:bodyPr>
          <a:lstStyle/>
          <a:p>
            <a:pPr algn="ctr" rtl="1"/>
            <a:r>
              <a:rPr lang="ar-AE" sz="2400" dirty="0" smtClean="0">
                <a:solidFill>
                  <a:srgbClr val="00AEEF"/>
                </a:solidFill>
              </a:rPr>
              <a:t>مثال: نموذج توليد العملاء المحتملين</a:t>
            </a:r>
            <a:r>
              <a:rPr lang="en-US" sz="2400" dirty="0" smtClean="0">
                <a:solidFill>
                  <a:srgbClr val="00AEEF"/>
                </a:solidFill>
              </a:rPr>
              <a:t>B2C </a:t>
            </a:r>
            <a:endParaRPr lang="en-US" sz="2400" dirty="0">
              <a:solidFill>
                <a:srgbClr val="00AEEF"/>
              </a:solidFill>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4566" y="624626"/>
            <a:ext cx="5826849" cy="6233374"/>
          </a:xfrm>
          <a:prstGeom prst="rect">
            <a:avLst/>
          </a:prstGeom>
        </p:spPr>
      </p:pic>
    </p:spTree>
    <p:extLst>
      <p:ext uri="{BB962C8B-B14F-4D97-AF65-F5344CB8AC3E}">
        <p14:creationId xmlns:p14="http://schemas.microsoft.com/office/powerpoint/2010/main" val="17640386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مستطيل 7"/>
          <p:cNvSpPr/>
          <p:nvPr/>
        </p:nvSpPr>
        <p:spPr>
          <a:xfrm>
            <a:off x="0" y="2302675"/>
            <a:ext cx="12192000" cy="359238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 name="مربع نص 2">
            <a:extLst>
              <a:ext uri="{FF2B5EF4-FFF2-40B4-BE49-F238E27FC236}">
                <a16:creationId xmlns:a16="http://schemas.microsoft.com/office/drawing/2014/main" xmlns="" id="{7F98E136-FB5B-391A-2C7B-875AF6A4006D}"/>
              </a:ext>
            </a:extLst>
          </p:cNvPr>
          <p:cNvSpPr txBox="1"/>
          <p:nvPr/>
        </p:nvSpPr>
        <p:spPr>
          <a:xfrm>
            <a:off x="1006194" y="288793"/>
            <a:ext cx="9522367" cy="461665"/>
          </a:xfrm>
          <a:prstGeom prst="rect">
            <a:avLst/>
          </a:prstGeom>
          <a:noFill/>
        </p:spPr>
        <p:txBody>
          <a:bodyPr wrap="square" rtlCol="0">
            <a:spAutoFit/>
          </a:bodyPr>
          <a:lstStyle/>
          <a:p>
            <a:pPr algn="ctr" rtl="1"/>
            <a:r>
              <a:rPr lang="ar-AE" sz="2400" b="1" dirty="0" smtClean="0">
                <a:solidFill>
                  <a:srgbClr val="00AEEF"/>
                </a:solidFill>
              </a:rPr>
              <a:t>توليد العملاء المحتملين عن طريق تطبيقات المراسلة </a:t>
            </a:r>
            <a:endParaRPr lang="en-US" sz="2400" b="1" dirty="0">
              <a:solidFill>
                <a:srgbClr val="00AEEF"/>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p:cNvSpPr txBox="1"/>
          <p:nvPr/>
        </p:nvSpPr>
        <p:spPr>
          <a:xfrm>
            <a:off x="0" y="2783123"/>
            <a:ext cx="12192000" cy="2631490"/>
          </a:xfrm>
          <a:prstGeom prst="rect">
            <a:avLst/>
          </a:prstGeom>
          <a:noFill/>
        </p:spPr>
        <p:txBody>
          <a:bodyPr wrap="square" rtlCol="0">
            <a:spAutoFit/>
          </a:bodyPr>
          <a:lstStyle/>
          <a:p>
            <a:pPr algn="just" rtl="1">
              <a:lnSpc>
                <a:spcPct val="150000"/>
              </a:lnSpc>
            </a:pPr>
            <a:r>
              <a:rPr lang="ar-AE" sz="2200" dirty="0" smtClean="0"/>
              <a:t>يمكن توليد العملاء المحتملين عن طريق تطبيقات المراسلة التي تتبع شركة </a:t>
            </a:r>
            <a:r>
              <a:rPr lang="en-US" sz="2200" dirty="0" smtClean="0"/>
              <a:t>Meta</a:t>
            </a:r>
            <a:r>
              <a:rPr lang="ar-AE" sz="2200" dirty="0" smtClean="0"/>
              <a:t> وخصوصاً تطبيق المراسلة الفورية </a:t>
            </a:r>
            <a:r>
              <a:rPr lang="en-US" sz="2200" dirty="0" smtClean="0"/>
              <a:t>WhatsApp</a:t>
            </a:r>
            <a:r>
              <a:rPr lang="ar-AE" sz="2200" dirty="0" smtClean="0"/>
              <a:t> والتحويل إلى رسائل </a:t>
            </a:r>
            <a:r>
              <a:rPr lang="en-US" sz="2200" dirty="0" smtClean="0"/>
              <a:t>Facebook Messenger</a:t>
            </a:r>
            <a:r>
              <a:rPr lang="ar-AE" sz="2200" dirty="0" smtClean="0"/>
              <a:t> أو التحويل عبر الرسائل المباشرة في </a:t>
            </a:r>
            <a:r>
              <a:rPr lang="en-US" sz="2200" dirty="0" smtClean="0"/>
              <a:t>Instagram</a:t>
            </a:r>
            <a:r>
              <a:rPr lang="ar-AE" sz="2200" dirty="0" smtClean="0"/>
              <a:t>.</a:t>
            </a:r>
          </a:p>
          <a:p>
            <a:pPr algn="just" rtl="1">
              <a:lnSpc>
                <a:spcPct val="150000"/>
              </a:lnSpc>
            </a:pPr>
            <a:r>
              <a:rPr lang="ar-AE" sz="2200" dirty="0" smtClean="0"/>
              <a:t>يمكن تحويل العملاء المحتملين من خلال الحملات الإعلانية المدفوعة في </a:t>
            </a:r>
            <a:r>
              <a:rPr lang="en-US" sz="2200" dirty="0" smtClean="0"/>
              <a:t>Meta</a:t>
            </a:r>
            <a:r>
              <a:rPr lang="ar-AE" sz="2200" dirty="0" smtClean="0"/>
              <a:t> وبحيث يكون زر «الدعوة إلى اتخاذ إجراء» </a:t>
            </a:r>
            <a:r>
              <a:rPr lang="en-US" sz="2200" dirty="0" smtClean="0"/>
              <a:t>CTA</a:t>
            </a:r>
            <a:r>
              <a:rPr lang="ar-AE" sz="2200" dirty="0" smtClean="0"/>
              <a:t> </a:t>
            </a:r>
            <a:r>
              <a:rPr lang="ar-AE" sz="2200" dirty="0" smtClean="0"/>
              <a:t>هو إجراء مراسلة عبر تطبيق </a:t>
            </a:r>
            <a:r>
              <a:rPr lang="en-US" sz="2200" dirty="0" smtClean="0"/>
              <a:t>WhatsApp</a:t>
            </a:r>
            <a:r>
              <a:rPr lang="ar-AE" sz="2200" dirty="0" smtClean="0"/>
              <a:t> أو إجراء مراسلة على </a:t>
            </a:r>
            <a:r>
              <a:rPr lang="en-US" sz="2200" dirty="0" smtClean="0"/>
              <a:t>Instagram</a:t>
            </a:r>
            <a:r>
              <a:rPr lang="ar-AE" sz="2200" dirty="0" smtClean="0"/>
              <a:t> أو </a:t>
            </a:r>
            <a:r>
              <a:rPr lang="en-US" sz="2200" dirty="0" smtClean="0"/>
              <a:t>Facebook Messenger</a:t>
            </a:r>
            <a:r>
              <a:rPr lang="ar-AE" sz="2200" dirty="0" smtClean="0"/>
              <a:t>. </a:t>
            </a:r>
            <a:endParaRPr lang="en-US" sz="2200" dirty="0" smtClean="0"/>
          </a:p>
          <a:p>
            <a:pPr algn="just" rtl="1">
              <a:lnSpc>
                <a:spcPct val="150000"/>
              </a:lnSpc>
            </a:pPr>
            <a:r>
              <a:rPr lang="en-US" sz="2200" dirty="0" smtClean="0"/>
              <a:t> </a:t>
            </a:r>
            <a:endParaRPr lang="en-US" sz="2200" dirty="0"/>
          </a:p>
        </p:txBody>
      </p:sp>
    </p:spTree>
    <p:extLst>
      <p:ext uri="{BB962C8B-B14F-4D97-AF65-F5344CB8AC3E}">
        <p14:creationId xmlns:p14="http://schemas.microsoft.com/office/powerpoint/2010/main" val="14246885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مستطيل 7"/>
          <p:cNvSpPr/>
          <p:nvPr/>
        </p:nvSpPr>
        <p:spPr>
          <a:xfrm>
            <a:off x="8486458" y="1750422"/>
            <a:ext cx="3675601" cy="5107578"/>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 name="مربع نص 2">
            <a:extLst>
              <a:ext uri="{FF2B5EF4-FFF2-40B4-BE49-F238E27FC236}">
                <a16:creationId xmlns:a16="http://schemas.microsoft.com/office/drawing/2014/main" xmlns="" id="{7F98E136-FB5B-391A-2C7B-875AF6A4006D}"/>
              </a:ext>
            </a:extLst>
          </p:cNvPr>
          <p:cNvSpPr txBox="1"/>
          <p:nvPr/>
        </p:nvSpPr>
        <p:spPr>
          <a:xfrm>
            <a:off x="1006194" y="288793"/>
            <a:ext cx="9522367" cy="461665"/>
          </a:xfrm>
          <a:prstGeom prst="rect">
            <a:avLst/>
          </a:prstGeom>
          <a:noFill/>
        </p:spPr>
        <p:txBody>
          <a:bodyPr wrap="square" rtlCol="0">
            <a:spAutoFit/>
          </a:bodyPr>
          <a:lstStyle/>
          <a:p>
            <a:pPr algn="ctr" rtl="1"/>
            <a:r>
              <a:rPr lang="ar-AE" sz="2400" b="1" dirty="0" smtClean="0">
                <a:solidFill>
                  <a:srgbClr val="00AEEF"/>
                </a:solidFill>
              </a:rPr>
              <a:t>توليد العملاء المحتملين عن طريق تطبيقات المراسلة </a:t>
            </a:r>
            <a:endParaRPr lang="en-US" sz="2400" b="1" dirty="0">
              <a:solidFill>
                <a:srgbClr val="00AEEF"/>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28" y="1750422"/>
            <a:ext cx="8493771" cy="5107577"/>
          </a:xfrm>
          <a:prstGeom prst="rect">
            <a:avLst/>
          </a:prstGeom>
        </p:spPr>
      </p:pic>
      <p:sp>
        <p:nvSpPr>
          <p:cNvPr id="7" name="مربع نص 6"/>
          <p:cNvSpPr txBox="1"/>
          <p:nvPr/>
        </p:nvSpPr>
        <p:spPr>
          <a:xfrm>
            <a:off x="8486458" y="1900147"/>
            <a:ext cx="3645660" cy="5170646"/>
          </a:xfrm>
          <a:prstGeom prst="rect">
            <a:avLst/>
          </a:prstGeom>
          <a:noFill/>
        </p:spPr>
        <p:txBody>
          <a:bodyPr wrap="square" rtlCol="0">
            <a:spAutoFit/>
          </a:bodyPr>
          <a:lstStyle/>
          <a:p>
            <a:pPr algn="just" rtl="1">
              <a:lnSpc>
                <a:spcPct val="150000"/>
              </a:lnSpc>
            </a:pPr>
            <a:r>
              <a:rPr lang="ar-AE" sz="2200" dirty="0" smtClean="0"/>
              <a:t>وفقاً لإحصائيات شركة </a:t>
            </a:r>
            <a:r>
              <a:rPr lang="en-US" sz="2200" dirty="0" smtClean="0"/>
              <a:t>Meta</a:t>
            </a:r>
            <a:r>
              <a:rPr lang="ar-AE" sz="2200" dirty="0" smtClean="0"/>
              <a:t> فإن توليد العملاء المحتملين عبر رسائل واتس أب والرسائل في </a:t>
            </a:r>
            <a:r>
              <a:rPr lang="en-US" sz="2200" dirty="0" smtClean="0"/>
              <a:t>Facebook Messenger</a:t>
            </a:r>
            <a:r>
              <a:rPr lang="ar-AE" sz="2200" dirty="0" smtClean="0"/>
              <a:t> و </a:t>
            </a:r>
            <a:r>
              <a:rPr lang="en-US" sz="2200" dirty="0" smtClean="0"/>
              <a:t>Instagram</a:t>
            </a:r>
            <a:r>
              <a:rPr lang="ar-AE" sz="2200" dirty="0" smtClean="0"/>
              <a:t> هي أكثر فاعلية في تحقيق التحويلات </a:t>
            </a:r>
            <a:r>
              <a:rPr lang="en-US" sz="2200" dirty="0" smtClean="0"/>
              <a:t>Conversions</a:t>
            </a:r>
            <a:r>
              <a:rPr lang="ar-AE" sz="2200" dirty="0" smtClean="0"/>
              <a:t> كما يلي: </a:t>
            </a:r>
          </a:p>
          <a:p>
            <a:pPr algn="just" rtl="1">
              <a:lnSpc>
                <a:spcPct val="150000"/>
              </a:lnSpc>
            </a:pPr>
            <a:r>
              <a:rPr lang="en-US" sz="2200" dirty="0" smtClean="0"/>
              <a:t>53</a:t>
            </a:r>
            <a:r>
              <a:rPr lang="ar-AE" sz="2200" dirty="0" smtClean="0"/>
              <a:t> % أعلى من رسائل </a:t>
            </a:r>
            <a:r>
              <a:rPr lang="en-US" sz="2200" dirty="0" smtClean="0"/>
              <a:t>SMS</a:t>
            </a:r>
            <a:endParaRPr lang="ar-AE" sz="2200" dirty="0" smtClean="0"/>
          </a:p>
          <a:p>
            <a:pPr algn="just" rtl="1">
              <a:lnSpc>
                <a:spcPct val="150000"/>
              </a:lnSpc>
            </a:pPr>
            <a:r>
              <a:rPr lang="en-US" sz="2200" dirty="0" smtClean="0"/>
              <a:t>61</a:t>
            </a:r>
            <a:r>
              <a:rPr lang="ar-AE" sz="2200" dirty="0" smtClean="0"/>
              <a:t> % أعلى من البريد الالكتروني</a:t>
            </a:r>
          </a:p>
          <a:p>
            <a:pPr algn="just" rtl="1">
              <a:lnSpc>
                <a:spcPct val="150000"/>
              </a:lnSpc>
            </a:pPr>
            <a:r>
              <a:rPr lang="en-US" sz="2200" dirty="0" smtClean="0"/>
              <a:t>87</a:t>
            </a:r>
            <a:r>
              <a:rPr lang="ar-AE" sz="2200" dirty="0" smtClean="0"/>
              <a:t> % أعلى من التطبيقات الأخرى  </a:t>
            </a:r>
            <a:endParaRPr lang="en-US" sz="2200" dirty="0" smtClean="0"/>
          </a:p>
          <a:p>
            <a:pPr algn="just" rtl="1">
              <a:lnSpc>
                <a:spcPct val="150000"/>
              </a:lnSpc>
            </a:pPr>
            <a:r>
              <a:rPr lang="en-US" sz="2200" dirty="0" smtClean="0"/>
              <a:t> </a:t>
            </a:r>
            <a:endParaRPr lang="en-US" sz="2200" dirty="0"/>
          </a:p>
        </p:txBody>
      </p:sp>
    </p:spTree>
    <p:extLst>
      <p:ext uri="{BB962C8B-B14F-4D97-AF65-F5344CB8AC3E}">
        <p14:creationId xmlns:p14="http://schemas.microsoft.com/office/powerpoint/2010/main" val="42926055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xmlns=""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xmlns="" id="{51F762BF-3B65-98F2-E04D-D8164F8E132A}"/>
              </a:ext>
            </a:extLst>
          </p:cNvPr>
          <p:cNvSpPr txBox="1"/>
          <p:nvPr/>
        </p:nvSpPr>
        <p:spPr>
          <a:xfrm>
            <a:off x="1285875" y="2808757"/>
            <a:ext cx="10061097" cy="2171428"/>
          </a:xfrm>
          <a:prstGeom prst="rect">
            <a:avLst/>
          </a:prstGeom>
          <a:noFill/>
        </p:spPr>
        <p:txBody>
          <a:bodyPr wrap="square" rtlCol="1">
            <a:spAutoFit/>
          </a:bodyPr>
          <a:lstStyle/>
          <a:p>
            <a:pPr lvl="0" algn="ctr" rtl="1">
              <a:lnSpc>
                <a:spcPct val="150000"/>
              </a:lnSpc>
            </a:pPr>
            <a:r>
              <a:rPr lang="ar-AE" sz="4800" dirty="0" smtClean="0">
                <a:solidFill>
                  <a:schemeClr val="bg1"/>
                </a:solidFill>
              </a:rPr>
              <a:t>أدوات توليد العملاء المحتملين </a:t>
            </a:r>
          </a:p>
          <a:p>
            <a:pPr lvl="0" algn="ctr" rtl="1">
              <a:lnSpc>
                <a:spcPct val="150000"/>
              </a:lnSpc>
            </a:pPr>
            <a:r>
              <a:rPr lang="en-US" sz="4800" dirty="0" smtClean="0">
                <a:solidFill>
                  <a:schemeClr val="bg1"/>
                </a:solidFill>
              </a:rPr>
              <a:t>Lead Generation Tools</a:t>
            </a:r>
            <a:endParaRPr lang="ar-AE" sz="4800" dirty="0" smtClean="0">
              <a:solidFill>
                <a:schemeClr val="bg1"/>
              </a:solidFill>
            </a:endParaRPr>
          </a:p>
        </p:txBody>
      </p:sp>
    </p:spTree>
    <p:extLst>
      <p:ext uri="{BB962C8B-B14F-4D97-AF65-F5344CB8AC3E}">
        <p14:creationId xmlns:p14="http://schemas.microsoft.com/office/powerpoint/2010/main" val="7204523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377440" y="742150"/>
            <a:ext cx="5903956" cy="584775"/>
          </a:xfrm>
          <a:prstGeom prst="rect">
            <a:avLst/>
          </a:prstGeom>
          <a:noFill/>
        </p:spPr>
        <p:txBody>
          <a:bodyPr wrap="square" rtlCol="0">
            <a:spAutoFit/>
          </a:bodyPr>
          <a:lstStyle/>
          <a:p>
            <a:pPr algn="ctr" rtl="1"/>
            <a:r>
              <a:rPr lang="ar-AE" sz="3200" b="1" dirty="0" smtClean="0">
                <a:solidFill>
                  <a:srgbClr val="00AEEF"/>
                </a:solidFill>
              </a:rPr>
              <a:t>1-المدونات </a:t>
            </a:r>
            <a:r>
              <a:rPr lang="en-US" sz="3200" b="1" dirty="0" smtClean="0">
                <a:solidFill>
                  <a:srgbClr val="00AEEF"/>
                </a:solidFill>
              </a:rPr>
              <a:t>Blogs</a:t>
            </a:r>
            <a:endParaRPr lang="en-US" sz="3200" b="1" dirty="0">
              <a:solidFill>
                <a:srgbClr val="00AEEF"/>
              </a:solidFill>
            </a:endParaRPr>
          </a:p>
        </p:txBody>
      </p:sp>
      <p:sp>
        <p:nvSpPr>
          <p:cNvPr id="4" name="مستطيل 3"/>
          <p:cNvSpPr/>
          <p:nvPr/>
        </p:nvSpPr>
        <p:spPr>
          <a:xfrm>
            <a:off x="0" y="2573382"/>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725916"/>
            <a:ext cx="11795760" cy="3416320"/>
          </a:xfrm>
          <a:prstGeom prst="rect">
            <a:avLst/>
          </a:prstGeom>
          <a:noFill/>
        </p:spPr>
        <p:txBody>
          <a:bodyPr wrap="square" rtlCol="0">
            <a:spAutoFit/>
          </a:bodyPr>
          <a:lstStyle/>
          <a:p>
            <a:pPr algn="just" rtl="1">
              <a:lnSpc>
                <a:spcPct val="150000"/>
              </a:lnSpc>
            </a:pPr>
            <a:r>
              <a:rPr lang="ar-AE" sz="2400" dirty="0" smtClean="0"/>
              <a:t>تجذب </a:t>
            </a:r>
            <a:r>
              <a:rPr lang="ar-AE" sz="2400" dirty="0"/>
              <a:t>المدونة المكتوبة جيدًا المزيد من الزوار إلى </a:t>
            </a:r>
            <a:r>
              <a:rPr lang="ar-AE" sz="2400" dirty="0" smtClean="0"/>
              <a:t>الموقع الإلكتروني للعلامة التجارية، </a:t>
            </a:r>
            <a:r>
              <a:rPr lang="ar-AE" sz="2400" dirty="0"/>
              <a:t>وهي من أكثر الطرق فعالية من حيث التكلفة لتسويق </a:t>
            </a:r>
            <a:r>
              <a:rPr lang="ar-AE" sz="2400" dirty="0" smtClean="0"/>
              <a:t>منتجات العلامة التجارية. من المهم وجود عبارات ضمن </a:t>
            </a:r>
            <a:r>
              <a:rPr lang="ar-AE" sz="2400" dirty="0" err="1" smtClean="0"/>
              <a:t>التدوينات</a:t>
            </a:r>
            <a:r>
              <a:rPr lang="ar-AE" sz="2400" dirty="0" smtClean="0"/>
              <a:t> تحث العملاء على </a:t>
            </a:r>
            <a:r>
              <a:rPr lang="ar-AE" sz="2400" dirty="0"/>
              <a:t>اتخاذ إجراء، </a:t>
            </a:r>
            <a:r>
              <a:rPr lang="ar-AE" sz="2400" dirty="0" smtClean="0"/>
              <a:t>وهنا يجب أن يكون المقال يتحدث عن موضوع معين يهم القراء ويتم توجيههم لمنتجات العلامة التجارية الخبيرة في هذا المجال ليقوموا بتعبئة نموذج توليد العملاء أو التواصل مع العلامة التجارية . يشير </a:t>
            </a:r>
            <a:r>
              <a:rPr lang="ar-AE" sz="2400" dirty="0"/>
              <a:t>تقرير صادر عن منصة التواصل الاجتماعي </a:t>
            </a:r>
            <a:r>
              <a:rPr lang="en-US" sz="2400" dirty="0" smtClean="0"/>
              <a:t>B2B </a:t>
            </a:r>
            <a:r>
              <a:rPr lang="ar-AE" sz="2400" dirty="0"/>
              <a:t>إلى أن </a:t>
            </a:r>
            <a:r>
              <a:rPr lang="ar-AE" sz="2400" dirty="0" smtClean="0"/>
              <a:t>العلامات التجارية</a:t>
            </a:r>
            <a:r>
              <a:rPr lang="en-US" sz="2400" dirty="0" smtClean="0"/>
              <a:t>B2B </a:t>
            </a:r>
            <a:r>
              <a:rPr lang="ar-AE" sz="2400" dirty="0"/>
              <a:t>الذين </a:t>
            </a:r>
            <a:r>
              <a:rPr lang="ar-AE" sz="2400" dirty="0" smtClean="0"/>
              <a:t>لديهم </a:t>
            </a:r>
            <a:r>
              <a:rPr lang="ar-AE" sz="2400" dirty="0" smtClean="0"/>
              <a:t>مدونات </a:t>
            </a:r>
            <a:r>
              <a:rPr lang="ar-AE" sz="2400" dirty="0" smtClean="0"/>
              <a:t>لديهم معدلات توليد عملاء </a:t>
            </a:r>
            <a:r>
              <a:rPr lang="ar-AE" sz="2400" dirty="0"/>
              <a:t>محتملين أكثر بنسبة </a:t>
            </a:r>
            <a:r>
              <a:rPr lang="en-US" sz="2400" dirty="0" smtClean="0"/>
              <a:t>67</a:t>
            </a:r>
            <a:r>
              <a:rPr lang="ar-AE" sz="2400" dirty="0" smtClean="0"/>
              <a:t>% </a:t>
            </a:r>
            <a:r>
              <a:rPr lang="ar-AE" sz="2400" dirty="0"/>
              <a:t>شهريًا من </a:t>
            </a:r>
            <a:r>
              <a:rPr lang="ar-AE" sz="2400" dirty="0" smtClean="0"/>
              <a:t>العلامات التجارية التي لا تمتلك المدونات. </a:t>
            </a:r>
            <a:endParaRPr lang="en-US" sz="24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6604530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377440" y="742150"/>
            <a:ext cx="5903956" cy="584775"/>
          </a:xfrm>
          <a:prstGeom prst="rect">
            <a:avLst/>
          </a:prstGeom>
          <a:noFill/>
        </p:spPr>
        <p:txBody>
          <a:bodyPr wrap="square" rtlCol="0">
            <a:spAutoFit/>
          </a:bodyPr>
          <a:lstStyle/>
          <a:p>
            <a:pPr algn="ctr" rtl="1"/>
            <a:r>
              <a:rPr lang="ar-AE" sz="3200" b="1" dirty="0" smtClean="0">
                <a:solidFill>
                  <a:srgbClr val="00AEEF"/>
                </a:solidFill>
              </a:rPr>
              <a:t>2-الموقع الالكتروني </a:t>
            </a:r>
            <a:r>
              <a:rPr lang="en-US" sz="3200" b="1" dirty="0" smtClean="0">
                <a:solidFill>
                  <a:srgbClr val="00AEEF"/>
                </a:solidFill>
              </a:rPr>
              <a:t>Website</a:t>
            </a:r>
            <a:endParaRPr lang="en-US" sz="3200" b="1" dirty="0">
              <a:solidFill>
                <a:srgbClr val="00AEEF"/>
              </a:solidFill>
            </a:endParaRPr>
          </a:p>
        </p:txBody>
      </p:sp>
      <p:sp>
        <p:nvSpPr>
          <p:cNvPr id="4" name="مستطيل 3"/>
          <p:cNvSpPr/>
          <p:nvPr/>
        </p:nvSpPr>
        <p:spPr>
          <a:xfrm>
            <a:off x="12009" y="2144757"/>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725916"/>
            <a:ext cx="11795760" cy="547714"/>
          </a:xfrm>
          <a:prstGeom prst="rect">
            <a:avLst/>
          </a:prstGeom>
          <a:noFill/>
        </p:spPr>
        <p:txBody>
          <a:bodyPr wrap="square" rtlCol="0">
            <a:spAutoFit/>
          </a:bodyPr>
          <a:lstStyle/>
          <a:p>
            <a:pPr algn="just" rtl="1">
              <a:lnSpc>
                <a:spcPct val="150000"/>
              </a:lnSpc>
            </a:pPr>
            <a:r>
              <a:rPr lang="en-US" sz="2200" dirty="0" smtClean="0"/>
              <a:t> </a:t>
            </a: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p:cNvSpPr txBox="1"/>
          <p:nvPr/>
        </p:nvSpPr>
        <p:spPr>
          <a:xfrm>
            <a:off x="210129" y="2725916"/>
            <a:ext cx="11795760" cy="2802690"/>
          </a:xfrm>
          <a:prstGeom prst="rect">
            <a:avLst/>
          </a:prstGeom>
          <a:noFill/>
        </p:spPr>
        <p:txBody>
          <a:bodyPr wrap="square" rtlCol="0">
            <a:spAutoFit/>
          </a:bodyPr>
          <a:lstStyle/>
          <a:p>
            <a:pPr algn="just" rtl="1">
              <a:lnSpc>
                <a:spcPct val="150000"/>
              </a:lnSpc>
            </a:pPr>
            <a:r>
              <a:rPr lang="ar-AE" sz="2400" dirty="0" smtClean="0"/>
              <a:t>محتوى الموقع الالكتروني هو صوت العلامة التجارية وهو الذي يعبر عنها لذلك يجب أن تعتني بمحتوى صفحات موقعك الالكتروني إذ يجب أن يتضمن الموقع الالكتروني شرح للمزايا الفريدة التي تتميز بها منتجاتك، الخبرات التي تمتلكها العلامة التجارية، التصميم الجيد للصفحات وسهولة التنقل بين الصفحات، بالإضافة إلى شهادات العملاء أو العملاء الحاليين الذين يتعاملون مع العلامة التجارية لأن هذا يحفز العملاء على التواصل مع العلامة التجارية من خلال نموذج الاتصال </a:t>
            </a:r>
            <a:r>
              <a:rPr lang="en-US" sz="2400" dirty="0" smtClean="0"/>
              <a:t>Contact US</a:t>
            </a:r>
            <a:r>
              <a:rPr lang="ar-AE" sz="2400" dirty="0" smtClean="0"/>
              <a:t> والذي يعتبر وسيلة مهمة لتوليد العملاء المحتملين. </a:t>
            </a:r>
            <a:endParaRPr lang="en-US" sz="2400" dirty="0"/>
          </a:p>
        </p:txBody>
      </p:sp>
    </p:spTree>
    <p:extLst>
      <p:ext uri="{BB962C8B-B14F-4D97-AF65-F5344CB8AC3E}">
        <p14:creationId xmlns:p14="http://schemas.microsoft.com/office/powerpoint/2010/main" val="8660201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377440" y="742150"/>
            <a:ext cx="5903956" cy="1077218"/>
          </a:xfrm>
          <a:prstGeom prst="rect">
            <a:avLst/>
          </a:prstGeom>
          <a:noFill/>
        </p:spPr>
        <p:txBody>
          <a:bodyPr wrap="square" rtlCol="0">
            <a:spAutoFit/>
          </a:bodyPr>
          <a:lstStyle/>
          <a:p>
            <a:pPr algn="ctr" rtl="1"/>
            <a:r>
              <a:rPr lang="en-US" sz="3200" b="1" dirty="0" smtClean="0">
                <a:solidFill>
                  <a:srgbClr val="00AEEF"/>
                </a:solidFill>
              </a:rPr>
              <a:t>3</a:t>
            </a:r>
            <a:r>
              <a:rPr lang="ar-AE" sz="3200" b="1" dirty="0" smtClean="0">
                <a:solidFill>
                  <a:srgbClr val="00AEEF"/>
                </a:solidFill>
              </a:rPr>
              <a:t>-مواقع التواصل الاجتماعي </a:t>
            </a:r>
            <a:r>
              <a:rPr lang="en-US" sz="3200" b="1" dirty="0" smtClean="0">
                <a:solidFill>
                  <a:srgbClr val="00AEEF"/>
                </a:solidFill>
              </a:rPr>
              <a:t>Social Media</a:t>
            </a:r>
            <a:endParaRPr lang="en-US" sz="3200" b="1" dirty="0">
              <a:solidFill>
                <a:srgbClr val="00AEEF"/>
              </a:solidFill>
            </a:endParaRPr>
          </a:p>
        </p:txBody>
      </p:sp>
      <p:sp>
        <p:nvSpPr>
          <p:cNvPr id="4" name="مستطيل 3"/>
          <p:cNvSpPr/>
          <p:nvPr/>
        </p:nvSpPr>
        <p:spPr>
          <a:xfrm>
            <a:off x="0" y="2416220"/>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725916"/>
            <a:ext cx="11795760" cy="547714"/>
          </a:xfrm>
          <a:prstGeom prst="rect">
            <a:avLst/>
          </a:prstGeom>
          <a:noFill/>
        </p:spPr>
        <p:txBody>
          <a:bodyPr wrap="square" rtlCol="0">
            <a:spAutoFit/>
          </a:bodyPr>
          <a:lstStyle/>
          <a:p>
            <a:pPr algn="just" rtl="1">
              <a:lnSpc>
                <a:spcPct val="150000"/>
              </a:lnSpc>
            </a:pPr>
            <a:r>
              <a:rPr lang="en-US" sz="2200" dirty="0" smtClean="0"/>
              <a:t> </a:t>
            </a: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p:cNvSpPr txBox="1"/>
          <p:nvPr/>
        </p:nvSpPr>
        <p:spPr>
          <a:xfrm>
            <a:off x="210129" y="2725916"/>
            <a:ext cx="11795760" cy="3416320"/>
          </a:xfrm>
          <a:prstGeom prst="rect">
            <a:avLst/>
          </a:prstGeom>
          <a:noFill/>
        </p:spPr>
        <p:txBody>
          <a:bodyPr wrap="square" rtlCol="0">
            <a:spAutoFit/>
          </a:bodyPr>
          <a:lstStyle/>
          <a:p>
            <a:pPr algn="just" rtl="1">
              <a:lnSpc>
                <a:spcPct val="150000"/>
              </a:lnSpc>
            </a:pPr>
            <a:r>
              <a:rPr lang="ar-AE" sz="2400" dirty="0" smtClean="0"/>
              <a:t>المحتوى المنشور على مواقع التواصل الاجتماعي المختلفة يمكن ان يحفز العملاء على تعبئة النموذج الخاص بتوليد العملاء أو توليد العملاء المحتملين من خلال التواصل عبر واتس أب أو عبر الرسائل المباشرة في منصات التواصل الاجتماعي. </a:t>
            </a:r>
          </a:p>
          <a:p>
            <a:pPr algn="just" rtl="1">
              <a:lnSpc>
                <a:spcPct val="150000"/>
              </a:lnSpc>
            </a:pPr>
            <a:r>
              <a:rPr lang="ar-AE" sz="2400" dirty="0" smtClean="0"/>
              <a:t>يجب أن يكون المحتوى فعال ومؤثر يلفت انتباه الجمهور ويناسب احتياجاتهم وبحيث يكون المحتوى مزيج من المحتوى  المنشورات التعليمية والتفاعلية والترويجية مع وجود رابط يحول المستخدمين إلى نموذج توليد العملاء المحتملين ويمكن أن يستخدم مزايا لمن يستخدم هذا النموذج مثل كتاب تعليمي مجاني او استخدام </a:t>
            </a:r>
            <a:r>
              <a:rPr lang="ar-AE" sz="2400" smtClean="0"/>
              <a:t>مجاني للمنصة. </a:t>
            </a:r>
            <a:endParaRPr lang="en-US" sz="2400" dirty="0"/>
          </a:p>
        </p:txBody>
      </p:sp>
    </p:spTree>
    <p:extLst>
      <p:ext uri="{BB962C8B-B14F-4D97-AF65-F5344CB8AC3E}">
        <p14:creationId xmlns:p14="http://schemas.microsoft.com/office/powerpoint/2010/main" val="2037161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377440" y="742150"/>
            <a:ext cx="5903956" cy="1077218"/>
          </a:xfrm>
          <a:prstGeom prst="rect">
            <a:avLst/>
          </a:prstGeom>
          <a:noFill/>
        </p:spPr>
        <p:txBody>
          <a:bodyPr wrap="square" rtlCol="0">
            <a:spAutoFit/>
          </a:bodyPr>
          <a:lstStyle/>
          <a:p>
            <a:pPr algn="ctr" rtl="1"/>
            <a:r>
              <a:rPr lang="en-US" sz="3200" b="1" dirty="0" smtClean="0">
                <a:solidFill>
                  <a:srgbClr val="00AEEF"/>
                </a:solidFill>
              </a:rPr>
              <a:t>4</a:t>
            </a:r>
            <a:r>
              <a:rPr lang="ar-AE" sz="3200" b="1" dirty="0" smtClean="0">
                <a:solidFill>
                  <a:srgbClr val="00AEEF"/>
                </a:solidFill>
              </a:rPr>
              <a:t>-المحتوى المجاني القابل للتنزيل</a:t>
            </a:r>
          </a:p>
          <a:p>
            <a:pPr algn="ctr" rtl="1"/>
            <a:r>
              <a:rPr lang="en-US" sz="3200" b="1" dirty="0" smtClean="0">
                <a:solidFill>
                  <a:srgbClr val="00AEEF"/>
                </a:solidFill>
              </a:rPr>
              <a:t>Downloadable Content</a:t>
            </a:r>
            <a:endParaRPr lang="en-US" sz="3200" b="1" dirty="0">
              <a:solidFill>
                <a:srgbClr val="00AEEF"/>
              </a:solidFill>
            </a:endParaRPr>
          </a:p>
        </p:txBody>
      </p:sp>
      <p:sp>
        <p:nvSpPr>
          <p:cNvPr id="4" name="مستطيل 3"/>
          <p:cNvSpPr/>
          <p:nvPr/>
        </p:nvSpPr>
        <p:spPr>
          <a:xfrm>
            <a:off x="0" y="2625148"/>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965058"/>
            <a:ext cx="11795760" cy="2631490"/>
          </a:xfrm>
          <a:prstGeom prst="rect">
            <a:avLst/>
          </a:prstGeom>
          <a:noFill/>
        </p:spPr>
        <p:txBody>
          <a:bodyPr wrap="square" rtlCol="0">
            <a:spAutoFit/>
          </a:bodyPr>
          <a:lstStyle/>
          <a:p>
            <a:pPr algn="just" rtl="1">
              <a:lnSpc>
                <a:spcPct val="150000"/>
              </a:lnSpc>
            </a:pPr>
            <a:r>
              <a:rPr lang="ar-AE" sz="2200" dirty="0" smtClean="0"/>
              <a:t>يعتبر المحتوى المجاني القابل للتنزيل من أكثر أنواع المحتوى تحفيزاً على توليد العملاء المحتملين ومن الأمثلة عليه الكتب المجانية والأدلة</a:t>
            </a:r>
            <a:r>
              <a:rPr lang="ar-AE" sz="2200" dirty="0"/>
              <a:t> </a:t>
            </a:r>
            <a:r>
              <a:rPr lang="ar-AE" sz="2200" dirty="0" smtClean="0"/>
              <a:t>التعليمية والتدريبية المجانية، وغالباً ما يتطلب تنزيل هذه الكتب أو الأدلة التعليمية تسجيل بيانات العميل أي لا يمكن للعميل تنزيل هذا المحتوى إلا بعد أن يقوم بملء نموذج توليد العملاء.</a:t>
            </a:r>
          </a:p>
          <a:p>
            <a:pPr algn="just" rtl="1">
              <a:lnSpc>
                <a:spcPct val="150000"/>
              </a:lnSpc>
            </a:pPr>
            <a:r>
              <a:rPr lang="ar-AE" sz="2200" dirty="0" smtClean="0"/>
              <a:t>وهذا يتطلب إنشاء محتوى احترافي تعليمي وجذاب يجذب المستخدمين ويشجعهم على تنزيله وبحيث يضحي المستخدم بوقته في تعبئة النموذج مقابل حصوله على المحتوى المجاني.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2135521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548890" y="685000"/>
            <a:ext cx="5903956" cy="584775"/>
          </a:xfrm>
          <a:prstGeom prst="rect">
            <a:avLst/>
          </a:prstGeom>
          <a:noFill/>
        </p:spPr>
        <p:txBody>
          <a:bodyPr wrap="square" rtlCol="0">
            <a:spAutoFit/>
          </a:bodyPr>
          <a:lstStyle/>
          <a:p>
            <a:pPr algn="ctr" rtl="1"/>
            <a:r>
              <a:rPr lang="en-US" sz="3200" b="1" dirty="0" smtClean="0">
                <a:solidFill>
                  <a:srgbClr val="00AEEF"/>
                </a:solidFill>
              </a:rPr>
              <a:t>5</a:t>
            </a:r>
            <a:r>
              <a:rPr lang="ar-AE" sz="3200" b="1" dirty="0" smtClean="0">
                <a:solidFill>
                  <a:srgbClr val="00AEEF"/>
                </a:solidFill>
              </a:rPr>
              <a:t>-تحسين محركات البحث</a:t>
            </a:r>
            <a:r>
              <a:rPr lang="en-US" sz="3200" b="1" dirty="0" smtClean="0">
                <a:solidFill>
                  <a:srgbClr val="00AEEF"/>
                </a:solidFill>
              </a:rPr>
              <a:t> SEO </a:t>
            </a:r>
            <a:endParaRPr lang="ar-AE" sz="3200" b="1" dirty="0" smtClean="0">
              <a:solidFill>
                <a:srgbClr val="00AEEF"/>
              </a:solidFill>
            </a:endParaRPr>
          </a:p>
        </p:txBody>
      </p:sp>
      <p:sp>
        <p:nvSpPr>
          <p:cNvPr id="4" name="مستطيل 3"/>
          <p:cNvSpPr/>
          <p:nvPr/>
        </p:nvSpPr>
        <p:spPr>
          <a:xfrm>
            <a:off x="0" y="2625148"/>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965058"/>
            <a:ext cx="11795760" cy="2123658"/>
          </a:xfrm>
          <a:prstGeom prst="rect">
            <a:avLst/>
          </a:prstGeom>
          <a:noFill/>
        </p:spPr>
        <p:txBody>
          <a:bodyPr wrap="square" rtlCol="0">
            <a:spAutoFit/>
          </a:bodyPr>
          <a:lstStyle/>
          <a:p>
            <a:pPr algn="just" rtl="1">
              <a:lnSpc>
                <a:spcPct val="150000"/>
              </a:lnSpc>
            </a:pPr>
            <a:r>
              <a:rPr lang="ar-AE" sz="2200" dirty="0" smtClean="0"/>
              <a:t>تحسين محركات البحث </a:t>
            </a:r>
            <a:r>
              <a:rPr lang="en-US" sz="2200" dirty="0" smtClean="0"/>
              <a:t>SEO</a:t>
            </a:r>
            <a:r>
              <a:rPr lang="ar-AE" sz="2200" dirty="0" smtClean="0"/>
              <a:t> هو استراتيجية طويلة الأمد يمكن استخدامها في توليد العملاء المحتملين إذ يمكن تحسين صفحات المدونة وتحسين صفحات المحتوى المجاني القابل للتنزيل لجلب المزيد من الزيارات وهؤلاء الزوار بطبيعة الحال هم مهتمين بمنتجات العلامة التجارية أو المحتوى الذي تقدمه العلامة التجارية في موقعها حيث يصلون لموقع الشركة عند بحثهم عن موضوع يتعلق بموقع العلامة التجارية باستخدام الكلمات المفتاحية في محرك البحث.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9358557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814513" y="627850"/>
            <a:ext cx="7124108" cy="1077218"/>
          </a:xfrm>
          <a:prstGeom prst="rect">
            <a:avLst/>
          </a:prstGeom>
          <a:noFill/>
        </p:spPr>
        <p:txBody>
          <a:bodyPr wrap="square" rtlCol="0">
            <a:spAutoFit/>
          </a:bodyPr>
          <a:lstStyle/>
          <a:p>
            <a:pPr algn="ctr" rtl="1"/>
            <a:r>
              <a:rPr lang="en-US" sz="3200" b="1" dirty="0" smtClean="0">
                <a:solidFill>
                  <a:srgbClr val="00AEEF"/>
                </a:solidFill>
              </a:rPr>
              <a:t>6</a:t>
            </a:r>
            <a:r>
              <a:rPr lang="ar-AE" sz="3200" b="1" dirty="0" smtClean="0">
                <a:solidFill>
                  <a:srgbClr val="00AEEF"/>
                </a:solidFill>
              </a:rPr>
              <a:t>-التجربة المجانية للخدمة أو المنتج </a:t>
            </a:r>
            <a:r>
              <a:rPr lang="ar-AE" sz="3200" b="1" dirty="0" smtClean="0">
                <a:solidFill>
                  <a:srgbClr val="00AEEF"/>
                </a:solidFill>
              </a:rPr>
              <a:t>الرقمي التجريبي</a:t>
            </a:r>
            <a:endParaRPr lang="ar-AE" sz="3200" b="1" dirty="0" smtClean="0">
              <a:solidFill>
                <a:srgbClr val="00AEEF"/>
              </a:solidFill>
            </a:endParaRPr>
          </a:p>
        </p:txBody>
      </p:sp>
      <p:sp>
        <p:nvSpPr>
          <p:cNvPr id="4" name="مستطيل 3"/>
          <p:cNvSpPr/>
          <p:nvPr/>
        </p:nvSpPr>
        <p:spPr>
          <a:xfrm>
            <a:off x="0" y="2625148"/>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93633"/>
            <a:ext cx="11795760" cy="3139321"/>
          </a:xfrm>
          <a:prstGeom prst="rect">
            <a:avLst/>
          </a:prstGeom>
          <a:noFill/>
        </p:spPr>
        <p:txBody>
          <a:bodyPr wrap="square" rtlCol="0">
            <a:spAutoFit/>
          </a:bodyPr>
          <a:lstStyle/>
          <a:p>
            <a:pPr algn="just" rtl="1">
              <a:lnSpc>
                <a:spcPct val="150000"/>
              </a:lnSpc>
            </a:pPr>
            <a:r>
              <a:rPr lang="ar-AE" sz="2200" dirty="0" smtClean="0"/>
              <a:t>واحدة من أكثر الطرق جذباً في توليد العملاء المحتملين هي التجربة المجانية للخدمة أو المنتج الرقمي بحيث يحصل المستخدم على تجربة مجانية في المنصة أو الموقع الالكتروني وعليه ان يقوم بتسجيل بياناته أو تسجيل حساب حتى يتمكن من الحصول على التجربة المجانية </a:t>
            </a:r>
            <a:r>
              <a:rPr lang="en-US" sz="2200" dirty="0" smtClean="0"/>
              <a:t>Free Trial</a:t>
            </a:r>
            <a:r>
              <a:rPr lang="ar-AE" sz="2200" dirty="0" smtClean="0"/>
              <a:t> وبذلك توليد العملاء المحتملين من خلال تسجيل بياناتهم للحصول على التجربة المجانية في التطبيق أو الخدمة وهذا ما نلاحظه في مختلف التطبيقات والمنصات مثل تطبيق التسويق الرقمي المختلفة والتي تمنحك استخدام لفترة تجريبية مجانية.</a:t>
            </a:r>
          </a:p>
          <a:p>
            <a:pPr algn="just" rtl="1">
              <a:lnSpc>
                <a:spcPct val="150000"/>
              </a:lnSpc>
            </a:pPr>
            <a:r>
              <a:rPr lang="ar-AE" sz="2200" dirty="0" smtClean="0"/>
              <a:t>هناك أيضاً النسخة التجريبية من البرامج والتطبيقات </a:t>
            </a:r>
            <a:r>
              <a:rPr lang="en-US" sz="2200" dirty="0" smtClean="0"/>
              <a:t>Demo</a:t>
            </a:r>
            <a:r>
              <a:rPr lang="ar-AE" sz="2200" dirty="0" smtClean="0"/>
              <a:t> والتي تمنحك إمكانية استخدام التطبيق بمزايا محدودة ولفترة دائمة ولكي تستطيع استخدام هذه النسخة التجريبية عليك تسجيل بياناتك.</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8176870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814513" y="204872"/>
            <a:ext cx="7124108" cy="1384995"/>
          </a:xfrm>
          <a:prstGeom prst="rect">
            <a:avLst/>
          </a:prstGeom>
          <a:noFill/>
        </p:spPr>
        <p:txBody>
          <a:bodyPr wrap="square" rtlCol="0">
            <a:spAutoFit/>
          </a:bodyPr>
          <a:lstStyle/>
          <a:p>
            <a:pPr algn="ctr" rtl="1"/>
            <a:r>
              <a:rPr lang="en-US" sz="3200" b="1" dirty="0" smtClean="0">
                <a:solidFill>
                  <a:srgbClr val="00AEEF"/>
                </a:solidFill>
              </a:rPr>
              <a:t>6</a:t>
            </a:r>
            <a:r>
              <a:rPr lang="ar-AE" sz="3200" b="1" dirty="0" smtClean="0">
                <a:solidFill>
                  <a:srgbClr val="00AEEF"/>
                </a:solidFill>
              </a:rPr>
              <a:t>-التجربة المجانية للخدمة أو المنتج الرقمي</a:t>
            </a:r>
            <a:endParaRPr lang="en-US" sz="3200" b="1" dirty="0" smtClean="0">
              <a:solidFill>
                <a:srgbClr val="00AEEF"/>
              </a:solidFill>
            </a:endParaRPr>
          </a:p>
          <a:p>
            <a:pPr algn="ctr" rtl="1"/>
            <a:r>
              <a:rPr lang="ar-AE" sz="3200" b="1" dirty="0" smtClean="0">
                <a:solidFill>
                  <a:srgbClr val="00AEEF"/>
                </a:solidFill>
              </a:rPr>
              <a:t>مثال منصة </a:t>
            </a:r>
            <a:r>
              <a:rPr lang="en-US" sz="3200" b="1" dirty="0" err="1" smtClean="0">
                <a:solidFill>
                  <a:srgbClr val="00AEEF"/>
                </a:solidFill>
              </a:rPr>
              <a:t>HubSpot</a:t>
            </a:r>
            <a:endParaRPr lang="en-US" sz="3200" b="1" dirty="0" smtClean="0">
              <a:solidFill>
                <a:srgbClr val="00AEEF"/>
              </a:solidFill>
            </a:endParaRPr>
          </a:p>
          <a:p>
            <a:pPr algn="ctr" rtl="1"/>
            <a:r>
              <a:rPr lang="en-US" sz="2000" b="1" dirty="0">
                <a:solidFill>
                  <a:srgbClr val="00AEEF"/>
                </a:solidFill>
                <a:hlinkClick r:id="rId2"/>
              </a:rPr>
              <a:t>https://www.hubspot.com</a:t>
            </a:r>
            <a:r>
              <a:rPr lang="en-US" sz="2000" b="1" dirty="0" smtClean="0">
                <a:solidFill>
                  <a:srgbClr val="00AEEF"/>
                </a:solidFill>
                <a:hlinkClick r:id="rId2"/>
              </a:rPr>
              <a:t>/</a:t>
            </a:r>
            <a:r>
              <a:rPr lang="en-US" sz="2000" b="1" dirty="0" smtClean="0">
                <a:solidFill>
                  <a:srgbClr val="00AEEF"/>
                </a:solidFill>
              </a:rPr>
              <a:t> </a:t>
            </a:r>
            <a:endParaRPr lang="ar-AE" sz="2000" b="1" dirty="0" smtClean="0">
              <a:solidFill>
                <a:srgbClr val="00AEEF"/>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9" name="صورة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9026" y="1700213"/>
            <a:ext cx="8775161" cy="5157787"/>
          </a:xfrm>
          <a:prstGeom prst="rect">
            <a:avLst/>
          </a:prstGeom>
        </p:spPr>
      </p:pic>
    </p:spTree>
    <p:extLst>
      <p:ext uri="{BB962C8B-B14F-4D97-AF65-F5344CB8AC3E}">
        <p14:creationId xmlns:p14="http://schemas.microsoft.com/office/powerpoint/2010/main" val="1032393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814513" y="627850"/>
            <a:ext cx="7124108" cy="584775"/>
          </a:xfrm>
          <a:prstGeom prst="rect">
            <a:avLst/>
          </a:prstGeom>
          <a:noFill/>
        </p:spPr>
        <p:txBody>
          <a:bodyPr wrap="square" rtlCol="0">
            <a:spAutoFit/>
          </a:bodyPr>
          <a:lstStyle/>
          <a:p>
            <a:pPr algn="ctr" rtl="1"/>
            <a:r>
              <a:rPr lang="en-US" sz="3200" b="1" dirty="0" smtClean="0">
                <a:solidFill>
                  <a:srgbClr val="00AEEF"/>
                </a:solidFill>
              </a:rPr>
              <a:t>7</a:t>
            </a:r>
            <a:r>
              <a:rPr lang="ar-AE" sz="3200" b="1" dirty="0" smtClean="0">
                <a:solidFill>
                  <a:srgbClr val="00AEEF"/>
                </a:solidFill>
              </a:rPr>
              <a:t>-الندوات عبر الإنترنت </a:t>
            </a:r>
            <a:r>
              <a:rPr lang="en-US" sz="3200" b="1" dirty="0" smtClean="0">
                <a:solidFill>
                  <a:srgbClr val="00AEEF"/>
                </a:solidFill>
              </a:rPr>
              <a:t>Webinars</a:t>
            </a:r>
            <a:endParaRPr lang="ar-AE" sz="3200" b="1" dirty="0" smtClean="0">
              <a:solidFill>
                <a:srgbClr val="00AEEF"/>
              </a:solidFill>
            </a:endParaRPr>
          </a:p>
        </p:txBody>
      </p:sp>
      <p:sp>
        <p:nvSpPr>
          <p:cNvPr id="4" name="مستطيل 3"/>
          <p:cNvSpPr/>
          <p:nvPr/>
        </p:nvSpPr>
        <p:spPr>
          <a:xfrm>
            <a:off x="0" y="2625148"/>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93633"/>
            <a:ext cx="11795760" cy="2123658"/>
          </a:xfrm>
          <a:prstGeom prst="rect">
            <a:avLst/>
          </a:prstGeom>
          <a:noFill/>
        </p:spPr>
        <p:txBody>
          <a:bodyPr wrap="square" rtlCol="0">
            <a:spAutoFit/>
          </a:bodyPr>
          <a:lstStyle/>
          <a:p>
            <a:pPr algn="just" rtl="1">
              <a:lnSpc>
                <a:spcPct val="150000"/>
              </a:lnSpc>
            </a:pPr>
            <a:r>
              <a:rPr lang="ar-AE" sz="2200" dirty="0" smtClean="0"/>
              <a:t>تساهم الندوات عبر الإنترنت </a:t>
            </a:r>
            <a:r>
              <a:rPr lang="en-US" sz="2200" dirty="0" smtClean="0"/>
              <a:t>Webinars</a:t>
            </a:r>
            <a:r>
              <a:rPr lang="ar-AE" sz="2200" dirty="0" smtClean="0"/>
              <a:t> في توليد عدد كبير من العملاء المحتملين حيث يمكنك الإعلان عن ندوة مجانية </a:t>
            </a:r>
            <a:r>
              <a:rPr lang="en-US" sz="2200" dirty="0" smtClean="0"/>
              <a:t>Webinar</a:t>
            </a:r>
            <a:r>
              <a:rPr lang="ar-AE" sz="2200" dirty="0" smtClean="0"/>
              <a:t> عبر الإنترنت حول موضوع معين يتعلق بنشاط علامتك التجارية ولنفترض أن مجال عملك هو وكالة تسويق رقمي يمكنك إجراء ندوة عبر الإنترنت حول استخدام تقنيات الذكاء الاصطناعي في التسويق بشكل مجاني وهنا لكي يتمكن المستخدم من حضور الندوة عليه أن يسجل بياناته وبالتالي يتم الحصول على بيانات العميل المحتمل.</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6253836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814513" y="627850"/>
            <a:ext cx="7124108" cy="1077218"/>
          </a:xfrm>
          <a:prstGeom prst="rect">
            <a:avLst/>
          </a:prstGeom>
          <a:noFill/>
        </p:spPr>
        <p:txBody>
          <a:bodyPr wrap="square" rtlCol="0">
            <a:spAutoFit/>
          </a:bodyPr>
          <a:lstStyle/>
          <a:p>
            <a:pPr algn="ctr" rtl="1"/>
            <a:r>
              <a:rPr lang="en-US" sz="3200" b="1" dirty="0" smtClean="0">
                <a:solidFill>
                  <a:srgbClr val="00AEEF"/>
                </a:solidFill>
              </a:rPr>
              <a:t>8</a:t>
            </a:r>
            <a:r>
              <a:rPr lang="ar-AE" sz="3200" b="1" dirty="0" smtClean="0">
                <a:solidFill>
                  <a:srgbClr val="00AEEF"/>
                </a:solidFill>
              </a:rPr>
              <a:t>-الحملات الإعلانية المدفوعة</a:t>
            </a:r>
          </a:p>
          <a:p>
            <a:pPr algn="ctr" rtl="1"/>
            <a:r>
              <a:rPr lang="en-US" sz="3200" b="1" dirty="0" smtClean="0">
                <a:solidFill>
                  <a:srgbClr val="00AEEF"/>
                </a:solidFill>
              </a:rPr>
              <a:t>Paid Campaigns </a:t>
            </a:r>
            <a:r>
              <a:rPr lang="ar-AE" sz="3200" b="1" dirty="0" smtClean="0">
                <a:solidFill>
                  <a:srgbClr val="00AEEF"/>
                </a:solidFill>
              </a:rPr>
              <a:t> </a:t>
            </a:r>
          </a:p>
        </p:txBody>
      </p:sp>
      <p:sp>
        <p:nvSpPr>
          <p:cNvPr id="4" name="مستطيل 3"/>
          <p:cNvSpPr/>
          <p:nvPr/>
        </p:nvSpPr>
        <p:spPr>
          <a:xfrm>
            <a:off x="0" y="2625148"/>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93633"/>
            <a:ext cx="11795760" cy="2631490"/>
          </a:xfrm>
          <a:prstGeom prst="rect">
            <a:avLst/>
          </a:prstGeom>
          <a:noFill/>
        </p:spPr>
        <p:txBody>
          <a:bodyPr wrap="square" rtlCol="0">
            <a:spAutoFit/>
          </a:bodyPr>
          <a:lstStyle/>
          <a:p>
            <a:pPr algn="just" rtl="1">
              <a:lnSpc>
                <a:spcPct val="150000"/>
              </a:lnSpc>
            </a:pPr>
            <a:r>
              <a:rPr lang="ar-AE" sz="2200" dirty="0" smtClean="0"/>
              <a:t>الحملات الإعلانية المدفوعة وسيلة فعالة للغاية في توليد العملاء المحتملين حيث تتيح مختلف منصات مواقع التواصل الاجتماعي هدف توليد العملاء المحتملين </a:t>
            </a:r>
            <a:r>
              <a:rPr lang="en-US" sz="2200" dirty="0" smtClean="0"/>
              <a:t>Lead Generation</a:t>
            </a:r>
            <a:r>
              <a:rPr lang="ar-AE" sz="2200" dirty="0" smtClean="0"/>
              <a:t> والذي يكون الهدف الرئيسي للحملة والذي يركز على توجيه العملاء المحتملين إلى صفحة هبوط تتضمن نموذج توليد العملاء المحتملين.</a:t>
            </a:r>
          </a:p>
          <a:p>
            <a:pPr algn="just" rtl="1">
              <a:lnSpc>
                <a:spcPct val="150000"/>
              </a:lnSpc>
            </a:pPr>
            <a:r>
              <a:rPr lang="ar-AE" sz="2200" dirty="0" smtClean="0"/>
              <a:t>يمكن استخدام هذا الهدف في إعلانات </a:t>
            </a:r>
            <a:r>
              <a:rPr lang="en-US" sz="2200" dirty="0" smtClean="0"/>
              <a:t>Meta</a:t>
            </a:r>
            <a:r>
              <a:rPr lang="ar-AE" sz="2200" dirty="0" smtClean="0"/>
              <a:t> واستهداف مستخدمي </a:t>
            </a:r>
            <a:r>
              <a:rPr lang="en-US" sz="2200" dirty="0" smtClean="0"/>
              <a:t>Facebook</a:t>
            </a:r>
            <a:r>
              <a:rPr lang="ar-AE" sz="2200" dirty="0" smtClean="0"/>
              <a:t> و </a:t>
            </a:r>
            <a:r>
              <a:rPr lang="en-US" sz="2200" dirty="0" smtClean="0"/>
              <a:t>Instagram</a:t>
            </a:r>
            <a:r>
              <a:rPr lang="ar-AE" sz="2200" dirty="0" smtClean="0"/>
              <a:t> ويمكن أيضاً استخدامها في المنصات الأخرى مثل </a:t>
            </a:r>
            <a:r>
              <a:rPr lang="en-US" sz="2200" dirty="0" smtClean="0"/>
              <a:t>Snapchat, </a:t>
            </a:r>
            <a:r>
              <a:rPr lang="en-US" sz="2200" dirty="0" err="1" smtClean="0"/>
              <a:t>TikTok</a:t>
            </a:r>
            <a:r>
              <a:rPr lang="en-US" sz="2200" dirty="0" smtClean="0"/>
              <a:t>, </a:t>
            </a:r>
            <a:endParaRPr lang="ar-AE" sz="2200" dirty="0" smtClean="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2230222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800225" y="94539"/>
            <a:ext cx="7124108" cy="1446550"/>
          </a:xfrm>
          <a:prstGeom prst="rect">
            <a:avLst/>
          </a:prstGeom>
          <a:noFill/>
        </p:spPr>
        <p:txBody>
          <a:bodyPr wrap="square" rtlCol="0">
            <a:spAutoFit/>
          </a:bodyPr>
          <a:lstStyle/>
          <a:p>
            <a:pPr algn="ctr" rtl="1"/>
            <a:r>
              <a:rPr lang="en-US" sz="3200" b="1" dirty="0" smtClean="0">
                <a:solidFill>
                  <a:srgbClr val="00AEEF"/>
                </a:solidFill>
              </a:rPr>
              <a:t>8</a:t>
            </a:r>
            <a:r>
              <a:rPr lang="ar-AE" sz="3200" b="1" dirty="0" smtClean="0">
                <a:solidFill>
                  <a:srgbClr val="00AEEF"/>
                </a:solidFill>
              </a:rPr>
              <a:t>-الحملات الإعلانية المدفوعة</a:t>
            </a:r>
            <a:r>
              <a:rPr lang="en-US" sz="3200" b="1" dirty="0" smtClean="0">
                <a:solidFill>
                  <a:srgbClr val="00AEEF"/>
                </a:solidFill>
              </a:rPr>
              <a:t> </a:t>
            </a:r>
            <a:endParaRPr lang="ar-AE" sz="3200" b="1" dirty="0" smtClean="0">
              <a:solidFill>
                <a:srgbClr val="00AEEF"/>
              </a:solidFill>
            </a:endParaRPr>
          </a:p>
          <a:p>
            <a:pPr algn="ctr" rtl="1"/>
            <a:r>
              <a:rPr lang="ar-AE" sz="3200" b="1" dirty="0" smtClean="0">
                <a:solidFill>
                  <a:srgbClr val="00AEEF"/>
                </a:solidFill>
              </a:rPr>
              <a:t>حملة سناب شات الهدف: العملاء المحتملين </a:t>
            </a:r>
            <a:r>
              <a:rPr lang="en-US" sz="3200" b="1" dirty="0" smtClean="0">
                <a:solidFill>
                  <a:srgbClr val="00AEEF"/>
                </a:solidFill>
              </a:rPr>
              <a:t>Leads</a:t>
            </a:r>
          </a:p>
          <a:p>
            <a:pPr algn="ctr" rtl="1"/>
            <a:r>
              <a:rPr lang="en-US" sz="2400" b="1" dirty="0">
                <a:solidFill>
                  <a:srgbClr val="00AEEF"/>
                </a:solidFill>
                <a:hlinkClick r:id="rId2"/>
              </a:rPr>
              <a:t>https://ads.snapchat.com</a:t>
            </a:r>
            <a:r>
              <a:rPr lang="en-US" sz="2400" b="1" dirty="0" smtClean="0">
                <a:solidFill>
                  <a:srgbClr val="00AEEF"/>
                </a:solidFill>
                <a:hlinkClick r:id="rId2"/>
              </a:rPr>
              <a:t>/</a:t>
            </a:r>
            <a:r>
              <a:rPr lang="en-US" sz="2400" b="1" dirty="0" smtClean="0">
                <a:solidFill>
                  <a:srgbClr val="00AEEF"/>
                </a:solidFill>
              </a:rPr>
              <a:t> </a:t>
            </a:r>
            <a:endParaRPr lang="ar-AE" sz="2400" b="1" dirty="0" smtClean="0">
              <a:solidFill>
                <a:srgbClr val="00AEEF"/>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90206" y="1663093"/>
            <a:ext cx="6961027" cy="5314427"/>
          </a:xfrm>
          <a:prstGeom prst="rect">
            <a:avLst/>
          </a:prstGeom>
        </p:spPr>
      </p:pic>
    </p:spTree>
    <p:extLst>
      <p:ext uri="{BB962C8B-B14F-4D97-AF65-F5344CB8AC3E}">
        <p14:creationId xmlns:p14="http://schemas.microsoft.com/office/powerpoint/2010/main" val="2151693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13321" y="99836"/>
            <a:ext cx="9753008" cy="1446550"/>
          </a:xfrm>
          <a:prstGeom prst="rect">
            <a:avLst/>
          </a:prstGeom>
          <a:noFill/>
        </p:spPr>
        <p:txBody>
          <a:bodyPr wrap="square" rtlCol="0">
            <a:spAutoFit/>
          </a:bodyPr>
          <a:lstStyle/>
          <a:p>
            <a:pPr algn="ctr" rtl="1"/>
            <a:r>
              <a:rPr lang="en-US" sz="3200" b="1" dirty="0" smtClean="0">
                <a:solidFill>
                  <a:srgbClr val="00AEEF"/>
                </a:solidFill>
              </a:rPr>
              <a:t>8</a:t>
            </a:r>
            <a:r>
              <a:rPr lang="ar-AE" sz="3200" b="1" dirty="0" smtClean="0">
                <a:solidFill>
                  <a:srgbClr val="00AEEF"/>
                </a:solidFill>
              </a:rPr>
              <a:t>-الحملات الإعلانية المدفوعة</a:t>
            </a:r>
            <a:r>
              <a:rPr lang="en-US" sz="3200" b="1" dirty="0" smtClean="0">
                <a:solidFill>
                  <a:srgbClr val="00AEEF"/>
                </a:solidFill>
              </a:rPr>
              <a:t> </a:t>
            </a:r>
            <a:endParaRPr lang="ar-AE" sz="3200" b="1" dirty="0" smtClean="0">
              <a:solidFill>
                <a:srgbClr val="00AEEF"/>
              </a:solidFill>
            </a:endParaRPr>
          </a:p>
          <a:p>
            <a:pPr algn="ctr" rtl="1"/>
            <a:r>
              <a:rPr lang="ar-AE" sz="3200" b="1" dirty="0" smtClean="0">
                <a:solidFill>
                  <a:srgbClr val="00AEEF"/>
                </a:solidFill>
              </a:rPr>
              <a:t>حملة تيك توك الهدف: العملاء المحتملين </a:t>
            </a:r>
            <a:r>
              <a:rPr lang="en-US" sz="3200" b="1" dirty="0" smtClean="0">
                <a:solidFill>
                  <a:srgbClr val="00AEEF"/>
                </a:solidFill>
              </a:rPr>
              <a:t>Lead Generation</a:t>
            </a:r>
          </a:p>
          <a:p>
            <a:pPr algn="ctr" rtl="1"/>
            <a:r>
              <a:rPr lang="en-US" sz="2400" b="1" dirty="0">
                <a:solidFill>
                  <a:srgbClr val="00AEEF"/>
                </a:solidFill>
                <a:hlinkClick r:id="rId2"/>
              </a:rPr>
              <a:t>https://ads.tiktok.com</a:t>
            </a:r>
            <a:r>
              <a:rPr lang="en-US" sz="2400" b="1" dirty="0" smtClean="0">
                <a:solidFill>
                  <a:srgbClr val="00AEEF"/>
                </a:solidFill>
                <a:hlinkClick r:id="rId2"/>
              </a:rPr>
              <a:t>/</a:t>
            </a:r>
            <a:r>
              <a:rPr lang="en-US" sz="2400" b="1" dirty="0" smtClean="0">
                <a:solidFill>
                  <a:srgbClr val="00AEEF"/>
                </a:solidFill>
              </a:rPr>
              <a:t>  </a:t>
            </a:r>
            <a:endParaRPr lang="ar-AE" sz="2400" b="1" dirty="0" smtClean="0">
              <a:solidFill>
                <a:srgbClr val="00AEEF"/>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0225" y="1671638"/>
            <a:ext cx="8166104" cy="5186362"/>
          </a:xfrm>
          <a:prstGeom prst="rect">
            <a:avLst/>
          </a:prstGeom>
        </p:spPr>
      </p:pic>
    </p:spTree>
    <p:extLst>
      <p:ext uri="{BB962C8B-B14F-4D97-AF65-F5344CB8AC3E}">
        <p14:creationId xmlns:p14="http://schemas.microsoft.com/office/powerpoint/2010/main" val="3279155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213321" y="99836"/>
            <a:ext cx="9753008" cy="1446550"/>
          </a:xfrm>
          <a:prstGeom prst="rect">
            <a:avLst/>
          </a:prstGeom>
          <a:noFill/>
        </p:spPr>
        <p:txBody>
          <a:bodyPr wrap="square" rtlCol="0">
            <a:spAutoFit/>
          </a:bodyPr>
          <a:lstStyle/>
          <a:p>
            <a:pPr algn="ctr" rtl="1"/>
            <a:r>
              <a:rPr lang="en-US" sz="3200" b="1" dirty="0">
                <a:solidFill>
                  <a:srgbClr val="00AEEF"/>
                </a:solidFill>
              </a:rPr>
              <a:t>8</a:t>
            </a:r>
            <a:r>
              <a:rPr lang="ar-AE" sz="3200" b="1" dirty="0" smtClean="0">
                <a:solidFill>
                  <a:srgbClr val="00AEEF"/>
                </a:solidFill>
              </a:rPr>
              <a:t>-الحملات الإعلانية المدفوعة</a:t>
            </a:r>
            <a:r>
              <a:rPr lang="en-US" sz="3200" b="1" dirty="0" smtClean="0">
                <a:solidFill>
                  <a:srgbClr val="00AEEF"/>
                </a:solidFill>
              </a:rPr>
              <a:t> </a:t>
            </a:r>
            <a:endParaRPr lang="ar-AE" sz="3200" b="1" dirty="0" smtClean="0">
              <a:solidFill>
                <a:srgbClr val="00AEEF"/>
              </a:solidFill>
            </a:endParaRPr>
          </a:p>
          <a:p>
            <a:pPr algn="ctr" rtl="1"/>
            <a:r>
              <a:rPr lang="ar-AE" sz="3200" b="1" dirty="0" smtClean="0">
                <a:solidFill>
                  <a:srgbClr val="00AEEF"/>
                </a:solidFill>
              </a:rPr>
              <a:t>حملة </a:t>
            </a:r>
            <a:r>
              <a:rPr lang="en-US" sz="3200" b="1" dirty="0" smtClean="0">
                <a:solidFill>
                  <a:srgbClr val="00AEEF"/>
                </a:solidFill>
              </a:rPr>
              <a:t>Meta</a:t>
            </a:r>
            <a:r>
              <a:rPr lang="ar-AE" sz="3200" b="1" dirty="0" smtClean="0">
                <a:solidFill>
                  <a:srgbClr val="00AEEF"/>
                </a:solidFill>
              </a:rPr>
              <a:t>الهدف: العملاء المحتملين </a:t>
            </a:r>
            <a:r>
              <a:rPr lang="en-US" sz="3200" b="1" dirty="0" smtClean="0">
                <a:solidFill>
                  <a:srgbClr val="00AEEF"/>
                </a:solidFill>
              </a:rPr>
              <a:t>Lead Generation</a:t>
            </a:r>
          </a:p>
          <a:p>
            <a:pPr algn="ctr" rtl="1"/>
            <a:r>
              <a:rPr lang="en-US" sz="2400" b="1" dirty="0">
                <a:solidFill>
                  <a:srgbClr val="00AEEF"/>
                </a:solidFill>
                <a:hlinkClick r:id="rId2"/>
              </a:rPr>
              <a:t>https://adsmanager.facebook.com</a:t>
            </a:r>
            <a:r>
              <a:rPr lang="en-US" sz="2400" b="1" dirty="0" smtClean="0">
                <a:solidFill>
                  <a:srgbClr val="00AEEF"/>
                </a:solidFill>
                <a:hlinkClick r:id="rId2"/>
              </a:rPr>
              <a:t>/</a:t>
            </a:r>
            <a:r>
              <a:rPr lang="en-US" sz="2400" b="1" dirty="0" smtClean="0">
                <a:solidFill>
                  <a:srgbClr val="00AEEF"/>
                </a:solidFill>
              </a:rPr>
              <a:t> </a:t>
            </a:r>
            <a:endParaRPr lang="ar-AE" sz="2400" b="1" dirty="0" smtClean="0">
              <a:solidFill>
                <a:srgbClr val="00AEEF"/>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5675" y="1904372"/>
            <a:ext cx="8445600" cy="4791929"/>
          </a:xfrm>
          <a:prstGeom prst="rect">
            <a:avLst/>
          </a:prstGeom>
        </p:spPr>
      </p:pic>
    </p:spTree>
    <p:extLst>
      <p:ext uri="{BB962C8B-B14F-4D97-AF65-F5344CB8AC3E}">
        <p14:creationId xmlns:p14="http://schemas.microsoft.com/office/powerpoint/2010/main" val="25811965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814513" y="627850"/>
            <a:ext cx="7124108" cy="584775"/>
          </a:xfrm>
          <a:prstGeom prst="rect">
            <a:avLst/>
          </a:prstGeom>
          <a:noFill/>
        </p:spPr>
        <p:txBody>
          <a:bodyPr wrap="square" rtlCol="0">
            <a:spAutoFit/>
          </a:bodyPr>
          <a:lstStyle/>
          <a:p>
            <a:pPr algn="ctr" rtl="1"/>
            <a:r>
              <a:rPr lang="en-US" sz="3200" b="1" dirty="0" smtClean="0">
                <a:solidFill>
                  <a:srgbClr val="00AEEF"/>
                </a:solidFill>
              </a:rPr>
              <a:t>9</a:t>
            </a:r>
            <a:r>
              <a:rPr lang="ar-AE" sz="3200" b="1" dirty="0" smtClean="0">
                <a:solidFill>
                  <a:srgbClr val="00AEEF"/>
                </a:solidFill>
              </a:rPr>
              <a:t>-الحملات الإعلانية </a:t>
            </a:r>
            <a:r>
              <a:rPr lang="en-US" sz="3200" b="1" dirty="0" smtClean="0">
                <a:solidFill>
                  <a:srgbClr val="00AEEF"/>
                </a:solidFill>
              </a:rPr>
              <a:t>PPC</a:t>
            </a:r>
            <a:endParaRPr lang="ar-AE" sz="3200" b="1" dirty="0" smtClean="0">
              <a:solidFill>
                <a:srgbClr val="00AEEF"/>
              </a:solidFill>
            </a:endParaRPr>
          </a:p>
        </p:txBody>
      </p:sp>
      <p:sp>
        <p:nvSpPr>
          <p:cNvPr id="4" name="مستطيل 3"/>
          <p:cNvSpPr/>
          <p:nvPr/>
        </p:nvSpPr>
        <p:spPr>
          <a:xfrm>
            <a:off x="0" y="2392322"/>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57168" y="2496559"/>
            <a:ext cx="11795760" cy="3647152"/>
          </a:xfrm>
          <a:prstGeom prst="rect">
            <a:avLst/>
          </a:prstGeom>
          <a:noFill/>
        </p:spPr>
        <p:txBody>
          <a:bodyPr wrap="square" rtlCol="0">
            <a:spAutoFit/>
          </a:bodyPr>
          <a:lstStyle/>
          <a:p>
            <a:pPr algn="just" rtl="1">
              <a:lnSpc>
                <a:spcPct val="150000"/>
              </a:lnSpc>
            </a:pPr>
            <a:r>
              <a:rPr lang="ar-AE" sz="2200" dirty="0" smtClean="0"/>
              <a:t>الحملات الإعلانية المدفوعة من نوع </a:t>
            </a:r>
            <a:r>
              <a:rPr lang="en-US" sz="2200" dirty="0" smtClean="0"/>
              <a:t>PPC</a:t>
            </a:r>
            <a:r>
              <a:rPr lang="ar-AE" sz="2200" dirty="0" smtClean="0"/>
              <a:t> (</a:t>
            </a:r>
            <a:r>
              <a:rPr lang="en-US" sz="2200" dirty="0" smtClean="0"/>
              <a:t>Pay Per Click</a:t>
            </a:r>
            <a:r>
              <a:rPr lang="ar-AE" sz="2200" dirty="0" smtClean="0"/>
              <a:t>) الدفع لكل نقرة وهذه الحملات يتم تطبيقها في الحملات الإعلانية في محركات البحث ولا سيما إعلانات محرك البحث </a:t>
            </a:r>
            <a:r>
              <a:rPr lang="en-US" sz="2200" dirty="0" smtClean="0"/>
              <a:t>Google</a:t>
            </a:r>
            <a:r>
              <a:rPr lang="ar-AE" sz="2200" dirty="0" smtClean="0"/>
              <a:t> وكذلك إعلانات </a:t>
            </a:r>
            <a:r>
              <a:rPr lang="en-US" sz="2200" dirty="0" smtClean="0"/>
              <a:t>Bing</a:t>
            </a:r>
            <a:r>
              <a:rPr lang="ar-AE" sz="2200" dirty="0" smtClean="0"/>
              <a:t> و </a:t>
            </a:r>
            <a:r>
              <a:rPr lang="en-US" sz="2200" dirty="0" smtClean="0"/>
              <a:t>Yahoo</a:t>
            </a:r>
            <a:r>
              <a:rPr lang="ar-AE" sz="2200" dirty="0" smtClean="0"/>
              <a:t>. </a:t>
            </a:r>
          </a:p>
          <a:p>
            <a:pPr algn="just" rtl="1">
              <a:lnSpc>
                <a:spcPct val="150000"/>
              </a:lnSpc>
            </a:pPr>
            <a:r>
              <a:rPr lang="ar-AE" sz="2200" dirty="0" smtClean="0"/>
              <a:t>في هذه الإعلانات يكون التركيز على استخدام كلمات مفتاحية</a:t>
            </a:r>
            <a:r>
              <a:rPr lang="en-US" sz="2200" dirty="0" smtClean="0"/>
              <a:t> Keywords </a:t>
            </a:r>
            <a:r>
              <a:rPr lang="ar-AE" sz="2200" dirty="0" smtClean="0"/>
              <a:t> بحيث يتم استهداف العملاء الذين يبحثون في محرك البحث عن كلمات مفتاحية تتعلق بمنتجات العلامة التجارية أو المحتوى الذي تنشره العلامة التجارية وبحيث تكون وجهة الإعلان أو صفحة الهبوط هي نموذج توليد العملاء المحتملين والذي يتضمن البيانات الخاصة بالعملاء المحتملين، ومن الضروري استخدام عنوان جذاب للإعلان ووصف مناسب للإعلان حتى يجذب المستخدم ويشجعه على النقر على رابط الموقع الالكتروني والذي يظهر في النتائج الأولى عند البحث عن كلمة مفتاحية معينة كونه إعلان مدفوع.</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6827656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728662" y="298659"/>
            <a:ext cx="9224371" cy="1938992"/>
          </a:xfrm>
          <a:prstGeom prst="rect">
            <a:avLst/>
          </a:prstGeom>
          <a:noFill/>
        </p:spPr>
        <p:txBody>
          <a:bodyPr wrap="square" rtlCol="0">
            <a:spAutoFit/>
          </a:bodyPr>
          <a:lstStyle/>
          <a:p>
            <a:pPr algn="ctr" rtl="1"/>
            <a:r>
              <a:rPr lang="en-US" sz="3200" b="1" dirty="0" smtClean="0">
                <a:solidFill>
                  <a:srgbClr val="00AEEF"/>
                </a:solidFill>
              </a:rPr>
              <a:t>9</a:t>
            </a:r>
            <a:r>
              <a:rPr lang="ar-AE" sz="3200" b="1" dirty="0" smtClean="0">
                <a:solidFill>
                  <a:srgbClr val="00AEEF"/>
                </a:solidFill>
              </a:rPr>
              <a:t>-الحملات الإعلانية</a:t>
            </a:r>
            <a:r>
              <a:rPr lang="en-US" sz="3200" b="1" dirty="0" smtClean="0">
                <a:solidFill>
                  <a:srgbClr val="00AEEF"/>
                </a:solidFill>
              </a:rPr>
              <a:t> PPC </a:t>
            </a:r>
          </a:p>
          <a:p>
            <a:pPr algn="ctr" rtl="1"/>
            <a:r>
              <a:rPr lang="ar-AE" sz="3200" b="1" dirty="0" smtClean="0">
                <a:solidFill>
                  <a:srgbClr val="00AEEF"/>
                </a:solidFill>
              </a:rPr>
              <a:t>مثال: إعلانات </a:t>
            </a:r>
            <a:r>
              <a:rPr lang="en-US" sz="3200" b="1" dirty="0" smtClean="0">
                <a:solidFill>
                  <a:srgbClr val="00AEEF"/>
                </a:solidFill>
              </a:rPr>
              <a:t>Google</a:t>
            </a:r>
            <a:r>
              <a:rPr lang="ar-AE" sz="3200" b="1" dirty="0" smtClean="0">
                <a:solidFill>
                  <a:srgbClr val="00AEEF"/>
                </a:solidFill>
              </a:rPr>
              <a:t> الهدف </a:t>
            </a:r>
            <a:r>
              <a:rPr lang="ar-SA" sz="3200" b="1" dirty="0" smtClean="0">
                <a:solidFill>
                  <a:srgbClr val="00AEEF"/>
                </a:solidFill>
              </a:rPr>
              <a:t>العملاء المحتملين</a:t>
            </a:r>
            <a:endParaRPr lang="ar-AE" sz="3200" b="1" dirty="0">
              <a:solidFill>
                <a:srgbClr val="00AEEF"/>
              </a:solidFill>
            </a:endParaRPr>
          </a:p>
          <a:p>
            <a:pPr algn="ctr" rtl="1"/>
            <a:r>
              <a:rPr lang="en-US" sz="2400" b="1" dirty="0">
                <a:solidFill>
                  <a:srgbClr val="00AEEF"/>
                </a:solidFill>
                <a:hlinkClick r:id="rId2"/>
              </a:rPr>
              <a:t>https://ads.google.com</a:t>
            </a:r>
            <a:r>
              <a:rPr lang="en-US" sz="2400" b="1" dirty="0" smtClean="0">
                <a:solidFill>
                  <a:srgbClr val="00AEEF"/>
                </a:solidFill>
                <a:hlinkClick r:id="rId2"/>
              </a:rPr>
              <a:t>/</a:t>
            </a:r>
            <a:r>
              <a:rPr lang="en-US" sz="2400" b="1" dirty="0" smtClean="0">
                <a:solidFill>
                  <a:srgbClr val="00AEEF"/>
                </a:solidFill>
              </a:rPr>
              <a:t> </a:t>
            </a:r>
          </a:p>
          <a:p>
            <a:pPr algn="ctr" rtl="1"/>
            <a:endParaRPr lang="ar-AE" sz="3200" b="1" dirty="0" smtClean="0">
              <a:solidFill>
                <a:srgbClr val="00AEEF"/>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391152"/>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410" y="1932888"/>
            <a:ext cx="11498280" cy="4925112"/>
          </a:xfrm>
          <a:prstGeom prst="rect">
            <a:avLst/>
          </a:prstGeom>
        </p:spPr>
      </p:pic>
    </p:spTree>
    <p:extLst>
      <p:ext uri="{BB962C8B-B14F-4D97-AF65-F5344CB8AC3E}">
        <p14:creationId xmlns:p14="http://schemas.microsoft.com/office/powerpoint/2010/main" val="15611537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814513" y="685000"/>
            <a:ext cx="7124108" cy="1077218"/>
          </a:xfrm>
          <a:prstGeom prst="rect">
            <a:avLst/>
          </a:prstGeom>
          <a:noFill/>
        </p:spPr>
        <p:txBody>
          <a:bodyPr wrap="square" rtlCol="0">
            <a:spAutoFit/>
          </a:bodyPr>
          <a:lstStyle/>
          <a:p>
            <a:pPr algn="ctr" rtl="1"/>
            <a:r>
              <a:rPr lang="ar-AE" sz="3200" b="1" dirty="0" smtClean="0">
                <a:solidFill>
                  <a:srgbClr val="00AEEF"/>
                </a:solidFill>
              </a:rPr>
              <a:t>مقاييس الأداء لتوليد العملاء المحتملين</a:t>
            </a:r>
          </a:p>
          <a:p>
            <a:pPr algn="ctr" rtl="1"/>
            <a:r>
              <a:rPr lang="en-US" sz="3200" b="1" dirty="0" smtClean="0">
                <a:solidFill>
                  <a:srgbClr val="00AEEF"/>
                </a:solidFill>
              </a:rPr>
              <a:t>Lead Generation KPIs</a:t>
            </a:r>
            <a:endParaRPr lang="ar-AE" sz="3200" b="1" dirty="0" smtClean="0">
              <a:solidFill>
                <a:srgbClr val="00AEEF"/>
              </a:solidFill>
            </a:endParaRPr>
          </a:p>
        </p:txBody>
      </p:sp>
      <p:sp>
        <p:nvSpPr>
          <p:cNvPr id="4" name="مستطيل 3"/>
          <p:cNvSpPr/>
          <p:nvPr/>
        </p:nvSpPr>
        <p:spPr>
          <a:xfrm>
            <a:off x="0" y="2392322"/>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57168" y="2496559"/>
            <a:ext cx="11795760" cy="3647152"/>
          </a:xfrm>
          <a:prstGeom prst="rect">
            <a:avLst/>
          </a:prstGeom>
          <a:noFill/>
        </p:spPr>
        <p:txBody>
          <a:bodyPr wrap="square" rtlCol="0">
            <a:spAutoFit/>
          </a:bodyPr>
          <a:lstStyle/>
          <a:p>
            <a:pPr algn="just" rtl="1">
              <a:lnSpc>
                <a:spcPct val="150000"/>
              </a:lnSpc>
            </a:pPr>
            <a:r>
              <a:rPr lang="ar-AE" sz="2200" dirty="0" smtClean="0"/>
              <a:t>الوصول </a:t>
            </a:r>
            <a:r>
              <a:rPr lang="en-US" sz="2200" dirty="0" smtClean="0"/>
              <a:t>Reach</a:t>
            </a:r>
            <a:r>
              <a:rPr lang="ar-AE" sz="2200" dirty="0" smtClean="0"/>
              <a:t>: عدد الأشخاص الفريدين الذين قاموا بزيارة صفحة الهبوط التي تضم نموذج توليد العملاء المحتملين ففي حال قام المستخدم الواحد بعدة زيارات فإنه يحسب مستخدم فريد واحد فقط.</a:t>
            </a:r>
          </a:p>
          <a:p>
            <a:pPr algn="just" rtl="1">
              <a:lnSpc>
                <a:spcPct val="150000"/>
              </a:lnSpc>
            </a:pPr>
            <a:r>
              <a:rPr lang="ar-AE" sz="2200" dirty="0" smtClean="0"/>
              <a:t>إجمالي </a:t>
            </a:r>
            <a:r>
              <a:rPr lang="ar-AE" sz="2200" dirty="0"/>
              <a:t>عدد </a:t>
            </a:r>
            <a:r>
              <a:rPr lang="ar-AE" sz="2200" dirty="0" smtClean="0"/>
              <a:t>المشاهدات </a:t>
            </a:r>
            <a:r>
              <a:rPr lang="en-US" sz="2200" dirty="0" smtClean="0"/>
              <a:t>Views</a:t>
            </a:r>
            <a:r>
              <a:rPr lang="ar-AE" sz="2200" dirty="0" smtClean="0"/>
              <a:t>: </a:t>
            </a:r>
            <a:r>
              <a:rPr lang="ar-AE" sz="2200" dirty="0"/>
              <a:t>عدد </a:t>
            </a:r>
            <a:r>
              <a:rPr lang="ar-AE" sz="2200" dirty="0" smtClean="0"/>
              <a:t>المرات الذين شاهد فيها المستخدمون صفحة الهبوط التي تضم نموذج توليد العملاء المحتملين حيث يمكن أن يشاهد نفس المستخدم صفحة الهبوط عدة مرات.</a:t>
            </a:r>
            <a:endParaRPr lang="en-US" sz="2200" dirty="0" smtClean="0"/>
          </a:p>
          <a:p>
            <a:pPr algn="just" rtl="1">
              <a:lnSpc>
                <a:spcPct val="150000"/>
              </a:lnSpc>
            </a:pPr>
            <a:r>
              <a:rPr lang="ar-AE" sz="2200" dirty="0" smtClean="0"/>
              <a:t>التنزيلات/الاشتراكات/التسجيلات </a:t>
            </a:r>
            <a:r>
              <a:rPr lang="en-US" sz="2200" dirty="0" smtClean="0"/>
              <a:t>Downloads/Subscriptions/Registrations</a:t>
            </a:r>
            <a:r>
              <a:rPr lang="ar-AE" sz="2200" dirty="0" smtClean="0"/>
              <a:t>: </a:t>
            </a:r>
            <a:r>
              <a:rPr lang="ar-AE" sz="2200" dirty="0"/>
              <a:t>عدد الأشخاص </a:t>
            </a:r>
            <a:r>
              <a:rPr lang="ar-AE" sz="2200" dirty="0" smtClean="0"/>
              <a:t>الذين قاموا بتعبئة نموذج توليد العملاء بشكل كامل وقاموا بإرساله لك. </a:t>
            </a:r>
            <a:endParaRPr lang="en-US" sz="2200" dirty="0" smtClean="0"/>
          </a:p>
          <a:p>
            <a:pPr algn="just" rtl="1">
              <a:lnSpc>
                <a:spcPct val="150000"/>
              </a:lnSpc>
            </a:pPr>
            <a:r>
              <a:rPr lang="ar-AE" sz="2200" dirty="0" smtClean="0"/>
              <a:t>معدل التحويل </a:t>
            </a:r>
            <a:r>
              <a:rPr lang="en-US" sz="2200" dirty="0" smtClean="0"/>
              <a:t>Conversion Rate</a:t>
            </a:r>
            <a:r>
              <a:rPr lang="ar-AE" sz="2200" dirty="0" smtClean="0"/>
              <a:t>: عدد </a:t>
            </a:r>
            <a:r>
              <a:rPr lang="ar-AE" sz="2200" dirty="0"/>
              <a:t>التنزيلات مقسومًا على عدد مشاهدات صفحة الهبوط، ثم ضرب الناتج في 100.</a:t>
            </a:r>
            <a:endParaRPr lang="ar-AE" sz="2200" dirty="0" smtClean="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7324857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xmlns="" id="{7F98E136-FB5B-391A-2C7B-875AF6A4006D}"/>
              </a:ext>
            </a:extLst>
          </p:cNvPr>
          <p:cNvSpPr txBox="1"/>
          <p:nvPr/>
        </p:nvSpPr>
        <p:spPr>
          <a:xfrm>
            <a:off x="1814513" y="685000"/>
            <a:ext cx="7124108" cy="1077218"/>
          </a:xfrm>
          <a:prstGeom prst="rect">
            <a:avLst/>
          </a:prstGeom>
          <a:noFill/>
        </p:spPr>
        <p:txBody>
          <a:bodyPr wrap="square" rtlCol="0">
            <a:spAutoFit/>
          </a:bodyPr>
          <a:lstStyle/>
          <a:p>
            <a:pPr algn="ctr" rtl="1"/>
            <a:r>
              <a:rPr lang="ar-AE" sz="3200" b="1" dirty="0" smtClean="0">
                <a:solidFill>
                  <a:srgbClr val="00AEEF"/>
                </a:solidFill>
              </a:rPr>
              <a:t>مقاييس الأداء لتوليد العملاء المحتملين</a:t>
            </a:r>
          </a:p>
          <a:p>
            <a:pPr algn="ctr" rtl="1"/>
            <a:r>
              <a:rPr lang="en-US" sz="3200" b="1" dirty="0" smtClean="0">
                <a:solidFill>
                  <a:srgbClr val="00AEEF"/>
                </a:solidFill>
              </a:rPr>
              <a:t>Lead Generation KPIs</a:t>
            </a:r>
            <a:endParaRPr lang="ar-AE" sz="3200" b="1" dirty="0" smtClean="0">
              <a:solidFill>
                <a:srgbClr val="00AEEF"/>
              </a:solidFill>
            </a:endParaRPr>
          </a:p>
        </p:txBody>
      </p:sp>
      <p:sp>
        <p:nvSpPr>
          <p:cNvPr id="4" name="مستطيل 3"/>
          <p:cNvSpPr/>
          <p:nvPr/>
        </p:nvSpPr>
        <p:spPr>
          <a:xfrm>
            <a:off x="0" y="2392322"/>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57168" y="2496559"/>
            <a:ext cx="11795760" cy="3647152"/>
          </a:xfrm>
          <a:prstGeom prst="rect">
            <a:avLst/>
          </a:prstGeom>
          <a:noFill/>
        </p:spPr>
        <p:txBody>
          <a:bodyPr wrap="square" rtlCol="0">
            <a:spAutoFit/>
          </a:bodyPr>
          <a:lstStyle/>
          <a:p>
            <a:pPr algn="just" rtl="1">
              <a:lnSpc>
                <a:spcPct val="150000"/>
              </a:lnSpc>
            </a:pPr>
            <a:r>
              <a:rPr lang="ar-AE" sz="2200" dirty="0" smtClean="0"/>
              <a:t>تكلفة </a:t>
            </a:r>
            <a:r>
              <a:rPr lang="ar-AE" sz="2200" dirty="0"/>
              <a:t>العميل </a:t>
            </a:r>
            <a:r>
              <a:rPr lang="ar-AE" sz="2200" dirty="0" smtClean="0"/>
              <a:t>المحتمل</a:t>
            </a:r>
            <a:r>
              <a:rPr lang="en-US" sz="2200" dirty="0" smtClean="0"/>
              <a:t> Cost Per Lead (CPL) </a:t>
            </a:r>
            <a:r>
              <a:rPr lang="ar-AE" sz="2200" dirty="0" smtClean="0"/>
              <a:t>: </a:t>
            </a:r>
            <a:r>
              <a:rPr lang="ar-AE" sz="2200" dirty="0"/>
              <a:t>يقيس هذا المؤشر مدى فعالية حملاتك التسويقية من حيث التكلفة في توليد عملاء محتملين لفريق المبيعات لديك. يمكنك حسابه بقسمة إجمالي </a:t>
            </a:r>
            <a:r>
              <a:rPr lang="ar-AE" sz="2200" dirty="0" smtClean="0"/>
              <a:t>الإنفاق على حملات توليد العملاء المحتملين إلى عدد </a:t>
            </a:r>
            <a:r>
              <a:rPr lang="ar-AE" sz="2200" dirty="0"/>
              <a:t>العملاء المحتملين الذين تم توليدهم</a:t>
            </a:r>
            <a:r>
              <a:rPr lang="ar-AE" sz="2200" dirty="0" smtClean="0"/>
              <a:t>.</a:t>
            </a:r>
            <a:endParaRPr lang="en-US" sz="2200" dirty="0" smtClean="0"/>
          </a:p>
          <a:p>
            <a:pPr algn="just" rtl="1">
              <a:lnSpc>
                <a:spcPct val="150000"/>
              </a:lnSpc>
            </a:pPr>
            <a:r>
              <a:rPr lang="ar-AE" sz="2200" dirty="0" smtClean="0"/>
              <a:t>معدل العائد على الاستثمار </a:t>
            </a:r>
            <a:r>
              <a:rPr lang="en-US" sz="2200" dirty="0" smtClean="0"/>
              <a:t>ROI</a:t>
            </a:r>
            <a:r>
              <a:rPr lang="ar-SA" sz="2200" dirty="0" smtClean="0"/>
              <a:t>: ويقيس صافي الإيرادات التي تم تحقيقها من حملات توليد العملاء المحتملين إلى إجمالي التكاليف التي تم دفعها في هذه الحملات (المبالغ التي تم استثمارها في هذه الحملات) ويحسب بالقانون التالي:</a:t>
            </a:r>
          </a:p>
          <a:p>
            <a:pPr algn="just" rtl="1">
              <a:lnSpc>
                <a:spcPct val="150000"/>
              </a:lnSpc>
            </a:pPr>
            <a:r>
              <a:rPr lang="ar-SA" sz="2200" dirty="0" smtClean="0"/>
              <a:t>معدل العائد على الاستثمار </a:t>
            </a:r>
            <a:r>
              <a:rPr lang="en-US" sz="2200" dirty="0" smtClean="0"/>
              <a:t>ROI</a:t>
            </a:r>
            <a:r>
              <a:rPr lang="ar-AE" sz="2200" dirty="0" smtClean="0"/>
              <a:t>: (إجمالي الإيرادات التي تم تحقيقها من توليد العملاء –تكاليف حملات توليد العملاء) / تكاليف حملات توليد العملاء</a:t>
            </a:r>
            <a:endParaRPr lang="ar-SA" sz="2200" dirty="0" smtClean="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2523671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9B71E60A-B11D-0636-F62D-9EB304CD7596}"/>
              </a:ext>
            </a:extLst>
          </p:cNvPr>
          <p:cNvSpPr txBox="1"/>
          <p:nvPr/>
        </p:nvSpPr>
        <p:spPr>
          <a:xfrm>
            <a:off x="1579829" y="600952"/>
            <a:ext cx="8440582" cy="954107"/>
          </a:xfrm>
          <a:prstGeom prst="rect">
            <a:avLst/>
          </a:prstGeom>
          <a:noFill/>
        </p:spPr>
        <p:txBody>
          <a:bodyPr wrap="square" rtlCol="0">
            <a:spAutoFit/>
          </a:bodyPr>
          <a:lstStyle/>
          <a:p>
            <a:pPr algn="ctr" rtl="1"/>
            <a:r>
              <a:rPr lang="ar-SA" sz="3200" b="1" dirty="0">
                <a:solidFill>
                  <a:srgbClr val="00AEEF"/>
                </a:solidFill>
              </a:rPr>
              <a:t>   </a:t>
            </a:r>
            <a:r>
              <a:rPr lang="ar-SA" sz="3200" b="1" dirty="0" smtClean="0">
                <a:solidFill>
                  <a:srgbClr val="00AEEF"/>
                </a:solidFill>
              </a:rPr>
              <a:t> </a:t>
            </a:r>
            <a:r>
              <a:rPr lang="ar-AE" sz="3200" b="1" dirty="0">
                <a:solidFill>
                  <a:srgbClr val="00AEEF"/>
                </a:solidFill>
              </a:rPr>
              <a:t>حالة دراسية</a:t>
            </a:r>
            <a:r>
              <a:rPr lang="en-US" sz="3200" b="1" dirty="0">
                <a:solidFill>
                  <a:srgbClr val="00AEEF"/>
                </a:solidFill>
              </a:rPr>
              <a:t> 1</a:t>
            </a:r>
            <a:r>
              <a:rPr lang="ar-AE" sz="3200" b="1" dirty="0" smtClean="0">
                <a:solidFill>
                  <a:srgbClr val="00AEEF"/>
                </a:solidFill>
              </a:rPr>
              <a:t>:</a:t>
            </a:r>
            <a:r>
              <a:rPr lang="en-US" sz="3200" b="1" dirty="0">
                <a:solidFill>
                  <a:srgbClr val="00AEEF"/>
                </a:solidFill>
              </a:rPr>
              <a:t> Twenty20</a:t>
            </a:r>
            <a:endParaRPr lang="ar-AE" sz="3200" b="1" dirty="0" smtClean="0">
              <a:solidFill>
                <a:srgbClr val="00AEEF"/>
              </a:solidFill>
            </a:endParaRPr>
          </a:p>
          <a:p>
            <a:pPr algn="ctr" rtl="1"/>
            <a:r>
              <a:rPr lang="en-US" sz="2400" b="1" dirty="0">
                <a:hlinkClick r:id="rId4"/>
              </a:rPr>
              <a:t>http://</a:t>
            </a:r>
            <a:r>
              <a:rPr lang="en-US" sz="2400" b="1" dirty="0" smtClean="0">
                <a:hlinkClick r:id="rId4"/>
              </a:rPr>
              <a:t>twenty20.com</a:t>
            </a:r>
            <a:r>
              <a:rPr lang="ar-AE" sz="2400" b="1" dirty="0" smtClean="0"/>
              <a:t> </a:t>
            </a:r>
            <a:endParaRPr lang="ar-AE" sz="2400" b="1" dirty="0" smtClean="0">
              <a:solidFill>
                <a:srgbClr val="00AEEF"/>
              </a:solidFill>
            </a:endParaRPr>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46636" y="1876881"/>
            <a:ext cx="6704598" cy="4074542"/>
          </a:xfrm>
          <a:prstGeom prst="rect">
            <a:avLst/>
          </a:prstGeom>
        </p:spPr>
      </p:pic>
    </p:spTree>
    <p:extLst>
      <p:ext uri="{BB962C8B-B14F-4D97-AF65-F5344CB8AC3E}">
        <p14:creationId xmlns:p14="http://schemas.microsoft.com/office/powerpoint/2010/main" val="19660350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33355"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200" dirty="0" smtClean="0">
                <a:solidFill>
                  <a:schemeClr val="tx1"/>
                </a:solidFill>
              </a:rPr>
              <a:t>شركة </a:t>
            </a:r>
            <a:r>
              <a:rPr lang="en-US" sz="2200" dirty="0">
                <a:solidFill>
                  <a:schemeClr val="tx1"/>
                </a:solidFill>
              </a:rPr>
              <a:t>Twenty20</a:t>
            </a:r>
            <a:r>
              <a:rPr lang="ar-AE" sz="2200" dirty="0">
                <a:solidFill>
                  <a:schemeClr val="tx1"/>
                </a:solidFill>
              </a:rPr>
              <a:t> للوسائط المرئية رائدةً في عالم الصور الفوتوغرافية، إلا أنها واجهت صعوبةً في تحويل المستخدمين إلى مشتركين مدفوعين. اعتمدت الشركة على عملية مبيعات غير متسقة لم تحقق النمو المطلوب. ونتيجةً لذلك، لجأت إلى </a:t>
            </a:r>
            <a:r>
              <a:rPr lang="ar-SA" sz="2200" dirty="0" smtClean="0">
                <a:solidFill>
                  <a:schemeClr val="tx1"/>
                </a:solidFill>
              </a:rPr>
              <a:t>القيام بحملات توليد العملاء المحتملين</a:t>
            </a:r>
            <a:r>
              <a:rPr lang="ar-AE" sz="2200" dirty="0" smtClean="0">
                <a:solidFill>
                  <a:schemeClr val="tx1"/>
                </a:solidFill>
              </a:rPr>
              <a:t>.</a:t>
            </a:r>
            <a:endParaRPr lang="en-US" sz="2200" dirty="0">
              <a:solidFill>
                <a:schemeClr val="tx1"/>
              </a:solidFill>
            </a:endParaRPr>
          </a:p>
          <a:p>
            <a:pPr algn="r" rtl="1">
              <a:lnSpc>
                <a:spcPct val="150000"/>
              </a:lnSpc>
            </a:pP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Twenty20</a:t>
            </a:r>
            <a:endParaRPr lang="en-US" sz="2800" b="1" dirty="0">
              <a:solidFill>
                <a:schemeClr val="bg1"/>
              </a:solidFill>
            </a:endParaRPr>
          </a:p>
        </p:txBody>
      </p:sp>
    </p:spTree>
    <p:extLst>
      <p:ext uri="{BB962C8B-B14F-4D97-AF65-F5344CB8AC3E}">
        <p14:creationId xmlns:p14="http://schemas.microsoft.com/office/powerpoint/2010/main" val="17742813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61955"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200" dirty="0">
              <a:solidFill>
                <a:schemeClr val="tx1"/>
              </a:solidFill>
            </a:endParaRPr>
          </a:p>
        </p:txBody>
      </p:sp>
      <p:sp>
        <p:nvSpPr>
          <p:cNvPr id="6" name="مستطيل 5"/>
          <p:cNvSpPr/>
          <p:nvPr/>
        </p:nvSpPr>
        <p:spPr>
          <a:xfrm>
            <a:off x="7710236"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Twenty20</a:t>
            </a:r>
            <a:endParaRPr lang="en-US" sz="2800" b="1" dirty="0">
              <a:solidFill>
                <a:schemeClr val="bg1"/>
              </a:solidFill>
            </a:endParaRPr>
          </a:p>
        </p:txBody>
      </p:sp>
      <p:sp>
        <p:nvSpPr>
          <p:cNvPr id="2" name="مربع نص 1"/>
          <p:cNvSpPr txBox="1"/>
          <p:nvPr/>
        </p:nvSpPr>
        <p:spPr>
          <a:xfrm>
            <a:off x="766034" y="2586038"/>
            <a:ext cx="10745492" cy="3594702"/>
          </a:xfrm>
          <a:prstGeom prst="rect">
            <a:avLst/>
          </a:prstGeom>
          <a:noFill/>
        </p:spPr>
        <p:txBody>
          <a:bodyPr wrap="square" rtlCol="0">
            <a:spAutoFit/>
          </a:bodyPr>
          <a:lstStyle/>
          <a:p>
            <a:pPr algn="just" rtl="1">
              <a:lnSpc>
                <a:spcPct val="150000"/>
              </a:lnSpc>
            </a:pPr>
            <a:r>
              <a:rPr lang="ar-AE" sz="2200" b="1" dirty="0"/>
              <a:t>التحدي: تحويل العملاء المحتملين إلى مشتركين مدفوعين</a:t>
            </a:r>
            <a:endParaRPr lang="en-US" sz="2200" dirty="0"/>
          </a:p>
          <a:p>
            <a:pPr algn="just" rtl="1">
              <a:lnSpc>
                <a:spcPct val="150000"/>
              </a:lnSpc>
            </a:pPr>
            <a:r>
              <a:rPr lang="ar-AE" sz="2200" dirty="0"/>
              <a:t>واجهت </a:t>
            </a:r>
            <a:r>
              <a:rPr lang="en-US" sz="2200" dirty="0"/>
              <a:t>Twenty20</a:t>
            </a:r>
            <a:r>
              <a:rPr lang="ar-AE" sz="2200" dirty="0"/>
              <a:t> العديد من العوائق في نموها، وكان عليها التغلب عليها. يُعد التصميم الرقمي مجالًا تنافسيًا، وكان العملاء المحتملون يختارون </a:t>
            </a:r>
            <a:r>
              <a:rPr lang="ar-SA" sz="2200" dirty="0"/>
              <a:t>المنافسين للاشتراك لديهم</a:t>
            </a:r>
            <a:r>
              <a:rPr lang="ar-AE" sz="2200" dirty="0"/>
              <a:t>.</a:t>
            </a:r>
            <a:endParaRPr lang="en-US" sz="2200" dirty="0"/>
          </a:p>
          <a:p>
            <a:pPr algn="just" rtl="1">
              <a:lnSpc>
                <a:spcPct val="150000"/>
              </a:lnSpc>
            </a:pPr>
            <a:r>
              <a:rPr lang="ar-AE" sz="2200" dirty="0"/>
              <a:t>كانت هناك أيضًا مشاكل في عملية المبيعات. اعتمد الفريق بشكل كبير على موظفي المبيعات الداخليين، مستخدمين أساليب التسويق القائمة على الحسابات والاتصال المباشر. كان عليهم التميز عن المنافسة باستخدام أساليب مبيعات ذات قيمة أكبر، مع تحسين عملية المبيعات.</a:t>
            </a:r>
            <a:endParaRPr lang="en-US" sz="2200" dirty="0"/>
          </a:p>
          <a:p>
            <a:pPr>
              <a:lnSpc>
                <a:spcPct val="150000"/>
              </a:lnSpc>
            </a:pPr>
            <a:endParaRPr lang="en-US" sz="2200" dirty="0"/>
          </a:p>
        </p:txBody>
      </p:sp>
    </p:spTree>
    <p:extLst>
      <p:ext uri="{BB962C8B-B14F-4D97-AF65-F5344CB8AC3E}">
        <p14:creationId xmlns:p14="http://schemas.microsoft.com/office/powerpoint/2010/main" val="28522960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61955"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200" dirty="0">
              <a:solidFill>
                <a:schemeClr val="tx1"/>
              </a:solidFill>
            </a:endParaRPr>
          </a:p>
        </p:txBody>
      </p:sp>
      <p:sp>
        <p:nvSpPr>
          <p:cNvPr id="6" name="مستطيل 5"/>
          <p:cNvSpPr/>
          <p:nvPr/>
        </p:nvSpPr>
        <p:spPr>
          <a:xfrm>
            <a:off x="7710236"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Twenty20</a:t>
            </a:r>
            <a:endParaRPr lang="en-US" sz="2800" b="1" dirty="0">
              <a:solidFill>
                <a:schemeClr val="bg1"/>
              </a:solidFill>
            </a:endParaRPr>
          </a:p>
        </p:txBody>
      </p:sp>
      <p:sp>
        <p:nvSpPr>
          <p:cNvPr id="2" name="مربع نص 1"/>
          <p:cNvSpPr txBox="1"/>
          <p:nvPr/>
        </p:nvSpPr>
        <p:spPr>
          <a:xfrm>
            <a:off x="766034" y="2586038"/>
            <a:ext cx="10745492" cy="2123658"/>
          </a:xfrm>
          <a:prstGeom prst="rect">
            <a:avLst/>
          </a:prstGeom>
          <a:noFill/>
        </p:spPr>
        <p:txBody>
          <a:bodyPr wrap="square" rtlCol="0">
            <a:spAutoFit/>
          </a:bodyPr>
          <a:lstStyle/>
          <a:p>
            <a:pPr algn="just" rtl="1">
              <a:lnSpc>
                <a:spcPct val="150000"/>
              </a:lnSpc>
            </a:pPr>
            <a:r>
              <a:rPr lang="ar-SA" sz="2200" b="1" dirty="0" smtClean="0"/>
              <a:t>الاستراتيجية: </a:t>
            </a:r>
          </a:p>
          <a:p>
            <a:pPr algn="just" rtl="1">
              <a:lnSpc>
                <a:spcPct val="150000"/>
              </a:lnSpc>
            </a:pPr>
            <a:r>
              <a:rPr lang="ar-SA" sz="2200" dirty="0" smtClean="0"/>
              <a:t>توليد العملاء المحتملين بالاعتماد على </a:t>
            </a:r>
            <a:r>
              <a:rPr lang="ar-AE" sz="2200" dirty="0" smtClean="0"/>
              <a:t>التسويق عبر محركات البحث والإعلان عبر وسائل التواصل الاجتماعي</a:t>
            </a:r>
            <a:r>
              <a:rPr lang="ar-SA" sz="2200" dirty="0" smtClean="0"/>
              <a:t> من خلال التحويل إلى نموذج توليد العملاء للتجربة المجانية في التطبيق والعمل على تخفيض التكاليف للحملات الإعلانية المدفوعة من خلال زيادة معدل التحويل بتحفيز العملاء على الاستخدام المجاني.</a:t>
            </a:r>
            <a:endParaRPr lang="en-US" sz="2200" dirty="0"/>
          </a:p>
        </p:txBody>
      </p:sp>
    </p:spTree>
    <p:extLst>
      <p:ext uri="{BB962C8B-B14F-4D97-AF65-F5344CB8AC3E}">
        <p14:creationId xmlns:p14="http://schemas.microsoft.com/office/powerpoint/2010/main" val="57479844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61955"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200" dirty="0">
              <a:solidFill>
                <a:schemeClr val="tx1"/>
              </a:solidFill>
            </a:endParaRPr>
          </a:p>
        </p:txBody>
      </p:sp>
      <p:sp>
        <p:nvSpPr>
          <p:cNvPr id="6" name="مستطيل 5"/>
          <p:cNvSpPr/>
          <p:nvPr/>
        </p:nvSpPr>
        <p:spPr>
          <a:xfrm>
            <a:off x="7710236"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Twenty20</a:t>
            </a:r>
            <a:endParaRPr lang="en-US" sz="2800" b="1" dirty="0">
              <a:solidFill>
                <a:schemeClr val="bg1"/>
              </a:solidFill>
            </a:endParaRPr>
          </a:p>
        </p:txBody>
      </p:sp>
      <p:sp>
        <p:nvSpPr>
          <p:cNvPr id="2" name="مربع نص 1"/>
          <p:cNvSpPr txBox="1"/>
          <p:nvPr/>
        </p:nvSpPr>
        <p:spPr>
          <a:xfrm>
            <a:off x="766034" y="2586038"/>
            <a:ext cx="10745492" cy="3231654"/>
          </a:xfrm>
          <a:prstGeom prst="rect">
            <a:avLst/>
          </a:prstGeom>
          <a:noFill/>
        </p:spPr>
        <p:txBody>
          <a:bodyPr wrap="square" rtlCol="0">
            <a:spAutoFit/>
          </a:bodyPr>
          <a:lstStyle/>
          <a:p>
            <a:pPr algn="just" rtl="1">
              <a:lnSpc>
                <a:spcPct val="150000"/>
              </a:lnSpc>
            </a:pPr>
            <a:r>
              <a:rPr lang="ar-SA" sz="2200" b="1" dirty="0" smtClean="0"/>
              <a:t>النتائج:</a:t>
            </a:r>
          </a:p>
          <a:p>
            <a:pPr algn="r" rtl="1">
              <a:lnSpc>
                <a:spcPct val="150000"/>
              </a:lnSpc>
            </a:pPr>
            <a:r>
              <a:rPr lang="ar-AE" sz="2400" dirty="0" smtClean="0"/>
              <a:t>تحويل </a:t>
            </a:r>
            <a:r>
              <a:rPr lang="ar-AE" sz="2200" dirty="0"/>
              <a:t>العملاء المحتملين من خلال التسجيل في النسخة التجريبية </a:t>
            </a:r>
            <a:r>
              <a:rPr lang="ar-AE" sz="2200" dirty="0" smtClean="0"/>
              <a:t>المجانية</a:t>
            </a:r>
            <a:endParaRPr lang="en-US" sz="2200" dirty="0"/>
          </a:p>
          <a:p>
            <a:pPr algn="r" rtl="1">
              <a:lnSpc>
                <a:spcPct val="150000"/>
              </a:lnSpc>
            </a:pPr>
            <a:r>
              <a:rPr lang="ar-AE" sz="2200" dirty="0"/>
              <a:t>ازدادت زيارات موقع </a:t>
            </a:r>
            <a:r>
              <a:rPr lang="en-US" sz="2200" dirty="0"/>
              <a:t>Twenty20</a:t>
            </a:r>
            <a:r>
              <a:rPr lang="ar-AE" sz="2200" dirty="0"/>
              <a:t> بنسبة </a:t>
            </a:r>
            <a:r>
              <a:rPr lang="en-US" sz="2200" dirty="0" smtClean="0"/>
              <a:t>403</a:t>
            </a:r>
            <a:r>
              <a:rPr lang="ar-AE" sz="2200" dirty="0" smtClean="0"/>
              <a:t>% </a:t>
            </a:r>
            <a:r>
              <a:rPr lang="ar-AE" sz="2200" dirty="0"/>
              <a:t>مع تحقيق نفس معدل الإيرادات الثابت لكل جلسة</a:t>
            </a:r>
            <a:r>
              <a:rPr lang="ar-AE" sz="2200" dirty="0" smtClean="0"/>
              <a:t>.</a:t>
            </a:r>
            <a:endParaRPr lang="en-US" sz="2200" dirty="0"/>
          </a:p>
          <a:p>
            <a:pPr algn="r" rtl="1">
              <a:lnSpc>
                <a:spcPct val="150000"/>
              </a:lnSpc>
            </a:pPr>
            <a:r>
              <a:rPr lang="ar-AE" sz="2200" dirty="0" smtClean="0"/>
              <a:t>تخفيض </a:t>
            </a:r>
            <a:r>
              <a:rPr lang="ar-AE" sz="2200" dirty="0" smtClean="0"/>
              <a:t>نفقات </a:t>
            </a:r>
            <a:r>
              <a:rPr lang="ar-AE" sz="2200" dirty="0"/>
              <a:t>الإعلان </a:t>
            </a:r>
            <a:r>
              <a:rPr lang="ar-AE" sz="2200" dirty="0" smtClean="0"/>
              <a:t>بنسبة </a:t>
            </a:r>
            <a:r>
              <a:rPr lang="en-US" sz="2200" dirty="0" smtClean="0"/>
              <a:t>72.49</a:t>
            </a:r>
            <a:r>
              <a:rPr lang="ar-AE" sz="2200" dirty="0" smtClean="0"/>
              <a:t>%، حيث تم التركيز على ترويج النسخة التجريبية </a:t>
            </a:r>
            <a:r>
              <a:rPr lang="ar-AE" sz="2200" dirty="0"/>
              <a:t>المجانية بدلاً من الخدمة </a:t>
            </a:r>
            <a:r>
              <a:rPr lang="ar-AE" sz="2200" dirty="0" smtClean="0"/>
              <a:t>المدفوعة للتطبيق. </a:t>
            </a:r>
            <a:r>
              <a:rPr lang="ar-AE" sz="2200" dirty="0"/>
              <a:t>تم تحسين التسجيل في النسخة التجريبية المجانية، مع زيادة في </a:t>
            </a:r>
            <a:r>
              <a:rPr lang="ar-AE" sz="2200" dirty="0" smtClean="0"/>
              <a:t>العملاء المحتملين المؤهلين للشراء </a:t>
            </a:r>
            <a:r>
              <a:rPr lang="en-US" sz="2200" dirty="0" smtClean="0"/>
              <a:t>MQLs </a:t>
            </a:r>
            <a:r>
              <a:rPr lang="ar-AE" sz="2200" dirty="0" smtClean="0"/>
              <a:t> </a:t>
            </a:r>
            <a:r>
              <a:rPr lang="ar-AE" sz="2200" dirty="0"/>
              <a:t>بنسبة </a:t>
            </a:r>
            <a:r>
              <a:rPr lang="en-US" sz="2200" dirty="0" smtClean="0"/>
              <a:t>16.42</a:t>
            </a:r>
            <a:r>
              <a:rPr lang="ar-AE" sz="2200" dirty="0" smtClean="0"/>
              <a:t>%. </a:t>
            </a:r>
            <a:r>
              <a:rPr lang="ar-AE" sz="2200" dirty="0"/>
              <a:t>لم تعد </a:t>
            </a:r>
            <a:r>
              <a:rPr lang="en-US" sz="2200" dirty="0"/>
              <a:t>Twenty20</a:t>
            </a:r>
            <a:r>
              <a:rPr lang="ar-AE" sz="2200" dirty="0"/>
              <a:t> بحاجة إلى الاعتماد على أساليب الإعلان التقليدية وعمليات البيع الداخلية</a:t>
            </a:r>
            <a:r>
              <a:rPr lang="ar-AE" sz="2400" dirty="0"/>
              <a:t>.</a:t>
            </a:r>
            <a:endParaRPr lang="en-US" sz="2400" dirty="0"/>
          </a:p>
        </p:txBody>
      </p:sp>
    </p:spTree>
    <p:extLst>
      <p:ext uri="{BB962C8B-B14F-4D97-AF65-F5344CB8AC3E}">
        <p14:creationId xmlns:p14="http://schemas.microsoft.com/office/powerpoint/2010/main" val="39821986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9B71E60A-B11D-0636-F62D-9EB304CD7596}"/>
              </a:ext>
            </a:extLst>
          </p:cNvPr>
          <p:cNvSpPr txBox="1"/>
          <p:nvPr/>
        </p:nvSpPr>
        <p:spPr>
          <a:xfrm>
            <a:off x="1522679" y="312594"/>
            <a:ext cx="8440582" cy="954107"/>
          </a:xfrm>
          <a:prstGeom prst="rect">
            <a:avLst/>
          </a:prstGeom>
          <a:noFill/>
        </p:spPr>
        <p:txBody>
          <a:bodyPr wrap="square" rtlCol="0">
            <a:spAutoFit/>
          </a:bodyPr>
          <a:lstStyle/>
          <a:p>
            <a:pPr algn="ctr" rtl="1"/>
            <a:r>
              <a:rPr lang="ar-SA" sz="3200" b="1" dirty="0">
                <a:solidFill>
                  <a:srgbClr val="00AEEF"/>
                </a:solidFill>
              </a:rPr>
              <a:t>   </a:t>
            </a:r>
            <a:r>
              <a:rPr lang="ar-SA" sz="3200" b="1" dirty="0" smtClean="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2</a:t>
            </a:r>
            <a:r>
              <a:rPr lang="ar-AE" sz="3200" b="1" dirty="0" smtClean="0">
                <a:solidFill>
                  <a:srgbClr val="00AEEF"/>
                </a:solidFill>
              </a:rPr>
              <a:t>:</a:t>
            </a:r>
            <a:r>
              <a:rPr lang="en-US" sz="3200" b="1" dirty="0">
                <a:solidFill>
                  <a:srgbClr val="00AEEF"/>
                </a:solidFill>
              </a:rPr>
              <a:t> </a:t>
            </a:r>
            <a:r>
              <a:rPr lang="en-US" sz="3200" b="1" dirty="0" err="1" smtClean="0">
                <a:solidFill>
                  <a:srgbClr val="00AEEF"/>
                </a:solidFill>
              </a:rPr>
              <a:t>Axure</a:t>
            </a:r>
            <a:endParaRPr lang="ar-AE" sz="3200" b="1" dirty="0" smtClean="0">
              <a:solidFill>
                <a:srgbClr val="00AEEF"/>
              </a:solidFill>
            </a:endParaRPr>
          </a:p>
          <a:p>
            <a:pPr algn="ctr" rtl="1"/>
            <a:r>
              <a:rPr lang="en-US" sz="2400" b="1" dirty="0">
                <a:hlinkClick r:id="rId4"/>
              </a:rPr>
              <a:t>https://www.axure.com</a:t>
            </a:r>
            <a:r>
              <a:rPr lang="en-US" sz="2400" b="1" dirty="0" smtClean="0">
                <a:hlinkClick r:id="rId4"/>
              </a:rPr>
              <a:t>/</a:t>
            </a:r>
            <a:r>
              <a:rPr lang="en-US" sz="2400" b="1" dirty="0" smtClean="0"/>
              <a:t> </a:t>
            </a:r>
            <a:endParaRPr lang="ar-AE" sz="2400" b="1" dirty="0" smtClean="0">
              <a:solidFill>
                <a:srgbClr val="00AEEF"/>
              </a:solidFill>
            </a:endParaRPr>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163" y="1479458"/>
            <a:ext cx="10907647" cy="5696745"/>
          </a:xfrm>
          <a:prstGeom prst="rect">
            <a:avLst/>
          </a:prstGeom>
        </p:spPr>
      </p:pic>
    </p:spTree>
    <p:extLst>
      <p:ext uri="{BB962C8B-B14F-4D97-AF65-F5344CB8AC3E}">
        <p14:creationId xmlns:p14="http://schemas.microsoft.com/office/powerpoint/2010/main" val="42224536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33355"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sz="2200" dirty="0" err="1" smtClean="0">
                <a:solidFill>
                  <a:schemeClr val="tx1"/>
                </a:solidFill>
              </a:rPr>
              <a:t>Axure</a:t>
            </a:r>
            <a:r>
              <a:rPr lang="ar-AE" sz="2200" dirty="0" smtClean="0">
                <a:solidFill>
                  <a:schemeClr val="tx1"/>
                </a:solidFill>
              </a:rPr>
              <a:t> </a:t>
            </a:r>
            <a:r>
              <a:rPr lang="ar-SA" sz="2200" dirty="0" smtClean="0">
                <a:solidFill>
                  <a:schemeClr val="tx1"/>
                </a:solidFill>
              </a:rPr>
              <a:t>هو </a:t>
            </a:r>
            <a:r>
              <a:rPr lang="ar-AE" sz="2200" dirty="0" smtClean="0">
                <a:solidFill>
                  <a:schemeClr val="tx1"/>
                </a:solidFill>
              </a:rPr>
              <a:t>تطبيق لتصميم النماذج الأولية لتجربة المستخدم </a:t>
            </a:r>
            <a:r>
              <a:rPr lang="en-US" sz="2200" dirty="0" smtClean="0">
                <a:solidFill>
                  <a:schemeClr val="tx1"/>
                </a:solidFill>
              </a:rPr>
              <a:t>UX</a:t>
            </a:r>
            <a:r>
              <a:rPr lang="ar-SA" sz="2200" dirty="0" smtClean="0">
                <a:solidFill>
                  <a:schemeClr val="tx1"/>
                </a:solidFill>
              </a:rPr>
              <a:t> للمواقع الالكترونية حيث أن </a:t>
            </a:r>
            <a:r>
              <a:rPr lang="ar-AE" sz="2200" dirty="0" smtClean="0">
                <a:solidFill>
                  <a:schemeClr val="tx1"/>
                </a:solidFill>
              </a:rPr>
              <a:t>جميع </a:t>
            </a:r>
            <a:r>
              <a:rPr lang="ar-AE" sz="2200" dirty="0">
                <a:solidFill>
                  <a:schemeClr val="tx1"/>
                </a:solidFill>
              </a:rPr>
              <a:t>المواقع الإلكترونية </a:t>
            </a:r>
            <a:r>
              <a:rPr lang="ar-SA" sz="2200" dirty="0" smtClean="0">
                <a:solidFill>
                  <a:schemeClr val="tx1"/>
                </a:solidFill>
              </a:rPr>
              <a:t>تبدأ بتصميم </a:t>
            </a:r>
            <a:r>
              <a:rPr lang="ar-AE" sz="2200" dirty="0" smtClean="0">
                <a:solidFill>
                  <a:schemeClr val="tx1"/>
                </a:solidFill>
              </a:rPr>
              <a:t>نموذج أولي</a:t>
            </a:r>
            <a:r>
              <a:rPr lang="ar-SA" sz="2200" dirty="0" smtClean="0">
                <a:solidFill>
                  <a:schemeClr val="tx1"/>
                </a:solidFill>
              </a:rPr>
              <a:t> لاختباره قبل اعتماده كتصميم لتجربة المستخدم الخاصة بالموقع الالكتروني</a:t>
            </a:r>
            <a:r>
              <a:rPr lang="ar-AE" sz="2200" dirty="0" smtClean="0">
                <a:solidFill>
                  <a:schemeClr val="tx1"/>
                </a:solidFill>
              </a:rPr>
              <a:t>، </a:t>
            </a:r>
            <a:r>
              <a:rPr lang="ar-SA" sz="2200" dirty="0" smtClean="0">
                <a:solidFill>
                  <a:schemeClr val="tx1"/>
                </a:solidFill>
              </a:rPr>
              <a:t>ويلجأ </a:t>
            </a:r>
            <a:r>
              <a:rPr lang="ar-AE" sz="2200" dirty="0" smtClean="0">
                <a:solidFill>
                  <a:schemeClr val="tx1"/>
                </a:solidFill>
              </a:rPr>
              <a:t>مطور</a:t>
            </a:r>
            <a:r>
              <a:rPr lang="ar-SA" sz="2200" dirty="0" smtClean="0">
                <a:solidFill>
                  <a:schemeClr val="tx1"/>
                </a:solidFill>
              </a:rPr>
              <a:t>و</a:t>
            </a:r>
            <a:r>
              <a:rPr lang="ar-AE" sz="2200" dirty="0" smtClean="0">
                <a:solidFill>
                  <a:schemeClr val="tx1"/>
                </a:solidFill>
              </a:rPr>
              <a:t> </a:t>
            </a:r>
            <a:r>
              <a:rPr lang="ar-AE" sz="2200" dirty="0">
                <a:solidFill>
                  <a:schemeClr val="tx1"/>
                </a:solidFill>
              </a:rPr>
              <a:t>الويب إلى </a:t>
            </a:r>
            <a:r>
              <a:rPr lang="en-US" sz="2200" dirty="0" err="1">
                <a:solidFill>
                  <a:schemeClr val="tx1"/>
                </a:solidFill>
              </a:rPr>
              <a:t>Axure</a:t>
            </a:r>
            <a:r>
              <a:rPr lang="ar-AE" sz="2200" dirty="0">
                <a:solidFill>
                  <a:schemeClr val="tx1"/>
                </a:solidFill>
              </a:rPr>
              <a:t>. </a:t>
            </a:r>
            <a:r>
              <a:rPr lang="ar-SA" sz="2200" dirty="0" smtClean="0">
                <a:solidFill>
                  <a:schemeClr val="tx1"/>
                </a:solidFill>
              </a:rPr>
              <a:t>حيث يعد من أفضل التطبيقات ال</a:t>
            </a:r>
            <a:r>
              <a:rPr lang="ar-AE" sz="2200" dirty="0" smtClean="0">
                <a:solidFill>
                  <a:schemeClr val="tx1"/>
                </a:solidFill>
              </a:rPr>
              <a:t>مُحسّن</a:t>
            </a:r>
            <a:r>
              <a:rPr lang="ar-SA" sz="2200" dirty="0" smtClean="0">
                <a:solidFill>
                  <a:schemeClr val="tx1"/>
                </a:solidFill>
              </a:rPr>
              <a:t>ة</a:t>
            </a:r>
            <a:r>
              <a:rPr lang="ar-AE" sz="2200" dirty="0" smtClean="0">
                <a:solidFill>
                  <a:schemeClr val="tx1"/>
                </a:solidFill>
              </a:rPr>
              <a:t> </a:t>
            </a:r>
            <a:r>
              <a:rPr lang="ar-AE" sz="2200" dirty="0">
                <a:solidFill>
                  <a:schemeClr val="tx1"/>
                </a:solidFill>
              </a:rPr>
              <a:t>للنماذج الأولية لمواقع الويب، مما يُمكّن المطورين من بناء مواقع ويب عملية وواقعية.</a:t>
            </a:r>
            <a:endParaRPr lang="en-US" sz="2200" dirty="0">
              <a:solidFill>
                <a:schemeClr val="tx1"/>
              </a:solidFill>
            </a:endParaRPr>
          </a:p>
          <a:p>
            <a:pPr algn="r" rtl="1"/>
            <a:r>
              <a:rPr lang="ar-SA" sz="2200" dirty="0" smtClean="0">
                <a:solidFill>
                  <a:schemeClr val="tx1"/>
                </a:solidFill>
              </a:rPr>
              <a:t> </a:t>
            </a: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err="1">
                <a:solidFill>
                  <a:schemeClr val="bg1"/>
                </a:solidFill>
              </a:rPr>
              <a:t>Axure</a:t>
            </a:r>
            <a:endParaRPr lang="en-US" sz="2800" b="1" dirty="0">
              <a:solidFill>
                <a:schemeClr val="bg1"/>
              </a:solidFill>
            </a:endParaRPr>
          </a:p>
        </p:txBody>
      </p:sp>
    </p:spTree>
    <p:extLst>
      <p:ext uri="{BB962C8B-B14F-4D97-AF65-F5344CB8AC3E}">
        <p14:creationId xmlns:p14="http://schemas.microsoft.com/office/powerpoint/2010/main" val="25462447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33355"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sz="2200" b="1" dirty="0" smtClean="0">
                <a:solidFill>
                  <a:schemeClr val="tx1"/>
                </a:solidFill>
              </a:rPr>
              <a:t>التحدي: </a:t>
            </a:r>
            <a:r>
              <a:rPr lang="ar-AE" sz="2200" b="1" dirty="0" smtClean="0">
                <a:solidFill>
                  <a:schemeClr val="tx1"/>
                </a:solidFill>
              </a:rPr>
              <a:t>توليد </a:t>
            </a:r>
            <a:r>
              <a:rPr lang="ar-AE" sz="2200" b="1" dirty="0">
                <a:solidFill>
                  <a:schemeClr val="tx1"/>
                </a:solidFill>
              </a:rPr>
              <a:t>عملاء محتملين من الشركات (</a:t>
            </a:r>
            <a:r>
              <a:rPr lang="en-US" sz="2200" b="1" dirty="0">
                <a:solidFill>
                  <a:schemeClr val="tx1"/>
                </a:solidFill>
              </a:rPr>
              <a:t>B2B</a:t>
            </a:r>
            <a:r>
              <a:rPr lang="ar-AE" sz="2200" b="1" dirty="0">
                <a:solidFill>
                  <a:schemeClr val="tx1"/>
                </a:solidFill>
              </a:rPr>
              <a:t>) بجودة عالية</a:t>
            </a:r>
            <a:endParaRPr lang="en-US" sz="2200" b="1" dirty="0">
              <a:solidFill>
                <a:schemeClr val="tx1"/>
              </a:solidFill>
            </a:endParaRPr>
          </a:p>
          <a:p>
            <a:pPr algn="r" rtl="1">
              <a:lnSpc>
                <a:spcPct val="150000"/>
              </a:lnSpc>
            </a:pPr>
            <a:r>
              <a:rPr lang="ar-AE" sz="2200" dirty="0">
                <a:solidFill>
                  <a:schemeClr val="tx1"/>
                </a:solidFill>
              </a:rPr>
              <a:t>لكي يصبح </a:t>
            </a:r>
            <a:r>
              <a:rPr lang="en-US" sz="2200" dirty="0" err="1">
                <a:solidFill>
                  <a:schemeClr val="tx1"/>
                </a:solidFill>
              </a:rPr>
              <a:t>Axure</a:t>
            </a:r>
            <a:r>
              <a:rPr lang="ar-AE" sz="2200" dirty="0">
                <a:solidFill>
                  <a:schemeClr val="tx1"/>
                </a:solidFill>
              </a:rPr>
              <a:t> أفضل برنامج لإنشاء نماذج أولية لمواقع الويب، كان بحاجة إلى جذب المزيد من العملاء المحتملين من الشركات (</a:t>
            </a:r>
            <a:r>
              <a:rPr lang="en-US" sz="2200" dirty="0">
                <a:solidFill>
                  <a:schemeClr val="tx1"/>
                </a:solidFill>
              </a:rPr>
              <a:t>B2B</a:t>
            </a:r>
            <a:r>
              <a:rPr lang="ar-AE" sz="2200" dirty="0">
                <a:solidFill>
                  <a:schemeClr val="tx1"/>
                </a:solidFill>
              </a:rPr>
              <a:t>)، وأراد تحديدًا استهداف خدمات البرمجيات كخدمة (</a:t>
            </a:r>
            <a:r>
              <a:rPr lang="en-US" sz="2200" dirty="0">
                <a:solidFill>
                  <a:schemeClr val="tx1"/>
                </a:solidFill>
              </a:rPr>
              <a:t>SaaS</a:t>
            </a:r>
            <a:r>
              <a:rPr lang="ar-AE" sz="2200" dirty="0">
                <a:solidFill>
                  <a:schemeClr val="tx1"/>
                </a:solidFill>
              </a:rPr>
              <a:t>).</a:t>
            </a:r>
            <a:endParaRPr lang="en-US" sz="2200" dirty="0">
              <a:solidFill>
                <a:schemeClr val="tx1"/>
              </a:solidFill>
            </a:endParaRPr>
          </a:p>
          <a:p>
            <a:pPr algn="r" rtl="1">
              <a:lnSpc>
                <a:spcPct val="150000"/>
              </a:lnSpc>
            </a:pPr>
            <a:r>
              <a:rPr lang="ar-AE" sz="2200" dirty="0" smtClean="0">
                <a:solidFill>
                  <a:schemeClr val="tx1"/>
                </a:solidFill>
              </a:rPr>
              <a:t>كانت </a:t>
            </a:r>
            <a:r>
              <a:rPr lang="ar-AE" sz="2200" dirty="0">
                <a:solidFill>
                  <a:schemeClr val="tx1"/>
                </a:solidFill>
              </a:rPr>
              <a:t>استراتيجيتهم الحالية تتمثل في توليد زيارات لموقعهم الإلكتروني، وليس عملاء محتملين جدد. ومع ذلك، قد يكون الإعلان مكلفًا، لذلك أدركت </a:t>
            </a:r>
            <a:r>
              <a:rPr lang="en-US" sz="2200" dirty="0" err="1">
                <a:solidFill>
                  <a:schemeClr val="tx1"/>
                </a:solidFill>
              </a:rPr>
              <a:t>Axure</a:t>
            </a:r>
            <a:r>
              <a:rPr lang="ar-AE" sz="2200" dirty="0">
                <a:solidFill>
                  <a:schemeClr val="tx1"/>
                </a:solidFill>
              </a:rPr>
              <a:t> حاجتها </a:t>
            </a:r>
            <a:r>
              <a:rPr lang="ar-AE" sz="2200" dirty="0" smtClean="0">
                <a:solidFill>
                  <a:schemeClr val="tx1"/>
                </a:solidFill>
              </a:rPr>
              <a:t>إلى </a:t>
            </a:r>
            <a:r>
              <a:rPr lang="ar-AE" sz="2200" dirty="0">
                <a:solidFill>
                  <a:schemeClr val="tx1"/>
                </a:solidFill>
              </a:rPr>
              <a:t>جذب عملاء جدد مع خفض تكاليف </a:t>
            </a:r>
            <a:r>
              <a:rPr lang="ar-SA" sz="2200" dirty="0" smtClean="0">
                <a:solidFill>
                  <a:schemeClr val="tx1"/>
                </a:solidFill>
              </a:rPr>
              <a:t>العميل المحتمل </a:t>
            </a:r>
            <a:r>
              <a:rPr lang="en-US" sz="2200" dirty="0" smtClean="0">
                <a:solidFill>
                  <a:schemeClr val="tx1"/>
                </a:solidFill>
              </a:rPr>
              <a:t>CPL</a:t>
            </a:r>
            <a:r>
              <a:rPr lang="ar-AE" sz="2200" dirty="0">
                <a:solidFill>
                  <a:schemeClr val="tx1"/>
                </a:solidFill>
              </a:rPr>
              <a:t>.</a:t>
            </a:r>
            <a:endParaRPr lang="en-US" sz="2200" dirty="0">
              <a:solidFill>
                <a:schemeClr val="tx1"/>
              </a:solidFill>
            </a:endParaRPr>
          </a:p>
          <a:p>
            <a:pPr algn="r" rtl="1">
              <a:lnSpc>
                <a:spcPct val="150000"/>
              </a:lnSpc>
            </a:pPr>
            <a:r>
              <a:rPr lang="ar-SA" sz="2200" dirty="0" smtClean="0">
                <a:solidFill>
                  <a:schemeClr val="tx1"/>
                </a:solidFill>
              </a:rPr>
              <a:t> </a:t>
            </a: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err="1">
                <a:solidFill>
                  <a:schemeClr val="bg1"/>
                </a:solidFill>
              </a:rPr>
              <a:t>Axure</a:t>
            </a:r>
            <a:endParaRPr lang="en-US" sz="2800" b="1" dirty="0">
              <a:solidFill>
                <a:schemeClr val="bg1"/>
              </a:solidFill>
            </a:endParaRPr>
          </a:p>
        </p:txBody>
      </p:sp>
    </p:spTree>
    <p:extLst>
      <p:ext uri="{BB962C8B-B14F-4D97-AF65-F5344CB8AC3E}">
        <p14:creationId xmlns:p14="http://schemas.microsoft.com/office/powerpoint/2010/main" val="329504897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33355"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sz="2200" b="1" dirty="0" smtClean="0">
                <a:solidFill>
                  <a:schemeClr val="tx1"/>
                </a:solidFill>
              </a:rPr>
              <a:t>التحدي: </a:t>
            </a:r>
            <a:r>
              <a:rPr lang="ar-AE" sz="2200" b="1" dirty="0" smtClean="0">
                <a:solidFill>
                  <a:schemeClr val="tx1"/>
                </a:solidFill>
              </a:rPr>
              <a:t>توليد </a:t>
            </a:r>
            <a:r>
              <a:rPr lang="ar-AE" sz="2200" b="1" dirty="0">
                <a:solidFill>
                  <a:schemeClr val="tx1"/>
                </a:solidFill>
              </a:rPr>
              <a:t>عملاء محتملين من الشركات (</a:t>
            </a:r>
            <a:r>
              <a:rPr lang="en-US" sz="2200" b="1" dirty="0">
                <a:solidFill>
                  <a:schemeClr val="tx1"/>
                </a:solidFill>
              </a:rPr>
              <a:t>B2B</a:t>
            </a:r>
            <a:r>
              <a:rPr lang="ar-AE" sz="2200" b="1" dirty="0">
                <a:solidFill>
                  <a:schemeClr val="tx1"/>
                </a:solidFill>
              </a:rPr>
              <a:t>) بجودة عالية</a:t>
            </a:r>
            <a:endParaRPr lang="en-US" sz="2200" b="1" dirty="0">
              <a:solidFill>
                <a:schemeClr val="tx1"/>
              </a:solidFill>
            </a:endParaRPr>
          </a:p>
          <a:p>
            <a:pPr algn="r" rtl="1">
              <a:lnSpc>
                <a:spcPct val="150000"/>
              </a:lnSpc>
            </a:pPr>
            <a:r>
              <a:rPr lang="ar-AE" sz="2200" dirty="0">
                <a:solidFill>
                  <a:schemeClr val="tx1"/>
                </a:solidFill>
              </a:rPr>
              <a:t>لكي يصبح </a:t>
            </a:r>
            <a:r>
              <a:rPr lang="en-US" sz="2200" dirty="0" err="1">
                <a:solidFill>
                  <a:schemeClr val="tx1"/>
                </a:solidFill>
              </a:rPr>
              <a:t>Axure</a:t>
            </a:r>
            <a:r>
              <a:rPr lang="ar-AE" sz="2200" dirty="0">
                <a:solidFill>
                  <a:schemeClr val="tx1"/>
                </a:solidFill>
              </a:rPr>
              <a:t> أفضل برنامج لإنشاء نماذج أولية لمواقع الويب، كان بحاجة إلى جذب المزيد من العملاء المحتملين من الشركات (</a:t>
            </a:r>
            <a:r>
              <a:rPr lang="en-US" sz="2200" dirty="0">
                <a:solidFill>
                  <a:schemeClr val="tx1"/>
                </a:solidFill>
              </a:rPr>
              <a:t>B2B</a:t>
            </a:r>
            <a:r>
              <a:rPr lang="ar-AE" sz="2200" dirty="0">
                <a:solidFill>
                  <a:schemeClr val="tx1"/>
                </a:solidFill>
              </a:rPr>
              <a:t>)، وأراد تحديدًا استهداف خدمات البرمجيات كخدمة (</a:t>
            </a:r>
            <a:r>
              <a:rPr lang="en-US" sz="2200" dirty="0">
                <a:solidFill>
                  <a:schemeClr val="tx1"/>
                </a:solidFill>
              </a:rPr>
              <a:t>SaaS</a:t>
            </a:r>
            <a:r>
              <a:rPr lang="ar-AE" sz="2200" dirty="0">
                <a:solidFill>
                  <a:schemeClr val="tx1"/>
                </a:solidFill>
              </a:rPr>
              <a:t>).</a:t>
            </a:r>
            <a:endParaRPr lang="en-US" sz="2200" dirty="0">
              <a:solidFill>
                <a:schemeClr val="tx1"/>
              </a:solidFill>
            </a:endParaRPr>
          </a:p>
          <a:p>
            <a:pPr algn="r" rtl="1">
              <a:lnSpc>
                <a:spcPct val="150000"/>
              </a:lnSpc>
            </a:pPr>
            <a:r>
              <a:rPr lang="ar-AE" sz="2200" dirty="0" smtClean="0">
                <a:solidFill>
                  <a:schemeClr val="tx1"/>
                </a:solidFill>
              </a:rPr>
              <a:t>كانت </a:t>
            </a:r>
            <a:r>
              <a:rPr lang="ar-AE" sz="2200" dirty="0">
                <a:solidFill>
                  <a:schemeClr val="tx1"/>
                </a:solidFill>
              </a:rPr>
              <a:t>استراتيجيتهم الحالية تتمثل في توليد زيارات لموقعهم الإلكتروني، وليس عملاء محتملين جدد. ومع ذلك، قد يكون الإعلان مكلفًا، لذلك أدركت </a:t>
            </a:r>
            <a:r>
              <a:rPr lang="en-US" sz="2200" dirty="0" err="1">
                <a:solidFill>
                  <a:schemeClr val="tx1"/>
                </a:solidFill>
              </a:rPr>
              <a:t>Axure</a:t>
            </a:r>
            <a:r>
              <a:rPr lang="ar-AE" sz="2200" dirty="0">
                <a:solidFill>
                  <a:schemeClr val="tx1"/>
                </a:solidFill>
              </a:rPr>
              <a:t> حاجتها </a:t>
            </a:r>
            <a:r>
              <a:rPr lang="ar-AE" sz="2200" dirty="0" smtClean="0">
                <a:solidFill>
                  <a:schemeClr val="tx1"/>
                </a:solidFill>
              </a:rPr>
              <a:t>إلى </a:t>
            </a:r>
            <a:r>
              <a:rPr lang="ar-AE" sz="2200" dirty="0">
                <a:solidFill>
                  <a:schemeClr val="tx1"/>
                </a:solidFill>
              </a:rPr>
              <a:t>جذب عملاء جدد مع خفض تكاليف </a:t>
            </a:r>
            <a:r>
              <a:rPr lang="ar-SA" sz="2200" dirty="0" smtClean="0">
                <a:solidFill>
                  <a:schemeClr val="tx1"/>
                </a:solidFill>
              </a:rPr>
              <a:t>العميل المحتمل </a:t>
            </a:r>
            <a:r>
              <a:rPr lang="en-US" sz="2200" dirty="0" smtClean="0">
                <a:solidFill>
                  <a:schemeClr val="tx1"/>
                </a:solidFill>
              </a:rPr>
              <a:t>CPL</a:t>
            </a:r>
            <a:r>
              <a:rPr lang="ar-AE" sz="2200" dirty="0">
                <a:solidFill>
                  <a:schemeClr val="tx1"/>
                </a:solidFill>
              </a:rPr>
              <a:t>.</a:t>
            </a:r>
            <a:endParaRPr lang="en-US" sz="2200" dirty="0">
              <a:solidFill>
                <a:schemeClr val="tx1"/>
              </a:solidFill>
            </a:endParaRPr>
          </a:p>
          <a:p>
            <a:pPr algn="r" rtl="1">
              <a:lnSpc>
                <a:spcPct val="150000"/>
              </a:lnSpc>
            </a:pPr>
            <a:r>
              <a:rPr lang="ar-SA" sz="2200" dirty="0" smtClean="0">
                <a:solidFill>
                  <a:schemeClr val="tx1"/>
                </a:solidFill>
              </a:rPr>
              <a:t> </a:t>
            </a: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err="1">
                <a:solidFill>
                  <a:schemeClr val="bg1"/>
                </a:solidFill>
              </a:rPr>
              <a:t>Axure</a:t>
            </a:r>
            <a:endParaRPr lang="en-US" sz="2800" b="1" dirty="0">
              <a:solidFill>
                <a:schemeClr val="bg1"/>
              </a:solidFill>
            </a:endParaRPr>
          </a:p>
        </p:txBody>
      </p:sp>
    </p:spTree>
    <p:extLst>
      <p:ext uri="{BB962C8B-B14F-4D97-AF65-F5344CB8AC3E}">
        <p14:creationId xmlns:p14="http://schemas.microsoft.com/office/powerpoint/2010/main" val="37835433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33355"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sz="2000" b="1" dirty="0" smtClean="0">
              <a:solidFill>
                <a:schemeClr val="tx1"/>
              </a:solidFill>
            </a:endParaRPr>
          </a:p>
          <a:p>
            <a:pPr algn="r" rtl="1">
              <a:lnSpc>
                <a:spcPct val="150000"/>
              </a:lnSpc>
            </a:pPr>
            <a:endParaRPr lang="en-US" sz="2400" b="1" dirty="0">
              <a:solidFill>
                <a:schemeClr val="tx1"/>
              </a:solidFill>
            </a:endParaRPr>
          </a:p>
          <a:p>
            <a:pPr algn="r" rtl="1">
              <a:lnSpc>
                <a:spcPct val="150000"/>
              </a:lnSpc>
            </a:pP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err="1">
                <a:solidFill>
                  <a:schemeClr val="bg1"/>
                </a:solidFill>
              </a:rPr>
              <a:t>Axure</a:t>
            </a:r>
            <a:endParaRPr lang="en-US" sz="2800" b="1" dirty="0">
              <a:solidFill>
                <a:schemeClr val="bg1"/>
              </a:solidFill>
            </a:endParaRPr>
          </a:p>
        </p:txBody>
      </p:sp>
      <p:sp>
        <p:nvSpPr>
          <p:cNvPr id="2" name="مربع نص 1"/>
          <p:cNvSpPr txBox="1"/>
          <p:nvPr/>
        </p:nvSpPr>
        <p:spPr>
          <a:xfrm>
            <a:off x="500064" y="2424037"/>
            <a:ext cx="10811438" cy="3985706"/>
          </a:xfrm>
          <a:prstGeom prst="rect">
            <a:avLst/>
          </a:prstGeom>
          <a:noFill/>
        </p:spPr>
        <p:txBody>
          <a:bodyPr wrap="square" rtlCol="0">
            <a:spAutoFit/>
          </a:bodyPr>
          <a:lstStyle/>
          <a:p>
            <a:pPr algn="just" rtl="1">
              <a:lnSpc>
                <a:spcPct val="150000"/>
              </a:lnSpc>
            </a:pPr>
            <a:r>
              <a:rPr lang="ar-AE" sz="2200" b="1" dirty="0"/>
              <a:t>الاستراتيجية: استهداف عملاء محتملين ذوي جودة عالية وكلمات مفتاحية </a:t>
            </a:r>
            <a:r>
              <a:rPr lang="ar-SA" sz="2200" b="1" dirty="0"/>
              <a:t>تتعلق بالعلامة </a:t>
            </a:r>
            <a:r>
              <a:rPr lang="ar-AE" sz="2200" b="1" dirty="0"/>
              <a:t>التجارية</a:t>
            </a:r>
            <a:endParaRPr lang="ar-SA" sz="2200" b="1" dirty="0"/>
          </a:p>
          <a:p>
            <a:pPr algn="just" rtl="1">
              <a:lnSpc>
                <a:spcPct val="150000"/>
              </a:lnSpc>
            </a:pPr>
            <a:r>
              <a:rPr lang="ar-SA" sz="2200" dirty="0"/>
              <a:t>كانت الاستراتيجية الخاصة بالشركة تركز على </a:t>
            </a:r>
            <a:r>
              <a:rPr lang="ar-AE" sz="2200" dirty="0"/>
              <a:t>دول لا تُعدّ فيها الزيارات ذات قيمة. </a:t>
            </a:r>
            <a:r>
              <a:rPr lang="ar-SA" sz="2200" dirty="0"/>
              <a:t>وكانت </a:t>
            </a:r>
            <a:r>
              <a:rPr lang="ar-AE" sz="2200" dirty="0"/>
              <a:t>حملات تحسين محركات البحث (</a:t>
            </a:r>
            <a:r>
              <a:rPr lang="en-US" sz="2200" dirty="0"/>
              <a:t>SEO</a:t>
            </a:r>
            <a:r>
              <a:rPr lang="ar-AE" sz="2200" dirty="0"/>
              <a:t>) والدفع بالنقرة (</a:t>
            </a:r>
            <a:r>
              <a:rPr lang="en-US" sz="2200" dirty="0"/>
              <a:t>PPC</a:t>
            </a:r>
            <a:r>
              <a:rPr lang="ar-AE" sz="2200" dirty="0"/>
              <a:t>) الخاصة بهم بتحسين الكلمات المفتاحية العامة، ولم تكن الزيارات من هذه الكلمات المفتاحية تُحقق تحويلات. كما حقق منافسوهم تصنيفات أعلى لهذه الكلمات المفتاحية.</a:t>
            </a:r>
            <a:endParaRPr lang="en-US" sz="2200" dirty="0"/>
          </a:p>
          <a:p>
            <a:pPr algn="just" rtl="1">
              <a:lnSpc>
                <a:spcPct val="150000"/>
              </a:lnSpc>
            </a:pPr>
            <a:r>
              <a:rPr lang="ar-AE" sz="2200" dirty="0"/>
              <a:t>من خلال قياس مواطن ضعف </a:t>
            </a:r>
            <a:r>
              <a:rPr lang="en-US" sz="2200" dirty="0" err="1"/>
              <a:t>Axure</a:t>
            </a:r>
            <a:r>
              <a:rPr lang="ar-AE" sz="2200" dirty="0"/>
              <a:t>، </a:t>
            </a:r>
            <a:r>
              <a:rPr lang="ar-SA" sz="2200" dirty="0"/>
              <a:t>تم وضع </a:t>
            </a:r>
            <a:r>
              <a:rPr lang="ar-AE" sz="2200" dirty="0"/>
              <a:t>استراتيجيات قيّمة لتوليد العملاء المحتملين. أعطت الشركة الأولوية لميزانياتها التسويقية لاستهداف الدول التي توفر زيارات عالية الجودة وتزيد من احتمالية تحويل العملاء. كما حققت الشركة تصنيفات أعلى للكلمات المفتاحية المُحوّلة، والتي تضمنت مصطلحات </a:t>
            </a:r>
            <a:r>
              <a:rPr lang="ar-SA" sz="2200" dirty="0"/>
              <a:t>تتعلق بالعلامة </a:t>
            </a:r>
            <a:r>
              <a:rPr lang="ar-AE" sz="2200" dirty="0"/>
              <a:t>التجارية.</a:t>
            </a:r>
            <a:endParaRPr lang="en-US" sz="2200" dirty="0"/>
          </a:p>
          <a:p>
            <a:pPr algn="just"/>
            <a:endParaRPr lang="en-US" sz="2200" dirty="0"/>
          </a:p>
        </p:txBody>
      </p:sp>
    </p:spTree>
    <p:extLst>
      <p:ext uri="{BB962C8B-B14F-4D97-AF65-F5344CB8AC3E}">
        <p14:creationId xmlns:p14="http://schemas.microsoft.com/office/powerpoint/2010/main" val="13825383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33355" y="2201257"/>
            <a:ext cx="11371217" cy="43281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sz="2000" b="1" dirty="0" smtClean="0">
              <a:solidFill>
                <a:schemeClr val="tx1"/>
              </a:solidFill>
            </a:endParaRPr>
          </a:p>
          <a:p>
            <a:pPr algn="r" rtl="1">
              <a:lnSpc>
                <a:spcPct val="150000"/>
              </a:lnSpc>
            </a:pPr>
            <a:endParaRPr lang="en-US" sz="2400" b="1" dirty="0">
              <a:solidFill>
                <a:schemeClr val="tx1"/>
              </a:solidFill>
            </a:endParaRPr>
          </a:p>
          <a:p>
            <a:pPr algn="r" rtl="1">
              <a:lnSpc>
                <a:spcPct val="150000"/>
              </a:lnSpc>
            </a:pP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err="1">
                <a:solidFill>
                  <a:schemeClr val="bg1"/>
                </a:solidFill>
              </a:rPr>
              <a:t>Axure</a:t>
            </a:r>
            <a:endParaRPr lang="en-US" sz="2800" b="1" dirty="0">
              <a:solidFill>
                <a:schemeClr val="bg1"/>
              </a:solidFill>
            </a:endParaRPr>
          </a:p>
        </p:txBody>
      </p:sp>
      <p:sp>
        <p:nvSpPr>
          <p:cNvPr id="2" name="مربع نص 1"/>
          <p:cNvSpPr txBox="1"/>
          <p:nvPr/>
        </p:nvSpPr>
        <p:spPr>
          <a:xfrm>
            <a:off x="500064" y="2424037"/>
            <a:ext cx="10811438" cy="3647152"/>
          </a:xfrm>
          <a:prstGeom prst="rect">
            <a:avLst/>
          </a:prstGeom>
          <a:noFill/>
        </p:spPr>
        <p:txBody>
          <a:bodyPr wrap="square" rtlCol="0">
            <a:spAutoFit/>
          </a:bodyPr>
          <a:lstStyle/>
          <a:p>
            <a:pPr algn="r" rtl="1">
              <a:lnSpc>
                <a:spcPct val="150000"/>
              </a:lnSpc>
            </a:pPr>
            <a:r>
              <a:rPr lang="ar-SA" sz="2200" b="1" dirty="0" smtClean="0"/>
              <a:t>النتائج:</a:t>
            </a:r>
            <a:endParaRPr lang="ar-SA" sz="2200" b="1" dirty="0"/>
          </a:p>
          <a:p>
            <a:pPr algn="r" rtl="1">
              <a:lnSpc>
                <a:spcPct val="150000"/>
              </a:lnSpc>
            </a:pPr>
            <a:r>
              <a:rPr lang="ar-AE" sz="2200" dirty="0"/>
              <a:t>من خلال توجيه ميزانية </a:t>
            </a:r>
            <a:r>
              <a:rPr lang="en-US" sz="2200" dirty="0" err="1"/>
              <a:t>Axure</a:t>
            </a:r>
            <a:r>
              <a:rPr lang="ar-AE" sz="2200" dirty="0"/>
              <a:t> التسويقية نحو طرق أكثر ذكاءً، حققت الشركة نسبة نقر إلى ظهور بلغت </a:t>
            </a:r>
            <a:r>
              <a:rPr lang="en-US" sz="2200" dirty="0" smtClean="0"/>
              <a:t>32</a:t>
            </a:r>
            <a:r>
              <a:rPr lang="ar-AE" sz="2200" dirty="0" smtClean="0"/>
              <a:t>% </a:t>
            </a:r>
            <a:r>
              <a:rPr lang="ar-AE" sz="2200" dirty="0"/>
              <a:t>وخفضت تكاليف التحويل بنسبة </a:t>
            </a:r>
            <a:r>
              <a:rPr lang="en-US" sz="2200" dirty="0" smtClean="0"/>
              <a:t>0.51</a:t>
            </a:r>
            <a:r>
              <a:rPr lang="ar-AE" sz="2200" dirty="0" smtClean="0"/>
              <a:t>%، </a:t>
            </a:r>
            <a:r>
              <a:rPr lang="ar-AE" sz="2200" dirty="0"/>
              <a:t>مع توفير إجمالي قدره </a:t>
            </a:r>
            <a:r>
              <a:rPr lang="en-US" sz="2200" dirty="0" smtClean="0"/>
              <a:t>26</a:t>
            </a:r>
            <a:r>
              <a:rPr lang="ar-AE" sz="2200" dirty="0" smtClean="0"/>
              <a:t>%. </a:t>
            </a:r>
            <a:r>
              <a:rPr lang="ar-AE" sz="2200" dirty="0"/>
              <a:t>انخفض إنفاق إعلانات جوجل بنسبة </a:t>
            </a:r>
            <a:r>
              <a:rPr lang="en-US" sz="2200" dirty="0" smtClean="0"/>
              <a:t>60</a:t>
            </a:r>
            <a:r>
              <a:rPr lang="ar-AE" sz="2200" dirty="0" smtClean="0"/>
              <a:t>%، </a:t>
            </a:r>
            <a:r>
              <a:rPr lang="ar-AE" sz="2200" dirty="0"/>
              <a:t>وحافظت على متوسط ​​تكلفة لكل </a:t>
            </a:r>
            <a:r>
              <a:rPr lang="ar-AE" sz="2200" dirty="0" smtClean="0"/>
              <a:t>عميل محتمل (</a:t>
            </a:r>
            <a:r>
              <a:rPr lang="en-US" sz="2200" dirty="0"/>
              <a:t>CPL</a:t>
            </a:r>
            <a:r>
              <a:rPr lang="ar-AE" sz="2200" dirty="0"/>
              <a:t>) قدره </a:t>
            </a:r>
            <a:r>
              <a:rPr lang="en-US" sz="2200" dirty="0" smtClean="0"/>
              <a:t>10</a:t>
            </a:r>
            <a:r>
              <a:rPr lang="ar-AE" sz="2200" dirty="0" smtClean="0"/>
              <a:t> دولار. </a:t>
            </a:r>
            <a:r>
              <a:rPr lang="ar-AE" sz="2200" dirty="0"/>
              <a:t>انخفضت تكلفة التحويل بنسبة </a:t>
            </a:r>
            <a:r>
              <a:rPr lang="en-US" sz="2200" dirty="0" smtClean="0"/>
              <a:t>15</a:t>
            </a:r>
            <a:r>
              <a:rPr lang="ar-AE" sz="2200" dirty="0" smtClean="0"/>
              <a:t>% وتم تحسين معدل التحويل بنسبة </a:t>
            </a:r>
            <a:r>
              <a:rPr lang="en-US" sz="2200" dirty="0" smtClean="0"/>
              <a:t>7266</a:t>
            </a:r>
            <a:r>
              <a:rPr lang="ar-AE" sz="2200" dirty="0" smtClean="0"/>
              <a:t>%.</a:t>
            </a:r>
            <a:endParaRPr lang="en-US" sz="2200" dirty="0"/>
          </a:p>
          <a:p>
            <a:pPr algn="r" rtl="1">
              <a:lnSpc>
                <a:spcPct val="150000"/>
              </a:lnSpc>
            </a:pPr>
            <a:r>
              <a:rPr lang="ar-AE" sz="2200" dirty="0"/>
              <a:t>بفضل جهودها الإعلانية المحسنة، نجحت </a:t>
            </a:r>
            <a:r>
              <a:rPr lang="en-US" sz="2200" dirty="0" err="1"/>
              <a:t>Axure</a:t>
            </a:r>
            <a:r>
              <a:rPr lang="ar-AE" sz="2200" dirty="0"/>
              <a:t> في توليد </a:t>
            </a:r>
            <a:r>
              <a:rPr lang="en-US" sz="2200" dirty="0" smtClean="0"/>
              <a:t>1113</a:t>
            </a:r>
            <a:r>
              <a:rPr lang="ar-AE" sz="2200" dirty="0" smtClean="0"/>
              <a:t> عميل محتمل </a:t>
            </a:r>
            <a:r>
              <a:rPr lang="ar-AE" sz="2200" dirty="0"/>
              <a:t>من خلال البحث عن العلامة التجارية وحدها، وزادت من مرات ظهور البحث عن العلامة التجارية بنسبة </a:t>
            </a:r>
            <a:r>
              <a:rPr lang="en-US" sz="2200" dirty="0" smtClean="0"/>
              <a:t>5400</a:t>
            </a:r>
            <a:r>
              <a:rPr lang="ar-AE" sz="2200" dirty="0" smtClean="0"/>
              <a:t>%.</a:t>
            </a:r>
            <a:endParaRPr lang="en-US" sz="2200" dirty="0"/>
          </a:p>
        </p:txBody>
      </p:sp>
    </p:spTree>
    <p:extLst>
      <p:ext uri="{BB962C8B-B14F-4D97-AF65-F5344CB8AC3E}">
        <p14:creationId xmlns:p14="http://schemas.microsoft.com/office/powerpoint/2010/main" val="46547416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79458"/>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pPr>
            <a:r>
              <a:rPr lang="en-US" sz="2200" dirty="0"/>
              <a:t>1-Advertising, Promotion and other aspects of Integrated Marketing </a:t>
            </a:r>
            <a:r>
              <a:rPr lang="en-US" sz="2200" dirty="0" err="1"/>
              <a:t>Communications,Tenth</a:t>
            </a:r>
            <a:r>
              <a:rPr lang="en-US" sz="2200" dirty="0"/>
              <a:t> Edition, J. Craig Andrews and Terence A. </a:t>
            </a:r>
            <a:r>
              <a:rPr lang="en-US" sz="2200" dirty="0" err="1"/>
              <a:t>Shimp</a:t>
            </a:r>
            <a:r>
              <a:rPr lang="en-US" sz="2200" dirty="0"/>
              <a:t>(2018).</a:t>
            </a:r>
          </a:p>
          <a:p>
            <a:pPr algn="just">
              <a:lnSpc>
                <a:spcPct val="150000"/>
              </a:lnSpc>
            </a:pPr>
            <a:r>
              <a:rPr lang="en-US" sz="2200" dirty="0" smtClean="0"/>
              <a:t>2-Lead </a:t>
            </a:r>
            <a:r>
              <a:rPr lang="en-US" sz="2200" dirty="0"/>
              <a:t>Generation: A Beginner's Guide, </a:t>
            </a:r>
            <a:r>
              <a:rPr lang="en-US" sz="2200" dirty="0" err="1"/>
              <a:t>Zoho</a:t>
            </a:r>
            <a:r>
              <a:rPr lang="en-US" sz="2200" dirty="0"/>
              <a:t> Marketing Hub </a:t>
            </a:r>
            <a:r>
              <a:rPr lang="en-US" sz="2200" dirty="0" smtClean="0"/>
              <a:t> </a:t>
            </a:r>
          </a:p>
          <a:p>
            <a:pPr algn="just">
              <a:lnSpc>
                <a:spcPct val="150000"/>
              </a:lnSpc>
            </a:pPr>
            <a:r>
              <a:rPr lang="en-US" sz="2200" dirty="0" smtClean="0"/>
              <a:t>3-Generate </a:t>
            </a:r>
            <a:r>
              <a:rPr lang="en-US" sz="2200" dirty="0"/>
              <a:t>high quality leads across Meta technologies, Meta Platforms, Inc</a:t>
            </a:r>
            <a:r>
              <a:rPr lang="en-US" sz="2200" dirty="0" smtClean="0"/>
              <a:t>. </a:t>
            </a:r>
          </a:p>
          <a:p>
            <a:pPr algn="just">
              <a:lnSpc>
                <a:spcPct val="150000"/>
              </a:lnSpc>
            </a:pPr>
            <a:r>
              <a:rPr lang="en-US" sz="2200" dirty="0" smtClean="0"/>
              <a:t>4-Introduction </a:t>
            </a:r>
            <a:r>
              <a:rPr lang="en-US" sz="2200" dirty="0"/>
              <a:t>to Lead Generation, </a:t>
            </a:r>
            <a:r>
              <a:rPr lang="en-US" sz="2200" dirty="0" err="1"/>
              <a:t>HubSpot</a:t>
            </a:r>
            <a:r>
              <a:rPr lang="en-US" sz="2200" dirty="0"/>
              <a:t> </a:t>
            </a:r>
            <a:r>
              <a:rPr lang="en-US" sz="2200" dirty="0" smtClean="0"/>
              <a:t> </a:t>
            </a:r>
          </a:p>
          <a:p>
            <a:pPr algn="just">
              <a:lnSpc>
                <a:spcPct val="150000"/>
              </a:lnSpc>
            </a:pPr>
            <a:r>
              <a:rPr lang="en-US" sz="2200" dirty="0" smtClean="0"/>
              <a:t>5-B-to-B </a:t>
            </a:r>
            <a:r>
              <a:rPr lang="en-US" sz="2200" dirty="0"/>
              <a:t>Lead Generation Book, Sherpa </a:t>
            </a:r>
            <a:r>
              <a:rPr lang="en-US" sz="2200" dirty="0" smtClean="0"/>
              <a:t>Store </a:t>
            </a:r>
          </a:p>
        </p:txBody>
      </p:sp>
    </p:spTree>
    <p:extLst>
      <p:ext uri="{BB962C8B-B14F-4D97-AF65-F5344CB8AC3E}">
        <p14:creationId xmlns:p14="http://schemas.microsoft.com/office/powerpoint/2010/main" val="303626733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6- The Complete Guide to B2B Lead Generation, SEG Accelerate Growth </a:t>
            </a:r>
            <a:r>
              <a:rPr lang="en-US" sz="2000" dirty="0" smtClean="0"/>
              <a:t> </a:t>
            </a:r>
          </a:p>
          <a:p>
            <a:pPr>
              <a:lnSpc>
                <a:spcPct val="150000"/>
              </a:lnSpc>
            </a:pPr>
            <a:r>
              <a:rPr lang="en-US" sz="2000" dirty="0" smtClean="0"/>
              <a:t>7- </a:t>
            </a:r>
            <a:r>
              <a:rPr lang="en-US" sz="2000" dirty="0" smtClean="0">
                <a:hlinkClick r:id="rId4"/>
              </a:rPr>
              <a:t>https</a:t>
            </a:r>
            <a:r>
              <a:rPr lang="en-US" sz="2000" dirty="0">
                <a:hlinkClick r:id="rId4"/>
              </a:rPr>
              <a:t>://www.singlegrain.com/casestudies/lead-generation-case-study</a:t>
            </a:r>
            <a:r>
              <a:rPr lang="en-US" sz="2000" dirty="0" smtClean="0">
                <a:hlinkClick r:id="rId4"/>
              </a:rPr>
              <a:t>/</a:t>
            </a:r>
            <a:r>
              <a:rPr lang="en-US" sz="2000" dirty="0" smtClean="0"/>
              <a:t> </a:t>
            </a:r>
          </a:p>
          <a:p>
            <a:pPr>
              <a:lnSpc>
                <a:spcPct val="150000"/>
              </a:lnSpc>
            </a:pPr>
            <a:r>
              <a:rPr lang="en-US" sz="2000" dirty="0"/>
              <a:t>8- </a:t>
            </a:r>
            <a:r>
              <a:rPr lang="en-US" sz="2000" dirty="0">
                <a:hlinkClick r:id="rId5"/>
              </a:rPr>
              <a:t>http://</a:t>
            </a:r>
            <a:r>
              <a:rPr lang="en-US" sz="2000" dirty="0" smtClean="0">
                <a:hlinkClick r:id="rId5"/>
              </a:rPr>
              <a:t>convertflow.com/call-to-action/lead-generation-form-template</a:t>
            </a:r>
            <a:r>
              <a:rPr lang="en-US" sz="2000" dirty="0" smtClean="0"/>
              <a:t> </a:t>
            </a:r>
          </a:p>
          <a:p>
            <a:pPr>
              <a:lnSpc>
                <a:spcPct val="150000"/>
              </a:lnSpc>
            </a:pPr>
            <a:r>
              <a:rPr lang="en-US" sz="2000" dirty="0"/>
              <a:t>9- </a:t>
            </a:r>
            <a:r>
              <a:rPr lang="en-US" sz="2000" dirty="0">
                <a:hlinkClick r:id="rId6"/>
              </a:rPr>
              <a:t>https://www.hupspot.com</a:t>
            </a:r>
            <a:r>
              <a:rPr lang="en-US" sz="2000" dirty="0" smtClean="0">
                <a:hlinkClick r:id="rId6"/>
              </a:rPr>
              <a:t>/</a:t>
            </a:r>
            <a:r>
              <a:rPr lang="en-US" sz="2000" dirty="0" smtClean="0"/>
              <a:t> </a:t>
            </a:r>
          </a:p>
          <a:p>
            <a:pPr>
              <a:lnSpc>
                <a:spcPct val="150000"/>
              </a:lnSpc>
            </a:pPr>
            <a:r>
              <a:rPr lang="en-US" sz="2000" dirty="0"/>
              <a:t>10-  </a:t>
            </a:r>
            <a:r>
              <a:rPr lang="en-US" sz="2000" dirty="0">
                <a:hlinkClick r:id="rId7"/>
              </a:rPr>
              <a:t>https://ads.tiktok.com</a:t>
            </a:r>
            <a:r>
              <a:rPr lang="en-US" sz="2000" dirty="0" smtClean="0">
                <a:hlinkClick r:id="rId7"/>
              </a:rPr>
              <a:t>/</a:t>
            </a:r>
            <a:r>
              <a:rPr lang="en-US" sz="2000" dirty="0" smtClean="0"/>
              <a:t> </a:t>
            </a:r>
          </a:p>
          <a:p>
            <a:pPr>
              <a:lnSpc>
                <a:spcPct val="150000"/>
              </a:lnSpc>
            </a:pPr>
            <a:r>
              <a:rPr lang="en-US" sz="2000" dirty="0"/>
              <a:t>11- </a:t>
            </a:r>
            <a:r>
              <a:rPr lang="en-US" sz="2000" dirty="0">
                <a:hlinkClick r:id="rId8"/>
              </a:rPr>
              <a:t>https://</a:t>
            </a:r>
            <a:r>
              <a:rPr lang="en-US" sz="2000" dirty="0" smtClean="0">
                <a:hlinkClick r:id="rId8"/>
              </a:rPr>
              <a:t>ads.snapchat.com/</a:t>
            </a:r>
            <a:r>
              <a:rPr lang="en-US" sz="2000" dirty="0" smtClean="0"/>
              <a:t> </a:t>
            </a:r>
            <a:endParaRPr lang="ar-AE" sz="2000" dirty="0"/>
          </a:p>
          <a:p>
            <a:pPr>
              <a:lnSpc>
                <a:spcPct val="150000"/>
              </a:lnSpc>
            </a:pPr>
            <a:r>
              <a:rPr lang="en-US" sz="2000" dirty="0"/>
              <a:t>12- </a:t>
            </a:r>
            <a:r>
              <a:rPr lang="en-US" sz="2000" dirty="0">
                <a:hlinkClick r:id="rId9"/>
              </a:rPr>
              <a:t>https://www.sprinklr.com/blog/marketing-roi</a:t>
            </a:r>
            <a:r>
              <a:rPr lang="en-US" sz="2000" dirty="0" smtClean="0">
                <a:hlinkClick r:id="rId9"/>
              </a:rPr>
              <a:t>/</a:t>
            </a:r>
            <a:r>
              <a:rPr lang="en-US" sz="2000" dirty="0" smtClean="0"/>
              <a:t> </a:t>
            </a:r>
            <a:endParaRPr lang="en-US" sz="2000" dirty="0"/>
          </a:p>
        </p:txBody>
      </p:sp>
    </p:spTree>
    <p:extLst>
      <p:ext uri="{BB962C8B-B14F-4D97-AF65-F5344CB8AC3E}">
        <p14:creationId xmlns:p14="http://schemas.microsoft.com/office/powerpoint/2010/main" val="2866939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1F93EBE-0E4B-4453-9EA1-2B32B72D9BDC}"/>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schemas.openxmlformats.org/package/2006/metadata/core-properties"/>
    <ds:schemaRef ds:uri="http://schemas.microsoft.com/office/infopath/2007/PartnerControls"/>
    <ds:schemaRef ds:uri="http://www.w3.org/XML/1998/namespace"/>
    <ds:schemaRef ds:uri="d13aca44-ef33-4cf4-9980-7f0b00e6eeb9"/>
    <ds:schemaRef ds:uri="http://purl.org/dc/dcmitype/"/>
    <ds:schemaRef ds:uri="49100919-8a76-4266-be0c-7dc583902cb4"/>
    <ds:schemaRef ds:uri="http://purl.org/dc/terms/"/>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8558</TotalTime>
  <Words>2688</Words>
  <Application>Microsoft Office PowerPoint</Application>
  <PresentationFormat>ملء الشاشة</PresentationFormat>
  <Paragraphs>183</Paragraphs>
  <Slides>43</Slides>
  <Notes>19</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43</vt:i4>
      </vt:variant>
    </vt:vector>
  </HeadingPairs>
  <TitlesOfParts>
    <vt:vector size="48"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561</cp:revision>
  <dcterms:created xsi:type="dcterms:W3CDTF">2023-04-29T09:08:00Z</dcterms:created>
  <dcterms:modified xsi:type="dcterms:W3CDTF">2025-11-29T11:33:20Z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