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356" r:id="rId9"/>
    <p:sldId id="357" r:id="rId10"/>
    <p:sldId id="316" r:id="rId11"/>
    <p:sldId id="358" r:id="rId12"/>
    <p:sldId id="359" r:id="rId13"/>
    <p:sldId id="360" r:id="rId14"/>
    <p:sldId id="328" r:id="rId15"/>
    <p:sldId id="361" r:id="rId16"/>
    <p:sldId id="362" r:id="rId17"/>
    <p:sldId id="353" r:id="rId18"/>
    <p:sldId id="363" r:id="rId19"/>
    <p:sldId id="364" r:id="rId20"/>
    <p:sldId id="365" r:id="rId21"/>
    <p:sldId id="366" r:id="rId22"/>
    <p:sldId id="367" r:id="rId23"/>
    <p:sldId id="368" r:id="rId24"/>
    <p:sldId id="369" r:id="rId25"/>
    <p:sldId id="370" r:id="rId26"/>
    <p:sldId id="371" r:id="rId27"/>
    <p:sldId id="372" r:id="rId28"/>
    <p:sldId id="373" r:id="rId29"/>
    <p:sldId id="374" r:id="rId30"/>
    <p:sldId id="375" r:id="rId31"/>
    <p:sldId id="274" r:id="rId32"/>
    <p:sldId id="332" r:id="rId33"/>
    <p:sldId id="333" r:id="rId34"/>
    <p:sldId id="377" r:id="rId35"/>
    <p:sldId id="376" r:id="rId36"/>
    <p:sldId id="378" r:id="rId37"/>
    <p:sldId id="275" r:id="rId38"/>
    <p:sldId id="379" r:id="rId39"/>
    <p:sldId id="380"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63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9.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r>
              <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4</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8F2AD14-D84E-7182-3964-746BCAB770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3094" y="733499"/>
            <a:ext cx="4123765" cy="1567982"/>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1896" y="5241592"/>
            <a:ext cx="1981386" cy="106511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1964" y="-46522"/>
            <a:ext cx="13299882" cy="7022425"/>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334188" cy="1972334"/>
          </a:xfrm>
          <a:prstGeom prst="rect">
            <a:avLst/>
          </a:prstGeom>
        </p:spPr>
      </p:pic>
      <p:pic>
        <p:nvPicPr>
          <p:cNvPr id="2" name="Picture 1"/>
          <p:cNvPicPr>
            <a:picLocks noChangeAspect="1"/>
          </p:cNvPicPr>
          <p:nvPr/>
        </p:nvPicPr>
        <p:blipFill>
          <a:blip r:embed="rId5"/>
          <a:stretch>
            <a:fillRect/>
          </a:stretch>
        </p:blipFill>
        <p:spPr>
          <a:xfrm>
            <a:off x="-71964" y="-224053"/>
            <a:ext cx="4169394" cy="7350994"/>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4376073" y="5410007"/>
            <a:ext cx="4656629" cy="532903"/>
          </a:xfrm>
          <a:prstGeom prst="rect">
            <a:avLst/>
          </a:prstGeom>
          <a:noFill/>
        </p:spPr>
        <p:txBody>
          <a:bodyPr wrap="square" rtlCol="0">
            <a:spAutoFit/>
          </a:bodyPr>
          <a:lstStyle/>
          <a:p>
            <a:pPr>
              <a:lnSpc>
                <a:spcPct val="107000"/>
              </a:lnSpc>
              <a:spcAft>
                <a:spcPts val="800"/>
              </a:spcAft>
            </a:pPr>
            <a:r>
              <a:rPr lang="en-GB" sz="2800" b="1">
                <a:solidFill>
                  <a:schemeClr val="bg1"/>
                </a:solidFill>
              </a:rPr>
              <a:t>Research Problem</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3777" y="5604781"/>
            <a:ext cx="1981386" cy="106511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612762" y="1633537"/>
            <a:ext cx="8061253" cy="5122941"/>
          </a:xfrm>
          <a:prstGeom prst="rect">
            <a:avLst/>
          </a:prstGeom>
          <a:noFill/>
        </p:spPr>
        <p:txBody>
          <a:bodyPr wrap="square" rtlCol="0">
            <a:spAutoFit/>
          </a:bodyPr>
          <a:lstStyle/>
          <a:p>
            <a:pPr algn="just">
              <a:lnSpc>
                <a:spcPct val="150000"/>
              </a:lnSpc>
            </a:pPr>
            <a:r>
              <a:rPr lang="en-GB" sz="2000" b="1" dirty="0"/>
              <a:t>The Content of lecture 4 Includes the following:</a:t>
            </a:r>
          </a:p>
          <a:p>
            <a:pPr marL="457200" indent="-457200" algn="just">
              <a:lnSpc>
                <a:spcPct val="150000"/>
              </a:lnSpc>
              <a:buFont typeface="+mj-lt"/>
              <a:buAutoNum type="arabicPeriod"/>
            </a:pPr>
            <a:r>
              <a:rPr lang="en-GB" sz="2000" b="1" dirty="0"/>
              <a:t>Define the research problem</a:t>
            </a:r>
          </a:p>
          <a:p>
            <a:pPr marL="457200" indent="-457200" algn="just">
              <a:lnSpc>
                <a:spcPct val="150000"/>
              </a:lnSpc>
              <a:buFont typeface="+mj-lt"/>
              <a:buAutoNum type="arabicPeriod"/>
            </a:pPr>
            <a:r>
              <a:rPr lang="en-US" sz="2000" b="1" i="0" dirty="0">
                <a:effectLst/>
                <a:latin typeface="Gilmer"/>
              </a:rPr>
              <a:t>Why is the research problem important?</a:t>
            </a:r>
          </a:p>
          <a:p>
            <a:pPr marL="457200" indent="-457200" algn="just">
              <a:lnSpc>
                <a:spcPct val="150000"/>
              </a:lnSpc>
              <a:buFont typeface="+mj-lt"/>
              <a:buAutoNum type="arabicPeriod"/>
            </a:pPr>
            <a:r>
              <a:rPr lang="en-US" sz="2000" b="1" dirty="0">
                <a:latin typeface="Gilmer"/>
              </a:rPr>
              <a:t>Practical research problems</a:t>
            </a:r>
          </a:p>
          <a:p>
            <a:pPr marL="457200" indent="-457200" algn="just">
              <a:lnSpc>
                <a:spcPct val="150000"/>
              </a:lnSpc>
              <a:buFont typeface="+mj-lt"/>
              <a:buAutoNum type="arabicPeriod"/>
            </a:pPr>
            <a:r>
              <a:rPr lang="en-US" sz="2000" b="1" i="0" dirty="0">
                <a:effectLst/>
                <a:latin typeface="Gilmer"/>
              </a:rPr>
              <a:t>Step 1: Identify a broad problem area</a:t>
            </a:r>
          </a:p>
          <a:p>
            <a:pPr marL="457200" indent="-457200" algn="just">
              <a:lnSpc>
                <a:spcPct val="150000"/>
              </a:lnSpc>
              <a:buFont typeface="+mj-lt"/>
              <a:buAutoNum type="arabicPeriod"/>
            </a:pPr>
            <a:r>
              <a:rPr lang="en-US" sz="2000" b="1" i="0" dirty="0">
                <a:effectLst/>
                <a:latin typeface="Gilmer"/>
              </a:rPr>
              <a:t>Step 2: Learn more about the problem</a:t>
            </a:r>
          </a:p>
          <a:p>
            <a:pPr marL="457200" indent="-457200" algn="just">
              <a:lnSpc>
                <a:spcPct val="150000"/>
              </a:lnSpc>
              <a:buFont typeface="+mj-lt"/>
              <a:buAutoNum type="arabicPeriod"/>
            </a:pPr>
            <a:r>
              <a:rPr lang="en-US" sz="2000" b="1" i="0" dirty="0">
                <a:effectLst/>
                <a:latin typeface="Gilmer"/>
              </a:rPr>
              <a:t>Step 3: Set your aims and objectives</a:t>
            </a:r>
            <a:endParaRPr lang="en-US" sz="2800" b="1" i="0" dirty="0">
              <a:effectLst/>
              <a:latin typeface="Gilmer"/>
            </a:endParaRPr>
          </a:p>
          <a:p>
            <a:pPr marL="457200" indent="-457200" algn="just">
              <a:lnSpc>
                <a:spcPct val="150000"/>
              </a:lnSpc>
              <a:buFont typeface="+mj-lt"/>
              <a:buAutoNum type="arabicPeriod"/>
            </a:pPr>
            <a:r>
              <a:rPr lang="en-US" sz="2000" b="1" dirty="0"/>
              <a:t>How to write Problem Statement in Mass Communication Research work</a:t>
            </a:r>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dirty="0"/>
          </a:p>
        </p:txBody>
      </p:sp>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8201" y="5792881"/>
            <a:ext cx="1981386" cy="1065119"/>
          </a:xfrm>
          <a:prstGeom prst="rect">
            <a:avLst/>
          </a:prstGeom>
        </p:spPr>
      </p:pic>
      <p:pic>
        <p:nvPicPr>
          <p:cNvPr id="12" name="Picture 11">
            <a:extLst>
              <a:ext uri="{FF2B5EF4-FFF2-40B4-BE49-F238E27FC236}">
                <a16:creationId xmlns:a16="http://schemas.microsoft.com/office/drawing/2014/main" id="{B8F2AD14-D84E-7182-3964-746BCAB770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84024" y="994723"/>
            <a:ext cx="2253525" cy="3588925"/>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Define the research problem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8133" y="1824340"/>
            <a:ext cx="8044918" cy="3046988"/>
          </a:xfrm>
          <a:prstGeom prst="rect">
            <a:avLst/>
          </a:prstGeom>
          <a:noFill/>
        </p:spPr>
        <p:txBody>
          <a:bodyPr wrap="square" rtlCol="0">
            <a:spAutoFit/>
          </a:bodyPr>
          <a:lstStyle/>
          <a:p>
            <a:pPr algn="just"/>
            <a:r>
              <a:rPr lang="en-US" sz="3200" dirty="0"/>
              <a:t>A research problem is a specific issue, difficulty, contradiction, or gap in knowledge that you will aim to address in your research. You might look for practical problems aimed at contributing to change, or theoretical problems aimed at expanding knowledge.</a:t>
            </a:r>
          </a:p>
        </p:txBody>
      </p:sp>
      <p:pic>
        <p:nvPicPr>
          <p:cNvPr id="7" name="Picture 6">
            <a:extLst>
              <a:ext uri="{FF2B5EF4-FFF2-40B4-BE49-F238E27FC236}">
                <a16:creationId xmlns:a16="http://schemas.microsoft.com/office/drawing/2014/main" id="{74CDEE24-F60F-A2FD-D593-F43F31563D44}"/>
              </a:ext>
            </a:extLst>
          </p:cNvPr>
          <p:cNvPicPr>
            <a:picLocks noChangeAspect="1"/>
          </p:cNvPicPr>
          <p:nvPr/>
        </p:nvPicPr>
        <p:blipFill rotWithShape="1">
          <a:blip r:embed="rId8"/>
          <a:srcRect l="11739" t="14206" r="39038" b="35645"/>
          <a:stretch/>
        </p:blipFill>
        <p:spPr>
          <a:xfrm>
            <a:off x="8682468" y="1040233"/>
            <a:ext cx="3031745" cy="3979996"/>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614" y="5463228"/>
            <a:ext cx="1981386" cy="1065119"/>
          </a:xfrm>
          <a:prstGeom prst="rect">
            <a:avLst/>
          </a:prstGeom>
        </p:spPr>
      </p:pic>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Define the research problem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8669" y="1898017"/>
            <a:ext cx="8044918" cy="3539430"/>
          </a:xfrm>
          <a:prstGeom prst="rect">
            <a:avLst/>
          </a:prstGeom>
          <a:noFill/>
        </p:spPr>
        <p:txBody>
          <a:bodyPr wrap="square" rtlCol="0">
            <a:spAutoFit/>
          </a:bodyPr>
          <a:lstStyle/>
          <a:p>
            <a:pPr algn="just"/>
            <a:r>
              <a:rPr lang="en-US" sz="3200" dirty="0"/>
              <a:t>Bear in mind that some research will do both of these things, but usually the research problem focuses on one or the other. </a:t>
            </a:r>
          </a:p>
          <a:p>
            <a:pPr algn="just"/>
            <a:endParaRPr lang="en-US" sz="3200" dirty="0"/>
          </a:p>
          <a:p>
            <a:pPr algn="just"/>
            <a:r>
              <a:rPr lang="en-US" sz="3200" dirty="0"/>
              <a:t>The type of research problem you choose depends on your broad topic of interest and the type of research you want to do.</a:t>
            </a:r>
          </a:p>
        </p:txBody>
      </p:sp>
      <p:pic>
        <p:nvPicPr>
          <p:cNvPr id="7" name="Picture 6">
            <a:extLst>
              <a:ext uri="{FF2B5EF4-FFF2-40B4-BE49-F238E27FC236}">
                <a16:creationId xmlns:a16="http://schemas.microsoft.com/office/drawing/2014/main" id="{74CDEE24-F60F-A2FD-D593-F43F31563D44}"/>
              </a:ext>
            </a:extLst>
          </p:cNvPr>
          <p:cNvPicPr>
            <a:picLocks noChangeAspect="1"/>
          </p:cNvPicPr>
          <p:nvPr/>
        </p:nvPicPr>
        <p:blipFill rotWithShape="1">
          <a:blip r:embed="rId8"/>
          <a:srcRect l="11739" t="14206" r="39038" b="35645"/>
          <a:stretch/>
        </p:blipFill>
        <p:spPr>
          <a:xfrm>
            <a:off x="8682468" y="1040233"/>
            <a:ext cx="3031745" cy="3979996"/>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2053" y="5701926"/>
            <a:ext cx="1981386" cy="1065119"/>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5" name="TextBox 14">
            <a:extLst>
              <a:ext uri="{FF2B5EF4-FFF2-40B4-BE49-F238E27FC236}">
                <a16:creationId xmlns:a16="http://schemas.microsoft.com/office/drawing/2014/main" id="{93545E3B-B421-5D7F-227E-A134A3677D7E}"/>
              </a:ext>
            </a:extLst>
          </p:cNvPr>
          <p:cNvSpPr txBox="1"/>
          <p:nvPr/>
        </p:nvSpPr>
        <p:spPr>
          <a:xfrm>
            <a:off x="2009255" y="343168"/>
            <a:ext cx="5185251" cy="830997"/>
          </a:xfrm>
          <a:prstGeom prst="rect">
            <a:avLst/>
          </a:prstGeom>
          <a:noFill/>
        </p:spPr>
        <p:txBody>
          <a:bodyPr wrap="square">
            <a:spAutoFit/>
          </a:bodyPr>
          <a:lstStyle/>
          <a:p>
            <a:pPr algn="ctr"/>
            <a:r>
              <a:rPr lang="en-US" sz="2400" b="1" i="0" dirty="0">
                <a:solidFill>
                  <a:schemeClr val="bg1"/>
                </a:solidFill>
                <a:effectLst/>
                <a:latin typeface="Gilmer"/>
              </a:rPr>
              <a:t>Why is the research problem important?</a:t>
            </a:r>
          </a:p>
        </p:txBody>
      </p:sp>
      <p:sp>
        <p:nvSpPr>
          <p:cNvPr id="7" name="TextBox 6">
            <a:extLst>
              <a:ext uri="{FF2B5EF4-FFF2-40B4-BE49-F238E27FC236}">
                <a16:creationId xmlns:a16="http://schemas.microsoft.com/office/drawing/2014/main" id="{525B3581-5DC4-6A16-AFCC-38F1354A0ACB}"/>
              </a:ext>
            </a:extLst>
          </p:cNvPr>
          <p:cNvSpPr txBox="1"/>
          <p:nvPr/>
        </p:nvSpPr>
        <p:spPr>
          <a:xfrm>
            <a:off x="575943" y="1801543"/>
            <a:ext cx="7795107" cy="3539430"/>
          </a:xfrm>
          <a:prstGeom prst="rect">
            <a:avLst/>
          </a:prstGeom>
          <a:noFill/>
        </p:spPr>
        <p:txBody>
          <a:bodyPr wrap="square">
            <a:spAutoFit/>
          </a:bodyPr>
          <a:lstStyle/>
          <a:p>
            <a:pPr algn="just"/>
            <a:r>
              <a:rPr lang="en-US" sz="2800" b="0" i="0" dirty="0">
                <a:solidFill>
                  <a:srgbClr val="0D405F"/>
                </a:solidFill>
                <a:effectLst/>
                <a:latin typeface="Inter"/>
              </a:rPr>
              <a:t>Your topic is interesting and you have lots to say about it, but this isn’t a strong enough basis for academic research. Without a well-defined research problem, you are likely to end up with an unfocused and unmanageable project.</a:t>
            </a:r>
          </a:p>
          <a:p>
            <a:pPr algn="just"/>
            <a:r>
              <a:rPr lang="en-US" sz="2800" b="0" i="0" dirty="0">
                <a:solidFill>
                  <a:srgbClr val="0D405F"/>
                </a:solidFill>
                <a:effectLst/>
                <a:latin typeface="Inter"/>
              </a:rPr>
              <a:t>You might end up repeating what other people have already said, trying to say too much, or doing research without a clear purpose and justification. </a:t>
            </a:r>
          </a:p>
        </p:txBody>
      </p:sp>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0677" y="5435791"/>
            <a:ext cx="1981386" cy="1065119"/>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5" name="TextBox 14">
            <a:extLst>
              <a:ext uri="{FF2B5EF4-FFF2-40B4-BE49-F238E27FC236}">
                <a16:creationId xmlns:a16="http://schemas.microsoft.com/office/drawing/2014/main" id="{93545E3B-B421-5D7F-227E-A134A3677D7E}"/>
              </a:ext>
            </a:extLst>
          </p:cNvPr>
          <p:cNvSpPr txBox="1"/>
          <p:nvPr/>
        </p:nvSpPr>
        <p:spPr>
          <a:xfrm>
            <a:off x="2376166" y="328466"/>
            <a:ext cx="4887237" cy="400110"/>
          </a:xfrm>
          <a:prstGeom prst="rect">
            <a:avLst/>
          </a:prstGeom>
          <a:noFill/>
        </p:spPr>
        <p:txBody>
          <a:bodyPr wrap="square">
            <a:spAutoFit/>
          </a:bodyPr>
          <a:lstStyle/>
          <a:p>
            <a:pPr algn="l"/>
            <a:r>
              <a:rPr lang="en-US" sz="2000" b="1" i="0" dirty="0">
                <a:solidFill>
                  <a:schemeClr val="bg1"/>
                </a:solidFill>
                <a:effectLst/>
                <a:latin typeface="Gilmer"/>
              </a:rPr>
              <a:t>Why is the research problem important?</a:t>
            </a:r>
          </a:p>
        </p:txBody>
      </p:sp>
      <p:sp>
        <p:nvSpPr>
          <p:cNvPr id="7" name="TextBox 6">
            <a:extLst>
              <a:ext uri="{FF2B5EF4-FFF2-40B4-BE49-F238E27FC236}">
                <a16:creationId xmlns:a16="http://schemas.microsoft.com/office/drawing/2014/main" id="{525B3581-5DC4-6A16-AFCC-38F1354A0ACB}"/>
              </a:ext>
            </a:extLst>
          </p:cNvPr>
          <p:cNvSpPr txBox="1"/>
          <p:nvPr/>
        </p:nvSpPr>
        <p:spPr>
          <a:xfrm>
            <a:off x="712293" y="1781209"/>
            <a:ext cx="7718177" cy="3108543"/>
          </a:xfrm>
          <a:prstGeom prst="rect">
            <a:avLst/>
          </a:prstGeom>
          <a:noFill/>
        </p:spPr>
        <p:txBody>
          <a:bodyPr wrap="square">
            <a:spAutoFit/>
          </a:bodyPr>
          <a:lstStyle/>
          <a:p>
            <a:pPr algn="just"/>
            <a:r>
              <a:rPr lang="en-US" sz="2800" b="0" i="0" dirty="0">
                <a:effectLst/>
                <a:latin typeface="Inter"/>
              </a:rPr>
              <a:t>You need a problem in order to do research that contributes new and relevant insights.</a:t>
            </a:r>
          </a:p>
          <a:p>
            <a:pPr algn="just"/>
            <a:endParaRPr lang="en-US" sz="2800" b="0" i="0" dirty="0">
              <a:effectLst/>
              <a:latin typeface="Inter"/>
            </a:endParaRPr>
          </a:p>
          <a:p>
            <a:pPr algn="just"/>
            <a:r>
              <a:rPr lang="en-US" sz="2800" b="0" i="0" dirty="0">
                <a:effectLst/>
                <a:latin typeface="Inter"/>
              </a:rPr>
              <a:t>Whether you’re planning your thesis, starting a </a:t>
            </a:r>
            <a:r>
              <a:rPr lang="en-US" sz="2800" b="0" i="0" u="none" strike="noStrike" dirty="0">
                <a:effectLst/>
                <a:latin typeface="Inter"/>
              </a:rPr>
              <a:t>research paper</a:t>
            </a:r>
            <a:r>
              <a:rPr lang="en-US" sz="2800" b="0" i="0" dirty="0">
                <a:effectLst/>
                <a:latin typeface="Inter"/>
              </a:rPr>
              <a:t> or writing a </a:t>
            </a:r>
            <a:r>
              <a:rPr lang="en-US" sz="2800" b="0" i="0" u="none" strike="noStrike" dirty="0">
                <a:effectLst/>
                <a:latin typeface="Inter"/>
              </a:rPr>
              <a:t>research proposal</a:t>
            </a:r>
            <a:r>
              <a:rPr lang="en-US" sz="2800" b="0" i="0" dirty="0">
                <a:effectLst/>
                <a:latin typeface="Inter"/>
              </a:rPr>
              <a:t>, the research problem is the first step towards knowing exactly what you’ll do and why.</a:t>
            </a:r>
          </a:p>
        </p:txBody>
      </p:sp>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316912"/>
            <a:ext cx="1981386" cy="1065119"/>
          </a:xfrm>
          <a:prstGeom prst="rect">
            <a:avLst/>
          </a:prstGeom>
        </p:spPr>
      </p:pic>
    </p:spTree>
    <p:extLst>
      <p:ext uri="{BB962C8B-B14F-4D97-AF65-F5344CB8AC3E}">
        <p14:creationId xmlns:p14="http://schemas.microsoft.com/office/powerpoint/2010/main" val="3568627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1575" y="1022724"/>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555356" y="1780181"/>
            <a:ext cx="7369444" cy="2923877"/>
          </a:xfrm>
          <a:prstGeom prst="rect">
            <a:avLst/>
          </a:prstGeom>
          <a:noFill/>
        </p:spPr>
        <p:txBody>
          <a:bodyPr wrap="square">
            <a:spAutoFit/>
          </a:bodyPr>
          <a:lstStyle/>
          <a:p>
            <a:pPr algn="just"/>
            <a:r>
              <a:rPr lang="en-US" sz="3200" b="0" i="0" dirty="0">
                <a:solidFill>
                  <a:srgbClr val="0D405F"/>
                </a:solidFill>
                <a:effectLst/>
                <a:latin typeface="Inter"/>
              </a:rPr>
              <a:t>As you discuss and read about your topic, look for under-explored aspects and areas of concern, conflict or controversy. Your goal is to find a gap that your research project can fill.</a:t>
            </a:r>
          </a:p>
          <a:p>
            <a:pPr algn="l"/>
            <a:r>
              <a:rPr lang="en-US" sz="2400" b="0" i="0" dirty="0">
                <a:solidFill>
                  <a:srgbClr val="0D405F"/>
                </a:solidFill>
                <a:effectLst/>
                <a:latin typeface="Inter"/>
              </a:rPr>
              <a:t> </a:t>
            </a:r>
          </a:p>
        </p:txBody>
      </p:sp>
      <p:sp>
        <p:nvSpPr>
          <p:cNvPr id="15" name="TextBox 14">
            <a:extLst>
              <a:ext uri="{FF2B5EF4-FFF2-40B4-BE49-F238E27FC236}">
                <a16:creationId xmlns:a16="http://schemas.microsoft.com/office/drawing/2014/main" id="{2EDBFD05-69BF-FE5B-04B5-1059B31A4C35}"/>
              </a:ext>
            </a:extLst>
          </p:cNvPr>
          <p:cNvSpPr txBox="1"/>
          <p:nvPr/>
        </p:nvSpPr>
        <p:spPr>
          <a:xfrm>
            <a:off x="2335428" y="612400"/>
            <a:ext cx="4422742" cy="410324"/>
          </a:xfrm>
          <a:prstGeom prst="rect">
            <a:avLst/>
          </a:prstGeom>
          <a:noFill/>
        </p:spPr>
        <p:txBody>
          <a:bodyPr wrap="square">
            <a:spAutoFit/>
          </a:bodyPr>
          <a:lstStyle/>
          <a:p>
            <a:pPr algn="l"/>
            <a:r>
              <a:rPr lang="en-US" sz="2000" b="1" i="0" dirty="0">
                <a:solidFill>
                  <a:schemeClr val="bg1"/>
                </a:solidFill>
                <a:effectLst/>
                <a:latin typeface="Gilmer"/>
              </a:rPr>
              <a:t>Step 1: Identify a broad problem area</a:t>
            </a: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716" y="5180481"/>
            <a:ext cx="1981386" cy="1065119"/>
          </a:xfrm>
          <a:prstGeom prst="rect">
            <a:avLst/>
          </a:prstGeom>
        </p:spPr>
      </p:pic>
    </p:spTree>
    <p:extLst>
      <p:ext uri="{BB962C8B-B14F-4D97-AF65-F5344CB8AC3E}">
        <p14:creationId xmlns:p14="http://schemas.microsoft.com/office/powerpoint/2010/main" val="3145312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510566" y="2151727"/>
            <a:ext cx="7691538" cy="2554545"/>
          </a:xfrm>
          <a:prstGeom prst="rect">
            <a:avLst/>
          </a:prstGeom>
          <a:noFill/>
        </p:spPr>
        <p:txBody>
          <a:bodyPr wrap="square">
            <a:spAutoFit/>
          </a:bodyPr>
          <a:lstStyle/>
          <a:p>
            <a:pPr algn="just"/>
            <a:r>
              <a:rPr lang="en-US" sz="3200" b="0" i="0" dirty="0">
                <a:solidFill>
                  <a:srgbClr val="0D405F"/>
                </a:solidFill>
                <a:effectLst/>
                <a:latin typeface="Inter"/>
              </a:rPr>
              <a:t>If you are doing practical research, you can identify a problem by reading reports, following up on previous research, and talking to people who work in the relevant field or organization. </a:t>
            </a:r>
          </a:p>
        </p:txBody>
      </p:sp>
      <p:sp>
        <p:nvSpPr>
          <p:cNvPr id="15" name="TextBox 14">
            <a:extLst>
              <a:ext uri="{FF2B5EF4-FFF2-40B4-BE49-F238E27FC236}">
                <a16:creationId xmlns:a16="http://schemas.microsoft.com/office/drawing/2014/main" id="{2EDBFD05-69BF-FE5B-04B5-1059B31A4C35}"/>
              </a:ext>
            </a:extLst>
          </p:cNvPr>
          <p:cNvSpPr txBox="1"/>
          <p:nvPr/>
        </p:nvSpPr>
        <p:spPr>
          <a:xfrm>
            <a:off x="2447925" y="554566"/>
            <a:ext cx="4111901" cy="769441"/>
          </a:xfrm>
          <a:prstGeom prst="rect">
            <a:avLst/>
          </a:prstGeom>
          <a:noFill/>
        </p:spPr>
        <p:txBody>
          <a:bodyPr wrap="square">
            <a:spAutoFit/>
          </a:bodyPr>
          <a:lstStyle/>
          <a:p>
            <a:r>
              <a:rPr lang="en-US" sz="2400" b="1" dirty="0">
                <a:solidFill>
                  <a:schemeClr val="bg1"/>
                </a:solidFill>
                <a:latin typeface="Gilmer"/>
              </a:rPr>
              <a:t>Practical research problems</a:t>
            </a:r>
          </a:p>
          <a:p>
            <a:pPr algn="l"/>
            <a:endParaRPr lang="en-US" sz="2000" b="1" i="0" dirty="0">
              <a:solidFill>
                <a:schemeClr val="bg1"/>
              </a:solidFill>
              <a:effectLst/>
              <a:latin typeface="Gilmer"/>
            </a:endParaRP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277556"/>
            <a:ext cx="1981386" cy="1065119"/>
          </a:xfrm>
          <a:prstGeom prst="rect">
            <a:avLst/>
          </a:prstGeom>
        </p:spPr>
      </p:pic>
    </p:spTree>
    <p:extLst>
      <p:ext uri="{BB962C8B-B14F-4D97-AF65-F5344CB8AC3E}">
        <p14:creationId xmlns:p14="http://schemas.microsoft.com/office/powerpoint/2010/main" val="217815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607622" y="1675762"/>
            <a:ext cx="7482796" cy="3416320"/>
          </a:xfrm>
          <a:prstGeom prst="rect">
            <a:avLst/>
          </a:prstGeom>
          <a:noFill/>
        </p:spPr>
        <p:txBody>
          <a:bodyPr wrap="square">
            <a:spAutoFit/>
          </a:bodyPr>
          <a:lstStyle/>
          <a:p>
            <a:pPr algn="l"/>
            <a:r>
              <a:rPr lang="en-US" sz="2400" b="0" i="0" dirty="0">
                <a:solidFill>
                  <a:srgbClr val="0D405F"/>
                </a:solidFill>
                <a:effectLst/>
                <a:latin typeface="Inter"/>
              </a:rPr>
              <a:t>You might look for:</a:t>
            </a:r>
          </a:p>
          <a:p>
            <a:pPr algn="l"/>
            <a:endParaRPr lang="en-US" sz="2400" b="0" i="0" dirty="0">
              <a:solidFill>
                <a:srgbClr val="0D405F"/>
              </a:solidFill>
              <a:effectLst/>
              <a:latin typeface="Inter"/>
            </a:endParaRPr>
          </a:p>
          <a:p>
            <a:pPr marL="342900" indent="-342900" algn="just">
              <a:buFont typeface="Arial" panose="020B0604020202020204" pitchFamily="34" charset="0"/>
              <a:buChar char="•"/>
            </a:pPr>
            <a:r>
              <a:rPr lang="en-US" sz="2400" b="0" i="0" dirty="0">
                <a:solidFill>
                  <a:srgbClr val="0D405F"/>
                </a:solidFill>
                <a:effectLst/>
                <a:latin typeface="Inter"/>
              </a:rPr>
              <a:t>Issues with performance or efficiency in an organization</a:t>
            </a:r>
          </a:p>
          <a:p>
            <a:pPr marL="342900" indent="-342900" algn="just">
              <a:buFont typeface="Arial" panose="020B0604020202020204" pitchFamily="34" charset="0"/>
              <a:buChar char="•"/>
            </a:pPr>
            <a:r>
              <a:rPr lang="en-US" sz="2400" b="0" i="0" dirty="0">
                <a:solidFill>
                  <a:srgbClr val="0D405F"/>
                </a:solidFill>
                <a:effectLst/>
                <a:latin typeface="Inter"/>
              </a:rPr>
              <a:t>Processes that could be improved in an institution</a:t>
            </a:r>
          </a:p>
          <a:p>
            <a:pPr marL="342900" indent="-342900" algn="just">
              <a:buFont typeface="Arial" panose="020B0604020202020204" pitchFamily="34" charset="0"/>
              <a:buChar char="•"/>
            </a:pPr>
            <a:r>
              <a:rPr lang="en-US" sz="2400" b="0" i="0" dirty="0">
                <a:solidFill>
                  <a:srgbClr val="0D405F"/>
                </a:solidFill>
                <a:effectLst/>
                <a:latin typeface="Inter"/>
              </a:rPr>
              <a:t>Areas of concern among practitioners in a field</a:t>
            </a:r>
          </a:p>
          <a:p>
            <a:pPr marL="342900" indent="-342900" algn="just">
              <a:buFont typeface="Arial" panose="020B0604020202020204" pitchFamily="34" charset="0"/>
              <a:buChar char="•"/>
            </a:pPr>
            <a:r>
              <a:rPr lang="en-US" sz="2400" b="0" i="0" dirty="0">
                <a:solidFill>
                  <a:srgbClr val="0D405F"/>
                </a:solidFill>
                <a:effectLst/>
                <a:latin typeface="Inter"/>
              </a:rPr>
              <a:t>Difficulties faced by specific groups of people in society</a:t>
            </a:r>
          </a:p>
          <a:p>
            <a:pPr algn="just"/>
            <a:r>
              <a:rPr lang="en-US" sz="2400" b="0" i="0" dirty="0">
                <a:solidFill>
                  <a:srgbClr val="0D405F"/>
                </a:solidFill>
                <a:effectLst/>
                <a:latin typeface="Inter"/>
              </a:rPr>
              <a:t>If your research is connected to a job or internship, you will need to find a research problem that has practical relevance for the organization.</a:t>
            </a:r>
          </a:p>
        </p:txBody>
      </p:sp>
      <p:sp>
        <p:nvSpPr>
          <p:cNvPr id="20" name="TextBox 19">
            <a:extLst>
              <a:ext uri="{FF2B5EF4-FFF2-40B4-BE49-F238E27FC236}">
                <a16:creationId xmlns:a16="http://schemas.microsoft.com/office/drawing/2014/main" id="{9F89CF77-94F5-594B-FB18-E7794D4B8C8F}"/>
              </a:ext>
            </a:extLst>
          </p:cNvPr>
          <p:cNvSpPr txBox="1"/>
          <p:nvPr/>
        </p:nvSpPr>
        <p:spPr>
          <a:xfrm>
            <a:off x="2447925" y="533235"/>
            <a:ext cx="4152948" cy="461665"/>
          </a:xfrm>
          <a:prstGeom prst="rect">
            <a:avLst/>
          </a:prstGeom>
          <a:noFill/>
        </p:spPr>
        <p:txBody>
          <a:bodyPr wrap="square">
            <a:spAutoFit/>
          </a:bodyPr>
          <a:lstStyle/>
          <a:p>
            <a:r>
              <a:rPr lang="en-US" sz="2400" b="1" dirty="0">
                <a:solidFill>
                  <a:schemeClr val="bg1"/>
                </a:solidFill>
                <a:latin typeface="Gilmer"/>
              </a:rPr>
              <a:t>Practical research problems</a:t>
            </a: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278062"/>
            <a:ext cx="1981386" cy="1065119"/>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607621" y="1675762"/>
            <a:ext cx="7671541" cy="3539430"/>
          </a:xfrm>
          <a:prstGeom prst="rect">
            <a:avLst/>
          </a:prstGeom>
          <a:noFill/>
        </p:spPr>
        <p:txBody>
          <a:bodyPr wrap="square">
            <a:spAutoFit/>
          </a:bodyPr>
          <a:lstStyle/>
          <a:p>
            <a:pPr algn="just"/>
            <a:r>
              <a:rPr lang="en-US" sz="3200" b="0" i="0" dirty="0">
                <a:solidFill>
                  <a:srgbClr val="0D405F"/>
                </a:solidFill>
                <a:effectLst/>
                <a:latin typeface="Inter"/>
              </a:rPr>
              <a:t>Theoretical research focuses on expanding knowledge and understanding rather than directly contributing to change. You can identify a research problem by reading recent research, theory and debates on your topic to find a gap in what is currently known about it.</a:t>
            </a:r>
          </a:p>
        </p:txBody>
      </p:sp>
      <p:sp>
        <p:nvSpPr>
          <p:cNvPr id="6" name="TextBox 5">
            <a:extLst>
              <a:ext uri="{FF2B5EF4-FFF2-40B4-BE49-F238E27FC236}">
                <a16:creationId xmlns:a16="http://schemas.microsoft.com/office/drawing/2014/main" id="{477738F6-A3B4-9FAB-5A1F-DD3B7EF95FB8}"/>
              </a:ext>
            </a:extLst>
          </p:cNvPr>
          <p:cNvSpPr txBox="1"/>
          <p:nvPr/>
        </p:nvSpPr>
        <p:spPr>
          <a:xfrm>
            <a:off x="2264045" y="383387"/>
            <a:ext cx="5520348" cy="461665"/>
          </a:xfrm>
          <a:prstGeom prst="rect">
            <a:avLst/>
          </a:prstGeom>
          <a:noFill/>
        </p:spPr>
        <p:txBody>
          <a:bodyPr wrap="square">
            <a:spAutoFit/>
          </a:bodyPr>
          <a:lstStyle/>
          <a:p>
            <a:pPr algn="l"/>
            <a:r>
              <a:rPr lang="en-GB" sz="2400" b="1" i="0" dirty="0">
                <a:solidFill>
                  <a:schemeClr val="bg1"/>
                </a:solidFill>
                <a:effectLst/>
                <a:latin typeface="Gilmer"/>
              </a:rPr>
              <a:t>Theoretical research problems</a:t>
            </a:r>
            <a:endParaRPr lang="en-GB" sz="1600" dirty="0"/>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321826"/>
            <a:ext cx="1981386" cy="1065119"/>
          </a:xfrm>
          <a:prstGeom prst="rect">
            <a:avLst/>
          </a:prstGeom>
        </p:spPr>
      </p:pic>
    </p:spTree>
    <p:extLst>
      <p:ext uri="{BB962C8B-B14F-4D97-AF65-F5344CB8AC3E}">
        <p14:creationId xmlns:p14="http://schemas.microsoft.com/office/powerpoint/2010/main" val="319624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445415" y="1759731"/>
            <a:ext cx="7897779" cy="3539430"/>
          </a:xfrm>
          <a:prstGeom prst="rect">
            <a:avLst/>
          </a:prstGeom>
          <a:noFill/>
        </p:spPr>
        <p:txBody>
          <a:bodyPr wrap="square">
            <a:spAutoFit/>
          </a:bodyPr>
          <a:lstStyle/>
          <a:p>
            <a:pPr algn="l"/>
            <a:r>
              <a:rPr lang="en-US" sz="2800" b="0" i="0" dirty="0">
                <a:solidFill>
                  <a:srgbClr val="0D405F"/>
                </a:solidFill>
                <a:effectLst/>
                <a:latin typeface="Inter"/>
              </a:rPr>
              <a:t> You might look for:</a:t>
            </a:r>
          </a:p>
          <a:p>
            <a:pPr marL="457200" indent="-457200" algn="just">
              <a:buFont typeface="Arial" panose="020B0604020202020204" pitchFamily="34" charset="0"/>
              <a:buChar char="•"/>
            </a:pPr>
            <a:r>
              <a:rPr lang="en-US" sz="2800" b="0" i="0" dirty="0">
                <a:solidFill>
                  <a:srgbClr val="0D405F"/>
                </a:solidFill>
                <a:effectLst/>
                <a:latin typeface="Inter"/>
              </a:rPr>
              <a:t>A phenomenon or context that has not been closely studied</a:t>
            </a:r>
          </a:p>
          <a:p>
            <a:pPr marL="457200" indent="-457200" algn="just">
              <a:buFont typeface="Arial" panose="020B0604020202020204" pitchFamily="34" charset="0"/>
              <a:buChar char="•"/>
            </a:pPr>
            <a:r>
              <a:rPr lang="en-US" sz="2800" b="0" i="0" dirty="0">
                <a:solidFill>
                  <a:srgbClr val="0D405F"/>
                </a:solidFill>
                <a:effectLst/>
                <a:latin typeface="Inter"/>
              </a:rPr>
              <a:t>A contradiction between two or more perspectives</a:t>
            </a:r>
          </a:p>
          <a:p>
            <a:pPr marL="457200" indent="-457200" algn="just">
              <a:buFont typeface="Arial" panose="020B0604020202020204" pitchFamily="34" charset="0"/>
              <a:buChar char="•"/>
            </a:pPr>
            <a:r>
              <a:rPr lang="en-US" sz="2800" b="0" i="0" dirty="0">
                <a:solidFill>
                  <a:srgbClr val="0D405F"/>
                </a:solidFill>
                <a:effectLst/>
                <a:latin typeface="Inter"/>
              </a:rPr>
              <a:t>A situation or relationship that is not well understood</a:t>
            </a:r>
          </a:p>
          <a:p>
            <a:pPr marL="457200" indent="-457200" algn="just">
              <a:buFont typeface="Arial" panose="020B0604020202020204" pitchFamily="34" charset="0"/>
              <a:buChar char="•"/>
            </a:pPr>
            <a:r>
              <a:rPr lang="en-US" sz="2800" b="0" i="0" dirty="0">
                <a:solidFill>
                  <a:srgbClr val="0D405F"/>
                </a:solidFill>
                <a:effectLst/>
                <a:latin typeface="Inter"/>
              </a:rPr>
              <a:t>A troubling question that has yet to be resolved</a:t>
            </a:r>
          </a:p>
        </p:txBody>
      </p:sp>
      <p:sp>
        <p:nvSpPr>
          <p:cNvPr id="6" name="TextBox 5">
            <a:extLst>
              <a:ext uri="{FF2B5EF4-FFF2-40B4-BE49-F238E27FC236}">
                <a16:creationId xmlns:a16="http://schemas.microsoft.com/office/drawing/2014/main" id="{477738F6-A3B4-9FAB-5A1F-DD3B7EF95FB8}"/>
              </a:ext>
            </a:extLst>
          </p:cNvPr>
          <p:cNvSpPr txBox="1"/>
          <p:nvPr/>
        </p:nvSpPr>
        <p:spPr>
          <a:xfrm>
            <a:off x="2387048" y="586729"/>
            <a:ext cx="40145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Gilmer"/>
                <a:ea typeface="+mn-ea"/>
                <a:cs typeface="+mn-cs"/>
              </a:rPr>
              <a:t>Theoretical research problems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001" y="5425354"/>
            <a:ext cx="1981386" cy="1065119"/>
          </a:xfrm>
          <a:prstGeom prst="rect">
            <a:avLst/>
          </a:prstGeom>
        </p:spPr>
      </p:pic>
    </p:spTree>
    <p:extLst>
      <p:ext uri="{BB962C8B-B14F-4D97-AF65-F5344CB8AC3E}">
        <p14:creationId xmlns:p14="http://schemas.microsoft.com/office/powerpoint/2010/main" val="3726144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458390" y="1999080"/>
            <a:ext cx="8076009" cy="2554545"/>
          </a:xfrm>
          <a:prstGeom prst="rect">
            <a:avLst/>
          </a:prstGeom>
          <a:noFill/>
        </p:spPr>
        <p:txBody>
          <a:bodyPr wrap="square">
            <a:spAutoFit/>
          </a:bodyPr>
          <a:lstStyle/>
          <a:p>
            <a:pPr algn="just"/>
            <a:r>
              <a:rPr lang="en-US" sz="3200" b="0" i="0" dirty="0">
                <a:effectLst/>
                <a:latin typeface="Inter"/>
              </a:rPr>
              <a:t>Theoretical problems often have practical consequences, but they are not focused on solving an immediate issue in a specific place (though you might take a </a:t>
            </a:r>
            <a:r>
              <a:rPr lang="en-US" sz="3200" b="0" i="0" u="none" strike="noStrike" dirty="0">
                <a:effectLst/>
                <a:latin typeface="Inter"/>
              </a:rPr>
              <a:t>case study</a:t>
            </a:r>
            <a:r>
              <a:rPr lang="en-US" sz="3200" b="0" i="0" dirty="0">
                <a:effectLst/>
                <a:latin typeface="Inter"/>
              </a:rPr>
              <a:t> approach to the research)</a:t>
            </a:r>
          </a:p>
        </p:txBody>
      </p:sp>
      <p:sp>
        <p:nvSpPr>
          <p:cNvPr id="5" name="TextBox 4">
            <a:extLst>
              <a:ext uri="{FF2B5EF4-FFF2-40B4-BE49-F238E27FC236}">
                <a16:creationId xmlns:a16="http://schemas.microsoft.com/office/drawing/2014/main" id="{6B2BEEAD-F3E9-D566-83D1-9344B40866C9}"/>
              </a:ext>
            </a:extLst>
          </p:cNvPr>
          <p:cNvSpPr txBox="1"/>
          <p:nvPr/>
        </p:nvSpPr>
        <p:spPr>
          <a:xfrm>
            <a:off x="2387048" y="586729"/>
            <a:ext cx="40145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Gilmer"/>
                <a:ea typeface="+mn-ea"/>
                <a:cs typeface="+mn-cs"/>
              </a:rPr>
              <a:t>Theoretical research problems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716" y="5238315"/>
            <a:ext cx="1981386" cy="1065119"/>
          </a:xfrm>
          <a:prstGeom prst="rect">
            <a:avLst/>
          </a:prstGeom>
        </p:spPr>
      </p:pic>
    </p:spTree>
    <p:extLst>
      <p:ext uri="{BB962C8B-B14F-4D97-AF65-F5344CB8AC3E}">
        <p14:creationId xmlns:p14="http://schemas.microsoft.com/office/powerpoint/2010/main" val="383549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436583" y="1917486"/>
            <a:ext cx="7498351" cy="2739211"/>
          </a:xfrm>
          <a:prstGeom prst="rect">
            <a:avLst/>
          </a:prstGeom>
          <a:noFill/>
        </p:spPr>
        <p:txBody>
          <a:bodyPr wrap="square">
            <a:spAutoFit/>
          </a:bodyPr>
          <a:lstStyle/>
          <a:p>
            <a:pPr algn="just"/>
            <a:r>
              <a:rPr lang="en-US" sz="3600" b="1" i="0" dirty="0" err="1">
                <a:solidFill>
                  <a:schemeClr val="bg1"/>
                </a:solidFill>
                <a:effectLst/>
                <a:latin typeface="Gilmer"/>
              </a:rPr>
              <a:t>s</a:t>
            </a:r>
            <a:r>
              <a:rPr lang="en-US" sz="3600" b="0" i="0" dirty="0" err="1">
                <a:solidFill>
                  <a:srgbClr val="0D405F"/>
                </a:solidFill>
                <a:effectLst/>
                <a:latin typeface="Inter"/>
              </a:rPr>
              <a:t>Next</a:t>
            </a:r>
            <a:r>
              <a:rPr lang="en-US" sz="3600" b="0" i="0" dirty="0">
                <a:solidFill>
                  <a:srgbClr val="0D405F"/>
                </a:solidFill>
                <a:effectLst/>
                <a:latin typeface="Inter"/>
              </a:rPr>
              <a:t>, you must find out what is already known about the problem, and pinpoint the exact aspect that your research will addresser</a:t>
            </a:r>
            <a:endParaRPr lang="ar-EG" sz="2800" b="1" i="0" dirty="0">
              <a:solidFill>
                <a:schemeClr val="bg1"/>
              </a:solidFill>
              <a:effectLst/>
              <a:latin typeface="Gilmer"/>
            </a:endParaRPr>
          </a:p>
          <a:p>
            <a:pPr algn="just"/>
            <a:r>
              <a:rPr lang="en-US" sz="2800" b="1" i="0" dirty="0">
                <a:solidFill>
                  <a:schemeClr val="bg1"/>
                </a:solidFill>
                <a:effectLst/>
                <a:latin typeface="Gilmer"/>
              </a:rPr>
              <a:t>each include:</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341124" y="588486"/>
            <a:ext cx="4442973" cy="400110"/>
          </a:xfrm>
          <a:prstGeom prst="rect">
            <a:avLst/>
          </a:prstGeom>
          <a:noFill/>
        </p:spPr>
        <p:txBody>
          <a:bodyPr wrap="square">
            <a:spAutoFit/>
          </a:bodyPr>
          <a:lstStyle/>
          <a:p>
            <a:pPr algn="l"/>
            <a:r>
              <a:rPr lang="en-US" sz="2000" b="1" i="0" dirty="0">
                <a:solidFill>
                  <a:schemeClr val="bg1"/>
                </a:solidFill>
                <a:effectLst/>
                <a:latin typeface="Gilmer"/>
              </a:rPr>
              <a:t>Step 2: Learn more about the problem</a:t>
            </a: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724" y="5205569"/>
            <a:ext cx="1981386" cy="1065119"/>
          </a:xfrm>
          <a:prstGeom prst="rect">
            <a:avLst/>
          </a:prstGeom>
        </p:spPr>
      </p:pic>
    </p:spTree>
    <p:extLst>
      <p:ext uri="{BB962C8B-B14F-4D97-AF65-F5344CB8AC3E}">
        <p14:creationId xmlns:p14="http://schemas.microsoft.com/office/powerpoint/2010/main" val="2074385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23664" y="1917486"/>
            <a:ext cx="7219924" cy="461665"/>
          </a:xfrm>
          <a:prstGeom prst="rect">
            <a:avLst/>
          </a:prstGeom>
          <a:noFill/>
        </p:spPr>
        <p:txBody>
          <a:bodyPr wrap="square">
            <a:spAutoFit/>
          </a:bodyPr>
          <a:lstStyle/>
          <a:p>
            <a:r>
              <a:rPr lang="en-US" sz="2400" b="1" i="0" dirty="0">
                <a:solidFill>
                  <a:schemeClr val="bg1"/>
                </a:solidFill>
                <a:effectLst/>
                <a:latin typeface="Gilmer"/>
              </a:rPr>
              <a:t>each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8071C8-0B26-D521-F5EC-154878007EE4}"/>
              </a:ext>
            </a:extLst>
          </p:cNvPr>
          <p:cNvSpPr txBox="1"/>
          <p:nvPr/>
        </p:nvSpPr>
        <p:spPr>
          <a:xfrm>
            <a:off x="457371" y="1662560"/>
            <a:ext cx="7395918" cy="3913059"/>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Who does the problem affect?</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Has it been an issue for a long time, or is it a newly discovered problem?</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research has already been done?</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Have any solutions been proposed?</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are the current debates about the problem, and what do you think is missing from them</a:t>
            </a:r>
          </a:p>
        </p:txBody>
      </p:sp>
      <p:sp>
        <p:nvSpPr>
          <p:cNvPr id="12" name="TextBox 11">
            <a:extLst>
              <a:ext uri="{FF2B5EF4-FFF2-40B4-BE49-F238E27FC236}">
                <a16:creationId xmlns:a16="http://schemas.microsoft.com/office/drawing/2014/main" id="{9679BD80-469D-EE61-BF88-E7C1D7608775}"/>
              </a:ext>
            </a:extLst>
          </p:cNvPr>
          <p:cNvSpPr txBox="1"/>
          <p:nvPr/>
        </p:nvSpPr>
        <p:spPr>
          <a:xfrm>
            <a:off x="2331596" y="524350"/>
            <a:ext cx="3973078" cy="523220"/>
          </a:xfrm>
          <a:prstGeom prst="rect">
            <a:avLst/>
          </a:prstGeom>
          <a:noFill/>
        </p:spPr>
        <p:txBody>
          <a:bodyPr wrap="square">
            <a:spAutoFit/>
          </a:bodyPr>
          <a:lstStyle/>
          <a:p>
            <a:pPr algn="l"/>
            <a:r>
              <a:rPr lang="en-US" sz="2800" b="1" i="0" dirty="0">
                <a:solidFill>
                  <a:schemeClr val="bg1"/>
                </a:solidFill>
                <a:effectLst/>
                <a:latin typeface="Gilmer"/>
              </a:rPr>
              <a:t>Context and background</a:t>
            </a: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5671" y="5621522"/>
            <a:ext cx="1981386" cy="1065119"/>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23664" y="1917486"/>
            <a:ext cx="7219924" cy="461665"/>
          </a:xfrm>
          <a:prstGeom prst="rect">
            <a:avLst/>
          </a:prstGeom>
          <a:noFill/>
        </p:spPr>
        <p:txBody>
          <a:bodyPr wrap="square">
            <a:spAutoFit/>
          </a:bodyPr>
          <a:lstStyle/>
          <a:p>
            <a:r>
              <a:rPr lang="en-US" sz="2400" b="1" i="0" dirty="0">
                <a:solidFill>
                  <a:schemeClr val="bg1"/>
                </a:solidFill>
                <a:effectLst/>
                <a:latin typeface="Gilmer"/>
              </a:rPr>
              <a:t>each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8071C8-0B26-D521-F5EC-154878007EE4}"/>
              </a:ext>
            </a:extLst>
          </p:cNvPr>
          <p:cNvSpPr txBox="1"/>
          <p:nvPr/>
        </p:nvSpPr>
        <p:spPr>
          <a:xfrm>
            <a:off x="390031" y="1398401"/>
            <a:ext cx="7395918" cy="4467057"/>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particular place, time and/or people will you focus on?</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aspects will you not be able to tackle?</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will be the consequences if the problem is not resolved?</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Whose will benefit from resolving the problem (e.g. the management of an organization or future researchers)?</a:t>
            </a:r>
          </a:p>
        </p:txBody>
      </p:sp>
      <p:sp>
        <p:nvSpPr>
          <p:cNvPr id="12" name="TextBox 11">
            <a:extLst>
              <a:ext uri="{FF2B5EF4-FFF2-40B4-BE49-F238E27FC236}">
                <a16:creationId xmlns:a16="http://schemas.microsoft.com/office/drawing/2014/main" id="{9679BD80-469D-EE61-BF88-E7C1D7608775}"/>
              </a:ext>
            </a:extLst>
          </p:cNvPr>
          <p:cNvSpPr txBox="1"/>
          <p:nvPr/>
        </p:nvSpPr>
        <p:spPr>
          <a:xfrm>
            <a:off x="2236759" y="521801"/>
            <a:ext cx="4337079" cy="523220"/>
          </a:xfrm>
          <a:prstGeom prst="rect">
            <a:avLst/>
          </a:prstGeom>
          <a:noFill/>
        </p:spPr>
        <p:txBody>
          <a:bodyPr wrap="square">
            <a:spAutoFit/>
          </a:bodyPr>
          <a:lstStyle/>
          <a:p>
            <a:pPr algn="l"/>
            <a:r>
              <a:rPr lang="en-GB" sz="2800" b="1" i="0" dirty="0">
                <a:solidFill>
                  <a:schemeClr val="bg1"/>
                </a:solidFill>
                <a:effectLst/>
                <a:latin typeface="Gilmer"/>
              </a:rPr>
              <a:t>Specificity and relevance</a:t>
            </a:r>
            <a:endParaRPr lang="en-US" sz="2800" b="1" i="0" dirty="0">
              <a:solidFill>
                <a:schemeClr val="bg1"/>
              </a:solidFill>
              <a:effectLst/>
              <a:latin typeface="Gilmer"/>
            </a:endParaRP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251" y="5770874"/>
            <a:ext cx="1981386" cy="1065119"/>
          </a:xfrm>
          <a:prstGeom prst="rect">
            <a:avLst/>
          </a:prstGeom>
        </p:spPr>
      </p:pic>
    </p:spTree>
    <p:extLst>
      <p:ext uri="{BB962C8B-B14F-4D97-AF65-F5344CB8AC3E}">
        <p14:creationId xmlns:p14="http://schemas.microsoft.com/office/powerpoint/2010/main" val="1629925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765346"/>
            <a:ext cx="5382558" cy="400110"/>
          </a:xfrm>
          <a:prstGeom prst="rect">
            <a:avLst/>
          </a:prstGeom>
          <a:noFill/>
        </p:spPr>
        <p:txBody>
          <a:bodyPr wrap="square">
            <a:spAutoFit/>
          </a:bodyPr>
          <a:lstStyle/>
          <a:p>
            <a:pPr algn="l"/>
            <a:r>
              <a:rPr lang="en-US" sz="2000" b="1" i="0" dirty="0">
                <a:solidFill>
                  <a:schemeClr val="bg1"/>
                </a:solidFill>
                <a:effectLst/>
                <a:latin typeface="Gilmer"/>
              </a:rPr>
              <a:t>How to Write a Problem Statement</a:t>
            </a:r>
          </a:p>
        </p:txBody>
      </p:sp>
      <p:sp>
        <p:nvSpPr>
          <p:cNvPr id="12" name="TextBox 11">
            <a:extLst>
              <a:ext uri="{FF2B5EF4-FFF2-40B4-BE49-F238E27FC236}">
                <a16:creationId xmlns:a16="http://schemas.microsoft.com/office/drawing/2014/main" id="{E656B573-0314-E968-4C66-A3AFD88CA878}"/>
              </a:ext>
            </a:extLst>
          </p:cNvPr>
          <p:cNvSpPr txBox="1"/>
          <p:nvPr/>
        </p:nvSpPr>
        <p:spPr>
          <a:xfrm>
            <a:off x="195234" y="1955917"/>
            <a:ext cx="8853232" cy="3046988"/>
          </a:xfrm>
          <a:prstGeom prst="rect">
            <a:avLst/>
          </a:prstGeom>
          <a:noFill/>
        </p:spPr>
        <p:txBody>
          <a:bodyPr wrap="square">
            <a:spAutoFit/>
          </a:bodyPr>
          <a:lstStyle/>
          <a:p>
            <a:pPr algn="l"/>
            <a:r>
              <a:rPr lang="en-US" sz="2400" b="0" i="0" dirty="0">
                <a:effectLst/>
                <a:latin typeface="Inter"/>
              </a:rPr>
              <a:t>After you have identified a </a:t>
            </a:r>
            <a:r>
              <a:rPr lang="en-US" sz="2400" b="0" i="0" u="none" strike="noStrike" dirty="0">
                <a:effectLst/>
                <a:latin typeface="Inter"/>
              </a:rPr>
              <a:t>research problem</a:t>
            </a:r>
            <a:r>
              <a:rPr lang="en-US" sz="2400" b="0" i="0" dirty="0">
                <a:effectLst/>
                <a:latin typeface="Inter"/>
              </a:rPr>
              <a:t> for your project, the next step is to write a problem statement. An effective problem statement is concise and concrete. It should:</a:t>
            </a:r>
          </a:p>
          <a:p>
            <a:pPr marL="342900" indent="-342900" algn="l">
              <a:buFont typeface="Arial" panose="020B0604020202020204" pitchFamily="34" charset="0"/>
              <a:buChar char="•"/>
            </a:pPr>
            <a:r>
              <a:rPr lang="en-US" sz="2400" b="0" i="0" dirty="0">
                <a:effectLst/>
                <a:latin typeface="Inter"/>
              </a:rPr>
              <a:t>Put the problem in </a:t>
            </a:r>
            <a:r>
              <a:rPr lang="en-US" sz="2400" b="1" i="0" dirty="0">
                <a:effectLst/>
                <a:latin typeface="Inter"/>
              </a:rPr>
              <a:t>context</a:t>
            </a:r>
            <a:r>
              <a:rPr lang="en-US" sz="2400" b="0" i="0" dirty="0">
                <a:effectLst/>
                <a:latin typeface="Inter"/>
              </a:rPr>
              <a:t> (what do we already know?)</a:t>
            </a:r>
          </a:p>
          <a:p>
            <a:pPr marL="342900" indent="-342900" algn="l">
              <a:buFont typeface="Arial" panose="020B0604020202020204" pitchFamily="34" charset="0"/>
              <a:buChar char="•"/>
            </a:pPr>
            <a:r>
              <a:rPr lang="en-US" sz="2400" b="0" i="0" dirty="0">
                <a:effectLst/>
                <a:latin typeface="Inter"/>
              </a:rPr>
              <a:t>Describe the </a:t>
            </a:r>
            <a:r>
              <a:rPr lang="en-US" sz="2400" b="1" i="0" dirty="0">
                <a:effectLst/>
                <a:latin typeface="Inter"/>
              </a:rPr>
              <a:t>precise issue</a:t>
            </a:r>
            <a:r>
              <a:rPr lang="en-US" sz="2400" b="0" i="0" dirty="0">
                <a:effectLst/>
                <a:latin typeface="Inter"/>
              </a:rPr>
              <a:t> that the research will address (what do we need to know?)</a:t>
            </a:r>
          </a:p>
          <a:p>
            <a:pPr marL="342900" indent="-342900" algn="l">
              <a:buFont typeface="Arial" panose="020B0604020202020204" pitchFamily="34" charset="0"/>
              <a:buChar char="•"/>
            </a:pPr>
            <a:r>
              <a:rPr lang="en-US" sz="2400" b="0" i="0" dirty="0">
                <a:effectLst/>
                <a:latin typeface="Inter"/>
              </a:rPr>
              <a:t>Show the </a:t>
            </a:r>
            <a:r>
              <a:rPr lang="en-US" sz="2400" b="1" i="0" dirty="0">
                <a:effectLst/>
                <a:latin typeface="Inter"/>
              </a:rPr>
              <a:t>relevance</a:t>
            </a:r>
            <a:r>
              <a:rPr lang="en-US" sz="2400" b="0" i="0" dirty="0">
                <a:effectLst/>
                <a:latin typeface="Inter"/>
              </a:rPr>
              <a:t> of the problem (why do we need to know it?)</a:t>
            </a:r>
          </a:p>
          <a:p>
            <a:pPr marL="342900" indent="-342900" algn="l">
              <a:buFont typeface="Arial" panose="020B0604020202020204" pitchFamily="34" charset="0"/>
              <a:buChar char="•"/>
            </a:pPr>
            <a:r>
              <a:rPr lang="en-US" sz="2400" b="0" i="0" dirty="0">
                <a:effectLst/>
                <a:latin typeface="Inter"/>
              </a:rPr>
              <a:t>Set the </a:t>
            </a:r>
            <a:r>
              <a:rPr lang="en-US" sz="2400" b="1" i="0" dirty="0">
                <a:effectLst/>
                <a:latin typeface="Inter"/>
              </a:rPr>
              <a:t>objectives</a:t>
            </a:r>
            <a:r>
              <a:rPr lang="en-US" sz="2400" b="0" i="0" dirty="0">
                <a:effectLst/>
                <a:latin typeface="Inter"/>
              </a:rPr>
              <a:t> of the research (what will you do to find out?)</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1" y="1209085"/>
            <a:ext cx="2514112" cy="35096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325284"/>
            <a:ext cx="1981386" cy="1065119"/>
          </a:xfrm>
          <a:prstGeom prst="rect">
            <a:avLst/>
          </a:prstGeom>
        </p:spPr>
      </p:pic>
    </p:spTree>
    <p:extLst>
      <p:ext uri="{BB962C8B-B14F-4D97-AF65-F5344CB8AC3E}">
        <p14:creationId xmlns:p14="http://schemas.microsoft.com/office/powerpoint/2010/main" val="16857934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64240"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151383" y="817563"/>
            <a:ext cx="6149132" cy="400110"/>
          </a:xfrm>
          <a:prstGeom prst="rect">
            <a:avLst/>
          </a:prstGeom>
          <a:noFill/>
        </p:spPr>
        <p:txBody>
          <a:bodyPr wrap="square">
            <a:spAutoFit/>
          </a:bodyPr>
          <a:lstStyle/>
          <a:p>
            <a:pPr algn="l"/>
            <a:r>
              <a:rPr lang="en-US" sz="2000" b="1" i="0" dirty="0">
                <a:solidFill>
                  <a:schemeClr val="bg1"/>
                </a:solidFill>
                <a:effectLst/>
                <a:latin typeface="Gilmer"/>
              </a:rPr>
              <a:t>When should you write a problem statement?</a:t>
            </a:r>
            <a:endParaRPr lang="en-US" sz="24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FC331C2-E895-64F7-CB8F-45B2D8C5D42D}"/>
              </a:ext>
            </a:extLst>
          </p:cNvPr>
          <p:cNvSpPr txBox="1"/>
          <p:nvPr/>
        </p:nvSpPr>
        <p:spPr>
          <a:xfrm>
            <a:off x="410454" y="1722739"/>
            <a:ext cx="8829079"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There are various situations in which you might have to write a problem statement.</a:t>
            </a:r>
          </a:p>
          <a:p>
            <a:pPr algn="just">
              <a:lnSpc>
                <a:spcPct val="150000"/>
              </a:lnSpc>
            </a:pPr>
            <a:r>
              <a:rPr lang="en-US" sz="2400" b="0" i="0" dirty="0">
                <a:solidFill>
                  <a:srgbClr val="0D405F"/>
                </a:solidFill>
                <a:effectLst/>
                <a:latin typeface="Inter"/>
              </a:rPr>
              <a:t>In businesses and other organizations, writing a problem statement is an important step in improvement projects. A clearly defined and well-understood problem is crucial to finding and implementing effective solutions. In this case, the problem statement is usually a stand-alone document.</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4382" y="5507877"/>
            <a:ext cx="1981386" cy="1065119"/>
          </a:xfrm>
          <a:prstGeom prst="rect">
            <a:avLst/>
          </a:prstGeom>
        </p:spPr>
      </p:pic>
    </p:spTree>
    <p:extLst>
      <p:ext uri="{BB962C8B-B14F-4D97-AF65-F5344CB8AC3E}">
        <p14:creationId xmlns:p14="http://schemas.microsoft.com/office/powerpoint/2010/main" val="1236443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51094"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17788" y="754573"/>
            <a:ext cx="5538851" cy="400110"/>
          </a:xfrm>
          <a:prstGeom prst="rect">
            <a:avLst/>
          </a:prstGeom>
          <a:noFill/>
        </p:spPr>
        <p:txBody>
          <a:bodyPr wrap="square">
            <a:spAutoFit/>
          </a:bodyPr>
          <a:lstStyle/>
          <a:p>
            <a:pPr algn="l"/>
            <a:r>
              <a:rPr lang="en-US" sz="2000" b="1" i="0" dirty="0">
                <a:solidFill>
                  <a:schemeClr val="bg1"/>
                </a:solidFill>
                <a:effectLst/>
                <a:latin typeface="Gilmer"/>
              </a:rPr>
              <a:t>When should you write a problem statement?</a:t>
            </a:r>
            <a:endParaRPr lang="en-US" sz="2400" b="1" i="0" dirty="0">
              <a:solidFill>
                <a:schemeClr val="bg1"/>
              </a:solidFill>
              <a:effectLst/>
              <a:latin typeface="Gilmer"/>
            </a:endParaRPr>
          </a:p>
        </p:txBody>
      </p:sp>
      <p:sp>
        <p:nvSpPr>
          <p:cNvPr id="7" name="TextBox 6">
            <a:extLst>
              <a:ext uri="{FF2B5EF4-FFF2-40B4-BE49-F238E27FC236}">
                <a16:creationId xmlns:a16="http://schemas.microsoft.com/office/drawing/2014/main" id="{7FC331C2-E895-64F7-CB8F-45B2D8C5D42D}"/>
              </a:ext>
            </a:extLst>
          </p:cNvPr>
          <p:cNvSpPr txBox="1"/>
          <p:nvPr/>
        </p:nvSpPr>
        <p:spPr>
          <a:xfrm>
            <a:off x="374653" y="1679717"/>
            <a:ext cx="8523687" cy="3737946"/>
          </a:xfrm>
          <a:prstGeom prst="rect">
            <a:avLst/>
          </a:prstGeom>
          <a:noFill/>
        </p:spPr>
        <p:txBody>
          <a:bodyPr wrap="square">
            <a:spAutoFit/>
          </a:bodyPr>
          <a:lstStyle/>
          <a:p>
            <a:pPr algn="just">
              <a:lnSpc>
                <a:spcPct val="150000"/>
              </a:lnSpc>
            </a:pPr>
            <a:r>
              <a:rPr lang="en-US" sz="2000" b="0" i="0" dirty="0">
                <a:effectLst/>
                <a:latin typeface="Inter"/>
              </a:rPr>
              <a:t>In academic research, writing a problem statement can help you contextualize and understand the significance of your research problem. A problem statement can be several paragraphs long and serve as the basis for your </a:t>
            </a:r>
            <a:r>
              <a:rPr lang="en-US" sz="2000" b="0" i="0" u="none" strike="noStrike" dirty="0">
                <a:effectLst/>
                <a:latin typeface="Inter"/>
              </a:rPr>
              <a:t>research proposal</a:t>
            </a:r>
            <a:r>
              <a:rPr lang="en-US" sz="2000" b="0" i="0" dirty="0">
                <a:effectLst/>
                <a:latin typeface="Inter"/>
              </a:rPr>
              <a:t>, or it can be condensed into just a few sentences in the </a:t>
            </a:r>
            <a:r>
              <a:rPr lang="en-US" sz="2000" b="0" i="0" u="none" strike="noStrike" dirty="0">
                <a:effectLst/>
                <a:latin typeface="Inter"/>
              </a:rPr>
              <a:t>introduction</a:t>
            </a:r>
            <a:r>
              <a:rPr lang="en-US" sz="2000" b="0" i="0" dirty="0">
                <a:effectLst/>
                <a:latin typeface="Inter"/>
              </a:rPr>
              <a:t> of your paper or thesis.</a:t>
            </a:r>
          </a:p>
          <a:p>
            <a:pPr algn="just">
              <a:lnSpc>
                <a:spcPct val="150000"/>
              </a:lnSpc>
            </a:pPr>
            <a:r>
              <a:rPr lang="en-US" sz="2000" b="0" i="0" dirty="0">
                <a:effectLst/>
                <a:latin typeface="Inter"/>
              </a:rPr>
              <a:t>The problem statement will look different depending on whether you’re dealing with a practical real-world problem or a theoretical scientific issue. But all problem statements follow a similar process</a:t>
            </a:r>
          </a:p>
        </p:txBody>
      </p:sp>
      <p:pic>
        <p:nvPicPr>
          <p:cNvPr id="1026" name="Picture 2" descr="Writing a Problem Statement: 10 Effective Tips">
            <a:extLst>
              <a:ext uri="{FF2B5EF4-FFF2-40B4-BE49-F238E27FC236}">
                <a16:creationId xmlns:a16="http://schemas.microsoft.com/office/drawing/2014/main" id="{9BB131B6-CC50-C6B4-4FB3-5B2D8ECFFE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1536" y="1154682"/>
            <a:ext cx="2857500" cy="18068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2727" y="5410137"/>
            <a:ext cx="1981386" cy="1065119"/>
          </a:xfrm>
          <a:prstGeom prst="rect">
            <a:avLst/>
          </a:prstGeom>
        </p:spPr>
      </p:pic>
    </p:spTree>
    <p:extLst>
      <p:ext uri="{BB962C8B-B14F-4D97-AF65-F5344CB8AC3E}">
        <p14:creationId xmlns:p14="http://schemas.microsoft.com/office/powerpoint/2010/main" val="34200503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78390"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47600" y="725325"/>
            <a:ext cx="5523017" cy="523220"/>
          </a:xfrm>
          <a:prstGeom prst="rect">
            <a:avLst/>
          </a:prstGeom>
          <a:noFill/>
        </p:spPr>
        <p:txBody>
          <a:bodyPr wrap="square">
            <a:spAutoFit/>
          </a:bodyPr>
          <a:lstStyle/>
          <a:p>
            <a:pPr algn="l"/>
            <a:r>
              <a:rPr lang="en-US" sz="2800" b="1" i="0" dirty="0">
                <a:solidFill>
                  <a:schemeClr val="bg1"/>
                </a:solidFill>
                <a:effectLst/>
                <a:latin typeface="Gilmer"/>
              </a:rPr>
              <a:t>Step 1: Contextualize the problem</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162527" y="2215022"/>
            <a:ext cx="8719843" cy="2308324"/>
          </a:xfrm>
          <a:prstGeom prst="rect">
            <a:avLst/>
          </a:prstGeom>
          <a:noFill/>
        </p:spPr>
        <p:txBody>
          <a:bodyPr wrap="square">
            <a:spAutoFit/>
          </a:bodyPr>
          <a:lstStyle/>
          <a:p>
            <a:pPr algn="just"/>
            <a:r>
              <a:rPr lang="en-US" sz="3600" b="0" i="0" dirty="0">
                <a:solidFill>
                  <a:srgbClr val="0D405F"/>
                </a:solidFill>
                <a:effectLst/>
                <a:latin typeface="Inter"/>
              </a:rPr>
              <a:t>The problem statement should frame your research problem in its particular context and give some background on what is already known about it.</a:t>
            </a:r>
            <a:endParaRPr lang="en-GB" sz="3600" dirty="0"/>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2527" y="5306448"/>
            <a:ext cx="1981386" cy="1065119"/>
          </a:xfrm>
          <a:prstGeom prst="rect">
            <a:avLst/>
          </a:prstGeom>
        </p:spPr>
      </p:pic>
    </p:spTree>
    <p:extLst>
      <p:ext uri="{BB962C8B-B14F-4D97-AF65-F5344CB8AC3E}">
        <p14:creationId xmlns:p14="http://schemas.microsoft.com/office/powerpoint/2010/main" val="27118441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35705" y="621356"/>
            <a:ext cx="8660422" cy="1384995"/>
          </a:xfrm>
          <a:prstGeom prst="rect">
            <a:avLst/>
          </a:prstGeom>
          <a:noFill/>
        </p:spPr>
        <p:txBody>
          <a:bodyPr wrap="square">
            <a:spAutoFit/>
          </a:bodyPr>
          <a:lstStyle/>
          <a:p>
            <a:pPr algn="l"/>
            <a:r>
              <a:rPr lang="en-GB" sz="2800" b="1" i="0" dirty="0">
                <a:solidFill>
                  <a:schemeClr val="bg1"/>
                </a:solidFill>
                <a:effectLst/>
                <a:latin typeface="Gilmer"/>
              </a:rPr>
              <a:t>Practical research problems</a:t>
            </a:r>
          </a:p>
          <a:p>
            <a:br>
              <a:rPr lang="en-GB" sz="2800" dirty="0"/>
            </a:b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269716" y="1501231"/>
            <a:ext cx="8887932" cy="4448013"/>
          </a:xfrm>
          <a:prstGeom prst="rect">
            <a:avLst/>
          </a:prstGeom>
          <a:noFill/>
        </p:spPr>
        <p:txBody>
          <a:bodyPr wrap="square">
            <a:spAutoFit/>
          </a:bodyPr>
          <a:lstStyle/>
          <a:p>
            <a:pPr algn="l">
              <a:lnSpc>
                <a:spcPct val="150000"/>
              </a:lnSpc>
            </a:pPr>
            <a:r>
              <a:rPr lang="en-US" sz="3200" b="0" i="0" dirty="0">
                <a:solidFill>
                  <a:srgbClr val="0D405F"/>
                </a:solidFill>
                <a:effectLst/>
                <a:latin typeface="Inter"/>
              </a:rPr>
              <a:t>For practical research, focus on the concrete details of the situation:</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Where and when does the problem arise?</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Who does the problem affect?</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What attempts have been made to solve the problem?</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251" y="6006906"/>
            <a:ext cx="1981386" cy="822213"/>
          </a:xfrm>
          <a:prstGeom prst="rect">
            <a:avLst/>
          </a:prstGeom>
        </p:spPr>
      </p:pic>
    </p:spTree>
    <p:extLst>
      <p:ext uri="{BB962C8B-B14F-4D97-AF65-F5344CB8AC3E}">
        <p14:creationId xmlns:p14="http://schemas.microsoft.com/office/powerpoint/2010/main" val="25768818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101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01114" y="685865"/>
            <a:ext cx="4855277" cy="523220"/>
          </a:xfrm>
          <a:prstGeom prst="rect">
            <a:avLst/>
          </a:prstGeom>
          <a:noFill/>
        </p:spPr>
        <p:txBody>
          <a:bodyPr wrap="square">
            <a:spAutoFit/>
          </a:bodyPr>
          <a:lstStyle/>
          <a:p>
            <a:pPr algn="l"/>
            <a:r>
              <a:rPr lang="en-GB" sz="2800" b="1" i="0" dirty="0">
                <a:solidFill>
                  <a:schemeClr val="bg1"/>
                </a:solidFill>
                <a:effectLst/>
                <a:latin typeface="Gilmer"/>
              </a:rPr>
              <a:t>Theoretical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304694" y="1572226"/>
            <a:ext cx="9048119" cy="3913059"/>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400" b="0" i="0" dirty="0">
                <a:solidFill>
                  <a:srgbClr val="0D405F"/>
                </a:solidFill>
                <a:effectLst/>
                <a:latin typeface="Inter"/>
              </a:rPr>
              <a:t>For theoretical research, think about the scientific, social, geographical </a:t>
            </a:r>
            <a:r>
              <a:rPr lang="en-US" sz="2400" dirty="0">
                <a:solidFill>
                  <a:srgbClr val="0D405F"/>
                </a:solidFill>
                <a:latin typeface="Inter"/>
              </a:rPr>
              <a:t>What is already known about the problem?</a:t>
            </a:r>
          </a:p>
          <a:p>
            <a:pPr marL="457200" indent="-457200">
              <a:lnSpc>
                <a:spcPct val="150000"/>
              </a:lnSpc>
              <a:buFont typeface="Arial" panose="020B0604020202020204" pitchFamily="34" charset="0"/>
              <a:buChar char="•"/>
            </a:pPr>
            <a:r>
              <a:rPr lang="en-US" sz="2400" dirty="0">
                <a:solidFill>
                  <a:srgbClr val="0D405F"/>
                </a:solidFill>
                <a:latin typeface="Inter"/>
              </a:rPr>
              <a:t>Is the problem limited to a certain time period or geographical area?</a:t>
            </a:r>
          </a:p>
          <a:p>
            <a:pPr marL="457200" indent="-457200">
              <a:lnSpc>
                <a:spcPct val="150000"/>
              </a:lnSpc>
              <a:buFont typeface="Arial" panose="020B0604020202020204" pitchFamily="34" charset="0"/>
              <a:buChar char="•"/>
            </a:pPr>
            <a:r>
              <a:rPr lang="en-US" sz="2400" dirty="0">
                <a:solidFill>
                  <a:srgbClr val="0D405F"/>
                </a:solidFill>
                <a:latin typeface="Inter"/>
              </a:rPr>
              <a:t>How has the problem been defined and debated in the scholarly literature?</a:t>
            </a:r>
          </a:p>
          <a:p>
            <a:pPr algn="l">
              <a:lnSpc>
                <a:spcPct val="150000"/>
              </a:lnSpc>
            </a:pPr>
            <a:r>
              <a:rPr lang="en-US" sz="2400" b="0" i="0" dirty="0">
                <a:solidFill>
                  <a:srgbClr val="0D405F"/>
                </a:solidFill>
                <a:effectLst/>
                <a:latin typeface="Inter"/>
              </a:rPr>
              <a:t>and/or historical background:</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0432" y="5485285"/>
            <a:ext cx="1981386" cy="1065119"/>
          </a:xfrm>
          <a:prstGeom prst="rect">
            <a:avLst/>
          </a:prstGeom>
        </p:spPr>
      </p:pic>
    </p:spTree>
    <p:extLst>
      <p:ext uri="{BB962C8B-B14F-4D97-AF65-F5344CB8AC3E}">
        <p14:creationId xmlns:p14="http://schemas.microsoft.com/office/powerpoint/2010/main" val="30905888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78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12502" y="723117"/>
            <a:ext cx="4628157" cy="523220"/>
          </a:xfrm>
          <a:prstGeom prst="rect">
            <a:avLst/>
          </a:prstGeom>
          <a:noFill/>
        </p:spPr>
        <p:txBody>
          <a:bodyPr wrap="square">
            <a:spAutoFit/>
          </a:bodyPr>
          <a:lstStyle/>
          <a:p>
            <a:pPr algn="l"/>
            <a:r>
              <a:rPr lang="en-US" sz="2800" b="1" i="0" dirty="0">
                <a:solidFill>
                  <a:schemeClr val="bg1"/>
                </a:solidFill>
                <a:effectLst/>
                <a:latin typeface="Gilmer"/>
              </a:rPr>
              <a:t>Step 2: Show why it matters</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5D6A8E0-3E08-442E-F636-17673D9B7039}"/>
              </a:ext>
            </a:extLst>
          </p:cNvPr>
          <p:cNvSpPr txBox="1"/>
          <p:nvPr/>
        </p:nvSpPr>
        <p:spPr>
          <a:xfrm>
            <a:off x="305120" y="1498315"/>
            <a:ext cx="9047268" cy="3903504"/>
          </a:xfrm>
          <a:prstGeom prst="rect">
            <a:avLst/>
          </a:prstGeom>
          <a:noFill/>
        </p:spPr>
        <p:txBody>
          <a:bodyPr wrap="square">
            <a:spAutoFit/>
          </a:bodyPr>
          <a:lstStyle/>
          <a:p>
            <a:pPr algn="l">
              <a:lnSpc>
                <a:spcPct val="150000"/>
              </a:lnSpc>
            </a:pPr>
            <a:r>
              <a:rPr lang="en-US" sz="2800" b="0" i="0" dirty="0">
                <a:solidFill>
                  <a:srgbClr val="0D405F"/>
                </a:solidFill>
                <a:effectLst/>
                <a:latin typeface="Inter"/>
              </a:rPr>
              <a:t>The problem statement should also address the relevance of the research: why is it important that the problem is solved?</a:t>
            </a:r>
          </a:p>
          <a:p>
            <a:pPr algn="l">
              <a:lnSpc>
                <a:spcPct val="150000"/>
              </a:lnSpc>
            </a:pPr>
            <a:r>
              <a:rPr lang="en-US" sz="2800" b="0" i="0" dirty="0">
                <a:solidFill>
                  <a:srgbClr val="0D405F"/>
                </a:solidFill>
                <a:effectLst/>
                <a:latin typeface="Inter"/>
              </a:rPr>
              <a:t>This doesn’t mean you have to do something groundbreaking or world-changing. It’s more important that the problem is researchable, feasible, and clearly addresses a relevant issue in your field.</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4382" y="5437786"/>
            <a:ext cx="1981386" cy="1065119"/>
          </a:xfrm>
          <a:prstGeom prst="rect">
            <a:avLst/>
          </a:prstGeom>
        </p:spPr>
      </p:pic>
    </p:spTree>
    <p:extLst>
      <p:ext uri="{BB962C8B-B14F-4D97-AF65-F5344CB8AC3E}">
        <p14:creationId xmlns:p14="http://schemas.microsoft.com/office/powerpoint/2010/main" val="28891090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28014"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1107" y="730808"/>
            <a:ext cx="4405244" cy="523220"/>
          </a:xfrm>
          <a:prstGeom prst="rect">
            <a:avLst/>
          </a:prstGeom>
          <a:noFill/>
        </p:spPr>
        <p:txBody>
          <a:bodyPr wrap="square">
            <a:spAutoFit/>
          </a:bodyPr>
          <a:lstStyle/>
          <a:p>
            <a:pPr algn="l"/>
            <a:r>
              <a:rPr lang="en-GB" sz="2800" b="1" i="0" dirty="0">
                <a:solidFill>
                  <a:schemeClr val="bg1"/>
                </a:solidFill>
                <a:effectLst/>
                <a:latin typeface="Gilmer"/>
              </a:rPr>
              <a:t>Practical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5D6A8E0-3E08-442E-F636-17673D9B7039}"/>
              </a:ext>
            </a:extLst>
          </p:cNvPr>
          <p:cNvSpPr txBox="1"/>
          <p:nvPr/>
        </p:nvSpPr>
        <p:spPr>
          <a:xfrm>
            <a:off x="356670" y="1505453"/>
            <a:ext cx="8944167" cy="4467057"/>
          </a:xfrm>
          <a:prstGeom prst="rect">
            <a:avLst/>
          </a:prstGeom>
          <a:noFill/>
        </p:spPr>
        <p:txBody>
          <a:bodyPr wrap="square">
            <a:spAutoFit/>
          </a:bodyPr>
          <a:lstStyle/>
          <a:p>
            <a:pPr algn="l">
              <a:lnSpc>
                <a:spcPct val="150000"/>
              </a:lnSpc>
            </a:pPr>
            <a:r>
              <a:rPr lang="en-US" sz="2400" b="0" i="0" dirty="0">
                <a:solidFill>
                  <a:srgbClr val="0D405F"/>
                </a:solidFill>
                <a:effectLst/>
                <a:latin typeface="Inter"/>
              </a:rPr>
              <a:t>Practical research is directly relevant to a specific problem that affects an organization, institution, social group, or society more broadly. To make it clear why your research problem matters, you can ask yourself:</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What will happen if the problem is not solved?</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Who will feel the consequences?</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Does the problem have wider relevance (e.g. are similar issues found in other contexts)?</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9955" y="5949244"/>
            <a:ext cx="1981386" cy="886472"/>
          </a:xfrm>
          <a:prstGeom prst="rect">
            <a:avLst/>
          </a:prstGeom>
        </p:spPr>
      </p:pic>
    </p:spTree>
    <p:extLst>
      <p:ext uri="{BB962C8B-B14F-4D97-AF65-F5344CB8AC3E}">
        <p14:creationId xmlns:p14="http://schemas.microsoft.com/office/powerpoint/2010/main" val="14414929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60543" y="457707"/>
            <a:ext cx="5031359" cy="523220"/>
          </a:xfrm>
          <a:prstGeom prst="rect">
            <a:avLst/>
          </a:prstGeom>
          <a:noFill/>
        </p:spPr>
        <p:txBody>
          <a:bodyPr wrap="square">
            <a:spAutoFit/>
          </a:bodyPr>
          <a:lstStyle/>
          <a:p>
            <a:pPr algn="l"/>
            <a:r>
              <a:rPr lang="en-GB" sz="2800" b="1" i="0" dirty="0">
                <a:solidFill>
                  <a:schemeClr val="bg1"/>
                </a:solidFill>
                <a:effectLst/>
                <a:latin typeface="Gilmer"/>
              </a:rPr>
              <a:t>Theoretical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422834" y="1563935"/>
            <a:ext cx="8775022" cy="4467057"/>
          </a:xfrm>
          <a:prstGeom prst="rect">
            <a:avLst/>
          </a:prstGeom>
          <a:noFill/>
        </p:spPr>
        <p:txBody>
          <a:bodyPr wrap="square">
            <a:spAutoFit/>
          </a:bodyPr>
          <a:lstStyle/>
          <a:p>
            <a:pPr>
              <a:lnSpc>
                <a:spcPct val="150000"/>
              </a:lnSpc>
            </a:pPr>
            <a:r>
              <a:rPr lang="en-US" sz="2400" dirty="0">
                <a:solidFill>
                  <a:srgbClr val="0D405F"/>
                </a:solidFill>
                <a:latin typeface="Inter"/>
              </a:rPr>
              <a:t>Sometimes theoretical issues have clear practical consequences, but sometimes their relevance is less immediately obvious. To identify why the problem matters, ask:</a:t>
            </a:r>
          </a:p>
          <a:p>
            <a:pPr marL="342900" indent="-342900">
              <a:lnSpc>
                <a:spcPct val="150000"/>
              </a:lnSpc>
              <a:buFont typeface="Arial" panose="020B0604020202020204" pitchFamily="34" charset="0"/>
              <a:buChar char="•"/>
            </a:pPr>
            <a:r>
              <a:rPr lang="en-US" sz="2400" dirty="0">
                <a:solidFill>
                  <a:srgbClr val="0D405F"/>
                </a:solidFill>
                <a:latin typeface="Inter"/>
              </a:rPr>
              <a:t>How will resolving the problem advance understanding of the topic?</a:t>
            </a:r>
          </a:p>
          <a:p>
            <a:pPr marL="342900" indent="-342900">
              <a:lnSpc>
                <a:spcPct val="150000"/>
              </a:lnSpc>
              <a:buFont typeface="Arial" panose="020B0604020202020204" pitchFamily="34" charset="0"/>
              <a:buChar char="•"/>
            </a:pPr>
            <a:r>
              <a:rPr lang="en-US" sz="2400" dirty="0">
                <a:solidFill>
                  <a:srgbClr val="0D405F"/>
                </a:solidFill>
                <a:latin typeface="Inter"/>
              </a:rPr>
              <a:t>What benefits will it have for future research?</a:t>
            </a:r>
          </a:p>
          <a:p>
            <a:pPr marL="342900" indent="-342900">
              <a:lnSpc>
                <a:spcPct val="150000"/>
              </a:lnSpc>
              <a:buFont typeface="Arial" panose="020B0604020202020204" pitchFamily="34" charset="0"/>
              <a:buChar char="•"/>
            </a:pPr>
            <a:r>
              <a:rPr lang="en-US" sz="2400" dirty="0">
                <a:solidFill>
                  <a:srgbClr val="0D405F"/>
                </a:solidFill>
                <a:latin typeface="Inter"/>
              </a:rPr>
              <a:t>Does the problem have direct or indirect consequences for society?</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9157" y="6030992"/>
            <a:ext cx="1981386" cy="801180"/>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05435"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770009" y="617445"/>
            <a:ext cx="4405244" cy="400110"/>
          </a:xfrm>
          <a:prstGeom prst="rect">
            <a:avLst/>
          </a:prstGeom>
          <a:noFill/>
        </p:spPr>
        <p:txBody>
          <a:bodyPr wrap="square">
            <a:spAutoFit/>
          </a:bodyPr>
          <a:lstStyle/>
          <a:p>
            <a:pPr algn="l"/>
            <a:r>
              <a:rPr lang="en-US" sz="2000" b="1" i="0" dirty="0">
                <a:solidFill>
                  <a:schemeClr val="bg1"/>
                </a:solidFill>
                <a:effectLst/>
                <a:latin typeface="Gilmer"/>
              </a:rPr>
              <a:t>Step 3: Set your aims and objectives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23664" y="1726430"/>
            <a:ext cx="8318310" cy="3257174"/>
          </a:xfrm>
          <a:prstGeom prst="rect">
            <a:avLst/>
          </a:prstGeom>
          <a:noFill/>
        </p:spPr>
        <p:txBody>
          <a:bodyPr wrap="square">
            <a:spAutoFit/>
          </a:bodyPr>
          <a:lstStyle/>
          <a:p>
            <a:pPr algn="just">
              <a:lnSpc>
                <a:spcPct val="150000"/>
              </a:lnSpc>
            </a:pPr>
            <a:r>
              <a:rPr lang="en-US" sz="2800" dirty="0">
                <a:solidFill>
                  <a:srgbClr val="0D405F"/>
                </a:solidFill>
                <a:latin typeface="Inter"/>
              </a:rPr>
              <a:t>Finally, the problem statement should frame how you intend to address the problem. Your goal should not be to find a conclusive solution, but to seek out the reasons behind the problem and propose more effective approaches to tackling or understanding it.</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621522"/>
            <a:ext cx="1981386" cy="1065119"/>
          </a:xfrm>
          <a:prstGeom prst="rect">
            <a:avLst/>
          </a:prstGeom>
        </p:spPr>
      </p:pic>
    </p:spTree>
    <p:extLst>
      <p:ext uri="{BB962C8B-B14F-4D97-AF65-F5344CB8AC3E}">
        <p14:creationId xmlns:p14="http://schemas.microsoft.com/office/powerpoint/2010/main" val="12343230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62554" y="730863"/>
            <a:ext cx="4829816" cy="461665"/>
          </a:xfrm>
          <a:prstGeom prst="rect">
            <a:avLst/>
          </a:prstGeom>
          <a:noFill/>
        </p:spPr>
        <p:txBody>
          <a:bodyPr wrap="square">
            <a:spAutoFit/>
          </a:bodyPr>
          <a:lstStyle/>
          <a:p>
            <a:pPr algn="l"/>
            <a:r>
              <a:rPr lang="en-US" sz="2400" b="1" i="0" dirty="0">
                <a:solidFill>
                  <a:schemeClr val="bg1"/>
                </a:solidFill>
                <a:effectLst/>
                <a:latin typeface="Gilmer"/>
              </a:rPr>
              <a:t>Step 3: Set your aims and objectives</a:t>
            </a:r>
            <a:endParaRPr lang="en-US" sz="32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23664" y="1726430"/>
            <a:ext cx="8318310" cy="3257174"/>
          </a:xfrm>
          <a:prstGeom prst="rect">
            <a:avLst/>
          </a:prstGeom>
          <a:noFill/>
        </p:spPr>
        <p:txBody>
          <a:bodyPr wrap="square">
            <a:spAutoFit/>
          </a:bodyPr>
          <a:lstStyle/>
          <a:p>
            <a:pPr algn="just">
              <a:lnSpc>
                <a:spcPct val="150000"/>
              </a:lnSpc>
            </a:pPr>
            <a:r>
              <a:rPr lang="en-US" sz="2800" dirty="0">
                <a:solidFill>
                  <a:srgbClr val="0D405F"/>
                </a:solidFill>
                <a:latin typeface="Inter"/>
              </a:rPr>
              <a:t>The research aim is the overall purpose of your research. It is generally written in the infinitive form:</a:t>
            </a:r>
          </a:p>
          <a:p>
            <a:pPr marL="342900" indent="-342900" algn="just">
              <a:lnSpc>
                <a:spcPct val="150000"/>
              </a:lnSpc>
              <a:buFont typeface="Arial" panose="020B0604020202020204" pitchFamily="34" charset="0"/>
              <a:buChar char="•"/>
            </a:pPr>
            <a:r>
              <a:rPr lang="en-US" sz="2800" dirty="0">
                <a:solidFill>
                  <a:srgbClr val="0D405F"/>
                </a:solidFill>
                <a:latin typeface="Inter"/>
              </a:rPr>
              <a:t>The aim of this study is to determine…</a:t>
            </a:r>
          </a:p>
          <a:p>
            <a:pPr marL="342900" indent="-342900" algn="just">
              <a:lnSpc>
                <a:spcPct val="150000"/>
              </a:lnSpc>
              <a:buFont typeface="Arial" panose="020B0604020202020204" pitchFamily="34" charset="0"/>
              <a:buChar char="•"/>
            </a:pPr>
            <a:r>
              <a:rPr lang="en-US" sz="2800" dirty="0">
                <a:solidFill>
                  <a:srgbClr val="0D405F"/>
                </a:solidFill>
                <a:latin typeface="Inter"/>
              </a:rPr>
              <a:t>This project aims to explore…</a:t>
            </a:r>
          </a:p>
          <a:p>
            <a:pPr marL="342900" indent="-342900" algn="just">
              <a:lnSpc>
                <a:spcPct val="150000"/>
              </a:lnSpc>
              <a:buFont typeface="Arial" panose="020B0604020202020204" pitchFamily="34" charset="0"/>
              <a:buChar char="•"/>
            </a:pPr>
            <a:r>
              <a:rPr lang="en-US" sz="2800" dirty="0">
                <a:solidFill>
                  <a:srgbClr val="0D405F"/>
                </a:solidFill>
                <a:latin typeface="Inter"/>
              </a:rPr>
              <a:t>I aim to investigate…</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1168" y="5306448"/>
            <a:ext cx="1981386" cy="1065119"/>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92375" y="586730"/>
            <a:ext cx="5160420" cy="461665"/>
          </a:xfrm>
          <a:prstGeom prst="rect">
            <a:avLst/>
          </a:prstGeom>
          <a:noFill/>
        </p:spPr>
        <p:txBody>
          <a:bodyPr wrap="square">
            <a:spAutoFit/>
          </a:bodyPr>
          <a:lstStyle/>
          <a:p>
            <a:pPr algn="l"/>
            <a:r>
              <a:rPr lang="en-US" sz="2400" b="1" i="0" dirty="0">
                <a:solidFill>
                  <a:schemeClr val="bg1"/>
                </a:solidFill>
                <a:effectLst/>
                <a:latin typeface="Gilmer"/>
              </a:rPr>
              <a:t>Step 3: Set your aims and objectives</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45732" y="1732437"/>
            <a:ext cx="8318310" cy="3257174"/>
          </a:xfrm>
          <a:prstGeom prst="rect">
            <a:avLst/>
          </a:prstGeom>
          <a:noFill/>
        </p:spPr>
        <p:txBody>
          <a:bodyPr wrap="square">
            <a:spAutoFit/>
          </a:bodyPr>
          <a:lstStyle>
            <a:defPPr>
              <a:defRPr lang="en-US"/>
            </a:defPPr>
            <a:lvl1pPr>
              <a:defRPr sz="3200" b="0" i="0">
                <a:solidFill>
                  <a:srgbClr val="0D405F"/>
                </a:solidFill>
                <a:effectLst/>
                <a:latin typeface="Inter"/>
              </a:defRPr>
            </a:lvl1pPr>
          </a:lstStyle>
          <a:p>
            <a:pPr algn="just">
              <a:lnSpc>
                <a:spcPct val="150000"/>
              </a:lnSpc>
            </a:pPr>
            <a:r>
              <a:rPr lang="en-US" sz="2800" dirty="0"/>
              <a:t>The research objectives are the concrete steps you will take to achieve the aim:</a:t>
            </a:r>
          </a:p>
          <a:p>
            <a:pPr marL="457200" indent="-457200" algn="just">
              <a:lnSpc>
                <a:spcPct val="150000"/>
              </a:lnSpc>
              <a:buFont typeface="Arial" panose="020B0604020202020204" pitchFamily="34" charset="0"/>
              <a:buChar char="•"/>
            </a:pPr>
            <a:r>
              <a:rPr lang="en-US" sz="2800" dirty="0"/>
              <a:t>Qualitative methods will be used to identify…</a:t>
            </a:r>
          </a:p>
          <a:p>
            <a:pPr marL="457200" indent="-457200" algn="just">
              <a:lnSpc>
                <a:spcPct val="150000"/>
              </a:lnSpc>
              <a:buFont typeface="Arial" panose="020B0604020202020204" pitchFamily="34" charset="0"/>
              <a:buChar char="•"/>
            </a:pPr>
            <a:r>
              <a:rPr lang="en-US" sz="2800" dirty="0"/>
              <a:t>I will use surveys to collect…</a:t>
            </a:r>
          </a:p>
          <a:p>
            <a:pPr marL="457200" indent="-457200" algn="just">
              <a:lnSpc>
                <a:spcPct val="150000"/>
              </a:lnSpc>
              <a:buFont typeface="Arial" panose="020B0604020202020204" pitchFamily="34" charset="0"/>
              <a:buChar char="•"/>
            </a:pPr>
            <a:r>
              <a:rPr lang="en-US" sz="2800" dirty="0"/>
              <a:t>Using statistical analysis, the research will measure…</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411398"/>
            <a:ext cx="1981386" cy="1065119"/>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232885" y="703918"/>
            <a:ext cx="5681636" cy="461665"/>
          </a:xfrm>
          <a:prstGeom prst="rect">
            <a:avLst/>
          </a:prstGeom>
          <a:noFill/>
        </p:spPr>
        <p:txBody>
          <a:bodyPr wrap="square">
            <a:spAutoFit/>
          </a:bodyPr>
          <a:lstStyle/>
          <a:p>
            <a:r>
              <a:rPr lang="en-US" sz="2400" b="1" dirty="0">
                <a:solidFill>
                  <a:schemeClr val="bg1"/>
                </a:solidFill>
                <a:latin typeface="Gilmer"/>
              </a:rPr>
              <a:t>Practical research aims and objectives</a:t>
            </a:r>
            <a:endParaRPr lang="en-US" sz="24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03504"/>
          </a:xfrm>
          <a:prstGeom prst="rect">
            <a:avLst/>
          </a:prstGeom>
          <a:noFill/>
        </p:spPr>
        <p:txBody>
          <a:bodyPr wrap="square">
            <a:spAutoFit/>
          </a:bodyPr>
          <a:lstStyle/>
          <a:p>
            <a:pPr algn="just">
              <a:lnSpc>
                <a:spcPct val="150000"/>
              </a:lnSpc>
            </a:pPr>
            <a:r>
              <a:rPr lang="en-US" sz="2800" dirty="0">
                <a:solidFill>
                  <a:srgbClr val="0D405F"/>
                </a:solidFill>
                <a:latin typeface="Inter"/>
              </a:rPr>
              <a:t>The aim of this research is to investigate effective engagement strategies to increase voter turnout in region X. It will identify the most significant factors in non-voting through surveys and interviews, and conduct experiments to measure the effectiveness of different strategies.</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0677" y="5621522"/>
            <a:ext cx="1981386" cy="1065119"/>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8C51142-4B84-C879-925F-1B8558295257}"/>
              </a:ext>
            </a:extLst>
          </p:cNvPr>
          <p:cNvSpPr txBox="1"/>
          <p:nvPr/>
        </p:nvSpPr>
        <p:spPr>
          <a:xfrm>
            <a:off x="2296989" y="664683"/>
            <a:ext cx="8318310" cy="400110"/>
          </a:xfrm>
          <a:prstGeom prst="rect">
            <a:avLst/>
          </a:prstGeom>
          <a:noFill/>
        </p:spPr>
        <p:txBody>
          <a:bodyPr wrap="square">
            <a:spAutoFit/>
          </a:bodyPr>
          <a:lstStyle/>
          <a:p>
            <a:pPr algn="l"/>
            <a:r>
              <a:rPr lang="en-US" sz="2000" b="1" i="0" dirty="0">
                <a:solidFill>
                  <a:schemeClr val="bg1"/>
                </a:solidFill>
                <a:effectLst/>
                <a:latin typeface="Gilmer"/>
              </a:rPr>
              <a:t>Theoretical research aims and objectives</a:t>
            </a:r>
            <a:endParaRPr lang="en-GB" sz="1400" dirty="0"/>
          </a:p>
        </p:txBody>
      </p:sp>
      <p:sp>
        <p:nvSpPr>
          <p:cNvPr id="12" name="TextBox 11">
            <a:extLst>
              <a:ext uri="{FF2B5EF4-FFF2-40B4-BE49-F238E27FC236}">
                <a16:creationId xmlns:a16="http://schemas.microsoft.com/office/drawing/2014/main" id="{3663F79E-98B1-8096-A5D2-32FA1D3EF0BD}"/>
              </a:ext>
            </a:extLst>
          </p:cNvPr>
          <p:cNvSpPr txBox="1"/>
          <p:nvPr/>
        </p:nvSpPr>
        <p:spPr>
          <a:xfrm>
            <a:off x="533612" y="1860810"/>
            <a:ext cx="8719569" cy="3913059"/>
          </a:xfrm>
          <a:prstGeom prst="rect">
            <a:avLst/>
          </a:prstGeom>
          <a:noFill/>
        </p:spPr>
        <p:txBody>
          <a:bodyPr wrap="square">
            <a:spAutoFit/>
          </a:bodyPr>
          <a:lstStyle/>
          <a:p>
            <a:pPr algn="just">
              <a:lnSpc>
                <a:spcPct val="150000"/>
              </a:lnSpc>
            </a:pPr>
            <a:r>
              <a:rPr lang="en-US" sz="2400" dirty="0">
                <a:solidFill>
                  <a:srgbClr val="0D405F"/>
                </a:solidFill>
                <a:latin typeface="Inter"/>
              </a:rPr>
              <a:t>This project aims to better understand young people’s experiences in the gig economy. Qualitative methods will be used to gain in-depth insight into the motivations and perceptions of under-30s engaged in freelance and </a:t>
            </a:r>
            <a:r>
              <a:rPr lang="en-US" sz="2400" dirty="0" err="1">
                <a:solidFill>
                  <a:srgbClr val="0D405F"/>
                </a:solidFill>
                <a:latin typeface="Inter"/>
              </a:rPr>
              <a:t>zero-hour</a:t>
            </a:r>
            <a:r>
              <a:rPr lang="en-US" sz="2400" dirty="0">
                <a:solidFill>
                  <a:srgbClr val="0D405F"/>
                </a:solidFill>
                <a:latin typeface="Inter"/>
              </a:rPr>
              <a:t> work across various industries. This data will be contextualized with a review of recent literature on the gig economy and statistical analysis of demographic changes in the workforce</a:t>
            </a:r>
            <a:endParaRPr lang="en-GB" sz="2400" dirty="0">
              <a:solidFill>
                <a:srgbClr val="0D405F"/>
              </a:solidFill>
              <a:latin typeface="Inter"/>
            </a:endParaRP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773869"/>
            <a:ext cx="1981386" cy="1065119"/>
          </a:xfrm>
          <a:prstGeom prst="rect">
            <a:avLst/>
          </a:prstGeom>
        </p:spPr>
      </p:pic>
    </p:spTree>
    <p:extLst>
      <p:ext uri="{BB962C8B-B14F-4D97-AF65-F5344CB8AC3E}">
        <p14:creationId xmlns:p14="http://schemas.microsoft.com/office/powerpoint/2010/main" val="35551826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3F1555F-AEA4-B9DC-99E8-264282779E2F}"/>
              </a:ext>
            </a:extLst>
          </p:cNvPr>
          <p:cNvSpPr txBox="1"/>
          <p:nvPr/>
        </p:nvSpPr>
        <p:spPr>
          <a:xfrm>
            <a:off x="306561" y="1608737"/>
            <a:ext cx="7972601" cy="3903504"/>
          </a:xfrm>
          <a:prstGeom prst="rect">
            <a:avLst/>
          </a:prstGeom>
          <a:noFill/>
        </p:spPr>
        <p:txBody>
          <a:bodyPr wrap="square">
            <a:spAutoFit/>
          </a:bodyPr>
          <a:lstStyle/>
          <a:p>
            <a:pPr algn="just">
              <a:lnSpc>
                <a:spcPct val="150000"/>
              </a:lnSpc>
            </a:pPr>
            <a:r>
              <a:rPr lang="en-US" sz="2800" dirty="0">
                <a:solidFill>
                  <a:srgbClr val="0D405F"/>
                </a:solidFill>
                <a:latin typeface="Inter"/>
              </a:rPr>
              <a:t>Writing the statement of the problem is always a challenge to students. Some get scared when they get to the stage in their work where they are required to write a statement of the problem. But it shouldn’t be so. All you need do is understand the meaning of the statement of problem writing it</a:t>
            </a:r>
            <a:endParaRPr lang="en-GB" sz="2800" dirty="0">
              <a:solidFill>
                <a:srgbClr val="0D405F"/>
              </a:solidFill>
              <a:latin typeface="Inter"/>
            </a:endParaRPr>
          </a:p>
        </p:txBody>
      </p:sp>
      <p:sp>
        <p:nvSpPr>
          <p:cNvPr id="8" name="TextBox 7">
            <a:extLst>
              <a:ext uri="{FF2B5EF4-FFF2-40B4-BE49-F238E27FC236}">
                <a16:creationId xmlns:a16="http://schemas.microsoft.com/office/drawing/2014/main" id="{A4954C51-3D0A-9630-AB8A-F8D8F23BDE36}"/>
              </a:ext>
            </a:extLst>
          </p:cNvPr>
          <p:cNvSpPr txBox="1"/>
          <p:nvPr/>
        </p:nvSpPr>
        <p:spPr>
          <a:xfrm>
            <a:off x="2364713" y="479266"/>
            <a:ext cx="4976813" cy="707886"/>
          </a:xfrm>
          <a:prstGeom prst="rect">
            <a:avLst/>
          </a:prstGeom>
          <a:noFill/>
        </p:spPr>
        <p:txBody>
          <a:bodyPr wrap="square">
            <a:spAutoFit/>
          </a:bodyPr>
          <a:lstStyle/>
          <a:p>
            <a:pPr algn="ctr"/>
            <a:r>
              <a:rPr lang="en-US" sz="2000" b="1" dirty="0">
                <a:solidFill>
                  <a:schemeClr val="bg1"/>
                </a:solidFill>
              </a:rPr>
              <a:t>How to write Problem Statement in Mass Communication Research work</a:t>
            </a:r>
          </a:p>
        </p:txBody>
      </p:sp>
      <p:pic>
        <p:nvPicPr>
          <p:cNvPr id="1026" name="Picture 2" descr="Solving the problem stock illustration. Illustration of partner - 25077628">
            <a:extLst>
              <a:ext uri="{FF2B5EF4-FFF2-40B4-BE49-F238E27FC236}">
                <a16:creationId xmlns:a16="http://schemas.microsoft.com/office/drawing/2014/main" id="{517C175C-0944-F567-7618-02937E072A3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684464"/>
            <a:ext cx="1981386" cy="1065119"/>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120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0215DFF3-9DFF-E1D8-A62C-6C8FEC33C8FC}"/>
              </a:ext>
            </a:extLst>
          </p:cNvPr>
          <p:cNvSpPr txBox="1"/>
          <p:nvPr/>
        </p:nvSpPr>
        <p:spPr>
          <a:xfrm>
            <a:off x="405118" y="1670648"/>
            <a:ext cx="7874045" cy="2597378"/>
          </a:xfrm>
          <a:prstGeom prst="rect">
            <a:avLst/>
          </a:prstGeom>
          <a:noFill/>
        </p:spPr>
        <p:txBody>
          <a:bodyPr wrap="square">
            <a:spAutoFit/>
          </a:bodyPr>
          <a:lstStyle/>
          <a:p>
            <a:pPr algn="just">
              <a:lnSpc>
                <a:spcPct val="150000"/>
              </a:lnSpc>
            </a:pPr>
            <a:r>
              <a:rPr lang="en-US" sz="2800" b="0" i="0" dirty="0">
                <a:solidFill>
                  <a:srgbClr val="333333"/>
                </a:solidFill>
                <a:effectLst/>
                <a:latin typeface="Droid Sans"/>
              </a:rPr>
              <a:t>Follow these basic steps to make this process easy for you. This way you won’t get scared at al whenever you get to problem statement in your study</a:t>
            </a:r>
          </a:p>
        </p:txBody>
      </p:sp>
      <p:pic>
        <p:nvPicPr>
          <p:cNvPr id="5" name="Picture 2" descr="Solving the problem stock illustration. Illustration of partner - 25077628">
            <a:extLst>
              <a:ext uri="{FF2B5EF4-FFF2-40B4-BE49-F238E27FC236}">
                <a16:creationId xmlns:a16="http://schemas.microsoft.com/office/drawing/2014/main" id="{84170608-D49D-AD14-32C2-56DDA49B10F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9A635C5-C592-25DD-1A16-0EA609AB472A}"/>
              </a:ext>
            </a:extLst>
          </p:cNvPr>
          <p:cNvSpPr txBox="1"/>
          <p:nvPr/>
        </p:nvSpPr>
        <p:spPr>
          <a:xfrm>
            <a:off x="2368440" y="523285"/>
            <a:ext cx="4914477" cy="416011"/>
          </a:xfrm>
          <a:prstGeom prst="rect">
            <a:avLst/>
          </a:prstGeom>
          <a:noFill/>
        </p:spPr>
        <p:txBody>
          <a:bodyPr wrap="square">
            <a:spAutoFit/>
          </a:bodyPr>
          <a:lstStyle/>
          <a:p>
            <a:pPr algn="just">
              <a:lnSpc>
                <a:spcPct val="150000"/>
              </a:lnSpc>
            </a:pPr>
            <a:r>
              <a:rPr lang="en-US" sz="1600" b="1" i="0" dirty="0">
                <a:solidFill>
                  <a:schemeClr val="bg1"/>
                </a:solidFill>
                <a:effectLst/>
                <a:latin typeface="Helvetica" panose="020B0604020202020204" pitchFamily="34" charset="0"/>
              </a:rPr>
              <a:t>Basic Steps in Writing Statement of Problem</a:t>
            </a:r>
            <a:endParaRPr lang="en-US" sz="1600" b="0" i="0" dirty="0">
              <a:solidFill>
                <a:schemeClr val="bg1"/>
              </a:solidFill>
              <a:effectLst/>
              <a:latin typeface="Helvetica" panose="020B0604020202020204" pitchFamily="34" charset="0"/>
            </a:endParaRPr>
          </a:p>
        </p:txBody>
      </p:sp>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325876"/>
            <a:ext cx="1981386" cy="1065119"/>
          </a:xfrm>
          <a:prstGeom prst="rect">
            <a:avLst/>
          </a:prstGeom>
        </p:spPr>
      </p:pic>
    </p:spTree>
    <p:extLst>
      <p:ext uri="{BB962C8B-B14F-4D97-AF65-F5344CB8AC3E}">
        <p14:creationId xmlns:p14="http://schemas.microsoft.com/office/powerpoint/2010/main" val="3166065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9372" y="1452481"/>
            <a:ext cx="8189664" cy="3890039"/>
          </a:xfrm>
          <a:prstGeom prst="rect">
            <a:avLst/>
          </a:prstGeom>
          <a:noFill/>
        </p:spPr>
        <p:txBody>
          <a:bodyPr wrap="square" rtlCol="0">
            <a:spAutoFit/>
          </a:bodyPr>
          <a:lstStyle/>
          <a:p>
            <a:pPr algn="l">
              <a:lnSpc>
                <a:spcPct val="150000"/>
              </a:lnSpc>
            </a:pPr>
            <a:r>
              <a:rPr lang="en-US" sz="2800" b="0" i="0" dirty="0">
                <a:solidFill>
                  <a:srgbClr val="333333"/>
                </a:solidFill>
                <a:effectLst/>
                <a:latin typeface="Droid Sans"/>
              </a:rPr>
              <a:t>Don’t write anything yet. Identify the problem first. You have to be sure a problem exists which your work intends to solve. Identify the problem and tell yourself this is the problem that exists. For instance, someone wanted to study influence of television cartoons on children in a particular city.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4BF2600-26DF-BDF0-7C6E-C4C39277FA51}"/>
              </a:ext>
            </a:extLst>
          </p:cNvPr>
          <p:cNvSpPr txBox="1"/>
          <p:nvPr/>
        </p:nvSpPr>
        <p:spPr>
          <a:xfrm>
            <a:off x="2306879" y="586729"/>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0253917D-1B69-17C8-9970-EED2696F22C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8835" y="5342520"/>
            <a:ext cx="1981386" cy="1065119"/>
          </a:xfrm>
          <a:prstGeom prst="rect">
            <a:avLst/>
          </a:prstGeom>
        </p:spPr>
      </p:pic>
    </p:spTree>
    <p:extLst>
      <p:ext uri="{BB962C8B-B14F-4D97-AF65-F5344CB8AC3E}">
        <p14:creationId xmlns:p14="http://schemas.microsoft.com/office/powerpoint/2010/main" val="13427278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4816" y="1770533"/>
            <a:ext cx="8254690" cy="3890039"/>
          </a:xfrm>
          <a:prstGeom prst="rect">
            <a:avLst/>
          </a:prstGeom>
          <a:noFill/>
        </p:spPr>
        <p:txBody>
          <a:bodyPr wrap="square" rtlCol="0">
            <a:spAutoFit/>
          </a:bodyPr>
          <a:lstStyle/>
          <a:p>
            <a:pPr algn="just">
              <a:lnSpc>
                <a:spcPct val="150000"/>
              </a:lnSpc>
            </a:pPr>
            <a:r>
              <a:rPr lang="en-US" sz="2800" b="0" i="0" dirty="0">
                <a:solidFill>
                  <a:srgbClr val="333333"/>
                </a:solidFill>
                <a:effectLst/>
                <a:latin typeface="Droid Sans"/>
              </a:rPr>
              <a:t>The problem identified was that children exposure to TV films and cartoons could have a lot of undesirable effects. While some of the cartoons are useful in developing the moral character of children, others especially violent ones produce anti-social behavior in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4BF2600-26DF-BDF0-7C6E-C4C39277FA51}"/>
              </a:ext>
            </a:extLst>
          </p:cNvPr>
          <p:cNvSpPr txBox="1"/>
          <p:nvPr/>
        </p:nvSpPr>
        <p:spPr>
          <a:xfrm>
            <a:off x="2306879" y="586729"/>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E3D92895-30C1-01B0-40C7-A76565438C7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299" y="5621522"/>
            <a:ext cx="1981386" cy="1065119"/>
          </a:xfrm>
          <a:prstGeom prst="rect">
            <a:avLst/>
          </a:prstGeom>
        </p:spPr>
      </p:pic>
    </p:spTree>
    <p:extLst>
      <p:ext uri="{BB962C8B-B14F-4D97-AF65-F5344CB8AC3E}">
        <p14:creationId xmlns:p14="http://schemas.microsoft.com/office/powerpoint/2010/main" val="25740162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83689" y="1356439"/>
            <a:ext cx="8299448" cy="3901517"/>
          </a:xfrm>
          <a:prstGeom prst="rect">
            <a:avLst/>
          </a:prstGeom>
          <a:noFill/>
        </p:spPr>
        <p:txBody>
          <a:bodyPr wrap="square" rtlCol="0">
            <a:spAutoFit/>
          </a:bodyPr>
          <a:lstStyle/>
          <a:p>
            <a:pPr algn="just">
              <a:lnSpc>
                <a:spcPct val="150000"/>
              </a:lnSpc>
            </a:pPr>
            <a:r>
              <a:rPr lang="en-US" sz="2400" b="0" i="0" dirty="0">
                <a:solidFill>
                  <a:srgbClr val="333333"/>
                </a:solidFill>
                <a:effectLst/>
                <a:latin typeface="Droid Sans"/>
              </a:rPr>
              <a:t>The researcher then wanted to carry out a study to find out the kind of effect exposure to cartoon had on children in a particular city. So you see, it is easy to identify the problem of your study. If you’re not sure, brainstorm with your colleagues or even your lecturer. Another easy way is to look at similar studies done on the topic you are working 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079CC64-5F16-7862-8AAF-6DB0B099A060}"/>
              </a:ext>
            </a:extLst>
          </p:cNvPr>
          <p:cNvSpPr txBox="1"/>
          <p:nvPr/>
        </p:nvSpPr>
        <p:spPr>
          <a:xfrm>
            <a:off x="2556363" y="473085"/>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D5379AB9-DFF2-C34C-CACC-9E4799E8F0B6}"/>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376499"/>
            <a:ext cx="1981386" cy="1065119"/>
          </a:xfrm>
          <a:prstGeom prst="rect">
            <a:avLst/>
          </a:prstGeom>
        </p:spPr>
      </p:pic>
    </p:spTree>
    <p:extLst>
      <p:ext uri="{BB962C8B-B14F-4D97-AF65-F5344CB8AC3E}">
        <p14:creationId xmlns:p14="http://schemas.microsoft.com/office/powerpoint/2010/main" val="32610947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83319" y="1476179"/>
            <a:ext cx="7869789" cy="3693896"/>
          </a:xfrm>
          <a:prstGeom prst="rect">
            <a:avLst/>
          </a:prstGeom>
          <a:noFill/>
        </p:spPr>
        <p:txBody>
          <a:bodyPr wrap="square" rtlCol="0">
            <a:spAutoFit/>
          </a:bodyPr>
          <a:lstStyle/>
          <a:p>
            <a:pPr algn="l">
              <a:lnSpc>
                <a:spcPct val="150000"/>
              </a:lnSpc>
            </a:pPr>
            <a:r>
              <a:rPr lang="en-US" sz="3200" b="0" i="0" dirty="0">
                <a:solidFill>
                  <a:srgbClr val="333333"/>
                </a:solidFill>
                <a:effectLst/>
                <a:latin typeface="Droid Sans"/>
              </a:rPr>
              <a:t>The problem they identified in their own works could give you a clue on what the problem in your own work is. When you have identified the problem, you can now start the process of writing it down.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079CC64-5F16-7862-8AAF-6DB0B099A060}"/>
              </a:ext>
            </a:extLst>
          </p:cNvPr>
          <p:cNvSpPr txBox="1"/>
          <p:nvPr/>
        </p:nvSpPr>
        <p:spPr>
          <a:xfrm>
            <a:off x="2570199" y="539168"/>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45B66959-AF80-1B1D-C727-BE1659D5CF2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416684"/>
            <a:ext cx="1981386" cy="1065119"/>
          </a:xfrm>
          <a:prstGeom prst="rect">
            <a:avLst/>
          </a:prstGeom>
        </p:spPr>
      </p:pic>
    </p:spTree>
    <p:extLst>
      <p:ext uri="{BB962C8B-B14F-4D97-AF65-F5344CB8AC3E}">
        <p14:creationId xmlns:p14="http://schemas.microsoft.com/office/powerpoint/2010/main" val="30252342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0D13CA-C46B-C772-1CC8-30DE2BE9BBC7}"/>
              </a:ext>
            </a:extLst>
          </p:cNvPr>
          <p:cNvSpPr txBox="1"/>
          <p:nvPr/>
        </p:nvSpPr>
        <p:spPr>
          <a:xfrm>
            <a:off x="300867" y="1673838"/>
            <a:ext cx="7978296" cy="3356688"/>
          </a:xfrm>
          <a:prstGeom prst="rect">
            <a:avLst/>
          </a:prstGeom>
          <a:noFill/>
        </p:spPr>
        <p:txBody>
          <a:bodyPr wrap="square">
            <a:spAutoFit/>
          </a:bodyPr>
          <a:lstStyle/>
          <a:p>
            <a:pPr algn="just">
              <a:lnSpc>
                <a:spcPct val="150000"/>
              </a:lnSpc>
            </a:pPr>
            <a:r>
              <a:rPr lang="en-US" sz="2400" dirty="0"/>
              <a:t>Begin with a few citations from studies already done, showing the existence of the problem in society and what it could cause if left unchecked. Mention the current state of affairs which shows the problem existing in the society or organization that your work intends to solve. The existence of this problem prompted your own study</a:t>
            </a:r>
            <a:r>
              <a:rPr lang="ar-EG" sz="2400" dirty="0"/>
              <a:t>.</a:t>
            </a:r>
          </a:p>
        </p:txBody>
      </p:sp>
      <p:sp>
        <p:nvSpPr>
          <p:cNvPr id="11" name="TextBox 10">
            <a:extLst>
              <a:ext uri="{FF2B5EF4-FFF2-40B4-BE49-F238E27FC236}">
                <a16:creationId xmlns:a16="http://schemas.microsoft.com/office/drawing/2014/main" id="{D131A18D-7677-1BF0-2CF3-959451A1650E}"/>
              </a:ext>
            </a:extLst>
          </p:cNvPr>
          <p:cNvSpPr txBox="1"/>
          <p:nvPr/>
        </p:nvSpPr>
        <p:spPr>
          <a:xfrm>
            <a:off x="2553530" y="604440"/>
            <a:ext cx="6228522" cy="523220"/>
          </a:xfrm>
          <a:prstGeom prst="rect">
            <a:avLst/>
          </a:prstGeom>
          <a:noFill/>
        </p:spPr>
        <p:txBody>
          <a:bodyPr wrap="square">
            <a:spAutoFit/>
          </a:bodyPr>
          <a:lstStyle/>
          <a:p>
            <a:r>
              <a:rPr lang="en-US" sz="28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F9F9330A-17CF-60F0-B438-D968AF303A9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466468"/>
            <a:ext cx="1981386" cy="1065119"/>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0D13CA-C46B-C772-1CC8-30DE2BE9BBC7}"/>
              </a:ext>
            </a:extLst>
          </p:cNvPr>
          <p:cNvSpPr txBox="1"/>
          <p:nvPr/>
        </p:nvSpPr>
        <p:spPr>
          <a:xfrm>
            <a:off x="541542" y="1706720"/>
            <a:ext cx="7789550" cy="3359061"/>
          </a:xfrm>
          <a:prstGeom prst="rect">
            <a:avLst/>
          </a:prstGeom>
          <a:noFill/>
        </p:spPr>
        <p:txBody>
          <a:bodyPr wrap="square">
            <a:spAutoFit/>
          </a:bodyPr>
          <a:lstStyle/>
          <a:p>
            <a:pPr algn="just">
              <a:lnSpc>
                <a:spcPct val="150000"/>
              </a:lnSpc>
            </a:pPr>
            <a:r>
              <a:rPr lang="en-US" sz="2400" dirty="0"/>
              <a:t>You should be able to identify the challenge that requires a solution. It must not be negative or catastrophic. It could be the need for an improvement on what already exists. For instance, in the example we used earlier, a researcher wanted to study how exposure to television cartoons influenced children</a:t>
            </a:r>
            <a:endParaRPr lang="en-GB" sz="2400" dirty="0"/>
          </a:p>
        </p:txBody>
      </p:sp>
      <p:sp>
        <p:nvSpPr>
          <p:cNvPr id="11" name="TextBox 10">
            <a:extLst>
              <a:ext uri="{FF2B5EF4-FFF2-40B4-BE49-F238E27FC236}">
                <a16:creationId xmlns:a16="http://schemas.microsoft.com/office/drawing/2014/main" id="{D131A18D-7677-1BF0-2CF3-959451A1650E}"/>
              </a:ext>
            </a:extLst>
          </p:cNvPr>
          <p:cNvSpPr txBox="1"/>
          <p:nvPr/>
        </p:nvSpPr>
        <p:spPr>
          <a:xfrm>
            <a:off x="2264436" y="517282"/>
            <a:ext cx="6228522" cy="523220"/>
          </a:xfrm>
          <a:prstGeom prst="rect">
            <a:avLst/>
          </a:prstGeom>
          <a:noFill/>
        </p:spPr>
        <p:txBody>
          <a:bodyPr wrap="square">
            <a:spAutoFit/>
          </a:bodyPr>
          <a:lstStyle/>
          <a:p>
            <a:r>
              <a:rPr lang="en-US" sz="28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A681D7B4-AEBB-7282-9EAE-233C75CCE8C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001" y="5275599"/>
            <a:ext cx="1981386" cy="1065119"/>
          </a:xfrm>
          <a:prstGeom prst="rect">
            <a:avLst/>
          </a:prstGeom>
        </p:spPr>
      </p:pic>
    </p:spTree>
    <p:extLst>
      <p:ext uri="{BB962C8B-B14F-4D97-AF65-F5344CB8AC3E}">
        <p14:creationId xmlns:p14="http://schemas.microsoft.com/office/powerpoint/2010/main" val="8909457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D3AE7FAB-64CB-4F7C-15A1-843FDDE65B2C}"/>
              </a:ext>
            </a:extLst>
          </p:cNvPr>
          <p:cNvSpPr txBox="1"/>
          <p:nvPr/>
        </p:nvSpPr>
        <p:spPr>
          <a:xfrm>
            <a:off x="478728" y="1754276"/>
            <a:ext cx="7900927" cy="3359061"/>
          </a:xfrm>
          <a:prstGeom prst="rect">
            <a:avLst/>
          </a:prstGeom>
          <a:noFill/>
        </p:spPr>
        <p:txBody>
          <a:bodyPr wrap="square">
            <a:spAutoFit/>
          </a:bodyPr>
          <a:lstStyle/>
          <a:p>
            <a:pPr algn="just">
              <a:lnSpc>
                <a:spcPct val="150000"/>
              </a:lnSpc>
            </a:pPr>
            <a:r>
              <a:rPr lang="en-US" sz="2400" dirty="0"/>
              <a:t>The problem identified was that children's exposure to TV films and cartoons could have a lot of undesirable effects. While some of cartoons are useful in developing the moral character of children, others especially violent ones produce anti-social behavior in them. This can prompt a study to know what solutions to suggest. </a:t>
            </a:r>
            <a:endParaRPr lang="en-GB" sz="2400" dirty="0"/>
          </a:p>
        </p:txBody>
      </p:sp>
      <p:sp>
        <p:nvSpPr>
          <p:cNvPr id="8" name="TextBox 7">
            <a:extLst>
              <a:ext uri="{FF2B5EF4-FFF2-40B4-BE49-F238E27FC236}">
                <a16:creationId xmlns:a16="http://schemas.microsoft.com/office/drawing/2014/main" id="{CD06CD1C-CE40-4FDF-1AA5-5293F98C54A2}"/>
              </a:ext>
            </a:extLst>
          </p:cNvPr>
          <p:cNvSpPr txBox="1"/>
          <p:nvPr/>
        </p:nvSpPr>
        <p:spPr>
          <a:xfrm>
            <a:off x="2903741" y="448230"/>
            <a:ext cx="6228522" cy="461665"/>
          </a:xfrm>
          <a:prstGeom prst="rect">
            <a:avLst/>
          </a:prstGeom>
          <a:noFill/>
        </p:spPr>
        <p:txBody>
          <a:bodyPr wrap="square">
            <a:spAutoFit/>
          </a:bodyPr>
          <a:lstStyle/>
          <a:p>
            <a:r>
              <a:rPr lang="en-US" sz="24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0EF0086C-4B07-B599-82EE-8588D2FC235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251" y="5315720"/>
            <a:ext cx="1981386" cy="1065119"/>
          </a:xfrm>
          <a:prstGeom prst="rect">
            <a:avLst/>
          </a:prstGeom>
        </p:spPr>
      </p:pic>
    </p:spTree>
    <p:extLst>
      <p:ext uri="{BB962C8B-B14F-4D97-AF65-F5344CB8AC3E}">
        <p14:creationId xmlns:p14="http://schemas.microsoft.com/office/powerpoint/2010/main" val="29533072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3884" y="5395652"/>
            <a:ext cx="1981386" cy="1065119"/>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6.9"/>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8|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2A2712-29E4-4780-8CA0-0F20DA10F87D}"/>
</file>

<file path=customXml/itemProps2.xml><?xml version="1.0" encoding="utf-8"?>
<ds:datastoreItem xmlns:ds="http://schemas.openxmlformats.org/officeDocument/2006/customXml" ds:itemID="{C0F9BEC5-0799-4075-976C-B43341404E2D}"/>
</file>

<file path=customXml/itemProps3.xml><?xml version="1.0" encoding="utf-8"?>
<ds:datastoreItem xmlns:ds="http://schemas.openxmlformats.org/officeDocument/2006/customXml" ds:itemID="{552F0688-D893-42FC-8EDD-19F183FDC50F}"/>
</file>

<file path=docProps/app.xml><?xml version="1.0" encoding="utf-8"?>
<Properties xmlns="http://schemas.openxmlformats.org/officeDocument/2006/extended-properties" xmlns:vt="http://schemas.openxmlformats.org/officeDocument/2006/docPropsVTypes">
  <TotalTime>3220</TotalTime>
  <Words>2180</Words>
  <Application>Microsoft Office PowerPoint</Application>
  <PresentationFormat>Widescreen</PresentationFormat>
  <Paragraphs>187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Calibri</vt:lpstr>
      <vt:lpstr>Calibri Light</vt:lpstr>
      <vt:lpstr>Droid Sans</vt:lpstr>
      <vt:lpstr>Gilmer</vt:lpstr>
      <vt:lpstr>Helvetica</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104</cp:revision>
  <dcterms:created xsi:type="dcterms:W3CDTF">2021-08-03T13:03:26Z</dcterms:created>
  <dcterms:modified xsi:type="dcterms:W3CDTF">2025-02-25T10:43:58Z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