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480" r:id="rId2"/>
    <p:sldId id="303" r:id="rId3"/>
    <p:sldId id="489" r:id="rId4"/>
    <p:sldId id="527" r:id="rId5"/>
    <p:sldId id="483" r:id="rId6"/>
    <p:sldId id="558" r:id="rId7"/>
    <p:sldId id="560" r:id="rId8"/>
    <p:sldId id="559" r:id="rId9"/>
    <p:sldId id="561" r:id="rId10"/>
    <p:sldId id="562" r:id="rId11"/>
    <p:sldId id="563" r:id="rId12"/>
    <p:sldId id="567" r:id="rId13"/>
    <p:sldId id="564" r:id="rId14"/>
    <p:sldId id="568" r:id="rId15"/>
    <p:sldId id="565" r:id="rId16"/>
    <p:sldId id="569" r:id="rId17"/>
    <p:sldId id="566" r:id="rId18"/>
    <p:sldId id="570" r:id="rId19"/>
    <p:sldId id="591" r:id="rId20"/>
    <p:sldId id="571" r:id="rId21"/>
    <p:sldId id="572" r:id="rId22"/>
    <p:sldId id="573" r:id="rId23"/>
    <p:sldId id="574" r:id="rId24"/>
    <p:sldId id="575" r:id="rId25"/>
    <p:sldId id="576" r:id="rId26"/>
    <p:sldId id="577" r:id="rId27"/>
    <p:sldId id="578" r:id="rId28"/>
    <p:sldId id="579" r:id="rId29"/>
    <p:sldId id="580" r:id="rId30"/>
    <p:sldId id="581" r:id="rId31"/>
    <p:sldId id="582" r:id="rId32"/>
    <p:sldId id="583" r:id="rId33"/>
    <p:sldId id="592" r:id="rId34"/>
    <p:sldId id="586" r:id="rId35"/>
    <p:sldId id="593" r:id="rId36"/>
    <p:sldId id="598" r:id="rId37"/>
    <p:sldId id="594" r:id="rId38"/>
    <p:sldId id="595" r:id="rId39"/>
    <p:sldId id="596" r:id="rId40"/>
    <p:sldId id="589" r:id="rId41"/>
    <p:sldId id="590" r:id="rId42"/>
    <p:sldId id="597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66" d="100"/>
          <a:sy n="66" d="100"/>
        </p:scale>
        <p:origin x="-792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28" name="Shape 12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xmlns="" val="370683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34" name="Shape 13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xmlns="" val="2178942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xmlns="" val="11936635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52" name="Shape 15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xmlns="" val="3703057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ge1a5c76648_0_41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2" name="Google Shape;632;ge1a5c76648_0_41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2236923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ge1a5c76648_0_28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9" name="Google Shape;639;ge1a5c76648_0_28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7221664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e1a5c76648_0_28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8" name="Google Shape;648;ge1a5c76648_0_28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8611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ge1a5c76648_0_28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7" name="Google Shape;657;ge1a5c76648_0_28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127897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Google Shape;667;ge1a5c76648_0_28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8" name="Google Shape;668;ge1a5c76648_0_28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15646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ge1a5c76648_0_28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6" name="Google Shape;676;ge1a5c76648_0_28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0805193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" name="Google Shape;686;ge1a5c76648_0_28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7" name="Google Shape;687;ge1a5c76648_0_28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9556256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" name="Google Shape;698;ge1a5c76648_0_28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9" name="Google Shape;699;ge1a5c76648_0_28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6993610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ge1a5c76648_0_28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2" name="Google Shape;712;ge1a5c76648_0_28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5163956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0" name="Shape 17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xmlns="" val="9697891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170" name="Shape 17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xmlns="" val="969789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10" Type="http://schemas.openxmlformats.org/officeDocument/2006/relationships/image" Target="../media/image7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7.sv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Algorithms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04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Algorithm 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720944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2960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 Design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80828065-B742-419D-89AA-EF2A59A66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1086" y="1304390"/>
            <a:ext cx="11360800" cy="455520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Algorithm can be described in three ways:</a:t>
            </a:r>
            <a:endParaRPr lang="en-US" b="1" dirty="0">
              <a:solidFill>
                <a:srgbClr val="C00000"/>
              </a:solidFill>
            </a:endParaRPr>
          </a:p>
          <a:p>
            <a:pPr lvl="1" algn="just">
              <a:lnSpc>
                <a:spcPct val="200000"/>
              </a:lnSpc>
            </a:pPr>
            <a:r>
              <a:rPr lang="en-US" sz="2400" b="1" dirty="0" smtClean="0">
                <a:solidFill>
                  <a:srgbClr val="0070C0"/>
                </a:solidFill>
              </a:rPr>
              <a:t>Natural language like English</a:t>
            </a:r>
          </a:p>
          <a:p>
            <a:pPr lvl="1" algn="just">
              <a:lnSpc>
                <a:spcPct val="200000"/>
              </a:lnSpc>
            </a:pPr>
            <a:r>
              <a:rPr lang="en-US" sz="2400" b="1" dirty="0" smtClean="0">
                <a:solidFill>
                  <a:srgbClr val="0070C0"/>
                </a:solidFill>
              </a:rPr>
              <a:t>Graphic representation called flowchart</a:t>
            </a:r>
          </a:p>
          <a:p>
            <a:pPr lvl="1" algn="just">
              <a:lnSpc>
                <a:spcPct val="200000"/>
              </a:lnSpc>
            </a:pPr>
            <a:r>
              <a:rPr lang="en-US" sz="2400" b="1" dirty="0" smtClean="0">
                <a:solidFill>
                  <a:srgbClr val="0070C0"/>
                </a:solidFill>
              </a:rPr>
              <a:t>Pseudo-code Method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DBC70316-2461-4AAF-A924-1F8C772CD0F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6308605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31183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Algorithm </a:t>
            </a:r>
            <a:r>
              <a:rPr lang="en-US" sz="4400" b="1" dirty="0" smtClean="0">
                <a:solidFill>
                  <a:srgbClr val="FF0000"/>
                </a:solidFill>
              </a:rPr>
              <a:t>Design: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39788" y="1944914"/>
            <a:ext cx="10205583" cy="4244749"/>
          </a:xfrm>
        </p:spPr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en-US" b="1" dirty="0" smtClean="0">
                <a:solidFill>
                  <a:srgbClr val="0070C0"/>
                </a:solidFill>
              </a:rPr>
              <a:t>Natural </a:t>
            </a:r>
            <a:r>
              <a:rPr lang="en-US" b="1" dirty="0">
                <a:solidFill>
                  <a:srgbClr val="0070C0"/>
                </a:solidFill>
              </a:rPr>
              <a:t>language like English: </a:t>
            </a:r>
            <a:endParaRPr lang="en-US" b="1" dirty="0" smtClean="0">
              <a:solidFill>
                <a:srgbClr val="0070C0"/>
              </a:solidFill>
            </a:endParaRPr>
          </a:p>
          <a:p>
            <a:pPr marL="514350" indent="-514350" algn="just">
              <a:buNone/>
            </a:pPr>
            <a:r>
              <a:rPr lang="en-US" dirty="0" smtClean="0"/>
              <a:t> </a:t>
            </a:r>
          </a:p>
          <a:p>
            <a:pPr marL="457200" indent="-457200" algn="just">
              <a:buNone/>
            </a:pPr>
            <a:r>
              <a:rPr lang="en-US" dirty="0" smtClean="0"/>
              <a:t>	When </a:t>
            </a:r>
            <a:r>
              <a:rPr lang="en-US" dirty="0"/>
              <a:t>this way is chosen care should be taken, </a:t>
            </a:r>
            <a:r>
              <a:rPr lang="en-US" dirty="0">
                <a:solidFill>
                  <a:srgbClr val="C00000"/>
                </a:solidFill>
              </a:rPr>
              <a:t>we should ensure that</a:t>
            </a:r>
            <a:r>
              <a:rPr lang="en-US" dirty="0"/>
              <a:t> </a:t>
            </a:r>
            <a:r>
              <a:rPr lang="en-US" u="sng" dirty="0"/>
              <a:t>each &amp; every statement is definite</a:t>
            </a:r>
            <a:r>
              <a:rPr lang="en-US" dirty="0"/>
              <a:t>. </a:t>
            </a:r>
          </a:p>
          <a:p>
            <a:pPr marL="987552" lvl="1" indent="-457200">
              <a:buFont typeface="+mj-lt"/>
              <a:buAutoNum type="arabicParenR"/>
            </a:pPr>
            <a:endParaRPr lang="en-US" dirty="0"/>
          </a:p>
          <a:p>
            <a:pPr marL="987552" lvl="1" indent="-457200">
              <a:buFont typeface="+mj-lt"/>
              <a:buAutoNum type="arabicParenR"/>
            </a:pPr>
            <a:endParaRPr lang="en-US" dirty="0"/>
          </a:p>
          <a:p>
            <a:pPr marL="987552" lvl="1" indent="-457200">
              <a:buFont typeface="+mj-lt"/>
              <a:buAutoNum type="arabicParenR"/>
            </a:pPr>
            <a:endParaRPr lang="en-US" dirty="0"/>
          </a:p>
          <a:p>
            <a:pPr marL="987552" lvl="1" indent="-457200">
              <a:buFont typeface="+mj-lt"/>
              <a:buAutoNum type="arabicParenR"/>
            </a:pPr>
            <a:endParaRPr lang="en-US" dirty="0"/>
          </a:p>
          <a:p>
            <a:pPr marL="987552" lvl="1" indent="-457200">
              <a:buFont typeface="+mj-lt"/>
              <a:buAutoNum type="arabicParenR"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380343" y="4078290"/>
            <a:ext cx="7634513" cy="2293481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tIns="0" bIns="0" rtlCol="0" anchor="t" anchorCtr="0"/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400" dirty="0"/>
              <a:t>Starting with the first item in </a:t>
            </a:r>
            <a:r>
              <a:rPr lang="en-US" sz="2400" i="1" dirty="0"/>
              <a:t>S,</a:t>
            </a:r>
            <a:endParaRPr lang="en-US" sz="2400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400" dirty="0"/>
              <a:t>compare </a:t>
            </a:r>
            <a:r>
              <a:rPr lang="en-US" sz="2400" i="1" dirty="0"/>
              <a:t>x</a:t>
            </a:r>
            <a:r>
              <a:rPr lang="en-US" sz="2400" dirty="0"/>
              <a:t> with each item in </a:t>
            </a:r>
            <a:r>
              <a:rPr lang="en-US" sz="2400" i="1" dirty="0"/>
              <a:t>S</a:t>
            </a:r>
            <a:r>
              <a:rPr lang="en-US" sz="2400" dirty="0"/>
              <a:t> in sequence until </a:t>
            </a:r>
            <a:r>
              <a:rPr lang="en-US" sz="2400" i="1" dirty="0"/>
              <a:t>x</a:t>
            </a:r>
            <a:r>
              <a:rPr lang="en-US" sz="2400" dirty="0"/>
              <a:t> is found or until </a:t>
            </a:r>
            <a:r>
              <a:rPr lang="en-US" sz="2400" i="1" dirty="0"/>
              <a:t>S</a:t>
            </a:r>
            <a:r>
              <a:rPr lang="en-US" sz="2400" dirty="0"/>
              <a:t> is exhausted. 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400" dirty="0"/>
              <a:t>If </a:t>
            </a:r>
            <a:r>
              <a:rPr lang="en-US" sz="2400" i="1" dirty="0"/>
              <a:t>x</a:t>
            </a:r>
            <a:r>
              <a:rPr lang="en-US" sz="2400" dirty="0"/>
              <a:t> is found, answer yes; if </a:t>
            </a:r>
            <a:r>
              <a:rPr lang="en-US" sz="2400" i="1" dirty="0"/>
              <a:t>x</a:t>
            </a:r>
            <a:r>
              <a:rPr lang="en-US" sz="2400" dirty="0"/>
              <a:t> is not found, answer no.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019000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/>
          <a:srcRect r="4385" b="5242"/>
          <a:stretch/>
        </p:blipFill>
        <p:spPr>
          <a:xfrm>
            <a:off x="2830287" y="3310403"/>
            <a:ext cx="5617028" cy="33226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5274" y="786041"/>
            <a:ext cx="10515600" cy="1028246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Algorithm Design:</a:t>
            </a:r>
            <a:endParaRPr lang="en-US" sz="4400" b="1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928914" y="1729760"/>
            <a:ext cx="10183223" cy="3286760"/>
          </a:xfrm>
        </p:spPr>
        <p:txBody>
          <a:bodyPr/>
          <a:lstStyle/>
          <a:p>
            <a:pPr marL="457200" indent="-457200" algn="just">
              <a:buNone/>
            </a:pPr>
            <a:r>
              <a:rPr lang="en-US" b="1" dirty="0" smtClean="0">
                <a:solidFill>
                  <a:srgbClr val="0070C0"/>
                </a:solidFill>
              </a:rPr>
              <a:t>2. Graphic </a:t>
            </a:r>
            <a:r>
              <a:rPr lang="en-US" b="1" dirty="0">
                <a:solidFill>
                  <a:srgbClr val="0070C0"/>
                </a:solidFill>
              </a:rPr>
              <a:t>representation called flowchart: </a:t>
            </a:r>
            <a:endParaRPr lang="en-US" b="1" dirty="0" smtClean="0">
              <a:solidFill>
                <a:srgbClr val="0070C0"/>
              </a:solidFill>
            </a:endParaRPr>
          </a:p>
          <a:p>
            <a:pPr marL="457200" indent="-457200" algn="just">
              <a:buNone/>
            </a:pPr>
            <a:endParaRPr lang="en-US" b="1" dirty="0" smtClean="0">
              <a:solidFill>
                <a:srgbClr val="0070C0"/>
              </a:solidFill>
            </a:endParaRPr>
          </a:p>
          <a:p>
            <a:pPr marL="457200" indent="-457200" algn="just">
              <a:buNone/>
            </a:pPr>
            <a:r>
              <a:rPr lang="en-US" dirty="0" smtClean="0"/>
              <a:t>This </a:t>
            </a:r>
            <a:r>
              <a:rPr lang="en-US" dirty="0"/>
              <a:t>method will work well when the algorithm is small&amp; simple.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01900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44097"/>
            <a:ext cx="10515600" cy="69441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Algorithm </a:t>
            </a:r>
            <a:r>
              <a:rPr lang="en-US" b="1" dirty="0" smtClean="0">
                <a:solidFill>
                  <a:srgbClr val="FF0000"/>
                </a:solidFill>
              </a:rPr>
              <a:t>Design: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7289"/>
            <a:ext cx="10515600" cy="4351338"/>
          </a:xfrm>
        </p:spPr>
        <p:txBody>
          <a:bodyPr/>
          <a:lstStyle/>
          <a:p>
            <a:pPr marL="713232" indent="-457200" algn="just">
              <a:buNone/>
            </a:pPr>
            <a:r>
              <a:rPr lang="en-US" b="1" dirty="0" smtClean="0">
                <a:solidFill>
                  <a:srgbClr val="0070C0"/>
                </a:solidFill>
              </a:rPr>
              <a:t>3. Pseudo-code Method: </a:t>
            </a:r>
          </a:p>
          <a:p>
            <a:pPr marL="713232" indent="-457200" algn="just">
              <a:buNone/>
            </a:pPr>
            <a:r>
              <a:rPr lang="en-US" dirty="0" smtClean="0"/>
              <a:t>In </a:t>
            </a:r>
            <a:r>
              <a:rPr lang="en-US" dirty="0"/>
              <a:t>this method, we should typically </a:t>
            </a:r>
            <a:r>
              <a:rPr lang="en-US" u="sng" dirty="0">
                <a:solidFill>
                  <a:srgbClr val="C00000"/>
                </a:solidFill>
              </a:rPr>
              <a:t>describe algorithms as program</a:t>
            </a:r>
            <a:r>
              <a:rPr lang="en-US" dirty="0" smtClean="0"/>
              <a:t>.</a:t>
            </a:r>
          </a:p>
          <a:p>
            <a:pPr lvl="1" fontAlgn="base"/>
            <a:r>
              <a:rPr lang="en-US" dirty="0" smtClean="0"/>
              <a:t>The </a:t>
            </a:r>
            <a:r>
              <a:rPr lang="en-US" u="sng" dirty="0">
                <a:solidFill>
                  <a:srgbClr val="C00000"/>
                </a:solidFill>
              </a:rPr>
              <a:t>pseudocode is similar, but not identical, to C++</a:t>
            </a:r>
            <a:r>
              <a:rPr lang="en-US" dirty="0"/>
              <a:t>.</a:t>
            </a:r>
            <a:endParaRPr lang="en-US" sz="3400" dirty="0"/>
          </a:p>
          <a:p>
            <a:pPr lvl="1" fontAlgn="base"/>
            <a:r>
              <a:rPr lang="en-US" u="sng" dirty="0"/>
              <a:t>Not discuss the implementation</a:t>
            </a:r>
            <a:r>
              <a:rPr lang="en-US" dirty="0"/>
              <a:t> of algorithms </a:t>
            </a:r>
            <a:r>
              <a:rPr lang="en-US" u="sng" dirty="0"/>
              <a:t>in any particular programming language</a:t>
            </a:r>
            <a:r>
              <a:rPr lang="en-US" dirty="0"/>
              <a:t>.</a:t>
            </a:r>
            <a:endParaRPr lang="en-US" sz="3400" dirty="0"/>
          </a:p>
          <a:p>
            <a:pPr lvl="1" fontAlgn="base"/>
            <a:r>
              <a:rPr lang="en-US" dirty="0"/>
              <a:t> It </a:t>
            </a:r>
            <a:r>
              <a:rPr lang="en-US" dirty="0">
                <a:solidFill>
                  <a:srgbClr val="C00000"/>
                </a:solidFill>
              </a:rPr>
              <a:t>aims</a:t>
            </a:r>
            <a:r>
              <a:rPr lang="en-US" dirty="0"/>
              <a:t> to </a:t>
            </a:r>
            <a:r>
              <a:rPr lang="en-US" dirty="0">
                <a:solidFill>
                  <a:srgbClr val="C00000"/>
                </a:solidFill>
              </a:rPr>
              <a:t>present algorithms </a:t>
            </a:r>
            <a:r>
              <a:rPr lang="en-US" u="sng" dirty="0"/>
              <a:t>clearly</a:t>
            </a:r>
            <a:r>
              <a:rPr lang="en-US" dirty="0"/>
              <a:t> so </a:t>
            </a:r>
            <a:r>
              <a:rPr lang="en-US" u="sng" dirty="0"/>
              <a:t>they can be readily understood </a:t>
            </a:r>
            <a:r>
              <a:rPr lang="en-US" dirty="0"/>
              <a:t>and </a:t>
            </a:r>
            <a:r>
              <a:rPr lang="en-US" u="sng" dirty="0"/>
              <a:t>analyzed</a:t>
            </a:r>
            <a:r>
              <a:rPr lang="en-US" dirty="0"/>
              <a:t>.</a:t>
            </a:r>
            <a:endParaRPr lang="en-US" sz="3400" dirty="0"/>
          </a:p>
          <a:p>
            <a:pPr marL="987552" lvl="1" indent="-457200" algn="just">
              <a:buFont typeface="+mj-lt"/>
              <a:buAutoNum type="arabicParenR" startAt="3"/>
            </a:pPr>
            <a:endParaRPr lang="en-US" dirty="0"/>
          </a:p>
          <a:p>
            <a:pPr marL="530352" lvl="1" indent="0">
              <a:buNone/>
            </a:pPr>
            <a:endParaRPr lang="en-US" dirty="0"/>
          </a:p>
        </p:txBody>
      </p:sp>
      <p:pic>
        <p:nvPicPr>
          <p:cNvPr id="2051" name="Picture 3" descr="https://lh6.googleusercontent.com/K5ow4qOVSaY9ITZr1DcGV7U-Lm8HI2P_DBRxUsPWbeGEv2d88Y-b0dmEuMSLf2RvQOBlqtX0925VbKXIvHZB1PbqKR3pt8TYEO1LIOlHzwdkN4mztDtABx7-bWNMDFU5sie1w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6459" y="5341257"/>
            <a:ext cx="10311319" cy="96093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lh6.googleusercontent.com/rDYyK46NiPHMh_2imm-Is6jkwJ3c-kRzY67J9iQFP7XskiPxePzu51QhdBR7xZMkVaY4g_hq5e3VcRVFjUNnHoceDLSYnrMV0C8ESZCWkRJh2sJBLmRZRUuP3HyG4onLoIpTdq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8400" y="4296229"/>
            <a:ext cx="10394515" cy="94342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72390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686" y="873122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41737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1. Comments </a:t>
            </a:r>
            <a:r>
              <a:rPr lang="en-US" dirty="0"/>
              <a:t>begin with // and continue until the end of line.</a:t>
            </a:r>
            <a:br>
              <a:rPr lang="en-US" dirty="0"/>
            </a:br>
            <a:r>
              <a:rPr lang="en-US" dirty="0" smtClean="0"/>
              <a:t>2. Blocks </a:t>
            </a:r>
            <a:r>
              <a:rPr lang="en-US" dirty="0"/>
              <a:t>are indicated with matching braces {and} or </a:t>
            </a:r>
            <a:r>
              <a:rPr lang="en-US" dirty="0" smtClean="0"/>
              <a:t>Indentation </a:t>
            </a:r>
            <a:r>
              <a:rPr lang="ar-EG" sz="1400" dirty="0" smtClean="0"/>
              <a:t>المسافة الفارغة </a:t>
            </a:r>
            <a:r>
              <a:rPr lang="en-US" dirty="0" smtClean="0"/>
              <a:t>3. An </a:t>
            </a:r>
            <a:r>
              <a:rPr lang="en-US" dirty="0"/>
              <a:t>identifier begins with a letter. 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The data types of variables are not explicitly declared.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4. Compound </a:t>
            </a:r>
            <a:r>
              <a:rPr lang="en-US" dirty="0"/>
              <a:t>data types can be formed with records. </a:t>
            </a:r>
            <a:r>
              <a:rPr lang="en-US" dirty="0" smtClean="0"/>
              <a:t> 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76552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0070C0"/>
                </a:solidFill>
              </a:rPr>
              <a:t>Here </a:t>
            </a:r>
            <a:r>
              <a:rPr lang="en-US" b="1" dirty="0">
                <a:solidFill>
                  <a:srgbClr val="0070C0"/>
                </a:solidFill>
              </a:rPr>
              <a:t>is an example: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 smtClean="0"/>
              <a:t>Here </a:t>
            </a:r>
            <a:r>
              <a:rPr lang="en-US" dirty="0"/>
              <a:t>link is a pointer to the record type node. Individual data items of a record can be accessed with -&gt;and period. </a:t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25860" y="4262860"/>
            <a:ext cx="5008605" cy="18452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r>
              <a:rPr lang="en-US" dirty="0"/>
              <a:t>Node. Record</a:t>
            </a:r>
            <a:br>
              <a:rPr lang="en-US" dirty="0"/>
            </a:br>
            <a:r>
              <a:rPr lang="en-US" dirty="0"/>
              <a:t>{</a:t>
            </a:r>
            <a:br>
              <a:rPr lang="en-US" dirty="0"/>
            </a:br>
            <a:r>
              <a:rPr lang="en-US" dirty="0" smtClean="0"/>
              <a:t>data type – 1      data-1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smtClean="0"/>
              <a:t>data type – n     data </a:t>
            </a:r>
            <a:r>
              <a:rPr lang="en-US" dirty="0"/>
              <a:t>– n;</a:t>
            </a:r>
            <a:br>
              <a:rPr lang="en-US" dirty="0"/>
            </a:br>
            <a:r>
              <a:rPr lang="en-US" dirty="0"/>
              <a:t>node * link;</a:t>
            </a:r>
            <a:br>
              <a:rPr lang="en-US" dirty="0"/>
            </a:br>
            <a:r>
              <a:rPr lang="en-US" dirty="0"/>
              <a:t>} </a:t>
            </a:r>
            <a:br>
              <a:rPr lang="en-US" dirty="0"/>
            </a:br>
            <a:endParaRPr lang="en-US" dirty="0"/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7655213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91803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5. Assignment </a:t>
            </a:r>
            <a:r>
              <a:rPr lang="en-US" dirty="0"/>
              <a:t>of values to variables is done using the assignment statement.</a:t>
            </a:r>
            <a:br>
              <a:rPr lang="en-US" dirty="0"/>
            </a:br>
            <a:r>
              <a:rPr lang="en-US" dirty="0"/>
              <a:t>&lt;Variable&gt;:= &lt;expression&gt;; Or &lt;Variable&gt; ← &lt;expression&gt;;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6. There </a:t>
            </a:r>
            <a:r>
              <a:rPr lang="en-US" dirty="0"/>
              <a:t>are two Boolean values </a:t>
            </a:r>
            <a:r>
              <a:rPr lang="en-US" b="1" dirty="0">
                <a:solidFill>
                  <a:schemeClr val="accent2"/>
                </a:solidFill>
              </a:rPr>
              <a:t>TRUE</a:t>
            </a:r>
            <a:r>
              <a:rPr lang="en-US" dirty="0"/>
              <a:t> and </a:t>
            </a:r>
            <a:r>
              <a:rPr lang="en-US" b="1" dirty="0">
                <a:solidFill>
                  <a:schemeClr val="accent2"/>
                </a:solidFill>
              </a:rPr>
              <a:t>FALSE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dirty="0"/>
              <a:t>Logical Operators AND, OR, NOT</a:t>
            </a:r>
          </a:p>
          <a:p>
            <a:pPr>
              <a:lnSpc>
                <a:spcPct val="150000"/>
              </a:lnSpc>
            </a:pPr>
            <a:r>
              <a:rPr lang="en-US" dirty="0"/>
              <a:t>Relational Operators &lt;, &lt;=,&gt;,&gt;=, =, </a:t>
            </a:r>
            <a:r>
              <a:rPr lang="en-US" dirty="0" smtClean="0"/>
              <a:t>!=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7223488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 startAt="7"/>
            </a:pPr>
            <a:r>
              <a:rPr lang="en-US" dirty="0" smtClean="0"/>
              <a:t>The </a:t>
            </a:r>
            <a:r>
              <a:rPr lang="en-US" dirty="0"/>
              <a:t>following looping statements are employed.</a:t>
            </a:r>
            <a:br>
              <a:rPr lang="en-US" dirty="0"/>
            </a:b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        For</a:t>
            </a:r>
            <a:r>
              <a:rPr lang="en-US" dirty="0"/>
              <a:t>, while and repeat-until </a:t>
            </a: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54514" y="3410857"/>
            <a:ext cx="7053944" cy="2743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While Loop:</a:t>
            </a:r>
            <a:br>
              <a:rPr lang="en-US" dirty="0"/>
            </a:br>
            <a:r>
              <a:rPr lang="en-US" dirty="0"/>
              <a:t>While &lt; condition &gt; do</a:t>
            </a:r>
            <a:br>
              <a:rPr lang="en-US" dirty="0"/>
            </a:br>
            <a:r>
              <a:rPr lang="en-US" dirty="0"/>
              <a:t>{</a:t>
            </a:r>
            <a:br>
              <a:rPr lang="en-US" dirty="0"/>
            </a:br>
            <a:r>
              <a:rPr lang="en-US" dirty="0"/>
              <a:t>	&lt;statement-1&gt;</a:t>
            </a:r>
            <a:br>
              <a:rPr lang="en-US" dirty="0"/>
            </a:br>
            <a:r>
              <a:rPr lang="en-US" dirty="0"/>
              <a:t>	&lt;statement-n&gt;</a:t>
            </a:r>
            <a:br>
              <a:rPr lang="en-US" dirty="0"/>
            </a:br>
            <a:r>
              <a:rPr lang="en-US" dirty="0"/>
              <a:t>}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722348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For Loop:</a:t>
            </a:r>
            <a:r>
              <a:rPr lang="en-US" dirty="0">
                <a:solidFill>
                  <a:srgbClr val="0070C0"/>
                </a:solidFill>
              </a:rPr>
              <a:t/>
            </a:r>
            <a:br>
              <a:rPr lang="en-US" dirty="0">
                <a:solidFill>
                  <a:srgbClr val="0070C0"/>
                </a:solidFill>
              </a:rPr>
            </a:br>
            <a:endParaRPr lang="en-US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61029" y="2743201"/>
            <a:ext cx="7525899" cy="23494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For variable: = value-1 to value-2 do</a:t>
            </a:r>
            <a:br>
              <a:rPr lang="en-US" dirty="0"/>
            </a:br>
            <a:r>
              <a:rPr lang="en-US" dirty="0"/>
              <a:t>{</a:t>
            </a:r>
            <a:br>
              <a:rPr lang="en-US" dirty="0"/>
            </a:br>
            <a:r>
              <a:rPr lang="en-US" dirty="0"/>
              <a:t>	&lt;statement-1&gt;</a:t>
            </a:r>
            <a:br>
              <a:rPr lang="en-US" dirty="0"/>
            </a:br>
            <a:r>
              <a:rPr lang="en-US" dirty="0"/>
              <a:t>	&lt;statement-n&gt;</a:t>
            </a:r>
            <a:br>
              <a:rPr lang="en-US" dirty="0"/>
            </a:br>
            <a:r>
              <a:rPr lang="en-US" dirty="0"/>
              <a:t>}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099789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b="1" dirty="0" smtClean="0">
                <a:solidFill>
                  <a:srgbClr val="0070C0"/>
                </a:solidFill>
              </a:rPr>
              <a:t>repeat-until</a:t>
            </a:r>
            <a:r>
              <a:rPr lang="en-US" b="1" dirty="0">
                <a:solidFill>
                  <a:srgbClr val="0070C0"/>
                </a:solidFill>
              </a:rPr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22286" y="3077029"/>
            <a:ext cx="7678057" cy="251097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repeat</a:t>
            </a:r>
            <a:br>
              <a:rPr lang="en-US" dirty="0"/>
            </a:br>
            <a:r>
              <a:rPr lang="en-US" dirty="0"/>
              <a:t>	&lt;statement-1&gt;</a:t>
            </a:r>
            <a:br>
              <a:rPr lang="en-US" dirty="0"/>
            </a:br>
            <a:r>
              <a:rPr lang="en-US" dirty="0"/>
              <a:t>	&lt;statement-n&gt;</a:t>
            </a:r>
            <a:br>
              <a:rPr lang="en-US" dirty="0"/>
            </a:br>
            <a:r>
              <a:rPr lang="en-US" dirty="0"/>
              <a:t>until&lt;condition&gt;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0997898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8. A </a:t>
            </a:r>
            <a:r>
              <a:rPr lang="en-US" dirty="0"/>
              <a:t>conditional statement has the following forms</a:t>
            </a:r>
            <a:r>
              <a:rPr lang="en-US" dirty="0" smtClean="0"/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65830" y="2481944"/>
            <a:ext cx="7421508" cy="28012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If &lt;condition&gt; then &lt;statement&gt;</a:t>
            </a:r>
          </a:p>
          <a:p>
            <a:pPr>
              <a:lnSpc>
                <a:spcPct val="150000"/>
              </a:lnSpc>
            </a:pP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                           OR</a:t>
            </a:r>
          </a:p>
          <a:p>
            <a:pPr>
              <a:lnSpc>
                <a:spcPct val="150000"/>
              </a:lnSpc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>If &lt;condition&gt; then &lt;statement-1&gt;</a:t>
            </a:r>
            <a:br>
              <a:rPr lang="en-US" dirty="0"/>
            </a:br>
            <a:r>
              <a:rPr lang="en-US" dirty="0"/>
              <a:t>Else &lt;</a:t>
            </a:r>
            <a:r>
              <a:rPr lang="en-US" dirty="0" smtClean="0"/>
              <a:t>statement-2&gt;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550264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0070C0"/>
                </a:solidFill>
              </a:rPr>
              <a:t>Case </a:t>
            </a:r>
            <a:r>
              <a:rPr lang="en-US" b="1" dirty="0">
                <a:solidFill>
                  <a:srgbClr val="0070C0"/>
                </a:solidFill>
              </a:rPr>
              <a:t>statement:</a:t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54062" y="2672334"/>
            <a:ext cx="6722075" cy="255280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select case(expression)</a:t>
            </a:r>
            <a:br>
              <a:rPr lang="en-US" dirty="0"/>
            </a:br>
            <a:r>
              <a:rPr lang="en-US" dirty="0"/>
              <a:t>{</a:t>
            </a:r>
            <a:br>
              <a:rPr lang="en-US" dirty="0"/>
            </a:br>
            <a:r>
              <a:rPr lang="en-US" dirty="0"/>
              <a:t>	case 1 : &lt;statement-1&gt;</a:t>
            </a:r>
            <a:br>
              <a:rPr lang="en-US" dirty="0"/>
            </a:br>
            <a:r>
              <a:rPr lang="en-US" dirty="0"/>
              <a:t>	case n : &lt;statement-n&gt;</a:t>
            </a:r>
            <a:br>
              <a:rPr lang="en-US" dirty="0"/>
            </a:br>
            <a:r>
              <a:rPr lang="en-US" dirty="0"/>
              <a:t>	default : &lt;statement-n+1&gt;</a:t>
            </a:r>
            <a:br>
              <a:rPr lang="en-US" dirty="0"/>
            </a:br>
            <a:r>
              <a:rPr lang="en-US" dirty="0"/>
              <a:t>}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5502644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171" y="1535341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US" dirty="0"/>
              <a:t>9- Input and output are done using the instructions read </a:t>
            </a:r>
            <a:r>
              <a:rPr lang="en-US" dirty="0" smtClean="0"/>
              <a:t>&amp; write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10- There is only one type of </a:t>
            </a:r>
            <a:r>
              <a:rPr lang="en-US" dirty="0" smtClean="0"/>
              <a:t>procedure:</a:t>
            </a:r>
          </a:p>
          <a:p>
            <a:pPr marL="0" indent="0">
              <a:lnSpc>
                <a:spcPct val="200000"/>
              </a:lnSpc>
            </a:pPr>
            <a:r>
              <a:rPr lang="en-US" dirty="0" smtClean="0"/>
              <a:t> Algorithm</a:t>
            </a:r>
            <a:r>
              <a:rPr lang="en-US" dirty="0"/>
              <a:t>, </a:t>
            </a:r>
            <a:r>
              <a:rPr lang="en-US" dirty="0" smtClean="0"/>
              <a:t> the </a:t>
            </a:r>
            <a:r>
              <a:rPr lang="en-US" dirty="0"/>
              <a:t>heading takes the </a:t>
            </a:r>
            <a:r>
              <a:rPr lang="en-US" dirty="0" smtClean="0"/>
              <a:t>form,</a:t>
            </a:r>
          </a:p>
          <a:p>
            <a:pPr marL="0" indent="0">
              <a:lnSpc>
                <a:spcPct val="200000"/>
              </a:lnSpc>
            </a:pPr>
            <a:r>
              <a:rPr lang="en-US" dirty="0" smtClean="0"/>
              <a:t> Algorithm </a:t>
            </a:r>
            <a:r>
              <a:rPr lang="en-US" dirty="0"/>
              <a:t>Name (Parameter lists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620486" y="815067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5565535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As </a:t>
            </a:r>
            <a:r>
              <a:rPr lang="en-US" dirty="0"/>
              <a:t>an example, the following algorithm fields &amp; returns the</a:t>
            </a:r>
            <a:br>
              <a:rPr lang="en-US" dirty="0"/>
            </a:br>
            <a:r>
              <a:rPr lang="en-US" dirty="0"/>
              <a:t>maximum of ‘n’ given numbers: 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81582" y="3322536"/>
            <a:ext cx="6722075" cy="28008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1. algorithm Max(</a:t>
            </a:r>
            <a:r>
              <a:rPr lang="en-US" dirty="0" err="1"/>
              <a:t>A,n</a:t>
            </a:r>
            <a:r>
              <a:rPr lang="en-US" dirty="0"/>
              <a:t>)</a:t>
            </a:r>
            <a:br>
              <a:rPr lang="en-US" dirty="0"/>
            </a:br>
            <a:r>
              <a:rPr lang="en-US" dirty="0"/>
              <a:t>2. // A is an array of size n</a:t>
            </a:r>
            <a:br>
              <a:rPr lang="en-US" dirty="0"/>
            </a:br>
            <a:r>
              <a:rPr lang="en-US" dirty="0"/>
              <a:t>3. {</a:t>
            </a:r>
            <a:br>
              <a:rPr lang="en-US" dirty="0"/>
            </a:br>
            <a:r>
              <a:rPr lang="en-US" dirty="0"/>
              <a:t>4. 	Result := A[1];</a:t>
            </a:r>
            <a:br>
              <a:rPr lang="en-US" dirty="0"/>
            </a:br>
            <a:r>
              <a:rPr lang="en-US" dirty="0"/>
              <a:t>5. 	for </a:t>
            </a:r>
            <a:r>
              <a:rPr lang="en-US" dirty="0" smtClean="0"/>
              <a:t>K </a:t>
            </a:r>
            <a:r>
              <a:rPr lang="en-US" dirty="0"/>
              <a:t>← 2 to n do</a:t>
            </a:r>
            <a:br>
              <a:rPr lang="en-US" dirty="0"/>
            </a:br>
            <a:r>
              <a:rPr lang="en-US" dirty="0"/>
              <a:t>6. 		if </a:t>
            </a:r>
            <a:r>
              <a:rPr lang="en-US" dirty="0" smtClean="0"/>
              <a:t>A[K] </a:t>
            </a:r>
            <a:r>
              <a:rPr lang="en-US" dirty="0"/>
              <a:t>&gt; Result then</a:t>
            </a:r>
            <a:br>
              <a:rPr lang="en-US" dirty="0"/>
            </a:br>
            <a:r>
              <a:rPr lang="en-US" dirty="0"/>
              <a:t>7. 		Result ← </a:t>
            </a:r>
            <a:r>
              <a:rPr lang="en-US" dirty="0" smtClean="0"/>
              <a:t>A[K];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8. 	return Result;</a:t>
            </a:r>
            <a:br>
              <a:rPr lang="en-US" dirty="0"/>
            </a:br>
            <a:r>
              <a:rPr lang="en-US" dirty="0"/>
              <a:t>9. }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23686" y="786038"/>
            <a:ext cx="10515600" cy="999218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5565535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626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How to implement?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>
            <a:spLocks noGrp="1"/>
          </p:cNvSpPr>
          <p:nvPr>
            <p:ph type="title"/>
          </p:nvPr>
        </p:nvSpPr>
        <p:spPr>
          <a:xfrm>
            <a:off x="838200" y="957943"/>
            <a:ext cx="10515600" cy="856343"/>
          </a:xfrm>
          <a:prstGeom prst="rect">
            <a:avLst/>
          </a:prstGeom>
          <a:noFill/>
          <a:ln>
            <a:noFill/>
          </a:ln>
        </p:spPr>
        <p:txBody>
          <a:bodyPr lIns="91425" tIns="45700" rIns="45700" bIns="45700" anchor="ctr" anchorCtr="0">
            <a:noAutofit/>
          </a:bodyPr>
          <a:lstStyle/>
          <a:p>
            <a:pPr lvl="0">
              <a:buClr>
                <a:schemeClr val="accent1"/>
              </a:buClr>
              <a:buSzPct val="25000"/>
            </a:pPr>
            <a:r>
              <a:rPr lang="en-US" sz="4400" b="1" dirty="0" smtClean="0">
                <a:solidFill>
                  <a:srgbClr val="0070C0"/>
                </a:solidFill>
                <a:ea typeface="Times New Roman"/>
                <a:cs typeface="Times New Roman"/>
                <a:sym typeface="Times New Roman"/>
              </a:rPr>
              <a:t>Examples for h</a:t>
            </a:r>
            <a:r>
              <a:rPr lang="en-US" sz="4400" b="1" dirty="0" smtClean="0">
                <a:solidFill>
                  <a:srgbClr val="0070C0"/>
                </a:solidFill>
                <a:sym typeface="Times New Roman"/>
              </a:rPr>
              <a:t>ow </a:t>
            </a:r>
            <a:r>
              <a:rPr lang="en-US" sz="4400" b="1" dirty="0">
                <a:solidFill>
                  <a:srgbClr val="0070C0"/>
                </a:solidFill>
                <a:sym typeface="Times New Roman"/>
              </a:rPr>
              <a:t>to </a:t>
            </a:r>
            <a:r>
              <a:rPr lang="en-US" sz="4400" b="1" dirty="0" smtClean="0">
                <a:solidFill>
                  <a:srgbClr val="0070C0"/>
                </a:solidFill>
                <a:sym typeface="Times New Roman"/>
              </a:rPr>
              <a:t>implement:</a:t>
            </a:r>
            <a:endParaRPr lang="en-US" sz="4400" b="1" dirty="0">
              <a:solidFill>
                <a:srgbClr val="0070C0"/>
              </a:solidFill>
              <a:sym typeface="Times New Roman"/>
            </a:endParaRPr>
          </a:p>
        </p:txBody>
      </p:sp>
      <p:sp>
        <p:nvSpPr>
          <p:cNvPr id="125" name="Shape 125"/>
          <p:cNvSpPr txBox="1">
            <a:spLocks noGrp="1"/>
          </p:cNvSpPr>
          <p:nvPr>
            <p:ph idx="1"/>
          </p:nvPr>
        </p:nvSpPr>
        <p:spPr>
          <a:xfrm>
            <a:off x="823686" y="2028825"/>
            <a:ext cx="10515600" cy="4351338"/>
          </a:xfrm>
          <a:prstGeom prst="rect">
            <a:avLst/>
          </a:prstGeom>
        </p:spPr>
        <p:txBody>
          <a:bodyPr lIns="54850" tIns="91425" rIns="91425" bIns="45700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</a:pPr>
            <a:r>
              <a:rPr lang="en-US" sz="2400" dirty="0"/>
              <a:t>Given 1000 integers, find how many 3 numbers with sum 400?</a:t>
            </a:r>
          </a:p>
          <a:p>
            <a:pPr marL="914400" lvl="1" indent="-228600" rtl="0">
              <a:spcBef>
                <a:spcPts val="0"/>
              </a:spcBef>
            </a:pPr>
            <a:r>
              <a:rPr lang="en-US" dirty="0"/>
              <a:t>We can do 3 loops and try every 3 numbers!</a:t>
            </a:r>
          </a:p>
          <a:p>
            <a:pPr marL="914400" lvl="1" indent="-228600" rtl="0">
              <a:spcBef>
                <a:spcPts val="0"/>
              </a:spcBef>
            </a:pPr>
            <a:r>
              <a:rPr lang="en-US" dirty="0"/>
              <a:t>Hmm..1</a:t>
            </a:r>
            <a:r>
              <a:rPr lang="en-US" dirty="0">
                <a:solidFill>
                  <a:srgbClr val="FF0000"/>
                </a:solidFill>
              </a:rPr>
              <a:t>000</a:t>
            </a:r>
            <a:r>
              <a:rPr lang="en-US" dirty="0">
                <a:solidFill>
                  <a:srgbClr val="0070C0"/>
                </a:solidFill>
              </a:rPr>
              <a:t>000</a:t>
            </a:r>
            <a:r>
              <a:rPr lang="en-US" dirty="0">
                <a:solidFill>
                  <a:srgbClr val="C00000"/>
                </a:solidFill>
              </a:rPr>
              <a:t>000</a:t>
            </a:r>
            <a:r>
              <a:rPr lang="en-US" dirty="0"/>
              <a:t> operations! Too much </a:t>
            </a:r>
            <a:r>
              <a:rPr lang="en-US" b="1" dirty="0"/>
              <a:t>Computations</a:t>
            </a:r>
            <a:r>
              <a:rPr lang="en-US" dirty="0" smtClean="0"/>
              <a:t>!</a:t>
            </a:r>
          </a:p>
          <a:p>
            <a:pPr marL="914400" lvl="1" indent="-228600" rtl="0">
              <a:spcBef>
                <a:spcPts val="0"/>
              </a:spcBef>
              <a:buNone/>
            </a:pPr>
            <a:endParaRPr lang="en-US" dirty="0"/>
          </a:p>
          <a:p>
            <a:pPr marL="457200" lvl="0" indent="-228600" rtl="0">
              <a:spcBef>
                <a:spcPts val="0"/>
              </a:spcBef>
            </a:pPr>
            <a:r>
              <a:rPr lang="en-US" sz="2400" dirty="0"/>
              <a:t>Given 1000 integers, sort them?</a:t>
            </a:r>
          </a:p>
          <a:p>
            <a:pPr marL="914400" lvl="1" indent="-228600" rtl="0">
              <a:spcBef>
                <a:spcPts val="0"/>
              </a:spcBef>
            </a:pPr>
            <a:r>
              <a:rPr lang="en-US" dirty="0">
                <a:solidFill>
                  <a:schemeClr val="dk1"/>
                </a:solidFill>
              </a:rPr>
              <a:t>Hmm...nothing direct in mind...I need to think more!</a:t>
            </a: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75000"/>
            </a:pPr>
            <a:endParaRPr lang="en-US" sz="2400" dirty="0" smtClean="0"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75000"/>
            </a:pPr>
            <a:r>
              <a:rPr lang="en-US" sz="2400" dirty="0" smtClean="0">
                <a:solidFill>
                  <a:srgbClr val="C00000"/>
                </a:solidFill>
              </a:rPr>
              <a:t>Input:</a:t>
            </a:r>
            <a:r>
              <a:rPr lang="en-US" sz="2400" dirty="0" smtClean="0"/>
              <a:t> Given </a:t>
            </a:r>
            <a:r>
              <a:rPr lang="en-US" sz="2400" dirty="0"/>
              <a:t>airport locations and cost of every direct flight, </a:t>
            </a:r>
            <a:endParaRPr lang="en-US" sz="2400" dirty="0" smtClean="0"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AA84F"/>
              </a:buClr>
              <a:buSzPct val="75000"/>
            </a:pPr>
            <a:r>
              <a:rPr lang="en-US" sz="2400" b="1" dirty="0" smtClean="0">
                <a:solidFill>
                  <a:srgbClr val="C00000"/>
                </a:solidFill>
              </a:rPr>
              <a:t>Output:</a:t>
            </a:r>
            <a:r>
              <a:rPr lang="en-US" sz="2400" b="1" dirty="0" smtClean="0"/>
              <a:t> find </a:t>
            </a:r>
            <a:r>
              <a:rPr lang="en-US" sz="2400" b="1" dirty="0"/>
              <a:t>flight </a:t>
            </a:r>
            <a:r>
              <a:rPr lang="en-US" sz="2400" dirty="0"/>
              <a:t>from </a:t>
            </a:r>
            <a:r>
              <a:rPr lang="en-US" sz="2400" dirty="0" smtClean="0"/>
              <a:t>Cairo </a:t>
            </a:r>
            <a:r>
              <a:rPr lang="en-US" sz="2400" dirty="0"/>
              <a:t>to </a:t>
            </a:r>
            <a:r>
              <a:rPr lang="en-US" sz="2400" dirty="0" smtClean="0"/>
              <a:t>New York </a:t>
            </a:r>
            <a:r>
              <a:rPr lang="en-US" sz="2400" dirty="0"/>
              <a:t>with the </a:t>
            </a:r>
            <a:r>
              <a:rPr lang="en-US" sz="2400" b="1" dirty="0"/>
              <a:t>minimum cost</a:t>
            </a:r>
            <a:r>
              <a:rPr lang="en-US" sz="2400" dirty="0"/>
              <a:t>?</a:t>
            </a:r>
          </a:p>
          <a:p>
            <a: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Hmm...how to represent airports relations!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470710013"/>
      </p:ext>
    </p:extLst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10845800" cy="4351338"/>
          </a:xfrm>
          <a:prstGeom prst="rect">
            <a:avLst/>
          </a:prstGeom>
        </p:spPr>
        <p:txBody>
          <a:bodyPr lIns="54850" tIns="91425" rIns="91425" bIns="45700" anchor="t" anchorCtr="0">
            <a:noAutofit/>
          </a:bodyPr>
          <a:lstStyle/>
          <a:p>
            <a:pPr marL="457200" lvl="0" indent="-228600" algn="just" rtl="0">
              <a:spcBef>
                <a:spcPts val="0"/>
              </a:spcBef>
            </a:pPr>
            <a:r>
              <a:rPr lang="en-US" dirty="0" smtClean="0">
                <a:solidFill>
                  <a:srgbClr val="C00000"/>
                </a:solidFill>
              </a:rPr>
              <a:t>Input:</a:t>
            </a:r>
            <a:r>
              <a:rPr lang="en-US" dirty="0" smtClean="0"/>
              <a:t> </a:t>
            </a:r>
            <a:r>
              <a:rPr lang="en-US" dirty="0" err="1" smtClean="0"/>
              <a:t>Facebook</a:t>
            </a:r>
            <a:r>
              <a:rPr lang="en-US" dirty="0" smtClean="0"/>
              <a:t> </a:t>
            </a:r>
            <a:r>
              <a:rPr lang="en-US" dirty="0"/>
              <a:t>site has 1.4 Billion users, </a:t>
            </a:r>
            <a:endParaRPr lang="en-US" dirty="0" smtClean="0"/>
          </a:p>
          <a:p>
            <a:pPr marL="457200" lvl="0" indent="-228600" algn="just" rtl="0">
              <a:spcBef>
                <a:spcPts val="0"/>
              </a:spcBef>
              <a:buNone/>
            </a:pPr>
            <a:endParaRPr lang="en-US" dirty="0" smtClean="0"/>
          </a:p>
          <a:p>
            <a:pPr marL="457200" lvl="0" indent="-228600" algn="just" rtl="0">
              <a:spcBef>
                <a:spcPts val="0"/>
              </a:spcBef>
              <a:buNone/>
            </a:pPr>
            <a:r>
              <a:rPr lang="en-US" dirty="0" smtClean="0">
                <a:solidFill>
                  <a:srgbClr val="C00000"/>
                </a:solidFill>
              </a:rPr>
              <a:t>Output:</a:t>
            </a:r>
            <a:r>
              <a:rPr lang="en-US" dirty="0" smtClean="0"/>
              <a:t> please </a:t>
            </a:r>
            <a:r>
              <a:rPr lang="en-US" dirty="0"/>
              <a:t>suggest to </a:t>
            </a:r>
            <a:r>
              <a:rPr lang="en-US" dirty="0" err="1" smtClean="0"/>
              <a:t>Mostafa</a:t>
            </a:r>
            <a:r>
              <a:rPr lang="en-US" dirty="0" smtClean="0"/>
              <a:t> </a:t>
            </a:r>
            <a:r>
              <a:rPr lang="en-US" dirty="0"/>
              <a:t>all </a:t>
            </a:r>
            <a:r>
              <a:rPr lang="en-US" b="1" dirty="0"/>
              <a:t>new friends</a:t>
            </a:r>
            <a:r>
              <a:rPr lang="en-US" dirty="0"/>
              <a:t> from them, </a:t>
            </a:r>
            <a:endParaRPr lang="en-US" dirty="0" smtClean="0"/>
          </a:p>
          <a:p>
            <a:pPr marL="457200" lvl="0" indent="-228600" algn="just" rtl="0">
              <a:spcBef>
                <a:spcPts val="0"/>
              </a:spcBef>
              <a:buNone/>
            </a:pPr>
            <a:r>
              <a:rPr lang="en-US" dirty="0" smtClean="0">
                <a:solidFill>
                  <a:srgbClr val="C00000"/>
                </a:solidFill>
              </a:rPr>
              <a:t>Restrictions:</a:t>
            </a:r>
            <a:r>
              <a:rPr lang="en-US" dirty="0" smtClean="0"/>
              <a:t> where </a:t>
            </a:r>
            <a:r>
              <a:rPr lang="en-US" dirty="0"/>
              <a:t>there </a:t>
            </a:r>
            <a:r>
              <a:rPr lang="en-US" dirty="0" smtClean="0"/>
              <a:t>is exactly </a:t>
            </a:r>
            <a:r>
              <a:rPr lang="en-US" b="1" dirty="0"/>
              <a:t>2 friends</a:t>
            </a:r>
            <a:r>
              <a:rPr lang="en-US" dirty="0"/>
              <a:t> between </a:t>
            </a:r>
            <a:r>
              <a:rPr lang="en-US" dirty="0" err="1" smtClean="0"/>
              <a:t>Mostafa</a:t>
            </a:r>
            <a:r>
              <a:rPr lang="en-US" dirty="0" smtClean="0"/>
              <a:t> </a:t>
            </a:r>
            <a:r>
              <a:rPr lang="en-US" dirty="0"/>
              <a:t>and each of a new friend</a:t>
            </a:r>
            <a:r>
              <a:rPr lang="en-US" dirty="0" smtClean="0"/>
              <a:t>?</a:t>
            </a:r>
          </a:p>
          <a:p>
            <a:pPr marL="457200" lvl="0" indent="-228600" algn="just" rtl="0">
              <a:spcBef>
                <a:spcPts val="0"/>
              </a:spcBef>
              <a:buNone/>
            </a:pPr>
            <a:endParaRPr lang="en-US" dirty="0"/>
          </a:p>
          <a:p>
            <a:pPr marL="914400" lvl="1" indent="-228600" algn="just" rtl="0">
              <a:spcBef>
                <a:spcPts val="0"/>
              </a:spcBef>
            </a:pPr>
            <a:r>
              <a:rPr lang="en-US" sz="2800" dirty="0"/>
              <a:t>For every user in the system</a:t>
            </a:r>
          </a:p>
          <a:p>
            <a:pPr marL="914400" marR="0" lvl="1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Count </a:t>
            </a:r>
            <a:r>
              <a:rPr lang="en-US" sz="2800" dirty="0"/>
              <a:t>intersection of </a:t>
            </a:r>
            <a:r>
              <a:rPr lang="en-US" sz="2800" dirty="0" err="1" smtClean="0"/>
              <a:t>Mostafa</a:t>
            </a:r>
            <a:r>
              <a:rPr lang="en-US" sz="2800" dirty="0" smtClean="0"/>
              <a:t> </a:t>
            </a:r>
            <a:r>
              <a:rPr lang="en-US" sz="2800" dirty="0"/>
              <a:t>users and this user</a:t>
            </a:r>
          </a:p>
          <a:p>
            <a:pPr marL="914400" marR="0" lvl="1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If count == 2, we suggest this friend</a:t>
            </a:r>
          </a:p>
          <a:p>
            <a:pPr marL="914400" marR="0" lvl="1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Hmm...too many billion operations</a:t>
            </a:r>
          </a:p>
          <a:p>
            <a:pPr marL="914400" marR="0" lvl="1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Hmm...</a:t>
            </a:r>
            <a:r>
              <a:rPr lang="en-US" sz="2800" b="1" dirty="0"/>
              <a:t>system memory</a:t>
            </a:r>
            <a:r>
              <a:rPr lang="en-US" sz="2800" dirty="0"/>
              <a:t> can’t hold even all of that!</a:t>
            </a:r>
          </a:p>
          <a:p>
            <a:pPr marL="914400" marR="0" lvl="1" indent="-228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FF0000"/>
                </a:solidFill>
              </a:rPr>
              <a:t>Our solution </a:t>
            </a:r>
            <a:r>
              <a:rPr lang="en-US" sz="2800" b="1" u="sng" dirty="0">
                <a:solidFill>
                  <a:srgbClr val="FF0000"/>
                </a:solidFill>
              </a:rPr>
              <a:t>performance</a:t>
            </a:r>
            <a:r>
              <a:rPr lang="en-US" sz="2800" dirty="0">
                <a:solidFill>
                  <a:srgbClr val="FF0000"/>
                </a:solidFill>
              </a:rPr>
              <a:t> is too bad!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hape 124"/>
          <p:cNvSpPr txBox="1">
            <a:spLocks noGrp="1"/>
          </p:cNvSpPr>
          <p:nvPr>
            <p:ph type="title"/>
          </p:nvPr>
        </p:nvSpPr>
        <p:spPr>
          <a:xfrm>
            <a:off x="838200" y="957943"/>
            <a:ext cx="10515600" cy="856343"/>
          </a:xfrm>
          <a:prstGeom prst="rect">
            <a:avLst/>
          </a:prstGeom>
          <a:noFill/>
          <a:ln>
            <a:noFill/>
          </a:ln>
        </p:spPr>
        <p:txBody>
          <a:bodyPr lIns="91425" tIns="45700" rIns="45700" bIns="45700" anchor="ctr" anchorCtr="0">
            <a:noAutofit/>
          </a:bodyPr>
          <a:lstStyle/>
          <a:p>
            <a:pPr lvl="0">
              <a:buClr>
                <a:schemeClr val="accent1"/>
              </a:buClr>
              <a:buSzPct val="25000"/>
            </a:pPr>
            <a:r>
              <a:rPr lang="en-US" sz="4400" b="1" dirty="0" smtClean="0">
                <a:solidFill>
                  <a:srgbClr val="0070C0"/>
                </a:solidFill>
                <a:ea typeface="Times New Roman"/>
                <a:cs typeface="Times New Roman"/>
                <a:sym typeface="Times New Roman"/>
              </a:rPr>
              <a:t>Examples for h</a:t>
            </a:r>
            <a:r>
              <a:rPr lang="en-US" sz="4400" b="1" dirty="0" smtClean="0">
                <a:solidFill>
                  <a:srgbClr val="0070C0"/>
                </a:solidFill>
                <a:sym typeface="Times New Roman"/>
              </a:rPr>
              <a:t>ow </a:t>
            </a:r>
            <a:r>
              <a:rPr lang="en-US" sz="4400" b="1" dirty="0">
                <a:solidFill>
                  <a:srgbClr val="0070C0"/>
                </a:solidFill>
                <a:sym typeface="Times New Roman"/>
              </a:rPr>
              <a:t>to </a:t>
            </a:r>
            <a:r>
              <a:rPr lang="en-US" sz="4400" b="1" dirty="0" smtClean="0">
                <a:solidFill>
                  <a:srgbClr val="0070C0"/>
                </a:solidFill>
                <a:sym typeface="Times New Roman"/>
              </a:rPr>
              <a:t>implement:</a:t>
            </a:r>
            <a:endParaRPr lang="en-US" sz="4400" b="1" dirty="0">
              <a:solidFill>
                <a:srgbClr val="0070C0"/>
              </a:solidFill>
              <a:sym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651730876"/>
      </p:ext>
    </p:extLst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>
            <a:spLocks noGrp="1"/>
          </p:cNvSpPr>
          <p:nvPr>
            <p:ph type="title"/>
          </p:nvPr>
        </p:nvSpPr>
        <p:spPr>
          <a:xfrm>
            <a:off x="838200" y="870856"/>
            <a:ext cx="10515600" cy="892402"/>
          </a:xfrm>
          <a:prstGeom prst="rect">
            <a:avLst/>
          </a:prstGeom>
          <a:noFill/>
          <a:ln>
            <a:noFill/>
          </a:ln>
        </p:spPr>
        <p:txBody>
          <a:bodyPr lIns="91425" tIns="45700" rIns="45700" bIns="45700" anchor="ctr" anchorCtr="0">
            <a:noAutofit/>
          </a:bodyPr>
          <a:lstStyle/>
          <a:p>
            <a:pPr marL="0" marR="0" lvl="0" indent="0">
              <a:buClr>
                <a:schemeClr val="accent1"/>
              </a:buClr>
              <a:buSzPct val="25000"/>
            </a:pPr>
            <a:r>
              <a:rPr lang="en-US" sz="4400" b="1" dirty="0" smtClean="0">
                <a:solidFill>
                  <a:srgbClr val="FF0000"/>
                </a:solidFill>
                <a:sym typeface="Times New Roman"/>
              </a:rPr>
              <a:t>Performance:</a:t>
            </a:r>
            <a:endParaRPr lang="en-US" sz="4400" b="1" dirty="0">
              <a:solidFill>
                <a:srgbClr val="FF0000"/>
              </a:solidFill>
              <a:sym typeface="Times New Roman"/>
            </a:endParaRPr>
          </a:p>
        </p:txBody>
      </p:sp>
      <p:sp>
        <p:nvSpPr>
          <p:cNvPr id="137" name="Shape 137"/>
          <p:cNvSpPr txBox="1">
            <a:spLocks noGrp="1"/>
          </p:cNvSpPr>
          <p:nvPr>
            <p:ph idx="1"/>
          </p:nvPr>
        </p:nvSpPr>
        <p:spPr>
          <a:xfrm>
            <a:off x="809172" y="1622425"/>
            <a:ext cx="10515600" cy="4604204"/>
          </a:xfrm>
          <a:prstGeom prst="rect">
            <a:avLst/>
          </a:prstGeom>
        </p:spPr>
        <p:txBody>
          <a:bodyPr lIns="54850" tIns="91425" rIns="91425" bIns="45700" anchor="t" anchorCtr="0">
            <a:noAutofit/>
          </a:bodyPr>
          <a:lstStyle/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400" dirty="0"/>
              <a:t>In real life applications, we care with many factors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E.g. Usability, Security, Maintainability, Reliability...</a:t>
            </a:r>
            <a:r>
              <a:rPr lang="en-US" dirty="0" err="1"/>
              <a:t>etc</a:t>
            </a:r>
            <a:endParaRPr lang="en-US" dirty="0"/>
          </a:p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400" dirty="0"/>
              <a:t>One of the major factors is the </a:t>
            </a:r>
            <a:r>
              <a:rPr lang="en-US" sz="2400" b="1" dirty="0"/>
              <a:t>performance</a:t>
            </a:r>
          </a:p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400" dirty="0"/>
              <a:t>A </a:t>
            </a:r>
            <a:r>
              <a:rPr lang="en-US" sz="2400" b="1" dirty="0"/>
              <a:t>memory</a:t>
            </a:r>
            <a:r>
              <a:rPr lang="en-US" sz="2400" dirty="0"/>
              <a:t> and </a:t>
            </a:r>
            <a:r>
              <a:rPr lang="en-US" sz="2400" b="1" dirty="0"/>
              <a:t>time</a:t>
            </a:r>
            <a:r>
              <a:rPr lang="en-US" sz="2400" dirty="0"/>
              <a:t> </a:t>
            </a:r>
            <a:r>
              <a:rPr lang="en-US" sz="2400" b="1" u="sng" dirty="0"/>
              <a:t>efficient</a:t>
            </a:r>
            <a:r>
              <a:rPr lang="en-US" sz="2400" dirty="0"/>
              <a:t> applications are desirable features. 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Imagine if </a:t>
            </a:r>
            <a:r>
              <a:rPr lang="en-US" dirty="0" err="1"/>
              <a:t>facebook</a:t>
            </a:r>
            <a:r>
              <a:rPr lang="en-US" dirty="0"/>
              <a:t> is a slow application</a:t>
            </a:r>
            <a:r>
              <a:rPr lang="en-US" dirty="0" smtClean="0"/>
              <a:t>!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400" dirty="0"/>
              <a:t>This is where </a:t>
            </a:r>
            <a:r>
              <a:rPr lang="en-US" sz="2400" b="1" dirty="0"/>
              <a:t>algorithms</a:t>
            </a:r>
            <a:r>
              <a:rPr lang="en-US" sz="2400" dirty="0"/>
              <a:t> field arises!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3000" b="1" dirty="0">
                <a:solidFill>
                  <a:srgbClr val="C00000"/>
                </a:solidFill>
              </a:rPr>
              <a:t>Computational solution </a:t>
            </a:r>
            <a:r>
              <a:rPr lang="en-US" sz="3000" b="1" dirty="0">
                <a:solidFill>
                  <a:srgbClr val="0070C0"/>
                </a:solidFill>
              </a:rPr>
              <a:t>that is efficient </a:t>
            </a:r>
            <a:r>
              <a:rPr lang="en-US" sz="3000" b="1" u="sng" dirty="0">
                <a:solidFill>
                  <a:srgbClr val="C00000"/>
                </a:solidFill>
              </a:rPr>
              <a:t>time</a:t>
            </a:r>
            <a:r>
              <a:rPr lang="en-US" sz="3000" b="1" dirty="0">
                <a:solidFill>
                  <a:srgbClr val="C00000"/>
                </a:solidFill>
              </a:rPr>
              <a:t> and </a:t>
            </a:r>
            <a:r>
              <a:rPr lang="en-US" sz="3000" b="1" u="sng" dirty="0">
                <a:solidFill>
                  <a:srgbClr val="C00000"/>
                </a:solidFill>
              </a:rPr>
              <a:t>memory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4169231488"/>
      </p:ext>
    </p:extLst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566057" y="972453"/>
            <a:ext cx="10972800" cy="783772"/>
          </a:xfrm>
          <a:prstGeom prst="rect">
            <a:avLst/>
          </a:prstGeom>
          <a:noFill/>
          <a:ln>
            <a:noFill/>
          </a:ln>
        </p:spPr>
        <p:txBody>
          <a:bodyPr lIns="91425" tIns="45700" rIns="45700" bIns="45700" anchor="ctr" anchorCtr="0">
            <a:noAutofit/>
          </a:bodyPr>
          <a:lstStyle/>
          <a:p>
            <a:pPr>
              <a:buClr>
                <a:schemeClr val="accent1"/>
              </a:buClr>
              <a:buSzPct val="25000"/>
            </a:pPr>
            <a:r>
              <a:rPr lang="en-US" sz="4400" b="1" dirty="0" smtClean="0">
                <a:sym typeface="Times New Roman"/>
              </a:rPr>
              <a:t>High </a:t>
            </a:r>
            <a:r>
              <a:rPr lang="en-US" sz="4400" b="1" dirty="0">
                <a:sym typeface="Times New Roman"/>
              </a:rPr>
              <a:t>performance real life </a:t>
            </a:r>
            <a:r>
              <a:rPr lang="en-US" sz="4400" b="1" dirty="0" smtClean="0">
                <a:sym typeface="Times New Roman"/>
              </a:rPr>
              <a:t>apps: </a:t>
            </a:r>
            <a:endParaRPr lang="en-US" sz="4400" b="1" dirty="0">
              <a:sym typeface="Times New Roman"/>
            </a:endParaRPr>
          </a:p>
        </p:txBody>
      </p:sp>
      <p:pic>
        <p:nvPicPr>
          <p:cNvPr id="143" name="Shape 143"/>
          <p:cNvPicPr preferRelativeResize="0"/>
          <p:nvPr/>
        </p:nvPicPr>
        <p:blipFill>
          <a:blip r:embed="rId3" cstate="print">
            <a:alphaModFix/>
          </a:blip>
          <a:stretch>
            <a:fillRect/>
          </a:stretch>
        </p:blipFill>
        <p:spPr>
          <a:xfrm>
            <a:off x="464457" y="2104571"/>
            <a:ext cx="2220686" cy="1587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Shape 144"/>
          <p:cNvPicPr preferRelativeResize="0"/>
          <p:nvPr/>
        </p:nvPicPr>
        <p:blipFill>
          <a:blip r:embed="rId4" cstate="print">
            <a:alphaModFix/>
          </a:blip>
          <a:stretch>
            <a:fillRect/>
          </a:stretch>
        </p:blipFill>
        <p:spPr>
          <a:xfrm>
            <a:off x="3007571" y="2084065"/>
            <a:ext cx="4965133" cy="15445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Shape 145"/>
          <p:cNvPicPr preferRelativeResize="0"/>
          <p:nvPr/>
        </p:nvPicPr>
        <p:blipFill>
          <a:blip r:embed="rId5" cstate="print">
            <a:alphaModFix/>
          </a:blip>
          <a:stretch>
            <a:fillRect/>
          </a:stretch>
        </p:blipFill>
        <p:spPr>
          <a:xfrm>
            <a:off x="431911" y="3939333"/>
            <a:ext cx="2292633" cy="171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Shape 146"/>
          <p:cNvPicPr preferRelativeResize="0"/>
          <p:nvPr/>
        </p:nvPicPr>
        <p:blipFill>
          <a:blip r:embed="rId6" cstate="print">
            <a:alphaModFix/>
          </a:blip>
          <a:stretch>
            <a:fillRect/>
          </a:stretch>
        </p:blipFill>
        <p:spPr>
          <a:xfrm>
            <a:off x="3043034" y="3964719"/>
            <a:ext cx="2007937" cy="16377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Shape 147"/>
          <p:cNvPicPr preferRelativeResize="0"/>
          <p:nvPr/>
        </p:nvPicPr>
        <p:blipFill>
          <a:blip r:embed="rId7" cstate="print">
            <a:alphaModFix/>
          </a:blip>
          <a:stretch>
            <a:fillRect/>
          </a:stretch>
        </p:blipFill>
        <p:spPr>
          <a:xfrm>
            <a:off x="9353476" y="3716282"/>
            <a:ext cx="1241953" cy="1871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Shape 148"/>
          <p:cNvPicPr preferRelativeResize="0"/>
          <p:nvPr/>
        </p:nvPicPr>
        <p:blipFill>
          <a:blip r:embed="rId8" cstate="print">
            <a:alphaModFix/>
          </a:blip>
          <a:stretch>
            <a:fillRect/>
          </a:stretch>
        </p:blipFill>
        <p:spPr>
          <a:xfrm>
            <a:off x="8343001" y="2017487"/>
            <a:ext cx="3224885" cy="1553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Shape 149"/>
          <p:cNvPicPr preferRelativeResize="0"/>
          <p:nvPr/>
        </p:nvPicPr>
        <p:blipFill>
          <a:blip r:embed="rId9" cstate="print">
            <a:alphaModFix/>
          </a:blip>
          <a:stretch>
            <a:fillRect/>
          </a:stretch>
        </p:blipFill>
        <p:spPr>
          <a:xfrm>
            <a:off x="5228161" y="4136571"/>
            <a:ext cx="2725668" cy="13208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494404789"/>
      </p:ext>
    </p:extLst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60"/>
          <p:cNvSpPr txBox="1">
            <a:spLocks noGrp="1"/>
          </p:cNvSpPr>
          <p:nvPr>
            <p:ph type="ctrTitle"/>
          </p:nvPr>
        </p:nvSpPr>
        <p:spPr>
          <a:xfrm>
            <a:off x="1036000" y="2161600"/>
            <a:ext cx="10120000" cy="1751700"/>
          </a:xfrm>
          <a:prstGeom prst="rect">
            <a:avLst/>
          </a:prstGeom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4900" dirty="0">
                <a:solidFill>
                  <a:srgbClr val="0070C0"/>
                </a:solidFill>
                <a:latin typeface="Lato Light"/>
                <a:ea typeface="Lato Light"/>
                <a:cs typeface="Lato Light"/>
                <a:sym typeface="Lato Light"/>
              </a:rPr>
              <a:t>Multiplication!</a:t>
            </a:r>
            <a:endParaRPr lang="en-US" sz="1800" dirty="0">
              <a:solidFill>
                <a:srgbClr val="0070C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635" name="Google Shape;635;p60"/>
          <p:cNvSpPr txBox="1">
            <a:spLocks noGrp="1"/>
          </p:cNvSpPr>
          <p:nvPr>
            <p:ph type="subTitle" idx="1"/>
          </p:nvPr>
        </p:nvSpPr>
        <p:spPr>
          <a:xfrm>
            <a:off x="415600" y="3517000"/>
            <a:ext cx="11360800" cy="792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" dirty="0">
                <a:solidFill>
                  <a:srgbClr val="000000"/>
                </a:solidFill>
                <a:latin typeface="Assistant ExtraLight"/>
                <a:ea typeface="Assistant ExtraLight"/>
                <a:cs typeface="Assistant ExtraLight"/>
                <a:sym typeface="Assistant ExtraLight"/>
              </a:rPr>
              <a:t>What’s the best way to multiply two numbers?</a:t>
            </a:r>
            <a:endParaRPr dirty="0">
              <a:solidFill>
                <a:srgbClr val="000000"/>
              </a:solidFill>
              <a:latin typeface="Assistant ExtraLight"/>
              <a:ea typeface="Assistant ExtraLight"/>
              <a:cs typeface="Assistant ExtraLight"/>
              <a:sym typeface="Assistant ExtraLight"/>
            </a:endParaRPr>
          </a:p>
        </p:txBody>
      </p:sp>
      <p:sp>
        <p:nvSpPr>
          <p:cNvPr id="636" name="Google Shape;636;p60"/>
          <p:cNvSpPr txBox="1">
            <a:spLocks noGrp="1"/>
          </p:cNvSpPr>
          <p:nvPr>
            <p:ph type="sldNum" idx="12"/>
          </p:nvPr>
        </p:nvSpPr>
        <p:spPr>
          <a:xfrm>
            <a:off x="11296611" y="5520467"/>
            <a:ext cx="7316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8610988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61"/>
          <p:cNvSpPr txBox="1">
            <a:spLocks noGrp="1"/>
          </p:cNvSpPr>
          <p:nvPr>
            <p:ph type="title"/>
          </p:nvPr>
        </p:nvSpPr>
        <p:spPr>
          <a:xfrm>
            <a:off x="823685" y="1233715"/>
            <a:ext cx="10515600" cy="689202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3600" b="1" dirty="0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645" name="Google Shape;645;p61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25</a:t>
            </a:fld>
            <a:endParaRPr/>
          </a:p>
        </p:txBody>
      </p:sp>
      <p:sp>
        <p:nvSpPr>
          <p:cNvPr id="642" name="Google Shape;642;p61"/>
          <p:cNvSpPr/>
          <p:nvPr/>
        </p:nvSpPr>
        <p:spPr>
          <a:xfrm>
            <a:off x="1548000" y="2245675"/>
            <a:ext cx="9096000" cy="1095000"/>
          </a:xfrm>
          <a:prstGeom prst="roundRect">
            <a:avLst>
              <a:gd name="adj" fmla="val 27385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2300" b="1" dirty="0">
                <a:latin typeface="Assistant"/>
                <a:ea typeface="Assistant"/>
                <a:cs typeface="Assistant"/>
                <a:sym typeface="Assistant"/>
              </a:rPr>
              <a:t>Input</a:t>
            </a:r>
            <a:r>
              <a:rPr lang="en" sz="2300" dirty="0">
                <a:latin typeface="Assistant Light"/>
                <a:ea typeface="Assistant Light"/>
                <a:cs typeface="Assistant Light"/>
                <a:sym typeface="Assistant Light"/>
              </a:rPr>
              <a:t>: </a:t>
            </a:r>
            <a:r>
              <a:rPr lang="en" sz="2300" dirty="0" smtClean="0">
                <a:latin typeface="Assistant Light"/>
                <a:ea typeface="Assistant Light"/>
                <a:cs typeface="Assistant Light"/>
                <a:sym typeface="Assistant Light"/>
              </a:rPr>
              <a:t>      2 </a:t>
            </a:r>
            <a:r>
              <a:rPr lang="en" sz="2300" dirty="0">
                <a:latin typeface="Assistant Light"/>
                <a:ea typeface="Assistant Light"/>
                <a:cs typeface="Assistant Light"/>
                <a:sym typeface="Assistant Light"/>
              </a:rPr>
              <a:t>non-negative numbers, x and y (n digits </a:t>
            </a:r>
            <a:r>
              <a:rPr lang="en" sz="2300" dirty="0" smtClean="0">
                <a:latin typeface="Assistant Light"/>
                <a:ea typeface="Assistant Light"/>
                <a:cs typeface="Assistant Light"/>
                <a:sym typeface="Assistant Light"/>
              </a:rPr>
              <a:t>each)</a:t>
            </a:r>
            <a:endParaRPr lang="en" sz="2300" dirty="0"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>
              <a:lnSpc>
                <a:spcPct val="115000"/>
              </a:lnSpc>
            </a:pPr>
            <a:r>
              <a:rPr lang="en" sz="2300" b="1" dirty="0" smtClean="0">
                <a:latin typeface="Assistant Light"/>
                <a:ea typeface="Assistant"/>
                <a:cs typeface="Assistant"/>
                <a:sym typeface="Assistant Light"/>
              </a:rPr>
              <a:t>        </a:t>
            </a:r>
            <a:r>
              <a:rPr lang="en" sz="2300" b="1" dirty="0" smtClean="0">
                <a:latin typeface="Assistant"/>
                <a:ea typeface="Assistant"/>
                <a:cs typeface="Assistant"/>
                <a:sym typeface="Assistant"/>
              </a:rPr>
              <a:t>Output</a:t>
            </a:r>
            <a:r>
              <a:rPr lang="en" sz="2300" dirty="0">
                <a:latin typeface="Assistant Light"/>
                <a:ea typeface="Assistant Light"/>
                <a:cs typeface="Assistant Light"/>
                <a:sym typeface="Assistant Light"/>
              </a:rPr>
              <a:t>: </a:t>
            </a:r>
            <a:r>
              <a:rPr lang="en" sz="2300" dirty="0" smtClean="0">
                <a:latin typeface="Assistant Light"/>
                <a:ea typeface="Assistant Light"/>
                <a:cs typeface="Assistant Light"/>
                <a:sym typeface="Assistant Light"/>
              </a:rPr>
              <a:t>   the </a:t>
            </a:r>
            <a:r>
              <a:rPr lang="en" sz="2300" dirty="0">
                <a:latin typeface="Assistant Light"/>
                <a:ea typeface="Assistant Light"/>
                <a:cs typeface="Assistant Light"/>
                <a:sym typeface="Assistant Light"/>
              </a:rPr>
              <a:t>product x · y</a:t>
            </a:r>
            <a:endParaRPr sz="2300" dirty="0">
              <a:latin typeface="Assistant Light"/>
              <a:ea typeface="Assistant Light"/>
              <a:cs typeface="Assistant Light"/>
              <a:sym typeface="Assistant Light"/>
            </a:endParaRPr>
          </a:p>
        </p:txBody>
      </p:sp>
      <p:sp>
        <p:nvSpPr>
          <p:cNvPr id="643" name="Google Shape;643;p61"/>
          <p:cNvSpPr txBox="1"/>
          <p:nvPr/>
        </p:nvSpPr>
        <p:spPr>
          <a:xfrm>
            <a:off x="4378354" y="3686675"/>
            <a:ext cx="3323708" cy="186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R="163550" algn="r"/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5678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2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1234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3800" b="1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7006652</a:t>
            </a:r>
            <a:endParaRPr sz="3800" b="1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644" name="Google Shape;644;p61"/>
          <p:cNvCxnSpPr/>
          <p:nvPr/>
        </p:nvCxnSpPr>
        <p:spPr>
          <a:xfrm>
            <a:off x="4706595" y="4928225"/>
            <a:ext cx="27788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3838095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62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26</a:t>
            </a:fld>
            <a:endParaRPr/>
          </a:p>
        </p:txBody>
      </p:sp>
      <p:sp>
        <p:nvSpPr>
          <p:cNvPr id="651" name="Google Shape;651;p62"/>
          <p:cNvSpPr txBox="1"/>
          <p:nvPr/>
        </p:nvSpPr>
        <p:spPr>
          <a:xfrm>
            <a:off x="8297537" y="2084450"/>
            <a:ext cx="2233200" cy="3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38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</a:t>
            </a:r>
            <a:endParaRPr sz="38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2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38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</a:t>
            </a:r>
            <a:endParaRPr sz="38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38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135</a:t>
            </a:r>
            <a:endParaRPr sz="380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80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270</a:t>
            </a:r>
            <a:r>
              <a:rPr lang="en" sz="3800">
                <a:solidFill>
                  <a:srgbClr val="CCCCCC"/>
                </a:solidFill>
                <a:latin typeface="Inconsolata"/>
                <a:ea typeface="Inconsolata"/>
                <a:cs typeface="Inconsolata"/>
                <a:sym typeface="Inconsolata"/>
              </a:rPr>
              <a:t>0</a:t>
            </a:r>
            <a:endParaRPr sz="3800">
              <a:solidFill>
                <a:srgbClr val="CCCCCC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3800" b="1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2835</a:t>
            </a:r>
            <a:endParaRPr sz="3800" b="1">
              <a:solidFill>
                <a:srgbClr val="CCCCCC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652" name="Google Shape;652;p62"/>
          <p:cNvCxnSpPr/>
          <p:nvPr/>
        </p:nvCxnSpPr>
        <p:spPr>
          <a:xfrm>
            <a:off x="8297533" y="3423250"/>
            <a:ext cx="22332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53" name="Google Shape;653;p62"/>
          <p:cNvCxnSpPr/>
          <p:nvPr/>
        </p:nvCxnSpPr>
        <p:spPr>
          <a:xfrm>
            <a:off x="8297533" y="4703175"/>
            <a:ext cx="22332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Google Shape;641;p61"/>
          <p:cNvSpPr txBox="1">
            <a:spLocks noGrp="1"/>
          </p:cNvSpPr>
          <p:nvPr>
            <p:ph type="title"/>
          </p:nvPr>
        </p:nvSpPr>
        <p:spPr>
          <a:xfrm>
            <a:off x="823685" y="1233715"/>
            <a:ext cx="10515600" cy="689202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3600" b="1" dirty="0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9626770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63"/>
          <p:cNvSpPr txBox="1">
            <a:spLocks noGrp="1"/>
          </p:cNvSpPr>
          <p:nvPr>
            <p:ph idx="1"/>
          </p:nvPr>
        </p:nvSpPr>
        <p:spPr>
          <a:xfrm>
            <a:off x="382172" y="1854526"/>
            <a:ext cx="10058401" cy="402336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mar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000000"/>
                </a:solidFill>
                <a:latin typeface="Assistant"/>
                <a:ea typeface="Assistant"/>
                <a:cs typeface="Assistant"/>
                <a:sym typeface="Assistant"/>
              </a:rPr>
              <a:t>Algorithm description</a:t>
            </a:r>
            <a:r>
              <a:rPr lang="en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(</a:t>
            </a:r>
            <a:r>
              <a:rPr lang="en" b="1" dirty="0" smtClean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informal)</a:t>
            </a:r>
            <a:r>
              <a:rPr lang="en" b="1" dirty="0" smtClean="0">
                <a:solidFill>
                  <a:srgbClr val="000000"/>
                </a:solidFill>
                <a:latin typeface="Assistant"/>
                <a:ea typeface="Assistant"/>
                <a:cs typeface="Assistant"/>
                <a:sym typeface="Assistant"/>
              </a:rPr>
              <a:t>: </a:t>
            </a:r>
            <a: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/>
            </a:r>
            <a:b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</a:br>
            <a: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compute partial products (using multiplication </a:t>
            </a:r>
            <a:b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</a:br>
            <a: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&amp; “carries” for digit overflows), </a:t>
            </a:r>
            <a:endParaRPr lang="en" dirty="0" smtClean="0">
              <a:solidFill>
                <a:srgbClr val="000000"/>
              </a:solidFill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marL="0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and </a:t>
            </a:r>
            <a: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add all </a:t>
            </a:r>
            <a:r>
              <a:rPr lang="en" dirty="0" smtClean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(</a:t>
            </a:r>
            <a:r>
              <a:rPr lang="en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properly shifted) partial products together</a:t>
            </a:r>
            <a:endParaRPr sz="1200" i="1" dirty="0">
              <a:solidFill>
                <a:srgbClr val="000000"/>
              </a:solidFill>
              <a:latin typeface="Assistant Light"/>
              <a:ea typeface="Assistant Light"/>
              <a:cs typeface="Assistant Light"/>
              <a:sym typeface="Assistant Light"/>
            </a:endParaRPr>
          </a:p>
        </p:txBody>
      </p:sp>
      <p:sp>
        <p:nvSpPr>
          <p:cNvPr id="665" name="Google Shape;665;p6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27</a:t>
            </a:fld>
            <a:endParaRPr/>
          </a:p>
        </p:txBody>
      </p:sp>
      <p:sp>
        <p:nvSpPr>
          <p:cNvPr id="661" name="Google Shape;661;p63"/>
          <p:cNvSpPr txBox="1"/>
          <p:nvPr/>
        </p:nvSpPr>
        <p:spPr>
          <a:xfrm>
            <a:off x="9386087" y="1881254"/>
            <a:ext cx="2233200" cy="3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2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135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270</a:t>
            </a:r>
            <a:r>
              <a:rPr lang="en" sz="3800" dirty="0">
                <a:solidFill>
                  <a:srgbClr val="CCCCCC"/>
                </a:solidFill>
                <a:latin typeface="Inconsolata"/>
                <a:ea typeface="Inconsolata"/>
                <a:cs typeface="Inconsolata"/>
                <a:sym typeface="Inconsolata"/>
              </a:rPr>
              <a:t>0</a:t>
            </a:r>
            <a:endParaRPr sz="3800" dirty="0">
              <a:solidFill>
                <a:srgbClr val="CCCCCC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3800" b="1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2835</a:t>
            </a:r>
            <a:endParaRPr sz="3800" b="1" dirty="0">
              <a:solidFill>
                <a:srgbClr val="CCCCCC"/>
              </a:solidFill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662" name="Google Shape;662;p63"/>
          <p:cNvCxnSpPr/>
          <p:nvPr/>
        </p:nvCxnSpPr>
        <p:spPr>
          <a:xfrm>
            <a:off x="9386083" y="3220054"/>
            <a:ext cx="22332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63" name="Google Shape;663;p63"/>
          <p:cNvCxnSpPr/>
          <p:nvPr/>
        </p:nvCxnSpPr>
        <p:spPr>
          <a:xfrm>
            <a:off x="9386083" y="4499979"/>
            <a:ext cx="22332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Google Shape;641;p61"/>
          <p:cNvSpPr txBox="1">
            <a:spLocks noGrp="1"/>
          </p:cNvSpPr>
          <p:nvPr>
            <p:ph type="title"/>
          </p:nvPr>
        </p:nvSpPr>
        <p:spPr>
          <a:xfrm>
            <a:off x="272142" y="1088572"/>
            <a:ext cx="10515600" cy="689202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3600" b="1" dirty="0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3720521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p64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28</a:t>
            </a:fld>
            <a:endParaRPr/>
          </a:p>
        </p:txBody>
      </p:sp>
      <p:sp>
        <p:nvSpPr>
          <p:cNvPr id="671" name="Google Shape;671;p64"/>
          <p:cNvSpPr txBox="1"/>
          <p:nvPr/>
        </p:nvSpPr>
        <p:spPr>
          <a:xfrm>
            <a:off x="375139" y="2465450"/>
            <a:ext cx="10957864" cy="3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45123456678093420581217332421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2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63782384198347750652091236423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4400" b="1" dirty="0" smtClean="0">
                <a:latin typeface="Inconsolata"/>
                <a:ea typeface="Inconsolata"/>
                <a:cs typeface="Inconsolata"/>
                <a:sym typeface="Inconsolata"/>
              </a:rPr>
              <a:t>☹</a:t>
            </a:r>
            <a:endParaRPr sz="4400" b="1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672" name="Google Shape;672;p64"/>
          <p:cNvCxnSpPr/>
          <p:nvPr/>
        </p:nvCxnSpPr>
        <p:spPr>
          <a:xfrm>
            <a:off x="858984" y="3804250"/>
            <a:ext cx="104740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Google Shape;641;p61"/>
          <p:cNvSpPr txBox="1">
            <a:spLocks noGrp="1"/>
          </p:cNvSpPr>
          <p:nvPr>
            <p:ph type="title"/>
          </p:nvPr>
        </p:nvSpPr>
        <p:spPr>
          <a:xfrm>
            <a:off x="489856" y="1045029"/>
            <a:ext cx="10515600" cy="689202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3600" b="1" dirty="0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40034858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" name="Google Shape;678;p65"/>
          <p:cNvSpPr txBox="1">
            <a:spLocks noGrp="1"/>
          </p:cNvSpPr>
          <p:nvPr>
            <p:ph type="title"/>
          </p:nvPr>
        </p:nvSpPr>
        <p:spPr>
          <a:xfrm>
            <a:off x="867228" y="1119869"/>
            <a:ext cx="10515600" cy="708932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4400" b="1" dirty="0" smtClean="0">
                <a:solidFill>
                  <a:srgbClr val="0070C0"/>
                </a:solidFill>
                <a:sym typeface="Lato Light"/>
              </a:rPr>
              <a:t>Grade-school </a:t>
            </a:r>
            <a:r>
              <a:rPr lang="en-US" sz="4400" b="1" dirty="0">
                <a:solidFill>
                  <a:srgbClr val="0070C0"/>
                </a:solidFill>
                <a:sym typeface="Lato Light"/>
              </a:rPr>
              <a:t>Multiplication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684" name="Google Shape;684;p6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29</a:t>
            </a:fld>
            <a:endParaRPr/>
          </a:p>
        </p:txBody>
      </p:sp>
      <p:sp>
        <p:nvSpPr>
          <p:cNvPr id="679" name="Google Shape;679;p65"/>
          <p:cNvSpPr txBox="1"/>
          <p:nvPr/>
        </p:nvSpPr>
        <p:spPr>
          <a:xfrm>
            <a:off x="808892" y="2465450"/>
            <a:ext cx="10969587" cy="3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45123456678093420581217332421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32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38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63782384198347750652091236423</a:t>
            </a:r>
            <a:endParaRPr sz="38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4000" b="1" dirty="0" smtClean="0">
                <a:latin typeface="Inconsolata"/>
                <a:ea typeface="Inconsolata"/>
                <a:cs typeface="Inconsolata"/>
                <a:sym typeface="Inconsolata"/>
              </a:rPr>
              <a:t>☹</a:t>
            </a:r>
            <a:endParaRPr lang="en" sz="4000" b="1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680" name="Google Shape;680;p65"/>
          <p:cNvCxnSpPr/>
          <p:nvPr/>
        </p:nvCxnSpPr>
        <p:spPr>
          <a:xfrm>
            <a:off x="858984" y="3804250"/>
            <a:ext cx="104740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81" name="Google Shape;681;p65"/>
          <p:cNvSpPr/>
          <p:nvPr/>
        </p:nvSpPr>
        <p:spPr>
          <a:xfrm rot="5400000">
            <a:off x="6186333" y="-2270350"/>
            <a:ext cx="303600" cy="9590000"/>
          </a:xfrm>
          <a:prstGeom prst="lef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682" name="Google Shape;682;p65"/>
          <p:cNvSpPr txBox="1"/>
          <p:nvPr/>
        </p:nvSpPr>
        <p:spPr>
          <a:xfrm>
            <a:off x="4757133" y="1951775"/>
            <a:ext cx="3162000" cy="43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b="1" i="1">
                <a:latin typeface="Assistant"/>
                <a:ea typeface="Assistant"/>
                <a:cs typeface="Assistant"/>
                <a:sym typeface="Assistant"/>
              </a:rPr>
              <a:t>n </a:t>
            </a:r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digits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83" name="Google Shape;683;p65"/>
          <p:cNvSpPr/>
          <p:nvPr/>
        </p:nvSpPr>
        <p:spPr>
          <a:xfrm>
            <a:off x="2063400" y="4543575"/>
            <a:ext cx="8065200" cy="1028400"/>
          </a:xfrm>
          <a:prstGeom prst="roundRect">
            <a:avLst>
              <a:gd name="adj" fmla="val 3432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How efficient is this algorithm?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  <a:p>
            <a:pPr algn="ctr">
              <a:lnSpc>
                <a:spcPct val="115000"/>
              </a:lnSpc>
            </a:pPr>
            <a:r>
              <a:rPr lang="en" sz="2100">
                <a:latin typeface="Assistant Light"/>
                <a:ea typeface="Assistant Light"/>
                <a:cs typeface="Assistant Light"/>
                <a:sym typeface="Assistant Light"/>
              </a:rPr>
              <a:t>(How many single-digit operations are required?)</a:t>
            </a:r>
            <a:endParaRPr sz="2100">
              <a:latin typeface="Assistant Light"/>
              <a:ea typeface="Assistant Light"/>
              <a:cs typeface="Assistant Light"/>
              <a:sym typeface="Assistant Ligh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6932093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66"/>
          <p:cNvSpPr txBox="1">
            <a:spLocks noGrp="1"/>
          </p:cNvSpPr>
          <p:nvPr>
            <p:ph type="title"/>
          </p:nvPr>
        </p:nvSpPr>
        <p:spPr>
          <a:xfrm>
            <a:off x="838200" y="1090839"/>
            <a:ext cx="10515600" cy="650875"/>
          </a:xfrm>
          <a:prstGeom prst="rect">
            <a:avLst/>
          </a:prstGeom>
          <a:solidFill>
            <a:schemeClr val="lt1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4400" b="1" dirty="0" smtClean="0">
                <a:solidFill>
                  <a:srgbClr val="0070C0"/>
                </a:solidFill>
                <a:sym typeface="Lato Light"/>
              </a:rPr>
              <a:t>Grade-school </a:t>
            </a:r>
            <a:r>
              <a:rPr lang="en-US" sz="4400" b="1" dirty="0">
                <a:solidFill>
                  <a:srgbClr val="0070C0"/>
                </a:solidFill>
                <a:sym typeface="Lato Light"/>
              </a:rPr>
              <a:t>Multiplication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696" name="Google Shape;696;p6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30</a:t>
            </a:fld>
            <a:endParaRPr/>
          </a:p>
        </p:txBody>
      </p:sp>
      <p:sp>
        <p:nvSpPr>
          <p:cNvPr id="690" name="Google Shape;690;p66"/>
          <p:cNvSpPr txBox="1"/>
          <p:nvPr/>
        </p:nvSpPr>
        <p:spPr>
          <a:xfrm>
            <a:off x="2836985" y="2228625"/>
            <a:ext cx="6283025" cy="9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21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45123456678093420581217332421</a:t>
            </a:r>
            <a:endParaRPr sz="21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15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21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63782384198347750652091236423</a:t>
            </a:r>
            <a:endParaRPr sz="21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2400" b="1" dirty="0" smtClean="0">
                <a:latin typeface="Inconsolata"/>
                <a:ea typeface="Inconsolata"/>
                <a:cs typeface="Inconsolata"/>
                <a:sym typeface="Inconsolata"/>
              </a:rPr>
              <a:t>☹</a:t>
            </a:r>
            <a:endParaRPr lang="en" sz="2400" b="1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691" name="Google Shape;691;p66"/>
          <p:cNvCxnSpPr/>
          <p:nvPr/>
        </p:nvCxnSpPr>
        <p:spPr>
          <a:xfrm>
            <a:off x="3072001" y="2973716"/>
            <a:ext cx="60480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92" name="Google Shape;692;p66"/>
          <p:cNvSpPr/>
          <p:nvPr/>
        </p:nvSpPr>
        <p:spPr>
          <a:xfrm rot="5400000">
            <a:off x="6152453" y="-286525"/>
            <a:ext cx="146100" cy="5176400"/>
          </a:xfrm>
          <a:prstGeom prst="lef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693" name="Google Shape;693;p66"/>
          <p:cNvSpPr txBox="1"/>
          <p:nvPr/>
        </p:nvSpPr>
        <p:spPr>
          <a:xfrm>
            <a:off x="5021533" y="1874925"/>
            <a:ext cx="2538000" cy="49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b="1" i="1">
                <a:latin typeface="Assistant"/>
                <a:ea typeface="Assistant"/>
                <a:cs typeface="Assistant"/>
                <a:sym typeface="Assistant"/>
              </a:rPr>
              <a:t>n </a:t>
            </a:r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digits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94" name="Google Shape;694;p66"/>
          <p:cNvSpPr/>
          <p:nvPr/>
        </p:nvSpPr>
        <p:spPr>
          <a:xfrm>
            <a:off x="415600" y="3676800"/>
            <a:ext cx="5034800" cy="1028400"/>
          </a:xfrm>
          <a:prstGeom prst="roundRect">
            <a:avLst>
              <a:gd name="adj" fmla="val 3432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900" b="1" dirty="0">
                <a:latin typeface="Assistant"/>
                <a:ea typeface="Assistant"/>
                <a:cs typeface="Assistant"/>
                <a:sym typeface="Assistant"/>
              </a:rPr>
              <a:t>How efficient is this algorithm?</a:t>
            </a:r>
            <a:endParaRPr sz="1900" b="1" dirty="0">
              <a:latin typeface="Assistant"/>
              <a:ea typeface="Assistant"/>
              <a:cs typeface="Assistant"/>
              <a:sym typeface="Assistant"/>
            </a:endParaRPr>
          </a:p>
          <a:p>
            <a:pPr algn="ctr">
              <a:lnSpc>
                <a:spcPct val="115000"/>
              </a:lnSpc>
            </a:pPr>
            <a:r>
              <a:rPr lang="en" sz="1700" dirty="0">
                <a:latin typeface="Assistant Light"/>
                <a:ea typeface="Assistant Light"/>
                <a:cs typeface="Assistant Light"/>
                <a:sym typeface="Assistant Light"/>
              </a:rPr>
              <a:t>(How many single-digit operations </a:t>
            </a:r>
            <a:br>
              <a:rPr lang="en" sz="1700" dirty="0">
                <a:latin typeface="Assistant Light"/>
                <a:ea typeface="Assistant Light"/>
                <a:cs typeface="Assistant Light"/>
                <a:sym typeface="Assistant Light"/>
              </a:rPr>
            </a:br>
            <a:r>
              <a:rPr lang="en" sz="1700" i="1" dirty="0">
                <a:latin typeface="Assistant Light"/>
                <a:ea typeface="Assistant Light"/>
                <a:cs typeface="Assistant Light"/>
                <a:sym typeface="Assistant Light"/>
              </a:rPr>
              <a:t>in the worst case</a:t>
            </a:r>
            <a:r>
              <a:rPr lang="en" sz="1700" dirty="0">
                <a:latin typeface="Assistant Light"/>
                <a:ea typeface="Assistant Light"/>
                <a:cs typeface="Assistant Light"/>
                <a:sym typeface="Assistant Light"/>
              </a:rPr>
              <a:t>?)</a:t>
            </a:r>
            <a:endParaRPr sz="1700" dirty="0">
              <a:latin typeface="Assistant Light"/>
              <a:ea typeface="Assistant Light"/>
              <a:cs typeface="Assistant Light"/>
              <a:sym typeface="Assistant Light"/>
            </a:endParaRPr>
          </a:p>
        </p:txBody>
      </p:sp>
      <p:sp>
        <p:nvSpPr>
          <p:cNvPr id="695" name="Google Shape;695;p66"/>
          <p:cNvSpPr/>
          <p:nvPr/>
        </p:nvSpPr>
        <p:spPr>
          <a:xfrm>
            <a:off x="5648400" y="3501069"/>
            <a:ext cx="6446400" cy="1786800"/>
          </a:xfrm>
          <a:prstGeom prst="roundRect">
            <a:avLst>
              <a:gd name="adj" fmla="val 34329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n partial products: ~</a:t>
            </a:r>
            <a:r>
              <a:rPr lang="en" sz="17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2n</a:t>
            </a:r>
            <a:r>
              <a:rPr lang="en" sz="1700" b="1" baseline="300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 ops </a:t>
            </a:r>
            <a:r>
              <a:rPr lang="en" sz="1700" dirty="0">
                <a:latin typeface="Assistant Light"/>
                <a:ea typeface="Assistant Light"/>
                <a:cs typeface="Assistant Light"/>
                <a:sym typeface="Assistant Light"/>
              </a:rPr>
              <a:t>(at most n multiplications &amp; n additions per partial product)</a:t>
            </a:r>
            <a:endParaRPr sz="1700" dirty="0"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algn="ctr">
              <a:lnSpc>
                <a:spcPct val="115000"/>
              </a:lnSpc>
              <a:spcBef>
                <a:spcPts val="1000"/>
              </a:spcBef>
            </a:pP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adding n partial products: ~</a:t>
            </a:r>
            <a:r>
              <a:rPr lang="en" sz="17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2n</a:t>
            </a:r>
            <a:r>
              <a:rPr lang="en" sz="1700" b="1" baseline="300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ops </a:t>
            </a:r>
            <a:b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700" dirty="0">
                <a:solidFill>
                  <a:schemeClr val="dk1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(a bunch of additions &amp; “carries”) </a:t>
            </a:r>
            <a:endParaRPr sz="17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6730792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p67"/>
          <p:cNvSpPr txBox="1">
            <a:spLocks noGrp="1"/>
          </p:cNvSpPr>
          <p:nvPr>
            <p:ph type="title"/>
          </p:nvPr>
        </p:nvSpPr>
        <p:spPr>
          <a:xfrm>
            <a:off x="765629" y="1032783"/>
            <a:ext cx="10515600" cy="868589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4400" b="1" dirty="0" smtClean="0">
                <a:solidFill>
                  <a:srgbClr val="0070C0"/>
                </a:solidFill>
                <a:sym typeface="Lato Light"/>
              </a:rPr>
              <a:t>Grade-school </a:t>
            </a:r>
            <a:r>
              <a:rPr lang="en-US" sz="4400" b="1" dirty="0">
                <a:solidFill>
                  <a:srgbClr val="0070C0"/>
                </a:solidFill>
                <a:sym typeface="Lato Light"/>
              </a:rPr>
              <a:t>Multiplication</a:t>
            </a:r>
          </a:p>
        </p:txBody>
      </p:sp>
      <p:sp>
        <p:nvSpPr>
          <p:cNvPr id="709" name="Google Shape;709;p67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31</a:t>
            </a:fld>
            <a:endParaRPr/>
          </a:p>
        </p:txBody>
      </p:sp>
      <p:sp>
        <p:nvSpPr>
          <p:cNvPr id="702" name="Google Shape;702;p67"/>
          <p:cNvSpPr txBox="1"/>
          <p:nvPr/>
        </p:nvSpPr>
        <p:spPr>
          <a:xfrm>
            <a:off x="2883878" y="2228625"/>
            <a:ext cx="6236132" cy="9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21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45123456678093420581217332421</a:t>
            </a:r>
            <a:endParaRPr sz="21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15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21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63782384198347750652091236423</a:t>
            </a:r>
            <a:endParaRPr sz="21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>
              <a:spcBef>
                <a:spcPts val="1000"/>
              </a:spcBef>
            </a:pPr>
            <a:r>
              <a:rPr lang="en" sz="2400" b="1" dirty="0" smtClean="0">
                <a:latin typeface="Inconsolata"/>
                <a:ea typeface="Inconsolata"/>
                <a:cs typeface="Inconsolata"/>
                <a:sym typeface="Inconsolata"/>
              </a:rPr>
              <a:t>☹</a:t>
            </a:r>
            <a:endParaRPr lang="en" sz="2400" b="1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cxnSp>
        <p:nvCxnSpPr>
          <p:cNvPr id="703" name="Google Shape;703;p67"/>
          <p:cNvCxnSpPr/>
          <p:nvPr/>
        </p:nvCxnSpPr>
        <p:spPr>
          <a:xfrm>
            <a:off x="3072001" y="2973716"/>
            <a:ext cx="60480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4" name="Google Shape;704;p67"/>
          <p:cNvSpPr/>
          <p:nvPr/>
        </p:nvSpPr>
        <p:spPr>
          <a:xfrm rot="5400000">
            <a:off x="6152453" y="-286525"/>
            <a:ext cx="146100" cy="5176400"/>
          </a:xfrm>
          <a:prstGeom prst="lef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705" name="Google Shape;705;p67"/>
          <p:cNvSpPr txBox="1"/>
          <p:nvPr/>
        </p:nvSpPr>
        <p:spPr>
          <a:xfrm>
            <a:off x="5021533" y="1874925"/>
            <a:ext cx="2538000" cy="49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b="1" i="1">
                <a:latin typeface="Assistant"/>
                <a:ea typeface="Assistant"/>
                <a:cs typeface="Assistant"/>
                <a:sym typeface="Assistant"/>
              </a:rPr>
              <a:t>n </a:t>
            </a:r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digits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6" name="Google Shape;706;p67"/>
          <p:cNvSpPr/>
          <p:nvPr/>
        </p:nvSpPr>
        <p:spPr>
          <a:xfrm>
            <a:off x="415600" y="3676800"/>
            <a:ext cx="5034800" cy="1028400"/>
          </a:xfrm>
          <a:prstGeom prst="roundRect">
            <a:avLst>
              <a:gd name="adj" fmla="val 3432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900" b="1">
                <a:latin typeface="Assistant"/>
                <a:ea typeface="Assistant"/>
                <a:cs typeface="Assistant"/>
                <a:sym typeface="Assistant"/>
              </a:rPr>
              <a:t>How efficient is this algorithm?</a:t>
            </a:r>
            <a:endParaRPr sz="1900" b="1">
              <a:latin typeface="Assistant"/>
              <a:ea typeface="Assistant"/>
              <a:cs typeface="Assistant"/>
              <a:sym typeface="Assistant"/>
            </a:endParaRPr>
          </a:p>
          <a:p>
            <a:pPr algn="ctr">
              <a:lnSpc>
                <a:spcPct val="115000"/>
              </a:lnSpc>
            </a:pPr>
            <a:r>
              <a:rPr lang="en" sz="1700">
                <a:latin typeface="Assistant Light"/>
                <a:ea typeface="Assistant Light"/>
                <a:cs typeface="Assistant Light"/>
                <a:sym typeface="Assistant Light"/>
              </a:rPr>
              <a:t>(How many single-digit operations </a:t>
            </a:r>
            <a:br>
              <a:rPr lang="en" sz="1700">
                <a:latin typeface="Assistant Light"/>
                <a:ea typeface="Assistant Light"/>
                <a:cs typeface="Assistant Light"/>
                <a:sym typeface="Assistant Light"/>
              </a:rPr>
            </a:br>
            <a:r>
              <a:rPr lang="en" sz="1700" i="1">
                <a:latin typeface="Assistant Light"/>
                <a:ea typeface="Assistant Light"/>
                <a:cs typeface="Assistant Light"/>
                <a:sym typeface="Assistant Light"/>
              </a:rPr>
              <a:t>in the worst case</a:t>
            </a:r>
            <a:r>
              <a:rPr lang="en" sz="1700">
                <a:latin typeface="Assistant Light"/>
                <a:ea typeface="Assistant Light"/>
                <a:cs typeface="Assistant Light"/>
                <a:sym typeface="Assistant Light"/>
              </a:rPr>
              <a:t>?)</a:t>
            </a:r>
            <a:endParaRPr sz="1700">
              <a:latin typeface="Assistant Light"/>
              <a:ea typeface="Assistant Light"/>
              <a:cs typeface="Assistant Light"/>
              <a:sym typeface="Assistant Light"/>
            </a:endParaRPr>
          </a:p>
        </p:txBody>
      </p:sp>
      <p:sp>
        <p:nvSpPr>
          <p:cNvPr id="707" name="Google Shape;707;p67"/>
          <p:cNvSpPr/>
          <p:nvPr/>
        </p:nvSpPr>
        <p:spPr>
          <a:xfrm>
            <a:off x="5648400" y="3439520"/>
            <a:ext cx="6446400" cy="1786800"/>
          </a:xfrm>
          <a:prstGeom prst="roundRect">
            <a:avLst>
              <a:gd name="adj" fmla="val 34329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n partial products: ~</a:t>
            </a:r>
            <a:r>
              <a:rPr lang="en" sz="17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2n</a:t>
            </a:r>
            <a:r>
              <a:rPr lang="en" sz="1700" b="1" baseline="300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 ops </a:t>
            </a:r>
            <a:r>
              <a:rPr lang="en" sz="1700" dirty="0">
                <a:latin typeface="Assistant Light"/>
                <a:ea typeface="Assistant Light"/>
                <a:cs typeface="Assistant Light"/>
                <a:sym typeface="Assistant Light"/>
              </a:rPr>
              <a:t>(at most n multiplications &amp; n additions per partial product)</a:t>
            </a:r>
            <a:endParaRPr sz="1700" dirty="0"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algn="ctr">
              <a:lnSpc>
                <a:spcPct val="115000"/>
              </a:lnSpc>
              <a:spcBef>
                <a:spcPts val="1000"/>
              </a:spcBef>
            </a:pP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adding n partial products: ~</a:t>
            </a:r>
            <a:r>
              <a:rPr lang="en" sz="17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2n</a:t>
            </a:r>
            <a:r>
              <a:rPr lang="en" sz="1700" b="1" baseline="300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ops </a:t>
            </a:r>
            <a:b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700" dirty="0">
                <a:solidFill>
                  <a:schemeClr val="dk1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(a bunch of additions &amp; “carries”) </a:t>
            </a:r>
            <a:endParaRPr sz="17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8" name="Google Shape;708;p67"/>
          <p:cNvSpPr txBox="1"/>
          <p:nvPr/>
        </p:nvSpPr>
        <p:spPr>
          <a:xfrm>
            <a:off x="2368000" y="5053425"/>
            <a:ext cx="7456000" cy="8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2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~ 4n</a:t>
            </a:r>
            <a:r>
              <a:rPr lang="en" sz="2700" b="1" baseline="300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2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operations in the worst case</a:t>
            </a:r>
            <a:endParaRPr sz="2700"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9669830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p68"/>
          <p:cNvSpPr txBox="1">
            <a:spLocks noGrp="1"/>
          </p:cNvSpPr>
          <p:nvPr>
            <p:ph type="title"/>
          </p:nvPr>
        </p:nvSpPr>
        <p:spPr>
          <a:xfrm>
            <a:off x="794657" y="945697"/>
            <a:ext cx="10515600" cy="839561"/>
          </a:xfrm>
          <a:prstGeom prst="rect">
            <a:avLst/>
          </a:prstGeom>
          <a:noFill/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4400" b="1" dirty="0" smtClean="0">
                <a:solidFill>
                  <a:srgbClr val="0070C0"/>
                </a:solidFill>
                <a:sym typeface="Lato Light"/>
              </a:rPr>
              <a:t>Grade-school </a:t>
            </a:r>
            <a:r>
              <a:rPr lang="en-US" sz="4400" b="1" dirty="0">
                <a:solidFill>
                  <a:srgbClr val="0070C0"/>
                </a:solidFill>
                <a:sym typeface="Lato Light"/>
              </a:rPr>
              <a:t>Multiplication</a:t>
            </a:r>
            <a:endParaRPr sz="4400" b="1" dirty="0">
              <a:solidFill>
                <a:srgbClr val="0070C0"/>
              </a:solidFill>
              <a:sym typeface="Lato Light"/>
            </a:endParaRPr>
          </a:p>
        </p:txBody>
      </p:sp>
      <p:sp>
        <p:nvSpPr>
          <p:cNvPr id="723" name="Google Shape;723;p6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32</a:t>
            </a:fld>
            <a:endParaRPr/>
          </a:p>
        </p:txBody>
      </p:sp>
      <p:sp>
        <p:nvSpPr>
          <p:cNvPr id="715" name="Google Shape;715;p68"/>
          <p:cNvSpPr txBox="1"/>
          <p:nvPr/>
        </p:nvSpPr>
        <p:spPr>
          <a:xfrm>
            <a:off x="3071444" y="2228625"/>
            <a:ext cx="6271301" cy="9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R="163550" algn="r"/>
            <a:r>
              <a:rPr lang="en" sz="21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45123456678093420581217332421</a:t>
            </a:r>
            <a:endParaRPr sz="21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15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x</a:t>
            </a:r>
            <a:r>
              <a:rPr lang="en" sz="2100" dirty="0">
                <a:solidFill>
                  <a:srgbClr val="CC0000"/>
                </a:solidFill>
                <a:latin typeface="Inconsolata"/>
                <a:ea typeface="Inconsolata"/>
                <a:cs typeface="Inconsolata"/>
                <a:sym typeface="Inconsolata"/>
              </a:rPr>
              <a:t> 63782384198347750652091236423</a:t>
            </a:r>
            <a:endParaRPr sz="2100" dirty="0">
              <a:solidFill>
                <a:srgbClr val="CC0000"/>
              </a:solidFill>
              <a:latin typeface="Inconsolata"/>
              <a:ea typeface="Inconsolata"/>
              <a:cs typeface="Inconsolata"/>
              <a:sym typeface="Inconsolata"/>
            </a:endParaRPr>
          </a:p>
          <a:p>
            <a:pPr marR="163550" algn="r"/>
            <a:r>
              <a:rPr lang="en" sz="2400" b="1" dirty="0" smtClean="0">
                <a:latin typeface="Inconsolata"/>
                <a:ea typeface="Inconsolata"/>
                <a:cs typeface="Inconsolata"/>
                <a:sym typeface="Inconsolata"/>
              </a:rPr>
              <a:t>☹</a:t>
            </a:r>
          </a:p>
        </p:txBody>
      </p:sp>
      <p:cxnSp>
        <p:nvCxnSpPr>
          <p:cNvPr id="716" name="Google Shape;716;p68"/>
          <p:cNvCxnSpPr/>
          <p:nvPr/>
        </p:nvCxnSpPr>
        <p:spPr>
          <a:xfrm>
            <a:off x="3072001" y="2973716"/>
            <a:ext cx="6048000" cy="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17" name="Google Shape;717;p68"/>
          <p:cNvSpPr/>
          <p:nvPr/>
        </p:nvSpPr>
        <p:spPr>
          <a:xfrm rot="5400000">
            <a:off x="6152453" y="-286525"/>
            <a:ext cx="146100" cy="5176400"/>
          </a:xfrm>
          <a:prstGeom prst="leftBrace">
            <a:avLst>
              <a:gd name="adj1" fmla="val 50000"/>
              <a:gd name="adj2" fmla="val 50000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718" name="Google Shape;718;p68"/>
          <p:cNvSpPr txBox="1"/>
          <p:nvPr/>
        </p:nvSpPr>
        <p:spPr>
          <a:xfrm>
            <a:off x="5021533" y="1874925"/>
            <a:ext cx="2538000" cy="49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b="1" i="1">
                <a:latin typeface="Assistant"/>
                <a:ea typeface="Assistant"/>
                <a:cs typeface="Assistant"/>
                <a:sym typeface="Assistant"/>
              </a:rPr>
              <a:t>n </a:t>
            </a:r>
            <a:r>
              <a:rPr lang="en" i="1">
                <a:latin typeface="Assistant"/>
                <a:ea typeface="Assistant"/>
                <a:cs typeface="Assistant"/>
                <a:sym typeface="Assistant"/>
              </a:rPr>
              <a:t>digits</a:t>
            </a:r>
            <a:endParaRPr i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9" name="Google Shape;719;p68"/>
          <p:cNvSpPr/>
          <p:nvPr/>
        </p:nvSpPr>
        <p:spPr>
          <a:xfrm>
            <a:off x="5648400" y="3448315"/>
            <a:ext cx="6446400" cy="1786800"/>
          </a:xfrm>
          <a:prstGeom prst="roundRect">
            <a:avLst>
              <a:gd name="adj" fmla="val 34329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n partial products: ~</a:t>
            </a:r>
            <a:r>
              <a:rPr lang="en" sz="17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2n</a:t>
            </a:r>
            <a:r>
              <a:rPr lang="en" sz="1700" b="1" baseline="300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 ops </a:t>
            </a:r>
            <a:r>
              <a:rPr lang="en" sz="1700" dirty="0">
                <a:latin typeface="Assistant Light"/>
                <a:ea typeface="Assistant Light"/>
                <a:cs typeface="Assistant Light"/>
                <a:sym typeface="Assistant Light"/>
              </a:rPr>
              <a:t>(at most n multiplications &amp; n additions per partial product)</a:t>
            </a:r>
            <a:endParaRPr sz="1700" dirty="0"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algn="ctr">
              <a:lnSpc>
                <a:spcPct val="115000"/>
              </a:lnSpc>
              <a:spcBef>
                <a:spcPts val="1000"/>
              </a:spcBef>
            </a:pPr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adding n partial products: ~</a:t>
            </a:r>
            <a:r>
              <a:rPr lang="en" sz="17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2n</a:t>
            </a:r>
            <a:r>
              <a:rPr lang="en" sz="1700" b="1" baseline="300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ops </a:t>
            </a:r>
            <a:b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700" dirty="0">
                <a:solidFill>
                  <a:schemeClr val="dk1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(a bunch of additions &amp; “carries”) </a:t>
            </a:r>
            <a:endParaRPr sz="17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0" name="Google Shape;720;p68"/>
          <p:cNvSpPr/>
          <p:nvPr/>
        </p:nvSpPr>
        <p:spPr>
          <a:xfrm>
            <a:off x="415600" y="3676800"/>
            <a:ext cx="5034800" cy="1028400"/>
          </a:xfrm>
          <a:prstGeom prst="roundRect">
            <a:avLst>
              <a:gd name="adj" fmla="val 3432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900" b="1">
                <a:latin typeface="Assistant"/>
                <a:ea typeface="Assistant"/>
                <a:cs typeface="Assistant"/>
                <a:sym typeface="Assistant"/>
              </a:rPr>
              <a:t>How efficient is this algorithm?</a:t>
            </a:r>
            <a:endParaRPr sz="1900" b="1">
              <a:latin typeface="Assistant"/>
              <a:ea typeface="Assistant"/>
              <a:cs typeface="Assistant"/>
              <a:sym typeface="Assistant"/>
            </a:endParaRPr>
          </a:p>
          <a:p>
            <a:pPr algn="ctr">
              <a:lnSpc>
                <a:spcPct val="115000"/>
              </a:lnSpc>
            </a:pPr>
            <a:r>
              <a:rPr lang="en" sz="1700">
                <a:latin typeface="Assistant Light"/>
                <a:ea typeface="Assistant Light"/>
                <a:cs typeface="Assistant Light"/>
                <a:sym typeface="Assistant Light"/>
              </a:rPr>
              <a:t>(How many single-digit operations </a:t>
            </a:r>
            <a:br>
              <a:rPr lang="en" sz="1700">
                <a:latin typeface="Assistant Light"/>
                <a:ea typeface="Assistant Light"/>
                <a:cs typeface="Assistant Light"/>
                <a:sym typeface="Assistant Light"/>
              </a:rPr>
            </a:br>
            <a:r>
              <a:rPr lang="en" sz="1700" i="1">
                <a:latin typeface="Assistant Light"/>
                <a:ea typeface="Assistant Light"/>
                <a:cs typeface="Assistant Light"/>
                <a:sym typeface="Assistant Light"/>
              </a:rPr>
              <a:t>in the worst case</a:t>
            </a:r>
            <a:r>
              <a:rPr lang="en" sz="1700">
                <a:latin typeface="Assistant Light"/>
                <a:ea typeface="Assistant Light"/>
                <a:cs typeface="Assistant Light"/>
                <a:sym typeface="Assistant Light"/>
              </a:rPr>
              <a:t>?)</a:t>
            </a:r>
            <a:endParaRPr sz="1700">
              <a:latin typeface="Assistant Light"/>
              <a:ea typeface="Assistant Light"/>
              <a:cs typeface="Assistant Light"/>
              <a:sym typeface="Assistant Light"/>
            </a:endParaRPr>
          </a:p>
        </p:txBody>
      </p:sp>
      <p:sp>
        <p:nvSpPr>
          <p:cNvPr id="721" name="Google Shape;721;p68"/>
          <p:cNvSpPr/>
          <p:nvPr/>
        </p:nvSpPr>
        <p:spPr>
          <a:xfrm>
            <a:off x="3270739" y="2081900"/>
            <a:ext cx="4764661" cy="3261588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outerShdw blurRad="628650" algn="bl" rotWithShape="0">
              <a:srgbClr val="999999">
                <a:alpha val="8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200" i="1" dirty="0">
                <a:solidFill>
                  <a:schemeClr val="accent6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THE QUESTION IS...</a:t>
            </a:r>
            <a:endParaRPr sz="2200" i="1" dirty="0">
              <a:solidFill>
                <a:schemeClr val="accent6"/>
              </a:solidFill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algn="ctr">
              <a:lnSpc>
                <a:spcPct val="80000"/>
              </a:lnSpc>
            </a:pPr>
            <a:r>
              <a:rPr lang="en" sz="3600" b="1" i="1" dirty="0">
                <a:solidFill>
                  <a:schemeClr val="accent6"/>
                </a:solidFill>
                <a:latin typeface="Assistant"/>
                <a:ea typeface="Assistant"/>
                <a:cs typeface="Assistant"/>
                <a:sym typeface="Assistant"/>
              </a:rPr>
              <a:t>CAN WE DO </a:t>
            </a:r>
            <a:r>
              <a:rPr lang="en" sz="4500" b="1" i="1" dirty="0">
                <a:solidFill>
                  <a:schemeClr val="accent6"/>
                </a:solidFill>
                <a:latin typeface="Assistant"/>
                <a:ea typeface="Assistant"/>
                <a:cs typeface="Assistant"/>
                <a:sym typeface="Assistant"/>
              </a:rPr>
              <a:t>BETTER?</a:t>
            </a:r>
            <a:endParaRPr sz="4500" b="1" i="1" dirty="0">
              <a:solidFill>
                <a:schemeClr val="accent6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2" name="Google Shape;722;p68"/>
          <p:cNvSpPr txBox="1"/>
          <p:nvPr/>
        </p:nvSpPr>
        <p:spPr>
          <a:xfrm>
            <a:off x="2368000" y="5053425"/>
            <a:ext cx="7456000" cy="8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2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~ 4n</a:t>
            </a:r>
            <a:r>
              <a:rPr lang="en" sz="2700" b="1" baseline="300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27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 operations in the worst case</a:t>
            </a:r>
            <a:endParaRPr sz="2700"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1745155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8" y="1259391"/>
            <a:ext cx="4482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Algorithms Analysis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>
            <a:spLocks noGrp="1"/>
          </p:cNvSpPr>
          <p:nvPr>
            <p:ph type="title"/>
          </p:nvPr>
        </p:nvSpPr>
        <p:spPr>
          <a:xfrm>
            <a:off x="838200" y="873128"/>
            <a:ext cx="10515600" cy="883103"/>
          </a:xfrm>
          <a:prstGeom prst="rect">
            <a:avLst/>
          </a:prstGeom>
          <a:noFill/>
          <a:ln>
            <a:noFill/>
          </a:ln>
        </p:spPr>
        <p:txBody>
          <a:bodyPr lIns="91425" tIns="45700" rIns="45700" bIns="45700" anchor="ctr" anchorCtr="0">
            <a:noAutofit/>
          </a:bodyPr>
          <a:lstStyle/>
          <a:p>
            <a:pPr marL="0" marR="0" lvl="0" indent="0">
              <a:buClr>
                <a:schemeClr val="accent1"/>
              </a:buClr>
              <a:buSzPct val="25000"/>
            </a:pPr>
            <a:r>
              <a:rPr lang="en-US" sz="4400" b="1" dirty="0" smtClean="0">
                <a:solidFill>
                  <a:srgbClr val="FF0000"/>
                </a:solidFill>
                <a:sym typeface="Times New Roman"/>
              </a:rPr>
              <a:t>Algorithms Analysis:</a:t>
            </a:r>
            <a:endParaRPr lang="en-US" sz="4400" b="1" dirty="0">
              <a:solidFill>
                <a:srgbClr val="FF0000"/>
              </a:solidFill>
              <a:sym typeface="Times New Roman"/>
            </a:endParaRPr>
          </a:p>
        </p:txBody>
      </p:sp>
      <p:sp>
        <p:nvSpPr>
          <p:cNvPr id="167" name="Shape 167"/>
          <p:cNvSpPr txBox="1">
            <a:spLocks noGrp="1"/>
          </p:cNvSpPr>
          <p:nvPr>
            <p:ph idx="1"/>
          </p:nvPr>
        </p:nvSpPr>
        <p:spPr>
          <a:xfrm>
            <a:off x="838200" y="1709513"/>
            <a:ext cx="10515600" cy="4351338"/>
          </a:xfrm>
          <a:prstGeom prst="rect">
            <a:avLst/>
          </a:prstGeom>
        </p:spPr>
        <p:txBody>
          <a:bodyPr lIns="54850" tIns="91425" rIns="91425" bIns="45700" anchor="t" anchorCtr="0">
            <a:noAutofit/>
          </a:bodyPr>
          <a:lstStyle/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Given an algorithm, we need to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800" dirty="0"/>
              <a:t>1) Prove its Correctness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800" dirty="0"/>
              <a:t>2) Measure time efficiency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800" dirty="0"/>
              <a:t>3) Measure memory </a:t>
            </a:r>
            <a:r>
              <a:rPr lang="en-US" sz="2800" dirty="0">
                <a:solidFill>
                  <a:schemeClr val="dk1"/>
                </a:solidFill>
              </a:rPr>
              <a:t>efficiency</a:t>
            </a:r>
          </a:p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Steps 2 and 3 allow us to </a:t>
            </a:r>
            <a:r>
              <a:rPr lang="en-US" b="1" dirty="0"/>
              <a:t>compare</a:t>
            </a:r>
            <a:r>
              <a:rPr lang="en-US" dirty="0"/>
              <a:t> algorithms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800" dirty="0">
                <a:solidFill>
                  <a:srgbClr val="0070C0"/>
                </a:solidFill>
              </a:rPr>
              <a:t>Fall in complementary area: </a:t>
            </a:r>
            <a:r>
              <a:rPr lang="en-US" sz="2800" b="1" dirty="0">
                <a:solidFill>
                  <a:srgbClr val="0070C0"/>
                </a:solidFill>
              </a:rPr>
              <a:t>Computational </a:t>
            </a:r>
            <a:r>
              <a:rPr lang="en-US" sz="2800" b="1" dirty="0" smtClean="0">
                <a:solidFill>
                  <a:srgbClr val="0070C0"/>
                </a:solidFill>
              </a:rPr>
              <a:t>Complexity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46679365"/>
      </p:ext>
    </p:extLst>
  </p:cSld>
  <p:clrMapOvr>
    <a:masterClrMapping/>
  </p:clrMapOvr>
  <p:transition spd="slow"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>
            <a:spLocks noGrp="1"/>
          </p:cNvSpPr>
          <p:nvPr>
            <p:ph type="title"/>
          </p:nvPr>
        </p:nvSpPr>
        <p:spPr>
          <a:xfrm>
            <a:off x="838200" y="873128"/>
            <a:ext cx="10515600" cy="883103"/>
          </a:xfrm>
          <a:prstGeom prst="rect">
            <a:avLst/>
          </a:prstGeom>
          <a:noFill/>
          <a:ln>
            <a:noFill/>
          </a:ln>
        </p:spPr>
        <p:txBody>
          <a:bodyPr lIns="91425" tIns="45700" rIns="45700" bIns="45700" anchor="ctr" anchorCtr="0">
            <a:noAutofit/>
          </a:bodyPr>
          <a:lstStyle/>
          <a:p>
            <a:pPr marL="0" marR="0" lvl="0" indent="0">
              <a:buClr>
                <a:schemeClr val="accent1"/>
              </a:buClr>
              <a:buSzPct val="25000"/>
            </a:pPr>
            <a:r>
              <a:rPr lang="en-US" sz="4400" b="1" dirty="0" smtClean="0">
                <a:solidFill>
                  <a:srgbClr val="FF0000"/>
                </a:solidFill>
                <a:sym typeface="Times New Roman"/>
              </a:rPr>
              <a:t>Algorithms Analysis:</a:t>
            </a:r>
            <a:endParaRPr lang="en-US" sz="4400" b="1" dirty="0">
              <a:solidFill>
                <a:srgbClr val="FF0000"/>
              </a:solidFill>
              <a:sym typeface="Times New Roman"/>
            </a:endParaRPr>
          </a:p>
        </p:txBody>
      </p:sp>
      <p:sp>
        <p:nvSpPr>
          <p:cNvPr id="167" name="Shape 167"/>
          <p:cNvSpPr txBox="1">
            <a:spLocks noGrp="1"/>
          </p:cNvSpPr>
          <p:nvPr>
            <p:ph idx="1"/>
          </p:nvPr>
        </p:nvSpPr>
        <p:spPr>
          <a:xfrm>
            <a:off x="838200" y="1709513"/>
            <a:ext cx="10515600" cy="4351338"/>
          </a:xfrm>
          <a:prstGeom prst="rect">
            <a:avLst/>
          </a:prstGeom>
        </p:spPr>
        <p:txBody>
          <a:bodyPr lIns="54850" tIns="91425" rIns="91425" bIns="45700" anchor="t" anchorCtr="0">
            <a:noAutofit/>
          </a:bodyPr>
          <a:lstStyle/>
          <a:p>
            <a:pPr marL="457200" lvl="0" indent="-228600" rtl="0">
              <a:lnSpc>
                <a:spcPct val="150000"/>
              </a:lnSpc>
              <a:spcBef>
                <a:spcPts val="0"/>
              </a:spcBef>
            </a:pPr>
            <a:r>
              <a:rPr lang="en-US" dirty="0" smtClean="0"/>
              <a:t>An </a:t>
            </a:r>
            <a:r>
              <a:rPr lang="en-US" dirty="0"/>
              <a:t>example of sorting algorithms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800" b="1" dirty="0"/>
              <a:t>Selection sort</a:t>
            </a:r>
            <a:r>
              <a:rPr lang="en-US" sz="2800" dirty="0"/>
              <a:t>, </a:t>
            </a:r>
            <a:r>
              <a:rPr lang="en-US" sz="2800" b="1" dirty="0">
                <a:solidFill>
                  <a:srgbClr val="0070C0"/>
                </a:solidFill>
              </a:rPr>
              <a:t>orders </a:t>
            </a:r>
            <a:r>
              <a:rPr lang="en-US" sz="2800" b="1" dirty="0" smtClean="0">
                <a:solidFill>
                  <a:srgbClr val="0070C0"/>
                </a:solidFill>
              </a:rPr>
              <a:t>N</a:t>
            </a:r>
            <a:r>
              <a:rPr lang="en-US" sz="2800" dirty="0" smtClean="0"/>
              <a:t> </a:t>
            </a:r>
            <a:r>
              <a:rPr lang="en-US" sz="2800" dirty="0"/>
              <a:t>numbers </a:t>
            </a:r>
            <a:r>
              <a:rPr lang="en-US" sz="2800" b="1" dirty="0">
                <a:solidFill>
                  <a:srgbClr val="0070C0"/>
                </a:solidFill>
              </a:rPr>
              <a:t>using N*N operations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</a:pPr>
            <a:r>
              <a:rPr lang="en-US" sz="2800" b="1" dirty="0"/>
              <a:t>Quicksort</a:t>
            </a:r>
            <a:r>
              <a:rPr lang="en-US" sz="2800" dirty="0"/>
              <a:t>, </a:t>
            </a:r>
            <a:r>
              <a:rPr lang="en-US" sz="2800" b="1" dirty="0">
                <a:solidFill>
                  <a:srgbClr val="0070C0"/>
                </a:solidFill>
              </a:rPr>
              <a:t>orders N</a:t>
            </a:r>
            <a:r>
              <a:rPr lang="en-US" sz="2800" dirty="0">
                <a:solidFill>
                  <a:schemeClr val="dk1"/>
                </a:solidFill>
              </a:rPr>
              <a:t> numbers using </a:t>
            </a:r>
            <a:r>
              <a:rPr lang="en-US" sz="2800" b="1" dirty="0">
                <a:solidFill>
                  <a:srgbClr val="0070C0"/>
                </a:solidFill>
              </a:rPr>
              <a:t>N*log</a:t>
            </a:r>
            <a:r>
              <a:rPr lang="en-US" sz="2800" b="1" baseline="-25000" dirty="0">
                <a:solidFill>
                  <a:srgbClr val="0070C0"/>
                </a:solidFill>
              </a:rPr>
              <a:t>2</a:t>
            </a:r>
            <a:r>
              <a:rPr lang="en-US" sz="2800" b="1" dirty="0">
                <a:solidFill>
                  <a:srgbClr val="0070C0"/>
                </a:solidFill>
              </a:rPr>
              <a:t>N </a:t>
            </a:r>
            <a:r>
              <a:rPr lang="en-US" sz="2800" b="1" dirty="0" smtClean="0">
                <a:solidFill>
                  <a:srgbClr val="0070C0"/>
                </a:solidFill>
              </a:rPr>
              <a:t>operations</a:t>
            </a:r>
          </a:p>
          <a:p>
            <a:pPr marL="914400" lvl="1" indent="-228600" rtl="0">
              <a:lnSpc>
                <a:spcPct val="150000"/>
              </a:lnSpc>
              <a:spcBef>
                <a:spcPts val="0"/>
              </a:spcBef>
              <a:buNone/>
            </a:pPr>
            <a:endParaRPr lang="en-US" sz="2800" b="1" dirty="0" smtClean="0">
              <a:solidFill>
                <a:srgbClr val="0070C0"/>
              </a:solidFill>
            </a:endParaRPr>
          </a:p>
          <a:p>
            <a:pPr marL="914400" lvl="1" indent="-228600" algn="ctr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800" dirty="0" smtClean="0"/>
              <a:t>Then </a:t>
            </a:r>
            <a:r>
              <a:rPr lang="en-US" sz="2800" b="1" dirty="0">
                <a:solidFill>
                  <a:schemeClr val="dk1"/>
                </a:solidFill>
              </a:rPr>
              <a:t>Quicksort </a:t>
            </a:r>
            <a:r>
              <a:rPr lang="en-US" sz="2800" b="1" u="sng" dirty="0">
                <a:solidFill>
                  <a:srgbClr val="C00000"/>
                </a:solidFill>
              </a:rPr>
              <a:t>is faster</a:t>
            </a:r>
            <a:r>
              <a:rPr lang="en-US" sz="2800" dirty="0">
                <a:solidFill>
                  <a:schemeClr val="dk1"/>
                </a:solidFill>
              </a:rPr>
              <a:t>...and </a:t>
            </a:r>
            <a:r>
              <a:rPr lang="en-US" sz="2800" b="1" u="sng" dirty="0">
                <a:solidFill>
                  <a:srgbClr val="C00000"/>
                </a:solidFill>
              </a:rPr>
              <a:t>better algorithm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15771" y="4397829"/>
            <a:ext cx="7503886" cy="8418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46679365"/>
      </p:ext>
    </p:extLst>
  </p:cSld>
  <p:clrMapOvr>
    <a:masterClrMapping/>
  </p:clrMapOvr>
  <p:transition spd="slow"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76CEBD7-1520-4720-BE42-6CC43E73E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101357"/>
            <a:ext cx="11360800" cy="763500"/>
          </a:xfrm>
        </p:spPr>
        <p:txBody>
          <a:bodyPr/>
          <a:lstStyle/>
          <a:p>
            <a:r>
              <a:rPr lang="en-US" sz="3600" b="1" dirty="0"/>
              <a:t>Growth Rates of Common </a:t>
            </a:r>
            <a:r>
              <a:rPr lang="en-US" sz="3600" b="1" dirty="0" smtClean="0"/>
              <a:t>Functions:</a:t>
            </a:r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5C9709D-2F36-4838-A72D-37BA1296ED0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36</a:t>
            </a:fld>
            <a:endParaRPr lang="e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04DDCB1-09AD-4B15-BBB4-0F32FD043F1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68982" y="3138447"/>
            <a:ext cx="254036" cy="5811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48750F5-2977-42EA-86A6-064BCDAFAC3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97875" y="1973943"/>
            <a:ext cx="9250285" cy="408484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046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0653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352907"/>
            <a:ext cx="904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of Algorithm:</a:t>
            </a: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116078"/>
            <a:ext cx="105410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main goal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to 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determine </a:t>
            </a:r>
            <a:r>
              <a:rPr lang="en-US" sz="28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cost of running an algorithm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8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reduce that cost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Cost is expressed as Complexity: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b="1" dirty="0" smtClean="0">
                <a:solidFill>
                  <a:srgbClr val="0070C0"/>
                </a:solidFill>
              </a:rPr>
              <a:t>Time Complexity: </a:t>
            </a:r>
            <a:r>
              <a:rPr lang="en-US" sz="2400" dirty="0" smtClean="0"/>
              <a:t>how much time an algorithm needs.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b="1" dirty="0" smtClean="0">
                <a:solidFill>
                  <a:srgbClr val="0070C0"/>
                </a:solidFill>
              </a:rPr>
              <a:t>Space Complexity: </a:t>
            </a:r>
            <a:r>
              <a:rPr lang="en-US" sz="2400" dirty="0" smtClean="0"/>
              <a:t>how much memory an algorithm needs.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0653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352907"/>
            <a:ext cx="904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Complexity</a:t>
            </a: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8389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943429" y="2029499"/>
            <a:ext cx="9855199" cy="2919872"/>
          </a:xfrm>
          <a:prstGeom prst="rect">
            <a:avLst/>
          </a:prstGeom>
        </p:spPr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Time Complexity  Depends on: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smtClean="0"/>
              <a:t>Machine Speed 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smtClean="0"/>
              <a:t>Size of Data and   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 smtClean="0"/>
              <a:t>Number of Operations  needed (n)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0653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352907"/>
            <a:ext cx="904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Space Complexity</a:t>
            </a: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943429" y="2029499"/>
            <a:ext cx="9855199" cy="2919872"/>
          </a:xfrm>
          <a:prstGeom prst="rect">
            <a:avLst/>
          </a:prstGeom>
        </p:spPr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Space Complexity  Depends on: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/>
              <a:t> Size of Data 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/>
              <a:t> Size of Program 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52714" y="873126"/>
            <a:ext cx="10515600" cy="984704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>
                <a:solidFill>
                  <a:srgbClr val="FF0000"/>
                </a:solidFill>
              </a:rPr>
              <a:t>Time Complexity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914400" y="1901371"/>
            <a:ext cx="10363200" cy="4412033"/>
          </a:xfrm>
        </p:spPr>
        <p:txBody>
          <a:bodyPr>
            <a:normAutofit/>
          </a:bodyPr>
          <a:lstStyle/>
          <a:p>
            <a:r>
              <a:rPr lang="en-US" sz="2400" dirty="0"/>
              <a:t>How to measure absolute time </a:t>
            </a:r>
            <a:r>
              <a:rPr lang="en-US" sz="2400" dirty="0" smtClean="0"/>
              <a:t>?</a:t>
            </a:r>
            <a:endParaRPr lang="en-US" sz="2400" dirty="0"/>
          </a:p>
          <a:p>
            <a:pPr lvl="1"/>
            <a:r>
              <a:rPr lang="en-US" sz="2000" dirty="0"/>
              <a:t>A new computer will be faster than an old computer.</a:t>
            </a:r>
          </a:p>
          <a:p>
            <a:pPr lvl="1"/>
            <a:r>
              <a:rPr lang="en-US" sz="2000" dirty="0"/>
              <a:t>Super computers vs. Smartphones/ Personal computers.</a:t>
            </a:r>
          </a:p>
          <a:p>
            <a:r>
              <a:rPr lang="en-US" sz="2400" b="1" dirty="0">
                <a:solidFill>
                  <a:srgbClr val="0070C0"/>
                </a:solidFill>
              </a:rPr>
              <a:t>Solution: </a:t>
            </a:r>
          </a:p>
          <a:p>
            <a:pPr marL="0" indent="0">
              <a:buNone/>
            </a:pPr>
            <a:r>
              <a:rPr lang="en-US" sz="2200" b="1" dirty="0">
                <a:solidFill>
                  <a:schemeClr val="accent2"/>
                </a:solidFill>
              </a:rPr>
              <a:t>	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It is </a:t>
            </a:r>
            <a:r>
              <a:rPr lang="en-US" sz="2400" u="sng" dirty="0"/>
              <a:t>generic</a:t>
            </a:r>
            <a:r>
              <a:rPr lang="en-US" sz="2400" dirty="0"/>
              <a:t> and </a:t>
            </a:r>
            <a:r>
              <a:rPr lang="en-US" sz="2400" u="sng" dirty="0"/>
              <a:t>Machine independent</a:t>
            </a:r>
            <a:r>
              <a:rPr lang="en-US" sz="2400" dirty="0"/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2642778" y="3382248"/>
            <a:ext cx="7007655" cy="7084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en-US" sz="2400" b="1" dirty="0">
                <a:solidFill>
                  <a:srgbClr val="0070C0"/>
                </a:solidFill>
              </a:rPr>
              <a:t>Considering: Number of steps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9982671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38200" y="841828"/>
            <a:ext cx="10515600" cy="885372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>
                <a:solidFill>
                  <a:srgbClr val="FF0000"/>
                </a:solidFill>
              </a:rPr>
              <a:t>Time Complexity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Expressed as </a:t>
            </a:r>
            <a:r>
              <a:rPr lang="en-US" u="sng" dirty="0"/>
              <a:t>T(n) = number of basic operations required</a:t>
            </a:r>
            <a:r>
              <a:rPr lang="en-US" dirty="0"/>
              <a:t>. </a:t>
            </a:r>
          </a:p>
          <a:p>
            <a:pPr>
              <a:lnSpc>
                <a:spcPct val="150000"/>
              </a:lnSpc>
            </a:pPr>
            <a:r>
              <a:rPr lang="en-US" u="sng" dirty="0"/>
              <a:t>(n) is the Problem Size</a:t>
            </a:r>
            <a:r>
              <a:rPr lang="en-US" dirty="0"/>
              <a:t>:  n could be </a:t>
            </a:r>
            <a:r>
              <a:rPr lang="en-US" dirty="0">
                <a:solidFill>
                  <a:srgbClr val="0070C0"/>
                </a:solidFill>
              </a:rPr>
              <a:t>the number of specific operations</a:t>
            </a:r>
            <a:r>
              <a:rPr lang="en-US" dirty="0"/>
              <a:t>, or </a:t>
            </a:r>
            <a:r>
              <a:rPr lang="en-US" dirty="0">
                <a:solidFill>
                  <a:srgbClr val="0070C0"/>
                </a:solidFill>
              </a:rPr>
              <a:t>the size of data</a:t>
            </a:r>
            <a:r>
              <a:rPr lang="en-US" dirty="0"/>
              <a:t> (e.g. an array) </a:t>
            </a:r>
            <a:r>
              <a:rPr lang="en-US" dirty="0">
                <a:solidFill>
                  <a:srgbClr val="0070C0"/>
                </a:solidFill>
              </a:rPr>
              <a:t>or both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en-US" dirty="0"/>
              <a:t>Not only depends on the input size </a:t>
            </a:r>
            <a:r>
              <a:rPr lang="en-US" altLang="en-US" i="1" dirty="0">
                <a:solidFill>
                  <a:srgbClr val="0070C0"/>
                </a:solidFill>
              </a:rPr>
              <a:t>n</a:t>
            </a:r>
            <a:r>
              <a:rPr lang="en-US" altLang="en-US" dirty="0"/>
              <a:t>, but </a:t>
            </a:r>
            <a:r>
              <a:rPr lang="en-US" altLang="en-US" u="sng" dirty="0"/>
              <a:t>also depends on the arrangement of the input </a:t>
            </a:r>
            <a:r>
              <a:rPr lang="en-US" altLang="en-US" u="sng" dirty="0" smtClean="0"/>
              <a:t>items</a:t>
            </a:r>
            <a:r>
              <a:rPr lang="en-US" altLang="en-US" dirty="0"/>
              <a:t>.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98319283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38200" y="841828"/>
            <a:ext cx="10515600" cy="885372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>
                <a:solidFill>
                  <a:srgbClr val="FF0000"/>
                </a:solidFill>
              </a:rPr>
              <a:t>Time Complexity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Each </a:t>
            </a:r>
            <a:r>
              <a:rPr lang="en-US" dirty="0"/>
              <a:t>"simple" operation (+, -, =, &lt;, &gt;=) is one operation.  </a:t>
            </a:r>
          </a:p>
          <a:p>
            <a:pPr>
              <a:lnSpc>
                <a:spcPct val="150000"/>
              </a:lnSpc>
            </a:pPr>
            <a:r>
              <a:rPr lang="en-US" b="1" u="sng" dirty="0"/>
              <a:t>Loops and function </a:t>
            </a:r>
            <a:r>
              <a:rPr lang="en-US" dirty="0"/>
              <a:t>calls are </a:t>
            </a:r>
            <a:r>
              <a:rPr lang="en-US" b="1" u="sng" dirty="0"/>
              <a:t>not simple operations</a:t>
            </a:r>
            <a:r>
              <a:rPr lang="en-US" dirty="0"/>
              <a:t>, but </a:t>
            </a:r>
            <a:r>
              <a:rPr lang="en-US" b="1" dirty="0">
                <a:solidFill>
                  <a:srgbClr val="0070C0"/>
                </a:solidFill>
              </a:rPr>
              <a:t>depend upon the size of the data and the contents of a function</a:t>
            </a:r>
            <a:r>
              <a:rPr lang="en-US" dirty="0"/>
              <a:t>. 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0070C0"/>
                </a:solidFill>
              </a:rPr>
              <a:t>Each memory access is one operation</a:t>
            </a:r>
            <a:r>
              <a:rPr lang="en-US" dirty="0"/>
              <a:t>.  </a:t>
            </a:r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21827" y="5798413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9831928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1668</TotalTime>
  <Words>1320</Words>
  <Application>Microsoft Office PowerPoint</Application>
  <PresentationFormat>Custom</PresentationFormat>
  <Paragraphs>370</Paragraphs>
  <Slides>43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Office Theme</vt:lpstr>
      <vt:lpstr>Slide 1</vt:lpstr>
      <vt:lpstr>Slide 2</vt:lpstr>
      <vt:lpstr>Algorithm </vt:lpstr>
      <vt:lpstr>Slide 4</vt:lpstr>
      <vt:lpstr>Slide 5</vt:lpstr>
      <vt:lpstr>Algorithm Design:</vt:lpstr>
      <vt:lpstr>Algorithm Design:</vt:lpstr>
      <vt:lpstr>Algorithm Design: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Slide 19</vt:lpstr>
      <vt:lpstr>Examples for how to implement:</vt:lpstr>
      <vt:lpstr>Examples for how to implement:</vt:lpstr>
      <vt:lpstr>Performance:</vt:lpstr>
      <vt:lpstr>High performance real life apps: </vt:lpstr>
      <vt:lpstr>Multiplication!</vt:lpstr>
      <vt:lpstr>Grade-school Multiplication:</vt:lpstr>
      <vt:lpstr>Grade-school Multiplication:</vt:lpstr>
      <vt:lpstr>Grade-school Multiplication:</vt:lpstr>
      <vt:lpstr>Grade-school Multiplication:</vt:lpstr>
      <vt:lpstr>Grade-school Multiplication</vt:lpstr>
      <vt:lpstr>Grade-school Multiplication</vt:lpstr>
      <vt:lpstr>Grade-school Multiplication</vt:lpstr>
      <vt:lpstr>Grade-school Multiplication</vt:lpstr>
      <vt:lpstr>Slide 33</vt:lpstr>
      <vt:lpstr>Algorithms Analysis:</vt:lpstr>
      <vt:lpstr>Algorithms Analysis:</vt:lpstr>
      <vt:lpstr>Growth Rates of Common Functions:</vt:lpstr>
      <vt:lpstr>Slide 37</vt:lpstr>
      <vt:lpstr>Slide 38</vt:lpstr>
      <vt:lpstr>Slide 39</vt:lpstr>
      <vt:lpstr>Time Complexity</vt:lpstr>
      <vt:lpstr>Time Complexity</vt:lpstr>
      <vt:lpstr>Time Complexity</vt:lpstr>
      <vt:lpstr>Slide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Dr. Shereen</cp:lastModifiedBy>
  <cp:revision>338</cp:revision>
  <dcterms:created xsi:type="dcterms:W3CDTF">2023-04-29T09:08:23Z</dcterms:created>
  <dcterms:modified xsi:type="dcterms:W3CDTF">2024-02-08T23:33:24Z</dcterms:modified>
</cp:coreProperties>
</file>