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37"/>
  </p:notesMasterIdLst>
  <p:sldIdLst>
    <p:sldId id="289" r:id="rId2"/>
    <p:sldId id="290" r:id="rId3"/>
    <p:sldId id="257" r:id="rId4"/>
    <p:sldId id="291" r:id="rId5"/>
    <p:sldId id="259" r:id="rId6"/>
    <p:sldId id="260" r:id="rId7"/>
    <p:sldId id="261" r:id="rId8"/>
    <p:sldId id="262" r:id="rId9"/>
    <p:sldId id="292" r:id="rId10"/>
    <p:sldId id="264" r:id="rId11"/>
    <p:sldId id="265" r:id="rId12"/>
    <p:sldId id="266" r:id="rId13"/>
    <p:sldId id="267" r:id="rId14"/>
    <p:sldId id="268" r:id="rId15"/>
    <p:sldId id="293" r:id="rId16"/>
    <p:sldId id="270" r:id="rId17"/>
    <p:sldId id="271" r:id="rId18"/>
    <p:sldId id="272" r:id="rId19"/>
    <p:sldId id="273" r:id="rId20"/>
    <p:sldId id="294" r:id="rId21"/>
    <p:sldId id="275" r:id="rId22"/>
    <p:sldId id="276" r:id="rId23"/>
    <p:sldId id="277" r:id="rId24"/>
    <p:sldId id="278" r:id="rId25"/>
    <p:sldId id="295" r:id="rId26"/>
    <p:sldId id="279" r:id="rId27"/>
    <p:sldId id="280" r:id="rId28"/>
    <p:sldId id="281" r:id="rId29"/>
    <p:sldId id="282" r:id="rId30"/>
    <p:sldId id="283" r:id="rId31"/>
    <p:sldId id="284" r:id="rId32"/>
    <p:sldId id="296" r:id="rId33"/>
    <p:sldId id="286" r:id="rId34"/>
    <p:sldId id="287" r:id="rId35"/>
    <p:sldId id="288" r:id="rId36"/>
  </p:sldIdLst>
  <p:sldSz cx="12192000" cy="6858000"/>
  <p:notesSz cx="6858000" cy="9144000"/>
  <p:embeddedFontLst>
    <p:embeddedFont>
      <p:font typeface="Calibri Light" panose="020F0302020204030204" pitchFamily="34" charset="0"/>
      <p:regular r:id="rId38"/>
      <p:italic r:id="rId39"/>
    </p:embeddedFont>
    <p:embeddedFont>
      <p:font typeface="Trebuchet MS" panose="020B0603020202020204" pitchFamily="34" charset="0"/>
      <p:regular r:id="rId40"/>
      <p:bold r:id="rId41"/>
      <p:italic r:id="rId42"/>
      <p:boldItalic r:id="rId43"/>
    </p:embeddedFont>
    <p:embeddedFont>
      <p:font typeface="Calibri" panose="020F0502020204030204" pitchFamily="34" charset="0"/>
      <p:regular r:id="rId44"/>
      <p:bold r:id="rId45"/>
      <p:italic r:id="rId46"/>
      <p:boldItalic r:id="rId47"/>
    </p:embeddedFont>
    <p:embeddedFont>
      <p:font typeface="Impact" panose="020B0806030902050204" pitchFamily="34" charset="0"/>
      <p:regular r:id="rId48"/>
    </p:embeddedFont>
    <p:embeddedFont>
      <p:font typeface="Tajawal Medium" panose="00000600000000000000" charset="-78"/>
      <p:regular r:id="rId49"/>
      <p:bold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j55FUsuB78Pw9fT9hPsfZzMgJ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0097D5-52B0-465F-B52A-580AA0B735CF}">
  <a:tblStyle styleId="{9F0097D5-52B0-465F-B52A-580AA0B735C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77593755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2022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6791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0972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3741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708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29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9668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972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073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3949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998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98808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66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483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9317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1502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2349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750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650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611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641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2228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86811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27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10975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01867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35530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5218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9" name="Google Shape;41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98573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1" name="Google Shape;43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8901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3" name="Google Shape;4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7493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3802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6353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05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8446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20854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3804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88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76362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80431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708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74379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6474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79685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66942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80275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5617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3788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1720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852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3230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1023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9173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4680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727866" y="2989263"/>
            <a:ext cx="660616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Time</a:t>
            </a:r>
            <a:r>
              <a:rPr lang="en-US" sz="4400" b="1" dirty="0">
                <a:solidFill>
                  <a:srgbClr val="00B0F0"/>
                </a:solidFill>
                <a:latin typeface="Times New Roman" panose="02020603050405020304" pitchFamily="18" charset="0"/>
                <a:cs typeface="Times New Roman" panose="02020603050405020304" pitchFamily="18" charset="0"/>
              </a:rPr>
              <a:t> </a:t>
            </a:r>
            <a:r>
              <a:rPr lang="en-US" sz="4400" b="1" dirty="0" smtClean="0">
                <a:solidFill>
                  <a:srgbClr val="00B0F0"/>
                </a:solidFill>
                <a:latin typeface="Times New Roman" panose="02020603050405020304" pitchFamily="18" charset="0"/>
                <a:cs typeface="Times New Roman" panose="02020603050405020304" pitchFamily="18" charset="0"/>
              </a:rPr>
              <a:t>Management</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470400" y="4873528"/>
            <a:ext cx="1260281" cy="461665"/>
          </a:xfrm>
          <a:prstGeom prst="rect">
            <a:avLst/>
          </a:prstGeom>
          <a:noFill/>
        </p:spPr>
        <p:txBody>
          <a:bodyPr wrap="none" rtlCol="0">
            <a:spAutoFit/>
          </a:bodyPr>
          <a:lstStyle/>
          <a:p>
            <a:r>
              <a:rPr lang="en-US" sz="2400" b="1" i="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PMG 212</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1BBD67B8-DB49-942C-018D-7F74C671F260}"/>
              </a:ext>
            </a:extLst>
          </p:cNvPr>
          <p:cNvSpPr txBox="1"/>
          <p:nvPr/>
        </p:nvSpPr>
        <p:spPr>
          <a:xfrm>
            <a:off x="587850" y="586636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a:t>
            </a:r>
            <a:r>
              <a:rPr lang="en-US" sz="2800" b="1" dirty="0" err="1">
                <a:solidFill>
                  <a:srgbClr val="00B0F0"/>
                </a:solidFill>
                <a:latin typeface="Times New Roman" panose="02020603050405020304" pitchFamily="18" charset="0"/>
                <a:cs typeface="Times New Roman" panose="02020603050405020304" pitchFamily="18" charset="0"/>
              </a:rPr>
              <a:t>Nael</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Yousry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1BBD67B8-DB49-942C-018D-7F74C671F260}"/>
              </a:ext>
            </a:extLst>
          </p:cNvPr>
          <p:cNvSpPr txBox="1"/>
          <p:nvPr/>
        </p:nvSpPr>
        <p:spPr>
          <a:xfrm>
            <a:off x="416851" y="6344727"/>
            <a:ext cx="650825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Presented by Dr. </a:t>
            </a:r>
            <a:r>
              <a:rPr lang="en-US" sz="2800" b="1" dirty="0" err="1">
                <a:solidFill>
                  <a:srgbClr val="00B0F0"/>
                </a:solidFill>
                <a:latin typeface="Times New Roman" panose="02020603050405020304" pitchFamily="18" charset="0"/>
                <a:cs typeface="Times New Roman" panose="02020603050405020304" pitchFamily="18" charset="0"/>
              </a:rPr>
              <a:t>Amira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5659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0"/>
            <a:ext cx="6137571"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Nael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Yousry</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9768" y="3023881"/>
            <a:ext cx="6765741" cy="1323439"/>
          </a:xfrm>
          <a:prstGeom prst="rect">
            <a:avLst/>
          </a:prstGeom>
          <a:noFill/>
        </p:spPr>
        <p:txBody>
          <a:bodyPr wrap="squar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Time Management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080745" cy="400110"/>
          </a:xfrm>
          <a:prstGeom prst="rect">
            <a:avLst/>
          </a:prstGeom>
          <a:noFill/>
        </p:spPr>
        <p:txBody>
          <a:bodyPr wrap="none" rtlCol="0">
            <a:spAutoFit/>
          </a:bodyPr>
          <a:lstStyle/>
          <a:p>
            <a:r>
              <a:rPr lang="en-US" sz="2000" b="1" i="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PMG 212</a:t>
            </a:r>
          </a:p>
        </p:txBody>
      </p:sp>
      <p:sp>
        <p:nvSpPr>
          <p:cNvPr id="14" name="Oval 13">
            <a:extLst>
              <a:ext uri="{FF2B5EF4-FFF2-40B4-BE49-F238E27FC236}">
                <a16:creationId xmlns:a16="http://schemas.microsoft.com/office/drawing/2014/main" xmlns="" id="{46F3C90B-EB3F-EA91-08C5-03400C278827}"/>
              </a:ext>
            </a:extLst>
          </p:cNvPr>
          <p:cNvSpPr/>
          <p:nvPr/>
        </p:nvSpPr>
        <p:spPr>
          <a:xfrm>
            <a:off x="6148580" y="37878"/>
            <a:ext cx="5754662"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 xmlns:a16="http://schemas.microsoft.com/office/drawing/2014/main" id="{1BBD67B8-DB49-942C-018D-7F74C671F260}"/>
              </a:ext>
            </a:extLst>
          </p:cNvPr>
          <p:cNvSpPr txBox="1"/>
          <p:nvPr/>
        </p:nvSpPr>
        <p:spPr>
          <a:xfrm>
            <a:off x="1087887" y="4274961"/>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Presented </a:t>
            </a:r>
            <a:r>
              <a:rPr lang="en-US" sz="2400" dirty="0">
                <a:latin typeface="Times New Roman" panose="02020603050405020304" pitchFamily="18" charset="0"/>
                <a:cs typeface="Times New Roman" panose="02020603050405020304" pitchFamily="18" charset="0"/>
              </a:rPr>
              <a:t>by Dr. </a:t>
            </a:r>
            <a:r>
              <a:rPr lang="en-US" sz="2400" dirty="0" err="1" smtClean="0">
                <a:latin typeface="Times New Roman" panose="02020603050405020304" pitchFamily="18" charset="0"/>
                <a:cs typeface="Times New Roman" panose="02020603050405020304" pitchFamily="18" charset="0"/>
              </a:rPr>
              <a:t>Amira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Elfekky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0599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Critical Path method</a:t>
            </a:r>
            <a:endParaRPr/>
          </a:p>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Scheduling Terminology</a:t>
            </a:r>
            <a:endParaRPr/>
          </a:p>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Estimate the duration</a:t>
            </a:r>
            <a:endParaRPr/>
          </a:p>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Scheduling Consists of</a:t>
            </a:r>
            <a:endParaRPr/>
          </a:p>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Develop the Schedule</a:t>
            </a:r>
            <a:endParaRPr/>
          </a:p>
          <a:p>
            <a:pPr marL="571500" marR="0" lvl="0" indent="-571500" algn="l" rtl="0">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The common Scheduling Failures</a:t>
            </a:r>
            <a:endParaRPr sz="2400">
              <a:solidFill>
                <a:srgbClr val="000000"/>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marR="0" lvl="0" indent="-571500" algn="l" rtl="0">
              <a:spcBef>
                <a:spcPts val="0"/>
              </a:spcBef>
              <a:spcAft>
                <a:spcPts val="0"/>
              </a:spcAft>
              <a:buClr>
                <a:srgbClr val="000000"/>
              </a:buClr>
              <a:buSzPts val="2400"/>
              <a:buFont typeface="Courier New"/>
              <a:buChar char="o"/>
            </a:pPr>
            <a:r>
              <a:rPr lang="en-US" sz="2400" b="1" dirty="0">
                <a:solidFill>
                  <a:srgbClr val="000000"/>
                </a:solidFill>
                <a:latin typeface="Calibri"/>
                <a:ea typeface="Calibri"/>
                <a:cs typeface="Calibri"/>
                <a:sym typeface="Calibri"/>
              </a:rPr>
              <a:t>Critical Path method</a:t>
            </a:r>
            <a:endParaRPr b="1" dirty="0"/>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Terminology</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Estimate the duration</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Consists of</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The common Scheduling Failures</a:t>
            </a:r>
            <a:endParaRPr sz="2400" dirty="0">
              <a:solidFill>
                <a:srgbClr val="A5A5A5"/>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951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849966" y="587927"/>
            <a:ext cx="292252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Critical Path</a:t>
            </a:r>
            <a:endParaRPr b="1" dirty="0">
              <a:solidFill>
                <a:schemeClr val="tx1"/>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002693"/>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One or more continuous chains of </a:t>
            </a:r>
            <a:r>
              <a:rPr lang="en-US" sz="2400" dirty="0">
                <a:solidFill>
                  <a:srgbClr val="C00000"/>
                </a:solidFill>
                <a:latin typeface="Arial"/>
                <a:ea typeface="Arial"/>
                <a:cs typeface="Arial"/>
                <a:sym typeface="Arial"/>
              </a:rPr>
              <a:t>zero</a:t>
            </a:r>
            <a:r>
              <a:rPr lang="en-US" sz="2400" dirty="0">
                <a:solidFill>
                  <a:srgbClr val="000000"/>
                </a:solidFill>
                <a:latin typeface="Arial"/>
                <a:ea typeface="Arial"/>
                <a:cs typeface="Arial"/>
                <a:sym typeface="Arial"/>
              </a:rPr>
              <a:t> or</a:t>
            </a:r>
            <a:r>
              <a:rPr lang="en-US" sz="2400" dirty="0">
                <a:solidFill>
                  <a:srgbClr val="E30127"/>
                </a:solidFill>
                <a:latin typeface="Arial"/>
                <a:ea typeface="Arial"/>
                <a:cs typeface="Arial"/>
                <a:sym typeface="Arial"/>
              </a:rPr>
              <a:t> </a:t>
            </a:r>
            <a:r>
              <a:rPr lang="en-US" sz="2400" dirty="0">
                <a:solidFill>
                  <a:srgbClr val="C00000"/>
                </a:solidFill>
                <a:latin typeface="Arial"/>
                <a:ea typeface="Arial"/>
                <a:cs typeface="Arial"/>
                <a:sym typeface="Arial"/>
              </a:rPr>
              <a:t>negative</a:t>
            </a:r>
            <a:r>
              <a:rPr lang="en-US" sz="2400" dirty="0">
                <a:solidFill>
                  <a:srgbClr val="000000"/>
                </a:solidFill>
                <a:latin typeface="Arial"/>
                <a:ea typeface="Arial"/>
                <a:cs typeface="Arial"/>
                <a:sym typeface="Arial"/>
              </a:rPr>
              <a:t> float activities running from the start event to the finish event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The Critical Path is normally the Longest Path (longest series of continuous activities)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Any activity on the critical path is called a </a:t>
            </a:r>
            <a:r>
              <a:rPr lang="en-US" sz="2400" dirty="0">
                <a:solidFill>
                  <a:srgbClr val="C00000"/>
                </a:solidFill>
                <a:latin typeface="Arial"/>
                <a:ea typeface="Arial"/>
                <a:cs typeface="Arial"/>
                <a:sym typeface="Arial"/>
              </a:rPr>
              <a:t>Critical Activity</a:t>
            </a:r>
            <a:r>
              <a:rPr lang="en-US" sz="2400" dirty="0">
                <a:solidFill>
                  <a:srgbClr val="000000"/>
                </a:solidFill>
                <a:latin typeface="Arial"/>
                <a:ea typeface="Arial"/>
                <a:cs typeface="Arial"/>
                <a:sym typeface="Arial"/>
              </a:rPr>
              <a:t>.</a:t>
            </a:r>
            <a:endParaRPr dirty="0"/>
          </a:p>
        </p:txBody>
      </p:sp>
      <p:sp>
        <p:nvSpPr>
          <p:cNvPr id="18" name="Rectangle 17">
            <a:extLst>
              <a:ext uri="{FF2B5EF4-FFF2-40B4-BE49-F238E27FC236}">
                <a16:creationId xmlns:a16="http://schemas.microsoft.com/office/drawing/2014/main" xmlns=""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xmlns=""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7" name="Google Shape;137;p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41" name="Google Shape;141;p5"/>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43" name="Google Shape;143;p5"/>
          <p:cNvSpPr txBox="1"/>
          <p:nvPr/>
        </p:nvSpPr>
        <p:spPr>
          <a:xfrm>
            <a:off x="347520" y="2037450"/>
            <a:ext cx="8657935" cy="1537810"/>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a:solidFill>
                  <a:srgbClr val="000000"/>
                </a:solidFill>
                <a:latin typeface="Calibri"/>
                <a:ea typeface="Calibri"/>
                <a:cs typeface="Calibri"/>
                <a:sym typeface="Calibri"/>
              </a:rPr>
              <a:t>The critical path method (CPM) is a technique that’s used by project managers to create a project schedule and estimate the total duration of a project.</a:t>
            </a:r>
            <a:endParaRPr/>
          </a:p>
          <a:p>
            <a:pPr marL="0" marR="0" lvl="0" indent="0" algn="l" rtl="0">
              <a:lnSpc>
                <a:spcPct val="90000"/>
              </a:lnSpc>
              <a:spcBef>
                <a:spcPts val="1000"/>
              </a:spcBef>
              <a:spcAft>
                <a:spcPts val="0"/>
              </a:spcAft>
              <a:buClr>
                <a:schemeClr val="dk1"/>
              </a:buClr>
              <a:buSzPts val="2800"/>
              <a:buFont typeface="Arial"/>
              <a:buNone/>
            </a:pPr>
            <a:endParaRPr sz="2800">
              <a:solidFill>
                <a:srgbClr val="000000"/>
              </a:solidFill>
              <a:latin typeface="Calibri"/>
              <a:ea typeface="Calibri"/>
              <a:cs typeface="Calibri"/>
              <a:sym typeface="Calibri"/>
            </a:endParaRPr>
          </a:p>
        </p:txBody>
      </p:sp>
      <p:graphicFrame>
        <p:nvGraphicFramePr>
          <p:cNvPr id="144" name="Google Shape;144;p5"/>
          <p:cNvGraphicFramePr/>
          <p:nvPr/>
        </p:nvGraphicFramePr>
        <p:xfrm>
          <a:off x="8801972" y="897598"/>
          <a:ext cx="2890025" cy="4821050"/>
        </p:xfrm>
        <a:graphic>
          <a:graphicData uri="http://schemas.openxmlformats.org/drawingml/2006/table">
            <a:tbl>
              <a:tblPr firstRow="1" bandRow="1">
                <a:noFill/>
                <a:tableStyleId>{9F0097D5-52B0-465F-B52A-580AA0B735CF}</a:tableStyleId>
              </a:tblPr>
              <a:tblGrid>
                <a:gridCol w="956775"/>
                <a:gridCol w="1933250"/>
              </a:tblGrid>
              <a:tr h="370850">
                <a:tc>
                  <a:txBody>
                    <a:bodyPr/>
                    <a:lstStyle/>
                    <a:p>
                      <a:pPr marL="0" marR="0" lvl="0" indent="0" algn="ctr" rtl="0">
                        <a:spcBef>
                          <a:spcPts val="0"/>
                        </a:spcBef>
                        <a:spcAft>
                          <a:spcPts val="0"/>
                        </a:spcAft>
                        <a:buNone/>
                      </a:pPr>
                      <a:r>
                        <a:rPr lang="en-US" sz="1800" u="none" strike="noStrike" cap="none"/>
                        <a:t>Activity</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Duration</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A</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1</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B</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7</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C</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D</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4</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E</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8</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t>F</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G</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4</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H</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I</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J</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K</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tr>
              <a:tr h="370850">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Sum</a:t>
                      </a:r>
                      <a:endParaRPr sz="1800" u="none" strike="noStrike" cap="none">
                        <a:solidFill>
                          <a:srgbClr val="FF0000"/>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52</a:t>
                      </a:r>
                      <a:endParaRPr sz="1800" u="none" strike="noStrike" cap="none">
                        <a:solidFill>
                          <a:srgbClr val="FF0000"/>
                        </a:solidFill>
                        <a:latin typeface="Calibri"/>
                        <a:ea typeface="Calibri"/>
                        <a:cs typeface="Calibri"/>
                        <a:sym typeface="Calibri"/>
                      </a:endParaRPr>
                    </a:p>
                  </a:txBody>
                  <a:tcPr marL="91450" marR="91450" marT="45725" marB="45725"/>
                </a:tc>
              </a:tr>
            </a:tbl>
          </a:graphicData>
        </a:graphic>
      </p:graphicFrame>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50" name="Google Shape;150;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54" name="Google Shape;154;p6"/>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The CPM method, also known as critical path analysis (CPA), consists in using a network diagram to visually represent the sequences of tasks needed to complete a project. </a:t>
            </a:r>
            <a:endParaRPr sz="2800" b="0" i="0" u="none" strike="noStrike" cap="none">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000000"/>
              </a:buClr>
              <a:buSzPts val="2800"/>
              <a:buFont typeface="Arial"/>
              <a:buNone/>
            </a:pPr>
            <a:r>
              <a:rPr lang="en-US" sz="2800" b="0" i="0" u="none" strike="noStrike" cap="none">
                <a:solidFill>
                  <a:srgbClr val="000000"/>
                </a:solidFill>
                <a:latin typeface="Calibri"/>
                <a:ea typeface="Calibri"/>
                <a:cs typeface="Calibri"/>
                <a:sym typeface="Calibri"/>
              </a:rPr>
              <a:t>Once these task sequences or paths are defined, their duration is calculated to identify the critical path, which determines the total duration of the project.</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2" name="Google Shape;162;p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68" name="Google Shape;168;p7"/>
          <p:cNvPicPr preferRelativeResize="0"/>
          <p:nvPr/>
        </p:nvPicPr>
        <p:blipFill rotWithShape="1">
          <a:blip r:embed="rId4">
            <a:alphaModFix/>
          </a:blip>
          <a:srcRect/>
          <a:stretch/>
        </p:blipFill>
        <p:spPr>
          <a:xfrm>
            <a:off x="764253" y="1768808"/>
            <a:ext cx="10874086" cy="3833762"/>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indent="-571500">
              <a:buSzPts val="2400"/>
              <a:buFont typeface="Courier New"/>
              <a:buChar char="o"/>
            </a:pPr>
            <a:r>
              <a:rPr lang="en-US" sz="2400" dirty="0">
                <a:solidFill>
                  <a:srgbClr val="A5A5A5"/>
                </a:solidFill>
                <a:latin typeface="Calibri"/>
                <a:ea typeface="Calibri"/>
                <a:cs typeface="Calibri"/>
                <a:sym typeface="Calibri"/>
              </a:rPr>
              <a:t>Critical Path method</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b="1" dirty="0">
                <a:latin typeface="Calibri"/>
                <a:ea typeface="Calibri"/>
                <a:cs typeface="Calibri"/>
                <a:sym typeface="Calibri"/>
              </a:rPr>
              <a:t>Scheduling Terminology</a:t>
            </a:r>
            <a:endParaRPr sz="2400" b="1" dirty="0">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Estimate the duration</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Consists of</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The common Scheduling Failures</a:t>
            </a:r>
            <a:endParaRPr sz="2400" dirty="0">
              <a:solidFill>
                <a:srgbClr val="A5A5A5"/>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43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8" name="Google Shape;188;p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92" name="Google Shape;192;p9"/>
          <p:cNvSpPr txBox="1"/>
          <p:nvPr/>
        </p:nvSpPr>
        <p:spPr>
          <a:xfrm>
            <a:off x="2249972" y="524356"/>
            <a:ext cx="457390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194" name="Google Shape;194;p9"/>
          <p:cNvSpPr/>
          <p:nvPr/>
        </p:nvSpPr>
        <p:spPr>
          <a:xfrm>
            <a:off x="402184" y="2018732"/>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Lead &amp; Lag</a:t>
            </a:r>
            <a:endParaRPr sz="3200" b="1" i="0">
              <a:solidFill>
                <a:srgbClr val="C00000"/>
              </a:solidFill>
              <a:latin typeface="Trebuchet MS"/>
              <a:ea typeface="Trebuchet MS"/>
              <a:cs typeface="Trebuchet MS"/>
              <a:sym typeface="Trebuchet MS"/>
            </a:endParaRPr>
          </a:p>
        </p:txBody>
      </p:sp>
      <p:sp>
        <p:nvSpPr>
          <p:cNvPr id="195" name="Google Shape;195;p9"/>
          <p:cNvSpPr txBox="1"/>
          <p:nvPr/>
        </p:nvSpPr>
        <p:spPr>
          <a:xfrm>
            <a:off x="615374" y="3087935"/>
            <a:ext cx="5027165" cy="1903600"/>
          </a:xfrm>
          <a:prstGeom prst="rect">
            <a:avLst/>
          </a:prstGeom>
          <a:noFill/>
          <a:ln>
            <a:noFill/>
          </a:ln>
        </p:spPr>
        <p:txBody>
          <a:bodyPr spcFirstLastPara="1" wrap="square" lIns="76200" tIns="38100" rIns="76200" bIns="38100" anchor="t" anchorCtr="0">
            <a:normAutofit fontScale="92500" lnSpcReduction="20000"/>
          </a:bodyPr>
          <a:lstStyle/>
          <a:p>
            <a:pPr marL="0" marR="0" lvl="0" indent="0" algn="l" rtl="0">
              <a:lnSpc>
                <a:spcPct val="90000"/>
              </a:lnSpc>
              <a:spcBef>
                <a:spcPts val="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and Lag are the duration unit of tasks.</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Lead is portrayed by negative (-) sign</a:t>
            </a:r>
            <a:endParaRPr/>
          </a:p>
          <a:p>
            <a:pPr marL="0" marR="0" lvl="0" indent="0" algn="l" rtl="0">
              <a:lnSpc>
                <a:spcPct val="90000"/>
              </a:lnSpc>
              <a:spcBef>
                <a:spcPts val="1000"/>
              </a:spcBef>
              <a:spcAft>
                <a:spcPts val="0"/>
              </a:spcAft>
              <a:buClr>
                <a:srgbClr val="000000"/>
              </a:buClr>
              <a:buSzPct val="100000"/>
              <a:buFont typeface="Arial"/>
              <a:buNone/>
            </a:pPr>
            <a:r>
              <a:rPr lang="en-US" sz="2800">
                <a:solidFill>
                  <a:srgbClr val="000000"/>
                </a:solidFill>
                <a:latin typeface="Calibri"/>
                <a:ea typeface="Calibri"/>
                <a:cs typeface="Calibri"/>
                <a:sym typeface="Calibri"/>
              </a:rPr>
              <a:t>whereas Lag is by positive (+) sign.</a:t>
            </a:r>
            <a:endParaRPr sz="2800" b="0" i="0" u="none" strike="noStrike" cap="none">
              <a:solidFill>
                <a:srgbClr val="000000"/>
              </a:solidFill>
              <a:latin typeface="Calibri"/>
              <a:ea typeface="Calibri"/>
              <a:cs typeface="Calibri"/>
              <a:sym typeface="Calibri"/>
            </a:endParaRPr>
          </a:p>
        </p:txBody>
      </p:sp>
      <p:pic>
        <p:nvPicPr>
          <p:cNvPr id="196" name="Google Shape;196;p9"/>
          <p:cNvPicPr preferRelativeResize="0"/>
          <p:nvPr/>
        </p:nvPicPr>
        <p:blipFill rotWithShape="1">
          <a:blip r:embed="rId4">
            <a:alphaModFix/>
          </a:blip>
          <a:srcRect/>
          <a:stretch/>
        </p:blipFill>
        <p:spPr>
          <a:xfrm>
            <a:off x="5997732" y="2747252"/>
            <a:ext cx="5673430" cy="2167104"/>
          </a:xfrm>
          <a:prstGeom prst="rect">
            <a:avLst/>
          </a:prstGeom>
          <a:noFill/>
          <a:ln>
            <a:noFill/>
          </a:ln>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2" name="Google Shape;202;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06" name="Google Shape;206;p10"/>
          <p:cNvSpPr txBox="1"/>
          <p:nvPr/>
        </p:nvSpPr>
        <p:spPr>
          <a:xfrm>
            <a:off x="2269372" y="587927"/>
            <a:ext cx="445133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08" name="Google Shape;208;p10"/>
          <p:cNvSpPr/>
          <p:nvPr/>
        </p:nvSpPr>
        <p:spPr>
          <a:xfrm>
            <a:off x="786043" y="1752888"/>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Float</a:t>
            </a:r>
            <a:endParaRPr/>
          </a:p>
        </p:txBody>
      </p:sp>
      <p:grpSp>
        <p:nvGrpSpPr>
          <p:cNvPr id="209" name="Google Shape;209;p10"/>
          <p:cNvGrpSpPr/>
          <p:nvPr/>
        </p:nvGrpSpPr>
        <p:grpSpPr>
          <a:xfrm>
            <a:off x="1080668" y="2709122"/>
            <a:ext cx="9885492" cy="2678113"/>
            <a:chOff x="951385" y="2482206"/>
            <a:chExt cx="9885492" cy="2678113"/>
          </a:xfrm>
        </p:grpSpPr>
        <p:sp>
          <p:nvSpPr>
            <p:cNvPr id="210" name="Google Shape;210;p10"/>
            <p:cNvSpPr/>
            <p:nvPr/>
          </p:nvSpPr>
          <p:spPr>
            <a:xfrm>
              <a:off x="951385" y="2515737"/>
              <a:ext cx="2844800" cy="2644581"/>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1" name="Google Shape;211;p10"/>
            <p:cNvSpPr/>
            <p:nvPr/>
          </p:nvSpPr>
          <p:spPr>
            <a:xfrm>
              <a:off x="4733451" y="2482206"/>
              <a:ext cx="2638425" cy="2678113"/>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2" name="Google Shape;212;p10"/>
            <p:cNvSpPr/>
            <p:nvPr/>
          </p:nvSpPr>
          <p:spPr>
            <a:xfrm>
              <a:off x="8119240" y="2482206"/>
              <a:ext cx="2554288" cy="2649732"/>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3" name="Google Shape;213;p10"/>
            <p:cNvSpPr/>
            <p:nvPr/>
          </p:nvSpPr>
          <p:spPr>
            <a:xfrm>
              <a:off x="1073623" y="2488750"/>
              <a:ext cx="2397125" cy="2376488"/>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Total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an activity can exceed its early finish date without affecting the project end date or other imposed dates. </a:t>
              </a:r>
              <a:endParaRPr/>
            </a:p>
          </p:txBody>
        </p:sp>
        <p:sp>
          <p:nvSpPr>
            <p:cNvPr id="214" name="Google Shape;214;p10"/>
            <p:cNvSpPr/>
            <p:nvPr/>
          </p:nvSpPr>
          <p:spPr>
            <a:xfrm>
              <a:off x="4865213" y="2483794"/>
              <a:ext cx="2393950" cy="2376487"/>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Free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by which an activity can exceed its early finish date without affecting the early start date of any successor(s).</a:t>
              </a:r>
              <a:endParaRPr/>
            </a:p>
          </p:txBody>
        </p:sp>
        <p:sp>
          <p:nvSpPr>
            <p:cNvPr id="215" name="Google Shape;215;p10"/>
            <p:cNvSpPr/>
            <p:nvPr/>
          </p:nvSpPr>
          <p:spPr>
            <a:xfrm>
              <a:off x="8233377" y="2515738"/>
              <a:ext cx="2603500" cy="1552575"/>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Negative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that the start or finish of any activity exceeds the time allowed.</a:t>
              </a:r>
              <a:endParaRPr/>
            </a:p>
          </p:txBody>
        </p:sp>
      </p:grpSp>
      <p:sp>
        <p:nvSpPr>
          <p:cNvPr id="17" name="TextBox 16">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8"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9" name="Rectangle 18">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1" name="Google Shape;221;p1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25" name="Google Shape;225;p11"/>
          <p:cNvSpPr txBox="1"/>
          <p:nvPr/>
        </p:nvSpPr>
        <p:spPr>
          <a:xfrm>
            <a:off x="2221492" y="614921"/>
            <a:ext cx="46842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27" name="Google Shape;227;p11"/>
          <p:cNvSpPr/>
          <p:nvPr/>
        </p:nvSpPr>
        <p:spPr>
          <a:xfrm>
            <a:off x="786043" y="1752888"/>
            <a:ext cx="1015904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The disadvantages of showing float on the schedule</a:t>
            </a:r>
            <a:endParaRPr sz="3200" b="1" i="0" u="none" strike="noStrike" cap="none">
              <a:solidFill>
                <a:srgbClr val="C00000"/>
              </a:solidFill>
              <a:latin typeface="Trebuchet MS"/>
              <a:ea typeface="Trebuchet MS"/>
              <a:cs typeface="Trebuchet MS"/>
              <a:sym typeface="Trebuchet MS"/>
            </a:endParaRPr>
          </a:p>
        </p:txBody>
      </p:sp>
      <p:sp>
        <p:nvSpPr>
          <p:cNvPr id="228" name="Google Shape;228;p11"/>
          <p:cNvSpPr txBox="1"/>
          <p:nvPr/>
        </p:nvSpPr>
        <p:spPr>
          <a:xfrm>
            <a:off x="843844" y="2574801"/>
            <a:ext cx="10515600" cy="2433638"/>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00000"/>
              </a:lnSpc>
              <a:spcBef>
                <a:spcPts val="0"/>
              </a:spcBef>
              <a:spcAft>
                <a:spcPts val="0"/>
              </a:spcAft>
              <a:buClr>
                <a:srgbClr val="990000"/>
              </a:buClr>
              <a:buSzPts val="1680"/>
              <a:buFont typeface="Noto Sans Symbols"/>
              <a:buChar char="⬤"/>
            </a:pPr>
            <a:r>
              <a:rPr lang="en-US" sz="2400" b="0" i="0" u="none" strike="noStrike" cap="none">
                <a:solidFill>
                  <a:srgbClr val="000000"/>
                </a:solidFill>
                <a:latin typeface="Arial"/>
                <a:ea typeface="Arial"/>
                <a:cs typeface="Arial"/>
                <a:sym typeface="Arial"/>
              </a:rPr>
              <a:t>End user may delay start of activity thinking there is slack time</a:t>
            </a:r>
            <a:endParaRPr/>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a:solidFill>
                  <a:srgbClr val="000000"/>
                </a:solidFill>
                <a:latin typeface="Arial"/>
                <a:ea typeface="Arial"/>
                <a:cs typeface="Arial"/>
                <a:sym typeface="Arial"/>
              </a:rPr>
              <a:t>May cause false sense of security</a:t>
            </a:r>
            <a:endParaRPr/>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a:solidFill>
                  <a:srgbClr val="000000"/>
                </a:solidFill>
                <a:latin typeface="Arial"/>
                <a:ea typeface="Arial"/>
                <a:cs typeface="Arial"/>
                <a:sym typeface="Arial"/>
              </a:rPr>
              <a:t>Once used as an activity -- it’s gone forever</a:t>
            </a:r>
            <a:endParaRPr/>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a:solidFill>
                  <a:srgbClr val="000000"/>
                </a:solidFill>
                <a:latin typeface="Arial"/>
                <a:ea typeface="Arial"/>
                <a:cs typeface="Arial"/>
                <a:sym typeface="Arial"/>
              </a:rPr>
              <a:t>Assumes CPM is complete with correct logic</a:t>
            </a:r>
            <a:endParaRPr sz="2400" b="0" i="0" u="none" strike="noStrike" cap="none">
              <a:solidFill>
                <a:srgbClr val="000000"/>
              </a:solidFill>
              <a:latin typeface="Arial"/>
              <a:ea typeface="Arial"/>
              <a:cs typeface="Arial"/>
              <a:sym typeface="Arial"/>
            </a:endParaRP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4" name="Google Shape;234;p1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38" name="Google Shape;238;p12"/>
          <p:cNvSpPr txBox="1"/>
          <p:nvPr/>
        </p:nvSpPr>
        <p:spPr>
          <a:xfrm>
            <a:off x="2138774" y="545524"/>
            <a:ext cx="419378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40" name="Google Shape;240;p12"/>
          <p:cNvSpPr/>
          <p:nvPr/>
        </p:nvSpPr>
        <p:spPr>
          <a:xfrm>
            <a:off x="0" y="2024117"/>
            <a:ext cx="7921625"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Duration - Original / Remaining</a:t>
            </a:r>
            <a:endParaRPr/>
          </a:p>
        </p:txBody>
      </p:sp>
      <p:sp>
        <p:nvSpPr>
          <p:cNvPr id="241" name="Google Shape;241;p12"/>
          <p:cNvSpPr/>
          <p:nvPr/>
        </p:nvSpPr>
        <p:spPr>
          <a:xfrm>
            <a:off x="668637" y="2950500"/>
            <a:ext cx="5085618" cy="2018694"/>
          </a:xfrm>
          <a:prstGeom prst="rect">
            <a:avLst/>
          </a:prstGeom>
          <a:noFill/>
          <a:ln>
            <a:noFill/>
          </a:ln>
        </p:spPr>
        <p:txBody>
          <a:bodyPr spcFirstLastPara="1" wrap="square" lIns="91425" tIns="45700" rIns="91425" bIns="45700" anchor="t" anchorCtr="0">
            <a:spAutoFit/>
          </a:bodyPr>
          <a:lstStyle/>
          <a:p>
            <a:pPr marL="0" marR="0" lvl="0" indent="0" algn="l" rtl="0">
              <a:lnSpc>
                <a:spcPct val="70000"/>
              </a:lnSpc>
              <a:spcBef>
                <a:spcPts val="0"/>
              </a:spcBef>
              <a:spcAft>
                <a:spcPts val="0"/>
              </a:spcAft>
              <a:buNone/>
            </a:pPr>
            <a:r>
              <a:rPr lang="en-US" sz="4400" b="1">
                <a:solidFill>
                  <a:srgbClr val="000000"/>
                </a:solidFill>
                <a:latin typeface="Calibri"/>
                <a:ea typeface="Calibri"/>
                <a:cs typeface="Calibri"/>
                <a:sym typeface="Calibri"/>
              </a:rPr>
              <a:t>Duration: </a:t>
            </a:r>
            <a:r>
              <a:rPr lang="en-US" sz="4400">
                <a:solidFill>
                  <a:srgbClr val="000000"/>
                </a:solidFill>
                <a:latin typeface="Calibri"/>
                <a:ea typeface="Calibri"/>
                <a:cs typeface="Calibri"/>
                <a:sym typeface="Calibri"/>
              </a:rPr>
              <a:t>is the amount of time required to complete an activity.</a:t>
            </a:r>
            <a:endParaRPr/>
          </a:p>
        </p:txBody>
      </p:sp>
      <p:pic>
        <p:nvPicPr>
          <p:cNvPr id="242" name="Google Shape;242;p12"/>
          <p:cNvPicPr preferRelativeResize="0"/>
          <p:nvPr/>
        </p:nvPicPr>
        <p:blipFill rotWithShape="1">
          <a:blip r:embed="rId4">
            <a:alphaModFix/>
          </a:blip>
          <a:srcRect/>
          <a:stretch/>
        </p:blipFill>
        <p:spPr>
          <a:xfrm>
            <a:off x="7204363" y="2266869"/>
            <a:ext cx="4764979" cy="3655036"/>
          </a:xfrm>
          <a:prstGeom prst="rect">
            <a:avLst/>
          </a:prstGeom>
          <a:noFill/>
          <a:ln>
            <a:noFill/>
          </a:ln>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8" name="Google Shape;248;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52" name="Google Shape;252;p13"/>
          <p:cNvSpPr txBox="1"/>
          <p:nvPr/>
        </p:nvSpPr>
        <p:spPr>
          <a:xfrm>
            <a:off x="2085692" y="587927"/>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Terminology</a:t>
            </a:r>
            <a:endParaRPr dirty="0"/>
          </a:p>
        </p:txBody>
      </p:sp>
      <p:sp>
        <p:nvSpPr>
          <p:cNvPr id="254" name="Google Shape;254;p13"/>
          <p:cNvSpPr txBox="1"/>
          <p:nvPr/>
        </p:nvSpPr>
        <p:spPr>
          <a:xfrm>
            <a:off x="1080668" y="2059531"/>
            <a:ext cx="9547569" cy="356120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C00000"/>
              </a:buClr>
              <a:buSzPts val="2800"/>
              <a:buFont typeface="Noto Sans Symbols"/>
              <a:buNone/>
            </a:pPr>
            <a:r>
              <a:rPr lang="en-US" sz="2800" b="0" i="0" u="none" strike="noStrike" cap="none">
                <a:solidFill>
                  <a:srgbClr val="C00000"/>
                </a:solidFill>
                <a:latin typeface="Calibri"/>
                <a:ea typeface="Calibri"/>
                <a:cs typeface="Calibri"/>
                <a:sym typeface="Calibri"/>
              </a:rPr>
              <a:t>Original Duration -</a:t>
            </a:r>
            <a:r>
              <a:rPr lang="en-US" sz="2800" b="0" i="0" u="none" strike="noStrike" cap="none">
                <a:solidFill>
                  <a:srgbClr val="000000"/>
                </a:solidFill>
                <a:latin typeface="Calibri"/>
                <a:ea typeface="Calibri"/>
                <a:cs typeface="Calibri"/>
                <a:sym typeface="Calibri"/>
              </a:rPr>
              <a:t> the planned estimate of the number of work periods required to accomplish an activity.</a:t>
            </a:r>
            <a:endParaRPr/>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C00000"/>
              </a:buClr>
              <a:buSzPts val="2800"/>
              <a:buFont typeface="Noto Sans Symbols"/>
              <a:buNone/>
            </a:pPr>
            <a:r>
              <a:rPr lang="en-US" sz="2800" b="0" i="0" u="none" strike="noStrike" cap="none">
                <a:solidFill>
                  <a:srgbClr val="C00000"/>
                </a:solidFill>
                <a:latin typeface="Calibri"/>
                <a:ea typeface="Calibri"/>
                <a:cs typeface="Calibri"/>
                <a:sym typeface="Calibri"/>
              </a:rPr>
              <a:t>Remaining Duration -</a:t>
            </a:r>
            <a:r>
              <a:rPr lang="en-US" sz="2800" b="0" i="0" u="none" strike="noStrike" cap="none">
                <a:solidFill>
                  <a:srgbClr val="000000"/>
                </a:solidFill>
                <a:latin typeface="Calibri"/>
                <a:ea typeface="Calibri"/>
                <a:cs typeface="Calibri"/>
                <a:sym typeface="Calibri"/>
              </a:rPr>
              <a:t> the number of work periods currently forecast to complete the activity.</a:t>
            </a:r>
            <a:endParaRPr/>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a:solidFill>
                <a:srgbClr val="000000"/>
              </a:solidFill>
              <a:latin typeface="Calibri"/>
              <a:ea typeface="Calibri"/>
              <a:cs typeface="Calibri"/>
              <a:sym typeface="Calibri"/>
            </a:endParaRPr>
          </a:p>
          <a:p>
            <a:pPr marL="228600" marR="0" lvl="0" indent="-228600" algn="l" rtl="0">
              <a:lnSpc>
                <a:spcPct val="90000"/>
              </a:lnSpc>
              <a:spcBef>
                <a:spcPts val="1000"/>
              </a:spcBef>
              <a:spcAft>
                <a:spcPts val="0"/>
              </a:spcAft>
              <a:buClr>
                <a:srgbClr val="000000"/>
              </a:buClr>
              <a:buSzPts val="2800"/>
              <a:buFont typeface="Noto Sans Symbols"/>
              <a:buNone/>
            </a:pPr>
            <a:r>
              <a:rPr lang="en-US" sz="2800" b="1" i="0" u="none" strike="noStrike" cap="none">
                <a:solidFill>
                  <a:srgbClr val="000000"/>
                </a:solidFill>
                <a:latin typeface="Calibri"/>
                <a:ea typeface="Calibri"/>
                <a:cs typeface="Calibri"/>
                <a:sym typeface="Calibri"/>
              </a:rPr>
              <a:t>Work periods </a:t>
            </a:r>
            <a:r>
              <a:rPr lang="en-US" sz="2800" b="0" i="0" u="none" strike="noStrike" cap="none">
                <a:solidFill>
                  <a:srgbClr val="000000"/>
                </a:solidFill>
                <a:latin typeface="Calibri"/>
                <a:ea typeface="Calibri"/>
                <a:cs typeface="Calibri"/>
                <a:sym typeface="Calibri"/>
              </a:rPr>
              <a:t>can be hours, days, weeks or months.</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Critical Path method</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Terminology</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b="1" dirty="0">
                <a:latin typeface="Calibri"/>
                <a:ea typeface="Calibri"/>
                <a:cs typeface="Calibri"/>
                <a:sym typeface="Calibri"/>
              </a:rPr>
              <a:t>Estimate the duration</a:t>
            </a:r>
            <a:endParaRPr sz="2400" b="1" dirty="0">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Consists of</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The common Scheduling Failures</a:t>
            </a:r>
            <a:endParaRPr sz="2400" dirty="0">
              <a:solidFill>
                <a:srgbClr val="A5A5A5"/>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8205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4" name="Google Shape;274;p1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78" name="Google Shape;278;p15"/>
          <p:cNvSpPr txBox="1"/>
          <p:nvPr/>
        </p:nvSpPr>
        <p:spPr>
          <a:xfrm>
            <a:off x="2277267" y="598031"/>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Estimate the duration</a:t>
            </a:r>
            <a:endParaRPr dirty="0">
              <a:sym typeface="Calibri"/>
            </a:endParaRPr>
          </a:p>
        </p:txBody>
      </p:sp>
      <p:sp>
        <p:nvSpPr>
          <p:cNvPr id="280" name="Google Shape;280;p15"/>
          <p:cNvSpPr txBox="1"/>
          <p:nvPr/>
        </p:nvSpPr>
        <p:spPr>
          <a:xfrm>
            <a:off x="1080668" y="1838679"/>
            <a:ext cx="10702925" cy="3670300"/>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20000"/>
              </a:lnSpc>
              <a:spcBef>
                <a:spcPts val="0"/>
              </a:spcBef>
              <a:spcAft>
                <a:spcPts val="0"/>
              </a:spcAft>
              <a:buClr>
                <a:srgbClr val="990000"/>
              </a:buClr>
              <a:buSzPts val="1820"/>
              <a:buFont typeface="Noto Sans Symbols"/>
              <a:buChar char="⬤"/>
            </a:pPr>
            <a:r>
              <a:rPr lang="en-US" sz="2600" b="0" i="0" u="none" strike="noStrike" cap="none">
                <a:solidFill>
                  <a:srgbClr val="000000"/>
                </a:solidFill>
                <a:latin typeface="Arial"/>
                <a:ea typeface="Arial"/>
                <a:cs typeface="Arial"/>
                <a:sym typeface="Arial"/>
              </a:rPr>
              <a:t>Historical information</a:t>
            </a:r>
            <a:endParaRPr/>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a:solidFill>
                  <a:srgbClr val="000000"/>
                </a:solidFill>
                <a:latin typeface="Arial"/>
                <a:ea typeface="Arial"/>
                <a:cs typeface="Arial"/>
                <a:sym typeface="Arial"/>
              </a:rPr>
              <a:t>Market information</a:t>
            </a:r>
            <a:endParaRPr/>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a:solidFill>
                  <a:srgbClr val="000000"/>
                </a:solidFill>
                <a:latin typeface="Arial"/>
                <a:ea typeface="Arial"/>
                <a:cs typeface="Arial"/>
                <a:sym typeface="Arial"/>
              </a:rPr>
              <a:t>Rates of installation</a:t>
            </a:r>
            <a:endParaRPr/>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a:solidFill>
                  <a:srgbClr val="000000"/>
                </a:solidFill>
                <a:latin typeface="Arial"/>
                <a:ea typeface="Arial"/>
                <a:cs typeface="Arial"/>
                <a:sym typeface="Arial"/>
              </a:rPr>
              <a:t>What is a “Normal” rate of installation? How do we come up with this? Varies by area?</a:t>
            </a:r>
            <a:endParaRPr sz="26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6" name="Google Shape;286;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90" name="Google Shape;290;p16"/>
          <p:cNvSpPr txBox="1"/>
          <p:nvPr/>
        </p:nvSpPr>
        <p:spPr>
          <a:xfrm>
            <a:off x="2181733" y="563811"/>
            <a:ext cx="214460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Calendar(s)</a:t>
            </a:r>
            <a:endParaRPr dirty="0"/>
          </a:p>
        </p:txBody>
      </p:sp>
      <p:sp>
        <p:nvSpPr>
          <p:cNvPr id="292" name="Google Shape;292;p16"/>
          <p:cNvSpPr txBox="1"/>
          <p:nvPr/>
        </p:nvSpPr>
        <p:spPr>
          <a:xfrm>
            <a:off x="877330" y="2069070"/>
            <a:ext cx="9373158" cy="3733800"/>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a:solidFill>
                  <a:srgbClr val="000000"/>
                </a:solidFill>
                <a:latin typeface="Arial"/>
                <a:ea typeface="Arial"/>
                <a:cs typeface="Arial"/>
                <a:sym typeface="Arial"/>
              </a:rPr>
              <a:t>The work periods and holidays defined for the Project.  </a:t>
            </a:r>
            <a:endParaRPr/>
          </a:p>
          <a:p>
            <a:pPr marL="404813" marR="0" lvl="0" indent="-404813" algn="l" rtl="0">
              <a:lnSpc>
                <a:spcPct val="90000"/>
              </a:lnSpc>
              <a:spcBef>
                <a:spcPts val="1000"/>
              </a:spcBef>
              <a:spcAft>
                <a:spcPts val="0"/>
              </a:spcAft>
              <a:buClr>
                <a:schemeClr val="dk1"/>
              </a:buClr>
              <a:buSzPts val="2400"/>
              <a:buFont typeface="Arial"/>
              <a:buNone/>
            </a:pPr>
            <a:endParaRPr sz="240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a:solidFill>
                  <a:srgbClr val="000000"/>
                </a:solidFill>
                <a:latin typeface="Arial"/>
                <a:ea typeface="Arial"/>
                <a:cs typeface="Arial"/>
                <a:sym typeface="Arial"/>
              </a:rPr>
              <a:t>There can be </a:t>
            </a:r>
            <a:r>
              <a:rPr lang="en-US" sz="2400" b="1">
                <a:solidFill>
                  <a:srgbClr val="000000"/>
                </a:solidFill>
                <a:latin typeface="Arial"/>
                <a:ea typeface="Arial"/>
                <a:cs typeface="Arial"/>
                <a:sym typeface="Arial"/>
              </a:rPr>
              <a:t>multiple Calendars </a:t>
            </a:r>
            <a:r>
              <a:rPr lang="en-US" sz="2400">
                <a:solidFill>
                  <a:srgbClr val="000000"/>
                </a:solidFill>
                <a:latin typeface="Arial"/>
                <a:ea typeface="Arial"/>
                <a:cs typeface="Arial"/>
                <a:sym typeface="Arial"/>
              </a:rPr>
              <a:t>on a Project: </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a:solidFill>
                  <a:srgbClr val="000000"/>
                </a:solidFill>
                <a:latin typeface="Arial"/>
                <a:ea typeface="Arial"/>
                <a:cs typeface="Arial"/>
                <a:sym typeface="Arial"/>
              </a:rPr>
              <a:t>Engineering - 5 day work week</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a:solidFill>
                  <a:srgbClr val="000000"/>
                </a:solidFill>
                <a:latin typeface="Arial"/>
                <a:ea typeface="Arial"/>
                <a:cs typeface="Arial"/>
                <a:sym typeface="Arial"/>
              </a:rPr>
              <a:t>Manufacturing - 7 day work week</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a:solidFill>
                  <a:srgbClr val="000000"/>
                </a:solidFill>
                <a:latin typeface="Arial"/>
                <a:ea typeface="Arial"/>
                <a:cs typeface="Arial"/>
                <a:sym typeface="Arial"/>
              </a:rPr>
              <a:t>Construction - 6 day work week</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a:solidFill>
                  <a:srgbClr val="000000"/>
                </a:solidFill>
                <a:latin typeface="Arial"/>
                <a:ea typeface="Arial"/>
                <a:cs typeface="Arial"/>
                <a:sym typeface="Arial"/>
              </a:rPr>
              <a:t>Different local Holidays ?</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8" name="Google Shape;298;p1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02" name="Google Shape;302;p17"/>
          <p:cNvSpPr txBox="1"/>
          <p:nvPr/>
        </p:nvSpPr>
        <p:spPr>
          <a:xfrm>
            <a:off x="2250874" y="587927"/>
            <a:ext cx="360491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Assumptions</a:t>
            </a:r>
            <a:endParaRPr dirty="0">
              <a:sym typeface="Calibri"/>
            </a:endParaRPr>
          </a:p>
        </p:txBody>
      </p:sp>
      <p:sp>
        <p:nvSpPr>
          <p:cNvPr id="304" name="Google Shape;304;p17"/>
          <p:cNvSpPr txBox="1"/>
          <p:nvPr/>
        </p:nvSpPr>
        <p:spPr>
          <a:xfrm>
            <a:off x="877329" y="2069070"/>
            <a:ext cx="9956925" cy="2845286"/>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a:solidFill>
                  <a:srgbClr val="000000"/>
                </a:solidFill>
                <a:latin typeface="Arial"/>
                <a:ea typeface="Arial"/>
                <a:cs typeface="Arial"/>
                <a:sym typeface="Arial"/>
              </a:rPr>
              <a:t>Project assumptions are identified at the beginning of the project. Throughout the project life cycle, they will be refined and reanalyzed.</a:t>
            </a:r>
            <a:endParaRPr/>
          </a:p>
          <a:p>
            <a:pPr marL="404813" marR="0" lvl="0" indent="-404813" algn="l" rtl="0">
              <a:lnSpc>
                <a:spcPct val="90000"/>
              </a:lnSpc>
              <a:spcBef>
                <a:spcPts val="1000"/>
              </a:spcBef>
              <a:spcAft>
                <a:spcPts val="0"/>
              </a:spcAft>
              <a:buClr>
                <a:srgbClr val="000000"/>
              </a:buClr>
              <a:buSzPts val="2400"/>
              <a:buFont typeface="Arial"/>
              <a:buNone/>
            </a:pPr>
            <a:r>
              <a:rPr lang="en-US" sz="2400">
                <a:solidFill>
                  <a:srgbClr val="000000"/>
                </a:solidFill>
                <a:latin typeface="Arial"/>
                <a:ea typeface="Arial"/>
                <a:cs typeface="Arial"/>
                <a:sym typeface="Arial"/>
              </a:rPr>
              <a:t> </a:t>
            </a:r>
            <a:endParaRPr/>
          </a:p>
          <a:p>
            <a:pPr marL="404813" marR="0" lvl="0" indent="-404813" algn="l" rtl="0">
              <a:lnSpc>
                <a:spcPct val="90000"/>
              </a:lnSpc>
              <a:spcBef>
                <a:spcPts val="1000"/>
              </a:spcBef>
              <a:spcAft>
                <a:spcPts val="0"/>
              </a:spcAft>
              <a:buClr>
                <a:srgbClr val="000000"/>
              </a:buClr>
              <a:buSzPts val="2400"/>
              <a:buFont typeface="Arial"/>
              <a:buNone/>
            </a:pPr>
            <a:r>
              <a:rPr lang="en-US" sz="2400">
                <a:solidFill>
                  <a:srgbClr val="000000"/>
                </a:solidFill>
                <a:latin typeface="Arial"/>
                <a:ea typeface="Arial"/>
                <a:cs typeface="Arial"/>
                <a:sym typeface="Arial"/>
              </a:rPr>
              <a:t>An assumption is what you believe to be true. These are anticipated events or circumstances that are expected during your project’s life cycle. You make assumptions based on your experience or the information available on hand.</a:t>
            </a:r>
            <a:endParaRPr sz="24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10" name="Google Shape;310;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14" name="Google Shape;314;p18"/>
          <p:cNvSpPr txBox="1"/>
          <p:nvPr/>
        </p:nvSpPr>
        <p:spPr>
          <a:xfrm>
            <a:off x="2318211" y="587907"/>
            <a:ext cx="302390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Project Constraints </a:t>
            </a:r>
            <a:endParaRPr>
              <a:sym typeface="Calibri"/>
            </a:endParaRPr>
          </a:p>
        </p:txBody>
      </p:sp>
      <p:sp>
        <p:nvSpPr>
          <p:cNvPr id="316" name="Google Shape;316;p18"/>
          <p:cNvSpPr txBox="1"/>
          <p:nvPr/>
        </p:nvSpPr>
        <p:spPr>
          <a:xfrm>
            <a:off x="905038" y="2014403"/>
            <a:ext cx="9956925" cy="3740170"/>
          </a:xfrm>
          <a:prstGeom prst="rect">
            <a:avLst/>
          </a:prstGeom>
          <a:noFill/>
          <a:ln>
            <a:noFill/>
          </a:ln>
        </p:spPr>
        <p:txBody>
          <a:bodyPr spcFirstLastPara="1" wrap="square" lIns="76200" tIns="38100" rIns="76200" bIns="38100" anchor="t" anchorCtr="0">
            <a:normAutofit lnSpcReduction="10000"/>
          </a:bodyPr>
          <a:lstStyle/>
          <a:p>
            <a:pPr marL="404813" marR="0" lvl="0" indent="-404813" algn="l" rtl="0">
              <a:lnSpc>
                <a:spcPct val="90000"/>
              </a:lnSpc>
              <a:spcBef>
                <a:spcPts val="0"/>
              </a:spcBef>
              <a:spcAft>
                <a:spcPts val="0"/>
              </a:spcAft>
              <a:buClr>
                <a:srgbClr val="000000"/>
              </a:buClr>
              <a:buSzPts val="2400"/>
              <a:buFont typeface="Arial"/>
              <a:buNone/>
            </a:pPr>
            <a:r>
              <a:rPr lang="en-US" sz="2400" b="0" i="0" u="none" strike="noStrike" cap="none">
                <a:solidFill>
                  <a:srgbClr val="000000"/>
                </a:solidFill>
                <a:latin typeface="Arial"/>
                <a:ea typeface="Arial"/>
                <a:cs typeface="Arial"/>
                <a:sym typeface="Arial"/>
              </a:rPr>
              <a:t>Project Constraints are identified at the beginning of the project. Throughout the project life cycle, they will be refined and reanalyzed.</a:t>
            </a:r>
            <a:endParaRPr/>
          </a:p>
          <a:p>
            <a:pPr marL="404813" marR="0" lvl="0" indent="-404813" algn="l" rtl="0">
              <a:lnSpc>
                <a:spcPct val="90000"/>
              </a:lnSpc>
              <a:spcBef>
                <a:spcPts val="1000"/>
              </a:spcBef>
              <a:spcAft>
                <a:spcPts val="0"/>
              </a:spcAft>
              <a:buClr>
                <a:srgbClr val="000000"/>
              </a:buClr>
              <a:buSzPts val="2400"/>
              <a:buFont typeface="Arial"/>
              <a:buNone/>
            </a:pPr>
            <a:r>
              <a:rPr lang="en-US" sz="2400" b="0" i="0" u="none" strike="noStrike" cap="none">
                <a:solidFill>
                  <a:srgbClr val="000000"/>
                </a:solidFill>
                <a:latin typeface="Arial"/>
                <a:ea typeface="Arial"/>
                <a:cs typeface="Arial"/>
                <a:sym typeface="Arial"/>
              </a:rPr>
              <a:t> </a:t>
            </a:r>
            <a:endParaRPr/>
          </a:p>
          <a:p>
            <a:pPr marL="404813" marR="0" lvl="0" indent="-404813" algn="l" rtl="0">
              <a:lnSpc>
                <a:spcPct val="90000"/>
              </a:lnSpc>
              <a:spcBef>
                <a:spcPts val="1000"/>
              </a:spcBef>
              <a:spcAft>
                <a:spcPts val="0"/>
              </a:spcAft>
              <a:buClr>
                <a:srgbClr val="000000"/>
              </a:buClr>
              <a:buSzPts val="2400"/>
              <a:buFont typeface="Arial"/>
              <a:buNone/>
            </a:pPr>
            <a:r>
              <a:rPr lang="en-US" sz="2400">
                <a:solidFill>
                  <a:srgbClr val="000000"/>
                </a:solidFill>
                <a:latin typeface="Arial"/>
                <a:ea typeface="Arial"/>
                <a:cs typeface="Arial"/>
                <a:sym typeface="Arial"/>
              </a:rPr>
              <a:t>These constraints are defined at the beginning of your project, and you must work within their boundaries.</a:t>
            </a:r>
            <a:endParaRPr/>
          </a:p>
          <a:p>
            <a:pPr marL="404813" marR="0" lvl="0" indent="-404813" algn="l" rtl="0">
              <a:lnSpc>
                <a:spcPct val="90000"/>
              </a:lnSpc>
              <a:spcBef>
                <a:spcPts val="1000"/>
              </a:spcBef>
              <a:spcAft>
                <a:spcPts val="0"/>
              </a:spcAft>
              <a:buClr>
                <a:schemeClr val="dk1"/>
              </a:buClr>
              <a:buSzPts val="2400"/>
              <a:buFont typeface="Arial"/>
              <a:buNone/>
            </a:pPr>
            <a:endParaRPr sz="2400">
              <a:solidFill>
                <a:srgbClr val="000000"/>
              </a:solidFill>
              <a:latin typeface="Arial"/>
              <a:ea typeface="Arial"/>
              <a:cs typeface="Arial"/>
              <a:sym typeface="Arial"/>
            </a:endParaRPr>
          </a:p>
          <a:p>
            <a:pPr marL="404813" marR="0" lvl="0" indent="-404813" algn="l" rtl="0">
              <a:lnSpc>
                <a:spcPct val="90000"/>
              </a:lnSpc>
              <a:spcBef>
                <a:spcPts val="1000"/>
              </a:spcBef>
              <a:spcAft>
                <a:spcPts val="0"/>
              </a:spcAft>
              <a:buClr>
                <a:srgbClr val="000000"/>
              </a:buClr>
              <a:buSzPts val="2400"/>
              <a:buFont typeface="Arial"/>
              <a:buNone/>
            </a:pPr>
            <a:r>
              <a:rPr lang="en-US" sz="2400">
                <a:solidFill>
                  <a:srgbClr val="000000"/>
                </a:solidFill>
                <a:latin typeface="Arial"/>
                <a:ea typeface="Arial"/>
                <a:cs typeface="Arial"/>
                <a:sym typeface="Arial"/>
              </a:rPr>
              <a:t>A constraint can be of two types:</a:t>
            </a:r>
            <a:endParaRPr/>
          </a:p>
          <a:p>
            <a:pPr marL="404813" marR="0" lvl="0" indent="-404813" algn="l" rtl="0">
              <a:lnSpc>
                <a:spcPct val="90000"/>
              </a:lnSpc>
              <a:spcBef>
                <a:spcPts val="1000"/>
              </a:spcBef>
              <a:spcAft>
                <a:spcPts val="0"/>
              </a:spcAft>
              <a:buClr>
                <a:srgbClr val="FF0000"/>
              </a:buClr>
              <a:buSzPts val="2400"/>
              <a:buFont typeface="Arial"/>
              <a:buNone/>
            </a:pPr>
            <a:r>
              <a:rPr lang="en-US" sz="2400">
                <a:solidFill>
                  <a:srgbClr val="FF0000"/>
                </a:solidFill>
                <a:latin typeface="Arial"/>
                <a:ea typeface="Arial"/>
                <a:cs typeface="Arial"/>
                <a:sym typeface="Arial"/>
              </a:rPr>
              <a:t>usiness Constraints</a:t>
            </a:r>
            <a:endParaRPr/>
          </a:p>
          <a:p>
            <a:pPr marL="404813" marR="0" lvl="0" indent="-404813" algn="l" rtl="0">
              <a:lnSpc>
                <a:spcPct val="90000"/>
              </a:lnSpc>
              <a:spcBef>
                <a:spcPts val="1000"/>
              </a:spcBef>
              <a:spcAft>
                <a:spcPts val="0"/>
              </a:spcAft>
              <a:buClr>
                <a:srgbClr val="FF0000"/>
              </a:buClr>
              <a:buSzPts val="2400"/>
              <a:buFont typeface="Arial"/>
              <a:buNone/>
            </a:pPr>
            <a:r>
              <a:rPr lang="en-US" sz="2400">
                <a:solidFill>
                  <a:srgbClr val="FF0000"/>
                </a:solidFill>
                <a:latin typeface="Arial"/>
                <a:ea typeface="Arial"/>
                <a:cs typeface="Arial"/>
                <a:sym typeface="Arial"/>
              </a:rPr>
              <a:t>Technical Constraints</a:t>
            </a:r>
            <a:endParaRPr sz="2400" b="0" i="0" u="none" strike="noStrike" cap="none">
              <a:solidFill>
                <a:srgbClr val="FF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indent="-571500">
              <a:buSzPts val="2400"/>
              <a:buFont typeface="Courier New"/>
              <a:buChar char="o"/>
            </a:pPr>
            <a:r>
              <a:rPr lang="en-US" sz="2400" dirty="0">
                <a:solidFill>
                  <a:srgbClr val="A5A5A5"/>
                </a:solidFill>
                <a:latin typeface="Calibri"/>
                <a:ea typeface="Calibri"/>
                <a:cs typeface="Calibri"/>
                <a:sym typeface="Calibri"/>
              </a:rPr>
              <a:t>Critical Path method</a:t>
            </a:r>
            <a:endParaRPr sz="2400" dirty="0">
              <a:solidFill>
                <a:srgbClr val="A5A5A5"/>
              </a:solidFill>
              <a:latin typeface="Calibri"/>
              <a:ea typeface="Calibri"/>
              <a:cs typeface="Calibri"/>
            </a:endParaRPr>
          </a:p>
          <a:p>
            <a:pPr marL="571500" indent="-571500">
              <a:buSzPts val="2400"/>
              <a:buFont typeface="Courier New"/>
              <a:buChar char="o"/>
            </a:pPr>
            <a:r>
              <a:rPr lang="en-US" sz="2400" dirty="0">
                <a:solidFill>
                  <a:srgbClr val="A5A5A5"/>
                </a:solidFill>
                <a:latin typeface="Calibri"/>
                <a:ea typeface="Calibri"/>
                <a:cs typeface="Calibri"/>
                <a:sym typeface="Calibri"/>
              </a:rPr>
              <a:t>Scheduling Terminology</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Estimate the duration</a:t>
            </a:r>
            <a:endParaRPr sz="2400" dirty="0">
              <a:solidFill>
                <a:srgbClr val="A5A5A5"/>
              </a:solidFill>
              <a:latin typeface="Calibri"/>
              <a:ea typeface="Calibri"/>
              <a:cs typeface="Calibri"/>
            </a:endParaRPr>
          </a:p>
          <a:p>
            <a:pPr marL="571500" indent="-571500">
              <a:buSzPts val="2400"/>
              <a:buFont typeface="Courier New"/>
              <a:buChar char="o"/>
            </a:pPr>
            <a:r>
              <a:rPr lang="en-US" sz="2400" b="1" dirty="0">
                <a:latin typeface="Calibri"/>
                <a:ea typeface="Calibri"/>
                <a:cs typeface="Calibri"/>
                <a:sym typeface="Calibri"/>
              </a:rPr>
              <a:t>Scheduling Consists of</a:t>
            </a:r>
            <a:endParaRPr sz="2400" b="1" dirty="0">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The common Scheduling Failures</a:t>
            </a:r>
            <a:endParaRPr sz="2400" dirty="0">
              <a:solidFill>
                <a:srgbClr val="A5A5A5"/>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132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6" name="Google Shape;336;p2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40" name="Google Shape;340;p20"/>
          <p:cNvSpPr txBox="1"/>
          <p:nvPr/>
        </p:nvSpPr>
        <p:spPr>
          <a:xfrm>
            <a:off x="2157616" y="579603"/>
            <a:ext cx="3741395"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42" name="Google Shape;342;p20"/>
          <p:cNvSpPr/>
          <p:nvPr/>
        </p:nvSpPr>
        <p:spPr>
          <a:xfrm>
            <a:off x="951720" y="1908776"/>
            <a:ext cx="5398174" cy="3234475"/>
          </a:xfrm>
          <a:prstGeom prst="rect">
            <a:avLst/>
          </a:prstGeom>
          <a:noFill/>
          <a:ln>
            <a:noFill/>
          </a:ln>
          <a:effectLst>
            <a:outerShdw blurRad="149987" dist="250190" dir="8460000" algn="ctr">
              <a:srgbClr val="000000">
                <a:alpha val="27843"/>
              </a:srgbClr>
            </a:outerShdw>
          </a:effectLst>
        </p:spPr>
        <p:txBody>
          <a:bodyPr spcFirstLastPara="1" wrap="square" lIns="90475" tIns="44450" rIns="90475" bIns="44450" anchor="t" anchorCtr="0">
            <a:spAutoFit/>
          </a:bodyPr>
          <a:lstStyle/>
          <a:p>
            <a:pPr marL="0" marR="0" lvl="0" indent="-114300" algn="l" rtl="0">
              <a:lnSpc>
                <a:spcPct val="150000"/>
              </a:lnSpc>
              <a:spcBef>
                <a:spcPts val="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Determining the </a:t>
            </a:r>
            <a:r>
              <a:rPr lang="en-US" sz="2400" b="1" i="0">
                <a:solidFill>
                  <a:srgbClr val="000000"/>
                </a:solidFill>
                <a:latin typeface="Arial"/>
                <a:ea typeface="Arial"/>
                <a:cs typeface="Arial"/>
                <a:sym typeface="Arial"/>
              </a:rPr>
              <a:t>activity duration's</a:t>
            </a:r>
            <a:r>
              <a:rPr lang="en-US" sz="2400" b="0" i="0">
                <a:solidFill>
                  <a:srgbClr val="000000"/>
                </a:solidFill>
                <a:latin typeface="Arial"/>
                <a:ea typeface="Arial"/>
                <a:cs typeface="Arial"/>
                <a:sym typeface="Arial"/>
              </a:rPr>
              <a:t>.</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a:t>
            </a:r>
            <a:r>
              <a:rPr lang="en-US" sz="2400" b="1" i="0">
                <a:solidFill>
                  <a:srgbClr val="000000"/>
                </a:solidFill>
                <a:latin typeface="Arial"/>
                <a:ea typeface="Arial"/>
                <a:cs typeface="Arial"/>
                <a:sym typeface="Arial"/>
              </a:rPr>
              <a:t>Ties</a:t>
            </a:r>
            <a:r>
              <a:rPr lang="en-US" sz="2400" b="0" i="0">
                <a:solidFill>
                  <a:srgbClr val="000000"/>
                </a:solidFill>
                <a:latin typeface="Arial"/>
                <a:ea typeface="Arial"/>
                <a:cs typeface="Arial"/>
                <a:sym typeface="Arial"/>
              </a:rPr>
              <a:t> individual plans together.</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a:t>
            </a:r>
            <a:r>
              <a:rPr lang="en-US" sz="2400" b="1" i="0">
                <a:solidFill>
                  <a:srgbClr val="000000"/>
                </a:solidFill>
                <a:latin typeface="Arial"/>
                <a:ea typeface="Arial"/>
                <a:cs typeface="Arial"/>
                <a:sym typeface="Arial"/>
              </a:rPr>
              <a:t>Timing</a:t>
            </a:r>
            <a:r>
              <a:rPr lang="en-US" sz="2400" b="0" i="0">
                <a:solidFill>
                  <a:srgbClr val="000000"/>
                </a:solidFill>
                <a:latin typeface="Arial"/>
                <a:ea typeface="Arial"/>
                <a:cs typeface="Arial"/>
                <a:sym typeface="Arial"/>
              </a:rPr>
              <a:t> of activities. </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Minimizing </a:t>
            </a:r>
            <a:r>
              <a:rPr lang="en-US" sz="2400" b="1" i="0">
                <a:solidFill>
                  <a:srgbClr val="000000"/>
                </a:solidFill>
                <a:latin typeface="Arial"/>
                <a:ea typeface="Arial"/>
                <a:cs typeface="Arial"/>
                <a:sym typeface="Arial"/>
              </a:rPr>
              <a:t>resource conflicts</a:t>
            </a:r>
            <a:r>
              <a:rPr lang="en-US" sz="2400" b="0" i="0">
                <a:solidFill>
                  <a:srgbClr val="000000"/>
                </a:solidFill>
                <a:latin typeface="Arial"/>
                <a:ea typeface="Arial"/>
                <a:cs typeface="Arial"/>
                <a:sym typeface="Arial"/>
              </a:rPr>
              <a:t>.</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Identifying </a:t>
            </a:r>
            <a:r>
              <a:rPr lang="en-US" sz="2400" b="1" i="0">
                <a:solidFill>
                  <a:srgbClr val="000000"/>
                </a:solidFill>
                <a:latin typeface="Arial"/>
                <a:ea typeface="Arial"/>
                <a:cs typeface="Arial"/>
                <a:sym typeface="Arial"/>
              </a:rPr>
              <a:t>critical</a:t>
            </a:r>
            <a:r>
              <a:rPr lang="en-US" sz="2400" b="0" i="0">
                <a:solidFill>
                  <a:srgbClr val="000000"/>
                </a:solidFill>
                <a:latin typeface="Arial"/>
                <a:ea typeface="Arial"/>
                <a:cs typeface="Arial"/>
                <a:sym typeface="Arial"/>
              </a:rPr>
              <a:t> activities.</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pic>
        <p:nvPicPr>
          <p:cNvPr id="348" name="Google Shape;348;p2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52" name="Google Shape;352;p21"/>
          <p:cNvSpPr txBox="1"/>
          <p:nvPr/>
        </p:nvSpPr>
        <p:spPr>
          <a:xfrm>
            <a:off x="2184110" y="587927"/>
            <a:ext cx="372774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a:sym typeface="Calibri"/>
              </a:rPr>
              <a:t>Scheduling Consists of</a:t>
            </a:r>
            <a:endParaRPr/>
          </a:p>
        </p:txBody>
      </p:sp>
      <p:sp>
        <p:nvSpPr>
          <p:cNvPr id="354" name="Google Shape;354;p21"/>
          <p:cNvSpPr/>
          <p:nvPr/>
        </p:nvSpPr>
        <p:spPr>
          <a:xfrm>
            <a:off x="1080668" y="1893123"/>
            <a:ext cx="5934633" cy="3234475"/>
          </a:xfrm>
          <a:prstGeom prst="rect">
            <a:avLst/>
          </a:prstGeom>
          <a:noFill/>
          <a:ln>
            <a:noFill/>
          </a:ln>
          <a:effectLst>
            <a:outerShdw blurRad="44450" dist="27940" dir="5400000" algn="ctr">
              <a:srgbClr val="000000">
                <a:alpha val="31764"/>
              </a:srgbClr>
            </a:outerShdw>
          </a:effectLst>
        </p:spPr>
        <p:txBody>
          <a:bodyPr spcFirstLastPara="1" wrap="square" lIns="90475" tIns="44450" rIns="90475" bIns="44450" anchor="t" anchorCtr="0">
            <a:spAutoFit/>
          </a:bodyPr>
          <a:lstStyle/>
          <a:p>
            <a:pPr marL="0" marR="0" lvl="0" indent="-106679" algn="l" rtl="0">
              <a:lnSpc>
                <a:spcPct val="150000"/>
              </a:lnSpc>
              <a:spcBef>
                <a:spcPts val="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Establishing  the </a:t>
            </a:r>
            <a:r>
              <a:rPr lang="en-US" sz="2400" b="1" i="0">
                <a:solidFill>
                  <a:srgbClr val="000000"/>
                </a:solidFill>
                <a:latin typeface="Arial"/>
                <a:ea typeface="Arial"/>
                <a:cs typeface="Arial"/>
                <a:sym typeface="Arial"/>
              </a:rPr>
              <a:t>baseline</a:t>
            </a:r>
            <a:r>
              <a:rPr lang="en-US" sz="2400" b="0" i="0">
                <a:solidFill>
                  <a:srgbClr val="000000"/>
                </a:solidFill>
                <a:latin typeface="Arial"/>
                <a:ea typeface="Arial"/>
                <a:cs typeface="Arial"/>
                <a:sym typeface="Arial"/>
              </a:rPr>
              <a:t>.</a:t>
            </a:r>
            <a:endParaRPr/>
          </a:p>
          <a:p>
            <a:pPr marL="0" marR="0" lvl="0" indent="-114300" algn="l" rtl="0">
              <a:lnSpc>
                <a:spcPct val="150000"/>
              </a:lnSpc>
              <a:spcBef>
                <a:spcPts val="720"/>
              </a:spcBef>
              <a:spcAft>
                <a:spcPts val="0"/>
              </a:spcAft>
              <a:buClr>
                <a:srgbClr val="0563C1"/>
              </a:buClr>
              <a:buSzPts val="1800"/>
              <a:buFont typeface="Noto Sans Symbols"/>
              <a:buChar char="■"/>
            </a:pPr>
            <a:r>
              <a:rPr lang="en-US" sz="2400" b="0" i="0">
                <a:solidFill>
                  <a:srgbClr val="000000"/>
                </a:solidFill>
                <a:latin typeface="Arial"/>
                <a:ea typeface="Arial"/>
                <a:cs typeface="Arial"/>
                <a:sym typeface="Arial"/>
              </a:rPr>
              <a:t>  Providing a </a:t>
            </a:r>
            <a:r>
              <a:rPr lang="en-US" sz="2400" b="1" i="0">
                <a:solidFill>
                  <a:srgbClr val="000000"/>
                </a:solidFill>
                <a:latin typeface="Arial"/>
                <a:ea typeface="Arial"/>
                <a:cs typeface="Arial"/>
                <a:sym typeface="Arial"/>
              </a:rPr>
              <a:t>tool</a:t>
            </a:r>
            <a:r>
              <a:rPr lang="en-US" sz="2400" b="0" i="0">
                <a:solidFill>
                  <a:srgbClr val="000000"/>
                </a:solidFill>
                <a:latin typeface="Arial"/>
                <a:ea typeface="Arial"/>
                <a:cs typeface="Arial"/>
                <a:sym typeface="Arial"/>
              </a:rPr>
              <a:t> for project </a:t>
            </a:r>
            <a:r>
              <a:rPr lang="en-US" sz="2400" b="1" i="0">
                <a:solidFill>
                  <a:srgbClr val="000000"/>
                </a:solidFill>
                <a:latin typeface="Arial"/>
                <a:ea typeface="Arial"/>
                <a:cs typeface="Arial"/>
                <a:sym typeface="Arial"/>
              </a:rPr>
              <a:t>evaluation</a:t>
            </a:r>
            <a:r>
              <a:rPr lang="en-US" sz="2400" b="0" i="0">
                <a:solidFill>
                  <a:srgbClr val="000000"/>
                </a:solidFill>
                <a:latin typeface="Arial"/>
                <a:ea typeface="Arial"/>
                <a:cs typeface="Arial"/>
                <a:sym typeface="Arial"/>
              </a:rPr>
              <a:t>. </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Provides outputs for </a:t>
            </a:r>
            <a:r>
              <a:rPr lang="en-US" sz="2400" b="1" i="0">
                <a:solidFill>
                  <a:srgbClr val="000000"/>
                </a:solidFill>
                <a:latin typeface="Arial"/>
                <a:ea typeface="Arial"/>
                <a:cs typeface="Arial"/>
                <a:sym typeface="Arial"/>
              </a:rPr>
              <a:t>analysis</a:t>
            </a:r>
            <a:r>
              <a:rPr lang="en-US" sz="2400" b="0" i="0">
                <a:solidFill>
                  <a:srgbClr val="000000"/>
                </a:solidFill>
                <a:latin typeface="Arial"/>
                <a:ea typeface="Arial"/>
                <a:cs typeface="Arial"/>
                <a:sym typeface="Arial"/>
              </a:rPr>
              <a:t>.</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t>
            </a:r>
            <a:r>
              <a:rPr lang="en-US" sz="2400" b="1" i="0">
                <a:solidFill>
                  <a:srgbClr val="000000"/>
                </a:solidFill>
                <a:latin typeface="Arial"/>
                <a:ea typeface="Arial"/>
                <a:cs typeface="Arial"/>
                <a:sym typeface="Arial"/>
              </a:rPr>
              <a:t>Monitoring</a:t>
            </a:r>
            <a:r>
              <a:rPr lang="en-US" sz="2400" b="0" i="0">
                <a:solidFill>
                  <a:srgbClr val="000000"/>
                </a:solidFill>
                <a:latin typeface="Arial"/>
                <a:ea typeface="Arial"/>
                <a:cs typeface="Arial"/>
                <a:sym typeface="Arial"/>
              </a:rPr>
              <a:t> and analyzing progress.</a:t>
            </a:r>
            <a:endParaRPr/>
          </a:p>
          <a:p>
            <a:pPr marL="0" marR="0" lvl="0" indent="-106679" algn="l" rtl="0">
              <a:lnSpc>
                <a:spcPct val="150000"/>
              </a:lnSpc>
              <a:spcBef>
                <a:spcPts val="720"/>
              </a:spcBef>
              <a:spcAft>
                <a:spcPts val="0"/>
              </a:spcAft>
              <a:buClr>
                <a:srgbClr val="0563C1"/>
              </a:buClr>
              <a:buSzPts val="1680"/>
              <a:buFont typeface="Noto Sans Symbols"/>
              <a:buChar char="■"/>
            </a:pPr>
            <a:r>
              <a:rPr lang="en-US" sz="2400" b="0" i="0">
                <a:solidFill>
                  <a:srgbClr val="000000"/>
                </a:solidFill>
                <a:latin typeface="Arial"/>
                <a:ea typeface="Arial"/>
                <a:cs typeface="Arial"/>
                <a:sym typeface="Arial"/>
              </a:rPr>
              <a:t>  Assists in developing </a:t>
            </a:r>
            <a:r>
              <a:rPr lang="en-US" sz="2400" b="1" i="0">
                <a:solidFill>
                  <a:srgbClr val="000000"/>
                </a:solidFill>
                <a:latin typeface="Arial"/>
                <a:ea typeface="Arial"/>
                <a:cs typeface="Arial"/>
                <a:sym typeface="Arial"/>
              </a:rPr>
              <a:t>work-arounds</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60" name="Google Shape;36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64" name="Google Shape;364;p22"/>
          <p:cNvSpPr txBox="1"/>
          <p:nvPr/>
        </p:nvSpPr>
        <p:spPr>
          <a:xfrm>
            <a:off x="2224855" y="593038"/>
            <a:ext cx="3809634"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66" name="Google Shape;366;p22"/>
          <p:cNvSpPr txBox="1"/>
          <p:nvPr/>
        </p:nvSpPr>
        <p:spPr>
          <a:xfrm>
            <a:off x="781768" y="1658282"/>
            <a:ext cx="10505443" cy="4495800"/>
          </a:xfrm>
          <a:prstGeom prst="rect">
            <a:avLst/>
          </a:prstGeom>
          <a:noFill/>
          <a:ln>
            <a:noFill/>
          </a:ln>
        </p:spPr>
        <p:txBody>
          <a:bodyPr spcFirstLastPara="1" wrap="square" lIns="76200" tIns="38100" rIns="76200" bIns="38100" anchor="t" anchorCtr="0">
            <a:normAutofit/>
          </a:bodyPr>
          <a:lstStyle/>
          <a:p>
            <a:pPr marL="230188" marR="0" lvl="0" indent="-230188" algn="ctr" rtl="0">
              <a:lnSpc>
                <a:spcPct val="95000"/>
              </a:lnSpc>
              <a:spcBef>
                <a:spcPts val="0"/>
              </a:spcBef>
              <a:spcAft>
                <a:spcPts val="0"/>
              </a:spcAft>
              <a:buClr>
                <a:schemeClr val="dk1"/>
              </a:buClr>
              <a:buSzPts val="2400"/>
              <a:buFont typeface="Arial"/>
              <a:buNone/>
            </a:pPr>
            <a:endParaRPr sz="2400">
              <a:solidFill>
                <a:srgbClr val="ED7D31"/>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Information outlining the project is available in many forms and from many sources</a:t>
            </a:r>
            <a:endParaRPr/>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From the project scope description look for similar projects</a:t>
            </a:r>
            <a:endParaRPr/>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The Client - gather as much information about this Project and other similar Projects in which they have been involved.</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2" name="Google Shape;372;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76" name="Google Shape;376;p23"/>
          <p:cNvSpPr txBox="1"/>
          <p:nvPr/>
        </p:nvSpPr>
        <p:spPr>
          <a:xfrm>
            <a:off x="2118902" y="598031"/>
            <a:ext cx="383692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78" name="Google Shape;378;p23"/>
          <p:cNvSpPr txBox="1"/>
          <p:nvPr/>
        </p:nvSpPr>
        <p:spPr>
          <a:xfrm>
            <a:off x="938988" y="2037450"/>
            <a:ext cx="10033687" cy="3508764"/>
          </a:xfrm>
          <a:prstGeom prst="rect">
            <a:avLst/>
          </a:prstGeom>
          <a:noFill/>
          <a:ln>
            <a:noFill/>
          </a:ln>
        </p:spPr>
        <p:txBody>
          <a:bodyPr spcFirstLastPara="1" wrap="square" lIns="76200" tIns="38100" rIns="76200" bIns="38100" anchor="t" anchorCtr="0">
            <a:noAutofit/>
          </a:bodyPr>
          <a:lstStyle/>
          <a:p>
            <a:pPr marL="228600" marR="0" lvl="0" indent="-228600" algn="l" rtl="0">
              <a:lnSpc>
                <a:spcPct val="90000"/>
              </a:lnSpc>
              <a:spcBef>
                <a:spcPts val="0"/>
              </a:spcBef>
              <a:spcAft>
                <a:spcPts val="0"/>
              </a:spcAft>
              <a:buClr>
                <a:srgbClr val="C00000"/>
              </a:buClr>
              <a:buSzPts val="2400"/>
              <a:buFont typeface="Noto Sans Symbols"/>
              <a:buNone/>
            </a:pPr>
            <a:r>
              <a:rPr lang="en-US" sz="2400" b="1">
                <a:solidFill>
                  <a:srgbClr val="C00000"/>
                </a:solidFill>
                <a:latin typeface="Arial"/>
                <a:ea typeface="Arial"/>
                <a:cs typeface="Arial"/>
                <a:sym typeface="Arial"/>
              </a:rPr>
              <a:t>Asking about these simple questions</a:t>
            </a:r>
            <a:endParaRPr/>
          </a:p>
          <a:p>
            <a:pPr marL="228600" marR="0" lvl="0" indent="-228600" algn="l" rtl="0">
              <a:lnSpc>
                <a:spcPct val="90000"/>
              </a:lnSpc>
              <a:spcBef>
                <a:spcPts val="1000"/>
              </a:spcBef>
              <a:spcAft>
                <a:spcPts val="0"/>
              </a:spcAft>
              <a:buClr>
                <a:schemeClr val="dk1"/>
              </a:buClr>
              <a:buSzPts val="2400"/>
              <a:buFont typeface="Noto Sans Symbols"/>
              <a:buNone/>
            </a:pPr>
            <a:endParaRPr sz="2400">
              <a:solidFill>
                <a:srgbClr val="DF0126"/>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are you </a:t>
            </a:r>
            <a:r>
              <a:rPr lang="en-US" sz="2400" b="1">
                <a:solidFill>
                  <a:srgbClr val="000000"/>
                </a:solidFill>
                <a:latin typeface="Arial"/>
                <a:ea typeface="Arial"/>
                <a:cs typeface="Arial"/>
                <a:sym typeface="Arial"/>
              </a:rPr>
              <a:t>going to do</a:t>
            </a:r>
            <a:r>
              <a:rPr lang="en-US" sz="2400">
                <a:solidFill>
                  <a:srgbClr val="000000"/>
                </a:solidFill>
                <a:latin typeface="Arial"/>
                <a:ea typeface="Arial"/>
                <a:cs typeface="Arial"/>
                <a:sym typeface="Arial"/>
              </a:rPr>
              <a:t>?</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How long </a:t>
            </a:r>
            <a:r>
              <a:rPr lang="en-US" sz="2400">
                <a:solidFill>
                  <a:srgbClr val="000000"/>
                </a:solidFill>
                <a:latin typeface="Arial"/>
                <a:ea typeface="Arial"/>
                <a:cs typeface="Arial"/>
                <a:sym typeface="Arial"/>
              </a:rPr>
              <a:t>is it </a:t>
            </a:r>
            <a:r>
              <a:rPr lang="en-US" sz="2400" b="1">
                <a:solidFill>
                  <a:srgbClr val="000000"/>
                </a:solidFill>
                <a:latin typeface="Arial"/>
                <a:ea typeface="Arial"/>
                <a:cs typeface="Arial"/>
                <a:sym typeface="Arial"/>
              </a:rPr>
              <a:t>going to take?</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 </a:t>
            </a:r>
            <a:r>
              <a:rPr lang="en-US" sz="2400">
                <a:solidFill>
                  <a:srgbClr val="000000"/>
                </a:solidFill>
                <a:latin typeface="Arial"/>
                <a:ea typeface="Arial"/>
                <a:cs typeface="Arial"/>
                <a:sym typeface="Arial"/>
              </a:rPr>
              <a:t>do you need </a:t>
            </a:r>
            <a:r>
              <a:rPr lang="en-US" sz="2400" b="1">
                <a:solidFill>
                  <a:srgbClr val="000000"/>
                </a:solidFill>
                <a:latin typeface="Arial"/>
                <a:ea typeface="Arial"/>
                <a:cs typeface="Arial"/>
                <a:sym typeface="Arial"/>
              </a:rPr>
              <a:t>to start </a:t>
            </a:r>
            <a:r>
              <a:rPr lang="en-US" sz="2400">
                <a:solidFill>
                  <a:srgbClr val="000000"/>
                </a:solidFill>
                <a:latin typeface="Arial"/>
                <a:ea typeface="Arial"/>
                <a:cs typeface="Arial"/>
                <a:sym typeface="Arial"/>
              </a:rPr>
              <a:t>the activity?</a:t>
            </a:r>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a:t>
            </a:r>
            <a:r>
              <a:rPr lang="en-US" sz="2400">
                <a:solidFill>
                  <a:srgbClr val="000000"/>
                </a:solidFill>
                <a:latin typeface="Arial"/>
                <a:ea typeface="Arial"/>
                <a:cs typeface="Arial"/>
                <a:sym typeface="Arial"/>
              </a:rPr>
              <a:t> do you need </a:t>
            </a:r>
            <a:r>
              <a:rPr lang="en-US" sz="2400" b="1">
                <a:solidFill>
                  <a:srgbClr val="000000"/>
                </a:solidFill>
                <a:latin typeface="Arial"/>
                <a:ea typeface="Arial"/>
                <a:cs typeface="Arial"/>
                <a:sym typeface="Arial"/>
              </a:rPr>
              <a:t>to finish </a:t>
            </a:r>
            <a:r>
              <a:rPr lang="en-US" sz="2400">
                <a:solidFill>
                  <a:srgbClr val="000000"/>
                </a:solidFill>
                <a:latin typeface="Arial"/>
                <a:ea typeface="Arial"/>
                <a:cs typeface="Arial"/>
                <a:sym typeface="Arial"/>
              </a:rPr>
              <a:t>the activity?</a:t>
            </a:r>
            <a:endParaRPr sz="240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marR="0" lvl="0" indent="-571500" algn="l" rtl="0">
              <a:spcBef>
                <a:spcPts val="0"/>
              </a:spcBef>
              <a:spcAft>
                <a:spcPts val="0"/>
              </a:spcAft>
              <a:buClr>
                <a:srgbClr val="000000"/>
              </a:buClr>
              <a:buSzPts val="2400"/>
              <a:buFont typeface="Courier New"/>
              <a:buChar char="o"/>
            </a:pPr>
            <a:r>
              <a:rPr lang="en-US" sz="2400" b="1" dirty="0">
                <a:solidFill>
                  <a:srgbClr val="000000"/>
                </a:solidFill>
                <a:latin typeface="Calibri"/>
                <a:ea typeface="Calibri"/>
                <a:cs typeface="Calibri"/>
                <a:sym typeface="Calibri"/>
              </a:rPr>
              <a:t>Critical Path method</a:t>
            </a:r>
            <a:endParaRPr b="1" dirty="0"/>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Terminology</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Estimate the duration</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Consists of</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The common Scheduling Failures</a:t>
            </a:r>
            <a:endParaRPr sz="2400" dirty="0">
              <a:solidFill>
                <a:srgbClr val="A5A5A5"/>
              </a:solidFill>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781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24"/>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384" name="Google Shape;384;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85" name="Google Shape;385;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86" name="Google Shape;386;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388" name="Google Shape;388;p24"/>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390" name="Google Shape;390;p24"/>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391" name="Google Shape;391;p24"/>
          <p:cNvSpPr txBox="1"/>
          <p:nvPr/>
        </p:nvSpPr>
        <p:spPr>
          <a:xfrm>
            <a:off x="-44577" y="236724"/>
            <a:ext cx="211788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8</a:t>
            </a:r>
            <a:endParaRPr sz="2800" b="0" i="0" u="none" strike="noStrike" cap="none">
              <a:solidFill>
                <a:srgbClr val="FFFFFF"/>
              </a:solidFill>
              <a:latin typeface="Tajawal Medium"/>
              <a:ea typeface="Tajawal Medium"/>
              <a:cs typeface="Tajawal Medium"/>
              <a:sym typeface="Tajawal Medium"/>
            </a:endParaRPr>
          </a:p>
        </p:txBody>
      </p:sp>
      <p:sp>
        <p:nvSpPr>
          <p:cNvPr id="392" name="Google Shape;392;p24"/>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A5A5A5"/>
              </a:buClr>
              <a:buSzPts val="2400"/>
              <a:buFont typeface="Courier New"/>
              <a:buChar char="o"/>
            </a:pPr>
            <a:r>
              <a:rPr lang="en-US" sz="2400" b="0" i="0" u="none" strike="noStrike" cap="none">
                <a:solidFill>
                  <a:srgbClr val="A5A5A5"/>
                </a:solidFill>
                <a:latin typeface="Calibri"/>
                <a:ea typeface="Calibri"/>
                <a:cs typeface="Calibri"/>
                <a:sym typeface="Calibri"/>
              </a:rPr>
              <a:t>Critical Path method</a:t>
            </a:r>
            <a:endParaRPr/>
          </a:p>
          <a:p>
            <a:pPr marL="571500" marR="0" lvl="0" indent="-571500" algn="l" rtl="0">
              <a:lnSpc>
                <a:spcPct val="100000"/>
              </a:lnSpc>
              <a:spcBef>
                <a:spcPts val="0"/>
              </a:spcBef>
              <a:spcAft>
                <a:spcPts val="0"/>
              </a:spcAft>
              <a:buClr>
                <a:srgbClr val="A5A5A5"/>
              </a:buClr>
              <a:buSzPts val="2400"/>
              <a:buFont typeface="Courier New"/>
              <a:buChar char="o"/>
            </a:pPr>
            <a:r>
              <a:rPr lang="en-US" sz="2400" b="0" i="0" u="none" strike="noStrike" cap="none">
                <a:solidFill>
                  <a:srgbClr val="A5A5A5"/>
                </a:solidFill>
                <a:latin typeface="Calibri"/>
                <a:ea typeface="Calibri"/>
                <a:cs typeface="Calibri"/>
                <a:sym typeface="Calibri"/>
              </a:rPr>
              <a:t>Scheduling Terminology</a:t>
            </a:r>
            <a:endParaRPr/>
          </a:p>
          <a:p>
            <a:pPr marL="571500" marR="0" lvl="0" indent="-571500" algn="l" rtl="0">
              <a:lnSpc>
                <a:spcPct val="100000"/>
              </a:lnSpc>
              <a:spcBef>
                <a:spcPts val="0"/>
              </a:spcBef>
              <a:spcAft>
                <a:spcPts val="0"/>
              </a:spcAft>
              <a:buClr>
                <a:srgbClr val="A5A5A5"/>
              </a:buClr>
              <a:buSzPts val="2400"/>
              <a:buFont typeface="Courier New"/>
              <a:buChar char="o"/>
            </a:pPr>
            <a:r>
              <a:rPr lang="en-US" sz="2400" b="0" i="0" u="none" strike="noStrike" cap="none">
                <a:solidFill>
                  <a:srgbClr val="A5A5A5"/>
                </a:solidFill>
                <a:latin typeface="Calibri"/>
                <a:ea typeface="Calibri"/>
                <a:cs typeface="Calibri"/>
                <a:sym typeface="Calibri"/>
              </a:rPr>
              <a:t>Estimate the duration</a:t>
            </a:r>
            <a:endParaRPr/>
          </a:p>
          <a:p>
            <a:pPr marL="571500" marR="0" lvl="0" indent="-571500" algn="l" rtl="0">
              <a:lnSpc>
                <a:spcPct val="100000"/>
              </a:lnSpc>
              <a:spcBef>
                <a:spcPts val="0"/>
              </a:spcBef>
              <a:spcAft>
                <a:spcPts val="0"/>
              </a:spcAft>
              <a:buClr>
                <a:srgbClr val="A5A5A5"/>
              </a:buClr>
              <a:buSzPts val="2400"/>
              <a:buFont typeface="Courier New"/>
              <a:buChar char="o"/>
            </a:pPr>
            <a:r>
              <a:rPr lang="en-US" sz="2400" b="0" i="0" u="none" strike="noStrike" cap="none">
                <a:solidFill>
                  <a:srgbClr val="A5A5A5"/>
                </a:solidFill>
                <a:latin typeface="Calibri"/>
                <a:ea typeface="Calibri"/>
                <a:cs typeface="Calibri"/>
                <a:sym typeface="Calibri"/>
              </a:rPr>
              <a:t>Scheduling Consists of</a:t>
            </a:r>
            <a:endParaRPr/>
          </a:p>
          <a:p>
            <a:pPr marL="571500" marR="0" lvl="0" indent="-571500" algn="l" rtl="0">
              <a:lnSpc>
                <a:spcPct val="100000"/>
              </a:lnSpc>
              <a:spcBef>
                <a:spcPts val="0"/>
              </a:spcBef>
              <a:spcAft>
                <a:spcPts val="0"/>
              </a:spcAft>
              <a:buClr>
                <a:schemeClr val="dk1"/>
              </a:buClr>
              <a:buSzPts val="2400"/>
              <a:buFont typeface="Courier New"/>
              <a:buChar char="o"/>
            </a:pPr>
            <a:r>
              <a:rPr lang="en-US" sz="2400" b="1" i="0" u="none" strike="noStrike" cap="none">
                <a:solidFill>
                  <a:schemeClr val="dk1"/>
                </a:solidFill>
                <a:latin typeface="Calibri"/>
                <a:ea typeface="Calibri"/>
                <a:cs typeface="Calibri"/>
                <a:sym typeface="Calibri"/>
              </a:rPr>
              <a:t>Develop the Schedule</a:t>
            </a:r>
            <a:endParaRPr/>
          </a:p>
          <a:p>
            <a:pPr marL="571500" marR="0" lvl="0" indent="-571500" algn="l" rtl="0">
              <a:lnSpc>
                <a:spcPct val="100000"/>
              </a:lnSpc>
              <a:spcBef>
                <a:spcPts val="0"/>
              </a:spcBef>
              <a:spcAft>
                <a:spcPts val="0"/>
              </a:spcAft>
              <a:buClr>
                <a:srgbClr val="A5A5A5"/>
              </a:buClr>
              <a:buSzPts val="2400"/>
              <a:buFont typeface="Courier New"/>
              <a:buChar char="o"/>
            </a:pPr>
            <a:r>
              <a:rPr lang="en-US" sz="2400" b="0" i="0" u="none" strike="noStrike" cap="none">
                <a:solidFill>
                  <a:srgbClr val="A5A5A5"/>
                </a:solidFill>
                <a:latin typeface="Calibri"/>
                <a:ea typeface="Calibri"/>
                <a:cs typeface="Calibri"/>
                <a:sym typeface="Calibri"/>
              </a:rPr>
              <a:t>The common Scheduling Failures</a:t>
            </a:r>
            <a:endParaRPr sz="2400" b="0" i="0" u="none" strike="noStrike" cap="none">
              <a:solidFill>
                <a:srgbClr val="A5A5A5"/>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pic>
        <p:nvPicPr>
          <p:cNvPr id="398" name="Google Shape;398;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2" name="Google Shape;402;p25"/>
          <p:cNvSpPr txBox="1"/>
          <p:nvPr/>
        </p:nvSpPr>
        <p:spPr>
          <a:xfrm>
            <a:off x="2085692" y="587907"/>
            <a:ext cx="342029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 the Schedule</a:t>
            </a:r>
            <a:endParaRPr dirty="0">
              <a:sym typeface="Calibri"/>
            </a:endParaRPr>
          </a:p>
        </p:txBody>
      </p:sp>
      <p:sp>
        <p:nvSpPr>
          <p:cNvPr id="404" name="Google Shape;404;p25"/>
          <p:cNvSpPr txBox="1"/>
          <p:nvPr/>
        </p:nvSpPr>
        <p:spPr>
          <a:xfrm>
            <a:off x="841519" y="2180902"/>
            <a:ext cx="6724276" cy="3419472"/>
          </a:xfrm>
          <a:prstGeom prst="rect">
            <a:avLst/>
          </a:prstGeom>
          <a:noFill/>
          <a:ln>
            <a:noFill/>
          </a:ln>
        </p:spPr>
        <p:txBody>
          <a:bodyPr spcFirstLastPara="1" wrap="square" lIns="91425" tIns="45700" rIns="91425" bIns="45700" anchor="t" anchorCtr="0">
            <a:noAutofit/>
          </a:bodyPr>
          <a:lstStyle/>
          <a:p>
            <a:pPr marL="852488" marR="0" lvl="1" indent="-395288" algn="l" rtl="0">
              <a:lnSpc>
                <a:spcPct val="100000"/>
              </a:lnSpc>
              <a:spcBef>
                <a:spcPts val="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Integrate</a:t>
            </a:r>
            <a:r>
              <a:rPr lang="en-US" sz="2400" b="0" i="0" u="none" strike="noStrike" cap="none" dirty="0">
                <a:solidFill>
                  <a:srgbClr val="000000"/>
                </a:solidFill>
                <a:latin typeface="Arial"/>
                <a:ea typeface="Arial"/>
                <a:cs typeface="Arial"/>
                <a:sym typeface="Arial"/>
              </a:rPr>
              <a:t> individual plans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duration</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sequence</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Establish dependencies and </a:t>
            </a:r>
            <a:r>
              <a:rPr lang="en-US" sz="2400" b="1" i="0" u="none" strike="noStrike" cap="none" dirty="0">
                <a:solidFill>
                  <a:srgbClr val="000000"/>
                </a:solidFill>
                <a:latin typeface="Arial"/>
                <a:ea typeface="Arial"/>
                <a:cs typeface="Arial"/>
                <a:sym typeface="Arial"/>
              </a:rPr>
              <a:t>constraints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critical 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Optimize the application of </a:t>
            </a:r>
            <a:r>
              <a:rPr lang="en-US" sz="2400" b="1" i="0" u="none" strike="noStrike" cap="none" dirty="0">
                <a:solidFill>
                  <a:srgbClr val="000000"/>
                </a:solidFill>
                <a:latin typeface="Arial"/>
                <a:ea typeface="Arial"/>
                <a:cs typeface="Arial"/>
                <a:sym typeface="Arial"/>
              </a:rPr>
              <a:t>resources</a:t>
            </a:r>
            <a:endParaRPr dirty="0"/>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228600" marR="0" lvl="0" indent="-76200" algn="l" rtl="0">
              <a:lnSpc>
                <a:spcPct val="91666"/>
              </a:lnSpc>
              <a:spcBef>
                <a:spcPts val="6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10" name="Google Shape;410;p2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4" name="Google Shape;414;p26"/>
          <p:cNvSpPr txBox="1"/>
          <p:nvPr/>
        </p:nvSpPr>
        <p:spPr>
          <a:xfrm>
            <a:off x="2012776" y="715288"/>
            <a:ext cx="5379126"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Types of logic among the activities</a:t>
            </a:r>
            <a:endParaRPr dirty="0">
              <a:sym typeface="Calibri"/>
            </a:endParaRPr>
          </a:p>
        </p:txBody>
      </p:sp>
      <p:sp>
        <p:nvSpPr>
          <p:cNvPr id="416" name="Google Shape;416;p26"/>
          <p:cNvSpPr/>
          <p:nvPr/>
        </p:nvSpPr>
        <p:spPr>
          <a:xfrm>
            <a:off x="578568" y="2112145"/>
            <a:ext cx="7936782" cy="1200329"/>
          </a:xfrm>
          <a:prstGeom prst="rect">
            <a:avLst/>
          </a:prstGeom>
          <a:solidFill>
            <a:srgbClr val="FBE4D4"/>
          </a:solid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Mandatory/Hard logic </a:t>
            </a:r>
            <a:endParaRPr/>
          </a:p>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Preferential/Preferred/Discretionary/soft logic</a:t>
            </a:r>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pic>
        <p:nvPicPr>
          <p:cNvPr id="422" name="Google Shape;422;p2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6" name="Google Shape;426;p27"/>
          <p:cNvSpPr txBox="1"/>
          <p:nvPr/>
        </p:nvSpPr>
        <p:spPr>
          <a:xfrm>
            <a:off x="2411331" y="604041"/>
            <a:ext cx="487415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Developing an EPC Schedule</a:t>
            </a:r>
            <a:endParaRPr dirty="0"/>
          </a:p>
        </p:txBody>
      </p:sp>
      <p:sp>
        <p:nvSpPr>
          <p:cNvPr id="428" name="Google Shape;428;p27"/>
          <p:cNvSpPr txBox="1"/>
          <p:nvPr/>
        </p:nvSpPr>
        <p:spPr>
          <a:xfrm>
            <a:off x="2082687" y="1607687"/>
            <a:ext cx="7710430" cy="390380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000000"/>
              </a:buClr>
              <a:buSzPts val="2000"/>
              <a:buFont typeface="Arial"/>
              <a:buChar char="•"/>
            </a:pPr>
            <a:r>
              <a:rPr lang="en-US" sz="2000">
                <a:solidFill>
                  <a:srgbClr val="000000"/>
                </a:solidFill>
                <a:latin typeface="Arial"/>
                <a:ea typeface="Arial"/>
                <a:cs typeface="Arial"/>
                <a:sym typeface="Arial"/>
              </a:rPr>
              <a:t>Engage in an </a:t>
            </a:r>
            <a:r>
              <a:rPr lang="en-US" sz="2000" b="1">
                <a:solidFill>
                  <a:srgbClr val="C00000"/>
                </a:solidFill>
                <a:latin typeface="Arial"/>
                <a:ea typeface="Arial"/>
                <a:cs typeface="Arial"/>
                <a:sym typeface="Arial"/>
              </a:rPr>
              <a:t>iterative process</a:t>
            </a:r>
            <a:r>
              <a:rPr lang="en-US" sz="2000">
                <a:solidFill>
                  <a:srgbClr val="000000"/>
                </a:solidFill>
                <a:latin typeface="Arial"/>
                <a:ea typeface="Arial"/>
                <a:cs typeface="Arial"/>
                <a:sym typeface="Arial"/>
              </a:rPr>
              <a:t>.</a:t>
            </a:r>
            <a:endParaRPr/>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a:solidFill>
                  <a:srgbClr val="000000"/>
                </a:solidFill>
                <a:latin typeface="Arial"/>
                <a:ea typeface="Arial"/>
                <a:cs typeface="Arial"/>
                <a:sym typeface="Arial"/>
              </a:rPr>
              <a:t>Starting</a:t>
            </a:r>
            <a:r>
              <a:rPr lang="en-US" sz="2000" b="0" i="0" u="none" strike="noStrike" cap="none">
                <a:solidFill>
                  <a:srgbClr val="000000"/>
                </a:solidFill>
                <a:latin typeface="Arial"/>
                <a:ea typeface="Arial"/>
                <a:cs typeface="Arial"/>
                <a:sym typeface="Arial"/>
              </a:rPr>
              <a:t> with </a:t>
            </a:r>
            <a:r>
              <a:rPr lang="en-US" sz="2000" b="1" i="0" u="none" strike="noStrike" cap="none">
                <a:solidFill>
                  <a:srgbClr val="000000"/>
                </a:solidFill>
                <a:latin typeface="Arial"/>
                <a:ea typeface="Arial"/>
                <a:cs typeface="Arial"/>
                <a:sym typeface="Arial"/>
              </a:rPr>
              <a:t>Level I and II</a:t>
            </a:r>
            <a:r>
              <a:rPr lang="en-US" sz="2000" b="0" i="0" u="none" strike="noStrike" cap="none">
                <a:solidFill>
                  <a:srgbClr val="000000"/>
                </a:solidFill>
                <a:latin typeface="Arial"/>
                <a:ea typeface="Arial"/>
                <a:cs typeface="Arial"/>
                <a:sym typeface="Arial"/>
              </a:rPr>
              <a:t>, build the schedule.</a:t>
            </a:r>
            <a:endParaRPr/>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a:solidFill>
                  <a:srgbClr val="000000"/>
                </a:solidFill>
                <a:latin typeface="Arial"/>
                <a:ea typeface="Arial"/>
                <a:cs typeface="Arial"/>
                <a:sym typeface="Arial"/>
              </a:rPr>
              <a:t>Check viability</a:t>
            </a:r>
            <a:r>
              <a:rPr lang="en-US" sz="2000" b="0" i="0" u="none" strike="noStrike" cap="none">
                <a:solidFill>
                  <a:srgbClr val="000000"/>
                </a:solidFill>
                <a:latin typeface="Arial"/>
                <a:ea typeface="Arial"/>
                <a:cs typeface="Arial"/>
                <a:sym typeface="Arial"/>
              </a:rPr>
              <a:t> (milestone comparisons, curves, etc.). </a:t>
            </a:r>
            <a:endParaRPr/>
          </a:p>
          <a:p>
            <a:pPr marL="685800" marR="0" lvl="1" indent="-228600" algn="l" rtl="0">
              <a:lnSpc>
                <a:spcPct val="150000"/>
              </a:lnSpc>
              <a:spcBef>
                <a:spcPts val="600"/>
              </a:spcBef>
              <a:spcAft>
                <a:spcPts val="0"/>
              </a:spcAft>
              <a:buClr>
                <a:srgbClr val="000000"/>
              </a:buClr>
              <a:buSzPts val="2000"/>
              <a:buFont typeface="Calibri"/>
              <a:buChar char="­"/>
            </a:pPr>
            <a:r>
              <a:rPr lang="en-US" sz="2000" b="0" i="0" u="none" strike="noStrike" cap="none">
                <a:solidFill>
                  <a:srgbClr val="000000"/>
                </a:solidFill>
                <a:latin typeface="Arial"/>
                <a:ea typeface="Arial"/>
                <a:cs typeface="Arial"/>
                <a:sym typeface="Arial"/>
              </a:rPr>
              <a:t>Build </a:t>
            </a:r>
            <a:r>
              <a:rPr lang="en-US" sz="2000" b="1" i="0" u="none" strike="noStrike" cap="none">
                <a:solidFill>
                  <a:srgbClr val="000000"/>
                </a:solidFill>
                <a:latin typeface="Arial"/>
                <a:ea typeface="Arial"/>
                <a:cs typeface="Arial"/>
                <a:sym typeface="Arial"/>
              </a:rPr>
              <a:t>Level III </a:t>
            </a:r>
            <a:r>
              <a:rPr lang="en-US" sz="2000" b="0" i="0" u="none" strike="noStrike" cap="none">
                <a:solidFill>
                  <a:srgbClr val="000000"/>
                </a:solidFill>
                <a:latin typeface="Arial"/>
                <a:ea typeface="Arial"/>
                <a:cs typeface="Arial"/>
                <a:sym typeface="Arial"/>
              </a:rPr>
              <a:t>with activity logic, resources, etc.</a:t>
            </a:r>
            <a:endParaRPr/>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a:solidFill>
                  <a:srgbClr val="000000"/>
                </a:solidFill>
                <a:latin typeface="Arial"/>
                <a:ea typeface="Arial"/>
                <a:cs typeface="Arial"/>
                <a:sym typeface="Arial"/>
              </a:rPr>
              <a:t>Confirm</a:t>
            </a:r>
            <a:r>
              <a:rPr lang="en-US" sz="2000" b="0" i="0" u="none" strike="noStrike" cap="none">
                <a:solidFill>
                  <a:srgbClr val="000000"/>
                </a:solidFill>
                <a:latin typeface="Arial"/>
                <a:ea typeface="Arial"/>
                <a:cs typeface="Arial"/>
                <a:sym typeface="Arial"/>
              </a:rPr>
              <a:t> Level I and II, and then finalize Level III baseline.</a:t>
            </a:r>
            <a:endParaRPr/>
          </a:p>
          <a:p>
            <a:pPr marL="228600" marR="0" lvl="0" indent="-228600" algn="l" rtl="0">
              <a:lnSpc>
                <a:spcPct val="150000"/>
              </a:lnSpc>
              <a:spcBef>
                <a:spcPts val="600"/>
              </a:spcBef>
              <a:spcAft>
                <a:spcPts val="0"/>
              </a:spcAft>
              <a:buClr>
                <a:srgbClr val="000000"/>
              </a:buClr>
              <a:buSzPts val="2000"/>
              <a:buFont typeface="Arial"/>
              <a:buChar char="•"/>
            </a:pPr>
            <a:r>
              <a:rPr lang="en-US" sz="2000" b="1">
                <a:solidFill>
                  <a:srgbClr val="000000"/>
                </a:solidFill>
                <a:latin typeface="Arial"/>
                <a:ea typeface="Arial"/>
                <a:cs typeface="Arial"/>
                <a:sym typeface="Arial"/>
              </a:rPr>
              <a:t>Planners facilitate discussions </a:t>
            </a:r>
            <a:r>
              <a:rPr lang="en-US" sz="2000">
                <a:solidFill>
                  <a:srgbClr val="000000"/>
                </a:solidFill>
                <a:latin typeface="Arial"/>
                <a:ea typeface="Arial"/>
                <a:cs typeface="Arial"/>
                <a:sym typeface="Arial"/>
              </a:rPr>
              <a:t>between Engineering, Procurement, Construction, and Startup team members, and interface between workgroups to optimize the overall schedule.</a:t>
            </a:r>
            <a:endParaRPr/>
          </a:p>
          <a:p>
            <a:pPr marL="228600" marR="0" lvl="0" indent="-101600" algn="l" rtl="0">
              <a:lnSpc>
                <a:spcPct val="100000"/>
              </a:lnSpc>
              <a:spcBef>
                <a:spcPts val="600"/>
              </a:spcBef>
              <a:spcAft>
                <a:spcPts val="0"/>
              </a:spcAft>
              <a:buClr>
                <a:schemeClr val="dk1"/>
              </a:buClr>
              <a:buSzPts val="2000"/>
              <a:buFont typeface="Arial"/>
              <a:buNone/>
            </a:pPr>
            <a:endParaRPr sz="200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pic>
        <p:nvPicPr>
          <p:cNvPr id="434" name="Google Shape;434;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38" name="Google Shape;438;p28"/>
          <p:cNvSpPr txBox="1"/>
          <p:nvPr/>
        </p:nvSpPr>
        <p:spPr>
          <a:xfrm>
            <a:off x="2440788" y="562910"/>
            <a:ext cx="429752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Communicate the Schedule</a:t>
            </a:r>
            <a:endParaRPr dirty="0"/>
          </a:p>
        </p:txBody>
      </p:sp>
      <p:sp>
        <p:nvSpPr>
          <p:cNvPr id="440" name="Google Shape;440;p28"/>
          <p:cNvSpPr txBox="1"/>
          <p:nvPr/>
        </p:nvSpPr>
        <p:spPr>
          <a:xfrm>
            <a:off x="651740" y="2209205"/>
            <a:ext cx="10838937" cy="2782330"/>
          </a:xfrm>
          <a:prstGeom prst="rect">
            <a:avLst/>
          </a:prstGeom>
          <a:noFill/>
          <a:ln>
            <a:noFill/>
          </a:ln>
        </p:spPr>
        <p:txBody>
          <a:bodyPr spcFirstLastPara="1" wrap="square" lIns="76200" tIns="38100" rIns="76200" bIns="38100" anchor="t" anchorCtr="0">
            <a:norm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The project’s </a:t>
            </a:r>
            <a:r>
              <a:rPr lang="en-US" sz="2400" b="1">
                <a:solidFill>
                  <a:srgbClr val="000000"/>
                </a:solidFill>
                <a:latin typeface="Arial"/>
                <a:ea typeface="Arial"/>
                <a:cs typeface="Arial"/>
                <a:sym typeface="Arial"/>
              </a:rPr>
              <a:t>principal sequences</a:t>
            </a:r>
            <a:r>
              <a:rPr lang="en-US" sz="2400" b="1" i="1">
                <a:solidFill>
                  <a:srgbClr val="000000"/>
                </a:solidFill>
                <a:latin typeface="Arial"/>
                <a:ea typeface="Arial"/>
                <a:cs typeface="Arial"/>
                <a:sym typeface="Arial"/>
              </a:rPr>
              <a:t> </a:t>
            </a:r>
            <a:r>
              <a:rPr lang="en-US" sz="2400">
                <a:solidFill>
                  <a:srgbClr val="000000"/>
                </a:solidFill>
                <a:latin typeface="Arial"/>
                <a:ea typeface="Arial"/>
                <a:cs typeface="Arial"/>
                <a:sym typeface="Arial"/>
              </a:rPr>
              <a:t>and overall </a:t>
            </a:r>
            <a:r>
              <a:rPr lang="en-US" sz="2400" b="1">
                <a:solidFill>
                  <a:srgbClr val="000000"/>
                </a:solidFill>
                <a:latin typeface="Arial"/>
                <a:ea typeface="Arial"/>
                <a:cs typeface="Arial"/>
                <a:sym typeface="Arial"/>
              </a:rPr>
              <a:t>strategy </a:t>
            </a:r>
            <a:r>
              <a:rPr lang="en-US" sz="2400">
                <a:solidFill>
                  <a:srgbClr val="000000"/>
                </a:solidFill>
                <a:latin typeface="Arial"/>
                <a:ea typeface="Arial"/>
                <a:cs typeface="Arial"/>
                <a:sym typeface="Arial"/>
              </a:rPr>
              <a:t>is clear to the team.</a:t>
            </a:r>
            <a:endParaRPr/>
          </a:p>
          <a:p>
            <a:pPr marL="228600" marR="0" lvl="0" indent="-228600" algn="l" rtl="0">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The project must have </a:t>
            </a:r>
            <a:r>
              <a:rPr lang="en-US" sz="2400" b="1">
                <a:solidFill>
                  <a:srgbClr val="000000"/>
                </a:solidFill>
                <a:latin typeface="Arial"/>
                <a:ea typeface="Arial"/>
                <a:cs typeface="Arial"/>
                <a:sym typeface="Arial"/>
              </a:rPr>
              <a:t>basic boundaries</a:t>
            </a:r>
            <a:r>
              <a:rPr lang="en-US" sz="2400" b="1" i="1">
                <a:solidFill>
                  <a:srgbClr val="000000"/>
                </a:solidFill>
                <a:latin typeface="Arial"/>
                <a:ea typeface="Arial"/>
                <a:cs typeface="Arial"/>
                <a:sym typeface="Arial"/>
              </a:rPr>
              <a:t> </a:t>
            </a:r>
            <a:r>
              <a:rPr lang="en-US" sz="2400">
                <a:solidFill>
                  <a:srgbClr val="000000"/>
                </a:solidFill>
                <a:latin typeface="Arial"/>
                <a:ea typeface="Arial"/>
                <a:cs typeface="Arial"/>
                <a:sym typeface="Arial"/>
              </a:rPr>
              <a:t>and </a:t>
            </a:r>
            <a:r>
              <a:rPr lang="en-US" sz="2400" b="1">
                <a:solidFill>
                  <a:srgbClr val="000000"/>
                </a:solidFill>
                <a:latin typeface="Arial"/>
                <a:ea typeface="Arial"/>
                <a:cs typeface="Arial"/>
                <a:sym typeface="Arial"/>
              </a:rPr>
              <a:t>commitments identified</a:t>
            </a:r>
            <a:r>
              <a:rPr lang="en-US" sz="2400">
                <a:solidFill>
                  <a:srgbClr val="000000"/>
                </a:solidFill>
                <a:latin typeface="Arial"/>
                <a:ea typeface="Arial"/>
                <a:cs typeface="Arial"/>
                <a:sym typeface="Arial"/>
              </a:rPr>
              <a:t>. </a:t>
            </a:r>
            <a:endParaRPr/>
          </a:p>
          <a:p>
            <a:pPr marL="228600" marR="0" lvl="0" indent="-228600" algn="l" rtl="0">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The project needs a </a:t>
            </a:r>
            <a:r>
              <a:rPr lang="en-US" sz="2400" b="1">
                <a:solidFill>
                  <a:srgbClr val="000000"/>
                </a:solidFill>
                <a:latin typeface="Arial"/>
                <a:ea typeface="Arial"/>
                <a:cs typeface="Arial"/>
                <a:sym typeface="Arial"/>
              </a:rPr>
              <a:t>workable </a:t>
            </a:r>
            <a:r>
              <a:rPr lang="en-US" sz="2400">
                <a:solidFill>
                  <a:srgbClr val="000000"/>
                </a:solidFill>
                <a:latin typeface="Arial"/>
                <a:ea typeface="Arial"/>
                <a:cs typeface="Arial"/>
                <a:sym typeface="Arial"/>
              </a:rPr>
              <a:t>plan to accomplish its objectives and everyone </a:t>
            </a:r>
            <a:r>
              <a:rPr lang="en-US" sz="2400" b="1">
                <a:solidFill>
                  <a:srgbClr val="000000"/>
                </a:solidFill>
                <a:latin typeface="Arial"/>
                <a:ea typeface="Arial"/>
                <a:cs typeface="Arial"/>
                <a:sym typeface="Arial"/>
              </a:rPr>
              <a:t>understands their role</a:t>
            </a:r>
            <a:r>
              <a:rPr lang="en-US" sz="2400">
                <a:solidFill>
                  <a:srgbClr val="000000"/>
                </a:solidFill>
                <a:latin typeface="Arial"/>
                <a:ea typeface="Arial"/>
                <a:cs typeface="Arial"/>
                <a:sym typeface="Arial"/>
              </a:rPr>
              <a:t>.</a:t>
            </a:r>
            <a:endParaRPr/>
          </a:p>
          <a:p>
            <a:pPr marL="228600" marR="0" lvl="0" indent="-121920" algn="l" rtl="0">
              <a:lnSpc>
                <a:spcPct val="150000"/>
              </a:lnSpc>
              <a:spcBef>
                <a:spcPts val="1000"/>
              </a:spcBef>
              <a:spcAft>
                <a:spcPts val="0"/>
              </a:spcAft>
              <a:buClr>
                <a:srgbClr val="0563C1"/>
              </a:buClr>
              <a:buSzPts val="1680"/>
              <a:buFont typeface="Arial"/>
              <a:buNone/>
            </a:pPr>
            <a:endParaRPr sz="240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pic>
        <p:nvPicPr>
          <p:cNvPr id="446" name="Google Shape;446;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50" name="Google Shape;450;p29"/>
          <p:cNvSpPr txBox="1"/>
          <p:nvPr/>
        </p:nvSpPr>
        <p:spPr>
          <a:xfrm>
            <a:off x="2440788" y="652622"/>
            <a:ext cx="415082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Implement the Schedule</a:t>
            </a:r>
            <a:endParaRPr dirty="0"/>
          </a:p>
        </p:txBody>
      </p:sp>
      <p:sp>
        <p:nvSpPr>
          <p:cNvPr id="452" name="Google Shape;452;p29"/>
          <p:cNvSpPr txBox="1"/>
          <p:nvPr/>
        </p:nvSpPr>
        <p:spPr>
          <a:xfrm>
            <a:off x="651740" y="1989564"/>
            <a:ext cx="11234491" cy="3376764"/>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b="0" i="0" u="none" strike="noStrike" cap="none">
                <a:solidFill>
                  <a:srgbClr val="000000"/>
                </a:solidFill>
                <a:latin typeface="Arial"/>
                <a:ea typeface="Arial"/>
                <a:cs typeface="Arial"/>
                <a:sym typeface="Arial"/>
              </a:rPr>
              <a:t>Once everyone (including the Client) agrees on the Schedule, it becomes the </a:t>
            </a:r>
            <a:r>
              <a:rPr lang="en-US" sz="2400" b="1" i="0" u="none" strike="noStrike" cap="none">
                <a:solidFill>
                  <a:srgbClr val="000000"/>
                </a:solidFill>
                <a:latin typeface="Arial"/>
                <a:ea typeface="Arial"/>
                <a:cs typeface="Arial"/>
                <a:sym typeface="Arial"/>
              </a:rPr>
              <a:t>BASELINE</a:t>
            </a:r>
            <a:r>
              <a:rPr lang="en-US" sz="2400" b="0" i="0" u="none" strike="noStrike" cap="none">
                <a:solidFill>
                  <a:srgbClr val="000000"/>
                </a:solidFill>
                <a:latin typeface="Arial"/>
                <a:ea typeface="Arial"/>
                <a:cs typeface="Arial"/>
                <a:sym typeface="Arial"/>
              </a:rPr>
              <a:t> Schedule.</a:t>
            </a:r>
            <a:endParaRPr/>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a:solidFill>
                  <a:srgbClr val="000000"/>
                </a:solidFill>
                <a:latin typeface="Arial"/>
                <a:ea typeface="Arial"/>
                <a:cs typeface="Arial"/>
                <a:sym typeface="Arial"/>
              </a:rPr>
              <a:t>This the reference point from which the Project will be measured from and from which all </a:t>
            </a:r>
            <a:r>
              <a:rPr lang="en-US" sz="2400" b="1" i="0" u="none" strike="noStrike" cap="none">
                <a:solidFill>
                  <a:srgbClr val="000000"/>
                </a:solidFill>
                <a:latin typeface="Arial"/>
                <a:ea typeface="Arial"/>
                <a:cs typeface="Arial"/>
                <a:sym typeface="Arial"/>
              </a:rPr>
              <a:t>VARIANCES/</a:t>
            </a:r>
            <a:r>
              <a:rPr lang="en-US" sz="2400" b="0" i="0" u="none" strike="noStrike" cap="none">
                <a:solidFill>
                  <a:srgbClr val="000000"/>
                </a:solidFill>
                <a:latin typeface="Arial"/>
                <a:ea typeface="Arial"/>
                <a:cs typeface="Arial"/>
                <a:sym typeface="Arial"/>
              </a:rPr>
              <a:t> </a:t>
            </a:r>
            <a:r>
              <a:rPr lang="en-US" sz="2400" b="1" i="0" u="none" strike="noStrike" cap="none">
                <a:solidFill>
                  <a:srgbClr val="000000"/>
                </a:solidFill>
                <a:latin typeface="Arial"/>
                <a:ea typeface="Arial"/>
                <a:cs typeface="Arial"/>
                <a:sym typeface="Arial"/>
              </a:rPr>
              <a:t>CLAIMS</a:t>
            </a:r>
            <a:r>
              <a:rPr lang="en-US" sz="2400" b="0" i="0" u="none" strike="noStrike" cap="none">
                <a:solidFill>
                  <a:srgbClr val="E30127"/>
                </a:solidFill>
                <a:latin typeface="Arial"/>
                <a:ea typeface="Arial"/>
                <a:cs typeface="Arial"/>
                <a:sym typeface="Arial"/>
              </a:rPr>
              <a:t> </a:t>
            </a:r>
            <a:r>
              <a:rPr lang="en-US" sz="2400" b="0" i="0" u="none" strike="noStrike" cap="none">
                <a:solidFill>
                  <a:srgbClr val="000000"/>
                </a:solidFill>
                <a:latin typeface="Arial"/>
                <a:ea typeface="Arial"/>
                <a:cs typeface="Arial"/>
                <a:sym typeface="Arial"/>
              </a:rPr>
              <a:t>will be analyzed.</a:t>
            </a:r>
            <a:endParaRPr/>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a:solidFill>
                  <a:srgbClr val="000000"/>
                </a:solidFill>
                <a:latin typeface="Arial"/>
                <a:ea typeface="Arial"/>
                <a:cs typeface="Arial"/>
                <a:sym typeface="Arial"/>
              </a:rPr>
              <a:t>A copy of this Schedule will be updated with actual progress and then it becomes the </a:t>
            </a:r>
            <a:r>
              <a:rPr lang="en-US" sz="2400" b="1" i="0" u="none" strike="noStrike" cap="none">
                <a:solidFill>
                  <a:srgbClr val="000000"/>
                </a:solidFill>
                <a:latin typeface="Arial"/>
                <a:ea typeface="Arial"/>
                <a:cs typeface="Arial"/>
                <a:sym typeface="Arial"/>
              </a:rPr>
              <a:t>Current Schedule  </a:t>
            </a:r>
            <a:r>
              <a:rPr lang="en-US" sz="2400" b="0" i="0" u="none" strike="noStrike" cap="none">
                <a:solidFill>
                  <a:srgbClr val="000000"/>
                </a:solidFill>
                <a:latin typeface="Arial"/>
                <a:ea typeface="Arial"/>
                <a:cs typeface="Arial"/>
                <a:sym typeface="Arial"/>
              </a:rPr>
              <a:t>which will change as the Project evolves.</a:t>
            </a:r>
            <a:endParaRPr sz="24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5" name="Google Shape;105;p2"/>
          <p:cNvSpPr txBox="1"/>
          <p:nvPr/>
        </p:nvSpPr>
        <p:spPr>
          <a:xfrm>
            <a:off x="1200944" y="1784042"/>
            <a:ext cx="9902228" cy="2308324"/>
          </a:xfrm>
          <a:prstGeom prst="rect">
            <a:avLst/>
          </a:prstGeom>
          <a:noFill/>
          <a:ln>
            <a:noFill/>
          </a:ln>
        </p:spPr>
        <p:txBody>
          <a:bodyPr spcFirstLastPara="1" wrap="square" lIns="91425" tIns="45700" rIns="91425" bIns="45700" anchor="t" anchorCtr="0">
            <a:spAutoFit/>
          </a:bodyPr>
          <a:lstStyle/>
          <a:p>
            <a:pPr marL="571500" indent="-571500">
              <a:buSzPts val="2400"/>
              <a:buFont typeface="Courier New"/>
              <a:buChar char="o"/>
            </a:pPr>
            <a:r>
              <a:rPr lang="en-US" sz="2400" dirty="0">
                <a:solidFill>
                  <a:srgbClr val="A5A5A5"/>
                </a:solidFill>
                <a:latin typeface="Calibri"/>
                <a:ea typeface="Calibri"/>
                <a:cs typeface="Calibri"/>
                <a:sym typeface="Calibri"/>
              </a:rPr>
              <a:t>Critical Path method</a:t>
            </a:r>
            <a:endParaRPr sz="2400" dirty="0">
              <a:solidFill>
                <a:srgbClr val="A5A5A5"/>
              </a:solidFill>
              <a:latin typeface="Calibri"/>
              <a:ea typeface="Calibri"/>
              <a:cs typeface="Calibri"/>
            </a:endParaRPr>
          </a:p>
          <a:p>
            <a:pPr marL="571500" indent="-571500">
              <a:buSzPts val="2400"/>
              <a:buFont typeface="Courier New"/>
              <a:buChar char="o"/>
            </a:pPr>
            <a:r>
              <a:rPr lang="en-US" sz="2400" dirty="0">
                <a:solidFill>
                  <a:srgbClr val="A5A5A5"/>
                </a:solidFill>
                <a:latin typeface="Calibri"/>
                <a:ea typeface="Calibri"/>
                <a:cs typeface="Calibri"/>
                <a:sym typeface="Calibri"/>
              </a:rPr>
              <a:t>Scheduling Terminology</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Estimate the duration</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Scheduling Consists of</a:t>
            </a:r>
            <a:endParaRPr sz="2400" dirty="0">
              <a:solidFill>
                <a:srgbClr val="A5A5A5"/>
              </a:solidFill>
              <a:latin typeface="Calibri"/>
              <a:ea typeface="Calibri"/>
              <a:cs typeface="Calibri"/>
            </a:endParaRPr>
          </a:p>
          <a:p>
            <a:pPr marL="571500" marR="0" lvl="0" indent="-571500" algn="l" rtl="0">
              <a:spcBef>
                <a:spcPts val="0"/>
              </a:spcBef>
              <a:spcAft>
                <a:spcPts val="0"/>
              </a:spcAft>
              <a:buClr>
                <a:srgbClr val="000000"/>
              </a:buClr>
              <a:buSzPts val="2400"/>
              <a:buFont typeface="Courier New"/>
              <a:buChar char="o"/>
            </a:pPr>
            <a:r>
              <a:rPr lang="en-US" sz="2400" dirty="0">
                <a:solidFill>
                  <a:srgbClr val="A5A5A5"/>
                </a:solidFill>
                <a:latin typeface="Calibri"/>
                <a:ea typeface="Calibri"/>
                <a:cs typeface="Calibri"/>
                <a:sym typeface="Calibri"/>
              </a:rPr>
              <a:t>Develop the Schedule</a:t>
            </a:r>
            <a:endParaRPr sz="2400" dirty="0">
              <a:solidFill>
                <a:srgbClr val="A5A5A5"/>
              </a:solidFill>
              <a:latin typeface="Calibri"/>
              <a:ea typeface="Calibri"/>
              <a:cs typeface="Calibri"/>
            </a:endParaRPr>
          </a:p>
          <a:p>
            <a:pPr marL="571500" indent="-571500">
              <a:buSzPts val="2400"/>
              <a:buFont typeface="Courier New"/>
              <a:buChar char="o"/>
            </a:pPr>
            <a:r>
              <a:rPr lang="en-US" sz="2400" b="1" dirty="0">
                <a:latin typeface="Calibri"/>
                <a:ea typeface="Calibri"/>
                <a:cs typeface="Calibri"/>
                <a:sym typeface="Calibri"/>
              </a:rPr>
              <a:t>The common Scheduling Failures</a:t>
            </a:r>
            <a:endParaRPr sz="2400" b="1" dirty="0">
              <a:latin typeface="Calibri"/>
              <a:ea typeface="Calibri"/>
              <a:cs typeface="Calibri"/>
              <a:sym typeface="Calibri"/>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607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2" name="Google Shape;472;p3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77" name="Google Shape;477;p31"/>
          <p:cNvSpPr/>
          <p:nvPr/>
        </p:nvSpPr>
        <p:spPr>
          <a:xfrm>
            <a:off x="1998638" y="562910"/>
            <a:ext cx="629846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3200" b="1" dirty="0">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3200" b="1" dirty="0">
              <a:solidFill>
                <a:schemeClr val="tx1"/>
              </a:solidFill>
              <a:effectLst>
                <a:outerShdw blurRad="38100" dist="38100" dir="2700000" algn="tl">
                  <a:srgbClr val="000000">
                    <a:alpha val="43137"/>
                  </a:srgbClr>
                </a:outerShdw>
              </a:effectLst>
              <a:latin typeface="Calibri"/>
              <a:ea typeface="Calibri"/>
              <a:cs typeface="Calibri"/>
            </a:endParaRPr>
          </a:p>
        </p:txBody>
      </p:sp>
      <p:sp>
        <p:nvSpPr>
          <p:cNvPr id="478" name="Google Shape;478;p31"/>
          <p:cNvSpPr txBox="1"/>
          <p:nvPr/>
        </p:nvSpPr>
        <p:spPr>
          <a:xfrm>
            <a:off x="2438358" y="2011191"/>
            <a:ext cx="9442467" cy="2579186"/>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buy-in</a:t>
            </a:r>
            <a:r>
              <a:rPr lang="en-US" sz="2400" dirty="0">
                <a:solidFill>
                  <a:srgbClr val="000000"/>
                </a:solidFill>
                <a:latin typeface="Arial"/>
                <a:ea typeface="Arial"/>
                <a:cs typeface="Arial"/>
                <a:sym typeface="Arial"/>
              </a:rPr>
              <a:t> by all project team members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planning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Poorly </a:t>
            </a:r>
            <a:r>
              <a:rPr lang="en-US" sz="2400" b="1" dirty="0">
                <a:solidFill>
                  <a:srgbClr val="000000"/>
                </a:solidFill>
                <a:latin typeface="Arial"/>
                <a:ea typeface="Arial"/>
                <a:cs typeface="Arial"/>
                <a:sym typeface="Arial"/>
              </a:rPr>
              <a:t>defined activities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Inappropriate scheduling </a:t>
            </a:r>
            <a:r>
              <a:rPr lang="en-US" sz="2400" b="1" dirty="0">
                <a:solidFill>
                  <a:srgbClr val="000000"/>
                </a:solidFill>
                <a:latin typeface="Arial"/>
                <a:ea typeface="Arial"/>
                <a:cs typeface="Arial"/>
                <a:sym typeface="Arial"/>
              </a:rPr>
              <a:t>detail</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Inadequate </a:t>
            </a:r>
            <a:r>
              <a:rPr lang="en-US" sz="2400" b="1" dirty="0">
                <a:solidFill>
                  <a:srgbClr val="000000"/>
                </a:solidFill>
                <a:latin typeface="Arial"/>
                <a:ea typeface="Arial"/>
                <a:cs typeface="Arial"/>
                <a:sym typeface="Arial"/>
              </a:rPr>
              <a:t>logic</a:t>
            </a:r>
            <a:r>
              <a:rPr lang="en-US" sz="2400" dirty="0">
                <a:solidFill>
                  <a:srgbClr val="000000"/>
                </a:solidFill>
                <a:latin typeface="Arial"/>
                <a:ea typeface="Arial"/>
                <a:cs typeface="Arial"/>
                <a:sym typeface="Arial"/>
              </a:rPr>
              <a:t> ties</a:t>
            </a:r>
            <a:endParaRPr sz="2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4" name="Google Shape;484;p3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89" name="Google Shape;489;p32"/>
          <p:cNvSpPr/>
          <p:nvPr/>
        </p:nvSpPr>
        <p:spPr>
          <a:xfrm>
            <a:off x="2085692" y="630393"/>
            <a:ext cx="5807147"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32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1600" b="1">
              <a:solidFill>
                <a:schemeClr val="tx1"/>
              </a:solidFill>
              <a:effectLst>
                <a:outerShdw blurRad="38100" dist="38100" dir="2700000" algn="tl">
                  <a:srgbClr val="000000">
                    <a:alpha val="43137"/>
                  </a:srgbClr>
                </a:outerShdw>
              </a:effectLst>
            </a:endParaRPr>
          </a:p>
        </p:txBody>
      </p:sp>
      <p:sp>
        <p:nvSpPr>
          <p:cNvPr id="490" name="Google Shape;490;p32"/>
          <p:cNvSpPr txBox="1"/>
          <p:nvPr/>
        </p:nvSpPr>
        <p:spPr>
          <a:xfrm>
            <a:off x="2438358" y="1885561"/>
            <a:ext cx="9442467" cy="2590151"/>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Poor </a:t>
            </a:r>
            <a:r>
              <a:rPr lang="en-US" sz="2400" b="1" i="0" u="none" strike="noStrike" cap="none" dirty="0">
                <a:solidFill>
                  <a:srgbClr val="000000"/>
                </a:solidFill>
                <a:latin typeface="Arial"/>
                <a:ea typeface="Arial"/>
                <a:cs typeface="Arial"/>
                <a:sym typeface="Arial"/>
              </a:rPr>
              <a:t>duration</a:t>
            </a:r>
            <a:r>
              <a:rPr lang="en-US" sz="2400" b="0" i="0" u="none" strike="noStrike" cap="none" dirty="0">
                <a:solidFill>
                  <a:srgbClr val="000000"/>
                </a:solidFill>
                <a:latin typeface="Arial"/>
                <a:ea typeface="Arial"/>
                <a:cs typeface="Arial"/>
                <a:sym typeface="Arial"/>
              </a:rPr>
              <a:t> estimating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Lack of </a:t>
            </a:r>
            <a:r>
              <a:rPr lang="en-US" sz="2400" b="1" i="0" u="none" strike="noStrike" cap="none" dirty="0">
                <a:solidFill>
                  <a:srgbClr val="000000"/>
                </a:solidFill>
                <a:latin typeface="Arial"/>
                <a:ea typeface="Arial"/>
                <a:cs typeface="Arial"/>
                <a:sym typeface="Arial"/>
              </a:rPr>
              <a:t>information</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Failure to disseminate </a:t>
            </a:r>
            <a:r>
              <a:rPr lang="en-US" sz="2400" b="0" i="0" u="none" strike="noStrike" cap="none" dirty="0">
                <a:solidFill>
                  <a:srgbClr val="000000"/>
                </a:solidFill>
                <a:latin typeface="Arial"/>
                <a:ea typeface="Arial"/>
                <a:cs typeface="Arial"/>
                <a:sym typeface="Arial"/>
              </a:rPr>
              <a:t>the proper information to all parties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Excessive details</a:t>
            </a:r>
            <a:r>
              <a:rPr lang="en-US" sz="2400" b="0" i="0" u="none" strike="noStrike" cap="none" dirty="0">
                <a:solidFill>
                  <a:srgbClr val="000000"/>
                </a:solidFill>
                <a:latin typeface="Arial"/>
                <a:ea typeface="Arial"/>
                <a:cs typeface="Arial"/>
                <a:sym typeface="Arial"/>
              </a:rPr>
              <a:t> that overwhelm the sanity</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Updates </a:t>
            </a:r>
            <a:r>
              <a:rPr lang="en-US" sz="2400" b="1" i="0" u="none" strike="noStrike" cap="none" dirty="0">
                <a:solidFill>
                  <a:srgbClr val="000000"/>
                </a:solidFill>
                <a:latin typeface="Arial"/>
                <a:ea typeface="Arial"/>
                <a:cs typeface="Arial"/>
                <a:sym typeface="Arial"/>
              </a:rPr>
              <a:t>without analysis</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5" name="Google Shape;495;p33" descr="Thank You"/>
          <p:cNvPicPr preferRelativeResize="0"/>
          <p:nvPr/>
        </p:nvPicPr>
        <p:blipFill rotWithShape="1">
          <a:blip r:embed="rId3">
            <a:alphaModFix/>
          </a:blip>
          <a:srcRect/>
          <a:stretch/>
        </p:blipFill>
        <p:spPr>
          <a:xfrm>
            <a:off x="3134784" y="2337789"/>
            <a:ext cx="6734386" cy="840667"/>
          </a:xfrm>
          <a:prstGeom prst="rect">
            <a:avLst/>
          </a:prstGeom>
          <a:noFill/>
          <a:ln>
            <a:noFill/>
          </a:ln>
        </p:spPr>
      </p:pic>
      <p:pic>
        <p:nvPicPr>
          <p:cNvPr id="500" name="Google Shape;500;p33"/>
          <p:cNvPicPr preferRelativeResize="0"/>
          <p:nvPr/>
        </p:nvPicPr>
        <p:blipFill rotWithShape="1">
          <a:blip r:embed="rId4">
            <a:alphaModFix/>
          </a:blip>
          <a:srcRect/>
          <a:stretch/>
        </p:blipFill>
        <p:spPr>
          <a:xfrm>
            <a:off x="2440788" y="5949244"/>
            <a:ext cx="9902229" cy="204838"/>
          </a:xfrm>
          <a:prstGeom prst="rect">
            <a:avLst/>
          </a:prstGeom>
          <a:noFill/>
          <a:ln>
            <a:noFill/>
          </a:ln>
        </p:spPr>
      </p:pic>
      <p:sp>
        <p:nvSpPr>
          <p:cNvPr id="503" name="Google Shape;503;p33"/>
          <p:cNvSpPr txBox="1"/>
          <p:nvPr/>
        </p:nvSpPr>
        <p:spPr>
          <a:xfrm>
            <a:off x="5928189" y="2527289"/>
            <a:ext cx="2650732"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400"/>
              <a:buFont typeface="Calibri"/>
              <a:buNone/>
            </a:pPr>
            <a:r>
              <a:rPr lang="en-US" sz="2400" b="1" i="0" u="none" strike="noStrike" cap="none">
                <a:solidFill>
                  <a:srgbClr val="FFFFFF"/>
                </a:solidFill>
                <a:latin typeface="Calibri"/>
                <a:ea typeface="Calibri"/>
                <a:cs typeface="Calibri"/>
                <a:sym typeface="Calibri"/>
              </a:rPr>
              <a:t>Thank You</a:t>
            </a:r>
            <a:endParaRP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17</TotalTime>
  <Words>1312</Words>
  <Application>Microsoft Office PowerPoint</Application>
  <PresentationFormat>Widescreen</PresentationFormat>
  <Paragraphs>326</Paragraphs>
  <Slides>35</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Calibri Light</vt:lpstr>
      <vt:lpstr>Courier New</vt:lpstr>
      <vt:lpstr>Roboto Light</vt:lpstr>
      <vt:lpstr>Trebuchet MS</vt:lpstr>
      <vt:lpstr>Calibri</vt:lpstr>
      <vt:lpstr>Impact</vt:lpstr>
      <vt:lpstr>Noto Sans Symbols</vt:lpstr>
      <vt:lpstr>Arial</vt:lpstr>
      <vt:lpstr>Times New Roman</vt:lpstr>
      <vt:lpstr>Tajawal Medium</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4</cp:revision>
  <dcterms:created xsi:type="dcterms:W3CDTF">2021-08-03T13:03:26Z</dcterms:created>
  <dcterms:modified xsi:type="dcterms:W3CDTF">2023-11-14T10:09:43Z</dcterms:modified>
</cp:coreProperties>
</file>