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258" r:id="rId9"/>
    <p:sldId id="529" r:id="rId10"/>
    <p:sldId id="481" r:id="rId11"/>
    <p:sldId id="482" r:id="rId12"/>
    <p:sldId id="483" r:id="rId13"/>
    <p:sldId id="484" r:id="rId14"/>
    <p:sldId id="485" r:id="rId15"/>
    <p:sldId id="486" r:id="rId16"/>
    <p:sldId id="487" r:id="rId17"/>
    <p:sldId id="488" r:id="rId18"/>
    <p:sldId id="489" r:id="rId19"/>
    <p:sldId id="490" r:id="rId20"/>
    <p:sldId id="491" r:id="rId21"/>
    <p:sldId id="492" r:id="rId22"/>
    <p:sldId id="496" r:id="rId23"/>
    <p:sldId id="498" r:id="rId24"/>
    <p:sldId id="499" r:id="rId25"/>
    <p:sldId id="500" r:id="rId26"/>
    <p:sldId id="501" r:id="rId27"/>
    <p:sldId id="502" r:id="rId28"/>
    <p:sldId id="503" r:id="rId29"/>
    <p:sldId id="504" r:id="rId30"/>
    <p:sldId id="505" r:id="rId31"/>
    <p:sldId id="506" r:id="rId32"/>
    <p:sldId id="507" r:id="rId33"/>
    <p:sldId id="508" r:id="rId34"/>
    <p:sldId id="510" r:id="rId35"/>
    <p:sldId id="511" r:id="rId36"/>
    <p:sldId id="512" r:id="rId37"/>
    <p:sldId id="513" r:id="rId38"/>
    <p:sldId id="514" r:id="rId39"/>
    <p:sldId id="515" r:id="rId40"/>
    <p:sldId id="530" r:id="rId41"/>
    <p:sldId id="544" r:id="rId42"/>
    <p:sldId id="531" r:id="rId43"/>
    <p:sldId id="532" r:id="rId44"/>
    <p:sldId id="533" r:id="rId45"/>
    <p:sldId id="534" r:id="rId46"/>
    <p:sldId id="535" r:id="rId47"/>
    <p:sldId id="537" r:id="rId48"/>
    <p:sldId id="538" r:id="rId49"/>
    <p:sldId id="539" r:id="rId50"/>
    <p:sldId id="540" r:id="rId51"/>
    <p:sldId id="54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8"/>
            <p14:sldId id="529"/>
            <p14:sldId id="481"/>
            <p14:sldId id="482"/>
            <p14:sldId id="483"/>
            <p14:sldId id="484"/>
            <p14:sldId id="485"/>
            <p14:sldId id="486"/>
            <p14:sldId id="487"/>
            <p14:sldId id="488"/>
            <p14:sldId id="489"/>
            <p14:sldId id="490"/>
            <p14:sldId id="491"/>
            <p14:sldId id="492"/>
            <p14:sldId id="496"/>
            <p14:sldId id="498"/>
            <p14:sldId id="499"/>
            <p14:sldId id="500"/>
            <p14:sldId id="501"/>
            <p14:sldId id="502"/>
            <p14:sldId id="503"/>
            <p14:sldId id="504"/>
            <p14:sldId id="505"/>
            <p14:sldId id="506"/>
            <p14:sldId id="507"/>
            <p14:sldId id="508"/>
            <p14:sldId id="510"/>
            <p14:sldId id="511"/>
            <p14:sldId id="512"/>
            <p14:sldId id="513"/>
            <p14:sldId id="514"/>
            <p14:sldId id="515"/>
            <p14:sldId id="530"/>
            <p14:sldId id="544"/>
            <p14:sldId id="531"/>
            <p14:sldId id="532"/>
            <p14:sldId id="533"/>
            <p14:sldId id="534"/>
            <p14:sldId id="535"/>
            <p14:sldId id="537"/>
            <p14:sldId id="538"/>
            <p14:sldId id="539"/>
            <p14:sldId id="540"/>
            <p14:sldId id="541"/>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5</a:t>
            </a:fld>
            <a:endParaRPr 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6</a:t>
            </a:fld>
            <a:endParaRPr lang="ar-EG"/>
          </a:p>
        </p:txBody>
      </p:sp>
    </p:spTree>
    <p:extLst>
      <p:ext uri="{BB962C8B-B14F-4D97-AF65-F5344CB8AC3E}">
        <p14:creationId xmlns:p14="http://schemas.microsoft.com/office/powerpoint/2010/main" val="836606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7</a:t>
            </a:fld>
            <a:endParaRPr lang="ar-EG"/>
          </a:p>
        </p:txBody>
      </p:sp>
    </p:spTree>
    <p:extLst>
      <p:ext uri="{BB962C8B-B14F-4D97-AF65-F5344CB8AC3E}">
        <p14:creationId xmlns:p14="http://schemas.microsoft.com/office/powerpoint/2010/main" val="756500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8</a:t>
            </a:fld>
            <a:endParaRPr lang="ar-EG"/>
          </a:p>
        </p:txBody>
      </p:sp>
    </p:spTree>
    <p:extLst>
      <p:ext uri="{BB962C8B-B14F-4D97-AF65-F5344CB8AC3E}">
        <p14:creationId xmlns:p14="http://schemas.microsoft.com/office/powerpoint/2010/main" val="623776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9</a:t>
            </a:fld>
            <a:endParaRPr lang="ar-EG"/>
          </a:p>
        </p:txBody>
      </p:sp>
    </p:spTree>
    <p:extLst>
      <p:ext uri="{BB962C8B-B14F-4D97-AF65-F5344CB8AC3E}">
        <p14:creationId xmlns:p14="http://schemas.microsoft.com/office/powerpoint/2010/main" val="1685889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10</a:t>
            </a:fld>
            <a:endParaRPr lang="ar-EG"/>
          </a:p>
        </p:txBody>
      </p:sp>
    </p:spTree>
    <p:extLst>
      <p:ext uri="{BB962C8B-B14F-4D97-AF65-F5344CB8AC3E}">
        <p14:creationId xmlns:p14="http://schemas.microsoft.com/office/powerpoint/2010/main" val="3970418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11</a:t>
            </a:fld>
            <a:endParaRPr lang="ar-EG"/>
          </a:p>
        </p:txBody>
      </p:sp>
    </p:spTree>
    <p:extLst>
      <p:ext uri="{BB962C8B-B14F-4D97-AF65-F5344CB8AC3E}">
        <p14:creationId xmlns:p14="http://schemas.microsoft.com/office/powerpoint/2010/main" val="1182710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12</a:t>
            </a:fld>
            <a:endParaRPr lang="ar-EG"/>
          </a:p>
        </p:txBody>
      </p:sp>
    </p:spTree>
    <p:extLst>
      <p:ext uri="{BB962C8B-B14F-4D97-AF65-F5344CB8AC3E}">
        <p14:creationId xmlns:p14="http://schemas.microsoft.com/office/powerpoint/2010/main" val="227220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13</a:t>
            </a:fld>
            <a:endParaRPr lang="ar-EG"/>
          </a:p>
        </p:txBody>
      </p:sp>
    </p:spTree>
    <p:extLst>
      <p:ext uri="{BB962C8B-B14F-4D97-AF65-F5344CB8AC3E}">
        <p14:creationId xmlns:p14="http://schemas.microsoft.com/office/powerpoint/2010/main" val="34574475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14</a:t>
            </a:fld>
            <a:endParaRPr lang="ar-EG"/>
          </a:p>
        </p:txBody>
      </p:sp>
    </p:spTree>
    <p:extLst>
      <p:ext uri="{BB962C8B-B14F-4D97-AF65-F5344CB8AC3E}">
        <p14:creationId xmlns:p14="http://schemas.microsoft.com/office/powerpoint/2010/main" val="65770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15</a:t>
            </a:fld>
            <a:endParaRPr lang="ar-EG"/>
          </a:p>
        </p:txBody>
      </p:sp>
    </p:spTree>
    <p:extLst>
      <p:ext uri="{BB962C8B-B14F-4D97-AF65-F5344CB8AC3E}">
        <p14:creationId xmlns:p14="http://schemas.microsoft.com/office/powerpoint/2010/main" val="605478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16</a:t>
            </a:fld>
            <a:endParaRPr lang="ar-EG"/>
          </a:p>
        </p:txBody>
      </p:sp>
    </p:spTree>
    <p:extLst>
      <p:ext uri="{BB962C8B-B14F-4D97-AF65-F5344CB8AC3E}">
        <p14:creationId xmlns:p14="http://schemas.microsoft.com/office/powerpoint/2010/main" val="31318344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17</a:t>
            </a:fld>
            <a:endParaRPr lang="ar-EG"/>
          </a:p>
        </p:txBody>
      </p:sp>
    </p:spTree>
    <p:extLst>
      <p:ext uri="{BB962C8B-B14F-4D97-AF65-F5344CB8AC3E}">
        <p14:creationId xmlns:p14="http://schemas.microsoft.com/office/powerpoint/2010/main" val="34902823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18</a:t>
            </a:fld>
            <a:endParaRPr lang="ar-EG"/>
          </a:p>
        </p:txBody>
      </p:sp>
    </p:spTree>
    <p:extLst>
      <p:ext uri="{BB962C8B-B14F-4D97-AF65-F5344CB8AC3E}">
        <p14:creationId xmlns:p14="http://schemas.microsoft.com/office/powerpoint/2010/main" val="3085903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19</a:t>
            </a:fld>
            <a:endParaRPr lang="ar-EG"/>
          </a:p>
        </p:txBody>
      </p:sp>
    </p:spTree>
    <p:extLst>
      <p:ext uri="{BB962C8B-B14F-4D97-AF65-F5344CB8AC3E}">
        <p14:creationId xmlns:p14="http://schemas.microsoft.com/office/powerpoint/2010/main" val="11840277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20</a:t>
            </a:fld>
            <a:endParaRPr lang="ar-EG"/>
          </a:p>
        </p:txBody>
      </p:sp>
    </p:spTree>
    <p:extLst>
      <p:ext uri="{BB962C8B-B14F-4D97-AF65-F5344CB8AC3E}">
        <p14:creationId xmlns:p14="http://schemas.microsoft.com/office/powerpoint/2010/main" val="3323399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21</a:t>
            </a:fld>
            <a:endParaRPr lang="ar-EG"/>
          </a:p>
        </p:txBody>
      </p:sp>
    </p:spTree>
    <p:extLst>
      <p:ext uri="{BB962C8B-B14F-4D97-AF65-F5344CB8AC3E}">
        <p14:creationId xmlns:p14="http://schemas.microsoft.com/office/powerpoint/2010/main" val="2051838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22</a:t>
            </a:fld>
            <a:endParaRPr lang="ar-EG"/>
          </a:p>
        </p:txBody>
      </p:sp>
    </p:spTree>
    <p:extLst>
      <p:ext uri="{BB962C8B-B14F-4D97-AF65-F5344CB8AC3E}">
        <p14:creationId xmlns:p14="http://schemas.microsoft.com/office/powerpoint/2010/main" val="2395925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23</a:t>
            </a:fld>
            <a:endParaRPr lang="ar-EG"/>
          </a:p>
        </p:txBody>
      </p:sp>
    </p:spTree>
    <p:extLst>
      <p:ext uri="{BB962C8B-B14F-4D97-AF65-F5344CB8AC3E}">
        <p14:creationId xmlns:p14="http://schemas.microsoft.com/office/powerpoint/2010/main" val="3899153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24</a:t>
            </a:fld>
            <a:endParaRPr lang="ar-EG"/>
          </a:p>
        </p:txBody>
      </p:sp>
    </p:spTree>
    <p:extLst>
      <p:ext uri="{BB962C8B-B14F-4D97-AF65-F5344CB8AC3E}">
        <p14:creationId xmlns:p14="http://schemas.microsoft.com/office/powerpoint/2010/main" val="2931338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25</a:t>
            </a:fld>
            <a:endParaRPr lang="ar-EG"/>
          </a:p>
        </p:txBody>
      </p:sp>
    </p:spTree>
    <p:extLst>
      <p:ext uri="{BB962C8B-B14F-4D97-AF65-F5344CB8AC3E}">
        <p14:creationId xmlns:p14="http://schemas.microsoft.com/office/powerpoint/2010/main" val="1514422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26</a:t>
            </a:fld>
            <a:endParaRPr lang="ar-EG"/>
          </a:p>
        </p:txBody>
      </p:sp>
    </p:spTree>
    <p:extLst>
      <p:ext uri="{BB962C8B-B14F-4D97-AF65-F5344CB8AC3E}">
        <p14:creationId xmlns:p14="http://schemas.microsoft.com/office/powerpoint/2010/main" val="31576734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27</a:t>
            </a:fld>
            <a:endParaRPr lang="ar-EG"/>
          </a:p>
        </p:txBody>
      </p:sp>
    </p:spTree>
    <p:extLst>
      <p:ext uri="{BB962C8B-B14F-4D97-AF65-F5344CB8AC3E}">
        <p14:creationId xmlns:p14="http://schemas.microsoft.com/office/powerpoint/2010/main" val="16014033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28</a:t>
            </a:fld>
            <a:endParaRPr lang="ar-EG"/>
          </a:p>
        </p:txBody>
      </p:sp>
    </p:spTree>
    <p:extLst>
      <p:ext uri="{BB962C8B-B14F-4D97-AF65-F5344CB8AC3E}">
        <p14:creationId xmlns:p14="http://schemas.microsoft.com/office/powerpoint/2010/main" val="37556497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29</a:t>
            </a:fld>
            <a:endParaRPr lang="ar-EG"/>
          </a:p>
        </p:txBody>
      </p:sp>
    </p:spTree>
    <p:extLst>
      <p:ext uri="{BB962C8B-B14F-4D97-AF65-F5344CB8AC3E}">
        <p14:creationId xmlns:p14="http://schemas.microsoft.com/office/powerpoint/2010/main" val="16102923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30</a:t>
            </a:fld>
            <a:endParaRPr lang="ar-EG"/>
          </a:p>
        </p:txBody>
      </p:sp>
    </p:spTree>
    <p:extLst>
      <p:ext uri="{BB962C8B-B14F-4D97-AF65-F5344CB8AC3E}">
        <p14:creationId xmlns:p14="http://schemas.microsoft.com/office/powerpoint/2010/main" val="6560143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31</a:t>
            </a:fld>
            <a:endParaRPr lang="ar-EG"/>
          </a:p>
        </p:txBody>
      </p:sp>
    </p:spTree>
    <p:extLst>
      <p:ext uri="{BB962C8B-B14F-4D97-AF65-F5344CB8AC3E}">
        <p14:creationId xmlns:p14="http://schemas.microsoft.com/office/powerpoint/2010/main" val="5657446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32</a:t>
            </a:fld>
            <a:endParaRPr lang="ar-EG"/>
          </a:p>
        </p:txBody>
      </p:sp>
    </p:spTree>
    <p:extLst>
      <p:ext uri="{BB962C8B-B14F-4D97-AF65-F5344CB8AC3E}">
        <p14:creationId xmlns:p14="http://schemas.microsoft.com/office/powerpoint/2010/main" val="11052727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33</a:t>
            </a:fld>
            <a:endParaRPr lang="ar-EG"/>
          </a:p>
        </p:txBody>
      </p:sp>
    </p:spTree>
    <p:extLst>
      <p:ext uri="{BB962C8B-B14F-4D97-AF65-F5344CB8AC3E}">
        <p14:creationId xmlns:p14="http://schemas.microsoft.com/office/powerpoint/2010/main" val="20719666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34</a:t>
            </a:fld>
            <a:endParaRPr lang="ar-EG"/>
          </a:p>
        </p:txBody>
      </p:sp>
    </p:spTree>
    <p:extLst>
      <p:ext uri="{BB962C8B-B14F-4D97-AF65-F5344CB8AC3E}">
        <p14:creationId xmlns:p14="http://schemas.microsoft.com/office/powerpoint/2010/main" val="6478027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35</a:t>
            </a:fld>
            <a:endParaRPr lang="ar-EG"/>
          </a:p>
        </p:txBody>
      </p:sp>
    </p:spTree>
    <p:extLst>
      <p:ext uri="{BB962C8B-B14F-4D97-AF65-F5344CB8AC3E}">
        <p14:creationId xmlns:p14="http://schemas.microsoft.com/office/powerpoint/2010/main" val="24238505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36</a:t>
            </a:fld>
            <a:endParaRPr lang="ar-EG"/>
          </a:p>
        </p:txBody>
      </p:sp>
    </p:spTree>
    <p:extLst>
      <p:ext uri="{BB962C8B-B14F-4D97-AF65-F5344CB8AC3E}">
        <p14:creationId xmlns:p14="http://schemas.microsoft.com/office/powerpoint/2010/main" val="5255266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37</a:t>
            </a:fld>
            <a:endParaRPr lang="ar-EG"/>
          </a:p>
        </p:txBody>
      </p:sp>
    </p:spTree>
    <p:extLst>
      <p:ext uri="{BB962C8B-B14F-4D97-AF65-F5344CB8AC3E}">
        <p14:creationId xmlns:p14="http://schemas.microsoft.com/office/powerpoint/2010/main" val="38473845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38</a:t>
            </a:fld>
            <a:endParaRPr lang="ar-EG"/>
          </a:p>
        </p:txBody>
      </p:sp>
    </p:spTree>
    <p:extLst>
      <p:ext uri="{BB962C8B-B14F-4D97-AF65-F5344CB8AC3E}">
        <p14:creationId xmlns:p14="http://schemas.microsoft.com/office/powerpoint/2010/main" val="40228894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39</a:t>
            </a:fld>
            <a:endParaRPr lang="ar-EG"/>
          </a:p>
        </p:txBody>
      </p:sp>
    </p:spTree>
    <p:extLst>
      <p:ext uri="{BB962C8B-B14F-4D97-AF65-F5344CB8AC3E}">
        <p14:creationId xmlns:p14="http://schemas.microsoft.com/office/powerpoint/2010/main" val="9569290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40</a:t>
            </a:fld>
            <a:endParaRPr lang="ar-EG"/>
          </a:p>
        </p:txBody>
      </p:sp>
    </p:spTree>
    <p:extLst>
      <p:ext uri="{BB962C8B-B14F-4D97-AF65-F5344CB8AC3E}">
        <p14:creationId xmlns:p14="http://schemas.microsoft.com/office/powerpoint/2010/main" val="20730525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41</a:t>
            </a:fld>
            <a:endParaRPr lang="ar-EG"/>
          </a:p>
        </p:txBody>
      </p:sp>
    </p:spTree>
    <p:extLst>
      <p:ext uri="{BB962C8B-B14F-4D97-AF65-F5344CB8AC3E}">
        <p14:creationId xmlns:p14="http://schemas.microsoft.com/office/powerpoint/2010/main" val="14530848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42</a:t>
            </a:fld>
            <a:endParaRPr lang="ar-EG"/>
          </a:p>
        </p:txBody>
      </p:sp>
    </p:spTree>
    <p:extLst>
      <p:ext uri="{BB962C8B-B14F-4D97-AF65-F5344CB8AC3E}">
        <p14:creationId xmlns:p14="http://schemas.microsoft.com/office/powerpoint/2010/main" val="9100809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43</a:t>
            </a:fld>
            <a:endParaRPr lang="ar-EG"/>
          </a:p>
        </p:txBody>
      </p:sp>
    </p:spTree>
    <p:extLst>
      <p:ext uri="{BB962C8B-B14F-4D97-AF65-F5344CB8AC3E}">
        <p14:creationId xmlns:p14="http://schemas.microsoft.com/office/powerpoint/2010/main" val="27064301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44</a:t>
            </a:fld>
            <a:endParaRPr lang="ar-EG"/>
          </a:p>
        </p:txBody>
      </p:sp>
    </p:spTree>
    <p:extLst>
      <p:ext uri="{BB962C8B-B14F-4D97-AF65-F5344CB8AC3E}">
        <p14:creationId xmlns:p14="http://schemas.microsoft.com/office/powerpoint/2010/main" val="28646106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45</a:t>
            </a:fld>
            <a:endParaRPr lang="ar-EG"/>
          </a:p>
        </p:txBody>
      </p:sp>
    </p:spTree>
    <p:extLst>
      <p:ext uri="{BB962C8B-B14F-4D97-AF65-F5344CB8AC3E}">
        <p14:creationId xmlns:p14="http://schemas.microsoft.com/office/powerpoint/2010/main" val="19494925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46</a:t>
            </a:fld>
            <a:endParaRPr lang="ar-EG"/>
          </a:p>
        </p:txBody>
      </p:sp>
    </p:spTree>
    <p:extLst>
      <p:ext uri="{BB962C8B-B14F-4D97-AF65-F5344CB8AC3E}">
        <p14:creationId xmlns:p14="http://schemas.microsoft.com/office/powerpoint/2010/main" val="39951145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47</a:t>
            </a:fld>
            <a:endParaRPr lang="ar-EG"/>
          </a:p>
        </p:txBody>
      </p:sp>
    </p:spTree>
    <p:extLst>
      <p:ext uri="{BB962C8B-B14F-4D97-AF65-F5344CB8AC3E}">
        <p14:creationId xmlns:p14="http://schemas.microsoft.com/office/powerpoint/2010/main" val="16270558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48</a:t>
            </a:fld>
            <a:endParaRPr lang="ar-EG"/>
          </a:p>
        </p:txBody>
      </p:sp>
    </p:spTree>
    <p:extLst>
      <p:ext uri="{BB962C8B-B14F-4D97-AF65-F5344CB8AC3E}">
        <p14:creationId xmlns:p14="http://schemas.microsoft.com/office/powerpoint/2010/main" val="780537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oleObject" Target="../embeddings/oleObject4.bin"/><Relationship Id="rId5" Type="http://schemas.openxmlformats.org/officeDocument/2006/relationships/image" Target="../media/image11.emf"/><Relationship Id="rId4"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emf"/><Relationship Id="rId4" Type="http://schemas.openxmlformats.org/officeDocument/2006/relationships/oleObject" Target="../embeddings/oleObject5.bin"/></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oleObject" Target="../embeddings/oleObject6.bin"/></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oleObject" Target="../embeddings/oleObject7.bin"/></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emf"/><Relationship Id="rId4" Type="http://schemas.openxmlformats.org/officeDocument/2006/relationships/oleObject" Target="../embeddings/oleObject8.bin"/></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oleObject" Target="../embeddings/oleObject10.bin"/><Relationship Id="rId5" Type="http://schemas.openxmlformats.org/officeDocument/2006/relationships/image" Target="../media/image20.emf"/><Relationship Id="rId4" Type="http://schemas.openxmlformats.org/officeDocument/2006/relationships/oleObject" Target="../embeddings/oleObject9.bin"/></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2.emf"/><Relationship Id="rId4" Type="http://schemas.openxmlformats.org/officeDocument/2006/relationships/oleObject" Target="../embeddings/oleObject11.bin"/></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oleObject" Target="../embeddings/oleObject12.bin"/></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4.emf"/><Relationship Id="rId4" Type="http://schemas.openxmlformats.org/officeDocument/2006/relationships/oleObject" Target="../embeddings/oleObject13.bin"/></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oleObject" Target="../embeddings/oleObject14.bin"/></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8.emf"/><Relationship Id="rId4" Type="http://schemas.openxmlformats.org/officeDocument/2006/relationships/oleObject" Target="../embeddings/oleObject15.bin"/></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e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oleObject" Target="../embeddings/oleObject17.bin"/><Relationship Id="rId5" Type="http://schemas.openxmlformats.org/officeDocument/2006/relationships/image" Target="../media/image32.emf"/><Relationship Id="rId4" Type="http://schemas.openxmlformats.org/officeDocument/2006/relationships/oleObject" Target="../embeddings/oleObject16.bin"/></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em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oleObject" Target="../embeddings/oleObject19.bin"/><Relationship Id="rId5" Type="http://schemas.openxmlformats.org/officeDocument/2006/relationships/image" Target="../media/image34.emf"/><Relationship Id="rId4" Type="http://schemas.openxmlformats.org/officeDocument/2006/relationships/oleObject" Target="../embeddings/oleObject18.bin"/></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8.em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oleObject" Target="../embeddings/oleObject21.bin"/><Relationship Id="rId5" Type="http://schemas.openxmlformats.org/officeDocument/2006/relationships/image" Target="../media/image37.emf"/><Relationship Id="rId4" Type="http://schemas.openxmlformats.org/officeDocument/2006/relationships/oleObject" Target="../embeddings/oleObject20.bin"/></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0.emf"/><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oleObject" Target="../embeddings/oleObject23.bin"/><Relationship Id="rId5" Type="http://schemas.openxmlformats.org/officeDocument/2006/relationships/image" Target="../media/image39.emf"/><Relationship Id="rId4" Type="http://schemas.openxmlformats.org/officeDocument/2006/relationships/oleObject" Target="../embeddings/oleObject22.bin"/></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2.em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oleObject" Target="../embeddings/oleObject25.bin"/><Relationship Id="rId5" Type="http://schemas.openxmlformats.org/officeDocument/2006/relationships/image" Target="../media/image41.emf"/><Relationship Id="rId4" Type="http://schemas.openxmlformats.org/officeDocument/2006/relationships/oleObject" Target="../embeddings/oleObject24.bin"/></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3.emf"/></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673669" y="2424037"/>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04"/>
    </mc:Choice>
    <mc:Fallback xmlns="">
      <p:transition spd="slow" advTm="9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3689472"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Statistical Quality Control – part 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520"/>
    </mc:Choice>
    <mc:Fallback xmlns="">
      <p:transition spd="slow" advTm="1552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09214"/>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fundamentals for statistical quality control to use in project stages and assure the conformity od outcomes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368"/>
    </mc:Choice>
    <mc:Fallback xmlns="">
      <p:transition spd="slow" advTm="9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7153"/>
            <a:ext cx="8417320" cy="6558719"/>
          </a:xfrm>
          <a:prstGeom prst="rect">
            <a:avLst/>
          </a:prstGeom>
          <a:noFill/>
        </p:spPr>
        <p:txBody>
          <a:bodyPr wrap="square" rtlCol="0">
            <a:spAutoFit/>
          </a:bodyPr>
          <a:lstStyle/>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What if the Process is Out of Control </a:t>
            </a:r>
            <a:r>
              <a:rPr lang="en-US" altLang="zh-TW" sz="2000" b="1" dirty="0"/>
              <a:t>Basic Tools of Quality?</a:t>
            </a:r>
            <a:endParaRPr lang="ar-SA" altLang="zh-TW" sz="2000" b="1" dirty="0"/>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Revised Control Limits for X and R</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marL="228600" indent="-228600" algn="l" defTabSz="914400" rtl="0" eaLnBrk="1" latinLnBrk="0" hangingPunct="1">
              <a:lnSpc>
                <a:spcPct val="90000"/>
              </a:lnSpc>
              <a:spcBef>
                <a:spcPts val="1000"/>
              </a:spcBef>
              <a:buFont typeface="Arial" panose="020B0604020202020204" pitchFamily="34" charset="0"/>
              <a:buChar char="•"/>
            </a:pPr>
            <a:r>
              <a:rPr lang="en-EG" sz="2000" b="1" dirty="0"/>
              <a:t>Control Charts for variables (XmR)</a:t>
            </a:r>
          </a:p>
          <a:p>
            <a:pPr marL="228600" indent="-228600" algn="l" defTabSz="914400" rtl="0" eaLnBrk="1" latinLnBrk="0" hangingPunct="1">
              <a:lnSpc>
                <a:spcPct val="90000"/>
              </a:lnSpc>
              <a:spcBef>
                <a:spcPts val="1000"/>
              </a:spcBef>
              <a:buFont typeface="Arial" panose="020B0604020202020204" pitchFamily="34" charset="0"/>
              <a:buChar char="•"/>
            </a:pPr>
            <a:r>
              <a:rPr lang="en-US" altLang="ar-EG" sz="2000" b="1" dirty="0"/>
              <a:t>Attribute Control Charts</a:t>
            </a:r>
          </a:p>
          <a:p>
            <a:pPr marL="228600" indent="-228600" algn="l" defTabSz="914400" rtl="0" eaLnBrk="1" latinLnBrk="0" hangingPunct="1">
              <a:lnSpc>
                <a:spcPct val="90000"/>
              </a:lnSpc>
              <a:spcBef>
                <a:spcPts val="1000"/>
              </a:spcBef>
              <a:buFont typeface="Arial" panose="020B0604020202020204" pitchFamily="34" charset="0"/>
              <a:buChar char="•"/>
            </a:pPr>
            <a:r>
              <a:rPr lang="en-US" altLang="ar-EG" sz="2000" b="1" dirty="0"/>
              <a:t>Types of Attribute Control Chart</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Control Chart for Nonconformities (Defects) (c)</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Control Chart for Average Number of Nonconformities per Unit (U) </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marL="228600" indent="-228600" algn="l" defTabSz="914400" rtl="0" eaLnBrk="1" latinLnBrk="0" hangingPunct="1">
              <a:lnSpc>
                <a:spcPct val="90000"/>
              </a:lnSpc>
              <a:spcBef>
                <a:spcPts val="1000"/>
              </a:spcBef>
              <a:buFont typeface="Arial" panose="020B0604020202020204" pitchFamily="34" charset="0"/>
              <a:buChar char="•"/>
            </a:pPr>
            <a:endParaRPr lang="en-US" altLang="ar-EG" sz="2000" b="1" dirty="0"/>
          </a:p>
          <a:p>
            <a:pPr marL="228600" indent="-228600" algn="l" defTabSz="914400" rtl="0" eaLnBrk="1" latinLnBrk="0" hangingPunct="1">
              <a:lnSpc>
                <a:spcPct val="90000"/>
              </a:lnSpc>
              <a:spcBef>
                <a:spcPts val="1000"/>
              </a:spcBef>
              <a:buFont typeface="Arial" panose="020B0604020202020204" pitchFamily="34" charset="0"/>
              <a:buChar char="•"/>
            </a:pPr>
            <a:endParaRPr lang="en-US" altLang="en-EG"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en-US" altLang="en-EG"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ar-SA" altLang="zh-TW"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fr-CA" altLang="zh-TW" sz="1600" b="1" dirty="0"/>
          </a:p>
          <a:p>
            <a:pPr marL="742950" lvl="1" indent="-285750">
              <a:spcBef>
                <a:spcPts val="1000"/>
              </a:spcBef>
              <a:buFont typeface="Wingdings" pitchFamily="2" charset="2"/>
              <a:buChar char="Ø"/>
            </a:pPr>
            <a:endParaRPr lang="en-US" altLang="en-US" dirty="0">
              <a:ln w="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408"/>
    </mc:Choice>
    <mc:Fallback xmlns="">
      <p:transition spd="slow" advTm="133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What if the Process is Out of Control </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sz="2600" dirty="0"/>
              <a:t>If points plot out of control, then the control limits must be </a:t>
            </a:r>
            <a:r>
              <a:rPr lang="en-US" altLang="en-EG" sz="2600" dirty="0">
                <a:solidFill>
                  <a:srgbClr val="CC0066"/>
                </a:solidFill>
              </a:rPr>
              <a:t>revised</a:t>
            </a:r>
            <a:r>
              <a:rPr lang="en-US" altLang="en-EG" sz="2600" dirty="0"/>
              <a:t>.</a:t>
            </a:r>
          </a:p>
          <a:p>
            <a:pPr>
              <a:lnSpc>
                <a:spcPct val="90000"/>
              </a:lnSpc>
            </a:pPr>
            <a:r>
              <a:rPr lang="en-US" altLang="en-EG" sz="2600" dirty="0"/>
              <a:t>Before revising, identify </a:t>
            </a:r>
            <a:r>
              <a:rPr lang="en-US" altLang="en-EG" sz="2600" dirty="0">
                <a:solidFill>
                  <a:srgbClr val="CC0066"/>
                </a:solidFill>
              </a:rPr>
              <a:t>out of control points</a:t>
            </a:r>
            <a:r>
              <a:rPr lang="en-US" altLang="en-EG" sz="2600" dirty="0"/>
              <a:t> and look for </a:t>
            </a:r>
            <a:r>
              <a:rPr lang="en-US" altLang="en-EG" sz="2600" dirty="0">
                <a:solidFill>
                  <a:srgbClr val="CC0066"/>
                </a:solidFill>
              </a:rPr>
              <a:t>assignable causes</a:t>
            </a:r>
            <a:r>
              <a:rPr lang="en-US" altLang="en-EG" sz="2600" dirty="0"/>
              <a:t>.</a:t>
            </a:r>
          </a:p>
          <a:p>
            <a:pPr lvl="1">
              <a:lnSpc>
                <a:spcPct val="90000"/>
              </a:lnSpc>
            </a:pPr>
            <a:r>
              <a:rPr lang="en-US" altLang="en-EG" sz="2400" dirty="0"/>
              <a:t>If </a:t>
            </a:r>
            <a:r>
              <a:rPr lang="en-US" altLang="en-EG" sz="2400" dirty="0">
                <a:solidFill>
                  <a:srgbClr val="FF0000"/>
                </a:solidFill>
              </a:rPr>
              <a:t>assignable causes can be found</a:t>
            </a:r>
            <a:r>
              <a:rPr lang="en-US" altLang="en-EG" sz="2400" dirty="0"/>
              <a:t>, then discard the point(s) and recalculate the control limits.</a:t>
            </a:r>
          </a:p>
          <a:p>
            <a:pPr lvl="1"/>
            <a:r>
              <a:rPr lang="en-US" altLang="en-EG" sz="2400" dirty="0"/>
              <a:t>If </a:t>
            </a:r>
            <a:r>
              <a:rPr lang="en-US" altLang="en-EG" sz="2400" dirty="0">
                <a:solidFill>
                  <a:srgbClr val="FF0000"/>
                </a:solidFill>
              </a:rPr>
              <a:t>no assignable causes can be found</a:t>
            </a:r>
            <a:r>
              <a:rPr lang="en-US" altLang="en-EG" sz="2400" dirty="0"/>
              <a:t> </a:t>
            </a:r>
            <a:r>
              <a:rPr lang="en-US" altLang="en-EG" dirty="0"/>
              <a:t>then retain the point(s) considering the trial control limits as appropriate for current control.</a:t>
            </a:r>
          </a:p>
          <a:p>
            <a:pPr marL="0" indent="0">
              <a:buNone/>
            </a:pPr>
            <a:endParaRPr lang="en-EG" dirty="0"/>
          </a:p>
        </p:txBody>
      </p:sp>
    </p:spTree>
    <p:extLst>
      <p:ext uri="{BB962C8B-B14F-4D97-AF65-F5344CB8AC3E}">
        <p14:creationId xmlns:p14="http://schemas.microsoft.com/office/powerpoint/2010/main" val="2577224383"/>
      </p:ext>
    </p:extLst>
  </p:cSld>
  <p:clrMapOvr>
    <a:masterClrMapping/>
  </p:clrMapOvr>
  <mc:AlternateContent xmlns:mc="http://schemas.openxmlformats.org/markup-compatibility/2006" xmlns:p14="http://schemas.microsoft.com/office/powerpoint/2010/main">
    <mc:Choice Requires="p14">
      <p:transition spd="slow" p14:dur="2000" advTm="283712"/>
    </mc:Choice>
    <mc:Fallback xmlns="">
      <p:transition spd="slow" advTm="2837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Revised center line for </a:t>
            </a:r>
            <a:r>
              <a:rPr lang="en-US" altLang="en-EG" i="1" dirty="0">
                <a:latin typeface="Times New Roman" panose="02020603050405020304" pitchFamily="18" charset="0"/>
                <a:cs typeface="Times New Roman" panose="02020603050405020304" pitchFamily="18" charset="0"/>
              </a:rPr>
              <a:t>x</a:t>
            </a:r>
            <a:r>
              <a:rPr lang="en-US" altLang="en-EG" dirty="0"/>
              <a:t> and </a:t>
            </a:r>
            <a:r>
              <a:rPr lang="en-US" altLang="en-EG" i="1" dirty="0">
                <a:latin typeface="Times New Roman" panose="02020603050405020304" pitchFamily="18" charset="0"/>
                <a:cs typeface="Times New Roman" panose="02020603050405020304" pitchFamily="18" charset="0"/>
              </a:rPr>
              <a:t>R</a:t>
            </a:r>
            <a:r>
              <a:rPr lang="en-US" altLang="en-EG" dirty="0"/>
              <a:t> control charts</a:t>
            </a:r>
          </a:p>
          <a:p>
            <a:pPr marL="0" indent="0">
              <a:buNone/>
            </a:pPr>
            <a:endParaRPr lang="en-EG" dirty="0"/>
          </a:p>
        </p:txBody>
      </p:sp>
      <p:graphicFrame>
        <p:nvGraphicFramePr>
          <p:cNvPr id="2" name="Object 5">
            <a:extLst>
              <a:ext uri="{FF2B5EF4-FFF2-40B4-BE49-F238E27FC236}">
                <a16:creationId xmlns:a16="http://schemas.microsoft.com/office/drawing/2014/main" id="{02612D9A-2C09-9EB7-DED6-E079225BA5AA}"/>
              </a:ext>
            </a:extLst>
          </p:cNvPr>
          <p:cNvGraphicFramePr>
            <a:graphicFrameLocks/>
          </p:cNvGraphicFramePr>
          <p:nvPr>
            <p:extLst>
              <p:ext uri="{D42A27DB-BD31-4B8C-83A1-F6EECF244321}">
                <p14:modId xmlns:p14="http://schemas.microsoft.com/office/powerpoint/2010/main" val="88740664"/>
              </p:ext>
            </p:extLst>
          </p:nvPr>
        </p:nvGraphicFramePr>
        <p:xfrm>
          <a:off x="2629543" y="2761456"/>
          <a:ext cx="5929313" cy="2479675"/>
        </p:xfrm>
        <a:graphic>
          <a:graphicData uri="http://schemas.openxmlformats.org/presentationml/2006/ole">
            <mc:AlternateContent xmlns:mc="http://schemas.openxmlformats.org/markup-compatibility/2006">
              <mc:Choice xmlns:v="urn:schemas-microsoft-com:vml" Requires="v">
                <p:oleObj name="Equation" r:id="rId4" imgW="64363600" imgH="26911300" progId="Equation.3">
                  <p:embed/>
                </p:oleObj>
              </mc:Choice>
              <mc:Fallback>
                <p:oleObj name="Equation" r:id="rId4" imgW="64363600" imgH="26911300" progId="Equation.3">
                  <p:embed/>
                  <p:pic>
                    <p:nvPicPr>
                      <p:cNvPr id="8197" name="Object 5">
                        <a:extLst>
                          <a:ext uri="{FF2B5EF4-FFF2-40B4-BE49-F238E27FC236}">
                            <a16:creationId xmlns:a16="http://schemas.microsoft.com/office/drawing/2014/main" id="{76BD8257-6B53-B565-FA91-333A14562BF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9543" y="2761456"/>
                        <a:ext cx="5929313" cy="2479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16573364"/>
      </p:ext>
    </p:extLst>
  </p:cSld>
  <p:clrMapOvr>
    <a:masterClrMapping/>
  </p:clrMapOvr>
  <mc:AlternateContent xmlns:mc="http://schemas.openxmlformats.org/markup-compatibility/2006" xmlns:p14="http://schemas.microsoft.com/office/powerpoint/2010/main">
    <mc:Choice Requires="p14">
      <p:transition spd="slow" p14:dur="2000" advTm="186112"/>
    </mc:Choice>
    <mc:Fallback xmlns="">
      <p:transition spd="slow" advTm="18611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3600" dirty="0"/>
          </a:p>
        </p:txBody>
      </p:sp>
      <p:graphicFrame>
        <p:nvGraphicFramePr>
          <p:cNvPr id="2" name="Object 3">
            <a:extLst>
              <a:ext uri="{FF2B5EF4-FFF2-40B4-BE49-F238E27FC236}">
                <a16:creationId xmlns:a16="http://schemas.microsoft.com/office/drawing/2014/main" id="{309CFD72-87EA-224C-88CB-2FC71E9B5A48}"/>
              </a:ext>
            </a:extLst>
          </p:cNvPr>
          <p:cNvGraphicFramePr>
            <a:graphicFrameLocks/>
          </p:cNvGraphicFramePr>
          <p:nvPr>
            <p:extLst>
              <p:ext uri="{D42A27DB-BD31-4B8C-83A1-F6EECF244321}">
                <p14:modId xmlns:p14="http://schemas.microsoft.com/office/powerpoint/2010/main" val="273746996"/>
              </p:ext>
            </p:extLst>
          </p:nvPr>
        </p:nvGraphicFramePr>
        <p:xfrm>
          <a:off x="4925550" y="2431872"/>
          <a:ext cx="1306513" cy="1854200"/>
        </p:xfrm>
        <a:graphic>
          <a:graphicData uri="http://schemas.openxmlformats.org/presentationml/2006/ole">
            <mc:AlternateContent xmlns:mc="http://schemas.openxmlformats.org/markup-compatibility/2006">
              <mc:Choice xmlns:v="urn:schemas-microsoft-com:vml" Requires="v">
                <p:oleObj name="Equation" r:id="rId4" imgW="16090900" imgH="21653500" progId="Equation.3">
                  <p:embed/>
                </p:oleObj>
              </mc:Choice>
              <mc:Fallback>
                <p:oleObj name="Equation" r:id="rId4" imgW="16090900" imgH="21653500" progId="Equation.3">
                  <p:embed/>
                  <p:pic>
                    <p:nvPicPr>
                      <p:cNvPr id="10243" name="Object 3">
                        <a:extLst>
                          <a:ext uri="{FF2B5EF4-FFF2-40B4-BE49-F238E27FC236}">
                            <a16:creationId xmlns:a16="http://schemas.microsoft.com/office/drawing/2014/main" id="{F5BE164E-48B5-0ED5-857A-68C7F70A7F4B}"/>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5550" y="2431872"/>
                        <a:ext cx="1306513" cy="1854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Text Box 4">
            <a:extLst>
              <a:ext uri="{FF2B5EF4-FFF2-40B4-BE49-F238E27FC236}">
                <a16:creationId xmlns:a16="http://schemas.microsoft.com/office/drawing/2014/main" id="{767C658F-1CF5-E036-9F6D-9C2BBA1A7627}"/>
              </a:ext>
            </a:extLst>
          </p:cNvPr>
          <p:cNvSpPr txBox="1">
            <a:spLocks noChangeArrowheads="1"/>
          </p:cNvSpPr>
          <p:nvPr/>
        </p:nvSpPr>
        <p:spPr bwMode="auto">
          <a:xfrm>
            <a:off x="3026217" y="4717367"/>
            <a:ext cx="5338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EG" sz="2400" b="1">
                <a:solidFill>
                  <a:srgbClr val="336699"/>
                </a:solidFill>
                <a:latin typeface="Century Gothic" panose="020B0502020202020204" pitchFamily="34" charset="0"/>
                <a:cs typeface="Tahoma" panose="020B0604030504040204" pitchFamily="34" charset="0"/>
              </a:rPr>
              <a:t>Where </a:t>
            </a:r>
            <a:r>
              <a:rPr lang="en-US" altLang="en-EG" sz="2400" b="1" i="1">
                <a:solidFill>
                  <a:srgbClr val="336699"/>
                </a:solidFill>
                <a:latin typeface="Times New Roman" panose="02020603050405020304" pitchFamily="18" charset="0"/>
                <a:cs typeface="Times New Roman" panose="02020603050405020304" pitchFamily="18" charset="0"/>
              </a:rPr>
              <a:t>d</a:t>
            </a:r>
            <a:r>
              <a:rPr lang="en-US" altLang="en-EG" sz="2400" b="1" baseline="-25000">
                <a:solidFill>
                  <a:srgbClr val="336699"/>
                </a:solidFill>
                <a:latin typeface="Century Gothic" panose="020B0502020202020204" pitchFamily="34" charset="0"/>
                <a:cs typeface="Tahoma" panose="020B0604030504040204" pitchFamily="34" charset="0"/>
              </a:rPr>
              <a:t>2</a:t>
            </a:r>
            <a:r>
              <a:rPr lang="en-US" altLang="en-EG" sz="2400" b="1">
                <a:solidFill>
                  <a:srgbClr val="336699"/>
                </a:solidFill>
                <a:latin typeface="Century Gothic" panose="020B0502020202020204" pitchFamily="34" charset="0"/>
                <a:cs typeface="Tahoma" panose="020B0604030504040204" pitchFamily="34" charset="0"/>
              </a:rPr>
              <a:t>  is a factor from the table.</a:t>
            </a:r>
          </a:p>
        </p:txBody>
      </p:sp>
    </p:spTree>
    <p:extLst>
      <p:ext uri="{BB962C8B-B14F-4D97-AF65-F5344CB8AC3E}">
        <p14:creationId xmlns:p14="http://schemas.microsoft.com/office/powerpoint/2010/main" val="3042455106"/>
      </p:ext>
    </p:extLst>
  </p:cSld>
  <p:clrMapOvr>
    <a:masterClrMapping/>
  </p:clrMapOvr>
  <mc:AlternateContent xmlns:mc="http://schemas.openxmlformats.org/markup-compatibility/2006" xmlns:p14="http://schemas.microsoft.com/office/powerpoint/2010/main">
    <mc:Choice Requires="p14">
      <p:transition spd="slow" p14:dur="2000" advTm="62304"/>
    </mc:Choice>
    <mc:Fallback xmlns="">
      <p:transition spd="slow" advTm="623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3600" dirty="0"/>
          </a:p>
        </p:txBody>
      </p:sp>
      <p:graphicFrame>
        <p:nvGraphicFramePr>
          <p:cNvPr id="2" name="Object 3">
            <a:extLst>
              <a:ext uri="{FF2B5EF4-FFF2-40B4-BE49-F238E27FC236}">
                <a16:creationId xmlns:a16="http://schemas.microsoft.com/office/drawing/2014/main" id="{472B2D3F-F619-0E12-095C-A69730BF3AAC}"/>
              </a:ext>
            </a:extLst>
          </p:cNvPr>
          <p:cNvGraphicFramePr>
            <a:graphicFrameLocks/>
          </p:cNvGraphicFramePr>
          <p:nvPr>
            <p:extLst>
              <p:ext uri="{D42A27DB-BD31-4B8C-83A1-F6EECF244321}">
                <p14:modId xmlns:p14="http://schemas.microsoft.com/office/powerpoint/2010/main" val="1090037555"/>
              </p:ext>
            </p:extLst>
          </p:nvPr>
        </p:nvGraphicFramePr>
        <p:xfrm>
          <a:off x="2765400" y="2395538"/>
          <a:ext cx="2481262" cy="1562100"/>
        </p:xfrm>
        <a:graphic>
          <a:graphicData uri="http://schemas.openxmlformats.org/presentationml/2006/ole">
            <mc:AlternateContent xmlns:mc="http://schemas.openxmlformats.org/markup-compatibility/2006">
              <mc:Choice xmlns:v="urn:schemas-microsoft-com:vml" Requires="v">
                <p:oleObj name="Equation" r:id="rId4" imgW="25158700" imgH="15506700" progId="Equation.3">
                  <p:embed/>
                </p:oleObj>
              </mc:Choice>
              <mc:Fallback>
                <p:oleObj name="Equation" r:id="rId4" imgW="25158700" imgH="15506700" progId="Equation.3">
                  <p:embed/>
                  <p:pic>
                    <p:nvPicPr>
                      <p:cNvPr id="12291" name="Object 3">
                        <a:extLst>
                          <a:ext uri="{FF2B5EF4-FFF2-40B4-BE49-F238E27FC236}">
                            <a16:creationId xmlns:a16="http://schemas.microsoft.com/office/drawing/2014/main" id="{FC3F71B9-2DD5-84F0-1932-B940B5741749}"/>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5400" y="2395538"/>
                        <a:ext cx="2481262" cy="156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Object 4">
            <a:extLst>
              <a:ext uri="{FF2B5EF4-FFF2-40B4-BE49-F238E27FC236}">
                <a16:creationId xmlns:a16="http://schemas.microsoft.com/office/drawing/2014/main" id="{96661AB1-EE69-E5F8-1111-4D604BE4A91A}"/>
              </a:ext>
            </a:extLst>
          </p:cNvPr>
          <p:cNvGraphicFramePr>
            <a:graphicFrameLocks/>
          </p:cNvGraphicFramePr>
          <p:nvPr>
            <p:extLst>
              <p:ext uri="{D42A27DB-BD31-4B8C-83A1-F6EECF244321}">
                <p14:modId xmlns:p14="http://schemas.microsoft.com/office/powerpoint/2010/main" val="860185770"/>
              </p:ext>
            </p:extLst>
          </p:nvPr>
        </p:nvGraphicFramePr>
        <p:xfrm>
          <a:off x="6696050" y="2366963"/>
          <a:ext cx="2568575" cy="1568450"/>
        </p:xfrm>
        <a:graphic>
          <a:graphicData uri="http://schemas.openxmlformats.org/presentationml/2006/ole">
            <mc:AlternateContent xmlns:mc="http://schemas.openxmlformats.org/markup-compatibility/2006">
              <mc:Choice xmlns:v="urn:schemas-microsoft-com:vml" Requires="v">
                <p:oleObj name="Equation" r:id="rId6" imgW="24574500" imgH="15506700" progId="Equation.3">
                  <p:embed/>
                </p:oleObj>
              </mc:Choice>
              <mc:Fallback>
                <p:oleObj name="Equation" r:id="rId6" imgW="24574500" imgH="15506700" progId="Equation.3">
                  <p:embed/>
                  <p:pic>
                    <p:nvPicPr>
                      <p:cNvPr id="12292" name="Object 4">
                        <a:extLst>
                          <a:ext uri="{FF2B5EF4-FFF2-40B4-BE49-F238E27FC236}">
                            <a16:creationId xmlns:a16="http://schemas.microsoft.com/office/drawing/2014/main" id="{008E6902-AB16-DDAA-1FAA-132F6EEDE143}"/>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96050" y="2366963"/>
                        <a:ext cx="2568575" cy="156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Text Box 5">
            <a:extLst>
              <a:ext uri="{FF2B5EF4-FFF2-40B4-BE49-F238E27FC236}">
                <a16:creationId xmlns:a16="http://schemas.microsoft.com/office/drawing/2014/main" id="{D34362EB-AE8D-DE19-7AD9-3EA0C55CA060}"/>
              </a:ext>
            </a:extLst>
          </p:cNvPr>
          <p:cNvSpPr txBox="1">
            <a:spLocks noChangeArrowheads="1"/>
          </p:cNvSpPr>
          <p:nvPr/>
        </p:nvSpPr>
        <p:spPr bwMode="auto">
          <a:xfrm>
            <a:off x="1800888" y="4446260"/>
            <a:ext cx="76295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EG" sz="2400" b="1" dirty="0">
                <a:solidFill>
                  <a:srgbClr val="336699"/>
                </a:solidFill>
                <a:latin typeface="Century Gothic" panose="020B0502020202020204" pitchFamily="34" charset="0"/>
              </a:rPr>
              <a:t>Where </a:t>
            </a:r>
            <a:r>
              <a:rPr lang="en-US" altLang="en-EG" sz="2400" b="1" i="1" dirty="0">
                <a:solidFill>
                  <a:srgbClr val="336699"/>
                </a:solidFill>
                <a:latin typeface="Times New Roman" panose="02020603050405020304" pitchFamily="18" charset="0"/>
                <a:cs typeface="Times New Roman" panose="02020603050405020304" pitchFamily="18" charset="0"/>
              </a:rPr>
              <a:t>A</a:t>
            </a:r>
            <a:r>
              <a:rPr lang="en-US" altLang="en-EG" sz="2400" b="1" dirty="0">
                <a:solidFill>
                  <a:srgbClr val="336699"/>
                </a:solidFill>
                <a:latin typeface="Century Gothic" panose="020B0502020202020204" pitchFamily="34" charset="0"/>
              </a:rPr>
              <a:t>,  </a:t>
            </a:r>
            <a:r>
              <a:rPr lang="en-US" altLang="en-EG" sz="2400" b="1" i="1" dirty="0">
                <a:solidFill>
                  <a:srgbClr val="336699"/>
                </a:solidFill>
                <a:latin typeface="Times New Roman" panose="02020603050405020304" pitchFamily="18" charset="0"/>
                <a:cs typeface="Times New Roman" panose="02020603050405020304" pitchFamily="18" charset="0"/>
              </a:rPr>
              <a:t>D</a:t>
            </a:r>
            <a:r>
              <a:rPr lang="en-US" altLang="en-EG" sz="2400" b="1" baseline="-25000" dirty="0">
                <a:solidFill>
                  <a:srgbClr val="336699"/>
                </a:solidFill>
                <a:latin typeface="Century Gothic" panose="020B0502020202020204" pitchFamily="34" charset="0"/>
              </a:rPr>
              <a:t>1</a:t>
            </a:r>
            <a:r>
              <a:rPr lang="en-US" altLang="en-EG" sz="2400" b="1" dirty="0">
                <a:solidFill>
                  <a:srgbClr val="336699"/>
                </a:solidFill>
                <a:latin typeface="Century Gothic" panose="020B0502020202020204" pitchFamily="34" charset="0"/>
              </a:rPr>
              <a:t> and </a:t>
            </a:r>
            <a:r>
              <a:rPr lang="en-US" altLang="en-EG" sz="2400" b="1" i="1" dirty="0">
                <a:solidFill>
                  <a:srgbClr val="336699"/>
                </a:solidFill>
                <a:latin typeface="Times New Roman" panose="02020603050405020304" pitchFamily="18" charset="0"/>
                <a:cs typeface="Times New Roman" panose="02020603050405020304" pitchFamily="18" charset="0"/>
              </a:rPr>
              <a:t>D</a:t>
            </a:r>
            <a:r>
              <a:rPr lang="en-US" altLang="en-EG" sz="2400" b="1" baseline="-25000" dirty="0">
                <a:solidFill>
                  <a:srgbClr val="336699"/>
                </a:solidFill>
                <a:latin typeface="Century Gothic" panose="020B0502020202020204" pitchFamily="34" charset="0"/>
              </a:rPr>
              <a:t>2</a:t>
            </a:r>
            <a:r>
              <a:rPr lang="en-US" altLang="en-EG" sz="2400" b="1" dirty="0">
                <a:solidFill>
                  <a:srgbClr val="336699"/>
                </a:solidFill>
                <a:latin typeface="Century Gothic" panose="020B0502020202020204" pitchFamily="34" charset="0"/>
              </a:rPr>
              <a:t>  are factors from the table corresponding to subgroup size </a:t>
            </a:r>
            <a:r>
              <a:rPr lang="en-US" altLang="en-EG" sz="2400" b="1" i="1" dirty="0">
                <a:solidFill>
                  <a:srgbClr val="336699"/>
                </a:solidFill>
                <a:latin typeface="Times New Roman" panose="02020603050405020304" pitchFamily="18" charset="0"/>
                <a:cs typeface="Times New Roman" panose="02020603050405020304" pitchFamily="18" charset="0"/>
              </a:rPr>
              <a:t>n</a:t>
            </a:r>
            <a:r>
              <a:rPr lang="en-US" altLang="en-EG" sz="2400" b="1" dirty="0">
                <a:solidFill>
                  <a:srgbClr val="336699"/>
                </a:solidFill>
                <a:latin typeface="Century Gothic" panose="020B0502020202020204" pitchFamily="34" charset="0"/>
              </a:rPr>
              <a:t>.</a:t>
            </a:r>
            <a:r>
              <a:rPr lang="en-US" altLang="en-EG" sz="2400" dirty="0">
                <a:latin typeface="Tahoma" panose="020B0604030504040204" pitchFamily="34" charset="0"/>
              </a:rPr>
              <a:t> </a:t>
            </a:r>
            <a:endParaRPr lang="en-US" altLang="en-EG" dirty="0"/>
          </a:p>
        </p:txBody>
      </p:sp>
    </p:spTree>
    <p:extLst>
      <p:ext uri="{BB962C8B-B14F-4D97-AF65-F5344CB8AC3E}">
        <p14:creationId xmlns:p14="http://schemas.microsoft.com/office/powerpoint/2010/main" val="2333037203"/>
      </p:ext>
    </p:extLst>
  </p:cSld>
  <p:clrMapOvr>
    <a:masterClrMapping/>
  </p:clrMapOvr>
  <mc:AlternateContent xmlns:mc="http://schemas.openxmlformats.org/markup-compatibility/2006" xmlns:p14="http://schemas.microsoft.com/office/powerpoint/2010/main">
    <mc:Choice Requires="p14">
      <p:transition spd="slow" p14:dur="2000" advTm="67840"/>
    </mc:Choice>
    <mc:Fallback xmlns="">
      <p:transition spd="slow" advTm="678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 </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10000"/>
              </a:lnSpc>
            </a:pPr>
            <a:r>
              <a:rPr lang="en-US" altLang="en-EG" dirty="0"/>
              <a:t>The following data represent the depth of keyway taken in millimeters. We wish to establish statistical control of the process using </a:t>
            </a:r>
            <a:r>
              <a:rPr lang="en-US" altLang="en-EG" i="1" dirty="0">
                <a:latin typeface="Times New Roman" panose="02020603050405020304" pitchFamily="18" charset="0"/>
                <a:cs typeface="Times New Roman" panose="02020603050405020304" pitchFamily="18" charset="0"/>
              </a:rPr>
              <a:t>x</a:t>
            </a:r>
            <a:r>
              <a:rPr lang="en-US" altLang="en-EG" dirty="0"/>
              <a:t> and </a:t>
            </a:r>
            <a:r>
              <a:rPr lang="en-US" altLang="en-EG" i="1" dirty="0">
                <a:latin typeface="Times New Roman" panose="02020603050405020304" pitchFamily="18" charset="0"/>
                <a:cs typeface="Times New Roman" panose="02020603050405020304" pitchFamily="18" charset="0"/>
              </a:rPr>
              <a:t>R</a:t>
            </a:r>
            <a:r>
              <a:rPr lang="en-US" altLang="en-EG" dirty="0"/>
              <a:t> charts. Twenty five samples, each of size 4, have been taken when we think the process is in control.</a:t>
            </a:r>
          </a:p>
          <a:p>
            <a:pPr lvl="1">
              <a:lnSpc>
                <a:spcPct val="110000"/>
              </a:lnSpc>
            </a:pPr>
            <a:r>
              <a:rPr lang="en-US" altLang="en-EG" dirty="0"/>
              <a:t>The depth of keyway measurements data from these samples are shown in the next table.</a:t>
            </a:r>
          </a:p>
          <a:p>
            <a:endParaRPr lang="en-EG" dirty="0"/>
          </a:p>
        </p:txBody>
      </p:sp>
    </p:spTree>
    <p:extLst>
      <p:ext uri="{BB962C8B-B14F-4D97-AF65-F5344CB8AC3E}">
        <p14:creationId xmlns:p14="http://schemas.microsoft.com/office/powerpoint/2010/main" val="1063866767"/>
      </p:ext>
    </p:extLst>
  </p:cSld>
  <p:clrMapOvr>
    <a:masterClrMapping/>
  </p:clrMapOvr>
  <mc:AlternateContent xmlns:mc="http://schemas.openxmlformats.org/markup-compatibility/2006" xmlns:p14="http://schemas.microsoft.com/office/powerpoint/2010/main">
    <mc:Choice Requires="p14">
      <p:transition spd="slow" p14:dur="2000" advTm="50528"/>
    </mc:Choice>
    <mc:Fallback xmlns="">
      <p:transition spd="slow" advTm="505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Group 3">
            <a:extLst>
              <a:ext uri="{FF2B5EF4-FFF2-40B4-BE49-F238E27FC236}">
                <a16:creationId xmlns:a16="http://schemas.microsoft.com/office/drawing/2014/main" id="{75129D2A-075E-FCCE-E76E-277BCAEE9E54}"/>
              </a:ext>
            </a:extLst>
          </p:cNvPr>
          <p:cNvGraphicFramePr>
            <a:graphicFrameLocks noGrp="1"/>
          </p:cNvGraphicFramePr>
          <p:nvPr>
            <p:extLst>
              <p:ext uri="{D42A27DB-BD31-4B8C-83A1-F6EECF244321}">
                <p14:modId xmlns:p14="http://schemas.microsoft.com/office/powerpoint/2010/main" val="4074169861"/>
              </p:ext>
            </p:extLst>
          </p:nvPr>
        </p:nvGraphicFramePr>
        <p:xfrm>
          <a:off x="1333001" y="1635022"/>
          <a:ext cx="8826500" cy="4657609"/>
        </p:xfrm>
        <a:graphic>
          <a:graphicData uri="http://schemas.openxmlformats.org/drawingml/2006/table">
            <a:tbl>
              <a:tblPr/>
              <a:tblGrid>
                <a:gridCol w="860425">
                  <a:extLst>
                    <a:ext uri="{9D8B030D-6E8A-4147-A177-3AD203B41FA5}">
                      <a16:colId xmlns:a16="http://schemas.microsoft.com/office/drawing/2014/main" val="2008228074"/>
                    </a:ext>
                  </a:extLst>
                </a:gridCol>
                <a:gridCol w="836612">
                  <a:extLst>
                    <a:ext uri="{9D8B030D-6E8A-4147-A177-3AD203B41FA5}">
                      <a16:colId xmlns:a16="http://schemas.microsoft.com/office/drawing/2014/main" val="2956404645"/>
                    </a:ext>
                  </a:extLst>
                </a:gridCol>
                <a:gridCol w="835025">
                  <a:extLst>
                    <a:ext uri="{9D8B030D-6E8A-4147-A177-3AD203B41FA5}">
                      <a16:colId xmlns:a16="http://schemas.microsoft.com/office/drawing/2014/main" val="1441411289"/>
                    </a:ext>
                  </a:extLst>
                </a:gridCol>
                <a:gridCol w="657225">
                  <a:extLst>
                    <a:ext uri="{9D8B030D-6E8A-4147-A177-3AD203B41FA5}">
                      <a16:colId xmlns:a16="http://schemas.microsoft.com/office/drawing/2014/main" val="2035633727"/>
                    </a:ext>
                  </a:extLst>
                </a:gridCol>
                <a:gridCol w="658813">
                  <a:extLst>
                    <a:ext uri="{9D8B030D-6E8A-4147-A177-3AD203B41FA5}">
                      <a16:colId xmlns:a16="http://schemas.microsoft.com/office/drawing/2014/main" val="2823796513"/>
                    </a:ext>
                  </a:extLst>
                </a:gridCol>
                <a:gridCol w="657225">
                  <a:extLst>
                    <a:ext uri="{9D8B030D-6E8A-4147-A177-3AD203B41FA5}">
                      <a16:colId xmlns:a16="http://schemas.microsoft.com/office/drawing/2014/main" val="2719364930"/>
                    </a:ext>
                  </a:extLst>
                </a:gridCol>
                <a:gridCol w="657225">
                  <a:extLst>
                    <a:ext uri="{9D8B030D-6E8A-4147-A177-3AD203B41FA5}">
                      <a16:colId xmlns:a16="http://schemas.microsoft.com/office/drawing/2014/main" val="2741957898"/>
                    </a:ext>
                  </a:extLst>
                </a:gridCol>
                <a:gridCol w="1006475">
                  <a:extLst>
                    <a:ext uri="{9D8B030D-6E8A-4147-A177-3AD203B41FA5}">
                      <a16:colId xmlns:a16="http://schemas.microsoft.com/office/drawing/2014/main" val="4027938248"/>
                    </a:ext>
                  </a:extLst>
                </a:gridCol>
                <a:gridCol w="1008062">
                  <a:extLst>
                    <a:ext uri="{9D8B030D-6E8A-4147-A177-3AD203B41FA5}">
                      <a16:colId xmlns:a16="http://schemas.microsoft.com/office/drawing/2014/main" val="2010458718"/>
                    </a:ext>
                  </a:extLst>
                </a:gridCol>
                <a:gridCol w="1649413">
                  <a:extLst>
                    <a:ext uri="{9D8B030D-6E8A-4147-A177-3AD203B41FA5}">
                      <a16:colId xmlns:a16="http://schemas.microsoft.com/office/drawing/2014/main" val="89949222"/>
                    </a:ext>
                  </a:extLst>
                </a:gridCol>
              </a:tblGrid>
              <a:tr h="290513">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Date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Time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gridSpan="4">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Measurements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Average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Range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Comment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extLst>
                  <a:ext uri="{0D108BD9-81ED-4DB2-BD59-A6C34878D82A}">
                    <a16:rowId xmlns:a16="http://schemas.microsoft.com/office/drawing/2014/main" val="1463931783"/>
                  </a:ext>
                </a:extLst>
              </a:tr>
              <a:tr h="290513">
                <a:tc vMerge="1">
                  <a:txBody>
                    <a:bodyPr/>
                    <a:lstStyle/>
                    <a:p>
                      <a:endParaRPr lang="en-EG"/>
                    </a:p>
                  </a:txBody>
                  <a:tcPr/>
                </a:tc>
                <a:tc vMerge="1">
                  <a:txBody>
                    <a:bodyPr/>
                    <a:lstStyle/>
                    <a:p>
                      <a:endParaRPr lang="en-EG"/>
                    </a:p>
                  </a:txBody>
                  <a:tcPr/>
                </a:tc>
                <a:tc v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2</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3</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4</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R</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vMerge="1">
                  <a:txBody>
                    <a:bodyPr/>
                    <a:lstStyle/>
                    <a:p>
                      <a:endParaRPr lang="en-EG"/>
                    </a:p>
                  </a:txBody>
                  <a:tcPr/>
                </a:tc>
                <a:extLst>
                  <a:ext uri="{0D108BD9-81ED-4DB2-BD59-A6C34878D82A}">
                    <a16:rowId xmlns:a16="http://schemas.microsoft.com/office/drawing/2014/main" val="1102956874"/>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23/12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69178592"/>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11:30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30967796"/>
                  </a:ext>
                </a:extLst>
              </a:tr>
              <a:tr h="2889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1124823"/>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3:45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6.59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900" b="0" i="0" u="none" strike="noStrike" cap="none" normalizeH="0" baseline="0">
                          <a:ln>
                            <a:noFill/>
                          </a:ln>
                          <a:solidFill>
                            <a:srgbClr val="4D4D4D"/>
                          </a:solidFill>
                          <a:effectLst/>
                          <a:latin typeface="Century Gothic" panose="020B0502020202020204" pitchFamily="34" charset="0"/>
                          <a:cs typeface="Arial" panose="020B0604020202020204" pitchFamily="34" charset="0"/>
                        </a:rPr>
                        <a:t>New, temporary operator</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1128695"/>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34206360"/>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27/12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2595109"/>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54131563"/>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73344390"/>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1:30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72823886"/>
                  </a:ext>
                </a:extLst>
              </a:tr>
              <a:tr h="2889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rPr>
                        <a:t>…</a:t>
                      </a:r>
                    </a:p>
                  </a:txBody>
                  <a:tcPr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extLst>
                  <a:ext uri="{0D108BD9-81ED-4DB2-BD59-A6C34878D82A}">
                    <a16:rowId xmlns:a16="http://schemas.microsoft.com/office/drawing/2014/main" val="2800779492"/>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93735928"/>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92071631"/>
                  </a:ext>
                </a:extLst>
              </a:tr>
              <a:tr h="290513">
                <a:tc grid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Sum</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160.25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extLst>
                  <a:ext uri="{0D108BD9-81ED-4DB2-BD59-A6C34878D82A}">
                    <a16:rowId xmlns:a16="http://schemas.microsoft.com/office/drawing/2014/main" val="4164741366"/>
                  </a:ext>
                </a:extLst>
              </a:tr>
              <a:tr h="290513">
                <a:tc grid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9DF74">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9DF74">
                        <a:alpha val="50000"/>
                      </a:srgbClr>
                    </a:solidFill>
                  </a:tcPr>
                </a:tc>
                <a:tc vMerge="1">
                  <a:txBody>
                    <a:bodyPr/>
                    <a:lstStyle/>
                    <a:p>
                      <a:endParaRPr lang="en-EG"/>
                    </a:p>
                  </a:txBody>
                  <a:tcPr/>
                </a:tc>
                <a:extLst>
                  <a:ext uri="{0D108BD9-81ED-4DB2-BD59-A6C34878D82A}">
                    <a16:rowId xmlns:a16="http://schemas.microsoft.com/office/drawing/2014/main" val="1761360540"/>
                  </a:ext>
                </a:extLst>
              </a:tr>
            </a:tbl>
          </a:graphicData>
        </a:graphic>
      </p:graphicFrame>
    </p:spTree>
    <p:extLst>
      <p:ext uri="{BB962C8B-B14F-4D97-AF65-F5344CB8AC3E}">
        <p14:creationId xmlns:p14="http://schemas.microsoft.com/office/powerpoint/2010/main" val="1287258530"/>
      </p:ext>
    </p:extLst>
  </p:cSld>
  <p:clrMapOvr>
    <a:masterClrMapping/>
  </p:clrMapOvr>
  <mc:AlternateContent xmlns:mc="http://schemas.openxmlformats.org/markup-compatibility/2006" xmlns:p14="http://schemas.microsoft.com/office/powerpoint/2010/main">
    <mc:Choice Requires="p14">
      <p:transition spd="slow" p14:dur="2000" advTm="55493"/>
    </mc:Choice>
    <mc:Fallback xmlns="">
      <p:transition spd="slow" advTm="554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2131DEEB-8B93-2F5F-F5AB-5C347F9CBCAC}"/>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710896" y="1774132"/>
            <a:ext cx="6655604" cy="442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a:extLst>
              <a:ext uri="{FF2B5EF4-FFF2-40B4-BE49-F238E27FC236}">
                <a16:creationId xmlns:a16="http://schemas.microsoft.com/office/drawing/2014/main" id="{C068B496-BEDE-FF77-7668-2BB0ED813D68}"/>
              </a:ext>
            </a:extLst>
          </p:cNvPr>
          <p:cNvSpPr txBox="1">
            <a:spLocks noChangeArrowheads="1"/>
          </p:cNvSpPr>
          <p:nvPr/>
        </p:nvSpPr>
        <p:spPr bwMode="auto">
          <a:xfrm>
            <a:off x="544011" y="1774131"/>
            <a:ext cx="3291730" cy="3783925"/>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Since the R chart indicates that the process variability is out of control, we may revise the chart.</a:t>
            </a:r>
          </a:p>
          <a:p>
            <a:pPr eaLnBrk="1" hangingPunct="1">
              <a:spcBef>
                <a:spcPct val="50000"/>
              </a:spcBef>
              <a:buFontTx/>
              <a:buChar char="•"/>
            </a:pPr>
            <a:r>
              <a:rPr lang="en-US" altLang="en-EG" sz="2000" b="1" dirty="0">
                <a:latin typeface="Century Gothic" panose="020B0502020202020204" pitchFamily="34" charset="0"/>
              </a:rPr>
              <a:t>Also, the    chart is out of control, and need revision.</a:t>
            </a:r>
          </a:p>
          <a:p>
            <a:pPr eaLnBrk="1" hangingPunct="1">
              <a:spcBef>
                <a:spcPct val="50000"/>
              </a:spcBef>
              <a:buFontTx/>
              <a:buChar char="•"/>
            </a:pPr>
            <a:r>
              <a:rPr lang="en-US" altLang="en-EG" sz="2000" b="1" dirty="0">
                <a:latin typeface="Century Gothic" panose="020B0502020202020204" pitchFamily="34" charset="0"/>
              </a:rPr>
              <a:t>R chart has to be  revised first, and then     chart  </a:t>
            </a:r>
          </a:p>
        </p:txBody>
      </p:sp>
    </p:spTree>
    <p:extLst>
      <p:ext uri="{BB962C8B-B14F-4D97-AF65-F5344CB8AC3E}">
        <p14:creationId xmlns:p14="http://schemas.microsoft.com/office/powerpoint/2010/main" val="283274297"/>
      </p:ext>
    </p:extLst>
  </p:cSld>
  <p:clrMapOvr>
    <a:masterClrMapping/>
  </p:clrMapOvr>
  <mc:AlternateContent xmlns:mc="http://schemas.openxmlformats.org/markup-compatibility/2006" xmlns:p14="http://schemas.microsoft.com/office/powerpoint/2010/main">
    <mc:Choice Requires="p14">
      <p:transition spd="slow" p14:dur="2000" advTm="89696"/>
    </mc:Choice>
    <mc:Fallback xmlns="">
      <p:transition spd="slow" advTm="8969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fontScale="70000" lnSpcReduction="20000"/>
          </a:bodyPr>
          <a:lstStyle/>
          <a:p>
            <a:r>
              <a:rPr lang="en-US" altLang="en-EG" b="1" dirty="0"/>
              <a:t>Test Results for X-bar Chart of X1, ..., X4 </a:t>
            </a:r>
          </a:p>
          <a:p>
            <a:endParaRPr lang="en-US" altLang="en-EG" b="1" dirty="0"/>
          </a:p>
          <a:p>
            <a:r>
              <a:rPr lang="en-US" altLang="en-EG" dirty="0"/>
              <a:t>TEST 1. One point more than 3.00 standard deviations from center line.</a:t>
            </a:r>
          </a:p>
          <a:p>
            <a:r>
              <a:rPr lang="en-US" altLang="en-EG" dirty="0"/>
              <a:t>Test Failed at points:  4, 16, 20</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4 :   Assignable cause; New temporary operator</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16: Random Cause</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20: Assignable cause; Bad material</a:t>
            </a:r>
          </a:p>
          <a:p>
            <a:endParaRPr lang="en-US" altLang="en-EG" dirty="0"/>
          </a:p>
          <a:p>
            <a:r>
              <a:rPr lang="en-US" altLang="en-EG" b="1" dirty="0"/>
              <a:t>Test Results for R Chart of X1, ..., X4 </a:t>
            </a:r>
          </a:p>
          <a:p>
            <a:endParaRPr lang="en-US" altLang="en-EG" b="1" dirty="0"/>
          </a:p>
          <a:p>
            <a:r>
              <a:rPr lang="en-US" altLang="en-EG" dirty="0"/>
              <a:t>TEST 1. One point more than 3.00 standard deviations from center line.</a:t>
            </a:r>
          </a:p>
          <a:p>
            <a:r>
              <a:rPr lang="en-US" altLang="en-EG" dirty="0"/>
              <a:t>Test Failed at points:  18</a:t>
            </a:r>
          </a:p>
          <a:p>
            <a:pPr lvl="1">
              <a:buClr>
                <a:srgbClr val="FF66CC"/>
              </a:buClr>
              <a:buFont typeface="Wingdings 2" pitchFamily="2" charset="2"/>
              <a:buChar char="Ó"/>
            </a:pPr>
            <a:r>
              <a:rPr lang="en-US" altLang="en-EG" b="1" dirty="0">
                <a:solidFill>
                  <a:srgbClr val="336699"/>
                </a:solidFill>
              </a:rPr>
              <a:t>Sample 18: Assignable cause; Damage oil line</a:t>
            </a:r>
          </a:p>
          <a:p>
            <a:endParaRPr lang="en-EG" dirty="0"/>
          </a:p>
        </p:txBody>
      </p:sp>
    </p:spTree>
    <p:extLst>
      <p:ext uri="{BB962C8B-B14F-4D97-AF65-F5344CB8AC3E}">
        <p14:creationId xmlns:p14="http://schemas.microsoft.com/office/powerpoint/2010/main" val="3275139136"/>
      </p:ext>
    </p:extLst>
  </p:cSld>
  <p:clrMapOvr>
    <a:masterClrMapping/>
  </p:clrMapOvr>
  <mc:AlternateContent xmlns:mc="http://schemas.openxmlformats.org/markup-compatibility/2006" xmlns:p14="http://schemas.microsoft.com/office/powerpoint/2010/main">
    <mc:Choice Requires="p14">
      <p:transition spd="slow" p14:dur="2000" advTm="210048"/>
    </mc:Choice>
    <mc:Fallback xmlns="">
      <p:transition spd="slow" advTm="2100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400" dirty="0"/>
              <a:t>The revised center line is</a:t>
            </a:r>
          </a:p>
          <a:p>
            <a:endParaRPr lang="en-US" altLang="en-EG" sz="2400" dirty="0"/>
          </a:p>
          <a:p>
            <a:endParaRPr lang="en-US" altLang="en-EG" sz="2400" dirty="0"/>
          </a:p>
          <a:p>
            <a:pPr>
              <a:buFont typeface="Webdings" pitchFamily="2" charset="2"/>
              <a:buNone/>
            </a:pPr>
            <a:endParaRPr lang="en-US" altLang="en-EG" sz="2400" dirty="0"/>
          </a:p>
          <a:p>
            <a:endParaRPr lang="en-US" altLang="en-EG" sz="2400" dirty="0"/>
          </a:p>
          <a:p>
            <a:endParaRPr lang="en-US" altLang="en-EG" sz="2400" dirty="0"/>
          </a:p>
          <a:p>
            <a:endParaRPr lang="en-US" altLang="en-EG" sz="2400" dirty="0"/>
          </a:p>
          <a:p>
            <a:r>
              <a:rPr lang="en-US" altLang="en-EG" sz="2400" dirty="0"/>
              <a:t>The value of </a:t>
            </a:r>
            <a:r>
              <a:rPr lang="en-US" altLang="en-EG" sz="2400" i="1" dirty="0">
                <a:latin typeface="Times New Roman" panose="02020603050405020304" pitchFamily="18" charset="0"/>
                <a:cs typeface="Times New Roman" panose="02020603050405020304" pitchFamily="18" charset="0"/>
              </a:rPr>
              <a:t>d</a:t>
            </a:r>
            <a:r>
              <a:rPr lang="en-US" altLang="en-EG" sz="2400" baseline="-25000" dirty="0"/>
              <a:t>2</a:t>
            </a:r>
            <a:r>
              <a:rPr lang="en-US" altLang="en-EG" sz="2400" dirty="0"/>
              <a:t>, for sample of size </a:t>
            </a:r>
            <a:r>
              <a:rPr lang="en-US" altLang="en-EG" sz="2400" i="1" dirty="0">
                <a:latin typeface="Times New Roman" panose="02020603050405020304" pitchFamily="18" charset="0"/>
                <a:cs typeface="Times New Roman" panose="02020603050405020304" pitchFamily="18" charset="0"/>
              </a:rPr>
              <a:t>n</a:t>
            </a:r>
            <a:r>
              <a:rPr lang="en-US" altLang="en-EG" sz="2400" dirty="0"/>
              <a:t> = 4 and using the table equal</a:t>
            </a:r>
          </a:p>
          <a:p>
            <a:pPr lvl="1"/>
            <a:r>
              <a:rPr lang="en-US" altLang="en-EG" sz="2200" i="1" dirty="0">
                <a:latin typeface="Times New Roman" panose="02020603050405020304" pitchFamily="18" charset="0"/>
                <a:cs typeface="Times New Roman" panose="02020603050405020304" pitchFamily="18" charset="0"/>
              </a:rPr>
              <a:t>d</a:t>
            </a:r>
            <a:r>
              <a:rPr lang="en-US" altLang="en-EG" sz="2200" baseline="-25000" dirty="0"/>
              <a:t>2</a:t>
            </a:r>
            <a:r>
              <a:rPr lang="en-US" altLang="en-EG" sz="2200" dirty="0"/>
              <a:t> =2.059</a:t>
            </a:r>
            <a:endParaRPr lang="en-EG" dirty="0"/>
          </a:p>
        </p:txBody>
      </p:sp>
      <p:graphicFrame>
        <p:nvGraphicFramePr>
          <p:cNvPr id="2" name="Object 4">
            <a:extLst>
              <a:ext uri="{FF2B5EF4-FFF2-40B4-BE49-F238E27FC236}">
                <a16:creationId xmlns:a16="http://schemas.microsoft.com/office/drawing/2014/main" id="{ACA58F25-64C5-7889-E372-345223D9312D}"/>
              </a:ext>
            </a:extLst>
          </p:cNvPr>
          <p:cNvGraphicFramePr>
            <a:graphicFrameLocks/>
          </p:cNvGraphicFramePr>
          <p:nvPr>
            <p:extLst>
              <p:ext uri="{D42A27DB-BD31-4B8C-83A1-F6EECF244321}">
                <p14:modId xmlns:p14="http://schemas.microsoft.com/office/powerpoint/2010/main" val="1607877555"/>
              </p:ext>
            </p:extLst>
          </p:nvPr>
        </p:nvGraphicFramePr>
        <p:xfrm>
          <a:off x="2485572" y="2530148"/>
          <a:ext cx="4932363" cy="2327275"/>
        </p:xfrm>
        <a:graphic>
          <a:graphicData uri="http://schemas.openxmlformats.org/presentationml/2006/ole">
            <mc:AlternateContent xmlns:mc="http://schemas.openxmlformats.org/markup-compatibility/2006">
              <mc:Choice xmlns:v="urn:schemas-microsoft-com:vml" Requires="v">
                <p:oleObj name="Equation" r:id="rId4" imgW="57048400" imgH="26911300" progId="Equation.3">
                  <p:embed/>
                </p:oleObj>
              </mc:Choice>
              <mc:Fallback>
                <p:oleObj name="Equation" r:id="rId4" imgW="57048400" imgH="26911300" progId="Equation.3">
                  <p:embed/>
                  <p:pic>
                    <p:nvPicPr>
                      <p:cNvPr id="17412" name="Object 4">
                        <a:extLst>
                          <a:ext uri="{FF2B5EF4-FFF2-40B4-BE49-F238E27FC236}">
                            <a16:creationId xmlns:a16="http://schemas.microsoft.com/office/drawing/2014/main" id="{5856B8E2-6436-672A-38DC-C86F3E92C37A}"/>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5572" y="2530148"/>
                        <a:ext cx="4932363" cy="232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088816995"/>
      </p:ext>
    </p:extLst>
  </p:cSld>
  <p:clrMapOvr>
    <a:masterClrMapping/>
  </p:clrMapOvr>
  <mc:AlternateContent xmlns:mc="http://schemas.openxmlformats.org/markup-compatibility/2006" xmlns:p14="http://schemas.microsoft.com/office/powerpoint/2010/main">
    <mc:Choice Requires="p14">
      <p:transition spd="slow" p14:dur="2000" advTm="138976"/>
    </mc:Choice>
    <mc:Fallback xmlns="">
      <p:transition spd="slow" advTm="1389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Therefore, the </a:t>
            </a:r>
            <a:r>
              <a:rPr lang="en-US" altLang="en-EG" dirty="0">
                <a:solidFill>
                  <a:srgbClr val="CC0066"/>
                </a:solidFill>
              </a:rPr>
              <a:t>Revised</a:t>
            </a:r>
            <a:r>
              <a:rPr lang="en-US" altLang="en-EG" dirty="0"/>
              <a:t> </a:t>
            </a:r>
            <a:r>
              <a:rPr lang="en-US" altLang="en-EG" dirty="0">
                <a:solidFill>
                  <a:srgbClr val="CC0066"/>
                </a:solidFill>
              </a:rPr>
              <a:t>control limits</a:t>
            </a:r>
            <a:r>
              <a:rPr lang="en-US" altLang="en-EG" dirty="0"/>
              <a:t> for the </a:t>
            </a:r>
            <a:r>
              <a:rPr lang="en-US" altLang="en-EG" i="1" dirty="0">
                <a:solidFill>
                  <a:srgbClr val="CC0066"/>
                </a:solidFill>
                <a:latin typeface="Times New Roman" panose="02020603050405020304" pitchFamily="18" charset="0"/>
                <a:cs typeface="Times New Roman" panose="02020603050405020304" pitchFamily="18" charset="0"/>
              </a:rPr>
              <a:t>R</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630C55E2-BA92-B192-48D3-BD0990D499F7}"/>
              </a:ext>
            </a:extLst>
          </p:cNvPr>
          <p:cNvGraphicFramePr>
            <a:graphicFrameLocks/>
          </p:cNvGraphicFramePr>
          <p:nvPr>
            <p:extLst>
              <p:ext uri="{D42A27DB-BD31-4B8C-83A1-F6EECF244321}">
                <p14:modId xmlns:p14="http://schemas.microsoft.com/office/powerpoint/2010/main" val="2354202797"/>
              </p:ext>
            </p:extLst>
          </p:nvPr>
        </p:nvGraphicFramePr>
        <p:xfrm>
          <a:off x="3551016" y="2844298"/>
          <a:ext cx="4497388" cy="1851025"/>
        </p:xfrm>
        <a:graphic>
          <a:graphicData uri="http://schemas.openxmlformats.org/presentationml/2006/ole">
            <mc:AlternateContent xmlns:mc="http://schemas.openxmlformats.org/markup-compatibility/2006">
              <mc:Choice xmlns:v="urn:schemas-microsoft-com:vml" Requires="v">
                <p:oleObj name="Equation" r:id="rId4" imgW="51790600" imgH="21069300" progId="Equation.3">
                  <p:embed/>
                </p:oleObj>
              </mc:Choice>
              <mc:Fallback>
                <p:oleObj name="Equation" r:id="rId4" imgW="51790600" imgH="21069300" progId="Equation.3">
                  <p:embed/>
                  <p:pic>
                    <p:nvPicPr>
                      <p:cNvPr id="18436" name="Object 4">
                        <a:extLst>
                          <a:ext uri="{FF2B5EF4-FFF2-40B4-BE49-F238E27FC236}">
                            <a16:creationId xmlns:a16="http://schemas.microsoft.com/office/drawing/2014/main" id="{6FCDFDFA-1D3E-7212-732E-67506C0E74C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1016" y="2844298"/>
                        <a:ext cx="4497388" cy="185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253343956"/>
      </p:ext>
    </p:extLst>
  </p:cSld>
  <p:clrMapOvr>
    <a:masterClrMapping/>
  </p:clrMapOvr>
  <mc:AlternateContent xmlns:mc="http://schemas.openxmlformats.org/markup-compatibility/2006" xmlns:p14="http://schemas.microsoft.com/office/powerpoint/2010/main">
    <mc:Choice Requires="p14">
      <p:transition spd="slow" p14:dur="2000" advTm="48256"/>
    </mc:Choice>
    <mc:Fallback xmlns="">
      <p:transition spd="slow" advTm="482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1DBADB6F-7364-3B38-3A77-B0735CA697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7033" y="2000577"/>
            <a:ext cx="5888259" cy="400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66A3A0C9-455D-1B33-58BE-A23B266A6BAA}"/>
              </a:ext>
            </a:extLst>
          </p:cNvPr>
          <p:cNvSpPr txBox="1">
            <a:spLocks noChangeArrowheads="1"/>
          </p:cNvSpPr>
          <p:nvPr/>
        </p:nvSpPr>
        <p:spPr bwMode="auto">
          <a:xfrm>
            <a:off x="838200" y="2596067"/>
            <a:ext cx="3194050" cy="2679700"/>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Now, the R chart is in control at the stated level. </a:t>
            </a:r>
            <a:r>
              <a:rPr lang="en-US" altLang="en-EG" sz="2000" b="1" dirty="0" err="1">
                <a:latin typeface="Century Gothic" panose="020B0502020202020204" pitchFamily="34" charset="0"/>
              </a:rPr>
              <a:t>i.e</a:t>
            </a:r>
            <a:r>
              <a:rPr lang="en-US" altLang="en-EG" sz="2000" b="1" dirty="0">
                <a:latin typeface="Century Gothic" panose="020B0502020202020204" pitchFamily="34" charset="0"/>
              </a:rPr>
              <a:t> the variability of the process is within control.</a:t>
            </a:r>
          </a:p>
          <a:p>
            <a:pPr eaLnBrk="1" hangingPunct="1">
              <a:spcBef>
                <a:spcPct val="50000"/>
              </a:spcBef>
              <a:buFontTx/>
              <a:buChar char="•"/>
            </a:pPr>
            <a:r>
              <a:rPr lang="en-US" altLang="en-EG" sz="2000" b="1" dirty="0">
                <a:latin typeface="Century Gothic" panose="020B0502020202020204" pitchFamily="34" charset="0"/>
              </a:rPr>
              <a:t>We can revise the   chart, to control the process center.</a:t>
            </a:r>
          </a:p>
        </p:txBody>
      </p:sp>
    </p:spTree>
    <p:extLst>
      <p:ext uri="{BB962C8B-B14F-4D97-AF65-F5344CB8AC3E}">
        <p14:creationId xmlns:p14="http://schemas.microsoft.com/office/powerpoint/2010/main" val="84771807"/>
      </p:ext>
    </p:extLst>
  </p:cSld>
  <p:clrMapOvr>
    <a:masterClrMapping/>
  </p:clrMapOvr>
  <mc:AlternateContent xmlns:mc="http://schemas.openxmlformats.org/markup-compatibility/2006" xmlns:p14="http://schemas.microsoft.com/office/powerpoint/2010/main">
    <mc:Choice Requires="p14">
      <p:transition spd="slow" p14:dur="2000" advTm="23712"/>
    </mc:Choice>
    <mc:Fallback xmlns="">
      <p:transition spd="slow" advTm="2371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400" dirty="0"/>
              <a:t>The revised center line is</a:t>
            </a:r>
          </a:p>
          <a:p>
            <a:endParaRPr lang="en-US" altLang="en-EG" sz="2400" dirty="0"/>
          </a:p>
          <a:p>
            <a:endParaRPr lang="en-US" altLang="en-EG" sz="2400" dirty="0"/>
          </a:p>
          <a:p>
            <a:pPr>
              <a:buFont typeface="Webdings" pitchFamily="2" charset="2"/>
              <a:buNone/>
            </a:pPr>
            <a:endParaRPr lang="en-US" altLang="en-EG" sz="2400" dirty="0"/>
          </a:p>
          <a:p>
            <a:endParaRPr lang="en-US" altLang="en-EG" sz="2400" dirty="0"/>
          </a:p>
          <a:p>
            <a:endParaRPr lang="en-US" altLang="en-EG" sz="2400" dirty="0"/>
          </a:p>
          <a:p>
            <a:endParaRPr lang="en-US" altLang="en-EG" sz="2400" dirty="0"/>
          </a:p>
          <a:p>
            <a:r>
              <a:rPr lang="en-US" altLang="en-EG" sz="2400" dirty="0"/>
              <a:t>The value of </a:t>
            </a:r>
            <a:r>
              <a:rPr lang="en-US" altLang="en-EG" sz="2400" i="1" dirty="0">
                <a:latin typeface="Times New Roman" panose="02020603050405020304" pitchFamily="18" charset="0"/>
                <a:cs typeface="Times New Roman" panose="02020603050405020304" pitchFamily="18" charset="0"/>
              </a:rPr>
              <a:t>d</a:t>
            </a:r>
            <a:r>
              <a:rPr lang="en-US" altLang="en-EG" sz="2400" baseline="-25000" dirty="0"/>
              <a:t>2</a:t>
            </a:r>
            <a:r>
              <a:rPr lang="en-US" altLang="en-EG" sz="2400" dirty="0"/>
              <a:t>, for sample of size </a:t>
            </a:r>
            <a:r>
              <a:rPr lang="en-US" altLang="en-EG" sz="2400" i="1" dirty="0">
                <a:latin typeface="Times New Roman" panose="02020603050405020304" pitchFamily="18" charset="0"/>
                <a:cs typeface="Times New Roman" panose="02020603050405020304" pitchFamily="18" charset="0"/>
              </a:rPr>
              <a:t>n</a:t>
            </a:r>
            <a:r>
              <a:rPr lang="en-US" altLang="en-EG" sz="2400" dirty="0"/>
              <a:t> = 4 and using the table equal</a:t>
            </a:r>
          </a:p>
          <a:p>
            <a:pPr lvl="1"/>
            <a:r>
              <a:rPr lang="en-US" altLang="en-EG" sz="2200" i="1" dirty="0">
                <a:latin typeface="Times New Roman" panose="02020603050405020304" pitchFamily="18" charset="0"/>
                <a:cs typeface="Times New Roman" panose="02020603050405020304" pitchFamily="18" charset="0"/>
              </a:rPr>
              <a:t>d</a:t>
            </a:r>
            <a:r>
              <a:rPr lang="en-US" altLang="en-EG" sz="2200" baseline="-25000" dirty="0"/>
              <a:t>2</a:t>
            </a:r>
            <a:r>
              <a:rPr lang="en-US" altLang="en-EG" sz="2200" dirty="0"/>
              <a:t> =2.059</a:t>
            </a:r>
            <a:endParaRPr lang="en-EG" dirty="0"/>
          </a:p>
        </p:txBody>
      </p:sp>
      <p:graphicFrame>
        <p:nvGraphicFramePr>
          <p:cNvPr id="7" name="Object 4">
            <a:extLst>
              <a:ext uri="{FF2B5EF4-FFF2-40B4-BE49-F238E27FC236}">
                <a16:creationId xmlns:a16="http://schemas.microsoft.com/office/drawing/2014/main" id="{5D8BF7AD-B645-8847-D7ED-71E4B25FA555}"/>
              </a:ext>
            </a:extLst>
          </p:cNvPr>
          <p:cNvGraphicFramePr>
            <a:graphicFrameLocks/>
          </p:cNvGraphicFramePr>
          <p:nvPr>
            <p:extLst>
              <p:ext uri="{D42A27DB-BD31-4B8C-83A1-F6EECF244321}">
                <p14:modId xmlns:p14="http://schemas.microsoft.com/office/powerpoint/2010/main" val="1216009591"/>
              </p:ext>
            </p:extLst>
          </p:nvPr>
        </p:nvGraphicFramePr>
        <p:xfrm>
          <a:off x="2485572" y="2596067"/>
          <a:ext cx="6734175" cy="1766888"/>
        </p:xfrm>
        <a:graphic>
          <a:graphicData uri="http://schemas.openxmlformats.org/presentationml/2006/ole">
            <mc:AlternateContent xmlns:mc="http://schemas.openxmlformats.org/markup-compatibility/2006">
              <mc:Choice xmlns:v="urn:schemas-microsoft-com:vml" Requires="v">
                <p:oleObj name="Equation" r:id="rId4" imgW="69926200" imgH="16383000" progId="Equation.3">
                  <p:embed/>
                </p:oleObj>
              </mc:Choice>
              <mc:Fallback>
                <p:oleObj name="Equation" r:id="rId4" imgW="69926200" imgH="16383000" progId="Equation.3">
                  <p:embed/>
                  <p:pic>
                    <p:nvPicPr>
                      <p:cNvPr id="21508" name="Object 4">
                        <a:extLst>
                          <a:ext uri="{FF2B5EF4-FFF2-40B4-BE49-F238E27FC236}">
                            <a16:creationId xmlns:a16="http://schemas.microsoft.com/office/drawing/2014/main" id="{4C145E87-4EFA-8C9C-4EF5-F0F82B51C001}"/>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5572" y="2596067"/>
                        <a:ext cx="6734175" cy="1766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249495299"/>
      </p:ext>
    </p:extLst>
  </p:cSld>
  <p:clrMapOvr>
    <a:masterClrMapping/>
  </p:clrMapOvr>
  <mc:AlternateContent xmlns:mc="http://schemas.openxmlformats.org/markup-compatibility/2006" xmlns:p14="http://schemas.microsoft.com/office/powerpoint/2010/main">
    <mc:Choice Requires="p14">
      <p:transition spd="slow" p14:dur="2000" advTm="146368"/>
    </mc:Choice>
    <mc:Fallback xmlns="">
      <p:transition spd="slow" advTm="1463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Therefore, the </a:t>
            </a:r>
            <a:r>
              <a:rPr lang="en-US" altLang="en-EG" dirty="0">
                <a:solidFill>
                  <a:srgbClr val="CC0066"/>
                </a:solidFill>
              </a:rPr>
              <a:t>Revised</a:t>
            </a:r>
            <a:r>
              <a:rPr lang="en-US" altLang="en-EG" dirty="0"/>
              <a:t> </a:t>
            </a:r>
            <a:r>
              <a:rPr lang="en-US" altLang="en-EG" dirty="0">
                <a:solidFill>
                  <a:srgbClr val="CC0066"/>
                </a:solidFill>
              </a:rPr>
              <a:t>control limits</a:t>
            </a:r>
            <a:r>
              <a:rPr lang="en-US" altLang="en-EG" dirty="0"/>
              <a:t> for the </a:t>
            </a:r>
            <a:r>
              <a:rPr lang="en-US" altLang="en-EG" i="1" dirty="0">
                <a:solidFill>
                  <a:srgbClr val="CC0066"/>
                </a:solidFill>
                <a:latin typeface="Times New Roman" panose="02020603050405020304" pitchFamily="18" charset="0"/>
                <a:cs typeface="Times New Roman" panose="02020603050405020304" pitchFamily="18" charset="0"/>
              </a:rPr>
              <a:t>x</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C1D7F628-8DAB-484B-F387-2DC3306ABD0A}"/>
              </a:ext>
            </a:extLst>
          </p:cNvPr>
          <p:cNvGraphicFramePr>
            <a:graphicFrameLocks/>
          </p:cNvGraphicFramePr>
          <p:nvPr>
            <p:extLst>
              <p:ext uri="{D42A27DB-BD31-4B8C-83A1-F6EECF244321}">
                <p14:modId xmlns:p14="http://schemas.microsoft.com/office/powerpoint/2010/main" val="3373897525"/>
              </p:ext>
            </p:extLst>
          </p:nvPr>
        </p:nvGraphicFramePr>
        <p:xfrm>
          <a:off x="3189468" y="2670334"/>
          <a:ext cx="4732338" cy="3019425"/>
        </p:xfrm>
        <a:graphic>
          <a:graphicData uri="http://schemas.openxmlformats.org/presentationml/2006/ole">
            <mc:AlternateContent xmlns:mc="http://schemas.openxmlformats.org/markup-compatibility/2006">
              <mc:Choice xmlns:v="urn:schemas-microsoft-com:vml" Requires="v">
                <p:oleObj name="Equation" r:id="rId4" imgW="45935900" imgH="30429200" progId="Equation.3">
                  <p:embed/>
                </p:oleObj>
              </mc:Choice>
              <mc:Fallback>
                <p:oleObj name="Equation" r:id="rId4" imgW="45935900" imgH="30429200" progId="Equation.3">
                  <p:embed/>
                  <p:pic>
                    <p:nvPicPr>
                      <p:cNvPr id="22532" name="Object 4">
                        <a:extLst>
                          <a:ext uri="{FF2B5EF4-FFF2-40B4-BE49-F238E27FC236}">
                            <a16:creationId xmlns:a16="http://schemas.microsoft.com/office/drawing/2014/main" id="{D7FDF6CF-87F4-35AA-3A08-7BFD22396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9468" y="2670334"/>
                        <a:ext cx="4732338" cy="301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149674675"/>
      </p:ext>
    </p:extLst>
  </p:cSld>
  <p:clrMapOvr>
    <a:masterClrMapping/>
  </p:clrMapOvr>
  <mc:AlternateContent xmlns:mc="http://schemas.openxmlformats.org/markup-compatibility/2006" xmlns:p14="http://schemas.microsoft.com/office/powerpoint/2010/main">
    <mc:Choice Requires="p14">
      <p:transition spd="slow" p14:dur="2000" advTm="52136"/>
    </mc:Choice>
    <mc:Fallback xmlns="">
      <p:transition spd="slow" advTm="521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8">
            <a:extLst>
              <a:ext uri="{FF2B5EF4-FFF2-40B4-BE49-F238E27FC236}">
                <a16:creationId xmlns:a16="http://schemas.microsoft.com/office/drawing/2014/main" id="{C2DD2A8C-9D0A-6D11-B1E7-F6671A25B97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5527032" y="1808856"/>
            <a:ext cx="5982142" cy="397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17318F73-A112-4D1C-C575-BF4EAD766DBE}"/>
              </a:ext>
            </a:extLst>
          </p:cNvPr>
          <p:cNvSpPr txBox="1">
            <a:spLocks noChangeArrowheads="1"/>
          </p:cNvSpPr>
          <p:nvPr/>
        </p:nvSpPr>
        <p:spPr bwMode="auto">
          <a:xfrm>
            <a:off x="1394066" y="2128974"/>
            <a:ext cx="3194050" cy="3289300"/>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The   chart is now in control at the stated level; center line and control limits.</a:t>
            </a:r>
          </a:p>
          <a:p>
            <a:pPr eaLnBrk="1" hangingPunct="1">
              <a:spcBef>
                <a:spcPct val="50000"/>
              </a:spcBef>
              <a:buFontTx/>
              <a:buChar char="•"/>
            </a:pPr>
            <a:r>
              <a:rPr lang="en-US" altLang="en-EG" sz="2000" b="1" dirty="0">
                <a:latin typeface="Century Gothic" panose="020B0502020202020204" pitchFamily="34" charset="0"/>
              </a:rPr>
              <a:t>Note that subgroup 9 is out of control. The cause responsible for this signal should be treated as random cause.</a:t>
            </a:r>
          </a:p>
        </p:txBody>
      </p:sp>
    </p:spTree>
    <p:extLst>
      <p:ext uri="{BB962C8B-B14F-4D97-AF65-F5344CB8AC3E}">
        <p14:creationId xmlns:p14="http://schemas.microsoft.com/office/powerpoint/2010/main" val="2232134427"/>
      </p:ext>
    </p:extLst>
  </p:cSld>
  <p:clrMapOvr>
    <a:masterClrMapping/>
  </p:clrMapOvr>
  <mc:AlternateContent xmlns:mc="http://schemas.openxmlformats.org/markup-compatibility/2006" xmlns:p14="http://schemas.microsoft.com/office/powerpoint/2010/main">
    <mc:Choice Requires="p14">
      <p:transition spd="slow" p14:dur="2000" advTm="31040"/>
    </mc:Choice>
    <mc:Fallback xmlns="">
      <p:transition spd="slow" advTm="310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800" b="1" dirty="0"/>
              <a:t>The Shewhart Control Chart for Individual Measurements</a:t>
            </a:r>
          </a:p>
          <a:p>
            <a:pPr>
              <a:lnSpc>
                <a:spcPct val="90000"/>
              </a:lnSpc>
            </a:pPr>
            <a:r>
              <a:rPr lang="en-US" altLang="en-EG" sz="2400" dirty="0"/>
              <a:t>What if you could not get a sample size greater than 1 (n =1)? Examples include</a:t>
            </a:r>
          </a:p>
          <a:p>
            <a:pPr lvl="1">
              <a:lnSpc>
                <a:spcPct val="90000"/>
              </a:lnSpc>
            </a:pPr>
            <a:r>
              <a:rPr lang="en-US" altLang="en-EG" dirty="0"/>
              <a:t>Automated inspection and measurement technology is used, and every unit manufactured is analyzed.</a:t>
            </a:r>
          </a:p>
          <a:p>
            <a:pPr lvl="1">
              <a:lnSpc>
                <a:spcPct val="90000"/>
              </a:lnSpc>
            </a:pPr>
            <a:r>
              <a:rPr lang="en-US" altLang="en-EG" dirty="0"/>
              <a:t>The production rate is very slow, and it is inconvenient to allow samples sizes of n &gt; 1 to accumulate before analysis</a:t>
            </a:r>
          </a:p>
          <a:p>
            <a:pPr lvl="1">
              <a:lnSpc>
                <a:spcPct val="90000"/>
              </a:lnSpc>
            </a:pPr>
            <a:r>
              <a:rPr lang="en-US" altLang="en-EG" dirty="0"/>
              <a:t>Repeated measurements on the process differ only because of laboratory or analysis error, as in many chemical processes.</a:t>
            </a:r>
          </a:p>
        </p:txBody>
      </p:sp>
    </p:spTree>
    <p:extLst>
      <p:ext uri="{BB962C8B-B14F-4D97-AF65-F5344CB8AC3E}">
        <p14:creationId xmlns:p14="http://schemas.microsoft.com/office/powerpoint/2010/main" val="1652186216"/>
      </p:ext>
    </p:extLst>
  </p:cSld>
  <p:clrMapOvr>
    <a:masterClrMapping/>
  </p:clrMapOvr>
  <mc:AlternateContent xmlns:mc="http://schemas.openxmlformats.org/markup-compatibility/2006" xmlns:p14="http://schemas.microsoft.com/office/powerpoint/2010/main">
    <mc:Choice Requires="p14">
      <p:transition spd="slow" p14:dur="2000" advTm="156896"/>
    </mc:Choice>
    <mc:Fallback xmlns="">
      <p:transition spd="slow" advTm="1568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lvl="1">
              <a:lnSpc>
                <a:spcPct val="110000"/>
              </a:lnSpc>
            </a:pPr>
            <a:r>
              <a:rPr lang="en-US" altLang="en-EG" sz="2400" dirty="0"/>
              <a:t>Multiple measurement are taken on the same unit of product, such as measuring oxide thickness at several locations on a wafer in semiconductor manufacturing.</a:t>
            </a:r>
          </a:p>
          <a:p>
            <a:pPr lvl="1">
              <a:lnSpc>
                <a:spcPct val="110000"/>
              </a:lnSpc>
            </a:pPr>
            <a:r>
              <a:rPr lang="en-US" altLang="en-EG" sz="2400" dirty="0"/>
              <a:t>In process plants, such as papermaking, measurements on some parameter such as coating thickness </a:t>
            </a:r>
            <a:r>
              <a:rPr lang="en-US" altLang="en-EG" sz="2400" i="1" dirty="0">
                <a:solidFill>
                  <a:srgbClr val="DD3B1B"/>
                </a:solidFill>
              </a:rPr>
              <a:t>across</a:t>
            </a:r>
            <a:r>
              <a:rPr lang="en-US" altLang="en-EG" sz="2400" dirty="0"/>
              <a:t> the roll will differ very little and produce a standard deviation that is much too small if the objective is to control coating thickness </a:t>
            </a:r>
            <a:r>
              <a:rPr lang="en-US" altLang="en-EG" sz="2400" i="1" dirty="0">
                <a:solidFill>
                  <a:srgbClr val="DD3B1B"/>
                </a:solidFill>
              </a:rPr>
              <a:t>along</a:t>
            </a:r>
            <a:r>
              <a:rPr lang="en-US" altLang="en-EG" sz="2400" dirty="0"/>
              <a:t> the roll. </a:t>
            </a:r>
          </a:p>
          <a:p>
            <a:pPr lvl="1">
              <a:lnSpc>
                <a:spcPct val="110000"/>
              </a:lnSpc>
            </a:pPr>
            <a:r>
              <a:rPr lang="en-US" altLang="en-EG" sz="2400" dirty="0"/>
              <a:t>Periodic (Weekly, Monthly) administrative data</a:t>
            </a:r>
          </a:p>
          <a:p>
            <a:pPr>
              <a:lnSpc>
                <a:spcPct val="110000"/>
              </a:lnSpc>
            </a:pPr>
            <a:r>
              <a:rPr lang="en-US" altLang="en-EG" sz="2400" dirty="0"/>
              <a:t>The X and MR charts are useful for samples of sizes n = 1.</a:t>
            </a:r>
          </a:p>
          <a:p>
            <a:endParaRPr lang="en-EG" dirty="0"/>
          </a:p>
        </p:txBody>
      </p:sp>
    </p:spTree>
    <p:extLst>
      <p:ext uri="{BB962C8B-B14F-4D97-AF65-F5344CB8AC3E}">
        <p14:creationId xmlns:p14="http://schemas.microsoft.com/office/powerpoint/2010/main" val="4166838536"/>
      </p:ext>
    </p:extLst>
  </p:cSld>
  <p:clrMapOvr>
    <a:masterClrMapping/>
  </p:clrMapOvr>
  <mc:AlternateContent xmlns:mc="http://schemas.openxmlformats.org/markup-compatibility/2006" xmlns:p14="http://schemas.microsoft.com/office/powerpoint/2010/main">
    <mc:Choice Requires="p14">
      <p:transition spd="slow" p14:dur="2000" advTm="106656"/>
    </mc:Choice>
    <mc:Fallback xmlns="">
      <p:transition spd="slow" advTm="1066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dirty="0"/>
              <a:t>The moving range (MR) is defined as the absolute difference between two successive observations:</a:t>
            </a:r>
          </a:p>
          <a:p>
            <a:pPr algn="ctr">
              <a:lnSpc>
                <a:spcPct val="90000"/>
              </a:lnSpc>
              <a:buFont typeface="Webdings" pitchFamily="2" charset="2"/>
              <a:buNone/>
            </a:pPr>
            <a:r>
              <a:rPr lang="en-US" altLang="en-EG" dirty="0" err="1"/>
              <a:t>MR</a:t>
            </a:r>
            <a:r>
              <a:rPr lang="en-US" altLang="en-EG" baseline="-25000" dirty="0" err="1"/>
              <a:t>i</a:t>
            </a:r>
            <a:r>
              <a:rPr lang="en-US" altLang="en-EG" dirty="0"/>
              <a:t> = |x</a:t>
            </a:r>
            <a:r>
              <a:rPr lang="en-US" altLang="en-EG" baseline="-25000" dirty="0"/>
              <a:t>i</a:t>
            </a:r>
            <a:r>
              <a:rPr lang="en-US" altLang="en-EG" dirty="0"/>
              <a:t> - x</a:t>
            </a:r>
            <a:r>
              <a:rPr lang="en-US" altLang="en-EG" baseline="-25000" dirty="0"/>
              <a:t>i-1</a:t>
            </a:r>
            <a:r>
              <a:rPr lang="en-US" altLang="en-EG" dirty="0"/>
              <a:t>|</a:t>
            </a:r>
          </a:p>
          <a:p>
            <a:pPr>
              <a:lnSpc>
                <a:spcPct val="90000"/>
              </a:lnSpc>
              <a:buFont typeface="Webdings" pitchFamily="2" charset="2"/>
              <a:buNone/>
            </a:pPr>
            <a:r>
              <a:rPr lang="en-US" altLang="en-EG" dirty="0"/>
              <a:t>    which will indicate possible shifts or changes in the process from one observation to the next.</a:t>
            </a:r>
            <a:endParaRPr lang="en-US" altLang="en-EG" sz="2400" dirty="0"/>
          </a:p>
          <a:p>
            <a:endParaRPr lang="en-EG" dirty="0"/>
          </a:p>
        </p:txBody>
      </p:sp>
    </p:spTree>
    <p:extLst>
      <p:ext uri="{BB962C8B-B14F-4D97-AF65-F5344CB8AC3E}">
        <p14:creationId xmlns:p14="http://schemas.microsoft.com/office/powerpoint/2010/main" val="153678117"/>
      </p:ext>
    </p:extLst>
  </p:cSld>
  <p:clrMapOvr>
    <a:masterClrMapping/>
  </p:clrMapOvr>
  <mc:AlternateContent xmlns:mc="http://schemas.openxmlformats.org/markup-compatibility/2006" xmlns:p14="http://schemas.microsoft.com/office/powerpoint/2010/main">
    <mc:Choice Requires="p14">
      <p:transition spd="slow" p14:dur="2000" advTm="94240"/>
    </mc:Choice>
    <mc:Fallback xmlns="">
      <p:transition spd="slow" advTm="942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sz="2800" dirty="0"/>
              <a:t>The X chart is the plot of the individual observations.  The control limits are</a:t>
            </a:r>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r>
              <a:rPr lang="en-US" altLang="en-EG" sz="2800" dirty="0"/>
              <a:t>    where</a:t>
            </a:r>
          </a:p>
          <a:p>
            <a:endParaRPr lang="en-EG" dirty="0"/>
          </a:p>
        </p:txBody>
      </p:sp>
      <p:graphicFrame>
        <p:nvGraphicFramePr>
          <p:cNvPr id="2" name="Object 4">
            <a:hlinkClick r:id="" action="ppaction://ole?verb=0"/>
            <a:extLst>
              <a:ext uri="{FF2B5EF4-FFF2-40B4-BE49-F238E27FC236}">
                <a16:creationId xmlns:a16="http://schemas.microsoft.com/office/drawing/2014/main" id="{0E6A2E4D-1F1B-B6DB-3CE9-B5154F1A8145}"/>
              </a:ext>
            </a:extLst>
          </p:cNvPr>
          <p:cNvGraphicFramePr>
            <a:graphicFrameLocks/>
          </p:cNvGraphicFramePr>
          <p:nvPr>
            <p:extLst>
              <p:ext uri="{D42A27DB-BD31-4B8C-83A1-F6EECF244321}">
                <p14:modId xmlns:p14="http://schemas.microsoft.com/office/powerpoint/2010/main" val="2842799129"/>
              </p:ext>
            </p:extLst>
          </p:nvPr>
        </p:nvGraphicFramePr>
        <p:xfrm>
          <a:off x="4664598" y="2667594"/>
          <a:ext cx="1563688" cy="1746250"/>
        </p:xfrm>
        <a:graphic>
          <a:graphicData uri="http://schemas.openxmlformats.org/presentationml/2006/ole">
            <mc:AlternateContent xmlns:mc="http://schemas.openxmlformats.org/markup-compatibility/2006">
              <mc:Choice xmlns:v="urn:schemas-microsoft-com:vml" Requires="v">
                <p:oleObj name="Equation" r:id="rId4" imgW="23990300" imgH="26911300" progId="Equation.3">
                  <p:embed/>
                </p:oleObj>
              </mc:Choice>
              <mc:Fallback>
                <p:oleObj name="Equation" r:id="rId4" imgW="23990300" imgH="26911300" progId="Equation.3">
                  <p:embed/>
                  <p:pic>
                    <p:nvPicPr>
                      <p:cNvPr id="10244" name="Object 4">
                        <a:hlinkClick r:id="" action="ppaction://ole?verb=0"/>
                        <a:extLst>
                          <a:ext uri="{FF2B5EF4-FFF2-40B4-BE49-F238E27FC236}">
                            <a16:creationId xmlns:a16="http://schemas.microsoft.com/office/drawing/2014/main" id="{9325B2AD-EFF4-521B-AD08-1D0A1597632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4598" y="2667594"/>
                        <a:ext cx="1563688" cy="174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748213E0-D645-6252-CF8C-856422E5E1A1}"/>
              </a:ext>
            </a:extLst>
          </p:cNvPr>
          <p:cNvGraphicFramePr>
            <a:graphicFrameLocks/>
          </p:cNvGraphicFramePr>
          <p:nvPr>
            <p:extLst>
              <p:ext uri="{D42A27DB-BD31-4B8C-83A1-F6EECF244321}">
                <p14:modId xmlns:p14="http://schemas.microsoft.com/office/powerpoint/2010/main" val="3030032327"/>
              </p:ext>
            </p:extLst>
          </p:nvPr>
        </p:nvGraphicFramePr>
        <p:xfrm>
          <a:off x="4664598" y="5080860"/>
          <a:ext cx="1352550" cy="1033462"/>
        </p:xfrm>
        <a:graphic>
          <a:graphicData uri="http://schemas.openxmlformats.org/presentationml/2006/ole">
            <mc:AlternateContent xmlns:mc="http://schemas.openxmlformats.org/markup-compatibility/2006">
              <mc:Choice xmlns:v="urn:schemas-microsoft-com:vml" Requires="v">
                <p:oleObj name="Equation" r:id="rId6" imgW="20777200" imgH="15798800" progId="Equation.3">
                  <p:embed/>
                </p:oleObj>
              </mc:Choice>
              <mc:Fallback>
                <p:oleObj name="Equation" r:id="rId6" imgW="20777200" imgH="15798800" progId="Equation.3">
                  <p:embed/>
                  <p:pic>
                    <p:nvPicPr>
                      <p:cNvPr id="10245" name="Object 5">
                        <a:hlinkClick r:id="" action="ppaction://ole?verb=0"/>
                        <a:extLst>
                          <a:ext uri="{FF2B5EF4-FFF2-40B4-BE49-F238E27FC236}">
                            <a16:creationId xmlns:a16="http://schemas.microsoft.com/office/drawing/2014/main" id="{C7A4FC4E-956A-5219-D935-E04C3A85D5B9}"/>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4598" y="5080860"/>
                        <a:ext cx="1352550" cy="103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173724566"/>
      </p:ext>
    </p:extLst>
  </p:cSld>
  <p:clrMapOvr>
    <a:masterClrMapping/>
  </p:clrMapOvr>
  <mc:AlternateContent xmlns:mc="http://schemas.openxmlformats.org/markup-compatibility/2006" xmlns:p14="http://schemas.microsoft.com/office/powerpoint/2010/main">
    <mc:Choice Requires="p14">
      <p:transition spd="slow" p14:dur="2000" advTm="101184"/>
    </mc:Choice>
    <mc:Fallback xmlns="">
      <p:transition spd="slow" advTm="101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control limits on the moving range chart are:</a:t>
            </a:r>
          </a:p>
          <a:p>
            <a:endParaRPr lang="en-EG" dirty="0"/>
          </a:p>
        </p:txBody>
      </p:sp>
      <p:graphicFrame>
        <p:nvGraphicFramePr>
          <p:cNvPr id="2" name="Object 4">
            <a:hlinkClick r:id="" action="ppaction://ole?verb=0"/>
            <a:extLst>
              <a:ext uri="{FF2B5EF4-FFF2-40B4-BE49-F238E27FC236}">
                <a16:creationId xmlns:a16="http://schemas.microsoft.com/office/drawing/2014/main" id="{0D1B0104-BBB1-6669-C440-10A6AB7ED7F5}"/>
              </a:ext>
            </a:extLst>
          </p:cNvPr>
          <p:cNvGraphicFramePr>
            <a:graphicFrameLocks/>
          </p:cNvGraphicFramePr>
          <p:nvPr>
            <p:extLst>
              <p:ext uri="{D42A27DB-BD31-4B8C-83A1-F6EECF244321}">
                <p14:modId xmlns:p14="http://schemas.microsoft.com/office/powerpoint/2010/main" val="436000922"/>
              </p:ext>
            </p:extLst>
          </p:nvPr>
        </p:nvGraphicFramePr>
        <p:xfrm>
          <a:off x="4854555" y="3151188"/>
          <a:ext cx="1627187" cy="1371600"/>
        </p:xfrm>
        <a:graphic>
          <a:graphicData uri="http://schemas.openxmlformats.org/presentationml/2006/ole">
            <mc:AlternateContent xmlns:mc="http://schemas.openxmlformats.org/markup-compatibility/2006">
              <mc:Choice xmlns:v="urn:schemas-microsoft-com:vml" Requires="v">
                <p:oleObj name="Equation" r:id="rId4" imgW="20777200" imgH="17551400" progId="Equation.3">
                  <p:embed/>
                </p:oleObj>
              </mc:Choice>
              <mc:Fallback>
                <p:oleObj name="Equation" r:id="rId4" imgW="20777200" imgH="17551400" progId="Equation.3">
                  <p:embed/>
                  <p:pic>
                    <p:nvPicPr>
                      <p:cNvPr id="11268" name="Object 4">
                        <a:hlinkClick r:id="" action="ppaction://ole?verb=0"/>
                        <a:extLst>
                          <a:ext uri="{FF2B5EF4-FFF2-40B4-BE49-F238E27FC236}">
                            <a16:creationId xmlns:a16="http://schemas.microsoft.com/office/drawing/2014/main" id="{C8FEB439-8F7D-0D7B-6975-646A080FCD49}"/>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4555" y="3151188"/>
                        <a:ext cx="1627187"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009911991"/>
      </p:ext>
    </p:extLst>
  </p:cSld>
  <p:clrMapOvr>
    <a:masterClrMapping/>
  </p:clrMapOvr>
  <mc:AlternateContent xmlns:mc="http://schemas.openxmlformats.org/markup-compatibility/2006" xmlns:p14="http://schemas.microsoft.com/office/powerpoint/2010/main">
    <mc:Choice Requires="p14">
      <p:transition spd="slow" p14:dur="2000" advTm="28288"/>
    </mc:Choice>
    <mc:Fallback xmlns="">
      <p:transition spd="slow" advTm="282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viscosity of an aircraft primer paint is an important quality characteristic. </a:t>
            </a:r>
          </a:p>
          <a:p>
            <a:r>
              <a:rPr lang="en-US" altLang="en-EG" dirty="0"/>
              <a:t>The product is produced in batches, and because each batch takes several hours to produce, the production rate is too slow to allow samples sizes greater than 1.</a:t>
            </a:r>
          </a:p>
          <a:p>
            <a:r>
              <a:rPr lang="en-US" altLang="en-EG" dirty="0"/>
              <a:t>The viscosity of the previous 15 batches are shown in the table in the next slide.</a:t>
            </a:r>
          </a:p>
          <a:p>
            <a:r>
              <a:rPr lang="en-US" altLang="en-EG" dirty="0"/>
              <a:t>Set up a control chart for this situation.</a:t>
            </a:r>
            <a:endParaRPr lang="en-EG" dirty="0"/>
          </a:p>
        </p:txBody>
      </p:sp>
    </p:spTree>
    <p:extLst>
      <p:ext uri="{BB962C8B-B14F-4D97-AF65-F5344CB8AC3E}">
        <p14:creationId xmlns:p14="http://schemas.microsoft.com/office/powerpoint/2010/main" val="3436855263"/>
      </p:ext>
    </p:extLst>
  </p:cSld>
  <p:clrMapOvr>
    <a:masterClrMapping/>
  </p:clrMapOvr>
  <mc:AlternateContent xmlns:mc="http://schemas.openxmlformats.org/markup-compatibility/2006" xmlns:p14="http://schemas.microsoft.com/office/powerpoint/2010/main">
    <mc:Choice Requires="p14">
      <p:transition spd="slow" p14:dur="2000" advTm="78912"/>
    </mc:Choice>
    <mc:Fallback xmlns="">
      <p:transition spd="slow" advTm="789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Object 3">
            <a:extLst>
              <a:ext uri="{FF2B5EF4-FFF2-40B4-BE49-F238E27FC236}">
                <a16:creationId xmlns:a16="http://schemas.microsoft.com/office/drawing/2014/main" id="{B74BAADE-AEC9-94C6-FD9D-8AF2E3E13F31}"/>
              </a:ext>
            </a:extLst>
          </p:cNvPr>
          <p:cNvGraphicFramePr>
            <a:graphicFrameLocks/>
          </p:cNvGraphicFramePr>
          <p:nvPr>
            <p:extLst>
              <p:ext uri="{D42A27DB-BD31-4B8C-83A1-F6EECF244321}">
                <p14:modId xmlns:p14="http://schemas.microsoft.com/office/powerpoint/2010/main" val="2550911794"/>
              </p:ext>
            </p:extLst>
          </p:nvPr>
        </p:nvGraphicFramePr>
        <p:xfrm>
          <a:off x="8441531" y="3362446"/>
          <a:ext cx="1233487" cy="649287"/>
        </p:xfrm>
        <a:graphic>
          <a:graphicData uri="http://schemas.openxmlformats.org/presentationml/2006/ole">
            <mc:AlternateContent xmlns:mc="http://schemas.openxmlformats.org/markup-compatibility/2006">
              <mc:Choice xmlns:v="urn:schemas-microsoft-com:vml" Requires="v">
                <p:oleObj name="Equation" r:id="rId4" imgW="17843500" imgH="9359900" progId="Equation.3">
                  <p:embed/>
                </p:oleObj>
              </mc:Choice>
              <mc:Fallback>
                <p:oleObj name="Equation" r:id="rId4" imgW="17843500" imgH="9359900" progId="Equation.3">
                  <p:embed/>
                  <p:pic>
                    <p:nvPicPr>
                      <p:cNvPr id="13315" name="Object 3">
                        <a:extLst>
                          <a:ext uri="{FF2B5EF4-FFF2-40B4-BE49-F238E27FC236}">
                            <a16:creationId xmlns:a16="http://schemas.microsoft.com/office/drawing/2014/main" id="{D61AC50D-8B54-7C1A-03B1-6FDF775BBB5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1531" y="3362446"/>
                        <a:ext cx="1233487" cy="649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Group 4">
            <a:extLst>
              <a:ext uri="{FF2B5EF4-FFF2-40B4-BE49-F238E27FC236}">
                <a16:creationId xmlns:a16="http://schemas.microsoft.com/office/drawing/2014/main" id="{613C8A23-40BA-4F4F-D4BB-C543B33C4A94}"/>
              </a:ext>
            </a:extLst>
          </p:cNvPr>
          <p:cNvGraphicFramePr>
            <a:graphicFrameLocks noGrp="1"/>
          </p:cNvGraphicFramePr>
          <p:nvPr>
            <p:extLst>
              <p:ext uri="{D42A27DB-BD31-4B8C-83A1-F6EECF244321}">
                <p14:modId xmlns:p14="http://schemas.microsoft.com/office/powerpoint/2010/main" val="2299745996"/>
              </p:ext>
            </p:extLst>
          </p:nvPr>
        </p:nvGraphicFramePr>
        <p:xfrm>
          <a:off x="3083930" y="1644554"/>
          <a:ext cx="4419600" cy="4587816"/>
        </p:xfrm>
        <a:graphic>
          <a:graphicData uri="http://schemas.openxmlformats.org/drawingml/2006/table">
            <a:tbl>
              <a:tblPr/>
              <a:tblGrid>
                <a:gridCol w="1473200">
                  <a:extLst>
                    <a:ext uri="{9D8B030D-6E8A-4147-A177-3AD203B41FA5}">
                      <a16:colId xmlns:a16="http://schemas.microsoft.com/office/drawing/2014/main" val="1706112072"/>
                    </a:ext>
                  </a:extLst>
                </a:gridCol>
                <a:gridCol w="1473200">
                  <a:extLst>
                    <a:ext uri="{9D8B030D-6E8A-4147-A177-3AD203B41FA5}">
                      <a16:colId xmlns:a16="http://schemas.microsoft.com/office/drawing/2014/main" val="844789778"/>
                    </a:ext>
                  </a:extLst>
                </a:gridCol>
                <a:gridCol w="1473200">
                  <a:extLst>
                    <a:ext uri="{9D8B030D-6E8A-4147-A177-3AD203B41FA5}">
                      <a16:colId xmlns:a16="http://schemas.microsoft.com/office/drawing/2014/main" val="378830243"/>
                    </a:ext>
                  </a:extLst>
                </a:gridCol>
              </a:tblGrid>
              <a:tr h="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Batch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Viscosity,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Moving Range</a:t>
                      </a:r>
                    </a:p>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MR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416275306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33.75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FFA8A"/>
                    </a:solidFill>
                  </a:tcPr>
                </a:tc>
                <a:extLst>
                  <a:ext uri="{0D108BD9-81ED-4DB2-BD59-A6C34878D82A}">
                    <a16:rowId xmlns:a16="http://schemas.microsoft.com/office/drawing/2014/main" val="5317761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33.05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0.70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9251642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0.95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0711789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33.81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0246846"/>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0786129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34.02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0.56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12706054"/>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33.68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91471245"/>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0.41</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8206915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54755984"/>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7387133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33.62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4879205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0.62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29303702"/>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33.54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0.54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48982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33369191"/>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33.84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Arial" panose="020B0604020202020204" pitchFamily="34" charset="0"/>
                          <a:cs typeface="Arial" panose="020B0604020202020204" pitchFamily="34" charset="0"/>
                        </a:rPr>
                        <a:t>0.72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5236310"/>
                  </a:ext>
                </a:extLst>
              </a:tr>
            </a:tbl>
          </a:graphicData>
        </a:graphic>
      </p:graphicFrame>
    </p:spTree>
    <p:extLst>
      <p:ext uri="{BB962C8B-B14F-4D97-AF65-F5344CB8AC3E}">
        <p14:creationId xmlns:p14="http://schemas.microsoft.com/office/powerpoint/2010/main" val="1738388424"/>
      </p:ext>
    </p:extLst>
  </p:cSld>
  <p:clrMapOvr>
    <a:masterClrMapping/>
  </p:clrMapOvr>
  <mc:AlternateContent xmlns:mc="http://schemas.openxmlformats.org/markup-compatibility/2006" xmlns:p14="http://schemas.microsoft.com/office/powerpoint/2010/main">
    <mc:Choice Requires="p14">
      <p:transition spd="slow" p14:dur="2000" advTm="138528"/>
    </mc:Choice>
    <mc:Fallback xmlns="">
      <p:transition spd="slow" advTm="1385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Using the data from the previous table, we find that the center line for the M</a:t>
            </a:r>
            <a:r>
              <a:rPr lang="en-US" altLang="en-EG" i="1" dirty="0">
                <a:latin typeface="Times New Roman" panose="02020603050405020304" pitchFamily="18" charset="0"/>
                <a:cs typeface="Times New Roman" panose="02020603050405020304" pitchFamily="18" charset="0"/>
              </a:rPr>
              <a:t>R</a:t>
            </a:r>
            <a:r>
              <a:rPr lang="en-US" altLang="en-EG" dirty="0"/>
              <a:t> chart is</a:t>
            </a:r>
          </a:p>
          <a:p>
            <a:endParaRPr lang="en-US" altLang="en-EG" dirty="0"/>
          </a:p>
          <a:p>
            <a:endParaRPr lang="en-US" altLang="en-EG" dirty="0"/>
          </a:p>
          <a:p>
            <a:endParaRPr lang="en-US" altLang="en-EG" dirty="0"/>
          </a:p>
          <a:p>
            <a:r>
              <a:rPr lang="en-US" altLang="en-EG" dirty="0"/>
              <a:t>For samples of </a:t>
            </a:r>
            <a:r>
              <a:rPr lang="en-US" altLang="en-EG" i="1" dirty="0">
                <a:latin typeface="Times New Roman" panose="02020603050405020304" pitchFamily="18" charset="0"/>
                <a:cs typeface="Times New Roman" panose="02020603050405020304" pitchFamily="18" charset="0"/>
              </a:rPr>
              <a:t>n </a:t>
            </a:r>
            <a:r>
              <a:rPr lang="en-US" altLang="en-EG" dirty="0"/>
              <a:t>= 1, and using the table we have </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t>3</a:t>
            </a:r>
            <a:r>
              <a:rPr lang="en-US" altLang="en-EG" dirty="0"/>
              <a:t> = 0</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t>4 </a:t>
            </a:r>
            <a:r>
              <a:rPr lang="en-US" altLang="en-EG" dirty="0"/>
              <a:t>= 3.267</a:t>
            </a:r>
            <a:endParaRPr lang="en-EG" dirty="0"/>
          </a:p>
        </p:txBody>
      </p:sp>
      <p:graphicFrame>
        <p:nvGraphicFramePr>
          <p:cNvPr id="2" name="Object 4">
            <a:extLst>
              <a:ext uri="{FF2B5EF4-FFF2-40B4-BE49-F238E27FC236}">
                <a16:creationId xmlns:a16="http://schemas.microsoft.com/office/drawing/2014/main" id="{59D82CDB-16C4-756D-9DFE-4CA057C2483D}"/>
              </a:ext>
            </a:extLst>
          </p:cNvPr>
          <p:cNvGraphicFramePr>
            <a:graphicFrameLocks/>
          </p:cNvGraphicFramePr>
          <p:nvPr>
            <p:extLst>
              <p:ext uri="{D42A27DB-BD31-4B8C-83A1-F6EECF244321}">
                <p14:modId xmlns:p14="http://schemas.microsoft.com/office/powerpoint/2010/main" val="2294022812"/>
              </p:ext>
            </p:extLst>
          </p:nvPr>
        </p:nvGraphicFramePr>
        <p:xfrm>
          <a:off x="4570779" y="2717170"/>
          <a:ext cx="2692400" cy="1371600"/>
        </p:xfrm>
        <a:graphic>
          <a:graphicData uri="http://schemas.openxmlformats.org/presentationml/2006/ole">
            <mc:AlternateContent xmlns:mc="http://schemas.openxmlformats.org/markup-compatibility/2006">
              <mc:Choice xmlns:v="urn:schemas-microsoft-com:vml" Requires="v">
                <p:oleObj name="Equation" r:id="rId4" imgW="31013400" imgH="15798800" progId="Equation.3">
                  <p:embed/>
                </p:oleObj>
              </mc:Choice>
              <mc:Fallback>
                <p:oleObj name="Equation" r:id="rId4" imgW="31013400" imgH="15798800" progId="Equation.3">
                  <p:embed/>
                  <p:pic>
                    <p:nvPicPr>
                      <p:cNvPr id="14340" name="Object 4">
                        <a:extLst>
                          <a:ext uri="{FF2B5EF4-FFF2-40B4-BE49-F238E27FC236}">
                            <a16:creationId xmlns:a16="http://schemas.microsoft.com/office/drawing/2014/main" id="{E4E78CB9-83E9-AD37-E051-0645FF757C0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0779" y="2717170"/>
                        <a:ext cx="2692400"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445589861"/>
      </p:ext>
    </p:extLst>
  </p:cSld>
  <p:clrMapOvr>
    <a:masterClrMapping/>
  </p:clrMapOvr>
  <mc:AlternateContent xmlns:mc="http://schemas.openxmlformats.org/markup-compatibility/2006" xmlns:p14="http://schemas.microsoft.com/office/powerpoint/2010/main">
    <mc:Choice Requires="p14">
      <p:transition spd="slow" p14:dur="2000" advTm="80544"/>
    </mc:Choice>
    <mc:Fallback xmlns="">
      <p:transition spd="slow" advTm="805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a:t>
            </a:r>
            <a:r>
              <a:rPr lang="en-US" altLang="en-EG" dirty="0">
                <a:solidFill>
                  <a:srgbClr val="CC0066"/>
                </a:solidFill>
              </a:rPr>
              <a:t>trial control limits</a:t>
            </a:r>
            <a:r>
              <a:rPr lang="en-US" altLang="en-EG" dirty="0"/>
              <a:t> for the </a:t>
            </a:r>
            <a:r>
              <a:rPr lang="en-US" altLang="en-EG" dirty="0">
                <a:solidFill>
                  <a:srgbClr val="DD3B1B"/>
                </a:solidFill>
              </a:rPr>
              <a:t>M</a:t>
            </a:r>
            <a:r>
              <a:rPr lang="en-US" altLang="en-EG" i="1" dirty="0">
                <a:solidFill>
                  <a:srgbClr val="DD3B1B"/>
                </a:solidFill>
                <a:latin typeface="Times New Roman" panose="02020603050405020304" pitchFamily="18" charset="0"/>
                <a:cs typeface="Times New Roman" panose="02020603050405020304" pitchFamily="18" charset="0"/>
              </a:rPr>
              <a:t>R</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B7A6FB85-B332-B7FD-9DCA-41262E844F60}"/>
              </a:ext>
            </a:extLst>
          </p:cNvPr>
          <p:cNvGraphicFramePr>
            <a:graphicFrameLocks/>
          </p:cNvGraphicFramePr>
          <p:nvPr>
            <p:extLst>
              <p:ext uri="{D42A27DB-BD31-4B8C-83A1-F6EECF244321}">
                <p14:modId xmlns:p14="http://schemas.microsoft.com/office/powerpoint/2010/main" val="1029557133"/>
              </p:ext>
            </p:extLst>
          </p:nvPr>
        </p:nvGraphicFramePr>
        <p:xfrm>
          <a:off x="2007746" y="2670334"/>
          <a:ext cx="3176587" cy="2863850"/>
        </p:xfrm>
        <a:graphic>
          <a:graphicData uri="http://schemas.openxmlformats.org/presentationml/2006/ole">
            <mc:AlternateContent xmlns:mc="http://schemas.openxmlformats.org/markup-compatibility/2006">
              <mc:Choice xmlns:v="urn:schemas-microsoft-com:vml" Requires="v">
                <p:oleObj name="Equation" r:id="rId4" imgW="35699700" imgH="32181800" progId="Equation.3">
                  <p:embed/>
                </p:oleObj>
              </mc:Choice>
              <mc:Fallback>
                <p:oleObj name="Equation" r:id="rId4" imgW="35699700" imgH="32181800" progId="Equation.3">
                  <p:embed/>
                  <p:pic>
                    <p:nvPicPr>
                      <p:cNvPr id="15364" name="Object 4">
                        <a:extLst>
                          <a:ext uri="{FF2B5EF4-FFF2-40B4-BE49-F238E27FC236}">
                            <a16:creationId xmlns:a16="http://schemas.microsoft.com/office/drawing/2014/main" id="{F04007E7-7FF6-B1A2-E6CB-4F12DEB1B69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7746" y="2670334"/>
                        <a:ext cx="3176587" cy="286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5" name="Picture 5">
            <a:extLst>
              <a:ext uri="{FF2B5EF4-FFF2-40B4-BE49-F238E27FC236}">
                <a16:creationId xmlns:a16="http://schemas.microsoft.com/office/drawing/2014/main" id="{6D859FD0-5ACC-5543-1CA2-5710513CB9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9517063" y="3695716"/>
            <a:ext cx="1836737" cy="18780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86404228"/>
      </p:ext>
    </p:extLst>
  </p:cSld>
  <p:clrMapOvr>
    <a:masterClrMapping/>
  </p:clrMapOvr>
  <mc:AlternateContent xmlns:mc="http://schemas.openxmlformats.org/markup-compatibility/2006" xmlns:p14="http://schemas.microsoft.com/office/powerpoint/2010/main">
    <mc:Choice Requires="p14">
      <p:transition spd="slow" p14:dur="2000" advTm="36768"/>
    </mc:Choice>
    <mc:Fallback xmlns="">
      <p:transition spd="slow" advTm="367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26E05615-6565-581D-5A19-5731F46688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1124" y="1987160"/>
            <a:ext cx="6061276" cy="4040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81B70A96-8745-70F5-7294-621C3E2734AD}"/>
              </a:ext>
            </a:extLst>
          </p:cNvPr>
          <p:cNvSpPr txBox="1">
            <a:spLocks noChangeArrowheads="1"/>
          </p:cNvSpPr>
          <p:nvPr/>
        </p:nvSpPr>
        <p:spPr bwMode="auto">
          <a:xfrm>
            <a:off x="1441953" y="2596067"/>
            <a:ext cx="2686050" cy="1937266"/>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Here, no points exceed the upper control limits, we can consider that the process is in control</a:t>
            </a:r>
            <a:endParaRPr lang="en-US" altLang="en-EG" sz="20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2658352"/>
      </p:ext>
    </p:extLst>
  </p:cSld>
  <p:clrMapOvr>
    <a:masterClrMapping/>
  </p:clrMapOvr>
  <mc:AlternateContent xmlns:mc="http://schemas.openxmlformats.org/markup-compatibility/2006" xmlns:p14="http://schemas.microsoft.com/office/powerpoint/2010/main">
    <mc:Choice Requires="p14">
      <p:transition spd="slow" p14:dur="2000" advTm="31776"/>
    </mc:Choice>
    <mc:Fallback xmlns="">
      <p:transition spd="slow" advTm="317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For the control chart of individual measurement, the parameters are</a:t>
            </a:r>
          </a:p>
          <a:p>
            <a:endParaRPr lang="en-US" altLang="en-EG" dirty="0"/>
          </a:p>
          <a:p>
            <a:endParaRPr lang="en-US" altLang="en-EG" dirty="0"/>
          </a:p>
          <a:p>
            <a:endParaRPr lang="en-US" altLang="en-EG" dirty="0"/>
          </a:p>
          <a:p>
            <a:endParaRPr lang="en-US" altLang="en-EG" dirty="0"/>
          </a:p>
          <a:p>
            <a:r>
              <a:rPr lang="en-US" altLang="en-EG" dirty="0"/>
              <a:t>If a moving range of n=1 observations is used, then </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latin typeface="Times New Roman" panose="02020603050405020304" pitchFamily="18" charset="0"/>
                <a:cs typeface="Times New Roman" panose="02020603050405020304" pitchFamily="18" charset="0"/>
              </a:rPr>
              <a:t>2</a:t>
            </a:r>
            <a:r>
              <a:rPr lang="en-US" altLang="en-EG" i="1" dirty="0">
                <a:latin typeface="Times New Roman" panose="02020603050405020304" pitchFamily="18" charset="0"/>
                <a:cs typeface="Times New Roman" panose="02020603050405020304" pitchFamily="18" charset="0"/>
              </a:rPr>
              <a:t> = </a:t>
            </a:r>
            <a:r>
              <a:rPr lang="en-US" altLang="en-EG" dirty="0">
                <a:latin typeface="Times New Roman" panose="02020603050405020304" pitchFamily="18" charset="0"/>
                <a:cs typeface="Times New Roman" panose="02020603050405020304" pitchFamily="18" charset="0"/>
              </a:rPr>
              <a:t>1.128</a:t>
            </a:r>
            <a:endParaRPr lang="en-EG" dirty="0"/>
          </a:p>
        </p:txBody>
      </p:sp>
      <p:graphicFrame>
        <p:nvGraphicFramePr>
          <p:cNvPr id="7" name="Object 4">
            <a:extLst>
              <a:ext uri="{FF2B5EF4-FFF2-40B4-BE49-F238E27FC236}">
                <a16:creationId xmlns:a16="http://schemas.microsoft.com/office/drawing/2014/main" id="{0DB6C145-8934-069C-22FD-EC7E41C26EEA}"/>
              </a:ext>
            </a:extLst>
          </p:cNvPr>
          <p:cNvGraphicFramePr>
            <a:graphicFrameLocks/>
          </p:cNvGraphicFramePr>
          <p:nvPr>
            <p:extLst>
              <p:ext uri="{D42A27DB-BD31-4B8C-83A1-F6EECF244321}">
                <p14:modId xmlns:p14="http://schemas.microsoft.com/office/powerpoint/2010/main" val="4095023995"/>
              </p:ext>
            </p:extLst>
          </p:nvPr>
        </p:nvGraphicFramePr>
        <p:xfrm>
          <a:off x="3242258" y="2390925"/>
          <a:ext cx="4706937" cy="2057400"/>
        </p:xfrm>
        <a:graphic>
          <a:graphicData uri="http://schemas.openxmlformats.org/presentationml/2006/ole">
            <mc:AlternateContent xmlns:mc="http://schemas.openxmlformats.org/markup-compatibility/2006">
              <mc:Choice xmlns:v="urn:schemas-microsoft-com:vml" Requires="v">
                <p:oleObj name="Equation" r:id="rId4" imgW="60274200" imgH="26327100" progId="Equation.3">
                  <p:embed/>
                </p:oleObj>
              </mc:Choice>
              <mc:Fallback>
                <p:oleObj name="Equation" r:id="rId4" imgW="60274200" imgH="26327100" progId="Equation.3">
                  <p:embed/>
                  <p:pic>
                    <p:nvPicPr>
                      <p:cNvPr id="18436" name="Object 4">
                        <a:extLst>
                          <a:ext uri="{FF2B5EF4-FFF2-40B4-BE49-F238E27FC236}">
                            <a16:creationId xmlns:a16="http://schemas.microsoft.com/office/drawing/2014/main" id="{58841D59-EB11-AAFB-E6C9-DB2CE03DA9C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2258" y="2390925"/>
                        <a:ext cx="4706937" cy="2057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548853529"/>
      </p:ext>
    </p:extLst>
  </p:cSld>
  <p:clrMapOvr>
    <a:masterClrMapping/>
  </p:clrMapOvr>
  <mc:AlternateContent xmlns:mc="http://schemas.openxmlformats.org/markup-compatibility/2006" xmlns:p14="http://schemas.microsoft.com/office/powerpoint/2010/main">
    <mc:Choice Requires="p14">
      <p:transition spd="slow" p14:dur="2000" advTm="59648"/>
    </mc:Choice>
    <mc:Fallback xmlns="">
      <p:transition spd="slow" advTm="596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4E63CC47-5708-DA2C-9930-904C2999A812}"/>
              </a:ext>
            </a:extLst>
          </p:cNvPr>
          <p:cNvSpPr txBox="1">
            <a:spLocks noChangeArrowheads="1"/>
          </p:cNvSpPr>
          <p:nvPr/>
        </p:nvSpPr>
        <p:spPr bwMode="auto">
          <a:xfrm>
            <a:off x="1689181" y="3216999"/>
            <a:ext cx="3005138" cy="1184275"/>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20000"/>
              </a:lnSpc>
              <a:spcBef>
                <a:spcPct val="50000"/>
              </a:spcBef>
              <a:buFontTx/>
              <a:buChar char="•"/>
            </a:pPr>
            <a:r>
              <a:rPr lang="en-US" altLang="en-EG" sz="2000" b="1">
                <a:latin typeface="Century Gothic" panose="020B0502020202020204" pitchFamily="34" charset="0"/>
              </a:rPr>
              <a:t>There is no indication of an out of control condition.</a:t>
            </a:r>
          </a:p>
        </p:txBody>
      </p:sp>
      <p:pic>
        <p:nvPicPr>
          <p:cNvPr id="5" name="Picture 4">
            <a:extLst>
              <a:ext uri="{FF2B5EF4-FFF2-40B4-BE49-F238E27FC236}">
                <a16:creationId xmlns:a16="http://schemas.microsoft.com/office/drawing/2014/main" id="{A7688531-03FE-F194-9BD4-90987364F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5294" y="1900962"/>
            <a:ext cx="54864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4937337"/>
      </p:ext>
    </p:extLst>
  </p:cSld>
  <p:clrMapOvr>
    <a:masterClrMapping/>
  </p:clrMapOvr>
  <mc:AlternateContent xmlns:mc="http://schemas.openxmlformats.org/markup-compatibility/2006" xmlns:p14="http://schemas.microsoft.com/office/powerpoint/2010/main">
    <mc:Choice Requires="p14">
      <p:transition spd="slow" p14:dur="2000" advTm="44096"/>
    </mc:Choice>
    <mc:Fallback xmlns="">
      <p:transition spd="slow" advTm="440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40000"/>
              </a:lnSpc>
            </a:pPr>
            <a:r>
              <a:rPr lang="en-US" altLang="en-EG" sz="2800" dirty="0">
                <a:solidFill>
                  <a:srgbClr val="FF0000"/>
                </a:solidFill>
              </a:rPr>
              <a:t>X Charts can be interpreted similar to  MR  charts.  MR charts cannot be interpreted the same as  X  or R charts.</a:t>
            </a:r>
          </a:p>
          <a:p>
            <a:pPr>
              <a:lnSpc>
                <a:spcPct val="140000"/>
              </a:lnSpc>
            </a:pPr>
            <a:r>
              <a:rPr lang="en-US" altLang="en-EG" sz="2800" dirty="0"/>
              <a:t>Since the MR chart plots data that are “correlated” with one another, then looking for patterns on the chart does not make sense. </a:t>
            </a:r>
          </a:p>
          <a:p>
            <a:pPr>
              <a:lnSpc>
                <a:spcPct val="140000"/>
              </a:lnSpc>
            </a:pPr>
            <a:r>
              <a:rPr lang="en-US" altLang="en-EG" sz="2800" dirty="0"/>
              <a:t>More emphasis should be placed on interpretation of the X chart.</a:t>
            </a:r>
            <a:endParaRPr lang="en-US" altLang="en-EG" sz="2800" b="0" u="sng" dirty="0"/>
          </a:p>
          <a:p>
            <a:endParaRPr lang="en-EG" dirty="0"/>
          </a:p>
        </p:txBody>
      </p:sp>
    </p:spTree>
    <p:extLst>
      <p:ext uri="{BB962C8B-B14F-4D97-AF65-F5344CB8AC3E}">
        <p14:creationId xmlns:p14="http://schemas.microsoft.com/office/powerpoint/2010/main" val="528124414"/>
      </p:ext>
    </p:extLst>
  </p:cSld>
  <p:clrMapOvr>
    <a:masterClrMapping/>
  </p:clrMapOvr>
  <mc:AlternateContent xmlns:mc="http://schemas.openxmlformats.org/markup-compatibility/2006" xmlns:p14="http://schemas.microsoft.com/office/powerpoint/2010/main">
    <mc:Choice Requires="p14">
      <p:transition spd="slow" p14:dur="2000" advTm="172640"/>
    </mc:Choice>
    <mc:Fallback xmlns="">
      <p:transition spd="slow" advTm="17264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Group 3">
            <a:extLst>
              <a:ext uri="{FF2B5EF4-FFF2-40B4-BE49-F238E27FC236}">
                <a16:creationId xmlns:a16="http://schemas.microsoft.com/office/drawing/2014/main" id="{2C91A95D-011F-BEB9-0CE6-D76B13C50501}"/>
              </a:ext>
            </a:extLst>
          </p:cNvPr>
          <p:cNvGraphicFramePr>
            <a:graphicFrameLocks noGrp="1"/>
          </p:cNvGraphicFramePr>
          <p:nvPr>
            <p:ph idx="1"/>
            <p:extLst>
              <p:ext uri="{D42A27DB-BD31-4B8C-83A1-F6EECF244321}">
                <p14:modId xmlns:p14="http://schemas.microsoft.com/office/powerpoint/2010/main" val="4024847483"/>
              </p:ext>
            </p:extLst>
          </p:nvPr>
        </p:nvGraphicFramePr>
        <p:xfrm>
          <a:off x="4044628" y="1595169"/>
          <a:ext cx="4419600" cy="4587816"/>
        </p:xfrm>
        <a:graphic>
          <a:graphicData uri="http://schemas.openxmlformats.org/drawingml/2006/table">
            <a:tbl>
              <a:tblPr/>
              <a:tblGrid>
                <a:gridCol w="1473200">
                  <a:extLst>
                    <a:ext uri="{9D8B030D-6E8A-4147-A177-3AD203B41FA5}">
                      <a16:colId xmlns:a16="http://schemas.microsoft.com/office/drawing/2014/main" val="4287987697"/>
                    </a:ext>
                  </a:extLst>
                </a:gridCol>
                <a:gridCol w="1473200">
                  <a:extLst>
                    <a:ext uri="{9D8B030D-6E8A-4147-A177-3AD203B41FA5}">
                      <a16:colId xmlns:a16="http://schemas.microsoft.com/office/drawing/2014/main" val="2031517976"/>
                    </a:ext>
                  </a:extLst>
                </a:gridCol>
                <a:gridCol w="1473200">
                  <a:extLst>
                    <a:ext uri="{9D8B030D-6E8A-4147-A177-3AD203B41FA5}">
                      <a16:colId xmlns:a16="http://schemas.microsoft.com/office/drawing/2014/main" val="363366385"/>
                    </a:ext>
                  </a:extLst>
                </a:gridCol>
              </a:tblGrid>
              <a:tr h="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Batch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Viscosity,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Moving Range</a:t>
                      </a:r>
                    </a:p>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MR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62499852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0775237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38309515"/>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997836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0.13</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1228409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34.65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1.38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97296076"/>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34.80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9792814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34.55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2991112"/>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35.00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2819503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34.75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636665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6540977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34.70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6368938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27</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34.29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0.41</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39116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28</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34.61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5360096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29</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34.49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0426711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35.03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Arial" panose="020B0604020202020204" pitchFamily="34" charset="0"/>
                          <a:cs typeface="Arial" panose="020B0604020202020204" pitchFamily="34" charset="0"/>
                        </a:rPr>
                        <a:t>0.54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83913379"/>
                  </a:ext>
                </a:extLst>
              </a:tr>
            </a:tbl>
          </a:graphicData>
        </a:graphic>
      </p:graphicFrame>
    </p:spTree>
    <p:extLst>
      <p:ext uri="{BB962C8B-B14F-4D97-AF65-F5344CB8AC3E}">
        <p14:creationId xmlns:p14="http://schemas.microsoft.com/office/powerpoint/2010/main" val="552229386"/>
      </p:ext>
    </p:extLst>
  </p:cSld>
  <p:clrMapOvr>
    <a:masterClrMapping/>
  </p:clrMapOvr>
  <mc:AlternateContent xmlns:mc="http://schemas.openxmlformats.org/markup-compatibility/2006" xmlns:p14="http://schemas.microsoft.com/office/powerpoint/2010/main">
    <mc:Choice Requires="p14">
      <p:transition spd="slow" p14:dur="2000" advTm="72736"/>
    </mc:Choice>
    <mc:Fallback xmlns="">
      <p:transition spd="slow" advTm="727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3">
            <a:extLst>
              <a:ext uri="{FF2B5EF4-FFF2-40B4-BE49-F238E27FC236}">
                <a16:creationId xmlns:a16="http://schemas.microsoft.com/office/drawing/2014/main" id="{D6F18DE6-596E-B518-1F70-E24B761FF9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8329" y="1808283"/>
            <a:ext cx="7668871" cy="4374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2725947"/>
      </p:ext>
    </p:extLst>
  </p:cSld>
  <p:clrMapOvr>
    <a:masterClrMapping/>
  </p:clrMapOvr>
  <mc:AlternateContent xmlns:mc="http://schemas.openxmlformats.org/markup-compatibility/2006" xmlns:p14="http://schemas.microsoft.com/office/powerpoint/2010/main">
    <mc:Choice Requires="p14">
      <p:transition spd="slow" p14:dur="2000" advTm="32544"/>
    </mc:Choice>
    <mc:Fallback xmlns="">
      <p:transition spd="slow" advTm="325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dirty="0"/>
              <a:t>Interpretation of the chart, an upward shift in mean viscosity has occurred around batch 20 or 21, Since there is an obvious “shift in process level” pattern on the chart for individual.</a:t>
            </a:r>
          </a:p>
          <a:p>
            <a:pPr>
              <a:lnSpc>
                <a:spcPct val="90000"/>
              </a:lnSpc>
            </a:pPr>
            <a:r>
              <a:rPr lang="en-US" altLang="en-EG" dirty="0"/>
              <a:t>Note that the moving range chart also reacts to this level shift with a single large spike at sample 20.</a:t>
            </a:r>
          </a:p>
          <a:p>
            <a:pPr>
              <a:lnSpc>
                <a:spcPct val="90000"/>
              </a:lnSpc>
            </a:pPr>
            <a:r>
              <a:rPr lang="en-US" altLang="en-EG" dirty="0"/>
              <a:t>This spike on the moving range chart sometimes helpful in identifying exactly where a process shift in the mean has occurred.</a:t>
            </a:r>
          </a:p>
          <a:p>
            <a:endParaRPr lang="en-EG" dirty="0"/>
          </a:p>
        </p:txBody>
      </p:sp>
    </p:spTree>
    <p:extLst>
      <p:ext uri="{BB962C8B-B14F-4D97-AF65-F5344CB8AC3E}">
        <p14:creationId xmlns:p14="http://schemas.microsoft.com/office/powerpoint/2010/main" val="3954984594"/>
      </p:ext>
    </p:extLst>
  </p:cSld>
  <p:clrMapOvr>
    <a:masterClrMapping/>
  </p:clrMapOvr>
  <mc:AlternateContent xmlns:mc="http://schemas.openxmlformats.org/markup-compatibility/2006" xmlns:p14="http://schemas.microsoft.com/office/powerpoint/2010/main">
    <mc:Choice Requires="p14">
      <p:transition spd="slow" p14:dur="2000" advTm="113216"/>
    </mc:Choice>
    <mc:Fallback xmlns="">
      <p:transition spd="slow" advTm="11321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3">
            <a:extLst>
              <a:ext uri="{FF2B5EF4-FFF2-40B4-BE49-F238E27FC236}">
                <a16:creationId xmlns:a16="http://schemas.microsoft.com/office/drawing/2014/main" id="{ADD0A233-BC5E-886B-93D9-A19012D9C9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1289" y="1577243"/>
            <a:ext cx="7882078" cy="4725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8669037"/>
      </p:ext>
    </p:extLst>
  </p:cSld>
  <p:clrMapOvr>
    <a:masterClrMapping/>
  </p:clrMapOvr>
  <mc:AlternateContent xmlns:mc="http://schemas.openxmlformats.org/markup-compatibility/2006" xmlns:p14="http://schemas.microsoft.com/office/powerpoint/2010/main">
    <mc:Choice Requires="p14">
      <p:transition spd="slow" p14:dur="2000" advTm="134080"/>
    </mc:Choice>
    <mc:Fallback xmlns="">
      <p:transition spd="slow" advTm="1340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ar-EG" sz="3600" b="1" dirty="0"/>
              <a:t>Attribute Control Charts</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ar-EG" sz="2800" dirty="0"/>
              <a:t>Data that can be classified into one of several categories or classifications is known as </a:t>
            </a:r>
            <a:r>
              <a:rPr lang="en-US" altLang="ar-EG" sz="2800" dirty="0">
                <a:solidFill>
                  <a:srgbClr val="CC0099"/>
                </a:solidFill>
              </a:rPr>
              <a:t>attribute</a:t>
            </a:r>
            <a:r>
              <a:rPr lang="en-US" altLang="ar-EG" sz="2800" dirty="0"/>
              <a:t> data.</a:t>
            </a:r>
          </a:p>
          <a:p>
            <a:r>
              <a:rPr lang="en-US" altLang="ar-EG" sz="2800" dirty="0"/>
              <a:t>Classifications such as </a:t>
            </a:r>
            <a:r>
              <a:rPr lang="en-US" altLang="ar-EG" sz="2800" u="sng" dirty="0"/>
              <a:t>conforming</a:t>
            </a:r>
            <a:r>
              <a:rPr lang="en-US" altLang="ar-EG" sz="2800" dirty="0"/>
              <a:t> and </a:t>
            </a:r>
            <a:r>
              <a:rPr lang="en-US" altLang="ar-EG" sz="2800" u="sng" dirty="0"/>
              <a:t>nonconforming</a:t>
            </a:r>
            <a:r>
              <a:rPr lang="en-US" altLang="ar-EG" sz="2800" dirty="0"/>
              <a:t> are commonly used in quality control.</a:t>
            </a:r>
          </a:p>
          <a:p>
            <a:r>
              <a:rPr lang="en-US" altLang="ar-EG" sz="2800" dirty="0"/>
              <a:t>Another example of attributes data is the count of defects.</a:t>
            </a:r>
          </a:p>
          <a:p>
            <a:endParaRPr lang="en-EG" dirty="0"/>
          </a:p>
        </p:txBody>
      </p:sp>
    </p:spTree>
    <p:extLst>
      <p:ext uri="{BB962C8B-B14F-4D97-AF65-F5344CB8AC3E}">
        <p14:creationId xmlns:p14="http://schemas.microsoft.com/office/powerpoint/2010/main" val="3147219844"/>
      </p:ext>
    </p:extLst>
  </p:cSld>
  <p:clrMapOvr>
    <a:masterClrMapping/>
  </p:clrMapOvr>
  <mc:AlternateContent xmlns:mc="http://schemas.openxmlformats.org/markup-compatibility/2006" xmlns:p14="http://schemas.microsoft.com/office/powerpoint/2010/main">
    <mc:Choice Requires="p14">
      <p:transition spd="slow" p14:dur="2000" advTm="93280"/>
    </mc:Choice>
    <mc:Fallback xmlns="">
      <p:transition spd="slow" advTm="9328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ar-EG" sz="3600" b="1" dirty="0"/>
              <a:t>Types of Attribute Control Chart</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ar-EG" sz="3000" dirty="0"/>
              <a:t>Charts for nonconformities (based on the Poisson distribution).</a:t>
            </a:r>
            <a:endParaRPr lang="en-US" altLang="ar-EG" dirty="0"/>
          </a:p>
          <a:p>
            <a:pPr lvl="1"/>
            <a:r>
              <a:rPr lang="en-US" altLang="ar-EG" i="1" dirty="0">
                <a:solidFill>
                  <a:srgbClr val="DD3B1B"/>
                </a:solidFill>
                <a:latin typeface="Times New Roman" panose="02020603050405020304" pitchFamily="18" charset="0"/>
                <a:cs typeface="Times New Roman" panose="02020603050405020304" pitchFamily="18" charset="0"/>
              </a:rPr>
              <a:t>C</a:t>
            </a:r>
            <a:r>
              <a:rPr lang="en-US" altLang="ar-EG" dirty="0"/>
              <a:t> chart (Number of defects or nonconformities)</a:t>
            </a:r>
            <a:r>
              <a:rPr lang="ar-SA" altLang="ar-EG" dirty="0"/>
              <a:t> </a:t>
            </a:r>
            <a:r>
              <a:rPr lang="en-US" altLang="ar-EG" dirty="0"/>
              <a:t>- in case of the sample contains one unit for inspection</a:t>
            </a:r>
          </a:p>
          <a:p>
            <a:pPr lvl="1"/>
            <a:r>
              <a:rPr lang="en-US" altLang="ar-EG" i="1" dirty="0">
                <a:solidFill>
                  <a:srgbClr val="DD3B1B"/>
                </a:solidFill>
                <a:latin typeface="Times New Roman" panose="02020603050405020304" pitchFamily="18" charset="0"/>
                <a:cs typeface="Times New Roman" panose="02020603050405020304" pitchFamily="18" charset="0"/>
              </a:rPr>
              <a:t>U</a:t>
            </a:r>
            <a:r>
              <a:rPr lang="en-US" altLang="ar-EG" dirty="0"/>
              <a:t> chart (Nonconformities per unit) – in case the sample contains more than one inspection unit. </a:t>
            </a:r>
          </a:p>
          <a:p>
            <a:endParaRPr lang="en-EG" dirty="0"/>
          </a:p>
        </p:txBody>
      </p:sp>
    </p:spTree>
    <p:extLst>
      <p:ext uri="{BB962C8B-B14F-4D97-AF65-F5344CB8AC3E}">
        <p14:creationId xmlns:p14="http://schemas.microsoft.com/office/powerpoint/2010/main" val="1480503394"/>
      </p:ext>
    </p:extLst>
  </p:cSld>
  <p:clrMapOvr>
    <a:masterClrMapping/>
  </p:clrMapOvr>
  <mc:AlternateContent xmlns:mc="http://schemas.openxmlformats.org/markup-compatibility/2006" xmlns:p14="http://schemas.microsoft.com/office/powerpoint/2010/main">
    <mc:Choice Requires="p14">
      <p:transition spd="slow" p14:dur="2000" advTm="76128"/>
    </mc:Choice>
    <mc:Fallback xmlns="">
      <p:transition spd="slow" advTm="761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Control Chart for Nonconformities (Defects) (c)</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marL="609600" indent="-609600"/>
            <a:r>
              <a:rPr lang="en-US" altLang="en-EG" dirty="0">
                <a:solidFill>
                  <a:srgbClr val="CC0066"/>
                </a:solidFill>
              </a:rPr>
              <a:t>Standard Given</a:t>
            </a:r>
            <a:r>
              <a:rPr lang="en-US" altLang="en-EG" dirty="0"/>
              <a:t>:</a:t>
            </a:r>
          </a:p>
          <a:p>
            <a:pPr marL="609600" indent="-609600">
              <a:buFont typeface="Webdings" pitchFamily="2" charset="2"/>
              <a:buNone/>
            </a:pPr>
            <a:endParaRPr lang="en-US" altLang="en-EG" dirty="0"/>
          </a:p>
          <a:p>
            <a:pPr marL="609600" indent="-609600">
              <a:buFont typeface="Webdings" pitchFamily="2" charset="2"/>
              <a:buNone/>
            </a:pPr>
            <a:endParaRPr lang="en-US" altLang="en-EG" dirty="0"/>
          </a:p>
          <a:p>
            <a:pPr marL="609600" indent="-609600">
              <a:buFont typeface="Webdings" pitchFamily="2" charset="2"/>
              <a:buNone/>
            </a:pPr>
            <a:endParaRPr lang="en-US" altLang="en-EG" dirty="0"/>
          </a:p>
          <a:p>
            <a:pPr marL="609600" indent="-609600"/>
            <a:r>
              <a:rPr lang="en-US" altLang="en-EG" dirty="0">
                <a:solidFill>
                  <a:srgbClr val="CC0066"/>
                </a:solidFill>
              </a:rPr>
              <a:t>No Standard Given</a:t>
            </a:r>
            <a:r>
              <a:rPr lang="en-US" altLang="en-EG" dirty="0"/>
              <a:t>:</a:t>
            </a:r>
          </a:p>
          <a:p>
            <a:endParaRPr lang="en-EG" dirty="0"/>
          </a:p>
        </p:txBody>
      </p:sp>
      <p:graphicFrame>
        <p:nvGraphicFramePr>
          <p:cNvPr id="2" name="Object 4">
            <a:hlinkClick r:id="" action="ppaction://ole?verb=0"/>
            <a:extLst>
              <a:ext uri="{FF2B5EF4-FFF2-40B4-BE49-F238E27FC236}">
                <a16:creationId xmlns:a16="http://schemas.microsoft.com/office/drawing/2014/main" id="{ABECECCD-0468-CB98-CE88-FA0CC34597BB}"/>
              </a:ext>
            </a:extLst>
          </p:cNvPr>
          <p:cNvGraphicFramePr>
            <a:graphicFrameLocks/>
          </p:cNvGraphicFramePr>
          <p:nvPr/>
        </p:nvGraphicFramePr>
        <p:xfrm>
          <a:off x="5387975" y="1757363"/>
          <a:ext cx="1911350" cy="1381125"/>
        </p:xfrm>
        <a:graphic>
          <a:graphicData uri="http://schemas.openxmlformats.org/presentationml/2006/ole">
            <mc:AlternateContent xmlns:mc="http://schemas.openxmlformats.org/markup-compatibility/2006">
              <mc:Choice xmlns:v="urn:schemas-microsoft-com:vml" Requires="v">
                <p:oleObj name="Equation" r:id="rId4" imgW="21653500" imgH="16383000" progId="Equation.3">
                  <p:embed/>
                </p:oleObj>
              </mc:Choice>
              <mc:Fallback>
                <p:oleObj name="Equation" r:id="rId4" imgW="21653500" imgH="16383000" progId="Equation.3">
                  <p:embed/>
                  <p:pic>
                    <p:nvPicPr>
                      <p:cNvPr id="9220" name="Object 4">
                        <a:hlinkClick r:id="" action="ppaction://ole?verb=0"/>
                        <a:extLst>
                          <a:ext uri="{FF2B5EF4-FFF2-40B4-BE49-F238E27FC236}">
                            <a16:creationId xmlns:a16="http://schemas.microsoft.com/office/drawing/2014/main" id="{591D9CD2-5B09-EFA9-459A-93290AD6373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7975" y="1757363"/>
                        <a:ext cx="1911350" cy="138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EB2B61EA-EF2E-7D01-892E-48576D5E4326}"/>
              </a:ext>
            </a:extLst>
          </p:cNvPr>
          <p:cNvGraphicFramePr>
            <a:graphicFrameLocks/>
          </p:cNvGraphicFramePr>
          <p:nvPr/>
        </p:nvGraphicFramePr>
        <p:xfrm>
          <a:off x="5419725" y="3843338"/>
          <a:ext cx="1790700" cy="1284287"/>
        </p:xfrm>
        <a:graphic>
          <a:graphicData uri="http://schemas.openxmlformats.org/presentationml/2006/ole">
            <mc:AlternateContent xmlns:mc="http://schemas.openxmlformats.org/markup-compatibility/2006">
              <mc:Choice xmlns:v="urn:schemas-microsoft-com:vml" Requires="v">
                <p:oleObj name="Equation" r:id="rId6" imgW="22237700" imgH="16383000" progId="Equation.3">
                  <p:embed/>
                </p:oleObj>
              </mc:Choice>
              <mc:Fallback>
                <p:oleObj name="Equation" r:id="rId6" imgW="22237700" imgH="16383000" progId="Equation.3">
                  <p:embed/>
                  <p:pic>
                    <p:nvPicPr>
                      <p:cNvPr id="9221" name="Object 5">
                        <a:hlinkClick r:id="" action="ppaction://ole?verb=0"/>
                        <a:extLst>
                          <a:ext uri="{FF2B5EF4-FFF2-40B4-BE49-F238E27FC236}">
                            <a16:creationId xmlns:a16="http://schemas.microsoft.com/office/drawing/2014/main" id="{5FE82B47-5C69-EB84-34B4-97CB25365590}"/>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19725" y="3843338"/>
                        <a:ext cx="1790700" cy="128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283002084"/>
      </p:ext>
    </p:extLst>
  </p:cSld>
  <p:clrMapOvr>
    <a:masterClrMapping/>
  </p:clrMapOvr>
  <mc:AlternateContent xmlns:mc="http://schemas.openxmlformats.org/markup-compatibility/2006" xmlns:p14="http://schemas.microsoft.com/office/powerpoint/2010/main">
    <mc:Choice Requires="p14">
      <p:transition spd="slow" p14:dur="2000" advTm="195680"/>
    </mc:Choice>
    <mc:Fallback xmlns="">
      <p:transition spd="slow" advTm="1956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data in the following table presents the number of nonconformities observed in 26 successive samples of 100 printed circuit boards.</a:t>
            </a:r>
          </a:p>
          <a:p>
            <a:r>
              <a:rPr lang="en-US" altLang="en-EG" dirty="0"/>
              <a:t>For reason of convenience, each sample represent one inspection unit. The inspection unit is defined as 100 boards.</a:t>
            </a:r>
          </a:p>
          <a:p>
            <a:r>
              <a:rPr lang="en-US" altLang="en-EG" dirty="0"/>
              <a:t>Set up a </a:t>
            </a:r>
            <a:r>
              <a:rPr lang="en-US" altLang="en-EG" i="1" dirty="0">
                <a:latin typeface="Times New Roman" panose="02020603050405020304" pitchFamily="18" charset="0"/>
                <a:cs typeface="Times New Roman" panose="02020603050405020304" pitchFamily="18" charset="0"/>
              </a:rPr>
              <a:t>c</a:t>
            </a:r>
            <a:r>
              <a:rPr lang="en-US" altLang="en-EG" i="1" dirty="0"/>
              <a:t> </a:t>
            </a:r>
            <a:r>
              <a:rPr lang="en-US" altLang="en-EG" dirty="0"/>
              <a:t>chart to test whether the process exhibit control.</a:t>
            </a:r>
          </a:p>
          <a:p>
            <a:endParaRPr lang="en-EG" dirty="0"/>
          </a:p>
        </p:txBody>
      </p:sp>
    </p:spTree>
    <p:extLst>
      <p:ext uri="{BB962C8B-B14F-4D97-AF65-F5344CB8AC3E}">
        <p14:creationId xmlns:p14="http://schemas.microsoft.com/office/powerpoint/2010/main" val="1579851527"/>
      </p:ext>
    </p:extLst>
  </p:cSld>
  <p:clrMapOvr>
    <a:masterClrMapping/>
  </p:clrMapOvr>
  <mc:AlternateContent xmlns:mc="http://schemas.openxmlformats.org/markup-compatibility/2006" xmlns:p14="http://schemas.microsoft.com/office/powerpoint/2010/main">
    <mc:Choice Requires="p14">
      <p:transition spd="slow" p14:dur="2000" advTm="52320"/>
    </mc:Choice>
    <mc:Fallback xmlns="">
      <p:transition spd="slow" advTm="523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graphicFrame>
        <p:nvGraphicFramePr>
          <p:cNvPr id="2" name="Group 3">
            <a:extLst>
              <a:ext uri="{FF2B5EF4-FFF2-40B4-BE49-F238E27FC236}">
                <a16:creationId xmlns:a16="http://schemas.microsoft.com/office/drawing/2014/main" id="{6068D635-F120-0A07-6008-D403DFC12811}"/>
              </a:ext>
            </a:extLst>
          </p:cNvPr>
          <p:cNvGraphicFramePr>
            <a:graphicFrameLocks noGrp="1"/>
          </p:cNvGraphicFramePr>
          <p:nvPr>
            <p:ph idx="1"/>
            <p:extLst>
              <p:ext uri="{D42A27DB-BD31-4B8C-83A1-F6EECF244321}">
                <p14:modId xmlns:p14="http://schemas.microsoft.com/office/powerpoint/2010/main" val="1885874694"/>
              </p:ext>
            </p:extLst>
          </p:nvPr>
        </p:nvGraphicFramePr>
        <p:xfrm>
          <a:off x="2199291" y="1650160"/>
          <a:ext cx="8235950" cy="4532825"/>
        </p:xfrm>
        <a:graphic>
          <a:graphicData uri="http://schemas.openxmlformats.org/drawingml/2006/table">
            <a:tbl>
              <a:tblPr/>
              <a:tblGrid>
                <a:gridCol w="1004887">
                  <a:extLst>
                    <a:ext uri="{9D8B030D-6E8A-4147-A177-3AD203B41FA5}">
                      <a16:colId xmlns:a16="http://schemas.microsoft.com/office/drawing/2014/main" val="3568964608"/>
                    </a:ext>
                  </a:extLst>
                </a:gridCol>
                <a:gridCol w="1597025">
                  <a:extLst>
                    <a:ext uri="{9D8B030D-6E8A-4147-A177-3AD203B41FA5}">
                      <a16:colId xmlns:a16="http://schemas.microsoft.com/office/drawing/2014/main" val="4068621048"/>
                    </a:ext>
                  </a:extLst>
                </a:gridCol>
                <a:gridCol w="1125538">
                  <a:extLst>
                    <a:ext uri="{9D8B030D-6E8A-4147-A177-3AD203B41FA5}">
                      <a16:colId xmlns:a16="http://schemas.microsoft.com/office/drawing/2014/main" val="445482772"/>
                    </a:ext>
                  </a:extLst>
                </a:gridCol>
                <a:gridCol w="1611312">
                  <a:extLst>
                    <a:ext uri="{9D8B030D-6E8A-4147-A177-3AD203B41FA5}">
                      <a16:colId xmlns:a16="http://schemas.microsoft.com/office/drawing/2014/main" val="2358879025"/>
                    </a:ext>
                  </a:extLst>
                </a:gridCol>
                <a:gridCol w="1290638">
                  <a:extLst>
                    <a:ext uri="{9D8B030D-6E8A-4147-A177-3AD203B41FA5}">
                      <a16:colId xmlns:a16="http://schemas.microsoft.com/office/drawing/2014/main" val="842454266"/>
                    </a:ext>
                  </a:extLst>
                </a:gridCol>
                <a:gridCol w="1606550">
                  <a:extLst>
                    <a:ext uri="{9D8B030D-6E8A-4147-A177-3AD203B41FA5}">
                      <a16:colId xmlns:a16="http://schemas.microsoft.com/office/drawing/2014/main" val="3750528035"/>
                    </a:ext>
                  </a:extLst>
                </a:gridCol>
              </a:tblGrid>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extLst>
                  <a:ext uri="{0D108BD9-81ED-4DB2-BD59-A6C34878D82A}">
                    <a16:rowId xmlns:a16="http://schemas.microsoft.com/office/drawing/2014/main" val="2136924464"/>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2904815"/>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930359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6627554"/>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4 </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4584209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Sum</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row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516</a:t>
                      </a:r>
                    </a:p>
                  </a:txBody>
                  <a:tcPr marL="89730" marR="89730" marT="44865" marB="448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extLst>
                  <a:ext uri="{0D108BD9-81ED-4DB2-BD59-A6C34878D82A}">
                    <a16:rowId xmlns:a16="http://schemas.microsoft.com/office/drawing/2014/main" val="2194366039"/>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818678297"/>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310132151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88963584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327208213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25</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21</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30</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4286722129"/>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endParaRPr kumimoji="0" lang="en-EG"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1730447530"/>
                  </a:ext>
                </a:extLst>
              </a:tr>
            </a:tbl>
          </a:graphicData>
        </a:graphic>
      </p:graphicFrame>
    </p:spTree>
    <p:extLst>
      <p:ext uri="{BB962C8B-B14F-4D97-AF65-F5344CB8AC3E}">
        <p14:creationId xmlns:p14="http://schemas.microsoft.com/office/powerpoint/2010/main" val="3973117184"/>
      </p:ext>
    </p:extLst>
  </p:cSld>
  <p:clrMapOvr>
    <a:masterClrMapping/>
  </p:clrMapOvr>
  <mc:AlternateContent xmlns:mc="http://schemas.openxmlformats.org/markup-compatibility/2006" xmlns:p14="http://schemas.microsoft.com/office/powerpoint/2010/main">
    <mc:Choice Requires="p14">
      <p:transition spd="slow" p14:dur="2000" advTm="29216"/>
    </mc:Choice>
    <mc:Fallback xmlns="">
      <p:transition spd="slow" advTm="2921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Since the 26 samples contain 516 nonconformities, we estimate </a:t>
            </a:r>
            <a:r>
              <a:rPr lang="en-US" altLang="en-EG" i="1" dirty="0">
                <a:latin typeface="Times New Roman" panose="02020603050405020304" pitchFamily="18" charset="0"/>
                <a:cs typeface="Times New Roman" panose="02020603050405020304" pitchFamily="18" charset="0"/>
              </a:rPr>
              <a:t>c</a:t>
            </a:r>
            <a:r>
              <a:rPr lang="en-US" altLang="en-EG" dirty="0"/>
              <a:t> by:</a:t>
            </a:r>
          </a:p>
          <a:p>
            <a:endParaRPr lang="en-US" altLang="en-EG" dirty="0"/>
          </a:p>
          <a:p>
            <a:endParaRPr lang="en-US" altLang="en-EG" dirty="0"/>
          </a:p>
          <a:p>
            <a:r>
              <a:rPr lang="en-US" altLang="en-EG" dirty="0"/>
              <a:t>Therefore, the trial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5F1DB99A-03E9-2C82-A871-C4B94ECFB770}"/>
              </a:ext>
            </a:extLst>
          </p:cNvPr>
          <p:cNvGraphicFramePr>
            <a:graphicFrameLocks/>
          </p:cNvGraphicFramePr>
          <p:nvPr>
            <p:extLst>
              <p:ext uri="{D42A27DB-BD31-4B8C-83A1-F6EECF244321}">
                <p14:modId xmlns:p14="http://schemas.microsoft.com/office/powerpoint/2010/main" val="4010187279"/>
              </p:ext>
            </p:extLst>
          </p:nvPr>
        </p:nvGraphicFramePr>
        <p:xfrm>
          <a:off x="4653023" y="2438400"/>
          <a:ext cx="1809750" cy="712788"/>
        </p:xfrm>
        <a:graphic>
          <a:graphicData uri="http://schemas.openxmlformats.org/presentationml/2006/ole">
            <mc:AlternateContent xmlns:mc="http://schemas.openxmlformats.org/markup-compatibility/2006">
              <mc:Choice xmlns:v="urn:schemas-microsoft-com:vml" Requires="v">
                <p:oleObj name="Equation" r:id="rId4" imgW="23114000" imgH="9067800" progId="Equation.3">
                  <p:embed/>
                </p:oleObj>
              </mc:Choice>
              <mc:Fallback>
                <p:oleObj name="Equation" r:id="rId4" imgW="23114000" imgH="9067800" progId="Equation.3">
                  <p:embed/>
                  <p:pic>
                    <p:nvPicPr>
                      <p:cNvPr id="12292" name="Object 4">
                        <a:hlinkClick r:id="" action="ppaction://ole?verb=0"/>
                        <a:extLst>
                          <a:ext uri="{FF2B5EF4-FFF2-40B4-BE49-F238E27FC236}">
                            <a16:creationId xmlns:a16="http://schemas.microsoft.com/office/drawing/2014/main" id="{C1A280AD-2657-C9C2-4758-CDF30D57CB3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3023" y="2438400"/>
                        <a:ext cx="1809750" cy="71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3FC44187-06AB-3457-5F59-D354A0FB22D9}"/>
              </a:ext>
            </a:extLst>
          </p:cNvPr>
          <p:cNvGraphicFramePr>
            <a:graphicFrameLocks/>
          </p:cNvGraphicFramePr>
          <p:nvPr>
            <p:extLst>
              <p:ext uri="{D42A27DB-BD31-4B8C-83A1-F6EECF244321}">
                <p14:modId xmlns:p14="http://schemas.microsoft.com/office/powerpoint/2010/main" val="3596485493"/>
              </p:ext>
            </p:extLst>
          </p:nvPr>
        </p:nvGraphicFramePr>
        <p:xfrm>
          <a:off x="3281423" y="4067175"/>
          <a:ext cx="4699000" cy="1262063"/>
        </p:xfrm>
        <a:graphic>
          <a:graphicData uri="http://schemas.openxmlformats.org/presentationml/2006/ole">
            <mc:AlternateContent xmlns:mc="http://schemas.openxmlformats.org/markup-compatibility/2006">
              <mc:Choice xmlns:v="urn:schemas-microsoft-com:vml" Requires="v">
                <p:oleObj name="Equation" r:id="rId6" imgW="59397900" imgH="16383000" progId="Equation.3">
                  <p:embed/>
                </p:oleObj>
              </mc:Choice>
              <mc:Fallback>
                <p:oleObj name="Equation" r:id="rId6" imgW="59397900" imgH="16383000" progId="Equation.3">
                  <p:embed/>
                  <p:pic>
                    <p:nvPicPr>
                      <p:cNvPr id="12293" name="Object 5">
                        <a:hlinkClick r:id="" action="ppaction://ole?verb=0"/>
                        <a:extLst>
                          <a:ext uri="{FF2B5EF4-FFF2-40B4-BE49-F238E27FC236}">
                            <a16:creationId xmlns:a16="http://schemas.microsoft.com/office/drawing/2014/main" id="{50B8065B-7FC0-DE82-8291-C2789BE096B6}"/>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81423" y="4067175"/>
                        <a:ext cx="4699000"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05170152"/>
      </p:ext>
    </p:extLst>
  </p:cSld>
  <p:clrMapOvr>
    <a:masterClrMapping/>
  </p:clrMapOvr>
  <mc:AlternateContent xmlns:mc="http://schemas.openxmlformats.org/markup-compatibility/2006" xmlns:p14="http://schemas.microsoft.com/office/powerpoint/2010/main">
    <mc:Choice Requires="p14">
      <p:transition spd="slow" p14:dur="2000" advTm="61088"/>
    </mc:Choice>
    <mc:Fallback xmlns="">
      <p:transition spd="slow" advTm="6108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7F626538-C0FC-4264-331A-4A14D297A97C}"/>
              </a:ext>
            </a:extLst>
          </p:cNvPr>
          <p:cNvSpPr txBox="1">
            <a:spLocks noChangeArrowheads="1"/>
          </p:cNvSpPr>
          <p:nvPr/>
        </p:nvSpPr>
        <p:spPr bwMode="auto">
          <a:xfrm>
            <a:off x="1886673" y="2099021"/>
            <a:ext cx="2990850" cy="3746500"/>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a:latin typeface="Century Gothic" panose="020B0502020202020204" pitchFamily="34" charset="0"/>
              </a:rPr>
              <a:t>Two points plot outside the control limits, samples 6 and 20.</a:t>
            </a:r>
          </a:p>
          <a:p>
            <a:pPr eaLnBrk="1" hangingPunct="1">
              <a:spcBef>
                <a:spcPct val="50000"/>
              </a:spcBef>
              <a:buFontTx/>
              <a:buChar char="•"/>
            </a:pPr>
            <a:r>
              <a:rPr lang="en-US" altLang="en-EG" sz="2000" b="1">
                <a:latin typeface="Century Gothic" panose="020B0502020202020204" pitchFamily="34" charset="0"/>
              </a:rPr>
              <a:t>The process is out of control.</a:t>
            </a:r>
          </a:p>
          <a:p>
            <a:pPr eaLnBrk="1" hangingPunct="1">
              <a:spcBef>
                <a:spcPct val="50000"/>
              </a:spcBef>
              <a:buFontTx/>
              <a:buChar char="•"/>
            </a:pPr>
            <a:r>
              <a:rPr lang="en-US" altLang="en-EG" sz="2000" b="1">
                <a:latin typeface="Century Gothic" panose="020B0502020202020204" pitchFamily="34" charset="0"/>
              </a:rPr>
              <a:t>The point must be investigated to see whether an assignable cause can be determined </a:t>
            </a:r>
          </a:p>
        </p:txBody>
      </p:sp>
      <p:pic>
        <p:nvPicPr>
          <p:cNvPr id="5" name="Picture 4">
            <a:extLst>
              <a:ext uri="{FF2B5EF4-FFF2-40B4-BE49-F238E27FC236}">
                <a16:creationId xmlns:a16="http://schemas.microsoft.com/office/drawing/2014/main" id="{28C16E29-33E1-C494-7FA5-AE33D3791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8961" y="1751358"/>
            <a:ext cx="5895975" cy="420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7517016"/>
      </p:ext>
    </p:extLst>
  </p:cSld>
  <p:clrMapOvr>
    <a:masterClrMapping/>
  </p:clrMapOvr>
  <mc:AlternateContent xmlns:mc="http://schemas.openxmlformats.org/markup-compatibility/2006" xmlns:p14="http://schemas.microsoft.com/office/powerpoint/2010/main">
    <mc:Choice Requires="p14">
      <p:transition spd="slow" p14:dur="2000" advTm="81408"/>
    </mc:Choice>
    <mc:Fallback xmlns="">
      <p:transition spd="slow" advTm="814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After dropping samples 6 and 20, the estimate of </a:t>
            </a:r>
            <a:r>
              <a:rPr lang="en-US" altLang="en-EG" i="1" dirty="0">
                <a:latin typeface="Times New Roman" panose="02020603050405020304" pitchFamily="18" charset="0"/>
                <a:cs typeface="Times New Roman" panose="02020603050405020304" pitchFamily="18" charset="0"/>
              </a:rPr>
              <a:t>c</a:t>
            </a:r>
            <a:r>
              <a:rPr lang="en-US" altLang="en-EG" dirty="0"/>
              <a:t> is now:</a:t>
            </a:r>
          </a:p>
          <a:p>
            <a:endParaRPr lang="en-US" altLang="en-EG" dirty="0"/>
          </a:p>
          <a:p>
            <a:endParaRPr lang="en-US" altLang="en-EG" dirty="0"/>
          </a:p>
          <a:p>
            <a:r>
              <a:rPr lang="en-US" altLang="en-EG" dirty="0"/>
              <a:t>The revised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935FD966-4726-E7B8-438C-0BA7F3C6EEBE}"/>
              </a:ext>
            </a:extLst>
          </p:cNvPr>
          <p:cNvGraphicFramePr>
            <a:graphicFrameLocks/>
          </p:cNvGraphicFramePr>
          <p:nvPr>
            <p:extLst>
              <p:ext uri="{D42A27DB-BD31-4B8C-83A1-F6EECF244321}">
                <p14:modId xmlns:p14="http://schemas.microsoft.com/office/powerpoint/2010/main" val="969501554"/>
              </p:ext>
            </p:extLst>
          </p:nvPr>
        </p:nvGraphicFramePr>
        <p:xfrm>
          <a:off x="3086100" y="4049713"/>
          <a:ext cx="4643438" cy="1270000"/>
        </p:xfrm>
        <a:graphic>
          <a:graphicData uri="http://schemas.openxmlformats.org/presentationml/2006/ole">
            <mc:AlternateContent xmlns:mc="http://schemas.openxmlformats.org/markup-compatibility/2006">
              <mc:Choice xmlns:v="urn:schemas-microsoft-com:vml" Requires="v">
                <p:oleObj name="Equation" r:id="rId4" imgW="59690000" imgH="16383000" progId="Equation.3">
                  <p:embed/>
                </p:oleObj>
              </mc:Choice>
              <mc:Fallback>
                <p:oleObj name="Equation" r:id="rId4" imgW="59690000" imgH="16383000" progId="Equation.3">
                  <p:embed/>
                  <p:pic>
                    <p:nvPicPr>
                      <p:cNvPr id="14340" name="Object 4">
                        <a:hlinkClick r:id="" action="ppaction://ole?verb=0"/>
                        <a:extLst>
                          <a:ext uri="{FF2B5EF4-FFF2-40B4-BE49-F238E27FC236}">
                            <a16:creationId xmlns:a16="http://schemas.microsoft.com/office/drawing/2014/main" id="{A545F0E7-78DF-CA7B-8299-983BAD07756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6100" y="4049713"/>
                        <a:ext cx="4643438" cy="127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715580C7-D265-7312-7986-635A83F135B5}"/>
              </a:ext>
            </a:extLst>
          </p:cNvPr>
          <p:cNvGraphicFramePr>
            <a:graphicFrameLocks/>
          </p:cNvGraphicFramePr>
          <p:nvPr>
            <p:extLst>
              <p:ext uri="{D42A27DB-BD31-4B8C-83A1-F6EECF244321}">
                <p14:modId xmlns:p14="http://schemas.microsoft.com/office/powerpoint/2010/main" val="3043069119"/>
              </p:ext>
            </p:extLst>
          </p:nvPr>
        </p:nvGraphicFramePr>
        <p:xfrm>
          <a:off x="4286250" y="2449513"/>
          <a:ext cx="1809750" cy="701675"/>
        </p:xfrm>
        <a:graphic>
          <a:graphicData uri="http://schemas.openxmlformats.org/presentationml/2006/ole">
            <mc:AlternateContent xmlns:mc="http://schemas.openxmlformats.org/markup-compatibility/2006">
              <mc:Choice xmlns:v="urn:schemas-microsoft-com:vml" Requires="v">
                <p:oleObj name="Equation" r:id="rId6" imgW="23406100" imgH="9067800" progId="Equation.3">
                  <p:embed/>
                </p:oleObj>
              </mc:Choice>
              <mc:Fallback>
                <p:oleObj name="Equation" r:id="rId6" imgW="23406100" imgH="9067800" progId="Equation.3">
                  <p:embed/>
                  <p:pic>
                    <p:nvPicPr>
                      <p:cNvPr id="14341" name="Object 5">
                        <a:hlinkClick r:id="" action="ppaction://ole?verb=0"/>
                        <a:extLst>
                          <a:ext uri="{FF2B5EF4-FFF2-40B4-BE49-F238E27FC236}">
                            <a16:creationId xmlns:a16="http://schemas.microsoft.com/office/drawing/2014/main" id="{C77F9BE6-2843-B2B3-58CC-1EB0F933DCEB}"/>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250" y="2449513"/>
                        <a:ext cx="1809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946203420"/>
      </p:ext>
    </p:extLst>
  </p:cSld>
  <p:clrMapOvr>
    <a:masterClrMapping/>
  </p:clrMapOvr>
  <mc:AlternateContent xmlns:mc="http://schemas.openxmlformats.org/markup-compatibility/2006" xmlns:p14="http://schemas.microsoft.com/office/powerpoint/2010/main">
    <mc:Choice Requires="p14">
      <p:transition spd="slow" p14:dur="2000" advTm="30304"/>
    </mc:Choice>
    <mc:Fallback xmlns="">
      <p:transition spd="slow" advTm="3030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312515" y="675015"/>
            <a:ext cx="11699053" cy="1325563"/>
          </a:xfrm>
        </p:spPr>
        <p:txBody>
          <a:bodyPr>
            <a:normAutofit/>
          </a:bodyPr>
          <a:lstStyle/>
          <a:p>
            <a:r>
              <a:rPr lang="en-US" altLang="en-EG" sz="3200" b="1" dirty="0"/>
              <a:t>Control Chart for Average Number of Nonconformities per Unit (U) </a:t>
            </a:r>
            <a:endParaRPr lang="en-EG" sz="32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marL="406400" indent="-406400"/>
            <a:r>
              <a:rPr lang="en-US" altLang="en-EG" sz="2800" dirty="0"/>
              <a:t>If we find </a:t>
            </a:r>
            <a:r>
              <a:rPr lang="en-US" altLang="en-EG" sz="2800" i="1" dirty="0">
                <a:latin typeface="Times New Roman" panose="02020603050405020304" pitchFamily="18" charset="0"/>
                <a:cs typeface="Times New Roman" panose="02020603050405020304" pitchFamily="18" charset="0"/>
              </a:rPr>
              <a:t>x</a:t>
            </a:r>
            <a:r>
              <a:rPr lang="en-US" altLang="en-EG" sz="2800" dirty="0"/>
              <a:t> total nonconformities in a sample of </a:t>
            </a:r>
            <a:r>
              <a:rPr lang="en-US" altLang="en-EG" sz="2800" i="1" dirty="0">
                <a:latin typeface="Times New Roman" panose="02020603050405020304" pitchFamily="18" charset="0"/>
                <a:cs typeface="Times New Roman" panose="02020603050405020304" pitchFamily="18" charset="0"/>
              </a:rPr>
              <a:t>n</a:t>
            </a:r>
            <a:r>
              <a:rPr lang="en-US" altLang="en-EG" sz="2800" dirty="0"/>
              <a:t> inspection units, then the </a:t>
            </a:r>
            <a:r>
              <a:rPr lang="en-US" altLang="en-EG" sz="2800" dirty="0">
                <a:solidFill>
                  <a:srgbClr val="CC0099"/>
                </a:solidFill>
              </a:rPr>
              <a:t>average number of nonconformities</a:t>
            </a:r>
            <a:r>
              <a:rPr lang="en-US" altLang="en-EG" sz="2800" dirty="0"/>
              <a:t> per inspection unit is  </a:t>
            </a:r>
            <a:r>
              <a:rPr lang="en-US" altLang="en-EG" sz="2800" i="1" dirty="0">
                <a:latin typeface="Times New Roman" panose="02020603050405020304" pitchFamily="18" charset="0"/>
                <a:cs typeface="Times New Roman" panose="02020603050405020304" pitchFamily="18" charset="0"/>
              </a:rPr>
              <a:t>u = x/n</a:t>
            </a:r>
            <a:r>
              <a:rPr lang="en-US" altLang="en-EG" sz="2800" i="1" dirty="0"/>
              <a:t>.</a:t>
            </a:r>
          </a:p>
          <a:p>
            <a:pPr marL="406400" indent="-406400"/>
            <a:r>
              <a:rPr lang="en-US" altLang="en-EG" sz="2800" dirty="0"/>
              <a:t>The control limits for the average number of nonconformities is</a:t>
            </a:r>
          </a:p>
          <a:p>
            <a:endParaRPr lang="en-EG" dirty="0"/>
          </a:p>
        </p:txBody>
      </p:sp>
      <p:graphicFrame>
        <p:nvGraphicFramePr>
          <p:cNvPr id="2" name="Object 4">
            <a:hlinkClick r:id="" action="ppaction://ole?verb=0"/>
            <a:extLst>
              <a:ext uri="{FF2B5EF4-FFF2-40B4-BE49-F238E27FC236}">
                <a16:creationId xmlns:a16="http://schemas.microsoft.com/office/drawing/2014/main" id="{86572F04-E873-4B23-2C14-3B0487FA3F22}"/>
              </a:ext>
            </a:extLst>
          </p:cNvPr>
          <p:cNvGraphicFramePr>
            <a:graphicFrameLocks/>
          </p:cNvGraphicFramePr>
          <p:nvPr>
            <p:extLst>
              <p:ext uri="{D42A27DB-BD31-4B8C-83A1-F6EECF244321}">
                <p14:modId xmlns:p14="http://schemas.microsoft.com/office/powerpoint/2010/main" val="3870382979"/>
              </p:ext>
            </p:extLst>
          </p:nvPr>
        </p:nvGraphicFramePr>
        <p:xfrm>
          <a:off x="3090441" y="3871804"/>
          <a:ext cx="1828800" cy="2011362"/>
        </p:xfrm>
        <a:graphic>
          <a:graphicData uri="http://schemas.openxmlformats.org/presentationml/2006/ole">
            <mc:AlternateContent xmlns:mc="http://schemas.openxmlformats.org/markup-compatibility/2006">
              <mc:Choice xmlns:v="urn:schemas-microsoft-com:vml" Requires="v">
                <p:oleObj name="Equation" r:id="rId4" imgW="23406100" imgH="25742900" progId="Equation.3">
                  <p:embed/>
                </p:oleObj>
              </mc:Choice>
              <mc:Fallback>
                <p:oleObj name="Equation" r:id="rId4" imgW="23406100" imgH="25742900" progId="Equation.3">
                  <p:embed/>
                  <p:pic>
                    <p:nvPicPr>
                      <p:cNvPr id="16388" name="Object 4">
                        <a:hlinkClick r:id="" action="ppaction://ole?verb=0"/>
                        <a:extLst>
                          <a:ext uri="{FF2B5EF4-FFF2-40B4-BE49-F238E27FC236}">
                            <a16:creationId xmlns:a16="http://schemas.microsoft.com/office/drawing/2014/main" id="{9C605C4E-FA79-7B1C-BA40-8DDAADBEBA0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0441" y="3871804"/>
                        <a:ext cx="1828800" cy="201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9CB98DE8-E281-370B-624F-1F5CCB5C3ACE}"/>
              </a:ext>
            </a:extLst>
          </p:cNvPr>
          <p:cNvGraphicFramePr>
            <a:graphicFrameLocks/>
          </p:cNvGraphicFramePr>
          <p:nvPr>
            <p:extLst>
              <p:ext uri="{D42A27DB-BD31-4B8C-83A1-F6EECF244321}">
                <p14:modId xmlns:p14="http://schemas.microsoft.com/office/powerpoint/2010/main" val="4207668674"/>
              </p:ext>
            </p:extLst>
          </p:nvPr>
        </p:nvGraphicFramePr>
        <p:xfrm>
          <a:off x="6287666" y="3995629"/>
          <a:ext cx="2074863" cy="1233487"/>
        </p:xfrm>
        <a:graphic>
          <a:graphicData uri="http://schemas.openxmlformats.org/presentationml/2006/ole">
            <mc:AlternateContent xmlns:mc="http://schemas.openxmlformats.org/markup-compatibility/2006">
              <mc:Choice xmlns:v="urn:schemas-microsoft-com:vml" Requires="v">
                <p:oleObj name="Equation" r:id="rId6" imgW="26619200" imgH="15798800" progId="Equation.3">
                  <p:embed/>
                </p:oleObj>
              </mc:Choice>
              <mc:Fallback>
                <p:oleObj name="Equation" r:id="rId6" imgW="26619200" imgH="15798800" progId="Equation.3">
                  <p:embed/>
                  <p:pic>
                    <p:nvPicPr>
                      <p:cNvPr id="16389" name="Object 5">
                        <a:hlinkClick r:id="" action="ppaction://ole?verb=0"/>
                        <a:extLst>
                          <a:ext uri="{FF2B5EF4-FFF2-40B4-BE49-F238E27FC236}">
                            <a16:creationId xmlns:a16="http://schemas.microsoft.com/office/drawing/2014/main" id="{DD532023-7D64-4D98-ED1F-5ADADEA93996}"/>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87666" y="3995629"/>
                        <a:ext cx="2074863" cy="123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224193945"/>
      </p:ext>
    </p:extLst>
  </p:cSld>
  <p:clrMapOvr>
    <a:masterClrMapping/>
  </p:clrMapOvr>
  <mc:AlternateContent xmlns:mc="http://schemas.openxmlformats.org/markup-compatibility/2006" xmlns:p14="http://schemas.microsoft.com/office/powerpoint/2010/main">
    <mc:Choice Requires="p14">
      <p:transition spd="slow" p14:dur="2000" advTm="65152"/>
    </mc:Choice>
    <mc:Fallback xmlns="">
      <p:transition spd="slow" advTm="6515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30000"/>
              </a:lnSpc>
            </a:pPr>
            <a:r>
              <a:rPr lang="en-US" altLang="en-EG" dirty="0"/>
              <a:t>A personal computer manufacture wishes to establish a control chart for nonconformities per unit on the final assembly line.</a:t>
            </a:r>
          </a:p>
          <a:p>
            <a:pPr>
              <a:lnSpc>
                <a:spcPct val="130000"/>
              </a:lnSpc>
            </a:pPr>
            <a:r>
              <a:rPr lang="en-US" altLang="en-EG" dirty="0"/>
              <a:t>The sample size is selected as five computers.</a:t>
            </a:r>
          </a:p>
          <a:p>
            <a:pPr>
              <a:lnSpc>
                <a:spcPct val="130000"/>
              </a:lnSpc>
            </a:pPr>
            <a:r>
              <a:rPr lang="en-US" altLang="en-EG" dirty="0"/>
              <a:t>Data on the number of nonconformities in 20 samples of 5 computers each are shown in the next table.</a:t>
            </a:r>
          </a:p>
          <a:p>
            <a:endParaRPr lang="en-EG" dirty="0"/>
          </a:p>
        </p:txBody>
      </p:sp>
    </p:spTree>
    <p:extLst>
      <p:ext uri="{BB962C8B-B14F-4D97-AF65-F5344CB8AC3E}">
        <p14:creationId xmlns:p14="http://schemas.microsoft.com/office/powerpoint/2010/main" val="2104976522"/>
      </p:ext>
    </p:extLst>
  </p:cSld>
  <p:clrMapOvr>
    <a:masterClrMapping/>
  </p:clrMapOvr>
  <mc:AlternateContent xmlns:mc="http://schemas.openxmlformats.org/markup-compatibility/2006" xmlns:p14="http://schemas.microsoft.com/office/powerpoint/2010/main">
    <mc:Choice Requires="p14">
      <p:transition spd="slow" p14:dur="2000" advTm="42112"/>
    </mc:Choice>
    <mc:Fallback xmlns="">
      <p:transition spd="slow" advTm="4211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graphicFrame>
        <p:nvGraphicFramePr>
          <p:cNvPr id="7" name="Group 3">
            <a:extLst>
              <a:ext uri="{FF2B5EF4-FFF2-40B4-BE49-F238E27FC236}">
                <a16:creationId xmlns:a16="http://schemas.microsoft.com/office/drawing/2014/main" id="{710934F5-A693-FE20-B628-4408B349FD3B}"/>
              </a:ext>
            </a:extLst>
          </p:cNvPr>
          <p:cNvGraphicFramePr>
            <a:graphicFrameLocks noGrp="1"/>
          </p:cNvGraphicFramePr>
          <p:nvPr>
            <p:ph idx="1"/>
            <p:extLst>
              <p:ext uri="{D42A27DB-BD31-4B8C-83A1-F6EECF244321}">
                <p14:modId xmlns:p14="http://schemas.microsoft.com/office/powerpoint/2010/main" val="4225666517"/>
              </p:ext>
            </p:extLst>
          </p:nvPr>
        </p:nvGraphicFramePr>
        <p:xfrm>
          <a:off x="3272199" y="1629498"/>
          <a:ext cx="5473700" cy="4459038"/>
        </p:xfrm>
        <a:graphic>
          <a:graphicData uri="http://schemas.openxmlformats.org/drawingml/2006/table">
            <a:tbl>
              <a:tblPr/>
              <a:tblGrid>
                <a:gridCol w="1076325">
                  <a:extLst>
                    <a:ext uri="{9D8B030D-6E8A-4147-A177-3AD203B41FA5}">
                      <a16:colId xmlns:a16="http://schemas.microsoft.com/office/drawing/2014/main" val="1236108159"/>
                    </a:ext>
                  </a:extLst>
                </a:gridCol>
                <a:gridCol w="958850">
                  <a:extLst>
                    <a:ext uri="{9D8B030D-6E8A-4147-A177-3AD203B41FA5}">
                      <a16:colId xmlns:a16="http://schemas.microsoft.com/office/drawing/2014/main" val="2119660061"/>
                    </a:ext>
                  </a:extLst>
                </a:gridCol>
                <a:gridCol w="1697037">
                  <a:extLst>
                    <a:ext uri="{9D8B030D-6E8A-4147-A177-3AD203B41FA5}">
                      <a16:colId xmlns:a16="http://schemas.microsoft.com/office/drawing/2014/main" val="3146007186"/>
                    </a:ext>
                  </a:extLst>
                </a:gridCol>
                <a:gridCol w="1741488">
                  <a:extLst>
                    <a:ext uri="{9D8B030D-6E8A-4147-A177-3AD203B41FA5}">
                      <a16:colId xmlns:a16="http://schemas.microsoft.com/office/drawing/2014/main" val="148510160"/>
                    </a:ext>
                  </a:extLst>
                </a:gridCol>
              </a:tblGrid>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Sample Number</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 i</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Times New Roman" panose="02020603050405020304" pitchFamily="18" charset="0"/>
                        </a:rPr>
                        <a:t>Sample Size </a:t>
                      </a:r>
                      <a:r>
                        <a:rPr kumimoji="0" lang="en-US" altLang="en-EG" sz="1400" b="1" i="1"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n</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Total Number of Nonconformities,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Average Number of Nonconformities per unit,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u</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 =x</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 </a:t>
                      </a: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n</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3385167108"/>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23441975"/>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2207711"/>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44353445"/>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7882558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24089439"/>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5916170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3179126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2464754"/>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57024299"/>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43634550"/>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88916200"/>
                  </a:ext>
                </a:extLst>
              </a:tr>
              <a:tr h="36988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extLst>
                  <a:ext uri="{0D108BD9-81ED-4DB2-BD59-A6C34878D82A}">
                    <a16:rowId xmlns:a16="http://schemas.microsoft.com/office/drawing/2014/main" val="325188666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29567115"/>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80968502"/>
                  </a:ext>
                </a:extLst>
              </a:tr>
              <a:tr h="184150">
                <a:tc grid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Sum</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38.6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3958424370"/>
                  </a:ext>
                </a:extLst>
              </a:tr>
            </a:tbl>
          </a:graphicData>
        </a:graphic>
      </p:graphicFrame>
    </p:spTree>
    <p:extLst>
      <p:ext uri="{BB962C8B-B14F-4D97-AF65-F5344CB8AC3E}">
        <p14:creationId xmlns:p14="http://schemas.microsoft.com/office/powerpoint/2010/main" val="1426988550"/>
      </p:ext>
    </p:extLst>
  </p:cSld>
  <p:clrMapOvr>
    <a:masterClrMapping/>
  </p:clrMapOvr>
  <mc:AlternateContent xmlns:mc="http://schemas.openxmlformats.org/markup-compatibility/2006" xmlns:p14="http://schemas.microsoft.com/office/powerpoint/2010/main">
    <mc:Choice Requires="p14">
      <p:transition spd="slow" p14:dur="2000" advTm="77312"/>
    </mc:Choice>
    <mc:Fallback xmlns="">
      <p:transition spd="slow" advTm="7731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10000"/>
              </a:lnSpc>
            </a:pPr>
            <a:r>
              <a:rPr lang="en-US" altLang="en-EG" dirty="0"/>
              <a:t>From the data, we would estimate the average number of nonconformities per unit to be:</a:t>
            </a:r>
          </a:p>
          <a:p>
            <a:pPr>
              <a:lnSpc>
                <a:spcPct val="110000"/>
              </a:lnSpc>
            </a:pPr>
            <a:endParaRPr lang="en-US" altLang="en-EG" dirty="0"/>
          </a:p>
          <a:p>
            <a:pPr>
              <a:lnSpc>
                <a:spcPct val="110000"/>
              </a:lnSpc>
            </a:pPr>
            <a:endParaRPr lang="en-US" altLang="en-EG" dirty="0"/>
          </a:p>
          <a:p>
            <a:pPr>
              <a:lnSpc>
                <a:spcPct val="110000"/>
              </a:lnSpc>
            </a:pPr>
            <a:r>
              <a:rPr lang="en-US" altLang="en-EG" dirty="0"/>
              <a:t>Therefore, the trial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8E758EDC-B5BD-C950-6C7A-35B0B8E85D11}"/>
              </a:ext>
            </a:extLst>
          </p:cNvPr>
          <p:cNvGraphicFramePr>
            <a:graphicFrameLocks/>
          </p:cNvGraphicFramePr>
          <p:nvPr>
            <p:extLst>
              <p:ext uri="{D42A27DB-BD31-4B8C-83A1-F6EECF244321}">
                <p14:modId xmlns:p14="http://schemas.microsoft.com/office/powerpoint/2010/main" val="2231695542"/>
              </p:ext>
            </p:extLst>
          </p:nvPr>
        </p:nvGraphicFramePr>
        <p:xfrm>
          <a:off x="4186962" y="2765266"/>
          <a:ext cx="2770187" cy="1243012"/>
        </p:xfrm>
        <a:graphic>
          <a:graphicData uri="http://schemas.openxmlformats.org/presentationml/2006/ole">
            <mc:AlternateContent xmlns:mc="http://schemas.openxmlformats.org/markup-compatibility/2006">
              <mc:Choice xmlns:v="urn:schemas-microsoft-com:vml" Requires="v">
                <p:oleObj name="Equation" r:id="rId4" imgW="35394900" imgH="15798800" progId="Equation.3">
                  <p:embed/>
                </p:oleObj>
              </mc:Choice>
              <mc:Fallback>
                <p:oleObj name="Equation" r:id="rId4" imgW="35394900" imgH="15798800" progId="Equation.3">
                  <p:embed/>
                  <p:pic>
                    <p:nvPicPr>
                      <p:cNvPr id="19460" name="Object 4">
                        <a:hlinkClick r:id="" action="ppaction://ole?verb=0"/>
                        <a:extLst>
                          <a:ext uri="{FF2B5EF4-FFF2-40B4-BE49-F238E27FC236}">
                            <a16:creationId xmlns:a16="http://schemas.microsoft.com/office/drawing/2014/main" id="{F4A904DE-E8F9-6D9D-4F76-7C88F9EA864B}"/>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6962" y="2765266"/>
                        <a:ext cx="2770187" cy="124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3E38277C-E2C2-9F74-53C5-20EA79D0F71A}"/>
              </a:ext>
            </a:extLst>
          </p:cNvPr>
          <p:cNvGraphicFramePr>
            <a:graphicFrameLocks/>
          </p:cNvGraphicFramePr>
          <p:nvPr>
            <p:extLst>
              <p:ext uri="{D42A27DB-BD31-4B8C-83A1-F6EECF244321}">
                <p14:modId xmlns:p14="http://schemas.microsoft.com/office/powerpoint/2010/main" val="1203412573"/>
              </p:ext>
            </p:extLst>
          </p:nvPr>
        </p:nvGraphicFramePr>
        <p:xfrm>
          <a:off x="3401149" y="4681378"/>
          <a:ext cx="4332288" cy="2011363"/>
        </p:xfrm>
        <a:graphic>
          <a:graphicData uri="http://schemas.openxmlformats.org/presentationml/2006/ole">
            <mc:AlternateContent xmlns:mc="http://schemas.openxmlformats.org/markup-compatibility/2006">
              <mc:Choice xmlns:v="urn:schemas-microsoft-com:vml" Requires="v">
                <p:oleObj name="Equation" r:id="rId6" imgW="55587900" imgH="25742900" progId="Equation.3">
                  <p:embed/>
                </p:oleObj>
              </mc:Choice>
              <mc:Fallback>
                <p:oleObj name="Equation" r:id="rId6" imgW="55587900" imgH="25742900" progId="Equation.3">
                  <p:embed/>
                  <p:pic>
                    <p:nvPicPr>
                      <p:cNvPr id="19461" name="Object 5">
                        <a:hlinkClick r:id="" action="ppaction://ole?verb=0"/>
                        <a:extLst>
                          <a:ext uri="{FF2B5EF4-FFF2-40B4-BE49-F238E27FC236}">
                            <a16:creationId xmlns:a16="http://schemas.microsoft.com/office/drawing/2014/main" id="{49150012-7496-669B-4F33-54A7A6D2D33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1149" y="4681378"/>
                        <a:ext cx="4332288" cy="201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112593128"/>
      </p:ext>
    </p:extLst>
  </p:cSld>
  <p:clrMapOvr>
    <a:masterClrMapping/>
  </p:clrMapOvr>
  <mc:AlternateContent xmlns:mc="http://schemas.openxmlformats.org/markup-compatibility/2006" xmlns:p14="http://schemas.microsoft.com/office/powerpoint/2010/main">
    <mc:Choice Requires="p14">
      <p:transition spd="slow" p14:dur="2000" advTm="34720"/>
    </mc:Choice>
    <mc:Fallback xmlns="">
      <p:transition spd="slow" advTm="3472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81939383-6380-2D13-570E-7D9CE6C0CEB7}"/>
              </a:ext>
            </a:extLst>
          </p:cNvPr>
          <p:cNvSpPr txBox="1">
            <a:spLocks noChangeArrowheads="1"/>
          </p:cNvSpPr>
          <p:nvPr/>
        </p:nvSpPr>
        <p:spPr bwMode="auto">
          <a:xfrm>
            <a:off x="1708230" y="1751358"/>
            <a:ext cx="2990850" cy="4508500"/>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a:latin typeface="Century Gothic" panose="020B0502020202020204" pitchFamily="34" charset="0"/>
              </a:rPr>
              <a:t>The preliminary data do not exhibit lack of statistical control.</a:t>
            </a:r>
          </a:p>
          <a:p>
            <a:pPr eaLnBrk="1" hangingPunct="1">
              <a:spcBef>
                <a:spcPct val="50000"/>
              </a:spcBef>
              <a:buFontTx/>
              <a:buChar char="•"/>
            </a:pPr>
            <a:r>
              <a:rPr lang="en-US" altLang="en-EG" sz="2000" b="1">
                <a:latin typeface="Century Gothic" panose="020B0502020202020204" pitchFamily="34" charset="0"/>
              </a:rPr>
              <a:t>The trial control limits should be adopted for current control purposes.</a:t>
            </a:r>
          </a:p>
          <a:p>
            <a:pPr eaLnBrk="1" hangingPunct="1">
              <a:spcBef>
                <a:spcPct val="50000"/>
              </a:spcBef>
              <a:buFontTx/>
              <a:buChar char="•"/>
            </a:pPr>
            <a:r>
              <a:rPr lang="en-US" altLang="en-EG" sz="2000" b="1">
                <a:latin typeface="Century Gothic" panose="020B0502020202020204" pitchFamily="34" charset="0"/>
              </a:rPr>
              <a:t>The average number of nonconformities is unacceptably high.</a:t>
            </a:r>
          </a:p>
          <a:p>
            <a:pPr eaLnBrk="1" hangingPunct="1">
              <a:spcBef>
                <a:spcPct val="50000"/>
              </a:spcBef>
              <a:buFontTx/>
              <a:buChar char="•"/>
            </a:pPr>
            <a:r>
              <a:rPr lang="en-US" altLang="en-EG" sz="2000" b="1">
                <a:latin typeface="Century Gothic" panose="020B0502020202020204" pitchFamily="34" charset="0"/>
              </a:rPr>
              <a:t>Management intervention are required.</a:t>
            </a:r>
          </a:p>
        </p:txBody>
      </p:sp>
      <p:pic>
        <p:nvPicPr>
          <p:cNvPr id="5" name="Picture 4">
            <a:extLst>
              <a:ext uri="{FF2B5EF4-FFF2-40B4-BE49-F238E27FC236}">
                <a16:creationId xmlns:a16="http://schemas.microsoft.com/office/drawing/2014/main" id="{C22DC7EB-8030-C492-8EEB-444C16AD5D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2418" y="1979958"/>
            <a:ext cx="5811837" cy="399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879050"/>
      </p:ext>
    </p:extLst>
  </p:cSld>
  <p:clrMapOvr>
    <a:masterClrMapping/>
  </p:clrMapOvr>
  <mc:AlternateContent xmlns:mc="http://schemas.openxmlformats.org/markup-compatibility/2006" xmlns:p14="http://schemas.microsoft.com/office/powerpoint/2010/main">
    <mc:Choice Requires="p14">
      <p:transition spd="slow" p14:dur="2000" advTm="91712"/>
    </mc:Choice>
    <mc:Fallback xmlns="">
      <p:transition spd="slow" advTm="9171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838"/>
    </mc:Choice>
    <mc:Fallback xmlns="">
      <p:transition spd="slow" advTm="104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34313E2-0EDA-46CC-B046-526D8F491CCA}"/>
</file>

<file path=docProps/app.xml><?xml version="1.0" encoding="utf-8"?>
<Properties xmlns="http://schemas.openxmlformats.org/officeDocument/2006/extended-properties" xmlns:vt="http://schemas.openxmlformats.org/officeDocument/2006/docPropsVTypes">
  <TotalTime>15011</TotalTime>
  <Words>2312</Words>
  <Application>Microsoft Macintosh PowerPoint</Application>
  <PresentationFormat>Widescreen</PresentationFormat>
  <Paragraphs>628</Paragraphs>
  <Slides>49</Slides>
  <Notes>47</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62" baseType="lpstr">
      <vt:lpstr>Alexandria</vt:lpstr>
      <vt:lpstr>Arial</vt:lpstr>
      <vt:lpstr>Calibri</vt:lpstr>
      <vt:lpstr>Calibri Light</vt:lpstr>
      <vt:lpstr>Century Gothic</vt:lpstr>
      <vt:lpstr>Roboto Light</vt:lpstr>
      <vt:lpstr>Tahoma</vt:lpstr>
      <vt:lpstr>Times New Roman</vt:lpstr>
      <vt:lpstr>Webdings</vt:lpstr>
      <vt:lpstr>Wingdings</vt:lpstr>
      <vt:lpstr>Wingdings 2</vt:lpstr>
      <vt:lpstr>Office Theme</vt:lpstr>
      <vt:lpstr>Equation</vt:lpstr>
      <vt:lpstr>PowerPoint Presentation</vt:lpstr>
      <vt:lpstr>PowerPoint Presentation</vt:lpstr>
      <vt:lpstr>PowerPoint Presentation</vt:lpstr>
      <vt:lpstr>PowerPoint Presentation</vt:lpstr>
      <vt:lpstr>What if the Process is Out of Control </vt:lpstr>
      <vt:lpstr>Revised Control Limits for X and R</vt:lpstr>
      <vt:lpstr>Revised Control Limits for X and R</vt:lpstr>
      <vt:lpstr>Revised Control Limits for X and R</vt:lpstr>
      <vt:lpstr>Example </vt:lpstr>
      <vt:lpstr>Example</vt:lpstr>
      <vt:lpstr>Example</vt:lpstr>
      <vt:lpstr>Example</vt:lpstr>
      <vt:lpstr>Example</vt:lpstr>
      <vt:lpstr>Example</vt:lpstr>
      <vt:lpstr>Example</vt:lpstr>
      <vt:lpstr>Example</vt:lpstr>
      <vt:lpstr>Example</vt:lpstr>
      <vt:lpstr>Example</vt:lpstr>
      <vt:lpstr>Control Charts for variables (XmR)</vt:lpstr>
      <vt:lpstr>Control Charts for variables (XmR)</vt:lpstr>
      <vt:lpstr>Control Charts for variables (XmR)</vt:lpstr>
      <vt:lpstr>Control Charts for variables (XmR)</vt:lpstr>
      <vt:lpstr>Control Charts for variables (XmR)</vt:lpstr>
      <vt:lpstr>Example</vt:lpstr>
      <vt:lpstr>Example</vt:lpstr>
      <vt:lpstr>Example</vt:lpstr>
      <vt:lpstr>Example</vt:lpstr>
      <vt:lpstr>Example</vt:lpstr>
      <vt:lpstr>Example</vt:lpstr>
      <vt:lpstr>Example</vt:lpstr>
      <vt:lpstr>Example</vt:lpstr>
      <vt:lpstr>Example</vt:lpstr>
      <vt:lpstr>Example</vt:lpstr>
      <vt:lpstr>Example</vt:lpstr>
      <vt:lpstr>Example</vt:lpstr>
      <vt:lpstr>Attribute Control Charts</vt:lpstr>
      <vt:lpstr>Types of Attribute Control Chart</vt:lpstr>
      <vt:lpstr>Control Chart for Nonconformities (Defects) (c)</vt:lpstr>
      <vt:lpstr>Example</vt:lpstr>
      <vt:lpstr>Example</vt:lpstr>
      <vt:lpstr>Example</vt:lpstr>
      <vt:lpstr>Example</vt:lpstr>
      <vt:lpstr>Example</vt:lpstr>
      <vt:lpstr>Control Chart for Average Number of Nonconformities per Unit (U) </vt:lpstr>
      <vt:lpstr>Example</vt:lpstr>
      <vt:lpstr>Example</vt:lpstr>
      <vt:lpstr>Example</vt:lpstr>
      <vt:lpstr>Example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47</cp:revision>
  <dcterms:created xsi:type="dcterms:W3CDTF">2023-04-29T09:08:00Z</dcterms:created>
  <dcterms:modified xsi:type="dcterms:W3CDTF">2024-06-19T10:18:43Z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