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80" r:id="rId5"/>
    <p:sldId id="824" r:id="rId6"/>
    <p:sldId id="857" r:id="rId7"/>
    <p:sldId id="866" r:id="rId8"/>
    <p:sldId id="867" r:id="rId9"/>
    <p:sldId id="858" r:id="rId10"/>
    <p:sldId id="742" r:id="rId11"/>
    <p:sldId id="825" r:id="rId12"/>
    <p:sldId id="849" r:id="rId13"/>
    <p:sldId id="850" r:id="rId14"/>
    <p:sldId id="851" r:id="rId15"/>
    <p:sldId id="852" r:id="rId16"/>
    <p:sldId id="853" r:id="rId17"/>
    <p:sldId id="854" r:id="rId18"/>
    <p:sldId id="787" r:id="rId19"/>
    <p:sldId id="826" r:id="rId20"/>
    <p:sldId id="827" r:id="rId21"/>
    <p:sldId id="743" r:id="rId22"/>
    <p:sldId id="864" r:id="rId23"/>
    <p:sldId id="865" r:id="rId24"/>
    <p:sldId id="828" r:id="rId25"/>
    <p:sldId id="829" r:id="rId26"/>
    <p:sldId id="830" r:id="rId27"/>
    <p:sldId id="831" r:id="rId28"/>
    <p:sldId id="788" r:id="rId29"/>
    <p:sldId id="832" r:id="rId30"/>
    <p:sldId id="833" r:id="rId31"/>
    <p:sldId id="834" r:id="rId32"/>
    <p:sldId id="835" r:id="rId33"/>
    <p:sldId id="789" r:id="rId34"/>
    <p:sldId id="790" r:id="rId35"/>
    <p:sldId id="836" r:id="rId36"/>
    <p:sldId id="794" r:id="rId37"/>
    <p:sldId id="837" r:id="rId38"/>
    <p:sldId id="838" r:id="rId39"/>
    <p:sldId id="839" r:id="rId40"/>
    <p:sldId id="855" r:id="rId41"/>
    <p:sldId id="856" r:id="rId42"/>
    <p:sldId id="793" r:id="rId43"/>
    <p:sldId id="842" r:id="rId44"/>
    <p:sldId id="843" r:id="rId45"/>
    <p:sldId id="841" r:id="rId46"/>
    <p:sldId id="844" r:id="rId47"/>
    <p:sldId id="845" r:id="rId48"/>
    <p:sldId id="770" r:id="rId49"/>
    <p:sldId id="861" r:id="rId50"/>
    <p:sldId id="862" r:id="rId51"/>
    <p:sldId id="863" r:id="rId52"/>
    <p:sldId id="847" r:id="rId53"/>
    <p:sldId id="795" r:id="rId54"/>
    <p:sldId id="848" r:id="rId55"/>
    <p:sldId id="846" r:id="rId56"/>
    <p:sldId id="597"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824"/>
            <p14:sldId id="857"/>
            <p14:sldId id="866"/>
            <p14:sldId id="867"/>
            <p14:sldId id="858"/>
            <p14:sldId id="742"/>
            <p14:sldId id="825"/>
            <p14:sldId id="849"/>
            <p14:sldId id="850"/>
            <p14:sldId id="851"/>
            <p14:sldId id="852"/>
            <p14:sldId id="853"/>
            <p14:sldId id="854"/>
            <p14:sldId id="787"/>
            <p14:sldId id="826"/>
            <p14:sldId id="827"/>
            <p14:sldId id="743"/>
            <p14:sldId id="864"/>
            <p14:sldId id="865"/>
            <p14:sldId id="828"/>
            <p14:sldId id="829"/>
            <p14:sldId id="830"/>
            <p14:sldId id="831"/>
            <p14:sldId id="788"/>
            <p14:sldId id="832"/>
            <p14:sldId id="833"/>
            <p14:sldId id="834"/>
            <p14:sldId id="835"/>
            <p14:sldId id="789"/>
            <p14:sldId id="790"/>
            <p14:sldId id="836"/>
            <p14:sldId id="794"/>
            <p14:sldId id="837"/>
            <p14:sldId id="838"/>
            <p14:sldId id="839"/>
            <p14:sldId id="855"/>
            <p14:sldId id="856"/>
            <p14:sldId id="793"/>
            <p14:sldId id="842"/>
            <p14:sldId id="843"/>
            <p14:sldId id="841"/>
            <p14:sldId id="844"/>
            <p14:sldId id="845"/>
            <p14:sldId id="770"/>
            <p14:sldId id="861"/>
            <p14:sldId id="862"/>
            <p14:sldId id="863"/>
            <p14:sldId id="847"/>
            <p14:sldId id="795"/>
            <p14:sldId id="848"/>
            <p14:sldId id="846"/>
            <p14:sldId id="59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BE7F"/>
    <a:srgbClr val="006682"/>
    <a:srgbClr val="FF8D16"/>
    <a:srgbClr val="00AABA"/>
    <a:srgbClr val="FF4058"/>
    <a:srgbClr val="F8F8F9"/>
    <a:srgbClr val="00AEEF"/>
    <a:srgbClr val="FFD2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49" autoAdjust="0"/>
    <p:restoredTop sz="93738" autoAdjust="0"/>
  </p:normalViewPr>
  <p:slideViewPr>
    <p:cSldViewPr snapToGrid="0">
      <p:cViewPr varScale="1">
        <p:scale>
          <a:sx n="67" d="100"/>
          <a:sy n="67" d="100"/>
        </p:scale>
        <p:origin x="460"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Employee compensation refers to all forms of pay going to employees and arising from their employment. It has two main components, direct financial payments (wages, salaries, incentives, commissions, and bonuses) and indirect financial payments (financial benefits like employer-paid insurance and vacations).</a:t>
            </a:r>
          </a:p>
          <a:p>
            <a:pPr eaLnBrk="1" hangingPunct="1"/>
            <a:r>
              <a:rPr lang="en-US" altLang="en-US" dirty="0">
                <a:latin typeface="Arial" panose="020B0604020202020204" pitchFamily="34" charset="0"/>
              </a:rPr>
              <a:t>There are two basic ways to make direct financial payments to employees: base them on increments of time or on performance. </a:t>
            </a:r>
            <a:r>
              <a:rPr lang="en-US" dirty="0"/>
              <a:t>Time-based pay is still the foundation of most employers pay plans.</a:t>
            </a:r>
          </a:p>
          <a:p>
            <a:pPr eaLnBrk="1" hangingPunct="1"/>
            <a:r>
              <a:rPr lang="en-US" dirty="0"/>
              <a:t>Several factors determine the design of any pay plan: company strategy and policy, equity, legal, and union.</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67792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Contents slide layout">
    <p:spTree>
      <p:nvGrpSpPr>
        <p:cNvPr id="1" name=""/>
        <p:cNvGrpSpPr/>
        <p:nvPr/>
      </p:nvGrpSpPr>
      <p:grpSpPr>
        <a:xfrm>
          <a:off x="0" y="0"/>
          <a:ext cx="0" cy="0"/>
          <a:chOff x="0" y="0"/>
          <a:chExt cx="0" cy="0"/>
        </a:xfrm>
      </p:grpSpPr>
      <p:sp>
        <p:nvSpPr>
          <p:cNvPr id="2" name="Frame 1">
            <a:extLst>
              <a:ext uri="{FF2B5EF4-FFF2-40B4-BE49-F238E27FC236}">
                <a16:creationId xmlns:a16="http://schemas.microsoft.com/office/drawing/2014/main" id="{E7E1C366-622C-4258-9753-26AABF54CF12}"/>
              </a:ext>
            </a:extLst>
          </p:cNvPr>
          <p:cNvSpPr/>
          <p:nvPr userDrawn="1"/>
        </p:nvSpPr>
        <p:spPr>
          <a:xfrm>
            <a:off x="6842775" y="1777038"/>
            <a:ext cx="4572000" cy="3200400"/>
          </a:xfrm>
          <a:prstGeom prst="frame">
            <a:avLst>
              <a:gd name="adj1" fmla="val 216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Frame 2">
            <a:extLst>
              <a:ext uri="{FF2B5EF4-FFF2-40B4-BE49-F238E27FC236}">
                <a16:creationId xmlns:a16="http://schemas.microsoft.com/office/drawing/2014/main" id="{E37D4E8D-7F93-45C0-8383-A68159D02D5D}"/>
              </a:ext>
            </a:extLst>
          </p:cNvPr>
          <p:cNvSpPr/>
          <p:nvPr userDrawn="1"/>
        </p:nvSpPr>
        <p:spPr>
          <a:xfrm>
            <a:off x="777225" y="1757238"/>
            <a:ext cx="4572000" cy="3200400"/>
          </a:xfrm>
          <a:prstGeom prst="frame">
            <a:avLst>
              <a:gd name="adj1" fmla="val 216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그림 개체 틀 6">
            <a:extLst>
              <a:ext uri="{FF2B5EF4-FFF2-40B4-BE49-F238E27FC236}">
                <a16:creationId xmlns:a16="http://schemas.microsoft.com/office/drawing/2014/main" id="{07AAD900-5C8A-46EE-8F3F-276E7A823B52}"/>
              </a:ext>
            </a:extLst>
          </p:cNvPr>
          <p:cNvSpPr>
            <a:spLocks noGrp="1"/>
          </p:cNvSpPr>
          <p:nvPr>
            <p:ph type="pic" sz="quarter" idx="11" hasCustomPrompt="1"/>
          </p:nvPr>
        </p:nvSpPr>
        <p:spPr>
          <a:xfrm>
            <a:off x="995958" y="1585866"/>
            <a:ext cx="4572000" cy="3200400"/>
          </a:xfrm>
          <a:prstGeom prst="rect">
            <a:avLst/>
          </a:prstGeom>
          <a:solidFill>
            <a:schemeClr val="bg1">
              <a:lumMod val="95000"/>
            </a:schemeClr>
          </a:solidFill>
        </p:spPr>
        <p:txBody>
          <a:bodyPr wrap="square" tIns="576000">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5" name="그림 개체 틀 6">
            <a:extLst>
              <a:ext uri="{FF2B5EF4-FFF2-40B4-BE49-F238E27FC236}">
                <a16:creationId xmlns:a16="http://schemas.microsoft.com/office/drawing/2014/main" id="{3D697A47-3CD1-4E96-9516-FDE670F56315}"/>
              </a:ext>
            </a:extLst>
          </p:cNvPr>
          <p:cNvSpPr>
            <a:spLocks noGrp="1"/>
          </p:cNvSpPr>
          <p:nvPr>
            <p:ph type="pic" sz="quarter" idx="12" hasCustomPrompt="1"/>
          </p:nvPr>
        </p:nvSpPr>
        <p:spPr>
          <a:xfrm>
            <a:off x="6624043" y="1585866"/>
            <a:ext cx="4572000" cy="3200400"/>
          </a:xfrm>
          <a:prstGeom prst="rect">
            <a:avLst/>
          </a:prstGeom>
          <a:solidFill>
            <a:schemeClr val="bg1">
              <a:lumMod val="95000"/>
            </a:schemeClr>
          </a:solidFill>
        </p:spPr>
        <p:txBody>
          <a:bodyPr wrap="square" tIns="576000">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6" name="Text Placeholder 9">
            <a:extLst>
              <a:ext uri="{FF2B5EF4-FFF2-40B4-BE49-F238E27FC236}">
                <a16:creationId xmlns:a16="http://schemas.microsoft.com/office/drawing/2014/main" id="{0E0CAB57-9982-4553-B1D9-4D6CC85D7EEE}"/>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74206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svg"/><Relationship Id="rId3" Type="http://schemas.openxmlformats.org/officeDocument/2006/relationships/image" Target="../media/image9.svg"/><Relationship Id="rId7" Type="http://schemas.openxmlformats.org/officeDocument/2006/relationships/image" Target="../media/image13.svg"/><Relationship Id="rId12"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11" Type="http://schemas.openxmlformats.org/officeDocument/2006/relationships/image" Target="../media/image17.svg"/><Relationship Id="rId5" Type="http://schemas.openxmlformats.org/officeDocument/2006/relationships/image" Target="../media/image11.svg"/><Relationship Id="rId1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svg"/><Relationship Id="rId1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jpeg"/><Relationship Id="rId1" Type="http://schemas.openxmlformats.org/officeDocument/2006/relationships/slideLayout" Target="../slideLayouts/slideLayout14.xml"/><Relationship Id="rId6" Type="http://schemas.openxmlformats.org/officeDocument/2006/relationships/image" Target="../media/image30.png"/><Relationship Id="rId5" Type="http://schemas.openxmlformats.org/officeDocument/2006/relationships/image" Target="../media/image29.svg"/><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31" name="TextBox 30"/>
          <p:cNvSpPr txBox="1"/>
          <p:nvPr/>
        </p:nvSpPr>
        <p:spPr>
          <a:xfrm>
            <a:off x="267958" y="2427448"/>
            <a:ext cx="4831772" cy="1077218"/>
          </a:xfrm>
          <a:prstGeom prst="rect">
            <a:avLst/>
          </a:prstGeom>
          <a:noFill/>
        </p:spPr>
        <p:txBody>
          <a:bodyPr wrap="none" rtlCol="0">
            <a:spAutoFit/>
          </a:bodyPr>
          <a:lstStyle/>
          <a:p>
            <a:r>
              <a:rPr lang="en-US" sz="3200" b="1" dirty="0">
                <a:solidFill>
                  <a:srgbClr val="00B0F0"/>
                </a:solidFill>
                <a:latin typeface="Alexandria" charset="0"/>
                <a:cs typeface="Alexandria" charset="0"/>
              </a:rPr>
              <a:t> Pay for performance</a:t>
            </a:r>
          </a:p>
          <a:p>
            <a:r>
              <a:rPr lang="en-US" sz="3200" b="1" dirty="0">
                <a:solidFill>
                  <a:srgbClr val="00B0F0"/>
                </a:solidFill>
                <a:latin typeface="Alexandria" charset="0"/>
                <a:cs typeface="Alexandria" charset="0"/>
              </a:rPr>
              <a:t> and employee benefits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46" name="TextBox 45"/>
          <p:cNvSpPr txBox="1"/>
          <p:nvPr/>
        </p:nvSpPr>
        <p:spPr>
          <a:xfrm>
            <a:off x="329269" y="5104240"/>
            <a:ext cx="1435201" cy="400110"/>
          </a:xfrm>
          <a:prstGeom prst="rect">
            <a:avLst/>
          </a:prstGeom>
          <a:noFill/>
        </p:spPr>
        <p:txBody>
          <a:bodyPr wrap="none" rtlCol="0">
            <a:spAutoFit/>
          </a:bodyPr>
          <a:lstStyle/>
          <a:p>
            <a:r>
              <a:rPr lang="en-US" sz="2000" dirty="0">
                <a:latin typeface="Alexandria" charset="0"/>
                <a:cs typeface="Alexandria" charset="0"/>
              </a:rPr>
              <a:t>Week Nine</a:t>
            </a: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0"/>
    </mc:Choice>
    <mc:Fallback xmlns="">
      <p:transition spd="slow" advTm="82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ea typeface="Cambria" panose="02040503050406030204" pitchFamily="18" charset="0"/>
              </a:rPr>
              <a:t>Learning Outcome</a:t>
            </a:r>
          </a:p>
        </p:txBody>
      </p:sp>
      <p:sp>
        <p:nvSpPr>
          <p:cNvPr id="31" name="TextBox 30">
            <a:extLst>
              <a:ext uri="{FF2B5EF4-FFF2-40B4-BE49-F238E27FC236}">
                <a16:creationId xmlns:a16="http://schemas.microsoft.com/office/drawing/2014/main" id="{F27B2ADD-D494-47B2-99FF-E0DECCDF0A8B}"/>
              </a:ext>
            </a:extLst>
          </p:cNvPr>
          <p:cNvSpPr txBox="1"/>
          <p:nvPr/>
        </p:nvSpPr>
        <p:spPr>
          <a:xfrm>
            <a:off x="3343654" y="2151598"/>
            <a:ext cx="2454077" cy="738664"/>
          </a:xfrm>
          <a:prstGeom prst="rect">
            <a:avLst/>
          </a:prstGeom>
          <a:noFill/>
        </p:spPr>
        <p:txBody>
          <a:bodyPr wrap="square" rtlCol="0">
            <a:spAutoFit/>
          </a:bodyPr>
          <a:lstStyle/>
          <a:p>
            <a:pPr lvl="0"/>
            <a:r>
              <a:rPr lang="en-US" sz="1400" dirty="0">
                <a:solidFill>
                  <a:prstClr val="black"/>
                </a:solidFill>
                <a:latin typeface="Alexandria"/>
              </a:rPr>
              <a:t>Gain an awareness of the nature and types of compensation</a:t>
            </a:r>
          </a:p>
        </p:txBody>
      </p:sp>
      <p:sp>
        <p:nvSpPr>
          <p:cNvPr id="32" name="TextBox 31">
            <a:extLst>
              <a:ext uri="{FF2B5EF4-FFF2-40B4-BE49-F238E27FC236}">
                <a16:creationId xmlns:a16="http://schemas.microsoft.com/office/drawing/2014/main" id="{57C09CBA-6F54-463C-A281-3F8386599E60}"/>
              </a:ext>
            </a:extLst>
          </p:cNvPr>
          <p:cNvSpPr txBox="1"/>
          <p:nvPr/>
        </p:nvSpPr>
        <p:spPr>
          <a:xfrm>
            <a:off x="3343654" y="3518744"/>
            <a:ext cx="2454077" cy="738664"/>
          </a:xfrm>
          <a:prstGeom prst="rect">
            <a:avLst/>
          </a:prstGeom>
          <a:noFill/>
        </p:spPr>
        <p:txBody>
          <a:bodyPr wrap="square" rtlCol="0">
            <a:spAutoFit/>
          </a:bodyPr>
          <a:lstStyle/>
          <a:p>
            <a:pPr>
              <a:defRPr/>
            </a:pPr>
            <a:r>
              <a:rPr lang="en-US" sz="1400" dirty="0">
                <a:solidFill>
                  <a:prstClr val="black"/>
                </a:solidFill>
                <a:latin typeface="Alexandria"/>
              </a:rPr>
              <a:t>Explain the nature of salary compression and its challenges</a:t>
            </a:r>
          </a:p>
        </p:txBody>
      </p:sp>
      <p:sp>
        <p:nvSpPr>
          <p:cNvPr id="33" name="Rectangle 32">
            <a:extLst>
              <a:ext uri="{FF2B5EF4-FFF2-40B4-BE49-F238E27FC236}">
                <a16:creationId xmlns:a16="http://schemas.microsoft.com/office/drawing/2014/main" id="{118F4304-5C1D-4967-BBCB-6F31921C64FF}"/>
              </a:ext>
            </a:extLst>
          </p:cNvPr>
          <p:cNvSpPr/>
          <p:nvPr/>
        </p:nvSpPr>
        <p:spPr>
          <a:xfrm>
            <a:off x="5797730" y="3457796"/>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34" name="Rectangle 33">
            <a:extLst>
              <a:ext uri="{FF2B5EF4-FFF2-40B4-BE49-F238E27FC236}">
                <a16:creationId xmlns:a16="http://schemas.microsoft.com/office/drawing/2014/main" id="{F3EA5437-506A-4EF4-AA55-79F480F902B9}"/>
              </a:ext>
            </a:extLst>
          </p:cNvPr>
          <p:cNvSpPr/>
          <p:nvPr/>
        </p:nvSpPr>
        <p:spPr>
          <a:xfrm>
            <a:off x="5797730" y="482494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35" name="TextBox 34">
            <a:extLst>
              <a:ext uri="{FF2B5EF4-FFF2-40B4-BE49-F238E27FC236}">
                <a16:creationId xmlns:a16="http://schemas.microsoft.com/office/drawing/2014/main" id="{D6443245-8576-4375-AF95-4FE217055EB9}"/>
              </a:ext>
            </a:extLst>
          </p:cNvPr>
          <p:cNvSpPr txBox="1"/>
          <p:nvPr/>
        </p:nvSpPr>
        <p:spPr>
          <a:xfrm>
            <a:off x="7456195" y="2151598"/>
            <a:ext cx="2454077" cy="954107"/>
          </a:xfrm>
          <a:prstGeom prst="rect">
            <a:avLst/>
          </a:prstGeom>
          <a:noFill/>
        </p:spPr>
        <p:txBody>
          <a:bodyPr wrap="square" rtlCol="0">
            <a:spAutoFit/>
          </a:bodyPr>
          <a:lstStyle/>
          <a:p>
            <a:r>
              <a:rPr lang="en-US" sz="1400" dirty="0">
                <a:solidFill>
                  <a:prstClr val="black"/>
                </a:solidFill>
                <a:latin typeface="Alexandria"/>
              </a:rPr>
              <a:t>Understand the different types of equity and their impact on employee behavior</a:t>
            </a:r>
          </a:p>
        </p:txBody>
      </p:sp>
      <p:sp>
        <p:nvSpPr>
          <p:cNvPr id="36" name="TextBox 35">
            <a:extLst>
              <a:ext uri="{FF2B5EF4-FFF2-40B4-BE49-F238E27FC236}">
                <a16:creationId xmlns:a16="http://schemas.microsoft.com/office/drawing/2014/main" id="{30CE71E0-9BBC-43A8-B9F9-395EFD3BBF60}"/>
              </a:ext>
            </a:extLst>
          </p:cNvPr>
          <p:cNvSpPr txBox="1"/>
          <p:nvPr/>
        </p:nvSpPr>
        <p:spPr>
          <a:xfrm>
            <a:off x="7456195" y="3518744"/>
            <a:ext cx="2454077" cy="1169551"/>
          </a:xfrm>
          <a:prstGeom prst="rect">
            <a:avLst/>
          </a:prstGeom>
          <a:noFill/>
        </p:spPr>
        <p:txBody>
          <a:bodyPr wrap="square" rtlCol="0">
            <a:spAutoFit/>
          </a:bodyPr>
          <a:lstStyle/>
          <a:p>
            <a:pPr>
              <a:defRPr/>
            </a:pPr>
            <a:r>
              <a:rPr lang="en-US" sz="1400" dirty="0">
                <a:solidFill>
                  <a:prstClr val="black"/>
                </a:solidFill>
                <a:latin typeface="Alexandria"/>
              </a:rPr>
              <a:t>Develop an awareness of the advantages and disadvantages of pay for performance or incentive pay</a:t>
            </a:r>
          </a:p>
        </p:txBody>
      </p:sp>
      <p:sp>
        <p:nvSpPr>
          <p:cNvPr id="37" name="Rectangle 36">
            <a:extLst>
              <a:ext uri="{FF2B5EF4-FFF2-40B4-BE49-F238E27FC236}">
                <a16:creationId xmlns:a16="http://schemas.microsoft.com/office/drawing/2014/main" id="{DBA6EA59-F62A-4EA4-8AA1-FE2C1EE6CA06}"/>
              </a:ext>
            </a:extLst>
          </p:cNvPr>
          <p:cNvSpPr/>
          <p:nvPr/>
        </p:nvSpPr>
        <p:spPr>
          <a:xfrm>
            <a:off x="9910272" y="3457796"/>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38" name="TextBox 37">
            <a:extLst>
              <a:ext uri="{FF2B5EF4-FFF2-40B4-BE49-F238E27FC236}">
                <a16:creationId xmlns:a16="http://schemas.microsoft.com/office/drawing/2014/main" id="{CF4CC3CC-1185-4354-86AC-F238B53E8B87}"/>
              </a:ext>
            </a:extLst>
          </p:cNvPr>
          <p:cNvSpPr txBox="1"/>
          <p:nvPr/>
        </p:nvSpPr>
        <p:spPr>
          <a:xfrm>
            <a:off x="7456195" y="4885891"/>
            <a:ext cx="2454077" cy="738664"/>
          </a:xfrm>
          <a:prstGeom prst="rect">
            <a:avLst/>
          </a:prstGeom>
          <a:noFill/>
        </p:spPr>
        <p:txBody>
          <a:bodyPr wrap="square" rtlCol="0">
            <a:spAutoFit/>
          </a:bodyPr>
          <a:lstStyle/>
          <a:p>
            <a:pPr defTabSz="457200"/>
            <a:r>
              <a:rPr lang="en-US" sz="1400" dirty="0">
                <a:solidFill>
                  <a:prstClr val="black"/>
                </a:solidFill>
                <a:latin typeface="Alexandria"/>
              </a:rPr>
              <a:t>Understand the challenges inherent in setting executive compensation level</a:t>
            </a:r>
            <a:endParaRPr lang="en-IN" sz="1400" dirty="0">
              <a:solidFill>
                <a:prstClr val="black"/>
              </a:solidFill>
              <a:latin typeface="Alexandria"/>
            </a:endParaRPr>
          </a:p>
        </p:txBody>
      </p:sp>
      <p:sp>
        <p:nvSpPr>
          <p:cNvPr id="39" name="Rectangle 38">
            <a:extLst>
              <a:ext uri="{FF2B5EF4-FFF2-40B4-BE49-F238E27FC236}">
                <a16:creationId xmlns:a16="http://schemas.microsoft.com/office/drawing/2014/main" id="{00DBBC21-A4EC-4D61-BB14-EE15AA7A7180}"/>
              </a:ext>
            </a:extLst>
          </p:cNvPr>
          <p:cNvSpPr/>
          <p:nvPr/>
        </p:nvSpPr>
        <p:spPr>
          <a:xfrm>
            <a:off x="9910272" y="482494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40" name="Rectangle 39">
            <a:extLst>
              <a:ext uri="{FF2B5EF4-FFF2-40B4-BE49-F238E27FC236}">
                <a16:creationId xmlns:a16="http://schemas.microsoft.com/office/drawing/2014/main" id="{63C8CBF0-18E6-406B-A862-32598E734D7C}"/>
              </a:ext>
            </a:extLst>
          </p:cNvPr>
          <p:cNvSpPr/>
          <p:nvPr/>
        </p:nvSpPr>
        <p:spPr>
          <a:xfrm>
            <a:off x="2133600" y="3496391"/>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dirty="0">
              <a:ln>
                <a:noFill/>
              </a:ln>
              <a:solidFill>
                <a:prstClr val="white"/>
              </a:solidFill>
              <a:effectLst/>
              <a:uLnTx/>
              <a:uFillTx/>
              <a:latin typeface="Calibri" panose="020F0502020204030204"/>
            </a:endParaRPr>
          </a:p>
        </p:txBody>
      </p:sp>
      <p:sp>
        <p:nvSpPr>
          <p:cNvPr id="41" name="Rectangle 40">
            <a:extLst>
              <a:ext uri="{FF2B5EF4-FFF2-40B4-BE49-F238E27FC236}">
                <a16:creationId xmlns:a16="http://schemas.microsoft.com/office/drawing/2014/main" id="{00AA42EF-8511-4BC6-A5E8-ECC2BE069AD3}"/>
              </a:ext>
            </a:extLst>
          </p:cNvPr>
          <p:cNvSpPr/>
          <p:nvPr/>
        </p:nvSpPr>
        <p:spPr>
          <a:xfrm>
            <a:off x="6246141" y="2178979"/>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4000" b="0" i="0" u="none" strike="noStrike" kern="0" cap="none" spc="0" normalizeH="0" baseline="0" noProof="0" dirty="0">
              <a:ln>
                <a:noFill/>
              </a:ln>
              <a:solidFill>
                <a:prstClr val="black"/>
              </a:solidFill>
              <a:effectLst/>
              <a:uLnTx/>
              <a:uFillTx/>
              <a:latin typeface="Calibri" panose="020F0502020204030204"/>
            </a:endParaRPr>
          </a:p>
        </p:txBody>
      </p:sp>
      <p:grpSp>
        <p:nvGrpSpPr>
          <p:cNvPr id="42" name="Group 41">
            <a:extLst>
              <a:ext uri="{FF2B5EF4-FFF2-40B4-BE49-F238E27FC236}">
                <a16:creationId xmlns:a16="http://schemas.microsoft.com/office/drawing/2014/main" id="{394D7A35-5683-419E-BC8C-577584A748B4}"/>
              </a:ext>
            </a:extLst>
          </p:cNvPr>
          <p:cNvGrpSpPr/>
          <p:nvPr/>
        </p:nvGrpSpPr>
        <p:grpSpPr>
          <a:xfrm>
            <a:off x="6246141" y="4824943"/>
            <a:ext cx="810000" cy="810000"/>
            <a:chOff x="6319427" y="4913741"/>
            <a:chExt cx="1080000" cy="1080000"/>
          </a:xfrm>
        </p:grpSpPr>
        <p:sp>
          <p:nvSpPr>
            <p:cNvPr id="43" name="Rectangle 42">
              <a:extLst>
                <a:ext uri="{FF2B5EF4-FFF2-40B4-BE49-F238E27FC236}">
                  <a16:creationId xmlns:a16="http://schemas.microsoft.com/office/drawing/2014/main" id="{510BB075-6326-457D-B5FD-53E8CBD19CC9}"/>
                </a:ext>
              </a:extLst>
            </p:cNvPr>
            <p:cNvSpPr/>
            <p:nvPr/>
          </p:nvSpPr>
          <p:spPr>
            <a:xfrm>
              <a:off x="6319427" y="4913741"/>
              <a:ext cx="1080000" cy="108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44" name="TextBox 43">
              <a:extLst>
                <a:ext uri="{FF2B5EF4-FFF2-40B4-BE49-F238E27FC236}">
                  <a16:creationId xmlns:a16="http://schemas.microsoft.com/office/drawing/2014/main" id="{A8748015-BA8B-4FA4-B957-C3113A1E11FD}"/>
                </a:ext>
              </a:extLst>
            </p:cNvPr>
            <p:cNvSpPr txBox="1"/>
            <p:nvPr/>
          </p:nvSpPr>
          <p:spPr>
            <a:xfrm>
              <a:off x="6707975" y="5253959"/>
              <a:ext cx="302904" cy="399565"/>
            </a:xfrm>
            <a:custGeom>
              <a:avLst/>
              <a:gdLst/>
              <a:ahLst/>
              <a:cxnLst/>
              <a:rect l="l" t="t" r="r" b="b"/>
              <a:pathLst>
                <a:path w="302904" h="399565">
                  <a:moveTo>
                    <a:pt x="168030" y="0"/>
                  </a:moveTo>
                  <a:cubicBezTo>
                    <a:pt x="199501" y="0"/>
                    <a:pt x="226289" y="7868"/>
                    <a:pt x="248393" y="23603"/>
                  </a:cubicBezTo>
                  <a:cubicBezTo>
                    <a:pt x="270497" y="39339"/>
                    <a:pt x="281549" y="58446"/>
                    <a:pt x="281549" y="80925"/>
                  </a:cubicBezTo>
                  <a:cubicBezTo>
                    <a:pt x="281549" y="91415"/>
                    <a:pt x="277897" y="100406"/>
                    <a:pt x="270591" y="107899"/>
                  </a:cubicBezTo>
                  <a:cubicBezTo>
                    <a:pt x="263285" y="115392"/>
                    <a:pt x="254762" y="119139"/>
                    <a:pt x="245021" y="119139"/>
                  </a:cubicBezTo>
                  <a:cubicBezTo>
                    <a:pt x="237153" y="119139"/>
                    <a:pt x="230316" y="116235"/>
                    <a:pt x="224509" y="110428"/>
                  </a:cubicBezTo>
                  <a:cubicBezTo>
                    <a:pt x="218702" y="104621"/>
                    <a:pt x="215798" y="97597"/>
                    <a:pt x="215798" y="89354"/>
                  </a:cubicBezTo>
                  <a:cubicBezTo>
                    <a:pt x="215798" y="78115"/>
                    <a:pt x="221043" y="70622"/>
                    <a:pt x="231533" y="66875"/>
                  </a:cubicBezTo>
                  <a:cubicBezTo>
                    <a:pt x="220294" y="47019"/>
                    <a:pt x="198002" y="37091"/>
                    <a:pt x="164659" y="37091"/>
                  </a:cubicBezTo>
                  <a:cubicBezTo>
                    <a:pt x="130940" y="37091"/>
                    <a:pt x="103591" y="51234"/>
                    <a:pt x="82610" y="79520"/>
                  </a:cubicBezTo>
                  <a:cubicBezTo>
                    <a:pt x="61630" y="107806"/>
                    <a:pt x="49828" y="146301"/>
                    <a:pt x="47206" y="195006"/>
                  </a:cubicBezTo>
                  <a:cubicBezTo>
                    <a:pt x="70809" y="154169"/>
                    <a:pt x="109772" y="133750"/>
                    <a:pt x="164096" y="133750"/>
                  </a:cubicBezTo>
                  <a:cubicBezTo>
                    <a:pt x="204933" y="133750"/>
                    <a:pt x="238277" y="145739"/>
                    <a:pt x="264128" y="169717"/>
                  </a:cubicBezTo>
                  <a:cubicBezTo>
                    <a:pt x="289979" y="193694"/>
                    <a:pt x="302904" y="224416"/>
                    <a:pt x="302904" y="261881"/>
                  </a:cubicBezTo>
                  <a:cubicBezTo>
                    <a:pt x="302904" y="301968"/>
                    <a:pt x="289042" y="334937"/>
                    <a:pt x="261318" y="360788"/>
                  </a:cubicBezTo>
                  <a:cubicBezTo>
                    <a:pt x="233594" y="386639"/>
                    <a:pt x="198002" y="399565"/>
                    <a:pt x="154543" y="399565"/>
                  </a:cubicBezTo>
                  <a:cubicBezTo>
                    <a:pt x="106588" y="399565"/>
                    <a:pt x="68842" y="383642"/>
                    <a:pt x="41305" y="351797"/>
                  </a:cubicBezTo>
                  <a:cubicBezTo>
                    <a:pt x="13768" y="319951"/>
                    <a:pt x="0" y="276492"/>
                    <a:pt x="0" y="221418"/>
                  </a:cubicBezTo>
                  <a:cubicBezTo>
                    <a:pt x="0" y="153607"/>
                    <a:pt x="15173" y="99751"/>
                    <a:pt x="45520" y="59851"/>
                  </a:cubicBezTo>
                  <a:cubicBezTo>
                    <a:pt x="75866" y="19950"/>
                    <a:pt x="116703" y="0"/>
                    <a:pt x="168030" y="0"/>
                  </a:cubicBezTo>
                  <a:close/>
                  <a:moveTo>
                    <a:pt x="156229" y="171965"/>
                  </a:moveTo>
                  <a:cubicBezTo>
                    <a:pt x="125882" y="171965"/>
                    <a:pt x="101905" y="180301"/>
                    <a:pt x="84296" y="196972"/>
                  </a:cubicBezTo>
                  <a:cubicBezTo>
                    <a:pt x="66687" y="213644"/>
                    <a:pt x="57883" y="236217"/>
                    <a:pt x="57883" y="264690"/>
                  </a:cubicBezTo>
                  <a:cubicBezTo>
                    <a:pt x="57883" y="293913"/>
                    <a:pt x="66781" y="317235"/>
                    <a:pt x="84577" y="334656"/>
                  </a:cubicBezTo>
                  <a:cubicBezTo>
                    <a:pt x="102373" y="352078"/>
                    <a:pt x="126069" y="360788"/>
                    <a:pt x="155667" y="360788"/>
                  </a:cubicBezTo>
                  <a:cubicBezTo>
                    <a:pt x="184515" y="360788"/>
                    <a:pt x="208024" y="351797"/>
                    <a:pt x="226195" y="333813"/>
                  </a:cubicBezTo>
                  <a:cubicBezTo>
                    <a:pt x="244365" y="315830"/>
                    <a:pt x="253451" y="292602"/>
                    <a:pt x="253451" y="264129"/>
                  </a:cubicBezTo>
                  <a:cubicBezTo>
                    <a:pt x="253451" y="236404"/>
                    <a:pt x="244553" y="214113"/>
                    <a:pt x="226757" y="197254"/>
                  </a:cubicBezTo>
                  <a:cubicBezTo>
                    <a:pt x="208961" y="180394"/>
                    <a:pt x="185451" y="171965"/>
                    <a:pt x="156229" y="171965"/>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grpSp>
      <p:sp>
        <p:nvSpPr>
          <p:cNvPr id="45" name="Rectangle 44">
            <a:extLst>
              <a:ext uri="{FF2B5EF4-FFF2-40B4-BE49-F238E27FC236}">
                <a16:creationId xmlns:a16="http://schemas.microsoft.com/office/drawing/2014/main" id="{CD8136B7-D084-4A97-B81E-FB13B659ABDA}"/>
              </a:ext>
            </a:extLst>
          </p:cNvPr>
          <p:cNvSpPr/>
          <p:nvPr/>
        </p:nvSpPr>
        <p:spPr>
          <a:xfrm>
            <a:off x="2133600" y="2204397"/>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N" sz="4000" b="0" i="0" u="none" strike="noStrike" kern="0" cap="none" spc="0" normalizeH="0" baseline="0" noProof="0" dirty="0">
                <a:ln>
                  <a:noFill/>
                </a:ln>
                <a:solidFill>
                  <a:prstClr val="black"/>
                </a:solidFill>
                <a:effectLst/>
                <a:uLnTx/>
                <a:uFillTx/>
                <a:latin typeface="Calibri" panose="020F0502020204030204"/>
              </a:rPr>
              <a:t>1</a:t>
            </a:r>
          </a:p>
        </p:txBody>
      </p:sp>
      <p:sp>
        <p:nvSpPr>
          <p:cNvPr id="46" name="Rectangle 45">
            <a:extLst>
              <a:ext uri="{FF2B5EF4-FFF2-40B4-BE49-F238E27FC236}">
                <a16:creationId xmlns:a16="http://schemas.microsoft.com/office/drawing/2014/main" id="{DDBA4ECE-E243-432D-B636-C7A03304E8C3}"/>
              </a:ext>
            </a:extLst>
          </p:cNvPr>
          <p:cNvSpPr/>
          <p:nvPr/>
        </p:nvSpPr>
        <p:spPr>
          <a:xfrm>
            <a:off x="2127607" y="4824943"/>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dirty="0">
              <a:ln>
                <a:noFill/>
              </a:ln>
              <a:solidFill>
                <a:prstClr val="white"/>
              </a:solidFill>
              <a:effectLst/>
              <a:uLnTx/>
              <a:uFillTx/>
              <a:latin typeface="Calibri" panose="020F0502020204030204"/>
            </a:endParaRPr>
          </a:p>
        </p:txBody>
      </p:sp>
      <p:sp>
        <p:nvSpPr>
          <p:cNvPr id="47" name="Rectangle 46">
            <a:extLst>
              <a:ext uri="{FF2B5EF4-FFF2-40B4-BE49-F238E27FC236}">
                <a16:creationId xmlns:a16="http://schemas.microsoft.com/office/drawing/2014/main" id="{89D664A4-4F9E-42C5-B1CA-C6FA84CFDBF3}"/>
              </a:ext>
            </a:extLst>
          </p:cNvPr>
          <p:cNvSpPr/>
          <p:nvPr/>
        </p:nvSpPr>
        <p:spPr>
          <a:xfrm>
            <a:off x="6278598" y="3449878"/>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N" sz="3200" b="0" i="0" u="none" strike="noStrike" kern="0" cap="none" spc="0" normalizeH="0" baseline="0" noProof="0" dirty="0">
                <a:ln>
                  <a:noFill/>
                </a:ln>
                <a:solidFill>
                  <a:prstClr val="black"/>
                </a:solidFill>
                <a:effectLst/>
                <a:uLnTx/>
                <a:uFillTx/>
                <a:latin typeface="Calibri" panose="020F0502020204030204"/>
              </a:rPr>
              <a:t>4</a:t>
            </a:r>
          </a:p>
        </p:txBody>
      </p:sp>
      <p:sp>
        <p:nvSpPr>
          <p:cNvPr id="49" name="TextBox 48">
            <a:extLst>
              <a:ext uri="{FF2B5EF4-FFF2-40B4-BE49-F238E27FC236}">
                <a16:creationId xmlns:a16="http://schemas.microsoft.com/office/drawing/2014/main" id="{2AFC0023-7A02-4956-99CE-C07A8DAB1EAA}"/>
              </a:ext>
            </a:extLst>
          </p:cNvPr>
          <p:cNvSpPr txBox="1"/>
          <p:nvPr/>
        </p:nvSpPr>
        <p:spPr>
          <a:xfrm>
            <a:off x="6521971" y="2348009"/>
            <a:ext cx="229707" cy="299674"/>
          </a:xfrm>
          <a:custGeom>
            <a:avLst/>
            <a:gdLst/>
            <a:ahLst/>
            <a:cxnLst/>
            <a:rect l="l" t="t" r="r" b="b"/>
            <a:pathLst>
              <a:path w="306276" h="399565">
                <a:moveTo>
                  <a:pt x="156229" y="0"/>
                </a:moveTo>
                <a:cubicBezTo>
                  <a:pt x="195942" y="0"/>
                  <a:pt x="228443" y="10397"/>
                  <a:pt x="253732" y="31190"/>
                </a:cubicBezTo>
                <a:cubicBezTo>
                  <a:pt x="279020" y="51983"/>
                  <a:pt x="291665" y="78864"/>
                  <a:pt x="291665" y="111833"/>
                </a:cubicBezTo>
                <a:cubicBezTo>
                  <a:pt x="291665" y="134312"/>
                  <a:pt x="285577" y="154169"/>
                  <a:pt x="273401" y="171403"/>
                </a:cubicBezTo>
                <a:cubicBezTo>
                  <a:pt x="261225" y="188637"/>
                  <a:pt x="244272" y="201562"/>
                  <a:pt x="222542" y="210179"/>
                </a:cubicBezTo>
                <a:cubicBezTo>
                  <a:pt x="215798" y="212801"/>
                  <a:pt x="193319" y="220669"/>
                  <a:pt x="155105" y="233782"/>
                </a:cubicBezTo>
                <a:cubicBezTo>
                  <a:pt x="127755" y="243148"/>
                  <a:pt x="105839" y="252140"/>
                  <a:pt x="89354" y="260757"/>
                </a:cubicBezTo>
                <a:cubicBezTo>
                  <a:pt x="77365" y="267126"/>
                  <a:pt x="67156" y="275181"/>
                  <a:pt x="58726" y="284922"/>
                </a:cubicBezTo>
                <a:cubicBezTo>
                  <a:pt x="50297" y="294663"/>
                  <a:pt x="45145" y="306464"/>
                  <a:pt x="43272" y="320326"/>
                </a:cubicBezTo>
                <a:cubicBezTo>
                  <a:pt x="60131" y="302343"/>
                  <a:pt x="80550" y="293351"/>
                  <a:pt x="104527" y="293351"/>
                </a:cubicBezTo>
                <a:cubicBezTo>
                  <a:pt x="126632" y="293351"/>
                  <a:pt x="149860" y="303092"/>
                  <a:pt x="174212" y="322574"/>
                </a:cubicBezTo>
                <a:cubicBezTo>
                  <a:pt x="201187" y="343929"/>
                  <a:pt x="221980" y="354607"/>
                  <a:pt x="236591" y="354607"/>
                </a:cubicBezTo>
                <a:cubicBezTo>
                  <a:pt x="247082" y="354607"/>
                  <a:pt x="255605" y="351141"/>
                  <a:pt x="262161" y="344210"/>
                </a:cubicBezTo>
                <a:cubicBezTo>
                  <a:pt x="268718" y="337279"/>
                  <a:pt x="271996" y="328381"/>
                  <a:pt x="271996" y="317516"/>
                </a:cubicBezTo>
                <a:cubicBezTo>
                  <a:pt x="271996" y="313770"/>
                  <a:pt x="271247" y="309649"/>
                  <a:pt x="269748" y="305153"/>
                </a:cubicBezTo>
                <a:cubicBezTo>
                  <a:pt x="263753" y="311147"/>
                  <a:pt x="257010" y="314144"/>
                  <a:pt x="249517" y="314144"/>
                </a:cubicBezTo>
                <a:cubicBezTo>
                  <a:pt x="233407" y="314144"/>
                  <a:pt x="225352" y="306277"/>
                  <a:pt x="225352" y="290541"/>
                </a:cubicBezTo>
                <a:cubicBezTo>
                  <a:pt x="225352" y="281924"/>
                  <a:pt x="228536" y="274806"/>
                  <a:pt x="234905" y="269186"/>
                </a:cubicBezTo>
                <a:cubicBezTo>
                  <a:pt x="241274" y="263567"/>
                  <a:pt x="249704" y="260757"/>
                  <a:pt x="260194" y="260757"/>
                </a:cubicBezTo>
                <a:cubicBezTo>
                  <a:pt x="274056" y="260757"/>
                  <a:pt x="285202" y="265721"/>
                  <a:pt x="293632" y="275649"/>
                </a:cubicBezTo>
                <a:cubicBezTo>
                  <a:pt x="302061" y="285577"/>
                  <a:pt x="306276" y="298784"/>
                  <a:pt x="306276" y="315268"/>
                </a:cubicBezTo>
                <a:cubicBezTo>
                  <a:pt x="306276" y="338497"/>
                  <a:pt x="298971" y="358353"/>
                  <a:pt x="284359" y="374838"/>
                </a:cubicBezTo>
                <a:cubicBezTo>
                  <a:pt x="269748" y="391322"/>
                  <a:pt x="251952" y="399565"/>
                  <a:pt x="230972" y="399565"/>
                </a:cubicBezTo>
                <a:cubicBezTo>
                  <a:pt x="211115" y="399565"/>
                  <a:pt x="187231" y="388887"/>
                  <a:pt x="159320" y="367532"/>
                </a:cubicBezTo>
                <a:cubicBezTo>
                  <a:pt x="131408" y="346177"/>
                  <a:pt x="106962" y="335499"/>
                  <a:pt x="85982" y="335499"/>
                </a:cubicBezTo>
                <a:cubicBezTo>
                  <a:pt x="65002" y="335499"/>
                  <a:pt x="51889" y="342992"/>
                  <a:pt x="46644" y="357978"/>
                </a:cubicBezTo>
                <a:cubicBezTo>
                  <a:pt x="50390" y="357978"/>
                  <a:pt x="52638" y="357978"/>
                  <a:pt x="53387" y="357978"/>
                </a:cubicBezTo>
                <a:cubicBezTo>
                  <a:pt x="64252" y="357978"/>
                  <a:pt x="69685" y="363411"/>
                  <a:pt x="69685" y="374276"/>
                </a:cubicBezTo>
                <a:cubicBezTo>
                  <a:pt x="69685" y="391135"/>
                  <a:pt x="60319" y="399565"/>
                  <a:pt x="41586" y="399565"/>
                </a:cubicBezTo>
                <a:cubicBezTo>
                  <a:pt x="29223" y="399565"/>
                  <a:pt x="19201" y="394226"/>
                  <a:pt x="11520" y="383548"/>
                </a:cubicBezTo>
                <a:cubicBezTo>
                  <a:pt x="3840" y="372871"/>
                  <a:pt x="0" y="358540"/>
                  <a:pt x="0" y="340557"/>
                </a:cubicBezTo>
                <a:cubicBezTo>
                  <a:pt x="0" y="274993"/>
                  <a:pt x="45145" y="227787"/>
                  <a:pt x="135436" y="198939"/>
                </a:cubicBezTo>
                <a:lnTo>
                  <a:pt x="175898" y="186014"/>
                </a:lnTo>
                <a:cubicBezTo>
                  <a:pt x="221231" y="171403"/>
                  <a:pt x="243897" y="146863"/>
                  <a:pt x="243897" y="112395"/>
                </a:cubicBezTo>
                <a:cubicBezTo>
                  <a:pt x="243897" y="89167"/>
                  <a:pt x="235748" y="70809"/>
                  <a:pt x="219451" y="57322"/>
                </a:cubicBezTo>
                <a:cubicBezTo>
                  <a:pt x="203154" y="43834"/>
                  <a:pt x="180769" y="37091"/>
                  <a:pt x="152295" y="37091"/>
                </a:cubicBezTo>
                <a:cubicBezTo>
                  <a:pt x="127194" y="37091"/>
                  <a:pt x="106401" y="42148"/>
                  <a:pt x="89916" y="52264"/>
                </a:cubicBezTo>
                <a:cubicBezTo>
                  <a:pt x="73431" y="62379"/>
                  <a:pt x="63690" y="76242"/>
                  <a:pt x="60693" y="93850"/>
                </a:cubicBezTo>
                <a:cubicBezTo>
                  <a:pt x="80924" y="95349"/>
                  <a:pt x="91040" y="104153"/>
                  <a:pt x="91040" y="120263"/>
                </a:cubicBezTo>
                <a:cubicBezTo>
                  <a:pt x="91040" y="130004"/>
                  <a:pt x="87481" y="138340"/>
                  <a:pt x="80362" y="145271"/>
                </a:cubicBezTo>
                <a:cubicBezTo>
                  <a:pt x="73244" y="152202"/>
                  <a:pt x="64440" y="155667"/>
                  <a:pt x="53949" y="155667"/>
                </a:cubicBezTo>
                <a:cubicBezTo>
                  <a:pt x="41211" y="155667"/>
                  <a:pt x="31002" y="151265"/>
                  <a:pt x="23322" y="142461"/>
                </a:cubicBezTo>
                <a:cubicBezTo>
                  <a:pt x="15641" y="133657"/>
                  <a:pt x="11801" y="122136"/>
                  <a:pt x="11801" y="107899"/>
                </a:cubicBezTo>
                <a:cubicBezTo>
                  <a:pt x="11801" y="77178"/>
                  <a:pt x="25663" y="51515"/>
                  <a:pt x="53387" y="30909"/>
                </a:cubicBezTo>
                <a:cubicBezTo>
                  <a:pt x="81112" y="10303"/>
                  <a:pt x="115392" y="0"/>
                  <a:pt x="156229"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0" name="TextBox 49">
            <a:extLst>
              <a:ext uri="{FF2B5EF4-FFF2-40B4-BE49-F238E27FC236}">
                <a16:creationId xmlns:a16="http://schemas.microsoft.com/office/drawing/2014/main" id="{6BB31573-EF7F-4B9D-B9B3-70D0C4BFAB0C}"/>
              </a:ext>
            </a:extLst>
          </p:cNvPr>
          <p:cNvSpPr txBox="1"/>
          <p:nvPr/>
        </p:nvSpPr>
        <p:spPr>
          <a:xfrm>
            <a:off x="2419017" y="3716752"/>
            <a:ext cx="227178" cy="292087"/>
          </a:xfrm>
          <a:custGeom>
            <a:avLst/>
            <a:gdLst/>
            <a:ahLst/>
            <a:cxnLst/>
            <a:rect l="l" t="t" r="r" b="b"/>
            <a:pathLst>
              <a:path w="302904" h="389449">
                <a:moveTo>
                  <a:pt x="262012" y="0"/>
                </a:moveTo>
                <a:cubicBezTo>
                  <a:pt x="284028" y="0"/>
                  <a:pt x="295037" y="6717"/>
                  <a:pt x="295037" y="20152"/>
                </a:cubicBezTo>
                <a:cubicBezTo>
                  <a:pt x="295037" y="28734"/>
                  <a:pt x="290353" y="37506"/>
                  <a:pt x="280987" y="46468"/>
                </a:cubicBezTo>
                <a:lnTo>
                  <a:pt x="177584" y="145551"/>
                </a:lnTo>
                <a:cubicBezTo>
                  <a:pt x="179832" y="145551"/>
                  <a:pt x="182829" y="145551"/>
                  <a:pt x="186575" y="145551"/>
                </a:cubicBezTo>
                <a:cubicBezTo>
                  <a:pt x="189947" y="145551"/>
                  <a:pt x="192383" y="145551"/>
                  <a:pt x="193881" y="145551"/>
                </a:cubicBezTo>
                <a:cubicBezTo>
                  <a:pt x="225726" y="145551"/>
                  <a:pt x="251858" y="155761"/>
                  <a:pt x="272277" y="176179"/>
                </a:cubicBezTo>
                <a:cubicBezTo>
                  <a:pt x="292695" y="196597"/>
                  <a:pt x="302904" y="222729"/>
                  <a:pt x="302904" y="254574"/>
                </a:cubicBezTo>
                <a:cubicBezTo>
                  <a:pt x="302904" y="294287"/>
                  <a:pt x="288387" y="326695"/>
                  <a:pt x="259351" y="351796"/>
                </a:cubicBezTo>
                <a:cubicBezTo>
                  <a:pt x="230316" y="376898"/>
                  <a:pt x="192945" y="389449"/>
                  <a:pt x="147237" y="389449"/>
                </a:cubicBezTo>
                <a:cubicBezTo>
                  <a:pt x="105276" y="389449"/>
                  <a:pt x="70247" y="379239"/>
                  <a:pt x="42148" y="358821"/>
                </a:cubicBezTo>
                <a:cubicBezTo>
                  <a:pt x="14049" y="338402"/>
                  <a:pt x="0" y="312833"/>
                  <a:pt x="0" y="282111"/>
                </a:cubicBezTo>
                <a:cubicBezTo>
                  <a:pt x="0" y="264503"/>
                  <a:pt x="5058" y="249610"/>
                  <a:pt x="15173" y="237434"/>
                </a:cubicBezTo>
                <a:cubicBezTo>
                  <a:pt x="25289" y="225258"/>
                  <a:pt x="37839" y="219170"/>
                  <a:pt x="52825" y="219170"/>
                </a:cubicBezTo>
                <a:cubicBezTo>
                  <a:pt x="62566" y="219170"/>
                  <a:pt x="70528" y="222074"/>
                  <a:pt x="76709" y="227881"/>
                </a:cubicBezTo>
                <a:cubicBezTo>
                  <a:pt x="82891" y="233688"/>
                  <a:pt x="85982" y="241274"/>
                  <a:pt x="85982" y="250641"/>
                </a:cubicBezTo>
                <a:cubicBezTo>
                  <a:pt x="85982" y="269373"/>
                  <a:pt x="74930" y="278739"/>
                  <a:pt x="52825" y="278739"/>
                </a:cubicBezTo>
                <a:lnTo>
                  <a:pt x="46644" y="278739"/>
                </a:lnTo>
                <a:lnTo>
                  <a:pt x="46644" y="282673"/>
                </a:lnTo>
                <a:cubicBezTo>
                  <a:pt x="46644" y="301031"/>
                  <a:pt x="56853" y="316954"/>
                  <a:pt x="77271" y="330441"/>
                </a:cubicBezTo>
                <a:cubicBezTo>
                  <a:pt x="97690" y="343929"/>
                  <a:pt x="121761" y="350672"/>
                  <a:pt x="149485" y="350672"/>
                </a:cubicBezTo>
                <a:cubicBezTo>
                  <a:pt x="180581" y="350672"/>
                  <a:pt x="206057" y="341774"/>
                  <a:pt x="225914" y="323978"/>
                </a:cubicBezTo>
                <a:cubicBezTo>
                  <a:pt x="245770" y="306183"/>
                  <a:pt x="255698" y="283423"/>
                  <a:pt x="255698" y="255698"/>
                </a:cubicBezTo>
                <a:cubicBezTo>
                  <a:pt x="255698" y="206994"/>
                  <a:pt x="227974" y="182642"/>
                  <a:pt x="172526" y="182642"/>
                </a:cubicBezTo>
                <a:cubicBezTo>
                  <a:pt x="157915" y="182642"/>
                  <a:pt x="142741" y="184328"/>
                  <a:pt x="127006" y="187699"/>
                </a:cubicBezTo>
                <a:cubicBezTo>
                  <a:pt x="123634" y="188449"/>
                  <a:pt x="120450" y="188823"/>
                  <a:pt x="117453" y="188823"/>
                </a:cubicBezTo>
                <a:cubicBezTo>
                  <a:pt x="108461" y="188823"/>
                  <a:pt x="103965" y="183953"/>
                  <a:pt x="103965" y="174212"/>
                </a:cubicBezTo>
                <a:cubicBezTo>
                  <a:pt x="103965" y="169716"/>
                  <a:pt x="106962" y="164471"/>
                  <a:pt x="112957" y="158477"/>
                </a:cubicBezTo>
                <a:lnTo>
                  <a:pt x="229848" y="43834"/>
                </a:lnTo>
                <a:lnTo>
                  <a:pt x="99469" y="43834"/>
                </a:lnTo>
                <a:cubicBezTo>
                  <a:pt x="84858" y="43834"/>
                  <a:pt x="75117" y="44771"/>
                  <a:pt x="70247" y="46644"/>
                </a:cubicBezTo>
                <a:cubicBezTo>
                  <a:pt x="60880" y="49641"/>
                  <a:pt x="56197" y="56947"/>
                  <a:pt x="56197" y="68561"/>
                </a:cubicBezTo>
                <a:cubicBezTo>
                  <a:pt x="56197" y="72307"/>
                  <a:pt x="56572" y="77740"/>
                  <a:pt x="57321" y="84858"/>
                </a:cubicBezTo>
                <a:cubicBezTo>
                  <a:pt x="58071" y="91976"/>
                  <a:pt x="58445" y="97409"/>
                  <a:pt x="58445" y="101155"/>
                </a:cubicBezTo>
                <a:cubicBezTo>
                  <a:pt x="58445" y="120637"/>
                  <a:pt x="51889" y="130378"/>
                  <a:pt x="38776" y="130378"/>
                </a:cubicBezTo>
                <a:cubicBezTo>
                  <a:pt x="26038" y="130378"/>
                  <a:pt x="19669" y="122323"/>
                  <a:pt x="19669" y="106213"/>
                </a:cubicBezTo>
                <a:cubicBezTo>
                  <a:pt x="19669" y="101717"/>
                  <a:pt x="19950" y="94880"/>
                  <a:pt x="20512" y="85701"/>
                </a:cubicBezTo>
                <a:cubicBezTo>
                  <a:pt x="21074" y="76522"/>
                  <a:pt x="21355" y="69685"/>
                  <a:pt x="21355" y="65189"/>
                </a:cubicBezTo>
                <a:cubicBezTo>
                  <a:pt x="21355" y="54699"/>
                  <a:pt x="21355" y="46831"/>
                  <a:pt x="21355" y="41586"/>
                </a:cubicBezTo>
                <a:cubicBezTo>
                  <a:pt x="21355" y="36341"/>
                  <a:pt x="21355" y="30534"/>
                  <a:pt x="21355" y="24165"/>
                </a:cubicBezTo>
                <a:cubicBezTo>
                  <a:pt x="21355" y="14049"/>
                  <a:pt x="23221" y="7774"/>
                  <a:pt x="26953" y="5339"/>
                </a:cubicBezTo>
                <a:cubicBezTo>
                  <a:pt x="30685" y="2903"/>
                  <a:pt x="40011" y="1686"/>
                  <a:pt x="54933" y="1686"/>
                </a:cubicBezTo>
                <a:lnTo>
                  <a:pt x="192617" y="1686"/>
                </a:lnTo>
                <a:cubicBezTo>
                  <a:pt x="200081" y="1686"/>
                  <a:pt x="212766" y="1311"/>
                  <a:pt x="230673" y="562"/>
                </a:cubicBezTo>
                <a:cubicBezTo>
                  <a:pt x="239629" y="187"/>
                  <a:pt x="250076" y="0"/>
                  <a:pt x="262012"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1" name="TextBox 50">
            <a:extLst>
              <a:ext uri="{FF2B5EF4-FFF2-40B4-BE49-F238E27FC236}">
                <a16:creationId xmlns:a16="http://schemas.microsoft.com/office/drawing/2014/main" id="{D7790B59-13C0-42C7-A0C8-DEC816A015D4}"/>
              </a:ext>
            </a:extLst>
          </p:cNvPr>
          <p:cNvSpPr txBox="1"/>
          <p:nvPr/>
        </p:nvSpPr>
        <p:spPr>
          <a:xfrm>
            <a:off x="2419017" y="4970987"/>
            <a:ext cx="221699" cy="292087"/>
          </a:xfrm>
          <a:custGeom>
            <a:avLst/>
            <a:gdLst/>
            <a:ahLst/>
            <a:cxnLst/>
            <a:rect l="l" t="t" r="r" b="b"/>
            <a:pathLst>
              <a:path w="295599" h="389449">
                <a:moveTo>
                  <a:pt x="240017" y="0"/>
                </a:moveTo>
                <a:cubicBezTo>
                  <a:pt x="254967" y="0"/>
                  <a:pt x="262443" y="11052"/>
                  <a:pt x="262443" y="33156"/>
                </a:cubicBezTo>
                <a:lnTo>
                  <a:pt x="261881" y="37090"/>
                </a:lnTo>
                <a:cubicBezTo>
                  <a:pt x="261881" y="46831"/>
                  <a:pt x="263380" y="58258"/>
                  <a:pt x="266377" y="71371"/>
                </a:cubicBezTo>
                <a:cubicBezTo>
                  <a:pt x="267875" y="75866"/>
                  <a:pt x="268625" y="79988"/>
                  <a:pt x="268625" y="83734"/>
                </a:cubicBezTo>
                <a:cubicBezTo>
                  <a:pt x="268625" y="95723"/>
                  <a:pt x="262349" y="101717"/>
                  <a:pt x="249798" y="101717"/>
                </a:cubicBezTo>
                <a:cubicBezTo>
                  <a:pt x="237985" y="101717"/>
                  <a:pt x="231710" y="92913"/>
                  <a:pt x="230972" y="75304"/>
                </a:cubicBezTo>
                <a:cubicBezTo>
                  <a:pt x="230223" y="54324"/>
                  <a:pt x="221044" y="43834"/>
                  <a:pt x="203436" y="43834"/>
                </a:cubicBezTo>
                <a:lnTo>
                  <a:pt x="85983" y="43834"/>
                </a:lnTo>
                <a:cubicBezTo>
                  <a:pt x="76616" y="43834"/>
                  <a:pt x="71371" y="50578"/>
                  <a:pt x="70247" y="64065"/>
                </a:cubicBezTo>
                <a:lnTo>
                  <a:pt x="63504" y="153981"/>
                </a:lnTo>
                <a:cubicBezTo>
                  <a:pt x="92656" y="133750"/>
                  <a:pt x="124797" y="123634"/>
                  <a:pt x="159926" y="123634"/>
                </a:cubicBezTo>
                <a:cubicBezTo>
                  <a:pt x="201788" y="123634"/>
                  <a:pt x="234865" y="134780"/>
                  <a:pt x="259159" y="157072"/>
                </a:cubicBezTo>
                <a:cubicBezTo>
                  <a:pt x="283453" y="179363"/>
                  <a:pt x="295599" y="209804"/>
                  <a:pt x="295599" y="248393"/>
                </a:cubicBezTo>
                <a:cubicBezTo>
                  <a:pt x="295599" y="290354"/>
                  <a:pt x="281082" y="324353"/>
                  <a:pt x="252046" y="350391"/>
                </a:cubicBezTo>
                <a:cubicBezTo>
                  <a:pt x="223011" y="376429"/>
                  <a:pt x="185078" y="389449"/>
                  <a:pt x="138246" y="389449"/>
                </a:cubicBezTo>
                <a:cubicBezTo>
                  <a:pt x="99657" y="389449"/>
                  <a:pt x="66969" y="379989"/>
                  <a:pt x="40182" y="361069"/>
                </a:cubicBezTo>
                <a:cubicBezTo>
                  <a:pt x="13394" y="342149"/>
                  <a:pt x="0" y="319014"/>
                  <a:pt x="0" y="291665"/>
                </a:cubicBezTo>
                <a:cubicBezTo>
                  <a:pt x="0" y="278177"/>
                  <a:pt x="4309" y="266844"/>
                  <a:pt x="12926" y="257665"/>
                </a:cubicBezTo>
                <a:cubicBezTo>
                  <a:pt x="21543" y="248486"/>
                  <a:pt x="32033" y="243897"/>
                  <a:pt x="44396" y="243897"/>
                </a:cubicBezTo>
                <a:cubicBezTo>
                  <a:pt x="54137" y="243897"/>
                  <a:pt x="62099" y="246707"/>
                  <a:pt x="68280" y="252327"/>
                </a:cubicBezTo>
                <a:cubicBezTo>
                  <a:pt x="74462" y="257946"/>
                  <a:pt x="77553" y="265439"/>
                  <a:pt x="77553" y="274806"/>
                </a:cubicBezTo>
                <a:cubicBezTo>
                  <a:pt x="77553" y="281175"/>
                  <a:pt x="75399" y="286701"/>
                  <a:pt x="71090" y="291384"/>
                </a:cubicBezTo>
                <a:cubicBezTo>
                  <a:pt x="66782" y="296067"/>
                  <a:pt x="61630" y="298409"/>
                  <a:pt x="55636" y="298409"/>
                </a:cubicBezTo>
                <a:cubicBezTo>
                  <a:pt x="51140" y="298783"/>
                  <a:pt x="48892" y="300094"/>
                  <a:pt x="48892" y="302342"/>
                </a:cubicBezTo>
                <a:cubicBezTo>
                  <a:pt x="48892" y="314706"/>
                  <a:pt x="58727" y="325852"/>
                  <a:pt x="78396" y="335780"/>
                </a:cubicBezTo>
                <a:cubicBezTo>
                  <a:pt x="98065" y="345708"/>
                  <a:pt x="120076" y="350672"/>
                  <a:pt x="144428" y="350672"/>
                </a:cubicBezTo>
                <a:cubicBezTo>
                  <a:pt x="174400" y="350672"/>
                  <a:pt x="199033" y="341400"/>
                  <a:pt x="218328" y="322854"/>
                </a:cubicBezTo>
                <a:cubicBezTo>
                  <a:pt x="237622" y="304309"/>
                  <a:pt x="247270" y="280613"/>
                  <a:pt x="247270" y="251765"/>
                </a:cubicBezTo>
                <a:cubicBezTo>
                  <a:pt x="247270" y="224041"/>
                  <a:pt x="239121" y="202217"/>
                  <a:pt x="222824" y="186295"/>
                </a:cubicBezTo>
                <a:cubicBezTo>
                  <a:pt x="206526" y="170372"/>
                  <a:pt x="184141" y="162411"/>
                  <a:pt x="155668" y="162411"/>
                </a:cubicBezTo>
                <a:cubicBezTo>
                  <a:pt x="120825" y="162411"/>
                  <a:pt x="93101" y="172526"/>
                  <a:pt x="72495" y="192757"/>
                </a:cubicBezTo>
                <a:cubicBezTo>
                  <a:pt x="64253" y="200625"/>
                  <a:pt x="58446" y="205776"/>
                  <a:pt x="55074" y="208212"/>
                </a:cubicBezTo>
                <a:cubicBezTo>
                  <a:pt x="51702" y="210647"/>
                  <a:pt x="47394" y="212239"/>
                  <a:pt x="42149" y="212988"/>
                </a:cubicBezTo>
                <a:lnTo>
                  <a:pt x="39901" y="212988"/>
                </a:lnTo>
                <a:cubicBezTo>
                  <a:pt x="25289" y="212988"/>
                  <a:pt x="17984" y="204746"/>
                  <a:pt x="17984" y="188261"/>
                </a:cubicBezTo>
                <a:cubicBezTo>
                  <a:pt x="17984" y="187512"/>
                  <a:pt x="18171" y="186763"/>
                  <a:pt x="18546" y="186014"/>
                </a:cubicBezTo>
                <a:lnTo>
                  <a:pt x="26975" y="77552"/>
                </a:lnTo>
                <a:cubicBezTo>
                  <a:pt x="27350" y="71558"/>
                  <a:pt x="27725" y="61255"/>
                  <a:pt x="28099" y="46644"/>
                </a:cubicBezTo>
                <a:cubicBezTo>
                  <a:pt x="28474" y="26038"/>
                  <a:pt x="29968" y="13394"/>
                  <a:pt x="32582" y="8710"/>
                </a:cubicBezTo>
                <a:cubicBezTo>
                  <a:pt x="35196" y="4027"/>
                  <a:pt x="42110" y="1686"/>
                  <a:pt x="53327" y="1686"/>
                </a:cubicBezTo>
                <a:cubicBezTo>
                  <a:pt x="57811" y="1686"/>
                  <a:pt x="61174" y="1686"/>
                  <a:pt x="63416" y="1686"/>
                </a:cubicBezTo>
                <a:lnTo>
                  <a:pt x="90891" y="1686"/>
                </a:lnTo>
                <a:cubicBezTo>
                  <a:pt x="90891" y="1686"/>
                  <a:pt x="101730" y="1686"/>
                  <a:pt x="123407" y="1686"/>
                </a:cubicBezTo>
                <a:lnTo>
                  <a:pt x="192363" y="1686"/>
                </a:lnTo>
                <a:cubicBezTo>
                  <a:pt x="203204" y="1686"/>
                  <a:pt x="211426" y="1498"/>
                  <a:pt x="217028" y="1124"/>
                </a:cubicBezTo>
                <a:cubicBezTo>
                  <a:pt x="228244" y="374"/>
                  <a:pt x="235907" y="0"/>
                  <a:pt x="240017"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2" name="TextBox 51">
            <a:extLst>
              <a:ext uri="{FF2B5EF4-FFF2-40B4-BE49-F238E27FC236}">
                <a16:creationId xmlns:a16="http://schemas.microsoft.com/office/drawing/2014/main" id="{B2BF850E-8A82-4182-865C-94B1FD3E3A7A}"/>
              </a:ext>
            </a:extLst>
          </p:cNvPr>
          <p:cNvSpPr txBox="1"/>
          <p:nvPr/>
        </p:nvSpPr>
        <p:spPr>
          <a:xfrm>
            <a:off x="3272745" y="4824943"/>
            <a:ext cx="2454077" cy="523220"/>
          </a:xfrm>
          <a:prstGeom prst="rect">
            <a:avLst/>
          </a:prstGeom>
          <a:noFill/>
        </p:spPr>
        <p:txBody>
          <a:bodyPr wrap="square" rtlCol="0">
            <a:spAutoFit/>
          </a:bodyPr>
          <a:lstStyle/>
          <a:p>
            <a:pPr lvl="0"/>
            <a:r>
              <a:rPr lang="en-US" sz="1400" dirty="0">
                <a:solidFill>
                  <a:prstClr val="black"/>
                </a:solidFill>
                <a:latin typeface="Alexandria"/>
              </a:rPr>
              <a:t>Describe the legal issues that influence compensation </a:t>
            </a:r>
          </a:p>
        </p:txBody>
      </p:sp>
      <p:sp>
        <p:nvSpPr>
          <p:cNvPr id="53" name="Rectangle 52">
            <a:extLst>
              <a:ext uri="{FF2B5EF4-FFF2-40B4-BE49-F238E27FC236}">
                <a16:creationId xmlns:a16="http://schemas.microsoft.com/office/drawing/2014/main" id="{DBA6EA59-F62A-4EA4-8AA1-FE2C1EE6CA06}"/>
              </a:ext>
            </a:extLst>
          </p:cNvPr>
          <p:cNvSpPr/>
          <p:nvPr/>
        </p:nvSpPr>
        <p:spPr>
          <a:xfrm>
            <a:off x="9910271" y="215918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54" name="Rectangle 53">
            <a:extLst>
              <a:ext uri="{FF2B5EF4-FFF2-40B4-BE49-F238E27FC236}">
                <a16:creationId xmlns:a16="http://schemas.microsoft.com/office/drawing/2014/main" id="{DBA6EA59-F62A-4EA4-8AA1-FE2C1EE6CA06}"/>
              </a:ext>
            </a:extLst>
          </p:cNvPr>
          <p:cNvSpPr/>
          <p:nvPr/>
        </p:nvSpPr>
        <p:spPr>
          <a:xfrm>
            <a:off x="5836689" y="2052552"/>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Tree>
    <p:extLst>
      <p:ext uri="{BB962C8B-B14F-4D97-AF65-F5344CB8AC3E}">
        <p14:creationId xmlns:p14="http://schemas.microsoft.com/office/powerpoint/2010/main" val="747461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1AFCF713-AFA8-4C50-B56C-52226BCE1791}"/>
              </a:ext>
            </a:extLst>
          </p:cNvPr>
          <p:cNvGrpSpPr/>
          <p:nvPr/>
        </p:nvGrpSpPr>
        <p:grpSpPr>
          <a:xfrm>
            <a:off x="931705" y="2299178"/>
            <a:ext cx="3995022" cy="1840386"/>
            <a:chOff x="755576" y="4591110"/>
            <a:chExt cx="3362774" cy="1840386"/>
          </a:xfrm>
        </p:grpSpPr>
        <p:sp>
          <p:nvSpPr>
            <p:cNvPr id="22" name="TextBox 21">
              <a:extLst>
                <a:ext uri="{FF2B5EF4-FFF2-40B4-BE49-F238E27FC236}">
                  <a16:creationId xmlns:a16="http://schemas.microsoft.com/office/drawing/2014/main" id="{EAD3AB93-7004-45D2-99CC-5C20004727BF}"/>
                </a:ext>
              </a:extLst>
            </p:cNvPr>
            <p:cNvSpPr txBox="1"/>
            <p:nvPr/>
          </p:nvSpPr>
          <p:spPr>
            <a:xfrm>
              <a:off x="755576" y="5354278"/>
              <a:ext cx="3362774" cy="1077218"/>
            </a:xfrm>
            <a:prstGeom prst="rect">
              <a:avLst/>
            </a:prstGeom>
            <a:noFill/>
          </p:spPr>
          <p:txBody>
            <a:bodyPr wrap="square" rtlCol="0">
              <a:spAutoFit/>
            </a:bodyPr>
            <a:lstStyle/>
            <a:p>
              <a:pPr algn="ctr"/>
              <a:r>
                <a:rPr lang="en-US" sz="2400" i="1" dirty="0">
                  <a:latin typeface="Alexandria"/>
                </a:rPr>
                <a:t>72%</a:t>
              </a:r>
              <a:r>
                <a:rPr lang="en-US" sz="2000" dirty="0">
                  <a:latin typeface="Alexandria"/>
                </a:rPr>
                <a:t> of employees survey cited their total rewards package as the primary driver of job satisfaction,</a:t>
              </a:r>
              <a:endParaRPr lang="ko-KR" altLang="en-US" sz="2000" dirty="0">
                <a:solidFill>
                  <a:schemeClr val="tx1">
                    <a:lumMod val="85000"/>
                    <a:lumOff val="15000"/>
                  </a:schemeClr>
                </a:solidFill>
                <a:latin typeface="Alexandria"/>
                <a:cs typeface="Arial" pitchFamily="34" charset="0"/>
              </a:endParaRPr>
            </a:p>
          </p:txBody>
        </p:sp>
        <p:sp>
          <p:nvSpPr>
            <p:cNvPr id="23" name="TextBox 22">
              <a:extLst>
                <a:ext uri="{FF2B5EF4-FFF2-40B4-BE49-F238E27FC236}">
                  <a16:creationId xmlns:a16="http://schemas.microsoft.com/office/drawing/2014/main" id="{F92BC3A1-B436-4B92-A6C1-2D4318B77336}"/>
                </a:ext>
              </a:extLst>
            </p:cNvPr>
            <p:cNvSpPr txBox="1"/>
            <p:nvPr/>
          </p:nvSpPr>
          <p:spPr>
            <a:xfrm>
              <a:off x="755577" y="4591110"/>
              <a:ext cx="3362773" cy="400110"/>
            </a:xfrm>
            <a:prstGeom prst="rect">
              <a:avLst/>
            </a:prstGeom>
            <a:noFill/>
          </p:spPr>
          <p:txBody>
            <a:bodyPr wrap="square" rtlCol="0">
              <a:spAutoFit/>
            </a:bodyPr>
            <a:lstStyle/>
            <a:p>
              <a:pPr algn="ctr"/>
              <a:r>
                <a:rPr lang="en-US" sz="2000" dirty="0">
                  <a:solidFill>
                    <a:schemeClr val="accent5"/>
                  </a:solidFill>
                  <a:latin typeface="Alexandria"/>
                </a:rPr>
                <a:t>2023 survey by Mercer</a:t>
              </a:r>
              <a:endParaRPr lang="ko-KR" altLang="en-US" sz="2000" b="1" dirty="0">
                <a:solidFill>
                  <a:schemeClr val="accent5"/>
                </a:solidFill>
                <a:latin typeface="Alexandria"/>
                <a:cs typeface="Arial" pitchFamily="34" charset="0"/>
              </a:endParaRPr>
            </a:p>
          </p:txBody>
        </p:sp>
      </p:grpSp>
      <p:grpSp>
        <p:nvGrpSpPr>
          <p:cNvPr id="24" name="Group 23">
            <a:extLst>
              <a:ext uri="{FF2B5EF4-FFF2-40B4-BE49-F238E27FC236}">
                <a16:creationId xmlns:a16="http://schemas.microsoft.com/office/drawing/2014/main" id="{92353C71-32B6-4FB0-80A6-59462519C7D3}"/>
              </a:ext>
            </a:extLst>
          </p:cNvPr>
          <p:cNvGrpSpPr/>
          <p:nvPr/>
        </p:nvGrpSpPr>
        <p:grpSpPr>
          <a:xfrm>
            <a:off x="6934239" y="2299178"/>
            <a:ext cx="3995022" cy="2344770"/>
            <a:chOff x="755576" y="4406444"/>
            <a:chExt cx="3362774" cy="2344770"/>
          </a:xfrm>
        </p:grpSpPr>
        <p:sp>
          <p:nvSpPr>
            <p:cNvPr id="25" name="TextBox 24">
              <a:extLst>
                <a:ext uri="{FF2B5EF4-FFF2-40B4-BE49-F238E27FC236}">
                  <a16:creationId xmlns:a16="http://schemas.microsoft.com/office/drawing/2014/main" id="{BE30EEF8-8DFB-4219-ADD1-C814E6FC9269}"/>
                </a:ext>
              </a:extLst>
            </p:cNvPr>
            <p:cNvSpPr txBox="1"/>
            <p:nvPr/>
          </p:nvSpPr>
          <p:spPr>
            <a:xfrm>
              <a:off x="755576" y="5058443"/>
              <a:ext cx="3362774" cy="1692771"/>
            </a:xfrm>
            <a:prstGeom prst="rect">
              <a:avLst/>
            </a:prstGeom>
            <a:noFill/>
          </p:spPr>
          <p:txBody>
            <a:bodyPr wrap="square" rtlCol="0">
              <a:spAutoFit/>
            </a:bodyPr>
            <a:lstStyle/>
            <a:p>
              <a:pPr algn="ctr"/>
              <a:r>
                <a:rPr lang="en-US" sz="1200" dirty="0">
                  <a:latin typeface="Alexandria"/>
                </a:rPr>
                <a:t> </a:t>
              </a:r>
              <a:r>
                <a:rPr lang="en-US" sz="2000" dirty="0">
                  <a:latin typeface="Alexandria"/>
                </a:rPr>
                <a:t>Total compensation and benefits offering was the highest-rated factor for job seekers, with </a:t>
              </a:r>
              <a:r>
                <a:rPr lang="en-US" sz="2400" i="1" dirty="0">
                  <a:latin typeface="Alexandria"/>
                </a:rPr>
                <a:t>67% </a:t>
              </a:r>
              <a:r>
                <a:rPr lang="en-US" sz="2000" dirty="0">
                  <a:latin typeface="Alexandria"/>
                </a:rPr>
                <a:t>ranking it as 'very important' in their job search.</a:t>
              </a:r>
              <a:endParaRPr lang="ko-KR" altLang="en-US" sz="2000" dirty="0">
                <a:latin typeface="Alexandria"/>
              </a:endParaRPr>
            </a:p>
          </p:txBody>
        </p:sp>
        <p:sp>
          <p:nvSpPr>
            <p:cNvPr id="26" name="TextBox 25">
              <a:extLst>
                <a:ext uri="{FF2B5EF4-FFF2-40B4-BE49-F238E27FC236}">
                  <a16:creationId xmlns:a16="http://schemas.microsoft.com/office/drawing/2014/main" id="{4C97A77C-4565-4B07-AD35-BBE83FC72B1E}"/>
                </a:ext>
              </a:extLst>
            </p:cNvPr>
            <p:cNvSpPr txBox="1"/>
            <p:nvPr/>
          </p:nvSpPr>
          <p:spPr>
            <a:xfrm>
              <a:off x="755576" y="4406444"/>
              <a:ext cx="3362773" cy="400110"/>
            </a:xfrm>
            <a:prstGeom prst="rect">
              <a:avLst/>
            </a:prstGeom>
            <a:noFill/>
          </p:spPr>
          <p:txBody>
            <a:bodyPr wrap="square" rtlCol="0">
              <a:spAutoFit/>
            </a:bodyPr>
            <a:lstStyle/>
            <a:p>
              <a:pPr algn="ctr"/>
              <a:r>
                <a:rPr lang="en-US" sz="2000" dirty="0">
                  <a:solidFill>
                    <a:schemeClr val="accent5"/>
                  </a:solidFill>
                  <a:latin typeface="Alexandria"/>
                </a:rPr>
                <a:t>2022 study by </a:t>
              </a:r>
              <a:r>
                <a:rPr lang="en-US" sz="2000" dirty="0" err="1">
                  <a:solidFill>
                    <a:schemeClr val="accent5"/>
                  </a:solidFill>
                  <a:latin typeface="Alexandria"/>
                </a:rPr>
                <a:t>Glassdoor</a:t>
              </a:r>
              <a:endParaRPr lang="ko-KR" altLang="en-US" sz="2000" dirty="0">
                <a:solidFill>
                  <a:schemeClr val="accent5"/>
                </a:solidFill>
                <a:latin typeface="Alexandria"/>
              </a:endParaRPr>
            </a:p>
          </p:txBody>
        </p:sp>
      </p:grpSp>
      <p:sp>
        <p:nvSpPr>
          <p:cNvPr id="3" name="Text Placeholder 2"/>
          <p:cNvSpPr>
            <a:spLocks noGrp="1"/>
          </p:cNvSpPr>
          <p:nvPr>
            <p:ph type="body" sz="quarter" idx="10"/>
          </p:nvPr>
        </p:nvSpPr>
        <p:spPr>
          <a:xfrm>
            <a:off x="392326" y="531763"/>
            <a:ext cx="11573197" cy="724247"/>
          </a:xfrm>
        </p:spPr>
        <p:txBody>
          <a:bodyPr>
            <a:normAutofit/>
          </a:bodyPr>
          <a:lstStyle/>
          <a:p>
            <a:pPr lvl="0" defTabSz="457200"/>
            <a:r>
              <a:rPr lang="en-US" sz="2400" b="1" dirty="0">
                <a:solidFill>
                  <a:schemeClr val="tx1"/>
                </a:solidFill>
                <a:latin typeface="Alexandria"/>
                <a:ea typeface="Cambria" panose="02040503050406030204" pitchFamily="18" charset="0"/>
                <a:cs typeface="+mn-cs"/>
              </a:rPr>
              <a:t>Importance of Compensation</a:t>
            </a:r>
          </a:p>
        </p:txBody>
      </p:sp>
      <p:sp>
        <p:nvSpPr>
          <p:cNvPr id="2" name="Rectangle 1"/>
          <p:cNvSpPr/>
          <p:nvPr/>
        </p:nvSpPr>
        <p:spPr>
          <a:xfrm>
            <a:off x="806825" y="5365376"/>
            <a:ext cx="10744200" cy="1143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 Studies show that companies with effective total rewards programs have </a:t>
            </a:r>
            <a:r>
              <a:rPr lang="en-US" sz="2400" dirty="0">
                <a:latin typeface="Alexandria"/>
              </a:rPr>
              <a:t>40%</a:t>
            </a:r>
            <a:r>
              <a:rPr lang="en-US" dirty="0">
                <a:latin typeface="Alexandria"/>
              </a:rPr>
              <a:t> lower turnover rates compared to their peers.</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282267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id="{7DB3554E-EB1F-4BEA-A4E2-2AA9758249CA}"/>
              </a:ext>
            </a:extLst>
          </p:cNvPr>
          <p:cNvSpPr txBox="1"/>
          <p:nvPr/>
        </p:nvSpPr>
        <p:spPr>
          <a:xfrm>
            <a:off x="1801200" y="824241"/>
            <a:ext cx="9027815" cy="461665"/>
          </a:xfrm>
          <a:prstGeom prst="rect">
            <a:avLst/>
          </a:prstGeom>
          <a:noFill/>
        </p:spPr>
        <p:txBody>
          <a:bodyPr wrap="square" rtlCol="0">
            <a:spAutoFit/>
          </a:bodyPr>
          <a:lstStyle/>
          <a:p>
            <a:pPr lvl="0" algn="ctr" defTabSz="457200"/>
            <a:r>
              <a:rPr lang="en-US" sz="2400" b="1" dirty="0">
                <a:latin typeface="Alexandria"/>
                <a:ea typeface="Cambria" panose="02040503050406030204" pitchFamily="18" charset="0"/>
              </a:rPr>
              <a:t>Costco Case Study</a:t>
            </a:r>
          </a:p>
        </p:txBody>
      </p:sp>
      <p:sp>
        <p:nvSpPr>
          <p:cNvPr id="16" name="Rectangle: Rounded Corners 24"/>
          <p:cNvSpPr/>
          <p:nvPr/>
        </p:nvSpPr>
        <p:spPr>
          <a:xfrm>
            <a:off x="908748" y="1646417"/>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1008634" y="1846464"/>
            <a:ext cx="8457399" cy="3970318"/>
          </a:xfrm>
          <a:prstGeom prst="rect">
            <a:avLst/>
          </a:prstGeom>
          <a:noFill/>
        </p:spPr>
        <p:txBody>
          <a:bodyPr wrap="square" rtlCol="0">
            <a:spAutoFit/>
          </a:bodyPr>
          <a:lstStyle/>
          <a:p>
            <a:r>
              <a:rPr lang="en-US" dirty="0">
                <a:latin typeface="Alexandria"/>
              </a:rPr>
              <a:t>While many companies were forced to cut costs due to economic uncertainty, Costco made a conscious decision to </a:t>
            </a:r>
            <a:r>
              <a:rPr lang="en-US" b="1" dirty="0">
                <a:latin typeface="Alexandria"/>
              </a:rPr>
              <a:t>not</a:t>
            </a:r>
            <a:r>
              <a:rPr lang="en-US" dirty="0">
                <a:latin typeface="Alexandria"/>
              </a:rPr>
              <a:t> lay off employees, reduce salaries, or decrease benefits.</a:t>
            </a:r>
          </a:p>
          <a:p>
            <a:endParaRPr lang="en-US" dirty="0">
              <a:latin typeface="Alexandria"/>
            </a:endParaRPr>
          </a:p>
          <a:p>
            <a:r>
              <a:rPr lang="en-US" b="1" dirty="0">
                <a:latin typeface="Alexandria"/>
              </a:rPr>
              <a:t>Impact:</a:t>
            </a:r>
            <a:r>
              <a:rPr lang="en-US" dirty="0">
                <a:latin typeface="Alexandria"/>
              </a:rPr>
              <a:t> This strategy proved successful for several reasons:</a:t>
            </a:r>
          </a:p>
          <a:p>
            <a:endParaRPr lang="en-US" dirty="0">
              <a:latin typeface="Alexandria"/>
            </a:endParaRPr>
          </a:p>
          <a:p>
            <a:pPr lvl="0"/>
            <a:r>
              <a:rPr lang="en-US" b="1" dirty="0">
                <a:latin typeface="Alexandria"/>
              </a:rPr>
              <a:t>Maintained Employee Morale:</a:t>
            </a:r>
            <a:r>
              <a:rPr lang="en-US" dirty="0">
                <a:latin typeface="Alexandria"/>
              </a:rPr>
              <a:t> By prioritizing employee well-being, Costco fostered a sense of security and loyalty among its workforce. This likely contributed to continued high employee engagement and productivity during a challenging time.</a:t>
            </a:r>
          </a:p>
          <a:p>
            <a:pPr lvl="0"/>
            <a:endParaRPr lang="en-US" dirty="0">
              <a:latin typeface="Alexandria"/>
            </a:endParaRPr>
          </a:p>
          <a:p>
            <a:pPr lvl="0"/>
            <a:r>
              <a:rPr lang="en-US" b="1" dirty="0">
                <a:latin typeface="Alexandria"/>
              </a:rPr>
              <a:t>Positive Public Perception:</a:t>
            </a:r>
            <a:r>
              <a:rPr lang="en-US" dirty="0">
                <a:latin typeface="Alexandria"/>
              </a:rPr>
              <a:t> Costco's commitment to its employees garnered significant positive publicity, potentially attracting new customers who value companies that treat their workers well.</a:t>
            </a:r>
          </a:p>
        </p:txBody>
      </p:sp>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91222" y="3229199"/>
            <a:ext cx="2151531" cy="1204848"/>
          </a:xfrm>
          <a:prstGeom prst="rect">
            <a:avLst/>
          </a:prstGeom>
          <a:ln>
            <a:noFill/>
          </a:ln>
        </p:spPr>
      </p:pic>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878489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id="{7DB3554E-EB1F-4BEA-A4E2-2AA9758249CA}"/>
              </a:ext>
            </a:extLst>
          </p:cNvPr>
          <p:cNvSpPr txBox="1"/>
          <p:nvPr/>
        </p:nvSpPr>
        <p:spPr>
          <a:xfrm>
            <a:off x="1787754" y="921809"/>
            <a:ext cx="9027815" cy="461665"/>
          </a:xfrm>
          <a:prstGeom prst="rect">
            <a:avLst/>
          </a:prstGeom>
          <a:noFill/>
        </p:spPr>
        <p:txBody>
          <a:bodyPr wrap="square" rtlCol="0">
            <a:spAutoFit/>
          </a:bodyPr>
          <a:lstStyle/>
          <a:p>
            <a:pPr lvl="0" algn="ctr" defTabSz="457200"/>
            <a:r>
              <a:rPr lang="en-US" sz="2400" b="1" dirty="0">
                <a:latin typeface="Alexandria"/>
                <a:ea typeface="Cambria" panose="02040503050406030204" pitchFamily="18" charset="0"/>
              </a:rPr>
              <a:t>Costco Case Study</a:t>
            </a:r>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889000" y="2155326"/>
            <a:ext cx="8268447" cy="3693319"/>
          </a:xfrm>
          <a:prstGeom prst="rect">
            <a:avLst/>
          </a:prstGeom>
          <a:noFill/>
        </p:spPr>
        <p:txBody>
          <a:bodyPr wrap="square" rtlCol="0">
            <a:spAutoFit/>
          </a:bodyPr>
          <a:lstStyle/>
          <a:p>
            <a:r>
              <a:rPr lang="en-US" b="1" dirty="0">
                <a:latin typeface="Alexandria"/>
              </a:rPr>
              <a:t>Conclusion</a:t>
            </a:r>
          </a:p>
          <a:p>
            <a:endParaRPr lang="en-US" dirty="0">
              <a:latin typeface="Alexandria"/>
            </a:endParaRPr>
          </a:p>
          <a:p>
            <a:r>
              <a:rPr lang="en-US" dirty="0">
                <a:latin typeface="Alexandria"/>
              </a:rPr>
              <a:t>In contrast to Costco, many retail companies were forced to reduce staff, cut salaries, or decrease benefits due to the pandemic's economic impact. This likely led to decreased employee morale and potentially higher turnover.</a:t>
            </a:r>
          </a:p>
          <a:p>
            <a:endParaRPr lang="en-US" dirty="0">
              <a:latin typeface="Alexandria"/>
            </a:endParaRPr>
          </a:p>
          <a:p>
            <a:r>
              <a:rPr lang="en-US" b="1" dirty="0">
                <a:latin typeface="Alexandria"/>
              </a:rPr>
              <a:t>Overall:</a:t>
            </a:r>
            <a:r>
              <a:rPr lang="en-US" dirty="0">
                <a:latin typeface="Alexandria"/>
              </a:rPr>
              <a:t> Costco's approach demonstrates the potential benefits of maintaining total rewards during economic downturns. It's important to note that this strategy may not be feasible for all companies depending on their financial situation and industry. However, it highlights the potential value of prioritizing employee well-being during challenging times.</a:t>
            </a:r>
          </a:p>
          <a:p>
            <a:endParaRPr lang="en-US" dirty="0">
              <a:latin typeface="Alexandria"/>
            </a:endParaRPr>
          </a:p>
          <a:p>
            <a:r>
              <a:rPr lang="ar-EG" dirty="0">
                <a:latin typeface="Alexandria"/>
              </a:rPr>
              <a:t> </a:t>
            </a:r>
            <a:endParaRPr lang="en-US" dirty="0">
              <a:latin typeface="Alexandria"/>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91222" y="3229199"/>
            <a:ext cx="2151531" cy="1204848"/>
          </a:xfrm>
          <a:prstGeom prst="rect">
            <a:avLst/>
          </a:prstGeom>
          <a:ln>
            <a:noFill/>
          </a:ln>
        </p:spPr>
      </p:pic>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72370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oogle Shape;867;p33">
            <a:extLst>
              <a:ext uri="{FF2B5EF4-FFF2-40B4-BE49-F238E27FC236}">
                <a16:creationId xmlns:a16="http://schemas.microsoft.com/office/drawing/2014/main" id="{19987754-3E16-4197-BBEF-CE2F164A19D6}"/>
              </a:ext>
            </a:extLst>
          </p:cNvPr>
          <p:cNvGrpSpPr/>
          <p:nvPr/>
        </p:nvGrpSpPr>
        <p:grpSpPr>
          <a:xfrm>
            <a:off x="5591944" y="1312533"/>
            <a:ext cx="4464496" cy="1237868"/>
            <a:chOff x="4860575" y="633850"/>
            <a:chExt cx="3351925" cy="938825"/>
          </a:xfrm>
        </p:grpSpPr>
        <p:sp>
          <p:nvSpPr>
            <p:cNvPr id="46" name="Google Shape;868;p33">
              <a:extLst>
                <a:ext uri="{FF2B5EF4-FFF2-40B4-BE49-F238E27FC236}">
                  <a16:creationId xmlns:a16="http://schemas.microsoft.com/office/drawing/2014/main" id="{8661DF5D-9DAA-4877-A70B-B31BFE2A4C23}"/>
                </a:ext>
              </a:extLst>
            </p:cNvPr>
            <p:cNvSpPr/>
            <p:nvPr/>
          </p:nvSpPr>
          <p:spPr>
            <a:xfrm>
              <a:off x="5329975" y="699925"/>
              <a:ext cx="2882525" cy="806675"/>
            </a:xfrm>
            <a:custGeom>
              <a:avLst/>
              <a:gdLst/>
              <a:ahLst/>
              <a:cxnLst/>
              <a:rect l="l" t="t" r="r" b="b"/>
              <a:pathLst>
                <a:path w="115301" h="32267" extrusionOk="0">
                  <a:moveTo>
                    <a:pt x="32278" y="1"/>
                  </a:moveTo>
                  <a:cubicBezTo>
                    <a:pt x="23361" y="1"/>
                    <a:pt x="16133" y="7216"/>
                    <a:pt x="16133" y="16133"/>
                  </a:cubicBezTo>
                  <a:cubicBezTo>
                    <a:pt x="16133" y="25039"/>
                    <a:pt x="8918" y="32266"/>
                    <a:pt x="1" y="32266"/>
                  </a:cubicBezTo>
                  <a:lnTo>
                    <a:pt x="99108" y="32266"/>
                  </a:lnTo>
                  <a:cubicBezTo>
                    <a:pt x="103561" y="32266"/>
                    <a:pt x="107609" y="30469"/>
                    <a:pt x="110526" y="27540"/>
                  </a:cubicBezTo>
                  <a:cubicBezTo>
                    <a:pt x="113491" y="24575"/>
                    <a:pt x="115301" y="20467"/>
                    <a:pt x="115253" y="15931"/>
                  </a:cubicBezTo>
                  <a:cubicBezTo>
                    <a:pt x="115134" y="7025"/>
                    <a:pt x="107597" y="1"/>
                    <a:pt x="98691" y="1"/>
                  </a:cubicBezTo>
                  <a:close/>
                </a:path>
              </a:pathLst>
            </a:custGeom>
            <a:solidFill>
              <a:srgbClr val="FF9900"/>
            </a:solidFill>
            <a:ln>
              <a:noFill/>
            </a:ln>
          </p:spPr>
          <p:txBody>
            <a:bodyPr spcFirstLastPara="1" wrap="square" lIns="731500" tIns="91425" rIns="274300" bIns="91425" anchor="ctr" anchorCtr="0">
              <a:noAutofit/>
            </a:bodyPr>
            <a:lstStyle/>
            <a:p>
              <a:pPr lvl="0" algn="ctr">
                <a:buClr>
                  <a:schemeClr val="dk1"/>
                </a:buClr>
                <a:buSzPts val="1100"/>
              </a:pPr>
              <a:r>
                <a:rPr lang="en-US" b="1" dirty="0">
                  <a:solidFill>
                    <a:srgbClr val="FFFFFF"/>
                  </a:solidFill>
                  <a:latin typeface="Alexandria"/>
                  <a:ea typeface="Roboto"/>
                  <a:cs typeface="Roboto"/>
                  <a:sym typeface="Roboto"/>
                </a:rPr>
                <a:t>Attract, retain and motivate employees</a:t>
              </a:r>
            </a:p>
          </p:txBody>
        </p:sp>
        <p:sp>
          <p:nvSpPr>
            <p:cNvPr id="47" name="Google Shape;869;p33">
              <a:extLst>
                <a:ext uri="{FF2B5EF4-FFF2-40B4-BE49-F238E27FC236}">
                  <a16:creationId xmlns:a16="http://schemas.microsoft.com/office/drawing/2014/main" id="{9BA3AF92-E9BF-4169-B8F0-27B1B3D40F3E}"/>
                </a:ext>
              </a:extLst>
            </p:cNvPr>
            <p:cNvSpPr/>
            <p:nvPr/>
          </p:nvSpPr>
          <p:spPr>
            <a:xfrm>
              <a:off x="4860575" y="633850"/>
              <a:ext cx="469425" cy="469425"/>
            </a:xfrm>
            <a:custGeom>
              <a:avLst/>
              <a:gdLst/>
              <a:ahLst/>
              <a:cxnLst/>
              <a:rect l="l" t="t" r="r" b="b"/>
              <a:pathLst>
                <a:path w="18777" h="18777" extrusionOk="0">
                  <a:moveTo>
                    <a:pt x="18777" y="0"/>
                  </a:moveTo>
                  <a:cubicBezTo>
                    <a:pt x="8406" y="0"/>
                    <a:pt x="0" y="8406"/>
                    <a:pt x="0" y="18776"/>
                  </a:cubicBezTo>
                  <a:lnTo>
                    <a:pt x="18777" y="18776"/>
                  </a:lnTo>
                  <a:lnTo>
                    <a:pt x="18777" y="0"/>
                  </a:lnTo>
                  <a:close/>
                </a:path>
              </a:pathLst>
            </a:custGeom>
            <a:solidFill>
              <a:srgbClr val="FF9900"/>
            </a:solidFill>
            <a:ln>
              <a:noFill/>
            </a:ln>
          </p:spPr>
          <p:txBody>
            <a:bodyPr spcFirstLastPara="1" wrap="square" lIns="91425" tIns="91425" rIns="91425" bIns="91425" anchor="ctr" anchorCtr="0">
              <a:noAutofit/>
            </a:bodyPr>
            <a:lstStyle/>
            <a:p>
              <a:endParaRPr>
                <a:latin typeface="Alexandria"/>
              </a:endParaRPr>
            </a:p>
          </p:txBody>
        </p:sp>
        <p:sp>
          <p:nvSpPr>
            <p:cNvPr id="48" name="Google Shape;870;p33">
              <a:extLst>
                <a:ext uri="{FF2B5EF4-FFF2-40B4-BE49-F238E27FC236}">
                  <a16:creationId xmlns:a16="http://schemas.microsoft.com/office/drawing/2014/main" id="{E91CC249-4EF8-45F5-878F-EFEF103F0658}"/>
                </a:ext>
              </a:extLst>
            </p:cNvPr>
            <p:cNvSpPr/>
            <p:nvPr/>
          </p:nvSpPr>
          <p:spPr>
            <a:xfrm>
              <a:off x="5329975" y="1103250"/>
              <a:ext cx="469425" cy="469425"/>
            </a:xfrm>
            <a:custGeom>
              <a:avLst/>
              <a:gdLst/>
              <a:ahLst/>
              <a:cxnLst/>
              <a:rect l="l" t="t" r="r" b="b"/>
              <a:pathLst>
                <a:path w="18777" h="18777" extrusionOk="0">
                  <a:moveTo>
                    <a:pt x="1" y="0"/>
                  </a:moveTo>
                  <a:lnTo>
                    <a:pt x="1" y="18777"/>
                  </a:lnTo>
                  <a:cubicBezTo>
                    <a:pt x="10371" y="18777"/>
                    <a:pt x="18777" y="10371"/>
                    <a:pt x="18777" y="0"/>
                  </a:cubicBezTo>
                  <a:close/>
                </a:path>
              </a:pathLst>
            </a:custGeom>
            <a:solidFill>
              <a:srgbClr val="FF9900"/>
            </a:solidFill>
            <a:ln>
              <a:noFill/>
            </a:ln>
          </p:spPr>
          <p:txBody>
            <a:bodyPr spcFirstLastPara="1" wrap="square" lIns="91425" tIns="91425" rIns="91425" bIns="91425" anchor="ctr" anchorCtr="0">
              <a:noAutofit/>
            </a:bodyPr>
            <a:lstStyle/>
            <a:p>
              <a:endParaRPr>
                <a:latin typeface="Alexandria"/>
              </a:endParaRPr>
            </a:p>
          </p:txBody>
        </p:sp>
        <p:sp>
          <p:nvSpPr>
            <p:cNvPr id="49" name="Google Shape;871;p33">
              <a:extLst>
                <a:ext uri="{FF2B5EF4-FFF2-40B4-BE49-F238E27FC236}">
                  <a16:creationId xmlns:a16="http://schemas.microsoft.com/office/drawing/2014/main" id="{F8DA996A-5C70-473C-8A88-2C1D8634F419}"/>
                </a:ext>
              </a:extLst>
            </p:cNvPr>
            <p:cNvSpPr/>
            <p:nvPr/>
          </p:nvSpPr>
          <p:spPr>
            <a:xfrm>
              <a:off x="4926650" y="699925"/>
              <a:ext cx="806675" cy="806675"/>
            </a:xfrm>
            <a:custGeom>
              <a:avLst/>
              <a:gdLst/>
              <a:ahLst/>
              <a:cxnLst/>
              <a:rect l="l" t="t" r="r" b="b"/>
              <a:pathLst>
                <a:path w="32267" h="32267" extrusionOk="0">
                  <a:moveTo>
                    <a:pt x="16134" y="1"/>
                  </a:moveTo>
                  <a:cubicBezTo>
                    <a:pt x="7216" y="1"/>
                    <a:pt x="1" y="7216"/>
                    <a:pt x="1" y="16133"/>
                  </a:cubicBezTo>
                  <a:cubicBezTo>
                    <a:pt x="1" y="25039"/>
                    <a:pt x="7216" y="32266"/>
                    <a:pt x="16134" y="32266"/>
                  </a:cubicBezTo>
                  <a:cubicBezTo>
                    <a:pt x="25051" y="32266"/>
                    <a:pt x="32266" y="25039"/>
                    <a:pt x="32266" y="16133"/>
                  </a:cubicBezTo>
                  <a:cubicBezTo>
                    <a:pt x="32266" y="7216"/>
                    <a:pt x="25051" y="1"/>
                    <a:pt x="16134" y="1"/>
                  </a:cubicBezTo>
                  <a:close/>
                </a:path>
              </a:pathLst>
            </a:custGeom>
            <a:solidFill>
              <a:srgbClr val="FFFFFF"/>
            </a:solidFill>
            <a:ln>
              <a:noFill/>
            </a:ln>
          </p:spPr>
          <p:txBody>
            <a:bodyPr spcFirstLastPara="1" wrap="square" lIns="91425" tIns="91425" rIns="91425" bIns="91425" anchor="ctr" anchorCtr="0">
              <a:noAutofit/>
            </a:bodyPr>
            <a:lstStyle/>
            <a:p>
              <a:endParaRPr>
                <a:latin typeface="Alexandria"/>
              </a:endParaRPr>
            </a:p>
          </p:txBody>
        </p:sp>
        <p:sp>
          <p:nvSpPr>
            <p:cNvPr id="50" name="Google Shape;872;p33">
              <a:extLst>
                <a:ext uri="{FF2B5EF4-FFF2-40B4-BE49-F238E27FC236}">
                  <a16:creationId xmlns:a16="http://schemas.microsoft.com/office/drawing/2014/main" id="{C52569A2-7AD2-4B32-93E0-21562CD2AB28}"/>
                </a:ext>
              </a:extLst>
            </p:cNvPr>
            <p:cNvSpPr/>
            <p:nvPr/>
          </p:nvSpPr>
          <p:spPr>
            <a:xfrm>
              <a:off x="5034700" y="807975"/>
              <a:ext cx="590575" cy="590575"/>
            </a:xfrm>
            <a:custGeom>
              <a:avLst/>
              <a:gdLst/>
              <a:ahLst/>
              <a:cxnLst/>
              <a:rect l="l" t="t" r="r" b="b"/>
              <a:pathLst>
                <a:path w="23623" h="23623" extrusionOk="0">
                  <a:moveTo>
                    <a:pt x="11812" y="0"/>
                  </a:moveTo>
                  <a:cubicBezTo>
                    <a:pt x="5287" y="0"/>
                    <a:pt x="1" y="5287"/>
                    <a:pt x="1" y="11811"/>
                  </a:cubicBezTo>
                  <a:cubicBezTo>
                    <a:pt x="1" y="18336"/>
                    <a:pt x="5287" y="23622"/>
                    <a:pt x="11812" y="23622"/>
                  </a:cubicBezTo>
                  <a:cubicBezTo>
                    <a:pt x="18336" y="23622"/>
                    <a:pt x="23623" y="18336"/>
                    <a:pt x="23623" y="11811"/>
                  </a:cubicBezTo>
                  <a:cubicBezTo>
                    <a:pt x="23623" y="5287"/>
                    <a:pt x="18336" y="0"/>
                    <a:pt x="11812" y="0"/>
                  </a:cubicBezTo>
                  <a:close/>
                </a:path>
              </a:pathLst>
            </a:custGeom>
            <a:solidFill>
              <a:srgbClr val="FF9900"/>
            </a:solidFill>
            <a:ln>
              <a:noFill/>
            </a:ln>
          </p:spPr>
          <p:txBody>
            <a:bodyPr spcFirstLastPara="1" wrap="square" lIns="91425" tIns="91425" rIns="91425" bIns="91425" anchor="ctr" anchorCtr="0">
              <a:noAutofit/>
            </a:bodyPr>
            <a:lstStyle/>
            <a:p>
              <a:pPr algn="ctr"/>
              <a:r>
                <a:rPr lang="en" sz="2500" dirty="0">
                  <a:solidFill>
                    <a:srgbClr val="FFFFFF"/>
                  </a:solidFill>
                  <a:latin typeface="Alexandria"/>
                  <a:ea typeface="Fira Sans Extra Condensed Medium"/>
                  <a:cs typeface="Fira Sans Extra Condensed Medium"/>
                  <a:sym typeface="Fira Sans Extra Condensed Medium"/>
                </a:rPr>
                <a:t>01</a:t>
              </a:r>
              <a:endParaRPr sz="2500" dirty="0">
                <a:solidFill>
                  <a:srgbClr val="FFFFFF"/>
                </a:solidFill>
                <a:latin typeface="Alexandria"/>
                <a:ea typeface="Fira Sans Extra Condensed Medium"/>
                <a:cs typeface="Fira Sans Extra Condensed Medium"/>
                <a:sym typeface="Fira Sans Extra Condensed Medium"/>
              </a:endParaRPr>
            </a:p>
          </p:txBody>
        </p:sp>
      </p:grpSp>
      <p:grpSp>
        <p:nvGrpSpPr>
          <p:cNvPr id="51" name="Google Shape;873;p33">
            <a:extLst>
              <a:ext uri="{FF2B5EF4-FFF2-40B4-BE49-F238E27FC236}">
                <a16:creationId xmlns:a16="http://schemas.microsoft.com/office/drawing/2014/main" id="{8228AB36-3513-4D61-8E90-AC8B2E33E25D}"/>
              </a:ext>
            </a:extLst>
          </p:cNvPr>
          <p:cNvGrpSpPr/>
          <p:nvPr/>
        </p:nvGrpSpPr>
        <p:grpSpPr>
          <a:xfrm>
            <a:off x="2707357" y="2617512"/>
            <a:ext cx="4862893" cy="1306282"/>
            <a:chOff x="4859375" y="1605400"/>
            <a:chExt cx="3351925" cy="938525"/>
          </a:xfrm>
        </p:grpSpPr>
        <p:sp>
          <p:nvSpPr>
            <p:cNvPr id="52" name="Google Shape;874;p33">
              <a:extLst>
                <a:ext uri="{FF2B5EF4-FFF2-40B4-BE49-F238E27FC236}">
                  <a16:creationId xmlns:a16="http://schemas.microsoft.com/office/drawing/2014/main" id="{7ACC6395-F49B-4430-971D-68E814E5D7EB}"/>
                </a:ext>
              </a:extLst>
            </p:cNvPr>
            <p:cNvSpPr/>
            <p:nvPr/>
          </p:nvSpPr>
          <p:spPr>
            <a:xfrm>
              <a:off x="4859375" y="1671175"/>
              <a:ext cx="2882525" cy="806975"/>
            </a:xfrm>
            <a:custGeom>
              <a:avLst/>
              <a:gdLst/>
              <a:ahLst/>
              <a:cxnLst/>
              <a:rect l="l" t="t" r="r" b="b"/>
              <a:pathLst>
                <a:path w="115301" h="32279" extrusionOk="0">
                  <a:moveTo>
                    <a:pt x="16610" y="1"/>
                  </a:moveTo>
                  <a:cubicBezTo>
                    <a:pt x="7704" y="1"/>
                    <a:pt x="167" y="7037"/>
                    <a:pt x="60" y="15931"/>
                  </a:cubicBezTo>
                  <a:cubicBezTo>
                    <a:pt x="1" y="20467"/>
                    <a:pt x="1810" y="24587"/>
                    <a:pt x="4775" y="27552"/>
                  </a:cubicBezTo>
                  <a:cubicBezTo>
                    <a:pt x="7692" y="30469"/>
                    <a:pt x="11740" y="32278"/>
                    <a:pt x="16193" y="32278"/>
                  </a:cubicBezTo>
                  <a:lnTo>
                    <a:pt x="115301" y="32278"/>
                  </a:lnTo>
                  <a:cubicBezTo>
                    <a:pt x="106395" y="32278"/>
                    <a:pt x="99168" y="25051"/>
                    <a:pt x="99168" y="16145"/>
                  </a:cubicBezTo>
                  <a:cubicBezTo>
                    <a:pt x="99168" y="7228"/>
                    <a:pt x="91941" y="1"/>
                    <a:pt x="83023" y="1"/>
                  </a:cubicBezTo>
                  <a:close/>
                </a:path>
              </a:pathLst>
            </a:custGeom>
            <a:solidFill>
              <a:srgbClr val="99CCFF"/>
            </a:solidFill>
            <a:ln>
              <a:noFill/>
            </a:ln>
          </p:spPr>
          <p:txBody>
            <a:bodyPr spcFirstLastPara="1" wrap="square" lIns="274300" tIns="91425" rIns="731500" bIns="91425" anchor="ctr" anchorCtr="0">
              <a:noAutofit/>
            </a:bodyPr>
            <a:lstStyle/>
            <a:p>
              <a:pPr algn="ctr">
                <a:buClr>
                  <a:schemeClr val="dk1"/>
                </a:buClr>
                <a:buSzPts val="1100"/>
              </a:pPr>
              <a:r>
                <a:rPr lang="en-US" b="1" dirty="0">
                  <a:solidFill>
                    <a:srgbClr val="FFFFFF"/>
                  </a:solidFill>
                  <a:latin typeface="Alexandria"/>
                  <a:ea typeface="Roboto"/>
                  <a:sym typeface="Roboto"/>
                </a:rPr>
                <a:t>Align employees contribution with organizational goals</a:t>
              </a:r>
            </a:p>
          </p:txBody>
        </p:sp>
        <p:sp>
          <p:nvSpPr>
            <p:cNvPr id="53" name="Google Shape;875;p33">
              <a:extLst>
                <a:ext uri="{FF2B5EF4-FFF2-40B4-BE49-F238E27FC236}">
                  <a16:creationId xmlns:a16="http://schemas.microsoft.com/office/drawing/2014/main" id="{424FD1F7-D054-4BD1-AF9F-C4EF7108679E}"/>
                </a:ext>
              </a:extLst>
            </p:cNvPr>
            <p:cNvSpPr/>
            <p:nvPr/>
          </p:nvSpPr>
          <p:spPr>
            <a:xfrm>
              <a:off x="7741875" y="1605400"/>
              <a:ext cx="469425" cy="469425"/>
            </a:xfrm>
            <a:custGeom>
              <a:avLst/>
              <a:gdLst/>
              <a:ahLst/>
              <a:cxnLst/>
              <a:rect l="l" t="t" r="r" b="b"/>
              <a:pathLst>
                <a:path w="18777" h="18777" extrusionOk="0">
                  <a:moveTo>
                    <a:pt x="1" y="0"/>
                  </a:moveTo>
                  <a:lnTo>
                    <a:pt x="1" y="18776"/>
                  </a:lnTo>
                  <a:lnTo>
                    <a:pt x="18777" y="18776"/>
                  </a:lnTo>
                  <a:cubicBezTo>
                    <a:pt x="18777" y="8406"/>
                    <a:pt x="10371" y="0"/>
                    <a:pt x="1" y="0"/>
                  </a:cubicBezTo>
                  <a:close/>
                </a:path>
              </a:pathLst>
            </a:custGeom>
            <a:solidFill>
              <a:srgbClr val="99CCFF"/>
            </a:solidFill>
            <a:ln>
              <a:noFill/>
            </a:ln>
          </p:spPr>
          <p:txBody>
            <a:bodyPr spcFirstLastPara="1" wrap="square" lIns="91425" tIns="91425" rIns="91425" bIns="91425" anchor="ctr" anchorCtr="0">
              <a:noAutofit/>
            </a:bodyPr>
            <a:lstStyle/>
            <a:p>
              <a:endParaRPr dirty="0">
                <a:latin typeface="Alexandria"/>
              </a:endParaRPr>
            </a:p>
          </p:txBody>
        </p:sp>
        <p:sp>
          <p:nvSpPr>
            <p:cNvPr id="54" name="Google Shape;876;p33">
              <a:extLst>
                <a:ext uri="{FF2B5EF4-FFF2-40B4-BE49-F238E27FC236}">
                  <a16:creationId xmlns:a16="http://schemas.microsoft.com/office/drawing/2014/main" id="{2D5638F5-0269-4161-BB2C-9F86DFADAB89}"/>
                </a:ext>
              </a:extLst>
            </p:cNvPr>
            <p:cNvSpPr/>
            <p:nvPr/>
          </p:nvSpPr>
          <p:spPr>
            <a:xfrm>
              <a:off x="7272475" y="2074800"/>
              <a:ext cx="469425" cy="469125"/>
            </a:xfrm>
            <a:custGeom>
              <a:avLst/>
              <a:gdLst/>
              <a:ahLst/>
              <a:cxnLst/>
              <a:rect l="l" t="t" r="r" b="b"/>
              <a:pathLst>
                <a:path w="18777" h="18765" extrusionOk="0">
                  <a:moveTo>
                    <a:pt x="1" y="0"/>
                  </a:moveTo>
                  <a:cubicBezTo>
                    <a:pt x="1" y="10359"/>
                    <a:pt x="8407" y="18765"/>
                    <a:pt x="18777" y="18765"/>
                  </a:cubicBezTo>
                  <a:lnTo>
                    <a:pt x="18777" y="0"/>
                  </a:lnTo>
                  <a:close/>
                </a:path>
              </a:pathLst>
            </a:custGeom>
            <a:solidFill>
              <a:srgbClr val="99CCFF"/>
            </a:solidFill>
            <a:ln>
              <a:noFill/>
            </a:ln>
          </p:spPr>
          <p:txBody>
            <a:bodyPr spcFirstLastPara="1" wrap="square" lIns="91425" tIns="91425" rIns="91425" bIns="91425" anchor="ctr" anchorCtr="0">
              <a:noAutofit/>
            </a:bodyPr>
            <a:lstStyle/>
            <a:p>
              <a:endParaRPr dirty="0">
                <a:latin typeface="Alexandria"/>
              </a:endParaRPr>
            </a:p>
          </p:txBody>
        </p:sp>
        <p:sp>
          <p:nvSpPr>
            <p:cNvPr id="55" name="Google Shape;877;p33">
              <a:extLst>
                <a:ext uri="{FF2B5EF4-FFF2-40B4-BE49-F238E27FC236}">
                  <a16:creationId xmlns:a16="http://schemas.microsoft.com/office/drawing/2014/main" id="{F6E29FB2-B4AE-4791-BC16-76437943E17F}"/>
                </a:ext>
              </a:extLst>
            </p:cNvPr>
            <p:cNvSpPr/>
            <p:nvPr/>
          </p:nvSpPr>
          <p:spPr>
            <a:xfrm>
              <a:off x="7338550" y="1671175"/>
              <a:ext cx="806675" cy="806975"/>
            </a:xfrm>
            <a:custGeom>
              <a:avLst/>
              <a:gdLst/>
              <a:ahLst/>
              <a:cxnLst/>
              <a:rect l="l" t="t" r="r" b="b"/>
              <a:pathLst>
                <a:path w="32267" h="32279" extrusionOk="0">
                  <a:moveTo>
                    <a:pt x="16134" y="1"/>
                  </a:moveTo>
                  <a:cubicBezTo>
                    <a:pt x="7228" y="1"/>
                    <a:pt x="1" y="7228"/>
                    <a:pt x="1" y="16145"/>
                  </a:cubicBezTo>
                  <a:cubicBezTo>
                    <a:pt x="1" y="25051"/>
                    <a:pt x="7228" y="32278"/>
                    <a:pt x="16134" y="32278"/>
                  </a:cubicBezTo>
                  <a:cubicBezTo>
                    <a:pt x="25052" y="32278"/>
                    <a:pt x="32267" y="25051"/>
                    <a:pt x="32267" y="16145"/>
                  </a:cubicBezTo>
                  <a:cubicBezTo>
                    <a:pt x="32267" y="7228"/>
                    <a:pt x="25052" y="1"/>
                    <a:pt x="16134" y="1"/>
                  </a:cubicBezTo>
                  <a:close/>
                </a:path>
              </a:pathLst>
            </a:custGeom>
            <a:solidFill>
              <a:srgbClr val="FFFFFF"/>
            </a:solidFill>
            <a:ln>
              <a:noFill/>
            </a:ln>
          </p:spPr>
          <p:txBody>
            <a:bodyPr spcFirstLastPara="1" wrap="square" lIns="91425" tIns="91425" rIns="91425" bIns="91425" anchor="ctr" anchorCtr="0">
              <a:noAutofit/>
            </a:bodyPr>
            <a:lstStyle/>
            <a:p>
              <a:endParaRPr>
                <a:latin typeface="Alexandria"/>
              </a:endParaRPr>
            </a:p>
          </p:txBody>
        </p:sp>
        <p:sp>
          <p:nvSpPr>
            <p:cNvPr id="56" name="Google Shape;878;p33">
              <a:extLst>
                <a:ext uri="{FF2B5EF4-FFF2-40B4-BE49-F238E27FC236}">
                  <a16:creationId xmlns:a16="http://schemas.microsoft.com/office/drawing/2014/main" id="{48E570DB-DC35-4CB2-8700-BA4DED330F2F}"/>
                </a:ext>
              </a:extLst>
            </p:cNvPr>
            <p:cNvSpPr/>
            <p:nvPr/>
          </p:nvSpPr>
          <p:spPr>
            <a:xfrm>
              <a:off x="7446600" y="1779525"/>
              <a:ext cx="590575" cy="590275"/>
            </a:xfrm>
            <a:custGeom>
              <a:avLst/>
              <a:gdLst/>
              <a:ahLst/>
              <a:cxnLst/>
              <a:rect l="l" t="t" r="r" b="b"/>
              <a:pathLst>
                <a:path w="23623" h="23611" extrusionOk="0">
                  <a:moveTo>
                    <a:pt x="11812" y="0"/>
                  </a:moveTo>
                  <a:cubicBezTo>
                    <a:pt x="5287" y="0"/>
                    <a:pt x="1" y="5287"/>
                    <a:pt x="1" y="11811"/>
                  </a:cubicBezTo>
                  <a:cubicBezTo>
                    <a:pt x="1" y="18324"/>
                    <a:pt x="5287" y="23610"/>
                    <a:pt x="11812" y="23610"/>
                  </a:cubicBezTo>
                  <a:cubicBezTo>
                    <a:pt x="18336" y="23610"/>
                    <a:pt x="23623" y="18324"/>
                    <a:pt x="23623" y="11811"/>
                  </a:cubicBezTo>
                  <a:cubicBezTo>
                    <a:pt x="23623" y="5287"/>
                    <a:pt x="18336" y="0"/>
                    <a:pt x="11812" y="0"/>
                  </a:cubicBezTo>
                  <a:close/>
                </a:path>
              </a:pathLst>
            </a:custGeom>
            <a:solidFill>
              <a:srgbClr val="99CCFF"/>
            </a:solidFill>
            <a:ln>
              <a:noFill/>
            </a:ln>
          </p:spPr>
          <p:txBody>
            <a:bodyPr spcFirstLastPara="1" wrap="square" lIns="91425" tIns="91425" rIns="91425" bIns="91425" anchor="ctr" anchorCtr="0">
              <a:noAutofit/>
            </a:bodyPr>
            <a:lstStyle/>
            <a:p>
              <a:pPr algn="ctr"/>
              <a:r>
                <a:rPr lang="en" sz="2500" dirty="0">
                  <a:solidFill>
                    <a:srgbClr val="FFFFFF"/>
                  </a:solidFill>
                  <a:latin typeface="Alexandria"/>
                  <a:sym typeface="Fira Sans Extra Condensed Medium"/>
                </a:rPr>
                <a:t>02</a:t>
              </a:r>
              <a:endParaRPr sz="2500" dirty="0">
                <a:solidFill>
                  <a:srgbClr val="FFFFFF"/>
                </a:solidFill>
                <a:latin typeface="Alexandria"/>
                <a:sym typeface="Fira Sans Extra Condensed Medium"/>
              </a:endParaRPr>
            </a:p>
          </p:txBody>
        </p:sp>
      </p:grpSp>
      <p:grpSp>
        <p:nvGrpSpPr>
          <p:cNvPr id="57" name="Google Shape;879;p33">
            <a:extLst>
              <a:ext uri="{FF2B5EF4-FFF2-40B4-BE49-F238E27FC236}">
                <a16:creationId xmlns:a16="http://schemas.microsoft.com/office/drawing/2014/main" id="{0BCDBC66-0CAB-4C36-93F0-147B965DF283}"/>
              </a:ext>
            </a:extLst>
          </p:cNvPr>
          <p:cNvGrpSpPr/>
          <p:nvPr/>
        </p:nvGrpSpPr>
        <p:grpSpPr>
          <a:xfrm>
            <a:off x="5874542" y="3980524"/>
            <a:ext cx="4181899" cy="1227787"/>
            <a:chOff x="4860575" y="2599575"/>
            <a:chExt cx="3351925" cy="938525"/>
          </a:xfrm>
        </p:grpSpPr>
        <p:sp>
          <p:nvSpPr>
            <p:cNvPr id="58" name="Google Shape;880;p33">
              <a:extLst>
                <a:ext uri="{FF2B5EF4-FFF2-40B4-BE49-F238E27FC236}">
                  <a16:creationId xmlns:a16="http://schemas.microsoft.com/office/drawing/2014/main" id="{05FCC0FB-AD40-4713-BCCD-D2C77A56A1D8}"/>
                </a:ext>
              </a:extLst>
            </p:cNvPr>
            <p:cNvSpPr/>
            <p:nvPr/>
          </p:nvSpPr>
          <p:spPr>
            <a:xfrm>
              <a:off x="5329975" y="2665350"/>
              <a:ext cx="2882525" cy="806975"/>
            </a:xfrm>
            <a:custGeom>
              <a:avLst/>
              <a:gdLst/>
              <a:ahLst/>
              <a:cxnLst/>
              <a:rect l="l" t="t" r="r" b="b"/>
              <a:pathLst>
                <a:path w="115301" h="32279" extrusionOk="0">
                  <a:moveTo>
                    <a:pt x="32278" y="0"/>
                  </a:moveTo>
                  <a:cubicBezTo>
                    <a:pt x="23361" y="0"/>
                    <a:pt x="16133" y="7227"/>
                    <a:pt x="16133" y="16145"/>
                  </a:cubicBezTo>
                  <a:cubicBezTo>
                    <a:pt x="16133" y="25051"/>
                    <a:pt x="8918" y="32278"/>
                    <a:pt x="1" y="32278"/>
                  </a:cubicBezTo>
                  <a:lnTo>
                    <a:pt x="99108" y="32278"/>
                  </a:lnTo>
                  <a:cubicBezTo>
                    <a:pt x="103561" y="32278"/>
                    <a:pt x="107609" y="30468"/>
                    <a:pt x="110526" y="27551"/>
                  </a:cubicBezTo>
                  <a:cubicBezTo>
                    <a:pt x="113491" y="24587"/>
                    <a:pt x="115301" y="20467"/>
                    <a:pt x="115253" y="15931"/>
                  </a:cubicBezTo>
                  <a:cubicBezTo>
                    <a:pt x="115134" y="7037"/>
                    <a:pt x="107597" y="0"/>
                    <a:pt x="98691" y="0"/>
                  </a:cubicBezTo>
                  <a:close/>
                </a:path>
              </a:pathLst>
            </a:custGeom>
            <a:solidFill>
              <a:srgbClr val="FFCC66"/>
            </a:solidFill>
            <a:ln>
              <a:solidFill>
                <a:srgbClr val="FFCC66"/>
              </a:solidFill>
            </a:ln>
          </p:spPr>
          <p:txBody>
            <a:bodyPr spcFirstLastPara="1" wrap="square" lIns="731500" tIns="91425" rIns="274300" bIns="91425" anchor="ctr" anchorCtr="0">
              <a:noAutofit/>
            </a:bodyPr>
            <a:lstStyle/>
            <a:p>
              <a:pPr algn="ctr">
                <a:buClr>
                  <a:schemeClr val="dk1"/>
                </a:buClr>
                <a:buSzPts val="1100"/>
              </a:pPr>
              <a:r>
                <a:rPr lang="en-US" b="1" dirty="0">
                  <a:solidFill>
                    <a:srgbClr val="FFFFFF"/>
                  </a:solidFill>
                  <a:latin typeface="Alexandria"/>
                  <a:ea typeface="Roboto"/>
                  <a:sym typeface="Roboto"/>
                </a:rPr>
                <a:t>Encourage high performance &amp; Career development</a:t>
              </a:r>
            </a:p>
          </p:txBody>
        </p:sp>
        <p:sp>
          <p:nvSpPr>
            <p:cNvPr id="59" name="Google Shape;881;p33">
              <a:extLst>
                <a:ext uri="{FF2B5EF4-FFF2-40B4-BE49-F238E27FC236}">
                  <a16:creationId xmlns:a16="http://schemas.microsoft.com/office/drawing/2014/main" id="{AC789816-9750-499D-9836-F7A8BBF4310B}"/>
                </a:ext>
              </a:extLst>
            </p:cNvPr>
            <p:cNvSpPr/>
            <p:nvPr/>
          </p:nvSpPr>
          <p:spPr>
            <a:xfrm>
              <a:off x="4860575" y="2599575"/>
              <a:ext cx="469425" cy="469125"/>
            </a:xfrm>
            <a:custGeom>
              <a:avLst/>
              <a:gdLst/>
              <a:ahLst/>
              <a:cxnLst/>
              <a:rect l="l" t="t" r="r" b="b"/>
              <a:pathLst>
                <a:path w="18777" h="18765" extrusionOk="0">
                  <a:moveTo>
                    <a:pt x="18777" y="0"/>
                  </a:moveTo>
                  <a:cubicBezTo>
                    <a:pt x="8406" y="0"/>
                    <a:pt x="0" y="8406"/>
                    <a:pt x="0" y="18764"/>
                  </a:cubicBezTo>
                  <a:lnTo>
                    <a:pt x="18777" y="18764"/>
                  </a:lnTo>
                  <a:lnTo>
                    <a:pt x="18777" y="0"/>
                  </a:lnTo>
                  <a:close/>
                </a:path>
              </a:pathLst>
            </a:custGeom>
            <a:solidFill>
              <a:srgbClr val="FFCC66"/>
            </a:solidFill>
            <a:ln>
              <a:noFill/>
            </a:ln>
          </p:spPr>
          <p:txBody>
            <a:bodyPr spcFirstLastPara="1" wrap="square" lIns="91425" tIns="91425" rIns="91425" bIns="91425" anchor="ctr" anchorCtr="0">
              <a:noAutofit/>
            </a:bodyPr>
            <a:lstStyle/>
            <a:p>
              <a:endParaRPr dirty="0">
                <a:latin typeface="Alexandria"/>
              </a:endParaRPr>
            </a:p>
          </p:txBody>
        </p:sp>
        <p:sp>
          <p:nvSpPr>
            <p:cNvPr id="60" name="Google Shape;882;p33">
              <a:extLst>
                <a:ext uri="{FF2B5EF4-FFF2-40B4-BE49-F238E27FC236}">
                  <a16:creationId xmlns:a16="http://schemas.microsoft.com/office/drawing/2014/main" id="{BC26BB3A-C8A1-4D35-B08B-38201004DA48}"/>
                </a:ext>
              </a:extLst>
            </p:cNvPr>
            <p:cNvSpPr/>
            <p:nvPr/>
          </p:nvSpPr>
          <p:spPr>
            <a:xfrm>
              <a:off x="5329975" y="3068675"/>
              <a:ext cx="469425" cy="469425"/>
            </a:xfrm>
            <a:custGeom>
              <a:avLst/>
              <a:gdLst/>
              <a:ahLst/>
              <a:cxnLst/>
              <a:rect l="l" t="t" r="r" b="b"/>
              <a:pathLst>
                <a:path w="18777" h="18777" extrusionOk="0">
                  <a:moveTo>
                    <a:pt x="1" y="0"/>
                  </a:moveTo>
                  <a:lnTo>
                    <a:pt x="1" y="18776"/>
                  </a:lnTo>
                  <a:cubicBezTo>
                    <a:pt x="10371" y="18776"/>
                    <a:pt x="18777" y="10371"/>
                    <a:pt x="18777" y="0"/>
                  </a:cubicBezTo>
                  <a:close/>
                </a:path>
              </a:pathLst>
            </a:custGeom>
            <a:solidFill>
              <a:srgbClr val="FFCC66"/>
            </a:solidFill>
            <a:ln>
              <a:noFill/>
            </a:ln>
          </p:spPr>
          <p:txBody>
            <a:bodyPr spcFirstLastPara="1" wrap="square" lIns="91425" tIns="91425" rIns="91425" bIns="91425" anchor="ctr" anchorCtr="0">
              <a:noAutofit/>
            </a:bodyPr>
            <a:lstStyle/>
            <a:p>
              <a:endParaRPr dirty="0">
                <a:latin typeface="Alexandria"/>
              </a:endParaRPr>
            </a:p>
          </p:txBody>
        </p:sp>
        <p:sp>
          <p:nvSpPr>
            <p:cNvPr id="61" name="Google Shape;883;p33">
              <a:extLst>
                <a:ext uri="{FF2B5EF4-FFF2-40B4-BE49-F238E27FC236}">
                  <a16:creationId xmlns:a16="http://schemas.microsoft.com/office/drawing/2014/main" id="{21350415-A632-4778-99BF-9B1864A18F85}"/>
                </a:ext>
              </a:extLst>
            </p:cNvPr>
            <p:cNvSpPr/>
            <p:nvPr/>
          </p:nvSpPr>
          <p:spPr>
            <a:xfrm>
              <a:off x="4926650" y="2665350"/>
              <a:ext cx="806675" cy="806975"/>
            </a:xfrm>
            <a:custGeom>
              <a:avLst/>
              <a:gdLst/>
              <a:ahLst/>
              <a:cxnLst/>
              <a:rect l="l" t="t" r="r" b="b"/>
              <a:pathLst>
                <a:path w="32267" h="32279" extrusionOk="0">
                  <a:moveTo>
                    <a:pt x="16134" y="0"/>
                  </a:moveTo>
                  <a:cubicBezTo>
                    <a:pt x="7216" y="0"/>
                    <a:pt x="1" y="7227"/>
                    <a:pt x="1" y="16133"/>
                  </a:cubicBezTo>
                  <a:cubicBezTo>
                    <a:pt x="1" y="25051"/>
                    <a:pt x="7216" y="32278"/>
                    <a:pt x="16134" y="32278"/>
                  </a:cubicBezTo>
                  <a:cubicBezTo>
                    <a:pt x="25051" y="32278"/>
                    <a:pt x="32266" y="25051"/>
                    <a:pt x="32266" y="16133"/>
                  </a:cubicBezTo>
                  <a:cubicBezTo>
                    <a:pt x="32266" y="7227"/>
                    <a:pt x="25051" y="0"/>
                    <a:pt x="16134" y="0"/>
                  </a:cubicBezTo>
                  <a:close/>
                </a:path>
              </a:pathLst>
            </a:custGeom>
            <a:solidFill>
              <a:srgbClr val="FFFFFF"/>
            </a:solidFill>
            <a:ln>
              <a:noFill/>
            </a:ln>
          </p:spPr>
          <p:txBody>
            <a:bodyPr spcFirstLastPara="1" wrap="square" lIns="91425" tIns="91425" rIns="91425" bIns="91425" anchor="ctr" anchorCtr="0">
              <a:noAutofit/>
            </a:bodyPr>
            <a:lstStyle/>
            <a:p>
              <a:endParaRPr>
                <a:latin typeface="Alexandria"/>
              </a:endParaRPr>
            </a:p>
          </p:txBody>
        </p:sp>
        <p:sp>
          <p:nvSpPr>
            <p:cNvPr id="62" name="Google Shape;884;p33">
              <a:extLst>
                <a:ext uri="{FF2B5EF4-FFF2-40B4-BE49-F238E27FC236}">
                  <a16:creationId xmlns:a16="http://schemas.microsoft.com/office/drawing/2014/main" id="{A12E62F7-5D37-4F13-9258-F97BD2CF2AAB}"/>
                </a:ext>
              </a:extLst>
            </p:cNvPr>
            <p:cNvSpPr/>
            <p:nvPr/>
          </p:nvSpPr>
          <p:spPr>
            <a:xfrm>
              <a:off x="5034700" y="2773700"/>
              <a:ext cx="590575" cy="590275"/>
            </a:xfrm>
            <a:custGeom>
              <a:avLst/>
              <a:gdLst/>
              <a:ahLst/>
              <a:cxnLst/>
              <a:rect l="l" t="t" r="r" b="b"/>
              <a:pathLst>
                <a:path w="23623" h="23611" extrusionOk="0">
                  <a:moveTo>
                    <a:pt x="11812" y="0"/>
                  </a:moveTo>
                  <a:cubicBezTo>
                    <a:pt x="5287" y="0"/>
                    <a:pt x="1" y="5287"/>
                    <a:pt x="1" y="11799"/>
                  </a:cubicBezTo>
                  <a:cubicBezTo>
                    <a:pt x="1" y="18324"/>
                    <a:pt x="5287" y="23610"/>
                    <a:pt x="11812" y="23610"/>
                  </a:cubicBezTo>
                  <a:cubicBezTo>
                    <a:pt x="18336" y="23610"/>
                    <a:pt x="23623" y="18324"/>
                    <a:pt x="23623" y="11799"/>
                  </a:cubicBezTo>
                  <a:cubicBezTo>
                    <a:pt x="23623" y="5287"/>
                    <a:pt x="18336" y="0"/>
                    <a:pt x="11812" y="0"/>
                  </a:cubicBezTo>
                  <a:close/>
                </a:path>
              </a:pathLst>
            </a:custGeom>
            <a:solidFill>
              <a:srgbClr val="FFCC66"/>
            </a:solidFill>
            <a:ln>
              <a:noFill/>
            </a:ln>
          </p:spPr>
          <p:txBody>
            <a:bodyPr spcFirstLastPara="1" wrap="square" lIns="91425" tIns="91425" rIns="91425" bIns="91425" anchor="ctr" anchorCtr="0">
              <a:noAutofit/>
            </a:bodyPr>
            <a:lstStyle/>
            <a:p>
              <a:pPr algn="ctr"/>
              <a:r>
                <a:rPr lang="en" sz="2500" dirty="0">
                  <a:solidFill>
                    <a:srgbClr val="FFFFFF"/>
                  </a:solidFill>
                  <a:latin typeface="Alexandria"/>
                  <a:sym typeface="Fira Sans Extra Condensed Medium"/>
                </a:rPr>
                <a:t>03</a:t>
              </a:r>
              <a:endParaRPr sz="2500" dirty="0">
                <a:solidFill>
                  <a:srgbClr val="FFFFFF"/>
                </a:solidFill>
                <a:latin typeface="Alexandria"/>
                <a:sym typeface="Fira Sans Extra Condensed Medium"/>
              </a:endParaRPr>
            </a:p>
          </p:txBody>
        </p:sp>
      </p:grpSp>
      <p:grpSp>
        <p:nvGrpSpPr>
          <p:cNvPr id="63" name="Google Shape;885;p33">
            <a:extLst>
              <a:ext uri="{FF2B5EF4-FFF2-40B4-BE49-F238E27FC236}">
                <a16:creationId xmlns:a16="http://schemas.microsoft.com/office/drawing/2014/main" id="{0E5D33C7-3C9D-4D61-B733-BCC7966BA9AD}"/>
              </a:ext>
            </a:extLst>
          </p:cNvPr>
          <p:cNvGrpSpPr/>
          <p:nvPr/>
        </p:nvGrpSpPr>
        <p:grpSpPr>
          <a:xfrm>
            <a:off x="1855205" y="4794994"/>
            <a:ext cx="4418721" cy="1123185"/>
            <a:chOff x="4859375" y="3571100"/>
            <a:chExt cx="3351925" cy="938550"/>
          </a:xfrm>
        </p:grpSpPr>
        <p:sp>
          <p:nvSpPr>
            <p:cNvPr id="64" name="Google Shape;886;p33">
              <a:extLst>
                <a:ext uri="{FF2B5EF4-FFF2-40B4-BE49-F238E27FC236}">
                  <a16:creationId xmlns:a16="http://schemas.microsoft.com/office/drawing/2014/main" id="{76D52232-F4B3-496B-9BAF-49F93B4004A4}"/>
                </a:ext>
              </a:extLst>
            </p:cNvPr>
            <p:cNvSpPr/>
            <p:nvPr/>
          </p:nvSpPr>
          <p:spPr>
            <a:xfrm>
              <a:off x="4859375" y="3636900"/>
              <a:ext cx="3009237" cy="806975"/>
            </a:xfrm>
            <a:custGeom>
              <a:avLst/>
              <a:gdLst/>
              <a:ahLst/>
              <a:cxnLst/>
              <a:rect l="l" t="t" r="r" b="b"/>
              <a:pathLst>
                <a:path w="115301" h="32279" extrusionOk="0">
                  <a:moveTo>
                    <a:pt x="16610" y="0"/>
                  </a:moveTo>
                  <a:cubicBezTo>
                    <a:pt x="7704" y="0"/>
                    <a:pt x="167" y="7025"/>
                    <a:pt x="60" y="15931"/>
                  </a:cubicBezTo>
                  <a:cubicBezTo>
                    <a:pt x="1" y="20467"/>
                    <a:pt x="1810" y="24587"/>
                    <a:pt x="4775" y="27539"/>
                  </a:cubicBezTo>
                  <a:cubicBezTo>
                    <a:pt x="7692" y="30468"/>
                    <a:pt x="11740" y="32278"/>
                    <a:pt x="16193" y="32278"/>
                  </a:cubicBezTo>
                  <a:lnTo>
                    <a:pt x="115301" y="32278"/>
                  </a:lnTo>
                  <a:cubicBezTo>
                    <a:pt x="106395" y="32278"/>
                    <a:pt x="99168" y="25051"/>
                    <a:pt x="99168" y="16133"/>
                  </a:cubicBezTo>
                  <a:cubicBezTo>
                    <a:pt x="99168" y="7227"/>
                    <a:pt x="91941" y="0"/>
                    <a:pt x="83023" y="0"/>
                  </a:cubicBezTo>
                  <a:close/>
                </a:path>
              </a:pathLst>
            </a:custGeom>
            <a:solidFill>
              <a:srgbClr val="3399CC"/>
            </a:solidFill>
            <a:ln>
              <a:noFill/>
            </a:ln>
          </p:spPr>
          <p:txBody>
            <a:bodyPr spcFirstLastPara="1" wrap="square" lIns="274300" tIns="91425" rIns="731500" bIns="91425" anchor="ctr" anchorCtr="0">
              <a:noAutofit/>
            </a:bodyPr>
            <a:lstStyle/>
            <a:p>
              <a:pPr algn="ctr">
                <a:buClr>
                  <a:schemeClr val="dk1"/>
                </a:buClr>
                <a:buSzPts val="1100"/>
              </a:pPr>
              <a:r>
                <a:rPr lang="en-US" b="1" dirty="0">
                  <a:solidFill>
                    <a:srgbClr val="FFFFFF"/>
                  </a:solidFill>
                  <a:latin typeface="Alexandria"/>
                  <a:ea typeface="Roboto"/>
                  <a:sym typeface="Roboto"/>
                </a:rPr>
                <a:t>Pay employees appropriately and fairly, while controlling total cost</a:t>
              </a:r>
            </a:p>
          </p:txBody>
        </p:sp>
        <p:sp>
          <p:nvSpPr>
            <p:cNvPr id="65" name="Google Shape;887;p33">
              <a:extLst>
                <a:ext uri="{FF2B5EF4-FFF2-40B4-BE49-F238E27FC236}">
                  <a16:creationId xmlns:a16="http://schemas.microsoft.com/office/drawing/2014/main" id="{B2D350B8-E50F-4AE8-BF2F-3307521DCBC5}"/>
                </a:ext>
              </a:extLst>
            </p:cNvPr>
            <p:cNvSpPr/>
            <p:nvPr/>
          </p:nvSpPr>
          <p:spPr>
            <a:xfrm>
              <a:off x="7741875" y="3571100"/>
              <a:ext cx="469425" cy="469150"/>
            </a:xfrm>
            <a:custGeom>
              <a:avLst/>
              <a:gdLst/>
              <a:ahLst/>
              <a:cxnLst/>
              <a:rect l="l" t="t" r="r" b="b"/>
              <a:pathLst>
                <a:path w="18777" h="18766" extrusionOk="0">
                  <a:moveTo>
                    <a:pt x="1" y="1"/>
                  </a:moveTo>
                  <a:lnTo>
                    <a:pt x="1" y="18765"/>
                  </a:lnTo>
                  <a:lnTo>
                    <a:pt x="18777" y="18765"/>
                  </a:lnTo>
                  <a:cubicBezTo>
                    <a:pt x="18777" y="8395"/>
                    <a:pt x="10371" y="1"/>
                    <a:pt x="1" y="1"/>
                  </a:cubicBezTo>
                  <a:close/>
                </a:path>
              </a:pathLst>
            </a:custGeom>
            <a:solidFill>
              <a:srgbClr val="3399CC"/>
            </a:solidFill>
            <a:ln>
              <a:noFill/>
            </a:ln>
          </p:spPr>
          <p:txBody>
            <a:bodyPr spcFirstLastPara="1" wrap="square" lIns="91425" tIns="91425" rIns="91425" bIns="91425" anchor="ctr" anchorCtr="0">
              <a:noAutofit/>
            </a:bodyPr>
            <a:lstStyle/>
            <a:p>
              <a:endParaRPr dirty="0">
                <a:latin typeface="Alexandria"/>
              </a:endParaRPr>
            </a:p>
          </p:txBody>
        </p:sp>
        <p:sp>
          <p:nvSpPr>
            <p:cNvPr id="66" name="Google Shape;888;p33">
              <a:extLst>
                <a:ext uri="{FF2B5EF4-FFF2-40B4-BE49-F238E27FC236}">
                  <a16:creationId xmlns:a16="http://schemas.microsoft.com/office/drawing/2014/main" id="{6635EB70-F4FF-4BAF-886F-C3D2EB18DD7D}"/>
                </a:ext>
              </a:extLst>
            </p:cNvPr>
            <p:cNvSpPr/>
            <p:nvPr/>
          </p:nvSpPr>
          <p:spPr>
            <a:xfrm>
              <a:off x="7272475" y="4040225"/>
              <a:ext cx="469425" cy="469425"/>
            </a:xfrm>
            <a:custGeom>
              <a:avLst/>
              <a:gdLst/>
              <a:ahLst/>
              <a:cxnLst/>
              <a:rect l="l" t="t" r="r" b="b"/>
              <a:pathLst>
                <a:path w="18777" h="18777" extrusionOk="0">
                  <a:moveTo>
                    <a:pt x="1" y="0"/>
                  </a:moveTo>
                  <a:cubicBezTo>
                    <a:pt x="1" y="10371"/>
                    <a:pt x="8407" y="18776"/>
                    <a:pt x="18777" y="18776"/>
                  </a:cubicBezTo>
                  <a:lnTo>
                    <a:pt x="18777" y="0"/>
                  </a:lnTo>
                  <a:close/>
                </a:path>
              </a:pathLst>
            </a:custGeom>
            <a:solidFill>
              <a:srgbClr val="3399CC"/>
            </a:solidFill>
            <a:ln>
              <a:noFill/>
            </a:ln>
          </p:spPr>
          <p:txBody>
            <a:bodyPr spcFirstLastPara="1" wrap="square" lIns="91425" tIns="91425" rIns="91425" bIns="91425" anchor="ctr" anchorCtr="0">
              <a:noAutofit/>
            </a:bodyPr>
            <a:lstStyle/>
            <a:p>
              <a:endParaRPr dirty="0">
                <a:latin typeface="Alexandria"/>
              </a:endParaRPr>
            </a:p>
          </p:txBody>
        </p:sp>
        <p:sp>
          <p:nvSpPr>
            <p:cNvPr id="67" name="Google Shape;889;p33">
              <a:extLst>
                <a:ext uri="{FF2B5EF4-FFF2-40B4-BE49-F238E27FC236}">
                  <a16:creationId xmlns:a16="http://schemas.microsoft.com/office/drawing/2014/main" id="{D9C4E2C5-F135-4221-B5D5-1B9555268DD0}"/>
                </a:ext>
              </a:extLst>
            </p:cNvPr>
            <p:cNvSpPr/>
            <p:nvPr/>
          </p:nvSpPr>
          <p:spPr>
            <a:xfrm>
              <a:off x="7338550" y="3636900"/>
              <a:ext cx="806675" cy="806975"/>
            </a:xfrm>
            <a:custGeom>
              <a:avLst/>
              <a:gdLst/>
              <a:ahLst/>
              <a:cxnLst/>
              <a:rect l="l" t="t" r="r" b="b"/>
              <a:pathLst>
                <a:path w="32267" h="32279" extrusionOk="0">
                  <a:moveTo>
                    <a:pt x="16134" y="0"/>
                  </a:moveTo>
                  <a:cubicBezTo>
                    <a:pt x="7228" y="0"/>
                    <a:pt x="1" y="7227"/>
                    <a:pt x="1" y="16133"/>
                  </a:cubicBezTo>
                  <a:cubicBezTo>
                    <a:pt x="1" y="25051"/>
                    <a:pt x="7228" y="32278"/>
                    <a:pt x="16134" y="32278"/>
                  </a:cubicBezTo>
                  <a:cubicBezTo>
                    <a:pt x="25052" y="32278"/>
                    <a:pt x="32267" y="25051"/>
                    <a:pt x="32267" y="16133"/>
                  </a:cubicBezTo>
                  <a:cubicBezTo>
                    <a:pt x="32267" y="7227"/>
                    <a:pt x="25052" y="0"/>
                    <a:pt x="16134" y="0"/>
                  </a:cubicBezTo>
                  <a:close/>
                </a:path>
              </a:pathLst>
            </a:custGeom>
            <a:solidFill>
              <a:srgbClr val="FFFFFF"/>
            </a:solidFill>
            <a:ln>
              <a:noFill/>
            </a:ln>
          </p:spPr>
          <p:txBody>
            <a:bodyPr spcFirstLastPara="1" wrap="square" lIns="91425" tIns="91425" rIns="91425" bIns="91425" anchor="ctr" anchorCtr="0">
              <a:noAutofit/>
            </a:bodyPr>
            <a:lstStyle/>
            <a:p>
              <a:endParaRPr dirty="0">
                <a:latin typeface="Alexandria"/>
              </a:endParaRPr>
            </a:p>
          </p:txBody>
        </p:sp>
        <p:sp>
          <p:nvSpPr>
            <p:cNvPr id="68" name="Google Shape;890;p33">
              <a:extLst>
                <a:ext uri="{FF2B5EF4-FFF2-40B4-BE49-F238E27FC236}">
                  <a16:creationId xmlns:a16="http://schemas.microsoft.com/office/drawing/2014/main" id="{44130239-2A96-4E0A-8F51-A350344F9CFB}"/>
                </a:ext>
              </a:extLst>
            </p:cNvPr>
            <p:cNvSpPr/>
            <p:nvPr/>
          </p:nvSpPr>
          <p:spPr>
            <a:xfrm>
              <a:off x="7446600" y="3745250"/>
              <a:ext cx="590575" cy="590275"/>
            </a:xfrm>
            <a:custGeom>
              <a:avLst/>
              <a:gdLst/>
              <a:ahLst/>
              <a:cxnLst/>
              <a:rect l="l" t="t" r="r" b="b"/>
              <a:pathLst>
                <a:path w="23623" h="23611" extrusionOk="0">
                  <a:moveTo>
                    <a:pt x="11812" y="0"/>
                  </a:moveTo>
                  <a:cubicBezTo>
                    <a:pt x="5287" y="0"/>
                    <a:pt x="1" y="5286"/>
                    <a:pt x="1" y="11799"/>
                  </a:cubicBezTo>
                  <a:cubicBezTo>
                    <a:pt x="1" y="18324"/>
                    <a:pt x="5287" y="23610"/>
                    <a:pt x="11812" y="23610"/>
                  </a:cubicBezTo>
                  <a:cubicBezTo>
                    <a:pt x="18336" y="23610"/>
                    <a:pt x="23623" y="18324"/>
                    <a:pt x="23623" y="11799"/>
                  </a:cubicBezTo>
                  <a:cubicBezTo>
                    <a:pt x="23623" y="5286"/>
                    <a:pt x="18336" y="0"/>
                    <a:pt x="11812" y="0"/>
                  </a:cubicBezTo>
                  <a:close/>
                </a:path>
              </a:pathLst>
            </a:custGeom>
            <a:solidFill>
              <a:srgbClr val="3399CC"/>
            </a:solidFill>
            <a:ln>
              <a:noFill/>
            </a:ln>
          </p:spPr>
          <p:txBody>
            <a:bodyPr spcFirstLastPara="1" wrap="square" lIns="91425" tIns="91425" rIns="91425" bIns="91425" anchor="ctr" anchorCtr="0">
              <a:noAutofit/>
            </a:bodyPr>
            <a:lstStyle/>
            <a:p>
              <a:pPr algn="ctr"/>
              <a:r>
                <a:rPr lang="en" sz="2500" dirty="0">
                  <a:solidFill>
                    <a:srgbClr val="FFFFFF"/>
                  </a:solidFill>
                  <a:latin typeface="Alexandria"/>
                  <a:sym typeface="Fira Sans Extra Condensed Medium"/>
                </a:rPr>
                <a:t>04</a:t>
              </a:r>
              <a:endParaRPr sz="2500" dirty="0">
                <a:solidFill>
                  <a:srgbClr val="FFFFFF"/>
                </a:solidFill>
                <a:latin typeface="Alexandria"/>
                <a:sym typeface="Fira Sans Extra Condensed Medium"/>
              </a:endParaRPr>
            </a:p>
          </p:txBody>
        </p:sp>
      </p:grpSp>
      <p:sp>
        <p:nvSpPr>
          <p:cNvPr id="30" name="TextBox 29">
            <a:extLst>
              <a:ext uri="{FF2B5EF4-FFF2-40B4-BE49-F238E27FC236}">
                <a16:creationId xmlns:a16="http://schemas.microsoft.com/office/drawing/2014/main" id="{7DB3554E-EB1F-4BEA-A4E2-2AA9758249CA}"/>
              </a:ext>
            </a:extLst>
          </p:cNvPr>
          <p:cNvSpPr txBox="1"/>
          <p:nvPr/>
        </p:nvSpPr>
        <p:spPr>
          <a:xfrm>
            <a:off x="1801201" y="441569"/>
            <a:ext cx="9027815" cy="461665"/>
          </a:xfrm>
          <a:prstGeom prst="rect">
            <a:avLst/>
          </a:prstGeom>
          <a:noFill/>
        </p:spPr>
        <p:txBody>
          <a:bodyPr wrap="square" rtlCol="0">
            <a:spAutoFit/>
          </a:bodyPr>
          <a:lstStyle/>
          <a:p>
            <a:pPr lvl="0" algn="ctr" defTabSz="457200"/>
            <a:r>
              <a:rPr lang="en-US" sz="2400" b="1" dirty="0">
                <a:latin typeface="Alexandria"/>
                <a:ea typeface="Cambria" panose="02040503050406030204" pitchFamily="18" charset="0"/>
              </a:rPr>
              <a:t>Importance of total rewards</a:t>
            </a:r>
          </a:p>
        </p:txBody>
      </p:sp>
      <p:pic>
        <p:nvPicPr>
          <p:cNvPr id="2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58625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174375"/>
            <a:ext cx="10141862" cy="2554545"/>
          </a:xfrm>
          <a:prstGeom prst="rect">
            <a:avLst/>
          </a:prstGeom>
          <a:noFill/>
        </p:spPr>
        <p:txBody>
          <a:bodyPr wrap="square" rtlCol="0">
            <a:spAutoFit/>
          </a:bodyPr>
          <a:lstStyle/>
          <a:p>
            <a:r>
              <a:rPr lang="en-US" sz="2000" b="1" dirty="0">
                <a:solidFill>
                  <a:srgbClr val="C00000"/>
                </a:solidFill>
                <a:latin typeface="Alexandria"/>
              </a:rPr>
              <a:t>Compensation is a critical strategic tool for organizations.</a:t>
            </a:r>
            <a:r>
              <a:rPr lang="en-US" sz="2000" dirty="0">
                <a:solidFill>
                  <a:srgbClr val="C00000"/>
                </a:solidFill>
                <a:latin typeface="Alexandria"/>
              </a:rPr>
              <a:t> </a:t>
            </a:r>
            <a:r>
              <a:rPr lang="en-US" sz="2000" dirty="0">
                <a:latin typeface="Alexandria"/>
              </a:rPr>
              <a:t>It significantly impacts employee recruitment, retention, and performance, ultimately influencing organizational success. However, it also represents a substantial operational expense, especially in labor-intensive industries.</a:t>
            </a:r>
          </a:p>
          <a:p>
            <a:endParaRPr lang="en-US" sz="2000" dirty="0">
              <a:latin typeface="Alexandria"/>
            </a:endParaRPr>
          </a:p>
          <a:p>
            <a:r>
              <a:rPr lang="en-US" sz="2000" b="1" dirty="0">
                <a:solidFill>
                  <a:srgbClr val="C00000"/>
                </a:solidFill>
                <a:latin typeface="Alexandria"/>
              </a:rPr>
              <a:t>The challenge lies in balancing cost-effectiveness with employee satisfaction and motivation. </a:t>
            </a:r>
            <a:r>
              <a:rPr lang="en-US" sz="2000" dirty="0">
                <a:latin typeface="Alexandria"/>
              </a:rPr>
              <a:t>Organizations must design compensation packages that attract and retain talent while maintaining a competitive cost structure.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Introduction</a:t>
            </a:r>
            <a:endParaRPr lang="en-US" sz="2400" b="1" dirty="0">
              <a:latin typeface="Alexandria"/>
              <a:cs typeface="Alexandria" charset="0"/>
            </a:endParaRPr>
          </a:p>
        </p:txBody>
      </p:sp>
    </p:spTree>
    <p:extLst>
      <p:ext uri="{BB962C8B-B14F-4D97-AF65-F5344CB8AC3E}">
        <p14:creationId xmlns:p14="http://schemas.microsoft.com/office/powerpoint/2010/main" val="1165602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24028" y="2433156"/>
            <a:ext cx="10141862" cy="1631216"/>
          </a:xfrm>
          <a:prstGeom prst="rect">
            <a:avLst/>
          </a:prstGeom>
          <a:noFill/>
        </p:spPr>
        <p:txBody>
          <a:bodyPr wrap="square" rtlCol="0">
            <a:spAutoFit/>
          </a:bodyPr>
          <a:lstStyle/>
          <a:p>
            <a:r>
              <a:rPr lang="en-US" sz="2000" b="1" dirty="0">
                <a:solidFill>
                  <a:srgbClr val="C00000"/>
                </a:solidFill>
                <a:latin typeface="Alexandria"/>
              </a:rPr>
              <a:t>Compensation strategies are evolving</a:t>
            </a:r>
            <a:r>
              <a:rPr lang="en-US" sz="2000" b="1" dirty="0">
                <a:latin typeface="Alexandria"/>
              </a:rPr>
              <a:t>.</a:t>
            </a:r>
            <a:r>
              <a:rPr lang="en-US" sz="2000" dirty="0">
                <a:latin typeface="Alexandria"/>
              </a:rPr>
              <a:t> Modern approaches prioritize performance over seniority, offer flexible benefits to cater to individual needs, and provide more frequent rewards. Moreover, compensation is becoming increasingly tied to organizational goals and tailored to individual employees.</a:t>
            </a:r>
          </a:p>
          <a:p>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Introduction</a:t>
            </a:r>
            <a:endParaRPr lang="en-US" sz="2400" b="1" dirty="0">
              <a:latin typeface="Alexandria"/>
              <a:cs typeface="Alexandria" charset="0"/>
            </a:endParaRPr>
          </a:p>
        </p:txBody>
      </p:sp>
    </p:spTree>
    <p:extLst>
      <p:ext uri="{BB962C8B-B14F-4D97-AF65-F5344CB8AC3E}">
        <p14:creationId xmlns:p14="http://schemas.microsoft.com/office/powerpoint/2010/main" val="206009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144759" y="3884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Basic Factors in Determining Pay Rates</a:t>
            </a:r>
            <a:endParaRPr lang="en-US" sz="1200" b="1" dirty="0">
              <a:solidFill>
                <a:srgbClr val="00B0F0"/>
              </a:solidFill>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1630681" y="1348895"/>
            <a:ext cx="8481507" cy="4853345"/>
          </a:xfrm>
          <a:prstGeom prst="rect">
            <a:avLst/>
          </a:prstGeom>
        </p:spPr>
      </p:pic>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7309" y="227356"/>
            <a:ext cx="2305141" cy="1076343"/>
          </a:xfrm>
          <a:prstGeom prst="rect">
            <a:avLst/>
          </a:prstGeom>
        </p:spPr>
      </p:pic>
    </p:spTree>
    <p:extLst>
      <p:ext uri="{BB962C8B-B14F-4D97-AF65-F5344CB8AC3E}">
        <p14:creationId xmlns:p14="http://schemas.microsoft.com/office/powerpoint/2010/main" val="1813508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689558" y="1760877"/>
            <a:ext cx="10141862" cy="2862322"/>
          </a:xfrm>
          <a:prstGeom prst="rect">
            <a:avLst/>
          </a:prstGeom>
          <a:noFill/>
        </p:spPr>
        <p:txBody>
          <a:bodyPr wrap="square" rtlCol="0">
            <a:spAutoFit/>
          </a:bodyPr>
          <a:lstStyle/>
          <a:p>
            <a:r>
              <a:rPr lang="en-US" sz="2000" b="1" dirty="0"/>
              <a:t>Employee compensation</a:t>
            </a:r>
            <a:r>
              <a:rPr lang="en-US" sz="2000" dirty="0"/>
              <a:t> is the total package of financial rewards and benefits given to employees in exchange for their work. It comprises two main parts:</a:t>
            </a:r>
          </a:p>
          <a:p>
            <a:endParaRPr lang="en-US" sz="2000" dirty="0"/>
          </a:p>
          <a:p>
            <a:pPr lvl="0"/>
            <a:r>
              <a:rPr lang="en-US" sz="2000" b="1" dirty="0"/>
              <a:t>Direct financial payments:</a:t>
            </a:r>
            <a:r>
              <a:rPr lang="en-US" sz="2000" dirty="0"/>
              <a:t> These are monetary rewards like wages, salaries, commissions, bonuses, and incentives. They can be based on time worked (hourly or salaried) or on performance (piecework or sales commissions).</a:t>
            </a:r>
          </a:p>
          <a:p>
            <a:pPr lvl="0"/>
            <a:endParaRPr lang="en-US" sz="2000" dirty="0"/>
          </a:p>
          <a:p>
            <a:pPr lvl="0"/>
            <a:r>
              <a:rPr lang="en-US" sz="2000" b="1" dirty="0"/>
              <a:t>Indirect payments (Benefits) :</a:t>
            </a:r>
            <a:r>
              <a:rPr lang="en-US" sz="2000" dirty="0"/>
              <a:t> These are non-cash benefits like health insurance, paid vacations, and retirement plans.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Basic Factors in Determining Pay Rates</a:t>
            </a:r>
            <a:endParaRPr lang="en-US" sz="105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1528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832582" y="1760877"/>
            <a:ext cx="10141862" cy="4093428"/>
          </a:xfrm>
          <a:prstGeom prst="rect">
            <a:avLst/>
          </a:prstGeom>
          <a:noFill/>
        </p:spPr>
        <p:txBody>
          <a:bodyPr wrap="square" rtlCol="0">
            <a:spAutoFit/>
          </a:bodyPr>
          <a:lstStyle/>
          <a:p>
            <a:r>
              <a:rPr lang="en-US" sz="2000" dirty="0">
                <a:latin typeface="Alexandria"/>
              </a:rPr>
              <a:t>Creating an effective compensation plan involves considering several factors, including company strategy, equity, legal requirements, and union agreements. </a:t>
            </a:r>
          </a:p>
          <a:p>
            <a:endParaRPr lang="en-US" sz="2000" dirty="0">
              <a:latin typeface="Alexandria"/>
            </a:endParaRPr>
          </a:p>
          <a:p>
            <a:r>
              <a:rPr lang="en-US" sz="2000" dirty="0">
                <a:latin typeface="Alexandria"/>
              </a:rPr>
              <a:t>A crucial aspect is aligning the compensation plan with the company's overall goals. This involves developing a </a:t>
            </a:r>
            <a:r>
              <a:rPr lang="en-US" sz="2000" b="1" dirty="0">
                <a:solidFill>
                  <a:srgbClr val="C00000"/>
                </a:solidFill>
                <a:latin typeface="Alexandria"/>
              </a:rPr>
              <a:t>total rewards strategy </a:t>
            </a:r>
            <a:r>
              <a:rPr lang="en-US" sz="2000" dirty="0">
                <a:latin typeface="Alexandria"/>
              </a:rPr>
              <a:t>that includes not only traditional pay and benefits, but also other factors like job design, career growth, and employee recognition, </a:t>
            </a:r>
            <a:r>
              <a:rPr lang="en-US" sz="2000" b="1" dirty="0">
                <a:solidFill>
                  <a:srgbClr val="0070C0"/>
                </a:solidFill>
                <a:latin typeface="Alexandria"/>
              </a:rPr>
              <a:t>that produces the employee behaviors the firm needs to support and achieve its competitive strategy. </a:t>
            </a:r>
          </a:p>
          <a:p>
            <a:endParaRPr lang="en-US" sz="2000" dirty="0">
              <a:solidFill>
                <a:srgbClr val="00B0F0"/>
              </a:solidFill>
              <a:latin typeface="Alexandria"/>
            </a:endParaRPr>
          </a:p>
          <a:p>
            <a:endParaRPr lang="en-US" sz="2000" dirty="0">
              <a:latin typeface="Alexandria"/>
            </a:endParaRPr>
          </a:p>
          <a:p>
            <a:r>
              <a:rPr lang="en-US" sz="2000" dirty="0">
                <a:latin typeface="Alexandria"/>
              </a:rPr>
              <a:t>Essentially, the goal is to create a compensation package that are consistent with the firm’s strategic aims  and motivate employees to contribute to the company's success in line with its strategic objectives.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solidFill>
                  <a:srgbClr val="00B0F0"/>
                </a:solidFill>
              </a:rPr>
              <a:t>Aligning Total Rewards with Strategy</a:t>
            </a:r>
          </a:p>
        </p:txBody>
      </p:sp>
    </p:spTree>
    <p:extLst>
      <p:ext uri="{BB962C8B-B14F-4D97-AF65-F5344CB8AC3E}">
        <p14:creationId xmlns:p14="http://schemas.microsoft.com/office/powerpoint/2010/main" val="3748485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832582" y="1760877"/>
            <a:ext cx="10141862" cy="3785652"/>
          </a:xfrm>
          <a:prstGeom prst="rect">
            <a:avLst/>
          </a:prstGeom>
          <a:noFill/>
        </p:spPr>
        <p:txBody>
          <a:bodyPr wrap="square" rtlCol="0">
            <a:spAutoFit/>
          </a:bodyPr>
          <a:lstStyle/>
          <a:p>
            <a:pPr algn="just"/>
            <a:r>
              <a:rPr lang="en-US" sz="2000" b="1" dirty="0">
                <a:latin typeface="Alexandria"/>
              </a:rPr>
              <a:t>Jamba Juice</a:t>
            </a:r>
            <a:r>
              <a:rPr lang="en-US" sz="2000" dirty="0">
                <a:latin typeface="Alexandria"/>
              </a:rPr>
              <a:t>, a leading retailer of blended fruit smoothies, faced a significant challenge: attracting and retaining qualified managers in a highly competitive market. The company's location in the San Francisco Bay Area, a hub for technology companies offering lucrative compensation packages, exacerbated this issue.   </a:t>
            </a:r>
            <a:endParaRPr lang="ar-EG" sz="2000" dirty="0">
              <a:latin typeface="Alexandria"/>
            </a:endParaRPr>
          </a:p>
          <a:p>
            <a:pPr algn="just"/>
            <a:endParaRPr lang="en-US" sz="2000" dirty="0">
              <a:latin typeface="Alexandria"/>
            </a:endParaRPr>
          </a:p>
          <a:p>
            <a:pPr algn="just"/>
            <a:r>
              <a:rPr lang="en-US" sz="2000" dirty="0">
                <a:latin typeface="Alexandria"/>
              </a:rPr>
              <a:t>To overcome these hurdles, Jamba implemented the </a:t>
            </a:r>
            <a:r>
              <a:rPr lang="en-US" sz="2000" b="1" dirty="0">
                <a:latin typeface="Alexandria"/>
              </a:rPr>
              <a:t>J.U.I.C.E. Plan</a:t>
            </a:r>
            <a:r>
              <a:rPr lang="en-US" sz="2000" dirty="0">
                <a:latin typeface="Alexandria"/>
              </a:rPr>
              <a:t>, a strategic compensation program designed to incentivize and retain its managerial talent. This plan offered general managers a percentage of store cash flow based on financial performance. To further encourage long-term commitment, Jamba introduced a retention account that allowed managers to share in store profits over a three-year period. Additionally, all managers received traditional stock options, and general managers were rewarded with cash bonuses for developing assistant managers.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0481" y="1117655"/>
            <a:ext cx="8082279" cy="461665"/>
          </a:xfrm>
          <a:prstGeom prst="rect">
            <a:avLst/>
          </a:prstGeom>
          <a:noFill/>
        </p:spPr>
        <p:txBody>
          <a:bodyPr wrap="square" rtlCol="0">
            <a:spAutoFit/>
          </a:bodyPr>
          <a:lstStyle/>
          <a:p>
            <a:r>
              <a:rPr lang="en-US" sz="2400" b="1" dirty="0">
                <a:latin typeface="Alexandria"/>
              </a:rPr>
              <a:t>Jamba Juice: A Strategic Compensation Case Study</a:t>
            </a:r>
            <a:endParaRPr lang="en-US" sz="2400" dirty="0">
              <a:latin typeface="Alexandria"/>
            </a:endParaRPr>
          </a:p>
        </p:txBody>
      </p:sp>
    </p:spTree>
    <p:extLst>
      <p:ext uri="{BB962C8B-B14F-4D97-AF65-F5344CB8AC3E}">
        <p14:creationId xmlns:p14="http://schemas.microsoft.com/office/powerpoint/2010/main" val="1304990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832582" y="1760877"/>
            <a:ext cx="10141862" cy="2862322"/>
          </a:xfrm>
          <a:prstGeom prst="rect">
            <a:avLst/>
          </a:prstGeom>
          <a:noFill/>
        </p:spPr>
        <p:txBody>
          <a:bodyPr wrap="square" rtlCol="0">
            <a:spAutoFit/>
          </a:bodyPr>
          <a:lstStyle/>
          <a:p>
            <a:r>
              <a:rPr lang="en-US" sz="2000" dirty="0">
                <a:latin typeface="Alexandria"/>
              </a:rPr>
              <a:t>The J.U.I.C.E. Plan proved highly effective in reducing managerial turnover and enhancing employee morale. It not only helped Jamba compete with technology companies for talent but also attracted interest from potential employees, managers, and franchisees in international markets.   </a:t>
            </a:r>
            <a:endParaRPr lang="ar-EG" sz="2000" dirty="0">
              <a:latin typeface="Alexandria"/>
            </a:endParaRPr>
          </a:p>
          <a:p>
            <a:endParaRPr lang="en-US" sz="2000" dirty="0">
              <a:latin typeface="Alexandria"/>
            </a:endParaRPr>
          </a:p>
          <a:p>
            <a:r>
              <a:rPr lang="en-US" sz="2000" dirty="0">
                <a:latin typeface="Alexandria"/>
              </a:rPr>
              <a:t>In essence, Jamba Juice's strategic compensation approach successfully addressed its talent retention challenges by offering a compelling package of short-term and long-term incentives, aligning employee goals with company objectives, and fostering a high-performance culture.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0481" y="1117655"/>
            <a:ext cx="8082279" cy="461665"/>
          </a:xfrm>
          <a:prstGeom prst="rect">
            <a:avLst/>
          </a:prstGeom>
          <a:noFill/>
        </p:spPr>
        <p:txBody>
          <a:bodyPr wrap="square" rtlCol="0">
            <a:spAutoFit/>
          </a:bodyPr>
          <a:lstStyle/>
          <a:p>
            <a:r>
              <a:rPr lang="en-US" sz="2400" b="1" dirty="0">
                <a:latin typeface="Alexandria"/>
              </a:rPr>
              <a:t>Jamba Juice: A Strategic Compensation Case Study</a:t>
            </a:r>
            <a:endParaRPr lang="en-US" sz="2400" dirty="0">
              <a:latin typeface="Alexandria"/>
            </a:endParaRPr>
          </a:p>
        </p:txBody>
      </p:sp>
    </p:spTree>
    <p:extLst>
      <p:ext uri="{BB962C8B-B14F-4D97-AF65-F5344CB8AC3E}">
        <p14:creationId xmlns:p14="http://schemas.microsoft.com/office/powerpoint/2010/main" val="3904699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832582" y="1760877"/>
            <a:ext cx="10141862" cy="4401205"/>
          </a:xfrm>
          <a:prstGeom prst="rect">
            <a:avLst/>
          </a:prstGeom>
          <a:noFill/>
        </p:spPr>
        <p:txBody>
          <a:bodyPr wrap="square" rtlCol="0">
            <a:spAutoFit/>
          </a:bodyPr>
          <a:lstStyle/>
          <a:p>
            <a:r>
              <a:rPr lang="en-US" sz="2000" b="1" dirty="0">
                <a:latin typeface="Alexandria"/>
              </a:rPr>
              <a:t>Key elements of Jamba Juice's compensation strategy:</a:t>
            </a:r>
            <a:endParaRPr lang="ar-EG" sz="2000" b="1" dirty="0">
              <a:latin typeface="Alexandria"/>
            </a:endParaRPr>
          </a:p>
          <a:p>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Performance-based incentives:</a:t>
            </a:r>
            <a:r>
              <a:rPr lang="en-US" sz="2000" dirty="0">
                <a:solidFill>
                  <a:srgbClr val="C00000"/>
                </a:solidFill>
                <a:latin typeface="Alexandria"/>
              </a:rPr>
              <a:t> </a:t>
            </a:r>
            <a:r>
              <a:rPr lang="en-US" sz="2000" dirty="0">
                <a:latin typeface="Alexandria"/>
              </a:rPr>
              <a:t>Rewarding managers based on store performance.</a:t>
            </a:r>
          </a:p>
          <a:p>
            <a:pPr marL="342900" lvl="0" indent="-342900">
              <a:buFont typeface="Arial" panose="020B0604020202020204" pitchFamily="34" charset="0"/>
              <a:buChar char="•"/>
            </a:pPr>
            <a:r>
              <a:rPr lang="en-US" sz="2000" b="1" dirty="0">
                <a:solidFill>
                  <a:srgbClr val="C00000"/>
                </a:solidFill>
                <a:latin typeface="Alexandria"/>
              </a:rPr>
              <a:t>Long-term commitment</a:t>
            </a:r>
            <a:r>
              <a:rPr lang="en-US" sz="2000" b="1" dirty="0">
                <a:latin typeface="Alexandria"/>
              </a:rPr>
              <a:t>:</a:t>
            </a:r>
            <a:r>
              <a:rPr lang="en-US" sz="2000" dirty="0">
                <a:latin typeface="Alexandria"/>
              </a:rPr>
              <a:t> Encouraging employee retention through the retention account and stock options.   </a:t>
            </a:r>
          </a:p>
          <a:p>
            <a:pPr marL="342900" lvl="0" indent="-342900">
              <a:buFont typeface="Arial" panose="020B0604020202020204" pitchFamily="34" charset="0"/>
              <a:buChar char="•"/>
            </a:pPr>
            <a:r>
              <a:rPr lang="en-US" sz="2000" b="1" dirty="0">
                <a:solidFill>
                  <a:srgbClr val="C00000"/>
                </a:solidFill>
                <a:latin typeface="Alexandria"/>
              </a:rPr>
              <a:t>Talent development</a:t>
            </a:r>
            <a:r>
              <a:rPr lang="en-US" sz="2000" b="1" dirty="0">
                <a:latin typeface="Alexandria"/>
              </a:rPr>
              <a:t>:</a:t>
            </a:r>
            <a:r>
              <a:rPr lang="en-US" sz="2000" dirty="0">
                <a:latin typeface="Alexandria"/>
              </a:rPr>
              <a:t> Investing in employee growth through cash bonuses for developing assistant managers.</a:t>
            </a:r>
          </a:p>
          <a:p>
            <a:pPr marL="342900" lvl="0" indent="-342900">
              <a:buFont typeface="Arial" panose="020B0604020202020204" pitchFamily="34" charset="0"/>
              <a:buChar char="•"/>
            </a:pPr>
            <a:r>
              <a:rPr lang="en-US" sz="2000" b="1" dirty="0">
                <a:solidFill>
                  <a:srgbClr val="C00000"/>
                </a:solidFill>
                <a:latin typeface="Alexandria"/>
              </a:rPr>
              <a:t>Competitive compensation</a:t>
            </a:r>
            <a:r>
              <a:rPr lang="en-US" sz="2000" b="1" dirty="0">
                <a:latin typeface="Alexandria"/>
              </a:rPr>
              <a:t>:</a:t>
            </a:r>
            <a:r>
              <a:rPr lang="en-US" sz="2000" dirty="0">
                <a:latin typeface="Alexandria"/>
              </a:rPr>
              <a:t> Offering a package that is comparable to technology companies in the area.</a:t>
            </a:r>
            <a:endParaRPr lang="ar-EG" sz="2000" dirty="0">
              <a:latin typeface="Alexandria"/>
            </a:endParaRPr>
          </a:p>
          <a:p>
            <a:pPr lvl="0"/>
            <a:endParaRPr lang="en-US" sz="2000" dirty="0">
              <a:latin typeface="Alexandria"/>
            </a:endParaRPr>
          </a:p>
          <a:p>
            <a:r>
              <a:rPr lang="en-US" sz="2000" dirty="0">
                <a:latin typeface="Alexandria"/>
              </a:rPr>
              <a:t>By implementing the J.U.I.C.E. Plan, Jamba Juice demonstrated how a well-crafted compensation strategy can be a powerful tool for achieving business objectives and gaining a competitive advantage.</a:t>
            </a:r>
          </a:p>
          <a:p>
            <a:r>
              <a:rPr lang="ar-SA" sz="2000" dirty="0">
                <a:latin typeface="Alexandria"/>
              </a:rPr>
              <a:t> </a:t>
            </a: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0481" y="1117655"/>
            <a:ext cx="8082279" cy="461665"/>
          </a:xfrm>
          <a:prstGeom prst="rect">
            <a:avLst/>
          </a:prstGeom>
          <a:noFill/>
        </p:spPr>
        <p:txBody>
          <a:bodyPr wrap="square" rtlCol="0">
            <a:spAutoFit/>
          </a:bodyPr>
          <a:lstStyle/>
          <a:p>
            <a:r>
              <a:rPr lang="en-US" sz="2400" b="1" dirty="0">
                <a:latin typeface="Alexandria"/>
              </a:rPr>
              <a:t>Jamba Juice: A Strategic Compensation Case Study</a:t>
            </a:r>
            <a:endParaRPr lang="en-US" sz="2400" dirty="0">
              <a:latin typeface="Alexandria"/>
            </a:endParaRPr>
          </a:p>
        </p:txBody>
      </p:sp>
    </p:spTree>
    <p:extLst>
      <p:ext uri="{BB962C8B-B14F-4D97-AF65-F5344CB8AC3E}">
        <p14:creationId xmlns:p14="http://schemas.microsoft.com/office/powerpoint/2010/main" val="860607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689558" y="2035292"/>
            <a:ext cx="10141862" cy="3477875"/>
          </a:xfrm>
          <a:prstGeom prst="rect">
            <a:avLst/>
          </a:prstGeom>
          <a:noFill/>
        </p:spPr>
        <p:txBody>
          <a:bodyPr wrap="square" rtlCol="0">
            <a:spAutoFit/>
          </a:bodyPr>
          <a:lstStyle/>
          <a:p>
            <a:pPr lvl="0"/>
            <a:r>
              <a:rPr lang="en-US" sz="2000" b="1" dirty="0">
                <a:solidFill>
                  <a:srgbClr val="C00000"/>
                </a:solidFill>
              </a:rPr>
              <a:t>Equity theory</a:t>
            </a:r>
            <a:r>
              <a:rPr lang="en-US" sz="2000" dirty="0">
                <a:solidFill>
                  <a:srgbClr val="C00000"/>
                </a:solidFill>
              </a:rPr>
              <a:t> </a:t>
            </a:r>
            <a:r>
              <a:rPr lang="en-US" sz="2000" dirty="0"/>
              <a:t>posits that people strive for a balance between their inputs (effort, skills, etc.) and outputs (pay, benefits, etc.). If this balance is perceived to be unfair, it can lead to dissatisfaction and decreased motivation.</a:t>
            </a:r>
          </a:p>
          <a:p>
            <a:pPr marL="577850" lvl="0" indent="-342900">
              <a:buFont typeface="Wingdings" panose="05000000000000000000" pitchFamily="2" charset="2"/>
              <a:buChar char="Ø"/>
            </a:pPr>
            <a:r>
              <a:rPr lang="en-US" sz="2000" b="1" dirty="0"/>
              <a:t>External equity</a:t>
            </a:r>
            <a:r>
              <a:rPr lang="en-US" sz="2000" dirty="0"/>
              <a:t> focuses on how a company's pay rates compare to those in the external market for similar jobs.</a:t>
            </a:r>
          </a:p>
          <a:p>
            <a:pPr marL="577850" lvl="0" indent="-342900">
              <a:buFont typeface="Wingdings" panose="05000000000000000000" pitchFamily="2" charset="2"/>
              <a:buChar char="Ø"/>
            </a:pPr>
            <a:r>
              <a:rPr lang="en-US" sz="2000" b="1" dirty="0"/>
              <a:t>Internal equity</a:t>
            </a:r>
            <a:r>
              <a:rPr lang="en-US" sz="2000" dirty="0"/>
              <a:t> ensures fair pay comparisons within the company across different job roles.</a:t>
            </a:r>
          </a:p>
          <a:p>
            <a:pPr marL="577850" lvl="0" indent="-342900">
              <a:buFont typeface="Wingdings" panose="05000000000000000000" pitchFamily="2" charset="2"/>
              <a:buChar char="Ø"/>
            </a:pPr>
            <a:r>
              <a:rPr lang="en-US" sz="2000" b="1" dirty="0"/>
              <a:t>Individual equity</a:t>
            </a:r>
            <a:r>
              <a:rPr lang="en-US" sz="2000" dirty="0"/>
              <a:t> relates to the fairness of pay for individual employees based on their performance and contributions.</a:t>
            </a:r>
          </a:p>
          <a:p>
            <a:pPr marL="577850" lvl="0" indent="-342900">
              <a:buFont typeface="Wingdings" panose="05000000000000000000" pitchFamily="2" charset="2"/>
              <a:buChar char="Ø"/>
            </a:pPr>
            <a:r>
              <a:rPr lang="en-US" sz="2000" b="1" dirty="0"/>
              <a:t>Procedural equity</a:t>
            </a:r>
            <a:r>
              <a:rPr lang="en-US" sz="2000" dirty="0"/>
              <a:t> concerns the fairness of the processes used to determine pay, such as performance evaluation methods.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Equity and Pay Rates</a:t>
            </a:r>
            <a:endParaRPr lang="en-US" sz="2400" dirty="0">
              <a:latin typeface="Alexandria"/>
            </a:endParaRPr>
          </a:p>
        </p:txBody>
      </p:sp>
    </p:spTree>
    <p:extLst>
      <p:ext uri="{BB962C8B-B14F-4D97-AF65-F5344CB8AC3E}">
        <p14:creationId xmlns:p14="http://schemas.microsoft.com/office/powerpoint/2010/main" val="803812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837476" y="1989403"/>
            <a:ext cx="10141862" cy="3170099"/>
          </a:xfrm>
          <a:prstGeom prst="rect">
            <a:avLst/>
          </a:prstGeom>
          <a:noFill/>
        </p:spPr>
        <p:txBody>
          <a:bodyPr wrap="square" rtlCol="0">
            <a:spAutoFit/>
          </a:bodyPr>
          <a:lstStyle/>
          <a:p>
            <a:r>
              <a:rPr lang="en-US" sz="2000" b="1" dirty="0">
                <a:solidFill>
                  <a:srgbClr val="C00000"/>
                </a:solidFill>
                <a:latin typeface="Alexandria"/>
              </a:rPr>
              <a:t>Confidentiality around compensation</a:t>
            </a:r>
            <a:r>
              <a:rPr lang="en-US" sz="2000" dirty="0">
                <a:solidFill>
                  <a:srgbClr val="C00000"/>
                </a:solidFill>
                <a:latin typeface="Alexandria"/>
              </a:rPr>
              <a:t> </a:t>
            </a:r>
            <a:r>
              <a:rPr lang="en-US" sz="2000" dirty="0">
                <a:latin typeface="Alexandria"/>
              </a:rPr>
              <a:t>can make it difficult for employees to gauge if they're being paid fairly compared to colleagues. However, these perceptions significantly impact their motivation, commitment, and performance.</a:t>
            </a:r>
          </a:p>
          <a:p>
            <a:endParaRPr lang="en-US" sz="2000" dirty="0">
              <a:latin typeface="Alexandria"/>
            </a:endParaRPr>
          </a:p>
          <a:p>
            <a:r>
              <a:rPr lang="en-US" sz="2000" b="1" dirty="0">
                <a:solidFill>
                  <a:srgbClr val="C00000"/>
                </a:solidFill>
                <a:latin typeface="Alexandria"/>
              </a:rPr>
              <a:t>Compensation as a Fairness Indicator:</a:t>
            </a:r>
            <a:r>
              <a:rPr lang="en-US" sz="2000" dirty="0">
                <a:solidFill>
                  <a:srgbClr val="C00000"/>
                </a:solidFill>
                <a:latin typeface="Alexandria"/>
              </a:rPr>
              <a:t> </a:t>
            </a:r>
            <a:r>
              <a:rPr lang="en-US" sz="2000" dirty="0">
                <a:latin typeface="Alexandria"/>
              </a:rPr>
              <a:t>Even though salary isn't the only work benefit, it's often the basis on which employees judge fairness.</a:t>
            </a:r>
          </a:p>
          <a:p>
            <a:endParaRPr lang="en-US" sz="2000" dirty="0">
              <a:latin typeface="Alexandria"/>
            </a:endParaRPr>
          </a:p>
          <a:p>
            <a:r>
              <a:rPr lang="en-US" sz="2000" b="1" dirty="0">
                <a:solidFill>
                  <a:srgbClr val="C00000"/>
                </a:solidFill>
                <a:latin typeface="Alexandria"/>
              </a:rPr>
              <a:t>The Rise of Salary Comparison Tools:</a:t>
            </a:r>
            <a:r>
              <a:rPr lang="en-US" sz="2000" dirty="0">
                <a:solidFill>
                  <a:srgbClr val="C00000"/>
                </a:solidFill>
                <a:latin typeface="Alexandria"/>
              </a:rPr>
              <a:t> </a:t>
            </a:r>
            <a:r>
              <a:rPr lang="en-US" sz="2000" dirty="0">
                <a:latin typeface="Alexandria"/>
              </a:rPr>
              <a:t>The internet offers a plethora of salary data websites. Popular examples include Salary.com and CareerJournal.com, which attract millions of visitors seeking salary comparisons.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Employee Perceptions of Compensation Fairness</a:t>
            </a:r>
            <a:endParaRPr lang="en-US" sz="2400" dirty="0">
              <a:latin typeface="Alexandria"/>
            </a:endParaRPr>
          </a:p>
        </p:txBody>
      </p:sp>
    </p:spTree>
    <p:extLst>
      <p:ext uri="{BB962C8B-B14F-4D97-AF65-F5344CB8AC3E}">
        <p14:creationId xmlns:p14="http://schemas.microsoft.com/office/powerpoint/2010/main" val="715880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689558" y="1823987"/>
            <a:ext cx="10141862" cy="2246769"/>
          </a:xfrm>
          <a:prstGeom prst="rect">
            <a:avLst/>
          </a:prstGeom>
          <a:noFill/>
        </p:spPr>
        <p:txBody>
          <a:bodyPr wrap="square" rtlCol="0">
            <a:spAutoFit/>
          </a:bodyPr>
          <a:lstStyle/>
          <a:p>
            <a:r>
              <a:rPr lang="en-US" sz="2000" b="1" dirty="0">
                <a:solidFill>
                  <a:srgbClr val="C00000"/>
                </a:solidFill>
                <a:latin typeface="Alexandria"/>
              </a:rPr>
              <a:t>Challenges with Online Data:</a:t>
            </a:r>
            <a:r>
              <a:rPr lang="en-US" sz="2000" dirty="0">
                <a:solidFill>
                  <a:srgbClr val="C00000"/>
                </a:solidFill>
                <a:latin typeface="Alexandria"/>
              </a:rPr>
              <a:t> </a:t>
            </a:r>
            <a:r>
              <a:rPr lang="en-US" sz="2000" dirty="0">
                <a:latin typeface="Alexandria"/>
              </a:rPr>
              <a:t>Much of this information might be inaccurate, outdated, or irrelevant to specific jobs. This confusion is further compounded by employers who </a:t>
            </a:r>
            <a:r>
              <a:rPr lang="en-US" sz="2000" b="1" dirty="0">
                <a:latin typeface="Alexandria"/>
              </a:rPr>
              <a:t>fail to communicate their compensation policies</a:t>
            </a:r>
            <a:r>
              <a:rPr lang="en-US" sz="2000" dirty="0">
                <a:latin typeface="Alexandria"/>
              </a:rPr>
              <a:t> clearly.</a:t>
            </a:r>
          </a:p>
          <a:p>
            <a:endParaRPr lang="en-US" sz="2000" dirty="0">
              <a:latin typeface="Alexandria"/>
            </a:endParaRPr>
          </a:p>
          <a:p>
            <a:r>
              <a:rPr lang="en-US" sz="2000" b="1" dirty="0">
                <a:solidFill>
                  <a:srgbClr val="C00000"/>
                </a:solidFill>
                <a:latin typeface="Alexandria"/>
              </a:rPr>
              <a:t>The Need for Transparency:</a:t>
            </a:r>
            <a:r>
              <a:rPr lang="en-US" sz="2000" dirty="0">
                <a:solidFill>
                  <a:srgbClr val="C00000"/>
                </a:solidFill>
                <a:latin typeface="Alexandria"/>
              </a:rPr>
              <a:t> </a:t>
            </a:r>
            <a:r>
              <a:rPr lang="en-US" sz="2000" dirty="0">
                <a:latin typeface="Alexandria"/>
              </a:rPr>
              <a:t>With readily available salary data online, it's crucial for employers to develop a fair compensation system and effectively explain it to their employees.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Employee Perceptions of Compensation Fairness</a:t>
            </a:r>
            <a:endParaRPr lang="en-US" sz="2400" dirty="0">
              <a:latin typeface="Alexandria"/>
            </a:endParaRPr>
          </a:p>
        </p:txBody>
      </p:sp>
    </p:spTree>
    <p:extLst>
      <p:ext uri="{BB962C8B-B14F-4D97-AF65-F5344CB8AC3E}">
        <p14:creationId xmlns:p14="http://schemas.microsoft.com/office/powerpoint/2010/main" val="4240438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Job Evaluation Methods</a:t>
            </a:r>
            <a:endParaRPr lang="en-US" sz="2400" dirty="0">
              <a:latin typeface="Alexandria"/>
            </a:endParaRPr>
          </a:p>
        </p:txBody>
      </p:sp>
      <p:pic>
        <p:nvPicPr>
          <p:cNvPr id="2" name="Picture 1"/>
          <p:cNvPicPr>
            <a:picLocks noChangeAspect="1"/>
          </p:cNvPicPr>
          <p:nvPr/>
        </p:nvPicPr>
        <p:blipFill>
          <a:blip r:embed="rId3"/>
          <a:stretch>
            <a:fillRect/>
          </a:stretch>
        </p:blipFill>
        <p:spPr>
          <a:xfrm>
            <a:off x="2380129" y="1859030"/>
            <a:ext cx="6723530" cy="3956836"/>
          </a:xfrm>
          <a:prstGeom prst="rect">
            <a:avLst/>
          </a:prstGeom>
        </p:spPr>
      </p:pic>
    </p:spTree>
    <p:extLst>
      <p:ext uri="{BB962C8B-B14F-4D97-AF65-F5344CB8AC3E}">
        <p14:creationId xmlns:p14="http://schemas.microsoft.com/office/powerpoint/2010/main" val="2170318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 name="TextBox 413">
            <a:extLst>
              <a:ext uri="{FF2B5EF4-FFF2-40B4-BE49-F238E27FC236}">
                <a16:creationId xmlns:a16="http://schemas.microsoft.com/office/drawing/2014/main" id="{7DB3554E-EB1F-4BEA-A4E2-2AA9758249CA}"/>
              </a:ext>
            </a:extLst>
          </p:cNvPr>
          <p:cNvSpPr txBox="1"/>
          <p:nvPr/>
        </p:nvSpPr>
        <p:spPr>
          <a:xfrm>
            <a:off x="1524000" y="596951"/>
            <a:ext cx="9144000" cy="477054"/>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Arial Black" panose="020B0A04020102020204" pitchFamily="34" charset="0"/>
                <a:ea typeface="+mn-ea"/>
                <a:cs typeface="+mn-cs"/>
              </a:rPr>
              <a:t>Information Required</a:t>
            </a:r>
            <a:endParaRPr kumimoji="0" lang="en-US" sz="2400" b="1" i="0" u="none" strike="noStrike" kern="1200" cap="none" spc="-50" normalizeH="0" baseline="0" noProof="0" dirty="0">
              <a:ln>
                <a:noFill/>
              </a:ln>
              <a:solidFill>
                <a:srgbClr val="002060"/>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3070D2A4-6AA5-40F9-9310-8BB923FAA6EA}"/>
              </a:ext>
            </a:extLst>
          </p:cNvPr>
          <p:cNvSpPr/>
          <p:nvPr/>
        </p:nvSpPr>
        <p:spPr>
          <a:xfrm rot="297575">
            <a:off x="1224842" y="1448318"/>
            <a:ext cx="4321861" cy="4645797"/>
          </a:xfrm>
          <a:prstGeom prst="rect">
            <a:avLst/>
          </a:prstGeom>
          <a:solidFill>
            <a:schemeClr val="tx2">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7CDA236B-2A42-49F0-9C48-11F3B3EFCE09}"/>
              </a:ext>
            </a:extLst>
          </p:cNvPr>
          <p:cNvSpPr/>
          <p:nvPr/>
        </p:nvSpPr>
        <p:spPr>
          <a:xfrm>
            <a:off x="1204435" y="1455603"/>
            <a:ext cx="4321861" cy="4645797"/>
          </a:xfrm>
          <a:prstGeom prst="rect">
            <a:avLst/>
          </a:prstGeom>
          <a:gradFill flip="none" rotWithShape="1">
            <a:gsLst>
              <a:gs pos="0">
                <a:schemeClr val="accent1">
                  <a:lumMod val="50000"/>
                </a:schemeClr>
              </a:gs>
              <a:gs pos="50000">
                <a:schemeClr val="accent1">
                  <a:lumMod val="75000"/>
                </a:schemeClr>
              </a:gs>
              <a:gs pos="100000">
                <a:schemeClr val="accent1"/>
              </a:gs>
            </a:gsLst>
            <a:lin ang="18900000" scaled="1"/>
            <a:tileRect/>
          </a:gradFill>
          <a:ln w="0">
            <a:noFill/>
            <a:prstDash val="solid"/>
            <a:round/>
            <a:headEnd/>
            <a:tailEnd/>
          </a:ln>
        </p:spPr>
        <p:txBody>
          <a:bodyPr vert="horz" wrap="square" lIns="914162" tIns="91416" rIns="914162" bIns="91416" numCol="1" anchor="ctr" anchorCtr="1"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white"/>
              </a:solidFill>
              <a:effectLst/>
              <a:uLnTx/>
              <a:uFillTx/>
              <a:latin typeface="Arial" pitchFamily="34" charset="0"/>
              <a:ea typeface="+mn-ea"/>
              <a:cs typeface="Arial" pitchFamily="34" charset="0"/>
            </a:endParaRPr>
          </a:p>
        </p:txBody>
      </p:sp>
      <p:sp>
        <p:nvSpPr>
          <p:cNvPr id="29" name="TextBox 28">
            <a:extLst>
              <a:ext uri="{FF2B5EF4-FFF2-40B4-BE49-F238E27FC236}">
                <a16:creationId xmlns:a16="http://schemas.microsoft.com/office/drawing/2014/main" id="{9EE4CDC6-3531-4CE9-A9E2-8C4F9C28DF99}"/>
              </a:ext>
            </a:extLst>
          </p:cNvPr>
          <p:cNvSpPr txBox="1"/>
          <p:nvPr/>
        </p:nvSpPr>
        <p:spPr>
          <a:xfrm>
            <a:off x="1829911" y="2836218"/>
            <a:ext cx="2971026" cy="3692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799" kern="0" dirty="0">
                <a:solidFill>
                  <a:prstClr val="white"/>
                </a:solidFill>
                <a:latin typeface="Arial" pitchFamily="34" charset="0"/>
                <a:cs typeface="Arial" pitchFamily="34" charset="0"/>
              </a:rPr>
              <a:t>Organization Purpose</a:t>
            </a:r>
            <a:endParaRPr kumimoji="0" lang="en-US" sz="1799" b="0" i="0" u="none" strike="noStrike" kern="0" cap="none" spc="0" normalizeH="0" baseline="0" noProof="0" dirty="0">
              <a:ln>
                <a:noFill/>
              </a:ln>
              <a:solidFill>
                <a:prstClr val="white"/>
              </a:solidFill>
              <a:effectLst/>
              <a:uLnTx/>
              <a:uFillTx/>
              <a:latin typeface="Arial" pitchFamily="34" charset="0"/>
              <a:ea typeface="+mn-ea"/>
              <a:cs typeface="Arial" pitchFamily="34" charset="0"/>
            </a:endParaRPr>
          </a:p>
        </p:txBody>
      </p:sp>
      <p:sp>
        <p:nvSpPr>
          <p:cNvPr id="30" name="TextBox 29">
            <a:extLst>
              <a:ext uri="{FF2B5EF4-FFF2-40B4-BE49-F238E27FC236}">
                <a16:creationId xmlns:a16="http://schemas.microsoft.com/office/drawing/2014/main" id="{2AC547DB-1519-4CD0-A183-6A6ADC2E364F}"/>
              </a:ext>
            </a:extLst>
          </p:cNvPr>
          <p:cNvSpPr txBox="1"/>
          <p:nvPr/>
        </p:nvSpPr>
        <p:spPr>
          <a:xfrm>
            <a:off x="1829911" y="3570319"/>
            <a:ext cx="2971026" cy="3692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white"/>
                </a:solidFill>
                <a:effectLst/>
                <a:uLnTx/>
                <a:uFillTx/>
                <a:latin typeface="Arial" pitchFamily="34" charset="0"/>
                <a:ea typeface="+mn-ea"/>
                <a:cs typeface="Arial" pitchFamily="34" charset="0"/>
              </a:rPr>
              <a:t>Org. Structure</a:t>
            </a:r>
          </a:p>
        </p:txBody>
      </p:sp>
      <p:sp>
        <p:nvSpPr>
          <p:cNvPr id="31" name="TextBox 30">
            <a:extLst>
              <a:ext uri="{FF2B5EF4-FFF2-40B4-BE49-F238E27FC236}">
                <a16:creationId xmlns:a16="http://schemas.microsoft.com/office/drawing/2014/main" id="{6C79DA9E-5BA5-4F3C-AC39-1949CBA517A9}"/>
              </a:ext>
            </a:extLst>
          </p:cNvPr>
          <p:cNvSpPr txBox="1"/>
          <p:nvPr/>
        </p:nvSpPr>
        <p:spPr>
          <a:xfrm>
            <a:off x="1829911" y="4739500"/>
            <a:ext cx="2971026" cy="6460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white"/>
                </a:solidFill>
                <a:effectLst/>
                <a:uLnTx/>
                <a:uFillTx/>
                <a:latin typeface="Arial" pitchFamily="34" charset="0"/>
                <a:ea typeface="+mn-ea"/>
                <a:cs typeface="Arial" pitchFamily="34" charset="0"/>
              </a:rPr>
              <a:t>Organizational Culture &amp; Sector</a:t>
            </a:r>
          </a:p>
        </p:txBody>
      </p:sp>
      <p:sp>
        <p:nvSpPr>
          <p:cNvPr id="32" name="Rounded Rectangle 5">
            <a:extLst>
              <a:ext uri="{FF2B5EF4-FFF2-40B4-BE49-F238E27FC236}">
                <a16:creationId xmlns:a16="http://schemas.microsoft.com/office/drawing/2014/main" id="{BA4B3BD8-67FA-4D35-9E49-01C8CC9631F8}"/>
              </a:ext>
            </a:extLst>
          </p:cNvPr>
          <p:cNvSpPr/>
          <p:nvPr/>
        </p:nvSpPr>
        <p:spPr>
          <a:xfrm>
            <a:off x="1677552" y="2057758"/>
            <a:ext cx="3275747" cy="609441"/>
          </a:xfrm>
          <a:prstGeom prst="roundRect">
            <a:avLst>
              <a:gd name="adj" fmla="val 50000"/>
            </a:avLst>
          </a:prstGeom>
          <a:solidFill>
            <a:schemeClr val="bg1"/>
          </a:solidFill>
          <a:ln>
            <a:noFill/>
          </a:ln>
          <a:effectLst>
            <a:innerShdw blurRad="38100" dist="50800" dir="162000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999" dirty="0">
                <a:solidFill>
                  <a:prstClr val="black">
                    <a:lumMod val="85000"/>
                    <a:lumOff val="15000"/>
                  </a:prstClr>
                </a:solidFill>
                <a:latin typeface="Arial" pitchFamily="34" charset="0"/>
                <a:cs typeface="Arial" pitchFamily="34" charset="0"/>
              </a:rPr>
              <a:t>Context</a:t>
            </a:r>
            <a:endParaRPr kumimoji="0" lang="en-US" sz="1999" b="0" i="0" u="none" strike="noStrike" kern="120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endParaRPr>
          </a:p>
        </p:txBody>
      </p:sp>
      <p:grpSp>
        <p:nvGrpSpPr>
          <p:cNvPr id="33" name="Group 32">
            <a:extLst>
              <a:ext uri="{FF2B5EF4-FFF2-40B4-BE49-F238E27FC236}">
                <a16:creationId xmlns:a16="http://schemas.microsoft.com/office/drawing/2014/main" id="{082719C7-2AD3-4BA4-A546-DEF13BB4BB8B}"/>
              </a:ext>
            </a:extLst>
          </p:cNvPr>
          <p:cNvGrpSpPr/>
          <p:nvPr/>
        </p:nvGrpSpPr>
        <p:grpSpPr>
          <a:xfrm>
            <a:off x="6400722" y="1448316"/>
            <a:ext cx="4342269" cy="4653082"/>
            <a:chOff x="6399212" y="1447800"/>
            <a:chExt cx="4343400" cy="4654294"/>
          </a:xfrm>
        </p:grpSpPr>
        <p:grpSp>
          <p:nvGrpSpPr>
            <p:cNvPr id="34" name="Group 34">
              <a:extLst>
                <a:ext uri="{FF2B5EF4-FFF2-40B4-BE49-F238E27FC236}">
                  <a16:creationId xmlns:a16="http://schemas.microsoft.com/office/drawing/2014/main" id="{CE3A64A4-E21B-4788-8770-1923C1DE2285}"/>
                </a:ext>
              </a:extLst>
            </p:cNvPr>
            <p:cNvGrpSpPr/>
            <p:nvPr/>
          </p:nvGrpSpPr>
          <p:grpSpPr>
            <a:xfrm>
              <a:off x="6399212" y="1447800"/>
              <a:ext cx="4343400" cy="4654294"/>
              <a:chOff x="6932612" y="1441706"/>
              <a:chExt cx="4343400" cy="4654294"/>
            </a:xfrm>
          </p:grpSpPr>
          <p:grpSp>
            <p:nvGrpSpPr>
              <p:cNvPr id="36" name="Group 33">
                <a:extLst>
                  <a:ext uri="{FF2B5EF4-FFF2-40B4-BE49-F238E27FC236}">
                    <a16:creationId xmlns:a16="http://schemas.microsoft.com/office/drawing/2014/main" id="{18EE816E-D431-4DB1-A5BA-97CC7BBEAD10}"/>
                  </a:ext>
                </a:extLst>
              </p:cNvPr>
              <p:cNvGrpSpPr/>
              <p:nvPr/>
            </p:nvGrpSpPr>
            <p:grpSpPr>
              <a:xfrm>
                <a:off x="6932612" y="1441706"/>
                <a:ext cx="4343400" cy="4654294"/>
                <a:chOff x="6614674" y="1670306"/>
                <a:chExt cx="3445192" cy="3892294"/>
              </a:xfrm>
            </p:grpSpPr>
            <p:sp>
              <p:nvSpPr>
                <p:cNvPr id="41" name="Rectangle 40">
                  <a:extLst>
                    <a:ext uri="{FF2B5EF4-FFF2-40B4-BE49-F238E27FC236}">
                      <a16:creationId xmlns:a16="http://schemas.microsoft.com/office/drawing/2014/main" id="{137FBC2C-B090-4476-BF37-D446054D0605}"/>
                    </a:ext>
                  </a:extLst>
                </p:cNvPr>
                <p:cNvSpPr/>
                <p:nvPr/>
              </p:nvSpPr>
              <p:spPr>
                <a:xfrm rot="297575">
                  <a:off x="6630866" y="1670306"/>
                  <a:ext cx="3429000" cy="388620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2" name="Rectangle 41">
                  <a:extLst>
                    <a:ext uri="{FF2B5EF4-FFF2-40B4-BE49-F238E27FC236}">
                      <a16:creationId xmlns:a16="http://schemas.microsoft.com/office/drawing/2014/main" id="{EC86C1E1-CEE5-400E-A307-950AFB5FC990}"/>
                    </a:ext>
                  </a:extLst>
                </p:cNvPr>
                <p:cNvSpPr/>
                <p:nvPr/>
              </p:nvSpPr>
              <p:spPr>
                <a:xfrm>
                  <a:off x="6614674" y="1676400"/>
                  <a:ext cx="3429000" cy="3886200"/>
                </a:xfrm>
                <a:prstGeom prst="rect">
                  <a:avLst/>
                </a:prstGeom>
                <a:gradFill flip="none" rotWithShape="1">
                  <a:gsLst>
                    <a:gs pos="0">
                      <a:schemeClr val="bg1">
                        <a:lumMod val="85000"/>
                      </a:schemeClr>
                    </a:gs>
                    <a:gs pos="100000">
                      <a:schemeClr val="bg1">
                        <a:lumMod val="9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37" name="Group 50">
                <a:extLst>
                  <a:ext uri="{FF2B5EF4-FFF2-40B4-BE49-F238E27FC236}">
                    <a16:creationId xmlns:a16="http://schemas.microsoft.com/office/drawing/2014/main" id="{97FF2122-4957-4D8D-8526-EF6EC6BDC777}"/>
                  </a:ext>
                </a:extLst>
              </p:cNvPr>
              <p:cNvGrpSpPr/>
              <p:nvPr/>
            </p:nvGrpSpPr>
            <p:grpSpPr>
              <a:xfrm>
                <a:off x="7618412" y="2829967"/>
                <a:ext cx="3048000" cy="1311829"/>
                <a:chOff x="1293812" y="2753767"/>
                <a:chExt cx="3048000" cy="1311829"/>
              </a:xfrm>
            </p:grpSpPr>
            <p:sp>
              <p:nvSpPr>
                <p:cNvPr id="38" name="TextBox 37">
                  <a:extLst>
                    <a:ext uri="{FF2B5EF4-FFF2-40B4-BE49-F238E27FC236}">
                      <a16:creationId xmlns:a16="http://schemas.microsoft.com/office/drawing/2014/main" id="{F64996CE-A04A-4DBC-B66C-0A02A683EFA9}"/>
                    </a:ext>
                  </a:extLst>
                </p:cNvPr>
                <p:cNvSpPr txBox="1"/>
                <p:nvPr/>
              </p:nvSpPr>
              <p:spPr>
                <a:xfrm>
                  <a:off x="1293812" y="2753767"/>
                  <a:ext cx="2971800" cy="36930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Job Purpose</a:t>
                  </a:r>
                </a:p>
              </p:txBody>
            </p:sp>
            <p:sp>
              <p:nvSpPr>
                <p:cNvPr id="39" name="TextBox 38">
                  <a:extLst>
                    <a:ext uri="{FF2B5EF4-FFF2-40B4-BE49-F238E27FC236}">
                      <a16:creationId xmlns:a16="http://schemas.microsoft.com/office/drawing/2014/main" id="{7E581125-CAC6-4FA6-BC85-73C8D3FA1CEB}"/>
                    </a:ext>
                  </a:extLst>
                </p:cNvPr>
                <p:cNvSpPr txBox="1"/>
                <p:nvPr/>
              </p:nvSpPr>
              <p:spPr>
                <a:xfrm>
                  <a:off x="1304019" y="3252858"/>
                  <a:ext cx="2971800" cy="36930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Relationships</a:t>
                  </a:r>
                </a:p>
              </p:txBody>
            </p:sp>
            <p:sp>
              <p:nvSpPr>
                <p:cNvPr id="40" name="TextBox 39">
                  <a:extLst>
                    <a:ext uri="{FF2B5EF4-FFF2-40B4-BE49-F238E27FC236}">
                      <a16:creationId xmlns:a16="http://schemas.microsoft.com/office/drawing/2014/main" id="{69A28AC5-316A-4DB9-B3F0-D2AE20D657BE}"/>
                    </a:ext>
                  </a:extLst>
                </p:cNvPr>
                <p:cNvSpPr txBox="1"/>
                <p:nvPr/>
              </p:nvSpPr>
              <p:spPr>
                <a:xfrm>
                  <a:off x="1370012" y="3696296"/>
                  <a:ext cx="2971800" cy="36930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Accountabilities</a:t>
                  </a:r>
                </a:p>
              </p:txBody>
            </p:sp>
          </p:grpSp>
        </p:grpSp>
        <p:sp>
          <p:nvSpPr>
            <p:cNvPr id="35" name="Rounded Rectangle 13">
              <a:extLst>
                <a:ext uri="{FF2B5EF4-FFF2-40B4-BE49-F238E27FC236}">
                  <a16:creationId xmlns:a16="http://schemas.microsoft.com/office/drawing/2014/main" id="{2B6AE40A-796F-4048-AA53-A97BFEAA5D04}"/>
                </a:ext>
              </a:extLst>
            </p:cNvPr>
            <p:cNvSpPr/>
            <p:nvPr/>
          </p:nvSpPr>
          <p:spPr>
            <a:xfrm>
              <a:off x="6856412" y="2057400"/>
              <a:ext cx="3276600" cy="609600"/>
            </a:xfrm>
            <a:prstGeom prst="roundRect">
              <a:avLst>
                <a:gd name="adj" fmla="val 50000"/>
              </a:avLst>
            </a:prstGeom>
            <a:solidFill>
              <a:schemeClr val="bg1">
                <a:lumMod val="85000"/>
              </a:schemeClr>
            </a:solidFill>
            <a:ln>
              <a:noFill/>
            </a:ln>
            <a:effectLst>
              <a:innerShdw blurRad="38100" dist="50800" dir="162000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999" b="0" i="0" u="none" strike="noStrike" kern="120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Job</a:t>
              </a:r>
            </a:p>
          </p:txBody>
        </p:sp>
      </p:grpSp>
      <p:sp>
        <p:nvSpPr>
          <p:cNvPr id="43" name="Bent-Up Arrow 22">
            <a:extLst>
              <a:ext uri="{FF2B5EF4-FFF2-40B4-BE49-F238E27FC236}">
                <a16:creationId xmlns:a16="http://schemas.microsoft.com/office/drawing/2014/main" id="{77D2C22B-836F-4F41-9B03-8A1F551CFA53}"/>
              </a:ext>
            </a:extLst>
          </p:cNvPr>
          <p:cNvSpPr/>
          <p:nvPr/>
        </p:nvSpPr>
        <p:spPr>
          <a:xfrm>
            <a:off x="5520223" y="4114622"/>
            <a:ext cx="1402040" cy="1371243"/>
          </a:xfrm>
          <a:prstGeom prst="bentUpArrow">
            <a:avLst>
              <a:gd name="adj1" fmla="val 34356"/>
              <a:gd name="adj2" fmla="val 37281"/>
              <a:gd name="adj3" fmla="val 34357"/>
            </a:avLst>
          </a:prstGeom>
          <a:gradFill flip="none" rotWithShape="1">
            <a:gsLst>
              <a:gs pos="0">
                <a:schemeClr val="accent1">
                  <a:lumMod val="50000"/>
                </a:schemeClr>
              </a:gs>
              <a:gs pos="50000">
                <a:schemeClr val="accent1">
                  <a:lumMod val="75000"/>
                </a:schemeClr>
              </a:gs>
              <a:gs pos="100000">
                <a:schemeClr val="accent1"/>
              </a:gs>
            </a:gsLst>
            <a:lin ang="18900000" scaled="1"/>
            <a:tileRect/>
          </a:gradFill>
          <a:ln w="0">
            <a:noFill/>
            <a:prstDash val="solid"/>
            <a:round/>
            <a:headEnd/>
            <a:tailEnd/>
          </a:ln>
        </p:spPr>
        <p:txBody>
          <a:bodyPr vert="horz" wrap="square" lIns="914162" tIns="91416" rIns="914162" bIns="91416" numCol="1" anchor="ctr" anchorCtr="1"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white"/>
              </a:solidFill>
              <a:effectLst/>
              <a:uLnTx/>
              <a:uFillTx/>
              <a:latin typeface="Arial" pitchFamily="34" charset="0"/>
              <a:ea typeface="+mn-ea"/>
              <a:cs typeface="Arial" pitchFamily="34" charset="0"/>
            </a:endParaRPr>
          </a:p>
        </p:txBody>
      </p:sp>
      <p:sp>
        <p:nvSpPr>
          <p:cNvPr id="44" name="Bent-Up Arrow 23">
            <a:extLst>
              <a:ext uri="{FF2B5EF4-FFF2-40B4-BE49-F238E27FC236}">
                <a16:creationId xmlns:a16="http://schemas.microsoft.com/office/drawing/2014/main" id="{18DBF3DE-91DC-42DA-9B45-24DF040FA16A}"/>
              </a:ext>
            </a:extLst>
          </p:cNvPr>
          <p:cNvSpPr/>
          <p:nvPr/>
        </p:nvSpPr>
        <p:spPr>
          <a:xfrm rot="10800000">
            <a:off x="4997404" y="2133937"/>
            <a:ext cx="1402040" cy="1371243"/>
          </a:xfrm>
          <a:prstGeom prst="bentUpArrow">
            <a:avLst>
              <a:gd name="adj1" fmla="val 34356"/>
              <a:gd name="adj2" fmla="val 37281"/>
              <a:gd name="adj3" fmla="val 34357"/>
            </a:avLst>
          </a:prstGeom>
          <a:gradFill flip="none" rotWithShape="1">
            <a:gsLst>
              <a:gs pos="0">
                <a:schemeClr val="bg1">
                  <a:lumMod val="75000"/>
                </a:schemeClr>
              </a:gs>
              <a:gs pos="100000">
                <a:schemeClr val="bg1">
                  <a:lumMod val="9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033361FB-F229-4E38-9093-B117033DBCE0}"/>
              </a:ext>
            </a:extLst>
          </p:cNvPr>
          <p:cNvSpPr txBox="1"/>
          <p:nvPr/>
        </p:nvSpPr>
        <p:spPr>
          <a:xfrm>
            <a:off x="1829911" y="4199697"/>
            <a:ext cx="2971026" cy="3692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white"/>
                </a:solidFill>
                <a:effectLst/>
                <a:uLnTx/>
                <a:uFillTx/>
                <a:latin typeface="Arial" pitchFamily="34" charset="0"/>
                <a:ea typeface="+mn-ea"/>
                <a:cs typeface="Arial" pitchFamily="34" charset="0"/>
              </a:rPr>
              <a:t>Pay Policy</a:t>
            </a:r>
          </a:p>
        </p:txBody>
      </p:sp>
      <p:sp>
        <p:nvSpPr>
          <p:cNvPr id="46" name="TextBox 45">
            <a:extLst>
              <a:ext uri="{FF2B5EF4-FFF2-40B4-BE49-F238E27FC236}">
                <a16:creationId xmlns:a16="http://schemas.microsoft.com/office/drawing/2014/main" id="{B8466171-6635-4726-B333-F8377778DADB}"/>
              </a:ext>
            </a:extLst>
          </p:cNvPr>
          <p:cNvSpPr txBox="1"/>
          <p:nvPr/>
        </p:nvSpPr>
        <p:spPr>
          <a:xfrm>
            <a:off x="7220110" y="4229858"/>
            <a:ext cx="2971026" cy="3692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Skills, Knowledge</a:t>
            </a:r>
          </a:p>
        </p:txBody>
      </p:sp>
      <p:sp>
        <p:nvSpPr>
          <p:cNvPr id="47" name="TextBox 46">
            <a:extLst>
              <a:ext uri="{FF2B5EF4-FFF2-40B4-BE49-F238E27FC236}">
                <a16:creationId xmlns:a16="http://schemas.microsoft.com/office/drawing/2014/main" id="{5E0F2A36-3060-475C-A627-541CAC9CE95B}"/>
              </a:ext>
            </a:extLst>
          </p:cNvPr>
          <p:cNvSpPr txBox="1"/>
          <p:nvPr/>
        </p:nvSpPr>
        <p:spPr>
          <a:xfrm>
            <a:off x="7162523" y="4631078"/>
            <a:ext cx="2971026" cy="3692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Main Challenges</a:t>
            </a:r>
          </a:p>
        </p:txBody>
      </p:sp>
      <p:sp>
        <p:nvSpPr>
          <p:cNvPr id="48" name="TextBox 47">
            <a:extLst>
              <a:ext uri="{FF2B5EF4-FFF2-40B4-BE49-F238E27FC236}">
                <a16:creationId xmlns:a16="http://schemas.microsoft.com/office/drawing/2014/main" id="{CDAB1482-BE5C-4F94-8E97-B431C9ADDC90}"/>
              </a:ext>
            </a:extLst>
          </p:cNvPr>
          <p:cNvSpPr txBox="1"/>
          <p:nvPr/>
        </p:nvSpPr>
        <p:spPr>
          <a:xfrm>
            <a:off x="7220110" y="5109135"/>
            <a:ext cx="2971026" cy="3692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Dep. Structure</a:t>
            </a:r>
          </a:p>
        </p:txBody>
      </p:sp>
      <p:pic>
        <p:nvPicPr>
          <p:cNvPr id="2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82410"/>
            <a:ext cx="2305141" cy="1076343"/>
          </a:xfrm>
          <a:prstGeom prst="rect">
            <a:avLst/>
          </a:prstGeom>
        </p:spPr>
      </p:pic>
    </p:spTree>
    <p:extLst>
      <p:ext uri="{BB962C8B-B14F-4D97-AF65-F5344CB8AC3E}">
        <p14:creationId xmlns:p14="http://schemas.microsoft.com/office/powerpoint/2010/main" val="37606643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 name="TextBox 413">
            <a:extLst>
              <a:ext uri="{FF2B5EF4-FFF2-40B4-BE49-F238E27FC236}">
                <a16:creationId xmlns:a16="http://schemas.microsoft.com/office/drawing/2014/main" id="{7DB3554E-EB1F-4BEA-A4E2-2AA9758249CA}"/>
              </a:ext>
            </a:extLst>
          </p:cNvPr>
          <p:cNvSpPr txBox="1"/>
          <p:nvPr/>
        </p:nvSpPr>
        <p:spPr>
          <a:xfrm>
            <a:off x="218497" y="3161732"/>
            <a:ext cx="3435927" cy="83099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Arial Black" panose="020B0A04020102020204" pitchFamily="34" charset="0"/>
                <a:ea typeface="+mn-ea"/>
                <a:cs typeface="+mn-cs"/>
              </a:rPr>
              <a:t> </a:t>
            </a:r>
            <a:r>
              <a:rPr kumimoji="0" lang="en-US" sz="2400" b="1" i="0" u="none" strike="noStrike" kern="1200" cap="none" spc="0" normalizeH="0" baseline="0" noProof="0" dirty="0">
                <a:ln>
                  <a:noFill/>
                </a:ln>
                <a:solidFill>
                  <a:srgbClr val="002060"/>
                </a:solidFill>
                <a:effectLst/>
                <a:uLnTx/>
                <a:uFillTx/>
                <a:latin typeface="Alexandria"/>
              </a:rPr>
              <a:t>Job Evaluation Process</a:t>
            </a:r>
            <a:endParaRPr kumimoji="0" lang="en-US" sz="2400" b="1" i="0" u="none" strike="noStrike" kern="1200" cap="none" spc="-50" normalizeH="0" baseline="0" noProof="0" dirty="0">
              <a:ln>
                <a:noFill/>
              </a:ln>
              <a:solidFill>
                <a:srgbClr val="002060"/>
              </a:solidFill>
              <a:effectLst/>
              <a:uLnTx/>
              <a:uFillTx/>
              <a:latin typeface="Alexandria"/>
            </a:endParaRPr>
          </a:p>
        </p:txBody>
      </p:sp>
      <p:grpSp>
        <p:nvGrpSpPr>
          <p:cNvPr id="101" name="Group 100">
            <a:extLst>
              <a:ext uri="{FF2B5EF4-FFF2-40B4-BE49-F238E27FC236}">
                <a16:creationId xmlns:a16="http://schemas.microsoft.com/office/drawing/2014/main" id="{22F4F156-9E44-405F-B5C2-90E0C273AF63}"/>
              </a:ext>
            </a:extLst>
          </p:cNvPr>
          <p:cNvGrpSpPr/>
          <p:nvPr/>
        </p:nvGrpSpPr>
        <p:grpSpPr>
          <a:xfrm>
            <a:off x="5048885" y="4991361"/>
            <a:ext cx="4114800" cy="600074"/>
            <a:chOff x="3880485" y="4991361"/>
            <a:chExt cx="4114800" cy="600074"/>
          </a:xfrm>
        </p:grpSpPr>
        <p:sp>
          <p:nvSpPr>
            <p:cNvPr id="102" name="Flowchart: Off-page Connector 101">
              <a:extLst>
                <a:ext uri="{FF2B5EF4-FFF2-40B4-BE49-F238E27FC236}">
                  <a16:creationId xmlns:a16="http://schemas.microsoft.com/office/drawing/2014/main" id="{01BB0A2C-BC1B-4B6D-8982-CC3C3938E1B1}"/>
                </a:ext>
              </a:extLst>
            </p:cNvPr>
            <p:cNvSpPr/>
            <p:nvPr/>
          </p:nvSpPr>
          <p:spPr>
            <a:xfrm rot="16200000">
              <a:off x="5637848" y="3233998"/>
              <a:ext cx="600074" cy="4114800"/>
            </a:xfrm>
            <a:prstGeom prst="flowChartOffpageConnector">
              <a:avLst/>
            </a:prstGeom>
            <a:solidFill>
              <a:srgbClr val="99CCFF"/>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3" name="TextBox 102">
              <a:extLst>
                <a:ext uri="{FF2B5EF4-FFF2-40B4-BE49-F238E27FC236}">
                  <a16:creationId xmlns:a16="http://schemas.microsoft.com/office/drawing/2014/main" id="{77E98373-3718-481A-8877-8B80DF6B4576}"/>
                </a:ext>
              </a:extLst>
            </p:cNvPr>
            <p:cNvSpPr txBox="1"/>
            <p:nvPr/>
          </p:nvSpPr>
          <p:spPr>
            <a:xfrm>
              <a:off x="4752100" y="5092311"/>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Assigning Committee</a:t>
              </a:r>
            </a:p>
          </p:txBody>
        </p:sp>
        <p:pic>
          <p:nvPicPr>
            <p:cNvPr id="104" name="Graphic 103" descr="Address Book">
              <a:extLst>
                <a:ext uri="{FF2B5EF4-FFF2-40B4-BE49-F238E27FC236}">
                  <a16:creationId xmlns:a16="http://schemas.microsoft.com/office/drawing/2014/main" id="{DB4A8B49-F2D1-4D74-BAF0-19AF3C883DB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081000" y="5032917"/>
              <a:ext cx="545120" cy="545120"/>
            </a:xfrm>
            <a:prstGeom prst="rect">
              <a:avLst/>
            </a:prstGeom>
            <a:effectLst>
              <a:outerShdw blurRad="50800" dist="38100" algn="l" rotWithShape="0">
                <a:prstClr val="black">
                  <a:alpha val="40000"/>
                </a:prstClr>
              </a:outerShdw>
            </a:effectLst>
          </p:spPr>
        </p:pic>
      </p:grpSp>
      <p:grpSp>
        <p:nvGrpSpPr>
          <p:cNvPr id="105" name="Group 104">
            <a:extLst>
              <a:ext uri="{FF2B5EF4-FFF2-40B4-BE49-F238E27FC236}">
                <a16:creationId xmlns:a16="http://schemas.microsoft.com/office/drawing/2014/main" id="{4485D4B4-F140-4F92-888E-A201C8D265FE}"/>
              </a:ext>
            </a:extLst>
          </p:cNvPr>
          <p:cNvGrpSpPr/>
          <p:nvPr/>
        </p:nvGrpSpPr>
        <p:grpSpPr>
          <a:xfrm>
            <a:off x="5055395" y="4215708"/>
            <a:ext cx="4572000" cy="600074"/>
            <a:chOff x="3886995" y="4215708"/>
            <a:chExt cx="4572000" cy="600074"/>
          </a:xfrm>
        </p:grpSpPr>
        <p:sp>
          <p:nvSpPr>
            <p:cNvPr id="106" name="Flowchart: Off-page Connector 105">
              <a:extLst>
                <a:ext uri="{FF2B5EF4-FFF2-40B4-BE49-F238E27FC236}">
                  <a16:creationId xmlns:a16="http://schemas.microsoft.com/office/drawing/2014/main" id="{52080883-00F1-40CF-992C-B4196B5EA014}"/>
                </a:ext>
              </a:extLst>
            </p:cNvPr>
            <p:cNvSpPr/>
            <p:nvPr/>
          </p:nvSpPr>
          <p:spPr>
            <a:xfrm rot="16200000">
              <a:off x="5872958" y="2229745"/>
              <a:ext cx="600074" cy="4572000"/>
            </a:xfrm>
            <a:prstGeom prst="flowChartOffpageConnector">
              <a:avLst/>
            </a:prstGeom>
            <a:solidFill>
              <a:schemeClr val="accent1">
                <a:lumMod val="60000"/>
                <a:lumOff val="40000"/>
              </a:schemeClr>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7" name="TextBox 106">
              <a:extLst>
                <a:ext uri="{FF2B5EF4-FFF2-40B4-BE49-F238E27FC236}">
                  <a16:creationId xmlns:a16="http://schemas.microsoft.com/office/drawing/2014/main" id="{920495C3-38EC-4F2B-BCDB-584B9F6FBE85}"/>
                </a:ext>
              </a:extLst>
            </p:cNvPr>
            <p:cNvSpPr txBox="1"/>
            <p:nvPr/>
          </p:nvSpPr>
          <p:spPr>
            <a:xfrm>
              <a:off x="4752100" y="4343118"/>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Choose Benchmarking Jobs</a:t>
              </a:r>
            </a:p>
          </p:txBody>
        </p:sp>
        <p:pic>
          <p:nvPicPr>
            <p:cNvPr id="108" name="Graphic 107" descr="Alterations &amp; Tailoring">
              <a:extLst>
                <a:ext uri="{FF2B5EF4-FFF2-40B4-BE49-F238E27FC236}">
                  <a16:creationId xmlns:a16="http://schemas.microsoft.com/office/drawing/2014/main" id="{443B821B-2274-47CA-8D07-B166A7D08E40}"/>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100678" y="4260790"/>
              <a:ext cx="545120" cy="545120"/>
            </a:xfrm>
            <a:prstGeom prst="rect">
              <a:avLst/>
            </a:prstGeom>
            <a:effectLst>
              <a:outerShdw blurRad="50800" dist="38100" algn="l" rotWithShape="0">
                <a:prstClr val="black">
                  <a:alpha val="40000"/>
                </a:prstClr>
              </a:outerShdw>
            </a:effectLst>
          </p:spPr>
        </p:pic>
      </p:grpSp>
      <p:grpSp>
        <p:nvGrpSpPr>
          <p:cNvPr id="109" name="Group 108">
            <a:extLst>
              <a:ext uri="{FF2B5EF4-FFF2-40B4-BE49-F238E27FC236}">
                <a16:creationId xmlns:a16="http://schemas.microsoft.com/office/drawing/2014/main" id="{A7F31AF4-D76F-47BB-A2B6-4017DFEAABB8}"/>
              </a:ext>
            </a:extLst>
          </p:cNvPr>
          <p:cNvGrpSpPr/>
          <p:nvPr/>
        </p:nvGrpSpPr>
        <p:grpSpPr>
          <a:xfrm>
            <a:off x="5055395" y="3440057"/>
            <a:ext cx="5029200" cy="600074"/>
            <a:chOff x="3886995" y="3440057"/>
            <a:chExt cx="5029200" cy="600074"/>
          </a:xfrm>
        </p:grpSpPr>
        <p:sp>
          <p:nvSpPr>
            <p:cNvPr id="110" name="Flowchart: Off-page Connector 109">
              <a:extLst>
                <a:ext uri="{FF2B5EF4-FFF2-40B4-BE49-F238E27FC236}">
                  <a16:creationId xmlns:a16="http://schemas.microsoft.com/office/drawing/2014/main" id="{662D64DA-0F76-48CD-97F7-8ABEA20BAC3B}"/>
                </a:ext>
              </a:extLst>
            </p:cNvPr>
            <p:cNvSpPr/>
            <p:nvPr/>
          </p:nvSpPr>
          <p:spPr>
            <a:xfrm rot="16200000">
              <a:off x="6101558" y="1225494"/>
              <a:ext cx="600074" cy="5029200"/>
            </a:xfrm>
            <a:prstGeom prst="flowChartOffpageConnector">
              <a:avLst/>
            </a:prstGeom>
            <a:solidFill>
              <a:srgbClr val="0070C0"/>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1" name="TextBox 110">
              <a:extLst>
                <a:ext uri="{FF2B5EF4-FFF2-40B4-BE49-F238E27FC236}">
                  <a16:creationId xmlns:a16="http://schemas.microsoft.com/office/drawing/2014/main" id="{FED68CD0-F53E-4332-AB01-0751EAEEE078}"/>
                </a:ext>
              </a:extLst>
            </p:cNvPr>
            <p:cNvSpPr txBox="1"/>
            <p:nvPr/>
          </p:nvSpPr>
          <p:spPr>
            <a:xfrm>
              <a:off x="4757976" y="3541009"/>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Analyze/prepare JDs</a:t>
              </a:r>
            </a:p>
          </p:txBody>
        </p:sp>
        <p:pic>
          <p:nvPicPr>
            <p:cNvPr id="112" name="Graphic 111" descr="Barn">
              <a:extLst>
                <a:ext uri="{FF2B5EF4-FFF2-40B4-BE49-F238E27FC236}">
                  <a16:creationId xmlns:a16="http://schemas.microsoft.com/office/drawing/2014/main" id="{38430303-145B-4D8A-8BCE-8FE7295EDC6C}"/>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081000" y="3467533"/>
              <a:ext cx="545120" cy="545120"/>
            </a:xfrm>
            <a:prstGeom prst="rect">
              <a:avLst/>
            </a:prstGeom>
            <a:effectLst>
              <a:outerShdw blurRad="50800" dist="38100" algn="l" rotWithShape="0">
                <a:prstClr val="black">
                  <a:alpha val="40000"/>
                </a:prstClr>
              </a:outerShdw>
            </a:effectLst>
          </p:spPr>
        </p:pic>
      </p:grpSp>
      <p:grpSp>
        <p:nvGrpSpPr>
          <p:cNvPr id="113" name="Group 112">
            <a:extLst>
              <a:ext uri="{FF2B5EF4-FFF2-40B4-BE49-F238E27FC236}">
                <a16:creationId xmlns:a16="http://schemas.microsoft.com/office/drawing/2014/main" id="{91D11968-3803-46E9-8B5C-86F3A7A236E2}"/>
              </a:ext>
            </a:extLst>
          </p:cNvPr>
          <p:cNvGrpSpPr/>
          <p:nvPr/>
        </p:nvGrpSpPr>
        <p:grpSpPr>
          <a:xfrm>
            <a:off x="5061585" y="2664406"/>
            <a:ext cx="5486400" cy="662147"/>
            <a:chOff x="3893185" y="2664406"/>
            <a:chExt cx="5486400" cy="662147"/>
          </a:xfrm>
          <a:solidFill>
            <a:schemeClr val="accent1">
              <a:lumMod val="60000"/>
              <a:lumOff val="40000"/>
            </a:schemeClr>
          </a:solidFill>
        </p:grpSpPr>
        <p:sp>
          <p:nvSpPr>
            <p:cNvPr id="114" name="Flowchart: Off-page Connector 113">
              <a:extLst>
                <a:ext uri="{FF2B5EF4-FFF2-40B4-BE49-F238E27FC236}">
                  <a16:creationId xmlns:a16="http://schemas.microsoft.com/office/drawing/2014/main" id="{7B14EB34-A4E4-48BD-B9C9-145D387A2685}"/>
                </a:ext>
              </a:extLst>
            </p:cNvPr>
            <p:cNvSpPr/>
            <p:nvPr/>
          </p:nvSpPr>
          <p:spPr>
            <a:xfrm rot="16200000">
              <a:off x="6336348" y="221243"/>
              <a:ext cx="600074" cy="5486400"/>
            </a:xfrm>
            <a:prstGeom prst="flowChartOffpageConnector">
              <a:avLst/>
            </a:prstGeom>
            <a:solidFill>
              <a:schemeClr val="accent1">
                <a:lumMod val="75000"/>
              </a:schemeClr>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5" name="TextBox 114">
              <a:extLst>
                <a:ext uri="{FF2B5EF4-FFF2-40B4-BE49-F238E27FC236}">
                  <a16:creationId xmlns:a16="http://schemas.microsoft.com/office/drawing/2014/main" id="{2E49318B-CFB5-4ADC-8268-6095ED1BDA34}"/>
                </a:ext>
              </a:extLst>
            </p:cNvPr>
            <p:cNvSpPr txBox="1"/>
            <p:nvPr/>
          </p:nvSpPr>
          <p:spPr>
            <a:xfrm>
              <a:off x="4752101" y="2810267"/>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Select Job evaluation methods</a:t>
              </a:r>
            </a:p>
          </p:txBody>
        </p:sp>
        <p:pic>
          <p:nvPicPr>
            <p:cNvPr id="116" name="Graphic 115" descr="Binoculars">
              <a:extLst>
                <a:ext uri="{FF2B5EF4-FFF2-40B4-BE49-F238E27FC236}">
                  <a16:creationId xmlns:a16="http://schemas.microsoft.com/office/drawing/2014/main" id="{B3C7B94A-0B11-4272-BDC1-05B30CB7ACAE}"/>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4100678" y="2781433"/>
              <a:ext cx="545120" cy="545120"/>
            </a:xfrm>
            <a:prstGeom prst="rect">
              <a:avLst/>
            </a:prstGeom>
            <a:effectLst>
              <a:outerShdw blurRad="50800" dist="38100" algn="l" rotWithShape="0">
                <a:prstClr val="black">
                  <a:alpha val="40000"/>
                </a:prstClr>
              </a:outerShdw>
            </a:effectLst>
          </p:spPr>
        </p:pic>
      </p:grpSp>
      <p:grpSp>
        <p:nvGrpSpPr>
          <p:cNvPr id="117" name="Group 116">
            <a:extLst>
              <a:ext uri="{FF2B5EF4-FFF2-40B4-BE49-F238E27FC236}">
                <a16:creationId xmlns:a16="http://schemas.microsoft.com/office/drawing/2014/main" id="{F094B30E-2C64-40E3-AD62-8AF8B893CECD}"/>
              </a:ext>
            </a:extLst>
          </p:cNvPr>
          <p:cNvGrpSpPr/>
          <p:nvPr/>
        </p:nvGrpSpPr>
        <p:grpSpPr>
          <a:xfrm>
            <a:off x="5055395" y="1888755"/>
            <a:ext cx="5943600" cy="630599"/>
            <a:chOff x="3886995" y="1888755"/>
            <a:chExt cx="5943600" cy="630599"/>
          </a:xfrm>
        </p:grpSpPr>
        <p:sp>
          <p:nvSpPr>
            <p:cNvPr id="118" name="Flowchart: Off-page Connector 117">
              <a:extLst>
                <a:ext uri="{FF2B5EF4-FFF2-40B4-BE49-F238E27FC236}">
                  <a16:creationId xmlns:a16="http://schemas.microsoft.com/office/drawing/2014/main" id="{F609EE00-4481-4149-9790-BDDAC5EE955B}"/>
                </a:ext>
              </a:extLst>
            </p:cNvPr>
            <p:cNvSpPr/>
            <p:nvPr/>
          </p:nvSpPr>
          <p:spPr>
            <a:xfrm rot="16200000">
              <a:off x="6558758" y="-783008"/>
              <a:ext cx="600074" cy="5943600"/>
            </a:xfrm>
            <a:prstGeom prst="flowChartOffpageConnector">
              <a:avLst/>
            </a:prstGeom>
            <a:solidFill>
              <a:srgbClr val="00B0F0"/>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9" name="TextBox 118">
              <a:extLst>
                <a:ext uri="{FF2B5EF4-FFF2-40B4-BE49-F238E27FC236}">
                  <a16:creationId xmlns:a16="http://schemas.microsoft.com/office/drawing/2014/main" id="{3F2FB80F-9E6A-4D34-9C60-73FF315787C0}"/>
                </a:ext>
              </a:extLst>
            </p:cNvPr>
            <p:cNvSpPr txBox="1"/>
            <p:nvPr/>
          </p:nvSpPr>
          <p:spPr>
            <a:xfrm>
              <a:off x="4727099" y="2012539"/>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Classify jobs</a:t>
              </a:r>
            </a:p>
          </p:txBody>
        </p:sp>
        <p:pic>
          <p:nvPicPr>
            <p:cNvPr id="120" name="Graphic 119" descr="Box">
              <a:extLst>
                <a:ext uri="{FF2B5EF4-FFF2-40B4-BE49-F238E27FC236}">
                  <a16:creationId xmlns:a16="http://schemas.microsoft.com/office/drawing/2014/main" id="{5F004181-B5CE-4D20-ABE4-835BBD89845E}"/>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100678" y="1974234"/>
              <a:ext cx="545120" cy="545120"/>
            </a:xfrm>
            <a:prstGeom prst="rect">
              <a:avLst/>
            </a:prstGeom>
            <a:effectLst>
              <a:outerShdw blurRad="50800" dist="38100" algn="l" rotWithShape="0">
                <a:prstClr val="black">
                  <a:alpha val="40000"/>
                </a:prstClr>
              </a:outerShdw>
            </a:effectLst>
          </p:spPr>
        </p:pic>
      </p:grpSp>
      <p:grpSp>
        <p:nvGrpSpPr>
          <p:cNvPr id="121" name="Group 120">
            <a:extLst>
              <a:ext uri="{FF2B5EF4-FFF2-40B4-BE49-F238E27FC236}">
                <a16:creationId xmlns:a16="http://schemas.microsoft.com/office/drawing/2014/main" id="{7483391D-D34D-448A-81A7-248B1C5B5132}"/>
              </a:ext>
            </a:extLst>
          </p:cNvPr>
          <p:cNvGrpSpPr/>
          <p:nvPr/>
        </p:nvGrpSpPr>
        <p:grpSpPr>
          <a:xfrm>
            <a:off x="5055395" y="1113104"/>
            <a:ext cx="6400800" cy="612983"/>
            <a:chOff x="3886995" y="1113104"/>
            <a:chExt cx="6400800" cy="612983"/>
          </a:xfrm>
        </p:grpSpPr>
        <p:sp>
          <p:nvSpPr>
            <p:cNvPr id="122" name="Flowchart: Off-page Connector 121">
              <a:extLst>
                <a:ext uri="{FF2B5EF4-FFF2-40B4-BE49-F238E27FC236}">
                  <a16:creationId xmlns:a16="http://schemas.microsoft.com/office/drawing/2014/main" id="{D4B5B08F-6687-4E60-BF6C-D352ACC73CE9}"/>
                </a:ext>
              </a:extLst>
            </p:cNvPr>
            <p:cNvSpPr/>
            <p:nvPr/>
          </p:nvSpPr>
          <p:spPr>
            <a:xfrm rot="16200000">
              <a:off x="6787358" y="-1787259"/>
              <a:ext cx="600074" cy="6400800"/>
            </a:xfrm>
            <a:prstGeom prst="flowChartOffpageConnector">
              <a:avLst/>
            </a:prstGeom>
            <a:gradFill flip="none" rotWithShape="1">
              <a:gsLst>
                <a:gs pos="26000">
                  <a:srgbClr val="336699"/>
                </a:gs>
                <a:gs pos="63000">
                  <a:srgbClr val="528CC6"/>
                </a:gs>
              </a:gsLst>
              <a:lin ang="9600000" scaled="0"/>
              <a:tileRect/>
            </a:gra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3" name="TextBox 122">
              <a:extLst>
                <a:ext uri="{FF2B5EF4-FFF2-40B4-BE49-F238E27FC236}">
                  <a16:creationId xmlns:a16="http://schemas.microsoft.com/office/drawing/2014/main" id="{FC5B392C-0F58-4BFD-9DCE-5EFE5B91D0F6}"/>
                </a:ext>
              </a:extLst>
            </p:cNvPr>
            <p:cNvSpPr txBox="1"/>
            <p:nvPr/>
          </p:nvSpPr>
          <p:spPr>
            <a:xfrm>
              <a:off x="4701470" y="1240515"/>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Installing the programs</a:t>
              </a:r>
            </a:p>
          </p:txBody>
        </p:sp>
        <p:pic>
          <p:nvPicPr>
            <p:cNvPr id="124" name="Graphic 123" descr="Calligraphy Pen">
              <a:extLst>
                <a:ext uri="{FF2B5EF4-FFF2-40B4-BE49-F238E27FC236}">
                  <a16:creationId xmlns:a16="http://schemas.microsoft.com/office/drawing/2014/main" id="{F7DAACCB-D9AB-4C4E-95F4-3F1A058FF706}"/>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4081000" y="1180967"/>
              <a:ext cx="545120" cy="545120"/>
            </a:xfrm>
            <a:prstGeom prst="rect">
              <a:avLst/>
            </a:prstGeom>
            <a:effectLst>
              <a:outerShdw blurRad="50800" dist="38100" algn="l" rotWithShape="0">
                <a:prstClr val="black">
                  <a:alpha val="40000"/>
                </a:prstClr>
              </a:outerShdw>
            </a:effectLst>
          </p:spPr>
        </p:pic>
      </p:grpSp>
      <p:grpSp>
        <p:nvGrpSpPr>
          <p:cNvPr id="125" name="Group 124">
            <a:extLst>
              <a:ext uri="{FF2B5EF4-FFF2-40B4-BE49-F238E27FC236}">
                <a16:creationId xmlns:a16="http://schemas.microsoft.com/office/drawing/2014/main" id="{15ED912D-131B-4561-9A1D-E184D757AA6B}"/>
              </a:ext>
            </a:extLst>
          </p:cNvPr>
          <p:cNvGrpSpPr/>
          <p:nvPr/>
        </p:nvGrpSpPr>
        <p:grpSpPr>
          <a:xfrm>
            <a:off x="5055395" y="337453"/>
            <a:ext cx="6858000" cy="600074"/>
            <a:chOff x="3886995" y="337453"/>
            <a:chExt cx="6858000" cy="600074"/>
          </a:xfrm>
        </p:grpSpPr>
        <p:sp>
          <p:nvSpPr>
            <p:cNvPr id="126" name="Flowchart: Off-page Connector 125">
              <a:extLst>
                <a:ext uri="{FF2B5EF4-FFF2-40B4-BE49-F238E27FC236}">
                  <a16:creationId xmlns:a16="http://schemas.microsoft.com/office/drawing/2014/main" id="{27C1FF9A-0930-4B54-AF64-20C0B6997429}"/>
                </a:ext>
              </a:extLst>
            </p:cNvPr>
            <p:cNvSpPr/>
            <p:nvPr/>
          </p:nvSpPr>
          <p:spPr>
            <a:xfrm rot="16200000">
              <a:off x="7015958" y="-2791510"/>
              <a:ext cx="600074" cy="6858000"/>
            </a:xfrm>
            <a:prstGeom prst="flowChartOffpageConnector">
              <a:avLst/>
            </a:prstGeom>
            <a:solidFill>
              <a:schemeClr val="accent3"/>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7" name="TextBox 126">
              <a:extLst>
                <a:ext uri="{FF2B5EF4-FFF2-40B4-BE49-F238E27FC236}">
                  <a16:creationId xmlns:a16="http://schemas.microsoft.com/office/drawing/2014/main" id="{0555881D-23DF-404B-986D-9F20D5B2EA68}"/>
                </a:ext>
              </a:extLst>
            </p:cNvPr>
            <p:cNvSpPr txBox="1"/>
            <p:nvPr/>
          </p:nvSpPr>
          <p:spPr>
            <a:xfrm>
              <a:off x="4727099" y="461238"/>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Review Periodically</a:t>
              </a:r>
            </a:p>
          </p:txBody>
        </p:sp>
      </p:grpSp>
      <p:grpSp>
        <p:nvGrpSpPr>
          <p:cNvPr id="128" name="Group 127">
            <a:extLst>
              <a:ext uri="{FF2B5EF4-FFF2-40B4-BE49-F238E27FC236}">
                <a16:creationId xmlns:a16="http://schemas.microsoft.com/office/drawing/2014/main" id="{8F86185A-15EF-4A4E-ADC2-75615095DB17}"/>
              </a:ext>
            </a:extLst>
          </p:cNvPr>
          <p:cNvGrpSpPr/>
          <p:nvPr/>
        </p:nvGrpSpPr>
        <p:grpSpPr>
          <a:xfrm>
            <a:off x="5055395" y="5818443"/>
            <a:ext cx="4033461" cy="548640"/>
            <a:chOff x="3886995" y="5818443"/>
            <a:chExt cx="4033461" cy="548640"/>
          </a:xfrm>
        </p:grpSpPr>
        <p:sp>
          <p:nvSpPr>
            <p:cNvPr id="129" name="Flowchart: Off-page Connector 128">
              <a:extLst>
                <a:ext uri="{FF2B5EF4-FFF2-40B4-BE49-F238E27FC236}">
                  <a16:creationId xmlns:a16="http://schemas.microsoft.com/office/drawing/2014/main" id="{3E08803A-C6B5-404F-B683-FACC1ADDAC25}"/>
                </a:ext>
              </a:extLst>
            </p:cNvPr>
            <p:cNvSpPr/>
            <p:nvPr/>
          </p:nvSpPr>
          <p:spPr>
            <a:xfrm rot="16200000">
              <a:off x="5441475" y="4263963"/>
              <a:ext cx="548640" cy="3657600"/>
            </a:xfrm>
            <a:prstGeom prst="flowChartOffpageConnector">
              <a:avLst/>
            </a:prstGeom>
            <a:solidFill>
              <a:srgbClr val="6699FF"/>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0" name="TextBox 129">
              <a:extLst>
                <a:ext uri="{FF2B5EF4-FFF2-40B4-BE49-F238E27FC236}">
                  <a16:creationId xmlns:a16="http://schemas.microsoft.com/office/drawing/2014/main" id="{889645A5-4C64-4266-B345-545D9D3EFEB4}"/>
                </a:ext>
              </a:extLst>
            </p:cNvPr>
            <p:cNvSpPr txBox="1"/>
            <p:nvPr/>
          </p:nvSpPr>
          <p:spPr>
            <a:xfrm>
              <a:off x="4680211" y="5909008"/>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Gaining Acceptance</a:t>
              </a:r>
            </a:p>
          </p:txBody>
        </p:sp>
      </p:grpSp>
      <p:grpSp>
        <p:nvGrpSpPr>
          <p:cNvPr id="131" name="Group 130">
            <a:extLst>
              <a:ext uri="{FF2B5EF4-FFF2-40B4-BE49-F238E27FC236}">
                <a16:creationId xmlns:a16="http://schemas.microsoft.com/office/drawing/2014/main" id="{4C299426-59C1-4EE4-85DE-A8887CCD8D9B}"/>
              </a:ext>
            </a:extLst>
          </p:cNvPr>
          <p:cNvGrpSpPr/>
          <p:nvPr/>
        </p:nvGrpSpPr>
        <p:grpSpPr>
          <a:xfrm>
            <a:off x="4079954" y="5720186"/>
            <a:ext cx="1087120" cy="698799"/>
            <a:chOff x="2911554" y="5720186"/>
            <a:chExt cx="1087120" cy="698799"/>
          </a:xfrm>
        </p:grpSpPr>
        <p:grpSp>
          <p:nvGrpSpPr>
            <p:cNvPr id="132" name="Group 131">
              <a:extLst>
                <a:ext uri="{FF2B5EF4-FFF2-40B4-BE49-F238E27FC236}">
                  <a16:creationId xmlns:a16="http://schemas.microsoft.com/office/drawing/2014/main" id="{6E815867-A970-4E09-B2BD-3293EC173652}"/>
                </a:ext>
              </a:extLst>
            </p:cNvPr>
            <p:cNvGrpSpPr/>
            <p:nvPr/>
          </p:nvGrpSpPr>
          <p:grpSpPr>
            <a:xfrm>
              <a:off x="3029745" y="5720186"/>
              <a:ext cx="863440" cy="698799"/>
              <a:chOff x="5661185" y="5581899"/>
              <a:chExt cx="863440" cy="698799"/>
            </a:xfrm>
          </p:grpSpPr>
          <p:grpSp>
            <p:nvGrpSpPr>
              <p:cNvPr id="134" name="Group 133">
                <a:extLst>
                  <a:ext uri="{FF2B5EF4-FFF2-40B4-BE49-F238E27FC236}">
                    <a16:creationId xmlns:a16="http://schemas.microsoft.com/office/drawing/2014/main" id="{84A4508F-7BD8-4E73-BAE1-C43D44009251}"/>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36" name="Freeform: Shape 135">
                  <a:extLst>
                    <a:ext uri="{FF2B5EF4-FFF2-40B4-BE49-F238E27FC236}">
                      <a16:creationId xmlns:a16="http://schemas.microsoft.com/office/drawing/2014/main" id="{760E4282-3308-4458-897B-9B9CD85CB2AC}"/>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7" name="Freeform: Shape 136">
                  <a:extLst>
                    <a:ext uri="{FF2B5EF4-FFF2-40B4-BE49-F238E27FC236}">
                      <a16:creationId xmlns:a16="http://schemas.microsoft.com/office/drawing/2014/main" id="{08683763-B086-4ABA-82DC-455FE59FBAF5}"/>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35" name="Rectangle 134">
                <a:extLst>
                  <a:ext uri="{FF2B5EF4-FFF2-40B4-BE49-F238E27FC236}">
                    <a16:creationId xmlns:a16="http://schemas.microsoft.com/office/drawing/2014/main" id="{26BD4678-E1F1-4A30-B202-F82B9B396163}"/>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33" name="TextBox 132">
              <a:extLst>
                <a:ext uri="{FF2B5EF4-FFF2-40B4-BE49-F238E27FC236}">
                  <a16:creationId xmlns:a16="http://schemas.microsoft.com/office/drawing/2014/main" id="{F466998B-3BD3-4D2A-A36E-0FE241EFF630}"/>
                </a:ext>
              </a:extLst>
            </p:cNvPr>
            <p:cNvSpPr txBox="1"/>
            <p:nvPr/>
          </p:nvSpPr>
          <p:spPr>
            <a:xfrm>
              <a:off x="2911554" y="5754102"/>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01</a:t>
              </a:r>
            </a:p>
          </p:txBody>
        </p:sp>
      </p:grpSp>
      <p:grpSp>
        <p:nvGrpSpPr>
          <p:cNvPr id="138" name="Group 137">
            <a:extLst>
              <a:ext uri="{FF2B5EF4-FFF2-40B4-BE49-F238E27FC236}">
                <a16:creationId xmlns:a16="http://schemas.microsoft.com/office/drawing/2014/main" id="{97648F59-66E1-46EF-AB2B-75AD63DCB432}"/>
              </a:ext>
            </a:extLst>
          </p:cNvPr>
          <p:cNvGrpSpPr/>
          <p:nvPr/>
        </p:nvGrpSpPr>
        <p:grpSpPr>
          <a:xfrm>
            <a:off x="4063382" y="4944536"/>
            <a:ext cx="1087120" cy="698799"/>
            <a:chOff x="2894982" y="4944536"/>
            <a:chExt cx="1087120" cy="698799"/>
          </a:xfrm>
        </p:grpSpPr>
        <p:grpSp>
          <p:nvGrpSpPr>
            <p:cNvPr id="139" name="Group 138">
              <a:extLst>
                <a:ext uri="{FF2B5EF4-FFF2-40B4-BE49-F238E27FC236}">
                  <a16:creationId xmlns:a16="http://schemas.microsoft.com/office/drawing/2014/main" id="{51FC659E-DBDD-408E-AFA3-07BD2851B28D}"/>
                </a:ext>
              </a:extLst>
            </p:cNvPr>
            <p:cNvGrpSpPr/>
            <p:nvPr/>
          </p:nvGrpSpPr>
          <p:grpSpPr>
            <a:xfrm>
              <a:off x="3029745" y="4944536"/>
              <a:ext cx="856882" cy="698799"/>
              <a:chOff x="5661185" y="5581899"/>
              <a:chExt cx="863440" cy="698799"/>
            </a:xfrm>
          </p:grpSpPr>
          <p:grpSp>
            <p:nvGrpSpPr>
              <p:cNvPr id="141" name="Group 140">
                <a:extLst>
                  <a:ext uri="{FF2B5EF4-FFF2-40B4-BE49-F238E27FC236}">
                    <a16:creationId xmlns:a16="http://schemas.microsoft.com/office/drawing/2014/main" id="{D336ABF6-A1B5-46B3-B840-86E58B9ADCB5}"/>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43" name="Freeform: Shape 142">
                  <a:extLst>
                    <a:ext uri="{FF2B5EF4-FFF2-40B4-BE49-F238E27FC236}">
                      <a16:creationId xmlns:a16="http://schemas.microsoft.com/office/drawing/2014/main" id="{34CC0A95-4D5B-4929-B16F-3BD74A23FA0F}"/>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4" name="Freeform: Shape 143">
                  <a:extLst>
                    <a:ext uri="{FF2B5EF4-FFF2-40B4-BE49-F238E27FC236}">
                      <a16:creationId xmlns:a16="http://schemas.microsoft.com/office/drawing/2014/main" id="{36196A1D-BF1F-4484-9888-448D7878A815}"/>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42" name="Rectangle 141">
                <a:extLst>
                  <a:ext uri="{FF2B5EF4-FFF2-40B4-BE49-F238E27FC236}">
                    <a16:creationId xmlns:a16="http://schemas.microsoft.com/office/drawing/2014/main" id="{FC5767B6-B61A-4979-89DF-C7FC4C10BBDB}"/>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40" name="TextBox 139">
              <a:extLst>
                <a:ext uri="{FF2B5EF4-FFF2-40B4-BE49-F238E27FC236}">
                  <a16:creationId xmlns:a16="http://schemas.microsoft.com/office/drawing/2014/main" id="{9820ECB7-F4BE-4748-9F8C-35A4DD5B838C}"/>
                </a:ext>
              </a:extLst>
            </p:cNvPr>
            <p:cNvSpPr txBox="1"/>
            <p:nvPr/>
          </p:nvSpPr>
          <p:spPr>
            <a:xfrm>
              <a:off x="2894982" y="4953812"/>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02</a:t>
              </a:r>
            </a:p>
          </p:txBody>
        </p:sp>
      </p:grpSp>
      <p:grpSp>
        <p:nvGrpSpPr>
          <p:cNvPr id="145" name="Group 144">
            <a:extLst>
              <a:ext uri="{FF2B5EF4-FFF2-40B4-BE49-F238E27FC236}">
                <a16:creationId xmlns:a16="http://schemas.microsoft.com/office/drawing/2014/main" id="{364D6DC3-7B23-46B8-B2C5-AC920E2C7670}"/>
              </a:ext>
            </a:extLst>
          </p:cNvPr>
          <p:cNvGrpSpPr/>
          <p:nvPr/>
        </p:nvGrpSpPr>
        <p:grpSpPr>
          <a:xfrm>
            <a:off x="4063382" y="4168885"/>
            <a:ext cx="1087120" cy="698799"/>
            <a:chOff x="2894982" y="4168885"/>
            <a:chExt cx="1087120" cy="698799"/>
          </a:xfrm>
        </p:grpSpPr>
        <p:grpSp>
          <p:nvGrpSpPr>
            <p:cNvPr id="146" name="Group 145">
              <a:extLst>
                <a:ext uri="{FF2B5EF4-FFF2-40B4-BE49-F238E27FC236}">
                  <a16:creationId xmlns:a16="http://schemas.microsoft.com/office/drawing/2014/main" id="{F39B472A-8F9F-47E7-91E1-EB8A930B5E93}"/>
                </a:ext>
              </a:extLst>
            </p:cNvPr>
            <p:cNvGrpSpPr/>
            <p:nvPr/>
          </p:nvGrpSpPr>
          <p:grpSpPr>
            <a:xfrm>
              <a:off x="3029745" y="4168885"/>
              <a:ext cx="863440" cy="698799"/>
              <a:chOff x="5661185" y="5581899"/>
              <a:chExt cx="863440" cy="698799"/>
            </a:xfrm>
          </p:grpSpPr>
          <p:grpSp>
            <p:nvGrpSpPr>
              <p:cNvPr id="148" name="Group 147">
                <a:extLst>
                  <a:ext uri="{FF2B5EF4-FFF2-40B4-BE49-F238E27FC236}">
                    <a16:creationId xmlns:a16="http://schemas.microsoft.com/office/drawing/2014/main" id="{F96FCF57-D273-468D-9F06-3A07AD32F6BD}"/>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50" name="Freeform: Shape 149">
                  <a:extLst>
                    <a:ext uri="{FF2B5EF4-FFF2-40B4-BE49-F238E27FC236}">
                      <a16:creationId xmlns:a16="http://schemas.microsoft.com/office/drawing/2014/main" id="{F1ED5C08-A972-4420-9D29-76807B3CF837}"/>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1" name="Freeform: Shape 150">
                  <a:extLst>
                    <a:ext uri="{FF2B5EF4-FFF2-40B4-BE49-F238E27FC236}">
                      <a16:creationId xmlns:a16="http://schemas.microsoft.com/office/drawing/2014/main" id="{0958EED6-8BC1-4E9D-8C78-65919722BDD7}"/>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49" name="Rectangle 148">
                <a:extLst>
                  <a:ext uri="{FF2B5EF4-FFF2-40B4-BE49-F238E27FC236}">
                    <a16:creationId xmlns:a16="http://schemas.microsoft.com/office/drawing/2014/main" id="{2B82A19D-C1CE-4169-91CE-9881F40F62AA}"/>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47" name="TextBox 146">
              <a:extLst>
                <a:ext uri="{FF2B5EF4-FFF2-40B4-BE49-F238E27FC236}">
                  <a16:creationId xmlns:a16="http://schemas.microsoft.com/office/drawing/2014/main" id="{2507B55C-4821-4868-B473-812B66AB4C94}"/>
                </a:ext>
              </a:extLst>
            </p:cNvPr>
            <p:cNvSpPr txBox="1"/>
            <p:nvPr/>
          </p:nvSpPr>
          <p:spPr>
            <a:xfrm>
              <a:off x="2894982" y="4195546"/>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03</a:t>
              </a:r>
            </a:p>
          </p:txBody>
        </p:sp>
      </p:grpSp>
      <p:grpSp>
        <p:nvGrpSpPr>
          <p:cNvPr id="152" name="Group 151">
            <a:extLst>
              <a:ext uri="{FF2B5EF4-FFF2-40B4-BE49-F238E27FC236}">
                <a16:creationId xmlns:a16="http://schemas.microsoft.com/office/drawing/2014/main" id="{B0527BE0-E4FB-4C43-9A20-C0EE9AE5BF9A}"/>
              </a:ext>
            </a:extLst>
          </p:cNvPr>
          <p:cNvGrpSpPr/>
          <p:nvPr/>
        </p:nvGrpSpPr>
        <p:grpSpPr>
          <a:xfrm>
            <a:off x="4079954" y="3392565"/>
            <a:ext cx="1087120" cy="699468"/>
            <a:chOff x="2911554" y="3392565"/>
            <a:chExt cx="1087120" cy="699468"/>
          </a:xfrm>
        </p:grpSpPr>
        <p:grpSp>
          <p:nvGrpSpPr>
            <p:cNvPr id="153" name="Group 152">
              <a:extLst>
                <a:ext uri="{FF2B5EF4-FFF2-40B4-BE49-F238E27FC236}">
                  <a16:creationId xmlns:a16="http://schemas.microsoft.com/office/drawing/2014/main" id="{92BBFEFA-9DE0-4293-B2AC-C622E63DA6BC}"/>
                </a:ext>
              </a:extLst>
            </p:cNvPr>
            <p:cNvGrpSpPr/>
            <p:nvPr/>
          </p:nvGrpSpPr>
          <p:grpSpPr>
            <a:xfrm>
              <a:off x="3029745" y="3393234"/>
              <a:ext cx="863440" cy="698799"/>
              <a:chOff x="5661185" y="5581899"/>
              <a:chExt cx="863440" cy="698799"/>
            </a:xfrm>
          </p:grpSpPr>
          <p:grpSp>
            <p:nvGrpSpPr>
              <p:cNvPr id="155" name="Group 154">
                <a:extLst>
                  <a:ext uri="{FF2B5EF4-FFF2-40B4-BE49-F238E27FC236}">
                    <a16:creationId xmlns:a16="http://schemas.microsoft.com/office/drawing/2014/main" id="{345D2282-53DE-475A-A22E-64605933353D}"/>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57" name="Freeform: Shape 156">
                  <a:extLst>
                    <a:ext uri="{FF2B5EF4-FFF2-40B4-BE49-F238E27FC236}">
                      <a16:creationId xmlns:a16="http://schemas.microsoft.com/office/drawing/2014/main" id="{214F33BA-85E6-4635-9901-B855297E3C9B}"/>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8" name="Freeform: Shape 157">
                  <a:extLst>
                    <a:ext uri="{FF2B5EF4-FFF2-40B4-BE49-F238E27FC236}">
                      <a16:creationId xmlns:a16="http://schemas.microsoft.com/office/drawing/2014/main" id="{78A86F8C-3E7E-46D6-9422-A83188AAA698}"/>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56" name="Rectangle 155">
                <a:extLst>
                  <a:ext uri="{FF2B5EF4-FFF2-40B4-BE49-F238E27FC236}">
                    <a16:creationId xmlns:a16="http://schemas.microsoft.com/office/drawing/2014/main" id="{A4661C2F-7ABF-40A0-B34B-9C4073A09759}"/>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54" name="TextBox 153">
              <a:extLst>
                <a:ext uri="{FF2B5EF4-FFF2-40B4-BE49-F238E27FC236}">
                  <a16:creationId xmlns:a16="http://schemas.microsoft.com/office/drawing/2014/main" id="{BA38D138-338B-4968-9F7A-ED37FC919044}"/>
                </a:ext>
              </a:extLst>
            </p:cNvPr>
            <p:cNvSpPr txBox="1"/>
            <p:nvPr/>
          </p:nvSpPr>
          <p:spPr>
            <a:xfrm>
              <a:off x="2911554" y="3392565"/>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04</a:t>
              </a:r>
            </a:p>
          </p:txBody>
        </p:sp>
      </p:grpSp>
      <p:grpSp>
        <p:nvGrpSpPr>
          <p:cNvPr id="159" name="Group 158">
            <a:extLst>
              <a:ext uri="{FF2B5EF4-FFF2-40B4-BE49-F238E27FC236}">
                <a16:creationId xmlns:a16="http://schemas.microsoft.com/office/drawing/2014/main" id="{E529BD24-6EB0-43F1-A661-614B0B1FED53}"/>
              </a:ext>
            </a:extLst>
          </p:cNvPr>
          <p:cNvGrpSpPr/>
          <p:nvPr/>
        </p:nvGrpSpPr>
        <p:grpSpPr>
          <a:xfrm>
            <a:off x="4075655" y="2617583"/>
            <a:ext cx="1087120" cy="698799"/>
            <a:chOff x="2907255" y="2617583"/>
            <a:chExt cx="1087120" cy="698799"/>
          </a:xfrm>
        </p:grpSpPr>
        <p:grpSp>
          <p:nvGrpSpPr>
            <p:cNvPr id="160" name="Group 159">
              <a:extLst>
                <a:ext uri="{FF2B5EF4-FFF2-40B4-BE49-F238E27FC236}">
                  <a16:creationId xmlns:a16="http://schemas.microsoft.com/office/drawing/2014/main" id="{D77357D7-2C37-4438-9347-71EF0B0B8413}"/>
                </a:ext>
              </a:extLst>
            </p:cNvPr>
            <p:cNvGrpSpPr/>
            <p:nvPr/>
          </p:nvGrpSpPr>
          <p:grpSpPr>
            <a:xfrm>
              <a:off x="3035935" y="2617583"/>
              <a:ext cx="863440" cy="698799"/>
              <a:chOff x="5661185" y="5581899"/>
              <a:chExt cx="863440" cy="698799"/>
            </a:xfrm>
          </p:grpSpPr>
          <p:grpSp>
            <p:nvGrpSpPr>
              <p:cNvPr id="162" name="Group 161">
                <a:extLst>
                  <a:ext uri="{FF2B5EF4-FFF2-40B4-BE49-F238E27FC236}">
                    <a16:creationId xmlns:a16="http://schemas.microsoft.com/office/drawing/2014/main" id="{EF7F4DB9-87FA-4FF4-BB55-A43593211201}"/>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64" name="Freeform: Shape 163">
                  <a:extLst>
                    <a:ext uri="{FF2B5EF4-FFF2-40B4-BE49-F238E27FC236}">
                      <a16:creationId xmlns:a16="http://schemas.microsoft.com/office/drawing/2014/main" id="{4BB1DFBD-BB92-4DF1-9FEA-DE33344A3C83}"/>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5" name="Freeform: Shape 164">
                  <a:extLst>
                    <a:ext uri="{FF2B5EF4-FFF2-40B4-BE49-F238E27FC236}">
                      <a16:creationId xmlns:a16="http://schemas.microsoft.com/office/drawing/2014/main" id="{D146F934-992C-4CF6-9CCF-F258DFA125EF}"/>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63" name="Rectangle 162">
                <a:extLst>
                  <a:ext uri="{FF2B5EF4-FFF2-40B4-BE49-F238E27FC236}">
                    <a16:creationId xmlns:a16="http://schemas.microsoft.com/office/drawing/2014/main" id="{55852DED-F21B-4953-B778-659D6EE53356}"/>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61" name="TextBox 160">
              <a:extLst>
                <a:ext uri="{FF2B5EF4-FFF2-40B4-BE49-F238E27FC236}">
                  <a16:creationId xmlns:a16="http://schemas.microsoft.com/office/drawing/2014/main" id="{9598953E-E681-4FC2-9662-01C21090C8DC}"/>
                </a:ext>
              </a:extLst>
            </p:cNvPr>
            <p:cNvSpPr txBox="1"/>
            <p:nvPr/>
          </p:nvSpPr>
          <p:spPr>
            <a:xfrm>
              <a:off x="2907255" y="2698338"/>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05</a:t>
              </a:r>
            </a:p>
          </p:txBody>
        </p:sp>
      </p:grpSp>
      <p:grpSp>
        <p:nvGrpSpPr>
          <p:cNvPr id="166" name="Group 165">
            <a:extLst>
              <a:ext uri="{FF2B5EF4-FFF2-40B4-BE49-F238E27FC236}">
                <a16:creationId xmlns:a16="http://schemas.microsoft.com/office/drawing/2014/main" id="{07D0D08F-7199-44B5-80D1-74AA78839FD1}"/>
              </a:ext>
            </a:extLst>
          </p:cNvPr>
          <p:cNvGrpSpPr/>
          <p:nvPr/>
        </p:nvGrpSpPr>
        <p:grpSpPr>
          <a:xfrm>
            <a:off x="4050690" y="1856350"/>
            <a:ext cx="1087120" cy="698799"/>
            <a:chOff x="2932257" y="1841932"/>
            <a:chExt cx="1087120" cy="698799"/>
          </a:xfrm>
        </p:grpSpPr>
        <p:grpSp>
          <p:nvGrpSpPr>
            <p:cNvPr id="167" name="Group 166">
              <a:extLst>
                <a:ext uri="{FF2B5EF4-FFF2-40B4-BE49-F238E27FC236}">
                  <a16:creationId xmlns:a16="http://schemas.microsoft.com/office/drawing/2014/main" id="{D7836A5D-6128-439A-BFB3-3FD58B233BE1}"/>
                </a:ext>
              </a:extLst>
            </p:cNvPr>
            <p:cNvGrpSpPr/>
            <p:nvPr/>
          </p:nvGrpSpPr>
          <p:grpSpPr>
            <a:xfrm>
              <a:off x="3029745" y="1841932"/>
              <a:ext cx="863440" cy="698799"/>
              <a:chOff x="5661185" y="5581899"/>
              <a:chExt cx="863440" cy="698799"/>
            </a:xfrm>
          </p:grpSpPr>
          <p:grpSp>
            <p:nvGrpSpPr>
              <p:cNvPr id="169" name="Group 168">
                <a:extLst>
                  <a:ext uri="{FF2B5EF4-FFF2-40B4-BE49-F238E27FC236}">
                    <a16:creationId xmlns:a16="http://schemas.microsoft.com/office/drawing/2014/main" id="{5473A180-F396-469F-B407-D697CB8CF390}"/>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71" name="Freeform: Shape 170">
                  <a:extLst>
                    <a:ext uri="{FF2B5EF4-FFF2-40B4-BE49-F238E27FC236}">
                      <a16:creationId xmlns:a16="http://schemas.microsoft.com/office/drawing/2014/main" id="{82E57572-A5EE-45F5-B4F4-085AD308AFB3}"/>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2" name="Freeform: Shape 171">
                  <a:extLst>
                    <a:ext uri="{FF2B5EF4-FFF2-40B4-BE49-F238E27FC236}">
                      <a16:creationId xmlns:a16="http://schemas.microsoft.com/office/drawing/2014/main" id="{DF2FC93D-92E4-45A9-8684-1FB42819A1E9}"/>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70" name="Rectangle 169">
                <a:extLst>
                  <a:ext uri="{FF2B5EF4-FFF2-40B4-BE49-F238E27FC236}">
                    <a16:creationId xmlns:a16="http://schemas.microsoft.com/office/drawing/2014/main" id="{8F8189B0-8D3D-45EE-8229-A1315C35D237}"/>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68" name="TextBox 167">
              <a:extLst>
                <a:ext uri="{FF2B5EF4-FFF2-40B4-BE49-F238E27FC236}">
                  <a16:creationId xmlns:a16="http://schemas.microsoft.com/office/drawing/2014/main" id="{67466181-877D-4537-B9B3-10A4AFBC30BC}"/>
                </a:ext>
              </a:extLst>
            </p:cNvPr>
            <p:cNvSpPr txBox="1"/>
            <p:nvPr/>
          </p:nvSpPr>
          <p:spPr>
            <a:xfrm>
              <a:off x="2932257" y="1963421"/>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06</a:t>
              </a:r>
            </a:p>
          </p:txBody>
        </p:sp>
      </p:grpSp>
      <p:grpSp>
        <p:nvGrpSpPr>
          <p:cNvPr id="173" name="Group 172">
            <a:extLst>
              <a:ext uri="{FF2B5EF4-FFF2-40B4-BE49-F238E27FC236}">
                <a16:creationId xmlns:a16="http://schemas.microsoft.com/office/drawing/2014/main" id="{338D518C-1163-404A-B4A2-29845570AD33}"/>
              </a:ext>
            </a:extLst>
          </p:cNvPr>
          <p:cNvGrpSpPr/>
          <p:nvPr/>
        </p:nvGrpSpPr>
        <p:grpSpPr>
          <a:xfrm>
            <a:off x="4089400" y="1066281"/>
            <a:ext cx="1087120" cy="698799"/>
            <a:chOff x="2921000" y="1066281"/>
            <a:chExt cx="1087120" cy="698799"/>
          </a:xfrm>
        </p:grpSpPr>
        <p:grpSp>
          <p:nvGrpSpPr>
            <p:cNvPr id="174" name="Group 173">
              <a:extLst>
                <a:ext uri="{FF2B5EF4-FFF2-40B4-BE49-F238E27FC236}">
                  <a16:creationId xmlns:a16="http://schemas.microsoft.com/office/drawing/2014/main" id="{AEB306AA-85B5-43FD-8050-5FBF682C38B7}"/>
                </a:ext>
              </a:extLst>
            </p:cNvPr>
            <p:cNvGrpSpPr/>
            <p:nvPr/>
          </p:nvGrpSpPr>
          <p:grpSpPr>
            <a:xfrm>
              <a:off x="3029745" y="1066281"/>
              <a:ext cx="863440" cy="698799"/>
              <a:chOff x="5661185" y="5581899"/>
              <a:chExt cx="863440" cy="698799"/>
            </a:xfrm>
          </p:grpSpPr>
          <p:grpSp>
            <p:nvGrpSpPr>
              <p:cNvPr id="176" name="Group 175">
                <a:extLst>
                  <a:ext uri="{FF2B5EF4-FFF2-40B4-BE49-F238E27FC236}">
                    <a16:creationId xmlns:a16="http://schemas.microsoft.com/office/drawing/2014/main" id="{7E90CAAA-8E7F-41F3-9B77-1EE64B1D3909}"/>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78" name="Freeform: Shape 177">
                  <a:extLst>
                    <a:ext uri="{FF2B5EF4-FFF2-40B4-BE49-F238E27FC236}">
                      <a16:creationId xmlns:a16="http://schemas.microsoft.com/office/drawing/2014/main" id="{9CD00BD1-AEDE-44C9-B89F-55E1771971D3}"/>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9" name="Freeform: Shape 178">
                  <a:extLst>
                    <a:ext uri="{FF2B5EF4-FFF2-40B4-BE49-F238E27FC236}">
                      <a16:creationId xmlns:a16="http://schemas.microsoft.com/office/drawing/2014/main" id="{B54D1C8B-2814-4247-9CD4-1E9BB62A4DDD}"/>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77" name="Rectangle 176">
                <a:extLst>
                  <a:ext uri="{FF2B5EF4-FFF2-40B4-BE49-F238E27FC236}">
                    <a16:creationId xmlns:a16="http://schemas.microsoft.com/office/drawing/2014/main" id="{FF7D0696-80B0-4EC0-AE43-4FE581EBAE82}"/>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75" name="TextBox 174">
              <a:extLst>
                <a:ext uri="{FF2B5EF4-FFF2-40B4-BE49-F238E27FC236}">
                  <a16:creationId xmlns:a16="http://schemas.microsoft.com/office/drawing/2014/main" id="{7E415151-9D20-4DD2-AE38-1A9526EF8D55}"/>
                </a:ext>
              </a:extLst>
            </p:cNvPr>
            <p:cNvSpPr txBox="1"/>
            <p:nvPr/>
          </p:nvSpPr>
          <p:spPr>
            <a:xfrm>
              <a:off x="2921000" y="1239900"/>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07</a:t>
              </a:r>
            </a:p>
          </p:txBody>
        </p:sp>
      </p:grpSp>
      <p:grpSp>
        <p:nvGrpSpPr>
          <p:cNvPr id="180" name="Group 179">
            <a:extLst>
              <a:ext uri="{FF2B5EF4-FFF2-40B4-BE49-F238E27FC236}">
                <a16:creationId xmlns:a16="http://schemas.microsoft.com/office/drawing/2014/main" id="{11F2BEBA-65F4-4DF9-91B6-4AD44DBEAED1}"/>
              </a:ext>
            </a:extLst>
          </p:cNvPr>
          <p:cNvGrpSpPr/>
          <p:nvPr/>
        </p:nvGrpSpPr>
        <p:grpSpPr>
          <a:xfrm>
            <a:off x="4053472" y="290630"/>
            <a:ext cx="1087120" cy="698799"/>
            <a:chOff x="2885072" y="290630"/>
            <a:chExt cx="1087120" cy="698799"/>
          </a:xfrm>
        </p:grpSpPr>
        <p:grpSp>
          <p:nvGrpSpPr>
            <p:cNvPr id="181" name="Group 180">
              <a:extLst>
                <a:ext uri="{FF2B5EF4-FFF2-40B4-BE49-F238E27FC236}">
                  <a16:creationId xmlns:a16="http://schemas.microsoft.com/office/drawing/2014/main" id="{137AB14E-372E-4ACE-920B-187E537657DA}"/>
                </a:ext>
              </a:extLst>
            </p:cNvPr>
            <p:cNvGrpSpPr/>
            <p:nvPr/>
          </p:nvGrpSpPr>
          <p:grpSpPr>
            <a:xfrm>
              <a:off x="3029745" y="290630"/>
              <a:ext cx="863440" cy="698799"/>
              <a:chOff x="5661185" y="5581899"/>
              <a:chExt cx="863440" cy="698799"/>
            </a:xfrm>
          </p:grpSpPr>
          <p:grpSp>
            <p:nvGrpSpPr>
              <p:cNvPr id="183" name="Group 182">
                <a:extLst>
                  <a:ext uri="{FF2B5EF4-FFF2-40B4-BE49-F238E27FC236}">
                    <a16:creationId xmlns:a16="http://schemas.microsoft.com/office/drawing/2014/main" id="{27EA0202-840B-4D63-8269-FA9FB852386F}"/>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85" name="Freeform: Shape 184">
                  <a:extLst>
                    <a:ext uri="{FF2B5EF4-FFF2-40B4-BE49-F238E27FC236}">
                      <a16:creationId xmlns:a16="http://schemas.microsoft.com/office/drawing/2014/main" id="{0EBDE94D-929C-402C-8F05-30121FE5B370}"/>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6" name="Freeform: Shape 185">
                  <a:extLst>
                    <a:ext uri="{FF2B5EF4-FFF2-40B4-BE49-F238E27FC236}">
                      <a16:creationId xmlns:a16="http://schemas.microsoft.com/office/drawing/2014/main" id="{E6687EC5-0080-49D2-9C52-82B157B9E9B1}"/>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84" name="Rectangle 183">
                <a:extLst>
                  <a:ext uri="{FF2B5EF4-FFF2-40B4-BE49-F238E27FC236}">
                    <a16:creationId xmlns:a16="http://schemas.microsoft.com/office/drawing/2014/main" id="{7A7F6F20-A176-4D11-A1BF-7497ED5F978F}"/>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82" name="TextBox 181">
              <a:extLst>
                <a:ext uri="{FF2B5EF4-FFF2-40B4-BE49-F238E27FC236}">
                  <a16:creationId xmlns:a16="http://schemas.microsoft.com/office/drawing/2014/main" id="{24AF29F2-E1CA-41EF-9796-438EF44B10C3}"/>
                </a:ext>
              </a:extLst>
            </p:cNvPr>
            <p:cNvSpPr txBox="1"/>
            <p:nvPr/>
          </p:nvSpPr>
          <p:spPr>
            <a:xfrm>
              <a:off x="2885072" y="418914"/>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08</a:t>
              </a:r>
            </a:p>
          </p:txBody>
        </p:sp>
      </p:grpSp>
      <p:pic>
        <p:nvPicPr>
          <p:cNvPr id="187" name="Picture 4" descr="Accept icon PNG and SVG Vector Free Download">
            <a:extLst>
              <a:ext uri="{FF2B5EF4-FFF2-40B4-BE49-F238E27FC236}">
                <a16:creationId xmlns:a16="http://schemas.microsoft.com/office/drawing/2014/main" id="{F455B2BD-0B37-4569-8298-1444B2FCD31A}"/>
              </a:ext>
            </a:extLst>
          </p:cNvPr>
          <p:cNvPicPr>
            <a:picLocks noChangeAspect="1" noChangeArrowheads="1"/>
          </p:cNvPicPr>
          <p:nvPr/>
        </p:nvPicPr>
        <p:blipFill>
          <a:blip r:embed="rId14" cstate="print">
            <a:clrChange>
              <a:clrFrom>
                <a:srgbClr val="3AAF3C"/>
              </a:clrFrom>
              <a:clrTo>
                <a:srgbClr val="3AAF3C">
                  <a:alpha val="0"/>
                </a:srgbClr>
              </a:clrTo>
            </a:clrChange>
            <a:extLst>
              <a:ext uri="{28A0092B-C50C-407E-A947-70E740481C1C}">
                <a14:useLocalDpi xmlns:a14="http://schemas.microsoft.com/office/drawing/2010/main" val="0"/>
              </a:ext>
            </a:extLst>
          </a:blip>
          <a:srcRect/>
          <a:stretch>
            <a:fillRect/>
          </a:stretch>
        </p:blipFill>
        <p:spPr bwMode="auto">
          <a:xfrm>
            <a:off x="5262343" y="5878737"/>
            <a:ext cx="451665" cy="451665"/>
          </a:xfrm>
          <a:prstGeom prst="ellipse">
            <a:avLst/>
          </a:prstGeom>
          <a:ln w="63500"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88" name="Picture 10" descr="144,093 Ok Sign Stock Photos, Pictures &amp; Royalty-Free Images - iStock">
            <a:extLst>
              <a:ext uri="{FF2B5EF4-FFF2-40B4-BE49-F238E27FC236}">
                <a16:creationId xmlns:a16="http://schemas.microsoft.com/office/drawing/2014/main" id="{0A446D08-11F5-41D6-ACFE-DCC6CFBD87C3}"/>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158495" y="327313"/>
            <a:ext cx="686558" cy="686558"/>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3744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31"/>
                                        </p:tgtEl>
                                        <p:attrNameLst>
                                          <p:attrName>style.visibility</p:attrName>
                                        </p:attrNameLst>
                                      </p:cBhvr>
                                      <p:to>
                                        <p:strVal val="visible"/>
                                      </p:to>
                                    </p:set>
                                    <p:anim calcmode="lin" valueType="num">
                                      <p:cBhvr additive="base">
                                        <p:cTn id="7" dur="500" fill="hold"/>
                                        <p:tgtEl>
                                          <p:spTgt spid="131"/>
                                        </p:tgtEl>
                                        <p:attrNameLst>
                                          <p:attrName>ppt_x</p:attrName>
                                        </p:attrNameLst>
                                      </p:cBhvr>
                                      <p:tavLst>
                                        <p:tav tm="0">
                                          <p:val>
                                            <p:strVal val="#ppt_x"/>
                                          </p:val>
                                        </p:tav>
                                        <p:tav tm="100000">
                                          <p:val>
                                            <p:strVal val="#ppt_x"/>
                                          </p:val>
                                        </p:tav>
                                      </p:tavLst>
                                    </p:anim>
                                    <p:anim calcmode="lin" valueType="num">
                                      <p:cBhvr additive="base">
                                        <p:cTn id="8" dur="500" fill="hold"/>
                                        <p:tgtEl>
                                          <p:spTgt spid="13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28"/>
                                        </p:tgtEl>
                                        <p:attrNameLst>
                                          <p:attrName>style.visibility</p:attrName>
                                        </p:attrNameLst>
                                      </p:cBhvr>
                                      <p:to>
                                        <p:strVal val="visible"/>
                                      </p:to>
                                    </p:set>
                                    <p:animEffect transition="in" filter="fade">
                                      <p:cBhvr>
                                        <p:cTn id="12" dur="500"/>
                                        <p:tgtEl>
                                          <p:spTgt spid="128"/>
                                        </p:tgtEl>
                                      </p:cBhvr>
                                    </p:animEffect>
                                  </p:childTnLst>
                                </p:cTn>
                              </p:par>
                              <p:par>
                                <p:cTn id="13" presetID="10" presetClass="entr" presetSubtype="0" fill="hold" nodeType="withEffect">
                                  <p:stCondLst>
                                    <p:cond delay="0"/>
                                  </p:stCondLst>
                                  <p:childTnLst>
                                    <p:set>
                                      <p:cBhvr>
                                        <p:cTn id="14" dur="1" fill="hold">
                                          <p:stCondLst>
                                            <p:cond delay="0"/>
                                          </p:stCondLst>
                                        </p:cTn>
                                        <p:tgtEl>
                                          <p:spTgt spid="187"/>
                                        </p:tgtEl>
                                        <p:attrNameLst>
                                          <p:attrName>style.visibility</p:attrName>
                                        </p:attrNameLst>
                                      </p:cBhvr>
                                      <p:to>
                                        <p:strVal val="visible"/>
                                      </p:to>
                                    </p:set>
                                    <p:animEffect transition="in" filter="fade">
                                      <p:cBhvr>
                                        <p:cTn id="15" dur="500"/>
                                        <p:tgtEl>
                                          <p:spTgt spid="187"/>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1" fill="hold" nodeType="clickEffect">
                                  <p:stCondLst>
                                    <p:cond delay="0"/>
                                  </p:stCondLst>
                                  <p:childTnLst>
                                    <p:set>
                                      <p:cBhvr>
                                        <p:cTn id="19" dur="1" fill="hold">
                                          <p:stCondLst>
                                            <p:cond delay="0"/>
                                          </p:stCondLst>
                                        </p:cTn>
                                        <p:tgtEl>
                                          <p:spTgt spid="138"/>
                                        </p:tgtEl>
                                        <p:attrNameLst>
                                          <p:attrName>style.visibility</p:attrName>
                                        </p:attrNameLst>
                                      </p:cBhvr>
                                      <p:to>
                                        <p:strVal val="visible"/>
                                      </p:to>
                                    </p:set>
                                    <p:anim calcmode="lin" valueType="num">
                                      <p:cBhvr additive="base">
                                        <p:cTn id="20" dur="500" fill="hold"/>
                                        <p:tgtEl>
                                          <p:spTgt spid="138"/>
                                        </p:tgtEl>
                                        <p:attrNameLst>
                                          <p:attrName>ppt_x</p:attrName>
                                        </p:attrNameLst>
                                      </p:cBhvr>
                                      <p:tavLst>
                                        <p:tav tm="0">
                                          <p:val>
                                            <p:strVal val="#ppt_x"/>
                                          </p:val>
                                        </p:tav>
                                        <p:tav tm="100000">
                                          <p:val>
                                            <p:strVal val="#ppt_x"/>
                                          </p:val>
                                        </p:tav>
                                      </p:tavLst>
                                    </p:anim>
                                    <p:anim calcmode="lin" valueType="num">
                                      <p:cBhvr additive="base">
                                        <p:cTn id="21" dur="500" fill="hold"/>
                                        <p:tgtEl>
                                          <p:spTgt spid="138"/>
                                        </p:tgtEl>
                                        <p:attrNameLst>
                                          <p:attrName>ppt_y</p:attrName>
                                        </p:attrNameLst>
                                      </p:cBhvr>
                                      <p:tavLst>
                                        <p:tav tm="0">
                                          <p:val>
                                            <p:strVal val="0-#ppt_h/2"/>
                                          </p:val>
                                        </p:tav>
                                        <p:tav tm="100000">
                                          <p:val>
                                            <p:strVal val="#ppt_y"/>
                                          </p:val>
                                        </p:tav>
                                      </p:tavLst>
                                    </p:anim>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101"/>
                                        </p:tgtEl>
                                        <p:attrNameLst>
                                          <p:attrName>style.visibility</p:attrName>
                                        </p:attrNameLst>
                                      </p:cBhvr>
                                      <p:to>
                                        <p:strVal val="visible"/>
                                      </p:to>
                                    </p:set>
                                    <p:animEffect transition="in" filter="fade">
                                      <p:cBhvr>
                                        <p:cTn id="25" dur="500"/>
                                        <p:tgtEl>
                                          <p:spTgt spid="101"/>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1" fill="hold" nodeType="clickEffect">
                                  <p:stCondLst>
                                    <p:cond delay="0"/>
                                  </p:stCondLst>
                                  <p:childTnLst>
                                    <p:set>
                                      <p:cBhvr>
                                        <p:cTn id="29" dur="1" fill="hold">
                                          <p:stCondLst>
                                            <p:cond delay="0"/>
                                          </p:stCondLst>
                                        </p:cTn>
                                        <p:tgtEl>
                                          <p:spTgt spid="145"/>
                                        </p:tgtEl>
                                        <p:attrNameLst>
                                          <p:attrName>style.visibility</p:attrName>
                                        </p:attrNameLst>
                                      </p:cBhvr>
                                      <p:to>
                                        <p:strVal val="visible"/>
                                      </p:to>
                                    </p:set>
                                    <p:anim calcmode="lin" valueType="num">
                                      <p:cBhvr additive="base">
                                        <p:cTn id="30" dur="500" fill="hold"/>
                                        <p:tgtEl>
                                          <p:spTgt spid="145"/>
                                        </p:tgtEl>
                                        <p:attrNameLst>
                                          <p:attrName>ppt_x</p:attrName>
                                        </p:attrNameLst>
                                      </p:cBhvr>
                                      <p:tavLst>
                                        <p:tav tm="0">
                                          <p:val>
                                            <p:strVal val="#ppt_x"/>
                                          </p:val>
                                        </p:tav>
                                        <p:tav tm="100000">
                                          <p:val>
                                            <p:strVal val="#ppt_x"/>
                                          </p:val>
                                        </p:tav>
                                      </p:tavLst>
                                    </p:anim>
                                    <p:anim calcmode="lin" valueType="num">
                                      <p:cBhvr additive="base">
                                        <p:cTn id="31" dur="500" fill="hold"/>
                                        <p:tgtEl>
                                          <p:spTgt spid="145"/>
                                        </p:tgtEl>
                                        <p:attrNameLst>
                                          <p:attrName>ppt_y</p:attrName>
                                        </p:attrNameLst>
                                      </p:cBhvr>
                                      <p:tavLst>
                                        <p:tav tm="0">
                                          <p:val>
                                            <p:strVal val="0-#ppt_h/2"/>
                                          </p:val>
                                        </p:tav>
                                        <p:tav tm="100000">
                                          <p:val>
                                            <p:strVal val="#ppt_y"/>
                                          </p:val>
                                        </p:tav>
                                      </p:tavLst>
                                    </p:anim>
                                  </p:childTnLst>
                                </p:cTn>
                              </p:par>
                            </p:childTnLst>
                          </p:cTn>
                        </p:par>
                        <p:par>
                          <p:cTn id="32" fill="hold">
                            <p:stCondLst>
                              <p:cond delay="500"/>
                            </p:stCondLst>
                            <p:childTnLst>
                              <p:par>
                                <p:cTn id="33" presetID="12" presetClass="entr" presetSubtype="8" fill="hold" nodeType="afterEffect">
                                  <p:stCondLst>
                                    <p:cond delay="0"/>
                                  </p:stCondLst>
                                  <p:childTnLst>
                                    <p:set>
                                      <p:cBhvr>
                                        <p:cTn id="34" dur="1" fill="hold">
                                          <p:stCondLst>
                                            <p:cond delay="0"/>
                                          </p:stCondLst>
                                        </p:cTn>
                                        <p:tgtEl>
                                          <p:spTgt spid="105"/>
                                        </p:tgtEl>
                                        <p:attrNameLst>
                                          <p:attrName>style.visibility</p:attrName>
                                        </p:attrNameLst>
                                      </p:cBhvr>
                                      <p:to>
                                        <p:strVal val="visible"/>
                                      </p:to>
                                    </p:set>
                                    <p:anim calcmode="lin" valueType="num">
                                      <p:cBhvr additive="base">
                                        <p:cTn id="35" dur="500"/>
                                        <p:tgtEl>
                                          <p:spTgt spid="105"/>
                                        </p:tgtEl>
                                        <p:attrNameLst>
                                          <p:attrName>ppt_x</p:attrName>
                                        </p:attrNameLst>
                                      </p:cBhvr>
                                      <p:tavLst>
                                        <p:tav tm="0">
                                          <p:val>
                                            <p:strVal val="#ppt_x-#ppt_w*1.125000"/>
                                          </p:val>
                                        </p:tav>
                                        <p:tav tm="100000">
                                          <p:val>
                                            <p:strVal val="#ppt_x"/>
                                          </p:val>
                                        </p:tav>
                                      </p:tavLst>
                                    </p:anim>
                                    <p:animEffect transition="in" filter="wipe(right)">
                                      <p:cBhvr>
                                        <p:cTn id="36" dur="500"/>
                                        <p:tgtEl>
                                          <p:spTgt spid="105"/>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1" fill="hold" nodeType="clickEffect">
                                  <p:stCondLst>
                                    <p:cond delay="0"/>
                                  </p:stCondLst>
                                  <p:childTnLst>
                                    <p:set>
                                      <p:cBhvr>
                                        <p:cTn id="40" dur="1" fill="hold">
                                          <p:stCondLst>
                                            <p:cond delay="0"/>
                                          </p:stCondLst>
                                        </p:cTn>
                                        <p:tgtEl>
                                          <p:spTgt spid="152"/>
                                        </p:tgtEl>
                                        <p:attrNameLst>
                                          <p:attrName>style.visibility</p:attrName>
                                        </p:attrNameLst>
                                      </p:cBhvr>
                                      <p:to>
                                        <p:strVal val="visible"/>
                                      </p:to>
                                    </p:set>
                                    <p:anim calcmode="lin" valueType="num">
                                      <p:cBhvr additive="base">
                                        <p:cTn id="41" dur="500" fill="hold"/>
                                        <p:tgtEl>
                                          <p:spTgt spid="152"/>
                                        </p:tgtEl>
                                        <p:attrNameLst>
                                          <p:attrName>ppt_x</p:attrName>
                                        </p:attrNameLst>
                                      </p:cBhvr>
                                      <p:tavLst>
                                        <p:tav tm="0">
                                          <p:val>
                                            <p:strVal val="#ppt_x"/>
                                          </p:val>
                                        </p:tav>
                                        <p:tav tm="100000">
                                          <p:val>
                                            <p:strVal val="#ppt_x"/>
                                          </p:val>
                                        </p:tav>
                                      </p:tavLst>
                                    </p:anim>
                                    <p:anim calcmode="lin" valueType="num">
                                      <p:cBhvr additive="base">
                                        <p:cTn id="42" dur="500" fill="hold"/>
                                        <p:tgtEl>
                                          <p:spTgt spid="152"/>
                                        </p:tgtEl>
                                        <p:attrNameLst>
                                          <p:attrName>ppt_y</p:attrName>
                                        </p:attrNameLst>
                                      </p:cBhvr>
                                      <p:tavLst>
                                        <p:tav tm="0">
                                          <p:val>
                                            <p:strVal val="0-#ppt_h/2"/>
                                          </p:val>
                                        </p:tav>
                                        <p:tav tm="100000">
                                          <p:val>
                                            <p:strVal val="#ppt_y"/>
                                          </p:val>
                                        </p:tav>
                                      </p:tavLst>
                                    </p:anim>
                                  </p:childTnLst>
                                </p:cTn>
                              </p:par>
                            </p:childTnLst>
                          </p:cTn>
                        </p:par>
                        <p:par>
                          <p:cTn id="43" fill="hold">
                            <p:stCondLst>
                              <p:cond delay="500"/>
                            </p:stCondLst>
                            <p:childTnLst>
                              <p:par>
                                <p:cTn id="44" presetID="12" presetClass="entr" presetSubtype="8" fill="hold" nodeType="afterEffect">
                                  <p:stCondLst>
                                    <p:cond delay="0"/>
                                  </p:stCondLst>
                                  <p:childTnLst>
                                    <p:set>
                                      <p:cBhvr>
                                        <p:cTn id="45" dur="1" fill="hold">
                                          <p:stCondLst>
                                            <p:cond delay="0"/>
                                          </p:stCondLst>
                                        </p:cTn>
                                        <p:tgtEl>
                                          <p:spTgt spid="109"/>
                                        </p:tgtEl>
                                        <p:attrNameLst>
                                          <p:attrName>style.visibility</p:attrName>
                                        </p:attrNameLst>
                                      </p:cBhvr>
                                      <p:to>
                                        <p:strVal val="visible"/>
                                      </p:to>
                                    </p:set>
                                    <p:anim calcmode="lin" valueType="num">
                                      <p:cBhvr additive="base">
                                        <p:cTn id="46" dur="500"/>
                                        <p:tgtEl>
                                          <p:spTgt spid="109"/>
                                        </p:tgtEl>
                                        <p:attrNameLst>
                                          <p:attrName>ppt_x</p:attrName>
                                        </p:attrNameLst>
                                      </p:cBhvr>
                                      <p:tavLst>
                                        <p:tav tm="0">
                                          <p:val>
                                            <p:strVal val="#ppt_x-#ppt_w*1.125000"/>
                                          </p:val>
                                        </p:tav>
                                        <p:tav tm="100000">
                                          <p:val>
                                            <p:strVal val="#ppt_x"/>
                                          </p:val>
                                        </p:tav>
                                      </p:tavLst>
                                    </p:anim>
                                    <p:animEffect transition="in" filter="wipe(right)">
                                      <p:cBhvr>
                                        <p:cTn id="47" dur="500"/>
                                        <p:tgtEl>
                                          <p:spTgt spid="109"/>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1" fill="hold" nodeType="clickEffect">
                                  <p:stCondLst>
                                    <p:cond delay="0"/>
                                  </p:stCondLst>
                                  <p:childTnLst>
                                    <p:set>
                                      <p:cBhvr>
                                        <p:cTn id="51" dur="1" fill="hold">
                                          <p:stCondLst>
                                            <p:cond delay="0"/>
                                          </p:stCondLst>
                                        </p:cTn>
                                        <p:tgtEl>
                                          <p:spTgt spid="159"/>
                                        </p:tgtEl>
                                        <p:attrNameLst>
                                          <p:attrName>style.visibility</p:attrName>
                                        </p:attrNameLst>
                                      </p:cBhvr>
                                      <p:to>
                                        <p:strVal val="visible"/>
                                      </p:to>
                                    </p:set>
                                    <p:anim calcmode="lin" valueType="num">
                                      <p:cBhvr additive="base">
                                        <p:cTn id="52" dur="500" fill="hold"/>
                                        <p:tgtEl>
                                          <p:spTgt spid="159"/>
                                        </p:tgtEl>
                                        <p:attrNameLst>
                                          <p:attrName>ppt_x</p:attrName>
                                        </p:attrNameLst>
                                      </p:cBhvr>
                                      <p:tavLst>
                                        <p:tav tm="0">
                                          <p:val>
                                            <p:strVal val="#ppt_x"/>
                                          </p:val>
                                        </p:tav>
                                        <p:tav tm="100000">
                                          <p:val>
                                            <p:strVal val="#ppt_x"/>
                                          </p:val>
                                        </p:tav>
                                      </p:tavLst>
                                    </p:anim>
                                    <p:anim calcmode="lin" valueType="num">
                                      <p:cBhvr additive="base">
                                        <p:cTn id="53" dur="500" fill="hold"/>
                                        <p:tgtEl>
                                          <p:spTgt spid="159"/>
                                        </p:tgtEl>
                                        <p:attrNameLst>
                                          <p:attrName>ppt_y</p:attrName>
                                        </p:attrNameLst>
                                      </p:cBhvr>
                                      <p:tavLst>
                                        <p:tav tm="0">
                                          <p:val>
                                            <p:strVal val="0-#ppt_h/2"/>
                                          </p:val>
                                        </p:tav>
                                        <p:tav tm="100000">
                                          <p:val>
                                            <p:strVal val="#ppt_y"/>
                                          </p:val>
                                        </p:tav>
                                      </p:tavLst>
                                    </p:anim>
                                  </p:childTnLst>
                                </p:cTn>
                              </p:par>
                            </p:childTnLst>
                          </p:cTn>
                        </p:par>
                        <p:par>
                          <p:cTn id="54" fill="hold">
                            <p:stCondLst>
                              <p:cond delay="500"/>
                            </p:stCondLst>
                            <p:childTnLst>
                              <p:par>
                                <p:cTn id="55" presetID="12" presetClass="entr" presetSubtype="8" fill="hold" nodeType="afterEffect">
                                  <p:stCondLst>
                                    <p:cond delay="0"/>
                                  </p:stCondLst>
                                  <p:childTnLst>
                                    <p:set>
                                      <p:cBhvr>
                                        <p:cTn id="56" dur="1" fill="hold">
                                          <p:stCondLst>
                                            <p:cond delay="0"/>
                                          </p:stCondLst>
                                        </p:cTn>
                                        <p:tgtEl>
                                          <p:spTgt spid="113"/>
                                        </p:tgtEl>
                                        <p:attrNameLst>
                                          <p:attrName>style.visibility</p:attrName>
                                        </p:attrNameLst>
                                      </p:cBhvr>
                                      <p:to>
                                        <p:strVal val="visible"/>
                                      </p:to>
                                    </p:set>
                                    <p:anim calcmode="lin" valueType="num">
                                      <p:cBhvr additive="base">
                                        <p:cTn id="57" dur="500"/>
                                        <p:tgtEl>
                                          <p:spTgt spid="113"/>
                                        </p:tgtEl>
                                        <p:attrNameLst>
                                          <p:attrName>ppt_x</p:attrName>
                                        </p:attrNameLst>
                                      </p:cBhvr>
                                      <p:tavLst>
                                        <p:tav tm="0">
                                          <p:val>
                                            <p:strVal val="#ppt_x-#ppt_w*1.125000"/>
                                          </p:val>
                                        </p:tav>
                                        <p:tav tm="100000">
                                          <p:val>
                                            <p:strVal val="#ppt_x"/>
                                          </p:val>
                                        </p:tav>
                                      </p:tavLst>
                                    </p:anim>
                                    <p:animEffect transition="in" filter="wipe(right)">
                                      <p:cBhvr>
                                        <p:cTn id="58" dur="500"/>
                                        <p:tgtEl>
                                          <p:spTgt spid="113"/>
                                        </p:tgtEl>
                                      </p:cBhvr>
                                    </p:animEffect>
                                  </p:childTnLst>
                                </p:cTn>
                              </p:par>
                            </p:childTnLst>
                          </p:cTn>
                        </p:par>
                      </p:childTnLst>
                    </p:cTn>
                  </p:par>
                  <p:par>
                    <p:cTn id="59" fill="hold">
                      <p:stCondLst>
                        <p:cond delay="indefinite"/>
                      </p:stCondLst>
                      <p:childTnLst>
                        <p:par>
                          <p:cTn id="60" fill="hold">
                            <p:stCondLst>
                              <p:cond delay="0"/>
                            </p:stCondLst>
                            <p:childTnLst>
                              <p:par>
                                <p:cTn id="61" presetID="2" presetClass="entr" presetSubtype="1" fill="hold" nodeType="clickEffect">
                                  <p:stCondLst>
                                    <p:cond delay="0"/>
                                  </p:stCondLst>
                                  <p:childTnLst>
                                    <p:set>
                                      <p:cBhvr>
                                        <p:cTn id="62" dur="1" fill="hold">
                                          <p:stCondLst>
                                            <p:cond delay="0"/>
                                          </p:stCondLst>
                                        </p:cTn>
                                        <p:tgtEl>
                                          <p:spTgt spid="166"/>
                                        </p:tgtEl>
                                        <p:attrNameLst>
                                          <p:attrName>style.visibility</p:attrName>
                                        </p:attrNameLst>
                                      </p:cBhvr>
                                      <p:to>
                                        <p:strVal val="visible"/>
                                      </p:to>
                                    </p:set>
                                    <p:anim calcmode="lin" valueType="num">
                                      <p:cBhvr additive="base">
                                        <p:cTn id="63" dur="500" fill="hold"/>
                                        <p:tgtEl>
                                          <p:spTgt spid="166"/>
                                        </p:tgtEl>
                                        <p:attrNameLst>
                                          <p:attrName>ppt_x</p:attrName>
                                        </p:attrNameLst>
                                      </p:cBhvr>
                                      <p:tavLst>
                                        <p:tav tm="0">
                                          <p:val>
                                            <p:strVal val="#ppt_x"/>
                                          </p:val>
                                        </p:tav>
                                        <p:tav tm="100000">
                                          <p:val>
                                            <p:strVal val="#ppt_x"/>
                                          </p:val>
                                        </p:tav>
                                      </p:tavLst>
                                    </p:anim>
                                    <p:anim calcmode="lin" valueType="num">
                                      <p:cBhvr additive="base">
                                        <p:cTn id="64" dur="500" fill="hold"/>
                                        <p:tgtEl>
                                          <p:spTgt spid="166"/>
                                        </p:tgtEl>
                                        <p:attrNameLst>
                                          <p:attrName>ppt_y</p:attrName>
                                        </p:attrNameLst>
                                      </p:cBhvr>
                                      <p:tavLst>
                                        <p:tav tm="0">
                                          <p:val>
                                            <p:strVal val="0-#ppt_h/2"/>
                                          </p:val>
                                        </p:tav>
                                        <p:tav tm="100000">
                                          <p:val>
                                            <p:strVal val="#ppt_y"/>
                                          </p:val>
                                        </p:tav>
                                      </p:tavLst>
                                    </p:anim>
                                  </p:childTnLst>
                                </p:cTn>
                              </p:par>
                            </p:childTnLst>
                          </p:cTn>
                        </p:par>
                        <p:par>
                          <p:cTn id="65" fill="hold">
                            <p:stCondLst>
                              <p:cond delay="500"/>
                            </p:stCondLst>
                            <p:childTnLst>
                              <p:par>
                                <p:cTn id="66" presetID="12" presetClass="entr" presetSubtype="8" fill="hold" nodeType="afterEffect">
                                  <p:stCondLst>
                                    <p:cond delay="0"/>
                                  </p:stCondLst>
                                  <p:childTnLst>
                                    <p:set>
                                      <p:cBhvr>
                                        <p:cTn id="67" dur="1" fill="hold">
                                          <p:stCondLst>
                                            <p:cond delay="0"/>
                                          </p:stCondLst>
                                        </p:cTn>
                                        <p:tgtEl>
                                          <p:spTgt spid="117"/>
                                        </p:tgtEl>
                                        <p:attrNameLst>
                                          <p:attrName>style.visibility</p:attrName>
                                        </p:attrNameLst>
                                      </p:cBhvr>
                                      <p:to>
                                        <p:strVal val="visible"/>
                                      </p:to>
                                    </p:set>
                                    <p:anim calcmode="lin" valueType="num">
                                      <p:cBhvr additive="base">
                                        <p:cTn id="68" dur="500"/>
                                        <p:tgtEl>
                                          <p:spTgt spid="117"/>
                                        </p:tgtEl>
                                        <p:attrNameLst>
                                          <p:attrName>ppt_x</p:attrName>
                                        </p:attrNameLst>
                                      </p:cBhvr>
                                      <p:tavLst>
                                        <p:tav tm="0">
                                          <p:val>
                                            <p:strVal val="#ppt_x-#ppt_w*1.125000"/>
                                          </p:val>
                                        </p:tav>
                                        <p:tav tm="100000">
                                          <p:val>
                                            <p:strVal val="#ppt_x"/>
                                          </p:val>
                                        </p:tav>
                                      </p:tavLst>
                                    </p:anim>
                                    <p:animEffect transition="in" filter="wipe(right)">
                                      <p:cBhvr>
                                        <p:cTn id="69" dur="500"/>
                                        <p:tgtEl>
                                          <p:spTgt spid="117"/>
                                        </p:tgtEl>
                                      </p:cBhvr>
                                    </p:animEffect>
                                  </p:childTnLst>
                                </p:cTn>
                              </p:par>
                            </p:childTnLst>
                          </p:cTn>
                        </p:par>
                      </p:childTnLst>
                    </p:cTn>
                  </p:par>
                  <p:par>
                    <p:cTn id="70" fill="hold">
                      <p:stCondLst>
                        <p:cond delay="indefinite"/>
                      </p:stCondLst>
                      <p:childTnLst>
                        <p:par>
                          <p:cTn id="71" fill="hold">
                            <p:stCondLst>
                              <p:cond delay="0"/>
                            </p:stCondLst>
                            <p:childTnLst>
                              <p:par>
                                <p:cTn id="72" presetID="2" presetClass="entr" presetSubtype="1" fill="hold" nodeType="clickEffect">
                                  <p:stCondLst>
                                    <p:cond delay="0"/>
                                  </p:stCondLst>
                                  <p:childTnLst>
                                    <p:set>
                                      <p:cBhvr>
                                        <p:cTn id="73" dur="1" fill="hold">
                                          <p:stCondLst>
                                            <p:cond delay="0"/>
                                          </p:stCondLst>
                                        </p:cTn>
                                        <p:tgtEl>
                                          <p:spTgt spid="173"/>
                                        </p:tgtEl>
                                        <p:attrNameLst>
                                          <p:attrName>style.visibility</p:attrName>
                                        </p:attrNameLst>
                                      </p:cBhvr>
                                      <p:to>
                                        <p:strVal val="visible"/>
                                      </p:to>
                                    </p:set>
                                    <p:anim calcmode="lin" valueType="num">
                                      <p:cBhvr additive="base">
                                        <p:cTn id="74" dur="500" fill="hold"/>
                                        <p:tgtEl>
                                          <p:spTgt spid="173"/>
                                        </p:tgtEl>
                                        <p:attrNameLst>
                                          <p:attrName>ppt_x</p:attrName>
                                        </p:attrNameLst>
                                      </p:cBhvr>
                                      <p:tavLst>
                                        <p:tav tm="0">
                                          <p:val>
                                            <p:strVal val="#ppt_x"/>
                                          </p:val>
                                        </p:tav>
                                        <p:tav tm="100000">
                                          <p:val>
                                            <p:strVal val="#ppt_x"/>
                                          </p:val>
                                        </p:tav>
                                      </p:tavLst>
                                    </p:anim>
                                    <p:anim calcmode="lin" valueType="num">
                                      <p:cBhvr additive="base">
                                        <p:cTn id="75" dur="500" fill="hold"/>
                                        <p:tgtEl>
                                          <p:spTgt spid="173"/>
                                        </p:tgtEl>
                                        <p:attrNameLst>
                                          <p:attrName>ppt_y</p:attrName>
                                        </p:attrNameLst>
                                      </p:cBhvr>
                                      <p:tavLst>
                                        <p:tav tm="0">
                                          <p:val>
                                            <p:strVal val="0-#ppt_h/2"/>
                                          </p:val>
                                        </p:tav>
                                        <p:tav tm="100000">
                                          <p:val>
                                            <p:strVal val="#ppt_y"/>
                                          </p:val>
                                        </p:tav>
                                      </p:tavLst>
                                    </p:anim>
                                  </p:childTnLst>
                                </p:cTn>
                              </p:par>
                            </p:childTnLst>
                          </p:cTn>
                        </p:par>
                        <p:par>
                          <p:cTn id="76" fill="hold">
                            <p:stCondLst>
                              <p:cond delay="500"/>
                            </p:stCondLst>
                            <p:childTnLst>
                              <p:par>
                                <p:cTn id="77" presetID="12" presetClass="entr" presetSubtype="8" fill="hold" nodeType="afterEffect">
                                  <p:stCondLst>
                                    <p:cond delay="0"/>
                                  </p:stCondLst>
                                  <p:childTnLst>
                                    <p:set>
                                      <p:cBhvr>
                                        <p:cTn id="78" dur="1" fill="hold">
                                          <p:stCondLst>
                                            <p:cond delay="0"/>
                                          </p:stCondLst>
                                        </p:cTn>
                                        <p:tgtEl>
                                          <p:spTgt spid="121"/>
                                        </p:tgtEl>
                                        <p:attrNameLst>
                                          <p:attrName>style.visibility</p:attrName>
                                        </p:attrNameLst>
                                      </p:cBhvr>
                                      <p:to>
                                        <p:strVal val="visible"/>
                                      </p:to>
                                    </p:set>
                                    <p:anim calcmode="lin" valueType="num">
                                      <p:cBhvr additive="base">
                                        <p:cTn id="79" dur="500"/>
                                        <p:tgtEl>
                                          <p:spTgt spid="121"/>
                                        </p:tgtEl>
                                        <p:attrNameLst>
                                          <p:attrName>ppt_x</p:attrName>
                                        </p:attrNameLst>
                                      </p:cBhvr>
                                      <p:tavLst>
                                        <p:tav tm="0">
                                          <p:val>
                                            <p:strVal val="#ppt_x-#ppt_w*1.125000"/>
                                          </p:val>
                                        </p:tav>
                                        <p:tav tm="100000">
                                          <p:val>
                                            <p:strVal val="#ppt_x"/>
                                          </p:val>
                                        </p:tav>
                                      </p:tavLst>
                                    </p:anim>
                                    <p:animEffect transition="in" filter="wipe(right)">
                                      <p:cBhvr>
                                        <p:cTn id="80" dur="500"/>
                                        <p:tgtEl>
                                          <p:spTgt spid="121"/>
                                        </p:tgtEl>
                                      </p:cBhvr>
                                    </p:animEffect>
                                  </p:childTnLst>
                                </p:cTn>
                              </p:par>
                            </p:childTnLst>
                          </p:cTn>
                        </p:par>
                      </p:childTnLst>
                    </p:cTn>
                  </p:par>
                  <p:par>
                    <p:cTn id="81" fill="hold">
                      <p:stCondLst>
                        <p:cond delay="indefinite"/>
                      </p:stCondLst>
                      <p:childTnLst>
                        <p:par>
                          <p:cTn id="82" fill="hold">
                            <p:stCondLst>
                              <p:cond delay="0"/>
                            </p:stCondLst>
                            <p:childTnLst>
                              <p:par>
                                <p:cTn id="83" presetID="2" presetClass="entr" presetSubtype="1" fill="hold" nodeType="clickEffect">
                                  <p:stCondLst>
                                    <p:cond delay="0"/>
                                  </p:stCondLst>
                                  <p:childTnLst>
                                    <p:set>
                                      <p:cBhvr>
                                        <p:cTn id="84" dur="1" fill="hold">
                                          <p:stCondLst>
                                            <p:cond delay="0"/>
                                          </p:stCondLst>
                                        </p:cTn>
                                        <p:tgtEl>
                                          <p:spTgt spid="180"/>
                                        </p:tgtEl>
                                        <p:attrNameLst>
                                          <p:attrName>style.visibility</p:attrName>
                                        </p:attrNameLst>
                                      </p:cBhvr>
                                      <p:to>
                                        <p:strVal val="visible"/>
                                      </p:to>
                                    </p:set>
                                    <p:anim calcmode="lin" valueType="num">
                                      <p:cBhvr additive="base">
                                        <p:cTn id="85" dur="500" fill="hold"/>
                                        <p:tgtEl>
                                          <p:spTgt spid="180"/>
                                        </p:tgtEl>
                                        <p:attrNameLst>
                                          <p:attrName>ppt_x</p:attrName>
                                        </p:attrNameLst>
                                      </p:cBhvr>
                                      <p:tavLst>
                                        <p:tav tm="0">
                                          <p:val>
                                            <p:strVal val="#ppt_x"/>
                                          </p:val>
                                        </p:tav>
                                        <p:tav tm="100000">
                                          <p:val>
                                            <p:strVal val="#ppt_x"/>
                                          </p:val>
                                        </p:tav>
                                      </p:tavLst>
                                    </p:anim>
                                    <p:anim calcmode="lin" valueType="num">
                                      <p:cBhvr additive="base">
                                        <p:cTn id="86" dur="500" fill="hold"/>
                                        <p:tgtEl>
                                          <p:spTgt spid="180"/>
                                        </p:tgtEl>
                                        <p:attrNameLst>
                                          <p:attrName>ppt_y</p:attrName>
                                        </p:attrNameLst>
                                      </p:cBhvr>
                                      <p:tavLst>
                                        <p:tav tm="0">
                                          <p:val>
                                            <p:strVal val="0-#ppt_h/2"/>
                                          </p:val>
                                        </p:tav>
                                        <p:tav tm="100000">
                                          <p:val>
                                            <p:strVal val="#ppt_y"/>
                                          </p:val>
                                        </p:tav>
                                      </p:tavLst>
                                    </p:anim>
                                  </p:childTnLst>
                                </p:cTn>
                              </p:par>
                            </p:childTnLst>
                          </p:cTn>
                        </p:par>
                        <p:par>
                          <p:cTn id="87" fill="hold">
                            <p:stCondLst>
                              <p:cond delay="500"/>
                            </p:stCondLst>
                            <p:childTnLst>
                              <p:par>
                                <p:cTn id="88" presetID="10" presetClass="entr" presetSubtype="0" fill="hold" nodeType="afterEffect">
                                  <p:stCondLst>
                                    <p:cond delay="0"/>
                                  </p:stCondLst>
                                  <p:childTnLst>
                                    <p:set>
                                      <p:cBhvr>
                                        <p:cTn id="89" dur="1" fill="hold">
                                          <p:stCondLst>
                                            <p:cond delay="0"/>
                                          </p:stCondLst>
                                        </p:cTn>
                                        <p:tgtEl>
                                          <p:spTgt spid="125"/>
                                        </p:tgtEl>
                                        <p:attrNameLst>
                                          <p:attrName>style.visibility</p:attrName>
                                        </p:attrNameLst>
                                      </p:cBhvr>
                                      <p:to>
                                        <p:strVal val="visible"/>
                                      </p:to>
                                    </p:set>
                                    <p:animEffect transition="in" filter="fade">
                                      <p:cBhvr>
                                        <p:cTn id="90" dur="500"/>
                                        <p:tgtEl>
                                          <p:spTgt spid="125"/>
                                        </p:tgtEl>
                                      </p:cBhvr>
                                    </p:animEffect>
                                  </p:childTnLst>
                                </p:cTn>
                              </p:par>
                              <p:par>
                                <p:cTn id="91" presetID="10" presetClass="entr" presetSubtype="0" fill="hold" nodeType="withEffect">
                                  <p:stCondLst>
                                    <p:cond delay="0"/>
                                  </p:stCondLst>
                                  <p:childTnLst>
                                    <p:set>
                                      <p:cBhvr>
                                        <p:cTn id="92" dur="1" fill="hold">
                                          <p:stCondLst>
                                            <p:cond delay="0"/>
                                          </p:stCondLst>
                                        </p:cTn>
                                        <p:tgtEl>
                                          <p:spTgt spid="188"/>
                                        </p:tgtEl>
                                        <p:attrNameLst>
                                          <p:attrName>style.visibility</p:attrName>
                                        </p:attrNameLst>
                                      </p:cBhvr>
                                      <p:to>
                                        <p:strVal val="visible"/>
                                      </p:to>
                                    </p:set>
                                    <p:animEffect transition="in" filter="fade">
                                      <p:cBhvr>
                                        <p:cTn id="93" dur="500"/>
                                        <p:tgtEl>
                                          <p:spTgt spid="1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3346" y="1843190"/>
            <a:ext cx="2376372" cy="3113096"/>
          </a:xfrm>
          <a:prstGeom prst="rect">
            <a:avLst/>
          </a:prstGeom>
          <a:noFill/>
        </p:spPr>
        <p:txBody>
          <a:bodyPr wrap="square" rtlCol="0">
            <a:spAutoFit/>
          </a:bodyPr>
          <a:lstStyle/>
          <a:p>
            <a:pPr lvl="0"/>
            <a:r>
              <a:rPr lang="en-US" sz="2000" b="1" dirty="0">
                <a:solidFill>
                  <a:srgbClr val="C00000"/>
                </a:solidFill>
              </a:rPr>
              <a:t>1- </a:t>
            </a:r>
            <a:r>
              <a:rPr lang="en-US" sz="2000" b="1" dirty="0">
                <a:solidFill>
                  <a:srgbClr val="C00000"/>
                </a:solidFill>
                <a:latin typeface="Alexandria"/>
              </a:rPr>
              <a:t>Job Ranking:</a:t>
            </a:r>
            <a:r>
              <a:rPr lang="en-US" sz="2000" dirty="0">
                <a:solidFill>
                  <a:srgbClr val="C00000"/>
                </a:solidFill>
                <a:latin typeface="Alexandria"/>
              </a:rPr>
              <a:t> </a:t>
            </a:r>
          </a:p>
          <a:p>
            <a:pPr lvl="0">
              <a:lnSpc>
                <a:spcPct val="150000"/>
              </a:lnSpc>
            </a:pPr>
            <a:r>
              <a:rPr lang="en-US" sz="2000" dirty="0">
                <a:latin typeface="Alexandria"/>
              </a:rPr>
              <a:t>A simple method where jobs are ranked based on overall difficulty, suitable for - small organizations.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a:latin typeface="Alexandria"/>
              </a:rPr>
              <a:t>Job Evaluation Methods- Job Ranking</a:t>
            </a:r>
            <a:endParaRPr lang="en-US" sz="2400" dirty="0">
              <a:latin typeface="Alexandria"/>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45860" y="2133468"/>
            <a:ext cx="7093812" cy="3484129"/>
          </a:xfrm>
          <a:prstGeom prst="rect">
            <a:avLst/>
          </a:prstGeom>
        </p:spPr>
      </p:pic>
    </p:spTree>
    <p:extLst>
      <p:ext uri="{BB962C8B-B14F-4D97-AF65-F5344CB8AC3E}">
        <p14:creationId xmlns:p14="http://schemas.microsoft.com/office/powerpoint/2010/main" val="4064326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9" y="2146506"/>
            <a:ext cx="2101047" cy="3477875"/>
          </a:xfrm>
          <a:prstGeom prst="rect">
            <a:avLst/>
          </a:prstGeom>
          <a:noFill/>
        </p:spPr>
        <p:txBody>
          <a:bodyPr wrap="square" rtlCol="0">
            <a:spAutoFit/>
          </a:bodyPr>
          <a:lstStyle/>
          <a:p>
            <a:r>
              <a:rPr lang="en-US" sz="2000" dirty="0">
                <a:solidFill>
                  <a:srgbClr val="C00000"/>
                </a:solidFill>
                <a:latin typeface="Alexandria"/>
              </a:rPr>
              <a:t>2-</a:t>
            </a:r>
            <a:r>
              <a:rPr lang="en-US" sz="2000" b="1" dirty="0">
                <a:solidFill>
                  <a:srgbClr val="C00000"/>
                </a:solidFill>
                <a:latin typeface="Alexandria"/>
              </a:rPr>
              <a:t>Job Classification:</a:t>
            </a:r>
            <a:r>
              <a:rPr lang="en-US" sz="2000" dirty="0">
                <a:solidFill>
                  <a:srgbClr val="C00000"/>
                </a:solidFill>
                <a:latin typeface="Alexandria"/>
              </a:rPr>
              <a:t> </a:t>
            </a:r>
          </a:p>
          <a:p>
            <a:endParaRPr lang="en-US" sz="2000" dirty="0">
              <a:solidFill>
                <a:srgbClr val="C00000"/>
              </a:solidFill>
              <a:latin typeface="Alexandria"/>
            </a:endParaRPr>
          </a:p>
          <a:p>
            <a:r>
              <a:rPr lang="en-US" sz="2000" dirty="0">
                <a:latin typeface="Alexandria"/>
              </a:rPr>
              <a:t>Groups similar jobs into classes or grades, offering a more structured approach than ranking.</a:t>
            </a:r>
          </a:p>
          <a:p>
            <a:pPr lvl="0"/>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a:latin typeface="Alexandria"/>
              </a:rPr>
              <a:t>Job Evaluation Methods- Job Classification</a:t>
            </a:r>
            <a:endParaRPr lang="en-US" sz="2400" dirty="0">
              <a:latin typeface="Alexandria"/>
            </a:endParaRPr>
          </a:p>
        </p:txBody>
      </p:sp>
      <p:pic>
        <p:nvPicPr>
          <p:cNvPr id="9" name="Picture 8">
            <a:extLst>
              <a:ext uri="{FF2B5EF4-FFF2-40B4-BE49-F238E27FC236}">
                <a16:creationId xmlns:a16="http://schemas.microsoft.com/office/drawing/2014/main" id="{07F266AB-11D4-4991-B9B8-D9BAEFADB29F}"/>
              </a:ext>
            </a:extLst>
          </p:cNvPr>
          <p:cNvPicPr>
            <a:picLocks noChangeAspect="1"/>
          </p:cNvPicPr>
          <p:nvPr/>
        </p:nvPicPr>
        <p:blipFill>
          <a:blip r:embed="rId3"/>
          <a:stretch>
            <a:fillRect/>
          </a:stretch>
        </p:blipFill>
        <p:spPr>
          <a:xfrm>
            <a:off x="3211252" y="2133468"/>
            <a:ext cx="8017041" cy="3756343"/>
          </a:xfrm>
          <a:prstGeom prst="rect">
            <a:avLst/>
          </a:prstGeom>
        </p:spPr>
      </p:pic>
    </p:spTree>
    <p:extLst>
      <p:ext uri="{BB962C8B-B14F-4D97-AF65-F5344CB8AC3E}">
        <p14:creationId xmlns:p14="http://schemas.microsoft.com/office/powerpoint/2010/main" val="2478676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70241" y="1998588"/>
            <a:ext cx="2524288" cy="3170099"/>
          </a:xfrm>
          <a:prstGeom prst="rect">
            <a:avLst/>
          </a:prstGeom>
          <a:noFill/>
        </p:spPr>
        <p:txBody>
          <a:bodyPr wrap="square" rtlCol="0">
            <a:spAutoFit/>
          </a:bodyPr>
          <a:lstStyle/>
          <a:p>
            <a:pPr lvl="0"/>
            <a:r>
              <a:rPr lang="en-US" sz="2000" b="1" dirty="0">
                <a:solidFill>
                  <a:srgbClr val="C00000"/>
                </a:solidFill>
              </a:rPr>
              <a:t>3. </a:t>
            </a:r>
            <a:r>
              <a:rPr lang="en-US" sz="2000" b="1" dirty="0">
                <a:solidFill>
                  <a:srgbClr val="C00000"/>
                </a:solidFill>
                <a:latin typeface="Alexandria"/>
              </a:rPr>
              <a:t>Factor Comparison:</a:t>
            </a:r>
            <a:r>
              <a:rPr lang="en-US" sz="2000" dirty="0">
                <a:solidFill>
                  <a:srgbClr val="C00000"/>
                </a:solidFill>
                <a:latin typeface="Alexandria"/>
              </a:rPr>
              <a:t> </a:t>
            </a:r>
          </a:p>
          <a:p>
            <a:pPr lvl="0"/>
            <a:endParaRPr lang="en-US" sz="2000" dirty="0">
              <a:latin typeface="Alexandria"/>
            </a:endParaRPr>
          </a:p>
          <a:p>
            <a:pPr lvl="0"/>
            <a:r>
              <a:rPr lang="en-US" sz="2000" dirty="0">
                <a:latin typeface="Alexandria"/>
              </a:rPr>
              <a:t>Compares jobs based on factors like responsibility, skills, and effort to determine relative pay.</a:t>
            </a:r>
          </a:p>
          <a:p>
            <a:pPr lvl="0"/>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a:latin typeface="Alexandria"/>
              </a:rPr>
              <a:t>Job Evaluation Methods- Factor Comparison</a:t>
            </a:r>
            <a:endParaRPr lang="en-US" sz="2400" dirty="0">
              <a:latin typeface="Alexandria"/>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48303" y="2133467"/>
            <a:ext cx="7495110" cy="3326039"/>
          </a:xfrm>
          <a:prstGeom prst="rect">
            <a:avLst/>
          </a:prstGeom>
        </p:spPr>
      </p:pic>
    </p:spTree>
    <p:extLst>
      <p:ext uri="{BB962C8B-B14F-4D97-AF65-F5344CB8AC3E}">
        <p14:creationId xmlns:p14="http://schemas.microsoft.com/office/powerpoint/2010/main" val="3991017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70241" y="2025482"/>
            <a:ext cx="2806678" cy="3477875"/>
          </a:xfrm>
          <a:prstGeom prst="rect">
            <a:avLst/>
          </a:prstGeom>
          <a:noFill/>
        </p:spPr>
        <p:txBody>
          <a:bodyPr wrap="square" rtlCol="0">
            <a:spAutoFit/>
          </a:bodyPr>
          <a:lstStyle/>
          <a:p>
            <a:r>
              <a:rPr lang="en-US" sz="2000" b="1" dirty="0">
                <a:solidFill>
                  <a:srgbClr val="C00000"/>
                </a:solidFill>
              </a:rPr>
              <a:t>4. </a:t>
            </a:r>
            <a:r>
              <a:rPr lang="en-US" sz="2000" b="1" dirty="0">
                <a:solidFill>
                  <a:srgbClr val="C00000"/>
                </a:solidFill>
                <a:latin typeface="Alexandria"/>
              </a:rPr>
              <a:t>Point Method:</a:t>
            </a:r>
            <a:r>
              <a:rPr lang="en-US" sz="2000" dirty="0">
                <a:solidFill>
                  <a:srgbClr val="C00000"/>
                </a:solidFill>
                <a:latin typeface="Alexandria"/>
              </a:rPr>
              <a:t> </a:t>
            </a:r>
          </a:p>
          <a:p>
            <a:r>
              <a:rPr lang="en-US" sz="2000" dirty="0">
                <a:latin typeface="Alexandria"/>
              </a:rPr>
              <a:t>A quantitative method assigning points to job factors like skills, responsibilities, and working conditions to determine pay. The </a:t>
            </a:r>
            <a:r>
              <a:rPr lang="en-US" sz="2000" b="1" dirty="0">
                <a:latin typeface="Alexandria"/>
              </a:rPr>
              <a:t>Hay Plan</a:t>
            </a:r>
            <a:r>
              <a:rPr lang="en-US" sz="2000" dirty="0">
                <a:latin typeface="Alexandria"/>
              </a:rPr>
              <a:t> is a popular point system.</a:t>
            </a:r>
          </a:p>
          <a:p>
            <a:pPr lvl="0"/>
            <a:endParaRPr lang="en-US" sz="2000" dirty="0">
              <a:latin typeface="Alexandria"/>
            </a:endParaRPr>
          </a:p>
          <a:p>
            <a:pPr lvl="0"/>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a:latin typeface="Alexandria"/>
              </a:rPr>
              <a:t>Job Evaluation Methods- Point Method</a:t>
            </a:r>
            <a:endParaRPr lang="en-US" sz="2400" dirty="0">
              <a:latin typeface="Alexandria"/>
            </a:endParaRPr>
          </a:p>
        </p:txBody>
      </p:sp>
      <p:pic>
        <p:nvPicPr>
          <p:cNvPr id="9" name="Picture 8">
            <a:extLst>
              <a:ext uri="{FF2B5EF4-FFF2-40B4-BE49-F238E27FC236}">
                <a16:creationId xmlns:a16="http://schemas.microsoft.com/office/drawing/2014/main" id="{99D0D8FD-39ED-4B43-BE7E-714992B6BB69}"/>
              </a:ext>
            </a:extLst>
          </p:cNvPr>
          <p:cNvPicPr>
            <a:picLocks noChangeAspect="1"/>
          </p:cNvPicPr>
          <p:nvPr/>
        </p:nvPicPr>
        <p:blipFill>
          <a:blip r:embed="rId3"/>
          <a:stretch>
            <a:fillRect/>
          </a:stretch>
        </p:blipFill>
        <p:spPr>
          <a:xfrm>
            <a:off x="3576919" y="1808581"/>
            <a:ext cx="7925359" cy="4199395"/>
          </a:xfrm>
          <a:prstGeom prst="rect">
            <a:avLst/>
          </a:prstGeom>
        </p:spPr>
      </p:pic>
    </p:spTree>
    <p:extLst>
      <p:ext uri="{BB962C8B-B14F-4D97-AF65-F5344CB8AC3E}">
        <p14:creationId xmlns:p14="http://schemas.microsoft.com/office/powerpoint/2010/main" val="1928054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2250445"/>
            <a:ext cx="10094983" cy="1938992"/>
          </a:xfrm>
          <a:prstGeom prst="rect">
            <a:avLst/>
          </a:prstGeom>
          <a:noFill/>
        </p:spPr>
        <p:txBody>
          <a:bodyPr wrap="square" rtlCol="0">
            <a:spAutoFit/>
          </a:bodyPr>
          <a:lstStyle/>
          <a:p>
            <a:pPr marL="342900" indent="-342900">
              <a:buFont typeface="Wingdings" panose="05000000000000000000" pitchFamily="2" charset="2"/>
              <a:buChar char="q"/>
            </a:pPr>
            <a:r>
              <a:rPr lang="en-US" sz="2000" dirty="0">
                <a:latin typeface="Alexandria"/>
              </a:rPr>
              <a:t>While point systems and factor comparison offer more precision, each method has strengths and limitations, the choice of method depends on the organization's size, complexity, and strategic goals. </a:t>
            </a:r>
          </a:p>
          <a:p>
            <a:pPr marL="342900" indent="-342900">
              <a:buFont typeface="Wingdings" panose="05000000000000000000" pitchFamily="2" charset="2"/>
              <a:buChar char="q"/>
            </a:pPr>
            <a:endParaRPr lang="en-US" sz="2000" dirty="0">
              <a:latin typeface="Alexandria"/>
            </a:endParaRPr>
          </a:p>
          <a:p>
            <a:pPr marL="342900" indent="-342900">
              <a:buFont typeface="Wingdings" panose="05000000000000000000" pitchFamily="2" charset="2"/>
              <a:buChar char="q"/>
            </a:pPr>
            <a:r>
              <a:rPr lang="en-US" sz="2000" dirty="0">
                <a:latin typeface="Alexandria"/>
              </a:rPr>
              <a:t>Ultimately, the goal is to create a pay structure that employees perceive as fair and equitable.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49824" y="1174102"/>
            <a:ext cx="8622901" cy="461665"/>
          </a:xfrm>
          <a:prstGeom prst="rect">
            <a:avLst/>
          </a:prstGeom>
          <a:noFill/>
        </p:spPr>
        <p:txBody>
          <a:bodyPr wrap="square" rtlCol="0">
            <a:spAutoFit/>
          </a:bodyPr>
          <a:lstStyle/>
          <a:p>
            <a:pPr algn="ctr"/>
            <a:r>
              <a:rPr lang="en-US" sz="2400" b="1" dirty="0">
                <a:latin typeface="Alexandria"/>
              </a:rPr>
              <a:t>Choosing the right method</a:t>
            </a:r>
            <a:endParaRPr lang="en-US" sz="2400" dirty="0">
              <a:latin typeface="Alexandria"/>
            </a:endParaRPr>
          </a:p>
        </p:txBody>
      </p:sp>
    </p:spTree>
    <p:extLst>
      <p:ext uri="{BB962C8B-B14F-4D97-AF65-F5344CB8AC3E}">
        <p14:creationId xmlns:p14="http://schemas.microsoft.com/office/powerpoint/2010/main" val="2217846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2250445"/>
            <a:ext cx="10094983" cy="3170099"/>
          </a:xfrm>
          <a:prstGeom prst="rect">
            <a:avLst/>
          </a:prstGeom>
          <a:noFill/>
        </p:spPr>
        <p:txBody>
          <a:bodyPr wrap="square" rtlCol="0">
            <a:spAutoFit/>
          </a:bodyPr>
          <a:lstStyle/>
          <a:p>
            <a:pPr marL="342900" indent="-342900">
              <a:buFont typeface="Wingdings" panose="05000000000000000000" pitchFamily="2" charset="2"/>
              <a:buChar char="q"/>
            </a:pPr>
            <a:r>
              <a:rPr lang="en-US" sz="2000" dirty="0">
                <a:latin typeface="Alexandria"/>
              </a:rPr>
              <a:t>An inequitable compensation system can lead to serious consequences, including decreased morale, reduced productivity, and increased turnover. Organizations can choose from various methods to establish internal pay equity, each with its own advantages and drawbacks.</a:t>
            </a:r>
          </a:p>
          <a:p>
            <a:pPr marL="342900" indent="-342900">
              <a:buFont typeface="Wingdings" panose="05000000000000000000" pitchFamily="2" charset="2"/>
              <a:buChar char="q"/>
            </a:pPr>
            <a:endParaRPr lang="en-US" sz="2000" dirty="0">
              <a:latin typeface="Alexandria"/>
            </a:endParaRPr>
          </a:p>
          <a:p>
            <a:pPr marL="342900" indent="-342900">
              <a:buFont typeface="Wingdings" panose="05000000000000000000" pitchFamily="2" charset="2"/>
              <a:buChar char="q"/>
            </a:pPr>
            <a:r>
              <a:rPr lang="en-US" sz="2000" dirty="0">
                <a:latin typeface="Alexandria"/>
              </a:rPr>
              <a:t>A growing concern is </a:t>
            </a:r>
            <a:r>
              <a:rPr lang="en-US" sz="2000" b="1" dirty="0">
                <a:solidFill>
                  <a:srgbClr val="C00000"/>
                </a:solidFill>
                <a:latin typeface="Alexandria"/>
              </a:rPr>
              <a:t>salary compression</a:t>
            </a:r>
            <a:r>
              <a:rPr lang="en-US" sz="2000" dirty="0">
                <a:latin typeface="Alexandria"/>
              </a:rPr>
              <a:t>, where new hires earn more than experienced employees. This often occurs wen  there is a minimal pay difference between employees with varying levels of experience, skills, or responsibilities. This can lead to decreased morale, turnover, and decreased productivity.</a:t>
            </a:r>
          </a:p>
          <a:p>
            <a:pPr marL="342900" indent="-342900">
              <a:buFont typeface="Wingdings" panose="05000000000000000000" pitchFamily="2" charset="2"/>
              <a:buChar char="q"/>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49824" y="1174102"/>
            <a:ext cx="8622901" cy="461665"/>
          </a:xfrm>
          <a:prstGeom prst="rect">
            <a:avLst/>
          </a:prstGeom>
          <a:noFill/>
        </p:spPr>
        <p:txBody>
          <a:bodyPr wrap="square" rtlCol="0">
            <a:spAutoFit/>
          </a:bodyPr>
          <a:lstStyle/>
          <a:p>
            <a:pPr algn="ctr"/>
            <a:r>
              <a:rPr lang="en-US" sz="2400" b="1" dirty="0">
                <a:latin typeface="Alexandria"/>
              </a:rPr>
              <a:t>Consequences of Inequity and Salary Compression</a:t>
            </a:r>
          </a:p>
        </p:txBody>
      </p:sp>
    </p:spTree>
    <p:extLst>
      <p:ext uri="{BB962C8B-B14F-4D97-AF65-F5344CB8AC3E}">
        <p14:creationId xmlns:p14="http://schemas.microsoft.com/office/powerpoint/2010/main" val="2432960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1975956"/>
            <a:ext cx="10094983" cy="3477875"/>
          </a:xfrm>
          <a:prstGeom prst="rect">
            <a:avLst/>
          </a:prstGeom>
          <a:noFill/>
        </p:spPr>
        <p:txBody>
          <a:bodyPr wrap="square" rtlCol="0">
            <a:spAutoFit/>
          </a:bodyPr>
          <a:lstStyle/>
          <a:p>
            <a:r>
              <a:rPr lang="en-US" sz="2000" dirty="0">
                <a:latin typeface="Alexandria"/>
              </a:rPr>
              <a:t>Several factors can contribute to salary compression:</a:t>
            </a:r>
          </a:p>
          <a:p>
            <a:endParaRPr lang="en-US" sz="2000" dirty="0">
              <a:latin typeface="Alexandria"/>
            </a:endParaRPr>
          </a:p>
          <a:p>
            <a:pPr lvl="0"/>
            <a:r>
              <a:rPr lang="en-US" sz="2000" b="1" dirty="0">
                <a:solidFill>
                  <a:srgbClr val="C00000"/>
                </a:solidFill>
                <a:latin typeface="Alexandria"/>
              </a:rPr>
              <a:t>Market Pressures:</a:t>
            </a:r>
            <a:r>
              <a:rPr lang="en-US" sz="2000" dirty="0">
                <a:solidFill>
                  <a:srgbClr val="C00000"/>
                </a:solidFill>
                <a:latin typeface="Alexandria"/>
              </a:rPr>
              <a:t> </a:t>
            </a:r>
            <a:r>
              <a:rPr lang="en-US" sz="2000" dirty="0">
                <a:latin typeface="Alexandria"/>
              </a:rPr>
              <a:t>To attract top talent in competitive markets, companies may offer higher starting salaries, compressing the pay gap between new and experienced employees.</a:t>
            </a:r>
          </a:p>
          <a:p>
            <a:pPr lvl="0"/>
            <a:r>
              <a:rPr lang="en-US" sz="2000" b="1" dirty="0">
                <a:solidFill>
                  <a:srgbClr val="C00000"/>
                </a:solidFill>
                <a:latin typeface="Alexandria"/>
              </a:rPr>
              <a:t>Economic Conditions:</a:t>
            </a:r>
            <a:r>
              <a:rPr lang="en-US" sz="2000" dirty="0">
                <a:solidFill>
                  <a:srgbClr val="C00000"/>
                </a:solidFill>
                <a:latin typeface="Alexandria"/>
              </a:rPr>
              <a:t> </a:t>
            </a:r>
            <a:r>
              <a:rPr lang="en-US" sz="2000" dirty="0">
                <a:latin typeface="Alexandria"/>
              </a:rPr>
              <a:t>Periods of economic downturn or inflation can erode the value of existing salaries, leading to compression.</a:t>
            </a:r>
          </a:p>
          <a:p>
            <a:pPr lvl="0"/>
            <a:r>
              <a:rPr lang="en-US" sz="2000" b="1" dirty="0">
                <a:solidFill>
                  <a:srgbClr val="C00000"/>
                </a:solidFill>
                <a:latin typeface="Alexandria"/>
              </a:rPr>
              <a:t>Lack of Regular Salary Adjustments:</a:t>
            </a:r>
            <a:r>
              <a:rPr lang="en-US" sz="2000" dirty="0">
                <a:solidFill>
                  <a:srgbClr val="C00000"/>
                </a:solidFill>
                <a:latin typeface="Alexandria"/>
              </a:rPr>
              <a:t> </a:t>
            </a:r>
            <a:r>
              <a:rPr lang="en-US" sz="2000" dirty="0">
                <a:latin typeface="Alexandria"/>
              </a:rPr>
              <a:t>Failing to adjust salaries to reflect market changes, promotions, or increased responsibilities can exacerbate the issue.</a:t>
            </a:r>
          </a:p>
          <a:p>
            <a:pPr lvl="0"/>
            <a:r>
              <a:rPr lang="en-US" sz="2000" b="1" dirty="0">
                <a:solidFill>
                  <a:srgbClr val="C00000"/>
                </a:solidFill>
                <a:latin typeface="Alexandria"/>
              </a:rPr>
              <a:t>Internal Equity Issues:</a:t>
            </a:r>
            <a:r>
              <a:rPr lang="en-US" sz="2000" dirty="0">
                <a:solidFill>
                  <a:srgbClr val="C00000"/>
                </a:solidFill>
                <a:latin typeface="Alexandria"/>
              </a:rPr>
              <a:t> </a:t>
            </a:r>
            <a:r>
              <a:rPr lang="en-US" sz="2000" dirty="0">
                <a:latin typeface="Alexandria"/>
              </a:rPr>
              <a:t>Inconsistent pay practices across departments or job roles can contribute to salary compression.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49824" y="1174102"/>
            <a:ext cx="8622901" cy="461665"/>
          </a:xfrm>
          <a:prstGeom prst="rect">
            <a:avLst/>
          </a:prstGeom>
          <a:noFill/>
        </p:spPr>
        <p:txBody>
          <a:bodyPr wrap="square" rtlCol="0">
            <a:spAutoFit/>
          </a:bodyPr>
          <a:lstStyle/>
          <a:p>
            <a:pPr algn="ctr"/>
            <a:r>
              <a:rPr lang="en-US" sz="2400" b="1" dirty="0">
                <a:latin typeface="Alexandria"/>
              </a:rPr>
              <a:t>Consequences of Inequity and Salary Compression</a:t>
            </a:r>
          </a:p>
        </p:txBody>
      </p:sp>
    </p:spTree>
    <p:extLst>
      <p:ext uri="{BB962C8B-B14F-4D97-AF65-F5344CB8AC3E}">
        <p14:creationId xmlns:p14="http://schemas.microsoft.com/office/powerpoint/2010/main" val="1794492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23923" y="1922219"/>
            <a:ext cx="10599434" cy="3477875"/>
          </a:xfrm>
          <a:prstGeom prst="rect">
            <a:avLst/>
          </a:prstGeom>
          <a:noFill/>
        </p:spPr>
        <p:txBody>
          <a:bodyPr wrap="square" rtlCol="0">
            <a:spAutoFit/>
          </a:bodyPr>
          <a:lstStyle/>
          <a:p>
            <a:pPr lvl="0"/>
            <a:r>
              <a:rPr lang="en-US" sz="2000" b="1" dirty="0">
                <a:solidFill>
                  <a:srgbClr val="C00000"/>
                </a:solidFill>
                <a:latin typeface="Alexandria"/>
              </a:rPr>
              <a:t>Regular Salary Reviews:</a:t>
            </a:r>
            <a:r>
              <a:rPr lang="en-US" sz="2000" dirty="0">
                <a:solidFill>
                  <a:srgbClr val="C00000"/>
                </a:solidFill>
                <a:latin typeface="Alexandria"/>
              </a:rPr>
              <a:t> </a:t>
            </a:r>
            <a:r>
              <a:rPr lang="en-US" sz="2000" dirty="0">
                <a:latin typeface="Alexandria"/>
              </a:rPr>
              <a:t>Conduct annual or biannual salary reviews to ensure pay rates remain competitive and equitable.</a:t>
            </a:r>
          </a:p>
          <a:p>
            <a:pPr lvl="0"/>
            <a:endParaRPr lang="en-US" sz="2000" dirty="0">
              <a:solidFill>
                <a:srgbClr val="C00000"/>
              </a:solidFill>
              <a:latin typeface="Alexandria"/>
            </a:endParaRPr>
          </a:p>
          <a:p>
            <a:pPr lvl="0"/>
            <a:r>
              <a:rPr lang="en-US" sz="2000" b="1" dirty="0">
                <a:solidFill>
                  <a:srgbClr val="C00000"/>
                </a:solidFill>
                <a:latin typeface="Alexandria"/>
              </a:rPr>
              <a:t>Market Analysis:</a:t>
            </a:r>
            <a:r>
              <a:rPr lang="en-US" sz="2000" dirty="0">
                <a:solidFill>
                  <a:srgbClr val="C00000"/>
                </a:solidFill>
                <a:latin typeface="Alexandria"/>
              </a:rPr>
              <a:t> </a:t>
            </a:r>
            <a:r>
              <a:rPr lang="en-US" sz="2000" dirty="0">
                <a:latin typeface="Alexandria"/>
              </a:rPr>
              <a:t>Regularly assess market rates for different positions to identify potential compression issues.</a:t>
            </a:r>
          </a:p>
          <a:p>
            <a:pPr lvl="0"/>
            <a:endParaRPr lang="en-US" sz="2000" dirty="0">
              <a:latin typeface="Alexandria"/>
            </a:endParaRPr>
          </a:p>
          <a:p>
            <a:pPr lvl="0"/>
            <a:r>
              <a:rPr lang="en-US" sz="2000" b="1" dirty="0">
                <a:solidFill>
                  <a:srgbClr val="C00000"/>
                </a:solidFill>
                <a:latin typeface="Alexandria"/>
              </a:rPr>
              <a:t>Targeted Salary Adjustments:</a:t>
            </a:r>
            <a:r>
              <a:rPr lang="en-US" sz="2000" dirty="0">
                <a:solidFill>
                  <a:srgbClr val="C00000"/>
                </a:solidFill>
                <a:latin typeface="Alexandria"/>
              </a:rPr>
              <a:t> </a:t>
            </a:r>
            <a:r>
              <a:rPr lang="en-US" sz="2000" dirty="0">
                <a:latin typeface="Alexandria"/>
              </a:rPr>
              <a:t>Provide targeted salary increases to employees who are significantly undervalued compared to market rates.</a:t>
            </a:r>
          </a:p>
          <a:p>
            <a:pPr lvl="0"/>
            <a:endParaRPr lang="en-US" sz="2000" dirty="0">
              <a:latin typeface="Alexandria"/>
            </a:endParaRPr>
          </a:p>
          <a:p>
            <a:pPr lvl="0"/>
            <a:r>
              <a:rPr lang="en-US" sz="2000" b="1" dirty="0">
                <a:solidFill>
                  <a:srgbClr val="C00000"/>
                </a:solidFill>
                <a:latin typeface="Alexandria"/>
              </a:rPr>
              <a:t>Communication</a:t>
            </a:r>
            <a:r>
              <a:rPr lang="en-US" sz="2000" b="1" dirty="0">
                <a:latin typeface="Alexandria"/>
              </a:rPr>
              <a:t>:</a:t>
            </a:r>
            <a:r>
              <a:rPr lang="en-US" sz="2000" dirty="0">
                <a:latin typeface="Alexandria"/>
              </a:rPr>
              <a:t> Openly communicate compensation philosophy and practices to employees to build trust and transparency.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69894" y="1120365"/>
            <a:ext cx="10031506" cy="461665"/>
          </a:xfrm>
          <a:prstGeom prst="rect">
            <a:avLst/>
          </a:prstGeom>
          <a:noFill/>
        </p:spPr>
        <p:txBody>
          <a:bodyPr wrap="square" rtlCol="0">
            <a:spAutoFit/>
          </a:bodyPr>
          <a:lstStyle/>
          <a:p>
            <a:pPr algn="ctr"/>
            <a:r>
              <a:rPr lang="en-US" sz="2400" b="1" dirty="0">
                <a:latin typeface="Alexandria"/>
              </a:rPr>
              <a:t>Strategies to mitigate the negative impact of salary compression</a:t>
            </a:r>
          </a:p>
        </p:txBody>
      </p:sp>
    </p:spTree>
    <p:extLst>
      <p:ext uri="{BB962C8B-B14F-4D97-AF65-F5344CB8AC3E}">
        <p14:creationId xmlns:p14="http://schemas.microsoft.com/office/powerpoint/2010/main" val="222382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36437" y="1685495"/>
            <a:ext cx="10599434" cy="2862322"/>
          </a:xfrm>
          <a:prstGeom prst="rect">
            <a:avLst/>
          </a:prstGeom>
          <a:noFill/>
        </p:spPr>
        <p:txBody>
          <a:bodyPr wrap="square" rtlCol="0">
            <a:spAutoFit/>
          </a:bodyPr>
          <a:lstStyle/>
          <a:p>
            <a:pPr lvl="0"/>
            <a:endParaRPr lang="en-US" sz="2000" b="1" dirty="0"/>
          </a:p>
          <a:p>
            <a:pPr lvl="0"/>
            <a:r>
              <a:rPr lang="en-US" sz="2000" b="1" dirty="0">
                <a:solidFill>
                  <a:srgbClr val="C00000"/>
                </a:solidFill>
                <a:latin typeface="Alexandria"/>
              </a:rPr>
              <a:t>Career Development:</a:t>
            </a:r>
            <a:r>
              <a:rPr lang="en-US" sz="2000" dirty="0">
                <a:solidFill>
                  <a:srgbClr val="C00000"/>
                </a:solidFill>
                <a:latin typeface="Alexandria"/>
              </a:rPr>
              <a:t> </a:t>
            </a:r>
            <a:r>
              <a:rPr lang="en-US" sz="2000" dirty="0">
                <a:latin typeface="Alexandria"/>
              </a:rPr>
              <a:t>Offer opportunities for career advancement and skill development to compensate for salary compression.</a:t>
            </a:r>
          </a:p>
          <a:p>
            <a:pPr lvl="0"/>
            <a:endParaRPr lang="en-US" sz="2000" dirty="0">
              <a:latin typeface="Alexandria"/>
            </a:endParaRPr>
          </a:p>
          <a:p>
            <a:pPr lvl="0"/>
            <a:r>
              <a:rPr lang="en-US" sz="2000" b="1" dirty="0">
                <a:solidFill>
                  <a:srgbClr val="C00000"/>
                </a:solidFill>
                <a:latin typeface="Alexandria"/>
              </a:rPr>
              <a:t>Performance-Based Pay:</a:t>
            </a:r>
            <a:r>
              <a:rPr lang="en-US" sz="2000" dirty="0">
                <a:solidFill>
                  <a:srgbClr val="C00000"/>
                </a:solidFill>
                <a:latin typeface="Alexandria"/>
              </a:rPr>
              <a:t> </a:t>
            </a:r>
            <a:r>
              <a:rPr lang="en-US" sz="2000" dirty="0">
                <a:latin typeface="Alexandria"/>
              </a:rPr>
              <a:t>Implement performance-based pay systems to reward top performers and differentiate compensation based on contributions.</a:t>
            </a:r>
          </a:p>
          <a:p>
            <a:pPr lvl="0"/>
            <a:endParaRPr lang="en-US" sz="2000" dirty="0">
              <a:latin typeface="Alexandria"/>
            </a:endParaRPr>
          </a:p>
          <a:p>
            <a:pPr lvl="0"/>
            <a:r>
              <a:rPr lang="en-US" sz="2000" b="1" dirty="0">
                <a:solidFill>
                  <a:srgbClr val="C00000"/>
                </a:solidFill>
                <a:latin typeface="Alexandria"/>
              </a:rPr>
              <a:t>Budgeting for Salary Increases:</a:t>
            </a:r>
            <a:r>
              <a:rPr lang="en-US" sz="2000" dirty="0">
                <a:solidFill>
                  <a:srgbClr val="C00000"/>
                </a:solidFill>
                <a:latin typeface="Alexandria"/>
              </a:rPr>
              <a:t> </a:t>
            </a:r>
            <a:r>
              <a:rPr lang="en-US" sz="2000" dirty="0">
                <a:latin typeface="Alexandria"/>
              </a:rPr>
              <a:t>Allocate sufficient funds for salary adjustments to prevent future compression.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69894" y="1120365"/>
            <a:ext cx="10031506" cy="461665"/>
          </a:xfrm>
          <a:prstGeom prst="rect">
            <a:avLst/>
          </a:prstGeom>
          <a:noFill/>
        </p:spPr>
        <p:txBody>
          <a:bodyPr wrap="square" rtlCol="0">
            <a:spAutoFit/>
          </a:bodyPr>
          <a:lstStyle/>
          <a:p>
            <a:pPr algn="ctr"/>
            <a:r>
              <a:rPr lang="en-US" sz="2400" b="1" dirty="0">
                <a:latin typeface="Alexandria"/>
              </a:rPr>
              <a:t>Strategies to mitigate the negative impact of salary compression</a:t>
            </a:r>
          </a:p>
        </p:txBody>
      </p:sp>
    </p:spTree>
    <p:extLst>
      <p:ext uri="{BB962C8B-B14F-4D97-AF65-F5344CB8AC3E}">
        <p14:creationId xmlns:p14="http://schemas.microsoft.com/office/powerpoint/2010/main" val="3667771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872491"/>
            <a:ext cx="10740442" cy="3477875"/>
          </a:xfrm>
          <a:prstGeom prst="rect">
            <a:avLst/>
          </a:prstGeom>
          <a:noFill/>
        </p:spPr>
        <p:txBody>
          <a:bodyPr wrap="square" rtlCol="0">
            <a:spAutoFit/>
          </a:bodyPr>
          <a:lstStyle/>
          <a:p>
            <a:r>
              <a:rPr lang="en-US" sz="2000" b="1" dirty="0">
                <a:solidFill>
                  <a:srgbClr val="C00000"/>
                </a:solidFill>
                <a:latin typeface="Alexandria"/>
              </a:rPr>
              <a:t>External equity</a:t>
            </a:r>
            <a:r>
              <a:rPr lang="en-US" sz="2000" dirty="0">
                <a:solidFill>
                  <a:srgbClr val="C00000"/>
                </a:solidFill>
                <a:latin typeface="Alexandria"/>
              </a:rPr>
              <a:t> </a:t>
            </a:r>
            <a:r>
              <a:rPr lang="en-US" sz="2000" dirty="0">
                <a:latin typeface="Alexandria"/>
              </a:rPr>
              <a:t>focuses on how an organization's pay compares to similar roles in other companies. There are three main pay strategies:</a:t>
            </a:r>
          </a:p>
          <a:p>
            <a:endParaRPr lang="en-US" sz="2000" dirty="0">
              <a:latin typeface="Alexandria"/>
            </a:endParaRPr>
          </a:p>
          <a:p>
            <a:pPr marL="631825" lvl="0" indent="-342900">
              <a:buFont typeface="Wingdings" panose="05000000000000000000" pitchFamily="2" charset="2"/>
              <a:buChar char="Ø"/>
            </a:pPr>
            <a:r>
              <a:rPr lang="en-US" sz="2000" b="1" dirty="0">
                <a:solidFill>
                  <a:srgbClr val="C00000"/>
                </a:solidFill>
                <a:latin typeface="Alexandria"/>
              </a:rPr>
              <a:t>Lead Policy:</a:t>
            </a:r>
            <a:r>
              <a:rPr lang="en-US" sz="2000" dirty="0">
                <a:solidFill>
                  <a:srgbClr val="C00000"/>
                </a:solidFill>
                <a:latin typeface="Alexandria"/>
              </a:rPr>
              <a:t> </a:t>
            </a:r>
            <a:r>
              <a:rPr lang="en-US" sz="2000" dirty="0">
                <a:latin typeface="Alexandria"/>
              </a:rPr>
              <a:t>Paying above-market rates to attract top talent. Requires operational efficiency or a unique product to offset higher labor costs.</a:t>
            </a:r>
          </a:p>
          <a:p>
            <a:pPr marL="631825" lvl="0" indent="-342900">
              <a:buFont typeface="Wingdings" panose="05000000000000000000" pitchFamily="2" charset="2"/>
              <a:buChar char="Ø"/>
            </a:pPr>
            <a:r>
              <a:rPr lang="en-US" sz="2000" b="1" dirty="0">
                <a:solidFill>
                  <a:srgbClr val="C00000"/>
                </a:solidFill>
                <a:latin typeface="Alexandria"/>
              </a:rPr>
              <a:t>Lag Policy:</a:t>
            </a:r>
            <a:r>
              <a:rPr lang="en-US" sz="2000" dirty="0">
                <a:solidFill>
                  <a:srgbClr val="C00000"/>
                </a:solidFill>
                <a:latin typeface="Alexandria"/>
              </a:rPr>
              <a:t> </a:t>
            </a:r>
            <a:r>
              <a:rPr lang="en-US" sz="2000" dirty="0">
                <a:latin typeface="Alexandria"/>
              </a:rPr>
              <a:t>Paying below-market rates, often compensating with other benefits like career growth or work-life balance. Requires a deep understanding of employee preferences.</a:t>
            </a:r>
          </a:p>
          <a:p>
            <a:pPr marL="631825" lvl="0" indent="-342900">
              <a:buFont typeface="Wingdings" panose="05000000000000000000" pitchFamily="2" charset="2"/>
              <a:buChar char="Ø"/>
            </a:pPr>
            <a:r>
              <a:rPr lang="en-US" sz="2000" b="1" dirty="0">
                <a:solidFill>
                  <a:srgbClr val="C00000"/>
                </a:solidFill>
                <a:latin typeface="Alexandria"/>
              </a:rPr>
              <a:t>Market Policy:</a:t>
            </a:r>
            <a:r>
              <a:rPr lang="en-US" sz="2000" dirty="0">
                <a:solidFill>
                  <a:srgbClr val="C00000"/>
                </a:solidFill>
                <a:latin typeface="Alexandria"/>
              </a:rPr>
              <a:t> </a:t>
            </a:r>
            <a:r>
              <a:rPr lang="en-US" sz="2000" dirty="0">
                <a:latin typeface="Alexandria"/>
              </a:rPr>
              <a:t>Matching competitor pay rates, focusing on non-pay factors to attract employees. Most companies adopt a market-level strategy to balance competitiveness and cost control.</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External Equity: Comparing Pay with Competitors</a:t>
            </a:r>
          </a:p>
        </p:txBody>
      </p:sp>
    </p:spTree>
    <p:extLst>
      <p:ext uri="{BB962C8B-B14F-4D97-AF65-F5344CB8AC3E}">
        <p14:creationId xmlns:p14="http://schemas.microsoft.com/office/powerpoint/2010/main" val="2243957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3419" y="1854270"/>
            <a:ext cx="10740442" cy="3785652"/>
          </a:xfrm>
          <a:prstGeom prst="rect">
            <a:avLst/>
          </a:prstGeom>
          <a:noFill/>
        </p:spPr>
        <p:txBody>
          <a:bodyPr wrap="square" rtlCol="0">
            <a:spAutoFit/>
          </a:bodyPr>
          <a:lstStyle/>
          <a:p>
            <a:r>
              <a:rPr lang="en-US" sz="2000" b="1" dirty="0">
                <a:solidFill>
                  <a:srgbClr val="C00000"/>
                </a:solidFill>
                <a:latin typeface="Alexandria"/>
              </a:rPr>
              <a:t>Individual equity</a:t>
            </a:r>
            <a:r>
              <a:rPr lang="en-US" sz="2000" dirty="0">
                <a:solidFill>
                  <a:srgbClr val="C00000"/>
                </a:solidFill>
                <a:latin typeface="Alexandria"/>
              </a:rPr>
              <a:t> </a:t>
            </a:r>
            <a:r>
              <a:rPr lang="en-US" sz="2000" dirty="0">
                <a:latin typeface="Alexandria"/>
              </a:rPr>
              <a:t>focuses on how pay is distributed among employees holding the same job within an organization.</a:t>
            </a:r>
          </a:p>
          <a:p>
            <a:endParaRPr lang="en-US" sz="2000" dirty="0">
              <a:latin typeface="Alexandria"/>
            </a:endParaRPr>
          </a:p>
          <a:p>
            <a:r>
              <a:rPr lang="en-US" sz="2000" b="1" u="sng" dirty="0">
                <a:solidFill>
                  <a:srgbClr val="C00000"/>
                </a:solidFill>
                <a:latin typeface="Alexandria"/>
              </a:rPr>
              <a:t>Several methods determine individual pay:</a:t>
            </a:r>
          </a:p>
          <a:p>
            <a:endParaRPr lang="en-US" sz="2000" b="1" u="sng" dirty="0">
              <a:solidFill>
                <a:srgbClr val="C00000"/>
              </a:solidFill>
              <a:latin typeface="Alexandria"/>
            </a:endParaRPr>
          </a:p>
          <a:p>
            <a:pPr marL="342900" lvl="0" indent="-342900">
              <a:buFont typeface="Wingdings" panose="05000000000000000000" pitchFamily="2" charset="2"/>
              <a:buChar char="q"/>
            </a:pPr>
            <a:r>
              <a:rPr lang="en-US" sz="2000" b="1" dirty="0">
                <a:latin typeface="Alexandria"/>
              </a:rPr>
              <a:t>Seniority-based pay:</a:t>
            </a:r>
            <a:r>
              <a:rPr lang="en-US" sz="2000" dirty="0">
                <a:latin typeface="Alexandria"/>
              </a:rPr>
              <a:t> Rewards length of service, not performance. Common in unionized environments and legally favored due to objectivity.</a:t>
            </a:r>
          </a:p>
          <a:p>
            <a:pPr marL="342900" lvl="0" indent="-342900">
              <a:buFont typeface="Wingdings" panose="05000000000000000000" pitchFamily="2" charset="2"/>
              <a:buChar char="q"/>
            </a:pPr>
            <a:r>
              <a:rPr lang="en-US" sz="2000" b="1" dirty="0">
                <a:latin typeface="Alexandria"/>
              </a:rPr>
              <a:t>Merit pay:</a:t>
            </a:r>
            <a:r>
              <a:rPr lang="en-US" sz="2000" dirty="0">
                <a:latin typeface="Alexandria"/>
              </a:rPr>
              <a:t> Ties pay increases to individual performance evaluations. Can be subjective and linked to overall performance management systems.</a:t>
            </a:r>
          </a:p>
          <a:p>
            <a:pPr marL="342900" lvl="0" indent="-342900">
              <a:buFont typeface="Wingdings" panose="05000000000000000000" pitchFamily="2" charset="2"/>
              <a:buChar char="q"/>
            </a:pPr>
            <a:r>
              <a:rPr lang="en-US" sz="2000" b="1" dirty="0">
                <a:latin typeface="Alexandria"/>
              </a:rPr>
              <a:t>Incentive pay:</a:t>
            </a:r>
            <a:r>
              <a:rPr lang="en-US" sz="2000" dirty="0">
                <a:latin typeface="Alexandria"/>
              </a:rPr>
              <a:t> Directly links compensation to individual, team, or organizational performance. Often tied to specific, measurable goals. Examples include commissions, profit-sharing, and stock options.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Individual Equity: Pay for Performance</a:t>
            </a:r>
          </a:p>
        </p:txBody>
      </p:sp>
    </p:spTree>
    <p:extLst>
      <p:ext uri="{BB962C8B-B14F-4D97-AF65-F5344CB8AC3E}">
        <p14:creationId xmlns:p14="http://schemas.microsoft.com/office/powerpoint/2010/main" val="1943257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3419" y="1854270"/>
            <a:ext cx="10740442" cy="3785652"/>
          </a:xfrm>
          <a:prstGeom prst="rect">
            <a:avLst/>
          </a:prstGeom>
          <a:noFill/>
        </p:spPr>
        <p:txBody>
          <a:bodyPr wrap="square" rtlCol="0">
            <a:spAutoFit/>
          </a:bodyPr>
          <a:lstStyle/>
          <a:p>
            <a:r>
              <a:rPr lang="en-US" sz="2000" b="1" dirty="0">
                <a:latin typeface="Alexandria"/>
              </a:rPr>
              <a:t>Performance-Based Pay</a:t>
            </a:r>
          </a:p>
          <a:p>
            <a:endParaRPr lang="en-US" sz="2000" b="1" dirty="0">
              <a:latin typeface="Alexandria"/>
            </a:endParaRPr>
          </a:p>
          <a:p>
            <a:pPr marL="342900" lvl="0" indent="-342900">
              <a:buFont typeface="Wingdings" panose="05000000000000000000" pitchFamily="2" charset="2"/>
              <a:buChar char="q"/>
            </a:pPr>
            <a:r>
              <a:rPr lang="en-US" sz="2000" dirty="0">
                <a:latin typeface="Alexandria"/>
              </a:rPr>
              <a:t>A broader term encompassing any compensation system that ties pay to employee performance.   </a:t>
            </a:r>
          </a:p>
          <a:p>
            <a:pPr marL="342900" lvl="0" indent="-342900">
              <a:buFont typeface="Wingdings" panose="05000000000000000000" pitchFamily="2" charset="2"/>
              <a:buChar char="q"/>
            </a:pPr>
            <a:r>
              <a:rPr lang="en-US" sz="2000" dirty="0">
                <a:latin typeface="Alexandria"/>
              </a:rPr>
              <a:t>Includes both merit pay and incentive pay.</a:t>
            </a:r>
          </a:p>
          <a:p>
            <a:pPr marL="342900" lvl="0" indent="-342900">
              <a:buFont typeface="Wingdings" panose="05000000000000000000" pitchFamily="2" charset="2"/>
              <a:buChar char="q"/>
            </a:pPr>
            <a:r>
              <a:rPr lang="en-US" sz="2000" dirty="0">
                <a:latin typeface="Alexandria"/>
              </a:rPr>
              <a:t>Can be based on individual, team, or organizational performance.</a:t>
            </a:r>
          </a:p>
          <a:p>
            <a:pPr marL="342900" lvl="0" indent="-342900">
              <a:buFont typeface="Wingdings" panose="05000000000000000000" pitchFamily="2" charset="2"/>
              <a:buChar char="q"/>
            </a:pPr>
            <a:endParaRPr lang="en-US" sz="2000" dirty="0">
              <a:latin typeface="Alexandria"/>
            </a:endParaRPr>
          </a:p>
          <a:p>
            <a:r>
              <a:rPr lang="en-US" sz="2000" b="1" dirty="0">
                <a:solidFill>
                  <a:srgbClr val="C00000"/>
                </a:solidFill>
                <a:latin typeface="Alexandria"/>
              </a:rPr>
              <a:t>Merit pay</a:t>
            </a:r>
            <a:r>
              <a:rPr lang="en-US" sz="2000" dirty="0">
                <a:latin typeface="Alexandria"/>
              </a:rPr>
              <a:t>, while tied to performance, is often seen as a more traditional approach where pay increases are added to the base salary and become a permanent part of compensation. </a:t>
            </a:r>
            <a:r>
              <a:rPr lang="en-US" sz="2000" b="1" dirty="0">
                <a:solidFill>
                  <a:srgbClr val="C00000"/>
                </a:solidFill>
                <a:latin typeface="Alexandria"/>
              </a:rPr>
              <a:t>Incentive pay</a:t>
            </a:r>
            <a:r>
              <a:rPr lang="en-US" sz="2000" dirty="0">
                <a:latin typeface="Alexandria"/>
              </a:rPr>
              <a:t>, on the other hand, is typically a variable component that is earned based on specific performance criteria and does not necessarily become part of the base salary.</a:t>
            </a:r>
          </a:p>
          <a:p>
            <a:pPr lvl="0"/>
            <a:r>
              <a:rPr lang="en-US" sz="2000" dirty="0">
                <a:latin typeface="Alexandria"/>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Individual Equity: Pay for Performance</a:t>
            </a:r>
          </a:p>
        </p:txBody>
      </p:sp>
    </p:spTree>
    <p:extLst>
      <p:ext uri="{BB962C8B-B14F-4D97-AF65-F5344CB8AC3E}">
        <p14:creationId xmlns:p14="http://schemas.microsoft.com/office/powerpoint/2010/main" val="774650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2862322"/>
          </a:xfrm>
          <a:prstGeom prst="rect">
            <a:avLst/>
          </a:prstGeom>
          <a:noFill/>
        </p:spPr>
        <p:txBody>
          <a:bodyPr wrap="square" rtlCol="0">
            <a:spAutoFit/>
          </a:bodyPr>
          <a:lstStyle/>
          <a:p>
            <a:r>
              <a:rPr lang="en-US" sz="2000" b="1" dirty="0">
                <a:solidFill>
                  <a:srgbClr val="C00000"/>
                </a:solidFill>
                <a:latin typeface="Alexandria"/>
              </a:rPr>
              <a:t>Cultural Barriers</a:t>
            </a:r>
          </a:p>
          <a:p>
            <a:endParaRPr lang="en-US" sz="2000" b="1" dirty="0">
              <a:latin typeface="Alexandria"/>
            </a:endParaRPr>
          </a:p>
          <a:p>
            <a:pPr marL="342900" lvl="0" indent="-342900">
              <a:buFont typeface="Arial" panose="020B0604020202020204" pitchFamily="34" charset="0"/>
              <a:buChar char="•"/>
            </a:pPr>
            <a:r>
              <a:rPr lang="en-US" sz="2000" b="1" dirty="0">
                <a:latin typeface="Alexandria"/>
              </a:rPr>
              <a:t>Individualistic vs. Collectivist Cultures:</a:t>
            </a:r>
            <a:r>
              <a:rPr lang="en-US" sz="2000" dirty="0">
                <a:latin typeface="Alexandria"/>
              </a:rPr>
              <a:t> Performance-based pay can be more effective in individualistic cultures that prioritize personal achievement. In collectivist cultures, where group harmony is valued, individual rewards might create tension.</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Power Distance:</a:t>
            </a:r>
            <a:r>
              <a:rPr lang="en-US" sz="2000" dirty="0">
                <a:latin typeface="Alexandria"/>
              </a:rPr>
              <a:t> In high power distance cultures, where there's a large gap between management and employees, performance-based pay might be perceived as unfair or challenging to implement.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Challenges and Considerations in Performance-Based Pay</a:t>
            </a:r>
            <a:endParaRPr lang="en-US" sz="2400" dirty="0">
              <a:latin typeface="Alexandria"/>
            </a:endParaRPr>
          </a:p>
        </p:txBody>
      </p:sp>
    </p:spTree>
    <p:extLst>
      <p:ext uri="{BB962C8B-B14F-4D97-AF65-F5344CB8AC3E}">
        <p14:creationId xmlns:p14="http://schemas.microsoft.com/office/powerpoint/2010/main" val="3488996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3477875"/>
          </a:xfrm>
          <a:prstGeom prst="rect">
            <a:avLst/>
          </a:prstGeom>
          <a:noFill/>
        </p:spPr>
        <p:txBody>
          <a:bodyPr wrap="square" rtlCol="0">
            <a:spAutoFit/>
          </a:bodyPr>
          <a:lstStyle/>
          <a:p>
            <a:r>
              <a:rPr lang="en-US" sz="2000" b="1" dirty="0">
                <a:solidFill>
                  <a:srgbClr val="C00000"/>
                </a:solidFill>
                <a:latin typeface="Alexandria"/>
              </a:rPr>
              <a:t>Skill-Based Pay</a:t>
            </a:r>
          </a:p>
          <a:p>
            <a:endParaRPr lang="en-US" sz="2000" b="1"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Skill Identification:</a:t>
            </a:r>
            <a:r>
              <a:rPr lang="en-US" sz="2000" dirty="0">
                <a:latin typeface="Alexandria"/>
              </a:rPr>
              <a:t> Determining the most critical skills for an organization can be complex and requires careful analysis.</a:t>
            </a:r>
          </a:p>
          <a:p>
            <a:pPr marL="342900" lvl="0" indent="-342900">
              <a:buFont typeface="Arial" panose="020B0604020202020204" pitchFamily="34" charset="0"/>
              <a:buChar char="•"/>
            </a:pPr>
            <a:r>
              <a:rPr lang="en-US" sz="2000" b="1" dirty="0">
                <a:latin typeface="Alexandria"/>
              </a:rPr>
              <a:t>Skill Assessment:</a:t>
            </a:r>
            <a:r>
              <a:rPr lang="en-US" sz="2000" dirty="0">
                <a:latin typeface="Alexandria"/>
              </a:rPr>
              <a:t> Developing reliable methods to assess employee skills accurately is essential.</a:t>
            </a:r>
          </a:p>
          <a:p>
            <a:pPr marL="342900" lvl="0" indent="-342900">
              <a:buFont typeface="Arial" panose="020B0604020202020204" pitchFamily="34" charset="0"/>
              <a:buChar char="•"/>
            </a:pPr>
            <a:r>
              <a:rPr lang="en-US" sz="2000" b="1" dirty="0">
                <a:latin typeface="Alexandria"/>
              </a:rPr>
              <a:t>Skill Maintenance:</a:t>
            </a:r>
            <a:r>
              <a:rPr lang="en-US" sz="2000" dirty="0">
                <a:latin typeface="Alexandria"/>
              </a:rPr>
              <a:t> Ensuring employees maintain and upgrade their skills requires ongoing training and development opportunities.</a:t>
            </a:r>
          </a:p>
          <a:p>
            <a:pPr marL="342900" lvl="0" indent="-342900">
              <a:buFont typeface="Arial" panose="020B0604020202020204" pitchFamily="34" charset="0"/>
              <a:buChar char="•"/>
            </a:pPr>
            <a:r>
              <a:rPr lang="en-US" sz="2000" b="1" dirty="0">
                <a:latin typeface="Alexandria"/>
              </a:rPr>
              <a:t>Pay Compression:</a:t>
            </a:r>
            <a:r>
              <a:rPr lang="en-US" sz="2000" dirty="0">
                <a:latin typeface="Alexandria"/>
              </a:rPr>
              <a:t> If not managed carefully, skill-based pay can lead to pay compression when experienced employees with higher skill levels are paid similarly to newer employees with fewer skills.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Challenges and Considerations in Performance-Based Pay</a:t>
            </a:r>
            <a:endParaRPr lang="en-US" sz="2400" dirty="0">
              <a:latin typeface="Alexandria"/>
            </a:endParaRPr>
          </a:p>
        </p:txBody>
      </p:sp>
    </p:spTree>
    <p:extLst>
      <p:ext uri="{BB962C8B-B14F-4D97-AF65-F5344CB8AC3E}">
        <p14:creationId xmlns:p14="http://schemas.microsoft.com/office/powerpoint/2010/main" val="1686680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3170099"/>
          </a:xfrm>
          <a:prstGeom prst="rect">
            <a:avLst/>
          </a:prstGeom>
          <a:noFill/>
        </p:spPr>
        <p:txBody>
          <a:bodyPr wrap="square" rtlCol="0">
            <a:spAutoFit/>
          </a:bodyPr>
          <a:lstStyle/>
          <a:p>
            <a:r>
              <a:rPr lang="en-US" sz="2000" b="1" dirty="0">
                <a:solidFill>
                  <a:srgbClr val="C00000"/>
                </a:solidFill>
                <a:latin typeface="Alexandria"/>
              </a:rPr>
              <a:t>Team-Based Pay</a:t>
            </a:r>
          </a:p>
          <a:p>
            <a:endParaRPr lang="en-US" sz="2000" b="1"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Free-Rider Problem:</a:t>
            </a:r>
            <a:r>
              <a:rPr lang="en-US" sz="2000" dirty="0">
                <a:latin typeface="Alexandria"/>
              </a:rPr>
              <a:t> Addressing the issue of team members who contribute less than others is crucial for the success of the plan.</a:t>
            </a:r>
          </a:p>
          <a:p>
            <a:pPr marL="342900" lvl="0" indent="-342900">
              <a:buFont typeface="Arial" panose="020B0604020202020204" pitchFamily="34" charset="0"/>
              <a:buChar char="•"/>
            </a:pPr>
            <a:r>
              <a:rPr lang="en-US" sz="2000" b="1" dirty="0">
                <a:latin typeface="Alexandria"/>
              </a:rPr>
              <a:t>Team Composition:</a:t>
            </a:r>
            <a:r>
              <a:rPr lang="en-US" sz="2000" dirty="0">
                <a:latin typeface="Alexandria"/>
              </a:rPr>
              <a:t> Effective team-based pay requires carefully selected and balanced teams.</a:t>
            </a:r>
          </a:p>
          <a:p>
            <a:pPr marL="342900" lvl="0" indent="-342900">
              <a:buFont typeface="Arial" panose="020B0604020202020204" pitchFamily="34" charset="0"/>
              <a:buChar char="•"/>
            </a:pPr>
            <a:r>
              <a:rPr lang="en-US" sz="2000" b="1" dirty="0">
                <a:latin typeface="Alexandria"/>
              </a:rPr>
              <a:t>Performance Measurement:</a:t>
            </a:r>
            <a:r>
              <a:rPr lang="en-US" sz="2000" dirty="0">
                <a:latin typeface="Alexandria"/>
              </a:rPr>
              <a:t> Developing accurate and fair measures of team performance can be challenging.</a:t>
            </a:r>
          </a:p>
          <a:p>
            <a:pPr marL="342900" lvl="0" indent="-342900">
              <a:buFont typeface="Arial" panose="020B0604020202020204" pitchFamily="34" charset="0"/>
              <a:buChar char="•"/>
            </a:pPr>
            <a:r>
              <a:rPr lang="en-US" sz="2000" b="1" dirty="0">
                <a:latin typeface="Alexandria"/>
              </a:rPr>
              <a:t>Reward Distribution:</a:t>
            </a:r>
            <a:r>
              <a:rPr lang="en-US" sz="2000" dirty="0">
                <a:latin typeface="Alexandria"/>
              </a:rPr>
              <a:t> Determining how to distribute rewards among team members equitably is essential.</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Challenges and Considerations in Performance-Based Pay</a:t>
            </a:r>
            <a:endParaRPr lang="en-US" sz="2400" dirty="0">
              <a:latin typeface="Alexandria"/>
            </a:endParaRPr>
          </a:p>
        </p:txBody>
      </p:sp>
    </p:spTree>
    <p:extLst>
      <p:ext uri="{BB962C8B-B14F-4D97-AF65-F5344CB8AC3E}">
        <p14:creationId xmlns:p14="http://schemas.microsoft.com/office/powerpoint/2010/main" val="2087044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3170099"/>
          </a:xfrm>
          <a:prstGeom prst="rect">
            <a:avLst/>
          </a:prstGeom>
          <a:noFill/>
        </p:spPr>
        <p:txBody>
          <a:bodyPr wrap="square" rtlCol="0">
            <a:spAutoFit/>
          </a:bodyPr>
          <a:lstStyle/>
          <a:p>
            <a:r>
              <a:rPr lang="en-US" sz="2000" b="1" dirty="0">
                <a:solidFill>
                  <a:srgbClr val="C00000"/>
                </a:solidFill>
                <a:latin typeface="Alexandria"/>
              </a:rPr>
              <a:t>Additional Considerations</a:t>
            </a:r>
          </a:p>
          <a:p>
            <a:endParaRPr lang="en-US" sz="2000" b="1"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Communication:</a:t>
            </a:r>
            <a:r>
              <a:rPr lang="en-US" sz="2000" dirty="0">
                <a:latin typeface="Alexandria"/>
              </a:rPr>
              <a:t> Open and transparent communication about the performance-based pay system is vital for employee buy-in.</a:t>
            </a:r>
          </a:p>
          <a:p>
            <a:pPr marL="342900" lvl="0" indent="-342900">
              <a:buFont typeface="Arial" panose="020B0604020202020204" pitchFamily="34" charset="0"/>
              <a:buChar char="•"/>
            </a:pPr>
            <a:r>
              <a:rPr lang="en-US" sz="2000" b="1" dirty="0">
                <a:latin typeface="Alexandria"/>
              </a:rPr>
              <a:t>Performance Management:</a:t>
            </a:r>
            <a:r>
              <a:rPr lang="en-US" sz="2000" dirty="0">
                <a:latin typeface="Alexandria"/>
              </a:rPr>
              <a:t> A robust performance management system is essential to support performance-based pay.</a:t>
            </a:r>
          </a:p>
          <a:p>
            <a:pPr marL="342900" lvl="0" indent="-342900">
              <a:buFont typeface="Arial" panose="020B0604020202020204" pitchFamily="34" charset="0"/>
              <a:buChar char="•"/>
            </a:pPr>
            <a:r>
              <a:rPr lang="en-US" sz="2000" b="1" dirty="0">
                <a:latin typeface="Alexandria"/>
              </a:rPr>
              <a:t>Equity:</a:t>
            </a:r>
            <a:r>
              <a:rPr lang="en-US" sz="2000" dirty="0">
                <a:latin typeface="Alexandria"/>
              </a:rPr>
              <a:t> Ensuring fairness and equity in the distribution of rewards is crucial to prevent demotivation.</a:t>
            </a:r>
          </a:p>
          <a:p>
            <a:pPr marL="342900" lvl="0" indent="-342900">
              <a:buFont typeface="Arial" panose="020B0604020202020204" pitchFamily="34" charset="0"/>
              <a:buChar char="•"/>
            </a:pPr>
            <a:r>
              <a:rPr lang="en-US" sz="2000" b="1" dirty="0">
                <a:latin typeface="Alexandria"/>
              </a:rPr>
              <a:t>Flexibility:</a:t>
            </a:r>
            <a:r>
              <a:rPr lang="en-US" sz="2000" dirty="0">
                <a:latin typeface="Alexandria"/>
              </a:rPr>
              <a:t> The system should be adaptable to changes in the business environment and employee needs.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Challenges and Considerations in Performance-Based Pay</a:t>
            </a:r>
            <a:endParaRPr lang="en-US" sz="2400" dirty="0">
              <a:latin typeface="Alexandria"/>
            </a:endParaRPr>
          </a:p>
        </p:txBody>
      </p:sp>
    </p:spTree>
    <p:extLst>
      <p:ext uri="{BB962C8B-B14F-4D97-AF65-F5344CB8AC3E}">
        <p14:creationId xmlns:p14="http://schemas.microsoft.com/office/powerpoint/2010/main" val="1812519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2862322"/>
          </a:xfrm>
          <a:prstGeom prst="rect">
            <a:avLst/>
          </a:prstGeom>
          <a:noFill/>
        </p:spPr>
        <p:txBody>
          <a:bodyPr wrap="square" rtlCol="0">
            <a:spAutoFit/>
          </a:bodyPr>
          <a:lstStyle/>
          <a:p>
            <a:r>
              <a:rPr lang="en-US" sz="2000" b="1" dirty="0">
                <a:solidFill>
                  <a:srgbClr val="C00000"/>
                </a:solidFill>
                <a:latin typeface="Alexandria"/>
              </a:rPr>
              <a:t>Problem: </a:t>
            </a:r>
            <a:r>
              <a:rPr lang="en-US" sz="2000" dirty="0">
                <a:latin typeface="Alexandria"/>
              </a:rPr>
              <a:t>Children's Hospital Boston's accounts receivable department was experiencing low morale and inefficiencies due to a poorly implemented new billing system. This resulted in a significantly delayed payment cycle, negatively impacting the hospital's cash flow.</a:t>
            </a:r>
          </a:p>
          <a:p>
            <a:endParaRPr lang="en-US" sz="2000" dirty="0">
              <a:latin typeface="Alexandria"/>
            </a:endParaRPr>
          </a:p>
          <a:p>
            <a:r>
              <a:rPr lang="en-US" sz="2000" b="1" dirty="0">
                <a:solidFill>
                  <a:srgbClr val="C00000"/>
                </a:solidFill>
                <a:latin typeface="Alexandria"/>
              </a:rPr>
              <a:t>Solution: </a:t>
            </a:r>
            <a:r>
              <a:rPr lang="en-US" sz="2000" dirty="0">
                <a:latin typeface="Alexandria"/>
              </a:rPr>
              <a:t>To address these issues, the hospital introduced a team-based incentive plan. This plan linked employee performance directly to the department's financial success by focusing on reducing the average number of days it took to collect payments. Employees were empowered to set performance goals and were rewarded based on achieving specific targets.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Team-Based Incentive Pay at Children's Hospital Boston</a:t>
            </a:r>
            <a:endParaRPr lang="en-US" sz="2400" dirty="0">
              <a:latin typeface="Alexandria"/>
            </a:endParaRPr>
          </a:p>
        </p:txBody>
      </p:sp>
    </p:spTree>
    <p:extLst>
      <p:ext uri="{BB962C8B-B14F-4D97-AF65-F5344CB8AC3E}">
        <p14:creationId xmlns:p14="http://schemas.microsoft.com/office/powerpoint/2010/main" val="3354899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597357" cy="4093428"/>
          </a:xfrm>
          <a:prstGeom prst="rect">
            <a:avLst/>
          </a:prstGeom>
          <a:noFill/>
        </p:spPr>
        <p:txBody>
          <a:bodyPr wrap="square" rtlCol="0">
            <a:spAutoFit/>
          </a:bodyPr>
          <a:lstStyle/>
          <a:p>
            <a:r>
              <a:rPr lang="en-US" sz="2000" b="1" dirty="0">
                <a:solidFill>
                  <a:srgbClr val="C00000"/>
                </a:solidFill>
                <a:latin typeface="Alexandria"/>
              </a:rPr>
              <a:t>Implementation:</a:t>
            </a:r>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Employee involvement:</a:t>
            </a:r>
            <a:r>
              <a:rPr lang="en-US" sz="2000" dirty="0">
                <a:latin typeface="Alexandria"/>
              </a:rPr>
              <a:t> Employees were actively involved in developing the incentive plan, which fostered a sense of ownership and commitment.</a:t>
            </a:r>
          </a:p>
          <a:p>
            <a:pPr marL="342900" lvl="0" indent="-342900">
              <a:buFont typeface="Arial" panose="020B0604020202020204" pitchFamily="34" charset="0"/>
              <a:buChar char="•"/>
            </a:pPr>
            <a:r>
              <a:rPr lang="en-US" sz="2000" b="1" dirty="0">
                <a:latin typeface="Alexandria"/>
              </a:rPr>
              <a:t>Performance metrics:</a:t>
            </a:r>
            <a:r>
              <a:rPr lang="en-US" sz="2000" dirty="0">
                <a:latin typeface="Alexandria"/>
              </a:rPr>
              <a:t> Clear and measurable goals were established, allowing employees to track their progress.</a:t>
            </a:r>
          </a:p>
          <a:p>
            <a:pPr marL="342900" lvl="0" indent="-342900">
              <a:buFont typeface="Arial" panose="020B0604020202020204" pitchFamily="34" charset="0"/>
              <a:buChar char="•"/>
            </a:pPr>
            <a:r>
              <a:rPr lang="en-US" sz="2000" b="1" dirty="0">
                <a:latin typeface="Alexandria"/>
              </a:rPr>
              <a:t>Reward structure:</a:t>
            </a:r>
            <a:r>
              <a:rPr lang="en-US" sz="2000" dirty="0">
                <a:latin typeface="Alexandria"/>
              </a:rPr>
              <a:t> A tiered incentive system was implemented to motivate employees at different performance levels.</a:t>
            </a:r>
          </a:p>
          <a:p>
            <a:pPr marL="342900" lvl="0" indent="-342900">
              <a:buFont typeface="Arial" panose="020B0604020202020204" pitchFamily="34" charset="0"/>
              <a:buChar char="•"/>
            </a:pPr>
            <a:endParaRPr lang="en-US" sz="2000" dirty="0">
              <a:latin typeface="Alexandria"/>
            </a:endParaRPr>
          </a:p>
          <a:p>
            <a:r>
              <a:rPr lang="en-US" sz="2000" b="1" dirty="0">
                <a:solidFill>
                  <a:srgbClr val="C00000"/>
                </a:solidFill>
                <a:latin typeface="Alexandria"/>
              </a:rPr>
              <a:t>Results: </a:t>
            </a:r>
            <a:r>
              <a:rPr lang="en-US" sz="2000" dirty="0">
                <a:latin typeface="Alexandria"/>
              </a:rPr>
              <a:t>The team-based incentive plan was highly successful. It not only improved employee morale and engagement but also significantly reduced the average collection period from over 100 days to the mid-60s within two years. This improvement in cash flow had a positive impact on the hospital's overall financial health. Additionally, the program helped to reduce employee turnover in the department.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Team-Based Incentive Pay at Children's Hospital Boston</a:t>
            </a:r>
            <a:endParaRPr lang="en-US" sz="2400" dirty="0">
              <a:latin typeface="Alexandria"/>
            </a:endParaRPr>
          </a:p>
        </p:txBody>
      </p:sp>
    </p:spTree>
    <p:extLst>
      <p:ext uri="{BB962C8B-B14F-4D97-AF65-F5344CB8AC3E}">
        <p14:creationId xmlns:p14="http://schemas.microsoft.com/office/powerpoint/2010/main" val="1640462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67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chemeClr val="tx1"/>
                </a:solidFill>
              </a:rPr>
              <a:t>Compensation systems must comply with various labor laws to avoid legal issues. </a:t>
            </a:r>
          </a:p>
          <a:p>
            <a:r>
              <a:rPr lang="en-US" sz="2000" dirty="0">
                <a:solidFill>
                  <a:schemeClr val="tx1"/>
                </a:solidFill>
              </a:rPr>
              <a:t>The </a:t>
            </a:r>
            <a:r>
              <a:rPr lang="en-US" sz="2000" b="1" dirty="0">
                <a:solidFill>
                  <a:srgbClr val="C00000"/>
                </a:solidFill>
              </a:rPr>
              <a:t>Equal Pay Act</a:t>
            </a:r>
            <a:r>
              <a:rPr lang="en-US" sz="2000" dirty="0">
                <a:solidFill>
                  <a:srgbClr val="C00000"/>
                </a:solidFill>
              </a:rPr>
              <a:t> </a:t>
            </a:r>
            <a:r>
              <a:rPr lang="en-US" sz="2000" dirty="0">
                <a:solidFill>
                  <a:schemeClr val="tx1"/>
                </a:solidFill>
              </a:rPr>
              <a:t>mandates equal pay for equal work, regardless of gender, but it has limitations due to job segregation.</a:t>
            </a:r>
          </a:p>
          <a:p>
            <a:r>
              <a:rPr lang="en-US" sz="2000" dirty="0">
                <a:solidFill>
                  <a:schemeClr val="tx1"/>
                </a:solidFill>
              </a:rPr>
              <a:t> The concept of </a:t>
            </a:r>
            <a:r>
              <a:rPr lang="en-US" sz="2000" b="1" dirty="0">
                <a:solidFill>
                  <a:srgbClr val="C00000"/>
                </a:solidFill>
              </a:rPr>
              <a:t>comparable worth</a:t>
            </a:r>
            <a:r>
              <a:rPr lang="en-US" sz="2000" dirty="0">
                <a:solidFill>
                  <a:srgbClr val="C00000"/>
                </a:solidFill>
              </a:rPr>
              <a:t> </a:t>
            </a:r>
            <a:r>
              <a:rPr lang="en-US" sz="2000" dirty="0">
                <a:solidFill>
                  <a:schemeClr val="tx1"/>
                </a:solidFill>
              </a:rPr>
              <a:t>aims to paying women and men equal wages for jobs of comparable value, even if the jobs are different</a:t>
            </a:r>
          </a:p>
          <a:p>
            <a:r>
              <a:rPr lang="en-US" sz="2000" dirty="0">
                <a:solidFill>
                  <a:schemeClr val="tx1"/>
                </a:solidFill>
              </a:rPr>
              <a:t>The </a:t>
            </a:r>
            <a:r>
              <a:rPr lang="en-US" sz="2000" b="1" dirty="0">
                <a:solidFill>
                  <a:srgbClr val="C00000"/>
                </a:solidFill>
              </a:rPr>
              <a:t>Fair Labor Standards Act (FLSA)</a:t>
            </a:r>
            <a:r>
              <a:rPr lang="en-US" sz="2000" dirty="0">
                <a:solidFill>
                  <a:srgbClr val="C00000"/>
                </a:solidFill>
              </a:rPr>
              <a:t> </a:t>
            </a:r>
            <a:r>
              <a:rPr lang="en-US" sz="2000" dirty="0">
                <a:solidFill>
                  <a:schemeClr val="tx1"/>
                </a:solidFill>
              </a:rPr>
              <a:t>regulates minimum wage, overtime pay, and child labor. Its application to modern work arrangements, such as temporary workers and independent contractors, has led to legal complexities and significant litigation.</a:t>
            </a:r>
          </a:p>
          <a:p>
            <a:endParaRPr lang="en-US" sz="2000" dirty="0">
              <a:solidFill>
                <a:schemeClr val="tx1"/>
              </a:solidFill>
            </a:endParaRPr>
          </a:p>
          <a:p>
            <a:r>
              <a:rPr lang="en-US" sz="2000" b="1" dirty="0">
                <a:solidFill>
                  <a:schemeClr val="tx1"/>
                </a:solidFill>
              </a:rPr>
              <a:t>In summary, organizations must carefully consider legal requirements when designing and implementing compensation systems to avoid costly legal disputes and penalties.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Legal Issues in Compensation</a:t>
            </a:r>
          </a:p>
        </p:txBody>
      </p:sp>
    </p:spTree>
    <p:extLst>
      <p:ext uri="{BB962C8B-B14F-4D97-AF65-F5344CB8AC3E}">
        <p14:creationId xmlns:p14="http://schemas.microsoft.com/office/powerpoint/2010/main" val="2214897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67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chemeClr val="tx1"/>
                </a:solidFill>
                <a:latin typeface="Alexandria"/>
              </a:rPr>
              <a:t>One of the most striking aspects of executive compensation is the vast disparity between the earnings of top executives and average employees. </a:t>
            </a:r>
          </a:p>
          <a:p>
            <a:r>
              <a:rPr lang="en-US" sz="2000" dirty="0">
                <a:solidFill>
                  <a:schemeClr val="tx1"/>
                </a:solidFill>
                <a:latin typeface="Alexandria"/>
              </a:rPr>
              <a:t>Several factors contribute to this phenomenon: </a:t>
            </a:r>
          </a:p>
          <a:p>
            <a:r>
              <a:rPr lang="en-US" sz="2000" dirty="0">
                <a:solidFill>
                  <a:schemeClr val="tx1"/>
                </a:solidFill>
                <a:latin typeface="Alexandria"/>
              </a:rPr>
              <a:t>  </a:t>
            </a:r>
          </a:p>
          <a:p>
            <a:pPr marL="342900" lvl="0" indent="-342900">
              <a:buFont typeface="Wingdings" panose="05000000000000000000" pitchFamily="2" charset="2"/>
              <a:buChar char="q"/>
            </a:pPr>
            <a:r>
              <a:rPr lang="en-US" sz="2000" b="1" dirty="0">
                <a:solidFill>
                  <a:srgbClr val="C00000"/>
                </a:solidFill>
                <a:latin typeface="Alexandria"/>
              </a:rPr>
              <a:t>Shareholder Value Emphasis:</a:t>
            </a:r>
            <a:r>
              <a:rPr lang="en-US" sz="2000" dirty="0">
                <a:solidFill>
                  <a:srgbClr val="C00000"/>
                </a:solidFill>
                <a:latin typeface="Alexandria"/>
              </a:rPr>
              <a:t> </a:t>
            </a:r>
            <a:r>
              <a:rPr lang="en-US" sz="2000" dirty="0">
                <a:solidFill>
                  <a:schemeClr val="tx1"/>
                </a:solidFill>
                <a:latin typeface="Alexandria"/>
              </a:rPr>
              <a:t>A primary driver of executive compensation is the focus on maximizing shareholder value. To attract and retain top talent capable of delivering these results, companies often resort to lucrative compensation packages.</a:t>
            </a:r>
          </a:p>
          <a:p>
            <a:pPr marL="342900" lvl="0" indent="-342900">
              <a:buFont typeface="Wingdings" panose="05000000000000000000" pitchFamily="2" charset="2"/>
              <a:buChar char="q"/>
            </a:pPr>
            <a:r>
              <a:rPr lang="en-US" sz="2000" b="1" dirty="0">
                <a:solidFill>
                  <a:srgbClr val="C00000"/>
                </a:solidFill>
                <a:latin typeface="Alexandria"/>
              </a:rPr>
              <a:t>Industry Differences:</a:t>
            </a:r>
            <a:r>
              <a:rPr lang="en-US" sz="2000" dirty="0">
                <a:solidFill>
                  <a:srgbClr val="C00000"/>
                </a:solidFill>
                <a:latin typeface="Alexandria"/>
              </a:rPr>
              <a:t> </a:t>
            </a:r>
            <a:r>
              <a:rPr lang="en-US" sz="2000" dirty="0">
                <a:solidFill>
                  <a:schemeClr val="tx1"/>
                </a:solidFill>
                <a:latin typeface="Alexandria"/>
              </a:rPr>
              <a:t>The compensation of executives in industries like technology, finance, and pharmaceuticals tends to be higher than in other sectors due to higher levels of risk and potential reward.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Executive Compensation</a:t>
            </a:r>
          </a:p>
        </p:txBody>
      </p:sp>
    </p:spTree>
    <p:extLst>
      <p:ext uri="{BB962C8B-B14F-4D97-AF65-F5344CB8AC3E}">
        <p14:creationId xmlns:p14="http://schemas.microsoft.com/office/powerpoint/2010/main" val="1027201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67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q"/>
            </a:pPr>
            <a:r>
              <a:rPr lang="en-US" sz="2000" b="1" dirty="0">
                <a:solidFill>
                  <a:srgbClr val="C00000"/>
                </a:solidFill>
                <a:latin typeface="Alexandria"/>
              </a:rPr>
              <a:t>Company Size and Performance:</a:t>
            </a:r>
            <a:r>
              <a:rPr lang="en-US" sz="2000" dirty="0">
                <a:solidFill>
                  <a:srgbClr val="C00000"/>
                </a:solidFill>
                <a:latin typeface="Alexandria"/>
              </a:rPr>
              <a:t> </a:t>
            </a:r>
            <a:r>
              <a:rPr lang="en-US" sz="2000" dirty="0">
                <a:solidFill>
                  <a:schemeClr val="tx1"/>
                </a:solidFill>
                <a:latin typeface="Alexandria"/>
              </a:rPr>
              <a:t>Larger, more profitable companies typically offer higher executive compensation packages.</a:t>
            </a:r>
          </a:p>
          <a:p>
            <a:pPr marL="342900" lvl="0" indent="-342900">
              <a:buFont typeface="Wingdings" panose="05000000000000000000" pitchFamily="2" charset="2"/>
              <a:buChar char="q"/>
            </a:pPr>
            <a:endParaRPr lang="en-US" sz="2000" dirty="0">
              <a:solidFill>
                <a:schemeClr val="tx1"/>
              </a:solidFill>
              <a:latin typeface="Alexandria"/>
            </a:endParaRPr>
          </a:p>
          <a:p>
            <a:pPr marL="342900" lvl="0" indent="-342900">
              <a:buFont typeface="Wingdings" panose="05000000000000000000" pitchFamily="2" charset="2"/>
              <a:buChar char="q"/>
            </a:pPr>
            <a:r>
              <a:rPr lang="en-US" sz="2000" b="1" dirty="0">
                <a:solidFill>
                  <a:srgbClr val="C00000"/>
                </a:solidFill>
                <a:latin typeface="Alexandria"/>
              </a:rPr>
              <a:t>Talent Scarcity</a:t>
            </a:r>
            <a:r>
              <a:rPr lang="en-US" sz="2000" b="1" dirty="0">
                <a:solidFill>
                  <a:schemeClr val="tx1"/>
                </a:solidFill>
                <a:latin typeface="Alexandria"/>
              </a:rPr>
              <a:t>:</a:t>
            </a:r>
            <a:r>
              <a:rPr lang="en-US" sz="2000" dirty="0">
                <a:solidFill>
                  <a:schemeClr val="tx1"/>
                </a:solidFill>
                <a:latin typeface="Alexandria"/>
              </a:rPr>
              <a:t> In industries with a limited pool of qualified executives, competition for top talent can drive up compensation.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Executive Compensation</a:t>
            </a:r>
          </a:p>
        </p:txBody>
      </p:sp>
    </p:spTree>
    <p:extLst>
      <p:ext uri="{BB962C8B-B14F-4D97-AF65-F5344CB8AC3E}">
        <p14:creationId xmlns:p14="http://schemas.microsoft.com/office/powerpoint/2010/main" val="3429376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67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chemeClr val="tx1"/>
                </a:solidFill>
                <a:latin typeface="Alexandria"/>
              </a:rPr>
              <a:t>Executive compensation packages typically include:</a:t>
            </a:r>
          </a:p>
          <a:p>
            <a:endParaRPr lang="en-US" sz="2000" dirty="0">
              <a:solidFill>
                <a:schemeClr val="tx1"/>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Base Salary:</a:t>
            </a:r>
            <a:r>
              <a:rPr lang="en-US" sz="2000" dirty="0">
                <a:solidFill>
                  <a:srgbClr val="C00000"/>
                </a:solidFill>
                <a:latin typeface="Alexandria"/>
              </a:rPr>
              <a:t> </a:t>
            </a:r>
            <a:r>
              <a:rPr lang="en-US" sz="2000" dirty="0">
                <a:solidFill>
                  <a:schemeClr val="tx1"/>
                </a:solidFill>
                <a:latin typeface="Alexandria"/>
              </a:rPr>
              <a:t>A fixed annual amount.   </a:t>
            </a:r>
          </a:p>
          <a:p>
            <a:pPr marL="342900" lvl="0" indent="-342900">
              <a:buFont typeface="Arial" panose="020B0604020202020204" pitchFamily="34" charset="0"/>
              <a:buChar char="•"/>
            </a:pPr>
            <a:r>
              <a:rPr lang="en-US" sz="2000" b="1" dirty="0">
                <a:solidFill>
                  <a:srgbClr val="C00000"/>
                </a:solidFill>
                <a:latin typeface="Alexandria"/>
              </a:rPr>
              <a:t>Annual Bonuses</a:t>
            </a:r>
            <a:r>
              <a:rPr lang="en-US" sz="2000" b="1" dirty="0">
                <a:solidFill>
                  <a:schemeClr val="tx1"/>
                </a:solidFill>
                <a:latin typeface="Alexandria"/>
              </a:rPr>
              <a:t>:</a:t>
            </a:r>
            <a:r>
              <a:rPr lang="en-US" sz="2000" dirty="0">
                <a:solidFill>
                  <a:schemeClr val="tx1"/>
                </a:solidFill>
                <a:latin typeface="Alexandria"/>
              </a:rPr>
              <a:t> Performance-based incentives tied to short-term goals.   </a:t>
            </a:r>
          </a:p>
          <a:p>
            <a:pPr marL="342900" lvl="0" indent="-342900">
              <a:buFont typeface="Arial" panose="020B0604020202020204" pitchFamily="34" charset="0"/>
              <a:buChar char="•"/>
            </a:pPr>
            <a:r>
              <a:rPr lang="en-US" sz="2000" b="1" dirty="0">
                <a:solidFill>
                  <a:srgbClr val="C00000"/>
                </a:solidFill>
                <a:latin typeface="Alexandria"/>
              </a:rPr>
              <a:t>Long-Term Incentives:</a:t>
            </a:r>
            <a:r>
              <a:rPr lang="en-US" sz="2000" dirty="0">
                <a:solidFill>
                  <a:srgbClr val="C00000"/>
                </a:solidFill>
                <a:latin typeface="Alexandria"/>
              </a:rPr>
              <a:t> </a:t>
            </a:r>
            <a:r>
              <a:rPr lang="en-US" sz="2000" dirty="0">
                <a:solidFill>
                  <a:schemeClr val="tx1"/>
                </a:solidFill>
                <a:latin typeface="Alexandria"/>
              </a:rPr>
              <a:t>Stock options, restricted stock, or performance-based stock awards linked to long-term company performance.   </a:t>
            </a:r>
          </a:p>
          <a:p>
            <a:pPr marL="342900" lvl="0" indent="-342900">
              <a:buFont typeface="Arial" panose="020B0604020202020204" pitchFamily="34" charset="0"/>
              <a:buChar char="•"/>
            </a:pPr>
            <a:r>
              <a:rPr lang="en-US" sz="2000" b="1" dirty="0">
                <a:solidFill>
                  <a:srgbClr val="C00000"/>
                </a:solidFill>
                <a:latin typeface="Alexandria"/>
              </a:rPr>
              <a:t>Benefits:</a:t>
            </a:r>
            <a:r>
              <a:rPr lang="en-US" sz="2000" dirty="0">
                <a:solidFill>
                  <a:srgbClr val="C00000"/>
                </a:solidFill>
                <a:latin typeface="Alexandria"/>
              </a:rPr>
              <a:t> </a:t>
            </a:r>
            <a:r>
              <a:rPr lang="en-US" sz="2000" dirty="0">
                <a:solidFill>
                  <a:schemeClr val="tx1"/>
                </a:solidFill>
                <a:latin typeface="Alexandria"/>
              </a:rPr>
              <a:t>Health insurance, retirement plans, and other perks.   </a:t>
            </a:r>
          </a:p>
          <a:p>
            <a:pPr marL="342900" lvl="0" indent="-342900">
              <a:buFont typeface="Arial" panose="020B0604020202020204" pitchFamily="34" charset="0"/>
              <a:buChar char="•"/>
            </a:pPr>
            <a:endParaRPr lang="en-US" sz="2000" dirty="0">
              <a:solidFill>
                <a:schemeClr val="tx1"/>
              </a:solidFill>
              <a:latin typeface="Alexandria"/>
            </a:endParaRPr>
          </a:p>
          <a:p>
            <a:pPr lvl="0"/>
            <a:r>
              <a:rPr lang="en-US" sz="2000" dirty="0">
                <a:solidFill>
                  <a:schemeClr val="tx1"/>
                </a:solidFill>
                <a:latin typeface="Alexandria"/>
              </a:rPr>
              <a:t>The balance of these components varies depending on the company's strategy, industry, and performance.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Executive Compensation Components</a:t>
            </a:r>
          </a:p>
        </p:txBody>
      </p:sp>
    </p:spTree>
    <p:extLst>
      <p:ext uri="{BB962C8B-B14F-4D97-AF65-F5344CB8AC3E}">
        <p14:creationId xmlns:p14="http://schemas.microsoft.com/office/powerpoint/2010/main" val="1682837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67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chemeClr val="tx1"/>
                </a:solidFill>
                <a:latin typeface="Alexandria"/>
              </a:rPr>
              <a:t>Executive compensation has been subject to intense criticism due to:</a:t>
            </a:r>
          </a:p>
          <a:p>
            <a:endParaRPr lang="en-US" sz="2000" dirty="0">
              <a:solidFill>
                <a:schemeClr val="tx1"/>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Excessive Pay:</a:t>
            </a:r>
            <a:r>
              <a:rPr lang="en-US" sz="2000" dirty="0">
                <a:solidFill>
                  <a:srgbClr val="C00000"/>
                </a:solidFill>
                <a:latin typeface="Alexandria"/>
              </a:rPr>
              <a:t> </a:t>
            </a:r>
            <a:r>
              <a:rPr lang="en-US" sz="2000" dirty="0">
                <a:solidFill>
                  <a:schemeClr val="tx1"/>
                </a:solidFill>
                <a:latin typeface="Alexandria"/>
              </a:rPr>
              <a:t>The perceived disparity between executive pay and that of average employees has led to public outcry and regulatory scrutiny.   </a:t>
            </a:r>
          </a:p>
          <a:p>
            <a:pPr marL="342900" lvl="0" indent="-342900">
              <a:buFont typeface="Arial" panose="020B0604020202020204" pitchFamily="34" charset="0"/>
              <a:buChar char="•"/>
            </a:pPr>
            <a:r>
              <a:rPr lang="en-US" sz="2000" b="1" dirty="0">
                <a:solidFill>
                  <a:srgbClr val="C00000"/>
                </a:solidFill>
                <a:latin typeface="Alexandria"/>
              </a:rPr>
              <a:t>Performance Misalignment:</a:t>
            </a:r>
            <a:r>
              <a:rPr lang="en-US" sz="2000" dirty="0">
                <a:solidFill>
                  <a:srgbClr val="C00000"/>
                </a:solidFill>
                <a:latin typeface="Alexandria"/>
              </a:rPr>
              <a:t> </a:t>
            </a:r>
            <a:r>
              <a:rPr lang="en-US" sz="2000" dirty="0">
                <a:solidFill>
                  <a:schemeClr val="tx1"/>
                </a:solidFill>
                <a:latin typeface="Alexandria"/>
              </a:rPr>
              <a:t>Concerns have been raised about the lack of correlation between executive compensation and company performance.</a:t>
            </a:r>
          </a:p>
          <a:p>
            <a:pPr marL="342900" lvl="0" indent="-342900">
              <a:buFont typeface="Arial" panose="020B0604020202020204" pitchFamily="34" charset="0"/>
              <a:buChar char="•"/>
            </a:pPr>
            <a:r>
              <a:rPr lang="en-US" sz="2000" b="1" dirty="0">
                <a:solidFill>
                  <a:srgbClr val="C00000"/>
                </a:solidFill>
                <a:latin typeface="Alexandria"/>
              </a:rPr>
              <a:t>Accounting Scandals:</a:t>
            </a:r>
            <a:r>
              <a:rPr lang="en-US" sz="2000" dirty="0">
                <a:solidFill>
                  <a:srgbClr val="C00000"/>
                </a:solidFill>
                <a:latin typeface="Alexandria"/>
              </a:rPr>
              <a:t> </a:t>
            </a:r>
            <a:r>
              <a:rPr lang="en-US" sz="2000" dirty="0">
                <a:solidFill>
                  <a:schemeClr val="tx1"/>
                </a:solidFill>
                <a:latin typeface="Alexandria"/>
              </a:rPr>
              <a:t>Instances where executives received substantial compensation despite company failures have eroded public trust.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Executive Compensation Controversies</a:t>
            </a:r>
          </a:p>
        </p:txBody>
      </p:sp>
    </p:spTree>
    <p:extLst>
      <p:ext uri="{BB962C8B-B14F-4D97-AF65-F5344CB8AC3E}">
        <p14:creationId xmlns:p14="http://schemas.microsoft.com/office/powerpoint/2010/main" val="3107719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67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C00000"/>
                </a:solidFill>
                <a:latin typeface="Alexandria"/>
              </a:rPr>
              <a:t>Regulatory Response</a:t>
            </a:r>
          </a:p>
          <a:p>
            <a:endParaRPr lang="en-US" sz="2000" b="1" dirty="0">
              <a:solidFill>
                <a:srgbClr val="C00000"/>
              </a:solidFill>
              <a:latin typeface="Alexandria"/>
            </a:endParaRPr>
          </a:p>
          <a:p>
            <a:r>
              <a:rPr lang="en-US" sz="2000" dirty="0">
                <a:solidFill>
                  <a:schemeClr val="tx1"/>
                </a:solidFill>
                <a:latin typeface="Alexandria"/>
              </a:rPr>
              <a:t>To address these concerns, governments have implemented regulations such as:</a:t>
            </a:r>
          </a:p>
          <a:p>
            <a:pPr lvl="0"/>
            <a:r>
              <a:rPr lang="en-US" sz="2000" b="1" dirty="0">
                <a:solidFill>
                  <a:schemeClr val="accent1"/>
                </a:solidFill>
                <a:latin typeface="Alexandria"/>
              </a:rPr>
              <a:t>Dodd-Frank Wall Street Reform and Consumer Protection Act:</a:t>
            </a:r>
            <a:r>
              <a:rPr lang="en-US" sz="2000" dirty="0">
                <a:solidFill>
                  <a:schemeClr val="accent1"/>
                </a:solidFill>
                <a:latin typeface="Alexandria"/>
              </a:rPr>
              <a:t> </a:t>
            </a:r>
            <a:r>
              <a:rPr lang="en-US" sz="2000" dirty="0">
                <a:solidFill>
                  <a:schemeClr val="tx1"/>
                </a:solidFill>
                <a:latin typeface="Alexandria"/>
              </a:rPr>
              <a:t>Introduced "</a:t>
            </a:r>
            <a:r>
              <a:rPr lang="en-US" sz="2000" dirty="0" err="1">
                <a:solidFill>
                  <a:schemeClr val="tx1"/>
                </a:solidFill>
                <a:latin typeface="Alexandria"/>
              </a:rPr>
              <a:t>clawback</a:t>
            </a:r>
            <a:r>
              <a:rPr lang="en-US" sz="2000" dirty="0">
                <a:solidFill>
                  <a:schemeClr val="tx1"/>
                </a:solidFill>
                <a:latin typeface="Alexandria"/>
              </a:rPr>
              <a:t>" provisions to recover excessive executive pay in case of financial restatements.  </a:t>
            </a:r>
            <a:r>
              <a:rPr lang="en-US" sz="2000" dirty="0"/>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Executive Compensation Controversies</a:t>
            </a:r>
          </a:p>
        </p:txBody>
      </p:sp>
    </p:spTree>
    <p:extLst>
      <p:ext uri="{BB962C8B-B14F-4D97-AF65-F5344CB8AC3E}">
        <p14:creationId xmlns:p14="http://schemas.microsoft.com/office/powerpoint/2010/main" val="3656333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91264" y="2196708"/>
            <a:ext cx="10740442" cy="2554545"/>
          </a:xfrm>
          <a:prstGeom prst="rect">
            <a:avLst/>
          </a:prstGeom>
          <a:noFill/>
        </p:spPr>
        <p:txBody>
          <a:bodyPr wrap="square" rtlCol="0">
            <a:spAutoFit/>
          </a:bodyPr>
          <a:lstStyle/>
          <a:p>
            <a:pPr marL="342900" lvl="0" indent="-342900">
              <a:buFont typeface="Wingdings" panose="05000000000000000000" pitchFamily="2" charset="2"/>
              <a:buChar char="q"/>
            </a:pPr>
            <a:r>
              <a:rPr lang="en-US" sz="2000" b="1" dirty="0">
                <a:solidFill>
                  <a:srgbClr val="C00000"/>
                </a:solidFill>
                <a:latin typeface="Alexandria"/>
              </a:rPr>
              <a:t>Increased focus on long-term performance</a:t>
            </a:r>
            <a:r>
              <a:rPr lang="en-US" sz="2000" b="1" dirty="0">
                <a:latin typeface="Alexandria"/>
              </a:rPr>
              <a:t>:</a:t>
            </a:r>
            <a:r>
              <a:rPr lang="en-US" sz="2000" dirty="0">
                <a:latin typeface="Alexandria"/>
              </a:rPr>
              <a:t> To align executive interests with shareholder value, companies are placing more emphasis on long-term incentives. </a:t>
            </a:r>
          </a:p>
          <a:p>
            <a:pPr lvl="0"/>
            <a:r>
              <a:rPr lang="en-US" sz="2000" dirty="0">
                <a:latin typeface="Alexandria"/>
              </a:rPr>
              <a:t>  </a:t>
            </a:r>
          </a:p>
          <a:p>
            <a:pPr marL="342900" lvl="0" indent="-342900">
              <a:buFont typeface="Wingdings" panose="05000000000000000000" pitchFamily="2" charset="2"/>
              <a:buChar char="q"/>
            </a:pPr>
            <a:r>
              <a:rPr lang="en-US" sz="2000" b="1" dirty="0" err="1">
                <a:solidFill>
                  <a:srgbClr val="C00000"/>
                </a:solidFill>
                <a:latin typeface="Alexandria"/>
              </a:rPr>
              <a:t>Clawback</a:t>
            </a:r>
            <a:r>
              <a:rPr lang="en-US" sz="2000" b="1" dirty="0">
                <a:solidFill>
                  <a:srgbClr val="C00000"/>
                </a:solidFill>
                <a:latin typeface="Alexandria"/>
              </a:rPr>
              <a:t> provisions:</a:t>
            </a:r>
            <a:r>
              <a:rPr lang="en-US" sz="2000" dirty="0">
                <a:solidFill>
                  <a:srgbClr val="C00000"/>
                </a:solidFill>
                <a:latin typeface="Alexandria"/>
              </a:rPr>
              <a:t> </a:t>
            </a:r>
            <a:r>
              <a:rPr lang="en-US" sz="2000" dirty="0">
                <a:latin typeface="Alexandria"/>
              </a:rPr>
              <a:t>Becoming more common to protect shareholders from excessive pay in case of company failures.   </a:t>
            </a:r>
          </a:p>
          <a:p>
            <a:pPr lvl="0"/>
            <a:endParaRPr lang="en-US" sz="2000" dirty="0">
              <a:latin typeface="Alexandria"/>
            </a:endParaRPr>
          </a:p>
          <a:p>
            <a:pPr marL="342900" lvl="0" indent="-342900">
              <a:buFont typeface="Wingdings" panose="05000000000000000000" pitchFamily="2" charset="2"/>
              <a:buChar char="q"/>
            </a:pPr>
            <a:r>
              <a:rPr lang="en-US" sz="2000" b="1" dirty="0">
                <a:solidFill>
                  <a:srgbClr val="C00000"/>
                </a:solidFill>
                <a:latin typeface="Alexandria"/>
              </a:rPr>
              <a:t>Shareholder activism:</a:t>
            </a:r>
            <a:r>
              <a:rPr lang="en-US" sz="2000" dirty="0">
                <a:latin typeface="Alexandria"/>
              </a:rPr>
              <a:t> Shareholders are exerting greater influence on executive compensation decisions through voting and engagement.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20365"/>
            <a:ext cx="8082279" cy="461665"/>
          </a:xfrm>
          <a:prstGeom prst="rect">
            <a:avLst/>
          </a:prstGeom>
          <a:noFill/>
        </p:spPr>
        <p:txBody>
          <a:bodyPr wrap="square" rtlCol="0">
            <a:spAutoFit/>
          </a:bodyPr>
          <a:lstStyle/>
          <a:p>
            <a:pPr algn="ctr"/>
            <a:r>
              <a:rPr lang="en-US" sz="2400" b="1" dirty="0">
                <a:latin typeface="Alexandria"/>
              </a:rPr>
              <a:t>Trends in Executive Compensation</a:t>
            </a:r>
          </a:p>
        </p:txBody>
      </p:sp>
    </p:spTree>
    <p:extLst>
      <p:ext uri="{BB962C8B-B14F-4D97-AF65-F5344CB8AC3E}">
        <p14:creationId xmlns:p14="http://schemas.microsoft.com/office/powerpoint/2010/main" val="4106847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id="{7DB3554E-EB1F-4BEA-A4E2-2AA9758249CA}"/>
              </a:ext>
            </a:extLst>
          </p:cNvPr>
          <p:cNvSpPr txBox="1"/>
          <p:nvPr/>
        </p:nvSpPr>
        <p:spPr>
          <a:xfrm>
            <a:off x="1801200" y="985902"/>
            <a:ext cx="9027815" cy="461665"/>
          </a:xfrm>
          <a:prstGeom prst="rect">
            <a:avLst/>
          </a:prstGeom>
          <a:noFill/>
        </p:spPr>
        <p:txBody>
          <a:bodyPr wrap="square" rtlCol="0">
            <a:spAutoFit/>
          </a:bodyPr>
          <a:lstStyle/>
          <a:p>
            <a:pPr lvl="0" algn="ctr"/>
            <a:r>
              <a:rPr lang="en-US" sz="2400" b="1" dirty="0">
                <a:latin typeface="Alexandria"/>
              </a:rPr>
              <a:t>Rewards Transformation at Starbucks</a:t>
            </a:r>
          </a:p>
        </p:txBody>
      </p:sp>
      <p:sp>
        <p:nvSpPr>
          <p:cNvPr id="16" name="Rectangle: Rounded Corners 24"/>
          <p:cNvSpPr/>
          <p:nvPr/>
        </p:nvSpPr>
        <p:spPr>
          <a:xfrm>
            <a:off x="908748" y="1646417"/>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1008634" y="1846464"/>
            <a:ext cx="8861507" cy="4247317"/>
          </a:xfrm>
          <a:prstGeom prst="rect">
            <a:avLst/>
          </a:prstGeom>
          <a:noFill/>
        </p:spPr>
        <p:txBody>
          <a:bodyPr wrap="square" rtlCol="0">
            <a:spAutoFit/>
          </a:bodyPr>
          <a:lstStyle/>
          <a:p>
            <a:r>
              <a:rPr lang="en-US" b="1" dirty="0"/>
              <a:t>The Challenge: </a:t>
            </a:r>
            <a:r>
              <a:rPr lang="en-US" dirty="0"/>
              <a:t>Starbucks, has been recognized for its innovative approach to total rewards. In the early 2000s, as the company was rapidly expanding both domestically and internationally, Starbucks realized that its traditional total rewards strategy was no longer serving the needs of its diverse and growing workforce.</a:t>
            </a:r>
          </a:p>
          <a:p>
            <a:endParaRPr lang="en-US" dirty="0"/>
          </a:p>
          <a:p>
            <a:r>
              <a:rPr lang="en-US" b="1" u="sng" dirty="0"/>
              <a:t>The company's goals were to:</a:t>
            </a:r>
          </a:p>
          <a:p>
            <a:pPr marL="285750" indent="-285750">
              <a:buFont typeface="Arial" panose="020B0604020202020204" pitchFamily="34" charset="0"/>
              <a:buChar char="•"/>
            </a:pPr>
            <a:r>
              <a:rPr lang="en-US" dirty="0"/>
              <a:t>Enhance employee attraction and retention by offering a more competitive and differentiated total rewards package.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Align the total rewards strategy with the company's mission, values, and culture of providing a superior employee experience.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Promote employee well-being and work-life balance to support higher levels </a:t>
            </a:r>
          </a:p>
          <a:p>
            <a:r>
              <a:rPr lang="en-US" dirty="0"/>
              <a:t>   of engagement and productivity.</a:t>
            </a:r>
          </a:p>
          <a:p>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8129" y="4670409"/>
            <a:ext cx="2483339" cy="1346419"/>
          </a:xfrm>
          <a:prstGeom prst="rect">
            <a:avLst/>
          </a:prstGeom>
        </p:spPr>
      </p:pic>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180459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4"/>
          <p:cNvSpPr/>
          <p:nvPr/>
        </p:nvSpPr>
        <p:spPr>
          <a:xfrm>
            <a:off x="908748" y="1646417"/>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1008634" y="1846464"/>
            <a:ext cx="9654884" cy="3277820"/>
          </a:xfrm>
          <a:prstGeom prst="rect">
            <a:avLst/>
          </a:prstGeom>
          <a:noFill/>
        </p:spPr>
        <p:txBody>
          <a:bodyPr wrap="square" rtlCol="0">
            <a:spAutoFit/>
          </a:bodyPr>
          <a:lstStyle/>
          <a:p>
            <a:r>
              <a:rPr lang="en-US" b="1" dirty="0"/>
              <a:t>Solution: </a:t>
            </a:r>
            <a:r>
              <a:rPr lang="en-US" dirty="0"/>
              <a:t>After conducting extensive research and gathering feedback employees, the company made several strategic changes to its total rewards approach:</a:t>
            </a:r>
          </a:p>
          <a:p>
            <a:endParaRPr lang="en-US" dirty="0"/>
          </a:p>
          <a:p>
            <a:endParaRPr lang="en-US" dirty="0"/>
          </a:p>
          <a:p>
            <a:pPr marL="285750" indent="-285750" fontAlgn="t">
              <a:lnSpc>
                <a:spcPct val="150000"/>
              </a:lnSpc>
              <a:buFont typeface="Arial" panose="020B0604020202020204" pitchFamily="34" charset="0"/>
              <a:buChar char="•"/>
            </a:pPr>
            <a:r>
              <a:rPr lang="en-US" b="1" dirty="0"/>
              <a:t>Expanded healthcare benefits</a:t>
            </a:r>
            <a:r>
              <a:rPr lang="en-US" dirty="0"/>
              <a:t>: </a:t>
            </a:r>
          </a:p>
          <a:p>
            <a:pPr marL="285750" indent="-285750" fontAlgn="t">
              <a:lnSpc>
                <a:spcPct val="150000"/>
              </a:lnSpc>
              <a:buFont typeface="Arial" panose="020B0604020202020204" pitchFamily="34" charset="0"/>
              <a:buChar char="•"/>
            </a:pPr>
            <a:r>
              <a:rPr lang="en-US" b="1" dirty="0"/>
              <a:t>Introduced equity-based compensation </a:t>
            </a:r>
            <a:r>
              <a:rPr lang="en-US" dirty="0"/>
              <a:t>Offered tuition assistance: Starbucks launched the </a:t>
            </a:r>
            <a:r>
              <a:rPr lang="en-US" b="1" dirty="0"/>
              <a:t>Starbucks College Achievement Plan</a:t>
            </a:r>
          </a:p>
          <a:p>
            <a:pPr marL="285750" indent="-285750" fontAlgn="t">
              <a:lnSpc>
                <a:spcPct val="150000"/>
              </a:lnSpc>
              <a:buFont typeface="Arial" panose="020B0604020202020204" pitchFamily="34" charset="0"/>
              <a:buChar char="•"/>
            </a:pPr>
            <a:r>
              <a:rPr lang="en-US" b="1" dirty="0"/>
              <a:t>Enhanced work-life balance initiatives</a:t>
            </a:r>
            <a:endParaRPr lang="en-US" dirty="0"/>
          </a:p>
          <a:p>
            <a:pPr fontAlgn="t">
              <a:lnSpc>
                <a:spcPct val="150000"/>
              </a:lnSpc>
            </a:pPr>
            <a:r>
              <a:rPr lang="en-US" dirty="0"/>
              <a:t>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8129" y="4670409"/>
            <a:ext cx="2483339" cy="1346419"/>
          </a:xfrm>
          <a:prstGeom prst="rect">
            <a:avLst/>
          </a:prstGeom>
        </p:spPr>
      </p:pic>
      <p:sp>
        <p:nvSpPr>
          <p:cNvPr id="6" name="TextBox 5">
            <a:extLst>
              <a:ext uri="{FF2B5EF4-FFF2-40B4-BE49-F238E27FC236}">
                <a16:creationId xmlns:a16="http://schemas.microsoft.com/office/drawing/2014/main" id="{7DB3554E-EB1F-4BEA-A4E2-2AA9758249CA}"/>
              </a:ext>
            </a:extLst>
          </p:cNvPr>
          <p:cNvSpPr txBox="1"/>
          <p:nvPr/>
        </p:nvSpPr>
        <p:spPr>
          <a:xfrm>
            <a:off x="1801200" y="1016065"/>
            <a:ext cx="9027815" cy="461665"/>
          </a:xfrm>
          <a:prstGeom prst="rect">
            <a:avLst/>
          </a:prstGeom>
          <a:noFill/>
        </p:spPr>
        <p:txBody>
          <a:bodyPr wrap="square" rtlCol="0">
            <a:spAutoFit/>
          </a:bodyPr>
          <a:lstStyle/>
          <a:p>
            <a:pPr lvl="0" algn="ctr" defTabSz="457200"/>
            <a:r>
              <a:rPr lang="en-US" sz="2400" b="1" dirty="0">
                <a:latin typeface="Alexandria"/>
              </a:rPr>
              <a:t>Rewards Transformation at Starbucks</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762164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4"/>
          <p:cNvSpPr/>
          <p:nvPr/>
        </p:nvSpPr>
        <p:spPr>
          <a:xfrm>
            <a:off x="908748" y="1646417"/>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1008634" y="1846464"/>
            <a:ext cx="9654884" cy="2339102"/>
          </a:xfrm>
          <a:prstGeom prst="rect">
            <a:avLst/>
          </a:prstGeom>
          <a:noFill/>
        </p:spPr>
        <p:txBody>
          <a:bodyPr wrap="square" rtlCol="0">
            <a:spAutoFit/>
          </a:bodyPr>
          <a:lstStyle/>
          <a:p>
            <a:r>
              <a:rPr lang="en-US" sz="2000" b="1" dirty="0"/>
              <a:t>The impact</a:t>
            </a:r>
          </a:p>
          <a:p>
            <a:r>
              <a:rPr lang="en-US" dirty="0"/>
              <a:t> </a:t>
            </a:r>
          </a:p>
          <a:p>
            <a:pPr marL="285750" indent="-285750">
              <a:lnSpc>
                <a:spcPct val="150000"/>
              </a:lnSpc>
              <a:buFont typeface="Arial" panose="020B0604020202020204" pitchFamily="34" charset="0"/>
              <a:buChar char="•"/>
            </a:pPr>
            <a:r>
              <a:rPr lang="en-US" b="1" dirty="0"/>
              <a:t>10% reduction in annual employee turnover</a:t>
            </a:r>
          </a:p>
          <a:p>
            <a:pPr marL="285750" indent="-285750">
              <a:lnSpc>
                <a:spcPct val="150000"/>
              </a:lnSpc>
              <a:buFont typeface="Arial" panose="020B0604020202020204" pitchFamily="34" charset="0"/>
              <a:buChar char="•"/>
            </a:pPr>
            <a:r>
              <a:rPr lang="en-US" b="1" dirty="0"/>
              <a:t>25% increase in employee engagement scores, </a:t>
            </a:r>
          </a:p>
          <a:p>
            <a:pPr marL="285750" indent="-285750">
              <a:lnSpc>
                <a:spcPct val="150000"/>
              </a:lnSpc>
              <a:buFont typeface="Arial" panose="020B0604020202020204" pitchFamily="34" charset="0"/>
              <a:buChar char="•"/>
            </a:pPr>
            <a:r>
              <a:rPr lang="en-US" b="1" dirty="0"/>
              <a:t>Improved brand perception and increased job applications from top-tier talent</a:t>
            </a:r>
          </a:p>
          <a:p>
            <a:pPr marL="285750" indent="-285750">
              <a:lnSpc>
                <a:spcPct val="150000"/>
              </a:lnSpc>
              <a:buFont typeface="Arial" panose="020B0604020202020204" pitchFamily="34" charset="0"/>
              <a:buChar char="•"/>
            </a:pPr>
            <a:r>
              <a:rPr lang="en-US" b="1" dirty="0"/>
              <a:t>Stronger financial performance,.</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8129" y="4670409"/>
            <a:ext cx="2483339" cy="1346419"/>
          </a:xfrm>
          <a:prstGeom prst="rect">
            <a:avLst/>
          </a:prstGeom>
        </p:spPr>
      </p:pic>
      <p:sp>
        <p:nvSpPr>
          <p:cNvPr id="6" name="TextBox 5">
            <a:extLst>
              <a:ext uri="{FF2B5EF4-FFF2-40B4-BE49-F238E27FC236}">
                <a16:creationId xmlns:a16="http://schemas.microsoft.com/office/drawing/2014/main" id="{7DB3554E-EB1F-4BEA-A4E2-2AA9758249CA}"/>
              </a:ext>
            </a:extLst>
          </p:cNvPr>
          <p:cNvSpPr txBox="1"/>
          <p:nvPr/>
        </p:nvSpPr>
        <p:spPr>
          <a:xfrm>
            <a:off x="1801200" y="1016065"/>
            <a:ext cx="9027815" cy="461665"/>
          </a:xfrm>
          <a:prstGeom prst="rect">
            <a:avLst/>
          </a:prstGeom>
          <a:noFill/>
        </p:spPr>
        <p:txBody>
          <a:bodyPr wrap="square" rtlCol="0">
            <a:spAutoFit/>
          </a:bodyPr>
          <a:lstStyle/>
          <a:p>
            <a:pPr algn="ctr" defTabSz="457200"/>
            <a:r>
              <a:rPr lang="en-US" sz="2400" b="1" dirty="0">
                <a:latin typeface="Alexandria"/>
              </a:rPr>
              <a:t>Rewards Transformation at Starbucks</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2075847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2862322"/>
          </a:xfrm>
          <a:prstGeom prst="rect">
            <a:avLst/>
          </a:prstGeom>
          <a:noFill/>
        </p:spPr>
        <p:txBody>
          <a:bodyPr wrap="square" rtlCol="0">
            <a:spAutoFit/>
          </a:bodyPr>
          <a:lstStyle/>
          <a:p>
            <a:r>
              <a:rPr lang="en-US" sz="2000" dirty="0"/>
              <a:t>Compensation is a multifaceted strategic tool that significantly impacts an organization's ability to attract, retain, and motivate employees. It is influenced by various factors, including job roles, performance, market conditions, and legal regulations.</a:t>
            </a:r>
          </a:p>
          <a:p>
            <a:endParaRPr lang="en-US" sz="2000" dirty="0"/>
          </a:p>
          <a:p>
            <a:r>
              <a:rPr lang="en-US" sz="2000" b="1" dirty="0">
                <a:solidFill>
                  <a:srgbClr val="C00000"/>
                </a:solidFill>
              </a:rPr>
              <a:t>Effective compensation systems </a:t>
            </a:r>
            <a:r>
              <a:rPr lang="en-US" sz="2000" dirty="0"/>
              <a:t>seek to balance </a:t>
            </a:r>
            <a:r>
              <a:rPr lang="en-US" sz="2000" dirty="0">
                <a:solidFill>
                  <a:srgbClr val="C00000"/>
                </a:solidFill>
              </a:rPr>
              <a:t>internal equity</a:t>
            </a:r>
            <a:r>
              <a:rPr lang="en-US" sz="2000" dirty="0"/>
              <a:t> (fairness within the organization), </a:t>
            </a:r>
            <a:r>
              <a:rPr lang="en-US" sz="2000" dirty="0">
                <a:solidFill>
                  <a:srgbClr val="C00000"/>
                </a:solidFill>
              </a:rPr>
              <a:t>external equity </a:t>
            </a:r>
            <a:r>
              <a:rPr lang="en-US" sz="2000" dirty="0"/>
              <a:t>(competitiveness with the market), and </a:t>
            </a:r>
            <a:r>
              <a:rPr lang="en-US" sz="2000" dirty="0">
                <a:solidFill>
                  <a:srgbClr val="C00000"/>
                </a:solidFill>
              </a:rPr>
              <a:t>individual equity </a:t>
            </a:r>
            <a:r>
              <a:rPr lang="en-US" sz="2000" dirty="0"/>
              <a:t>(fairness among employees in the same role). While seniority-based systems were once prevalent, modern organizations increasingly emphasize </a:t>
            </a:r>
            <a:r>
              <a:rPr lang="en-US" sz="2000" dirty="0">
                <a:solidFill>
                  <a:srgbClr val="C00000"/>
                </a:solidFill>
              </a:rPr>
              <a:t>performance-based pay</a:t>
            </a:r>
            <a:r>
              <a:rPr lang="en-US" sz="2000" dirty="0"/>
              <a:t>, including merit pay and incentive plans.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2913336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2893100"/>
          </a:xfrm>
          <a:prstGeom prst="rect">
            <a:avLst/>
          </a:prstGeom>
          <a:noFill/>
        </p:spPr>
        <p:txBody>
          <a:bodyPr wrap="square" rtlCol="0">
            <a:spAutoFit/>
          </a:bodyPr>
          <a:lstStyle/>
          <a:p>
            <a:endParaRPr lang="en-US" sz="2000" dirty="0"/>
          </a:p>
          <a:p>
            <a:r>
              <a:rPr lang="en-US" b="1" dirty="0"/>
              <a:t>Direct Compensation</a:t>
            </a:r>
          </a:p>
          <a:p>
            <a:r>
              <a:rPr lang="en-US" dirty="0"/>
              <a:t>Direct compensation refers to monetary payments employees receive for their work. It comprises:</a:t>
            </a:r>
          </a:p>
          <a:p>
            <a:pPr lvl="0"/>
            <a:r>
              <a:rPr lang="en-US" b="1" dirty="0"/>
              <a:t>Base pay:</a:t>
            </a:r>
            <a:r>
              <a:rPr lang="en-US" dirty="0"/>
              <a:t> The fixed amount of money employees earn for their job, usually paid on a regular basis (hourly, weekly, monthly, or annually).</a:t>
            </a:r>
          </a:p>
          <a:p>
            <a:pPr lvl="0"/>
            <a:r>
              <a:rPr lang="en-US" b="1" dirty="0"/>
              <a:t>Incentives:</a:t>
            </a:r>
            <a:r>
              <a:rPr lang="en-US" dirty="0"/>
              <a:t> Variable pay linked to individual or organizational performance. This includes:</a:t>
            </a:r>
          </a:p>
          <a:p>
            <a:pPr lvl="1"/>
            <a:r>
              <a:rPr lang="en-US" b="1" dirty="0"/>
              <a:t>Bonuses:</a:t>
            </a:r>
            <a:r>
              <a:rPr lang="en-US" dirty="0"/>
              <a:t> Lump sum payments given in recognition of specific achievements or contributions.</a:t>
            </a:r>
          </a:p>
          <a:p>
            <a:pPr lvl="1"/>
            <a:r>
              <a:rPr lang="en-US" b="1" dirty="0"/>
              <a:t>Commissions:</a:t>
            </a:r>
            <a:r>
              <a:rPr lang="en-US" dirty="0"/>
              <a:t> Pay based on a percentage of sales or revenue generated.</a:t>
            </a:r>
          </a:p>
          <a:p>
            <a:pPr lvl="1"/>
            <a:r>
              <a:rPr lang="en-US" b="1" dirty="0"/>
              <a:t>Profit-sharing:</a:t>
            </a:r>
            <a:r>
              <a:rPr lang="en-US" dirty="0"/>
              <a:t> Employees receive a portion of the company's profits.</a:t>
            </a:r>
          </a:p>
          <a:p>
            <a:pPr lvl="1"/>
            <a:r>
              <a:rPr lang="en-US" b="1" dirty="0"/>
              <a:t>Stock options:</a:t>
            </a:r>
            <a:r>
              <a:rPr lang="en-US" dirty="0"/>
              <a:t> The right to purchase company shares at a predetermined price.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2474949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3693319"/>
          </a:xfrm>
          <a:prstGeom prst="rect">
            <a:avLst/>
          </a:prstGeom>
          <a:noFill/>
        </p:spPr>
        <p:txBody>
          <a:bodyPr wrap="square" rtlCol="0">
            <a:spAutoFit/>
          </a:bodyPr>
          <a:lstStyle/>
          <a:p>
            <a:endParaRPr lang="en-US" b="1" dirty="0"/>
          </a:p>
          <a:p>
            <a:r>
              <a:rPr lang="en-US" b="1" dirty="0"/>
              <a:t>Indirect Compensation (Benefits)</a:t>
            </a:r>
          </a:p>
          <a:p>
            <a:r>
              <a:rPr lang="en-US" dirty="0"/>
              <a:t>Indirect compensation, also known as benefits, refers to non-monetary rewards provided to employees. These can be categorized into:</a:t>
            </a:r>
          </a:p>
          <a:p>
            <a:pPr lvl="0"/>
            <a:r>
              <a:rPr lang="en-US" b="1" dirty="0"/>
              <a:t>Legally Required Benefits:</a:t>
            </a:r>
            <a:endParaRPr lang="en-US" dirty="0"/>
          </a:p>
          <a:p>
            <a:pPr lvl="1"/>
            <a:r>
              <a:rPr lang="en-US" dirty="0"/>
              <a:t>Social security</a:t>
            </a:r>
          </a:p>
          <a:p>
            <a:pPr lvl="1"/>
            <a:r>
              <a:rPr lang="en-US" dirty="0"/>
              <a:t>Unemployment compensation</a:t>
            </a:r>
          </a:p>
          <a:p>
            <a:pPr lvl="1"/>
            <a:r>
              <a:rPr lang="en-US" dirty="0"/>
              <a:t>Workers' compensation</a:t>
            </a:r>
          </a:p>
          <a:p>
            <a:pPr lvl="1"/>
            <a:r>
              <a:rPr lang="en-US" dirty="0"/>
              <a:t>Family and Medical Leave Act (FMLA)</a:t>
            </a:r>
          </a:p>
          <a:p>
            <a:pPr lvl="0"/>
            <a:r>
              <a:rPr lang="en-US" b="1" dirty="0"/>
              <a:t>Optional Benefits:</a:t>
            </a:r>
            <a:endParaRPr lang="en-US" dirty="0"/>
          </a:p>
          <a:p>
            <a:pPr lvl="1"/>
            <a:r>
              <a:rPr lang="en-US" dirty="0"/>
              <a:t>Paid time off (PTO) including holidays, vacation, sick leave, Health insurance, Retirement/pension plans, Disability insurance, Life insurance, Tuition reimbursement, Dependent care assistance</a:t>
            </a:r>
          </a:p>
          <a:p>
            <a:pPr lvl="1"/>
            <a:r>
              <a:rPr lang="en-US" dirty="0"/>
              <a:t>Flexible work arrangements (telecommuting, flextime, compressed work weeks)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878730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565630" cy="4401205"/>
          </a:xfrm>
          <a:prstGeom prst="rect">
            <a:avLst/>
          </a:prstGeom>
          <a:noFill/>
        </p:spPr>
        <p:txBody>
          <a:bodyPr wrap="square" rtlCol="0">
            <a:spAutoFit/>
          </a:bodyPr>
          <a:lstStyle/>
          <a:p>
            <a:pPr marL="342900" indent="-342900">
              <a:buFont typeface="Arial" panose="020B0604020202020204" pitchFamily="34" charset="0"/>
              <a:buChar char="•"/>
            </a:pPr>
            <a:r>
              <a:rPr lang="en-US" sz="2000" b="1" dirty="0">
                <a:solidFill>
                  <a:srgbClr val="C00000"/>
                </a:solidFill>
                <a:latin typeface="Alexandria"/>
              </a:rPr>
              <a:t>Executive compensation </a:t>
            </a:r>
            <a:r>
              <a:rPr lang="en-US" sz="2000" dirty="0">
                <a:latin typeface="Alexandria"/>
              </a:rPr>
              <a:t>has become a focal point of public and regulatory scrutiny due to the widening gap between executive pay and that of average employees. Balancing the need to attract top talent with shareholder interests and ethical considerations is a complex challenge for organizations.</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Legal frameworks, such as the Equal Pay Act and the Fair Labor Standards Act, play a crucial role in shaping compensation practices. Organizations must navigate these regulations to ensure compliance while maintaining competitive compensation packages.</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Designing and implementing a successful compensation strategy requires a careful balance of various factors. Organizations must consider employee needs, organizational goals, market conditions, and legal requirements to create a system that is fair, equitable, and motivating.</a:t>
            </a:r>
          </a:p>
          <a:p>
            <a:pPr marL="342900" indent="-342900">
              <a:buFont typeface="Arial" panose="020B0604020202020204" pitchFamily="34" charset="0"/>
              <a:buChar char="•"/>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1919201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3170099"/>
          </a:xfrm>
          <a:prstGeom prst="rect">
            <a:avLst/>
          </a:prstGeom>
          <a:noFill/>
        </p:spPr>
        <p:txBody>
          <a:bodyPr wrap="square" rtlCol="0">
            <a:spAutoFit/>
          </a:bodyPr>
          <a:lstStyle/>
          <a:p>
            <a:r>
              <a:rPr lang="en-US" sz="2000" b="1" dirty="0">
                <a:latin typeface="Alexandria"/>
              </a:rPr>
              <a:t>Main Reference</a:t>
            </a:r>
            <a:endParaRPr lang="en-US" sz="2000" dirty="0">
              <a:latin typeface="Alexandria"/>
            </a:endParaRPr>
          </a:p>
          <a:p>
            <a:pPr marL="342900" indent="-342900">
              <a:buFont typeface="Arial" panose="020B0604020202020204" pitchFamily="34" charset="0"/>
              <a:buChar char="•"/>
            </a:pPr>
            <a:r>
              <a:rPr lang="en-US" sz="2000" dirty="0">
                <a:latin typeface="Alexandria"/>
              </a:rPr>
              <a:t> Mello A .Jeffrey (2011). Strategic Management of Human Resources (3rd ed.) South-Western </a:t>
            </a:r>
            <a:r>
              <a:rPr lang="en-US" sz="2000" dirty="0" err="1">
                <a:latin typeface="Alexandria"/>
              </a:rPr>
              <a:t>Cengage</a:t>
            </a:r>
            <a:r>
              <a:rPr lang="en-US" sz="2000" dirty="0">
                <a:latin typeface="Alexandria"/>
              </a:rPr>
              <a:t> Learning.</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indent="-342900">
              <a:buFont typeface="Arial" panose="020B0604020202020204" pitchFamily="34" charset="0"/>
              <a:buChar char="•"/>
            </a:pPr>
            <a:r>
              <a:rPr lang="en-US" sz="2000" dirty="0" err="1">
                <a:latin typeface="Alexandria"/>
              </a:rPr>
              <a:t>Boselie</a:t>
            </a:r>
            <a:r>
              <a:rPr lang="en-US" sz="2000" dirty="0">
                <a:latin typeface="Alexandria"/>
              </a:rPr>
              <a:t>, Paul (2014). Strategic Human Resource Management: A Balanced Approach .McGraw Hill Companies.</a:t>
            </a:r>
          </a:p>
          <a:p>
            <a:pPr marL="342900" indent="-342900">
              <a:buFont typeface="Arial" panose="020B0604020202020204" pitchFamily="34" charset="0"/>
              <a:buChar char="•"/>
            </a:pPr>
            <a:r>
              <a:rPr lang="en-US" sz="2000" dirty="0" err="1">
                <a:latin typeface="Alexandria"/>
              </a:rPr>
              <a:t>Millmor</a:t>
            </a:r>
            <a:r>
              <a:rPr lang="en-US" sz="2000" dirty="0">
                <a:latin typeface="Alexandria"/>
              </a:rPr>
              <a:t>, Mike, Philip Lewis, and others (2007), Strategic Human Resource Management Contemporary issues. Ft Prentice Hall.</a:t>
            </a:r>
          </a:p>
        </p:txBody>
      </p:sp>
    </p:spTree>
    <p:extLst>
      <p:ext uri="{BB962C8B-B14F-4D97-AF65-F5344CB8AC3E}">
        <p14:creationId xmlns:p14="http://schemas.microsoft.com/office/powerpoint/2010/main" val="417605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338572" y="-76200"/>
            <a:ext cx="13762801" cy="7725519"/>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dcmitype/"/>
    <ds:schemaRef ds:uri="http://schemas.microsoft.com/office/2006/documentManagement/types"/>
    <ds:schemaRef ds:uri="http://schemas.microsoft.com/office/2006/metadata/properties"/>
    <ds:schemaRef ds:uri="http://purl.org/dc/elements/1.1/"/>
    <ds:schemaRef ds:uri="688354b5-287c-4cda-825e-1d7935aea40e"/>
    <ds:schemaRef ds:uri="aca13214-df29-4e3c-a050-857c0bf7bd8e"/>
    <ds:schemaRef ds:uri="http://www.w3.org/XML/1998/namespace"/>
    <ds:schemaRef ds:uri="http://schemas.microsoft.com/office/infopath/2007/PartnerControls"/>
    <ds:schemaRef ds:uri="http://schemas.openxmlformats.org/package/2006/metadata/core-properties"/>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475777B7-5185-4414-AB03-6C5364A26182}"/>
</file>

<file path=docProps/app.xml><?xml version="1.0" encoding="utf-8"?>
<Properties xmlns="http://schemas.openxmlformats.org/officeDocument/2006/extended-properties" xmlns:vt="http://schemas.openxmlformats.org/officeDocument/2006/docPropsVTypes">
  <TotalTime>5687</TotalTime>
  <Words>4210</Words>
  <Application>Microsoft Office PowerPoint</Application>
  <PresentationFormat>شاشة عريضة</PresentationFormat>
  <Paragraphs>359</Paragraphs>
  <Slides>54</Slides>
  <Notes>2</Notes>
  <HiddenSlides>0</HiddenSlides>
  <MMClips>0</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54</vt:i4>
      </vt:variant>
    </vt:vector>
  </HeadingPairs>
  <TitlesOfParts>
    <vt:vector size="65" baseType="lpstr">
      <vt:lpstr>Alexandria</vt:lpstr>
      <vt:lpstr>American Typewriter</vt:lpstr>
      <vt:lpstr>Arial</vt:lpstr>
      <vt:lpstr>Arial Black</vt:lpstr>
      <vt:lpstr>Britannic Bold</vt:lpstr>
      <vt:lpstr>Calibri</vt:lpstr>
      <vt:lpstr>Calibri Light</vt:lpstr>
      <vt:lpstr>Times New Roman</vt:lpstr>
      <vt:lpstr>Tw Cen MT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382</cp:revision>
  <dcterms:created xsi:type="dcterms:W3CDTF">2023-04-29T09:08:00Z</dcterms:created>
  <dcterms:modified xsi:type="dcterms:W3CDTF">2026-04-01T16:06:21Z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